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3.7284999999999999</c:v>
                </c:pt>
                <c:pt idx="1">
                  <c:v>33.333300000000001</c:v>
                </c:pt>
                <c:pt idx="2">
                  <c:v>31.168800000000001</c:v>
                </c:pt>
                <c:pt idx="3">
                  <c:v>0</c:v>
                </c:pt>
                <c:pt idx="4">
                  <c:v>15.474399999999999</c:v>
                </c:pt>
                <c:pt idx="5">
                  <c:v>100</c:v>
                </c:pt>
              </c:numCache>
            </c:numRef>
          </c:val>
          <c:extLst>
            <c:ext xmlns:c16="http://schemas.microsoft.com/office/drawing/2014/chart" uri="{C3380CC4-5D6E-409C-BE32-E72D297353CC}">
              <c16:uniqueId val="{00000000-6A34-4F31-B8DA-F1064CBB5A8D}"/>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0.61680000000000001</c:v>
                </c:pt>
                <c:pt idx="1">
                  <c:v>100</c:v>
                </c:pt>
                <c:pt idx="2">
                  <c:v>100</c:v>
                </c:pt>
                <c:pt idx="3">
                  <c:v>0</c:v>
                </c:pt>
                <c:pt idx="4">
                  <c:v>100</c:v>
                </c:pt>
                <c:pt idx="5">
                  <c:v>78.293599999999998</c:v>
                </c:pt>
              </c:numCache>
            </c:numRef>
          </c:val>
          <c:extLst>
            <c:ext xmlns:c16="http://schemas.microsoft.com/office/drawing/2014/chart" uri="{C3380CC4-5D6E-409C-BE32-E72D297353CC}">
              <c16:uniqueId val="{00000001-6A34-4F31-B8DA-F1064CBB5A8D}"/>
            </c:ext>
          </c:extLst>
        </c:ser>
        <c:ser>
          <c:idx val="2"/>
          <c:order val="2"/>
          <c:tx>
            <c:strRef>
              <c:f>Sheet1!$D$1</c:f>
              <c:strCache>
                <c:ptCount val="1"/>
                <c:pt idx="0">
                  <c:v>Keeway</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41.666699999999999</c:v>
                </c:pt>
                <c:pt idx="2">
                  <c:v>75.324700000000007</c:v>
                </c:pt>
                <c:pt idx="3">
                  <c:v>0</c:v>
                </c:pt>
                <c:pt idx="4">
                  <c:v>1.1147</c:v>
                </c:pt>
                <c:pt idx="5">
                  <c:v>60.603499999999997</c:v>
                </c:pt>
              </c:numCache>
            </c:numRef>
          </c:val>
          <c:extLst>
            <c:ext xmlns:c16="http://schemas.microsoft.com/office/drawing/2014/chart" uri="{C3380CC4-5D6E-409C-BE32-E72D297353CC}">
              <c16:uniqueId val="{00000002-6A34-4F31-B8DA-F1064CBB5A8D}"/>
            </c:ext>
          </c:extLst>
        </c:ser>
        <c:dLbls>
          <c:showLegendKey val="0"/>
          <c:showVal val="0"/>
          <c:showCatName val="0"/>
          <c:showSerName val="0"/>
          <c:showPercent val="0"/>
          <c:showBubbleSize val="0"/>
        </c:dLbls>
        <c:axId val="332732240"/>
        <c:axId val="332732568"/>
      </c:radarChart>
      <c:catAx>
        <c:axId val="332732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732568"/>
        <c:crosses val="autoZero"/>
        <c:auto val="1"/>
        <c:lblAlgn val="ctr"/>
        <c:lblOffset val="100"/>
        <c:noMultiLvlLbl val="0"/>
      </c:catAx>
      <c:valAx>
        <c:axId val="332732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732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43412</c:v>
                </c:pt>
                <c:pt idx="1">
                  <c:v>43414</c:v>
                </c:pt>
                <c:pt idx="2">
                  <c:v>43419</c:v>
                </c:pt>
                <c:pt idx="3">
                  <c:v>43425</c:v>
                </c:pt>
                <c:pt idx="4">
                  <c:v>43428</c:v>
                </c:pt>
                <c:pt idx="5">
                  <c:v>43431</c:v>
                </c:pt>
                <c:pt idx="6">
                  <c:v>43432</c:v>
                </c:pt>
                <c:pt idx="7">
                  <c:v>43436</c:v>
                </c:pt>
                <c:pt idx="8">
                  <c:v>43439</c:v>
                </c:pt>
                <c:pt idx="9">
                  <c:v>43444</c:v>
                </c:pt>
                <c:pt idx="10">
                  <c:v>43450</c:v>
                </c:pt>
                <c:pt idx="11">
                  <c:v>43456</c:v>
                </c:pt>
                <c:pt idx="12">
                  <c:v>43470</c:v>
                </c:pt>
                <c:pt idx="13">
                  <c:v>43472</c:v>
                </c:pt>
                <c:pt idx="14">
                  <c:v>43478</c:v>
                </c:pt>
                <c:pt idx="15">
                  <c:v>43485</c:v>
                </c:pt>
                <c:pt idx="16">
                  <c:v>43490</c:v>
                </c:pt>
                <c:pt idx="17">
                  <c:v>43491</c:v>
                </c:pt>
                <c:pt idx="18">
                  <c:v>43503</c:v>
                </c:pt>
                <c:pt idx="19">
                  <c:v>43511</c:v>
                </c:pt>
                <c:pt idx="20">
                  <c:v>43518</c:v>
                </c:pt>
                <c:pt idx="21">
                  <c:v>43525</c:v>
                </c:pt>
                <c:pt idx="22">
                  <c:v>43537</c:v>
                </c:pt>
                <c:pt idx="23">
                  <c:v>43542</c:v>
                </c:pt>
                <c:pt idx="24">
                  <c:v>43547</c:v>
                </c:pt>
                <c:pt idx="25">
                  <c:v>43553</c:v>
                </c:pt>
                <c:pt idx="26">
                  <c:v>43556</c:v>
                </c:pt>
                <c:pt idx="27">
                  <c:v>43560</c:v>
                </c:pt>
                <c:pt idx="28">
                  <c:v>43562</c:v>
                </c:pt>
                <c:pt idx="29">
                  <c:v>43566</c:v>
                </c:pt>
                <c:pt idx="30">
                  <c:v>43576</c:v>
                </c:pt>
              </c:numCache>
            </c:numRef>
          </c:val>
          <c:smooth val="0"/>
          <c:extLst>
            <c:ext xmlns:c16="http://schemas.microsoft.com/office/drawing/2014/chart" uri="{C3380CC4-5D6E-409C-BE32-E72D297353CC}">
              <c16:uniqueId val="{00000000-C7A8-4515-BFA4-000D4F377BF5}"/>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Sheet1!$C$2:$C$32</c:f>
              <c:numCache>
                <c:formatCode>General</c:formatCode>
                <c:ptCount val="31"/>
                <c:pt idx="0">
                  <c:v>7190</c:v>
                </c:pt>
                <c:pt idx="1">
                  <c:v>7192</c:v>
                </c:pt>
                <c:pt idx="2">
                  <c:v>7193</c:v>
                </c:pt>
                <c:pt idx="3">
                  <c:v>7194</c:v>
                </c:pt>
                <c:pt idx="4">
                  <c:v>7194</c:v>
                </c:pt>
                <c:pt idx="5">
                  <c:v>7197</c:v>
                </c:pt>
                <c:pt idx="6">
                  <c:v>7196</c:v>
                </c:pt>
                <c:pt idx="7">
                  <c:v>7196</c:v>
                </c:pt>
                <c:pt idx="8">
                  <c:v>7198</c:v>
                </c:pt>
                <c:pt idx="9">
                  <c:v>7198</c:v>
                </c:pt>
                <c:pt idx="10">
                  <c:v>7199</c:v>
                </c:pt>
                <c:pt idx="11">
                  <c:v>7200</c:v>
                </c:pt>
                <c:pt idx="12">
                  <c:v>7199</c:v>
                </c:pt>
                <c:pt idx="13">
                  <c:v>7199</c:v>
                </c:pt>
                <c:pt idx="14">
                  <c:v>7199</c:v>
                </c:pt>
                <c:pt idx="15">
                  <c:v>7199</c:v>
                </c:pt>
                <c:pt idx="16">
                  <c:v>7200</c:v>
                </c:pt>
                <c:pt idx="17">
                  <c:v>7201</c:v>
                </c:pt>
                <c:pt idx="18">
                  <c:v>7203</c:v>
                </c:pt>
                <c:pt idx="19">
                  <c:v>7204</c:v>
                </c:pt>
                <c:pt idx="20">
                  <c:v>7204</c:v>
                </c:pt>
                <c:pt idx="21">
                  <c:v>7205</c:v>
                </c:pt>
                <c:pt idx="22">
                  <c:v>7205</c:v>
                </c:pt>
                <c:pt idx="23">
                  <c:v>7205</c:v>
                </c:pt>
                <c:pt idx="24">
                  <c:v>7205</c:v>
                </c:pt>
                <c:pt idx="25">
                  <c:v>7206</c:v>
                </c:pt>
                <c:pt idx="26">
                  <c:v>7206</c:v>
                </c:pt>
                <c:pt idx="27">
                  <c:v>7207</c:v>
                </c:pt>
                <c:pt idx="28">
                  <c:v>7207</c:v>
                </c:pt>
                <c:pt idx="29">
                  <c:v>7208</c:v>
                </c:pt>
                <c:pt idx="30">
                  <c:v>7209</c:v>
                </c:pt>
              </c:numCache>
            </c:numRef>
          </c:val>
          <c:smooth val="0"/>
          <c:extLst>
            <c:ext xmlns:c16="http://schemas.microsoft.com/office/drawing/2014/chart" uri="{C3380CC4-5D6E-409C-BE32-E72D297353CC}">
              <c16:uniqueId val="{00000001-C7A8-4515-BFA4-000D4F377BF5}"/>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Sheet1!$D$2:$D$32</c:f>
              <c:numCache>
                <c:formatCode>General</c:formatCode>
                <c:ptCount val="31"/>
                <c:pt idx="0">
                  <c:v>1165958</c:v>
                </c:pt>
                <c:pt idx="1">
                  <c:v>1166144</c:v>
                </c:pt>
                <c:pt idx="2">
                  <c:v>1166200</c:v>
                </c:pt>
                <c:pt idx="3">
                  <c:v>1166224</c:v>
                </c:pt>
                <c:pt idx="4">
                  <c:v>1166456</c:v>
                </c:pt>
                <c:pt idx="5">
                  <c:v>1166367</c:v>
                </c:pt>
                <c:pt idx="6">
                  <c:v>1166342</c:v>
                </c:pt>
                <c:pt idx="7">
                  <c:v>1166577</c:v>
                </c:pt>
                <c:pt idx="8">
                  <c:v>1166674</c:v>
                </c:pt>
                <c:pt idx="9">
                  <c:v>1166864</c:v>
                </c:pt>
                <c:pt idx="10">
                  <c:v>1167093</c:v>
                </c:pt>
                <c:pt idx="11">
                  <c:v>1167177</c:v>
                </c:pt>
                <c:pt idx="12">
                  <c:v>1166893</c:v>
                </c:pt>
                <c:pt idx="13">
                  <c:v>1167342</c:v>
                </c:pt>
                <c:pt idx="14">
                  <c:v>1167317</c:v>
                </c:pt>
                <c:pt idx="15">
                  <c:v>1167393</c:v>
                </c:pt>
                <c:pt idx="16">
                  <c:v>1167508</c:v>
                </c:pt>
                <c:pt idx="17">
                  <c:v>1167675</c:v>
                </c:pt>
                <c:pt idx="18">
                  <c:v>1167667</c:v>
                </c:pt>
                <c:pt idx="19">
                  <c:v>1167711</c:v>
                </c:pt>
                <c:pt idx="20">
                  <c:v>1167621</c:v>
                </c:pt>
                <c:pt idx="21">
                  <c:v>1167749</c:v>
                </c:pt>
                <c:pt idx="22">
                  <c:v>1168101</c:v>
                </c:pt>
                <c:pt idx="23">
                  <c:v>1168249</c:v>
                </c:pt>
                <c:pt idx="24">
                  <c:v>1168365</c:v>
                </c:pt>
                <c:pt idx="25">
                  <c:v>1168365</c:v>
                </c:pt>
                <c:pt idx="26">
                  <c:v>1168382</c:v>
                </c:pt>
                <c:pt idx="27">
                  <c:v>1168246</c:v>
                </c:pt>
                <c:pt idx="28">
                  <c:v>1168293</c:v>
                </c:pt>
                <c:pt idx="29">
                  <c:v>1168417</c:v>
                </c:pt>
                <c:pt idx="30">
                  <c:v>1168713</c:v>
                </c:pt>
              </c:numCache>
            </c:numRef>
          </c:val>
          <c:smooth val="0"/>
          <c:extLst>
            <c:ext xmlns:c16="http://schemas.microsoft.com/office/drawing/2014/chart" uri="{C3380CC4-5D6E-409C-BE32-E72D297353CC}">
              <c16:uniqueId val="{00000002-C7A8-4515-BFA4-000D4F377BF5}"/>
            </c:ext>
          </c:extLst>
        </c:ser>
        <c:dLbls>
          <c:showLegendKey val="0"/>
          <c:showVal val="0"/>
          <c:showCatName val="0"/>
          <c:showSerName val="0"/>
          <c:showPercent val="0"/>
          <c:showBubbleSize val="0"/>
        </c:dLbls>
        <c:smooth val="0"/>
        <c:axId val="386473136"/>
        <c:axId val="386472808"/>
      </c:lineChart>
      <c:dateAx>
        <c:axId val="386473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472808"/>
        <c:crosses val="autoZero"/>
        <c:auto val="1"/>
        <c:lblOffset val="100"/>
        <c:baseTimeUnit val="days"/>
      </c:dateAx>
      <c:valAx>
        <c:axId val="386472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473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-2</c:v>
                </c:pt>
                <c:pt idx="1">
                  <c:v>2</c:v>
                </c:pt>
                <c:pt idx="2">
                  <c:v>5</c:v>
                </c:pt>
                <c:pt idx="3">
                  <c:v>6</c:v>
                </c:pt>
                <c:pt idx="4">
                  <c:v>3</c:v>
                </c:pt>
                <c:pt idx="5">
                  <c:v>3</c:v>
                </c:pt>
                <c:pt idx="6">
                  <c:v>1</c:v>
                </c:pt>
                <c:pt idx="7">
                  <c:v>4</c:v>
                </c:pt>
                <c:pt idx="8">
                  <c:v>3</c:v>
                </c:pt>
                <c:pt idx="9">
                  <c:v>5</c:v>
                </c:pt>
                <c:pt idx="10">
                  <c:v>6</c:v>
                </c:pt>
                <c:pt idx="11">
                  <c:v>6</c:v>
                </c:pt>
                <c:pt idx="12">
                  <c:v>14</c:v>
                </c:pt>
                <c:pt idx="13">
                  <c:v>2</c:v>
                </c:pt>
                <c:pt idx="14">
                  <c:v>6</c:v>
                </c:pt>
                <c:pt idx="15">
                  <c:v>7</c:v>
                </c:pt>
                <c:pt idx="16">
                  <c:v>5</c:v>
                </c:pt>
                <c:pt idx="17">
                  <c:v>1</c:v>
                </c:pt>
                <c:pt idx="18">
                  <c:v>12</c:v>
                </c:pt>
                <c:pt idx="19">
                  <c:v>8</c:v>
                </c:pt>
                <c:pt idx="20">
                  <c:v>7</c:v>
                </c:pt>
                <c:pt idx="21">
                  <c:v>7</c:v>
                </c:pt>
                <c:pt idx="22">
                  <c:v>12</c:v>
                </c:pt>
                <c:pt idx="23">
                  <c:v>5</c:v>
                </c:pt>
                <c:pt idx="24">
                  <c:v>5</c:v>
                </c:pt>
                <c:pt idx="25">
                  <c:v>6</c:v>
                </c:pt>
                <c:pt idx="26">
                  <c:v>3</c:v>
                </c:pt>
                <c:pt idx="27">
                  <c:v>4</c:v>
                </c:pt>
                <c:pt idx="28">
                  <c:v>2</c:v>
                </c:pt>
                <c:pt idx="29">
                  <c:v>4</c:v>
                </c:pt>
                <c:pt idx="30">
                  <c:v>10</c:v>
                </c:pt>
              </c:numCache>
            </c:numRef>
          </c:val>
          <c:smooth val="0"/>
          <c:extLst>
            <c:ext xmlns:c16="http://schemas.microsoft.com/office/drawing/2014/chart" uri="{C3380CC4-5D6E-409C-BE32-E72D297353CC}">
              <c16:uniqueId val="{00000000-94AA-4FB8-BDA3-6D39F2F390A3}"/>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Sheet1!$C$2:$C$32</c:f>
              <c:numCache>
                <c:formatCode>General</c:formatCode>
                <c:ptCount val="31"/>
                <c:pt idx="0">
                  <c:v>2</c:v>
                </c:pt>
                <c:pt idx="1">
                  <c:v>2</c:v>
                </c:pt>
                <c:pt idx="2">
                  <c:v>1</c:v>
                </c:pt>
                <c:pt idx="3">
                  <c:v>1</c:v>
                </c:pt>
                <c:pt idx="4">
                  <c:v>0</c:v>
                </c:pt>
                <c:pt idx="5">
                  <c:v>3</c:v>
                </c:pt>
                <c:pt idx="6">
                  <c:v>-1</c:v>
                </c:pt>
                <c:pt idx="7">
                  <c:v>0</c:v>
                </c:pt>
                <c:pt idx="8">
                  <c:v>2</c:v>
                </c:pt>
                <c:pt idx="9">
                  <c:v>0</c:v>
                </c:pt>
                <c:pt idx="10">
                  <c:v>1</c:v>
                </c:pt>
                <c:pt idx="11">
                  <c:v>1</c:v>
                </c:pt>
                <c:pt idx="12">
                  <c:v>-1</c:v>
                </c:pt>
                <c:pt idx="13">
                  <c:v>0</c:v>
                </c:pt>
                <c:pt idx="14">
                  <c:v>0</c:v>
                </c:pt>
                <c:pt idx="15">
                  <c:v>0</c:v>
                </c:pt>
                <c:pt idx="16">
                  <c:v>1</c:v>
                </c:pt>
                <c:pt idx="17">
                  <c:v>1</c:v>
                </c:pt>
                <c:pt idx="18">
                  <c:v>2</c:v>
                </c:pt>
                <c:pt idx="19">
                  <c:v>1</c:v>
                </c:pt>
                <c:pt idx="20">
                  <c:v>0</c:v>
                </c:pt>
                <c:pt idx="21">
                  <c:v>1</c:v>
                </c:pt>
                <c:pt idx="22">
                  <c:v>0</c:v>
                </c:pt>
                <c:pt idx="23">
                  <c:v>0</c:v>
                </c:pt>
                <c:pt idx="24">
                  <c:v>0</c:v>
                </c:pt>
                <c:pt idx="25">
                  <c:v>1</c:v>
                </c:pt>
                <c:pt idx="26">
                  <c:v>0</c:v>
                </c:pt>
                <c:pt idx="27">
                  <c:v>1</c:v>
                </c:pt>
                <c:pt idx="28">
                  <c:v>0</c:v>
                </c:pt>
                <c:pt idx="29">
                  <c:v>1</c:v>
                </c:pt>
                <c:pt idx="30">
                  <c:v>1</c:v>
                </c:pt>
              </c:numCache>
            </c:numRef>
          </c:val>
          <c:smooth val="0"/>
          <c:extLst>
            <c:ext xmlns:c16="http://schemas.microsoft.com/office/drawing/2014/chart" uri="{C3380CC4-5D6E-409C-BE32-E72D297353CC}">
              <c16:uniqueId val="{00000001-94AA-4FB8-BDA3-6D39F2F390A3}"/>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Sheet1!$D$2:$D$32</c:f>
              <c:numCache>
                <c:formatCode>General</c:formatCode>
                <c:ptCount val="31"/>
                <c:pt idx="0">
                  <c:v>-118</c:v>
                </c:pt>
                <c:pt idx="1">
                  <c:v>186</c:v>
                </c:pt>
                <c:pt idx="2">
                  <c:v>56</c:v>
                </c:pt>
                <c:pt idx="3">
                  <c:v>24</c:v>
                </c:pt>
                <c:pt idx="4">
                  <c:v>232</c:v>
                </c:pt>
                <c:pt idx="5">
                  <c:v>-89</c:v>
                </c:pt>
                <c:pt idx="6">
                  <c:v>-25</c:v>
                </c:pt>
                <c:pt idx="7">
                  <c:v>235</c:v>
                </c:pt>
                <c:pt idx="8">
                  <c:v>97</c:v>
                </c:pt>
                <c:pt idx="9">
                  <c:v>190</c:v>
                </c:pt>
                <c:pt idx="10">
                  <c:v>229</c:v>
                </c:pt>
                <c:pt idx="11">
                  <c:v>84</c:v>
                </c:pt>
                <c:pt idx="12">
                  <c:v>-284</c:v>
                </c:pt>
                <c:pt idx="13">
                  <c:v>449</c:v>
                </c:pt>
                <c:pt idx="14">
                  <c:v>-25</c:v>
                </c:pt>
                <c:pt idx="15">
                  <c:v>76</c:v>
                </c:pt>
                <c:pt idx="16">
                  <c:v>115</c:v>
                </c:pt>
                <c:pt idx="17">
                  <c:v>167</c:v>
                </c:pt>
                <c:pt idx="18">
                  <c:v>-8</c:v>
                </c:pt>
                <c:pt idx="19">
                  <c:v>44</c:v>
                </c:pt>
                <c:pt idx="20">
                  <c:v>-90</c:v>
                </c:pt>
                <c:pt idx="21">
                  <c:v>128</c:v>
                </c:pt>
                <c:pt idx="22">
                  <c:v>352</c:v>
                </c:pt>
                <c:pt idx="23">
                  <c:v>148</c:v>
                </c:pt>
                <c:pt idx="24">
                  <c:v>116</c:v>
                </c:pt>
                <c:pt idx="25">
                  <c:v>0</c:v>
                </c:pt>
                <c:pt idx="26">
                  <c:v>17</c:v>
                </c:pt>
                <c:pt idx="27">
                  <c:v>-136</c:v>
                </c:pt>
                <c:pt idx="28">
                  <c:v>47</c:v>
                </c:pt>
                <c:pt idx="29">
                  <c:v>124</c:v>
                </c:pt>
                <c:pt idx="30">
                  <c:v>296</c:v>
                </c:pt>
              </c:numCache>
            </c:numRef>
          </c:val>
          <c:smooth val="0"/>
          <c:extLst>
            <c:ext xmlns:c16="http://schemas.microsoft.com/office/drawing/2014/chart" uri="{C3380CC4-5D6E-409C-BE32-E72D297353CC}">
              <c16:uniqueId val="{00000002-94AA-4FB8-BDA3-6D39F2F390A3}"/>
            </c:ext>
          </c:extLst>
        </c:ser>
        <c:dLbls>
          <c:showLegendKey val="0"/>
          <c:showVal val="0"/>
          <c:showCatName val="0"/>
          <c:showSerName val="0"/>
          <c:showPercent val="0"/>
          <c:showBubbleSize val="0"/>
        </c:dLbls>
        <c:smooth val="0"/>
        <c:axId val="427352936"/>
        <c:axId val="427353264"/>
      </c:lineChart>
      <c:dateAx>
        <c:axId val="427352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353264"/>
        <c:crosses val="autoZero"/>
        <c:auto val="1"/>
        <c:lblOffset val="100"/>
        <c:baseTimeUnit val="days"/>
      </c:dateAx>
      <c:valAx>
        <c:axId val="427353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352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 Motors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3</c:v>
                </c:pt>
                <c:pt idx="2">
                  <c:v>6</c:v>
                </c:pt>
                <c:pt idx="3">
                  <c:v>6</c:v>
                </c:pt>
                <c:pt idx="4">
                  <c:v>5</c:v>
                </c:pt>
                <c:pt idx="5">
                  <c:v>7</c:v>
                </c:pt>
                <c:pt idx="6">
                  <c:v>7</c:v>
                </c:pt>
              </c:numCache>
            </c:numRef>
          </c:val>
          <c:extLst>
            <c:ext xmlns:c16="http://schemas.microsoft.com/office/drawing/2014/chart" uri="{C3380CC4-5D6E-409C-BE32-E72D297353CC}">
              <c16:uniqueId val="{00000000-5C4B-434A-A70E-0F467C712F28}"/>
            </c:ext>
          </c:extLst>
        </c:ser>
        <c:ser>
          <c:idx val="1"/>
          <c:order val="1"/>
          <c:tx>
            <c:strRef>
              <c:f>Sheet1!$C$1</c:f>
              <c:strCache>
                <c:ptCount val="1"/>
                <c:pt idx="0">
                  <c:v>Kymco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1</c:v>
                </c:pt>
                <c:pt idx="2">
                  <c:v>1</c:v>
                </c:pt>
                <c:pt idx="3">
                  <c:v>1</c:v>
                </c:pt>
                <c:pt idx="4">
                  <c:v>1</c:v>
                </c:pt>
                <c:pt idx="5">
                  <c:v>1</c:v>
                </c:pt>
                <c:pt idx="6">
                  <c:v>1</c:v>
                </c:pt>
              </c:numCache>
            </c:numRef>
          </c:val>
          <c:extLst>
            <c:ext xmlns:c16="http://schemas.microsoft.com/office/drawing/2014/chart" uri="{C3380CC4-5D6E-409C-BE32-E72D297353CC}">
              <c16:uniqueId val="{00000001-5C4B-434A-A70E-0F467C712F28}"/>
            </c:ext>
          </c:extLst>
        </c:ser>
        <c:ser>
          <c:idx val="2"/>
          <c:order val="2"/>
          <c:tx>
            <c:strRef>
              <c:f>Sheet1!$D$1</c:f>
              <c:strCache>
                <c:ptCount val="1"/>
                <c:pt idx="0">
                  <c:v>Keeway</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50</c:v>
                </c:pt>
                <c:pt idx="1">
                  <c:v>53</c:v>
                </c:pt>
                <c:pt idx="2">
                  <c:v>167</c:v>
                </c:pt>
                <c:pt idx="3">
                  <c:v>161</c:v>
                </c:pt>
                <c:pt idx="4">
                  <c:v>134</c:v>
                </c:pt>
                <c:pt idx="5">
                  <c:v>77</c:v>
                </c:pt>
                <c:pt idx="6">
                  <c:v>-78</c:v>
                </c:pt>
              </c:numCache>
            </c:numRef>
          </c:val>
          <c:extLst>
            <c:ext xmlns:c16="http://schemas.microsoft.com/office/drawing/2014/chart" uri="{C3380CC4-5D6E-409C-BE32-E72D297353CC}">
              <c16:uniqueId val="{00000002-5C4B-434A-A70E-0F467C712F28}"/>
            </c:ext>
          </c:extLst>
        </c:ser>
        <c:dLbls>
          <c:showLegendKey val="0"/>
          <c:showVal val="0"/>
          <c:showCatName val="0"/>
          <c:showSerName val="0"/>
          <c:showPercent val="0"/>
          <c:showBubbleSize val="0"/>
        </c:dLbls>
        <c:gapWidth val="219"/>
        <c:overlap val="-27"/>
        <c:axId val="427352608"/>
        <c:axId val="427353920"/>
      </c:barChart>
      <c:catAx>
        <c:axId val="427352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353920"/>
        <c:crosses val="autoZero"/>
        <c:auto val="1"/>
        <c:lblAlgn val="ctr"/>
        <c:lblOffset val="100"/>
        <c:noMultiLvlLbl val="0"/>
      </c:catAx>
      <c:valAx>
        <c:axId val="427353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352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-4.60680886350025E-3</c:v>
                </c:pt>
                <c:pt idx="1">
                  <c:v>4.6070211001566401E-3</c:v>
                </c:pt>
                <c:pt idx="2">
                  <c:v>1.1517022158750599E-2</c:v>
                </c:pt>
                <c:pt idx="3">
                  <c:v>1.3818835072203399E-2</c:v>
                </c:pt>
                <c:pt idx="4">
                  <c:v>6.9084628670120904E-3</c:v>
                </c:pt>
                <c:pt idx="5">
                  <c:v>6.9079856313898902E-3</c:v>
                </c:pt>
                <c:pt idx="6">
                  <c:v>2.3025028205659599E-3</c:v>
                </c:pt>
                <c:pt idx="7">
                  <c:v>9.2097992263768594E-3</c:v>
                </c:pt>
                <c:pt idx="8">
                  <c:v>6.90671332535224E-3</c:v>
                </c:pt>
                <c:pt idx="9">
                  <c:v>1.15103938856788E-2</c:v>
                </c:pt>
                <c:pt idx="10">
                  <c:v>1.3810882975784901E-2</c:v>
                </c:pt>
                <c:pt idx="11">
                  <c:v>1.38089758342923E-2</c:v>
                </c:pt>
                <c:pt idx="12">
                  <c:v>3.22164948453608E-2</c:v>
                </c:pt>
                <c:pt idx="13">
                  <c:v>4.6008741660915602E-3</c:v>
                </c:pt>
                <c:pt idx="14">
                  <c:v>1.3801987486198E-2</c:v>
                </c:pt>
                <c:pt idx="15">
                  <c:v>1.6100096600579601E-2</c:v>
                </c:pt>
                <c:pt idx="16">
                  <c:v>1.14982177762447E-2</c:v>
                </c:pt>
                <c:pt idx="17">
                  <c:v>2.2993791676247399E-3</c:v>
                </c:pt>
                <c:pt idx="18">
                  <c:v>2.7591915568738402E-2</c:v>
                </c:pt>
                <c:pt idx="19">
                  <c:v>1.8389536353814701E-2</c:v>
                </c:pt>
                <c:pt idx="20">
                  <c:v>1.6087885821976101E-2</c:v>
                </c:pt>
                <c:pt idx="21">
                  <c:v>1.60852980375936E-2</c:v>
                </c:pt>
                <c:pt idx="22">
                  <c:v>2.7570361860999398E-2</c:v>
                </c:pt>
                <c:pt idx="23">
                  <c:v>1.14844844614925E-2</c:v>
                </c:pt>
                <c:pt idx="24">
                  <c:v>1.14831656791144E-2</c:v>
                </c:pt>
                <c:pt idx="25">
                  <c:v>1.3778216639493E-2</c:v>
                </c:pt>
                <c:pt idx="26">
                  <c:v>6.8881592542419604E-3</c:v>
                </c:pt>
                <c:pt idx="27">
                  <c:v>9.1835797593902094E-3</c:v>
                </c:pt>
                <c:pt idx="28">
                  <c:v>4.5913682277318596E-3</c:v>
                </c:pt>
                <c:pt idx="29">
                  <c:v>9.1823148615766004E-3</c:v>
                </c:pt>
                <c:pt idx="30">
                  <c:v>2.2953679474819799E-2</c:v>
                </c:pt>
              </c:numCache>
            </c:numRef>
          </c:val>
          <c:smooth val="0"/>
          <c:extLst>
            <c:ext xmlns:c16="http://schemas.microsoft.com/office/drawing/2014/chart" uri="{C3380CC4-5D6E-409C-BE32-E72D297353CC}">
              <c16:uniqueId val="{00000000-D1EF-4D2B-A764-88ACEF7069DA}"/>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Sheet1!$C$2:$C$32</c:f>
              <c:numCache>
                <c:formatCode>General</c:formatCode>
                <c:ptCount val="31"/>
                <c:pt idx="0">
                  <c:v>2.7824151363383402E-2</c:v>
                </c:pt>
                <c:pt idx="1">
                  <c:v>2.7816411682892901E-2</c:v>
                </c:pt>
                <c:pt idx="2">
                  <c:v>1.3904338153503899E-2</c:v>
                </c:pt>
                <c:pt idx="3">
                  <c:v>1.3902405116085099E-2</c:v>
                </c:pt>
                <c:pt idx="4">
                  <c:v>0</c:v>
                </c:pt>
                <c:pt idx="5">
                  <c:v>4.1701417848206801E-2</c:v>
                </c:pt>
                <c:pt idx="6">
                  <c:v>-1.3894678338196499E-2</c:v>
                </c:pt>
                <c:pt idx="7">
                  <c:v>0</c:v>
                </c:pt>
                <c:pt idx="8">
                  <c:v>2.7793218454697101E-2</c:v>
                </c:pt>
                <c:pt idx="9">
                  <c:v>0</c:v>
                </c:pt>
                <c:pt idx="10">
                  <c:v>1.38927479855515E-2</c:v>
                </c:pt>
                <c:pt idx="11">
                  <c:v>1.3890818169190199E-2</c:v>
                </c:pt>
                <c:pt idx="12">
                  <c:v>-1.38888888888889E-2</c:v>
                </c:pt>
                <c:pt idx="13">
                  <c:v>0</c:v>
                </c:pt>
                <c:pt idx="14">
                  <c:v>0</c:v>
                </c:pt>
                <c:pt idx="15">
                  <c:v>0</c:v>
                </c:pt>
                <c:pt idx="16">
                  <c:v>1.3890818169190199E-2</c:v>
                </c:pt>
                <c:pt idx="17">
                  <c:v>1.38888888888889E-2</c:v>
                </c:pt>
                <c:pt idx="18">
                  <c:v>2.77739202888488E-2</c:v>
                </c:pt>
                <c:pt idx="19">
                  <c:v>1.3883104262113E-2</c:v>
                </c:pt>
                <c:pt idx="20">
                  <c:v>0</c:v>
                </c:pt>
                <c:pt idx="21">
                  <c:v>1.38811771238201E-2</c:v>
                </c:pt>
                <c:pt idx="22">
                  <c:v>0</c:v>
                </c:pt>
                <c:pt idx="23">
                  <c:v>0</c:v>
                </c:pt>
                <c:pt idx="24">
                  <c:v>0</c:v>
                </c:pt>
                <c:pt idx="25">
                  <c:v>1.3879250520471899E-2</c:v>
                </c:pt>
                <c:pt idx="26">
                  <c:v>0</c:v>
                </c:pt>
                <c:pt idx="27">
                  <c:v>1.38773244518457E-2</c:v>
                </c:pt>
                <c:pt idx="28">
                  <c:v>0</c:v>
                </c:pt>
                <c:pt idx="29">
                  <c:v>1.38753989177189E-2</c:v>
                </c:pt>
                <c:pt idx="30">
                  <c:v>1.3873473917869E-2</c:v>
                </c:pt>
              </c:numCache>
            </c:numRef>
          </c:val>
          <c:smooth val="0"/>
          <c:extLst>
            <c:ext xmlns:c16="http://schemas.microsoft.com/office/drawing/2014/chart" uri="{C3380CC4-5D6E-409C-BE32-E72D297353CC}">
              <c16:uniqueId val="{00000001-D1EF-4D2B-A764-88ACEF7069DA}"/>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Sheet1!$D$2:$D$32</c:f>
              <c:numCache>
                <c:formatCode>General</c:formatCode>
                <c:ptCount val="31"/>
                <c:pt idx="0">
                  <c:v>-1.0119409026512901E-2</c:v>
                </c:pt>
                <c:pt idx="1">
                  <c:v>1.59525471757988E-2</c:v>
                </c:pt>
                <c:pt idx="2">
                  <c:v>4.8021513638109902E-3</c:v>
                </c:pt>
                <c:pt idx="3">
                  <c:v>2.05796604356028E-3</c:v>
                </c:pt>
                <c:pt idx="4">
                  <c:v>1.9893262357831801E-2</c:v>
                </c:pt>
                <c:pt idx="5">
                  <c:v>-7.6299491793946801E-3</c:v>
                </c:pt>
                <c:pt idx="6">
                  <c:v>-2.1434076924330002E-3</c:v>
                </c:pt>
                <c:pt idx="7">
                  <c:v>2.0148464172601199E-2</c:v>
                </c:pt>
                <c:pt idx="8">
                  <c:v>8.3149247756470392E-3</c:v>
                </c:pt>
                <c:pt idx="9">
                  <c:v>1.62856119190108E-2</c:v>
                </c:pt>
                <c:pt idx="10">
                  <c:v>1.96252519573832E-2</c:v>
                </c:pt>
                <c:pt idx="11">
                  <c:v>7.1973698754083902E-3</c:v>
                </c:pt>
                <c:pt idx="12">
                  <c:v>-2.4332213537449798E-2</c:v>
                </c:pt>
                <c:pt idx="13">
                  <c:v>3.84782495053103E-2</c:v>
                </c:pt>
                <c:pt idx="14">
                  <c:v>-2.1416174522976101E-3</c:v>
                </c:pt>
                <c:pt idx="15">
                  <c:v>6.5106564883403604E-3</c:v>
                </c:pt>
                <c:pt idx="16">
                  <c:v>9.8510098998366505E-3</c:v>
                </c:pt>
                <c:pt idx="17">
                  <c:v>1.4303970508125E-2</c:v>
                </c:pt>
                <c:pt idx="18">
                  <c:v>-6.8512214443231195E-4</c:v>
                </c:pt>
                <c:pt idx="19">
                  <c:v>3.7681976111340002E-3</c:v>
                </c:pt>
                <c:pt idx="20">
                  <c:v>-7.7073865023109299E-3</c:v>
                </c:pt>
                <c:pt idx="21">
                  <c:v>1.0962461278103099E-2</c:v>
                </c:pt>
                <c:pt idx="22">
                  <c:v>3.0143464049209201E-2</c:v>
                </c:pt>
                <c:pt idx="23">
                  <c:v>1.2670137256966699E-2</c:v>
                </c:pt>
                <c:pt idx="24">
                  <c:v>9.92939005297672E-3</c:v>
                </c:pt>
                <c:pt idx="25">
                  <c:v>0</c:v>
                </c:pt>
                <c:pt idx="26">
                  <c:v>1.45502475681829E-3</c:v>
                </c:pt>
                <c:pt idx="27">
                  <c:v>-1.1640028689247199E-2</c:v>
                </c:pt>
                <c:pt idx="28">
                  <c:v>4.0231252664250502E-3</c:v>
                </c:pt>
                <c:pt idx="29">
                  <c:v>1.06137758250713E-2</c:v>
                </c:pt>
                <c:pt idx="30">
                  <c:v>2.5333421201506001E-2</c:v>
                </c:pt>
              </c:numCache>
            </c:numRef>
          </c:val>
          <c:smooth val="0"/>
          <c:extLst>
            <c:ext xmlns:c16="http://schemas.microsoft.com/office/drawing/2014/chart" uri="{C3380CC4-5D6E-409C-BE32-E72D297353CC}">
              <c16:uniqueId val="{00000002-D1EF-4D2B-A764-88ACEF7069DA}"/>
            </c:ext>
          </c:extLst>
        </c:ser>
        <c:dLbls>
          <c:showLegendKey val="0"/>
          <c:showVal val="0"/>
          <c:showCatName val="0"/>
          <c:showSerName val="0"/>
          <c:showPercent val="0"/>
          <c:showBubbleSize val="0"/>
        </c:dLbls>
        <c:smooth val="0"/>
        <c:axId val="427351296"/>
        <c:axId val="427351624"/>
      </c:lineChart>
      <c:dateAx>
        <c:axId val="427351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351624"/>
        <c:crosses val="autoZero"/>
        <c:auto val="1"/>
        <c:lblOffset val="100"/>
        <c:baseTimeUnit val="days"/>
      </c:dateAx>
      <c:valAx>
        <c:axId val="427351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351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1</c:v>
                </c:pt>
                <c:pt idx="10">
                  <c:v>0</c:v>
                </c:pt>
                <c:pt idx="11">
                  <c:v>0</c:v>
                </c:pt>
                <c:pt idx="12">
                  <c:v>0</c:v>
                </c:pt>
                <c:pt idx="13">
                  <c:v>0</c:v>
                </c:pt>
                <c:pt idx="14">
                  <c:v>0</c:v>
                </c:pt>
                <c:pt idx="15">
                  <c:v>0</c:v>
                </c:pt>
                <c:pt idx="16">
                  <c:v>1</c:v>
                </c:pt>
                <c:pt idx="17">
                  <c:v>0</c:v>
                </c:pt>
                <c:pt idx="18">
                  <c:v>0</c:v>
                </c:pt>
                <c:pt idx="19">
                  <c:v>0</c:v>
                </c:pt>
                <c:pt idx="20">
                  <c:v>0</c:v>
                </c:pt>
                <c:pt idx="21">
                  <c:v>0</c:v>
                </c:pt>
                <c:pt idx="22">
                  <c:v>1</c:v>
                </c:pt>
                <c:pt idx="23">
                  <c:v>0</c:v>
                </c:pt>
                <c:pt idx="24">
                  <c:v>0</c:v>
                </c:pt>
                <c:pt idx="25">
                  <c:v>0</c:v>
                </c:pt>
                <c:pt idx="26">
                  <c:v>0</c:v>
                </c:pt>
                <c:pt idx="27">
                  <c:v>0</c:v>
                </c:pt>
                <c:pt idx="28">
                  <c:v>0</c:v>
                </c:pt>
                <c:pt idx="29">
                  <c:v>1</c:v>
                </c:pt>
                <c:pt idx="30">
                  <c:v>0</c:v>
                </c:pt>
              </c:numCache>
            </c:numRef>
          </c:val>
          <c:smooth val="0"/>
          <c:extLst>
            <c:ext xmlns:c16="http://schemas.microsoft.com/office/drawing/2014/chart" uri="{C3380CC4-5D6E-409C-BE32-E72D297353CC}">
              <c16:uniqueId val="{00000000-BB5F-40E8-9C5E-2BE2C1E36776}"/>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Sheet1!$C$2:$C$32</c:f>
              <c:numCache>
                <c:formatCode>General</c:formatCode>
                <c:ptCount val="31"/>
                <c:pt idx="0">
                  <c:v>0</c:v>
                </c:pt>
                <c:pt idx="1">
                  <c:v>0</c:v>
                </c:pt>
                <c:pt idx="2">
                  <c:v>0</c:v>
                </c:pt>
                <c:pt idx="3">
                  <c:v>0</c:v>
                </c:pt>
                <c:pt idx="4">
                  <c:v>0</c:v>
                </c:pt>
                <c:pt idx="5">
                  <c:v>0</c:v>
                </c:pt>
                <c:pt idx="6">
                  <c:v>0</c:v>
                </c:pt>
                <c:pt idx="7">
                  <c:v>1</c:v>
                </c:pt>
                <c:pt idx="8">
                  <c:v>0</c:v>
                </c:pt>
                <c:pt idx="9">
                  <c:v>0</c:v>
                </c:pt>
                <c:pt idx="10">
                  <c:v>1</c:v>
                </c:pt>
                <c:pt idx="11">
                  <c:v>0</c:v>
                </c:pt>
                <c:pt idx="12">
                  <c:v>0</c:v>
                </c:pt>
                <c:pt idx="13">
                  <c:v>0</c:v>
                </c:pt>
                <c:pt idx="14">
                  <c:v>1</c:v>
                </c:pt>
                <c:pt idx="15">
                  <c:v>0</c:v>
                </c:pt>
                <c:pt idx="16">
                  <c:v>1</c:v>
                </c:pt>
                <c:pt idx="17">
                  <c:v>1</c:v>
                </c:pt>
                <c:pt idx="18">
                  <c:v>0</c:v>
                </c:pt>
                <c:pt idx="19">
                  <c:v>0</c:v>
                </c:pt>
                <c:pt idx="20">
                  <c:v>1</c:v>
                </c:pt>
                <c:pt idx="21">
                  <c:v>0</c:v>
                </c:pt>
                <c:pt idx="22">
                  <c:v>0</c:v>
                </c:pt>
                <c:pt idx="23">
                  <c:v>0</c:v>
                </c:pt>
                <c:pt idx="24">
                  <c:v>2</c:v>
                </c:pt>
                <c:pt idx="25">
                  <c:v>0</c:v>
                </c:pt>
                <c:pt idx="26">
                  <c:v>0</c:v>
                </c:pt>
                <c:pt idx="27">
                  <c:v>1</c:v>
                </c:pt>
                <c:pt idx="28">
                  <c:v>0</c:v>
                </c:pt>
                <c:pt idx="29">
                  <c:v>3</c:v>
                </c:pt>
                <c:pt idx="30">
                  <c:v>0</c:v>
                </c:pt>
              </c:numCache>
            </c:numRef>
          </c:val>
          <c:smooth val="0"/>
          <c:extLst>
            <c:ext xmlns:c16="http://schemas.microsoft.com/office/drawing/2014/chart" uri="{C3380CC4-5D6E-409C-BE32-E72D297353CC}">
              <c16:uniqueId val="{00000001-BB5F-40E8-9C5E-2BE2C1E36776}"/>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Sheet1!$D$2:$D$32</c:f>
              <c:numCache>
                <c:formatCode>General</c:formatCode>
                <c:ptCount val="31"/>
                <c:pt idx="0">
                  <c:v>0</c:v>
                </c:pt>
                <c:pt idx="1">
                  <c:v>0</c:v>
                </c:pt>
                <c:pt idx="2">
                  <c:v>1</c:v>
                </c:pt>
                <c:pt idx="3">
                  <c:v>0</c:v>
                </c:pt>
                <c:pt idx="4">
                  <c:v>0</c:v>
                </c:pt>
                <c:pt idx="5">
                  <c:v>0</c:v>
                </c:pt>
                <c:pt idx="6">
                  <c:v>0</c:v>
                </c:pt>
                <c:pt idx="7">
                  <c:v>0</c:v>
                </c:pt>
                <c:pt idx="8">
                  <c:v>1</c:v>
                </c:pt>
                <c:pt idx="9">
                  <c:v>0</c:v>
                </c:pt>
                <c:pt idx="10">
                  <c:v>0</c:v>
                </c:pt>
                <c:pt idx="11">
                  <c:v>0</c:v>
                </c:pt>
                <c:pt idx="12">
                  <c:v>0</c:v>
                </c:pt>
                <c:pt idx="13">
                  <c:v>0</c:v>
                </c:pt>
                <c:pt idx="14">
                  <c:v>0</c:v>
                </c:pt>
                <c:pt idx="15">
                  <c:v>0</c:v>
                </c:pt>
                <c:pt idx="16">
                  <c:v>1</c:v>
                </c:pt>
                <c:pt idx="17">
                  <c:v>0</c:v>
                </c:pt>
                <c:pt idx="18">
                  <c:v>0</c:v>
                </c:pt>
                <c:pt idx="19">
                  <c:v>0</c:v>
                </c:pt>
                <c:pt idx="20">
                  <c:v>0</c:v>
                </c:pt>
                <c:pt idx="21">
                  <c:v>0</c:v>
                </c:pt>
                <c:pt idx="22">
                  <c:v>1</c:v>
                </c:pt>
                <c:pt idx="23">
                  <c:v>0</c:v>
                </c:pt>
                <c:pt idx="24">
                  <c:v>0</c:v>
                </c:pt>
                <c:pt idx="25">
                  <c:v>0</c:v>
                </c:pt>
                <c:pt idx="26">
                  <c:v>0</c:v>
                </c:pt>
                <c:pt idx="27">
                  <c:v>0</c:v>
                </c:pt>
                <c:pt idx="28">
                  <c:v>0</c:v>
                </c:pt>
                <c:pt idx="29">
                  <c:v>1</c:v>
                </c:pt>
                <c:pt idx="30">
                  <c:v>0</c:v>
                </c:pt>
              </c:numCache>
            </c:numRef>
          </c:val>
          <c:smooth val="0"/>
          <c:extLst>
            <c:ext xmlns:c16="http://schemas.microsoft.com/office/drawing/2014/chart" uri="{C3380CC4-5D6E-409C-BE32-E72D297353CC}">
              <c16:uniqueId val="{00000002-BB5F-40E8-9C5E-2BE2C1E36776}"/>
            </c:ext>
          </c:extLst>
        </c:ser>
        <c:dLbls>
          <c:showLegendKey val="0"/>
          <c:showVal val="0"/>
          <c:showCatName val="0"/>
          <c:showSerName val="0"/>
          <c:showPercent val="0"/>
          <c:showBubbleSize val="0"/>
        </c:dLbls>
        <c:smooth val="0"/>
        <c:axId val="427358840"/>
        <c:axId val="427361792"/>
      </c:lineChart>
      <c:dateAx>
        <c:axId val="427358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361792"/>
        <c:crosses val="autoZero"/>
        <c:auto val="1"/>
        <c:lblOffset val="100"/>
        <c:baseTimeUnit val="days"/>
      </c:dateAx>
      <c:valAx>
        <c:axId val="42736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358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1.1509863953408099E-2</c:v>
                </c:pt>
                <c:pt idx="10">
                  <c:v>0</c:v>
                </c:pt>
                <c:pt idx="11">
                  <c:v>0</c:v>
                </c:pt>
                <c:pt idx="12">
                  <c:v>0</c:v>
                </c:pt>
                <c:pt idx="13">
                  <c:v>0</c:v>
                </c:pt>
                <c:pt idx="14">
                  <c:v>0</c:v>
                </c:pt>
                <c:pt idx="15">
                  <c:v>0</c:v>
                </c:pt>
                <c:pt idx="16">
                  <c:v>1.14976889645181E-2</c:v>
                </c:pt>
                <c:pt idx="17">
                  <c:v>0</c:v>
                </c:pt>
                <c:pt idx="18">
                  <c:v>0</c:v>
                </c:pt>
                <c:pt idx="19">
                  <c:v>0</c:v>
                </c:pt>
                <c:pt idx="20">
                  <c:v>0</c:v>
                </c:pt>
                <c:pt idx="21">
                  <c:v>0</c:v>
                </c:pt>
                <c:pt idx="22">
                  <c:v>1.60804943603409E-2</c:v>
                </c:pt>
                <c:pt idx="23">
                  <c:v>0</c:v>
                </c:pt>
                <c:pt idx="24">
                  <c:v>0</c:v>
                </c:pt>
                <c:pt idx="25">
                  <c:v>0</c:v>
                </c:pt>
                <c:pt idx="26">
                  <c:v>0</c:v>
                </c:pt>
                <c:pt idx="27">
                  <c:v>0</c:v>
                </c:pt>
                <c:pt idx="28">
                  <c:v>0</c:v>
                </c:pt>
                <c:pt idx="29">
                  <c:v>1.6068313286199599E-2</c:v>
                </c:pt>
                <c:pt idx="30">
                  <c:v>0</c:v>
                </c:pt>
              </c:numCache>
            </c:numRef>
          </c:val>
          <c:smooth val="0"/>
          <c:extLst>
            <c:ext xmlns:c16="http://schemas.microsoft.com/office/drawing/2014/chart" uri="{C3380CC4-5D6E-409C-BE32-E72D297353CC}">
              <c16:uniqueId val="{00000000-5981-4900-90F2-8282DF6E7FDE}"/>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Sheet1!$C$2:$C$32</c:f>
              <c:numCache>
                <c:formatCode>General</c:formatCode>
                <c:ptCount val="31"/>
                <c:pt idx="0">
                  <c:v>0</c:v>
                </c:pt>
                <c:pt idx="1">
                  <c:v>0</c:v>
                </c:pt>
                <c:pt idx="2">
                  <c:v>0</c:v>
                </c:pt>
                <c:pt idx="3">
                  <c:v>0</c:v>
                </c:pt>
                <c:pt idx="4">
                  <c:v>0</c:v>
                </c:pt>
                <c:pt idx="5">
                  <c:v>0</c:v>
                </c:pt>
                <c:pt idx="6">
                  <c:v>0</c:v>
                </c:pt>
                <c:pt idx="7">
                  <c:v>0.111172873818788</c:v>
                </c:pt>
                <c:pt idx="8">
                  <c:v>0</c:v>
                </c:pt>
                <c:pt idx="9">
                  <c:v>0</c:v>
                </c:pt>
                <c:pt idx="10">
                  <c:v>8.3356487913309296E-2</c:v>
                </c:pt>
                <c:pt idx="11">
                  <c:v>0</c:v>
                </c:pt>
                <c:pt idx="12">
                  <c:v>0</c:v>
                </c:pt>
                <c:pt idx="13">
                  <c:v>0</c:v>
                </c:pt>
                <c:pt idx="14">
                  <c:v>6.9454090845950806E-2</c:v>
                </c:pt>
                <c:pt idx="15">
                  <c:v>0</c:v>
                </c:pt>
                <c:pt idx="16">
                  <c:v>0.15279899986109199</c:v>
                </c:pt>
                <c:pt idx="17">
                  <c:v>0.27777777777777801</c:v>
                </c:pt>
                <c:pt idx="18">
                  <c:v>0</c:v>
                </c:pt>
                <c:pt idx="19">
                  <c:v>0</c:v>
                </c:pt>
                <c:pt idx="20">
                  <c:v>4.1643531371460298E-2</c:v>
                </c:pt>
                <c:pt idx="21">
                  <c:v>0</c:v>
                </c:pt>
                <c:pt idx="22">
                  <c:v>0</c:v>
                </c:pt>
                <c:pt idx="23">
                  <c:v>0</c:v>
                </c:pt>
                <c:pt idx="24">
                  <c:v>9.0215128383067306E-2</c:v>
                </c:pt>
                <c:pt idx="25">
                  <c:v>0</c:v>
                </c:pt>
                <c:pt idx="26">
                  <c:v>0</c:v>
                </c:pt>
                <c:pt idx="27">
                  <c:v>1.38773244518457E-2</c:v>
                </c:pt>
                <c:pt idx="28">
                  <c:v>0</c:v>
                </c:pt>
                <c:pt idx="29">
                  <c:v>4.6251329725729602E-2</c:v>
                </c:pt>
                <c:pt idx="30">
                  <c:v>0</c:v>
                </c:pt>
              </c:numCache>
            </c:numRef>
          </c:val>
          <c:smooth val="0"/>
          <c:extLst>
            <c:ext xmlns:c16="http://schemas.microsoft.com/office/drawing/2014/chart" uri="{C3380CC4-5D6E-409C-BE32-E72D297353CC}">
              <c16:uniqueId val="{00000001-5981-4900-90F2-8282DF6E7FDE}"/>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Sheet1!$D$2:$D$32</c:f>
              <c:numCache>
                <c:formatCode>General</c:formatCode>
                <c:ptCount val="31"/>
                <c:pt idx="0">
                  <c:v>0</c:v>
                </c:pt>
                <c:pt idx="1">
                  <c:v>0</c:v>
                </c:pt>
                <c:pt idx="2">
                  <c:v>1.11475837183537E-3</c:v>
                </c:pt>
                <c:pt idx="3">
                  <c:v>0</c:v>
                </c:pt>
                <c:pt idx="4">
                  <c:v>0</c:v>
                </c:pt>
                <c:pt idx="5">
                  <c:v>0</c:v>
                </c:pt>
                <c:pt idx="6">
                  <c:v>0</c:v>
                </c:pt>
                <c:pt idx="7">
                  <c:v>0</c:v>
                </c:pt>
                <c:pt idx="8">
                  <c:v>5.1430408228865304E-4</c:v>
                </c:pt>
                <c:pt idx="9">
                  <c:v>0</c:v>
                </c:pt>
                <c:pt idx="10">
                  <c:v>0</c:v>
                </c:pt>
                <c:pt idx="11">
                  <c:v>0</c:v>
                </c:pt>
                <c:pt idx="12">
                  <c:v>0</c:v>
                </c:pt>
                <c:pt idx="13">
                  <c:v>0</c:v>
                </c:pt>
                <c:pt idx="14">
                  <c:v>0</c:v>
                </c:pt>
                <c:pt idx="15">
                  <c:v>0</c:v>
                </c:pt>
                <c:pt idx="16">
                  <c:v>1.2848515996402401E-3</c:v>
                </c:pt>
                <c:pt idx="17">
                  <c:v>0</c:v>
                </c:pt>
                <c:pt idx="18">
                  <c:v>0</c:v>
                </c:pt>
                <c:pt idx="19">
                  <c:v>0</c:v>
                </c:pt>
                <c:pt idx="20">
                  <c:v>0</c:v>
                </c:pt>
                <c:pt idx="21">
                  <c:v>0</c:v>
                </c:pt>
                <c:pt idx="22">
                  <c:v>7.7059742706081296E-4</c:v>
                </c:pt>
                <c:pt idx="23">
                  <c:v>0</c:v>
                </c:pt>
                <c:pt idx="24">
                  <c:v>0</c:v>
                </c:pt>
                <c:pt idx="25">
                  <c:v>0</c:v>
                </c:pt>
                <c:pt idx="26">
                  <c:v>0</c:v>
                </c:pt>
                <c:pt idx="27">
                  <c:v>0</c:v>
                </c:pt>
                <c:pt idx="28">
                  <c:v>0</c:v>
                </c:pt>
                <c:pt idx="29">
                  <c:v>1.2838563621501999E-3</c:v>
                </c:pt>
                <c:pt idx="30">
                  <c:v>0</c:v>
                </c:pt>
              </c:numCache>
            </c:numRef>
          </c:val>
          <c:smooth val="0"/>
          <c:extLst>
            <c:ext xmlns:c16="http://schemas.microsoft.com/office/drawing/2014/chart" uri="{C3380CC4-5D6E-409C-BE32-E72D297353CC}">
              <c16:uniqueId val="{00000002-5981-4900-90F2-8282DF6E7FDE}"/>
            </c:ext>
          </c:extLst>
        </c:ser>
        <c:dLbls>
          <c:showLegendKey val="0"/>
          <c:showVal val="0"/>
          <c:showCatName val="0"/>
          <c:showSerName val="0"/>
          <c:showPercent val="0"/>
          <c:showBubbleSize val="0"/>
        </c:dLbls>
        <c:smooth val="0"/>
        <c:axId val="427359168"/>
        <c:axId val="427362776"/>
      </c:lineChart>
      <c:dateAx>
        <c:axId val="427359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362776"/>
        <c:crosses val="autoZero"/>
        <c:auto val="1"/>
        <c:lblOffset val="100"/>
        <c:baseTimeUnit val="days"/>
      </c:dateAx>
      <c:valAx>
        <c:axId val="427362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359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 Motors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2</c:v>
                </c:pt>
                <c:pt idx="3">
                  <c:v>2</c:v>
                </c:pt>
                <c:pt idx="4">
                  <c:v>0</c:v>
                </c:pt>
                <c:pt idx="5">
                  <c:v>0</c:v>
                </c:pt>
                <c:pt idx="6">
                  <c:v>0</c:v>
                </c:pt>
              </c:numCache>
            </c:numRef>
          </c:val>
          <c:extLst>
            <c:ext xmlns:c16="http://schemas.microsoft.com/office/drawing/2014/chart" uri="{C3380CC4-5D6E-409C-BE32-E72D297353CC}">
              <c16:uniqueId val="{00000000-BB8D-43B6-8B7F-A055CED3E7EB}"/>
            </c:ext>
          </c:extLst>
        </c:ser>
        <c:ser>
          <c:idx val="1"/>
          <c:order val="1"/>
          <c:tx>
            <c:strRef>
              <c:f>Sheet1!$C$1</c:f>
              <c:strCache>
                <c:ptCount val="1"/>
                <c:pt idx="0">
                  <c:v>Kymco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2</c:v>
                </c:pt>
                <c:pt idx="2">
                  <c:v>3</c:v>
                </c:pt>
                <c:pt idx="3">
                  <c:v>1</c:v>
                </c:pt>
                <c:pt idx="4">
                  <c:v>4</c:v>
                </c:pt>
                <c:pt idx="5">
                  <c:v>0</c:v>
                </c:pt>
                <c:pt idx="6">
                  <c:v>0</c:v>
                </c:pt>
              </c:numCache>
            </c:numRef>
          </c:val>
          <c:extLst>
            <c:ext xmlns:c16="http://schemas.microsoft.com/office/drawing/2014/chart" uri="{C3380CC4-5D6E-409C-BE32-E72D297353CC}">
              <c16:uniqueId val="{00000001-BB8D-43B6-8B7F-A055CED3E7EB}"/>
            </c:ext>
          </c:extLst>
        </c:ser>
        <c:ser>
          <c:idx val="2"/>
          <c:order val="2"/>
          <c:tx>
            <c:strRef>
              <c:f>Sheet1!$D$1</c:f>
              <c:strCache>
                <c:ptCount val="1"/>
                <c:pt idx="0">
                  <c:v>Keeway</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3</c:v>
                </c:pt>
                <c:pt idx="3">
                  <c:v>2</c:v>
                </c:pt>
                <c:pt idx="4">
                  <c:v>0</c:v>
                </c:pt>
                <c:pt idx="5">
                  <c:v>0</c:v>
                </c:pt>
                <c:pt idx="6">
                  <c:v>0</c:v>
                </c:pt>
              </c:numCache>
            </c:numRef>
          </c:val>
          <c:extLst>
            <c:ext xmlns:c16="http://schemas.microsoft.com/office/drawing/2014/chart" uri="{C3380CC4-5D6E-409C-BE32-E72D297353CC}">
              <c16:uniqueId val="{00000002-BB8D-43B6-8B7F-A055CED3E7EB}"/>
            </c:ext>
          </c:extLst>
        </c:ser>
        <c:dLbls>
          <c:showLegendKey val="0"/>
          <c:showVal val="0"/>
          <c:showCatName val="0"/>
          <c:showSerName val="0"/>
          <c:showPercent val="0"/>
          <c:showBubbleSize val="0"/>
        </c:dLbls>
        <c:gapWidth val="219"/>
        <c:overlap val="-27"/>
        <c:axId val="427359496"/>
        <c:axId val="427359824"/>
      </c:barChart>
      <c:catAx>
        <c:axId val="427359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359824"/>
        <c:crosses val="autoZero"/>
        <c:auto val="1"/>
        <c:lblAlgn val="ctr"/>
        <c:lblOffset val="100"/>
        <c:noMultiLvlLbl val="0"/>
      </c:catAx>
      <c:valAx>
        <c:axId val="427359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359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 Motors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2">
                  <c:v>1.6094173909044902E-2</c:v>
                </c:pt>
                <c:pt idx="3">
                  <c:v>1.1495838506460699E-2</c:v>
                </c:pt>
              </c:numCache>
            </c:numRef>
          </c:val>
          <c:extLst>
            <c:ext xmlns:c16="http://schemas.microsoft.com/office/drawing/2014/chart" uri="{C3380CC4-5D6E-409C-BE32-E72D297353CC}">
              <c16:uniqueId val="{00000000-F9D9-4754-9676-37E5859301C1}"/>
            </c:ext>
          </c:extLst>
        </c:ser>
        <c:ser>
          <c:idx val="1"/>
          <c:order val="1"/>
          <c:tx>
            <c:strRef>
              <c:f>Sheet1!$C$1</c:f>
              <c:strCache>
                <c:ptCount val="1"/>
                <c:pt idx="0">
                  <c:v>Kymco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2.7781636338380301E-2</c:v>
                </c:pt>
                <c:pt idx="1">
                  <c:v>9.0290318099736103E-2</c:v>
                </c:pt>
                <c:pt idx="2">
                  <c:v>4.6302727230633903E-2</c:v>
                </c:pt>
                <c:pt idx="3">
                  <c:v>0.15279899986109199</c:v>
                </c:pt>
                <c:pt idx="4">
                  <c:v>0.13543547714960399</c:v>
                </c:pt>
              </c:numCache>
            </c:numRef>
          </c:val>
          <c:extLst>
            <c:ext xmlns:c16="http://schemas.microsoft.com/office/drawing/2014/chart" uri="{C3380CC4-5D6E-409C-BE32-E72D297353CC}">
              <c16:uniqueId val="{00000001-F9D9-4754-9676-37E5859301C1}"/>
            </c:ext>
          </c:extLst>
        </c:ser>
        <c:ser>
          <c:idx val="2"/>
          <c:order val="2"/>
          <c:tx>
            <c:strRef>
              <c:f>Sheet1!$D$1</c:f>
              <c:strCache>
                <c:ptCount val="1"/>
                <c:pt idx="0">
                  <c:v>Keeway</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2">
                  <c:v>8.5665211785819798E-4</c:v>
                </c:pt>
                <c:pt idx="3">
                  <c:v>1.1993129650014801E-3</c:v>
                </c:pt>
              </c:numCache>
            </c:numRef>
          </c:val>
          <c:extLst>
            <c:ext xmlns:c16="http://schemas.microsoft.com/office/drawing/2014/chart" uri="{C3380CC4-5D6E-409C-BE32-E72D297353CC}">
              <c16:uniqueId val="{00000002-F9D9-4754-9676-37E5859301C1}"/>
            </c:ext>
          </c:extLst>
        </c:ser>
        <c:dLbls>
          <c:showLegendKey val="0"/>
          <c:showVal val="0"/>
          <c:showCatName val="0"/>
          <c:showSerName val="0"/>
          <c:showPercent val="0"/>
          <c:showBubbleSize val="0"/>
        </c:dLbls>
        <c:gapWidth val="219"/>
        <c:overlap val="-27"/>
        <c:axId val="427374912"/>
        <c:axId val="427367040"/>
      </c:barChart>
      <c:catAx>
        <c:axId val="427374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367040"/>
        <c:crosses val="autoZero"/>
        <c:auto val="1"/>
        <c:lblAlgn val="ctr"/>
        <c:lblOffset val="100"/>
        <c:noMultiLvlLbl val="0"/>
      </c:catAx>
      <c:valAx>
        <c:axId val="427367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374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1</c:v>
                </c:pt>
                <c:pt idx="17">
                  <c:v>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1127-4BA9-9917-2239F90E9A24}"/>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6</c:v>
                </c:pt>
                <c:pt idx="12">
                  <c:v>1</c:v>
                </c:pt>
                <c:pt idx="13">
                  <c:v>0</c:v>
                </c:pt>
                <c:pt idx="14">
                  <c:v>1</c:v>
                </c:pt>
                <c:pt idx="15">
                  <c:v>1</c:v>
                </c:pt>
                <c:pt idx="16">
                  <c:v>2</c:v>
                </c:pt>
                <c:pt idx="17">
                  <c:v>0</c:v>
                </c:pt>
                <c:pt idx="18">
                  <c:v>0</c:v>
                </c:pt>
                <c:pt idx="19">
                  <c:v>0</c:v>
                </c:pt>
                <c:pt idx="20">
                  <c:v>0</c:v>
                </c:pt>
                <c:pt idx="21">
                  <c:v>0</c:v>
                </c:pt>
                <c:pt idx="22">
                  <c:v>1</c:v>
                </c:pt>
                <c:pt idx="23">
                  <c:v>0</c:v>
                </c:pt>
              </c:numCache>
            </c:numRef>
          </c:val>
          <c:smooth val="0"/>
          <c:extLst>
            <c:ext xmlns:c16="http://schemas.microsoft.com/office/drawing/2014/chart" uri="{C3380CC4-5D6E-409C-BE32-E72D297353CC}">
              <c16:uniqueId val="{00000001-1127-4BA9-9917-2239F90E9A24}"/>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2</c:v>
                </c:pt>
                <c:pt idx="17">
                  <c:v>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1127-4BA9-9917-2239F90E9A24}"/>
            </c:ext>
          </c:extLst>
        </c:ser>
        <c:dLbls>
          <c:showLegendKey val="0"/>
          <c:showVal val="0"/>
          <c:showCatName val="0"/>
          <c:showSerName val="0"/>
          <c:showPercent val="0"/>
          <c:showBubbleSize val="0"/>
        </c:dLbls>
        <c:smooth val="0"/>
        <c:axId val="397417736"/>
        <c:axId val="397423968"/>
      </c:lineChart>
      <c:catAx>
        <c:axId val="397417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423968"/>
        <c:crosses val="autoZero"/>
        <c:auto val="1"/>
        <c:lblAlgn val="ctr"/>
        <c:lblOffset val="100"/>
        <c:noMultiLvlLbl val="0"/>
      </c:catAx>
      <c:valAx>
        <c:axId val="397423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417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1.1495838506460699E-2</c:v>
                </c:pt>
                <c:pt idx="11">
                  <c:v>0</c:v>
                </c:pt>
                <c:pt idx="12">
                  <c:v>0</c:v>
                </c:pt>
                <c:pt idx="13">
                  <c:v>0</c:v>
                </c:pt>
                <c:pt idx="14">
                  <c:v>0</c:v>
                </c:pt>
                <c:pt idx="15">
                  <c:v>0</c:v>
                </c:pt>
                <c:pt idx="16">
                  <c:v>1.6094173909044902E-2</c:v>
                </c:pt>
                <c:pt idx="17">
                  <c:v>1.37950062077528E-2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E208-439C-8189-6743DD87822E}"/>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7.1779197925349605E-2</c:v>
                </c:pt>
                <c:pt idx="12">
                  <c:v>6.9463739927757701E-2</c:v>
                </c:pt>
                <c:pt idx="13">
                  <c:v>0</c:v>
                </c:pt>
                <c:pt idx="14">
                  <c:v>8.3356487913309296E-2</c:v>
                </c:pt>
                <c:pt idx="15">
                  <c:v>4.16782439566546E-2</c:v>
                </c:pt>
                <c:pt idx="16">
                  <c:v>8.3356487913309296E-2</c:v>
                </c:pt>
                <c:pt idx="17">
                  <c:v>0</c:v>
                </c:pt>
                <c:pt idx="18">
                  <c:v>0</c:v>
                </c:pt>
                <c:pt idx="19">
                  <c:v>0</c:v>
                </c:pt>
                <c:pt idx="20">
                  <c:v>0</c:v>
                </c:pt>
                <c:pt idx="21">
                  <c:v>0</c:v>
                </c:pt>
                <c:pt idx="22">
                  <c:v>0.27785495971103102</c:v>
                </c:pt>
                <c:pt idx="23">
                  <c:v>0</c:v>
                </c:pt>
              </c:numCache>
            </c:numRef>
          </c:val>
          <c:smooth val="0"/>
          <c:extLst>
            <c:ext xmlns:c16="http://schemas.microsoft.com/office/drawing/2014/chart" uri="{C3380CC4-5D6E-409C-BE32-E72D297353CC}">
              <c16:uniqueId val="{00000001-E208-439C-8189-6743DD87822E}"/>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1.1992718706499599E-3</c:v>
                </c:pt>
                <c:pt idx="17">
                  <c:v>8.5662276474997301E-4</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E208-439C-8189-6743DD87822E}"/>
            </c:ext>
          </c:extLst>
        </c:ser>
        <c:dLbls>
          <c:showLegendKey val="0"/>
          <c:showVal val="0"/>
          <c:showCatName val="0"/>
          <c:showSerName val="0"/>
          <c:showPercent val="0"/>
          <c:showBubbleSize val="0"/>
        </c:dLbls>
        <c:smooth val="0"/>
        <c:axId val="397419048"/>
        <c:axId val="397419376"/>
      </c:lineChart>
      <c:catAx>
        <c:axId val="397419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419376"/>
        <c:crosses val="autoZero"/>
        <c:auto val="1"/>
        <c:lblAlgn val="ctr"/>
        <c:lblOffset val="100"/>
        <c:noMultiLvlLbl val="0"/>
      </c:catAx>
      <c:valAx>
        <c:axId val="397419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419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Sheet1!$A$2:$A$4</c:f>
              <c:strCache>
                <c:ptCount val="3"/>
                <c:pt idx="0">
                  <c:v>Sym Motors Argentina</c:v>
                </c:pt>
                <c:pt idx="1">
                  <c:v>Kymco Argentina</c:v>
                </c:pt>
                <c:pt idx="2">
                  <c:v>Keeway</c:v>
                </c:pt>
              </c:strCache>
            </c:strRef>
          </c:cat>
          <c:val>
            <c:numRef>
              <c:f>Sheet1!$B$2:$B$4</c:f>
              <c:numCache>
                <c:formatCode>General</c:formatCode>
                <c:ptCount val="3"/>
                <c:pt idx="0">
                  <c:v>1</c:v>
                </c:pt>
                <c:pt idx="1">
                  <c:v>0</c:v>
                </c:pt>
                <c:pt idx="2">
                  <c:v>2</c:v>
                </c:pt>
              </c:numCache>
            </c:numRef>
          </c:val>
          <c:extLst>
            <c:ext xmlns:c16="http://schemas.microsoft.com/office/drawing/2014/chart" uri="{C3380CC4-5D6E-409C-BE32-E72D297353CC}">
              <c16:uniqueId val="{00000000-3F6F-471E-9929-B3E50C09F44E}"/>
            </c:ext>
          </c:extLst>
        </c:ser>
        <c:ser>
          <c:idx val="1"/>
          <c:order val="1"/>
          <c:tx>
            <c:strRef>
              <c:f>Sheet1!$C$1</c:f>
              <c:strCache>
                <c:ptCount val="1"/>
                <c:pt idx="0">
                  <c:v>Photo</c:v>
                </c:pt>
              </c:strCache>
            </c:strRef>
          </c:tx>
          <c:spPr>
            <a:solidFill>
              <a:schemeClr val="accent2"/>
            </a:solidFill>
            <a:ln>
              <a:noFill/>
            </a:ln>
            <a:effectLst/>
          </c:spPr>
          <c:invertIfNegative val="0"/>
          <c:cat>
            <c:strRef>
              <c:f>Sheet1!$A$2:$A$4</c:f>
              <c:strCache>
                <c:ptCount val="3"/>
                <c:pt idx="0">
                  <c:v>Sym Motors Argentina</c:v>
                </c:pt>
                <c:pt idx="1">
                  <c:v>Kymco Argentina</c:v>
                </c:pt>
                <c:pt idx="2">
                  <c:v>Keeway</c:v>
                </c:pt>
              </c:strCache>
            </c:strRef>
          </c:cat>
          <c:val>
            <c:numRef>
              <c:f>Sheet1!$C$2:$C$4</c:f>
              <c:numCache>
                <c:formatCode>General</c:formatCode>
                <c:ptCount val="3"/>
                <c:pt idx="0">
                  <c:v>2</c:v>
                </c:pt>
                <c:pt idx="1">
                  <c:v>11</c:v>
                </c:pt>
                <c:pt idx="2">
                  <c:v>2</c:v>
                </c:pt>
              </c:numCache>
            </c:numRef>
          </c:val>
          <c:extLst>
            <c:ext xmlns:c16="http://schemas.microsoft.com/office/drawing/2014/chart" uri="{C3380CC4-5D6E-409C-BE32-E72D297353CC}">
              <c16:uniqueId val="{00000001-3F6F-471E-9929-B3E50C09F44E}"/>
            </c:ext>
          </c:extLst>
        </c:ser>
        <c:ser>
          <c:idx val="2"/>
          <c:order val="2"/>
          <c:tx>
            <c:strRef>
              <c:f>Sheet1!$D$1</c:f>
              <c:strCache>
                <c:ptCount val="1"/>
                <c:pt idx="0">
                  <c:v>Video</c:v>
                </c:pt>
              </c:strCache>
            </c:strRef>
          </c:tx>
          <c:spPr>
            <a:solidFill>
              <a:schemeClr val="accent3"/>
            </a:solidFill>
            <a:ln>
              <a:noFill/>
            </a:ln>
            <a:effectLst/>
          </c:spPr>
          <c:invertIfNegative val="0"/>
          <c:cat>
            <c:strRef>
              <c:f>Sheet1!$A$2:$A$4</c:f>
              <c:strCache>
                <c:ptCount val="3"/>
                <c:pt idx="0">
                  <c:v>Sym Motors Argentina</c:v>
                </c:pt>
                <c:pt idx="1">
                  <c:v>Kymco Argentina</c:v>
                </c:pt>
                <c:pt idx="2">
                  <c:v>Keeway</c:v>
                </c:pt>
              </c:strCache>
            </c:strRef>
          </c:cat>
          <c:val>
            <c:numRef>
              <c:f>Sheet1!$D$2:$D$4</c:f>
              <c:numCache>
                <c:formatCode>General</c:formatCode>
                <c:ptCount val="3"/>
                <c:pt idx="0">
                  <c:v>1</c:v>
                </c:pt>
                <c:pt idx="1">
                  <c:v>1</c:v>
                </c:pt>
                <c:pt idx="2">
                  <c:v>1</c:v>
                </c:pt>
              </c:numCache>
            </c:numRef>
          </c:val>
          <c:extLst>
            <c:ext xmlns:c16="http://schemas.microsoft.com/office/drawing/2014/chart" uri="{C3380CC4-5D6E-409C-BE32-E72D297353CC}">
              <c16:uniqueId val="{00000002-3F6F-471E-9929-B3E50C09F44E}"/>
            </c:ext>
          </c:extLst>
        </c:ser>
        <c:dLbls>
          <c:showLegendKey val="0"/>
          <c:showVal val="0"/>
          <c:showCatName val="0"/>
          <c:showSerName val="0"/>
          <c:showPercent val="0"/>
          <c:showBubbleSize val="0"/>
        </c:dLbls>
        <c:gapWidth val="150"/>
        <c:overlap val="100"/>
        <c:axId val="397426920"/>
        <c:axId val="397427576"/>
      </c:barChart>
      <c:catAx>
        <c:axId val="397426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427576"/>
        <c:crosses val="autoZero"/>
        <c:auto val="1"/>
        <c:lblAlgn val="ctr"/>
        <c:lblOffset val="100"/>
        <c:noMultiLvlLbl val="0"/>
      </c:catAx>
      <c:valAx>
        <c:axId val="3974275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426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 Motors Argentina</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1.1496895838123701E-2</c:v>
                </c:pt>
                <c:pt idx="1">
                  <c:v>1.3788322389430599E-2</c:v>
                </c:pt>
                <c:pt idx="2">
                  <c:v>1.6078278246089501E-2</c:v>
                </c:pt>
              </c:numCache>
            </c:numRef>
          </c:val>
          <c:extLst>
            <c:ext xmlns:c16="http://schemas.microsoft.com/office/drawing/2014/chart" uri="{C3380CC4-5D6E-409C-BE32-E72D297353CC}">
              <c16:uniqueId val="{00000000-9F26-4351-B097-66138847B838}"/>
            </c:ext>
          </c:extLst>
        </c:ser>
        <c:ser>
          <c:idx val="1"/>
          <c:order val="1"/>
          <c:tx>
            <c:strRef>
              <c:f>Sheet1!$C$1</c:f>
              <c:strCache>
                <c:ptCount val="1"/>
                <c:pt idx="0">
                  <c:v>Kymco Argentina</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0</c:v>
                </c:pt>
                <c:pt idx="1">
                  <c:v>8.3318274986814406E-2</c:v>
                </c:pt>
                <c:pt idx="2">
                  <c:v>0.15267175572519101</c:v>
                </c:pt>
              </c:numCache>
            </c:numRef>
          </c:val>
          <c:extLst>
            <c:ext xmlns:c16="http://schemas.microsoft.com/office/drawing/2014/chart" uri="{C3380CC4-5D6E-409C-BE32-E72D297353CC}">
              <c16:uniqueId val="{00000001-9F26-4351-B097-66138847B838}"/>
            </c:ext>
          </c:extLst>
        </c:ser>
        <c:ser>
          <c:idx val="2"/>
          <c:order val="2"/>
          <c:tx>
            <c:strRef>
              <c:f>Sheet1!$D$1</c:f>
              <c:strCache>
                <c:ptCount val="1"/>
                <c:pt idx="0">
                  <c:v>Keeway</c:v>
                </c:pt>
              </c:strCache>
            </c:strRef>
          </c:tx>
          <c:spPr>
            <a:solidFill>
              <a:schemeClr val="accent3"/>
            </a:solidFill>
            <a:ln>
              <a:noFill/>
            </a:ln>
            <a:effectLst/>
          </c:spPr>
          <c:invertIfNegative val="0"/>
          <c:cat>
            <c:strRef>
              <c:f>Sheet1!$A$2:$A$4</c:f>
              <c:strCache>
                <c:ptCount val="3"/>
                <c:pt idx="0">
                  <c:v>Album</c:v>
                </c:pt>
                <c:pt idx="1">
                  <c:v>Photo</c:v>
                </c:pt>
                <c:pt idx="2">
                  <c:v>Video</c:v>
                </c:pt>
              </c:strCache>
            </c:strRef>
          </c:cat>
          <c:val>
            <c:numRef>
              <c:f>Sheet1!$D$2:$D$4</c:f>
              <c:numCache>
                <c:formatCode>General</c:formatCode>
                <c:ptCount val="3"/>
                <c:pt idx="0">
                  <c:v>9.4260646330444496E-4</c:v>
                </c:pt>
                <c:pt idx="1">
                  <c:v>8.9903535910788705E-4</c:v>
                </c:pt>
                <c:pt idx="2">
                  <c:v>1.28478777019087E-3</c:v>
                </c:pt>
              </c:numCache>
            </c:numRef>
          </c:val>
          <c:extLst>
            <c:ext xmlns:c16="http://schemas.microsoft.com/office/drawing/2014/chart" uri="{C3380CC4-5D6E-409C-BE32-E72D297353CC}">
              <c16:uniqueId val="{00000002-9F26-4351-B097-66138847B838}"/>
            </c:ext>
          </c:extLst>
        </c:ser>
        <c:dLbls>
          <c:showLegendKey val="0"/>
          <c:showVal val="0"/>
          <c:showCatName val="0"/>
          <c:showSerName val="0"/>
          <c:showPercent val="0"/>
          <c:showBubbleSize val="0"/>
        </c:dLbls>
        <c:gapWidth val="219"/>
        <c:overlap val="-27"/>
        <c:axId val="427370648"/>
        <c:axId val="427369336"/>
      </c:barChart>
      <c:catAx>
        <c:axId val="427370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369336"/>
        <c:crosses val="autoZero"/>
        <c:auto val="1"/>
        <c:lblAlgn val="ctr"/>
        <c:lblOffset val="100"/>
        <c:noMultiLvlLbl val="0"/>
      </c:catAx>
      <c:valAx>
        <c:axId val="427369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370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Sym Motors Argentina</c:v>
                </c:pt>
                <c:pt idx="1">
                  <c:v>Kymco Argentina</c:v>
                </c:pt>
                <c:pt idx="2">
                  <c:v>Keeway</c:v>
                </c:pt>
              </c:strCache>
            </c:strRef>
          </c:cat>
          <c:val>
            <c:numRef>
              <c:f>Sheet1!$B$2:$B$4</c:f>
              <c:numCache>
                <c:formatCode>General</c:formatCode>
                <c:ptCount val="3"/>
                <c:pt idx="0">
                  <c:v>22</c:v>
                </c:pt>
                <c:pt idx="1">
                  <c:v>57</c:v>
                </c:pt>
                <c:pt idx="2">
                  <c:v>50</c:v>
                </c:pt>
              </c:numCache>
            </c:numRef>
          </c:val>
          <c:extLst>
            <c:ext xmlns:c16="http://schemas.microsoft.com/office/drawing/2014/chart" uri="{C3380CC4-5D6E-409C-BE32-E72D297353CC}">
              <c16:uniqueId val="{00000000-B2DC-47AE-8D70-89092E82ED4D}"/>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Sym Motors Argentina</c:v>
                </c:pt>
                <c:pt idx="1">
                  <c:v>Kymco Argentina</c:v>
                </c:pt>
                <c:pt idx="2">
                  <c:v>Keeway</c:v>
                </c:pt>
              </c:strCache>
            </c:strRef>
          </c:cat>
          <c:val>
            <c:numRef>
              <c:f>Sheet1!$C$2:$C$4</c:f>
              <c:numCache>
                <c:formatCode>General</c:formatCode>
                <c:ptCount val="3"/>
                <c:pt idx="0">
                  <c:v>2</c:v>
                </c:pt>
                <c:pt idx="1">
                  <c:v>8</c:v>
                </c:pt>
                <c:pt idx="2">
                  <c:v>2</c:v>
                </c:pt>
              </c:numCache>
            </c:numRef>
          </c:val>
          <c:extLst>
            <c:ext xmlns:c16="http://schemas.microsoft.com/office/drawing/2014/chart" uri="{C3380CC4-5D6E-409C-BE32-E72D297353CC}">
              <c16:uniqueId val="{00000001-B2DC-47AE-8D70-89092E82ED4D}"/>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Sym Motors Argentina</c:v>
                </c:pt>
                <c:pt idx="1">
                  <c:v>Kymco Argentina</c:v>
                </c:pt>
                <c:pt idx="2">
                  <c:v>Keeway</c:v>
                </c:pt>
              </c:strCache>
            </c:str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B2DC-47AE-8D70-89092E82ED4D}"/>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Sym Motors Argentina</c:v>
                </c:pt>
                <c:pt idx="1">
                  <c:v>Kymco Argentina</c:v>
                </c:pt>
                <c:pt idx="2">
                  <c:v>Keeway</c:v>
                </c:pt>
              </c:strCache>
            </c:str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B2DC-47AE-8D70-89092E82ED4D}"/>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Sym Motors Argentina</c:v>
                </c:pt>
                <c:pt idx="1">
                  <c:v>Kymco Argentina</c:v>
                </c:pt>
                <c:pt idx="2">
                  <c:v>Keeway</c:v>
                </c:pt>
              </c:strCache>
            </c:strRef>
          </c:cat>
          <c:val>
            <c:numRef>
              <c:f>Sheet1!$F$2:$F$4</c:f>
              <c:numCache>
                <c:formatCode>General</c:formatCode>
                <c:ptCount val="3"/>
                <c:pt idx="0">
                  <c:v>0</c:v>
                </c:pt>
                <c:pt idx="1">
                  <c:v>0</c:v>
                </c:pt>
                <c:pt idx="2">
                  <c:v>0</c:v>
                </c:pt>
              </c:numCache>
            </c:numRef>
          </c:val>
          <c:extLst>
            <c:ext xmlns:c16="http://schemas.microsoft.com/office/drawing/2014/chart" uri="{C3380CC4-5D6E-409C-BE32-E72D297353CC}">
              <c16:uniqueId val="{00000004-B2DC-47AE-8D70-89092E82ED4D}"/>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Sym Motors Argentina</c:v>
                </c:pt>
                <c:pt idx="1">
                  <c:v>Kymco Argentina</c:v>
                </c:pt>
                <c:pt idx="2">
                  <c:v>Keeway</c:v>
                </c:pt>
              </c:strCache>
            </c:strRef>
          </c:cat>
          <c:val>
            <c:numRef>
              <c:f>Sheet1!$G$2:$G$4</c:f>
              <c:numCache>
                <c:formatCode>General</c:formatCode>
                <c:ptCount val="3"/>
                <c:pt idx="0">
                  <c:v>0</c:v>
                </c:pt>
                <c:pt idx="1">
                  <c:v>0</c:v>
                </c:pt>
                <c:pt idx="2">
                  <c:v>0</c:v>
                </c:pt>
              </c:numCache>
            </c:numRef>
          </c:val>
          <c:extLst>
            <c:ext xmlns:c16="http://schemas.microsoft.com/office/drawing/2014/chart" uri="{C3380CC4-5D6E-409C-BE32-E72D297353CC}">
              <c16:uniqueId val="{00000005-B2DC-47AE-8D70-89092E82ED4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Sym Motors Argentina</c:v>
                </c:pt>
                <c:pt idx="1">
                  <c:v>Kymco Argentina</c:v>
                </c:pt>
                <c:pt idx="2">
                  <c:v>Keeway</c:v>
                </c:pt>
              </c:strCache>
            </c:strRef>
          </c:cat>
          <c:val>
            <c:numRef>
              <c:f>Sheet1!$H$2:$H$4</c:f>
              <c:numCache>
                <c:formatCode>General</c:formatCode>
                <c:ptCount val="3"/>
                <c:pt idx="0">
                  <c:v>0</c:v>
                </c:pt>
                <c:pt idx="1">
                  <c:v>9</c:v>
                </c:pt>
                <c:pt idx="2">
                  <c:v>2</c:v>
                </c:pt>
              </c:numCache>
            </c:numRef>
          </c:val>
          <c:extLst>
            <c:ext xmlns:c16="http://schemas.microsoft.com/office/drawing/2014/chart" uri="{C3380CC4-5D6E-409C-BE32-E72D297353CC}">
              <c16:uniqueId val="{00000006-B2DC-47AE-8D70-89092E82ED4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Sym Motors Argentina</c:v>
                </c:pt>
                <c:pt idx="1">
                  <c:v>Kymco Argentina</c:v>
                </c:pt>
                <c:pt idx="2">
                  <c:v>Keeway</c:v>
                </c:pt>
              </c:strCache>
            </c:strRef>
          </c:cat>
          <c:val>
            <c:numRef>
              <c:f>Sheet1!$I$2:$I$4</c:f>
              <c:numCache>
                <c:formatCode>General</c:formatCode>
                <c:ptCount val="3"/>
                <c:pt idx="0">
                  <c:v>0</c:v>
                </c:pt>
                <c:pt idx="1">
                  <c:v>3</c:v>
                </c:pt>
                <c:pt idx="2">
                  <c:v>4</c:v>
                </c:pt>
              </c:numCache>
            </c:numRef>
          </c:val>
          <c:extLst>
            <c:ext xmlns:c16="http://schemas.microsoft.com/office/drawing/2014/chart" uri="{C3380CC4-5D6E-409C-BE32-E72D297353CC}">
              <c16:uniqueId val="{00000007-B2DC-47AE-8D70-89092E82ED4D}"/>
            </c:ext>
          </c:extLst>
        </c:ser>
        <c:dLbls>
          <c:showLegendKey val="0"/>
          <c:showVal val="0"/>
          <c:showCatName val="0"/>
          <c:showSerName val="0"/>
          <c:showPercent val="0"/>
          <c:showBubbleSize val="0"/>
        </c:dLbls>
        <c:gapWidth val="150"/>
        <c:overlap val="100"/>
        <c:axId val="427349000"/>
        <c:axId val="427350968"/>
      </c:barChart>
      <c:catAx>
        <c:axId val="427349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350968"/>
        <c:crosses val="autoZero"/>
        <c:auto val="1"/>
        <c:lblAlgn val="ctr"/>
        <c:lblOffset val="100"/>
        <c:noMultiLvlLbl val="0"/>
      </c:catAx>
      <c:valAx>
        <c:axId val="4273509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349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9C6D-4CFD-A2C7-E7D4B9D369C2}"/>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9C6D-4CFD-A2C7-E7D4B9D369C2}"/>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9C6D-4CFD-A2C7-E7D4B9D369C2}"/>
            </c:ext>
          </c:extLst>
        </c:ser>
        <c:dLbls>
          <c:showLegendKey val="0"/>
          <c:showVal val="0"/>
          <c:showCatName val="0"/>
          <c:showSerName val="0"/>
          <c:showPercent val="0"/>
          <c:showBubbleSize val="0"/>
        </c:dLbls>
        <c:smooth val="0"/>
        <c:axId val="253441808"/>
        <c:axId val="253435576"/>
      </c:lineChart>
      <c:dateAx>
        <c:axId val="253441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435576"/>
        <c:crosses val="autoZero"/>
        <c:auto val="1"/>
        <c:lblOffset val="100"/>
        <c:baseTimeUnit val="days"/>
      </c:dateAx>
      <c:valAx>
        <c:axId val="253435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441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81256-E0FD-4142-B4A6-2154E3CC659D}"/>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87072DD6-65F1-4037-8EE7-B7AD4BC44E67}"/>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550344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146A7-8F0D-44A4-85AC-4F7E0573D476}"/>
              </a:ext>
            </a:extLst>
          </p:cNvPr>
          <p:cNvSpPr>
            <a:spLocks noGrp="1"/>
          </p:cNvSpPr>
          <p:nvPr>
            <p:ph type="title"/>
          </p:nvPr>
        </p:nvSpPr>
        <p:spPr/>
        <p:txBody>
          <a:bodyPr/>
          <a:lstStyle/>
          <a:p>
            <a:r>
              <a:rPr lang="en-US"/>
              <a:t>Facebook Key Metrics Table | SYM</a:t>
            </a:r>
          </a:p>
        </p:txBody>
      </p:sp>
      <p:graphicFrame>
        <p:nvGraphicFramePr>
          <p:cNvPr id="5" name="Table Placeholder 4">
            <a:extLst>
              <a:ext uri="{FF2B5EF4-FFF2-40B4-BE49-F238E27FC236}">
                <a16:creationId xmlns:a16="http://schemas.microsoft.com/office/drawing/2014/main" id="{677E2871-02AD-4928-AD7D-872857655986}"/>
              </a:ext>
            </a:extLst>
          </p:cNvPr>
          <p:cNvGraphicFramePr>
            <a:graphicFrameLocks noGrp="1"/>
          </p:cNvGraphicFramePr>
          <p:nvPr>
            <p:ph type="tbl" sz="quarter" idx="13"/>
            <p:extLst>
              <p:ext uri="{D42A27DB-BD31-4B8C-83A1-F6EECF244321}">
                <p14:modId xmlns:p14="http://schemas.microsoft.com/office/powerpoint/2010/main" val="1307446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15777004"/>
                    </a:ext>
                  </a:extLst>
                </a:gridCol>
                <a:gridCol w="740664">
                  <a:extLst>
                    <a:ext uri="{9D8B030D-6E8A-4147-A177-3AD203B41FA5}">
                      <a16:colId xmlns:a16="http://schemas.microsoft.com/office/drawing/2014/main" val="2223826403"/>
                    </a:ext>
                  </a:extLst>
                </a:gridCol>
                <a:gridCol w="740664">
                  <a:extLst>
                    <a:ext uri="{9D8B030D-6E8A-4147-A177-3AD203B41FA5}">
                      <a16:colId xmlns:a16="http://schemas.microsoft.com/office/drawing/2014/main" val="3270347605"/>
                    </a:ext>
                  </a:extLst>
                </a:gridCol>
                <a:gridCol w="740664">
                  <a:extLst>
                    <a:ext uri="{9D8B030D-6E8A-4147-A177-3AD203B41FA5}">
                      <a16:colId xmlns:a16="http://schemas.microsoft.com/office/drawing/2014/main" val="2041016684"/>
                    </a:ext>
                  </a:extLst>
                </a:gridCol>
                <a:gridCol w="740664">
                  <a:extLst>
                    <a:ext uri="{9D8B030D-6E8A-4147-A177-3AD203B41FA5}">
                      <a16:colId xmlns:a16="http://schemas.microsoft.com/office/drawing/2014/main" val="3516292865"/>
                    </a:ext>
                  </a:extLst>
                </a:gridCol>
                <a:gridCol w="740664">
                  <a:extLst>
                    <a:ext uri="{9D8B030D-6E8A-4147-A177-3AD203B41FA5}">
                      <a16:colId xmlns:a16="http://schemas.microsoft.com/office/drawing/2014/main" val="2009701573"/>
                    </a:ext>
                  </a:extLst>
                </a:gridCol>
                <a:gridCol w="740664">
                  <a:extLst>
                    <a:ext uri="{9D8B030D-6E8A-4147-A177-3AD203B41FA5}">
                      <a16:colId xmlns:a16="http://schemas.microsoft.com/office/drawing/2014/main" val="2262471595"/>
                    </a:ext>
                  </a:extLst>
                </a:gridCol>
                <a:gridCol w="740664">
                  <a:extLst>
                    <a:ext uri="{9D8B030D-6E8A-4147-A177-3AD203B41FA5}">
                      <a16:colId xmlns:a16="http://schemas.microsoft.com/office/drawing/2014/main" val="1410557919"/>
                    </a:ext>
                  </a:extLst>
                </a:gridCol>
                <a:gridCol w="740664">
                  <a:extLst>
                    <a:ext uri="{9D8B030D-6E8A-4147-A177-3AD203B41FA5}">
                      <a16:colId xmlns:a16="http://schemas.microsoft.com/office/drawing/2014/main" val="11747128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367128990"/>
                  </a:ext>
                </a:extLst>
              </a:tr>
              <a:tr h="370840">
                <a:tc>
                  <a:txBody>
                    <a:bodyPr/>
                    <a:lstStyle/>
                    <a:p>
                      <a:r>
                        <a:rPr lang="en-US" sz="1000"/>
                        <a:t>Keeway</a:t>
                      </a:r>
                    </a:p>
                  </a:txBody>
                  <a:tcPr/>
                </a:tc>
                <a:tc>
                  <a:txBody>
                    <a:bodyPr/>
                    <a:lstStyle/>
                    <a:p>
                      <a:r>
                        <a:rPr lang="en-US" sz="1000"/>
                        <a:t>1168713</a:t>
                      </a:r>
                    </a:p>
                  </a:txBody>
                  <a:tcPr/>
                </a:tc>
                <a:tc>
                  <a:txBody>
                    <a:bodyPr/>
                    <a:lstStyle/>
                    <a:p>
                      <a:r>
                        <a:rPr lang="en-US" sz="1000"/>
                        <a:t>2637</a:t>
                      </a:r>
                    </a:p>
                  </a:txBody>
                  <a:tcPr/>
                </a:tc>
                <a:tc>
                  <a:txBody>
                    <a:bodyPr/>
                    <a:lstStyle/>
                    <a:p>
                      <a:r>
                        <a:rPr lang="en-US" sz="1000"/>
                        <a:t>5</a:t>
                      </a:r>
                    </a:p>
                  </a:txBody>
                  <a:tcPr/>
                </a:tc>
                <a:tc>
                  <a:txBody>
                    <a:bodyPr/>
                    <a:lstStyle/>
                    <a:p>
                      <a:r>
                        <a:rPr lang="en-US" sz="1000"/>
                        <a:t>52</a:t>
                      </a:r>
                    </a:p>
                  </a:txBody>
                  <a:tcPr/>
                </a:tc>
                <a:tc>
                  <a:txBody>
                    <a:bodyPr/>
                    <a:lstStyle/>
                    <a:p>
                      <a:r>
                        <a:rPr lang="en-US" sz="1000"/>
                        <a:t>2</a:t>
                      </a:r>
                    </a:p>
                  </a:txBody>
                  <a:tcPr/>
                </a:tc>
                <a:tc>
                  <a:txBody>
                    <a:bodyPr/>
                    <a:lstStyle/>
                    <a:p>
                      <a:r>
                        <a:rPr lang="en-US" sz="1000"/>
                        <a:t>4</a:t>
                      </a:r>
                    </a:p>
                  </a:txBody>
                  <a:tcPr/>
                </a:tc>
                <a:tc>
                  <a:txBody>
                    <a:bodyPr/>
                    <a:lstStyle/>
                    <a:p>
                      <a:r>
                        <a:rPr lang="en-US" sz="1000"/>
                        <a:t>0</a:t>
                      </a:r>
                    </a:p>
                  </a:txBody>
                  <a:tcPr/>
                </a:tc>
                <a:tc>
                  <a:txBody>
                    <a:bodyPr/>
                    <a:lstStyle/>
                    <a:p>
                      <a:r>
                        <a:rPr lang="en-US" sz="1000"/>
                        <a:t>0.0010 %</a:t>
                      </a:r>
                    </a:p>
                  </a:txBody>
                  <a:tcPr/>
                </a:tc>
                <a:extLst>
                  <a:ext uri="{0D108BD9-81ED-4DB2-BD59-A6C34878D82A}">
                    <a16:rowId xmlns:a16="http://schemas.microsoft.com/office/drawing/2014/main" val="986116256"/>
                  </a:ext>
                </a:extLst>
              </a:tr>
              <a:tr h="370840">
                <a:tc>
                  <a:txBody>
                    <a:bodyPr/>
                    <a:lstStyle/>
                    <a:p>
                      <a:r>
                        <a:rPr lang="en-US" sz="1000"/>
                        <a:t>Sym Motors Argentina</a:t>
                      </a:r>
                    </a:p>
                  </a:txBody>
                  <a:tcPr/>
                </a:tc>
                <a:tc>
                  <a:txBody>
                    <a:bodyPr/>
                    <a:lstStyle/>
                    <a:p>
                      <a:r>
                        <a:rPr lang="en-US" sz="1000"/>
                        <a:t>43576</a:t>
                      </a:r>
                    </a:p>
                  </a:txBody>
                  <a:tcPr/>
                </a:tc>
                <a:tc>
                  <a:txBody>
                    <a:bodyPr/>
                    <a:lstStyle/>
                    <a:p>
                      <a:r>
                        <a:rPr lang="en-US" sz="1000"/>
                        <a:t>162</a:t>
                      </a:r>
                    </a:p>
                  </a:txBody>
                  <a:tcPr/>
                </a:tc>
                <a:tc>
                  <a:txBody>
                    <a:bodyPr/>
                    <a:lstStyle/>
                    <a:p>
                      <a:r>
                        <a:rPr lang="en-US" sz="1000"/>
                        <a:t>4</a:t>
                      </a:r>
                    </a:p>
                  </a:txBody>
                  <a:tcPr/>
                </a:tc>
                <a:tc>
                  <a:txBody>
                    <a:bodyPr/>
                    <a:lstStyle/>
                    <a:p>
                      <a:r>
                        <a:rPr lang="en-US" sz="1000"/>
                        <a:t>24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0.0138 %</a:t>
                      </a:r>
                    </a:p>
                  </a:txBody>
                  <a:tcPr/>
                </a:tc>
                <a:extLst>
                  <a:ext uri="{0D108BD9-81ED-4DB2-BD59-A6C34878D82A}">
                    <a16:rowId xmlns:a16="http://schemas.microsoft.com/office/drawing/2014/main" val="1620615923"/>
                  </a:ext>
                </a:extLst>
              </a:tr>
              <a:tr h="370840">
                <a:tc>
                  <a:txBody>
                    <a:bodyPr/>
                    <a:lstStyle/>
                    <a:p>
                      <a:r>
                        <a:rPr lang="en-US" sz="1000"/>
                        <a:t>Kymco Argentina</a:t>
                      </a:r>
                    </a:p>
                  </a:txBody>
                  <a:tcPr/>
                </a:tc>
                <a:tc>
                  <a:txBody>
                    <a:bodyPr/>
                    <a:lstStyle/>
                    <a:p>
                      <a:r>
                        <a:rPr lang="en-US" sz="1000"/>
                        <a:t>7209</a:t>
                      </a:r>
                    </a:p>
                  </a:txBody>
                  <a:tcPr/>
                </a:tc>
                <a:tc>
                  <a:txBody>
                    <a:bodyPr/>
                    <a:lstStyle/>
                    <a:p>
                      <a:r>
                        <a:rPr lang="en-US" sz="1000"/>
                        <a:t>21</a:t>
                      </a:r>
                    </a:p>
                  </a:txBody>
                  <a:tcPr/>
                </a:tc>
                <a:tc>
                  <a:txBody>
                    <a:bodyPr/>
                    <a:lstStyle/>
                    <a:p>
                      <a:r>
                        <a:rPr lang="en-US" sz="1000"/>
                        <a:t>12</a:t>
                      </a:r>
                    </a:p>
                  </a:txBody>
                  <a:tcPr/>
                </a:tc>
                <a:tc>
                  <a:txBody>
                    <a:bodyPr/>
                    <a:lstStyle/>
                    <a:p>
                      <a:r>
                        <a:rPr lang="en-US" sz="1000"/>
                        <a:t>65</a:t>
                      </a:r>
                    </a:p>
                  </a:txBody>
                  <a:tcPr/>
                </a:tc>
                <a:tc>
                  <a:txBody>
                    <a:bodyPr/>
                    <a:lstStyle/>
                    <a:p>
                      <a:r>
                        <a:rPr lang="en-US" sz="1000"/>
                        <a:t>9</a:t>
                      </a:r>
                    </a:p>
                  </a:txBody>
                  <a:tcPr/>
                </a:tc>
                <a:tc>
                  <a:txBody>
                    <a:bodyPr/>
                    <a:lstStyle/>
                    <a:p>
                      <a:r>
                        <a:rPr lang="en-US" sz="1000"/>
                        <a:t>3</a:t>
                      </a:r>
                    </a:p>
                  </a:txBody>
                  <a:tcPr/>
                </a:tc>
                <a:tc>
                  <a:txBody>
                    <a:bodyPr/>
                    <a:lstStyle/>
                    <a:p>
                      <a:r>
                        <a:rPr lang="en-US" sz="1000"/>
                        <a:t>0</a:t>
                      </a:r>
                    </a:p>
                  </a:txBody>
                  <a:tcPr/>
                </a:tc>
                <a:tc>
                  <a:txBody>
                    <a:bodyPr/>
                    <a:lstStyle/>
                    <a:p>
                      <a:r>
                        <a:rPr lang="en-US" sz="1000"/>
                        <a:t>0.0891 %</a:t>
                      </a:r>
                    </a:p>
                  </a:txBody>
                  <a:tcPr/>
                </a:tc>
                <a:extLst>
                  <a:ext uri="{0D108BD9-81ED-4DB2-BD59-A6C34878D82A}">
                    <a16:rowId xmlns:a16="http://schemas.microsoft.com/office/drawing/2014/main" val="1726922945"/>
                  </a:ext>
                </a:extLst>
              </a:tr>
            </a:tbl>
          </a:graphicData>
        </a:graphic>
      </p:graphicFrame>
      <p:sp>
        <p:nvSpPr>
          <p:cNvPr id="4" name="Text Placeholder 3">
            <a:extLst>
              <a:ext uri="{FF2B5EF4-FFF2-40B4-BE49-F238E27FC236}">
                <a16:creationId xmlns:a16="http://schemas.microsoft.com/office/drawing/2014/main" id="{B123BE47-D510-4E0E-8F83-2EB2C3B9D8D6}"/>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5317307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AB261-CD41-4883-A0F8-EB76185C0754}"/>
              </a:ext>
            </a:extLst>
          </p:cNvPr>
          <p:cNvSpPr>
            <a:spLocks noGrp="1"/>
          </p:cNvSpPr>
          <p:nvPr>
            <p:ph type="title"/>
          </p:nvPr>
        </p:nvSpPr>
        <p:spPr/>
        <p:txBody>
          <a:bodyPr/>
          <a:lstStyle/>
          <a:p>
            <a:r>
              <a:rPr lang="en-US"/>
              <a:t>Facebook Key Metrics Radar | SYM</a:t>
            </a:r>
          </a:p>
        </p:txBody>
      </p:sp>
      <p:graphicFrame>
        <p:nvGraphicFramePr>
          <p:cNvPr id="6" name="Chart Placeholder 5">
            <a:extLst>
              <a:ext uri="{FF2B5EF4-FFF2-40B4-BE49-F238E27FC236}">
                <a16:creationId xmlns:a16="http://schemas.microsoft.com/office/drawing/2014/main" id="{94FFE874-A047-4D0D-AC7F-DB20D8EB86B0}"/>
              </a:ext>
            </a:extLst>
          </p:cNvPr>
          <p:cNvGraphicFramePr>
            <a:graphicFrameLocks noGrp="1"/>
          </p:cNvGraphicFramePr>
          <p:nvPr>
            <p:ph type="chart" sz="quarter" idx="13"/>
            <p:extLst>
              <p:ext uri="{D42A27DB-BD31-4B8C-83A1-F6EECF244321}">
                <p14:modId xmlns:p14="http://schemas.microsoft.com/office/powerpoint/2010/main" val="36797513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133A3D-1174-49AB-AE1D-B21A10B6744F}"/>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E63468BD-9883-463C-B4F5-633AD36A93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16045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9B286-2F97-4909-B571-F3D7BAD801FC}"/>
              </a:ext>
            </a:extLst>
          </p:cNvPr>
          <p:cNvSpPr>
            <a:spLocks noGrp="1"/>
          </p:cNvSpPr>
          <p:nvPr>
            <p:ph type="title"/>
          </p:nvPr>
        </p:nvSpPr>
        <p:spPr/>
        <p:txBody>
          <a:bodyPr/>
          <a:lstStyle/>
          <a:p>
            <a:r>
              <a:rPr lang="en-US"/>
              <a:t>Facebook Page Likes Total | SYM</a:t>
            </a:r>
          </a:p>
        </p:txBody>
      </p:sp>
      <p:graphicFrame>
        <p:nvGraphicFramePr>
          <p:cNvPr id="6" name="Chart Placeholder 5">
            <a:extLst>
              <a:ext uri="{FF2B5EF4-FFF2-40B4-BE49-F238E27FC236}">
                <a16:creationId xmlns:a16="http://schemas.microsoft.com/office/drawing/2014/main" id="{B07F42AE-83C9-4C81-93D9-4A42A92C2D22}"/>
              </a:ext>
            </a:extLst>
          </p:cNvPr>
          <p:cNvGraphicFramePr>
            <a:graphicFrameLocks noGrp="1"/>
          </p:cNvGraphicFramePr>
          <p:nvPr>
            <p:ph type="chart" sz="quarter" idx="13"/>
            <p:extLst>
              <p:ext uri="{D42A27DB-BD31-4B8C-83A1-F6EECF244321}">
                <p14:modId xmlns:p14="http://schemas.microsoft.com/office/powerpoint/2010/main" val="10927323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E65705-BEEF-45FE-A9D9-7C4B6B823AE2}"/>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7DED2240-9E3D-4830-9710-68C9566059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70183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67CEE-957E-4558-A290-24762E025A55}"/>
              </a:ext>
            </a:extLst>
          </p:cNvPr>
          <p:cNvSpPr>
            <a:spLocks noGrp="1"/>
          </p:cNvSpPr>
          <p:nvPr>
            <p:ph type="title"/>
          </p:nvPr>
        </p:nvSpPr>
        <p:spPr/>
        <p:txBody>
          <a:bodyPr/>
          <a:lstStyle/>
          <a:p>
            <a:r>
              <a:rPr lang="en-US"/>
              <a:t>Facebook Fans Change | SYM</a:t>
            </a:r>
          </a:p>
        </p:txBody>
      </p:sp>
      <p:graphicFrame>
        <p:nvGraphicFramePr>
          <p:cNvPr id="6" name="Chart Placeholder 5">
            <a:extLst>
              <a:ext uri="{FF2B5EF4-FFF2-40B4-BE49-F238E27FC236}">
                <a16:creationId xmlns:a16="http://schemas.microsoft.com/office/drawing/2014/main" id="{579CC780-A814-4849-A730-455E77C6050F}"/>
              </a:ext>
            </a:extLst>
          </p:cNvPr>
          <p:cNvGraphicFramePr>
            <a:graphicFrameLocks noGrp="1"/>
          </p:cNvGraphicFramePr>
          <p:nvPr>
            <p:ph type="chart" sz="quarter" idx="13"/>
            <p:extLst>
              <p:ext uri="{D42A27DB-BD31-4B8C-83A1-F6EECF244321}">
                <p14:modId xmlns:p14="http://schemas.microsoft.com/office/powerpoint/2010/main" val="11877735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E6F52D-010F-40AE-B75A-7BBE3FC7756A}"/>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D3D6DBAA-D3E5-44D8-9555-2D7D8D9C0F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7929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2A827-96F0-4A41-B4C8-6A03ADF7E479}"/>
              </a:ext>
            </a:extLst>
          </p:cNvPr>
          <p:cNvSpPr>
            <a:spLocks noGrp="1"/>
          </p:cNvSpPr>
          <p:nvPr>
            <p:ph type="title"/>
          </p:nvPr>
        </p:nvSpPr>
        <p:spPr/>
        <p:txBody>
          <a:bodyPr/>
          <a:lstStyle/>
          <a:p>
            <a:r>
              <a:rPr lang="en-US"/>
              <a:t>Facebook Fans Change Per Weekday | SYM</a:t>
            </a:r>
          </a:p>
        </p:txBody>
      </p:sp>
      <p:graphicFrame>
        <p:nvGraphicFramePr>
          <p:cNvPr id="6" name="Chart Placeholder 5">
            <a:extLst>
              <a:ext uri="{FF2B5EF4-FFF2-40B4-BE49-F238E27FC236}">
                <a16:creationId xmlns:a16="http://schemas.microsoft.com/office/drawing/2014/main" id="{B526C2D7-6A8B-4589-A56B-1F0299D866A6}"/>
              </a:ext>
            </a:extLst>
          </p:cNvPr>
          <p:cNvGraphicFramePr>
            <a:graphicFrameLocks noGrp="1"/>
          </p:cNvGraphicFramePr>
          <p:nvPr>
            <p:ph type="chart" sz="quarter" idx="13"/>
            <p:extLst>
              <p:ext uri="{D42A27DB-BD31-4B8C-83A1-F6EECF244321}">
                <p14:modId xmlns:p14="http://schemas.microsoft.com/office/powerpoint/2010/main" val="42800082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D423A7-68B2-4717-A716-C5C922D9B477}"/>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A6E69FD2-0D2E-4DA7-8C38-F9BEA23894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62745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7EEA4-8B9C-47D0-8846-8C26760CD85F}"/>
              </a:ext>
            </a:extLst>
          </p:cNvPr>
          <p:cNvSpPr>
            <a:spLocks noGrp="1"/>
          </p:cNvSpPr>
          <p:nvPr>
            <p:ph type="title"/>
          </p:nvPr>
        </p:nvSpPr>
        <p:spPr/>
        <p:txBody>
          <a:bodyPr/>
          <a:lstStyle/>
          <a:p>
            <a:r>
              <a:rPr lang="en-US"/>
              <a:t>Facebook Fans Change Rate | SYM</a:t>
            </a:r>
          </a:p>
        </p:txBody>
      </p:sp>
      <p:graphicFrame>
        <p:nvGraphicFramePr>
          <p:cNvPr id="6" name="Chart Placeholder 5">
            <a:extLst>
              <a:ext uri="{FF2B5EF4-FFF2-40B4-BE49-F238E27FC236}">
                <a16:creationId xmlns:a16="http://schemas.microsoft.com/office/drawing/2014/main" id="{0CB83CCD-786F-4911-BE93-DD9F646BA788}"/>
              </a:ext>
            </a:extLst>
          </p:cNvPr>
          <p:cNvGraphicFramePr>
            <a:graphicFrameLocks noGrp="1"/>
          </p:cNvGraphicFramePr>
          <p:nvPr>
            <p:ph type="chart" sz="quarter" idx="13"/>
            <p:extLst>
              <p:ext uri="{D42A27DB-BD31-4B8C-83A1-F6EECF244321}">
                <p14:modId xmlns:p14="http://schemas.microsoft.com/office/powerpoint/2010/main" val="13736559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A0A461-4C3A-4890-8AAF-ED79655650E9}"/>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A1ABEE64-AF12-42F4-B936-A36CFB7E28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75673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8E137-A25B-436A-89AD-CE41C044BF13}"/>
              </a:ext>
            </a:extLst>
          </p:cNvPr>
          <p:cNvSpPr>
            <a:spLocks noGrp="1"/>
          </p:cNvSpPr>
          <p:nvPr>
            <p:ph type="title"/>
          </p:nvPr>
        </p:nvSpPr>
        <p:spPr/>
        <p:txBody>
          <a:bodyPr/>
          <a:lstStyle/>
          <a:p>
            <a:r>
              <a:rPr lang="en-US"/>
              <a:t>Facebook Own Posts | SYM</a:t>
            </a:r>
          </a:p>
        </p:txBody>
      </p:sp>
      <p:graphicFrame>
        <p:nvGraphicFramePr>
          <p:cNvPr id="6" name="Chart Placeholder 5">
            <a:extLst>
              <a:ext uri="{FF2B5EF4-FFF2-40B4-BE49-F238E27FC236}">
                <a16:creationId xmlns:a16="http://schemas.microsoft.com/office/drawing/2014/main" id="{CB25727E-B894-4564-8351-F377069BE78F}"/>
              </a:ext>
            </a:extLst>
          </p:cNvPr>
          <p:cNvGraphicFramePr>
            <a:graphicFrameLocks noGrp="1"/>
          </p:cNvGraphicFramePr>
          <p:nvPr>
            <p:ph type="chart" sz="quarter" idx="13"/>
            <p:extLst>
              <p:ext uri="{D42A27DB-BD31-4B8C-83A1-F6EECF244321}">
                <p14:modId xmlns:p14="http://schemas.microsoft.com/office/powerpoint/2010/main" val="38408661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46B9CE-40B6-48A0-BB40-948911180AC1}"/>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86E32D64-3780-4D6A-ACF0-5A9DADE925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84644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77405-8FA4-4877-A588-9A47C3A1BE92}"/>
              </a:ext>
            </a:extLst>
          </p:cNvPr>
          <p:cNvSpPr>
            <a:spLocks noGrp="1"/>
          </p:cNvSpPr>
          <p:nvPr>
            <p:ph type="title"/>
          </p:nvPr>
        </p:nvSpPr>
        <p:spPr/>
        <p:txBody>
          <a:bodyPr/>
          <a:lstStyle/>
          <a:p>
            <a:r>
              <a:rPr lang="en-US"/>
              <a:t>Facebook Interaction Rate | SYM</a:t>
            </a:r>
          </a:p>
        </p:txBody>
      </p:sp>
      <p:graphicFrame>
        <p:nvGraphicFramePr>
          <p:cNvPr id="6" name="Chart Placeholder 5">
            <a:extLst>
              <a:ext uri="{FF2B5EF4-FFF2-40B4-BE49-F238E27FC236}">
                <a16:creationId xmlns:a16="http://schemas.microsoft.com/office/drawing/2014/main" id="{32F3F766-E438-4A78-87B6-FDFEB300F4DA}"/>
              </a:ext>
            </a:extLst>
          </p:cNvPr>
          <p:cNvGraphicFramePr>
            <a:graphicFrameLocks noGrp="1"/>
          </p:cNvGraphicFramePr>
          <p:nvPr>
            <p:ph type="chart" sz="quarter" idx="13"/>
            <p:extLst>
              <p:ext uri="{D42A27DB-BD31-4B8C-83A1-F6EECF244321}">
                <p14:modId xmlns:p14="http://schemas.microsoft.com/office/powerpoint/2010/main" val="29528652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CE6860-7159-4485-BD62-C659951B90F2}"/>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12B7506B-49BB-4C75-B5D8-A6358E9A38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00274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09D3F-43EA-406C-A573-3C3AB218A3BF}"/>
              </a:ext>
            </a:extLst>
          </p:cNvPr>
          <p:cNvSpPr>
            <a:spLocks noGrp="1"/>
          </p:cNvSpPr>
          <p:nvPr>
            <p:ph type="title"/>
          </p:nvPr>
        </p:nvSpPr>
        <p:spPr/>
        <p:txBody>
          <a:bodyPr/>
          <a:lstStyle/>
          <a:p>
            <a:r>
              <a:rPr lang="en-US"/>
              <a:t>Facebook Own Posts By Weekday | SYM</a:t>
            </a:r>
          </a:p>
        </p:txBody>
      </p:sp>
      <p:graphicFrame>
        <p:nvGraphicFramePr>
          <p:cNvPr id="6" name="Chart Placeholder 5">
            <a:extLst>
              <a:ext uri="{FF2B5EF4-FFF2-40B4-BE49-F238E27FC236}">
                <a16:creationId xmlns:a16="http://schemas.microsoft.com/office/drawing/2014/main" id="{632868A9-A1B5-4D90-B6E9-A1D5EF6960D0}"/>
              </a:ext>
            </a:extLst>
          </p:cNvPr>
          <p:cNvGraphicFramePr>
            <a:graphicFrameLocks noGrp="1"/>
          </p:cNvGraphicFramePr>
          <p:nvPr>
            <p:ph type="chart" sz="quarter" idx="13"/>
            <p:extLst>
              <p:ext uri="{D42A27DB-BD31-4B8C-83A1-F6EECF244321}">
                <p14:modId xmlns:p14="http://schemas.microsoft.com/office/powerpoint/2010/main" val="2779830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BB377B-0974-4568-8EF2-AEE89458065D}"/>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BEB01EDF-A17E-4478-86AA-B2065CE051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82332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25980-3B7D-4416-B483-FDFE4AA31856}"/>
              </a:ext>
            </a:extLst>
          </p:cNvPr>
          <p:cNvSpPr>
            <a:spLocks noGrp="1"/>
          </p:cNvSpPr>
          <p:nvPr>
            <p:ph type="title"/>
          </p:nvPr>
        </p:nvSpPr>
        <p:spPr/>
        <p:txBody>
          <a:bodyPr/>
          <a:lstStyle/>
          <a:p>
            <a:r>
              <a:rPr lang="en-US"/>
              <a:t>Facebook Interaction Rate By Weekday | SYM</a:t>
            </a:r>
          </a:p>
        </p:txBody>
      </p:sp>
      <p:graphicFrame>
        <p:nvGraphicFramePr>
          <p:cNvPr id="6" name="Chart Placeholder 5">
            <a:extLst>
              <a:ext uri="{FF2B5EF4-FFF2-40B4-BE49-F238E27FC236}">
                <a16:creationId xmlns:a16="http://schemas.microsoft.com/office/drawing/2014/main" id="{44E68B35-CF56-4050-AFEA-9F0EDC64CFCA}"/>
              </a:ext>
            </a:extLst>
          </p:cNvPr>
          <p:cNvGraphicFramePr>
            <a:graphicFrameLocks noGrp="1"/>
          </p:cNvGraphicFramePr>
          <p:nvPr>
            <p:ph type="chart" sz="quarter" idx="13"/>
            <p:extLst>
              <p:ext uri="{D42A27DB-BD31-4B8C-83A1-F6EECF244321}">
                <p14:modId xmlns:p14="http://schemas.microsoft.com/office/powerpoint/2010/main" val="30735921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BE9938-F5C5-49B7-9E6C-641CC402971D}"/>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A3387188-1E26-4A4C-B6CC-0ABD7B8117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84474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3CF09-2B6C-4116-8497-FD872342F6B2}"/>
              </a:ext>
            </a:extLst>
          </p:cNvPr>
          <p:cNvSpPr>
            <a:spLocks noGrp="1"/>
          </p:cNvSpPr>
          <p:nvPr>
            <p:ph type="title"/>
          </p:nvPr>
        </p:nvSpPr>
        <p:spPr/>
        <p:txBody>
          <a:bodyPr/>
          <a:lstStyle/>
          <a:p>
            <a:r>
              <a:rPr lang="en-US"/>
              <a:t>Facebook Own Posts By Hour | SYM</a:t>
            </a:r>
          </a:p>
        </p:txBody>
      </p:sp>
      <p:graphicFrame>
        <p:nvGraphicFramePr>
          <p:cNvPr id="6" name="Chart Placeholder 5">
            <a:extLst>
              <a:ext uri="{FF2B5EF4-FFF2-40B4-BE49-F238E27FC236}">
                <a16:creationId xmlns:a16="http://schemas.microsoft.com/office/drawing/2014/main" id="{3BBCBFB5-D9BF-4C33-AD8A-A677660E908B}"/>
              </a:ext>
            </a:extLst>
          </p:cNvPr>
          <p:cNvGraphicFramePr>
            <a:graphicFrameLocks noGrp="1"/>
          </p:cNvGraphicFramePr>
          <p:nvPr>
            <p:ph type="chart" sz="quarter" idx="13"/>
            <p:extLst>
              <p:ext uri="{D42A27DB-BD31-4B8C-83A1-F6EECF244321}">
                <p14:modId xmlns:p14="http://schemas.microsoft.com/office/powerpoint/2010/main" val="17788293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E5C8D7-7CDA-4225-8419-851229271B71}"/>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72420BC0-C37D-4A1D-A6A3-D11DB39030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11479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953F5-0742-4E00-926A-DF91073864EE}"/>
              </a:ext>
            </a:extLst>
          </p:cNvPr>
          <p:cNvSpPr>
            <a:spLocks noGrp="1"/>
          </p:cNvSpPr>
          <p:nvPr>
            <p:ph type="title"/>
          </p:nvPr>
        </p:nvSpPr>
        <p:spPr/>
        <p:txBody>
          <a:bodyPr/>
          <a:lstStyle/>
          <a:p>
            <a:r>
              <a:rPr lang="en-US"/>
              <a:t>Facebook Interaction Rate By Hour | SYM</a:t>
            </a:r>
          </a:p>
        </p:txBody>
      </p:sp>
      <p:graphicFrame>
        <p:nvGraphicFramePr>
          <p:cNvPr id="6" name="Chart Placeholder 5">
            <a:extLst>
              <a:ext uri="{FF2B5EF4-FFF2-40B4-BE49-F238E27FC236}">
                <a16:creationId xmlns:a16="http://schemas.microsoft.com/office/drawing/2014/main" id="{14166F99-1A63-49D7-9FB3-EBDE5B6BDD87}"/>
              </a:ext>
            </a:extLst>
          </p:cNvPr>
          <p:cNvGraphicFramePr>
            <a:graphicFrameLocks noGrp="1"/>
          </p:cNvGraphicFramePr>
          <p:nvPr>
            <p:ph type="chart" sz="quarter" idx="13"/>
            <p:extLst>
              <p:ext uri="{D42A27DB-BD31-4B8C-83A1-F6EECF244321}">
                <p14:modId xmlns:p14="http://schemas.microsoft.com/office/powerpoint/2010/main" val="3155074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D4E967-B536-4A78-821D-FC6274266102}"/>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E60EE123-435E-45A7-ACEC-E7F74EE91C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59370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CB1A1-7E39-4ACD-B5EC-7C4CD6B13D4B}"/>
              </a:ext>
            </a:extLst>
          </p:cNvPr>
          <p:cNvSpPr>
            <a:spLocks noGrp="1"/>
          </p:cNvSpPr>
          <p:nvPr>
            <p:ph type="title"/>
          </p:nvPr>
        </p:nvSpPr>
        <p:spPr/>
        <p:txBody>
          <a:bodyPr/>
          <a:lstStyle/>
          <a:p>
            <a:r>
              <a:rPr lang="en-US"/>
              <a:t>Facebook Post Type Distribution Per Profile | SYM</a:t>
            </a:r>
          </a:p>
        </p:txBody>
      </p:sp>
      <p:graphicFrame>
        <p:nvGraphicFramePr>
          <p:cNvPr id="6" name="Chart Placeholder 5">
            <a:extLst>
              <a:ext uri="{FF2B5EF4-FFF2-40B4-BE49-F238E27FC236}">
                <a16:creationId xmlns:a16="http://schemas.microsoft.com/office/drawing/2014/main" id="{E73F1494-E2AC-4444-B675-2167688D2E08}"/>
              </a:ext>
            </a:extLst>
          </p:cNvPr>
          <p:cNvGraphicFramePr>
            <a:graphicFrameLocks noGrp="1"/>
          </p:cNvGraphicFramePr>
          <p:nvPr>
            <p:ph type="chart" sz="quarter" idx="13"/>
            <p:extLst>
              <p:ext uri="{D42A27DB-BD31-4B8C-83A1-F6EECF244321}">
                <p14:modId xmlns:p14="http://schemas.microsoft.com/office/powerpoint/2010/main" val="28281578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35DDFE-AED6-4475-A256-6E1E1B523958}"/>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D447059F-FD4E-419C-BE6A-36ECC89D51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55238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71010-4D27-4E69-BDA6-7AB3D4A1FB06}"/>
              </a:ext>
            </a:extLst>
          </p:cNvPr>
          <p:cNvSpPr>
            <a:spLocks noGrp="1"/>
          </p:cNvSpPr>
          <p:nvPr>
            <p:ph type="title"/>
          </p:nvPr>
        </p:nvSpPr>
        <p:spPr/>
        <p:txBody>
          <a:bodyPr/>
          <a:lstStyle/>
          <a:p>
            <a:r>
              <a:rPr lang="en-US"/>
              <a:t>Facebook Interaction Rate By Post Type | SYM</a:t>
            </a:r>
          </a:p>
        </p:txBody>
      </p:sp>
      <p:graphicFrame>
        <p:nvGraphicFramePr>
          <p:cNvPr id="6" name="Chart Placeholder 5">
            <a:extLst>
              <a:ext uri="{FF2B5EF4-FFF2-40B4-BE49-F238E27FC236}">
                <a16:creationId xmlns:a16="http://schemas.microsoft.com/office/drawing/2014/main" id="{35E129D7-6F88-4D57-A136-B7CDA6FB2090}"/>
              </a:ext>
            </a:extLst>
          </p:cNvPr>
          <p:cNvGraphicFramePr>
            <a:graphicFrameLocks noGrp="1"/>
          </p:cNvGraphicFramePr>
          <p:nvPr>
            <p:ph type="chart" sz="quarter" idx="13"/>
            <p:extLst>
              <p:ext uri="{D42A27DB-BD31-4B8C-83A1-F6EECF244321}">
                <p14:modId xmlns:p14="http://schemas.microsoft.com/office/powerpoint/2010/main" val="12371351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CC8671-FAA6-4521-BDDA-9C82A55DD7E1}"/>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C376EE37-ADF0-488B-A620-1DF1508A59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48804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555A2-990D-4467-BBE2-C45A756463E2}"/>
              </a:ext>
            </a:extLst>
          </p:cNvPr>
          <p:cNvSpPr>
            <a:spLocks noGrp="1"/>
          </p:cNvSpPr>
          <p:nvPr>
            <p:ph type="title"/>
          </p:nvPr>
        </p:nvSpPr>
        <p:spPr/>
        <p:txBody>
          <a:bodyPr/>
          <a:lstStyle/>
          <a:p>
            <a:r>
              <a:rPr lang="en-US"/>
              <a:t>Facebook Interactions Distribution | SYM</a:t>
            </a:r>
          </a:p>
        </p:txBody>
      </p:sp>
      <p:graphicFrame>
        <p:nvGraphicFramePr>
          <p:cNvPr id="6" name="Chart Placeholder 5">
            <a:extLst>
              <a:ext uri="{FF2B5EF4-FFF2-40B4-BE49-F238E27FC236}">
                <a16:creationId xmlns:a16="http://schemas.microsoft.com/office/drawing/2014/main" id="{0290C3B3-BE71-4405-A4F5-A34FBA36D745}"/>
              </a:ext>
            </a:extLst>
          </p:cNvPr>
          <p:cNvGraphicFramePr>
            <a:graphicFrameLocks noGrp="1"/>
          </p:cNvGraphicFramePr>
          <p:nvPr>
            <p:ph type="chart" sz="quarter" idx="13"/>
            <p:extLst>
              <p:ext uri="{D42A27DB-BD31-4B8C-83A1-F6EECF244321}">
                <p14:modId xmlns:p14="http://schemas.microsoft.com/office/powerpoint/2010/main" val="12515690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662AAC-5323-4BEF-A276-BADA58125CFD}"/>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A15A9D8A-07F6-4659-A9C3-B073B74A11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51924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480BD-2F8F-4D45-98BA-EA03B6DDE001}"/>
              </a:ext>
            </a:extLst>
          </p:cNvPr>
          <p:cNvSpPr>
            <a:spLocks noGrp="1"/>
          </p:cNvSpPr>
          <p:nvPr>
            <p:ph type="title"/>
          </p:nvPr>
        </p:nvSpPr>
        <p:spPr/>
        <p:txBody>
          <a:bodyPr/>
          <a:lstStyle/>
          <a:p>
            <a:r>
              <a:rPr lang="en-US"/>
              <a:t>Facebook Hashtag Detection | SYM</a:t>
            </a:r>
          </a:p>
        </p:txBody>
      </p:sp>
      <p:graphicFrame>
        <p:nvGraphicFramePr>
          <p:cNvPr id="5" name="Table Placeholder 4">
            <a:extLst>
              <a:ext uri="{FF2B5EF4-FFF2-40B4-BE49-F238E27FC236}">
                <a16:creationId xmlns:a16="http://schemas.microsoft.com/office/drawing/2014/main" id="{1E45F9BC-87CF-4FB1-A9F2-D0A8F7780F69}"/>
              </a:ext>
            </a:extLst>
          </p:cNvPr>
          <p:cNvGraphicFramePr>
            <a:graphicFrameLocks noGrp="1"/>
          </p:cNvGraphicFramePr>
          <p:nvPr>
            <p:ph type="tbl" sz="quarter" idx="13"/>
            <p:extLst>
              <p:ext uri="{D42A27DB-BD31-4B8C-83A1-F6EECF244321}">
                <p14:modId xmlns:p14="http://schemas.microsoft.com/office/powerpoint/2010/main" val="2707834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12973126"/>
                    </a:ext>
                  </a:extLst>
                </a:gridCol>
                <a:gridCol w="1152144">
                  <a:extLst>
                    <a:ext uri="{9D8B030D-6E8A-4147-A177-3AD203B41FA5}">
                      <a16:colId xmlns:a16="http://schemas.microsoft.com/office/drawing/2014/main" val="3038768428"/>
                    </a:ext>
                  </a:extLst>
                </a:gridCol>
                <a:gridCol w="1152144">
                  <a:extLst>
                    <a:ext uri="{9D8B030D-6E8A-4147-A177-3AD203B41FA5}">
                      <a16:colId xmlns:a16="http://schemas.microsoft.com/office/drawing/2014/main" val="25472227"/>
                    </a:ext>
                  </a:extLst>
                </a:gridCol>
                <a:gridCol w="1152144">
                  <a:extLst>
                    <a:ext uri="{9D8B030D-6E8A-4147-A177-3AD203B41FA5}">
                      <a16:colId xmlns:a16="http://schemas.microsoft.com/office/drawing/2014/main" val="1884308354"/>
                    </a:ext>
                  </a:extLst>
                </a:gridCol>
                <a:gridCol w="1152144">
                  <a:extLst>
                    <a:ext uri="{9D8B030D-6E8A-4147-A177-3AD203B41FA5}">
                      <a16:colId xmlns:a16="http://schemas.microsoft.com/office/drawing/2014/main" val="468226109"/>
                    </a:ext>
                  </a:extLst>
                </a:gridCol>
                <a:gridCol w="1152144">
                  <a:extLst>
                    <a:ext uri="{9D8B030D-6E8A-4147-A177-3AD203B41FA5}">
                      <a16:colId xmlns:a16="http://schemas.microsoft.com/office/drawing/2014/main" val="3078991198"/>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2703805050"/>
                  </a:ext>
                </a:extLst>
              </a:tr>
              <a:tr h="370840">
                <a:tc>
                  <a:txBody>
                    <a:bodyPr/>
                    <a:lstStyle/>
                    <a:p>
                      <a:r>
                        <a:rPr lang="en-US" sz="1000"/>
                        <a:t>#Keeway</a:t>
                      </a:r>
                    </a:p>
                  </a:txBody>
                  <a:tcPr/>
                </a:tc>
                <a:tc>
                  <a:txBody>
                    <a:bodyPr/>
                    <a:lstStyle/>
                    <a:p>
                      <a:r>
                        <a:rPr lang="en-US" sz="1000"/>
                        <a:t>5</a:t>
                      </a:r>
                    </a:p>
                  </a:txBody>
                  <a:tcPr/>
                </a:tc>
                <a:tc>
                  <a:txBody>
                    <a:bodyPr/>
                    <a:lstStyle/>
                    <a:p>
                      <a:r>
                        <a:rPr lang="en-US" sz="1000"/>
                        <a:t>10.4</a:t>
                      </a:r>
                    </a:p>
                  </a:txBody>
                  <a:tcPr/>
                </a:tc>
                <a:tc>
                  <a:txBody>
                    <a:bodyPr/>
                    <a:lstStyle/>
                    <a:p>
                      <a:r>
                        <a:rPr lang="en-US" sz="1000"/>
                        <a:t>0.4</a:t>
                      </a:r>
                    </a:p>
                  </a:txBody>
                  <a:tcPr/>
                </a:tc>
                <a:tc>
                  <a:txBody>
                    <a:bodyPr/>
                    <a:lstStyle/>
                    <a:p>
                      <a:r>
                        <a:rPr lang="en-US" sz="1000"/>
                        <a:t>0.8</a:t>
                      </a:r>
                    </a:p>
                  </a:txBody>
                  <a:tcPr/>
                </a:tc>
                <a:tc>
                  <a:txBody>
                    <a:bodyPr/>
                    <a:lstStyle/>
                    <a:p>
                      <a:r>
                        <a:rPr lang="en-US" sz="1000"/>
                        <a:t>11.6</a:t>
                      </a:r>
                    </a:p>
                  </a:txBody>
                  <a:tcPr/>
                </a:tc>
                <a:extLst>
                  <a:ext uri="{0D108BD9-81ED-4DB2-BD59-A6C34878D82A}">
                    <a16:rowId xmlns:a16="http://schemas.microsoft.com/office/drawing/2014/main" val="14983086"/>
                  </a:ext>
                </a:extLst>
              </a:tr>
              <a:tr h="370840">
                <a:tc>
                  <a:txBody>
                    <a:bodyPr/>
                    <a:lstStyle/>
                    <a:p>
                      <a:r>
                        <a:rPr lang="en-US" sz="1000"/>
                        <a:t>#Sym</a:t>
                      </a:r>
                    </a:p>
                  </a:txBody>
                  <a:tcPr/>
                </a:tc>
                <a:tc>
                  <a:txBody>
                    <a:bodyPr/>
                    <a:lstStyle/>
                    <a:p>
                      <a:r>
                        <a:rPr lang="en-US" sz="1000"/>
                        <a:t>4</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6</a:t>
                      </a:r>
                    </a:p>
                  </a:txBody>
                  <a:tcPr/>
                </a:tc>
                <a:extLst>
                  <a:ext uri="{0D108BD9-81ED-4DB2-BD59-A6C34878D82A}">
                    <a16:rowId xmlns:a16="http://schemas.microsoft.com/office/drawing/2014/main" val="2596217653"/>
                  </a:ext>
                </a:extLst>
              </a:tr>
              <a:tr h="370840">
                <a:tc>
                  <a:txBody>
                    <a:bodyPr/>
                    <a:lstStyle/>
                    <a:p>
                      <a:r>
                        <a:rPr lang="en-US" sz="1000"/>
                        <a:t>#Scooter</a:t>
                      </a:r>
                    </a:p>
                  </a:txBody>
                  <a:tcPr/>
                </a:tc>
                <a:tc>
                  <a:txBody>
                    <a:bodyPr/>
                    <a:lstStyle/>
                    <a:p>
                      <a:r>
                        <a:rPr lang="en-US" sz="1000"/>
                        <a:t>4</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6</a:t>
                      </a:r>
                    </a:p>
                  </a:txBody>
                  <a:tcPr/>
                </a:tc>
                <a:extLst>
                  <a:ext uri="{0D108BD9-81ED-4DB2-BD59-A6C34878D82A}">
                    <a16:rowId xmlns:a16="http://schemas.microsoft.com/office/drawing/2014/main" val="1753792748"/>
                  </a:ext>
                </a:extLst>
              </a:tr>
              <a:tr h="370840">
                <a:tc>
                  <a:txBody>
                    <a:bodyPr/>
                    <a:lstStyle/>
                    <a:p>
                      <a:r>
                        <a:rPr lang="en-US" sz="1000"/>
                        <a:t>#Citycom</a:t>
                      </a:r>
                    </a:p>
                  </a:txBody>
                  <a:tcPr/>
                </a:tc>
                <a:tc>
                  <a:txBody>
                    <a:bodyPr/>
                    <a:lstStyle/>
                    <a:p>
                      <a:r>
                        <a:rPr lang="en-US" sz="1000"/>
                        <a:t>4</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6</a:t>
                      </a:r>
                    </a:p>
                  </a:txBody>
                  <a:tcPr/>
                </a:tc>
                <a:extLst>
                  <a:ext uri="{0D108BD9-81ED-4DB2-BD59-A6C34878D82A}">
                    <a16:rowId xmlns:a16="http://schemas.microsoft.com/office/drawing/2014/main" val="1134782986"/>
                  </a:ext>
                </a:extLst>
              </a:tr>
              <a:tr h="370840">
                <a:tc>
                  <a:txBody>
                    <a:bodyPr/>
                    <a:lstStyle/>
                    <a:p>
                      <a:r>
                        <a:rPr lang="en-US" sz="1000"/>
                        <a:t>#8M</a:t>
                      </a:r>
                    </a:p>
                  </a:txBody>
                  <a:tcPr/>
                </a:tc>
                <a:tc>
                  <a:txBody>
                    <a:bodyPr/>
                    <a:lstStyle/>
                    <a:p>
                      <a:r>
                        <a:rPr lang="en-US" sz="1000"/>
                        <a:t>1</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tc>
                  <a:txBody>
                    <a:bodyPr/>
                    <a:lstStyle/>
                    <a:p>
                      <a:r>
                        <a:rPr lang="en-US" sz="1000"/>
                        <a:t>8</a:t>
                      </a:r>
                    </a:p>
                  </a:txBody>
                  <a:tcPr/>
                </a:tc>
                <a:extLst>
                  <a:ext uri="{0D108BD9-81ED-4DB2-BD59-A6C34878D82A}">
                    <a16:rowId xmlns:a16="http://schemas.microsoft.com/office/drawing/2014/main" val="3817281903"/>
                  </a:ext>
                </a:extLst>
              </a:tr>
            </a:tbl>
          </a:graphicData>
        </a:graphic>
      </p:graphicFrame>
      <p:sp>
        <p:nvSpPr>
          <p:cNvPr id="4" name="Text Placeholder 3">
            <a:extLst>
              <a:ext uri="{FF2B5EF4-FFF2-40B4-BE49-F238E27FC236}">
                <a16:creationId xmlns:a16="http://schemas.microsoft.com/office/drawing/2014/main" id="{0052CC1B-710A-429F-9855-E133D6D3C6AA}"/>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2201005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4BC0B-6737-4514-AD43-443B818A177E}"/>
              </a:ext>
            </a:extLst>
          </p:cNvPr>
          <p:cNvSpPr>
            <a:spLocks noGrp="1"/>
          </p:cNvSpPr>
          <p:nvPr>
            <p:ph type="title"/>
          </p:nvPr>
        </p:nvSpPr>
        <p:spPr/>
        <p:txBody>
          <a:bodyPr/>
          <a:lstStyle/>
          <a:p>
            <a:r>
              <a:rPr lang="en-US"/>
              <a:t>Facebook Post Table + Reactions | SYM - 1 of 12</a:t>
            </a:r>
          </a:p>
        </p:txBody>
      </p:sp>
      <p:graphicFrame>
        <p:nvGraphicFramePr>
          <p:cNvPr id="5" name="Table Placeholder 4">
            <a:extLst>
              <a:ext uri="{FF2B5EF4-FFF2-40B4-BE49-F238E27FC236}">
                <a16:creationId xmlns:a16="http://schemas.microsoft.com/office/drawing/2014/main" id="{C4F7C3DC-52A6-4B30-B544-7888BA5B10B8}"/>
              </a:ext>
            </a:extLst>
          </p:cNvPr>
          <p:cNvGraphicFramePr>
            <a:graphicFrameLocks noGrp="1"/>
          </p:cNvGraphicFramePr>
          <p:nvPr>
            <p:ph type="tbl" sz="quarter" idx="13"/>
            <p:extLst>
              <p:ext uri="{D42A27DB-BD31-4B8C-83A1-F6EECF244321}">
                <p14:modId xmlns:p14="http://schemas.microsoft.com/office/powerpoint/2010/main" val="1300236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40657739"/>
                    </a:ext>
                  </a:extLst>
                </a:gridCol>
                <a:gridCol w="493776">
                  <a:extLst>
                    <a:ext uri="{9D8B030D-6E8A-4147-A177-3AD203B41FA5}">
                      <a16:colId xmlns:a16="http://schemas.microsoft.com/office/drawing/2014/main" val="1568144666"/>
                    </a:ext>
                  </a:extLst>
                </a:gridCol>
                <a:gridCol w="493776">
                  <a:extLst>
                    <a:ext uri="{9D8B030D-6E8A-4147-A177-3AD203B41FA5}">
                      <a16:colId xmlns:a16="http://schemas.microsoft.com/office/drawing/2014/main" val="479168698"/>
                    </a:ext>
                  </a:extLst>
                </a:gridCol>
                <a:gridCol w="493776">
                  <a:extLst>
                    <a:ext uri="{9D8B030D-6E8A-4147-A177-3AD203B41FA5}">
                      <a16:colId xmlns:a16="http://schemas.microsoft.com/office/drawing/2014/main" val="3567111361"/>
                    </a:ext>
                  </a:extLst>
                </a:gridCol>
                <a:gridCol w="493776">
                  <a:extLst>
                    <a:ext uri="{9D8B030D-6E8A-4147-A177-3AD203B41FA5}">
                      <a16:colId xmlns:a16="http://schemas.microsoft.com/office/drawing/2014/main" val="3660470335"/>
                    </a:ext>
                  </a:extLst>
                </a:gridCol>
                <a:gridCol w="493776">
                  <a:extLst>
                    <a:ext uri="{9D8B030D-6E8A-4147-A177-3AD203B41FA5}">
                      <a16:colId xmlns:a16="http://schemas.microsoft.com/office/drawing/2014/main" val="845628499"/>
                    </a:ext>
                  </a:extLst>
                </a:gridCol>
                <a:gridCol w="493776">
                  <a:extLst>
                    <a:ext uri="{9D8B030D-6E8A-4147-A177-3AD203B41FA5}">
                      <a16:colId xmlns:a16="http://schemas.microsoft.com/office/drawing/2014/main" val="3085917566"/>
                    </a:ext>
                  </a:extLst>
                </a:gridCol>
                <a:gridCol w="493776">
                  <a:extLst>
                    <a:ext uri="{9D8B030D-6E8A-4147-A177-3AD203B41FA5}">
                      <a16:colId xmlns:a16="http://schemas.microsoft.com/office/drawing/2014/main" val="1602528858"/>
                    </a:ext>
                  </a:extLst>
                </a:gridCol>
                <a:gridCol w="493776">
                  <a:extLst>
                    <a:ext uri="{9D8B030D-6E8A-4147-A177-3AD203B41FA5}">
                      <a16:colId xmlns:a16="http://schemas.microsoft.com/office/drawing/2014/main" val="3621542797"/>
                    </a:ext>
                  </a:extLst>
                </a:gridCol>
                <a:gridCol w="493776">
                  <a:extLst>
                    <a:ext uri="{9D8B030D-6E8A-4147-A177-3AD203B41FA5}">
                      <a16:colId xmlns:a16="http://schemas.microsoft.com/office/drawing/2014/main" val="515812920"/>
                    </a:ext>
                  </a:extLst>
                </a:gridCol>
                <a:gridCol w="493776">
                  <a:extLst>
                    <a:ext uri="{9D8B030D-6E8A-4147-A177-3AD203B41FA5}">
                      <a16:colId xmlns:a16="http://schemas.microsoft.com/office/drawing/2014/main" val="3597652087"/>
                    </a:ext>
                  </a:extLst>
                </a:gridCol>
                <a:gridCol w="493776">
                  <a:extLst>
                    <a:ext uri="{9D8B030D-6E8A-4147-A177-3AD203B41FA5}">
                      <a16:colId xmlns:a16="http://schemas.microsoft.com/office/drawing/2014/main" val="3990723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44623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 Argentina - 2022-03-18 22:00:04</a:t>
                      </a:r>
                      <a:r>
                        <a:rPr kumimoji="0" lang="es-ES" sz="1000" b="0" i="0" u="none" strike="noStrike" kern="1200" cap="none" spc="0" normalizeH="0" baseline="0" noProof="0">
                          <a:ln>
                            <a:noFill/>
                          </a:ln>
                          <a:solidFill>
                            <a:prstClr val="black"/>
                          </a:solidFill>
                          <a:effectLst/>
                          <a:uLnTx/>
                          <a:uFillTx/>
                          <a:latin typeface="+mn-lt"/>
                          <a:ea typeface="+mn-ea"/>
                          <a:cs typeface="+mn-cs"/>
                        </a:rPr>
                        <a:t>
 El futuro de la movilidad está  centrado en la forma de trasladarse, no en dejar de hacerlo.
Kymco. Mobility Solutions for your 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11101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 - 2022-03-17 17:52:21</a:t>
                      </a:r>
                      <a:r>
                        <a:rPr kumimoji="0" lang="es-ES" sz="1000" b="0" i="0" u="none" strike="noStrike" kern="1200" cap="none" spc="0" normalizeH="0" baseline="0" noProof="0">
                          <a:ln>
                            <a:noFill/>
                          </a:ln>
                          <a:solidFill>
                            <a:prstClr val="black"/>
                          </a:solidFill>
                          <a:effectLst/>
                          <a:uLnTx/>
                          <a:uFillTx/>
                          <a:latin typeface="+mn-lt"/>
                          <a:ea typeface="+mn-ea"/>
                          <a:cs typeface="+mn-cs"/>
                        </a:rPr>
                        <a:t>
 Convertí cualquier salida en una aventura.
Subite a una 𝐊-𝐋𝐢𝐠𝐡𝐭 𝟐𝟎𝟐 y comenzá a vivir experiencias emocionantes.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12923671"/>
                  </a:ext>
                </a:extLst>
              </a:tr>
            </a:tbl>
          </a:graphicData>
        </a:graphic>
      </p:graphicFrame>
      <p:sp>
        <p:nvSpPr>
          <p:cNvPr id="4" name="Text Placeholder 3">
            <a:extLst>
              <a:ext uri="{FF2B5EF4-FFF2-40B4-BE49-F238E27FC236}">
                <a16:creationId xmlns:a16="http://schemas.microsoft.com/office/drawing/2014/main" id="{65E307A0-D01B-4C8C-88F1-387EDB59E57D}"/>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4387971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3ED2F-2992-4EFF-B866-A725D89AA141}"/>
              </a:ext>
            </a:extLst>
          </p:cNvPr>
          <p:cNvSpPr>
            <a:spLocks noGrp="1"/>
          </p:cNvSpPr>
          <p:nvPr>
            <p:ph type="title"/>
          </p:nvPr>
        </p:nvSpPr>
        <p:spPr/>
        <p:txBody>
          <a:bodyPr/>
          <a:lstStyle/>
          <a:p>
            <a:r>
              <a:rPr lang="en-US"/>
              <a:t>Facebook Post Table + Reactions | SYM - 2 of 12</a:t>
            </a:r>
          </a:p>
        </p:txBody>
      </p:sp>
      <p:graphicFrame>
        <p:nvGraphicFramePr>
          <p:cNvPr id="5" name="Table Placeholder 4">
            <a:extLst>
              <a:ext uri="{FF2B5EF4-FFF2-40B4-BE49-F238E27FC236}">
                <a16:creationId xmlns:a16="http://schemas.microsoft.com/office/drawing/2014/main" id="{5DF2FFBB-E28A-41BB-A89A-C0B0B62F4466}"/>
              </a:ext>
            </a:extLst>
          </p:cNvPr>
          <p:cNvGraphicFramePr>
            <a:graphicFrameLocks noGrp="1"/>
          </p:cNvGraphicFramePr>
          <p:nvPr>
            <p:ph type="tbl" sz="quarter" idx="13"/>
            <p:extLst>
              <p:ext uri="{D42A27DB-BD31-4B8C-83A1-F6EECF244321}">
                <p14:modId xmlns:p14="http://schemas.microsoft.com/office/powerpoint/2010/main" val="1635169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69199260"/>
                    </a:ext>
                  </a:extLst>
                </a:gridCol>
                <a:gridCol w="493776">
                  <a:extLst>
                    <a:ext uri="{9D8B030D-6E8A-4147-A177-3AD203B41FA5}">
                      <a16:colId xmlns:a16="http://schemas.microsoft.com/office/drawing/2014/main" val="1143160111"/>
                    </a:ext>
                  </a:extLst>
                </a:gridCol>
                <a:gridCol w="493776">
                  <a:extLst>
                    <a:ext uri="{9D8B030D-6E8A-4147-A177-3AD203B41FA5}">
                      <a16:colId xmlns:a16="http://schemas.microsoft.com/office/drawing/2014/main" val="641898359"/>
                    </a:ext>
                  </a:extLst>
                </a:gridCol>
                <a:gridCol w="493776">
                  <a:extLst>
                    <a:ext uri="{9D8B030D-6E8A-4147-A177-3AD203B41FA5}">
                      <a16:colId xmlns:a16="http://schemas.microsoft.com/office/drawing/2014/main" val="926363933"/>
                    </a:ext>
                  </a:extLst>
                </a:gridCol>
                <a:gridCol w="493776">
                  <a:extLst>
                    <a:ext uri="{9D8B030D-6E8A-4147-A177-3AD203B41FA5}">
                      <a16:colId xmlns:a16="http://schemas.microsoft.com/office/drawing/2014/main" val="3250878881"/>
                    </a:ext>
                  </a:extLst>
                </a:gridCol>
                <a:gridCol w="493776">
                  <a:extLst>
                    <a:ext uri="{9D8B030D-6E8A-4147-A177-3AD203B41FA5}">
                      <a16:colId xmlns:a16="http://schemas.microsoft.com/office/drawing/2014/main" val="2657913466"/>
                    </a:ext>
                  </a:extLst>
                </a:gridCol>
                <a:gridCol w="493776">
                  <a:extLst>
                    <a:ext uri="{9D8B030D-6E8A-4147-A177-3AD203B41FA5}">
                      <a16:colId xmlns:a16="http://schemas.microsoft.com/office/drawing/2014/main" val="3498107605"/>
                    </a:ext>
                  </a:extLst>
                </a:gridCol>
                <a:gridCol w="493776">
                  <a:extLst>
                    <a:ext uri="{9D8B030D-6E8A-4147-A177-3AD203B41FA5}">
                      <a16:colId xmlns:a16="http://schemas.microsoft.com/office/drawing/2014/main" val="432001854"/>
                    </a:ext>
                  </a:extLst>
                </a:gridCol>
                <a:gridCol w="493776">
                  <a:extLst>
                    <a:ext uri="{9D8B030D-6E8A-4147-A177-3AD203B41FA5}">
                      <a16:colId xmlns:a16="http://schemas.microsoft.com/office/drawing/2014/main" val="3889985983"/>
                    </a:ext>
                  </a:extLst>
                </a:gridCol>
                <a:gridCol w="493776">
                  <a:extLst>
                    <a:ext uri="{9D8B030D-6E8A-4147-A177-3AD203B41FA5}">
                      <a16:colId xmlns:a16="http://schemas.microsoft.com/office/drawing/2014/main" val="1570094970"/>
                    </a:ext>
                  </a:extLst>
                </a:gridCol>
                <a:gridCol w="493776">
                  <a:extLst>
                    <a:ext uri="{9D8B030D-6E8A-4147-A177-3AD203B41FA5}">
                      <a16:colId xmlns:a16="http://schemas.microsoft.com/office/drawing/2014/main" val="1923653756"/>
                    </a:ext>
                  </a:extLst>
                </a:gridCol>
                <a:gridCol w="493776">
                  <a:extLst>
                    <a:ext uri="{9D8B030D-6E8A-4147-A177-3AD203B41FA5}">
                      <a16:colId xmlns:a16="http://schemas.microsoft.com/office/drawing/2014/main" val="3505117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19780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Keeway - 2022-03-30 16:52:30</a:t>
                      </a:r>
                      <a:r>
                        <a:rPr kumimoji="0" lang="en-US" sz="1000" b="0" i="0" u="none" strike="noStrike" kern="1200" cap="none" spc="0" normalizeH="0" baseline="0" noProof="0">
                          <a:ln>
                            <a:noFill/>
                          </a:ln>
                          <a:solidFill>
                            <a:prstClr val="black"/>
                          </a:solidFill>
                          <a:effectLst/>
                          <a:uLnTx/>
                          <a:uFillTx/>
                          <a:latin typeface="+mn-lt"/>
                          <a:ea typeface="+mn-ea"/>
                          <a:cs typeface="+mn-cs"/>
                        </a:rPr>
                        <a:t>
 La 𝐊-𝐋𝐢𝐠𝐡𝐭 𝟐𝟎𝟐, gracias a su 𝐚𝐬𝐢𝐞𝐧𝐭𝐨 𝐞𝐫𝐠𝐨𝐧𝐨́𝐦𝐢𝐜𝐨, permite que conduzcas con una buena postura y disfrutes de recorridos largos.
Convertí tus salidas en moto en una experiencia única.
#Keeway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74033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 - 2022-03-03 16:06:31</a:t>
                      </a:r>
                      <a:r>
                        <a:rPr kumimoji="0" lang="es-ES" sz="1000" b="0" i="0" u="none" strike="noStrike" kern="1200" cap="none" spc="0" normalizeH="0" baseline="0" noProof="0">
                          <a:ln>
                            <a:noFill/>
                          </a:ln>
                          <a:solidFill>
                            <a:prstClr val="black"/>
                          </a:solidFill>
                          <a:effectLst/>
                          <a:uLnTx/>
                          <a:uFillTx/>
                          <a:latin typeface="+mn-lt"/>
                          <a:ea typeface="+mn-ea"/>
                          <a:cs typeface="+mn-cs"/>
                        </a:rPr>
                        <a:t>
 La 𝐊-𝐋𝐢𝐠𝐡𝐭 𝟐𝟎𝟐 con su característico estilo retro de garage está pensada para vivir experiencias únicas.
¡Salí a la ruta con tu Keeway!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708546774"/>
                  </a:ext>
                </a:extLst>
              </a:tr>
            </a:tbl>
          </a:graphicData>
        </a:graphic>
      </p:graphicFrame>
      <p:sp>
        <p:nvSpPr>
          <p:cNvPr id="4" name="Text Placeholder 3">
            <a:extLst>
              <a:ext uri="{FF2B5EF4-FFF2-40B4-BE49-F238E27FC236}">
                <a16:creationId xmlns:a16="http://schemas.microsoft.com/office/drawing/2014/main" id="{FF4C75BC-EB8A-422B-A92E-0C98B5BE0BC8}"/>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6825301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F65B6-5905-4A95-AD76-7F6D9F95266C}"/>
              </a:ext>
            </a:extLst>
          </p:cNvPr>
          <p:cNvSpPr>
            <a:spLocks noGrp="1"/>
          </p:cNvSpPr>
          <p:nvPr>
            <p:ph type="title"/>
          </p:nvPr>
        </p:nvSpPr>
        <p:spPr/>
        <p:txBody>
          <a:bodyPr/>
          <a:lstStyle/>
          <a:p>
            <a:r>
              <a:rPr lang="en-US"/>
              <a:t>Facebook Post Table + Reactions | SYM - 3 of 12</a:t>
            </a:r>
          </a:p>
        </p:txBody>
      </p:sp>
      <p:graphicFrame>
        <p:nvGraphicFramePr>
          <p:cNvPr id="5" name="Table Placeholder 4">
            <a:extLst>
              <a:ext uri="{FF2B5EF4-FFF2-40B4-BE49-F238E27FC236}">
                <a16:creationId xmlns:a16="http://schemas.microsoft.com/office/drawing/2014/main" id="{4D74B804-4757-4AF6-B5DA-F84A638D5837}"/>
              </a:ext>
            </a:extLst>
          </p:cNvPr>
          <p:cNvGraphicFramePr>
            <a:graphicFrameLocks noGrp="1"/>
          </p:cNvGraphicFramePr>
          <p:nvPr>
            <p:ph type="tbl" sz="quarter" idx="13"/>
            <p:extLst>
              <p:ext uri="{D42A27DB-BD31-4B8C-83A1-F6EECF244321}">
                <p14:modId xmlns:p14="http://schemas.microsoft.com/office/powerpoint/2010/main" val="1557435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2139873"/>
                    </a:ext>
                  </a:extLst>
                </a:gridCol>
                <a:gridCol w="493776">
                  <a:extLst>
                    <a:ext uri="{9D8B030D-6E8A-4147-A177-3AD203B41FA5}">
                      <a16:colId xmlns:a16="http://schemas.microsoft.com/office/drawing/2014/main" val="3906222830"/>
                    </a:ext>
                  </a:extLst>
                </a:gridCol>
                <a:gridCol w="493776">
                  <a:extLst>
                    <a:ext uri="{9D8B030D-6E8A-4147-A177-3AD203B41FA5}">
                      <a16:colId xmlns:a16="http://schemas.microsoft.com/office/drawing/2014/main" val="1867484960"/>
                    </a:ext>
                  </a:extLst>
                </a:gridCol>
                <a:gridCol w="493776">
                  <a:extLst>
                    <a:ext uri="{9D8B030D-6E8A-4147-A177-3AD203B41FA5}">
                      <a16:colId xmlns:a16="http://schemas.microsoft.com/office/drawing/2014/main" val="3551502105"/>
                    </a:ext>
                  </a:extLst>
                </a:gridCol>
                <a:gridCol w="493776">
                  <a:extLst>
                    <a:ext uri="{9D8B030D-6E8A-4147-A177-3AD203B41FA5}">
                      <a16:colId xmlns:a16="http://schemas.microsoft.com/office/drawing/2014/main" val="2287087768"/>
                    </a:ext>
                  </a:extLst>
                </a:gridCol>
                <a:gridCol w="493776">
                  <a:extLst>
                    <a:ext uri="{9D8B030D-6E8A-4147-A177-3AD203B41FA5}">
                      <a16:colId xmlns:a16="http://schemas.microsoft.com/office/drawing/2014/main" val="1706982800"/>
                    </a:ext>
                  </a:extLst>
                </a:gridCol>
                <a:gridCol w="493776">
                  <a:extLst>
                    <a:ext uri="{9D8B030D-6E8A-4147-A177-3AD203B41FA5}">
                      <a16:colId xmlns:a16="http://schemas.microsoft.com/office/drawing/2014/main" val="1473693345"/>
                    </a:ext>
                  </a:extLst>
                </a:gridCol>
                <a:gridCol w="493776">
                  <a:extLst>
                    <a:ext uri="{9D8B030D-6E8A-4147-A177-3AD203B41FA5}">
                      <a16:colId xmlns:a16="http://schemas.microsoft.com/office/drawing/2014/main" val="1446902630"/>
                    </a:ext>
                  </a:extLst>
                </a:gridCol>
                <a:gridCol w="493776">
                  <a:extLst>
                    <a:ext uri="{9D8B030D-6E8A-4147-A177-3AD203B41FA5}">
                      <a16:colId xmlns:a16="http://schemas.microsoft.com/office/drawing/2014/main" val="1839089558"/>
                    </a:ext>
                  </a:extLst>
                </a:gridCol>
                <a:gridCol w="493776">
                  <a:extLst>
                    <a:ext uri="{9D8B030D-6E8A-4147-A177-3AD203B41FA5}">
                      <a16:colId xmlns:a16="http://schemas.microsoft.com/office/drawing/2014/main" val="3008670507"/>
                    </a:ext>
                  </a:extLst>
                </a:gridCol>
                <a:gridCol w="493776">
                  <a:extLst>
                    <a:ext uri="{9D8B030D-6E8A-4147-A177-3AD203B41FA5}">
                      <a16:colId xmlns:a16="http://schemas.microsoft.com/office/drawing/2014/main" val="258434706"/>
                    </a:ext>
                  </a:extLst>
                </a:gridCol>
                <a:gridCol w="493776">
                  <a:extLst>
                    <a:ext uri="{9D8B030D-6E8A-4147-A177-3AD203B41FA5}">
                      <a16:colId xmlns:a16="http://schemas.microsoft.com/office/drawing/2014/main" val="849817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3181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 Argentina - 2022-03-17 11:25:08</a:t>
                      </a:r>
                      <a:r>
                        <a:rPr kumimoji="0" lang="es-ES" sz="1000" b="0" i="0" u="none" strike="noStrike" kern="1200" cap="none" spc="0" normalizeH="0" baseline="0" noProof="0">
                          <a:ln>
                            <a:noFill/>
                          </a:ln>
                          <a:solidFill>
                            <a:prstClr val="black"/>
                          </a:solidFill>
                          <a:effectLst/>
                          <a:uLnTx/>
                          <a:uFillTx/>
                          <a:latin typeface="+mn-lt"/>
                          <a:ea typeface="+mn-ea"/>
                          <a:cs typeface="+mn-cs"/>
                        </a:rPr>
                        <a:t>
 Kymco. Mobility Solutions for your life. Hay que seguir moviéndose.
Porque el mundo sigue andando y vos tampoco
querés parar.
Podemos movernos siempre seguros y sin dejar de buscarvla adrenalina.
Kymco. Mobility for your liberty.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0828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 Argentina - 2022-03-25 16:50:59</a:t>
                      </a:r>
                      <a:r>
                        <a:rPr kumimoji="0" lang="es-ES" sz="1000" b="0" i="0" u="none" strike="noStrike" kern="1200" cap="none" spc="0" normalizeH="0" baseline="0" noProof="0">
                          <a:ln>
                            <a:noFill/>
                          </a:ln>
                          <a:solidFill>
                            <a:prstClr val="black"/>
                          </a:solidFill>
                          <a:effectLst/>
                          <a:uLnTx/>
                          <a:uFillTx/>
                          <a:latin typeface="+mn-lt"/>
                          <a:ea typeface="+mn-ea"/>
                          <a:cs typeface="+mn-cs"/>
                        </a:rPr>
                        <a:t>
 El mundo sigue andando, hay que seguir moviéndose. Salí a buscar nuevas experiencias, pero moviéndote libre. Sin seguir ninguna tendencia. Sino pasándola!
Kymco. Mobility for enjoy.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17677710"/>
                  </a:ext>
                </a:extLst>
              </a:tr>
            </a:tbl>
          </a:graphicData>
        </a:graphic>
      </p:graphicFrame>
      <p:sp>
        <p:nvSpPr>
          <p:cNvPr id="4" name="Text Placeholder 3">
            <a:extLst>
              <a:ext uri="{FF2B5EF4-FFF2-40B4-BE49-F238E27FC236}">
                <a16:creationId xmlns:a16="http://schemas.microsoft.com/office/drawing/2014/main" id="{9EA8D3D4-BE1C-43E3-BB90-2BE5A0126A76}"/>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9749501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A11FD-007D-4A78-ABAB-A9CA57FBEF8B}"/>
              </a:ext>
            </a:extLst>
          </p:cNvPr>
          <p:cNvSpPr>
            <a:spLocks noGrp="1"/>
          </p:cNvSpPr>
          <p:nvPr>
            <p:ph type="title"/>
          </p:nvPr>
        </p:nvSpPr>
        <p:spPr/>
        <p:txBody>
          <a:bodyPr/>
          <a:lstStyle/>
          <a:p>
            <a:r>
              <a:rPr lang="en-US"/>
              <a:t>Facebook Post Table + Reactions | SYM - 4 of 12</a:t>
            </a:r>
          </a:p>
        </p:txBody>
      </p:sp>
      <p:graphicFrame>
        <p:nvGraphicFramePr>
          <p:cNvPr id="5" name="Table Placeholder 4">
            <a:extLst>
              <a:ext uri="{FF2B5EF4-FFF2-40B4-BE49-F238E27FC236}">
                <a16:creationId xmlns:a16="http://schemas.microsoft.com/office/drawing/2014/main" id="{5E425872-6AF5-41BB-AE91-72A7D9E6AB53}"/>
              </a:ext>
            </a:extLst>
          </p:cNvPr>
          <p:cNvGraphicFramePr>
            <a:graphicFrameLocks noGrp="1"/>
          </p:cNvGraphicFramePr>
          <p:nvPr>
            <p:ph type="tbl" sz="quarter" idx="13"/>
            <p:extLst>
              <p:ext uri="{D42A27DB-BD31-4B8C-83A1-F6EECF244321}">
                <p14:modId xmlns:p14="http://schemas.microsoft.com/office/powerpoint/2010/main" val="1902670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09043788"/>
                    </a:ext>
                  </a:extLst>
                </a:gridCol>
                <a:gridCol w="493776">
                  <a:extLst>
                    <a:ext uri="{9D8B030D-6E8A-4147-A177-3AD203B41FA5}">
                      <a16:colId xmlns:a16="http://schemas.microsoft.com/office/drawing/2014/main" val="4074317371"/>
                    </a:ext>
                  </a:extLst>
                </a:gridCol>
                <a:gridCol w="493776">
                  <a:extLst>
                    <a:ext uri="{9D8B030D-6E8A-4147-A177-3AD203B41FA5}">
                      <a16:colId xmlns:a16="http://schemas.microsoft.com/office/drawing/2014/main" val="1576551832"/>
                    </a:ext>
                  </a:extLst>
                </a:gridCol>
                <a:gridCol w="493776">
                  <a:extLst>
                    <a:ext uri="{9D8B030D-6E8A-4147-A177-3AD203B41FA5}">
                      <a16:colId xmlns:a16="http://schemas.microsoft.com/office/drawing/2014/main" val="473039451"/>
                    </a:ext>
                  </a:extLst>
                </a:gridCol>
                <a:gridCol w="493776">
                  <a:extLst>
                    <a:ext uri="{9D8B030D-6E8A-4147-A177-3AD203B41FA5}">
                      <a16:colId xmlns:a16="http://schemas.microsoft.com/office/drawing/2014/main" val="4270003051"/>
                    </a:ext>
                  </a:extLst>
                </a:gridCol>
                <a:gridCol w="493776">
                  <a:extLst>
                    <a:ext uri="{9D8B030D-6E8A-4147-A177-3AD203B41FA5}">
                      <a16:colId xmlns:a16="http://schemas.microsoft.com/office/drawing/2014/main" val="1606251568"/>
                    </a:ext>
                  </a:extLst>
                </a:gridCol>
                <a:gridCol w="493776">
                  <a:extLst>
                    <a:ext uri="{9D8B030D-6E8A-4147-A177-3AD203B41FA5}">
                      <a16:colId xmlns:a16="http://schemas.microsoft.com/office/drawing/2014/main" val="2048572435"/>
                    </a:ext>
                  </a:extLst>
                </a:gridCol>
                <a:gridCol w="493776">
                  <a:extLst>
                    <a:ext uri="{9D8B030D-6E8A-4147-A177-3AD203B41FA5}">
                      <a16:colId xmlns:a16="http://schemas.microsoft.com/office/drawing/2014/main" val="3292461937"/>
                    </a:ext>
                  </a:extLst>
                </a:gridCol>
                <a:gridCol w="493776">
                  <a:extLst>
                    <a:ext uri="{9D8B030D-6E8A-4147-A177-3AD203B41FA5}">
                      <a16:colId xmlns:a16="http://schemas.microsoft.com/office/drawing/2014/main" val="3925284625"/>
                    </a:ext>
                  </a:extLst>
                </a:gridCol>
                <a:gridCol w="493776">
                  <a:extLst>
                    <a:ext uri="{9D8B030D-6E8A-4147-A177-3AD203B41FA5}">
                      <a16:colId xmlns:a16="http://schemas.microsoft.com/office/drawing/2014/main" val="2421236261"/>
                    </a:ext>
                  </a:extLst>
                </a:gridCol>
                <a:gridCol w="493776">
                  <a:extLst>
                    <a:ext uri="{9D8B030D-6E8A-4147-A177-3AD203B41FA5}">
                      <a16:colId xmlns:a16="http://schemas.microsoft.com/office/drawing/2014/main" val="541694814"/>
                    </a:ext>
                  </a:extLst>
                </a:gridCol>
                <a:gridCol w="493776">
                  <a:extLst>
                    <a:ext uri="{9D8B030D-6E8A-4147-A177-3AD203B41FA5}">
                      <a16:colId xmlns:a16="http://schemas.microsoft.com/office/drawing/2014/main" val="3039229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88033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 - 2022-03-23 17:17:00</a:t>
                      </a:r>
                      <a:r>
                        <a:rPr kumimoji="0" lang="es-ES" sz="1000" b="0" i="0" u="none" strike="noStrike" kern="1200" cap="none" spc="0" normalizeH="0" baseline="0" noProof="0">
                          <a:ln>
                            <a:noFill/>
                          </a:ln>
                          <a:solidFill>
                            <a:prstClr val="black"/>
                          </a:solidFill>
                          <a:effectLst/>
                          <a:uLnTx/>
                          <a:uFillTx/>
                          <a:latin typeface="+mn-lt"/>
                          <a:ea typeface="+mn-ea"/>
                          <a:cs typeface="+mn-cs"/>
                        </a:rPr>
                        <a:t>
 ¿Cuál es tu próximo destino? Tenes algo planeado o dejas que la ruta y tu instinto te guíen?
Cualquiera sea tu plan, llegá lejos con tu 𝐊-𝐋𝐢𝐠𝐡𝐭 𝟐𝟎𝟐.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951211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Kymco Argentina - 2022-03-08 11:21:16</a:t>
                      </a:r>
                      <a:r>
                        <a:rPr kumimoji="0" lang="en-US" sz="1000" b="0" i="0" u="none" strike="noStrike" kern="1200" cap="none" spc="0" normalizeH="0" baseline="0" noProof="0">
                          <a:ln>
                            <a:noFill/>
                          </a:ln>
                          <a:solidFill>
                            <a:prstClr val="black"/>
                          </a:solidFill>
                          <a:effectLst/>
                          <a:uLnTx/>
                          <a:uFillTx/>
                          <a:latin typeface="+mn-lt"/>
                          <a:ea typeface="+mn-ea"/>
                          <a:cs typeface="+mn-cs"/>
                        </a:rPr>
                        <a:t>
 No dejemos de movernos . #8M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69027637"/>
                  </a:ext>
                </a:extLst>
              </a:tr>
            </a:tbl>
          </a:graphicData>
        </a:graphic>
      </p:graphicFrame>
      <p:sp>
        <p:nvSpPr>
          <p:cNvPr id="4" name="Text Placeholder 3">
            <a:extLst>
              <a:ext uri="{FF2B5EF4-FFF2-40B4-BE49-F238E27FC236}">
                <a16:creationId xmlns:a16="http://schemas.microsoft.com/office/drawing/2014/main" id="{5D1AEA42-A583-4F41-8D6B-4F25D345E559}"/>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8367148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A8F24-6BAA-4FB2-8CC7-2FFAB8950856}"/>
              </a:ext>
            </a:extLst>
          </p:cNvPr>
          <p:cNvSpPr>
            <a:spLocks noGrp="1"/>
          </p:cNvSpPr>
          <p:nvPr>
            <p:ph type="title"/>
          </p:nvPr>
        </p:nvSpPr>
        <p:spPr/>
        <p:txBody>
          <a:bodyPr/>
          <a:lstStyle/>
          <a:p>
            <a:r>
              <a:rPr lang="en-US"/>
              <a:t>Facebook Post Table + Reactions | SYM - 5 of 12</a:t>
            </a:r>
          </a:p>
        </p:txBody>
      </p:sp>
      <p:graphicFrame>
        <p:nvGraphicFramePr>
          <p:cNvPr id="5" name="Table Placeholder 4">
            <a:extLst>
              <a:ext uri="{FF2B5EF4-FFF2-40B4-BE49-F238E27FC236}">
                <a16:creationId xmlns:a16="http://schemas.microsoft.com/office/drawing/2014/main" id="{C339F45F-09D5-467D-84CF-2C62D7405F74}"/>
              </a:ext>
            </a:extLst>
          </p:cNvPr>
          <p:cNvGraphicFramePr>
            <a:graphicFrameLocks noGrp="1"/>
          </p:cNvGraphicFramePr>
          <p:nvPr>
            <p:ph type="tbl" sz="quarter" idx="13"/>
            <p:extLst>
              <p:ext uri="{D42A27DB-BD31-4B8C-83A1-F6EECF244321}">
                <p14:modId xmlns:p14="http://schemas.microsoft.com/office/powerpoint/2010/main" val="3677180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35973391"/>
                    </a:ext>
                  </a:extLst>
                </a:gridCol>
                <a:gridCol w="493776">
                  <a:extLst>
                    <a:ext uri="{9D8B030D-6E8A-4147-A177-3AD203B41FA5}">
                      <a16:colId xmlns:a16="http://schemas.microsoft.com/office/drawing/2014/main" val="1746241287"/>
                    </a:ext>
                  </a:extLst>
                </a:gridCol>
                <a:gridCol w="493776">
                  <a:extLst>
                    <a:ext uri="{9D8B030D-6E8A-4147-A177-3AD203B41FA5}">
                      <a16:colId xmlns:a16="http://schemas.microsoft.com/office/drawing/2014/main" val="182698039"/>
                    </a:ext>
                  </a:extLst>
                </a:gridCol>
                <a:gridCol w="493776">
                  <a:extLst>
                    <a:ext uri="{9D8B030D-6E8A-4147-A177-3AD203B41FA5}">
                      <a16:colId xmlns:a16="http://schemas.microsoft.com/office/drawing/2014/main" val="175800805"/>
                    </a:ext>
                  </a:extLst>
                </a:gridCol>
                <a:gridCol w="493776">
                  <a:extLst>
                    <a:ext uri="{9D8B030D-6E8A-4147-A177-3AD203B41FA5}">
                      <a16:colId xmlns:a16="http://schemas.microsoft.com/office/drawing/2014/main" val="2977887880"/>
                    </a:ext>
                  </a:extLst>
                </a:gridCol>
                <a:gridCol w="493776">
                  <a:extLst>
                    <a:ext uri="{9D8B030D-6E8A-4147-A177-3AD203B41FA5}">
                      <a16:colId xmlns:a16="http://schemas.microsoft.com/office/drawing/2014/main" val="2342285076"/>
                    </a:ext>
                  </a:extLst>
                </a:gridCol>
                <a:gridCol w="493776">
                  <a:extLst>
                    <a:ext uri="{9D8B030D-6E8A-4147-A177-3AD203B41FA5}">
                      <a16:colId xmlns:a16="http://schemas.microsoft.com/office/drawing/2014/main" val="4249261781"/>
                    </a:ext>
                  </a:extLst>
                </a:gridCol>
                <a:gridCol w="493776">
                  <a:extLst>
                    <a:ext uri="{9D8B030D-6E8A-4147-A177-3AD203B41FA5}">
                      <a16:colId xmlns:a16="http://schemas.microsoft.com/office/drawing/2014/main" val="938757018"/>
                    </a:ext>
                  </a:extLst>
                </a:gridCol>
                <a:gridCol w="493776">
                  <a:extLst>
                    <a:ext uri="{9D8B030D-6E8A-4147-A177-3AD203B41FA5}">
                      <a16:colId xmlns:a16="http://schemas.microsoft.com/office/drawing/2014/main" val="4079112913"/>
                    </a:ext>
                  </a:extLst>
                </a:gridCol>
                <a:gridCol w="493776">
                  <a:extLst>
                    <a:ext uri="{9D8B030D-6E8A-4147-A177-3AD203B41FA5}">
                      <a16:colId xmlns:a16="http://schemas.microsoft.com/office/drawing/2014/main" val="2224116428"/>
                    </a:ext>
                  </a:extLst>
                </a:gridCol>
                <a:gridCol w="493776">
                  <a:extLst>
                    <a:ext uri="{9D8B030D-6E8A-4147-A177-3AD203B41FA5}">
                      <a16:colId xmlns:a16="http://schemas.microsoft.com/office/drawing/2014/main" val="3069254617"/>
                    </a:ext>
                  </a:extLst>
                </a:gridCol>
                <a:gridCol w="493776">
                  <a:extLst>
                    <a:ext uri="{9D8B030D-6E8A-4147-A177-3AD203B41FA5}">
                      <a16:colId xmlns:a16="http://schemas.microsoft.com/office/drawing/2014/main" val="615644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70944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Sym Motors Argentina - 2022-03-23 17:15:43</a:t>
                      </a:r>
                      <a:r>
                        <a:rPr kumimoji="0" lang="en-US" sz="1000" b="0" i="0" u="none" strike="noStrike" kern="1200" cap="none" spc="0" normalizeH="0" baseline="0" noProof="0">
                          <a:ln>
                            <a:noFill/>
                          </a:ln>
                          <a:solidFill>
                            <a:prstClr val="black"/>
                          </a:solidFill>
                          <a:effectLst/>
                          <a:uLnTx/>
                          <a:uFillTx/>
                          <a:latin typeface="+mn-lt"/>
                          <a:ea typeface="+mn-ea"/>
                          <a:cs typeface="+mn-cs"/>
                        </a:rPr>
                        <a:t>
 Elegí moverte seguro, de forma práctica en un scooter de calidad superior.
Nuestro 𝐂𝐢𝐭𝐲𝐜𝐨𝐦 𝟑𝟎𝟎𝐢 es la mejor alternativa.
𝐒𝐘𝐌 es más que un scooter.
#Sym #Scooter #Citycom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25688379"/>
                  </a:ext>
                </a:extLst>
              </a:tr>
            </a:tbl>
          </a:graphicData>
        </a:graphic>
      </p:graphicFrame>
      <p:sp>
        <p:nvSpPr>
          <p:cNvPr id="4" name="Text Placeholder 3">
            <a:extLst>
              <a:ext uri="{FF2B5EF4-FFF2-40B4-BE49-F238E27FC236}">
                <a16:creationId xmlns:a16="http://schemas.microsoft.com/office/drawing/2014/main" id="{87A79182-2194-49E3-A228-9F06036AB959}"/>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4251051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1C721-E1A1-41D0-ABBE-D25E6E4BF42B}"/>
              </a:ext>
            </a:extLst>
          </p:cNvPr>
          <p:cNvSpPr>
            <a:spLocks noGrp="1"/>
          </p:cNvSpPr>
          <p:nvPr>
            <p:ph type="title"/>
          </p:nvPr>
        </p:nvSpPr>
        <p:spPr/>
        <p:txBody>
          <a:bodyPr/>
          <a:lstStyle/>
          <a:p>
            <a:r>
              <a:rPr lang="en-US"/>
              <a:t>Facebook Post Table + Reactions | SYM - 6 of 12</a:t>
            </a:r>
          </a:p>
        </p:txBody>
      </p:sp>
      <p:graphicFrame>
        <p:nvGraphicFramePr>
          <p:cNvPr id="5" name="Table Placeholder 4">
            <a:extLst>
              <a:ext uri="{FF2B5EF4-FFF2-40B4-BE49-F238E27FC236}">
                <a16:creationId xmlns:a16="http://schemas.microsoft.com/office/drawing/2014/main" id="{DED30D71-6E61-42DF-9ABB-95E330D3C563}"/>
              </a:ext>
            </a:extLst>
          </p:cNvPr>
          <p:cNvGraphicFramePr>
            <a:graphicFrameLocks noGrp="1"/>
          </p:cNvGraphicFramePr>
          <p:nvPr>
            <p:ph type="tbl" sz="quarter" idx="13"/>
            <p:extLst>
              <p:ext uri="{D42A27DB-BD31-4B8C-83A1-F6EECF244321}">
                <p14:modId xmlns:p14="http://schemas.microsoft.com/office/powerpoint/2010/main" val="3908342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54547121"/>
                    </a:ext>
                  </a:extLst>
                </a:gridCol>
                <a:gridCol w="493776">
                  <a:extLst>
                    <a:ext uri="{9D8B030D-6E8A-4147-A177-3AD203B41FA5}">
                      <a16:colId xmlns:a16="http://schemas.microsoft.com/office/drawing/2014/main" val="3899903273"/>
                    </a:ext>
                  </a:extLst>
                </a:gridCol>
                <a:gridCol w="493776">
                  <a:extLst>
                    <a:ext uri="{9D8B030D-6E8A-4147-A177-3AD203B41FA5}">
                      <a16:colId xmlns:a16="http://schemas.microsoft.com/office/drawing/2014/main" val="2249858298"/>
                    </a:ext>
                  </a:extLst>
                </a:gridCol>
                <a:gridCol w="493776">
                  <a:extLst>
                    <a:ext uri="{9D8B030D-6E8A-4147-A177-3AD203B41FA5}">
                      <a16:colId xmlns:a16="http://schemas.microsoft.com/office/drawing/2014/main" val="83480263"/>
                    </a:ext>
                  </a:extLst>
                </a:gridCol>
                <a:gridCol w="493776">
                  <a:extLst>
                    <a:ext uri="{9D8B030D-6E8A-4147-A177-3AD203B41FA5}">
                      <a16:colId xmlns:a16="http://schemas.microsoft.com/office/drawing/2014/main" val="4178169256"/>
                    </a:ext>
                  </a:extLst>
                </a:gridCol>
                <a:gridCol w="493776">
                  <a:extLst>
                    <a:ext uri="{9D8B030D-6E8A-4147-A177-3AD203B41FA5}">
                      <a16:colId xmlns:a16="http://schemas.microsoft.com/office/drawing/2014/main" val="4073999752"/>
                    </a:ext>
                  </a:extLst>
                </a:gridCol>
                <a:gridCol w="493776">
                  <a:extLst>
                    <a:ext uri="{9D8B030D-6E8A-4147-A177-3AD203B41FA5}">
                      <a16:colId xmlns:a16="http://schemas.microsoft.com/office/drawing/2014/main" val="3127396483"/>
                    </a:ext>
                  </a:extLst>
                </a:gridCol>
                <a:gridCol w="493776">
                  <a:extLst>
                    <a:ext uri="{9D8B030D-6E8A-4147-A177-3AD203B41FA5}">
                      <a16:colId xmlns:a16="http://schemas.microsoft.com/office/drawing/2014/main" val="321207952"/>
                    </a:ext>
                  </a:extLst>
                </a:gridCol>
                <a:gridCol w="493776">
                  <a:extLst>
                    <a:ext uri="{9D8B030D-6E8A-4147-A177-3AD203B41FA5}">
                      <a16:colId xmlns:a16="http://schemas.microsoft.com/office/drawing/2014/main" val="230038392"/>
                    </a:ext>
                  </a:extLst>
                </a:gridCol>
                <a:gridCol w="493776">
                  <a:extLst>
                    <a:ext uri="{9D8B030D-6E8A-4147-A177-3AD203B41FA5}">
                      <a16:colId xmlns:a16="http://schemas.microsoft.com/office/drawing/2014/main" val="3934856384"/>
                    </a:ext>
                  </a:extLst>
                </a:gridCol>
                <a:gridCol w="493776">
                  <a:extLst>
                    <a:ext uri="{9D8B030D-6E8A-4147-A177-3AD203B41FA5}">
                      <a16:colId xmlns:a16="http://schemas.microsoft.com/office/drawing/2014/main" val="20164442"/>
                    </a:ext>
                  </a:extLst>
                </a:gridCol>
                <a:gridCol w="493776">
                  <a:extLst>
                    <a:ext uri="{9D8B030D-6E8A-4147-A177-3AD203B41FA5}">
                      <a16:colId xmlns:a16="http://schemas.microsoft.com/office/drawing/2014/main" val="180147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48997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Sym Motors Argentina - 2022-03-30 16:51:29</a:t>
                      </a:r>
                      <a:r>
                        <a:rPr kumimoji="0" lang="en-US" sz="1000" b="0" i="0" u="none" strike="noStrike" kern="1200" cap="none" spc="0" normalizeH="0" baseline="0" noProof="0">
                          <a:ln>
                            <a:noFill/>
                          </a:ln>
                          <a:solidFill>
                            <a:prstClr val="black"/>
                          </a:solidFill>
                          <a:effectLst/>
                          <a:uLnTx/>
                          <a:uFillTx/>
                          <a:latin typeface="+mn-lt"/>
                          <a:ea typeface="+mn-ea"/>
                          <a:cs typeface="+mn-cs"/>
                        </a:rPr>
                        <a:t>
 Recorré la ciudad de forma práctica y segura junto con tu 𝐂𝐢𝐭𝐲𝐜𝐨𝐦 𝟑𝟎𝟎𝐢.
Su 𝐝𝐨𝐛𝐥𝐞 𝐚𝐦𝐨𝐫𝐭𝐢𝐠𝐮𝐚𝐝𝐨𝐫 𝐫𝐞𝐠𝐮𝐥𝐚𝐛𝐥𝐞 junto con sus 𝐫𝐮𝐞𝐝𝐚𝐬 𝐝𝐞 𝟏𝟔 𝐩𝐮𝐥𝐠𝐚𝐝𝐚𝐬 son ideales para las irregularidades de las calles.
𝐒𝐘𝐌 es más que un scooter.
#Sym #Scooter #Citycom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75033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 - 2022-03-09 17:18:29</a:t>
                      </a:r>
                      <a:r>
                        <a:rPr kumimoji="0" lang="es-ES" sz="1000" b="0" i="0" u="none" strike="noStrike" kern="1200" cap="none" spc="0" normalizeH="0" baseline="0" noProof="0">
                          <a:ln>
                            <a:noFill/>
                          </a:ln>
                          <a:solidFill>
                            <a:prstClr val="black"/>
                          </a:solidFill>
                          <a:effectLst/>
                          <a:uLnTx/>
                          <a:uFillTx/>
                          <a:latin typeface="+mn-lt"/>
                          <a:ea typeface="+mn-ea"/>
                          <a:cs typeface="+mn-cs"/>
                        </a:rPr>
                        <a:t>
 Cualquier paseo en la 𝐊-𝐥𝐢𝐠𝐡𝐭 𝟐𝟎𝟐 se convierte en una experiencia emocionante.
Acercate a tu concesionario más cercano y descubrila.⁣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68309807"/>
                  </a:ext>
                </a:extLst>
              </a:tr>
            </a:tbl>
          </a:graphicData>
        </a:graphic>
      </p:graphicFrame>
      <p:sp>
        <p:nvSpPr>
          <p:cNvPr id="4" name="Text Placeholder 3">
            <a:extLst>
              <a:ext uri="{FF2B5EF4-FFF2-40B4-BE49-F238E27FC236}">
                <a16:creationId xmlns:a16="http://schemas.microsoft.com/office/drawing/2014/main" id="{0AA449A4-8FCE-4E74-AAF8-E6EDA7A0B5EE}"/>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5271096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3ACAC-D343-4C6A-A201-15C49D7B074E}"/>
              </a:ext>
            </a:extLst>
          </p:cNvPr>
          <p:cNvSpPr>
            <a:spLocks noGrp="1"/>
          </p:cNvSpPr>
          <p:nvPr>
            <p:ph type="title"/>
          </p:nvPr>
        </p:nvSpPr>
        <p:spPr/>
        <p:txBody>
          <a:bodyPr/>
          <a:lstStyle/>
          <a:p>
            <a:r>
              <a:rPr lang="en-US"/>
              <a:t>Facebook Post Table + Reactions | SYM - 7 of 12</a:t>
            </a:r>
          </a:p>
        </p:txBody>
      </p:sp>
      <p:graphicFrame>
        <p:nvGraphicFramePr>
          <p:cNvPr id="5" name="Table Placeholder 4">
            <a:extLst>
              <a:ext uri="{FF2B5EF4-FFF2-40B4-BE49-F238E27FC236}">
                <a16:creationId xmlns:a16="http://schemas.microsoft.com/office/drawing/2014/main" id="{610203CE-1399-4257-99CA-B05FA03FA2F1}"/>
              </a:ext>
            </a:extLst>
          </p:cNvPr>
          <p:cNvGraphicFramePr>
            <a:graphicFrameLocks noGrp="1"/>
          </p:cNvGraphicFramePr>
          <p:nvPr>
            <p:ph type="tbl" sz="quarter" idx="13"/>
            <p:extLst>
              <p:ext uri="{D42A27DB-BD31-4B8C-83A1-F6EECF244321}">
                <p14:modId xmlns:p14="http://schemas.microsoft.com/office/powerpoint/2010/main" val="1206205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89529719"/>
                    </a:ext>
                  </a:extLst>
                </a:gridCol>
                <a:gridCol w="493776">
                  <a:extLst>
                    <a:ext uri="{9D8B030D-6E8A-4147-A177-3AD203B41FA5}">
                      <a16:colId xmlns:a16="http://schemas.microsoft.com/office/drawing/2014/main" val="1291103917"/>
                    </a:ext>
                  </a:extLst>
                </a:gridCol>
                <a:gridCol w="493776">
                  <a:extLst>
                    <a:ext uri="{9D8B030D-6E8A-4147-A177-3AD203B41FA5}">
                      <a16:colId xmlns:a16="http://schemas.microsoft.com/office/drawing/2014/main" val="2858002425"/>
                    </a:ext>
                  </a:extLst>
                </a:gridCol>
                <a:gridCol w="493776">
                  <a:extLst>
                    <a:ext uri="{9D8B030D-6E8A-4147-A177-3AD203B41FA5}">
                      <a16:colId xmlns:a16="http://schemas.microsoft.com/office/drawing/2014/main" val="2556291413"/>
                    </a:ext>
                  </a:extLst>
                </a:gridCol>
                <a:gridCol w="493776">
                  <a:extLst>
                    <a:ext uri="{9D8B030D-6E8A-4147-A177-3AD203B41FA5}">
                      <a16:colId xmlns:a16="http://schemas.microsoft.com/office/drawing/2014/main" val="1219005701"/>
                    </a:ext>
                  </a:extLst>
                </a:gridCol>
                <a:gridCol w="493776">
                  <a:extLst>
                    <a:ext uri="{9D8B030D-6E8A-4147-A177-3AD203B41FA5}">
                      <a16:colId xmlns:a16="http://schemas.microsoft.com/office/drawing/2014/main" val="1815174468"/>
                    </a:ext>
                  </a:extLst>
                </a:gridCol>
                <a:gridCol w="493776">
                  <a:extLst>
                    <a:ext uri="{9D8B030D-6E8A-4147-A177-3AD203B41FA5}">
                      <a16:colId xmlns:a16="http://schemas.microsoft.com/office/drawing/2014/main" val="2771565994"/>
                    </a:ext>
                  </a:extLst>
                </a:gridCol>
                <a:gridCol w="493776">
                  <a:extLst>
                    <a:ext uri="{9D8B030D-6E8A-4147-A177-3AD203B41FA5}">
                      <a16:colId xmlns:a16="http://schemas.microsoft.com/office/drawing/2014/main" val="1196022710"/>
                    </a:ext>
                  </a:extLst>
                </a:gridCol>
                <a:gridCol w="493776">
                  <a:extLst>
                    <a:ext uri="{9D8B030D-6E8A-4147-A177-3AD203B41FA5}">
                      <a16:colId xmlns:a16="http://schemas.microsoft.com/office/drawing/2014/main" val="3916956069"/>
                    </a:ext>
                  </a:extLst>
                </a:gridCol>
                <a:gridCol w="493776">
                  <a:extLst>
                    <a:ext uri="{9D8B030D-6E8A-4147-A177-3AD203B41FA5}">
                      <a16:colId xmlns:a16="http://schemas.microsoft.com/office/drawing/2014/main" val="3786447139"/>
                    </a:ext>
                  </a:extLst>
                </a:gridCol>
                <a:gridCol w="493776">
                  <a:extLst>
                    <a:ext uri="{9D8B030D-6E8A-4147-A177-3AD203B41FA5}">
                      <a16:colId xmlns:a16="http://schemas.microsoft.com/office/drawing/2014/main" val="61242167"/>
                    </a:ext>
                  </a:extLst>
                </a:gridCol>
                <a:gridCol w="493776">
                  <a:extLst>
                    <a:ext uri="{9D8B030D-6E8A-4147-A177-3AD203B41FA5}">
                      <a16:colId xmlns:a16="http://schemas.microsoft.com/office/drawing/2014/main" val="4134978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0967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 Argentina - 2022-03-11 14:25:28</a:t>
                      </a:r>
                      <a:r>
                        <a:rPr kumimoji="0" lang="es-ES" sz="1000" b="0" i="0" u="none" strike="noStrike" kern="1200" cap="none" spc="0" normalizeH="0" baseline="0" noProof="0">
                          <a:ln>
                            <a:noFill/>
                          </a:ln>
                          <a:solidFill>
                            <a:prstClr val="black"/>
                          </a:solidFill>
                          <a:effectLst/>
                          <a:uLnTx/>
                          <a:uFillTx/>
                          <a:latin typeface="+mn-lt"/>
                          <a:ea typeface="+mn-ea"/>
                          <a:cs typeface="+mn-cs"/>
                        </a:rPr>
                        <a:t>
 El futuro de la movilidad está centrado en la forma de
trasladarse, no en dejar de hacerlo.
Kymco. Mobility Solutions for your 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25550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 Argentina - 2022-03-30 11:37:02</a:t>
                      </a:r>
                      <a:r>
                        <a:rPr kumimoji="0" lang="es-ES" sz="1000" b="0" i="0" u="none" strike="noStrike" kern="1200" cap="none" spc="0" normalizeH="0" baseline="0" noProof="0">
                          <a:ln>
                            <a:noFill/>
                          </a:ln>
                          <a:solidFill>
                            <a:prstClr val="black"/>
                          </a:solidFill>
                          <a:effectLst/>
                          <a:uLnTx/>
                          <a:uFillTx/>
                          <a:latin typeface="+mn-lt"/>
                          <a:ea typeface="+mn-ea"/>
                          <a:cs typeface="+mn-cs"/>
                        </a:rPr>
                        <a:t>
 Kymco. Mobility Solutions for your life. Hay que seguir moviéndose.
Porque el mundo sigue andando y vos tampoco
querés parar.
Podemos movernos siempre seguros y sin dejar de buscar la adrenalina.
Kymco. Mobility for your liberty.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11287766"/>
                  </a:ext>
                </a:extLst>
              </a:tr>
            </a:tbl>
          </a:graphicData>
        </a:graphic>
      </p:graphicFrame>
      <p:sp>
        <p:nvSpPr>
          <p:cNvPr id="4" name="Text Placeholder 3">
            <a:extLst>
              <a:ext uri="{FF2B5EF4-FFF2-40B4-BE49-F238E27FC236}">
                <a16:creationId xmlns:a16="http://schemas.microsoft.com/office/drawing/2014/main" id="{1BBA4BD2-166C-4574-B8E5-78CF0395E9DC}"/>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9518242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C64C8-7C64-4A09-B2EC-37AF19028D99}"/>
              </a:ext>
            </a:extLst>
          </p:cNvPr>
          <p:cNvSpPr>
            <a:spLocks noGrp="1"/>
          </p:cNvSpPr>
          <p:nvPr>
            <p:ph type="title"/>
          </p:nvPr>
        </p:nvSpPr>
        <p:spPr/>
        <p:txBody>
          <a:bodyPr/>
          <a:lstStyle/>
          <a:p>
            <a:r>
              <a:rPr lang="en-US"/>
              <a:t>Facebook Post Table + Reactions | SYM - 8 of 12</a:t>
            </a:r>
          </a:p>
        </p:txBody>
      </p:sp>
      <p:graphicFrame>
        <p:nvGraphicFramePr>
          <p:cNvPr id="5" name="Table Placeholder 4">
            <a:extLst>
              <a:ext uri="{FF2B5EF4-FFF2-40B4-BE49-F238E27FC236}">
                <a16:creationId xmlns:a16="http://schemas.microsoft.com/office/drawing/2014/main" id="{D36AF744-3AAA-4717-9582-F05A88FF2E30}"/>
              </a:ext>
            </a:extLst>
          </p:cNvPr>
          <p:cNvGraphicFramePr>
            <a:graphicFrameLocks noGrp="1"/>
          </p:cNvGraphicFramePr>
          <p:nvPr>
            <p:ph type="tbl" sz="quarter" idx="13"/>
            <p:extLst>
              <p:ext uri="{D42A27DB-BD31-4B8C-83A1-F6EECF244321}">
                <p14:modId xmlns:p14="http://schemas.microsoft.com/office/powerpoint/2010/main" val="3067528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07087074"/>
                    </a:ext>
                  </a:extLst>
                </a:gridCol>
                <a:gridCol w="493776">
                  <a:extLst>
                    <a:ext uri="{9D8B030D-6E8A-4147-A177-3AD203B41FA5}">
                      <a16:colId xmlns:a16="http://schemas.microsoft.com/office/drawing/2014/main" val="2513142517"/>
                    </a:ext>
                  </a:extLst>
                </a:gridCol>
                <a:gridCol w="493776">
                  <a:extLst>
                    <a:ext uri="{9D8B030D-6E8A-4147-A177-3AD203B41FA5}">
                      <a16:colId xmlns:a16="http://schemas.microsoft.com/office/drawing/2014/main" val="1394217551"/>
                    </a:ext>
                  </a:extLst>
                </a:gridCol>
                <a:gridCol w="493776">
                  <a:extLst>
                    <a:ext uri="{9D8B030D-6E8A-4147-A177-3AD203B41FA5}">
                      <a16:colId xmlns:a16="http://schemas.microsoft.com/office/drawing/2014/main" val="1255452224"/>
                    </a:ext>
                  </a:extLst>
                </a:gridCol>
                <a:gridCol w="493776">
                  <a:extLst>
                    <a:ext uri="{9D8B030D-6E8A-4147-A177-3AD203B41FA5}">
                      <a16:colId xmlns:a16="http://schemas.microsoft.com/office/drawing/2014/main" val="3334783589"/>
                    </a:ext>
                  </a:extLst>
                </a:gridCol>
                <a:gridCol w="493776">
                  <a:extLst>
                    <a:ext uri="{9D8B030D-6E8A-4147-A177-3AD203B41FA5}">
                      <a16:colId xmlns:a16="http://schemas.microsoft.com/office/drawing/2014/main" val="2859699667"/>
                    </a:ext>
                  </a:extLst>
                </a:gridCol>
                <a:gridCol w="493776">
                  <a:extLst>
                    <a:ext uri="{9D8B030D-6E8A-4147-A177-3AD203B41FA5}">
                      <a16:colId xmlns:a16="http://schemas.microsoft.com/office/drawing/2014/main" val="3687087442"/>
                    </a:ext>
                  </a:extLst>
                </a:gridCol>
                <a:gridCol w="493776">
                  <a:extLst>
                    <a:ext uri="{9D8B030D-6E8A-4147-A177-3AD203B41FA5}">
                      <a16:colId xmlns:a16="http://schemas.microsoft.com/office/drawing/2014/main" val="3029206275"/>
                    </a:ext>
                  </a:extLst>
                </a:gridCol>
                <a:gridCol w="493776">
                  <a:extLst>
                    <a:ext uri="{9D8B030D-6E8A-4147-A177-3AD203B41FA5}">
                      <a16:colId xmlns:a16="http://schemas.microsoft.com/office/drawing/2014/main" val="2722964277"/>
                    </a:ext>
                  </a:extLst>
                </a:gridCol>
                <a:gridCol w="493776">
                  <a:extLst>
                    <a:ext uri="{9D8B030D-6E8A-4147-A177-3AD203B41FA5}">
                      <a16:colId xmlns:a16="http://schemas.microsoft.com/office/drawing/2014/main" val="3249085239"/>
                    </a:ext>
                  </a:extLst>
                </a:gridCol>
                <a:gridCol w="493776">
                  <a:extLst>
                    <a:ext uri="{9D8B030D-6E8A-4147-A177-3AD203B41FA5}">
                      <a16:colId xmlns:a16="http://schemas.microsoft.com/office/drawing/2014/main" val="1394835574"/>
                    </a:ext>
                  </a:extLst>
                </a:gridCol>
                <a:gridCol w="493776">
                  <a:extLst>
                    <a:ext uri="{9D8B030D-6E8A-4147-A177-3AD203B41FA5}">
                      <a16:colId xmlns:a16="http://schemas.microsoft.com/office/drawing/2014/main" val="72091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53420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Sym Motors Argentina - 2022-03-10 10:27:18</a:t>
                      </a:r>
                      <a:r>
                        <a:rPr kumimoji="0" lang="en-US" sz="1000" b="0" i="0" u="none" strike="noStrike" kern="1200" cap="none" spc="0" normalizeH="0" baseline="0" noProof="0">
                          <a:ln>
                            <a:noFill/>
                          </a:ln>
                          <a:solidFill>
                            <a:prstClr val="black"/>
                          </a:solidFill>
                          <a:effectLst/>
                          <a:uLnTx/>
                          <a:uFillTx/>
                          <a:latin typeface="+mn-lt"/>
                          <a:ea typeface="+mn-ea"/>
                          <a:cs typeface="+mn-cs"/>
                        </a:rPr>
                        <a:t>
 El 𝐂𝐢𝐭𝐲𝐜𝐨𝐦 𝟑𝟎𝟎𝐢 combina 𝐩𝐫𝐚𝐜𝐭𝐢𝐜𝐢𝐝𝐚𝐝, 𝐬𝐞𝐠𝐮𝐫𝐢𝐝𝐚𝐝 y 𝐝𝐢𝐬𝐞ñ𝐨.
Su bello conjunto de 𝐟𝐚𝐫𝐨𝐬 𝐋𝐄𝐃 te permite viajar con tranquilidad y siempre ser visto.
𝐒𝐘𝐌 es más que un scooter.
#Sym #Scooter #Citycom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12688799"/>
                  </a:ext>
                </a:extLst>
              </a:tr>
            </a:tbl>
          </a:graphicData>
        </a:graphic>
      </p:graphicFrame>
      <p:sp>
        <p:nvSpPr>
          <p:cNvPr id="4" name="Text Placeholder 3">
            <a:extLst>
              <a:ext uri="{FF2B5EF4-FFF2-40B4-BE49-F238E27FC236}">
                <a16:creationId xmlns:a16="http://schemas.microsoft.com/office/drawing/2014/main" id="{47963E5E-692A-4A72-861D-0167301B961E}"/>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3048105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42B73-702F-46F6-B6E6-24FCAF06BEB0}"/>
              </a:ext>
            </a:extLst>
          </p:cNvPr>
          <p:cNvSpPr>
            <a:spLocks noGrp="1"/>
          </p:cNvSpPr>
          <p:nvPr>
            <p:ph type="title"/>
          </p:nvPr>
        </p:nvSpPr>
        <p:spPr/>
        <p:txBody>
          <a:bodyPr/>
          <a:lstStyle/>
          <a:p>
            <a:r>
              <a:rPr lang="en-US"/>
              <a:t>Facebook Post Table + Reactions | SYM - 9 of 12</a:t>
            </a:r>
          </a:p>
        </p:txBody>
      </p:sp>
      <p:graphicFrame>
        <p:nvGraphicFramePr>
          <p:cNvPr id="5" name="Table Placeholder 4">
            <a:extLst>
              <a:ext uri="{FF2B5EF4-FFF2-40B4-BE49-F238E27FC236}">
                <a16:creationId xmlns:a16="http://schemas.microsoft.com/office/drawing/2014/main" id="{E3891F45-8135-4A73-865F-4A88F4BC2411}"/>
              </a:ext>
            </a:extLst>
          </p:cNvPr>
          <p:cNvGraphicFramePr>
            <a:graphicFrameLocks noGrp="1"/>
          </p:cNvGraphicFramePr>
          <p:nvPr>
            <p:ph type="tbl" sz="quarter" idx="13"/>
            <p:extLst>
              <p:ext uri="{D42A27DB-BD31-4B8C-83A1-F6EECF244321}">
                <p14:modId xmlns:p14="http://schemas.microsoft.com/office/powerpoint/2010/main" val="891059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50118105"/>
                    </a:ext>
                  </a:extLst>
                </a:gridCol>
                <a:gridCol w="493776">
                  <a:extLst>
                    <a:ext uri="{9D8B030D-6E8A-4147-A177-3AD203B41FA5}">
                      <a16:colId xmlns:a16="http://schemas.microsoft.com/office/drawing/2014/main" val="903888234"/>
                    </a:ext>
                  </a:extLst>
                </a:gridCol>
                <a:gridCol w="493776">
                  <a:extLst>
                    <a:ext uri="{9D8B030D-6E8A-4147-A177-3AD203B41FA5}">
                      <a16:colId xmlns:a16="http://schemas.microsoft.com/office/drawing/2014/main" val="4270800719"/>
                    </a:ext>
                  </a:extLst>
                </a:gridCol>
                <a:gridCol w="493776">
                  <a:extLst>
                    <a:ext uri="{9D8B030D-6E8A-4147-A177-3AD203B41FA5}">
                      <a16:colId xmlns:a16="http://schemas.microsoft.com/office/drawing/2014/main" val="3840577946"/>
                    </a:ext>
                  </a:extLst>
                </a:gridCol>
                <a:gridCol w="493776">
                  <a:extLst>
                    <a:ext uri="{9D8B030D-6E8A-4147-A177-3AD203B41FA5}">
                      <a16:colId xmlns:a16="http://schemas.microsoft.com/office/drawing/2014/main" val="3508374122"/>
                    </a:ext>
                  </a:extLst>
                </a:gridCol>
                <a:gridCol w="493776">
                  <a:extLst>
                    <a:ext uri="{9D8B030D-6E8A-4147-A177-3AD203B41FA5}">
                      <a16:colId xmlns:a16="http://schemas.microsoft.com/office/drawing/2014/main" val="71284970"/>
                    </a:ext>
                  </a:extLst>
                </a:gridCol>
                <a:gridCol w="493776">
                  <a:extLst>
                    <a:ext uri="{9D8B030D-6E8A-4147-A177-3AD203B41FA5}">
                      <a16:colId xmlns:a16="http://schemas.microsoft.com/office/drawing/2014/main" val="1236674908"/>
                    </a:ext>
                  </a:extLst>
                </a:gridCol>
                <a:gridCol w="493776">
                  <a:extLst>
                    <a:ext uri="{9D8B030D-6E8A-4147-A177-3AD203B41FA5}">
                      <a16:colId xmlns:a16="http://schemas.microsoft.com/office/drawing/2014/main" val="4151532680"/>
                    </a:ext>
                  </a:extLst>
                </a:gridCol>
                <a:gridCol w="493776">
                  <a:extLst>
                    <a:ext uri="{9D8B030D-6E8A-4147-A177-3AD203B41FA5}">
                      <a16:colId xmlns:a16="http://schemas.microsoft.com/office/drawing/2014/main" val="1887193162"/>
                    </a:ext>
                  </a:extLst>
                </a:gridCol>
                <a:gridCol w="493776">
                  <a:extLst>
                    <a:ext uri="{9D8B030D-6E8A-4147-A177-3AD203B41FA5}">
                      <a16:colId xmlns:a16="http://schemas.microsoft.com/office/drawing/2014/main" val="2500919927"/>
                    </a:ext>
                  </a:extLst>
                </a:gridCol>
                <a:gridCol w="493776">
                  <a:extLst>
                    <a:ext uri="{9D8B030D-6E8A-4147-A177-3AD203B41FA5}">
                      <a16:colId xmlns:a16="http://schemas.microsoft.com/office/drawing/2014/main" val="3568667778"/>
                    </a:ext>
                  </a:extLst>
                </a:gridCol>
                <a:gridCol w="493776">
                  <a:extLst>
                    <a:ext uri="{9D8B030D-6E8A-4147-A177-3AD203B41FA5}">
                      <a16:colId xmlns:a16="http://schemas.microsoft.com/office/drawing/2014/main" val="42284295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70652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Sym Motors Argentina - 2022-03-17 17:41:18</a:t>
                      </a:r>
                      <a:r>
                        <a:rPr kumimoji="0" lang="en-US" sz="1000" b="0" i="0" u="none" strike="noStrike" kern="1200" cap="none" spc="0" normalizeH="0" baseline="0" noProof="0">
                          <a:ln>
                            <a:noFill/>
                          </a:ln>
                          <a:solidFill>
                            <a:prstClr val="black"/>
                          </a:solidFill>
                          <a:effectLst/>
                          <a:uLnTx/>
                          <a:uFillTx/>
                          <a:latin typeface="+mn-lt"/>
                          <a:ea typeface="+mn-ea"/>
                          <a:cs typeface="+mn-cs"/>
                        </a:rPr>
                        <a:t>
 Hermoso por dónde lo mires, el 𝐂𝐢𝐭𝐲𝐜𝐨𝐦 𝟑𝟎𝟎𝐢 es un scooter que combina a la perfección diseño, seguridad y comodidad.
Movete de forma práctica, elegí 𝐒𝐘𝐌.
#Sym #Scooter #Citycom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898502990"/>
                  </a:ext>
                </a:extLst>
              </a:tr>
            </a:tbl>
          </a:graphicData>
        </a:graphic>
      </p:graphicFrame>
      <p:sp>
        <p:nvSpPr>
          <p:cNvPr id="4" name="Text Placeholder 3">
            <a:extLst>
              <a:ext uri="{FF2B5EF4-FFF2-40B4-BE49-F238E27FC236}">
                <a16:creationId xmlns:a16="http://schemas.microsoft.com/office/drawing/2014/main" id="{D2B46BD0-52B4-4020-9A22-BD23BA34EFCE}"/>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0906658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F6F5D-6E77-494F-A465-5505AC5F8274}"/>
              </a:ext>
            </a:extLst>
          </p:cNvPr>
          <p:cNvSpPr>
            <a:spLocks noGrp="1"/>
          </p:cNvSpPr>
          <p:nvPr>
            <p:ph type="title"/>
          </p:nvPr>
        </p:nvSpPr>
        <p:spPr/>
        <p:txBody>
          <a:bodyPr/>
          <a:lstStyle/>
          <a:p>
            <a:r>
              <a:rPr lang="en-US"/>
              <a:t>Facebook Post Table + Reactions | SYM - 10 of 12</a:t>
            </a:r>
          </a:p>
        </p:txBody>
      </p:sp>
      <p:graphicFrame>
        <p:nvGraphicFramePr>
          <p:cNvPr id="5" name="Table Placeholder 4">
            <a:extLst>
              <a:ext uri="{FF2B5EF4-FFF2-40B4-BE49-F238E27FC236}">
                <a16:creationId xmlns:a16="http://schemas.microsoft.com/office/drawing/2014/main" id="{3A7594C5-5753-41BD-9E7A-BEFDB9806C41}"/>
              </a:ext>
            </a:extLst>
          </p:cNvPr>
          <p:cNvGraphicFramePr>
            <a:graphicFrameLocks noGrp="1"/>
          </p:cNvGraphicFramePr>
          <p:nvPr>
            <p:ph type="tbl" sz="quarter" idx="13"/>
            <p:extLst>
              <p:ext uri="{D42A27DB-BD31-4B8C-83A1-F6EECF244321}">
                <p14:modId xmlns:p14="http://schemas.microsoft.com/office/powerpoint/2010/main" val="187010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31573774"/>
                    </a:ext>
                  </a:extLst>
                </a:gridCol>
                <a:gridCol w="493776">
                  <a:extLst>
                    <a:ext uri="{9D8B030D-6E8A-4147-A177-3AD203B41FA5}">
                      <a16:colId xmlns:a16="http://schemas.microsoft.com/office/drawing/2014/main" val="1838040368"/>
                    </a:ext>
                  </a:extLst>
                </a:gridCol>
                <a:gridCol w="493776">
                  <a:extLst>
                    <a:ext uri="{9D8B030D-6E8A-4147-A177-3AD203B41FA5}">
                      <a16:colId xmlns:a16="http://schemas.microsoft.com/office/drawing/2014/main" val="2897408700"/>
                    </a:ext>
                  </a:extLst>
                </a:gridCol>
                <a:gridCol w="493776">
                  <a:extLst>
                    <a:ext uri="{9D8B030D-6E8A-4147-A177-3AD203B41FA5}">
                      <a16:colId xmlns:a16="http://schemas.microsoft.com/office/drawing/2014/main" val="436332511"/>
                    </a:ext>
                  </a:extLst>
                </a:gridCol>
                <a:gridCol w="493776">
                  <a:extLst>
                    <a:ext uri="{9D8B030D-6E8A-4147-A177-3AD203B41FA5}">
                      <a16:colId xmlns:a16="http://schemas.microsoft.com/office/drawing/2014/main" val="578621881"/>
                    </a:ext>
                  </a:extLst>
                </a:gridCol>
                <a:gridCol w="493776">
                  <a:extLst>
                    <a:ext uri="{9D8B030D-6E8A-4147-A177-3AD203B41FA5}">
                      <a16:colId xmlns:a16="http://schemas.microsoft.com/office/drawing/2014/main" val="4286196926"/>
                    </a:ext>
                  </a:extLst>
                </a:gridCol>
                <a:gridCol w="493776">
                  <a:extLst>
                    <a:ext uri="{9D8B030D-6E8A-4147-A177-3AD203B41FA5}">
                      <a16:colId xmlns:a16="http://schemas.microsoft.com/office/drawing/2014/main" val="2930288407"/>
                    </a:ext>
                  </a:extLst>
                </a:gridCol>
                <a:gridCol w="493776">
                  <a:extLst>
                    <a:ext uri="{9D8B030D-6E8A-4147-A177-3AD203B41FA5}">
                      <a16:colId xmlns:a16="http://schemas.microsoft.com/office/drawing/2014/main" val="2896074722"/>
                    </a:ext>
                  </a:extLst>
                </a:gridCol>
                <a:gridCol w="493776">
                  <a:extLst>
                    <a:ext uri="{9D8B030D-6E8A-4147-A177-3AD203B41FA5}">
                      <a16:colId xmlns:a16="http://schemas.microsoft.com/office/drawing/2014/main" val="3697412841"/>
                    </a:ext>
                  </a:extLst>
                </a:gridCol>
                <a:gridCol w="493776">
                  <a:extLst>
                    <a:ext uri="{9D8B030D-6E8A-4147-A177-3AD203B41FA5}">
                      <a16:colId xmlns:a16="http://schemas.microsoft.com/office/drawing/2014/main" val="840683447"/>
                    </a:ext>
                  </a:extLst>
                </a:gridCol>
                <a:gridCol w="493776">
                  <a:extLst>
                    <a:ext uri="{9D8B030D-6E8A-4147-A177-3AD203B41FA5}">
                      <a16:colId xmlns:a16="http://schemas.microsoft.com/office/drawing/2014/main" val="1387280003"/>
                    </a:ext>
                  </a:extLst>
                </a:gridCol>
                <a:gridCol w="493776">
                  <a:extLst>
                    <a:ext uri="{9D8B030D-6E8A-4147-A177-3AD203B41FA5}">
                      <a16:colId xmlns:a16="http://schemas.microsoft.com/office/drawing/2014/main" val="2641145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03270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 Argentina - 2022-03-15 12:00:04</a:t>
                      </a:r>
                      <a:r>
                        <a:rPr kumimoji="0" lang="es-ES" sz="1000" b="0" i="0" u="none" strike="noStrike" kern="1200" cap="none" spc="0" normalizeH="0" baseline="0" noProof="0">
                          <a:ln>
                            <a:noFill/>
                          </a:ln>
                          <a:solidFill>
                            <a:prstClr val="black"/>
                          </a:solidFill>
                          <a:effectLst/>
                          <a:uLnTx/>
                          <a:uFillTx/>
                          <a:latin typeface="+mn-lt"/>
                          <a:ea typeface="+mn-ea"/>
                          <a:cs typeface="+mn-cs"/>
                        </a:rPr>
                        <a:t>
 Kymco. Mobility Solutions for your life. 
Subirse al futuro de la movilidad es hoy. No hay que dejar de moverse. 
El futuro tiene que ver con la forma de trasladarnos. 
Animémonos a ir adonde no van todos, vayamos más allá, pensemos más allá.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71979900"/>
                  </a:ext>
                </a:extLst>
              </a:tr>
            </a:tbl>
          </a:graphicData>
        </a:graphic>
      </p:graphicFrame>
      <p:sp>
        <p:nvSpPr>
          <p:cNvPr id="4" name="Text Placeholder 3">
            <a:extLst>
              <a:ext uri="{FF2B5EF4-FFF2-40B4-BE49-F238E27FC236}">
                <a16:creationId xmlns:a16="http://schemas.microsoft.com/office/drawing/2014/main" id="{FA1EF155-69DE-41B3-92C3-5CBCFF0A0138}"/>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9665576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A6D69-B289-4F00-8C26-CF9481FE6ACC}"/>
              </a:ext>
            </a:extLst>
          </p:cNvPr>
          <p:cNvSpPr>
            <a:spLocks noGrp="1"/>
          </p:cNvSpPr>
          <p:nvPr>
            <p:ph type="title"/>
          </p:nvPr>
        </p:nvSpPr>
        <p:spPr/>
        <p:txBody>
          <a:bodyPr/>
          <a:lstStyle/>
          <a:p>
            <a:r>
              <a:rPr lang="en-US"/>
              <a:t>Facebook Post Table + Reactions | SYM - 11 of 12</a:t>
            </a:r>
          </a:p>
        </p:txBody>
      </p:sp>
      <p:graphicFrame>
        <p:nvGraphicFramePr>
          <p:cNvPr id="5" name="Table Placeholder 4">
            <a:extLst>
              <a:ext uri="{FF2B5EF4-FFF2-40B4-BE49-F238E27FC236}">
                <a16:creationId xmlns:a16="http://schemas.microsoft.com/office/drawing/2014/main" id="{99757DC3-45A2-4CC1-A6FF-40CC5EE0E388}"/>
              </a:ext>
            </a:extLst>
          </p:cNvPr>
          <p:cNvGraphicFramePr>
            <a:graphicFrameLocks noGrp="1"/>
          </p:cNvGraphicFramePr>
          <p:nvPr>
            <p:ph type="tbl" sz="quarter" idx="13"/>
            <p:extLst>
              <p:ext uri="{D42A27DB-BD31-4B8C-83A1-F6EECF244321}">
                <p14:modId xmlns:p14="http://schemas.microsoft.com/office/powerpoint/2010/main" val="1854540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61677310"/>
                    </a:ext>
                  </a:extLst>
                </a:gridCol>
                <a:gridCol w="493776">
                  <a:extLst>
                    <a:ext uri="{9D8B030D-6E8A-4147-A177-3AD203B41FA5}">
                      <a16:colId xmlns:a16="http://schemas.microsoft.com/office/drawing/2014/main" val="1040620836"/>
                    </a:ext>
                  </a:extLst>
                </a:gridCol>
                <a:gridCol w="493776">
                  <a:extLst>
                    <a:ext uri="{9D8B030D-6E8A-4147-A177-3AD203B41FA5}">
                      <a16:colId xmlns:a16="http://schemas.microsoft.com/office/drawing/2014/main" val="2054485485"/>
                    </a:ext>
                  </a:extLst>
                </a:gridCol>
                <a:gridCol w="493776">
                  <a:extLst>
                    <a:ext uri="{9D8B030D-6E8A-4147-A177-3AD203B41FA5}">
                      <a16:colId xmlns:a16="http://schemas.microsoft.com/office/drawing/2014/main" val="4285568348"/>
                    </a:ext>
                  </a:extLst>
                </a:gridCol>
                <a:gridCol w="493776">
                  <a:extLst>
                    <a:ext uri="{9D8B030D-6E8A-4147-A177-3AD203B41FA5}">
                      <a16:colId xmlns:a16="http://schemas.microsoft.com/office/drawing/2014/main" val="3467765536"/>
                    </a:ext>
                  </a:extLst>
                </a:gridCol>
                <a:gridCol w="493776">
                  <a:extLst>
                    <a:ext uri="{9D8B030D-6E8A-4147-A177-3AD203B41FA5}">
                      <a16:colId xmlns:a16="http://schemas.microsoft.com/office/drawing/2014/main" val="3865675833"/>
                    </a:ext>
                  </a:extLst>
                </a:gridCol>
                <a:gridCol w="493776">
                  <a:extLst>
                    <a:ext uri="{9D8B030D-6E8A-4147-A177-3AD203B41FA5}">
                      <a16:colId xmlns:a16="http://schemas.microsoft.com/office/drawing/2014/main" val="1844011266"/>
                    </a:ext>
                  </a:extLst>
                </a:gridCol>
                <a:gridCol w="493776">
                  <a:extLst>
                    <a:ext uri="{9D8B030D-6E8A-4147-A177-3AD203B41FA5}">
                      <a16:colId xmlns:a16="http://schemas.microsoft.com/office/drawing/2014/main" val="1580392095"/>
                    </a:ext>
                  </a:extLst>
                </a:gridCol>
                <a:gridCol w="493776">
                  <a:extLst>
                    <a:ext uri="{9D8B030D-6E8A-4147-A177-3AD203B41FA5}">
                      <a16:colId xmlns:a16="http://schemas.microsoft.com/office/drawing/2014/main" val="4075615489"/>
                    </a:ext>
                  </a:extLst>
                </a:gridCol>
                <a:gridCol w="493776">
                  <a:extLst>
                    <a:ext uri="{9D8B030D-6E8A-4147-A177-3AD203B41FA5}">
                      <a16:colId xmlns:a16="http://schemas.microsoft.com/office/drawing/2014/main" val="2429518779"/>
                    </a:ext>
                  </a:extLst>
                </a:gridCol>
                <a:gridCol w="493776">
                  <a:extLst>
                    <a:ext uri="{9D8B030D-6E8A-4147-A177-3AD203B41FA5}">
                      <a16:colId xmlns:a16="http://schemas.microsoft.com/office/drawing/2014/main" val="1489873473"/>
                    </a:ext>
                  </a:extLst>
                </a:gridCol>
                <a:gridCol w="493776">
                  <a:extLst>
                    <a:ext uri="{9D8B030D-6E8A-4147-A177-3AD203B41FA5}">
                      <a16:colId xmlns:a16="http://schemas.microsoft.com/office/drawing/2014/main" val="106453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3155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 Argentina - 2022-03-21 11:30:02</a:t>
                      </a:r>
                      <a:r>
                        <a:rPr kumimoji="0" lang="es-ES" sz="1000" b="0" i="0" u="none" strike="noStrike" kern="1200" cap="none" spc="0" normalizeH="0" baseline="0" noProof="0">
                          <a:ln>
                            <a:noFill/>
                          </a:ln>
                          <a:solidFill>
                            <a:prstClr val="black"/>
                          </a:solidFill>
                          <a:effectLst/>
                          <a:uLnTx/>
                          <a:uFillTx/>
                          <a:latin typeface="+mn-lt"/>
                          <a:ea typeface="+mn-ea"/>
                          <a:cs typeface="+mn-cs"/>
                        </a:rPr>
                        <a:t>
 Kymco. Mobility Solutions for your life. Hay que seguir moviéndose.
Porque el mundo sigue andando y vos tampoco
querés parar.
Podemos movernos siempre seguros y sin dejar de buscar la adrenalina.
Kymco. Mobility for your liberty.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69683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Kymco Argentina - 2022-03-30 15:10:52</a:t>
                      </a:r>
                      <a:r>
                        <a:rPr kumimoji="0" lang="it-IT"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92170730"/>
                  </a:ext>
                </a:extLst>
              </a:tr>
            </a:tbl>
          </a:graphicData>
        </a:graphic>
      </p:graphicFrame>
      <p:sp>
        <p:nvSpPr>
          <p:cNvPr id="4" name="Text Placeholder 3">
            <a:extLst>
              <a:ext uri="{FF2B5EF4-FFF2-40B4-BE49-F238E27FC236}">
                <a16:creationId xmlns:a16="http://schemas.microsoft.com/office/drawing/2014/main" id="{5AB82E59-1053-4867-A3CC-E97CE8C51CFB}"/>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8879997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1F5CE-1477-402E-8DDE-19D9A1765F7C}"/>
              </a:ext>
            </a:extLst>
          </p:cNvPr>
          <p:cNvSpPr>
            <a:spLocks noGrp="1"/>
          </p:cNvSpPr>
          <p:nvPr>
            <p:ph type="title"/>
          </p:nvPr>
        </p:nvSpPr>
        <p:spPr/>
        <p:txBody>
          <a:bodyPr/>
          <a:lstStyle/>
          <a:p>
            <a:r>
              <a:rPr lang="en-US"/>
              <a:t>Facebook Post Table + Reactions | SYM - 12 of 12</a:t>
            </a:r>
          </a:p>
        </p:txBody>
      </p:sp>
      <p:graphicFrame>
        <p:nvGraphicFramePr>
          <p:cNvPr id="5" name="Table Placeholder 4">
            <a:extLst>
              <a:ext uri="{FF2B5EF4-FFF2-40B4-BE49-F238E27FC236}">
                <a16:creationId xmlns:a16="http://schemas.microsoft.com/office/drawing/2014/main" id="{E1A665EA-954F-4254-8ACA-9B8CB67AC4D9}"/>
              </a:ext>
            </a:extLst>
          </p:cNvPr>
          <p:cNvGraphicFramePr>
            <a:graphicFrameLocks noGrp="1"/>
          </p:cNvGraphicFramePr>
          <p:nvPr>
            <p:ph type="tbl" sz="quarter" idx="13"/>
            <p:extLst>
              <p:ext uri="{D42A27DB-BD31-4B8C-83A1-F6EECF244321}">
                <p14:modId xmlns:p14="http://schemas.microsoft.com/office/powerpoint/2010/main" val="3569009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02458112"/>
                    </a:ext>
                  </a:extLst>
                </a:gridCol>
                <a:gridCol w="493776">
                  <a:extLst>
                    <a:ext uri="{9D8B030D-6E8A-4147-A177-3AD203B41FA5}">
                      <a16:colId xmlns:a16="http://schemas.microsoft.com/office/drawing/2014/main" val="2736257460"/>
                    </a:ext>
                  </a:extLst>
                </a:gridCol>
                <a:gridCol w="493776">
                  <a:extLst>
                    <a:ext uri="{9D8B030D-6E8A-4147-A177-3AD203B41FA5}">
                      <a16:colId xmlns:a16="http://schemas.microsoft.com/office/drawing/2014/main" val="2561647433"/>
                    </a:ext>
                  </a:extLst>
                </a:gridCol>
                <a:gridCol w="493776">
                  <a:extLst>
                    <a:ext uri="{9D8B030D-6E8A-4147-A177-3AD203B41FA5}">
                      <a16:colId xmlns:a16="http://schemas.microsoft.com/office/drawing/2014/main" val="2277228954"/>
                    </a:ext>
                  </a:extLst>
                </a:gridCol>
                <a:gridCol w="493776">
                  <a:extLst>
                    <a:ext uri="{9D8B030D-6E8A-4147-A177-3AD203B41FA5}">
                      <a16:colId xmlns:a16="http://schemas.microsoft.com/office/drawing/2014/main" val="525156270"/>
                    </a:ext>
                  </a:extLst>
                </a:gridCol>
                <a:gridCol w="493776">
                  <a:extLst>
                    <a:ext uri="{9D8B030D-6E8A-4147-A177-3AD203B41FA5}">
                      <a16:colId xmlns:a16="http://schemas.microsoft.com/office/drawing/2014/main" val="3789810840"/>
                    </a:ext>
                  </a:extLst>
                </a:gridCol>
                <a:gridCol w="493776">
                  <a:extLst>
                    <a:ext uri="{9D8B030D-6E8A-4147-A177-3AD203B41FA5}">
                      <a16:colId xmlns:a16="http://schemas.microsoft.com/office/drawing/2014/main" val="455427699"/>
                    </a:ext>
                  </a:extLst>
                </a:gridCol>
                <a:gridCol w="493776">
                  <a:extLst>
                    <a:ext uri="{9D8B030D-6E8A-4147-A177-3AD203B41FA5}">
                      <a16:colId xmlns:a16="http://schemas.microsoft.com/office/drawing/2014/main" val="4067888883"/>
                    </a:ext>
                  </a:extLst>
                </a:gridCol>
                <a:gridCol w="493776">
                  <a:extLst>
                    <a:ext uri="{9D8B030D-6E8A-4147-A177-3AD203B41FA5}">
                      <a16:colId xmlns:a16="http://schemas.microsoft.com/office/drawing/2014/main" val="2999016398"/>
                    </a:ext>
                  </a:extLst>
                </a:gridCol>
                <a:gridCol w="493776">
                  <a:extLst>
                    <a:ext uri="{9D8B030D-6E8A-4147-A177-3AD203B41FA5}">
                      <a16:colId xmlns:a16="http://schemas.microsoft.com/office/drawing/2014/main" val="1580218679"/>
                    </a:ext>
                  </a:extLst>
                </a:gridCol>
                <a:gridCol w="493776">
                  <a:extLst>
                    <a:ext uri="{9D8B030D-6E8A-4147-A177-3AD203B41FA5}">
                      <a16:colId xmlns:a16="http://schemas.microsoft.com/office/drawing/2014/main" val="1976783808"/>
                    </a:ext>
                  </a:extLst>
                </a:gridCol>
                <a:gridCol w="493776">
                  <a:extLst>
                    <a:ext uri="{9D8B030D-6E8A-4147-A177-3AD203B41FA5}">
                      <a16:colId xmlns:a16="http://schemas.microsoft.com/office/drawing/2014/main" val="3881500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77127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 Argentina - 2022-03-25 11:33:02</a:t>
                      </a:r>
                      <a:r>
                        <a:rPr kumimoji="0" lang="es-ES" sz="1000" b="0" i="0" u="none" strike="noStrike" kern="1200" cap="none" spc="0" normalizeH="0" baseline="0" noProof="0">
                          <a:ln>
                            <a:noFill/>
                          </a:ln>
                          <a:solidFill>
                            <a:prstClr val="black"/>
                          </a:solidFill>
                          <a:effectLst/>
                          <a:uLnTx/>
                          <a:uFillTx/>
                          <a:latin typeface="+mn-lt"/>
                          <a:ea typeface="+mn-ea"/>
                          <a:cs typeface="+mn-cs"/>
                        </a:rPr>
                        <a:t>
 El futuro de la movilidad está centrado en la forma de trasladarse, no en dejar de hacerlo.
Kymco. Mobility Solutions for your 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38769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 Argentina - 2022-03-28 11:34:04</a:t>
                      </a:r>
                      <a:r>
                        <a:rPr kumimoji="0" lang="es-ES" sz="1000" b="0" i="0" u="none" strike="noStrike" kern="1200" cap="none" spc="0" normalizeH="0" baseline="0" noProof="0">
                          <a:ln>
                            <a:noFill/>
                          </a:ln>
                          <a:solidFill>
                            <a:prstClr val="black"/>
                          </a:solidFill>
                          <a:effectLst/>
                          <a:uLnTx/>
                          <a:uFillTx/>
                          <a:latin typeface="+mn-lt"/>
                          <a:ea typeface="+mn-ea"/>
                          <a:cs typeface="+mn-cs"/>
                        </a:rPr>
                        <a:t>
 Kymco. Mobility Solutions for your life. Subirse al futuro de la movilidad es hoy. No hay que dejar de moverse. El futuro tiene que ver con la forma de trasladarnos. Animámonos a ir adonde no van todos, vayamos más allá, pensemos más
allá.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00870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Kymco Argentina - 2022-03-30 16:39:44</a:t>
                      </a:r>
                      <a:r>
                        <a:rPr kumimoji="0" lang="it-IT"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2822854"/>
                  </a:ext>
                </a:extLst>
              </a:tr>
            </a:tbl>
          </a:graphicData>
        </a:graphic>
      </p:graphicFrame>
      <p:sp>
        <p:nvSpPr>
          <p:cNvPr id="4" name="Text Placeholder 3">
            <a:extLst>
              <a:ext uri="{FF2B5EF4-FFF2-40B4-BE49-F238E27FC236}">
                <a16:creationId xmlns:a16="http://schemas.microsoft.com/office/drawing/2014/main" id="{82CB9C7E-C4DF-4AFF-9B3B-6E4321CB618D}"/>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2390715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31F13-00EB-4D70-BE01-49C4A6542985}"/>
              </a:ext>
            </a:extLst>
          </p:cNvPr>
          <p:cNvSpPr>
            <a:spLocks noGrp="1"/>
          </p:cNvSpPr>
          <p:nvPr>
            <p:ph type="title"/>
          </p:nvPr>
        </p:nvSpPr>
        <p:spPr/>
        <p:txBody>
          <a:bodyPr/>
          <a:lstStyle/>
          <a:p>
            <a:r>
              <a:rPr lang="en-US"/>
              <a:t>Facebook User Posts | SYM</a:t>
            </a:r>
          </a:p>
        </p:txBody>
      </p:sp>
      <p:graphicFrame>
        <p:nvGraphicFramePr>
          <p:cNvPr id="6" name="Chart Placeholder 5">
            <a:extLst>
              <a:ext uri="{FF2B5EF4-FFF2-40B4-BE49-F238E27FC236}">
                <a16:creationId xmlns:a16="http://schemas.microsoft.com/office/drawing/2014/main" id="{A8D40C52-985D-4331-9279-99100D801599}"/>
              </a:ext>
            </a:extLst>
          </p:cNvPr>
          <p:cNvGraphicFramePr>
            <a:graphicFrameLocks noGrp="1"/>
          </p:cNvGraphicFramePr>
          <p:nvPr>
            <p:ph type="chart" sz="quarter" idx="13"/>
            <p:extLst>
              <p:ext uri="{D42A27DB-BD31-4B8C-83A1-F6EECF244321}">
                <p14:modId xmlns:p14="http://schemas.microsoft.com/office/powerpoint/2010/main" val="10784680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21D1AA-A35C-4F5E-A0CB-59ADBFA127F8}"/>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720909A8-C550-4574-8C47-6917739638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309925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988</Words>
  <Application>Microsoft Office PowerPoint</Application>
  <PresentationFormat>On-screen Show (4:3)</PresentationFormat>
  <Paragraphs>543</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FACEBOOK NUEVO - La emilia usar</vt:lpstr>
      <vt:lpstr>Facebook Key Metrics Table | SYM</vt:lpstr>
      <vt:lpstr>Facebook Key Metrics Radar | SYM</vt:lpstr>
      <vt:lpstr>Facebook Page Likes Total | SYM</vt:lpstr>
      <vt:lpstr>Facebook Fans Change | SYM</vt:lpstr>
      <vt:lpstr>Facebook Fans Change Per Weekday | SYM</vt:lpstr>
      <vt:lpstr>Facebook Fans Change Rate | SYM</vt:lpstr>
      <vt:lpstr>Facebook Own Posts | SYM</vt:lpstr>
      <vt:lpstr>Facebook Interaction Rate | SYM</vt:lpstr>
      <vt:lpstr>Facebook Own Posts By Weekday | SYM</vt:lpstr>
      <vt:lpstr>Facebook Interaction Rate By Weekday | SYM</vt:lpstr>
      <vt:lpstr>Facebook Own Posts By Hour | SYM</vt:lpstr>
      <vt:lpstr>Facebook Interaction Rate By Hour | SYM</vt:lpstr>
      <vt:lpstr>Facebook Post Type Distribution Per Profile | SYM</vt:lpstr>
      <vt:lpstr>Facebook Interaction Rate By Post Type | SYM</vt:lpstr>
      <vt:lpstr>Facebook Interactions Distribution | SYM</vt:lpstr>
      <vt:lpstr>Facebook Hashtag Detection | SYM</vt:lpstr>
      <vt:lpstr>Facebook Post Table + Reactions | SYM - 1 of 12</vt:lpstr>
      <vt:lpstr>Facebook Post Table + Reactions | SYM - 2 of 12</vt:lpstr>
      <vt:lpstr>Facebook Post Table + Reactions | SYM - 3 of 12</vt:lpstr>
      <vt:lpstr>Facebook Post Table + Reactions | SYM - 4 of 12</vt:lpstr>
      <vt:lpstr>Facebook Post Table + Reactions | SYM - 5 of 12</vt:lpstr>
      <vt:lpstr>Facebook Post Table + Reactions | SYM - 6 of 12</vt:lpstr>
      <vt:lpstr>Facebook Post Table + Reactions | SYM - 7 of 12</vt:lpstr>
      <vt:lpstr>Facebook Post Table + Reactions | SYM - 8 of 12</vt:lpstr>
      <vt:lpstr>Facebook Post Table + Reactions | SYM - 9 of 12</vt:lpstr>
      <vt:lpstr>Facebook Post Table + Reactions | SYM - 10 of 12</vt:lpstr>
      <vt:lpstr>Facebook Post Table + Reactions | SYM - 11 of 12</vt:lpstr>
      <vt:lpstr>Facebook Post Table + Reactions | SYM - 12 of 12</vt:lpstr>
      <vt:lpstr>Facebook User Posts | SYM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Administrator</dc:creator>
  <cp:lastModifiedBy>Administrator</cp:lastModifiedBy>
  <cp:revision>1</cp:revision>
  <dcterms:created xsi:type="dcterms:W3CDTF">2022-04-01T10:24:18Z</dcterms:created>
  <dcterms:modified xsi:type="dcterms:W3CDTF">2022-04-01T10:24:58Z</dcterms:modified>
</cp:coreProperties>
</file>