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A4C8-4B2C-8670-3033C35E7C61}"/>
            </c:ext>
          </c:extLst>
        </c:ser>
        <c:dLbls>
          <c:showLegendKey val="0"/>
          <c:showVal val="0"/>
          <c:showCatName val="0"/>
          <c:showSerName val="0"/>
          <c:showPercent val="0"/>
          <c:showBubbleSize val="0"/>
        </c:dLbls>
        <c:axId val="332387848"/>
        <c:axId val="332391784"/>
      </c:radarChart>
      <c:catAx>
        <c:axId val="33238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91784"/>
        <c:crosses val="autoZero"/>
        <c:auto val="1"/>
        <c:lblAlgn val="ctr"/>
        <c:lblOffset val="100"/>
        <c:noMultiLvlLbl val="0"/>
      </c:catAx>
      <c:valAx>
        <c:axId val="33239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8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7139</c:v>
                </c:pt>
                <c:pt idx="1">
                  <c:v>7166</c:v>
                </c:pt>
                <c:pt idx="2">
                  <c:v>7203</c:v>
                </c:pt>
                <c:pt idx="3">
                  <c:v>7222</c:v>
                </c:pt>
                <c:pt idx="4">
                  <c:v>7246</c:v>
                </c:pt>
                <c:pt idx="5">
                  <c:v>7296</c:v>
                </c:pt>
                <c:pt idx="6">
                  <c:v>7331</c:v>
                </c:pt>
                <c:pt idx="7">
                  <c:v>7362</c:v>
                </c:pt>
                <c:pt idx="8">
                  <c:v>7399</c:v>
                </c:pt>
                <c:pt idx="9">
                  <c:v>7428</c:v>
                </c:pt>
                <c:pt idx="10">
                  <c:v>7448</c:v>
                </c:pt>
                <c:pt idx="11">
                  <c:v>7480</c:v>
                </c:pt>
                <c:pt idx="12">
                  <c:v>7517</c:v>
                </c:pt>
                <c:pt idx="13">
                  <c:v>7539</c:v>
                </c:pt>
                <c:pt idx="14">
                  <c:v>7576</c:v>
                </c:pt>
                <c:pt idx="15">
                  <c:v>7599</c:v>
                </c:pt>
                <c:pt idx="16">
                  <c:v>7627</c:v>
                </c:pt>
                <c:pt idx="17">
                  <c:v>7638</c:v>
                </c:pt>
                <c:pt idx="18">
                  <c:v>7660</c:v>
                </c:pt>
                <c:pt idx="19">
                  <c:v>7671</c:v>
                </c:pt>
                <c:pt idx="20">
                  <c:v>7697</c:v>
                </c:pt>
                <c:pt idx="21">
                  <c:v>7714</c:v>
                </c:pt>
                <c:pt idx="22">
                  <c:v>7732</c:v>
                </c:pt>
                <c:pt idx="23">
                  <c:v>7751</c:v>
                </c:pt>
                <c:pt idx="24">
                  <c:v>7769</c:v>
                </c:pt>
                <c:pt idx="25">
                  <c:v>7782</c:v>
                </c:pt>
                <c:pt idx="26">
                  <c:v>7799</c:v>
                </c:pt>
                <c:pt idx="27">
                  <c:v>7812</c:v>
                </c:pt>
                <c:pt idx="28">
                  <c:v>7829</c:v>
                </c:pt>
                <c:pt idx="29">
                  <c:v>7842</c:v>
                </c:pt>
                <c:pt idx="30">
                  <c:v>7845</c:v>
                </c:pt>
              </c:numCache>
            </c:numRef>
          </c:val>
          <c:smooth val="0"/>
          <c:extLst>
            <c:ext xmlns:c16="http://schemas.microsoft.com/office/drawing/2014/chart" uri="{C3380CC4-5D6E-409C-BE32-E72D297353CC}">
              <c16:uniqueId val="{00000000-F526-4509-9745-578554770C76}"/>
            </c:ext>
          </c:extLst>
        </c:ser>
        <c:dLbls>
          <c:showLegendKey val="0"/>
          <c:showVal val="0"/>
          <c:showCatName val="0"/>
          <c:showSerName val="0"/>
          <c:showPercent val="0"/>
          <c:showBubbleSize val="0"/>
        </c:dLbls>
        <c:smooth val="0"/>
        <c:axId val="396515480"/>
        <c:axId val="396511544"/>
      </c:lineChart>
      <c:dateAx>
        <c:axId val="396515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11544"/>
        <c:crosses val="autoZero"/>
        <c:auto val="1"/>
        <c:lblOffset val="100"/>
        <c:baseTimeUnit val="days"/>
      </c:dateAx>
      <c:valAx>
        <c:axId val="39651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51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Sheet1!$A$2:$A$32</c:f>
              <c:numCache>
                <c:formatCode>m/d/yyyy</c:formatCode>
                <c:ptCount val="31"/>
                <c:pt idx="0">
                  <c:v>44621</c:v>
                </c:pt>
                <c:pt idx="1">
                  <c:v>44622</c:v>
                </c:pt>
                <c:pt idx="2">
                  <c:v>44623</c:v>
                </c:pt>
                <c:pt idx="3">
                  <c:v>44624</c:v>
                </c:pt>
                <c:pt idx="4">
                  <c:v>44625</c:v>
                </c:pt>
                <c:pt idx="5">
                  <c:v>44626</c:v>
                </c:pt>
                <c:pt idx="6">
                  <c:v>44627</c:v>
                </c:pt>
                <c:pt idx="7">
                  <c:v>44628</c:v>
                </c:pt>
                <c:pt idx="8">
                  <c:v>44629</c:v>
                </c:pt>
                <c:pt idx="9">
                  <c:v>44630</c:v>
                </c:pt>
                <c:pt idx="10">
                  <c:v>44631</c:v>
                </c:pt>
                <c:pt idx="11">
                  <c:v>44632</c:v>
                </c:pt>
                <c:pt idx="12">
                  <c:v>44633</c:v>
                </c:pt>
                <c:pt idx="13">
                  <c:v>44634</c:v>
                </c:pt>
                <c:pt idx="14">
                  <c:v>44635</c:v>
                </c:pt>
                <c:pt idx="15">
                  <c:v>44636</c:v>
                </c:pt>
                <c:pt idx="16">
                  <c:v>44637</c:v>
                </c:pt>
                <c:pt idx="17">
                  <c:v>44638</c:v>
                </c:pt>
                <c:pt idx="18">
                  <c:v>44639</c:v>
                </c:pt>
                <c:pt idx="19">
                  <c:v>44640</c:v>
                </c:pt>
                <c:pt idx="20">
                  <c:v>44641</c:v>
                </c:pt>
                <c:pt idx="21">
                  <c:v>44642</c:v>
                </c:pt>
                <c:pt idx="22">
                  <c:v>44643</c:v>
                </c:pt>
                <c:pt idx="23">
                  <c:v>44644</c:v>
                </c:pt>
                <c:pt idx="24">
                  <c:v>44645</c:v>
                </c:pt>
                <c:pt idx="25">
                  <c:v>44646</c:v>
                </c:pt>
                <c:pt idx="26">
                  <c:v>44647</c:v>
                </c:pt>
                <c:pt idx="27">
                  <c:v>44648</c:v>
                </c:pt>
                <c:pt idx="28">
                  <c:v>44649</c:v>
                </c:pt>
                <c:pt idx="29">
                  <c:v>44650</c:v>
                </c:pt>
                <c:pt idx="30">
                  <c:v>44651</c:v>
                </c:pt>
              </c:numCache>
            </c:numRef>
          </c:cat>
          <c:val>
            <c:numRef>
              <c:f>Sheet1!$B$2:$B$32</c:f>
              <c:numCache>
                <c:formatCode>General</c:formatCode>
                <c:ptCount val="31"/>
                <c:pt idx="0">
                  <c:v>21</c:v>
                </c:pt>
                <c:pt idx="1">
                  <c:v>27</c:v>
                </c:pt>
                <c:pt idx="2">
                  <c:v>37</c:v>
                </c:pt>
                <c:pt idx="3">
                  <c:v>19</c:v>
                </c:pt>
                <c:pt idx="4">
                  <c:v>24</c:v>
                </c:pt>
                <c:pt idx="5">
                  <c:v>50</c:v>
                </c:pt>
                <c:pt idx="6">
                  <c:v>35</c:v>
                </c:pt>
                <c:pt idx="7">
                  <c:v>31</c:v>
                </c:pt>
                <c:pt idx="8">
                  <c:v>37</c:v>
                </c:pt>
                <c:pt idx="9">
                  <c:v>29</c:v>
                </c:pt>
                <c:pt idx="10">
                  <c:v>20</c:v>
                </c:pt>
                <c:pt idx="11">
                  <c:v>32</c:v>
                </c:pt>
                <c:pt idx="12">
                  <c:v>37</c:v>
                </c:pt>
                <c:pt idx="13">
                  <c:v>22</c:v>
                </c:pt>
                <c:pt idx="14">
                  <c:v>37</c:v>
                </c:pt>
                <c:pt idx="15">
                  <c:v>23</c:v>
                </c:pt>
                <c:pt idx="16">
                  <c:v>28</c:v>
                </c:pt>
                <c:pt idx="17">
                  <c:v>11</c:v>
                </c:pt>
                <c:pt idx="18">
                  <c:v>22</c:v>
                </c:pt>
                <c:pt idx="19">
                  <c:v>11</c:v>
                </c:pt>
                <c:pt idx="20">
                  <c:v>26</c:v>
                </c:pt>
                <c:pt idx="21">
                  <c:v>17</c:v>
                </c:pt>
                <c:pt idx="22">
                  <c:v>18</c:v>
                </c:pt>
                <c:pt idx="23">
                  <c:v>19</c:v>
                </c:pt>
                <c:pt idx="24">
                  <c:v>18</c:v>
                </c:pt>
                <c:pt idx="25">
                  <c:v>13</c:v>
                </c:pt>
                <c:pt idx="26">
                  <c:v>17</c:v>
                </c:pt>
                <c:pt idx="27">
                  <c:v>13</c:v>
                </c:pt>
                <c:pt idx="28">
                  <c:v>17</c:v>
                </c:pt>
                <c:pt idx="29">
                  <c:v>13</c:v>
                </c:pt>
                <c:pt idx="30">
                  <c:v>3</c:v>
                </c:pt>
              </c:numCache>
            </c:numRef>
          </c:val>
          <c:smooth val="0"/>
          <c:extLst>
            <c:ext xmlns:c16="http://schemas.microsoft.com/office/drawing/2014/chart" uri="{C3380CC4-5D6E-409C-BE32-E72D297353CC}">
              <c16:uniqueId val="{00000000-3C75-481D-B527-29FF9D6C2290}"/>
            </c:ext>
          </c:extLst>
        </c:ser>
        <c:dLbls>
          <c:showLegendKey val="0"/>
          <c:showVal val="0"/>
          <c:showCatName val="0"/>
          <c:showSerName val="0"/>
          <c:showPercent val="0"/>
          <c:showBubbleSize val="0"/>
        </c:dLbls>
        <c:smooth val="0"/>
        <c:axId val="332388504"/>
        <c:axId val="332389160"/>
      </c:lineChart>
      <c:dateAx>
        <c:axId val="33238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89160"/>
        <c:crosses val="autoZero"/>
        <c:auto val="1"/>
        <c:lblOffset val="100"/>
        <c:baseTimeUnit val="days"/>
      </c:dateAx>
      <c:valAx>
        <c:axId val="332389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38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c:v>
                </c:pt>
                <c:pt idx="1">
                  <c:v>25</c:v>
                </c:pt>
                <c:pt idx="2">
                  <c:v>24</c:v>
                </c:pt>
                <c:pt idx="3">
                  <c:v>23</c:v>
                </c:pt>
                <c:pt idx="4">
                  <c:v>17</c:v>
                </c:pt>
                <c:pt idx="5">
                  <c:v>23</c:v>
                </c:pt>
                <c:pt idx="6">
                  <c:v>29</c:v>
                </c:pt>
              </c:numCache>
            </c:numRef>
          </c:val>
          <c:extLst>
            <c:ext xmlns:c16="http://schemas.microsoft.com/office/drawing/2014/chart" uri="{C3380CC4-5D6E-409C-BE32-E72D297353CC}">
              <c16:uniqueId val="{00000000-1597-4A32-A6D8-3BD8A6EF0F91}"/>
            </c:ext>
          </c:extLst>
        </c:ser>
        <c:dLbls>
          <c:showLegendKey val="0"/>
          <c:showVal val="0"/>
          <c:showCatName val="0"/>
          <c:showSerName val="0"/>
          <c:showPercent val="0"/>
          <c:showBubbleSize val="0"/>
        </c:dLbls>
        <c:gapWidth val="219"/>
        <c:overlap val="-27"/>
        <c:axId val="400065224"/>
        <c:axId val="400067848"/>
      </c:barChart>
      <c:catAx>
        <c:axId val="40006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7848"/>
        <c:crosses val="autoZero"/>
        <c:auto val="1"/>
        <c:lblAlgn val="ctr"/>
        <c:lblOffset val="100"/>
        <c:noMultiLvlLbl val="0"/>
      </c:catAx>
      <c:valAx>
        <c:axId val="40006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6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1</c:v>
                </c:pt>
                <c:pt idx="3">
                  <c:v>2</c:v>
                </c:pt>
                <c:pt idx="4">
                  <c:v>0</c:v>
                </c:pt>
                <c:pt idx="5">
                  <c:v>0</c:v>
                </c:pt>
                <c:pt idx="6">
                  <c:v>1</c:v>
                </c:pt>
              </c:numCache>
            </c:numRef>
          </c:val>
          <c:extLst>
            <c:ext xmlns:c16="http://schemas.microsoft.com/office/drawing/2014/chart" uri="{C3380CC4-5D6E-409C-BE32-E72D297353CC}">
              <c16:uniqueId val="{00000000-878F-4F1B-A2A6-A3B57D62721D}"/>
            </c:ext>
          </c:extLst>
        </c:ser>
        <c:dLbls>
          <c:showLegendKey val="0"/>
          <c:showVal val="0"/>
          <c:showCatName val="0"/>
          <c:showSerName val="0"/>
          <c:showPercent val="0"/>
          <c:showBubbleSize val="0"/>
        </c:dLbls>
        <c:gapWidth val="219"/>
        <c:overlap val="-27"/>
        <c:axId val="331527104"/>
        <c:axId val="331522184"/>
      </c:barChart>
      <c:catAx>
        <c:axId val="33152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22184"/>
        <c:crosses val="autoZero"/>
        <c:auto val="1"/>
        <c:lblAlgn val="ctr"/>
        <c:lblOffset val="100"/>
        <c:noMultiLvlLbl val="0"/>
      </c:catAx>
      <c:valAx>
        <c:axId val="33152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2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1.1211959423384901</c:v>
                </c:pt>
                <c:pt idx="2">
                  <c:v>0.413774693005873</c:v>
                </c:pt>
                <c:pt idx="3">
                  <c:v>2.1956753870795498</c:v>
                </c:pt>
                <c:pt idx="6">
                  <c:v>0.24025627335824901</c:v>
                </c:pt>
              </c:numCache>
            </c:numRef>
          </c:val>
          <c:extLst>
            <c:ext xmlns:c16="http://schemas.microsoft.com/office/drawing/2014/chart" uri="{C3380CC4-5D6E-409C-BE32-E72D297353CC}">
              <c16:uniqueId val="{00000000-2834-40C0-8C77-1A751531431A}"/>
            </c:ext>
          </c:extLst>
        </c:ser>
        <c:dLbls>
          <c:showLegendKey val="0"/>
          <c:showVal val="0"/>
          <c:showCatName val="0"/>
          <c:showSerName val="0"/>
          <c:showPercent val="0"/>
          <c:showBubbleSize val="0"/>
        </c:dLbls>
        <c:gapWidth val="219"/>
        <c:overlap val="-27"/>
        <c:axId val="331521200"/>
        <c:axId val="331523168"/>
      </c:barChart>
      <c:catAx>
        <c:axId val="331521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23168"/>
        <c:crosses val="autoZero"/>
        <c:auto val="1"/>
        <c:lblAlgn val="ctr"/>
        <c:lblOffset val="100"/>
        <c:noMultiLvlLbl val="0"/>
      </c:catAx>
      <c:valAx>
        <c:axId val="331523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2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1</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725-4709-BA3B-1F64CDEAEB25}"/>
            </c:ext>
          </c:extLst>
        </c:ser>
        <c:dLbls>
          <c:showLegendKey val="0"/>
          <c:showVal val="0"/>
          <c:showCatName val="0"/>
          <c:showSerName val="0"/>
          <c:showPercent val="0"/>
          <c:showBubbleSize val="0"/>
        </c:dLbls>
        <c:smooth val="0"/>
        <c:axId val="331528744"/>
        <c:axId val="331528088"/>
      </c:lineChart>
      <c:catAx>
        <c:axId val="33152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28088"/>
        <c:crosses val="autoZero"/>
        <c:auto val="1"/>
        <c:lblAlgn val="ctr"/>
        <c:lblOffset val="100"/>
        <c:noMultiLvlLbl val="0"/>
      </c:catAx>
      <c:valAx>
        <c:axId val="33152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2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1.3361838588989801</c:v>
                </c:pt>
                <c:pt idx="11">
                  <c:v>1.16693390343845</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CDD-4701-8C49-7B3A0A088F73}"/>
            </c:ext>
          </c:extLst>
        </c:ser>
        <c:dLbls>
          <c:showLegendKey val="0"/>
          <c:showVal val="0"/>
          <c:showCatName val="0"/>
          <c:showSerName val="0"/>
          <c:showPercent val="0"/>
          <c:showBubbleSize val="0"/>
        </c:dLbls>
        <c:smooth val="0"/>
        <c:axId val="331499880"/>
        <c:axId val="331502176"/>
      </c:lineChart>
      <c:catAx>
        <c:axId val="33149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02176"/>
        <c:crosses val="autoZero"/>
        <c:auto val="1"/>
        <c:lblAlgn val="ctr"/>
        <c:lblOffset val="100"/>
        <c:noMultiLvlLbl val="0"/>
      </c:catAx>
      <c:valAx>
        <c:axId val="3315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3</c:v>
                </c:pt>
              </c:numCache>
            </c:numRef>
          </c:val>
          <c:extLst>
            <c:ext xmlns:c16="http://schemas.microsoft.com/office/drawing/2014/chart" uri="{C3380CC4-5D6E-409C-BE32-E72D297353CC}">
              <c16:uniqueId val="{00000000-44CB-47C8-A28F-A081CD1DEC84}"/>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1</c:v>
                </c:pt>
              </c:numCache>
            </c:numRef>
          </c:val>
          <c:extLst>
            <c:ext xmlns:c16="http://schemas.microsoft.com/office/drawing/2014/chart" uri="{C3380CC4-5D6E-409C-BE32-E72D297353CC}">
              <c16:uniqueId val="{00000001-44CB-47C8-A28F-A081CD1DEC84}"/>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1</c:v>
                </c:pt>
              </c:numCache>
            </c:numRef>
          </c:val>
          <c:extLst>
            <c:ext xmlns:c16="http://schemas.microsoft.com/office/drawing/2014/chart" uri="{C3380CC4-5D6E-409C-BE32-E72D297353CC}">
              <c16:uniqueId val="{00000002-44CB-47C8-A28F-A081CD1DEC84}"/>
            </c:ext>
          </c:extLst>
        </c:ser>
        <c:dLbls>
          <c:showLegendKey val="0"/>
          <c:showVal val="0"/>
          <c:showCatName val="0"/>
          <c:showSerName val="0"/>
          <c:showPercent val="0"/>
          <c:showBubbleSize val="0"/>
        </c:dLbls>
        <c:gapWidth val="150"/>
        <c:overlap val="100"/>
        <c:axId val="331496928"/>
        <c:axId val="331504144"/>
      </c:barChart>
      <c:catAx>
        <c:axId val="331496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04144"/>
        <c:crosses val="autoZero"/>
        <c:auto val="1"/>
        <c:lblAlgn val="ctr"/>
        <c:lblOffset val="100"/>
        <c:noMultiLvlLbl val="0"/>
      </c:catAx>
      <c:valAx>
        <c:axId val="331504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9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18</c:v>
                </c:pt>
              </c:numCache>
            </c:numRef>
          </c:val>
          <c:extLst>
            <c:ext xmlns:c16="http://schemas.microsoft.com/office/drawing/2014/chart" uri="{C3380CC4-5D6E-409C-BE32-E72D297353CC}">
              <c16:uniqueId val="{00000000-75F5-4E6F-8B36-D984C6DFA220}"/>
            </c:ext>
          </c:extLst>
        </c:ser>
        <c:ser>
          <c:idx val="1"/>
          <c:order val="1"/>
          <c:tx>
            <c:strRef>
              <c:f>Sheet1!$C$1</c:f>
              <c:strCache>
                <c:ptCount val="1"/>
                <c:pt idx="0">
                  <c:v>Videos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31</c:v>
                </c:pt>
              </c:numCache>
            </c:numRef>
          </c:val>
          <c:extLst>
            <c:ext xmlns:c16="http://schemas.microsoft.com/office/drawing/2014/chart" uri="{C3380CC4-5D6E-409C-BE32-E72D297353CC}">
              <c16:uniqueId val="{00000001-75F5-4E6F-8B36-D984C6DFA220}"/>
            </c:ext>
          </c:extLst>
        </c:ser>
        <c:ser>
          <c:idx val="2"/>
          <c:order val="2"/>
          <c:tx>
            <c:strRef>
              <c:f>Sheet1!$D$1</c:f>
              <c:strCache>
                <c:ptCount val="1"/>
                <c:pt idx="0">
                  <c:v>Carousels</c:v>
                </c:pt>
              </c:strCache>
            </c:strRef>
          </c:tx>
          <c:spPr>
            <a:solidFill>
              <a:schemeClr val="accent3"/>
            </a:solidFill>
            <a:ln>
              <a:noFill/>
            </a:ln>
            <a:effectLst/>
          </c:spPr>
          <c:invertIfNegative val="0"/>
          <c:cat>
            <c:strRef>
              <c:f>Sheet1!$A$2</c:f>
              <c:strCache>
                <c:ptCount val="1"/>
                <c:pt idx="0">
                  <c:v>camelbak_ar</c:v>
                </c:pt>
              </c:strCache>
            </c:strRef>
          </c:cat>
          <c:val>
            <c:numRef>
              <c:f>Sheet1!$D$2</c:f>
              <c:numCache>
                <c:formatCode>General</c:formatCode>
                <c:ptCount val="1"/>
                <c:pt idx="0">
                  <c:v>413</c:v>
                </c:pt>
              </c:numCache>
            </c:numRef>
          </c:val>
          <c:extLst>
            <c:ext xmlns:c16="http://schemas.microsoft.com/office/drawing/2014/chart" uri="{C3380CC4-5D6E-409C-BE32-E72D297353CC}">
              <c16:uniqueId val="{00000002-75F5-4E6F-8B36-D984C6DFA220}"/>
            </c:ext>
          </c:extLst>
        </c:ser>
        <c:dLbls>
          <c:showLegendKey val="0"/>
          <c:showVal val="0"/>
          <c:showCatName val="0"/>
          <c:showSerName val="0"/>
          <c:showPercent val="0"/>
          <c:showBubbleSize val="0"/>
        </c:dLbls>
        <c:gapWidth val="150"/>
        <c:overlap val="100"/>
        <c:axId val="331512672"/>
        <c:axId val="331509720"/>
      </c:barChart>
      <c:catAx>
        <c:axId val="33151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09720"/>
        <c:crosses val="autoZero"/>
        <c:auto val="1"/>
        <c:lblAlgn val="ctr"/>
        <c:lblOffset val="100"/>
        <c:noMultiLvlLbl val="0"/>
      </c:catAx>
      <c:valAx>
        <c:axId val="331509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1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camelbak_ar</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1.8379932396251</c:v>
                </c:pt>
                <c:pt idx="1">
                  <c:v>0.23464998044582999</c:v>
                </c:pt>
                <c:pt idx="2">
                  <c:v>0.40093119503363001</c:v>
                </c:pt>
              </c:numCache>
            </c:numRef>
          </c:val>
          <c:extLst>
            <c:ext xmlns:c16="http://schemas.microsoft.com/office/drawing/2014/chart" uri="{C3380CC4-5D6E-409C-BE32-E72D297353CC}">
              <c16:uniqueId val="{00000000-31CF-4D84-ADB4-776AEF340860}"/>
            </c:ext>
          </c:extLst>
        </c:ser>
        <c:dLbls>
          <c:showLegendKey val="0"/>
          <c:showVal val="0"/>
          <c:showCatName val="0"/>
          <c:showSerName val="0"/>
          <c:showPercent val="0"/>
          <c:showBubbleSize val="0"/>
        </c:dLbls>
        <c:gapWidth val="219"/>
        <c:overlap val="-27"/>
        <c:axId val="331511688"/>
        <c:axId val="331508408"/>
      </c:barChart>
      <c:catAx>
        <c:axId val="331511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08408"/>
        <c:crosses val="autoZero"/>
        <c:auto val="1"/>
        <c:lblAlgn val="ctr"/>
        <c:lblOffset val="100"/>
        <c:noMultiLvlLbl val="0"/>
      </c:catAx>
      <c:valAx>
        <c:axId val="331508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11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camelbak_ar</c:v>
                </c:pt>
              </c:strCache>
            </c:strRef>
          </c:cat>
          <c:val>
            <c:numRef>
              <c:f>Sheet1!$B$2</c:f>
              <c:numCache>
                <c:formatCode>General</c:formatCode>
                <c:ptCount val="1"/>
                <c:pt idx="0">
                  <c:v>390</c:v>
                </c:pt>
              </c:numCache>
            </c:numRef>
          </c:val>
          <c:extLst>
            <c:ext xmlns:c16="http://schemas.microsoft.com/office/drawing/2014/chart" uri="{C3380CC4-5D6E-409C-BE32-E72D297353CC}">
              <c16:uniqueId val="{00000000-68AC-4863-B11A-4C486D513583}"/>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camelbak_ar</c:v>
                </c:pt>
              </c:strCache>
            </c:strRef>
          </c:cat>
          <c:val>
            <c:numRef>
              <c:f>Sheet1!$C$2</c:f>
              <c:numCache>
                <c:formatCode>General</c:formatCode>
                <c:ptCount val="1"/>
                <c:pt idx="0">
                  <c:v>72</c:v>
                </c:pt>
              </c:numCache>
            </c:numRef>
          </c:val>
          <c:extLst>
            <c:ext xmlns:c16="http://schemas.microsoft.com/office/drawing/2014/chart" uri="{C3380CC4-5D6E-409C-BE32-E72D297353CC}">
              <c16:uniqueId val="{00000001-68AC-4863-B11A-4C486D513583}"/>
            </c:ext>
          </c:extLst>
        </c:ser>
        <c:dLbls>
          <c:showLegendKey val="0"/>
          <c:showVal val="0"/>
          <c:showCatName val="0"/>
          <c:showSerName val="0"/>
          <c:showPercent val="0"/>
          <c:showBubbleSize val="0"/>
        </c:dLbls>
        <c:gapWidth val="150"/>
        <c:overlap val="100"/>
        <c:axId val="331512344"/>
        <c:axId val="331515296"/>
      </c:barChart>
      <c:catAx>
        <c:axId val="33151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15296"/>
        <c:crosses val="autoZero"/>
        <c:auto val="1"/>
        <c:lblAlgn val="ctr"/>
        <c:lblOffset val="100"/>
        <c:noMultiLvlLbl val="0"/>
      </c:catAx>
      <c:valAx>
        <c:axId val="331515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51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C7ECF-7C32-4920-BA05-4AC62F4466EE}"/>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FFB29181-2E5E-428C-9B18-7C6CF1BFC0A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94927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F32E74-9BAC-42DD-8C4B-E8D87007C41F}"/>
              </a:ext>
            </a:extLst>
          </p:cNvPr>
          <p:cNvSpPr>
            <a:spLocks noGrp="1"/>
          </p:cNvSpPr>
          <p:nvPr>
            <p:ph type="title"/>
          </p:nvPr>
        </p:nvSpPr>
        <p:spPr/>
        <p:txBody>
          <a:bodyPr/>
          <a:lstStyle/>
          <a:p>
            <a:r>
              <a:rPr lang="en-US"/>
              <a:t>Instagram Key Metrics Table | CamelBak</a:t>
            </a:r>
          </a:p>
        </p:txBody>
      </p:sp>
      <p:graphicFrame>
        <p:nvGraphicFramePr>
          <p:cNvPr id="5" name="Table Placeholder 4">
            <a:extLst>
              <a:ext uri="{FF2B5EF4-FFF2-40B4-BE49-F238E27FC236}">
                <a16:creationId xmlns:a16="http://schemas.microsoft.com/office/drawing/2014/main" id="{FB057379-2684-4B40-9EA1-186EF714D500}"/>
              </a:ext>
            </a:extLst>
          </p:cNvPr>
          <p:cNvGraphicFramePr>
            <a:graphicFrameLocks noGrp="1"/>
          </p:cNvGraphicFramePr>
          <p:nvPr>
            <p:ph type="tbl" sz="quarter" idx="13"/>
            <p:extLst>
              <p:ext uri="{D42A27DB-BD31-4B8C-83A1-F6EECF244321}">
                <p14:modId xmlns:p14="http://schemas.microsoft.com/office/powerpoint/2010/main" val="184511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39331021"/>
                    </a:ext>
                  </a:extLst>
                </a:gridCol>
                <a:gridCol w="658368">
                  <a:extLst>
                    <a:ext uri="{9D8B030D-6E8A-4147-A177-3AD203B41FA5}">
                      <a16:colId xmlns:a16="http://schemas.microsoft.com/office/drawing/2014/main" val="1796221730"/>
                    </a:ext>
                  </a:extLst>
                </a:gridCol>
                <a:gridCol w="658368">
                  <a:extLst>
                    <a:ext uri="{9D8B030D-6E8A-4147-A177-3AD203B41FA5}">
                      <a16:colId xmlns:a16="http://schemas.microsoft.com/office/drawing/2014/main" val="902526887"/>
                    </a:ext>
                  </a:extLst>
                </a:gridCol>
                <a:gridCol w="658368">
                  <a:extLst>
                    <a:ext uri="{9D8B030D-6E8A-4147-A177-3AD203B41FA5}">
                      <a16:colId xmlns:a16="http://schemas.microsoft.com/office/drawing/2014/main" val="3114559197"/>
                    </a:ext>
                  </a:extLst>
                </a:gridCol>
                <a:gridCol w="658368">
                  <a:extLst>
                    <a:ext uri="{9D8B030D-6E8A-4147-A177-3AD203B41FA5}">
                      <a16:colId xmlns:a16="http://schemas.microsoft.com/office/drawing/2014/main" val="492594849"/>
                    </a:ext>
                  </a:extLst>
                </a:gridCol>
                <a:gridCol w="658368">
                  <a:extLst>
                    <a:ext uri="{9D8B030D-6E8A-4147-A177-3AD203B41FA5}">
                      <a16:colId xmlns:a16="http://schemas.microsoft.com/office/drawing/2014/main" val="1021787180"/>
                    </a:ext>
                  </a:extLst>
                </a:gridCol>
                <a:gridCol w="658368">
                  <a:extLst>
                    <a:ext uri="{9D8B030D-6E8A-4147-A177-3AD203B41FA5}">
                      <a16:colId xmlns:a16="http://schemas.microsoft.com/office/drawing/2014/main" val="1631474209"/>
                    </a:ext>
                  </a:extLst>
                </a:gridCol>
                <a:gridCol w="658368">
                  <a:extLst>
                    <a:ext uri="{9D8B030D-6E8A-4147-A177-3AD203B41FA5}">
                      <a16:colId xmlns:a16="http://schemas.microsoft.com/office/drawing/2014/main" val="1027010379"/>
                    </a:ext>
                  </a:extLst>
                </a:gridCol>
                <a:gridCol w="658368">
                  <a:extLst>
                    <a:ext uri="{9D8B030D-6E8A-4147-A177-3AD203B41FA5}">
                      <a16:colId xmlns:a16="http://schemas.microsoft.com/office/drawing/2014/main" val="1834823053"/>
                    </a:ext>
                  </a:extLst>
                </a:gridCol>
                <a:gridCol w="658368">
                  <a:extLst>
                    <a:ext uri="{9D8B030D-6E8A-4147-A177-3AD203B41FA5}">
                      <a16:colId xmlns:a16="http://schemas.microsoft.com/office/drawing/2014/main" val="35319573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02120569"/>
                  </a:ext>
                </a:extLst>
              </a:tr>
              <a:tr h="370840">
                <a:tc>
                  <a:txBody>
                    <a:bodyPr/>
                    <a:lstStyle/>
                    <a:p>
                      <a:r>
                        <a:rPr lang="en-US" sz="1000"/>
                        <a:t>camelbak_ar</a:t>
                      </a:r>
                    </a:p>
                  </a:txBody>
                  <a:tcPr/>
                </a:tc>
                <a:tc>
                  <a:txBody>
                    <a:bodyPr/>
                    <a:lstStyle/>
                    <a:p>
                      <a:r>
                        <a:rPr lang="en-US" sz="1000"/>
                        <a:t>7845</a:t>
                      </a:r>
                    </a:p>
                  </a:txBody>
                  <a:tcPr/>
                </a:tc>
                <a:tc>
                  <a:txBody>
                    <a:bodyPr/>
                    <a:lstStyle/>
                    <a:p>
                      <a:r>
                        <a:rPr lang="en-US" sz="1000"/>
                        <a:t>727</a:t>
                      </a:r>
                    </a:p>
                  </a:txBody>
                  <a:tcPr/>
                </a:tc>
                <a:tc>
                  <a:txBody>
                    <a:bodyPr/>
                    <a:lstStyle/>
                    <a:p>
                      <a:r>
                        <a:rPr lang="en-US" sz="1000"/>
                        <a:t>1</a:t>
                      </a:r>
                    </a:p>
                  </a:txBody>
                  <a:tcPr/>
                </a:tc>
                <a:tc>
                  <a:txBody>
                    <a:bodyPr/>
                    <a:lstStyle/>
                    <a:p>
                      <a:r>
                        <a:rPr lang="en-US" sz="1000"/>
                        <a:t>3</a:t>
                      </a:r>
                    </a:p>
                  </a:txBody>
                  <a:tcPr/>
                </a:tc>
                <a:tc>
                  <a:txBody>
                    <a:bodyPr/>
                    <a:lstStyle/>
                    <a:p>
                      <a:r>
                        <a:rPr lang="en-US" sz="1000"/>
                        <a:t>1</a:t>
                      </a:r>
                    </a:p>
                  </a:txBody>
                  <a:tcPr/>
                </a:tc>
                <a:tc>
                  <a:txBody>
                    <a:bodyPr/>
                    <a:lstStyle/>
                    <a:p>
                      <a:r>
                        <a:rPr lang="en-US" sz="1000"/>
                        <a:t>5</a:t>
                      </a:r>
                    </a:p>
                  </a:txBody>
                  <a:tcPr/>
                </a:tc>
                <a:tc>
                  <a:txBody>
                    <a:bodyPr/>
                    <a:lstStyle/>
                    <a:p>
                      <a:r>
                        <a:rPr lang="en-US" sz="1000"/>
                        <a:t>390</a:t>
                      </a:r>
                    </a:p>
                  </a:txBody>
                  <a:tcPr/>
                </a:tc>
                <a:tc>
                  <a:txBody>
                    <a:bodyPr/>
                    <a:lstStyle/>
                    <a:p>
                      <a:r>
                        <a:rPr lang="en-US" sz="1000"/>
                        <a:t>72</a:t>
                      </a:r>
                    </a:p>
                  </a:txBody>
                  <a:tcPr/>
                </a:tc>
                <a:tc>
                  <a:txBody>
                    <a:bodyPr/>
                    <a:lstStyle/>
                    <a:p>
                      <a:r>
                        <a:rPr lang="en-US" sz="1000"/>
                        <a:t>1.2351 %</a:t>
                      </a:r>
                    </a:p>
                  </a:txBody>
                  <a:tcPr/>
                </a:tc>
                <a:extLst>
                  <a:ext uri="{0D108BD9-81ED-4DB2-BD59-A6C34878D82A}">
                    <a16:rowId xmlns:a16="http://schemas.microsoft.com/office/drawing/2014/main" val="3743633135"/>
                  </a:ext>
                </a:extLst>
              </a:tr>
            </a:tbl>
          </a:graphicData>
        </a:graphic>
      </p:graphicFrame>
      <p:sp>
        <p:nvSpPr>
          <p:cNvPr id="4" name="Text Placeholder 3">
            <a:extLst>
              <a:ext uri="{FF2B5EF4-FFF2-40B4-BE49-F238E27FC236}">
                <a16:creationId xmlns:a16="http://schemas.microsoft.com/office/drawing/2014/main" id="{7A16C412-0423-475C-9F87-B16324A8476E}"/>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968597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41F21-EC7B-476B-B7E7-064BD3D44B28}"/>
              </a:ext>
            </a:extLst>
          </p:cNvPr>
          <p:cNvSpPr>
            <a:spLocks noGrp="1"/>
          </p:cNvSpPr>
          <p:nvPr>
            <p:ph type="title"/>
          </p:nvPr>
        </p:nvSpPr>
        <p:spPr/>
        <p:txBody>
          <a:bodyPr/>
          <a:lstStyle/>
          <a:p>
            <a:r>
              <a:rPr lang="en-US"/>
              <a:t>Instagram Key Metrics Radar | CamelBak</a:t>
            </a:r>
          </a:p>
        </p:txBody>
      </p:sp>
      <p:graphicFrame>
        <p:nvGraphicFramePr>
          <p:cNvPr id="6" name="Chart Placeholder 5">
            <a:extLst>
              <a:ext uri="{FF2B5EF4-FFF2-40B4-BE49-F238E27FC236}">
                <a16:creationId xmlns:a16="http://schemas.microsoft.com/office/drawing/2014/main" id="{32E5A009-26A4-4A5C-AB88-077D8FD2B2A2}"/>
              </a:ext>
            </a:extLst>
          </p:cNvPr>
          <p:cNvGraphicFramePr>
            <a:graphicFrameLocks noGrp="1"/>
          </p:cNvGraphicFramePr>
          <p:nvPr>
            <p:ph type="chart" sz="quarter" idx="13"/>
            <p:extLst>
              <p:ext uri="{D42A27DB-BD31-4B8C-83A1-F6EECF244321}">
                <p14:modId xmlns:p14="http://schemas.microsoft.com/office/powerpoint/2010/main" val="880747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349A78-73FF-484E-B478-CD1DC32E887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0CE387F6-31AF-4BA1-87AE-907E08BFE2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64037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1C160-2430-4E8A-A26C-1E40F157FB6C}"/>
              </a:ext>
            </a:extLst>
          </p:cNvPr>
          <p:cNvSpPr>
            <a:spLocks noGrp="1"/>
          </p:cNvSpPr>
          <p:nvPr>
            <p:ph type="title"/>
          </p:nvPr>
        </p:nvSpPr>
        <p:spPr/>
        <p:txBody>
          <a:bodyPr/>
          <a:lstStyle/>
          <a:p>
            <a:r>
              <a:rPr lang="en-US"/>
              <a:t>Instagram Followers Total | CamelBak</a:t>
            </a:r>
          </a:p>
        </p:txBody>
      </p:sp>
      <p:graphicFrame>
        <p:nvGraphicFramePr>
          <p:cNvPr id="6" name="Chart Placeholder 5">
            <a:extLst>
              <a:ext uri="{FF2B5EF4-FFF2-40B4-BE49-F238E27FC236}">
                <a16:creationId xmlns:a16="http://schemas.microsoft.com/office/drawing/2014/main" id="{143B2532-656C-47E6-BA51-257858D87598}"/>
              </a:ext>
            </a:extLst>
          </p:cNvPr>
          <p:cNvGraphicFramePr>
            <a:graphicFrameLocks noGrp="1"/>
          </p:cNvGraphicFramePr>
          <p:nvPr>
            <p:ph type="chart" sz="quarter" idx="13"/>
            <p:extLst>
              <p:ext uri="{D42A27DB-BD31-4B8C-83A1-F6EECF244321}">
                <p14:modId xmlns:p14="http://schemas.microsoft.com/office/powerpoint/2010/main" val="3858198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A4D83B-010E-4FD9-98A2-0B5B173B5199}"/>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F413B2FD-F0AC-4DAB-A624-8C1DFF8A11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0999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74CA0-B83A-4343-8842-9FCB0D55CA92}"/>
              </a:ext>
            </a:extLst>
          </p:cNvPr>
          <p:cNvSpPr>
            <a:spLocks noGrp="1"/>
          </p:cNvSpPr>
          <p:nvPr>
            <p:ph type="title"/>
          </p:nvPr>
        </p:nvSpPr>
        <p:spPr/>
        <p:txBody>
          <a:bodyPr/>
          <a:lstStyle/>
          <a:p>
            <a:r>
              <a:rPr lang="en-US"/>
              <a:t>Instagram Followers Change | CamelBak</a:t>
            </a:r>
          </a:p>
        </p:txBody>
      </p:sp>
      <p:graphicFrame>
        <p:nvGraphicFramePr>
          <p:cNvPr id="6" name="Chart Placeholder 5">
            <a:extLst>
              <a:ext uri="{FF2B5EF4-FFF2-40B4-BE49-F238E27FC236}">
                <a16:creationId xmlns:a16="http://schemas.microsoft.com/office/drawing/2014/main" id="{26AA9BC7-16F9-4890-B4A0-053C29ECDC83}"/>
              </a:ext>
            </a:extLst>
          </p:cNvPr>
          <p:cNvGraphicFramePr>
            <a:graphicFrameLocks noGrp="1"/>
          </p:cNvGraphicFramePr>
          <p:nvPr>
            <p:ph type="chart" sz="quarter" idx="13"/>
            <p:extLst>
              <p:ext uri="{D42A27DB-BD31-4B8C-83A1-F6EECF244321}">
                <p14:modId xmlns:p14="http://schemas.microsoft.com/office/powerpoint/2010/main" val="4009241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68E2CD-94A9-453A-8D43-BCF1D2246A4A}"/>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75179242-F2E5-467D-AE00-63801BF9EE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9756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B4FFE-8C45-4097-BC2E-A78F6D71AF6D}"/>
              </a:ext>
            </a:extLst>
          </p:cNvPr>
          <p:cNvSpPr>
            <a:spLocks noGrp="1"/>
          </p:cNvSpPr>
          <p:nvPr>
            <p:ph type="title"/>
          </p:nvPr>
        </p:nvSpPr>
        <p:spPr/>
        <p:txBody>
          <a:bodyPr/>
          <a:lstStyle/>
          <a:p>
            <a:r>
              <a:rPr lang="en-US"/>
              <a:t>Instagram Followers Change Per Weekday | CamelBak</a:t>
            </a:r>
          </a:p>
        </p:txBody>
      </p:sp>
      <p:graphicFrame>
        <p:nvGraphicFramePr>
          <p:cNvPr id="6" name="Chart Placeholder 5">
            <a:extLst>
              <a:ext uri="{FF2B5EF4-FFF2-40B4-BE49-F238E27FC236}">
                <a16:creationId xmlns:a16="http://schemas.microsoft.com/office/drawing/2014/main" id="{B089ED23-04BC-4526-A04F-5D502FE050E9}"/>
              </a:ext>
            </a:extLst>
          </p:cNvPr>
          <p:cNvGraphicFramePr>
            <a:graphicFrameLocks noGrp="1"/>
          </p:cNvGraphicFramePr>
          <p:nvPr>
            <p:ph type="chart" sz="quarter" idx="13"/>
            <p:extLst>
              <p:ext uri="{D42A27DB-BD31-4B8C-83A1-F6EECF244321}">
                <p14:modId xmlns:p14="http://schemas.microsoft.com/office/powerpoint/2010/main" val="29511049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80D903-2915-45AF-AAA4-3A780DA7A0A3}"/>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46F46D05-9630-405B-926C-EC974E2322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4968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950844-15F5-48D3-9CA0-7DC037F04A11}"/>
              </a:ext>
            </a:extLst>
          </p:cNvPr>
          <p:cNvSpPr>
            <a:spLocks noGrp="1"/>
          </p:cNvSpPr>
          <p:nvPr>
            <p:ph type="title"/>
          </p:nvPr>
        </p:nvSpPr>
        <p:spPr/>
        <p:txBody>
          <a:bodyPr/>
          <a:lstStyle/>
          <a:p>
            <a:r>
              <a:rPr lang="en-US"/>
              <a:t>Instagram Posts By Weekday | CamelBak</a:t>
            </a:r>
          </a:p>
        </p:txBody>
      </p:sp>
      <p:graphicFrame>
        <p:nvGraphicFramePr>
          <p:cNvPr id="6" name="Chart Placeholder 5">
            <a:extLst>
              <a:ext uri="{FF2B5EF4-FFF2-40B4-BE49-F238E27FC236}">
                <a16:creationId xmlns:a16="http://schemas.microsoft.com/office/drawing/2014/main" id="{D1C966CD-B54F-41EA-92F0-13545E65FDCB}"/>
              </a:ext>
            </a:extLst>
          </p:cNvPr>
          <p:cNvGraphicFramePr>
            <a:graphicFrameLocks noGrp="1"/>
          </p:cNvGraphicFramePr>
          <p:nvPr>
            <p:ph type="chart" sz="quarter" idx="13"/>
            <p:extLst>
              <p:ext uri="{D42A27DB-BD31-4B8C-83A1-F6EECF244321}">
                <p14:modId xmlns:p14="http://schemas.microsoft.com/office/powerpoint/2010/main" val="1930916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06C144-5D69-47ED-84DD-807A047ADCA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8062A423-2E70-4EE9-A208-782FA88FBD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49858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6EF73-B2E6-4EF9-AC7B-034DB40F3CF7}"/>
              </a:ext>
            </a:extLst>
          </p:cNvPr>
          <p:cNvSpPr>
            <a:spLocks noGrp="1"/>
          </p:cNvSpPr>
          <p:nvPr>
            <p:ph type="title"/>
          </p:nvPr>
        </p:nvSpPr>
        <p:spPr/>
        <p:txBody>
          <a:bodyPr/>
          <a:lstStyle/>
          <a:p>
            <a:r>
              <a:rPr lang="en-US"/>
              <a:t>Instagram Interaction Rate By Weekday | CamelBak</a:t>
            </a:r>
          </a:p>
        </p:txBody>
      </p:sp>
      <p:graphicFrame>
        <p:nvGraphicFramePr>
          <p:cNvPr id="6" name="Chart Placeholder 5">
            <a:extLst>
              <a:ext uri="{FF2B5EF4-FFF2-40B4-BE49-F238E27FC236}">
                <a16:creationId xmlns:a16="http://schemas.microsoft.com/office/drawing/2014/main" id="{070EB304-777C-45D4-B8F2-4EC575AA6411}"/>
              </a:ext>
            </a:extLst>
          </p:cNvPr>
          <p:cNvGraphicFramePr>
            <a:graphicFrameLocks noGrp="1"/>
          </p:cNvGraphicFramePr>
          <p:nvPr>
            <p:ph type="chart" sz="quarter" idx="13"/>
            <p:extLst>
              <p:ext uri="{D42A27DB-BD31-4B8C-83A1-F6EECF244321}">
                <p14:modId xmlns:p14="http://schemas.microsoft.com/office/powerpoint/2010/main" val="16446197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099066-03D2-4C16-B7FE-75B95F70B94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2EA435AE-38A9-44B9-ACF8-8F75726C59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2056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1B605-903F-451A-832C-B1D71FFAB17F}"/>
              </a:ext>
            </a:extLst>
          </p:cNvPr>
          <p:cNvSpPr>
            <a:spLocks noGrp="1"/>
          </p:cNvSpPr>
          <p:nvPr>
            <p:ph type="title"/>
          </p:nvPr>
        </p:nvSpPr>
        <p:spPr/>
        <p:txBody>
          <a:bodyPr/>
          <a:lstStyle/>
          <a:p>
            <a:r>
              <a:rPr lang="en-US"/>
              <a:t>Instagram Posts By Hour | CamelBak</a:t>
            </a:r>
          </a:p>
        </p:txBody>
      </p:sp>
      <p:graphicFrame>
        <p:nvGraphicFramePr>
          <p:cNvPr id="6" name="Chart Placeholder 5">
            <a:extLst>
              <a:ext uri="{FF2B5EF4-FFF2-40B4-BE49-F238E27FC236}">
                <a16:creationId xmlns:a16="http://schemas.microsoft.com/office/drawing/2014/main" id="{AC4605AD-9605-4165-B20D-369BC77C3430}"/>
              </a:ext>
            </a:extLst>
          </p:cNvPr>
          <p:cNvGraphicFramePr>
            <a:graphicFrameLocks noGrp="1"/>
          </p:cNvGraphicFramePr>
          <p:nvPr>
            <p:ph type="chart" sz="quarter" idx="13"/>
            <p:extLst>
              <p:ext uri="{D42A27DB-BD31-4B8C-83A1-F6EECF244321}">
                <p14:modId xmlns:p14="http://schemas.microsoft.com/office/powerpoint/2010/main" val="1356509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CF4CB8-5C39-4A74-A6A4-C191EE000E25}"/>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8969FCE-5D04-418A-91A5-6A71C8E4A8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7808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38845-9AD3-423F-86F9-986BF80844C2}"/>
              </a:ext>
            </a:extLst>
          </p:cNvPr>
          <p:cNvSpPr>
            <a:spLocks noGrp="1"/>
          </p:cNvSpPr>
          <p:nvPr>
            <p:ph type="title"/>
          </p:nvPr>
        </p:nvSpPr>
        <p:spPr/>
        <p:txBody>
          <a:bodyPr/>
          <a:lstStyle/>
          <a:p>
            <a:r>
              <a:rPr lang="en-US"/>
              <a:t>Instagram Interaction Rate By Hour | CamelBak</a:t>
            </a:r>
          </a:p>
        </p:txBody>
      </p:sp>
      <p:graphicFrame>
        <p:nvGraphicFramePr>
          <p:cNvPr id="6" name="Chart Placeholder 5">
            <a:extLst>
              <a:ext uri="{FF2B5EF4-FFF2-40B4-BE49-F238E27FC236}">
                <a16:creationId xmlns:a16="http://schemas.microsoft.com/office/drawing/2014/main" id="{1EFAD93C-285A-4046-9821-FB9FF0B19DC7}"/>
              </a:ext>
            </a:extLst>
          </p:cNvPr>
          <p:cNvGraphicFramePr>
            <a:graphicFrameLocks noGrp="1"/>
          </p:cNvGraphicFramePr>
          <p:nvPr>
            <p:ph type="chart" sz="quarter" idx="13"/>
            <p:extLst>
              <p:ext uri="{D42A27DB-BD31-4B8C-83A1-F6EECF244321}">
                <p14:modId xmlns:p14="http://schemas.microsoft.com/office/powerpoint/2010/main" val="12423583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37BFC1-5296-4E40-9D5C-4F1E3228B63E}"/>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A2EFE5CA-857B-4DDC-B922-30CE11C654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948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EA237-A97A-4CFC-B227-AC5D90611EE9}"/>
              </a:ext>
            </a:extLst>
          </p:cNvPr>
          <p:cNvSpPr>
            <a:spLocks noGrp="1"/>
          </p:cNvSpPr>
          <p:nvPr>
            <p:ph type="title"/>
          </p:nvPr>
        </p:nvSpPr>
        <p:spPr/>
        <p:txBody>
          <a:bodyPr/>
          <a:lstStyle/>
          <a:p>
            <a:r>
              <a:rPr lang="en-US"/>
              <a:t>Instagram Post Type Distribution Per Profile | CamelBak</a:t>
            </a:r>
          </a:p>
        </p:txBody>
      </p:sp>
      <p:graphicFrame>
        <p:nvGraphicFramePr>
          <p:cNvPr id="6" name="Chart Placeholder 5">
            <a:extLst>
              <a:ext uri="{FF2B5EF4-FFF2-40B4-BE49-F238E27FC236}">
                <a16:creationId xmlns:a16="http://schemas.microsoft.com/office/drawing/2014/main" id="{37B92EF5-8ABC-4997-948B-D76DCFEB6FFC}"/>
              </a:ext>
            </a:extLst>
          </p:cNvPr>
          <p:cNvGraphicFramePr>
            <a:graphicFrameLocks noGrp="1"/>
          </p:cNvGraphicFramePr>
          <p:nvPr>
            <p:ph type="chart" sz="quarter" idx="13"/>
            <p:extLst>
              <p:ext uri="{D42A27DB-BD31-4B8C-83A1-F6EECF244321}">
                <p14:modId xmlns:p14="http://schemas.microsoft.com/office/powerpoint/2010/main" val="2406495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0C475D-E026-460B-B227-F3D5FECDA116}"/>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6CE4F274-4B76-4441-985D-5F2869B8EF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1828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5FA2A-3711-4A5F-AD4D-3540FB5FDFBE}"/>
              </a:ext>
            </a:extLst>
          </p:cNvPr>
          <p:cNvSpPr>
            <a:spLocks noGrp="1"/>
          </p:cNvSpPr>
          <p:nvPr>
            <p:ph type="title"/>
          </p:nvPr>
        </p:nvSpPr>
        <p:spPr/>
        <p:txBody>
          <a:bodyPr/>
          <a:lstStyle/>
          <a:p>
            <a:r>
              <a:rPr lang="en-US"/>
              <a:t>Instagram Interactions by Post Type | CamelBak</a:t>
            </a:r>
          </a:p>
        </p:txBody>
      </p:sp>
      <p:graphicFrame>
        <p:nvGraphicFramePr>
          <p:cNvPr id="6" name="Chart Placeholder 5">
            <a:extLst>
              <a:ext uri="{FF2B5EF4-FFF2-40B4-BE49-F238E27FC236}">
                <a16:creationId xmlns:a16="http://schemas.microsoft.com/office/drawing/2014/main" id="{7C77DC6F-6D5D-4BC8-829D-2E937CE07746}"/>
              </a:ext>
            </a:extLst>
          </p:cNvPr>
          <p:cNvGraphicFramePr>
            <a:graphicFrameLocks noGrp="1"/>
          </p:cNvGraphicFramePr>
          <p:nvPr>
            <p:ph type="chart" sz="quarter" idx="13"/>
            <p:extLst>
              <p:ext uri="{D42A27DB-BD31-4B8C-83A1-F6EECF244321}">
                <p14:modId xmlns:p14="http://schemas.microsoft.com/office/powerpoint/2010/main" val="539393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C74EE6-A9D7-41B6-B8AF-404CD987FAE0}"/>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DBD1674-30DC-4B79-8B27-91A5758972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34818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A0C4D-148A-4D5B-A3DA-E3449B264231}"/>
              </a:ext>
            </a:extLst>
          </p:cNvPr>
          <p:cNvSpPr>
            <a:spLocks noGrp="1"/>
          </p:cNvSpPr>
          <p:nvPr>
            <p:ph type="title"/>
          </p:nvPr>
        </p:nvSpPr>
        <p:spPr/>
        <p:txBody>
          <a:bodyPr/>
          <a:lstStyle/>
          <a:p>
            <a:r>
              <a:rPr lang="en-US"/>
              <a:t>Instagram Interaction Rate By Post Type | CamelBak</a:t>
            </a:r>
          </a:p>
        </p:txBody>
      </p:sp>
      <p:graphicFrame>
        <p:nvGraphicFramePr>
          <p:cNvPr id="6" name="Chart Placeholder 5">
            <a:extLst>
              <a:ext uri="{FF2B5EF4-FFF2-40B4-BE49-F238E27FC236}">
                <a16:creationId xmlns:a16="http://schemas.microsoft.com/office/drawing/2014/main" id="{9133ACDA-0EFE-4982-9568-160829A4BC26}"/>
              </a:ext>
            </a:extLst>
          </p:cNvPr>
          <p:cNvGraphicFramePr>
            <a:graphicFrameLocks noGrp="1"/>
          </p:cNvGraphicFramePr>
          <p:nvPr>
            <p:ph type="chart" sz="quarter" idx="13"/>
            <p:extLst>
              <p:ext uri="{D42A27DB-BD31-4B8C-83A1-F6EECF244321}">
                <p14:modId xmlns:p14="http://schemas.microsoft.com/office/powerpoint/2010/main" val="2259535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C9A515-6A56-49FD-A010-E0177E4903D5}"/>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C695B829-041B-4646-89B5-EDF957453A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9652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DE21B-1976-4EFD-A537-AC13991803BE}"/>
              </a:ext>
            </a:extLst>
          </p:cNvPr>
          <p:cNvSpPr>
            <a:spLocks noGrp="1"/>
          </p:cNvSpPr>
          <p:nvPr>
            <p:ph type="title"/>
          </p:nvPr>
        </p:nvSpPr>
        <p:spPr/>
        <p:txBody>
          <a:bodyPr/>
          <a:lstStyle/>
          <a:p>
            <a:r>
              <a:rPr lang="en-US"/>
              <a:t>Instagram Interactions Distribution | CamelBak</a:t>
            </a:r>
          </a:p>
        </p:txBody>
      </p:sp>
      <p:graphicFrame>
        <p:nvGraphicFramePr>
          <p:cNvPr id="6" name="Chart Placeholder 5">
            <a:extLst>
              <a:ext uri="{FF2B5EF4-FFF2-40B4-BE49-F238E27FC236}">
                <a16:creationId xmlns:a16="http://schemas.microsoft.com/office/drawing/2014/main" id="{AC6C0884-B963-4D9B-BE61-C45CEF819FF3}"/>
              </a:ext>
            </a:extLst>
          </p:cNvPr>
          <p:cNvGraphicFramePr>
            <a:graphicFrameLocks noGrp="1"/>
          </p:cNvGraphicFramePr>
          <p:nvPr>
            <p:ph type="chart" sz="quarter" idx="13"/>
            <p:extLst>
              <p:ext uri="{D42A27DB-BD31-4B8C-83A1-F6EECF244321}">
                <p14:modId xmlns:p14="http://schemas.microsoft.com/office/powerpoint/2010/main" val="1569464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E7F1A2-D1CA-4B99-ACD8-9AAEC7BE5E3F}"/>
              </a:ext>
            </a:extLst>
          </p:cNvPr>
          <p:cNvSpPr>
            <a:spLocks noGrp="1"/>
          </p:cNvSpPr>
          <p:nvPr>
            <p:ph type="body" sz="quarter" idx="14"/>
          </p:nvPr>
        </p:nvSpPr>
        <p:spPr/>
        <p:txBody>
          <a:bodyPr/>
          <a:lstStyle/>
          <a:p>
            <a:r>
              <a:rPr lang="en-US"/>
              <a:t>03/01/2022 - 03/31/2022</a:t>
            </a:r>
          </a:p>
        </p:txBody>
      </p:sp>
      <p:sp>
        <p:nvSpPr>
          <p:cNvPr id="5" name="Footer Placeholder 4">
            <a:extLst>
              <a:ext uri="{FF2B5EF4-FFF2-40B4-BE49-F238E27FC236}">
                <a16:creationId xmlns:a16="http://schemas.microsoft.com/office/drawing/2014/main" id="{B69C8279-8BD6-4683-8387-5B5E56F5ED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43475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BB601-15BB-490F-9245-30465189E6F1}"/>
              </a:ext>
            </a:extLst>
          </p:cNvPr>
          <p:cNvSpPr>
            <a:spLocks noGrp="1"/>
          </p:cNvSpPr>
          <p:nvPr>
            <p:ph type="title"/>
          </p:nvPr>
        </p:nvSpPr>
        <p:spPr/>
        <p:txBody>
          <a:bodyPr/>
          <a:lstStyle/>
          <a:p>
            <a:r>
              <a:rPr lang="en-US"/>
              <a:t>Instagram Hashtag Detection | CamelBak</a:t>
            </a:r>
          </a:p>
        </p:txBody>
      </p:sp>
      <p:graphicFrame>
        <p:nvGraphicFramePr>
          <p:cNvPr id="5" name="Table Placeholder 4">
            <a:extLst>
              <a:ext uri="{FF2B5EF4-FFF2-40B4-BE49-F238E27FC236}">
                <a16:creationId xmlns:a16="http://schemas.microsoft.com/office/drawing/2014/main" id="{63F52680-A24F-445E-92D7-8D8702B27DDE}"/>
              </a:ext>
            </a:extLst>
          </p:cNvPr>
          <p:cNvGraphicFramePr>
            <a:graphicFrameLocks noGrp="1"/>
          </p:cNvGraphicFramePr>
          <p:nvPr>
            <p:ph type="tbl" sz="quarter" idx="13"/>
            <p:extLst>
              <p:ext uri="{D42A27DB-BD31-4B8C-83A1-F6EECF244321}">
                <p14:modId xmlns:p14="http://schemas.microsoft.com/office/powerpoint/2010/main" val="1483163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59796800"/>
                    </a:ext>
                  </a:extLst>
                </a:gridCol>
                <a:gridCol w="1399032">
                  <a:extLst>
                    <a:ext uri="{9D8B030D-6E8A-4147-A177-3AD203B41FA5}">
                      <a16:colId xmlns:a16="http://schemas.microsoft.com/office/drawing/2014/main" val="3601523442"/>
                    </a:ext>
                  </a:extLst>
                </a:gridCol>
                <a:gridCol w="1399032">
                  <a:extLst>
                    <a:ext uri="{9D8B030D-6E8A-4147-A177-3AD203B41FA5}">
                      <a16:colId xmlns:a16="http://schemas.microsoft.com/office/drawing/2014/main" val="3930182646"/>
                    </a:ext>
                  </a:extLst>
                </a:gridCol>
                <a:gridCol w="1399032">
                  <a:extLst>
                    <a:ext uri="{9D8B030D-6E8A-4147-A177-3AD203B41FA5}">
                      <a16:colId xmlns:a16="http://schemas.microsoft.com/office/drawing/2014/main" val="1768769591"/>
                    </a:ext>
                  </a:extLst>
                </a:gridCol>
                <a:gridCol w="1399032">
                  <a:extLst>
                    <a:ext uri="{9D8B030D-6E8A-4147-A177-3AD203B41FA5}">
                      <a16:colId xmlns:a16="http://schemas.microsoft.com/office/drawing/2014/main" val="318895916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3298600334"/>
                  </a:ext>
                </a:extLst>
              </a:tr>
              <a:tr h="370840">
                <a:tc>
                  <a:txBody>
                    <a:bodyPr/>
                    <a:lstStyle/>
                    <a:p>
                      <a:r>
                        <a:rPr lang="en-US" sz="1000"/>
                        <a:t>#CamelbakArgentina</a:t>
                      </a:r>
                    </a:p>
                  </a:txBody>
                  <a:tcPr/>
                </a:tc>
                <a:tc>
                  <a:txBody>
                    <a:bodyPr/>
                    <a:lstStyle/>
                    <a:p>
                      <a:r>
                        <a:rPr lang="en-US" sz="1000"/>
                        <a:t>5</a:t>
                      </a:r>
                    </a:p>
                  </a:txBody>
                  <a:tcPr/>
                </a:tc>
                <a:tc>
                  <a:txBody>
                    <a:bodyPr/>
                    <a:lstStyle/>
                    <a:p>
                      <a:r>
                        <a:rPr lang="en-US" sz="1000"/>
                        <a:t>78</a:t>
                      </a:r>
                    </a:p>
                  </a:txBody>
                  <a:tcPr/>
                </a:tc>
                <a:tc>
                  <a:txBody>
                    <a:bodyPr/>
                    <a:lstStyle/>
                    <a:p>
                      <a:r>
                        <a:rPr lang="en-US" sz="1000"/>
                        <a:t>14.4</a:t>
                      </a:r>
                    </a:p>
                  </a:txBody>
                  <a:tcPr/>
                </a:tc>
                <a:tc>
                  <a:txBody>
                    <a:bodyPr/>
                    <a:lstStyle/>
                    <a:p>
                      <a:r>
                        <a:rPr lang="en-US" sz="1000"/>
                        <a:t>92.4</a:t>
                      </a:r>
                    </a:p>
                  </a:txBody>
                  <a:tcPr/>
                </a:tc>
                <a:extLst>
                  <a:ext uri="{0D108BD9-81ED-4DB2-BD59-A6C34878D82A}">
                    <a16:rowId xmlns:a16="http://schemas.microsoft.com/office/drawing/2014/main" val="3143977945"/>
                  </a:ext>
                </a:extLst>
              </a:tr>
              <a:tr h="370840">
                <a:tc>
                  <a:txBody>
                    <a:bodyPr/>
                    <a:lstStyle/>
                    <a:p>
                      <a:r>
                        <a:rPr lang="en-US" sz="1000"/>
                        <a:t>#Camelbak</a:t>
                      </a:r>
                    </a:p>
                  </a:txBody>
                  <a:tcPr/>
                </a:tc>
                <a:tc>
                  <a:txBody>
                    <a:bodyPr/>
                    <a:lstStyle/>
                    <a:p>
                      <a:r>
                        <a:rPr lang="en-US" sz="1000"/>
                        <a:t>5</a:t>
                      </a:r>
                    </a:p>
                  </a:txBody>
                  <a:tcPr/>
                </a:tc>
                <a:tc>
                  <a:txBody>
                    <a:bodyPr/>
                    <a:lstStyle/>
                    <a:p>
                      <a:r>
                        <a:rPr lang="en-US" sz="1000"/>
                        <a:t>78</a:t>
                      </a:r>
                    </a:p>
                  </a:txBody>
                  <a:tcPr/>
                </a:tc>
                <a:tc>
                  <a:txBody>
                    <a:bodyPr/>
                    <a:lstStyle/>
                    <a:p>
                      <a:r>
                        <a:rPr lang="en-US" sz="1000"/>
                        <a:t>14.4</a:t>
                      </a:r>
                    </a:p>
                  </a:txBody>
                  <a:tcPr/>
                </a:tc>
                <a:tc>
                  <a:txBody>
                    <a:bodyPr/>
                    <a:lstStyle/>
                    <a:p>
                      <a:r>
                        <a:rPr lang="en-US" sz="1000"/>
                        <a:t>92.4</a:t>
                      </a:r>
                    </a:p>
                  </a:txBody>
                  <a:tcPr/>
                </a:tc>
                <a:extLst>
                  <a:ext uri="{0D108BD9-81ED-4DB2-BD59-A6C34878D82A}">
                    <a16:rowId xmlns:a16="http://schemas.microsoft.com/office/drawing/2014/main" val="2570399052"/>
                  </a:ext>
                </a:extLst>
              </a:tr>
              <a:tr h="370840">
                <a:tc>
                  <a:txBody>
                    <a:bodyPr/>
                    <a:lstStyle/>
                    <a:p>
                      <a:r>
                        <a:rPr lang="en-US" sz="1000"/>
                        <a:t>#hidratacion</a:t>
                      </a:r>
                    </a:p>
                  </a:txBody>
                  <a:tcPr/>
                </a:tc>
                <a:tc>
                  <a:txBody>
                    <a:bodyPr/>
                    <a:lstStyle/>
                    <a:p>
                      <a:r>
                        <a:rPr lang="en-US" sz="1000"/>
                        <a:t>3</a:t>
                      </a:r>
                    </a:p>
                  </a:txBody>
                  <a:tcPr/>
                </a:tc>
                <a:tc>
                  <a:txBody>
                    <a:bodyPr/>
                    <a:lstStyle/>
                    <a:p>
                      <a:r>
                        <a:rPr lang="en-US" sz="1000"/>
                        <a:t>98.333333333333</a:t>
                      </a:r>
                    </a:p>
                  </a:txBody>
                  <a:tcPr/>
                </a:tc>
                <a:tc>
                  <a:txBody>
                    <a:bodyPr/>
                    <a:lstStyle/>
                    <a:p>
                      <a:r>
                        <a:rPr lang="en-US" sz="1000"/>
                        <a:t>21.666666666667</a:t>
                      </a:r>
                    </a:p>
                  </a:txBody>
                  <a:tcPr/>
                </a:tc>
                <a:tc>
                  <a:txBody>
                    <a:bodyPr/>
                    <a:lstStyle/>
                    <a:p>
                      <a:r>
                        <a:rPr lang="en-US" sz="1000"/>
                        <a:t>120</a:t>
                      </a:r>
                    </a:p>
                  </a:txBody>
                  <a:tcPr/>
                </a:tc>
                <a:extLst>
                  <a:ext uri="{0D108BD9-81ED-4DB2-BD59-A6C34878D82A}">
                    <a16:rowId xmlns:a16="http://schemas.microsoft.com/office/drawing/2014/main" val="1801678197"/>
                  </a:ext>
                </a:extLst>
              </a:tr>
              <a:tr h="370840">
                <a:tc>
                  <a:txBody>
                    <a:bodyPr/>
                    <a:lstStyle/>
                    <a:p>
                      <a:r>
                        <a:rPr lang="en-US" sz="1000"/>
                        <a:t>#deportes</a:t>
                      </a:r>
                    </a:p>
                  </a:txBody>
                  <a:tcPr/>
                </a:tc>
                <a:tc>
                  <a:txBody>
                    <a:bodyPr/>
                    <a:lstStyle/>
                    <a:p>
                      <a:r>
                        <a:rPr lang="en-US" sz="1000"/>
                        <a:t>3</a:t>
                      </a:r>
                    </a:p>
                  </a:txBody>
                  <a:tcPr/>
                </a:tc>
                <a:tc>
                  <a:txBody>
                    <a:bodyPr/>
                    <a:lstStyle/>
                    <a:p>
                      <a:r>
                        <a:rPr lang="en-US" sz="1000"/>
                        <a:t>98.333333333333</a:t>
                      </a:r>
                    </a:p>
                  </a:txBody>
                  <a:tcPr/>
                </a:tc>
                <a:tc>
                  <a:txBody>
                    <a:bodyPr/>
                    <a:lstStyle/>
                    <a:p>
                      <a:r>
                        <a:rPr lang="en-US" sz="1000"/>
                        <a:t>21.666666666667</a:t>
                      </a:r>
                    </a:p>
                  </a:txBody>
                  <a:tcPr/>
                </a:tc>
                <a:tc>
                  <a:txBody>
                    <a:bodyPr/>
                    <a:lstStyle/>
                    <a:p>
                      <a:r>
                        <a:rPr lang="en-US" sz="1000"/>
                        <a:t>120</a:t>
                      </a:r>
                    </a:p>
                  </a:txBody>
                  <a:tcPr/>
                </a:tc>
                <a:extLst>
                  <a:ext uri="{0D108BD9-81ED-4DB2-BD59-A6C34878D82A}">
                    <a16:rowId xmlns:a16="http://schemas.microsoft.com/office/drawing/2014/main" val="875175333"/>
                  </a:ext>
                </a:extLst>
              </a:tr>
              <a:tr h="370840">
                <a:tc>
                  <a:txBody>
                    <a:bodyPr/>
                    <a:lstStyle/>
                    <a:p>
                      <a:r>
                        <a:rPr lang="en-US" sz="1000"/>
                        <a:t>#ciclismo</a:t>
                      </a:r>
                    </a:p>
                  </a:txBody>
                  <a:tcPr/>
                </a:tc>
                <a:tc>
                  <a:txBody>
                    <a:bodyPr/>
                    <a:lstStyle/>
                    <a:p>
                      <a:r>
                        <a:rPr lang="en-US" sz="1000"/>
                        <a:t>3</a:t>
                      </a:r>
                    </a:p>
                  </a:txBody>
                  <a:tcPr/>
                </a:tc>
                <a:tc>
                  <a:txBody>
                    <a:bodyPr/>
                    <a:lstStyle/>
                    <a:p>
                      <a:r>
                        <a:rPr lang="en-US" sz="1000"/>
                        <a:t>98.333333333333</a:t>
                      </a:r>
                    </a:p>
                  </a:txBody>
                  <a:tcPr/>
                </a:tc>
                <a:tc>
                  <a:txBody>
                    <a:bodyPr/>
                    <a:lstStyle/>
                    <a:p>
                      <a:r>
                        <a:rPr lang="en-US" sz="1000"/>
                        <a:t>21.666666666667</a:t>
                      </a:r>
                    </a:p>
                  </a:txBody>
                  <a:tcPr/>
                </a:tc>
                <a:tc>
                  <a:txBody>
                    <a:bodyPr/>
                    <a:lstStyle/>
                    <a:p>
                      <a:r>
                        <a:rPr lang="en-US" sz="1000"/>
                        <a:t>120</a:t>
                      </a:r>
                    </a:p>
                  </a:txBody>
                  <a:tcPr/>
                </a:tc>
                <a:extLst>
                  <a:ext uri="{0D108BD9-81ED-4DB2-BD59-A6C34878D82A}">
                    <a16:rowId xmlns:a16="http://schemas.microsoft.com/office/drawing/2014/main" val="3386031203"/>
                  </a:ext>
                </a:extLst>
              </a:tr>
              <a:tr h="370840">
                <a:tc>
                  <a:txBody>
                    <a:bodyPr/>
                    <a:lstStyle/>
                    <a:p>
                      <a:r>
                        <a:rPr lang="en-US" sz="1000"/>
                        <a:t>#mochilas</a:t>
                      </a:r>
                    </a:p>
                  </a:txBody>
                  <a:tcPr/>
                </a:tc>
                <a:tc>
                  <a:txBody>
                    <a:bodyPr/>
                    <a:lstStyle/>
                    <a:p>
                      <a:r>
                        <a:rPr lang="en-US" sz="1000"/>
                        <a:t>2</a:t>
                      </a:r>
                    </a:p>
                  </a:txBody>
                  <a:tcPr/>
                </a:tc>
                <a:tc>
                  <a:txBody>
                    <a:bodyPr/>
                    <a:lstStyle/>
                    <a:p>
                      <a:r>
                        <a:rPr lang="en-US" sz="1000"/>
                        <a:t>76</a:t>
                      </a:r>
                    </a:p>
                  </a:txBody>
                  <a:tcPr/>
                </a:tc>
                <a:tc>
                  <a:txBody>
                    <a:bodyPr/>
                    <a:lstStyle/>
                    <a:p>
                      <a:r>
                        <a:rPr lang="en-US" sz="1000"/>
                        <a:t>24</a:t>
                      </a:r>
                    </a:p>
                  </a:txBody>
                  <a:tcPr/>
                </a:tc>
                <a:tc>
                  <a:txBody>
                    <a:bodyPr/>
                    <a:lstStyle/>
                    <a:p>
                      <a:r>
                        <a:rPr lang="en-US" sz="1000"/>
                        <a:t>100</a:t>
                      </a:r>
                    </a:p>
                  </a:txBody>
                  <a:tcPr/>
                </a:tc>
                <a:extLst>
                  <a:ext uri="{0D108BD9-81ED-4DB2-BD59-A6C34878D82A}">
                    <a16:rowId xmlns:a16="http://schemas.microsoft.com/office/drawing/2014/main" val="4159939178"/>
                  </a:ext>
                </a:extLst>
              </a:tr>
              <a:tr h="370840">
                <a:tc>
                  <a:txBody>
                    <a:bodyPr/>
                    <a:lstStyle/>
                    <a:p>
                      <a:r>
                        <a:rPr lang="en-US" sz="1000"/>
                        <a:t>#diainternacionaldelamujer</a:t>
                      </a:r>
                    </a:p>
                  </a:txBody>
                  <a:tcPr/>
                </a:tc>
                <a:tc>
                  <a:txBody>
                    <a:bodyPr/>
                    <a:lstStyle/>
                    <a:p>
                      <a:r>
                        <a:rPr lang="en-US" sz="1000"/>
                        <a:t>1</a:t>
                      </a:r>
                    </a:p>
                  </a:txBody>
                  <a:tcPr/>
                </a:tc>
                <a:tc>
                  <a:txBody>
                    <a:bodyPr/>
                    <a:lstStyle/>
                    <a:p>
                      <a:r>
                        <a:rPr lang="en-US" sz="1000"/>
                        <a:t>77</a:t>
                      </a:r>
                    </a:p>
                  </a:txBody>
                  <a:tcPr/>
                </a:tc>
                <a:tc>
                  <a:txBody>
                    <a:bodyPr/>
                    <a:lstStyle/>
                    <a:p>
                      <a:r>
                        <a:rPr lang="en-US" sz="1000"/>
                        <a:t>7</a:t>
                      </a:r>
                    </a:p>
                  </a:txBody>
                  <a:tcPr/>
                </a:tc>
                <a:tc>
                  <a:txBody>
                    <a:bodyPr/>
                    <a:lstStyle/>
                    <a:p>
                      <a:r>
                        <a:rPr lang="en-US" sz="1000"/>
                        <a:t>84</a:t>
                      </a:r>
                    </a:p>
                  </a:txBody>
                  <a:tcPr/>
                </a:tc>
                <a:extLst>
                  <a:ext uri="{0D108BD9-81ED-4DB2-BD59-A6C34878D82A}">
                    <a16:rowId xmlns:a16="http://schemas.microsoft.com/office/drawing/2014/main" val="73697793"/>
                  </a:ext>
                </a:extLst>
              </a:tr>
              <a:tr h="370840">
                <a:tc>
                  <a:txBody>
                    <a:bodyPr/>
                    <a:lstStyle/>
                    <a:p>
                      <a:r>
                        <a:rPr lang="en-US" sz="1000"/>
                        <a:t>#MULE</a:t>
                      </a:r>
                    </a:p>
                  </a:txBody>
                  <a:tcPr/>
                </a:tc>
                <a:tc>
                  <a:txBody>
                    <a:bodyPr/>
                    <a:lstStyle/>
                    <a:p>
                      <a:r>
                        <a:rPr lang="en-US" sz="1000"/>
                        <a:t>1</a:t>
                      </a:r>
                    </a:p>
                  </a:txBody>
                  <a:tcPr/>
                </a:tc>
                <a:tc>
                  <a:txBody>
                    <a:bodyPr/>
                    <a:lstStyle/>
                    <a:p>
                      <a:r>
                        <a:rPr lang="en-US" sz="1000"/>
                        <a:t>121</a:t>
                      </a:r>
                    </a:p>
                  </a:txBody>
                  <a:tcPr/>
                </a:tc>
                <a:tc>
                  <a:txBody>
                    <a:bodyPr/>
                    <a:lstStyle/>
                    <a:p>
                      <a:r>
                        <a:rPr lang="en-US" sz="1000"/>
                        <a:t>48</a:t>
                      </a:r>
                    </a:p>
                  </a:txBody>
                  <a:tcPr/>
                </a:tc>
                <a:tc>
                  <a:txBody>
                    <a:bodyPr/>
                    <a:lstStyle/>
                    <a:p>
                      <a:r>
                        <a:rPr lang="en-US" sz="1000"/>
                        <a:t>169</a:t>
                      </a:r>
                    </a:p>
                  </a:txBody>
                  <a:tcPr/>
                </a:tc>
                <a:extLst>
                  <a:ext uri="{0D108BD9-81ED-4DB2-BD59-A6C34878D82A}">
                    <a16:rowId xmlns:a16="http://schemas.microsoft.com/office/drawing/2014/main" val="3649664446"/>
                  </a:ext>
                </a:extLst>
              </a:tr>
              <a:tr h="370840">
                <a:tc>
                  <a:txBody>
                    <a:bodyPr/>
                    <a:lstStyle/>
                    <a:p>
                      <a:r>
                        <a:rPr lang="en-US" sz="1000"/>
                        <a:t>#agua</a:t>
                      </a:r>
                    </a:p>
                  </a:txBody>
                  <a:tcPr/>
                </a:tc>
                <a:tc>
                  <a:txBody>
                    <a:bodyPr/>
                    <a:lstStyle/>
                    <a:p>
                      <a:r>
                        <a:rPr lang="en-US" sz="1000"/>
                        <a:t>1</a:t>
                      </a:r>
                    </a:p>
                  </a:txBody>
                  <a:tcPr/>
                </a:tc>
                <a:tc>
                  <a:txBody>
                    <a:bodyPr/>
                    <a:lstStyle/>
                    <a:p>
                      <a:r>
                        <a:rPr lang="en-US" sz="1000"/>
                        <a:t>143</a:t>
                      </a:r>
                    </a:p>
                  </a:txBody>
                  <a:tcPr/>
                </a:tc>
                <a:tc>
                  <a:txBody>
                    <a:bodyPr/>
                    <a:lstStyle/>
                    <a:p>
                      <a:r>
                        <a:rPr lang="en-US" sz="1000"/>
                        <a:t>17</a:t>
                      </a:r>
                    </a:p>
                  </a:txBody>
                  <a:tcPr/>
                </a:tc>
                <a:tc>
                  <a:txBody>
                    <a:bodyPr/>
                    <a:lstStyle/>
                    <a:p>
                      <a:r>
                        <a:rPr lang="en-US" sz="1000"/>
                        <a:t>160</a:t>
                      </a:r>
                    </a:p>
                  </a:txBody>
                  <a:tcPr/>
                </a:tc>
                <a:extLst>
                  <a:ext uri="{0D108BD9-81ED-4DB2-BD59-A6C34878D82A}">
                    <a16:rowId xmlns:a16="http://schemas.microsoft.com/office/drawing/2014/main" val="3414091429"/>
                  </a:ext>
                </a:extLst>
              </a:tr>
            </a:tbl>
          </a:graphicData>
        </a:graphic>
      </p:graphicFrame>
      <p:sp>
        <p:nvSpPr>
          <p:cNvPr id="4" name="Text Placeholder 3">
            <a:extLst>
              <a:ext uri="{FF2B5EF4-FFF2-40B4-BE49-F238E27FC236}">
                <a16:creationId xmlns:a16="http://schemas.microsoft.com/office/drawing/2014/main" id="{E603D3DF-8D3E-4ABC-9CD4-8EFF35530332}"/>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870462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071A-55CB-4577-8F66-06D6A838F293}"/>
              </a:ext>
            </a:extLst>
          </p:cNvPr>
          <p:cNvSpPr>
            <a:spLocks noGrp="1"/>
          </p:cNvSpPr>
          <p:nvPr>
            <p:ph type="title"/>
          </p:nvPr>
        </p:nvSpPr>
        <p:spPr/>
        <p:txBody>
          <a:bodyPr/>
          <a:lstStyle/>
          <a:p>
            <a:r>
              <a:rPr lang="en-US"/>
              <a:t>Instagram Posts Table | CamelBak - 1 of 5</a:t>
            </a:r>
          </a:p>
        </p:txBody>
      </p:sp>
      <p:graphicFrame>
        <p:nvGraphicFramePr>
          <p:cNvPr id="5" name="Table Placeholder 4">
            <a:extLst>
              <a:ext uri="{FF2B5EF4-FFF2-40B4-BE49-F238E27FC236}">
                <a16:creationId xmlns:a16="http://schemas.microsoft.com/office/drawing/2014/main" id="{2520096D-3F1C-4445-BCA7-C4932D62EB25}"/>
              </a:ext>
            </a:extLst>
          </p:cNvPr>
          <p:cNvGraphicFramePr>
            <a:graphicFrameLocks noGrp="1"/>
          </p:cNvGraphicFramePr>
          <p:nvPr>
            <p:ph type="tbl" sz="quarter" idx="13"/>
            <p:extLst>
              <p:ext uri="{D42A27DB-BD31-4B8C-83A1-F6EECF244321}">
                <p14:modId xmlns:p14="http://schemas.microsoft.com/office/powerpoint/2010/main" val="3061119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24167125"/>
                    </a:ext>
                  </a:extLst>
                </a:gridCol>
                <a:gridCol w="1810512">
                  <a:extLst>
                    <a:ext uri="{9D8B030D-6E8A-4147-A177-3AD203B41FA5}">
                      <a16:colId xmlns:a16="http://schemas.microsoft.com/office/drawing/2014/main" val="152046436"/>
                    </a:ext>
                  </a:extLst>
                </a:gridCol>
                <a:gridCol w="822960">
                  <a:extLst>
                    <a:ext uri="{9D8B030D-6E8A-4147-A177-3AD203B41FA5}">
                      <a16:colId xmlns:a16="http://schemas.microsoft.com/office/drawing/2014/main" val="3791953064"/>
                    </a:ext>
                  </a:extLst>
                </a:gridCol>
                <a:gridCol w="822960">
                  <a:extLst>
                    <a:ext uri="{9D8B030D-6E8A-4147-A177-3AD203B41FA5}">
                      <a16:colId xmlns:a16="http://schemas.microsoft.com/office/drawing/2014/main" val="1785301811"/>
                    </a:ext>
                  </a:extLst>
                </a:gridCol>
                <a:gridCol w="822960">
                  <a:extLst>
                    <a:ext uri="{9D8B030D-6E8A-4147-A177-3AD203B41FA5}">
                      <a16:colId xmlns:a16="http://schemas.microsoft.com/office/drawing/2014/main" val="3885570495"/>
                    </a:ext>
                  </a:extLst>
                </a:gridCol>
                <a:gridCol w="822960">
                  <a:extLst>
                    <a:ext uri="{9D8B030D-6E8A-4147-A177-3AD203B41FA5}">
                      <a16:colId xmlns:a16="http://schemas.microsoft.com/office/drawing/2014/main" val="4284438320"/>
                    </a:ext>
                  </a:extLst>
                </a:gridCol>
                <a:gridCol w="822960">
                  <a:extLst>
                    <a:ext uri="{9D8B030D-6E8A-4147-A177-3AD203B41FA5}">
                      <a16:colId xmlns:a16="http://schemas.microsoft.com/office/drawing/2014/main" val="966516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90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- 2022-03-17 11:47:20</a:t>
                      </a:r>
                      <a:r>
                        <a:rPr kumimoji="0" lang="en-US" sz="1000" b="0" i="0" u="none" strike="noStrike" kern="1200" cap="none" spc="0" normalizeH="0" baseline="0" noProof="0">
                          <a:ln>
                            <a:noFill/>
                          </a:ln>
                          <a:solidFill>
                            <a:prstClr val="black"/>
                          </a:solidFill>
                          <a:effectLst/>
                          <a:uLnTx/>
                          <a:uFillTx/>
                          <a:latin typeface="+mn-lt"/>
                          <a:ea typeface="+mn-ea"/>
                          <a:cs typeface="+mn-cs"/>
                        </a:rPr>
                        <a:t>
 𝐌𝐨𝐯𝐞𝐭𝐞 𝐌Á𝐒 𝐫𝐚́𝐩𝐢𝐝𝐨 𝐲 𝐥𝐢𝐠𝐞𝐫𝐨 𝐜𝐨𝐧 𝐐𝐮𝐢𝐜𝐤 𝐆𝐫𝐢𝐩 𝐂𝐡𝐢𝐥𝐥 .
Incluye una botella Peak Fitnes Chill que mantiene tu bebida fria y lista para tomar. Y vas a poder llevar suficiente agua para una carrera de 8 a 16 km. Además, cuenta con una bolsa con cierre y espacio suficiente para tus elementos esenciales.
𝘚𝘢𝘭í 𝘢 𝘥𝘪𝘴𝘧𝘳𝘶𝘵𝘢𝘳 𝘵𝘶𝘴 𝘥í𝘢𝘴 𝘤𝘰𝘯 𝘊𝘢𝘮𝘦𝘭𝘣𝘢𝘬
#CamelbakArgentina #Camelbak #agua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275890813_1319930288521182_3603514806438803423_n.jpg?_nc_cat=111&amp;ccb=1-5&amp;_nc_sid=8ae9d6&amp;_nc_ohc=R5NPjbo58fsAX-grO1N&amp;_nc_ht=scontent-iad3-1.cdninstagram.com&amp;edm=AL-3X8kEAAAA&amp;oh=00_AT9Yr5MNE1QyqXOOLamzl9lHehWz3eFmW6NqHLP2zZKboQ&amp;oe=624B2E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68173788"/>
                  </a:ext>
                </a:extLst>
              </a:tr>
            </a:tbl>
          </a:graphicData>
        </a:graphic>
      </p:graphicFrame>
      <p:sp>
        <p:nvSpPr>
          <p:cNvPr id="4" name="Text Placeholder 3">
            <a:extLst>
              <a:ext uri="{FF2B5EF4-FFF2-40B4-BE49-F238E27FC236}">
                <a16:creationId xmlns:a16="http://schemas.microsoft.com/office/drawing/2014/main" id="{9D5A6729-70B3-4D24-9263-84CBA93E0860}"/>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4238907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E2901-287E-46E3-9DAC-3D838EAE1F0E}"/>
              </a:ext>
            </a:extLst>
          </p:cNvPr>
          <p:cNvSpPr>
            <a:spLocks noGrp="1"/>
          </p:cNvSpPr>
          <p:nvPr>
            <p:ph type="title"/>
          </p:nvPr>
        </p:nvSpPr>
        <p:spPr/>
        <p:txBody>
          <a:bodyPr/>
          <a:lstStyle/>
          <a:p>
            <a:r>
              <a:rPr lang="en-US"/>
              <a:t>Instagram Posts Table | CamelBak - 2 of 5</a:t>
            </a:r>
          </a:p>
        </p:txBody>
      </p:sp>
      <p:graphicFrame>
        <p:nvGraphicFramePr>
          <p:cNvPr id="5" name="Table Placeholder 4">
            <a:extLst>
              <a:ext uri="{FF2B5EF4-FFF2-40B4-BE49-F238E27FC236}">
                <a16:creationId xmlns:a16="http://schemas.microsoft.com/office/drawing/2014/main" id="{E1B6EF65-745B-4BB4-BFBA-09A9692F7960}"/>
              </a:ext>
            </a:extLst>
          </p:cNvPr>
          <p:cNvGraphicFramePr>
            <a:graphicFrameLocks noGrp="1"/>
          </p:cNvGraphicFramePr>
          <p:nvPr>
            <p:ph type="tbl" sz="quarter" idx="13"/>
            <p:extLst>
              <p:ext uri="{D42A27DB-BD31-4B8C-83A1-F6EECF244321}">
                <p14:modId xmlns:p14="http://schemas.microsoft.com/office/powerpoint/2010/main" val="2974188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70210820"/>
                    </a:ext>
                  </a:extLst>
                </a:gridCol>
                <a:gridCol w="1810512">
                  <a:extLst>
                    <a:ext uri="{9D8B030D-6E8A-4147-A177-3AD203B41FA5}">
                      <a16:colId xmlns:a16="http://schemas.microsoft.com/office/drawing/2014/main" val="2269518722"/>
                    </a:ext>
                  </a:extLst>
                </a:gridCol>
                <a:gridCol w="822960">
                  <a:extLst>
                    <a:ext uri="{9D8B030D-6E8A-4147-A177-3AD203B41FA5}">
                      <a16:colId xmlns:a16="http://schemas.microsoft.com/office/drawing/2014/main" val="3985641474"/>
                    </a:ext>
                  </a:extLst>
                </a:gridCol>
                <a:gridCol w="822960">
                  <a:extLst>
                    <a:ext uri="{9D8B030D-6E8A-4147-A177-3AD203B41FA5}">
                      <a16:colId xmlns:a16="http://schemas.microsoft.com/office/drawing/2014/main" val="3406831812"/>
                    </a:ext>
                  </a:extLst>
                </a:gridCol>
                <a:gridCol w="822960">
                  <a:extLst>
                    <a:ext uri="{9D8B030D-6E8A-4147-A177-3AD203B41FA5}">
                      <a16:colId xmlns:a16="http://schemas.microsoft.com/office/drawing/2014/main" val="1636160020"/>
                    </a:ext>
                  </a:extLst>
                </a:gridCol>
                <a:gridCol w="822960">
                  <a:extLst>
                    <a:ext uri="{9D8B030D-6E8A-4147-A177-3AD203B41FA5}">
                      <a16:colId xmlns:a16="http://schemas.microsoft.com/office/drawing/2014/main" val="1317431379"/>
                    </a:ext>
                  </a:extLst>
                </a:gridCol>
                <a:gridCol w="822960">
                  <a:extLst>
                    <a:ext uri="{9D8B030D-6E8A-4147-A177-3AD203B41FA5}">
                      <a16:colId xmlns:a16="http://schemas.microsoft.com/office/drawing/2014/main" val="3087369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543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- 2022-03-10 10:01:04</a:t>
                      </a:r>
                      <a:r>
                        <a:rPr kumimoji="0" lang="en-US" sz="1000" b="0" i="0" u="none" strike="noStrike" kern="1200" cap="none" spc="0" normalizeH="0" baseline="0" noProof="0">
                          <a:ln>
                            <a:noFill/>
                          </a:ln>
                          <a:solidFill>
                            <a:prstClr val="black"/>
                          </a:solidFill>
                          <a:effectLst/>
                          <a:uLnTx/>
                          <a:uFillTx/>
                          <a:latin typeface="+mn-lt"/>
                          <a:ea typeface="+mn-ea"/>
                          <a:cs typeface="+mn-cs"/>
                        </a:rPr>
                        <a:t>
 La mochila de ciclismo M.U.L.E. está pensada para vos.
Combina 12 litros de almacenamiento total con un depósito crux de 3 litros con Quicklink. Y su panel posterior con arnés ventilado lo mantiene fresco y cómodo.
¡No te la pierdas! 🔥
#CamelbakArgentina #Camelbak #mochilas #MULE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275457096_823178892409368_7334967669589958590_n.jpg?_nc_cat=103&amp;ccb=1-5&amp;_nc_sid=8ae9d6&amp;_nc_ohc=H0xptbgVOnQAX8LlawJ&amp;_nc_ht=scontent-iad3-1.cdninstagram.com&amp;edm=AL-3X8kEAAAA&amp;oh=00_AT93-Piy__J3QzDFrTF0tLv9ouT0jz3UhRhkl8ZWofcdEA&amp;oe=624B665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5216513"/>
                  </a:ext>
                </a:extLst>
              </a:tr>
            </a:tbl>
          </a:graphicData>
        </a:graphic>
      </p:graphicFrame>
      <p:sp>
        <p:nvSpPr>
          <p:cNvPr id="4" name="Text Placeholder 3">
            <a:extLst>
              <a:ext uri="{FF2B5EF4-FFF2-40B4-BE49-F238E27FC236}">
                <a16:creationId xmlns:a16="http://schemas.microsoft.com/office/drawing/2014/main" id="{549271C7-E1EE-41BE-B0E8-C3E79C0FB47F}"/>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404254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2197F-03FE-4601-A06A-42486EA4578A}"/>
              </a:ext>
            </a:extLst>
          </p:cNvPr>
          <p:cNvSpPr>
            <a:spLocks noGrp="1"/>
          </p:cNvSpPr>
          <p:nvPr>
            <p:ph type="title"/>
          </p:nvPr>
        </p:nvSpPr>
        <p:spPr/>
        <p:txBody>
          <a:bodyPr/>
          <a:lstStyle/>
          <a:p>
            <a:r>
              <a:rPr lang="en-US"/>
              <a:t>Instagram Posts Table | CamelBak - 3 of 5</a:t>
            </a:r>
          </a:p>
        </p:txBody>
      </p:sp>
      <p:graphicFrame>
        <p:nvGraphicFramePr>
          <p:cNvPr id="5" name="Table Placeholder 4">
            <a:extLst>
              <a:ext uri="{FF2B5EF4-FFF2-40B4-BE49-F238E27FC236}">
                <a16:creationId xmlns:a16="http://schemas.microsoft.com/office/drawing/2014/main" id="{5806A849-631C-4766-B64B-6725141C8320}"/>
              </a:ext>
            </a:extLst>
          </p:cNvPr>
          <p:cNvGraphicFramePr>
            <a:graphicFrameLocks noGrp="1"/>
          </p:cNvGraphicFramePr>
          <p:nvPr>
            <p:ph type="tbl" sz="quarter" idx="13"/>
            <p:extLst>
              <p:ext uri="{D42A27DB-BD31-4B8C-83A1-F6EECF244321}">
                <p14:modId xmlns:p14="http://schemas.microsoft.com/office/powerpoint/2010/main" val="285891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01381572"/>
                    </a:ext>
                  </a:extLst>
                </a:gridCol>
                <a:gridCol w="1810512">
                  <a:extLst>
                    <a:ext uri="{9D8B030D-6E8A-4147-A177-3AD203B41FA5}">
                      <a16:colId xmlns:a16="http://schemas.microsoft.com/office/drawing/2014/main" val="1317610492"/>
                    </a:ext>
                  </a:extLst>
                </a:gridCol>
                <a:gridCol w="822960">
                  <a:extLst>
                    <a:ext uri="{9D8B030D-6E8A-4147-A177-3AD203B41FA5}">
                      <a16:colId xmlns:a16="http://schemas.microsoft.com/office/drawing/2014/main" val="2141833172"/>
                    </a:ext>
                  </a:extLst>
                </a:gridCol>
                <a:gridCol w="822960">
                  <a:extLst>
                    <a:ext uri="{9D8B030D-6E8A-4147-A177-3AD203B41FA5}">
                      <a16:colId xmlns:a16="http://schemas.microsoft.com/office/drawing/2014/main" val="3459660193"/>
                    </a:ext>
                  </a:extLst>
                </a:gridCol>
                <a:gridCol w="822960">
                  <a:extLst>
                    <a:ext uri="{9D8B030D-6E8A-4147-A177-3AD203B41FA5}">
                      <a16:colId xmlns:a16="http://schemas.microsoft.com/office/drawing/2014/main" val="2309649684"/>
                    </a:ext>
                  </a:extLst>
                </a:gridCol>
                <a:gridCol w="822960">
                  <a:extLst>
                    <a:ext uri="{9D8B030D-6E8A-4147-A177-3AD203B41FA5}">
                      <a16:colId xmlns:a16="http://schemas.microsoft.com/office/drawing/2014/main" val="3129639371"/>
                    </a:ext>
                  </a:extLst>
                </a:gridCol>
                <a:gridCol w="822960">
                  <a:extLst>
                    <a:ext uri="{9D8B030D-6E8A-4147-A177-3AD203B41FA5}">
                      <a16:colId xmlns:a16="http://schemas.microsoft.com/office/drawing/2014/main" val="4189802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373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camelbak_ar - 2022-03-08 11:13:19</a:t>
                      </a:r>
                      <a:r>
                        <a:rPr kumimoji="0" lang="es-ES" sz="1000" b="0" i="0" u="none" strike="noStrike" kern="1200" cap="none" spc="0" normalizeH="0" baseline="0" noProof="0">
                          <a:ln>
                            <a:noFill/>
                          </a:ln>
                          <a:solidFill>
                            <a:prstClr val="black"/>
                          </a:solidFill>
                          <a:effectLst/>
                          <a:uLnTx/>
                          <a:uFillTx/>
                          <a:latin typeface="+mn-lt"/>
                          <a:ea typeface="+mn-ea"/>
                          <a:cs typeface="+mn-cs"/>
                        </a:rPr>
                        <a:t>
 En este 8M queremos compartirles la historia de �nuestra embajadora �caronistico
�Una mujer inquieta, con alma de aventurera que siempre va por más.
"��Soy Caro Nistico, y soy una amante de los deportes al aire libre y en contacto con la naturaleza! Hoy en dia, practico principalmente Running y ciclismo.
Cómo empecé en esto? De chica, practicaba natación en un equipo de competición, en el cual entre por casualidad en alguna de las vacaciones de verano del colegio, para compartir con amigos.
Algo ya nadaba, luego algo corría en el colegio (no me gustaba mucho, confieso), y empecé a sumar algún que otro domingo de corrida tranquila y sola para despejarme en el parque de Lanús, el cual tiene también un velódromo.
El anteúltimo verano de colegio, seguía corriendo un poco, y nadando, y (entre otras cosas) tenía ganas de probar con la bici. Se lo propuse a mi viejo, y empezamos a pedalear algunos días juntos en aquel velodromo. Mi viejo me presento un profe, para que me explique un poco cómo pedalear en un pelotón, ponerme las zapas con trabas, etc. Medio que por casualidad a las semanas de arrancar, mi profe iba a un tria q se corría en Chascomus y me invito a ir. Desde ese entonces creo q me caracterizo por ser un poco “atrevida”, y “mandarme igual” a alguna carrera/experiencia aunque quizá no sienta q este súper preparada.
Desde aquel entonces corro lo que me parezca divertido o un desafío, para seguir sumando experiencias de vida.
Desde aquel entonces, corro, pedaleo (tria o mtb), nado, hago kayak, ski, y cualquier deporte que me entusiasme y este en contacto con la naturaleza!"
#CamelbakArgentina #Camelbak #diainternacionaldelamujer
Ph: camiradri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275325926_168745568831762_3531834652101613853_n.webp?stp=dst-jpg&amp;_nc_cat=102&amp;ccb=1-5&amp;_nc_sid=8ae9d6&amp;_nc_ohc=5oEf-GtaGWsAX-zj6DY&amp;_nc_ht=scontent-iad3-1.cdninstagram.com&amp;edm=AL-3X8kEAAAA&amp;oh=00_AT_Sm38cx3Q8xYOPJTet2o6LsQRUkbelWr-24x1tLzPKuA&amp;oe=624A2D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99710165"/>
                  </a:ext>
                </a:extLst>
              </a:tr>
            </a:tbl>
          </a:graphicData>
        </a:graphic>
      </p:graphicFrame>
      <p:sp>
        <p:nvSpPr>
          <p:cNvPr id="4" name="Text Placeholder 3">
            <a:extLst>
              <a:ext uri="{FF2B5EF4-FFF2-40B4-BE49-F238E27FC236}">
                <a16:creationId xmlns:a16="http://schemas.microsoft.com/office/drawing/2014/main" id="{2B43B450-BF17-40B6-9ADF-F3ACDF840E1B}"/>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5640715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56632-046A-490B-B468-77A6F2069D2E}"/>
              </a:ext>
            </a:extLst>
          </p:cNvPr>
          <p:cNvSpPr>
            <a:spLocks noGrp="1"/>
          </p:cNvSpPr>
          <p:nvPr>
            <p:ph type="title"/>
          </p:nvPr>
        </p:nvSpPr>
        <p:spPr/>
        <p:txBody>
          <a:bodyPr/>
          <a:lstStyle/>
          <a:p>
            <a:r>
              <a:rPr lang="en-US"/>
              <a:t>Instagram Posts Table | CamelBak - 4 of 5</a:t>
            </a:r>
          </a:p>
        </p:txBody>
      </p:sp>
      <p:graphicFrame>
        <p:nvGraphicFramePr>
          <p:cNvPr id="5" name="Table Placeholder 4">
            <a:extLst>
              <a:ext uri="{FF2B5EF4-FFF2-40B4-BE49-F238E27FC236}">
                <a16:creationId xmlns:a16="http://schemas.microsoft.com/office/drawing/2014/main" id="{5AEF0F69-90E3-49F8-8F8C-289E01F2DA32}"/>
              </a:ext>
            </a:extLst>
          </p:cNvPr>
          <p:cNvGraphicFramePr>
            <a:graphicFrameLocks noGrp="1"/>
          </p:cNvGraphicFramePr>
          <p:nvPr>
            <p:ph type="tbl" sz="quarter" idx="13"/>
            <p:extLst>
              <p:ext uri="{D42A27DB-BD31-4B8C-83A1-F6EECF244321}">
                <p14:modId xmlns:p14="http://schemas.microsoft.com/office/powerpoint/2010/main" val="3511881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04785980"/>
                    </a:ext>
                  </a:extLst>
                </a:gridCol>
                <a:gridCol w="1810512">
                  <a:extLst>
                    <a:ext uri="{9D8B030D-6E8A-4147-A177-3AD203B41FA5}">
                      <a16:colId xmlns:a16="http://schemas.microsoft.com/office/drawing/2014/main" val="1048073229"/>
                    </a:ext>
                  </a:extLst>
                </a:gridCol>
                <a:gridCol w="822960">
                  <a:extLst>
                    <a:ext uri="{9D8B030D-6E8A-4147-A177-3AD203B41FA5}">
                      <a16:colId xmlns:a16="http://schemas.microsoft.com/office/drawing/2014/main" val="1865316037"/>
                    </a:ext>
                  </a:extLst>
                </a:gridCol>
                <a:gridCol w="822960">
                  <a:extLst>
                    <a:ext uri="{9D8B030D-6E8A-4147-A177-3AD203B41FA5}">
                      <a16:colId xmlns:a16="http://schemas.microsoft.com/office/drawing/2014/main" val="3028999483"/>
                    </a:ext>
                  </a:extLst>
                </a:gridCol>
                <a:gridCol w="822960">
                  <a:extLst>
                    <a:ext uri="{9D8B030D-6E8A-4147-A177-3AD203B41FA5}">
                      <a16:colId xmlns:a16="http://schemas.microsoft.com/office/drawing/2014/main" val="2451497288"/>
                    </a:ext>
                  </a:extLst>
                </a:gridCol>
                <a:gridCol w="822960">
                  <a:extLst>
                    <a:ext uri="{9D8B030D-6E8A-4147-A177-3AD203B41FA5}">
                      <a16:colId xmlns:a16="http://schemas.microsoft.com/office/drawing/2014/main" val="615210545"/>
                    </a:ext>
                  </a:extLst>
                </a:gridCol>
                <a:gridCol w="822960">
                  <a:extLst>
                    <a:ext uri="{9D8B030D-6E8A-4147-A177-3AD203B41FA5}">
                      <a16:colId xmlns:a16="http://schemas.microsoft.com/office/drawing/2014/main" val="248645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79938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- 2022-03-23 10:55:54</a:t>
                      </a:r>
                      <a:r>
                        <a:rPr kumimoji="0" lang="en-US" sz="1000" b="0" i="0" u="none" strike="noStrike" kern="1200" cap="none" spc="0" normalizeH="0" baseline="0" noProof="0">
                          <a:ln>
                            <a:noFill/>
                          </a:ln>
                          <a:solidFill>
                            <a:prstClr val="black"/>
                          </a:solidFill>
                          <a:effectLst/>
                          <a:uLnTx/>
                          <a:uFillTx/>
                          <a:latin typeface="+mn-lt"/>
                          <a:ea typeface="+mn-ea"/>
                          <a:cs typeface="+mn-cs"/>
                        </a:rPr>
                        <a:t>
 Tu nueva 𝐌𝐨𝐜𝐡𝐢𝐥𝐚 𝐝𝐞 𝐇𝐢𝐝𝐫𝐚𝐭𝐚𝐜𝐢𝐨́𝐧 𝐂𝐚𝐦𝐞𝐥𝐛𝐚𝐤 𝐇𝐲𝐝𝐫𝐨𝐛𝐚𝐤 está llegando 🔥🔥
¡Preparate!
#CamelbakArgentina #Camelbak #mochilas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276156859_7204946716213536_3161812571222444164_n.jpg?stp=dst-jpg_e35_p640x640_sh0.08&amp;_nc_ht=scontent.cdninstagram.com&amp;_nc_cat=100&amp;_nc_ohc=wMugie8whtQAX_rq58c&amp;edm=AMO9-JQAAAAA&amp;ccb=7-4&amp;oh=00_AT80F8iAR00o4zylRBiI0Oip4kTI4dX461ZgfLQsczvSMw&amp;oe=62462320&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89407976"/>
                  </a:ext>
                </a:extLst>
              </a:tr>
            </a:tbl>
          </a:graphicData>
        </a:graphic>
      </p:graphicFrame>
      <p:sp>
        <p:nvSpPr>
          <p:cNvPr id="4" name="Text Placeholder 3">
            <a:extLst>
              <a:ext uri="{FF2B5EF4-FFF2-40B4-BE49-F238E27FC236}">
                <a16:creationId xmlns:a16="http://schemas.microsoft.com/office/drawing/2014/main" id="{7680FAF1-3216-4F4A-B044-9F37B871C048}"/>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13296724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3DAEE-9F9F-406C-B08B-E32C651AA6CB}"/>
              </a:ext>
            </a:extLst>
          </p:cNvPr>
          <p:cNvSpPr>
            <a:spLocks noGrp="1"/>
          </p:cNvSpPr>
          <p:nvPr>
            <p:ph type="title"/>
          </p:nvPr>
        </p:nvSpPr>
        <p:spPr/>
        <p:txBody>
          <a:bodyPr/>
          <a:lstStyle/>
          <a:p>
            <a:r>
              <a:rPr lang="en-US"/>
              <a:t>Instagram Posts Table | CamelBak - 5 of 5</a:t>
            </a:r>
          </a:p>
        </p:txBody>
      </p:sp>
      <p:graphicFrame>
        <p:nvGraphicFramePr>
          <p:cNvPr id="5" name="Table Placeholder 4">
            <a:extLst>
              <a:ext uri="{FF2B5EF4-FFF2-40B4-BE49-F238E27FC236}">
                <a16:creationId xmlns:a16="http://schemas.microsoft.com/office/drawing/2014/main" id="{BEE02A21-8AFC-477A-85CE-6B684AAA678E}"/>
              </a:ext>
            </a:extLst>
          </p:cNvPr>
          <p:cNvGraphicFramePr>
            <a:graphicFrameLocks noGrp="1"/>
          </p:cNvGraphicFramePr>
          <p:nvPr>
            <p:ph type="tbl" sz="quarter" idx="13"/>
            <p:extLst>
              <p:ext uri="{D42A27DB-BD31-4B8C-83A1-F6EECF244321}">
                <p14:modId xmlns:p14="http://schemas.microsoft.com/office/powerpoint/2010/main" val="358102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23665023"/>
                    </a:ext>
                  </a:extLst>
                </a:gridCol>
                <a:gridCol w="1810512">
                  <a:extLst>
                    <a:ext uri="{9D8B030D-6E8A-4147-A177-3AD203B41FA5}">
                      <a16:colId xmlns:a16="http://schemas.microsoft.com/office/drawing/2014/main" val="2075658398"/>
                    </a:ext>
                  </a:extLst>
                </a:gridCol>
                <a:gridCol w="822960">
                  <a:extLst>
                    <a:ext uri="{9D8B030D-6E8A-4147-A177-3AD203B41FA5}">
                      <a16:colId xmlns:a16="http://schemas.microsoft.com/office/drawing/2014/main" val="1597518760"/>
                    </a:ext>
                  </a:extLst>
                </a:gridCol>
                <a:gridCol w="822960">
                  <a:extLst>
                    <a:ext uri="{9D8B030D-6E8A-4147-A177-3AD203B41FA5}">
                      <a16:colId xmlns:a16="http://schemas.microsoft.com/office/drawing/2014/main" val="2634460480"/>
                    </a:ext>
                  </a:extLst>
                </a:gridCol>
                <a:gridCol w="822960">
                  <a:extLst>
                    <a:ext uri="{9D8B030D-6E8A-4147-A177-3AD203B41FA5}">
                      <a16:colId xmlns:a16="http://schemas.microsoft.com/office/drawing/2014/main" val="814629942"/>
                    </a:ext>
                  </a:extLst>
                </a:gridCol>
                <a:gridCol w="822960">
                  <a:extLst>
                    <a:ext uri="{9D8B030D-6E8A-4147-A177-3AD203B41FA5}">
                      <a16:colId xmlns:a16="http://schemas.microsoft.com/office/drawing/2014/main" val="433237034"/>
                    </a:ext>
                  </a:extLst>
                </a:gridCol>
                <a:gridCol w="822960">
                  <a:extLst>
                    <a:ext uri="{9D8B030D-6E8A-4147-A177-3AD203B41FA5}">
                      <a16:colId xmlns:a16="http://schemas.microsoft.com/office/drawing/2014/main" val="2726697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5760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camelbak_ar - 2022-03-20 11:00:29</a:t>
                      </a:r>
                      <a:r>
                        <a:rPr kumimoji="0" lang="en-US" sz="1000" b="0" i="0" u="none" strike="noStrike" kern="1200" cap="none" spc="0" normalizeH="0" baseline="0" noProof="0">
                          <a:ln>
                            <a:noFill/>
                          </a:ln>
                          <a:solidFill>
                            <a:prstClr val="black"/>
                          </a:solidFill>
                          <a:effectLst/>
                          <a:uLnTx/>
                          <a:uFillTx/>
                          <a:latin typeface="+mn-lt"/>
                          <a:ea typeface="+mn-ea"/>
                          <a:cs typeface="+mn-cs"/>
                        </a:rPr>
                        <a:t>
 Hoy celebramos el 𝘋í𝘢 𝘥𝘦 𝘭𝘢 𝘍𝘦𝘭𝘪𝘤𝘪𝘥𝘢𝘥. 
Sigamos apostando por MÁS momentos únicos junto a Camelbak.
#CamelbakArgentina #Camelbak ##DíaDeLaFelicidad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277094152_5143395642390710_244489148007091617_n.jpg?_nc_cat=104&amp;ccb=1-5&amp;_nc_sid=8ae9d6&amp;_nc_ohc=lWSBdhZeFp0AX_AWsdf&amp;_nc_ht=scontent-iad3-1.cdninstagram.com&amp;edm=AL-3X8kEAAAA&amp;oh=00_AT_ZnVX6NpatyU_4P-5yZvIYAciL01lhi0xTS-0dADbONw&amp;oe=624A9287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39679397"/>
                  </a:ext>
                </a:extLst>
              </a:tr>
            </a:tbl>
          </a:graphicData>
        </a:graphic>
      </p:graphicFrame>
      <p:sp>
        <p:nvSpPr>
          <p:cNvPr id="4" name="Text Placeholder 3">
            <a:extLst>
              <a:ext uri="{FF2B5EF4-FFF2-40B4-BE49-F238E27FC236}">
                <a16:creationId xmlns:a16="http://schemas.microsoft.com/office/drawing/2014/main" id="{1E1CE610-60E2-455D-B473-E8F41A6D5861}"/>
              </a:ext>
            </a:extLst>
          </p:cNvPr>
          <p:cNvSpPr>
            <a:spLocks noGrp="1"/>
          </p:cNvSpPr>
          <p:nvPr>
            <p:ph type="body" sz="quarter" idx="14"/>
          </p:nvPr>
        </p:nvSpPr>
        <p:spPr/>
        <p:txBody>
          <a:bodyPr/>
          <a:lstStyle/>
          <a:p>
            <a:r>
              <a:rPr lang="en-US"/>
              <a:t>03/01/2022 - 03/31/2022</a:t>
            </a:r>
          </a:p>
        </p:txBody>
      </p:sp>
    </p:spTree>
    <p:extLst>
      <p:ext uri="{BB962C8B-B14F-4D97-AF65-F5344CB8AC3E}">
        <p14:creationId xmlns:p14="http://schemas.microsoft.com/office/powerpoint/2010/main" val="31402489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809</Words>
  <Application>Microsoft Office PowerPoint</Application>
  <PresentationFormat>On-screen Show (4:3)</PresentationFormat>
  <Paragraphs>192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Instagram</vt:lpstr>
      <vt:lpstr>Instagram Key Metrics Table | CamelBak</vt:lpstr>
      <vt:lpstr>Instagram Key Metrics Radar | CamelBak</vt:lpstr>
      <vt:lpstr>Instagram Followers Total | CamelBak</vt:lpstr>
      <vt:lpstr>Instagram Followers Change | CamelBak</vt:lpstr>
      <vt:lpstr>Instagram Followers Change Per Weekday | CamelBak</vt:lpstr>
      <vt:lpstr>Instagram Posts By Weekday | CamelBak</vt:lpstr>
      <vt:lpstr>Instagram Interaction Rate By Weekday | CamelBak</vt:lpstr>
      <vt:lpstr>Instagram Posts By Hour | CamelBak</vt:lpstr>
      <vt:lpstr>Instagram Interaction Rate By Hour | CamelBak</vt:lpstr>
      <vt:lpstr>Instagram Post Type Distribution Per Profile | CamelBak</vt:lpstr>
      <vt:lpstr>Instagram Interactions by Post Type | CamelBak</vt:lpstr>
      <vt:lpstr>Instagram Interaction Rate By Post Type | CamelBak</vt:lpstr>
      <vt:lpstr>Instagram Interactions Distribution | CamelBak</vt:lpstr>
      <vt:lpstr>Instagram Hashtag Detection | CamelBak</vt:lpstr>
      <vt:lpstr>Instagram Posts Table | CamelBak - 1 of 5</vt:lpstr>
      <vt:lpstr>Instagram Posts Table | CamelBak - 2 of 5</vt:lpstr>
      <vt:lpstr>Instagram Posts Table | CamelBak - 3 of 5</vt:lpstr>
      <vt:lpstr>Instagram Posts Table | CamelBak - 4 of 5</vt:lpstr>
      <vt:lpstr>Instagram Posts Table | CamelBak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2022-03-31T16:33:55Z</dcterms:created>
  <dcterms:modified xsi:type="dcterms:W3CDTF">2022-03-31T16:34:26Z</dcterms:modified>
</cp:coreProperties>
</file>