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34.7042</c:v>
                </c:pt>
                <c:pt idx="1">
                  <c:v>44.444400000000002</c:v>
                </c:pt>
                <c:pt idx="2">
                  <c:v>38.461500000000001</c:v>
                </c:pt>
                <c:pt idx="3">
                  <c:v>50</c:v>
                </c:pt>
                <c:pt idx="4">
                  <c:v>46.875</c:v>
                </c:pt>
                <c:pt idx="5">
                  <c:v>9.8401999999999994</c:v>
                </c:pt>
                <c:pt idx="6">
                  <c:v>20.727</c:v>
                </c:pt>
                <c:pt idx="7">
                  <c:v>31.5566</c:v>
                </c:pt>
              </c:numCache>
            </c:numRef>
          </c:val>
          <c:extLst>
            <c:ext xmlns:c16="http://schemas.microsoft.com/office/drawing/2014/chart" uri="{C3380CC4-5D6E-409C-BE32-E72D297353CC}">
              <c16:uniqueId val="{00000000-CC16-4763-ADDA-6574D9DED877}"/>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22.222200000000001</c:v>
                </c:pt>
                <c:pt idx="2">
                  <c:v>100</c:v>
                </c:pt>
                <c:pt idx="3">
                  <c:v>50</c:v>
                </c:pt>
                <c:pt idx="4">
                  <c:v>59.375</c:v>
                </c:pt>
                <c:pt idx="5">
                  <c:v>100</c:v>
                </c:pt>
                <c:pt idx="6">
                  <c:v>28.987500000000001</c:v>
                </c:pt>
                <c:pt idx="7">
                  <c:v>11.375999999999999</c:v>
                </c:pt>
              </c:numCache>
            </c:numRef>
          </c:val>
          <c:extLst>
            <c:ext xmlns:c16="http://schemas.microsoft.com/office/drawing/2014/chart" uri="{C3380CC4-5D6E-409C-BE32-E72D297353CC}">
              <c16:uniqueId val="{00000001-CC16-4763-ADDA-6574D9DED877}"/>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76.7821</c:v>
                </c:pt>
                <c:pt idx="1">
                  <c:v>100</c:v>
                </c:pt>
                <c:pt idx="2">
                  <c:v>84.615399999999994</c:v>
                </c:pt>
                <c:pt idx="3">
                  <c:v>75</c:v>
                </c:pt>
                <c:pt idx="4">
                  <c:v>100</c:v>
                </c:pt>
                <c:pt idx="5">
                  <c:v>64.665899999999993</c:v>
                </c:pt>
                <c:pt idx="6">
                  <c:v>21.940300000000001</c:v>
                </c:pt>
                <c:pt idx="7">
                  <c:v>26.067599999999999</c:v>
                </c:pt>
              </c:numCache>
            </c:numRef>
          </c:val>
          <c:extLst>
            <c:ext xmlns:c16="http://schemas.microsoft.com/office/drawing/2014/chart" uri="{C3380CC4-5D6E-409C-BE32-E72D297353CC}">
              <c16:uniqueId val="{00000002-CC16-4763-ADDA-6574D9DED877}"/>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98.022400000000005</c:v>
                </c:pt>
                <c:pt idx="1">
                  <c:v>27.777799999999999</c:v>
                </c:pt>
                <c:pt idx="2">
                  <c:v>46.153799999999997</c:v>
                </c:pt>
                <c:pt idx="3">
                  <c:v>75</c:v>
                </c:pt>
                <c:pt idx="4">
                  <c:v>43.75</c:v>
                </c:pt>
                <c:pt idx="5">
                  <c:v>49.578499999999998</c:v>
                </c:pt>
                <c:pt idx="6">
                  <c:v>22.667999999999999</c:v>
                </c:pt>
                <c:pt idx="7">
                  <c:v>18.9528</c:v>
                </c:pt>
              </c:numCache>
            </c:numRef>
          </c:val>
          <c:extLst>
            <c:ext xmlns:c16="http://schemas.microsoft.com/office/drawing/2014/chart" uri="{C3380CC4-5D6E-409C-BE32-E72D297353CC}">
              <c16:uniqueId val="{00000003-CC16-4763-ADDA-6574D9DED877}"/>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14.1203</c:v>
                </c:pt>
                <c:pt idx="1">
                  <c:v>16.666699999999999</c:v>
                </c:pt>
                <c:pt idx="2">
                  <c:v>7.6923000000000004</c:v>
                </c:pt>
                <c:pt idx="3">
                  <c:v>100</c:v>
                </c:pt>
                <c:pt idx="4">
                  <c:v>25</c:v>
                </c:pt>
                <c:pt idx="5">
                  <c:v>4.1273</c:v>
                </c:pt>
                <c:pt idx="6">
                  <c:v>37.879600000000003</c:v>
                </c:pt>
                <c:pt idx="7">
                  <c:v>41.795000000000002</c:v>
                </c:pt>
              </c:numCache>
            </c:numRef>
          </c:val>
          <c:extLst>
            <c:ext xmlns:c16="http://schemas.microsoft.com/office/drawing/2014/chart" uri="{C3380CC4-5D6E-409C-BE32-E72D297353CC}">
              <c16:uniqueId val="{00000004-CC16-4763-ADDA-6574D9DED877}"/>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41.830399999999997</c:v>
                </c:pt>
                <c:pt idx="1">
                  <c:v>5.5556000000000001</c:v>
                </c:pt>
                <c:pt idx="2">
                  <c:v>46.153799999999997</c:v>
                </c:pt>
                <c:pt idx="3">
                  <c:v>0</c:v>
                </c:pt>
                <c:pt idx="4">
                  <c:v>21.875</c:v>
                </c:pt>
                <c:pt idx="5">
                  <c:v>2.2776000000000001</c:v>
                </c:pt>
                <c:pt idx="6">
                  <c:v>1.7907</c:v>
                </c:pt>
                <c:pt idx="7">
                  <c:v>16.498100000000001</c:v>
                </c:pt>
              </c:numCache>
            </c:numRef>
          </c:val>
          <c:extLst>
            <c:ext xmlns:c16="http://schemas.microsoft.com/office/drawing/2014/chart" uri="{C3380CC4-5D6E-409C-BE32-E72D297353CC}">
              <c16:uniqueId val="{00000005-CC16-4763-ADDA-6574D9DED877}"/>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9.1752000000000002</c:v>
                </c:pt>
                <c:pt idx="1">
                  <c:v>5.5556000000000001</c:v>
                </c:pt>
                <c:pt idx="2">
                  <c:v>0</c:v>
                </c:pt>
                <c:pt idx="3">
                  <c:v>0</c:v>
                </c:pt>
                <c:pt idx="4">
                  <c:v>3.125</c:v>
                </c:pt>
                <c:pt idx="5">
                  <c:v>0.90600000000000003</c:v>
                </c:pt>
                <c:pt idx="6">
                  <c:v>100</c:v>
                </c:pt>
                <c:pt idx="7">
                  <c:v>100</c:v>
                </c:pt>
              </c:numCache>
            </c:numRef>
          </c:val>
          <c:extLst>
            <c:ext xmlns:c16="http://schemas.microsoft.com/office/drawing/2014/chart" uri="{C3380CC4-5D6E-409C-BE32-E72D297353CC}">
              <c16:uniqueId val="{00000006-CC16-4763-ADDA-6574D9DED877}"/>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39.338999999999999</c:v>
                </c:pt>
                <c:pt idx="1">
                  <c:v>0</c:v>
                </c:pt>
                <c:pt idx="2">
                  <c:v>0</c:v>
                </c:pt>
                <c:pt idx="3">
                  <c:v>0</c:v>
                </c:pt>
                <c:pt idx="4">
                  <c:v>0</c:v>
                </c:pt>
                <c:pt idx="5">
                  <c:v>0</c:v>
                </c:pt>
                <c:pt idx="6">
                  <c:v>0</c:v>
                </c:pt>
                <c:pt idx="7">
                  <c:v>-4.1578999999999997</c:v>
                </c:pt>
              </c:numCache>
            </c:numRef>
          </c:val>
          <c:extLst>
            <c:ext xmlns:c16="http://schemas.microsoft.com/office/drawing/2014/chart" uri="{C3380CC4-5D6E-409C-BE32-E72D297353CC}">
              <c16:uniqueId val="{00000007-CC16-4763-ADDA-6574D9DED877}"/>
            </c:ext>
          </c:extLst>
        </c:ser>
        <c:dLbls>
          <c:showLegendKey val="0"/>
          <c:showVal val="0"/>
          <c:showCatName val="0"/>
          <c:showSerName val="0"/>
          <c:showPercent val="0"/>
          <c:showBubbleSize val="0"/>
        </c:dLbls>
        <c:axId val="419266792"/>
        <c:axId val="419266136"/>
      </c:radarChart>
      <c:catAx>
        <c:axId val="419266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6136"/>
        <c:crosses val="autoZero"/>
        <c:auto val="1"/>
        <c:lblAlgn val="ctr"/>
        <c:lblOffset val="100"/>
        <c:noMultiLvlLbl val="0"/>
      </c:catAx>
      <c:valAx>
        <c:axId val="41926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6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16313</c:v>
                </c:pt>
                <c:pt idx="1">
                  <c:v>16321</c:v>
                </c:pt>
                <c:pt idx="2">
                  <c:v>16323</c:v>
                </c:pt>
                <c:pt idx="3">
                  <c:v>16328</c:v>
                </c:pt>
                <c:pt idx="4">
                  <c:v>16329</c:v>
                </c:pt>
                <c:pt idx="5">
                  <c:v>16340</c:v>
                </c:pt>
                <c:pt idx="6">
                  <c:v>16347</c:v>
                </c:pt>
                <c:pt idx="7">
                  <c:v>16355</c:v>
                </c:pt>
                <c:pt idx="8">
                  <c:v>16355</c:v>
                </c:pt>
                <c:pt idx="9">
                  <c:v>16362</c:v>
                </c:pt>
                <c:pt idx="10">
                  <c:v>16362</c:v>
                </c:pt>
                <c:pt idx="11">
                  <c:v>16363</c:v>
                </c:pt>
                <c:pt idx="12">
                  <c:v>16371</c:v>
                </c:pt>
                <c:pt idx="13">
                  <c:v>16375</c:v>
                </c:pt>
                <c:pt idx="14">
                  <c:v>16372</c:v>
                </c:pt>
                <c:pt idx="15">
                  <c:v>16376</c:v>
                </c:pt>
                <c:pt idx="16">
                  <c:v>16378</c:v>
                </c:pt>
                <c:pt idx="17">
                  <c:v>16379</c:v>
                </c:pt>
                <c:pt idx="18">
                  <c:v>16382</c:v>
                </c:pt>
                <c:pt idx="19">
                  <c:v>16390</c:v>
                </c:pt>
                <c:pt idx="20">
                  <c:v>16387</c:v>
                </c:pt>
                <c:pt idx="21">
                  <c:v>16390</c:v>
                </c:pt>
                <c:pt idx="22">
                  <c:v>16394</c:v>
                </c:pt>
                <c:pt idx="23">
                  <c:v>16408</c:v>
                </c:pt>
                <c:pt idx="24">
                  <c:v>16433</c:v>
                </c:pt>
                <c:pt idx="25">
                  <c:v>16472</c:v>
                </c:pt>
                <c:pt idx="26">
                  <c:v>16504</c:v>
                </c:pt>
                <c:pt idx="27">
                  <c:v>16524</c:v>
                </c:pt>
                <c:pt idx="28">
                  <c:v>16545</c:v>
                </c:pt>
                <c:pt idx="29">
                  <c:v>16546</c:v>
                </c:pt>
                <c:pt idx="30">
                  <c:v>16548</c:v>
                </c:pt>
              </c:numCache>
            </c:numRef>
          </c:val>
          <c:smooth val="0"/>
          <c:extLst>
            <c:ext xmlns:c16="http://schemas.microsoft.com/office/drawing/2014/chart" uri="{C3380CC4-5D6E-409C-BE32-E72D297353CC}">
              <c16:uniqueId val="{00000000-6AE1-4839-BE2C-0ADD2FAF6EE2}"/>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47406</c:v>
                </c:pt>
                <c:pt idx="1">
                  <c:v>47413</c:v>
                </c:pt>
                <c:pt idx="2">
                  <c:v>47409</c:v>
                </c:pt>
                <c:pt idx="3">
                  <c:v>47419</c:v>
                </c:pt>
                <c:pt idx="4">
                  <c:v>47427</c:v>
                </c:pt>
                <c:pt idx="5">
                  <c:v>47437</c:v>
                </c:pt>
                <c:pt idx="6">
                  <c:v>47440</c:v>
                </c:pt>
                <c:pt idx="7">
                  <c:v>47450</c:v>
                </c:pt>
                <c:pt idx="8">
                  <c:v>47451</c:v>
                </c:pt>
                <c:pt idx="9">
                  <c:v>47450</c:v>
                </c:pt>
                <c:pt idx="10">
                  <c:v>47456</c:v>
                </c:pt>
                <c:pt idx="11">
                  <c:v>47462</c:v>
                </c:pt>
                <c:pt idx="12">
                  <c:v>47470</c:v>
                </c:pt>
                <c:pt idx="13">
                  <c:v>47494</c:v>
                </c:pt>
                <c:pt idx="14">
                  <c:v>47495</c:v>
                </c:pt>
                <c:pt idx="15">
                  <c:v>47506</c:v>
                </c:pt>
                <c:pt idx="16">
                  <c:v>47511</c:v>
                </c:pt>
                <c:pt idx="17">
                  <c:v>47519</c:v>
                </c:pt>
                <c:pt idx="18">
                  <c:v>47530</c:v>
                </c:pt>
                <c:pt idx="19">
                  <c:v>47549</c:v>
                </c:pt>
                <c:pt idx="20">
                  <c:v>47572</c:v>
                </c:pt>
                <c:pt idx="21">
                  <c:v>47579</c:v>
                </c:pt>
                <c:pt idx="22">
                  <c:v>47579</c:v>
                </c:pt>
                <c:pt idx="23">
                  <c:v>47582</c:v>
                </c:pt>
                <c:pt idx="24">
                  <c:v>47584</c:v>
                </c:pt>
                <c:pt idx="25">
                  <c:v>47606</c:v>
                </c:pt>
                <c:pt idx="26">
                  <c:v>47626</c:v>
                </c:pt>
                <c:pt idx="27">
                  <c:v>47654</c:v>
                </c:pt>
                <c:pt idx="28">
                  <c:v>47670</c:v>
                </c:pt>
                <c:pt idx="29">
                  <c:v>47685</c:v>
                </c:pt>
                <c:pt idx="30">
                  <c:v>47683</c:v>
                </c:pt>
              </c:numCache>
            </c:numRef>
          </c:val>
          <c:smooth val="0"/>
          <c:extLst>
            <c:ext xmlns:c16="http://schemas.microsoft.com/office/drawing/2014/chart" uri="{C3380CC4-5D6E-409C-BE32-E72D297353CC}">
              <c16:uniqueId val="{00000001-6AE1-4839-BE2C-0ADD2FAF6EE2}"/>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36165</c:v>
                </c:pt>
                <c:pt idx="1">
                  <c:v>36178</c:v>
                </c:pt>
                <c:pt idx="2">
                  <c:v>36177</c:v>
                </c:pt>
                <c:pt idx="3">
                  <c:v>36197</c:v>
                </c:pt>
                <c:pt idx="4">
                  <c:v>36219</c:v>
                </c:pt>
                <c:pt idx="5">
                  <c:v>36253</c:v>
                </c:pt>
                <c:pt idx="6">
                  <c:v>36271</c:v>
                </c:pt>
                <c:pt idx="7">
                  <c:v>36286</c:v>
                </c:pt>
                <c:pt idx="8">
                  <c:v>36307</c:v>
                </c:pt>
                <c:pt idx="9">
                  <c:v>36324</c:v>
                </c:pt>
                <c:pt idx="10">
                  <c:v>36346</c:v>
                </c:pt>
                <c:pt idx="11">
                  <c:v>36363</c:v>
                </c:pt>
                <c:pt idx="12">
                  <c:v>36374</c:v>
                </c:pt>
                <c:pt idx="13">
                  <c:v>36389</c:v>
                </c:pt>
                <c:pt idx="14">
                  <c:v>36412</c:v>
                </c:pt>
                <c:pt idx="15">
                  <c:v>36423</c:v>
                </c:pt>
                <c:pt idx="16">
                  <c:v>36451</c:v>
                </c:pt>
                <c:pt idx="17">
                  <c:v>36474</c:v>
                </c:pt>
                <c:pt idx="18">
                  <c:v>36490</c:v>
                </c:pt>
                <c:pt idx="19">
                  <c:v>36512</c:v>
                </c:pt>
                <c:pt idx="20">
                  <c:v>36529</c:v>
                </c:pt>
                <c:pt idx="21">
                  <c:v>36534</c:v>
                </c:pt>
                <c:pt idx="22">
                  <c:v>36554</c:v>
                </c:pt>
                <c:pt idx="23">
                  <c:v>36570</c:v>
                </c:pt>
                <c:pt idx="24">
                  <c:v>36572</c:v>
                </c:pt>
                <c:pt idx="25">
                  <c:v>36575</c:v>
                </c:pt>
                <c:pt idx="26">
                  <c:v>36575</c:v>
                </c:pt>
                <c:pt idx="27">
                  <c:v>36580</c:v>
                </c:pt>
                <c:pt idx="28">
                  <c:v>36592</c:v>
                </c:pt>
                <c:pt idx="29">
                  <c:v>36606</c:v>
                </c:pt>
                <c:pt idx="30">
                  <c:v>36612</c:v>
                </c:pt>
              </c:numCache>
            </c:numRef>
          </c:val>
          <c:smooth val="0"/>
          <c:extLst>
            <c:ext xmlns:c16="http://schemas.microsoft.com/office/drawing/2014/chart" uri="{C3380CC4-5D6E-409C-BE32-E72D297353CC}">
              <c16:uniqueId val="{00000002-6AE1-4839-BE2C-0ADD2FAF6EE2}"/>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46320</c:v>
                </c:pt>
                <c:pt idx="1">
                  <c:v>46318</c:v>
                </c:pt>
                <c:pt idx="2">
                  <c:v>46319</c:v>
                </c:pt>
                <c:pt idx="3">
                  <c:v>46322</c:v>
                </c:pt>
                <c:pt idx="4">
                  <c:v>46325</c:v>
                </c:pt>
                <c:pt idx="5">
                  <c:v>46349</c:v>
                </c:pt>
                <c:pt idx="6">
                  <c:v>46358</c:v>
                </c:pt>
                <c:pt idx="7">
                  <c:v>46371</c:v>
                </c:pt>
                <c:pt idx="8">
                  <c:v>46382</c:v>
                </c:pt>
                <c:pt idx="9">
                  <c:v>46391</c:v>
                </c:pt>
                <c:pt idx="10">
                  <c:v>46406</c:v>
                </c:pt>
                <c:pt idx="11">
                  <c:v>46414</c:v>
                </c:pt>
                <c:pt idx="12">
                  <c:v>46422</c:v>
                </c:pt>
                <c:pt idx="13">
                  <c:v>46449</c:v>
                </c:pt>
                <c:pt idx="14">
                  <c:v>46491</c:v>
                </c:pt>
                <c:pt idx="15">
                  <c:v>46498</c:v>
                </c:pt>
                <c:pt idx="16">
                  <c:v>46513</c:v>
                </c:pt>
                <c:pt idx="17">
                  <c:v>46524</c:v>
                </c:pt>
                <c:pt idx="18">
                  <c:v>46533</c:v>
                </c:pt>
                <c:pt idx="19">
                  <c:v>46546</c:v>
                </c:pt>
                <c:pt idx="20">
                  <c:v>46571</c:v>
                </c:pt>
                <c:pt idx="21">
                  <c:v>46587</c:v>
                </c:pt>
                <c:pt idx="22">
                  <c:v>46606</c:v>
                </c:pt>
                <c:pt idx="23">
                  <c:v>46623</c:v>
                </c:pt>
                <c:pt idx="24">
                  <c:v>46647</c:v>
                </c:pt>
                <c:pt idx="25">
                  <c:v>46659</c:v>
                </c:pt>
                <c:pt idx="26">
                  <c:v>46690</c:v>
                </c:pt>
                <c:pt idx="27">
                  <c:v>46703</c:v>
                </c:pt>
                <c:pt idx="28">
                  <c:v>46731</c:v>
                </c:pt>
                <c:pt idx="29">
                  <c:v>46743</c:v>
                </c:pt>
                <c:pt idx="30">
                  <c:v>46740</c:v>
                </c:pt>
              </c:numCache>
            </c:numRef>
          </c:val>
          <c:smooth val="0"/>
          <c:extLst>
            <c:ext xmlns:c16="http://schemas.microsoft.com/office/drawing/2014/chart" uri="{C3380CC4-5D6E-409C-BE32-E72D297353CC}">
              <c16:uniqueId val="{00000003-6AE1-4839-BE2C-0ADD2FAF6EE2}"/>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6597</c:v>
                </c:pt>
                <c:pt idx="1">
                  <c:v>6600</c:v>
                </c:pt>
                <c:pt idx="2">
                  <c:v>6603</c:v>
                </c:pt>
                <c:pt idx="3">
                  <c:v>6604</c:v>
                </c:pt>
                <c:pt idx="4">
                  <c:v>6609</c:v>
                </c:pt>
                <c:pt idx="5">
                  <c:v>6607</c:v>
                </c:pt>
                <c:pt idx="6">
                  <c:v>6613</c:v>
                </c:pt>
                <c:pt idx="7">
                  <c:v>6622</c:v>
                </c:pt>
                <c:pt idx="8">
                  <c:v>6624</c:v>
                </c:pt>
                <c:pt idx="9">
                  <c:v>6630</c:v>
                </c:pt>
                <c:pt idx="10">
                  <c:v>6632</c:v>
                </c:pt>
                <c:pt idx="11">
                  <c:v>6638</c:v>
                </c:pt>
                <c:pt idx="12">
                  <c:v>6637</c:v>
                </c:pt>
                <c:pt idx="13">
                  <c:v>6645</c:v>
                </c:pt>
                <c:pt idx="14">
                  <c:v>6651</c:v>
                </c:pt>
                <c:pt idx="15">
                  <c:v>6654</c:v>
                </c:pt>
                <c:pt idx="16">
                  <c:v>6663</c:v>
                </c:pt>
                <c:pt idx="17">
                  <c:v>6668</c:v>
                </c:pt>
                <c:pt idx="18">
                  <c:v>6669</c:v>
                </c:pt>
                <c:pt idx="19">
                  <c:v>6668</c:v>
                </c:pt>
                <c:pt idx="20">
                  <c:v>6673</c:v>
                </c:pt>
                <c:pt idx="21">
                  <c:v>6672</c:v>
                </c:pt>
                <c:pt idx="22">
                  <c:v>6684</c:v>
                </c:pt>
                <c:pt idx="23">
                  <c:v>6690</c:v>
                </c:pt>
                <c:pt idx="24">
                  <c:v>6695</c:v>
                </c:pt>
                <c:pt idx="25">
                  <c:v>6699</c:v>
                </c:pt>
                <c:pt idx="26">
                  <c:v>6706</c:v>
                </c:pt>
                <c:pt idx="27">
                  <c:v>6712</c:v>
                </c:pt>
                <c:pt idx="28">
                  <c:v>6717</c:v>
                </c:pt>
                <c:pt idx="29">
                  <c:v>6728</c:v>
                </c:pt>
                <c:pt idx="30">
                  <c:v>6733</c:v>
                </c:pt>
              </c:numCache>
            </c:numRef>
          </c:val>
          <c:smooth val="0"/>
          <c:extLst>
            <c:ext xmlns:c16="http://schemas.microsoft.com/office/drawing/2014/chart" uri="{C3380CC4-5D6E-409C-BE32-E72D297353CC}">
              <c16:uniqueId val="{00000004-6AE1-4839-BE2C-0ADD2FAF6EE2}"/>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19782</c:v>
                </c:pt>
                <c:pt idx="1">
                  <c:v>19781</c:v>
                </c:pt>
                <c:pt idx="2">
                  <c:v>19788</c:v>
                </c:pt>
                <c:pt idx="3">
                  <c:v>19790</c:v>
                </c:pt>
                <c:pt idx="4">
                  <c:v>19794</c:v>
                </c:pt>
                <c:pt idx="5">
                  <c:v>19796</c:v>
                </c:pt>
                <c:pt idx="6">
                  <c:v>19799</c:v>
                </c:pt>
                <c:pt idx="7">
                  <c:v>19811</c:v>
                </c:pt>
                <c:pt idx="8">
                  <c:v>19826</c:v>
                </c:pt>
                <c:pt idx="9">
                  <c:v>19834</c:v>
                </c:pt>
                <c:pt idx="10">
                  <c:v>19832</c:v>
                </c:pt>
                <c:pt idx="11">
                  <c:v>19835</c:v>
                </c:pt>
                <c:pt idx="12">
                  <c:v>19843</c:v>
                </c:pt>
                <c:pt idx="13">
                  <c:v>19847</c:v>
                </c:pt>
                <c:pt idx="14">
                  <c:v>19856</c:v>
                </c:pt>
                <c:pt idx="15">
                  <c:v>19859</c:v>
                </c:pt>
                <c:pt idx="16">
                  <c:v>19867</c:v>
                </c:pt>
                <c:pt idx="17">
                  <c:v>19877</c:v>
                </c:pt>
                <c:pt idx="18">
                  <c:v>19882</c:v>
                </c:pt>
                <c:pt idx="19">
                  <c:v>19883</c:v>
                </c:pt>
                <c:pt idx="20">
                  <c:v>19887</c:v>
                </c:pt>
                <c:pt idx="21">
                  <c:v>19890</c:v>
                </c:pt>
                <c:pt idx="22">
                  <c:v>19894</c:v>
                </c:pt>
                <c:pt idx="23">
                  <c:v>19899</c:v>
                </c:pt>
                <c:pt idx="24">
                  <c:v>19906</c:v>
                </c:pt>
                <c:pt idx="25">
                  <c:v>19904</c:v>
                </c:pt>
                <c:pt idx="26">
                  <c:v>19920</c:v>
                </c:pt>
                <c:pt idx="27">
                  <c:v>19928</c:v>
                </c:pt>
                <c:pt idx="28">
                  <c:v>19933</c:v>
                </c:pt>
                <c:pt idx="29">
                  <c:v>19940</c:v>
                </c:pt>
                <c:pt idx="30">
                  <c:v>19946</c:v>
                </c:pt>
              </c:numCache>
            </c:numRef>
          </c:val>
          <c:smooth val="0"/>
          <c:extLst>
            <c:ext xmlns:c16="http://schemas.microsoft.com/office/drawing/2014/chart" uri="{C3380CC4-5D6E-409C-BE32-E72D297353CC}">
              <c16:uniqueId val="{00000005-6AE1-4839-BE2C-0ADD2FAF6EE2}"/>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4166</c:v>
                </c:pt>
                <c:pt idx="1">
                  <c:v>4167</c:v>
                </c:pt>
                <c:pt idx="2">
                  <c:v>4174</c:v>
                </c:pt>
                <c:pt idx="3">
                  <c:v>4188</c:v>
                </c:pt>
                <c:pt idx="4">
                  <c:v>4193</c:v>
                </c:pt>
                <c:pt idx="5">
                  <c:v>4199</c:v>
                </c:pt>
                <c:pt idx="6">
                  <c:v>4215</c:v>
                </c:pt>
                <c:pt idx="7">
                  <c:v>4227</c:v>
                </c:pt>
                <c:pt idx="8">
                  <c:v>4233</c:v>
                </c:pt>
                <c:pt idx="9">
                  <c:v>4243</c:v>
                </c:pt>
                <c:pt idx="10">
                  <c:v>4257</c:v>
                </c:pt>
                <c:pt idx="11">
                  <c:v>4267</c:v>
                </c:pt>
                <c:pt idx="12">
                  <c:v>4281</c:v>
                </c:pt>
                <c:pt idx="13">
                  <c:v>4288</c:v>
                </c:pt>
                <c:pt idx="14">
                  <c:v>4292</c:v>
                </c:pt>
                <c:pt idx="15">
                  <c:v>4298</c:v>
                </c:pt>
                <c:pt idx="16">
                  <c:v>4301</c:v>
                </c:pt>
                <c:pt idx="17">
                  <c:v>4310</c:v>
                </c:pt>
                <c:pt idx="18">
                  <c:v>4321</c:v>
                </c:pt>
                <c:pt idx="19">
                  <c:v>4321</c:v>
                </c:pt>
                <c:pt idx="20">
                  <c:v>4321</c:v>
                </c:pt>
                <c:pt idx="21">
                  <c:v>4323</c:v>
                </c:pt>
                <c:pt idx="22">
                  <c:v>4328</c:v>
                </c:pt>
                <c:pt idx="23">
                  <c:v>4330</c:v>
                </c:pt>
                <c:pt idx="24">
                  <c:v>4334</c:v>
                </c:pt>
                <c:pt idx="25">
                  <c:v>4335</c:v>
                </c:pt>
                <c:pt idx="26">
                  <c:v>4337</c:v>
                </c:pt>
                <c:pt idx="27">
                  <c:v>4339</c:v>
                </c:pt>
                <c:pt idx="28">
                  <c:v>4349</c:v>
                </c:pt>
                <c:pt idx="29">
                  <c:v>4370</c:v>
                </c:pt>
                <c:pt idx="30">
                  <c:v>4375</c:v>
                </c:pt>
              </c:numCache>
            </c:numRef>
          </c:val>
          <c:smooth val="0"/>
          <c:extLst>
            <c:ext xmlns:c16="http://schemas.microsoft.com/office/drawing/2014/chart" uri="{C3380CC4-5D6E-409C-BE32-E72D297353CC}">
              <c16:uniqueId val="{00000006-6AE1-4839-BE2C-0ADD2FAF6EE2}"/>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18796</c:v>
                </c:pt>
                <c:pt idx="1">
                  <c:v>18795</c:v>
                </c:pt>
                <c:pt idx="2">
                  <c:v>18795</c:v>
                </c:pt>
                <c:pt idx="3">
                  <c:v>18789</c:v>
                </c:pt>
                <c:pt idx="4">
                  <c:v>18788</c:v>
                </c:pt>
                <c:pt idx="5">
                  <c:v>18786</c:v>
                </c:pt>
                <c:pt idx="6">
                  <c:v>18780</c:v>
                </c:pt>
                <c:pt idx="7">
                  <c:v>18778</c:v>
                </c:pt>
                <c:pt idx="8">
                  <c:v>18772</c:v>
                </c:pt>
                <c:pt idx="9">
                  <c:v>18768</c:v>
                </c:pt>
                <c:pt idx="10">
                  <c:v>18764</c:v>
                </c:pt>
                <c:pt idx="11">
                  <c:v>18768</c:v>
                </c:pt>
                <c:pt idx="12">
                  <c:v>18765</c:v>
                </c:pt>
                <c:pt idx="13">
                  <c:v>18762</c:v>
                </c:pt>
                <c:pt idx="14">
                  <c:v>18756</c:v>
                </c:pt>
                <c:pt idx="15">
                  <c:v>18757</c:v>
                </c:pt>
                <c:pt idx="16">
                  <c:v>18757</c:v>
                </c:pt>
                <c:pt idx="17">
                  <c:v>18762</c:v>
                </c:pt>
                <c:pt idx="18">
                  <c:v>18764</c:v>
                </c:pt>
                <c:pt idx="19">
                  <c:v>18761</c:v>
                </c:pt>
                <c:pt idx="20">
                  <c:v>18761</c:v>
                </c:pt>
                <c:pt idx="21">
                  <c:v>18757</c:v>
                </c:pt>
                <c:pt idx="22">
                  <c:v>18756</c:v>
                </c:pt>
                <c:pt idx="23">
                  <c:v>18759</c:v>
                </c:pt>
                <c:pt idx="24">
                  <c:v>18759</c:v>
                </c:pt>
                <c:pt idx="25">
                  <c:v>18759</c:v>
                </c:pt>
                <c:pt idx="26">
                  <c:v>18760</c:v>
                </c:pt>
                <c:pt idx="27">
                  <c:v>18762</c:v>
                </c:pt>
                <c:pt idx="28">
                  <c:v>18761</c:v>
                </c:pt>
                <c:pt idx="29">
                  <c:v>18760</c:v>
                </c:pt>
                <c:pt idx="30">
                  <c:v>18758</c:v>
                </c:pt>
              </c:numCache>
            </c:numRef>
          </c:val>
          <c:smooth val="0"/>
          <c:extLst>
            <c:ext xmlns:c16="http://schemas.microsoft.com/office/drawing/2014/chart" uri="{C3380CC4-5D6E-409C-BE32-E72D297353CC}">
              <c16:uniqueId val="{00000007-6AE1-4839-BE2C-0ADD2FAF6EE2}"/>
            </c:ext>
          </c:extLst>
        </c:ser>
        <c:dLbls>
          <c:showLegendKey val="0"/>
          <c:showVal val="0"/>
          <c:showCatName val="0"/>
          <c:showSerName val="0"/>
          <c:showPercent val="0"/>
          <c:showBubbleSize val="0"/>
        </c:dLbls>
        <c:smooth val="0"/>
        <c:axId val="419270400"/>
        <c:axId val="419271384"/>
      </c:lineChart>
      <c:dateAx>
        <c:axId val="41927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71384"/>
        <c:crosses val="autoZero"/>
        <c:auto val="1"/>
        <c:lblOffset val="100"/>
        <c:baseTimeUnit val="days"/>
      </c:dateAx>
      <c:valAx>
        <c:axId val="41927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7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28</c:v>
                </c:pt>
                <c:pt idx="1">
                  <c:v>8</c:v>
                </c:pt>
                <c:pt idx="2">
                  <c:v>2</c:v>
                </c:pt>
                <c:pt idx="3">
                  <c:v>5</c:v>
                </c:pt>
                <c:pt idx="4">
                  <c:v>1</c:v>
                </c:pt>
                <c:pt idx="5">
                  <c:v>11</c:v>
                </c:pt>
                <c:pt idx="6">
                  <c:v>7</c:v>
                </c:pt>
                <c:pt idx="7">
                  <c:v>8</c:v>
                </c:pt>
                <c:pt idx="8">
                  <c:v>0</c:v>
                </c:pt>
                <c:pt idx="9">
                  <c:v>7</c:v>
                </c:pt>
                <c:pt idx="10">
                  <c:v>0</c:v>
                </c:pt>
                <c:pt idx="11">
                  <c:v>1</c:v>
                </c:pt>
                <c:pt idx="12">
                  <c:v>8</c:v>
                </c:pt>
                <c:pt idx="13">
                  <c:v>4</c:v>
                </c:pt>
                <c:pt idx="14">
                  <c:v>-3</c:v>
                </c:pt>
                <c:pt idx="15">
                  <c:v>4</c:v>
                </c:pt>
                <c:pt idx="16">
                  <c:v>2</c:v>
                </c:pt>
                <c:pt idx="17">
                  <c:v>1</c:v>
                </c:pt>
                <c:pt idx="18">
                  <c:v>3</c:v>
                </c:pt>
                <c:pt idx="19">
                  <c:v>8</c:v>
                </c:pt>
                <c:pt idx="20">
                  <c:v>-3</c:v>
                </c:pt>
                <c:pt idx="21">
                  <c:v>3</c:v>
                </c:pt>
                <c:pt idx="22">
                  <c:v>4</c:v>
                </c:pt>
                <c:pt idx="23">
                  <c:v>14</c:v>
                </c:pt>
                <c:pt idx="24">
                  <c:v>25</c:v>
                </c:pt>
                <c:pt idx="25">
                  <c:v>39</c:v>
                </c:pt>
                <c:pt idx="26">
                  <c:v>32</c:v>
                </c:pt>
                <c:pt idx="27">
                  <c:v>20</c:v>
                </c:pt>
                <c:pt idx="28">
                  <c:v>21</c:v>
                </c:pt>
                <c:pt idx="29">
                  <c:v>1</c:v>
                </c:pt>
                <c:pt idx="30">
                  <c:v>2</c:v>
                </c:pt>
              </c:numCache>
            </c:numRef>
          </c:val>
          <c:smooth val="0"/>
          <c:extLst>
            <c:ext xmlns:c16="http://schemas.microsoft.com/office/drawing/2014/chart" uri="{C3380CC4-5D6E-409C-BE32-E72D297353CC}">
              <c16:uniqueId val="{00000000-B66D-4D36-9400-2E82F6A29BF9}"/>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Sheet1!$C$2:$C$32</c:f>
              <c:numCache>
                <c:formatCode>General</c:formatCode>
                <c:ptCount val="31"/>
                <c:pt idx="0">
                  <c:v>-1</c:v>
                </c:pt>
                <c:pt idx="1">
                  <c:v>7</c:v>
                </c:pt>
                <c:pt idx="2">
                  <c:v>-4</c:v>
                </c:pt>
                <c:pt idx="3">
                  <c:v>10</c:v>
                </c:pt>
                <c:pt idx="4">
                  <c:v>8</c:v>
                </c:pt>
                <c:pt idx="5">
                  <c:v>10</c:v>
                </c:pt>
                <c:pt idx="6">
                  <c:v>3</c:v>
                </c:pt>
                <c:pt idx="7">
                  <c:v>10</c:v>
                </c:pt>
                <c:pt idx="8">
                  <c:v>1</c:v>
                </c:pt>
                <c:pt idx="9">
                  <c:v>-1</c:v>
                </c:pt>
                <c:pt idx="10">
                  <c:v>6</c:v>
                </c:pt>
                <c:pt idx="11">
                  <c:v>6</c:v>
                </c:pt>
                <c:pt idx="12">
                  <c:v>8</c:v>
                </c:pt>
                <c:pt idx="13">
                  <c:v>24</c:v>
                </c:pt>
                <c:pt idx="14">
                  <c:v>1</c:v>
                </c:pt>
                <c:pt idx="15">
                  <c:v>11</c:v>
                </c:pt>
                <c:pt idx="16">
                  <c:v>5</c:v>
                </c:pt>
                <c:pt idx="17">
                  <c:v>8</c:v>
                </c:pt>
                <c:pt idx="18">
                  <c:v>11</c:v>
                </c:pt>
                <c:pt idx="19">
                  <c:v>19</c:v>
                </c:pt>
                <c:pt idx="20">
                  <c:v>23</c:v>
                </c:pt>
                <c:pt idx="21">
                  <c:v>7</c:v>
                </c:pt>
                <c:pt idx="22">
                  <c:v>0</c:v>
                </c:pt>
                <c:pt idx="23">
                  <c:v>3</c:v>
                </c:pt>
                <c:pt idx="24">
                  <c:v>2</c:v>
                </c:pt>
                <c:pt idx="25">
                  <c:v>22</c:v>
                </c:pt>
                <c:pt idx="26">
                  <c:v>20</c:v>
                </c:pt>
                <c:pt idx="27">
                  <c:v>28</c:v>
                </c:pt>
                <c:pt idx="28">
                  <c:v>16</c:v>
                </c:pt>
                <c:pt idx="29">
                  <c:v>15</c:v>
                </c:pt>
                <c:pt idx="30">
                  <c:v>-2</c:v>
                </c:pt>
              </c:numCache>
            </c:numRef>
          </c:val>
          <c:smooth val="0"/>
          <c:extLst>
            <c:ext xmlns:c16="http://schemas.microsoft.com/office/drawing/2014/chart" uri="{C3380CC4-5D6E-409C-BE32-E72D297353CC}">
              <c16:uniqueId val="{00000001-B66D-4D36-9400-2E82F6A29BF9}"/>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Sheet1!$D$2:$D$32</c:f>
              <c:numCache>
                <c:formatCode>General</c:formatCode>
                <c:ptCount val="31"/>
                <c:pt idx="0">
                  <c:v>35</c:v>
                </c:pt>
                <c:pt idx="1">
                  <c:v>13</c:v>
                </c:pt>
                <c:pt idx="2">
                  <c:v>-1</c:v>
                </c:pt>
                <c:pt idx="3">
                  <c:v>20</c:v>
                </c:pt>
                <c:pt idx="4">
                  <c:v>22</c:v>
                </c:pt>
                <c:pt idx="5">
                  <c:v>34</c:v>
                </c:pt>
                <c:pt idx="6">
                  <c:v>18</c:v>
                </c:pt>
                <c:pt idx="7">
                  <c:v>15</c:v>
                </c:pt>
                <c:pt idx="8">
                  <c:v>21</c:v>
                </c:pt>
                <c:pt idx="9">
                  <c:v>17</c:v>
                </c:pt>
                <c:pt idx="10">
                  <c:v>22</c:v>
                </c:pt>
                <c:pt idx="11">
                  <c:v>17</c:v>
                </c:pt>
                <c:pt idx="12">
                  <c:v>11</c:v>
                </c:pt>
                <c:pt idx="13">
                  <c:v>15</c:v>
                </c:pt>
                <c:pt idx="14">
                  <c:v>23</c:v>
                </c:pt>
                <c:pt idx="15">
                  <c:v>11</c:v>
                </c:pt>
                <c:pt idx="16">
                  <c:v>28</c:v>
                </c:pt>
                <c:pt idx="17">
                  <c:v>23</c:v>
                </c:pt>
                <c:pt idx="18">
                  <c:v>16</c:v>
                </c:pt>
                <c:pt idx="19">
                  <c:v>22</c:v>
                </c:pt>
                <c:pt idx="20">
                  <c:v>17</c:v>
                </c:pt>
                <c:pt idx="21">
                  <c:v>5</c:v>
                </c:pt>
                <c:pt idx="22">
                  <c:v>20</c:v>
                </c:pt>
                <c:pt idx="23">
                  <c:v>16</c:v>
                </c:pt>
                <c:pt idx="24">
                  <c:v>2</c:v>
                </c:pt>
                <c:pt idx="25">
                  <c:v>3</c:v>
                </c:pt>
                <c:pt idx="26">
                  <c:v>0</c:v>
                </c:pt>
                <c:pt idx="27">
                  <c:v>5</c:v>
                </c:pt>
                <c:pt idx="28">
                  <c:v>12</c:v>
                </c:pt>
                <c:pt idx="29">
                  <c:v>14</c:v>
                </c:pt>
                <c:pt idx="30">
                  <c:v>6</c:v>
                </c:pt>
              </c:numCache>
            </c:numRef>
          </c:val>
          <c:smooth val="0"/>
          <c:extLst>
            <c:ext xmlns:c16="http://schemas.microsoft.com/office/drawing/2014/chart" uri="{C3380CC4-5D6E-409C-BE32-E72D297353CC}">
              <c16:uniqueId val="{00000002-B66D-4D36-9400-2E82F6A29BF9}"/>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Sheet1!$E$2:$E$32</c:f>
              <c:numCache>
                <c:formatCode>General</c:formatCode>
                <c:ptCount val="31"/>
                <c:pt idx="0">
                  <c:v>29</c:v>
                </c:pt>
                <c:pt idx="1">
                  <c:v>-2</c:v>
                </c:pt>
                <c:pt idx="2">
                  <c:v>1</c:v>
                </c:pt>
                <c:pt idx="3">
                  <c:v>3</c:v>
                </c:pt>
                <c:pt idx="4">
                  <c:v>3</c:v>
                </c:pt>
                <c:pt idx="5">
                  <c:v>24</c:v>
                </c:pt>
                <c:pt idx="6">
                  <c:v>9</c:v>
                </c:pt>
                <c:pt idx="7">
                  <c:v>13</c:v>
                </c:pt>
                <c:pt idx="8">
                  <c:v>11</c:v>
                </c:pt>
                <c:pt idx="9">
                  <c:v>9</c:v>
                </c:pt>
                <c:pt idx="10">
                  <c:v>15</c:v>
                </c:pt>
                <c:pt idx="11">
                  <c:v>8</c:v>
                </c:pt>
                <c:pt idx="12">
                  <c:v>8</c:v>
                </c:pt>
                <c:pt idx="13">
                  <c:v>27</c:v>
                </c:pt>
                <c:pt idx="14">
                  <c:v>42</c:v>
                </c:pt>
                <c:pt idx="15">
                  <c:v>7</c:v>
                </c:pt>
                <c:pt idx="16">
                  <c:v>15</c:v>
                </c:pt>
                <c:pt idx="17">
                  <c:v>11</c:v>
                </c:pt>
                <c:pt idx="18">
                  <c:v>9</c:v>
                </c:pt>
                <c:pt idx="19">
                  <c:v>13</c:v>
                </c:pt>
                <c:pt idx="20">
                  <c:v>25</c:v>
                </c:pt>
                <c:pt idx="21">
                  <c:v>16</c:v>
                </c:pt>
                <c:pt idx="22">
                  <c:v>19</c:v>
                </c:pt>
                <c:pt idx="23">
                  <c:v>17</c:v>
                </c:pt>
                <c:pt idx="24">
                  <c:v>24</c:v>
                </c:pt>
                <c:pt idx="25">
                  <c:v>12</c:v>
                </c:pt>
                <c:pt idx="26">
                  <c:v>31</c:v>
                </c:pt>
                <c:pt idx="27">
                  <c:v>13</c:v>
                </c:pt>
                <c:pt idx="28">
                  <c:v>28</c:v>
                </c:pt>
                <c:pt idx="29">
                  <c:v>12</c:v>
                </c:pt>
                <c:pt idx="30">
                  <c:v>-3</c:v>
                </c:pt>
              </c:numCache>
            </c:numRef>
          </c:val>
          <c:smooth val="0"/>
          <c:extLst>
            <c:ext xmlns:c16="http://schemas.microsoft.com/office/drawing/2014/chart" uri="{C3380CC4-5D6E-409C-BE32-E72D297353CC}">
              <c16:uniqueId val="{00000003-B66D-4D36-9400-2E82F6A29BF9}"/>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Sheet1!$F$2:$F$32</c:f>
              <c:numCache>
                <c:formatCode>General</c:formatCode>
                <c:ptCount val="31"/>
                <c:pt idx="0">
                  <c:v>5</c:v>
                </c:pt>
                <c:pt idx="1">
                  <c:v>3</c:v>
                </c:pt>
                <c:pt idx="2">
                  <c:v>3</c:v>
                </c:pt>
                <c:pt idx="3">
                  <c:v>1</c:v>
                </c:pt>
                <c:pt idx="4">
                  <c:v>5</c:v>
                </c:pt>
                <c:pt idx="5">
                  <c:v>-2</c:v>
                </c:pt>
                <c:pt idx="6">
                  <c:v>6</c:v>
                </c:pt>
                <c:pt idx="7">
                  <c:v>9</c:v>
                </c:pt>
                <c:pt idx="8">
                  <c:v>2</c:v>
                </c:pt>
                <c:pt idx="9">
                  <c:v>6</c:v>
                </c:pt>
                <c:pt idx="10">
                  <c:v>2</c:v>
                </c:pt>
                <c:pt idx="11">
                  <c:v>6</c:v>
                </c:pt>
                <c:pt idx="12">
                  <c:v>-1</c:v>
                </c:pt>
                <c:pt idx="13">
                  <c:v>8</c:v>
                </c:pt>
                <c:pt idx="14">
                  <c:v>6</c:v>
                </c:pt>
                <c:pt idx="15">
                  <c:v>3</c:v>
                </c:pt>
                <c:pt idx="16">
                  <c:v>9</c:v>
                </c:pt>
                <c:pt idx="17">
                  <c:v>5</c:v>
                </c:pt>
                <c:pt idx="18">
                  <c:v>1</c:v>
                </c:pt>
                <c:pt idx="19">
                  <c:v>-1</c:v>
                </c:pt>
                <c:pt idx="20">
                  <c:v>5</c:v>
                </c:pt>
                <c:pt idx="21">
                  <c:v>-1</c:v>
                </c:pt>
                <c:pt idx="22">
                  <c:v>12</c:v>
                </c:pt>
                <c:pt idx="23">
                  <c:v>6</c:v>
                </c:pt>
                <c:pt idx="24">
                  <c:v>5</c:v>
                </c:pt>
                <c:pt idx="25">
                  <c:v>4</c:v>
                </c:pt>
                <c:pt idx="26">
                  <c:v>7</c:v>
                </c:pt>
                <c:pt idx="27">
                  <c:v>6</c:v>
                </c:pt>
                <c:pt idx="28">
                  <c:v>5</c:v>
                </c:pt>
                <c:pt idx="29">
                  <c:v>11</c:v>
                </c:pt>
                <c:pt idx="30">
                  <c:v>5</c:v>
                </c:pt>
              </c:numCache>
            </c:numRef>
          </c:val>
          <c:smooth val="0"/>
          <c:extLst>
            <c:ext xmlns:c16="http://schemas.microsoft.com/office/drawing/2014/chart" uri="{C3380CC4-5D6E-409C-BE32-E72D297353CC}">
              <c16:uniqueId val="{00000004-B66D-4D36-9400-2E82F6A29BF9}"/>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Sheet1!$G$2:$G$32</c:f>
              <c:numCache>
                <c:formatCode>General</c:formatCode>
                <c:ptCount val="31"/>
                <c:pt idx="0">
                  <c:v>3</c:v>
                </c:pt>
                <c:pt idx="1">
                  <c:v>-1</c:v>
                </c:pt>
                <c:pt idx="2">
                  <c:v>7</c:v>
                </c:pt>
                <c:pt idx="3">
                  <c:v>2</c:v>
                </c:pt>
                <c:pt idx="4">
                  <c:v>4</c:v>
                </c:pt>
                <c:pt idx="5">
                  <c:v>2</c:v>
                </c:pt>
                <c:pt idx="6">
                  <c:v>3</c:v>
                </c:pt>
                <c:pt idx="7">
                  <c:v>12</c:v>
                </c:pt>
                <c:pt idx="8">
                  <c:v>15</c:v>
                </c:pt>
                <c:pt idx="9">
                  <c:v>8</c:v>
                </c:pt>
                <c:pt idx="10">
                  <c:v>-2</c:v>
                </c:pt>
                <c:pt idx="11">
                  <c:v>3</c:v>
                </c:pt>
                <c:pt idx="12">
                  <c:v>8</c:v>
                </c:pt>
                <c:pt idx="13">
                  <c:v>4</c:v>
                </c:pt>
                <c:pt idx="14">
                  <c:v>9</c:v>
                </c:pt>
                <c:pt idx="15">
                  <c:v>3</c:v>
                </c:pt>
                <c:pt idx="16">
                  <c:v>8</c:v>
                </c:pt>
                <c:pt idx="17">
                  <c:v>10</c:v>
                </c:pt>
                <c:pt idx="18">
                  <c:v>5</c:v>
                </c:pt>
                <c:pt idx="19">
                  <c:v>1</c:v>
                </c:pt>
                <c:pt idx="20">
                  <c:v>4</c:v>
                </c:pt>
                <c:pt idx="21">
                  <c:v>3</c:v>
                </c:pt>
                <c:pt idx="22">
                  <c:v>4</c:v>
                </c:pt>
                <c:pt idx="23">
                  <c:v>5</c:v>
                </c:pt>
                <c:pt idx="24">
                  <c:v>7</c:v>
                </c:pt>
                <c:pt idx="25">
                  <c:v>-2</c:v>
                </c:pt>
                <c:pt idx="26">
                  <c:v>16</c:v>
                </c:pt>
                <c:pt idx="27">
                  <c:v>8</c:v>
                </c:pt>
                <c:pt idx="28">
                  <c:v>5</c:v>
                </c:pt>
                <c:pt idx="29">
                  <c:v>7</c:v>
                </c:pt>
                <c:pt idx="30">
                  <c:v>6</c:v>
                </c:pt>
              </c:numCache>
            </c:numRef>
          </c:val>
          <c:smooth val="0"/>
          <c:extLst>
            <c:ext xmlns:c16="http://schemas.microsoft.com/office/drawing/2014/chart" uri="{C3380CC4-5D6E-409C-BE32-E72D297353CC}">
              <c16:uniqueId val="{00000005-B66D-4D36-9400-2E82F6A29BF9}"/>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Sheet1!$H$2:$H$32</c:f>
              <c:numCache>
                <c:formatCode>General</c:formatCode>
                <c:ptCount val="31"/>
                <c:pt idx="0">
                  <c:v>4</c:v>
                </c:pt>
                <c:pt idx="1">
                  <c:v>1</c:v>
                </c:pt>
                <c:pt idx="2">
                  <c:v>7</c:v>
                </c:pt>
                <c:pt idx="3">
                  <c:v>14</c:v>
                </c:pt>
                <c:pt idx="4">
                  <c:v>5</c:v>
                </c:pt>
                <c:pt idx="5">
                  <c:v>6</c:v>
                </c:pt>
                <c:pt idx="6">
                  <c:v>16</c:v>
                </c:pt>
                <c:pt idx="7">
                  <c:v>12</c:v>
                </c:pt>
                <c:pt idx="8">
                  <c:v>6</c:v>
                </c:pt>
                <c:pt idx="9">
                  <c:v>10</c:v>
                </c:pt>
                <c:pt idx="10">
                  <c:v>14</c:v>
                </c:pt>
                <c:pt idx="11">
                  <c:v>10</c:v>
                </c:pt>
                <c:pt idx="12">
                  <c:v>14</c:v>
                </c:pt>
                <c:pt idx="13">
                  <c:v>7</c:v>
                </c:pt>
                <c:pt idx="14">
                  <c:v>4</c:v>
                </c:pt>
                <c:pt idx="15">
                  <c:v>6</c:v>
                </c:pt>
                <c:pt idx="16">
                  <c:v>3</c:v>
                </c:pt>
                <c:pt idx="17">
                  <c:v>9</c:v>
                </c:pt>
                <c:pt idx="18">
                  <c:v>11</c:v>
                </c:pt>
                <c:pt idx="19">
                  <c:v>0</c:v>
                </c:pt>
                <c:pt idx="20">
                  <c:v>0</c:v>
                </c:pt>
                <c:pt idx="21">
                  <c:v>2</c:v>
                </c:pt>
                <c:pt idx="22">
                  <c:v>5</c:v>
                </c:pt>
                <c:pt idx="23">
                  <c:v>2</c:v>
                </c:pt>
                <c:pt idx="24">
                  <c:v>4</c:v>
                </c:pt>
                <c:pt idx="25">
                  <c:v>1</c:v>
                </c:pt>
                <c:pt idx="26">
                  <c:v>2</c:v>
                </c:pt>
                <c:pt idx="27">
                  <c:v>2</c:v>
                </c:pt>
                <c:pt idx="28">
                  <c:v>10</c:v>
                </c:pt>
                <c:pt idx="29">
                  <c:v>21</c:v>
                </c:pt>
                <c:pt idx="30">
                  <c:v>5</c:v>
                </c:pt>
              </c:numCache>
            </c:numRef>
          </c:val>
          <c:smooth val="0"/>
          <c:extLst>
            <c:ext xmlns:c16="http://schemas.microsoft.com/office/drawing/2014/chart" uri="{C3380CC4-5D6E-409C-BE32-E72D297353CC}">
              <c16:uniqueId val="{00000006-B66D-4D36-9400-2E82F6A29BF9}"/>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Sheet1!$I$2:$I$32</c:f>
              <c:numCache>
                <c:formatCode>General</c:formatCode>
                <c:ptCount val="31"/>
                <c:pt idx="0">
                  <c:v>-2</c:v>
                </c:pt>
                <c:pt idx="1">
                  <c:v>-1</c:v>
                </c:pt>
                <c:pt idx="2">
                  <c:v>0</c:v>
                </c:pt>
                <c:pt idx="3">
                  <c:v>-6</c:v>
                </c:pt>
                <c:pt idx="4">
                  <c:v>-1</c:v>
                </c:pt>
                <c:pt idx="5">
                  <c:v>-2</c:v>
                </c:pt>
                <c:pt idx="6">
                  <c:v>-6</c:v>
                </c:pt>
                <c:pt idx="7">
                  <c:v>-2</c:v>
                </c:pt>
                <c:pt idx="8">
                  <c:v>-6</c:v>
                </c:pt>
                <c:pt idx="9">
                  <c:v>-4</c:v>
                </c:pt>
                <c:pt idx="10">
                  <c:v>-4</c:v>
                </c:pt>
                <c:pt idx="11">
                  <c:v>4</c:v>
                </c:pt>
                <c:pt idx="12">
                  <c:v>-3</c:v>
                </c:pt>
                <c:pt idx="13">
                  <c:v>-3</c:v>
                </c:pt>
                <c:pt idx="14">
                  <c:v>-6</c:v>
                </c:pt>
                <c:pt idx="15">
                  <c:v>1</c:v>
                </c:pt>
                <c:pt idx="16">
                  <c:v>0</c:v>
                </c:pt>
                <c:pt idx="17">
                  <c:v>5</c:v>
                </c:pt>
                <c:pt idx="18">
                  <c:v>2</c:v>
                </c:pt>
                <c:pt idx="19">
                  <c:v>-3</c:v>
                </c:pt>
                <c:pt idx="20">
                  <c:v>0</c:v>
                </c:pt>
                <c:pt idx="21">
                  <c:v>-4</c:v>
                </c:pt>
                <c:pt idx="22">
                  <c:v>-1</c:v>
                </c:pt>
                <c:pt idx="23">
                  <c:v>3</c:v>
                </c:pt>
                <c:pt idx="24">
                  <c:v>0</c:v>
                </c:pt>
                <c:pt idx="25">
                  <c:v>0</c:v>
                </c:pt>
                <c:pt idx="26">
                  <c:v>1</c:v>
                </c:pt>
                <c:pt idx="27">
                  <c:v>2</c:v>
                </c:pt>
                <c:pt idx="28">
                  <c:v>-1</c:v>
                </c:pt>
                <c:pt idx="29">
                  <c:v>-1</c:v>
                </c:pt>
                <c:pt idx="30">
                  <c:v>-2</c:v>
                </c:pt>
              </c:numCache>
            </c:numRef>
          </c:val>
          <c:smooth val="0"/>
          <c:extLst>
            <c:ext xmlns:c16="http://schemas.microsoft.com/office/drawing/2014/chart" uri="{C3380CC4-5D6E-409C-BE32-E72D297353CC}">
              <c16:uniqueId val="{00000007-B66D-4D36-9400-2E82F6A29BF9}"/>
            </c:ext>
          </c:extLst>
        </c:ser>
        <c:dLbls>
          <c:showLegendKey val="0"/>
          <c:showVal val="0"/>
          <c:showCatName val="0"/>
          <c:showSerName val="0"/>
          <c:showPercent val="0"/>
          <c:showBubbleSize val="0"/>
        </c:dLbls>
        <c:smooth val="0"/>
        <c:axId val="418654648"/>
        <c:axId val="418647760"/>
      </c:lineChart>
      <c:dateAx>
        <c:axId val="418654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7760"/>
        <c:crosses val="autoZero"/>
        <c:auto val="1"/>
        <c:lblOffset val="100"/>
        <c:baseTimeUnit val="days"/>
      </c:dateAx>
      <c:valAx>
        <c:axId val="41864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5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11</c:v>
                </c:pt>
                <c:pt idx="2">
                  <c:v>3</c:v>
                </c:pt>
                <c:pt idx="3">
                  <c:v>5</c:v>
                </c:pt>
                <c:pt idx="4">
                  <c:v>8</c:v>
                </c:pt>
                <c:pt idx="5">
                  <c:v>11</c:v>
                </c:pt>
                <c:pt idx="6">
                  <c:v>15</c:v>
                </c:pt>
              </c:numCache>
            </c:numRef>
          </c:val>
          <c:extLst>
            <c:ext xmlns:c16="http://schemas.microsoft.com/office/drawing/2014/chart" uri="{C3380CC4-5D6E-409C-BE32-E72D297353CC}">
              <c16:uniqueId val="{00000000-389A-4952-A5CC-85483E948A84}"/>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c:v>
                </c:pt>
                <c:pt idx="1">
                  <c:v>7</c:v>
                </c:pt>
                <c:pt idx="2">
                  <c:v>7</c:v>
                </c:pt>
                <c:pt idx="3">
                  <c:v>0</c:v>
                </c:pt>
                <c:pt idx="4">
                  <c:v>7</c:v>
                </c:pt>
                <c:pt idx="5">
                  <c:v>12</c:v>
                </c:pt>
                <c:pt idx="6">
                  <c:v>14</c:v>
                </c:pt>
              </c:numCache>
            </c:numRef>
          </c:val>
          <c:extLst>
            <c:ext xmlns:c16="http://schemas.microsoft.com/office/drawing/2014/chart" uri="{C3380CC4-5D6E-409C-BE32-E72D297353CC}">
              <c16:uniqueId val="{00000001-389A-4952-A5CC-85483E948A84}"/>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14</c:v>
                </c:pt>
                <c:pt idx="1">
                  <c:v>18</c:v>
                </c:pt>
                <c:pt idx="2">
                  <c:v>16</c:v>
                </c:pt>
                <c:pt idx="3">
                  <c:v>13</c:v>
                </c:pt>
                <c:pt idx="4">
                  <c:v>17</c:v>
                </c:pt>
                <c:pt idx="5">
                  <c:v>15</c:v>
                </c:pt>
                <c:pt idx="6">
                  <c:v>17</c:v>
                </c:pt>
              </c:numCache>
            </c:numRef>
          </c:val>
          <c:extLst>
            <c:ext xmlns:c16="http://schemas.microsoft.com/office/drawing/2014/chart" uri="{C3380CC4-5D6E-409C-BE32-E72D297353CC}">
              <c16:uniqueId val="{00000002-389A-4952-A5CC-85483E948A84}"/>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19</c:v>
                </c:pt>
                <c:pt idx="1">
                  <c:v>26</c:v>
                </c:pt>
                <c:pt idx="2">
                  <c:v>9</c:v>
                </c:pt>
                <c:pt idx="3">
                  <c:v>8</c:v>
                </c:pt>
                <c:pt idx="4">
                  <c:v>13</c:v>
                </c:pt>
                <c:pt idx="5">
                  <c:v>8</c:v>
                </c:pt>
                <c:pt idx="6">
                  <c:v>19</c:v>
                </c:pt>
              </c:numCache>
            </c:numRef>
          </c:val>
          <c:extLst>
            <c:ext xmlns:c16="http://schemas.microsoft.com/office/drawing/2014/chart" uri="{C3380CC4-5D6E-409C-BE32-E72D297353CC}">
              <c16:uniqueId val="{00000003-389A-4952-A5CC-85483E948A84}"/>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5</c:v>
                </c:pt>
                <c:pt idx="2">
                  <c:v>6</c:v>
                </c:pt>
                <c:pt idx="3">
                  <c:v>6</c:v>
                </c:pt>
                <c:pt idx="4">
                  <c:v>3</c:v>
                </c:pt>
                <c:pt idx="5">
                  <c:v>4</c:v>
                </c:pt>
                <c:pt idx="6">
                  <c:v>1</c:v>
                </c:pt>
              </c:numCache>
            </c:numRef>
          </c:val>
          <c:extLst>
            <c:ext xmlns:c16="http://schemas.microsoft.com/office/drawing/2014/chart" uri="{C3380CC4-5D6E-409C-BE32-E72D297353CC}">
              <c16:uniqueId val="{00000004-389A-4952-A5CC-85483E948A84}"/>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6</c:v>
                </c:pt>
                <c:pt idx="2">
                  <c:v>6</c:v>
                </c:pt>
                <c:pt idx="3">
                  <c:v>7</c:v>
                </c:pt>
                <c:pt idx="4">
                  <c:v>4</c:v>
                </c:pt>
                <c:pt idx="5">
                  <c:v>3</c:v>
                </c:pt>
                <c:pt idx="6">
                  <c:v>7</c:v>
                </c:pt>
              </c:numCache>
            </c:numRef>
          </c:val>
          <c:extLst>
            <c:ext xmlns:c16="http://schemas.microsoft.com/office/drawing/2014/chart" uri="{C3380CC4-5D6E-409C-BE32-E72D297353CC}">
              <c16:uniqueId val="{00000005-389A-4952-A5CC-85483E948A84}"/>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6</c:v>
                </c:pt>
                <c:pt idx="1">
                  <c:v>6</c:v>
                </c:pt>
                <c:pt idx="2">
                  <c:v>8</c:v>
                </c:pt>
                <c:pt idx="3">
                  <c:v>5</c:v>
                </c:pt>
                <c:pt idx="4">
                  <c:v>10</c:v>
                </c:pt>
                <c:pt idx="5">
                  <c:v>7</c:v>
                </c:pt>
                <c:pt idx="6">
                  <c:v>6</c:v>
                </c:pt>
              </c:numCache>
            </c:numRef>
          </c:val>
          <c:extLst>
            <c:ext xmlns:c16="http://schemas.microsoft.com/office/drawing/2014/chart" uri="{C3380CC4-5D6E-409C-BE32-E72D297353CC}">
              <c16:uniqueId val="{00000006-389A-4952-A5CC-85483E948A84}"/>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c:v>
                </c:pt>
                <c:pt idx="1">
                  <c:v>-3</c:v>
                </c:pt>
                <c:pt idx="2">
                  <c:v>-2</c:v>
                </c:pt>
                <c:pt idx="3">
                  <c:v>-1</c:v>
                </c:pt>
                <c:pt idx="4">
                  <c:v>-1</c:v>
                </c:pt>
                <c:pt idx="5">
                  <c:v>1</c:v>
                </c:pt>
                <c:pt idx="6">
                  <c:v>-2</c:v>
                </c:pt>
              </c:numCache>
            </c:numRef>
          </c:val>
          <c:extLst>
            <c:ext xmlns:c16="http://schemas.microsoft.com/office/drawing/2014/chart" uri="{C3380CC4-5D6E-409C-BE32-E72D297353CC}">
              <c16:uniqueId val="{00000007-389A-4952-A5CC-85483E948A84}"/>
            </c:ext>
          </c:extLst>
        </c:ser>
        <c:dLbls>
          <c:showLegendKey val="0"/>
          <c:showVal val="0"/>
          <c:showCatName val="0"/>
          <c:showSerName val="0"/>
          <c:showPercent val="0"/>
          <c:showBubbleSize val="0"/>
        </c:dLbls>
        <c:gapWidth val="219"/>
        <c:overlap val="-27"/>
        <c:axId val="418646120"/>
        <c:axId val="418646776"/>
      </c:barChart>
      <c:catAx>
        <c:axId val="418646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6776"/>
        <c:crosses val="autoZero"/>
        <c:auto val="1"/>
        <c:lblAlgn val="ctr"/>
        <c:lblOffset val="100"/>
        <c:noMultiLvlLbl val="0"/>
      </c:catAx>
      <c:valAx>
        <c:axId val="41864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4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3</c:v>
                </c:pt>
                <c:pt idx="3">
                  <c:v>2</c:v>
                </c:pt>
                <c:pt idx="4">
                  <c:v>3</c:v>
                </c:pt>
                <c:pt idx="5">
                  <c:v>0</c:v>
                </c:pt>
                <c:pt idx="6">
                  <c:v>0</c:v>
                </c:pt>
              </c:numCache>
            </c:numRef>
          </c:val>
          <c:extLst>
            <c:ext xmlns:c16="http://schemas.microsoft.com/office/drawing/2014/chart" uri="{C3380CC4-5D6E-409C-BE32-E72D297353CC}">
              <c16:uniqueId val="{00000000-7819-4B76-B9AC-765C44B6693B}"/>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3</c:v>
                </c:pt>
                <c:pt idx="2">
                  <c:v>3</c:v>
                </c:pt>
                <c:pt idx="3">
                  <c:v>4</c:v>
                </c:pt>
                <c:pt idx="4">
                  <c:v>1</c:v>
                </c:pt>
                <c:pt idx="5">
                  <c:v>3</c:v>
                </c:pt>
                <c:pt idx="6">
                  <c:v>2</c:v>
                </c:pt>
              </c:numCache>
            </c:numRef>
          </c:val>
          <c:extLst>
            <c:ext xmlns:c16="http://schemas.microsoft.com/office/drawing/2014/chart" uri="{C3380CC4-5D6E-409C-BE32-E72D297353CC}">
              <c16:uniqueId val="{00000001-7819-4B76-B9AC-765C44B6693B}"/>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5</c:v>
                </c:pt>
                <c:pt idx="2">
                  <c:v>5</c:v>
                </c:pt>
                <c:pt idx="3">
                  <c:v>4</c:v>
                </c:pt>
                <c:pt idx="4">
                  <c:v>6</c:v>
                </c:pt>
                <c:pt idx="5">
                  <c:v>5</c:v>
                </c:pt>
                <c:pt idx="6">
                  <c:v>3</c:v>
                </c:pt>
              </c:numCache>
            </c:numRef>
          </c:val>
          <c:extLst>
            <c:ext xmlns:c16="http://schemas.microsoft.com/office/drawing/2014/chart" uri="{C3380CC4-5D6E-409C-BE32-E72D297353CC}">
              <c16:uniqueId val="{00000002-7819-4B76-B9AC-765C44B6693B}"/>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5</c:v>
                </c:pt>
                <c:pt idx="3">
                  <c:v>0</c:v>
                </c:pt>
                <c:pt idx="4">
                  <c:v>4</c:v>
                </c:pt>
                <c:pt idx="5">
                  <c:v>0</c:v>
                </c:pt>
                <c:pt idx="6">
                  <c:v>0</c:v>
                </c:pt>
              </c:numCache>
            </c:numRef>
          </c:val>
          <c:extLst>
            <c:ext xmlns:c16="http://schemas.microsoft.com/office/drawing/2014/chart" uri="{C3380CC4-5D6E-409C-BE32-E72D297353CC}">
              <c16:uniqueId val="{00000003-7819-4B76-B9AC-765C44B6693B}"/>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2</c:v>
                </c:pt>
                <c:pt idx="3">
                  <c:v>1</c:v>
                </c:pt>
                <c:pt idx="4">
                  <c:v>2</c:v>
                </c:pt>
                <c:pt idx="5">
                  <c:v>0</c:v>
                </c:pt>
                <c:pt idx="6">
                  <c:v>1</c:v>
                </c:pt>
              </c:numCache>
            </c:numRef>
          </c:val>
          <c:extLst>
            <c:ext xmlns:c16="http://schemas.microsoft.com/office/drawing/2014/chart" uri="{C3380CC4-5D6E-409C-BE32-E72D297353CC}">
              <c16:uniqueId val="{00000004-7819-4B76-B9AC-765C44B6693B}"/>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2</c:v>
                </c:pt>
                <c:pt idx="2">
                  <c:v>2</c:v>
                </c:pt>
                <c:pt idx="3">
                  <c:v>0</c:v>
                </c:pt>
                <c:pt idx="4">
                  <c:v>3</c:v>
                </c:pt>
                <c:pt idx="5">
                  <c:v>0</c:v>
                </c:pt>
                <c:pt idx="6">
                  <c:v>0</c:v>
                </c:pt>
              </c:numCache>
            </c:numRef>
          </c:val>
          <c:extLst>
            <c:ext xmlns:c16="http://schemas.microsoft.com/office/drawing/2014/chart" uri="{C3380CC4-5D6E-409C-BE32-E72D297353CC}">
              <c16:uniqueId val="{00000005-7819-4B76-B9AC-765C44B6693B}"/>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6-7819-4B76-B9AC-765C44B6693B}"/>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7819-4B76-B9AC-765C44B6693B}"/>
            </c:ext>
          </c:extLst>
        </c:ser>
        <c:dLbls>
          <c:showLegendKey val="0"/>
          <c:showVal val="0"/>
          <c:showCatName val="0"/>
          <c:showSerName val="0"/>
          <c:showPercent val="0"/>
          <c:showBubbleSize val="0"/>
        </c:dLbls>
        <c:gapWidth val="219"/>
        <c:overlap val="-27"/>
        <c:axId val="419243504"/>
        <c:axId val="419249080"/>
      </c:barChart>
      <c:catAx>
        <c:axId val="41924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9080"/>
        <c:crosses val="autoZero"/>
        <c:auto val="1"/>
        <c:lblAlgn val="ctr"/>
        <c:lblOffset val="100"/>
        <c:noMultiLvlLbl val="0"/>
      </c:catAx>
      <c:valAx>
        <c:axId val="41924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0.32460945425035498</c:v>
                </c:pt>
                <c:pt idx="1">
                  <c:v>0.40322580645161299</c:v>
                </c:pt>
                <c:pt idx="2">
                  <c:v>0.18665043619395399</c:v>
                </c:pt>
                <c:pt idx="3">
                  <c:v>0.38040170419963498</c:v>
                </c:pt>
                <c:pt idx="4">
                  <c:v>0.28403327246906102</c:v>
                </c:pt>
              </c:numCache>
            </c:numRef>
          </c:val>
          <c:extLst>
            <c:ext xmlns:c16="http://schemas.microsoft.com/office/drawing/2014/chart" uri="{C3380CC4-5D6E-409C-BE32-E72D297353CC}">
              <c16:uniqueId val="{00000000-0E18-4013-93CB-408A125C8531}"/>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0.89531101015199999</c:v>
                </c:pt>
                <c:pt idx="1">
                  <c:v>0.46903920578832198</c:v>
                </c:pt>
                <c:pt idx="2">
                  <c:v>1.48423916091761</c:v>
                </c:pt>
                <c:pt idx="3">
                  <c:v>0.64992428066633001</c:v>
                </c:pt>
                <c:pt idx="4">
                  <c:v>1.1336866902237901</c:v>
                </c:pt>
                <c:pt idx="5">
                  <c:v>0.56088395311010197</c:v>
                </c:pt>
                <c:pt idx="6">
                  <c:v>1.3766195524146101</c:v>
                </c:pt>
              </c:numCache>
            </c:numRef>
          </c:val>
          <c:extLst>
            <c:ext xmlns:c16="http://schemas.microsoft.com/office/drawing/2014/chart" uri="{C3380CC4-5D6E-409C-BE32-E72D297353CC}">
              <c16:uniqueId val="{00000001-0E18-4013-93CB-408A125C8531}"/>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0.52077608002638198</c:v>
                </c:pt>
                <c:pt idx="1">
                  <c:v>0.44355281961086102</c:v>
                </c:pt>
                <c:pt idx="2">
                  <c:v>0.47213367044080501</c:v>
                </c:pt>
                <c:pt idx="3">
                  <c:v>0.31741233373639699</c:v>
                </c:pt>
                <c:pt idx="4">
                  <c:v>0.27939613792092599</c:v>
                </c:pt>
                <c:pt idx="5">
                  <c:v>0.48312630537539902</c:v>
                </c:pt>
                <c:pt idx="6">
                  <c:v>0.69986442416913996</c:v>
                </c:pt>
              </c:numCache>
            </c:numRef>
          </c:val>
          <c:extLst>
            <c:ext xmlns:c16="http://schemas.microsoft.com/office/drawing/2014/chart" uri="{C3380CC4-5D6E-409C-BE32-E72D297353CC}">
              <c16:uniqueId val="{00000002-0E18-4013-93CB-408A125C8531}"/>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0.632566802779569</c:v>
                </c:pt>
                <c:pt idx="1">
                  <c:v>0.23855577047066401</c:v>
                </c:pt>
                <c:pt idx="2">
                  <c:v>0.720825274016763</c:v>
                </c:pt>
                <c:pt idx="4">
                  <c:v>0.62217923920051599</c:v>
                </c:pt>
              </c:numCache>
            </c:numRef>
          </c:val>
          <c:extLst>
            <c:ext xmlns:c16="http://schemas.microsoft.com/office/drawing/2014/chart" uri="{C3380CC4-5D6E-409C-BE32-E72D297353CC}">
              <c16:uniqueId val="{00000003-0E18-4013-93CB-408A125C8531}"/>
            </c:ext>
          </c:extLst>
        </c:ser>
        <c:ser>
          <c:idx val="4"/>
          <c:order val="4"/>
          <c:tx>
            <c:strRef>
              <c:f>Sheet1!$F$1</c:f>
              <c:strCache>
                <c:ptCount val="1"/>
                <c:pt idx="0">
                  <c:v>meridabikes_ar</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0.46511627906976699</c:v>
                </c:pt>
                <c:pt idx="1">
                  <c:v>0.42010502625656398</c:v>
                </c:pt>
                <c:pt idx="2">
                  <c:v>0.48762190547636902</c:v>
                </c:pt>
                <c:pt idx="3">
                  <c:v>1.65041260315079</c:v>
                </c:pt>
                <c:pt idx="4">
                  <c:v>0.34508627156789201</c:v>
                </c:pt>
                <c:pt idx="6">
                  <c:v>0.72018004501125299</c:v>
                </c:pt>
              </c:numCache>
            </c:numRef>
          </c:val>
          <c:extLst>
            <c:ext xmlns:c16="http://schemas.microsoft.com/office/drawing/2014/chart" uri="{C3380CC4-5D6E-409C-BE32-E72D297353CC}">
              <c16:uniqueId val="{00000004-0E18-4013-93CB-408A125C8531}"/>
            </c:ext>
          </c:extLst>
        </c:ser>
        <c:ser>
          <c:idx val="5"/>
          <c:order val="5"/>
          <c:tx>
            <c:strRef>
              <c:f>Sheet1!$G$1</c:f>
              <c:strCache>
                <c:ptCount val="1"/>
                <c:pt idx="0">
                  <c:v>giantargentina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0.18878372935964599</c:v>
                </c:pt>
                <c:pt idx="2">
                  <c:v>0.15606121627064001</c:v>
                </c:pt>
                <c:pt idx="4">
                  <c:v>7.3835414149550305E-2</c:v>
                </c:pt>
              </c:numCache>
            </c:numRef>
          </c:val>
          <c:extLst>
            <c:ext xmlns:c16="http://schemas.microsoft.com/office/drawing/2014/chart" uri="{C3380CC4-5D6E-409C-BE32-E72D297353CC}">
              <c16:uniqueId val="{00000005-0E18-4013-93CB-408A125C8531}"/>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4">
                  <c:v>1.6861826697892299</c:v>
                </c:pt>
              </c:numCache>
            </c:numRef>
          </c:val>
          <c:extLst>
            <c:ext xmlns:c16="http://schemas.microsoft.com/office/drawing/2014/chart" uri="{C3380CC4-5D6E-409C-BE32-E72D297353CC}">
              <c16:uniqueId val="{00000006-0E18-4013-93CB-408A125C8531}"/>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0E18-4013-93CB-408A125C8531}"/>
            </c:ext>
          </c:extLst>
        </c:ser>
        <c:dLbls>
          <c:showLegendKey val="0"/>
          <c:showVal val="0"/>
          <c:showCatName val="0"/>
          <c:showSerName val="0"/>
          <c:showPercent val="0"/>
          <c:showBubbleSize val="0"/>
        </c:dLbls>
        <c:gapWidth val="219"/>
        <c:overlap val="-27"/>
        <c:axId val="419243176"/>
        <c:axId val="419241864"/>
      </c:barChart>
      <c:catAx>
        <c:axId val="419243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1864"/>
        <c:crosses val="autoZero"/>
        <c:auto val="1"/>
        <c:lblAlgn val="ctr"/>
        <c:lblOffset val="100"/>
        <c:noMultiLvlLbl val="0"/>
      </c:catAx>
      <c:valAx>
        <c:axId val="41924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3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6</c:v>
                </c:pt>
                <c:pt idx="10">
                  <c:v>0</c:v>
                </c:pt>
                <c:pt idx="11">
                  <c:v>1</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BB9-465A-8763-D7AD7951B473}"/>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1-EBB9-465A-8763-D7AD7951B473}"/>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1</c:v>
                </c:pt>
                <c:pt idx="10">
                  <c:v>1</c:v>
                </c:pt>
                <c:pt idx="11">
                  <c:v>0</c:v>
                </c:pt>
                <c:pt idx="12">
                  <c:v>0</c:v>
                </c:pt>
                <c:pt idx="13">
                  <c:v>0</c:v>
                </c:pt>
                <c:pt idx="14">
                  <c:v>1</c:v>
                </c:pt>
                <c:pt idx="15">
                  <c:v>0</c:v>
                </c:pt>
                <c:pt idx="16">
                  <c:v>0</c:v>
                </c:pt>
                <c:pt idx="17">
                  <c:v>3</c:v>
                </c:pt>
                <c:pt idx="18">
                  <c:v>1</c:v>
                </c:pt>
                <c:pt idx="19">
                  <c:v>5</c:v>
                </c:pt>
                <c:pt idx="20">
                  <c:v>7</c:v>
                </c:pt>
                <c:pt idx="21">
                  <c:v>0</c:v>
                </c:pt>
                <c:pt idx="22">
                  <c:v>0</c:v>
                </c:pt>
                <c:pt idx="23">
                  <c:v>0</c:v>
                </c:pt>
              </c:numCache>
            </c:numRef>
          </c:val>
          <c:smooth val="0"/>
          <c:extLst>
            <c:ext xmlns:c16="http://schemas.microsoft.com/office/drawing/2014/chart" uri="{C3380CC4-5D6E-409C-BE32-E72D297353CC}">
              <c16:uniqueId val="{00000002-EBB9-465A-8763-D7AD7951B473}"/>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1</c:v>
                </c:pt>
                <c:pt idx="16">
                  <c:v>1</c:v>
                </c:pt>
                <c:pt idx="17">
                  <c:v>1</c:v>
                </c:pt>
                <c:pt idx="18">
                  <c:v>2</c:v>
                </c:pt>
                <c:pt idx="19">
                  <c:v>1</c:v>
                </c:pt>
                <c:pt idx="20">
                  <c:v>0</c:v>
                </c:pt>
                <c:pt idx="21">
                  <c:v>0</c:v>
                </c:pt>
                <c:pt idx="22">
                  <c:v>0</c:v>
                </c:pt>
                <c:pt idx="23">
                  <c:v>0</c:v>
                </c:pt>
              </c:numCache>
            </c:numRef>
          </c:val>
          <c:smooth val="0"/>
          <c:extLst>
            <c:ext xmlns:c16="http://schemas.microsoft.com/office/drawing/2014/chart" uri="{C3380CC4-5D6E-409C-BE32-E72D297353CC}">
              <c16:uniqueId val="{00000003-EBB9-465A-8763-D7AD7951B473}"/>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2</c:v>
                </c:pt>
                <c:pt idx="12">
                  <c:v>0</c:v>
                </c:pt>
                <c:pt idx="13">
                  <c:v>0</c:v>
                </c:pt>
                <c:pt idx="14">
                  <c:v>0</c:v>
                </c:pt>
                <c:pt idx="15">
                  <c:v>0</c:v>
                </c:pt>
                <c:pt idx="16">
                  <c:v>0</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4-EBB9-465A-8763-D7AD7951B473}"/>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EBB9-465A-8763-D7AD7951B473}"/>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EBB9-465A-8763-D7AD7951B473}"/>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EBB9-465A-8763-D7AD7951B473}"/>
            </c:ext>
          </c:extLst>
        </c:ser>
        <c:dLbls>
          <c:showLegendKey val="0"/>
          <c:showVal val="0"/>
          <c:showCatName val="0"/>
          <c:showSerName val="0"/>
          <c:showPercent val="0"/>
          <c:showBubbleSize val="0"/>
        </c:dLbls>
        <c:smooth val="0"/>
        <c:axId val="419242192"/>
        <c:axId val="419242520"/>
      </c:lineChart>
      <c:catAx>
        <c:axId val="41924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2520"/>
        <c:crosses val="autoZero"/>
        <c:auto val="1"/>
        <c:lblAlgn val="ctr"/>
        <c:lblOffset val="100"/>
        <c:noMultiLvlLbl val="0"/>
      </c:catAx>
      <c:valAx>
        <c:axId val="41924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4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cannondale.argentina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0.42029603459828202</c:v>
                </c:pt>
                <c:pt idx="9">
                  <c:v>0.31200720120741998</c:v>
                </c:pt>
                <c:pt idx="10">
                  <c:v>0</c:v>
                </c:pt>
                <c:pt idx="11">
                  <c:v>0.316744837668271</c:v>
                </c:pt>
                <c:pt idx="12">
                  <c:v>0.164463665712371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311-4C11-8CFD-2A89A5A5077E}"/>
            </c:ext>
          </c:extLst>
        </c:ser>
        <c:ser>
          <c:idx val="1"/>
          <c:order val="1"/>
          <c:tx>
            <c:strRef>
              <c:f>Sheet1!$C$1</c:f>
              <c:strCache>
                <c:ptCount val="1"/>
                <c:pt idx="0">
                  <c:v>trekbicycleargentina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0.36806461111344801</c:v>
                </c:pt>
                <c:pt idx="9">
                  <c:v>0.86232280318007803</c:v>
                </c:pt>
                <c:pt idx="10">
                  <c:v>0.45640011778067602</c:v>
                </c:pt>
                <c:pt idx="11">
                  <c:v>0</c:v>
                </c:pt>
                <c:pt idx="12">
                  <c:v>0</c:v>
                </c:pt>
                <c:pt idx="13">
                  <c:v>0</c:v>
                </c:pt>
                <c:pt idx="14">
                  <c:v>0</c:v>
                </c:pt>
                <c:pt idx="15">
                  <c:v>1.0779035039750999</c:v>
                </c:pt>
                <c:pt idx="16">
                  <c:v>0</c:v>
                </c:pt>
                <c:pt idx="17">
                  <c:v>0.43010978841542902</c:v>
                </c:pt>
                <c:pt idx="18">
                  <c:v>0.106212930635595</c:v>
                </c:pt>
                <c:pt idx="19">
                  <c:v>0.92962604635510904</c:v>
                </c:pt>
                <c:pt idx="20">
                  <c:v>1.3452235729609201</c:v>
                </c:pt>
                <c:pt idx="21">
                  <c:v>0</c:v>
                </c:pt>
                <c:pt idx="22">
                  <c:v>1.8277036974719201</c:v>
                </c:pt>
                <c:pt idx="23">
                  <c:v>0</c:v>
                </c:pt>
              </c:numCache>
            </c:numRef>
          </c:val>
          <c:smooth val="0"/>
          <c:extLst>
            <c:ext xmlns:c16="http://schemas.microsoft.com/office/drawing/2014/chart" uri="{C3380CC4-5D6E-409C-BE32-E72D297353CC}">
              <c16:uniqueId val="{00000001-9311-4C11-8CFD-2A89A5A5077E}"/>
            </c:ext>
          </c:extLst>
        </c:ser>
        <c:ser>
          <c:idx val="2"/>
          <c:order val="2"/>
          <c:tx>
            <c:strRef>
              <c:f>Sheet1!$D$1</c:f>
              <c:strCache>
                <c:ptCount val="1"/>
                <c:pt idx="0">
                  <c:v>scottsportsargentina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0.43289448368743599</c:v>
                </c:pt>
                <c:pt idx="9">
                  <c:v>0.67064288266498095</c:v>
                </c:pt>
                <c:pt idx="10">
                  <c:v>0.49061374817909498</c:v>
                </c:pt>
                <c:pt idx="11">
                  <c:v>0</c:v>
                </c:pt>
                <c:pt idx="12">
                  <c:v>0</c:v>
                </c:pt>
                <c:pt idx="13">
                  <c:v>0.88777725860978995</c:v>
                </c:pt>
                <c:pt idx="14">
                  <c:v>0.16766072066624499</c:v>
                </c:pt>
                <c:pt idx="15">
                  <c:v>0.34356705054558401</c:v>
                </c:pt>
                <c:pt idx="16">
                  <c:v>0.74760190198719201</c:v>
                </c:pt>
                <c:pt idx="17">
                  <c:v>0.39647637632960397</c:v>
                </c:pt>
                <c:pt idx="18">
                  <c:v>0.21438583954044499</c:v>
                </c:pt>
                <c:pt idx="19">
                  <c:v>0.41306575677023399</c:v>
                </c:pt>
                <c:pt idx="20">
                  <c:v>0.35937113487068101</c:v>
                </c:pt>
                <c:pt idx="21">
                  <c:v>0.25836242201027998</c:v>
                </c:pt>
                <c:pt idx="22">
                  <c:v>0</c:v>
                </c:pt>
                <c:pt idx="23">
                  <c:v>0</c:v>
                </c:pt>
              </c:numCache>
            </c:numRef>
          </c:val>
          <c:smooth val="0"/>
          <c:extLst>
            <c:ext xmlns:c16="http://schemas.microsoft.com/office/drawing/2014/chart" uri="{C3380CC4-5D6E-409C-BE32-E72D297353CC}">
              <c16:uniqueId val="{00000002-9311-4C11-8CFD-2A89A5A5077E}"/>
            </c:ext>
          </c:extLst>
        </c:ser>
        <c:ser>
          <c:idx val="3"/>
          <c:order val="3"/>
          <c:tx>
            <c:strRef>
              <c:f>Sheet1!$E$1</c:f>
              <c:strCache>
                <c:ptCount val="1"/>
                <c:pt idx="0">
                  <c:v>specialized_arg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0.19776440240756701</c:v>
                </c:pt>
                <c:pt idx="10">
                  <c:v>0</c:v>
                </c:pt>
                <c:pt idx="11">
                  <c:v>0</c:v>
                </c:pt>
                <c:pt idx="12">
                  <c:v>0</c:v>
                </c:pt>
                <c:pt idx="13">
                  <c:v>0</c:v>
                </c:pt>
                <c:pt idx="14">
                  <c:v>0.35253654342218399</c:v>
                </c:pt>
                <c:pt idx="15">
                  <c:v>0.46646603611350002</c:v>
                </c:pt>
                <c:pt idx="16">
                  <c:v>0.51698194325021496</c:v>
                </c:pt>
                <c:pt idx="17">
                  <c:v>0.42454858125537398</c:v>
                </c:pt>
                <c:pt idx="18">
                  <c:v>0.72495700773860705</c:v>
                </c:pt>
                <c:pt idx="19">
                  <c:v>0.55674978503869299</c:v>
                </c:pt>
                <c:pt idx="20">
                  <c:v>0</c:v>
                </c:pt>
                <c:pt idx="21">
                  <c:v>1.79492691315563</c:v>
                </c:pt>
                <c:pt idx="22">
                  <c:v>0</c:v>
                </c:pt>
                <c:pt idx="23">
                  <c:v>0.31814273430782503</c:v>
                </c:pt>
              </c:numCache>
            </c:numRef>
          </c:val>
          <c:smooth val="0"/>
          <c:extLst>
            <c:ext xmlns:c16="http://schemas.microsoft.com/office/drawing/2014/chart" uri="{C3380CC4-5D6E-409C-BE32-E72D297353CC}">
              <c16:uniqueId val="{00000003-9311-4C11-8CFD-2A89A5A5077E}"/>
            </c:ext>
          </c:extLst>
        </c:ser>
        <c:ser>
          <c:idx val="4"/>
          <c:order val="4"/>
          <c:tx>
            <c:strRef>
              <c:f>Sheet1!$F$1</c:f>
              <c:strCache>
                <c:ptCount val="1"/>
                <c:pt idx="0">
                  <c:v>meridabikes_ar</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0.465186074429772</c:v>
                </c:pt>
                <c:pt idx="9">
                  <c:v>0.240096038415366</c:v>
                </c:pt>
                <c:pt idx="10">
                  <c:v>0</c:v>
                </c:pt>
                <c:pt idx="11">
                  <c:v>0.49019607843137297</c:v>
                </c:pt>
                <c:pt idx="12">
                  <c:v>0</c:v>
                </c:pt>
                <c:pt idx="13">
                  <c:v>0</c:v>
                </c:pt>
                <c:pt idx="14">
                  <c:v>0</c:v>
                </c:pt>
                <c:pt idx="15">
                  <c:v>0</c:v>
                </c:pt>
                <c:pt idx="16">
                  <c:v>0</c:v>
                </c:pt>
                <c:pt idx="17">
                  <c:v>0.67527010804321697</c:v>
                </c:pt>
                <c:pt idx="18">
                  <c:v>1.0354141656662701</c:v>
                </c:pt>
                <c:pt idx="19">
                  <c:v>0</c:v>
                </c:pt>
                <c:pt idx="20">
                  <c:v>0</c:v>
                </c:pt>
                <c:pt idx="21">
                  <c:v>0</c:v>
                </c:pt>
                <c:pt idx="22">
                  <c:v>0</c:v>
                </c:pt>
                <c:pt idx="23">
                  <c:v>0</c:v>
                </c:pt>
              </c:numCache>
            </c:numRef>
          </c:val>
          <c:smooth val="0"/>
          <c:extLst>
            <c:ext xmlns:c16="http://schemas.microsoft.com/office/drawing/2014/chart" uri="{C3380CC4-5D6E-409C-BE32-E72D297353CC}">
              <c16:uniqueId val="{00000004-9311-4C11-8CFD-2A89A5A5077E}"/>
            </c:ext>
          </c:extLst>
        </c:ser>
        <c:ser>
          <c:idx val="5"/>
          <c:order val="5"/>
          <c:tx>
            <c:strRef>
              <c:f>Sheet1!$G$1</c:f>
              <c:strCache>
                <c:ptCount val="1"/>
                <c:pt idx="0">
                  <c:v>giantargentina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9.5650422875553795E-2</c:v>
                </c:pt>
                <c:pt idx="10">
                  <c:v>0</c:v>
                </c:pt>
                <c:pt idx="11">
                  <c:v>1.00684655658478E-2</c:v>
                </c:pt>
                <c:pt idx="12">
                  <c:v>0.16612968183648799</c:v>
                </c:pt>
                <c:pt idx="13">
                  <c:v>0</c:v>
                </c:pt>
                <c:pt idx="14">
                  <c:v>0</c:v>
                </c:pt>
                <c:pt idx="15">
                  <c:v>0</c:v>
                </c:pt>
                <c:pt idx="16">
                  <c:v>0.37756745871929098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311-4C11-8CFD-2A89A5A5077E}"/>
            </c:ext>
          </c:extLst>
        </c:ser>
        <c:ser>
          <c:idx val="6"/>
          <c:order val="6"/>
          <c:tx>
            <c:strRef>
              <c:f>Sheet1!$H$1</c:f>
              <c:strCache>
                <c:ptCount val="1"/>
                <c:pt idx="0">
                  <c:v>cervelo_argentina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1.6865776528461001</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9311-4C11-8CFD-2A89A5A5077E}"/>
            </c:ext>
          </c:extLst>
        </c:ser>
        <c:ser>
          <c:idx val="7"/>
          <c:order val="7"/>
          <c:tx>
            <c:strRef>
              <c:f>Sheet1!$I$1</c:f>
              <c:strCache>
                <c:ptCount val="1"/>
                <c:pt idx="0">
                  <c:v>orbea.argentina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9311-4C11-8CFD-2A89A5A5077E}"/>
            </c:ext>
          </c:extLst>
        </c:ser>
        <c:dLbls>
          <c:showLegendKey val="0"/>
          <c:showVal val="0"/>
          <c:showCatName val="0"/>
          <c:showSerName val="0"/>
          <c:showPercent val="0"/>
          <c:showBubbleSize val="0"/>
        </c:dLbls>
        <c:smooth val="0"/>
        <c:axId val="419251376"/>
        <c:axId val="419251048"/>
      </c:lineChart>
      <c:catAx>
        <c:axId val="41925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51048"/>
        <c:crosses val="autoZero"/>
        <c:auto val="1"/>
        <c:lblAlgn val="ctr"/>
        <c:lblOffset val="100"/>
        <c:noMultiLvlLbl val="0"/>
      </c:catAx>
      <c:valAx>
        <c:axId val="41925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5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c:v>
                </c:pt>
                <c:pt idx="1">
                  <c:v>13</c:v>
                </c:pt>
                <c:pt idx="2">
                  <c:v>11</c:v>
                </c:pt>
                <c:pt idx="3">
                  <c:v>6</c:v>
                </c:pt>
                <c:pt idx="4">
                  <c:v>1</c:v>
                </c:pt>
                <c:pt idx="5">
                  <c:v>6</c:v>
                </c:pt>
                <c:pt idx="6">
                  <c:v>0</c:v>
                </c:pt>
                <c:pt idx="7">
                  <c:v>0</c:v>
                </c:pt>
              </c:numCache>
            </c:numRef>
          </c:val>
          <c:extLst>
            <c:ext xmlns:c16="http://schemas.microsoft.com/office/drawing/2014/chart" uri="{C3380CC4-5D6E-409C-BE32-E72D297353CC}">
              <c16:uniqueId val="{00000000-F85C-4B29-A8E9-35025D6C5F59}"/>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8</c:v>
                </c:pt>
                <c:pt idx="1">
                  <c:v>4</c:v>
                </c:pt>
                <c:pt idx="2">
                  <c:v>18</c:v>
                </c:pt>
                <c:pt idx="3">
                  <c:v>5</c:v>
                </c:pt>
                <c:pt idx="4">
                  <c:v>3</c:v>
                </c:pt>
                <c:pt idx="5">
                  <c:v>1</c:v>
                </c:pt>
                <c:pt idx="6">
                  <c:v>1</c:v>
                </c:pt>
                <c:pt idx="7">
                  <c:v>0</c:v>
                </c:pt>
              </c:numCache>
            </c:numRef>
          </c:val>
          <c:extLst>
            <c:ext xmlns:c16="http://schemas.microsoft.com/office/drawing/2014/chart" uri="{C3380CC4-5D6E-409C-BE32-E72D297353CC}">
              <c16:uniqueId val="{00000001-F85C-4B29-A8E9-35025D6C5F59}"/>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c:v>
                </c:pt>
                <c:pt idx="1">
                  <c:v>2</c:v>
                </c:pt>
                <c:pt idx="2">
                  <c:v>3</c:v>
                </c:pt>
                <c:pt idx="3">
                  <c:v>3</c:v>
                </c:pt>
                <c:pt idx="4">
                  <c:v>4</c:v>
                </c:pt>
                <c:pt idx="5">
                  <c:v>0</c:v>
                </c:pt>
                <c:pt idx="6">
                  <c:v>0</c:v>
                </c:pt>
                <c:pt idx="7">
                  <c:v>0</c:v>
                </c:pt>
              </c:numCache>
            </c:numRef>
          </c:val>
          <c:extLst>
            <c:ext xmlns:c16="http://schemas.microsoft.com/office/drawing/2014/chart" uri="{C3380CC4-5D6E-409C-BE32-E72D297353CC}">
              <c16:uniqueId val="{00000002-F85C-4B29-A8E9-35025D6C5F59}"/>
            </c:ext>
          </c:extLst>
        </c:ser>
        <c:dLbls>
          <c:showLegendKey val="0"/>
          <c:showVal val="0"/>
          <c:showCatName val="0"/>
          <c:showSerName val="0"/>
          <c:showPercent val="0"/>
          <c:showBubbleSize val="0"/>
        </c:dLbls>
        <c:gapWidth val="150"/>
        <c:overlap val="100"/>
        <c:axId val="419262528"/>
        <c:axId val="419263840"/>
      </c:barChart>
      <c:catAx>
        <c:axId val="41926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3840"/>
        <c:crosses val="autoZero"/>
        <c:auto val="1"/>
        <c:lblAlgn val="ctr"/>
        <c:lblOffset val="100"/>
        <c:noMultiLvlLbl val="0"/>
      </c:catAx>
      <c:valAx>
        <c:axId val="419263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534</c:v>
                </c:pt>
                <c:pt idx="1">
                  <c:v>1294</c:v>
                </c:pt>
                <c:pt idx="2">
                  <c:v>2586</c:v>
                </c:pt>
                <c:pt idx="3">
                  <c:v>984</c:v>
                </c:pt>
                <c:pt idx="4">
                  <c:v>186</c:v>
                </c:pt>
                <c:pt idx="5">
                  <c:v>6</c:v>
                </c:pt>
                <c:pt idx="6">
                  <c:v>72</c:v>
                </c:pt>
                <c:pt idx="7">
                  <c:v>0</c:v>
                </c:pt>
              </c:numCache>
            </c:numRef>
          </c:val>
          <c:extLst>
            <c:ext xmlns:c16="http://schemas.microsoft.com/office/drawing/2014/chart" uri="{C3380CC4-5D6E-409C-BE32-E72D297353CC}">
              <c16:uniqueId val="{00000000-D0AF-4E1C-881B-9F06C4CADF07}"/>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40</c:v>
                </c:pt>
                <c:pt idx="1">
                  <c:v>101</c:v>
                </c:pt>
                <c:pt idx="2">
                  <c:v>241</c:v>
                </c:pt>
                <c:pt idx="3">
                  <c:v>439</c:v>
                </c:pt>
                <c:pt idx="4">
                  <c:v>112</c:v>
                </c:pt>
                <c:pt idx="5">
                  <c:v>0</c:v>
                </c:pt>
                <c:pt idx="6">
                  <c:v>0</c:v>
                </c:pt>
                <c:pt idx="7">
                  <c:v>0</c:v>
                </c:pt>
              </c:numCache>
            </c:numRef>
          </c:val>
          <c:extLst>
            <c:ext xmlns:c16="http://schemas.microsoft.com/office/drawing/2014/chart" uri="{C3380CC4-5D6E-409C-BE32-E72D297353CC}">
              <c16:uniqueId val="{00000001-D0AF-4E1C-881B-9F06C4CADF07}"/>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Sheet1!$D$2:$D$9</c:f>
              <c:numCache>
                <c:formatCode>General</c:formatCode>
                <c:ptCount val="8"/>
                <c:pt idx="0">
                  <c:v>208</c:v>
                </c:pt>
                <c:pt idx="1">
                  <c:v>6552</c:v>
                </c:pt>
                <c:pt idx="2">
                  <c:v>2312</c:v>
                </c:pt>
                <c:pt idx="3">
                  <c:v>2517</c:v>
                </c:pt>
                <c:pt idx="4">
                  <c:v>30</c:v>
                </c:pt>
                <c:pt idx="5">
                  <c:v>175</c:v>
                </c:pt>
                <c:pt idx="6">
                  <c:v>0</c:v>
                </c:pt>
                <c:pt idx="7">
                  <c:v>0</c:v>
                </c:pt>
              </c:numCache>
            </c:numRef>
          </c:val>
          <c:extLst>
            <c:ext xmlns:c16="http://schemas.microsoft.com/office/drawing/2014/chart" uri="{C3380CC4-5D6E-409C-BE32-E72D297353CC}">
              <c16:uniqueId val="{00000002-D0AF-4E1C-881B-9F06C4CADF07}"/>
            </c:ext>
          </c:extLst>
        </c:ser>
        <c:dLbls>
          <c:showLegendKey val="0"/>
          <c:showVal val="0"/>
          <c:showCatName val="0"/>
          <c:showSerName val="0"/>
          <c:showPercent val="0"/>
          <c:showBubbleSize val="0"/>
        </c:dLbls>
        <c:gapWidth val="150"/>
        <c:overlap val="100"/>
        <c:axId val="419260560"/>
        <c:axId val="419257608"/>
      </c:barChart>
      <c:catAx>
        <c:axId val="419260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57608"/>
        <c:crosses val="autoZero"/>
        <c:auto val="1"/>
        <c:lblAlgn val="ctr"/>
        <c:lblOffset val="100"/>
        <c:noMultiLvlLbl val="0"/>
      </c:catAx>
      <c:valAx>
        <c:axId val="419257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6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cannondale.argentina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0.25338000452406401</c:v>
                </c:pt>
                <c:pt idx="1">
                  <c:v>0.40753906241455501</c:v>
                </c:pt>
                <c:pt idx="2">
                  <c:v>0.121894965583174</c:v>
                </c:pt>
              </c:numCache>
            </c:numRef>
          </c:val>
          <c:extLst>
            <c:ext xmlns:c16="http://schemas.microsoft.com/office/drawing/2014/chart" uri="{C3380CC4-5D6E-409C-BE32-E72D297353CC}">
              <c16:uniqueId val="{00000000-4512-4575-8149-150011B7FAD9}"/>
            </c:ext>
          </c:extLst>
        </c:ser>
        <c:ser>
          <c:idx val="1"/>
          <c:order val="1"/>
          <c:tx>
            <c:strRef>
              <c:f>Sheet1!$C$1</c:f>
              <c:strCache>
                <c:ptCount val="1"/>
                <c:pt idx="0">
                  <c:v>trekbicycleargentina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1.0600765402386001</c:v>
                </c:pt>
                <c:pt idx="1">
                  <c:v>0.67980585589993703</c:v>
                </c:pt>
                <c:pt idx="2">
                  <c:v>0.106128195408233</c:v>
                </c:pt>
              </c:numCache>
            </c:numRef>
          </c:val>
          <c:extLst>
            <c:ext xmlns:c16="http://schemas.microsoft.com/office/drawing/2014/chart" uri="{C3380CC4-5D6E-409C-BE32-E72D297353CC}">
              <c16:uniqueId val="{00000001-4512-4575-8149-150011B7FAD9}"/>
            </c:ext>
          </c:extLst>
        </c:ser>
        <c:ser>
          <c:idx val="2"/>
          <c:order val="2"/>
          <c:tx>
            <c:strRef>
              <c:f>Sheet1!$D$1</c:f>
              <c:strCache>
                <c:ptCount val="1"/>
                <c:pt idx="0">
                  <c:v>scottsportsargentina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0.57687905892749503</c:v>
                </c:pt>
                <c:pt idx="1">
                  <c:v>0.39478588672911602</c:v>
                </c:pt>
                <c:pt idx="2">
                  <c:v>0.22016030001273701</c:v>
                </c:pt>
              </c:numCache>
            </c:numRef>
          </c:val>
          <c:extLst>
            <c:ext xmlns:c16="http://schemas.microsoft.com/office/drawing/2014/chart" uri="{C3380CC4-5D6E-409C-BE32-E72D297353CC}">
              <c16:uniqueId val="{00000002-4512-4575-8149-150011B7FAD9}"/>
            </c:ext>
          </c:extLst>
        </c:ser>
        <c:ser>
          <c:idx val="3"/>
          <c:order val="3"/>
          <c:tx>
            <c:strRef>
              <c:f>Sheet1!$E$1</c:f>
              <c:strCache>
                <c:ptCount val="1"/>
                <c:pt idx="0">
                  <c:v>specialized_arg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0.90106732920871002</c:v>
                </c:pt>
                <c:pt idx="1">
                  <c:v>0.42290906887682</c:v>
                </c:pt>
                <c:pt idx="2">
                  <c:v>0.31458894840879698</c:v>
                </c:pt>
              </c:numCache>
            </c:numRef>
          </c:val>
          <c:extLst>
            <c:ext xmlns:c16="http://schemas.microsoft.com/office/drawing/2014/chart" uri="{C3380CC4-5D6E-409C-BE32-E72D297353CC}">
              <c16:uniqueId val="{00000003-4512-4575-8149-150011B7FAD9}"/>
            </c:ext>
          </c:extLst>
        </c:ser>
        <c:ser>
          <c:idx val="4"/>
          <c:order val="4"/>
          <c:tx>
            <c:strRef>
              <c:f>Sheet1!$F$1</c:f>
              <c:strCache>
                <c:ptCount val="1"/>
                <c:pt idx="0">
                  <c:v>meridabikes_ar</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0.44991001799640001</c:v>
                </c:pt>
                <c:pt idx="1">
                  <c:v>0.93698933473231705</c:v>
                </c:pt>
                <c:pt idx="2">
                  <c:v>0.421070214490465</c:v>
                </c:pt>
              </c:numCache>
            </c:numRef>
          </c:val>
          <c:extLst>
            <c:ext xmlns:c16="http://schemas.microsoft.com/office/drawing/2014/chart" uri="{C3380CC4-5D6E-409C-BE32-E72D297353CC}">
              <c16:uniqueId val="{00000004-4512-4575-8149-150011B7FAD9}"/>
            </c:ext>
          </c:extLst>
        </c:ser>
        <c:ser>
          <c:idx val="5"/>
          <c:order val="5"/>
          <c:tx>
            <c:strRef>
              <c:f>Sheet1!$G$1</c:f>
              <c:strCache>
                <c:ptCount val="1"/>
                <c:pt idx="0">
                  <c:v>giantargentina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0.14648718469243399</c:v>
                </c:pt>
                <c:pt idx="1">
                  <c:v>3.0318342597271002E-2</c:v>
                </c:pt>
                <c:pt idx="2">
                  <c:v>0</c:v>
                </c:pt>
              </c:numCache>
            </c:numRef>
          </c:val>
          <c:extLst>
            <c:ext xmlns:c16="http://schemas.microsoft.com/office/drawing/2014/chart" uri="{C3380CC4-5D6E-409C-BE32-E72D297353CC}">
              <c16:uniqueId val="{00000005-4512-4575-8149-150011B7FAD9}"/>
            </c:ext>
          </c:extLst>
        </c:ser>
        <c:ser>
          <c:idx val="6"/>
          <c:order val="6"/>
          <c:tx>
            <c:strRef>
              <c:f>Sheet1!$H$1</c:f>
              <c:strCache>
                <c:ptCount val="1"/>
                <c:pt idx="0">
                  <c:v>cervelo_argentina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1.6913319238900999</c:v>
                </c:pt>
                <c:pt idx="2">
                  <c:v>0</c:v>
                </c:pt>
              </c:numCache>
            </c:numRef>
          </c:val>
          <c:extLst>
            <c:ext xmlns:c16="http://schemas.microsoft.com/office/drawing/2014/chart" uri="{C3380CC4-5D6E-409C-BE32-E72D297353CC}">
              <c16:uniqueId val="{00000006-4512-4575-8149-150011B7FAD9}"/>
            </c:ext>
          </c:extLst>
        </c:ser>
        <c:ser>
          <c:idx val="7"/>
          <c:order val="7"/>
          <c:tx>
            <c:strRef>
              <c:f>Sheet1!$I$1</c:f>
              <c:strCache>
                <c:ptCount val="1"/>
                <c:pt idx="0">
                  <c:v>orbea.argentina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4512-4575-8149-150011B7FAD9}"/>
            </c:ext>
          </c:extLst>
        </c:ser>
        <c:dLbls>
          <c:showLegendKey val="0"/>
          <c:showVal val="0"/>
          <c:showCatName val="0"/>
          <c:showSerName val="0"/>
          <c:showPercent val="0"/>
          <c:showBubbleSize val="0"/>
        </c:dLbls>
        <c:gapWidth val="219"/>
        <c:overlap val="-27"/>
        <c:axId val="419254984"/>
        <c:axId val="419255312"/>
      </c:barChart>
      <c:catAx>
        <c:axId val="41925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55312"/>
        <c:crosses val="autoZero"/>
        <c:auto val="1"/>
        <c:lblAlgn val="ctr"/>
        <c:lblOffset val="100"/>
        <c:noMultiLvlLbl val="0"/>
      </c:catAx>
      <c:valAx>
        <c:axId val="41925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25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Sheet1!$B$2:$B$9</c:f>
              <c:numCache>
                <c:formatCode>General</c:formatCode>
                <c:ptCount val="8"/>
                <c:pt idx="0">
                  <c:v>771</c:v>
                </c:pt>
                <c:pt idx="1">
                  <c:v>7831</c:v>
                </c:pt>
                <c:pt idx="2">
                  <c:v>5018</c:v>
                </c:pt>
                <c:pt idx="3">
                  <c:v>3782</c:v>
                </c:pt>
                <c:pt idx="4">
                  <c:v>324</c:v>
                </c:pt>
                <c:pt idx="5">
                  <c:v>169</c:v>
                </c:pt>
                <c:pt idx="6">
                  <c:v>70</c:v>
                </c:pt>
                <c:pt idx="7">
                  <c:v>0</c:v>
                </c:pt>
              </c:numCache>
            </c:numRef>
          </c:val>
          <c:extLst>
            <c:ext xmlns:c16="http://schemas.microsoft.com/office/drawing/2014/chart" uri="{C3380CC4-5D6E-409C-BE32-E72D297353CC}">
              <c16:uniqueId val="{00000000-9D18-4275-82BB-DD71B0DE9B0D}"/>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cannondale.argentina</c:v>
                </c:pt>
                <c:pt idx="1">
                  <c:v>trekbicycleargentina</c:v>
                </c:pt>
                <c:pt idx="2">
                  <c:v>scottsportsargentina</c:v>
                </c:pt>
                <c:pt idx="3">
                  <c:v>specialized_arg</c:v>
                </c:pt>
                <c:pt idx="4">
                  <c:v>meridabikes_ar</c:v>
                </c:pt>
                <c:pt idx="5">
                  <c:v>giantargentina</c:v>
                </c:pt>
                <c:pt idx="6">
                  <c:v>cervelo_argentina</c:v>
                </c:pt>
                <c:pt idx="7">
                  <c:v>orbea.argentina</c:v>
                </c:pt>
              </c:strCache>
            </c:strRef>
          </c:cat>
          <c:val>
            <c:numRef>
              <c:f>Sheet1!$C$2:$C$9</c:f>
              <c:numCache>
                <c:formatCode>General</c:formatCode>
                <c:ptCount val="8"/>
                <c:pt idx="0">
                  <c:v>11</c:v>
                </c:pt>
                <c:pt idx="1">
                  <c:v>116</c:v>
                </c:pt>
                <c:pt idx="2">
                  <c:v>121</c:v>
                </c:pt>
                <c:pt idx="3">
                  <c:v>158</c:v>
                </c:pt>
                <c:pt idx="4">
                  <c:v>4</c:v>
                </c:pt>
                <c:pt idx="5">
                  <c:v>12</c:v>
                </c:pt>
                <c:pt idx="6">
                  <c:v>2</c:v>
                </c:pt>
                <c:pt idx="7">
                  <c:v>0</c:v>
                </c:pt>
              </c:numCache>
            </c:numRef>
          </c:val>
          <c:extLst>
            <c:ext xmlns:c16="http://schemas.microsoft.com/office/drawing/2014/chart" uri="{C3380CC4-5D6E-409C-BE32-E72D297353CC}">
              <c16:uniqueId val="{00000001-9D18-4275-82BB-DD71B0DE9B0D}"/>
            </c:ext>
          </c:extLst>
        </c:ser>
        <c:dLbls>
          <c:showLegendKey val="0"/>
          <c:showVal val="0"/>
          <c:showCatName val="0"/>
          <c:showSerName val="0"/>
          <c:showPercent val="0"/>
          <c:showBubbleSize val="0"/>
        </c:dLbls>
        <c:gapWidth val="150"/>
        <c:overlap val="100"/>
        <c:axId val="418652352"/>
        <c:axId val="418654976"/>
      </c:barChart>
      <c:catAx>
        <c:axId val="41865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54976"/>
        <c:crosses val="autoZero"/>
        <c:auto val="1"/>
        <c:lblAlgn val="ctr"/>
        <c:lblOffset val="100"/>
        <c:noMultiLvlLbl val="0"/>
      </c:catAx>
      <c:valAx>
        <c:axId val="418654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65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4F89E-0A6C-4F28-835D-CB42F50C0CB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EE236D19-7845-403B-B1B3-2341FE00DE2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56305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901D6-936B-493F-AE23-6F9FDC0520AD}"/>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7AEDC87A-4EC6-43EB-806D-1C29079885A4}"/>
              </a:ext>
            </a:extLst>
          </p:cNvPr>
          <p:cNvGraphicFramePr>
            <a:graphicFrameLocks noGrp="1"/>
          </p:cNvGraphicFramePr>
          <p:nvPr>
            <p:ph type="tbl" sz="quarter" idx="13"/>
            <p:extLst>
              <p:ext uri="{D42A27DB-BD31-4B8C-83A1-F6EECF244321}">
                <p14:modId xmlns:p14="http://schemas.microsoft.com/office/powerpoint/2010/main" val="3075106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1742771"/>
                    </a:ext>
                  </a:extLst>
                </a:gridCol>
                <a:gridCol w="658368">
                  <a:extLst>
                    <a:ext uri="{9D8B030D-6E8A-4147-A177-3AD203B41FA5}">
                      <a16:colId xmlns:a16="http://schemas.microsoft.com/office/drawing/2014/main" val="4179942679"/>
                    </a:ext>
                  </a:extLst>
                </a:gridCol>
                <a:gridCol w="658368">
                  <a:extLst>
                    <a:ext uri="{9D8B030D-6E8A-4147-A177-3AD203B41FA5}">
                      <a16:colId xmlns:a16="http://schemas.microsoft.com/office/drawing/2014/main" val="1324030877"/>
                    </a:ext>
                  </a:extLst>
                </a:gridCol>
                <a:gridCol w="658368">
                  <a:extLst>
                    <a:ext uri="{9D8B030D-6E8A-4147-A177-3AD203B41FA5}">
                      <a16:colId xmlns:a16="http://schemas.microsoft.com/office/drawing/2014/main" val="3389324393"/>
                    </a:ext>
                  </a:extLst>
                </a:gridCol>
                <a:gridCol w="658368">
                  <a:extLst>
                    <a:ext uri="{9D8B030D-6E8A-4147-A177-3AD203B41FA5}">
                      <a16:colId xmlns:a16="http://schemas.microsoft.com/office/drawing/2014/main" val="3487740963"/>
                    </a:ext>
                  </a:extLst>
                </a:gridCol>
                <a:gridCol w="658368">
                  <a:extLst>
                    <a:ext uri="{9D8B030D-6E8A-4147-A177-3AD203B41FA5}">
                      <a16:colId xmlns:a16="http://schemas.microsoft.com/office/drawing/2014/main" val="3365421990"/>
                    </a:ext>
                  </a:extLst>
                </a:gridCol>
                <a:gridCol w="658368">
                  <a:extLst>
                    <a:ext uri="{9D8B030D-6E8A-4147-A177-3AD203B41FA5}">
                      <a16:colId xmlns:a16="http://schemas.microsoft.com/office/drawing/2014/main" val="666970840"/>
                    </a:ext>
                  </a:extLst>
                </a:gridCol>
                <a:gridCol w="658368">
                  <a:extLst>
                    <a:ext uri="{9D8B030D-6E8A-4147-A177-3AD203B41FA5}">
                      <a16:colId xmlns:a16="http://schemas.microsoft.com/office/drawing/2014/main" val="1102587426"/>
                    </a:ext>
                  </a:extLst>
                </a:gridCol>
                <a:gridCol w="658368">
                  <a:extLst>
                    <a:ext uri="{9D8B030D-6E8A-4147-A177-3AD203B41FA5}">
                      <a16:colId xmlns:a16="http://schemas.microsoft.com/office/drawing/2014/main" val="234397949"/>
                    </a:ext>
                  </a:extLst>
                </a:gridCol>
                <a:gridCol w="658368">
                  <a:extLst>
                    <a:ext uri="{9D8B030D-6E8A-4147-A177-3AD203B41FA5}">
                      <a16:colId xmlns:a16="http://schemas.microsoft.com/office/drawing/2014/main" val="36105992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16927175"/>
                  </a:ext>
                </a:extLst>
              </a:tr>
              <a:tr h="370840">
                <a:tc>
                  <a:txBody>
                    <a:bodyPr/>
                    <a:lstStyle/>
                    <a:p>
                      <a:r>
                        <a:rPr lang="en-US" sz="1000"/>
                        <a:t>trekbicycleargentina</a:t>
                      </a:r>
                    </a:p>
                  </a:txBody>
                  <a:tcPr/>
                </a:tc>
                <a:tc>
                  <a:txBody>
                    <a:bodyPr/>
                    <a:lstStyle/>
                    <a:p>
                      <a:r>
                        <a:rPr lang="en-US" sz="1000"/>
                        <a:t>47683</a:t>
                      </a:r>
                    </a:p>
                  </a:txBody>
                  <a:tcPr/>
                </a:tc>
                <a:tc>
                  <a:txBody>
                    <a:bodyPr/>
                    <a:lstStyle/>
                    <a:p>
                      <a:r>
                        <a:rPr lang="en-US" sz="1000"/>
                        <a:t>276</a:t>
                      </a:r>
                    </a:p>
                  </a:txBody>
                  <a:tcPr/>
                </a:tc>
                <a:tc>
                  <a:txBody>
                    <a:bodyPr/>
                    <a:lstStyle/>
                    <a:p>
                      <a:r>
                        <a:rPr lang="en-US" sz="1000"/>
                        <a:t>4</a:t>
                      </a:r>
                    </a:p>
                  </a:txBody>
                  <a:tcPr/>
                </a:tc>
                <a:tc>
                  <a:txBody>
                    <a:bodyPr/>
                    <a:lstStyle/>
                    <a:p>
                      <a:r>
                        <a:rPr lang="en-US" sz="1000"/>
                        <a:t>13</a:t>
                      </a:r>
                    </a:p>
                  </a:txBody>
                  <a:tcPr/>
                </a:tc>
                <a:tc>
                  <a:txBody>
                    <a:bodyPr/>
                    <a:lstStyle/>
                    <a:p>
                      <a:r>
                        <a:rPr lang="en-US" sz="1000"/>
                        <a:t>2</a:t>
                      </a:r>
                    </a:p>
                  </a:txBody>
                  <a:tcPr/>
                </a:tc>
                <a:tc>
                  <a:txBody>
                    <a:bodyPr/>
                    <a:lstStyle/>
                    <a:p>
                      <a:r>
                        <a:rPr lang="en-US" sz="1000"/>
                        <a:t>19</a:t>
                      </a:r>
                    </a:p>
                  </a:txBody>
                  <a:tcPr/>
                </a:tc>
                <a:tc>
                  <a:txBody>
                    <a:bodyPr/>
                    <a:lstStyle/>
                    <a:p>
                      <a:r>
                        <a:rPr lang="en-US" sz="1000"/>
                        <a:t>7831</a:t>
                      </a:r>
                    </a:p>
                  </a:txBody>
                  <a:tcPr/>
                </a:tc>
                <a:tc>
                  <a:txBody>
                    <a:bodyPr/>
                    <a:lstStyle/>
                    <a:p>
                      <a:r>
                        <a:rPr lang="en-US" sz="1000"/>
                        <a:t>116</a:t>
                      </a:r>
                    </a:p>
                  </a:txBody>
                  <a:tcPr/>
                </a:tc>
                <a:tc>
                  <a:txBody>
                    <a:bodyPr/>
                    <a:lstStyle/>
                    <a:p>
                      <a:r>
                        <a:rPr lang="en-US" sz="1000"/>
                        <a:t>0.8797 %</a:t>
                      </a:r>
                    </a:p>
                  </a:txBody>
                  <a:tcPr/>
                </a:tc>
                <a:extLst>
                  <a:ext uri="{0D108BD9-81ED-4DB2-BD59-A6C34878D82A}">
                    <a16:rowId xmlns:a16="http://schemas.microsoft.com/office/drawing/2014/main" val="647666287"/>
                  </a:ext>
                </a:extLst>
              </a:tr>
              <a:tr h="370840">
                <a:tc>
                  <a:txBody>
                    <a:bodyPr/>
                    <a:lstStyle/>
                    <a:p>
                      <a:r>
                        <a:rPr lang="en-US" sz="1000"/>
                        <a:t>specialized_arg</a:t>
                      </a:r>
                    </a:p>
                  </a:txBody>
                  <a:tcPr/>
                </a:tc>
                <a:tc>
                  <a:txBody>
                    <a:bodyPr/>
                    <a:lstStyle/>
                    <a:p>
                      <a:r>
                        <a:rPr lang="en-US" sz="1000"/>
                        <a:t>46740</a:t>
                      </a:r>
                    </a:p>
                  </a:txBody>
                  <a:tcPr/>
                </a:tc>
                <a:tc>
                  <a:txBody>
                    <a:bodyPr/>
                    <a:lstStyle/>
                    <a:p>
                      <a:r>
                        <a:rPr lang="en-US" sz="1000"/>
                        <a:t>449</a:t>
                      </a:r>
                    </a:p>
                  </a:txBody>
                  <a:tcPr/>
                </a:tc>
                <a:tc>
                  <a:txBody>
                    <a:bodyPr/>
                    <a:lstStyle/>
                    <a:p>
                      <a:r>
                        <a:rPr lang="en-US" sz="1000"/>
                        <a:t>5</a:t>
                      </a:r>
                    </a:p>
                  </a:txBody>
                  <a:tcPr/>
                </a:tc>
                <a:tc>
                  <a:txBody>
                    <a:bodyPr/>
                    <a:lstStyle/>
                    <a:p>
                      <a:r>
                        <a:rPr lang="en-US" sz="1000"/>
                        <a:t>6</a:t>
                      </a:r>
                    </a:p>
                  </a:txBody>
                  <a:tcPr/>
                </a:tc>
                <a:tc>
                  <a:txBody>
                    <a:bodyPr/>
                    <a:lstStyle/>
                    <a:p>
                      <a:r>
                        <a:rPr lang="en-US" sz="1000"/>
                        <a:t>3</a:t>
                      </a:r>
                    </a:p>
                  </a:txBody>
                  <a:tcPr/>
                </a:tc>
                <a:tc>
                  <a:txBody>
                    <a:bodyPr/>
                    <a:lstStyle/>
                    <a:p>
                      <a:r>
                        <a:rPr lang="en-US" sz="1000"/>
                        <a:t>14</a:t>
                      </a:r>
                    </a:p>
                  </a:txBody>
                  <a:tcPr/>
                </a:tc>
                <a:tc>
                  <a:txBody>
                    <a:bodyPr/>
                    <a:lstStyle/>
                    <a:p>
                      <a:r>
                        <a:rPr lang="en-US" sz="1000"/>
                        <a:t>3782</a:t>
                      </a:r>
                    </a:p>
                  </a:txBody>
                  <a:tcPr/>
                </a:tc>
                <a:tc>
                  <a:txBody>
                    <a:bodyPr/>
                    <a:lstStyle/>
                    <a:p>
                      <a:r>
                        <a:rPr lang="en-US" sz="1000"/>
                        <a:t>158</a:t>
                      </a:r>
                    </a:p>
                  </a:txBody>
                  <a:tcPr/>
                </a:tc>
                <a:tc>
                  <a:txBody>
                    <a:bodyPr/>
                    <a:lstStyle/>
                    <a:p>
                      <a:r>
                        <a:rPr lang="en-US" sz="1000"/>
                        <a:t>0.6050 %</a:t>
                      </a:r>
                    </a:p>
                  </a:txBody>
                  <a:tcPr/>
                </a:tc>
                <a:extLst>
                  <a:ext uri="{0D108BD9-81ED-4DB2-BD59-A6C34878D82A}">
                    <a16:rowId xmlns:a16="http://schemas.microsoft.com/office/drawing/2014/main" val="46468032"/>
                  </a:ext>
                </a:extLst>
              </a:tr>
              <a:tr h="370840">
                <a:tc>
                  <a:txBody>
                    <a:bodyPr/>
                    <a:lstStyle/>
                    <a:p>
                      <a:r>
                        <a:rPr lang="en-US" sz="1000"/>
                        <a:t>scottsportsargentina</a:t>
                      </a:r>
                    </a:p>
                  </a:txBody>
                  <a:tcPr/>
                </a:tc>
                <a:tc>
                  <a:txBody>
                    <a:bodyPr/>
                    <a:lstStyle/>
                    <a:p>
                      <a:r>
                        <a:rPr lang="en-US" sz="1000"/>
                        <a:t>36612</a:t>
                      </a:r>
                    </a:p>
                  </a:txBody>
                  <a:tcPr/>
                </a:tc>
                <a:tc>
                  <a:txBody>
                    <a:bodyPr/>
                    <a:lstStyle/>
                    <a:p>
                      <a:r>
                        <a:rPr lang="en-US" sz="1000"/>
                        <a:t>482</a:t>
                      </a:r>
                    </a:p>
                  </a:txBody>
                  <a:tcPr/>
                </a:tc>
                <a:tc>
                  <a:txBody>
                    <a:bodyPr/>
                    <a:lstStyle/>
                    <a:p>
                      <a:r>
                        <a:rPr lang="en-US" sz="1000"/>
                        <a:t>18</a:t>
                      </a:r>
                    </a:p>
                  </a:txBody>
                  <a:tcPr/>
                </a:tc>
                <a:tc>
                  <a:txBody>
                    <a:bodyPr/>
                    <a:lstStyle/>
                    <a:p>
                      <a:r>
                        <a:rPr lang="en-US" sz="1000"/>
                        <a:t>11</a:t>
                      </a:r>
                    </a:p>
                  </a:txBody>
                  <a:tcPr/>
                </a:tc>
                <a:tc>
                  <a:txBody>
                    <a:bodyPr/>
                    <a:lstStyle/>
                    <a:p>
                      <a:r>
                        <a:rPr lang="en-US" sz="1000"/>
                        <a:t>3</a:t>
                      </a:r>
                    </a:p>
                  </a:txBody>
                  <a:tcPr/>
                </a:tc>
                <a:tc>
                  <a:txBody>
                    <a:bodyPr/>
                    <a:lstStyle/>
                    <a:p>
                      <a:r>
                        <a:rPr lang="en-US" sz="1000"/>
                        <a:t>32</a:t>
                      </a:r>
                    </a:p>
                  </a:txBody>
                  <a:tcPr/>
                </a:tc>
                <a:tc>
                  <a:txBody>
                    <a:bodyPr/>
                    <a:lstStyle/>
                    <a:p>
                      <a:r>
                        <a:rPr lang="en-US" sz="1000"/>
                        <a:t>5018</a:t>
                      </a:r>
                    </a:p>
                  </a:txBody>
                  <a:tcPr/>
                </a:tc>
                <a:tc>
                  <a:txBody>
                    <a:bodyPr/>
                    <a:lstStyle/>
                    <a:p>
                      <a:r>
                        <a:rPr lang="en-US" sz="1000"/>
                        <a:t>121</a:t>
                      </a:r>
                    </a:p>
                  </a:txBody>
                  <a:tcPr/>
                </a:tc>
                <a:tc>
                  <a:txBody>
                    <a:bodyPr/>
                    <a:lstStyle/>
                    <a:p>
                      <a:r>
                        <a:rPr lang="en-US" sz="1000"/>
                        <a:t>0.4415 %</a:t>
                      </a:r>
                    </a:p>
                  </a:txBody>
                  <a:tcPr/>
                </a:tc>
                <a:extLst>
                  <a:ext uri="{0D108BD9-81ED-4DB2-BD59-A6C34878D82A}">
                    <a16:rowId xmlns:a16="http://schemas.microsoft.com/office/drawing/2014/main" val="1402413401"/>
                  </a:ext>
                </a:extLst>
              </a:tr>
              <a:tr h="370840">
                <a:tc>
                  <a:txBody>
                    <a:bodyPr/>
                    <a:lstStyle/>
                    <a:p>
                      <a:r>
                        <a:rPr lang="en-US" sz="1000"/>
                        <a:t>giantargentina</a:t>
                      </a:r>
                    </a:p>
                  </a:txBody>
                  <a:tcPr/>
                </a:tc>
                <a:tc>
                  <a:txBody>
                    <a:bodyPr/>
                    <a:lstStyle/>
                    <a:p>
                      <a:r>
                        <a:rPr lang="en-US" sz="1000"/>
                        <a:t>19946</a:t>
                      </a:r>
                    </a:p>
                  </a:txBody>
                  <a:tcPr/>
                </a:tc>
                <a:tc>
                  <a:txBody>
                    <a:bodyPr/>
                    <a:lstStyle/>
                    <a:p>
                      <a:r>
                        <a:rPr lang="en-US" sz="1000"/>
                        <a:t>167</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169</a:t>
                      </a:r>
                    </a:p>
                  </a:txBody>
                  <a:tcPr/>
                </a:tc>
                <a:tc>
                  <a:txBody>
                    <a:bodyPr/>
                    <a:lstStyle/>
                    <a:p>
                      <a:r>
                        <a:rPr lang="en-US" sz="1000"/>
                        <a:t>12</a:t>
                      </a:r>
                    </a:p>
                  </a:txBody>
                  <a:tcPr/>
                </a:tc>
                <a:tc>
                  <a:txBody>
                    <a:bodyPr/>
                    <a:lstStyle/>
                    <a:p>
                      <a:r>
                        <a:rPr lang="en-US" sz="1000"/>
                        <a:t>0.1302 %</a:t>
                      </a:r>
                    </a:p>
                  </a:txBody>
                  <a:tcPr/>
                </a:tc>
                <a:extLst>
                  <a:ext uri="{0D108BD9-81ED-4DB2-BD59-A6C34878D82A}">
                    <a16:rowId xmlns:a16="http://schemas.microsoft.com/office/drawing/2014/main" val="538077308"/>
                  </a:ext>
                </a:extLst>
              </a:tr>
              <a:tr h="370840">
                <a:tc>
                  <a:txBody>
                    <a:bodyPr/>
                    <a:lstStyle/>
                    <a:p>
                      <a:r>
                        <a:rPr lang="en-US" sz="1000"/>
                        <a:t>orbea.argentina</a:t>
                      </a:r>
                    </a:p>
                  </a:txBody>
                  <a:tcPr/>
                </a:tc>
                <a:tc>
                  <a:txBody>
                    <a:bodyPr/>
                    <a:lstStyle/>
                    <a:p>
                      <a:r>
                        <a:rPr lang="en-US" sz="1000"/>
                        <a:t>18758</a:t>
                      </a:r>
                    </a:p>
                  </a:txBody>
                  <a:tcPr/>
                </a:tc>
                <a:tc>
                  <a:txBody>
                    <a:bodyPr/>
                    <a:lstStyle/>
                    <a:p>
                      <a:r>
                        <a:rPr lang="en-US" sz="1000"/>
                        <a:t>-40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64990950"/>
                  </a:ext>
                </a:extLst>
              </a:tr>
              <a:tr h="370840">
                <a:tc>
                  <a:txBody>
                    <a:bodyPr/>
                    <a:lstStyle/>
                    <a:p>
                      <a:r>
                        <a:rPr lang="en-US" sz="1000"/>
                        <a:t>cannondale.argentina</a:t>
                      </a:r>
                    </a:p>
                  </a:txBody>
                  <a:tcPr/>
                </a:tc>
                <a:tc>
                  <a:txBody>
                    <a:bodyPr/>
                    <a:lstStyle/>
                    <a:p>
                      <a:r>
                        <a:rPr lang="en-US" sz="1000"/>
                        <a:t>16548</a:t>
                      </a:r>
                    </a:p>
                  </a:txBody>
                  <a:tcPr/>
                </a:tc>
                <a:tc>
                  <a:txBody>
                    <a:bodyPr/>
                    <a:lstStyle/>
                    <a:p>
                      <a:r>
                        <a:rPr lang="en-US" sz="1000"/>
                        <a:t>263</a:t>
                      </a:r>
                    </a:p>
                  </a:txBody>
                  <a:tcPr/>
                </a:tc>
                <a:tc>
                  <a:txBody>
                    <a:bodyPr/>
                    <a:lstStyle/>
                    <a:p>
                      <a:r>
                        <a:rPr lang="en-US" sz="1000"/>
                        <a:t>8</a:t>
                      </a:r>
                    </a:p>
                  </a:txBody>
                  <a:tcPr/>
                </a:tc>
                <a:tc>
                  <a:txBody>
                    <a:bodyPr/>
                    <a:lstStyle/>
                    <a:p>
                      <a:r>
                        <a:rPr lang="en-US" sz="1000"/>
                        <a:t>5</a:t>
                      </a:r>
                    </a:p>
                  </a:txBody>
                  <a:tcPr/>
                </a:tc>
                <a:tc>
                  <a:txBody>
                    <a:bodyPr/>
                    <a:lstStyle/>
                    <a:p>
                      <a:r>
                        <a:rPr lang="en-US" sz="1000"/>
                        <a:t>2</a:t>
                      </a:r>
                    </a:p>
                  </a:txBody>
                  <a:tcPr/>
                </a:tc>
                <a:tc>
                  <a:txBody>
                    <a:bodyPr/>
                    <a:lstStyle/>
                    <a:p>
                      <a:r>
                        <a:rPr lang="en-US" sz="1000"/>
                        <a:t>15</a:t>
                      </a:r>
                    </a:p>
                  </a:txBody>
                  <a:tcPr/>
                </a:tc>
                <a:tc>
                  <a:txBody>
                    <a:bodyPr/>
                    <a:lstStyle/>
                    <a:p>
                      <a:r>
                        <a:rPr lang="en-US" sz="1000"/>
                        <a:t>771</a:t>
                      </a:r>
                    </a:p>
                  </a:txBody>
                  <a:tcPr/>
                </a:tc>
                <a:tc>
                  <a:txBody>
                    <a:bodyPr/>
                    <a:lstStyle/>
                    <a:p>
                      <a:r>
                        <a:rPr lang="en-US" sz="1000"/>
                        <a:t>11</a:t>
                      </a:r>
                    </a:p>
                  </a:txBody>
                  <a:tcPr/>
                </a:tc>
                <a:tc>
                  <a:txBody>
                    <a:bodyPr/>
                    <a:lstStyle/>
                    <a:p>
                      <a:r>
                        <a:rPr lang="en-US" sz="1000"/>
                        <a:t>0.3176 %</a:t>
                      </a:r>
                    </a:p>
                  </a:txBody>
                  <a:tcPr/>
                </a:tc>
                <a:extLst>
                  <a:ext uri="{0D108BD9-81ED-4DB2-BD59-A6C34878D82A}">
                    <a16:rowId xmlns:a16="http://schemas.microsoft.com/office/drawing/2014/main" val="431514195"/>
                  </a:ext>
                </a:extLst>
              </a:tr>
              <a:tr h="370840">
                <a:tc>
                  <a:txBody>
                    <a:bodyPr/>
                    <a:lstStyle/>
                    <a:p>
                      <a:r>
                        <a:rPr lang="en-US" sz="1000"/>
                        <a:t>meridabikes_ar</a:t>
                      </a:r>
                    </a:p>
                  </a:txBody>
                  <a:tcPr/>
                </a:tc>
                <a:tc>
                  <a:txBody>
                    <a:bodyPr/>
                    <a:lstStyle/>
                    <a:p>
                      <a:r>
                        <a:rPr lang="en-US" sz="1000"/>
                        <a:t>6733</a:t>
                      </a:r>
                    </a:p>
                  </a:txBody>
                  <a:tcPr/>
                </a:tc>
                <a:tc>
                  <a:txBody>
                    <a:bodyPr/>
                    <a:lstStyle/>
                    <a:p>
                      <a:r>
                        <a:rPr lang="en-US" sz="1000"/>
                        <a:t>141</a:t>
                      </a:r>
                    </a:p>
                  </a:txBody>
                  <a:tcPr/>
                </a:tc>
                <a:tc>
                  <a:txBody>
                    <a:bodyPr/>
                    <a:lstStyle/>
                    <a:p>
                      <a:r>
                        <a:rPr lang="en-US" sz="1000"/>
                        <a:t>3</a:t>
                      </a:r>
                    </a:p>
                  </a:txBody>
                  <a:tcPr/>
                </a:tc>
                <a:tc>
                  <a:txBody>
                    <a:bodyPr/>
                    <a:lstStyle/>
                    <a:p>
                      <a:r>
                        <a:rPr lang="en-US" sz="1000"/>
                        <a:t>1</a:t>
                      </a:r>
                    </a:p>
                  </a:txBody>
                  <a:tcPr/>
                </a:tc>
                <a:tc>
                  <a:txBody>
                    <a:bodyPr/>
                    <a:lstStyle/>
                    <a:p>
                      <a:r>
                        <a:rPr lang="en-US" sz="1000"/>
                        <a:t>4</a:t>
                      </a:r>
                    </a:p>
                  </a:txBody>
                  <a:tcPr/>
                </a:tc>
                <a:tc>
                  <a:txBody>
                    <a:bodyPr/>
                    <a:lstStyle/>
                    <a:p>
                      <a:r>
                        <a:rPr lang="en-US" sz="1000"/>
                        <a:t>8</a:t>
                      </a:r>
                    </a:p>
                  </a:txBody>
                  <a:tcPr/>
                </a:tc>
                <a:tc>
                  <a:txBody>
                    <a:bodyPr/>
                    <a:lstStyle/>
                    <a:p>
                      <a:r>
                        <a:rPr lang="en-US" sz="1000"/>
                        <a:t>324</a:t>
                      </a:r>
                    </a:p>
                  </a:txBody>
                  <a:tcPr/>
                </a:tc>
                <a:tc>
                  <a:txBody>
                    <a:bodyPr/>
                    <a:lstStyle/>
                    <a:p>
                      <a:r>
                        <a:rPr lang="en-US" sz="1000"/>
                        <a:t>4</a:t>
                      </a:r>
                    </a:p>
                  </a:txBody>
                  <a:tcPr/>
                </a:tc>
                <a:tc>
                  <a:txBody>
                    <a:bodyPr/>
                    <a:lstStyle/>
                    <a:p>
                      <a:r>
                        <a:rPr lang="en-US" sz="1000"/>
                        <a:t>0.6154 %</a:t>
                      </a:r>
                    </a:p>
                  </a:txBody>
                  <a:tcPr/>
                </a:tc>
                <a:extLst>
                  <a:ext uri="{0D108BD9-81ED-4DB2-BD59-A6C34878D82A}">
                    <a16:rowId xmlns:a16="http://schemas.microsoft.com/office/drawing/2014/main" val="2304236196"/>
                  </a:ext>
                </a:extLst>
              </a:tr>
              <a:tr h="370840">
                <a:tc>
                  <a:txBody>
                    <a:bodyPr/>
                    <a:lstStyle/>
                    <a:p>
                      <a:r>
                        <a:rPr lang="en-US" sz="1000"/>
                        <a:t>cervelo_argentina</a:t>
                      </a:r>
                    </a:p>
                  </a:txBody>
                  <a:tcPr/>
                </a:tc>
                <a:tc>
                  <a:txBody>
                    <a:bodyPr/>
                    <a:lstStyle/>
                    <a:p>
                      <a:r>
                        <a:rPr lang="en-US" sz="1000"/>
                        <a:t>4375</a:t>
                      </a:r>
                    </a:p>
                  </a:txBody>
                  <a:tcPr/>
                </a:tc>
                <a:tc>
                  <a:txBody>
                    <a:bodyPr/>
                    <a:lstStyle/>
                    <a:p>
                      <a:r>
                        <a:rPr lang="en-US" sz="1000"/>
                        <a:t>213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70</a:t>
                      </a:r>
                    </a:p>
                  </a:txBody>
                  <a:tcPr/>
                </a:tc>
                <a:tc>
                  <a:txBody>
                    <a:bodyPr/>
                    <a:lstStyle/>
                    <a:p>
                      <a:r>
                        <a:rPr lang="en-US" sz="1000"/>
                        <a:t>2</a:t>
                      </a:r>
                    </a:p>
                  </a:txBody>
                  <a:tcPr/>
                </a:tc>
                <a:tc>
                  <a:txBody>
                    <a:bodyPr/>
                    <a:lstStyle/>
                    <a:p>
                      <a:r>
                        <a:rPr lang="en-US" sz="1000"/>
                        <a:t>1.6870 %</a:t>
                      </a:r>
                    </a:p>
                  </a:txBody>
                  <a:tcPr/>
                </a:tc>
                <a:extLst>
                  <a:ext uri="{0D108BD9-81ED-4DB2-BD59-A6C34878D82A}">
                    <a16:rowId xmlns:a16="http://schemas.microsoft.com/office/drawing/2014/main" val="3786855672"/>
                  </a:ext>
                </a:extLst>
              </a:tr>
            </a:tbl>
          </a:graphicData>
        </a:graphic>
      </p:graphicFrame>
      <p:sp>
        <p:nvSpPr>
          <p:cNvPr id="4" name="Text Placeholder 3">
            <a:extLst>
              <a:ext uri="{FF2B5EF4-FFF2-40B4-BE49-F238E27FC236}">
                <a16:creationId xmlns:a16="http://schemas.microsoft.com/office/drawing/2014/main" id="{187463E9-4D26-49D1-8D9A-5E374D61A75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65922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7A39-4ADB-4E1B-880B-196C6C48EBEC}"/>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D11D8157-7264-40ED-91E9-FCD1F02EBCB6}"/>
              </a:ext>
            </a:extLst>
          </p:cNvPr>
          <p:cNvGraphicFramePr>
            <a:graphicFrameLocks noGrp="1"/>
          </p:cNvGraphicFramePr>
          <p:nvPr>
            <p:ph type="chart" sz="quarter" idx="13"/>
            <p:extLst>
              <p:ext uri="{D42A27DB-BD31-4B8C-83A1-F6EECF244321}">
                <p14:modId xmlns:p14="http://schemas.microsoft.com/office/powerpoint/2010/main" val="939544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A94924-DB57-4D27-94A7-F0F1F90785B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23B199F-50D5-4608-9A0A-D2DDE6950B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068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F4AA3-F5BD-4477-93E4-E8B069FF3A0E}"/>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F70E6182-298A-440F-BE7D-B2EEE79AB0A1}"/>
              </a:ext>
            </a:extLst>
          </p:cNvPr>
          <p:cNvGraphicFramePr>
            <a:graphicFrameLocks noGrp="1"/>
          </p:cNvGraphicFramePr>
          <p:nvPr>
            <p:ph type="chart" sz="quarter" idx="13"/>
            <p:extLst>
              <p:ext uri="{D42A27DB-BD31-4B8C-83A1-F6EECF244321}">
                <p14:modId xmlns:p14="http://schemas.microsoft.com/office/powerpoint/2010/main" val="1286792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F0B98-B9B9-4C1E-9987-46A8B839272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5D0AEFA-2925-4C4A-BCDD-5D22FC720E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231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8D798-4ABF-476F-A074-D02D0DD4B90D}"/>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7A76B9B6-6E05-4576-8BED-65CE037F9C59}"/>
              </a:ext>
            </a:extLst>
          </p:cNvPr>
          <p:cNvGraphicFramePr>
            <a:graphicFrameLocks noGrp="1"/>
          </p:cNvGraphicFramePr>
          <p:nvPr>
            <p:ph type="chart" sz="quarter" idx="13"/>
            <p:extLst>
              <p:ext uri="{D42A27DB-BD31-4B8C-83A1-F6EECF244321}">
                <p14:modId xmlns:p14="http://schemas.microsoft.com/office/powerpoint/2010/main" val="515966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44157-41F9-4F2F-8CBF-848066FFBDF7}"/>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D317C59-A547-4E1F-9FDF-B702B2A771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0021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9D9C6-94C1-47B6-A90F-B312B9CB505A}"/>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05D6FB41-70BE-49A1-AC46-04E0B7E02F9F}"/>
              </a:ext>
            </a:extLst>
          </p:cNvPr>
          <p:cNvGraphicFramePr>
            <a:graphicFrameLocks noGrp="1"/>
          </p:cNvGraphicFramePr>
          <p:nvPr>
            <p:ph type="chart" sz="quarter" idx="13"/>
            <p:extLst>
              <p:ext uri="{D42A27DB-BD31-4B8C-83A1-F6EECF244321}">
                <p14:modId xmlns:p14="http://schemas.microsoft.com/office/powerpoint/2010/main" val="3850911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7F78F-337E-40CE-82D3-DC93BB51F06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6ABC6E4-DDEE-4DF4-9009-C4E6492086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3690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DC9E-4ED5-4DD0-A783-31C10FE5ABC3}"/>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9909F1F4-DF2C-43AE-B1F9-01B8138A73E4}"/>
              </a:ext>
            </a:extLst>
          </p:cNvPr>
          <p:cNvGraphicFramePr>
            <a:graphicFrameLocks noGrp="1"/>
          </p:cNvGraphicFramePr>
          <p:nvPr>
            <p:ph type="chart" sz="quarter" idx="13"/>
            <p:extLst>
              <p:ext uri="{D42A27DB-BD31-4B8C-83A1-F6EECF244321}">
                <p14:modId xmlns:p14="http://schemas.microsoft.com/office/powerpoint/2010/main" val="3074910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0682A-9BEF-4597-9383-BB6F679EE91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779005C-A988-46A6-BF00-275604A6E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720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5D582-470E-4A9D-920E-2AAC8B2F2E35}"/>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F64BE74A-BBB0-4B12-B946-2581556EDC7D}"/>
              </a:ext>
            </a:extLst>
          </p:cNvPr>
          <p:cNvGraphicFramePr>
            <a:graphicFrameLocks noGrp="1"/>
          </p:cNvGraphicFramePr>
          <p:nvPr>
            <p:ph type="chart" sz="quarter" idx="13"/>
            <p:extLst>
              <p:ext uri="{D42A27DB-BD31-4B8C-83A1-F6EECF244321}">
                <p14:modId xmlns:p14="http://schemas.microsoft.com/office/powerpoint/2010/main" val="1418449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EB9ED-EFB5-4F15-A5D9-4FBE5B09E26C}"/>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FF3F4CA-3DCF-45DF-A6C2-CFBD06A115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7503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2ECEA-B3D7-44DF-AFA9-960070C4A955}"/>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04693FEA-A48E-474F-BC2C-A1063BADECD0}"/>
              </a:ext>
            </a:extLst>
          </p:cNvPr>
          <p:cNvGraphicFramePr>
            <a:graphicFrameLocks noGrp="1"/>
          </p:cNvGraphicFramePr>
          <p:nvPr>
            <p:ph type="chart" sz="quarter" idx="13"/>
            <p:extLst>
              <p:ext uri="{D42A27DB-BD31-4B8C-83A1-F6EECF244321}">
                <p14:modId xmlns:p14="http://schemas.microsoft.com/office/powerpoint/2010/main" val="36326364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19895-76E0-426C-87CD-7BC76D23E06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43E6DFB-E5F4-40C0-956F-BA78BB2AF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421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C794E-25EB-4771-BA16-9370F28ED4F7}"/>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F1FE27F7-F088-40D6-B882-97C33B9F9C7B}"/>
              </a:ext>
            </a:extLst>
          </p:cNvPr>
          <p:cNvGraphicFramePr>
            <a:graphicFrameLocks noGrp="1"/>
          </p:cNvGraphicFramePr>
          <p:nvPr>
            <p:ph type="chart" sz="quarter" idx="13"/>
            <p:extLst>
              <p:ext uri="{D42A27DB-BD31-4B8C-83A1-F6EECF244321}">
                <p14:modId xmlns:p14="http://schemas.microsoft.com/office/powerpoint/2010/main" val="14510135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D26170-633C-46AE-8600-F109A230BE18}"/>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C6203BB-57A1-4F37-B49B-34B73B607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491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09F5-5E6A-4B8C-B59B-BD025B433475}"/>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4FD41C9C-DB4D-4BCC-A4B0-159D135BAADE}"/>
              </a:ext>
            </a:extLst>
          </p:cNvPr>
          <p:cNvGraphicFramePr>
            <a:graphicFrameLocks noGrp="1"/>
          </p:cNvGraphicFramePr>
          <p:nvPr>
            <p:ph type="chart" sz="quarter" idx="13"/>
            <p:extLst>
              <p:ext uri="{D42A27DB-BD31-4B8C-83A1-F6EECF244321}">
                <p14:modId xmlns:p14="http://schemas.microsoft.com/office/powerpoint/2010/main" val="3654842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0F895F-BB1C-4E56-A325-CAB58C4BFE0D}"/>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1D50A610-0F8C-4116-A10A-6D6E1507B9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7866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7136D-2E55-4328-BDC4-CE2260C16E05}"/>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3A43C296-E58D-4C92-8979-B0780790CD1A}"/>
              </a:ext>
            </a:extLst>
          </p:cNvPr>
          <p:cNvGraphicFramePr>
            <a:graphicFrameLocks noGrp="1"/>
          </p:cNvGraphicFramePr>
          <p:nvPr>
            <p:ph type="chart" sz="quarter" idx="13"/>
            <p:extLst>
              <p:ext uri="{D42A27DB-BD31-4B8C-83A1-F6EECF244321}">
                <p14:modId xmlns:p14="http://schemas.microsoft.com/office/powerpoint/2010/main" val="3419737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FDC50-9ED6-4C80-9196-91F4D3BF8424}"/>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0203ADB-BA8A-46C7-857C-4C4F2851C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1682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D0ED7-7C1A-48BC-9F43-3DD752C347BA}"/>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1B0E7248-295E-40A0-B828-DFBBD196B1EA}"/>
              </a:ext>
            </a:extLst>
          </p:cNvPr>
          <p:cNvGraphicFramePr>
            <a:graphicFrameLocks noGrp="1"/>
          </p:cNvGraphicFramePr>
          <p:nvPr>
            <p:ph type="chart" sz="quarter" idx="13"/>
            <p:extLst>
              <p:ext uri="{D42A27DB-BD31-4B8C-83A1-F6EECF244321}">
                <p14:modId xmlns:p14="http://schemas.microsoft.com/office/powerpoint/2010/main" val="3068119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C8F925-02B2-4D81-ABC3-183FCB323791}"/>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8D88BC7-575C-4981-B278-2666AD1C8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253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1BA33-F57E-43D6-A772-5A9FC4F7C4AA}"/>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2C17D257-4FF1-4F8D-98B4-72615AB32B73}"/>
              </a:ext>
            </a:extLst>
          </p:cNvPr>
          <p:cNvGraphicFramePr>
            <a:graphicFrameLocks noGrp="1"/>
          </p:cNvGraphicFramePr>
          <p:nvPr>
            <p:ph type="chart" sz="quarter" idx="13"/>
            <p:extLst>
              <p:ext uri="{D42A27DB-BD31-4B8C-83A1-F6EECF244321}">
                <p14:modId xmlns:p14="http://schemas.microsoft.com/office/powerpoint/2010/main" val="1526564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7A32F5-FF90-4A24-8D92-81885D79DE6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4F17E83-202E-4D56-A65F-1DA6F725EA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639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7C4ED-F74C-4BCD-A1FC-70A582E0D3D2}"/>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7D0F8C69-BB46-4709-8749-60BC3E9958DB}"/>
              </a:ext>
            </a:extLst>
          </p:cNvPr>
          <p:cNvGraphicFramePr>
            <a:graphicFrameLocks noGrp="1"/>
          </p:cNvGraphicFramePr>
          <p:nvPr>
            <p:ph type="tbl" sz="quarter" idx="13"/>
            <p:extLst>
              <p:ext uri="{D42A27DB-BD31-4B8C-83A1-F6EECF244321}">
                <p14:modId xmlns:p14="http://schemas.microsoft.com/office/powerpoint/2010/main" val="411200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80282823"/>
                    </a:ext>
                  </a:extLst>
                </a:gridCol>
                <a:gridCol w="1399032">
                  <a:extLst>
                    <a:ext uri="{9D8B030D-6E8A-4147-A177-3AD203B41FA5}">
                      <a16:colId xmlns:a16="http://schemas.microsoft.com/office/drawing/2014/main" val="3507816188"/>
                    </a:ext>
                  </a:extLst>
                </a:gridCol>
                <a:gridCol w="1399032">
                  <a:extLst>
                    <a:ext uri="{9D8B030D-6E8A-4147-A177-3AD203B41FA5}">
                      <a16:colId xmlns:a16="http://schemas.microsoft.com/office/drawing/2014/main" val="4036499744"/>
                    </a:ext>
                  </a:extLst>
                </a:gridCol>
                <a:gridCol w="1399032">
                  <a:extLst>
                    <a:ext uri="{9D8B030D-6E8A-4147-A177-3AD203B41FA5}">
                      <a16:colId xmlns:a16="http://schemas.microsoft.com/office/drawing/2014/main" val="3005988057"/>
                    </a:ext>
                  </a:extLst>
                </a:gridCol>
                <a:gridCol w="1399032">
                  <a:extLst>
                    <a:ext uri="{9D8B030D-6E8A-4147-A177-3AD203B41FA5}">
                      <a16:colId xmlns:a16="http://schemas.microsoft.com/office/drawing/2014/main" val="211568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36550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152.90322580645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155.64516129032</a:t>
                      </a:r>
                    </a:p>
                  </a:txBody>
                  <a:tcPr/>
                </a:tc>
                <a:extLst>
                  <a:ext uri="{0D108BD9-81ED-4DB2-BD59-A6C34878D82A}">
                    <a16:rowId xmlns:a16="http://schemas.microsoft.com/office/drawing/2014/main" val="119799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152.90322580645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2.741935483871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155.64516129032</a:t>
                      </a:r>
                    </a:p>
                  </a:txBody>
                  <a:tcPr/>
                </a:tc>
                <a:extLst>
                  <a:ext uri="{0D108BD9-81ED-4DB2-BD59-A6C34878D82A}">
                    <a16:rowId xmlns:a16="http://schemas.microsoft.com/office/drawing/2014/main" val="232064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281.42857142857</a:t>
                      </a:r>
                    </a:p>
                  </a:txBody>
                  <a:tcPr/>
                </a:tc>
                <a:extLst>
                  <a:ext uri="{0D108BD9-81ED-4DB2-BD59-A6C34878D82A}">
                    <a16:rowId xmlns:a16="http://schemas.microsoft.com/office/drawing/2014/main" val="3993727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290.83333333333</a:t>
                      </a:r>
                    </a:p>
                  </a:txBody>
                  <a:tcPr/>
                </a:tc>
                <a:extLst>
                  <a:ext uri="{0D108BD9-81ED-4DB2-BD59-A6C34878D82A}">
                    <a16:rowId xmlns:a16="http://schemas.microsoft.com/office/drawing/2014/main" val="225560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55.636363636364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56.545454545455</a:t>
                      </a:r>
                    </a:p>
                  </a:txBody>
                  <a:tcPr/>
                </a:tc>
                <a:extLst>
                  <a:ext uri="{0D108BD9-81ED-4DB2-BD59-A6C34878D82A}">
                    <a16:rowId xmlns:a16="http://schemas.microsoft.com/office/drawing/2014/main" val="83264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43019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25.857142857143</a:t>
                      </a:r>
                    </a:p>
                  </a:txBody>
                  <a:tcPr/>
                </a:tc>
                <a:extLst>
                  <a:ext uri="{0D108BD9-81ED-4DB2-BD59-A6C34878D82A}">
                    <a16:rowId xmlns:a16="http://schemas.microsoft.com/office/drawing/2014/main" val="3898980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25.857142857143</a:t>
                      </a:r>
                    </a:p>
                  </a:txBody>
                  <a:tcPr/>
                </a:tc>
                <a:extLst>
                  <a:ext uri="{0D108BD9-81ED-4DB2-BD59-A6C34878D82A}">
                    <a16:rowId xmlns:a16="http://schemas.microsoft.com/office/drawing/2014/main" val="211764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50.428571428571</a:t>
                      </a:r>
                    </a:p>
                  </a:txBody>
                  <a:tcPr/>
                </a:tc>
                <a:extLst>
                  <a:ext uri="{0D108BD9-81ED-4DB2-BD59-A6C34878D82A}">
                    <a16:rowId xmlns:a16="http://schemas.microsoft.com/office/drawing/2014/main" val="3867158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100.66666666667</a:t>
                      </a:r>
                    </a:p>
                  </a:txBody>
                  <a:tcPr/>
                </a:tc>
                <a:extLst>
                  <a:ext uri="{0D108BD9-81ED-4DB2-BD59-A6C34878D82A}">
                    <a16:rowId xmlns:a16="http://schemas.microsoft.com/office/drawing/2014/main" val="1430992213"/>
                  </a:ext>
                </a:extLst>
              </a:tr>
            </a:tbl>
          </a:graphicData>
        </a:graphic>
      </p:graphicFrame>
      <p:sp>
        <p:nvSpPr>
          <p:cNvPr id="4" name="Text Placeholder 3">
            <a:extLst>
              <a:ext uri="{FF2B5EF4-FFF2-40B4-BE49-F238E27FC236}">
                <a16:creationId xmlns:a16="http://schemas.microsoft.com/office/drawing/2014/main" id="{A31E58FD-21B1-4B44-98F7-82B1A14DB96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00351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2DF7-E174-4BFD-AC15-E44342E4B437}"/>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B572CAA3-805E-4DE6-B569-58D86ADFCCC5}"/>
              </a:ext>
            </a:extLst>
          </p:cNvPr>
          <p:cNvGraphicFramePr>
            <a:graphicFrameLocks noGrp="1"/>
          </p:cNvGraphicFramePr>
          <p:nvPr>
            <p:ph type="tbl" sz="quarter" idx="13"/>
            <p:extLst>
              <p:ext uri="{D42A27DB-BD31-4B8C-83A1-F6EECF244321}">
                <p14:modId xmlns:p14="http://schemas.microsoft.com/office/powerpoint/2010/main" val="39490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9099440"/>
                    </a:ext>
                  </a:extLst>
                </a:gridCol>
                <a:gridCol w="1399032">
                  <a:extLst>
                    <a:ext uri="{9D8B030D-6E8A-4147-A177-3AD203B41FA5}">
                      <a16:colId xmlns:a16="http://schemas.microsoft.com/office/drawing/2014/main" val="1292390462"/>
                    </a:ext>
                  </a:extLst>
                </a:gridCol>
                <a:gridCol w="1399032">
                  <a:extLst>
                    <a:ext uri="{9D8B030D-6E8A-4147-A177-3AD203B41FA5}">
                      <a16:colId xmlns:a16="http://schemas.microsoft.com/office/drawing/2014/main" val="3518557313"/>
                    </a:ext>
                  </a:extLst>
                </a:gridCol>
                <a:gridCol w="1399032">
                  <a:extLst>
                    <a:ext uri="{9D8B030D-6E8A-4147-A177-3AD203B41FA5}">
                      <a16:colId xmlns:a16="http://schemas.microsoft.com/office/drawing/2014/main" val="3384687735"/>
                    </a:ext>
                  </a:extLst>
                </a:gridCol>
                <a:gridCol w="1399032">
                  <a:extLst>
                    <a:ext uri="{9D8B030D-6E8A-4147-A177-3AD203B41FA5}">
                      <a16:colId xmlns:a16="http://schemas.microsoft.com/office/drawing/2014/main" val="791724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5309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extLst>
                  <a:ext uri="{0D108BD9-81ED-4DB2-BD59-A6C34878D82A}">
                    <a16:rowId xmlns:a16="http://schemas.microsoft.com/office/drawing/2014/main" val="109508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#SpecializedEpic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extLst>
                  <a:ext uri="{0D108BD9-81ED-4DB2-BD59-A6C34878D82A}">
                    <a16:rowId xmlns:a16="http://schemas.microsoft.com/office/drawing/2014/main" val="44642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358329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extLst>
                  <a:ext uri="{0D108BD9-81ED-4DB2-BD59-A6C34878D82A}">
                    <a16:rowId xmlns:a16="http://schemas.microsoft.com/office/drawing/2014/main" val="4077176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199.33333333333</a:t>
                      </a:r>
                    </a:p>
                  </a:txBody>
                  <a:tcPr/>
                </a:tc>
                <a:extLst>
                  <a:ext uri="{0D108BD9-81ED-4DB2-BD59-A6C34878D82A}">
                    <a16:rowId xmlns:a16="http://schemas.microsoft.com/office/drawing/2014/main" val="13591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#TotalRaceBike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extLst>
                  <a:ext uri="{0D108BD9-81ED-4DB2-BD59-A6C34878D82A}">
                    <a16:rowId xmlns:a16="http://schemas.microsoft.com/office/drawing/2014/main" val="835051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100.66666666667</a:t>
                      </a:r>
                    </a:p>
                  </a:txBody>
                  <a:tcPr/>
                </a:tc>
                <a:extLst>
                  <a:ext uri="{0D108BD9-81ED-4DB2-BD59-A6C34878D82A}">
                    <a16:rowId xmlns:a16="http://schemas.microsoft.com/office/drawing/2014/main" val="291201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100.66666666667</a:t>
                      </a:r>
                    </a:p>
                  </a:txBody>
                  <a:tcPr/>
                </a:tc>
                <a:extLst>
                  <a:ext uri="{0D108BD9-81ED-4DB2-BD59-A6C34878D82A}">
                    <a16:rowId xmlns:a16="http://schemas.microsoft.com/office/drawing/2014/main" val="2223772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100.66666666667</a:t>
                      </a:r>
                    </a:p>
                  </a:txBody>
                  <a:tcPr/>
                </a:tc>
                <a:extLst>
                  <a:ext uri="{0D108BD9-81ED-4DB2-BD59-A6C34878D82A}">
                    <a16:rowId xmlns:a16="http://schemas.microsoft.com/office/drawing/2014/main" val="1126565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100.66666666667</a:t>
                      </a:r>
                    </a:p>
                  </a:txBody>
                  <a:tcPr/>
                </a:tc>
                <a:extLst>
                  <a:ext uri="{0D108BD9-81ED-4DB2-BD59-A6C34878D82A}">
                    <a16:rowId xmlns:a16="http://schemas.microsoft.com/office/drawing/2014/main" val="2993068806"/>
                  </a:ext>
                </a:extLst>
              </a:tr>
            </a:tbl>
          </a:graphicData>
        </a:graphic>
      </p:graphicFrame>
      <p:sp>
        <p:nvSpPr>
          <p:cNvPr id="4" name="Text Placeholder 3">
            <a:extLst>
              <a:ext uri="{FF2B5EF4-FFF2-40B4-BE49-F238E27FC236}">
                <a16:creationId xmlns:a16="http://schemas.microsoft.com/office/drawing/2014/main" id="{EEDD4B12-15A3-4873-AAD9-1295602F873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390629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4CCE5-521B-475C-A0D5-D0E168700264}"/>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2774A1AA-D0E8-4749-957F-33C75C791C84}"/>
              </a:ext>
            </a:extLst>
          </p:cNvPr>
          <p:cNvGraphicFramePr>
            <a:graphicFrameLocks noGrp="1"/>
          </p:cNvGraphicFramePr>
          <p:nvPr>
            <p:ph type="tbl" sz="quarter" idx="13"/>
            <p:extLst>
              <p:ext uri="{D42A27DB-BD31-4B8C-83A1-F6EECF244321}">
                <p14:modId xmlns:p14="http://schemas.microsoft.com/office/powerpoint/2010/main" val="4167182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278636"/>
                    </a:ext>
                  </a:extLst>
                </a:gridCol>
                <a:gridCol w="1810512">
                  <a:extLst>
                    <a:ext uri="{9D8B030D-6E8A-4147-A177-3AD203B41FA5}">
                      <a16:colId xmlns:a16="http://schemas.microsoft.com/office/drawing/2014/main" val="1436127844"/>
                    </a:ext>
                  </a:extLst>
                </a:gridCol>
                <a:gridCol w="822960">
                  <a:extLst>
                    <a:ext uri="{9D8B030D-6E8A-4147-A177-3AD203B41FA5}">
                      <a16:colId xmlns:a16="http://schemas.microsoft.com/office/drawing/2014/main" val="787486644"/>
                    </a:ext>
                  </a:extLst>
                </a:gridCol>
                <a:gridCol w="822960">
                  <a:extLst>
                    <a:ext uri="{9D8B030D-6E8A-4147-A177-3AD203B41FA5}">
                      <a16:colId xmlns:a16="http://schemas.microsoft.com/office/drawing/2014/main" val="2747139367"/>
                    </a:ext>
                  </a:extLst>
                </a:gridCol>
                <a:gridCol w="822960">
                  <a:extLst>
                    <a:ext uri="{9D8B030D-6E8A-4147-A177-3AD203B41FA5}">
                      <a16:colId xmlns:a16="http://schemas.microsoft.com/office/drawing/2014/main" val="2885941369"/>
                    </a:ext>
                  </a:extLst>
                </a:gridCol>
                <a:gridCol w="822960">
                  <a:extLst>
                    <a:ext uri="{9D8B030D-6E8A-4147-A177-3AD203B41FA5}">
                      <a16:colId xmlns:a16="http://schemas.microsoft.com/office/drawing/2014/main" val="357164818"/>
                    </a:ext>
                  </a:extLst>
                </a:gridCol>
                <a:gridCol w="822960">
                  <a:extLst>
                    <a:ext uri="{9D8B030D-6E8A-4147-A177-3AD203B41FA5}">
                      <a16:colId xmlns:a16="http://schemas.microsoft.com/office/drawing/2014/main" val="3754711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9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- 2022-03-27 20:14:43</a:t>
                      </a:r>
                      <a:r>
                        <a:rPr kumimoji="0" lang="en-US" sz="1000" b="0" i="0" u="none" strike="noStrike" kern="1200" cap="none" spc="0" normalizeH="0" baseline="0" noProof="0">
                          <a:ln>
                            <a:noFill/>
                          </a:ln>
                          <a:solidFill>
                            <a:prstClr val="black"/>
                          </a:solidFill>
                          <a:effectLst/>
                          <a:uLnTx/>
                          <a:uFillTx/>
                          <a:latin typeface="+mn-lt"/>
                          <a:ea typeface="+mn-ea"/>
                          <a:cs typeface="+mn-cs"/>
                        </a:rPr>
                        <a:t>
 ¡ bikecarito ganó la general de vueltaaltascumbres 22! 
La marplatense se llevó la carrera con un espectacular perfomance en los 120 km de Altas Cumbres.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277401722_2420570871414218_7910866510803506071_n.jpg?_nc_cat=107&amp;ccb=1-5&amp;_nc_sid=8ae9d6&amp;_nc_ohc=dh7wHL-ARgIAX_mnRDJ&amp;_nc_ht=scontent-bos3-1.cdninstagram.com&amp;edm=AL-3X8kEAAAA&amp;oh=00_AT9Xt4q2G9yMjWySLnBVws9zqMEkkpoVAOe0G6zR1kNfMA&amp;oe=62499977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28322994"/>
                  </a:ext>
                </a:extLst>
              </a:tr>
            </a:tbl>
          </a:graphicData>
        </a:graphic>
      </p:graphicFrame>
      <p:sp>
        <p:nvSpPr>
          <p:cNvPr id="4" name="Text Placeholder 3">
            <a:extLst>
              <a:ext uri="{FF2B5EF4-FFF2-40B4-BE49-F238E27FC236}">
                <a16:creationId xmlns:a16="http://schemas.microsoft.com/office/drawing/2014/main" id="{B53D655B-E2CD-42D0-BFE0-C6C458D3E0D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59656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A548-1E8C-4D41-8949-051A8B8F5164}"/>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23E167D3-C766-43A6-BB07-7BC9FB61E21A}"/>
              </a:ext>
            </a:extLst>
          </p:cNvPr>
          <p:cNvGraphicFramePr>
            <a:graphicFrameLocks noGrp="1"/>
          </p:cNvGraphicFramePr>
          <p:nvPr>
            <p:ph type="tbl" sz="quarter" idx="13"/>
            <p:extLst>
              <p:ext uri="{D42A27DB-BD31-4B8C-83A1-F6EECF244321}">
                <p14:modId xmlns:p14="http://schemas.microsoft.com/office/powerpoint/2010/main" val="44027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1432732"/>
                    </a:ext>
                  </a:extLst>
                </a:gridCol>
                <a:gridCol w="1810512">
                  <a:extLst>
                    <a:ext uri="{9D8B030D-6E8A-4147-A177-3AD203B41FA5}">
                      <a16:colId xmlns:a16="http://schemas.microsoft.com/office/drawing/2014/main" val="2370244203"/>
                    </a:ext>
                  </a:extLst>
                </a:gridCol>
                <a:gridCol w="822960">
                  <a:extLst>
                    <a:ext uri="{9D8B030D-6E8A-4147-A177-3AD203B41FA5}">
                      <a16:colId xmlns:a16="http://schemas.microsoft.com/office/drawing/2014/main" val="2711290425"/>
                    </a:ext>
                  </a:extLst>
                </a:gridCol>
                <a:gridCol w="822960">
                  <a:extLst>
                    <a:ext uri="{9D8B030D-6E8A-4147-A177-3AD203B41FA5}">
                      <a16:colId xmlns:a16="http://schemas.microsoft.com/office/drawing/2014/main" val="4125176366"/>
                    </a:ext>
                  </a:extLst>
                </a:gridCol>
                <a:gridCol w="822960">
                  <a:extLst>
                    <a:ext uri="{9D8B030D-6E8A-4147-A177-3AD203B41FA5}">
                      <a16:colId xmlns:a16="http://schemas.microsoft.com/office/drawing/2014/main" val="956335678"/>
                    </a:ext>
                  </a:extLst>
                </a:gridCol>
                <a:gridCol w="822960">
                  <a:extLst>
                    <a:ext uri="{9D8B030D-6E8A-4147-A177-3AD203B41FA5}">
                      <a16:colId xmlns:a16="http://schemas.microsoft.com/office/drawing/2014/main" val="1451454037"/>
                    </a:ext>
                  </a:extLst>
                </a:gridCol>
                <a:gridCol w="822960">
                  <a:extLst>
                    <a:ext uri="{9D8B030D-6E8A-4147-A177-3AD203B41FA5}">
                      <a16:colId xmlns:a16="http://schemas.microsoft.com/office/drawing/2014/main" val="4029467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132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- 2022-03-16 22:09:29</a:t>
                      </a:r>
                      <a:r>
                        <a:rPr kumimoji="0" lang="en-US" sz="1000" b="0" i="0" u="none" strike="noStrike" kern="1200" cap="none" spc="0" normalizeH="0" baseline="0" noProof="0">
                          <a:ln>
                            <a:noFill/>
                          </a:ln>
                          <a:solidFill>
                            <a:prstClr val="black"/>
                          </a:solidFill>
                          <a:effectLst/>
                          <a:uLnTx/>
                          <a:uFillTx/>
                          <a:latin typeface="+mn-lt"/>
                          <a:ea typeface="+mn-ea"/>
                          <a:cs typeface="+mn-cs"/>
                        </a:rPr>
                        <a:t>
 ¡Las #SuperCaliber del trekfactoryracingxc ya están listas para la temporada 22! 
¡Elegí tu favorita y contanos en los comentarios! 
🚴‍♀️ jolandaneff 
🚴‍♀️ eviealicerichards 
🚴‍♀️ maddie_munro 
🚴‍♂️ rj_amos
🚴‍♂️ anton.cooper 
🚴‍♂️ vladdascalu 
trekbikes trekbicycleargentina bontragerargentina #trek #Trekargentina  #xc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276032169_689970969118736_3843389310995420354_n.jpg?_nc_cat=108&amp;ccb=1-5&amp;_nc_sid=8ae9d6&amp;_nc_ohc=MgPGPahvwWgAX_eEyuJ&amp;_nc_ht=scontent-bos3-1.cdninstagram.com&amp;edm=AL-3X8kEAAAA&amp;oh=00_AT9n0cC-fQ565EDYSznAocjrgBOTC4RjFW_IzmH5-5Qvyw&amp;oe=6249C6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08075769"/>
                  </a:ext>
                </a:extLst>
              </a:tr>
            </a:tbl>
          </a:graphicData>
        </a:graphic>
      </p:graphicFrame>
      <p:sp>
        <p:nvSpPr>
          <p:cNvPr id="4" name="Text Placeholder 3">
            <a:extLst>
              <a:ext uri="{FF2B5EF4-FFF2-40B4-BE49-F238E27FC236}">
                <a16:creationId xmlns:a16="http://schemas.microsoft.com/office/drawing/2014/main" id="{085E2A12-FEB6-4F7E-909C-F3DD4C94A93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988444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7027D-A5B5-4FCA-81D2-847AC88F76FC}"/>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F058B4BE-65C0-4AD7-9545-DA8A4A90895A}"/>
              </a:ext>
            </a:extLst>
          </p:cNvPr>
          <p:cNvGraphicFramePr>
            <a:graphicFrameLocks noGrp="1"/>
          </p:cNvGraphicFramePr>
          <p:nvPr>
            <p:ph type="tbl" sz="quarter" idx="13"/>
            <p:extLst>
              <p:ext uri="{D42A27DB-BD31-4B8C-83A1-F6EECF244321}">
                <p14:modId xmlns:p14="http://schemas.microsoft.com/office/powerpoint/2010/main" val="589409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5202403"/>
                    </a:ext>
                  </a:extLst>
                </a:gridCol>
                <a:gridCol w="1810512">
                  <a:extLst>
                    <a:ext uri="{9D8B030D-6E8A-4147-A177-3AD203B41FA5}">
                      <a16:colId xmlns:a16="http://schemas.microsoft.com/office/drawing/2014/main" val="215358523"/>
                    </a:ext>
                  </a:extLst>
                </a:gridCol>
                <a:gridCol w="822960">
                  <a:extLst>
                    <a:ext uri="{9D8B030D-6E8A-4147-A177-3AD203B41FA5}">
                      <a16:colId xmlns:a16="http://schemas.microsoft.com/office/drawing/2014/main" val="2094968941"/>
                    </a:ext>
                  </a:extLst>
                </a:gridCol>
                <a:gridCol w="822960">
                  <a:extLst>
                    <a:ext uri="{9D8B030D-6E8A-4147-A177-3AD203B41FA5}">
                      <a16:colId xmlns:a16="http://schemas.microsoft.com/office/drawing/2014/main" val="120856581"/>
                    </a:ext>
                  </a:extLst>
                </a:gridCol>
                <a:gridCol w="822960">
                  <a:extLst>
                    <a:ext uri="{9D8B030D-6E8A-4147-A177-3AD203B41FA5}">
                      <a16:colId xmlns:a16="http://schemas.microsoft.com/office/drawing/2014/main" val="3210788014"/>
                    </a:ext>
                  </a:extLst>
                </a:gridCol>
                <a:gridCol w="822960">
                  <a:extLst>
                    <a:ext uri="{9D8B030D-6E8A-4147-A177-3AD203B41FA5}">
                      <a16:colId xmlns:a16="http://schemas.microsoft.com/office/drawing/2014/main" val="2243670235"/>
                    </a:ext>
                  </a:extLst>
                </a:gridCol>
                <a:gridCol w="822960">
                  <a:extLst>
                    <a:ext uri="{9D8B030D-6E8A-4147-A177-3AD203B41FA5}">
                      <a16:colId xmlns:a16="http://schemas.microsoft.com/office/drawing/2014/main" val="2332036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6035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- 2022-03-30 21:00:06</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Más conocido como "Pepe", José Meolans nació y vive en la ciudad de Córdoba. Desde pequeño eligió la natación, deporte con el cual llevó a nuestro país🇦🇷 a lo más alto del podio en las competencias más importates del mundo. Hoy, con 43 años, es un ciclista aficionado.
𝙈𝙖𝙣𝙤 𝙖 𝙢𝙖𝙣𝙤 𝙘𝙤𝙣 𝙋𝙚𝙥𝙚 𝙈𝙚𝙤𝙡𝙖𝙣𝙨👇
‣ 𝙴𝚍𝚊𝚍: 𝟺𝟹 
‣ 𝚂𝚒𝚐𝚗𝚘: 𝙲á𝚗𝚌𝚎𝚛 
‣ 𝙻𝚘 𝚖𝚎𝚓𝚘𝚛 𝚍𝚎 𝚕𝚊 𝚋𝚒𝚌𝚒 𝚎𝚜: 𝚍𝚎𝚜𝚌𝚘𝚗𝚎𝚌𝚝𝚊𝚛 𝚍𝚎 𝚝𝚘𝚍𝚘.
‣ 𝙲𝚘𝚖𝚒𝚍𝚊 𝚙𝚛𝚎𝚏𝚎𝚛𝚒𝚍𝚊 𝚍𝚎𝚜𝚙𝚞é𝚜 𝚍𝚎 𝚎𝚗𝚝𝚛𝚎𝚗𝚊𝚛: 𝚕𝚘 𝚚𝚞𝚎 𝚑𝚊𝚢𝚊😜
‣ 𝙱𝚒𝚌𝚒 𝚙𝚛𝚎𝚏𝚎𝚛𝚒𝚍𝚊: 𝚂𝚙𝚎𝚌𝚒𝚊𝚕𝚒𝚣𝚎𝚍 𝚃𝚊𝚛𝚖𝚊𝚌 🚲
‣ 𝙲𝚊𝚜𝚌𝚘 𝚙𝚛𝚎𝚏𝚎𝚛𝚒𝚍𝚘: 𝚂𝚙𝚎𝚌𝚒a𝚕𝚒𝚣𝚎𝚍 𝙿𝚛𝚎𝚟𝚊𝚒𝚕 𝙸𝙸 𝚅𝚎𝚗𝚝.
‣ 𝙲𝚘𝚕𝚘𝚛 𝚍𝚎 𝚌𝚊𝚜𝚌𝚘 𝚙𝚛𝚎𝚏𝚎𝚛𝚒𝚍𝚘: 𝚋𝚕𝚊𝚗𝚌𝚘🤍
‣ 𝙽𝚞𝚗𝚌𝚊 𝚜𝚊𝚕í𝚜 𝚊 𝚛𝚘𝚍𝚊𝚛 𝚜𝚒𝚗: 𝚞𝚗 𝚌𝚊𝚏é 𝚌𝚘𝚗 𝚕𝚎𝚌𝚑𝚎☕️
‣ 𝙲𝚘𝚖𝚙𝚎𝚝𝚎𝚗𝚌𝚒𝚊 𝚙𝚛𝚎𝚏𝚎𝚛𝚒𝚍𝚊: 𝚁𝚊𝚕𝚕𝚢 𝙰𝚕𝚝𝚊𝚜 𝙲𝚞𝚖𝚋𝚛𝚎𝚜. 
‣ 𝚄𝚗 𝚜𝚞𝚎ñ𝚘 𝚌𝚞𝚖𝚙𝚕𝚒𝚍𝚘: 𝚏𝚘𝚛𝚖𝚊𝚛 𝚞𝚗𝚊 𝚏𝚊𝚖𝚒𝚕𝚒𝚊 👨‍👩‍👧‍👦
‣ 𝚄𝚗 𝚜𝚞𝚎ñ𝚘 𝚙𝚘𝚛 𝚌𝚞𝚖𝚙𝚕𝚒𝚛: 𝚜𝚎𝚛 𝚖𝚎𝚓𝚘𝚛 𝚚𝚞𝚎 𝚊𝚢𝚎𝚛.
‣ 𝚄𝚗 𝚌𝚘𝚗𝚜𝚎𝚓𝚘 𝚌𝚒𝚌𝚕𝚒𝚜𝚝𝚊: 𝚊𝚙𝚛𝚎𝚗𝚍𝚎𝚛 𝚊 𝚌𝚘𝚗𝚘𝚌𝚎𝚛𝚜𝚎 𝚞𝚗𝚘 𝚖𝚒𝚜𝚖𝚘. 
‣ 𝚄𝚗 𝚌𝚘𝚗𝚜𝚎𝚓𝚘 𝚙𝚊𝚛𝚊 𝚚𝚞𝚒é𝚗 𝚊ú𝚗 𝚗𝚘 𝚕𝚘 𝚎𝚜: 𝚚𝚞𝚎 𝚜𝚎 𝚊𝚗𝚒𝚖𝚎. 𝙴𝚕 𝚌𝚒𝚌𝚕𝚒𝚜𝚖𝚘 𝚎𝚜 
𝚞𝚗 𝚌𝚊𝚖𝚒𝚗𝚘 𝚍𝚎 𝚒𝚍𝚊🙌
Más sobre Pepe ⇢ josemeolans 
#IamSpecialized #SpecializedArgentina #EmbajadoresSpecialized #SpecializedTarmac #SpecializedPrevail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277600832_390664825899044_5268204477622172451_n.jpg?_nc_cat=107&amp;ccb=1-5&amp;_nc_sid=8ae9d6&amp;_nc_ohc=o2mvGeWgwcEAX_C-zRZ&amp;_nc_ht=scontent-iad3-1.cdninstagram.com&amp;edm=AL-3X8kEAAAA&amp;oh=00_AT_70JZxO8Fb4Lg6kcOltHxBvWyGyUwkL2mtPc-BcaMaqg&amp;oe=624B23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56517138"/>
                  </a:ext>
                </a:extLst>
              </a:tr>
            </a:tbl>
          </a:graphicData>
        </a:graphic>
      </p:graphicFrame>
      <p:sp>
        <p:nvSpPr>
          <p:cNvPr id="4" name="Text Placeholder 3">
            <a:extLst>
              <a:ext uri="{FF2B5EF4-FFF2-40B4-BE49-F238E27FC236}">
                <a16:creationId xmlns:a16="http://schemas.microsoft.com/office/drawing/2014/main" id="{B8E68B3C-629E-4C20-B27A-D95D0050A27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564689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FE139-E3D9-4A53-B470-D609099458DB}"/>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4CAF30C0-F9C7-4854-A13A-E39F26E5FFD0}"/>
              </a:ext>
            </a:extLst>
          </p:cNvPr>
          <p:cNvGraphicFramePr>
            <a:graphicFrameLocks noGrp="1"/>
          </p:cNvGraphicFramePr>
          <p:nvPr>
            <p:ph type="tbl" sz="quarter" idx="13"/>
            <p:extLst>
              <p:ext uri="{D42A27DB-BD31-4B8C-83A1-F6EECF244321}">
                <p14:modId xmlns:p14="http://schemas.microsoft.com/office/powerpoint/2010/main" val="3780445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8736337"/>
                    </a:ext>
                  </a:extLst>
                </a:gridCol>
                <a:gridCol w="1810512">
                  <a:extLst>
                    <a:ext uri="{9D8B030D-6E8A-4147-A177-3AD203B41FA5}">
                      <a16:colId xmlns:a16="http://schemas.microsoft.com/office/drawing/2014/main" val="1153190634"/>
                    </a:ext>
                  </a:extLst>
                </a:gridCol>
                <a:gridCol w="822960">
                  <a:extLst>
                    <a:ext uri="{9D8B030D-6E8A-4147-A177-3AD203B41FA5}">
                      <a16:colId xmlns:a16="http://schemas.microsoft.com/office/drawing/2014/main" val="2094142229"/>
                    </a:ext>
                  </a:extLst>
                </a:gridCol>
                <a:gridCol w="822960">
                  <a:extLst>
                    <a:ext uri="{9D8B030D-6E8A-4147-A177-3AD203B41FA5}">
                      <a16:colId xmlns:a16="http://schemas.microsoft.com/office/drawing/2014/main" val="1045634128"/>
                    </a:ext>
                  </a:extLst>
                </a:gridCol>
                <a:gridCol w="822960">
                  <a:extLst>
                    <a:ext uri="{9D8B030D-6E8A-4147-A177-3AD203B41FA5}">
                      <a16:colId xmlns:a16="http://schemas.microsoft.com/office/drawing/2014/main" val="2424091936"/>
                    </a:ext>
                  </a:extLst>
                </a:gridCol>
                <a:gridCol w="822960">
                  <a:extLst>
                    <a:ext uri="{9D8B030D-6E8A-4147-A177-3AD203B41FA5}">
                      <a16:colId xmlns:a16="http://schemas.microsoft.com/office/drawing/2014/main" val="570878236"/>
                    </a:ext>
                  </a:extLst>
                </a:gridCol>
                <a:gridCol w="822960">
                  <a:extLst>
                    <a:ext uri="{9D8B030D-6E8A-4147-A177-3AD203B41FA5}">
                      <a16:colId xmlns:a16="http://schemas.microsoft.com/office/drawing/2014/main" val="2133266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735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- 2022-03-02 20:51:05</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275003271_1121740598583403_8767825058501910212_n.jpg?_nc_cat=103&amp;ccb=1-5&amp;_nc_sid=8ae9d6&amp;_nc_ohc=4OibAwVh6-UAX-AJAyA&amp;_nc_oc=AQnpi3K9S1EqgYEkBrt3n7DaGjUoK1-zMKpExwMgOPpakHYGOIdRfkf5x2GzOvTbDY0&amp;_nc_ht=scontent-bos3-1.cdninstagram.com&amp;edm=AL-3X8kEAAAA&amp;oh=00_AT8ts75TeNcGayKU3WeOa8j4mfzOzJtSSxmNyDRD7_Xshw&amp;oe=624B6E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0110378"/>
                  </a:ext>
                </a:extLst>
              </a:tr>
            </a:tbl>
          </a:graphicData>
        </a:graphic>
      </p:graphicFrame>
      <p:sp>
        <p:nvSpPr>
          <p:cNvPr id="4" name="Text Placeholder 3">
            <a:extLst>
              <a:ext uri="{FF2B5EF4-FFF2-40B4-BE49-F238E27FC236}">
                <a16:creationId xmlns:a16="http://schemas.microsoft.com/office/drawing/2014/main" id="{5E0B828C-A1D5-4C21-BA0B-E1016C847AD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74173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9A5AD-8439-4485-A072-36E79E24499E}"/>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EA1E4500-5F05-4E95-8F37-B076020E23B8}"/>
              </a:ext>
            </a:extLst>
          </p:cNvPr>
          <p:cNvGraphicFramePr>
            <a:graphicFrameLocks noGrp="1"/>
          </p:cNvGraphicFramePr>
          <p:nvPr>
            <p:ph type="tbl" sz="quarter" idx="13"/>
            <p:extLst>
              <p:ext uri="{D42A27DB-BD31-4B8C-83A1-F6EECF244321}">
                <p14:modId xmlns:p14="http://schemas.microsoft.com/office/powerpoint/2010/main" val="2351303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9869997"/>
                    </a:ext>
                  </a:extLst>
                </a:gridCol>
                <a:gridCol w="1810512">
                  <a:extLst>
                    <a:ext uri="{9D8B030D-6E8A-4147-A177-3AD203B41FA5}">
                      <a16:colId xmlns:a16="http://schemas.microsoft.com/office/drawing/2014/main" val="2256284099"/>
                    </a:ext>
                  </a:extLst>
                </a:gridCol>
                <a:gridCol w="822960">
                  <a:extLst>
                    <a:ext uri="{9D8B030D-6E8A-4147-A177-3AD203B41FA5}">
                      <a16:colId xmlns:a16="http://schemas.microsoft.com/office/drawing/2014/main" val="4059478192"/>
                    </a:ext>
                  </a:extLst>
                </a:gridCol>
                <a:gridCol w="822960">
                  <a:extLst>
                    <a:ext uri="{9D8B030D-6E8A-4147-A177-3AD203B41FA5}">
                      <a16:colId xmlns:a16="http://schemas.microsoft.com/office/drawing/2014/main" val="1870074939"/>
                    </a:ext>
                  </a:extLst>
                </a:gridCol>
                <a:gridCol w="822960">
                  <a:extLst>
                    <a:ext uri="{9D8B030D-6E8A-4147-A177-3AD203B41FA5}">
                      <a16:colId xmlns:a16="http://schemas.microsoft.com/office/drawing/2014/main" val="3744743794"/>
                    </a:ext>
                  </a:extLst>
                </a:gridCol>
                <a:gridCol w="822960">
                  <a:extLst>
                    <a:ext uri="{9D8B030D-6E8A-4147-A177-3AD203B41FA5}">
                      <a16:colId xmlns:a16="http://schemas.microsoft.com/office/drawing/2014/main" val="3463615399"/>
                    </a:ext>
                  </a:extLst>
                </a:gridCol>
                <a:gridCol w="822960">
                  <a:extLst>
                    <a:ext uri="{9D8B030D-6E8A-4147-A177-3AD203B41FA5}">
                      <a16:colId xmlns:a16="http://schemas.microsoft.com/office/drawing/2014/main" val="613551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16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- 2022-03-03 19:48:39</a:t>
                      </a:r>
                      <a:r>
                        <a:rPr kumimoji="0" lang="en-U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275034990_1321957848310126_3987765549010819489_n.jpg?_nc_cat=101&amp;ccb=1-5&amp;_nc_sid=8ae9d6&amp;_nc_ohc=DrsCASdyV70AX9ChF4e&amp;_nc_ht=scontent-bos3-1.cdninstagram.com&amp;edm=AL-3X8kEAAAA&amp;oh=00_AT-VPG_NFJr_LfvZmunCRDNsnO-61CLAaJRAFo_yH26VCQ&amp;oe=624A1F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5147929"/>
                  </a:ext>
                </a:extLst>
              </a:tr>
            </a:tbl>
          </a:graphicData>
        </a:graphic>
      </p:graphicFrame>
      <p:sp>
        <p:nvSpPr>
          <p:cNvPr id="4" name="Text Placeholder 3">
            <a:extLst>
              <a:ext uri="{FF2B5EF4-FFF2-40B4-BE49-F238E27FC236}">
                <a16:creationId xmlns:a16="http://schemas.microsoft.com/office/drawing/2014/main" id="{DB4B5AC3-831A-42F0-BC60-552A601B39D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92908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DF8F4-4176-4141-9B0C-D3A9FFE977F6}"/>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E5E3B7C9-5FB5-4A56-B26A-C1FF303AA8E4}"/>
              </a:ext>
            </a:extLst>
          </p:cNvPr>
          <p:cNvGraphicFramePr>
            <a:graphicFrameLocks noGrp="1"/>
          </p:cNvGraphicFramePr>
          <p:nvPr>
            <p:ph type="tbl" sz="quarter" idx="13"/>
            <p:extLst>
              <p:ext uri="{D42A27DB-BD31-4B8C-83A1-F6EECF244321}">
                <p14:modId xmlns:p14="http://schemas.microsoft.com/office/powerpoint/2010/main" val="550466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00322715"/>
                    </a:ext>
                  </a:extLst>
                </a:gridCol>
                <a:gridCol w="1810512">
                  <a:extLst>
                    <a:ext uri="{9D8B030D-6E8A-4147-A177-3AD203B41FA5}">
                      <a16:colId xmlns:a16="http://schemas.microsoft.com/office/drawing/2014/main" val="793254175"/>
                    </a:ext>
                  </a:extLst>
                </a:gridCol>
                <a:gridCol w="822960">
                  <a:extLst>
                    <a:ext uri="{9D8B030D-6E8A-4147-A177-3AD203B41FA5}">
                      <a16:colId xmlns:a16="http://schemas.microsoft.com/office/drawing/2014/main" val="760072903"/>
                    </a:ext>
                  </a:extLst>
                </a:gridCol>
                <a:gridCol w="822960">
                  <a:extLst>
                    <a:ext uri="{9D8B030D-6E8A-4147-A177-3AD203B41FA5}">
                      <a16:colId xmlns:a16="http://schemas.microsoft.com/office/drawing/2014/main" val="2433423336"/>
                    </a:ext>
                  </a:extLst>
                </a:gridCol>
                <a:gridCol w="822960">
                  <a:extLst>
                    <a:ext uri="{9D8B030D-6E8A-4147-A177-3AD203B41FA5}">
                      <a16:colId xmlns:a16="http://schemas.microsoft.com/office/drawing/2014/main" val="1088586367"/>
                    </a:ext>
                  </a:extLst>
                </a:gridCol>
                <a:gridCol w="822960">
                  <a:extLst>
                    <a:ext uri="{9D8B030D-6E8A-4147-A177-3AD203B41FA5}">
                      <a16:colId xmlns:a16="http://schemas.microsoft.com/office/drawing/2014/main" val="3082248546"/>
                    </a:ext>
                  </a:extLst>
                </a:gridCol>
                <a:gridCol w="822960">
                  <a:extLst>
                    <a:ext uri="{9D8B030D-6E8A-4147-A177-3AD203B41FA5}">
                      <a16:colId xmlns:a16="http://schemas.microsoft.com/office/drawing/2014/main" val="345506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8320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- 2022-03-30 15:34:38</a:t>
                      </a:r>
                      <a:r>
                        <a:rPr kumimoji="0" lang="en-US" sz="1000" b="0" i="0" u="none" strike="noStrike" kern="1200" cap="none" spc="0" normalizeH="0" baseline="0" noProof="0">
                          <a:ln>
                            <a:noFill/>
                          </a:ln>
                          <a:solidFill>
                            <a:prstClr val="black"/>
                          </a:solidFill>
                          <a:effectLst/>
                          <a:uLnTx/>
                          <a:uFillTx/>
                          <a:latin typeface="+mn-lt"/>
                          <a:ea typeface="+mn-ea"/>
                          <a:cs typeface="+mn-cs"/>
                        </a:rPr>
                        <a:t>
 ¡ Barbara Frisch se suma al #TeamTrekBontrager! 
barbarafrisch_mit se une al equipo para participar en los mejores eventos de Buenos Aires. 
¡Bienvenida Barbara!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277526245_520434656358281_8737605377188156996_n.jpg?_nc_cat=100&amp;ccb=1-5&amp;_nc_sid=8ae9d6&amp;_nc_ohc=bk5fQLIq-1IAX-K-A-p&amp;_nc_ht=scontent-bos3-1.cdninstagram.com&amp;edm=AL-3X8kEAAAA&amp;oh=00_AT-tlkdGHy-n-sL6SWswyA-q_kFfWV9AH9wWcPs1MR_mow&amp;oe=624AE0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753363"/>
                  </a:ext>
                </a:extLst>
              </a:tr>
            </a:tbl>
          </a:graphicData>
        </a:graphic>
      </p:graphicFrame>
      <p:sp>
        <p:nvSpPr>
          <p:cNvPr id="4" name="Text Placeholder 3">
            <a:extLst>
              <a:ext uri="{FF2B5EF4-FFF2-40B4-BE49-F238E27FC236}">
                <a16:creationId xmlns:a16="http://schemas.microsoft.com/office/drawing/2014/main" id="{0FB360D0-D346-4BC3-9AEC-9F3203E31E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94615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F085-A4F8-48D4-A696-B59DB5F6F6AB}"/>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0F42528E-D1A4-4C54-921A-63D46B7509D1}"/>
              </a:ext>
            </a:extLst>
          </p:cNvPr>
          <p:cNvGraphicFramePr>
            <a:graphicFrameLocks noGrp="1"/>
          </p:cNvGraphicFramePr>
          <p:nvPr>
            <p:ph type="tbl" sz="quarter" idx="13"/>
            <p:extLst>
              <p:ext uri="{D42A27DB-BD31-4B8C-83A1-F6EECF244321}">
                <p14:modId xmlns:p14="http://schemas.microsoft.com/office/powerpoint/2010/main" val="256233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8160209"/>
                    </a:ext>
                  </a:extLst>
                </a:gridCol>
                <a:gridCol w="1810512">
                  <a:extLst>
                    <a:ext uri="{9D8B030D-6E8A-4147-A177-3AD203B41FA5}">
                      <a16:colId xmlns:a16="http://schemas.microsoft.com/office/drawing/2014/main" val="725108122"/>
                    </a:ext>
                  </a:extLst>
                </a:gridCol>
                <a:gridCol w="822960">
                  <a:extLst>
                    <a:ext uri="{9D8B030D-6E8A-4147-A177-3AD203B41FA5}">
                      <a16:colId xmlns:a16="http://schemas.microsoft.com/office/drawing/2014/main" val="1330188965"/>
                    </a:ext>
                  </a:extLst>
                </a:gridCol>
                <a:gridCol w="822960">
                  <a:extLst>
                    <a:ext uri="{9D8B030D-6E8A-4147-A177-3AD203B41FA5}">
                      <a16:colId xmlns:a16="http://schemas.microsoft.com/office/drawing/2014/main" val="510172344"/>
                    </a:ext>
                  </a:extLst>
                </a:gridCol>
                <a:gridCol w="822960">
                  <a:extLst>
                    <a:ext uri="{9D8B030D-6E8A-4147-A177-3AD203B41FA5}">
                      <a16:colId xmlns:a16="http://schemas.microsoft.com/office/drawing/2014/main" val="1834078044"/>
                    </a:ext>
                  </a:extLst>
                </a:gridCol>
                <a:gridCol w="822960">
                  <a:extLst>
                    <a:ext uri="{9D8B030D-6E8A-4147-A177-3AD203B41FA5}">
                      <a16:colId xmlns:a16="http://schemas.microsoft.com/office/drawing/2014/main" val="1110078091"/>
                    </a:ext>
                  </a:extLst>
                </a:gridCol>
                <a:gridCol w="822960">
                  <a:extLst>
                    <a:ext uri="{9D8B030D-6E8A-4147-A177-3AD203B41FA5}">
                      <a16:colId xmlns:a16="http://schemas.microsoft.com/office/drawing/2014/main" val="1549638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344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- 2022-03-04 18:38:08</a:t>
                      </a:r>
                      <a:r>
                        <a:rPr kumimoji="0" lang="es-ES" sz="1000" b="0" i="0" u="none" strike="noStrike" kern="1200" cap="none" spc="0" normalizeH="0" baseline="0" noProof="0">
                          <a:ln>
                            <a:noFill/>
                          </a:ln>
                          <a:solidFill>
                            <a:prstClr val="black"/>
                          </a:solidFill>
                          <a:effectLst/>
                          <a:uLnTx/>
                          <a:uFillTx/>
                          <a:latin typeface="+mn-lt"/>
                          <a:ea typeface="+mn-ea"/>
                          <a:cs typeface="+mn-cs"/>
                        </a:rPr>
                        <a:t>
 Si alguien puede afirmar que la bici nos une y nos fortalece, somos nosotras🚴‍♀️💪
Desde Specialized Argentina nos alineamos a nivel regional para vivir un Día de la Mujer en colaboración, equidad y respeto✊
Nos anticipamos al 8 de marzo para ir presentando a mujeres destacables de la familia Specialized en Latinoamérica. Ellas son evidencia viva de este camino de superación que sigue viviendo la mujer en la industria del ciclismo🚴‍♀️
En este post te presentamos a Meli: "La bici me hace sentir que puedo llegar a donde me proponga. Me ayuda a superar mis propios obstáculos y me enseña que, aunque por momentos el camino pueda ser complejo, siempre salimos más fortalecidas".
¡Vos también podés completar la frase y dejarla en comentarios!:
"La bici me hace sentir..." ♡🚴‍♀️
#MujeresSpecialized
#IamSpecialized #SpecializedArgentina #IamSpecializedWomen #TumomentoBySpecialized #Tumomento #8deMarzo #DiaInternacionalDeLaMujer
tumomentobyspecialized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275215966_1638082473250866_616050298278889207_n.jpg?_nc_cat=110&amp;ccb=1-5&amp;_nc_sid=8ae9d6&amp;_nc_ohc=NLESZRfliL8AX8xQfhV&amp;_nc_ht=scontent-iad3-1.cdninstagram.com&amp;edm=AL-3X8kEAAAA&amp;oh=00_AT9A8bOzGoYeHBFlmOcjRswf7QUtrip8in82f-PlRK-x6g&amp;oe=624AC40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4906517"/>
                  </a:ext>
                </a:extLst>
              </a:tr>
            </a:tbl>
          </a:graphicData>
        </a:graphic>
      </p:graphicFrame>
      <p:sp>
        <p:nvSpPr>
          <p:cNvPr id="4" name="Text Placeholder 3">
            <a:extLst>
              <a:ext uri="{FF2B5EF4-FFF2-40B4-BE49-F238E27FC236}">
                <a16:creationId xmlns:a16="http://schemas.microsoft.com/office/drawing/2014/main" id="{5570CE00-2D2F-4E91-8046-B34CCCCB89D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27375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CAC64-050A-413D-BB68-3EAD42DF3882}"/>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1F9788EC-96F0-48C8-A87C-EEF8064B3E40}"/>
              </a:ext>
            </a:extLst>
          </p:cNvPr>
          <p:cNvGraphicFramePr>
            <a:graphicFrameLocks noGrp="1"/>
          </p:cNvGraphicFramePr>
          <p:nvPr>
            <p:ph type="tbl" sz="quarter" idx="13"/>
            <p:extLst>
              <p:ext uri="{D42A27DB-BD31-4B8C-83A1-F6EECF244321}">
                <p14:modId xmlns:p14="http://schemas.microsoft.com/office/powerpoint/2010/main" val="2453775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3527029"/>
                    </a:ext>
                  </a:extLst>
                </a:gridCol>
                <a:gridCol w="1810512">
                  <a:extLst>
                    <a:ext uri="{9D8B030D-6E8A-4147-A177-3AD203B41FA5}">
                      <a16:colId xmlns:a16="http://schemas.microsoft.com/office/drawing/2014/main" val="4054054057"/>
                    </a:ext>
                  </a:extLst>
                </a:gridCol>
                <a:gridCol w="822960">
                  <a:extLst>
                    <a:ext uri="{9D8B030D-6E8A-4147-A177-3AD203B41FA5}">
                      <a16:colId xmlns:a16="http://schemas.microsoft.com/office/drawing/2014/main" val="3571726851"/>
                    </a:ext>
                  </a:extLst>
                </a:gridCol>
                <a:gridCol w="822960">
                  <a:extLst>
                    <a:ext uri="{9D8B030D-6E8A-4147-A177-3AD203B41FA5}">
                      <a16:colId xmlns:a16="http://schemas.microsoft.com/office/drawing/2014/main" val="3019448607"/>
                    </a:ext>
                  </a:extLst>
                </a:gridCol>
                <a:gridCol w="822960">
                  <a:extLst>
                    <a:ext uri="{9D8B030D-6E8A-4147-A177-3AD203B41FA5}">
                      <a16:colId xmlns:a16="http://schemas.microsoft.com/office/drawing/2014/main" val="4198175692"/>
                    </a:ext>
                  </a:extLst>
                </a:gridCol>
                <a:gridCol w="822960">
                  <a:extLst>
                    <a:ext uri="{9D8B030D-6E8A-4147-A177-3AD203B41FA5}">
                      <a16:colId xmlns:a16="http://schemas.microsoft.com/office/drawing/2014/main" val="857544168"/>
                    </a:ext>
                  </a:extLst>
                </a:gridCol>
                <a:gridCol w="822960">
                  <a:extLst>
                    <a:ext uri="{9D8B030D-6E8A-4147-A177-3AD203B41FA5}">
                      <a16:colId xmlns:a16="http://schemas.microsoft.com/office/drawing/2014/main" val="186617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5279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- 2022-03-14 20:45:36</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suma al #TeamtrekBontrager! 
El último ganador de riopinto 2021,en Máster A, se suma para ser protagonistas en todas las carreras de la Provincia de Buenos Aires. 
¡Bienvenido Jona! 
trekbikes trekbicycleargentina bontragerargentina  OpticaCentralStore shimanoargentina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275738829_683218386059391_6327646746994314617_n.jpg?_nc_cat=102&amp;ccb=1-5&amp;_nc_sid=8ae9d6&amp;_nc_ohc=dQOYsISEh9AAX_ztTfj&amp;_nc_ht=scontent-bos3-1.cdninstagram.com&amp;edm=AL-3X8kEAAAA&amp;oh=00_AT8Kb2fKgHKqAr6LVa6LE8FXn6mkcgr-eQZJM-mKLcqsyw&amp;oe=624A121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83310488"/>
                  </a:ext>
                </a:extLst>
              </a:tr>
            </a:tbl>
          </a:graphicData>
        </a:graphic>
      </p:graphicFrame>
      <p:sp>
        <p:nvSpPr>
          <p:cNvPr id="4" name="Text Placeholder 3">
            <a:extLst>
              <a:ext uri="{FF2B5EF4-FFF2-40B4-BE49-F238E27FC236}">
                <a16:creationId xmlns:a16="http://schemas.microsoft.com/office/drawing/2014/main" id="{D8D7738E-C265-4A55-9E47-D3D23F9B6D8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6437138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F7C58-37E1-4B62-84E3-7C4873DFBA64}"/>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934D31FA-E1E3-47C6-9103-160CC30ECEA7}"/>
              </a:ext>
            </a:extLst>
          </p:cNvPr>
          <p:cNvGraphicFramePr>
            <a:graphicFrameLocks noGrp="1"/>
          </p:cNvGraphicFramePr>
          <p:nvPr>
            <p:ph type="tbl" sz="quarter" idx="13"/>
            <p:extLst>
              <p:ext uri="{D42A27DB-BD31-4B8C-83A1-F6EECF244321}">
                <p14:modId xmlns:p14="http://schemas.microsoft.com/office/powerpoint/2010/main" val="1850524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7748537"/>
                    </a:ext>
                  </a:extLst>
                </a:gridCol>
                <a:gridCol w="1810512">
                  <a:extLst>
                    <a:ext uri="{9D8B030D-6E8A-4147-A177-3AD203B41FA5}">
                      <a16:colId xmlns:a16="http://schemas.microsoft.com/office/drawing/2014/main" val="3409895146"/>
                    </a:ext>
                  </a:extLst>
                </a:gridCol>
                <a:gridCol w="822960">
                  <a:extLst>
                    <a:ext uri="{9D8B030D-6E8A-4147-A177-3AD203B41FA5}">
                      <a16:colId xmlns:a16="http://schemas.microsoft.com/office/drawing/2014/main" val="818808185"/>
                    </a:ext>
                  </a:extLst>
                </a:gridCol>
                <a:gridCol w="822960">
                  <a:extLst>
                    <a:ext uri="{9D8B030D-6E8A-4147-A177-3AD203B41FA5}">
                      <a16:colId xmlns:a16="http://schemas.microsoft.com/office/drawing/2014/main" val="2712491729"/>
                    </a:ext>
                  </a:extLst>
                </a:gridCol>
                <a:gridCol w="822960">
                  <a:extLst>
                    <a:ext uri="{9D8B030D-6E8A-4147-A177-3AD203B41FA5}">
                      <a16:colId xmlns:a16="http://schemas.microsoft.com/office/drawing/2014/main" val="753510508"/>
                    </a:ext>
                  </a:extLst>
                </a:gridCol>
                <a:gridCol w="822960">
                  <a:extLst>
                    <a:ext uri="{9D8B030D-6E8A-4147-A177-3AD203B41FA5}">
                      <a16:colId xmlns:a16="http://schemas.microsoft.com/office/drawing/2014/main" val="616543042"/>
                    </a:ext>
                  </a:extLst>
                </a:gridCol>
                <a:gridCol w="822960">
                  <a:extLst>
                    <a:ext uri="{9D8B030D-6E8A-4147-A177-3AD203B41FA5}">
                      <a16:colId xmlns:a16="http://schemas.microsoft.com/office/drawing/2014/main" val="4182049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925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- 2022-03-25 19:04:51</a:t>
                      </a:r>
                      <a:r>
                        <a:rPr kumimoji="0" lang="es-ES" sz="1000" b="0" i="0" u="none" strike="noStrike" kern="1200" cap="none" spc="0" normalizeH="0" baseline="0" noProof="0">
                          <a:ln>
                            <a:noFill/>
                          </a:ln>
                          <a:solidFill>
                            <a:prstClr val="black"/>
                          </a:solidFill>
                          <a:effectLst/>
                          <a:uLnTx/>
                          <a:uFillTx/>
                          <a:latin typeface="+mn-lt"/>
                          <a:ea typeface="+mn-ea"/>
                          <a:cs typeface="+mn-cs"/>
                        </a:rPr>
                        <a:t>
 ¡Llegó el momento y bikecarito está lista para una de las carreras más importantes del año! 
Caro ya sabe que es ganar en vueltaaltascumbres y este año no es la excepción para ir por todo con su #supercaliber.
¡Dejale un mensaje de ánimo a caro para la carrera!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277151048_952325108982313_2292001253872434081_n.jpg?_nc_cat=106&amp;ccb=1-5&amp;_nc_sid=8ae9d6&amp;_nc_ohc=vtNLwpSt8zAAX-yX3Ks&amp;_nc_ht=scontent-bos3-1.cdninstagram.com&amp;edm=AL-3X8kEAAAA&amp;oh=00_AT9mpA1HHPKkOyO_MTByq0jjaljMe695DJqRrwpUk96eUg&amp;oe=6249A7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4673963"/>
                  </a:ext>
                </a:extLst>
              </a:tr>
            </a:tbl>
          </a:graphicData>
        </a:graphic>
      </p:graphicFrame>
      <p:sp>
        <p:nvSpPr>
          <p:cNvPr id="4" name="Text Placeholder 3">
            <a:extLst>
              <a:ext uri="{FF2B5EF4-FFF2-40B4-BE49-F238E27FC236}">
                <a16:creationId xmlns:a16="http://schemas.microsoft.com/office/drawing/2014/main" id="{C27C3743-AF48-43FC-AEF4-A3B9980F348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741034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9BEFF-A2A2-41B8-898D-9FB2F809E9EE}"/>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B920D62B-516E-4936-84A8-E54F0D385D88}"/>
              </a:ext>
            </a:extLst>
          </p:cNvPr>
          <p:cNvGraphicFramePr>
            <a:graphicFrameLocks noGrp="1"/>
          </p:cNvGraphicFramePr>
          <p:nvPr>
            <p:ph type="tbl" sz="quarter" idx="13"/>
            <p:extLst>
              <p:ext uri="{D42A27DB-BD31-4B8C-83A1-F6EECF244321}">
                <p14:modId xmlns:p14="http://schemas.microsoft.com/office/powerpoint/2010/main" val="2218063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93781613"/>
                    </a:ext>
                  </a:extLst>
                </a:gridCol>
                <a:gridCol w="1810512">
                  <a:extLst>
                    <a:ext uri="{9D8B030D-6E8A-4147-A177-3AD203B41FA5}">
                      <a16:colId xmlns:a16="http://schemas.microsoft.com/office/drawing/2014/main" val="3894414932"/>
                    </a:ext>
                  </a:extLst>
                </a:gridCol>
                <a:gridCol w="822960">
                  <a:extLst>
                    <a:ext uri="{9D8B030D-6E8A-4147-A177-3AD203B41FA5}">
                      <a16:colId xmlns:a16="http://schemas.microsoft.com/office/drawing/2014/main" val="2321638516"/>
                    </a:ext>
                  </a:extLst>
                </a:gridCol>
                <a:gridCol w="822960">
                  <a:extLst>
                    <a:ext uri="{9D8B030D-6E8A-4147-A177-3AD203B41FA5}">
                      <a16:colId xmlns:a16="http://schemas.microsoft.com/office/drawing/2014/main" val="1675544610"/>
                    </a:ext>
                  </a:extLst>
                </a:gridCol>
                <a:gridCol w="822960">
                  <a:extLst>
                    <a:ext uri="{9D8B030D-6E8A-4147-A177-3AD203B41FA5}">
                      <a16:colId xmlns:a16="http://schemas.microsoft.com/office/drawing/2014/main" val="2015864121"/>
                    </a:ext>
                  </a:extLst>
                </a:gridCol>
                <a:gridCol w="822960">
                  <a:extLst>
                    <a:ext uri="{9D8B030D-6E8A-4147-A177-3AD203B41FA5}">
                      <a16:colId xmlns:a16="http://schemas.microsoft.com/office/drawing/2014/main" val="277546922"/>
                    </a:ext>
                  </a:extLst>
                </a:gridCol>
                <a:gridCol w="822960">
                  <a:extLst>
                    <a:ext uri="{9D8B030D-6E8A-4147-A177-3AD203B41FA5}">
                      <a16:colId xmlns:a16="http://schemas.microsoft.com/office/drawing/2014/main" val="258117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6057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- 2022-03-26 20:06:01</a:t>
                      </a:r>
                      <a:r>
                        <a:rPr kumimoji="0" lang="en-US" sz="1000" b="0" i="0" u="none" strike="noStrike" kern="1200" cap="none" spc="0" normalizeH="0" baseline="0" noProof="0">
                          <a:ln>
                            <a:noFill/>
                          </a:ln>
                          <a:solidFill>
                            <a:prstClr val="black"/>
                          </a:solidFill>
                          <a:effectLst/>
                          <a:uLnTx/>
                          <a:uFillTx/>
                          <a:latin typeface="+mn-lt"/>
                          <a:ea typeface="+mn-ea"/>
                          <a:cs typeface="+mn-cs"/>
                        </a:rPr>
                        <a:t>
 ¡ #Teamtrek vueltaaltascumbres 22! 
Las mejores fotos del team en la antesala de Altascumbres en Mina Clavero, Córdoba.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277355090_3111835188949349_7904351044657169451_n.jpg?_nc_cat=110&amp;ccb=1-5&amp;_nc_sid=8ae9d6&amp;_nc_ohc=czyV-BYmOL4AX84Ct_c&amp;_nc_ht=scontent-bos3-1.cdninstagram.com&amp;edm=AL-3X8kEAAAA&amp;oh=00_AT-Ih6DKCX4W-C7J3eDy70VUubPr_zRVSWwcVEMgg0KcxQ&amp;oe=624AAF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19446205"/>
                  </a:ext>
                </a:extLst>
              </a:tr>
            </a:tbl>
          </a:graphicData>
        </a:graphic>
      </p:graphicFrame>
      <p:sp>
        <p:nvSpPr>
          <p:cNvPr id="4" name="Text Placeholder 3">
            <a:extLst>
              <a:ext uri="{FF2B5EF4-FFF2-40B4-BE49-F238E27FC236}">
                <a16:creationId xmlns:a16="http://schemas.microsoft.com/office/drawing/2014/main" id="{A09BC150-0E8A-4A18-8D45-6A62C27D465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9027285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E8579-B409-4366-A33F-B36B1B58661C}"/>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8FA2BE9A-642D-4BF5-B0DA-6A55A8926582}"/>
              </a:ext>
            </a:extLst>
          </p:cNvPr>
          <p:cNvGraphicFramePr>
            <a:graphicFrameLocks noGrp="1"/>
          </p:cNvGraphicFramePr>
          <p:nvPr>
            <p:ph type="tbl" sz="quarter" idx="13"/>
            <p:extLst>
              <p:ext uri="{D42A27DB-BD31-4B8C-83A1-F6EECF244321}">
                <p14:modId xmlns:p14="http://schemas.microsoft.com/office/powerpoint/2010/main" val="1072209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203505"/>
                    </a:ext>
                  </a:extLst>
                </a:gridCol>
                <a:gridCol w="1810512">
                  <a:extLst>
                    <a:ext uri="{9D8B030D-6E8A-4147-A177-3AD203B41FA5}">
                      <a16:colId xmlns:a16="http://schemas.microsoft.com/office/drawing/2014/main" val="3907272475"/>
                    </a:ext>
                  </a:extLst>
                </a:gridCol>
                <a:gridCol w="822960">
                  <a:extLst>
                    <a:ext uri="{9D8B030D-6E8A-4147-A177-3AD203B41FA5}">
                      <a16:colId xmlns:a16="http://schemas.microsoft.com/office/drawing/2014/main" val="1881799361"/>
                    </a:ext>
                  </a:extLst>
                </a:gridCol>
                <a:gridCol w="822960">
                  <a:extLst>
                    <a:ext uri="{9D8B030D-6E8A-4147-A177-3AD203B41FA5}">
                      <a16:colId xmlns:a16="http://schemas.microsoft.com/office/drawing/2014/main" val="1075048565"/>
                    </a:ext>
                  </a:extLst>
                </a:gridCol>
                <a:gridCol w="822960">
                  <a:extLst>
                    <a:ext uri="{9D8B030D-6E8A-4147-A177-3AD203B41FA5}">
                      <a16:colId xmlns:a16="http://schemas.microsoft.com/office/drawing/2014/main" val="1428193166"/>
                    </a:ext>
                  </a:extLst>
                </a:gridCol>
                <a:gridCol w="822960">
                  <a:extLst>
                    <a:ext uri="{9D8B030D-6E8A-4147-A177-3AD203B41FA5}">
                      <a16:colId xmlns:a16="http://schemas.microsoft.com/office/drawing/2014/main" val="3860095255"/>
                    </a:ext>
                  </a:extLst>
                </a:gridCol>
                <a:gridCol w="822960">
                  <a:extLst>
                    <a:ext uri="{9D8B030D-6E8A-4147-A177-3AD203B41FA5}">
                      <a16:colId xmlns:a16="http://schemas.microsoft.com/office/drawing/2014/main" val="3071068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472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- 2022-03-22 15:18:19</a:t>
                      </a:r>
                      <a:r>
                        <a:rPr kumimoji="0" lang="en-US" sz="1000" b="0" i="0" u="none" strike="noStrike" kern="1200" cap="none" spc="0" normalizeH="0" baseline="0" noProof="0">
                          <a:ln>
                            <a:noFill/>
                          </a:ln>
                          <a:solidFill>
                            <a:prstClr val="black"/>
                          </a:solidFill>
                          <a:effectLst/>
                          <a:uLnTx/>
                          <a:uFillTx/>
                          <a:latin typeface="+mn-lt"/>
                          <a:ea typeface="+mn-ea"/>
                          <a:cs typeface="+mn-cs"/>
                        </a:rPr>
                        <a:t>
 ¡Empieza la cuenta regresiva de vueltaaltascumbres y el team ya está listo para dejarlo todo! 
trekbikes trekbicycleargentina bontragerargentina santini_arg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276961545_667447501006897_4369552036970818566_n.jpg?_nc_cat=107&amp;ccb=1-5&amp;_nc_sid=8ae9d6&amp;_nc_ohc=zKtfHkP3YyoAX_UJz81&amp;_nc_ht=scontent-bos3-1.cdninstagram.com&amp;edm=AL-3X8kEAAAA&amp;oh=00_AT9qVh_b7pDgCQcT8NjOtFLGo80FAtfk64ycTzgRW38v_w&amp;oe=624B6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20888800"/>
                  </a:ext>
                </a:extLst>
              </a:tr>
            </a:tbl>
          </a:graphicData>
        </a:graphic>
      </p:graphicFrame>
      <p:sp>
        <p:nvSpPr>
          <p:cNvPr id="4" name="Text Placeholder 3">
            <a:extLst>
              <a:ext uri="{FF2B5EF4-FFF2-40B4-BE49-F238E27FC236}">
                <a16:creationId xmlns:a16="http://schemas.microsoft.com/office/drawing/2014/main" id="{4664C94B-6A6A-47C7-BC05-13A10C0061F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5409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E108F-C1B6-4A96-93C7-5E6673934CFE}"/>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2EFED73F-9B88-486C-8ABE-9D4C57F64602}"/>
              </a:ext>
            </a:extLst>
          </p:cNvPr>
          <p:cNvGraphicFramePr>
            <a:graphicFrameLocks noGrp="1"/>
          </p:cNvGraphicFramePr>
          <p:nvPr>
            <p:ph type="tbl" sz="quarter" idx="13"/>
            <p:extLst>
              <p:ext uri="{D42A27DB-BD31-4B8C-83A1-F6EECF244321}">
                <p14:modId xmlns:p14="http://schemas.microsoft.com/office/powerpoint/2010/main" val="1379196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5615188"/>
                    </a:ext>
                  </a:extLst>
                </a:gridCol>
                <a:gridCol w="1810512">
                  <a:extLst>
                    <a:ext uri="{9D8B030D-6E8A-4147-A177-3AD203B41FA5}">
                      <a16:colId xmlns:a16="http://schemas.microsoft.com/office/drawing/2014/main" val="716797185"/>
                    </a:ext>
                  </a:extLst>
                </a:gridCol>
                <a:gridCol w="822960">
                  <a:extLst>
                    <a:ext uri="{9D8B030D-6E8A-4147-A177-3AD203B41FA5}">
                      <a16:colId xmlns:a16="http://schemas.microsoft.com/office/drawing/2014/main" val="2560371663"/>
                    </a:ext>
                  </a:extLst>
                </a:gridCol>
                <a:gridCol w="822960">
                  <a:extLst>
                    <a:ext uri="{9D8B030D-6E8A-4147-A177-3AD203B41FA5}">
                      <a16:colId xmlns:a16="http://schemas.microsoft.com/office/drawing/2014/main" val="3906969013"/>
                    </a:ext>
                  </a:extLst>
                </a:gridCol>
                <a:gridCol w="822960">
                  <a:extLst>
                    <a:ext uri="{9D8B030D-6E8A-4147-A177-3AD203B41FA5}">
                      <a16:colId xmlns:a16="http://schemas.microsoft.com/office/drawing/2014/main" val="781998002"/>
                    </a:ext>
                  </a:extLst>
                </a:gridCol>
                <a:gridCol w="822960">
                  <a:extLst>
                    <a:ext uri="{9D8B030D-6E8A-4147-A177-3AD203B41FA5}">
                      <a16:colId xmlns:a16="http://schemas.microsoft.com/office/drawing/2014/main" val="4182834624"/>
                    </a:ext>
                  </a:extLst>
                </a:gridCol>
                <a:gridCol w="822960">
                  <a:extLst>
                    <a:ext uri="{9D8B030D-6E8A-4147-A177-3AD203B41FA5}">
                      <a16:colId xmlns:a16="http://schemas.microsoft.com/office/drawing/2014/main" val="325601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222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- 2022-03-27 13:38:36</a:t>
                      </a:r>
                      <a:r>
                        <a:rPr kumimoji="0" lang="en-US" sz="1000" b="0" i="0" u="none" strike="noStrike" kern="1200" cap="none" spc="0" normalizeH="0" baseline="0" noProof="0">
                          <a:ln>
                            <a:noFill/>
                          </a:ln>
                          <a:solidFill>
                            <a:prstClr val="black"/>
                          </a:solidFill>
                          <a:effectLst/>
                          <a:uLnTx/>
                          <a:uFillTx/>
                          <a:latin typeface="+mn-lt"/>
                          <a:ea typeface="+mn-ea"/>
                          <a:cs typeface="+mn-cs"/>
                        </a:rPr>
                        <a:t>
 Final del capeepic 
Dura prueba para el scottmtbracing y sus riders: jrf94 , larsrace y nschurter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277374909_362627182425058_2183594660757642995_n.webp?stp=dst-jpg&amp;_nc_cat=111&amp;ccb=1-5&amp;_nc_sid=8ae9d6&amp;_nc_ohc=yxm5MTrhEhoAX9F1Th4&amp;_nc_ht=scontent-iad3-1.cdninstagram.com&amp;edm=AL-3X8kEAAAA&amp;oh=00_AT9-I41bWILCjRxZ-yr3QQOWmFe5dQA_6fvP4XIYAFJcCQ&amp;oe=624AD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1233448"/>
                  </a:ext>
                </a:extLst>
              </a:tr>
            </a:tbl>
          </a:graphicData>
        </a:graphic>
      </p:graphicFrame>
      <p:sp>
        <p:nvSpPr>
          <p:cNvPr id="4" name="Text Placeholder 3">
            <a:extLst>
              <a:ext uri="{FF2B5EF4-FFF2-40B4-BE49-F238E27FC236}">
                <a16:creationId xmlns:a16="http://schemas.microsoft.com/office/drawing/2014/main" id="{B53EC698-D149-4C9F-985D-EE3E0E8B6863}"/>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045197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A7258-3151-46A3-A062-15611ED34959}"/>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11C45854-586F-44DA-B96C-AF682359CE05}"/>
              </a:ext>
            </a:extLst>
          </p:cNvPr>
          <p:cNvGraphicFramePr>
            <a:graphicFrameLocks noGrp="1"/>
          </p:cNvGraphicFramePr>
          <p:nvPr>
            <p:ph type="tbl" sz="quarter" idx="13"/>
            <p:extLst>
              <p:ext uri="{D42A27DB-BD31-4B8C-83A1-F6EECF244321}">
                <p14:modId xmlns:p14="http://schemas.microsoft.com/office/powerpoint/2010/main" val="2697407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3694500"/>
                    </a:ext>
                  </a:extLst>
                </a:gridCol>
                <a:gridCol w="1810512">
                  <a:extLst>
                    <a:ext uri="{9D8B030D-6E8A-4147-A177-3AD203B41FA5}">
                      <a16:colId xmlns:a16="http://schemas.microsoft.com/office/drawing/2014/main" val="1158063185"/>
                    </a:ext>
                  </a:extLst>
                </a:gridCol>
                <a:gridCol w="822960">
                  <a:extLst>
                    <a:ext uri="{9D8B030D-6E8A-4147-A177-3AD203B41FA5}">
                      <a16:colId xmlns:a16="http://schemas.microsoft.com/office/drawing/2014/main" val="2561454946"/>
                    </a:ext>
                  </a:extLst>
                </a:gridCol>
                <a:gridCol w="822960">
                  <a:extLst>
                    <a:ext uri="{9D8B030D-6E8A-4147-A177-3AD203B41FA5}">
                      <a16:colId xmlns:a16="http://schemas.microsoft.com/office/drawing/2014/main" val="402993580"/>
                    </a:ext>
                  </a:extLst>
                </a:gridCol>
                <a:gridCol w="822960">
                  <a:extLst>
                    <a:ext uri="{9D8B030D-6E8A-4147-A177-3AD203B41FA5}">
                      <a16:colId xmlns:a16="http://schemas.microsoft.com/office/drawing/2014/main" val="3971628299"/>
                    </a:ext>
                  </a:extLst>
                </a:gridCol>
                <a:gridCol w="822960">
                  <a:extLst>
                    <a:ext uri="{9D8B030D-6E8A-4147-A177-3AD203B41FA5}">
                      <a16:colId xmlns:a16="http://schemas.microsoft.com/office/drawing/2014/main" val="136971854"/>
                    </a:ext>
                  </a:extLst>
                </a:gridCol>
                <a:gridCol w="822960">
                  <a:extLst>
                    <a:ext uri="{9D8B030D-6E8A-4147-A177-3AD203B41FA5}">
                      <a16:colId xmlns:a16="http://schemas.microsoft.com/office/drawing/2014/main" val="2074808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603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- 2022-03-28 09:34:59</a:t>
                      </a:r>
                      <a:r>
                        <a:rPr kumimoji="0" lang="es-ES" sz="1000" b="0" i="0" u="none" strike="noStrike" kern="1200" cap="none" spc="0" normalizeH="0" baseline="0" noProof="0">
                          <a:ln>
                            <a:noFill/>
                          </a:ln>
                          <a:solidFill>
                            <a:prstClr val="black"/>
                          </a:solidFill>
                          <a:effectLst/>
                          <a:uLnTx/>
                          <a:uFillTx/>
                          <a:latin typeface="+mn-lt"/>
                          <a:ea typeface="+mn-ea"/>
                          <a:cs typeface="+mn-cs"/>
                        </a:rPr>
                        <a:t>
 ¡Qué carrera vueltaaltascumbres para el #Team! 
La general en varones se vistió con los colores del equipo en esta hermosa carrera. 
Descubrí todos los detalles de los podios en las próximas publicaciones.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277457772_375536377765859_5665725946026714678_n.jpg?_nc_cat=102&amp;ccb=1-5&amp;_nc_sid=8ae9d6&amp;_nc_ohc=o1ccBKMuH90AX_kWRbT&amp;_nc_ht=scontent-bos3-1.cdninstagram.com&amp;edm=AL-3X8kEAAAA&amp;oh=00_AT_9QOKRkip7WJEqGhp8pKhEHM8L5UgiKLk8eD-dGAhjVA&amp;oe=624A7D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5876908"/>
                  </a:ext>
                </a:extLst>
              </a:tr>
            </a:tbl>
          </a:graphicData>
        </a:graphic>
      </p:graphicFrame>
      <p:sp>
        <p:nvSpPr>
          <p:cNvPr id="4" name="Text Placeholder 3">
            <a:extLst>
              <a:ext uri="{FF2B5EF4-FFF2-40B4-BE49-F238E27FC236}">
                <a16:creationId xmlns:a16="http://schemas.microsoft.com/office/drawing/2014/main" id="{54B5C101-5CA2-4BF8-BAF4-F2478EB02E36}"/>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888358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F1EC-E30E-4736-BA90-12AB1172840F}"/>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77789ED1-A007-4405-8787-E9CABD0F0BD6}"/>
              </a:ext>
            </a:extLst>
          </p:cNvPr>
          <p:cNvGraphicFramePr>
            <a:graphicFrameLocks noGrp="1"/>
          </p:cNvGraphicFramePr>
          <p:nvPr>
            <p:ph type="tbl" sz="quarter" idx="13"/>
            <p:extLst>
              <p:ext uri="{D42A27DB-BD31-4B8C-83A1-F6EECF244321}">
                <p14:modId xmlns:p14="http://schemas.microsoft.com/office/powerpoint/2010/main" val="1221211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13700005"/>
                    </a:ext>
                  </a:extLst>
                </a:gridCol>
                <a:gridCol w="1810512">
                  <a:extLst>
                    <a:ext uri="{9D8B030D-6E8A-4147-A177-3AD203B41FA5}">
                      <a16:colId xmlns:a16="http://schemas.microsoft.com/office/drawing/2014/main" val="3794507551"/>
                    </a:ext>
                  </a:extLst>
                </a:gridCol>
                <a:gridCol w="822960">
                  <a:extLst>
                    <a:ext uri="{9D8B030D-6E8A-4147-A177-3AD203B41FA5}">
                      <a16:colId xmlns:a16="http://schemas.microsoft.com/office/drawing/2014/main" val="3989454932"/>
                    </a:ext>
                  </a:extLst>
                </a:gridCol>
                <a:gridCol w="822960">
                  <a:extLst>
                    <a:ext uri="{9D8B030D-6E8A-4147-A177-3AD203B41FA5}">
                      <a16:colId xmlns:a16="http://schemas.microsoft.com/office/drawing/2014/main" val="1868446339"/>
                    </a:ext>
                  </a:extLst>
                </a:gridCol>
                <a:gridCol w="822960">
                  <a:extLst>
                    <a:ext uri="{9D8B030D-6E8A-4147-A177-3AD203B41FA5}">
                      <a16:colId xmlns:a16="http://schemas.microsoft.com/office/drawing/2014/main" val="687369311"/>
                    </a:ext>
                  </a:extLst>
                </a:gridCol>
                <a:gridCol w="822960">
                  <a:extLst>
                    <a:ext uri="{9D8B030D-6E8A-4147-A177-3AD203B41FA5}">
                      <a16:colId xmlns:a16="http://schemas.microsoft.com/office/drawing/2014/main" val="843595081"/>
                    </a:ext>
                  </a:extLst>
                </a:gridCol>
                <a:gridCol w="822960">
                  <a:extLst>
                    <a:ext uri="{9D8B030D-6E8A-4147-A177-3AD203B41FA5}">
                      <a16:colId xmlns:a16="http://schemas.microsoft.com/office/drawing/2014/main" val="2399018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350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- 2022-03-28 16:06:03</a:t>
                      </a:r>
                      <a:r>
                        <a:rPr kumimoji="0" lang="es-ES" sz="1000" b="0" i="0" u="none" strike="noStrike" kern="1200" cap="none" spc="0" normalizeH="0" baseline="0" noProof="0">
                          <a:ln>
                            <a:noFill/>
                          </a:ln>
                          <a:solidFill>
                            <a:prstClr val="black"/>
                          </a:solidFill>
                          <a:effectLst/>
                          <a:uLnTx/>
                          <a:uFillTx/>
                          <a:latin typeface="+mn-lt"/>
                          <a:ea typeface="+mn-ea"/>
                          <a:cs typeface="+mn-cs"/>
                        </a:rPr>
                        <a:t>
 Las superpoderosas ✊🚵‍♀️🚵‍♀️ sofithevilla  y haley.batten , del NinetyOne Songo Specialized Team, realizaron una increíble actuación en la Absa Cape Epic 2022👏, realizada del 19 al 26 de marzo en Sudáfrica, coronándose como campeonas absolutas🏆 de la más dura, larga y desafiante carrera de mountain bike en parejas. Un total de 8 días, 681 kilómetros y 16.900 metros de desnivel.
Las ganadoras completaron todas las etapas en 33h 41m 11s, logrando 12m 31s de diferencia sobre las locales del Faces Rola Team.
Por su parte, mattbeers55  y christopherblevs , del Toyota NinetyOne Specialized, se coronaron terceros de la general y ganaron las etapas prólogo y cuarta👏
Sin dudas, la Cape Epic es una prueba que se supera año tras año, no solo por su brillante organización, sino por los grandes deportistas que afirman que se trata de la mejor prueba por etapas de mountain bike del mundo.
📷michalcervenyphoto
#IamSpecialized #SpecializedArgentina #SpecializedEpic #EpicSW #CapeEpic #CapeEpicMTB #XC #XCO #XcMtb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277476130_338178205013384_5643068510926019903_n.webp?stp=dst-jpg&amp;_nc_cat=110&amp;ccb=1-5&amp;_nc_sid=8ae9d6&amp;_nc_ohc=93_z796L8W8AX-l1uzu&amp;_nc_ht=scontent-iad3-1.cdninstagram.com&amp;edm=AL-3X8kEAAAA&amp;oh=00_AT_oUrIsg44Cxji8BocSmEajMJ2eIdeOgngFhMHMjaM18w&amp;oe=624AE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1689529"/>
                  </a:ext>
                </a:extLst>
              </a:tr>
            </a:tbl>
          </a:graphicData>
        </a:graphic>
      </p:graphicFrame>
      <p:sp>
        <p:nvSpPr>
          <p:cNvPr id="4" name="Text Placeholder 3">
            <a:extLst>
              <a:ext uri="{FF2B5EF4-FFF2-40B4-BE49-F238E27FC236}">
                <a16:creationId xmlns:a16="http://schemas.microsoft.com/office/drawing/2014/main" id="{571766F1-5CB1-433B-B9FF-1360F6D3C96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666273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F1AB-573C-4FE0-B6E6-0663E9777A89}"/>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D0D6A551-A8D8-4985-955A-903EEFD29967}"/>
              </a:ext>
            </a:extLst>
          </p:cNvPr>
          <p:cNvGraphicFramePr>
            <a:graphicFrameLocks noGrp="1"/>
          </p:cNvGraphicFramePr>
          <p:nvPr>
            <p:ph type="tbl" sz="quarter" idx="13"/>
            <p:extLst>
              <p:ext uri="{D42A27DB-BD31-4B8C-83A1-F6EECF244321}">
                <p14:modId xmlns:p14="http://schemas.microsoft.com/office/powerpoint/2010/main" val="35086385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95058009"/>
                    </a:ext>
                  </a:extLst>
                </a:gridCol>
                <a:gridCol w="1810512">
                  <a:extLst>
                    <a:ext uri="{9D8B030D-6E8A-4147-A177-3AD203B41FA5}">
                      <a16:colId xmlns:a16="http://schemas.microsoft.com/office/drawing/2014/main" val="1098829354"/>
                    </a:ext>
                  </a:extLst>
                </a:gridCol>
                <a:gridCol w="822960">
                  <a:extLst>
                    <a:ext uri="{9D8B030D-6E8A-4147-A177-3AD203B41FA5}">
                      <a16:colId xmlns:a16="http://schemas.microsoft.com/office/drawing/2014/main" val="2520322358"/>
                    </a:ext>
                  </a:extLst>
                </a:gridCol>
                <a:gridCol w="822960">
                  <a:extLst>
                    <a:ext uri="{9D8B030D-6E8A-4147-A177-3AD203B41FA5}">
                      <a16:colId xmlns:a16="http://schemas.microsoft.com/office/drawing/2014/main" val="2598417771"/>
                    </a:ext>
                  </a:extLst>
                </a:gridCol>
                <a:gridCol w="822960">
                  <a:extLst>
                    <a:ext uri="{9D8B030D-6E8A-4147-A177-3AD203B41FA5}">
                      <a16:colId xmlns:a16="http://schemas.microsoft.com/office/drawing/2014/main" val="3485913466"/>
                    </a:ext>
                  </a:extLst>
                </a:gridCol>
                <a:gridCol w="822960">
                  <a:extLst>
                    <a:ext uri="{9D8B030D-6E8A-4147-A177-3AD203B41FA5}">
                      <a16:colId xmlns:a16="http://schemas.microsoft.com/office/drawing/2014/main" val="1357566232"/>
                    </a:ext>
                  </a:extLst>
                </a:gridCol>
                <a:gridCol w="822960">
                  <a:extLst>
                    <a:ext uri="{9D8B030D-6E8A-4147-A177-3AD203B41FA5}">
                      <a16:colId xmlns:a16="http://schemas.microsoft.com/office/drawing/2014/main" val="1822045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3961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- 2022-03-12 16:02:39</a:t>
                      </a:r>
                      <a:r>
                        <a:rPr kumimoji="0" lang="es-ES" sz="1000" b="0" i="0" u="none" strike="noStrike" kern="1200" cap="none" spc="0" normalizeH="0" baseline="0" noProof="0">
                          <a:ln>
                            <a:noFill/>
                          </a:ln>
                          <a:solidFill>
                            <a:prstClr val="black"/>
                          </a:solidFill>
                          <a:effectLst/>
                          <a:uLnTx/>
                          <a:uFillTx/>
                          <a:latin typeface="+mn-lt"/>
                          <a:ea typeface="+mn-ea"/>
                          <a:cs typeface="+mn-cs"/>
                        </a:rPr>
                        <a:t>
 Vení a Jet Park a probar la nueva Spark!!
No hace falta que seas usuario de Scott y es gratis.
Sólo tenés que traer tu casco.
Hoy y mañana hasta las 19 horas.
#SCOTTargentina 
#SCOTTbikes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275668221_482452903463920_7574993848347008883_n.webp?stp=dst-jpg&amp;_nc_cat=107&amp;ccb=1-5&amp;_nc_sid=8ae9d6&amp;_nc_ohc=VTW170Ex6fsAX-6LIrE&amp;_nc_ht=scontent-iad3-1.cdninstagram.com&amp;edm=AL-3X8kEAAAA&amp;oh=00_AT_7hXZAo6qMoaCsyfHqAdElMcwcdQ5Jp8RwWGrSYkUZBA&amp;oe=624B9093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89186628"/>
                  </a:ext>
                </a:extLst>
              </a:tr>
            </a:tbl>
          </a:graphicData>
        </a:graphic>
      </p:graphicFrame>
      <p:sp>
        <p:nvSpPr>
          <p:cNvPr id="4" name="Text Placeholder 3">
            <a:extLst>
              <a:ext uri="{FF2B5EF4-FFF2-40B4-BE49-F238E27FC236}">
                <a16:creationId xmlns:a16="http://schemas.microsoft.com/office/drawing/2014/main" id="{57C0B2F7-2E82-48B6-876B-CA64561784D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11525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FD1BB-B98F-4ABC-95DE-6092464BCE20}"/>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1E2CA1E1-F4FE-4403-8C31-9393DB7D59B7}"/>
              </a:ext>
            </a:extLst>
          </p:cNvPr>
          <p:cNvGraphicFramePr>
            <a:graphicFrameLocks noGrp="1"/>
          </p:cNvGraphicFramePr>
          <p:nvPr>
            <p:ph type="tbl" sz="quarter" idx="13"/>
            <p:extLst>
              <p:ext uri="{D42A27DB-BD31-4B8C-83A1-F6EECF244321}">
                <p14:modId xmlns:p14="http://schemas.microsoft.com/office/powerpoint/2010/main" val="3621598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3890010"/>
                    </a:ext>
                  </a:extLst>
                </a:gridCol>
                <a:gridCol w="1810512">
                  <a:extLst>
                    <a:ext uri="{9D8B030D-6E8A-4147-A177-3AD203B41FA5}">
                      <a16:colId xmlns:a16="http://schemas.microsoft.com/office/drawing/2014/main" val="729781330"/>
                    </a:ext>
                  </a:extLst>
                </a:gridCol>
                <a:gridCol w="822960">
                  <a:extLst>
                    <a:ext uri="{9D8B030D-6E8A-4147-A177-3AD203B41FA5}">
                      <a16:colId xmlns:a16="http://schemas.microsoft.com/office/drawing/2014/main" val="1109832838"/>
                    </a:ext>
                  </a:extLst>
                </a:gridCol>
                <a:gridCol w="822960">
                  <a:extLst>
                    <a:ext uri="{9D8B030D-6E8A-4147-A177-3AD203B41FA5}">
                      <a16:colId xmlns:a16="http://schemas.microsoft.com/office/drawing/2014/main" val="3652699944"/>
                    </a:ext>
                  </a:extLst>
                </a:gridCol>
                <a:gridCol w="822960">
                  <a:extLst>
                    <a:ext uri="{9D8B030D-6E8A-4147-A177-3AD203B41FA5}">
                      <a16:colId xmlns:a16="http://schemas.microsoft.com/office/drawing/2014/main" val="1627912328"/>
                    </a:ext>
                  </a:extLst>
                </a:gridCol>
                <a:gridCol w="822960">
                  <a:extLst>
                    <a:ext uri="{9D8B030D-6E8A-4147-A177-3AD203B41FA5}">
                      <a16:colId xmlns:a16="http://schemas.microsoft.com/office/drawing/2014/main" val="2731971967"/>
                    </a:ext>
                  </a:extLst>
                </a:gridCol>
                <a:gridCol w="822960">
                  <a:extLst>
                    <a:ext uri="{9D8B030D-6E8A-4147-A177-3AD203B41FA5}">
                      <a16:colId xmlns:a16="http://schemas.microsoft.com/office/drawing/2014/main" val="353113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4964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- 2022-03-24 17:32:54</a:t>
                      </a:r>
                      <a:r>
                        <a:rPr kumimoji="0" lang="en-US" sz="1000" b="0" i="0" u="none" strike="noStrike" kern="1200" cap="none" spc="0" normalizeH="0" baseline="0" noProof="0">
                          <a:ln>
                            <a:noFill/>
                          </a:ln>
                          <a:solidFill>
                            <a:prstClr val="black"/>
                          </a:solidFill>
                          <a:effectLst/>
                          <a:uLnTx/>
                          <a:uFillTx/>
                          <a:latin typeface="+mn-lt"/>
                          <a:ea typeface="+mn-ea"/>
                          <a:cs typeface="+mn-cs"/>
                        </a:rPr>
                        <a:t>
 ¡La sonrisa de la Campeona Argentina de  Marathon XCM UCI, chiquita.cantelmi , por el inicio de la cuenta regresiva para  vueltaaltascumbres 22!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277028911_370198031628376_6259941040957988650_n.jpg?_nc_cat=103&amp;ccb=1-5&amp;_nc_sid=8ae9d6&amp;_nc_ohc=bj1xJI2p7lsAX_WHQ1T&amp;_nc_ht=scontent-bos3-1.cdninstagram.com&amp;edm=AL-3X8kEAAAA&amp;oh=00_AT8gkJnbj_wSnxujW4mZy3cskJhyBEmtTQRTEz6dMXOCTw&amp;oe=624A460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4820426"/>
                  </a:ext>
                </a:extLst>
              </a:tr>
            </a:tbl>
          </a:graphicData>
        </a:graphic>
      </p:graphicFrame>
      <p:sp>
        <p:nvSpPr>
          <p:cNvPr id="4" name="Text Placeholder 3">
            <a:extLst>
              <a:ext uri="{FF2B5EF4-FFF2-40B4-BE49-F238E27FC236}">
                <a16:creationId xmlns:a16="http://schemas.microsoft.com/office/drawing/2014/main" id="{B3CC727F-F746-4E00-BCC5-821A6C8C607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5333596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D673C-8AD3-47CA-92E4-5455B91B2D3D}"/>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EFB1E23C-089C-4D12-96A7-F57DF1C5FE54}"/>
              </a:ext>
            </a:extLst>
          </p:cNvPr>
          <p:cNvGraphicFramePr>
            <a:graphicFrameLocks noGrp="1"/>
          </p:cNvGraphicFramePr>
          <p:nvPr>
            <p:ph type="tbl" sz="quarter" idx="13"/>
            <p:extLst>
              <p:ext uri="{D42A27DB-BD31-4B8C-83A1-F6EECF244321}">
                <p14:modId xmlns:p14="http://schemas.microsoft.com/office/powerpoint/2010/main" val="234372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0898957"/>
                    </a:ext>
                  </a:extLst>
                </a:gridCol>
                <a:gridCol w="1810512">
                  <a:extLst>
                    <a:ext uri="{9D8B030D-6E8A-4147-A177-3AD203B41FA5}">
                      <a16:colId xmlns:a16="http://schemas.microsoft.com/office/drawing/2014/main" val="1705000396"/>
                    </a:ext>
                  </a:extLst>
                </a:gridCol>
                <a:gridCol w="822960">
                  <a:extLst>
                    <a:ext uri="{9D8B030D-6E8A-4147-A177-3AD203B41FA5}">
                      <a16:colId xmlns:a16="http://schemas.microsoft.com/office/drawing/2014/main" val="4080605019"/>
                    </a:ext>
                  </a:extLst>
                </a:gridCol>
                <a:gridCol w="822960">
                  <a:extLst>
                    <a:ext uri="{9D8B030D-6E8A-4147-A177-3AD203B41FA5}">
                      <a16:colId xmlns:a16="http://schemas.microsoft.com/office/drawing/2014/main" val="748087606"/>
                    </a:ext>
                  </a:extLst>
                </a:gridCol>
                <a:gridCol w="822960">
                  <a:extLst>
                    <a:ext uri="{9D8B030D-6E8A-4147-A177-3AD203B41FA5}">
                      <a16:colId xmlns:a16="http://schemas.microsoft.com/office/drawing/2014/main" val="2164406484"/>
                    </a:ext>
                  </a:extLst>
                </a:gridCol>
                <a:gridCol w="822960">
                  <a:extLst>
                    <a:ext uri="{9D8B030D-6E8A-4147-A177-3AD203B41FA5}">
                      <a16:colId xmlns:a16="http://schemas.microsoft.com/office/drawing/2014/main" val="2566334468"/>
                    </a:ext>
                  </a:extLst>
                </a:gridCol>
                <a:gridCol w="822960">
                  <a:extLst>
                    <a:ext uri="{9D8B030D-6E8A-4147-A177-3AD203B41FA5}">
                      <a16:colId xmlns:a16="http://schemas.microsoft.com/office/drawing/2014/main" val="318181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5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- 2022-03-21 20:04:50</a:t>
                      </a:r>
                      <a:r>
                        <a:rPr kumimoji="0" lang="en-US" sz="1000" b="0" i="0" u="none" strike="noStrike" kern="1200" cap="none" spc="0" normalizeH="0" baseline="0" noProof="0">
                          <a:ln>
                            <a:noFill/>
                          </a:ln>
                          <a:solidFill>
                            <a:prstClr val="black"/>
                          </a:solidFill>
                          <a:effectLst/>
                          <a:uLnTx/>
                          <a:uFillTx/>
                          <a:latin typeface="+mn-lt"/>
                          <a:ea typeface="+mn-ea"/>
                          <a:cs typeface="+mn-cs"/>
                        </a:rPr>
                        <a:t>
 ¡ jonatanfragosa se subió a lo más alto del podio en su categoría en el rallymtbpilar! 
El nuevo integrante brilló en su Procaliber en un jornada emocionante. 
¡Felicitaciones a todos los participantes ! 
📸 ivan.digital 
trekbikes trekbicycleargentina bontragerargentina  OpticaCentralStore shimanoargentina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277075526_335876225028431_5202544340644892909_n.jpg?_nc_cat=101&amp;ccb=1-5&amp;_nc_sid=8ae9d6&amp;_nc_ohc=qMnmQqxOaYEAX9C8M-5&amp;_nc_ht=scontent-bos3-1.cdninstagram.com&amp;edm=AL-3X8kEAAAA&amp;oh=00_AT_LutgC_8nQ7eRDKa2aDzHP-LQVGnvjJtBscphKOVzgXQ&amp;oe=6249D2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9681473"/>
                  </a:ext>
                </a:extLst>
              </a:tr>
            </a:tbl>
          </a:graphicData>
        </a:graphic>
      </p:graphicFrame>
      <p:sp>
        <p:nvSpPr>
          <p:cNvPr id="4" name="Text Placeholder 3">
            <a:extLst>
              <a:ext uri="{FF2B5EF4-FFF2-40B4-BE49-F238E27FC236}">
                <a16:creationId xmlns:a16="http://schemas.microsoft.com/office/drawing/2014/main" id="{898FBE39-499E-4153-9D16-38263E29F95A}"/>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7539786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031F9-F4B5-4F6D-B978-C9F027A427FD}"/>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BB1E867C-99B6-4F74-8AD4-8CD8724F43C5}"/>
              </a:ext>
            </a:extLst>
          </p:cNvPr>
          <p:cNvGraphicFramePr>
            <a:graphicFrameLocks noGrp="1"/>
          </p:cNvGraphicFramePr>
          <p:nvPr>
            <p:ph type="tbl" sz="quarter" idx="13"/>
            <p:extLst>
              <p:ext uri="{D42A27DB-BD31-4B8C-83A1-F6EECF244321}">
                <p14:modId xmlns:p14="http://schemas.microsoft.com/office/powerpoint/2010/main" val="407035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1704463"/>
                    </a:ext>
                  </a:extLst>
                </a:gridCol>
                <a:gridCol w="1810512">
                  <a:extLst>
                    <a:ext uri="{9D8B030D-6E8A-4147-A177-3AD203B41FA5}">
                      <a16:colId xmlns:a16="http://schemas.microsoft.com/office/drawing/2014/main" val="2457200454"/>
                    </a:ext>
                  </a:extLst>
                </a:gridCol>
                <a:gridCol w="822960">
                  <a:extLst>
                    <a:ext uri="{9D8B030D-6E8A-4147-A177-3AD203B41FA5}">
                      <a16:colId xmlns:a16="http://schemas.microsoft.com/office/drawing/2014/main" val="339335824"/>
                    </a:ext>
                  </a:extLst>
                </a:gridCol>
                <a:gridCol w="822960">
                  <a:extLst>
                    <a:ext uri="{9D8B030D-6E8A-4147-A177-3AD203B41FA5}">
                      <a16:colId xmlns:a16="http://schemas.microsoft.com/office/drawing/2014/main" val="2156043789"/>
                    </a:ext>
                  </a:extLst>
                </a:gridCol>
                <a:gridCol w="822960">
                  <a:extLst>
                    <a:ext uri="{9D8B030D-6E8A-4147-A177-3AD203B41FA5}">
                      <a16:colId xmlns:a16="http://schemas.microsoft.com/office/drawing/2014/main" val="2990603612"/>
                    </a:ext>
                  </a:extLst>
                </a:gridCol>
                <a:gridCol w="822960">
                  <a:extLst>
                    <a:ext uri="{9D8B030D-6E8A-4147-A177-3AD203B41FA5}">
                      <a16:colId xmlns:a16="http://schemas.microsoft.com/office/drawing/2014/main" val="3536925246"/>
                    </a:ext>
                  </a:extLst>
                </a:gridCol>
                <a:gridCol w="822960">
                  <a:extLst>
                    <a:ext uri="{9D8B030D-6E8A-4147-A177-3AD203B41FA5}">
                      <a16:colId xmlns:a16="http://schemas.microsoft.com/office/drawing/2014/main" val="171201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255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- 2022-03-16 18:14:20</a:t>
                      </a:r>
                      <a:r>
                        <a:rPr kumimoji="0" lang="en-US" sz="1000" b="0" i="0" u="none" strike="noStrike" kern="1200" cap="none" spc="0" normalizeH="0" baseline="0" noProof="0">
                          <a:ln>
                            <a:noFill/>
                          </a:ln>
                          <a:solidFill>
                            <a:prstClr val="black"/>
                          </a:solidFill>
                          <a:effectLst/>
                          <a:uLnTx/>
                          <a:uFillTx/>
                          <a:latin typeface="+mn-lt"/>
                          <a:ea typeface="+mn-ea"/>
                          <a:cs typeface="+mn-cs"/>
                        </a:rPr>
                        <a:t>
 ¡Hacete ver!🚴‍♂️💡
Diseñamos nuestras luces Stix para que te vean tanto de día☀️ como de noche🌌.
Su lente esférica dirige los lúmenes a más de 800 metros bajo el sol más brillante☀️💪
Se colocan fácilmente, tienen seis modos de destello y, dependiendo de cual elijas, te brindarán una autonomía de hasta 77 horas. Se cargan fácilmente vía USB en 2 horas. 
#PedaleaSeguro 
🔺 Encontralas en nuestras tiendas autorizadas🔺 
#IamSpecialized #SpecialzedArgentina #SpecializedStix #SpecializedStixLights #Stix #S#SpecializedStixLightsElite #SpecializedStixLightsSport #MásVisibleEsMásSeguro
📸 adriananascimentomtb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275851538_466782598565600_7037082414836297207_n.jpg?_nc_cat=109&amp;ccb=1-5&amp;_nc_sid=8ae9d6&amp;_nc_ohc=bH8QjCfii_kAX8lgN76&amp;_nc_ht=scontent-iad3-1.cdninstagram.com&amp;edm=AL-3X8kEAAAA&amp;oh=00_AT8dCJbFHSwnd-tuUPq4yJnkE6bfF578u5SsJ7UZu2w8uA&amp;oe=624A8F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3237884"/>
                  </a:ext>
                </a:extLst>
              </a:tr>
            </a:tbl>
          </a:graphicData>
        </a:graphic>
      </p:graphicFrame>
      <p:sp>
        <p:nvSpPr>
          <p:cNvPr id="4" name="Text Placeholder 3">
            <a:extLst>
              <a:ext uri="{FF2B5EF4-FFF2-40B4-BE49-F238E27FC236}">
                <a16:creationId xmlns:a16="http://schemas.microsoft.com/office/drawing/2014/main" id="{139D49B4-AAD9-43CA-8CF2-393EB00D2E4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3304427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023FC-147C-4A23-AF02-3BE55DDE6ED1}"/>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B3401C48-798D-4CFE-B145-FEB85ED1815F}"/>
              </a:ext>
            </a:extLst>
          </p:cNvPr>
          <p:cNvGraphicFramePr>
            <a:graphicFrameLocks noGrp="1"/>
          </p:cNvGraphicFramePr>
          <p:nvPr>
            <p:ph type="tbl" sz="quarter" idx="13"/>
            <p:extLst>
              <p:ext uri="{D42A27DB-BD31-4B8C-83A1-F6EECF244321}">
                <p14:modId xmlns:p14="http://schemas.microsoft.com/office/powerpoint/2010/main" val="3925676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69041064"/>
                    </a:ext>
                  </a:extLst>
                </a:gridCol>
                <a:gridCol w="1810512">
                  <a:extLst>
                    <a:ext uri="{9D8B030D-6E8A-4147-A177-3AD203B41FA5}">
                      <a16:colId xmlns:a16="http://schemas.microsoft.com/office/drawing/2014/main" val="521961393"/>
                    </a:ext>
                  </a:extLst>
                </a:gridCol>
                <a:gridCol w="822960">
                  <a:extLst>
                    <a:ext uri="{9D8B030D-6E8A-4147-A177-3AD203B41FA5}">
                      <a16:colId xmlns:a16="http://schemas.microsoft.com/office/drawing/2014/main" val="4248962470"/>
                    </a:ext>
                  </a:extLst>
                </a:gridCol>
                <a:gridCol w="822960">
                  <a:extLst>
                    <a:ext uri="{9D8B030D-6E8A-4147-A177-3AD203B41FA5}">
                      <a16:colId xmlns:a16="http://schemas.microsoft.com/office/drawing/2014/main" val="3004458355"/>
                    </a:ext>
                  </a:extLst>
                </a:gridCol>
                <a:gridCol w="822960">
                  <a:extLst>
                    <a:ext uri="{9D8B030D-6E8A-4147-A177-3AD203B41FA5}">
                      <a16:colId xmlns:a16="http://schemas.microsoft.com/office/drawing/2014/main" val="2786571398"/>
                    </a:ext>
                  </a:extLst>
                </a:gridCol>
                <a:gridCol w="822960">
                  <a:extLst>
                    <a:ext uri="{9D8B030D-6E8A-4147-A177-3AD203B41FA5}">
                      <a16:colId xmlns:a16="http://schemas.microsoft.com/office/drawing/2014/main" val="1950040334"/>
                    </a:ext>
                  </a:extLst>
                </a:gridCol>
                <a:gridCol w="822960">
                  <a:extLst>
                    <a:ext uri="{9D8B030D-6E8A-4147-A177-3AD203B41FA5}">
                      <a16:colId xmlns:a16="http://schemas.microsoft.com/office/drawing/2014/main" val="1569479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17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- 2022-03-14 20:27:12</a:t>
                      </a:r>
                      <a:r>
                        <a:rPr kumimoji="0" lang="en-US" sz="1000" b="0" i="0" u="none" strike="noStrike" kern="1200" cap="none" spc="0" normalizeH="0" baseline="0" noProof="0">
                          <a:ln>
                            <a:noFill/>
                          </a:ln>
                          <a:solidFill>
                            <a:prstClr val="black"/>
                          </a:solidFill>
                          <a:effectLst/>
                          <a:uLnTx/>
                          <a:uFillTx/>
                          <a:latin typeface="+mn-lt"/>
                          <a:ea typeface="+mn-ea"/>
                          <a:cs typeface="+mn-cs"/>
                        </a:rPr>
                        <a:t>
 La bici que estabas buscando ya está en nuestras tiendas.
Nueva Scott Addict Gravel 30.
✅ Cuadro de carbono Addict Gravel Disc HMF
✅ Horquilla Addict Gravel Disc HMF
✅ Shimano GRX RX810/600 Disc 22 velocidades
✅ Ruedas Syncros RP2.0 Disc
✅ Cubiertas Schwalbe G-One Bite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275836533_1032528531016113_7070225287468413133_n.jpg?_nc_cat=101&amp;ccb=1-5&amp;_nc_sid=8ae9d6&amp;_nc_ohc=aLcfgaavqt4AX8tnbZC&amp;_nc_ht=scontent-iad3-1.cdninstagram.com&amp;edm=AL-3X8kEAAAA&amp;oh=00_AT_Q_tIqlAv2aEyVDm66fcdOgqbBp5wiW-diDBVGRfqOlA&amp;oe=624A806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7678221"/>
                  </a:ext>
                </a:extLst>
              </a:tr>
            </a:tbl>
          </a:graphicData>
        </a:graphic>
      </p:graphicFrame>
      <p:sp>
        <p:nvSpPr>
          <p:cNvPr id="4" name="Text Placeholder 3">
            <a:extLst>
              <a:ext uri="{FF2B5EF4-FFF2-40B4-BE49-F238E27FC236}">
                <a16:creationId xmlns:a16="http://schemas.microsoft.com/office/drawing/2014/main" id="{14497D06-83E8-432C-9CDB-0F10A5068EB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1318283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F3938-1D49-4674-823D-B4345C0E3C15}"/>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32453CCC-2E08-4514-9C35-5F8CC8F53725}"/>
              </a:ext>
            </a:extLst>
          </p:cNvPr>
          <p:cNvGraphicFramePr>
            <a:graphicFrameLocks noGrp="1"/>
          </p:cNvGraphicFramePr>
          <p:nvPr>
            <p:ph type="tbl" sz="quarter" idx="13"/>
            <p:extLst>
              <p:ext uri="{D42A27DB-BD31-4B8C-83A1-F6EECF244321}">
                <p14:modId xmlns:p14="http://schemas.microsoft.com/office/powerpoint/2010/main" val="327735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7463108"/>
                    </a:ext>
                  </a:extLst>
                </a:gridCol>
                <a:gridCol w="1810512">
                  <a:extLst>
                    <a:ext uri="{9D8B030D-6E8A-4147-A177-3AD203B41FA5}">
                      <a16:colId xmlns:a16="http://schemas.microsoft.com/office/drawing/2014/main" val="1714137051"/>
                    </a:ext>
                  </a:extLst>
                </a:gridCol>
                <a:gridCol w="822960">
                  <a:extLst>
                    <a:ext uri="{9D8B030D-6E8A-4147-A177-3AD203B41FA5}">
                      <a16:colId xmlns:a16="http://schemas.microsoft.com/office/drawing/2014/main" val="4279577175"/>
                    </a:ext>
                  </a:extLst>
                </a:gridCol>
                <a:gridCol w="822960">
                  <a:extLst>
                    <a:ext uri="{9D8B030D-6E8A-4147-A177-3AD203B41FA5}">
                      <a16:colId xmlns:a16="http://schemas.microsoft.com/office/drawing/2014/main" val="1262942877"/>
                    </a:ext>
                  </a:extLst>
                </a:gridCol>
                <a:gridCol w="822960">
                  <a:extLst>
                    <a:ext uri="{9D8B030D-6E8A-4147-A177-3AD203B41FA5}">
                      <a16:colId xmlns:a16="http://schemas.microsoft.com/office/drawing/2014/main" val="3457377330"/>
                    </a:ext>
                  </a:extLst>
                </a:gridCol>
                <a:gridCol w="822960">
                  <a:extLst>
                    <a:ext uri="{9D8B030D-6E8A-4147-A177-3AD203B41FA5}">
                      <a16:colId xmlns:a16="http://schemas.microsoft.com/office/drawing/2014/main" val="3999230262"/>
                    </a:ext>
                  </a:extLst>
                </a:gridCol>
                <a:gridCol w="822960">
                  <a:extLst>
                    <a:ext uri="{9D8B030D-6E8A-4147-A177-3AD203B41FA5}">
                      <a16:colId xmlns:a16="http://schemas.microsoft.com/office/drawing/2014/main" val="1676938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381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- 2022-03-21 18:04:04</a:t>
                      </a:r>
                      <a:r>
                        <a:rPr kumimoji="0" lang="en-US" sz="1000" b="0" i="0" u="none" strike="noStrike" kern="1200" cap="none" spc="0" normalizeH="0" baseline="0" noProof="0">
                          <a:ln>
                            <a:noFill/>
                          </a:ln>
                          <a:solidFill>
                            <a:prstClr val="black"/>
                          </a:solidFill>
                          <a:effectLst/>
                          <a:uLnTx/>
                          <a:uFillTx/>
                          <a:latin typeface="+mn-lt"/>
                          <a:ea typeface="+mn-ea"/>
                          <a:cs typeface="+mn-cs"/>
                        </a:rPr>
                        <a:t>
 Ágil, eficiente y veloz.🔥
Así la Specialized Chisel, una bicicleta de XC 🚵‍♂️ creada para llegar a lo más alto del podio🏆.
Gracias a nuestra tecnología D'Aluisio Smartweld y al aluminio M5, hemos creado uno de los cuadros de aluminio más rígidos, resistentes y livianos del mercado.💪
🔺Encontrala en nuestras tiendas autorizadas🔺
#IamSpecialized #SpecializedArgentina #Specialized #SpecializedChisel #Chisel #Aluminio #XCmtb #XC #mtb #MountainBike
📸 gliod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277085222_1124233611668362_306093212625610484_n.jpg?_nc_cat=105&amp;ccb=1-5&amp;_nc_sid=8ae9d6&amp;_nc_ohc=bnK9J0ZZByAAX8fwB5R&amp;_nc_ht=scontent-iad3-1.cdninstagram.com&amp;edm=AL-3X8kEAAAA&amp;oh=00_AT_dzVIzZHfS76teKpOOymWT4DqawOV74bE6D3LRvJwbCA&amp;oe=624A7B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2214590"/>
                  </a:ext>
                </a:extLst>
              </a:tr>
            </a:tbl>
          </a:graphicData>
        </a:graphic>
      </p:graphicFrame>
      <p:sp>
        <p:nvSpPr>
          <p:cNvPr id="4" name="Text Placeholder 3">
            <a:extLst>
              <a:ext uri="{FF2B5EF4-FFF2-40B4-BE49-F238E27FC236}">
                <a16:creationId xmlns:a16="http://schemas.microsoft.com/office/drawing/2014/main" id="{E4F5CCD1-9FCF-411C-8704-BF279C4AD0A5}"/>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002464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F17AA-D5FF-4E04-8DE5-A7C2ACAF98E2}"/>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1E8926F2-33AF-487A-8310-73EDD50CFDE5}"/>
              </a:ext>
            </a:extLst>
          </p:cNvPr>
          <p:cNvGraphicFramePr>
            <a:graphicFrameLocks noGrp="1"/>
          </p:cNvGraphicFramePr>
          <p:nvPr>
            <p:ph type="tbl" sz="quarter" idx="13"/>
            <p:extLst>
              <p:ext uri="{D42A27DB-BD31-4B8C-83A1-F6EECF244321}">
                <p14:modId xmlns:p14="http://schemas.microsoft.com/office/powerpoint/2010/main" val="3228595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88404810"/>
                    </a:ext>
                  </a:extLst>
                </a:gridCol>
                <a:gridCol w="1810512">
                  <a:extLst>
                    <a:ext uri="{9D8B030D-6E8A-4147-A177-3AD203B41FA5}">
                      <a16:colId xmlns:a16="http://schemas.microsoft.com/office/drawing/2014/main" val="89906784"/>
                    </a:ext>
                  </a:extLst>
                </a:gridCol>
                <a:gridCol w="822960">
                  <a:extLst>
                    <a:ext uri="{9D8B030D-6E8A-4147-A177-3AD203B41FA5}">
                      <a16:colId xmlns:a16="http://schemas.microsoft.com/office/drawing/2014/main" val="840887167"/>
                    </a:ext>
                  </a:extLst>
                </a:gridCol>
                <a:gridCol w="822960">
                  <a:extLst>
                    <a:ext uri="{9D8B030D-6E8A-4147-A177-3AD203B41FA5}">
                      <a16:colId xmlns:a16="http://schemas.microsoft.com/office/drawing/2014/main" val="1922284425"/>
                    </a:ext>
                  </a:extLst>
                </a:gridCol>
                <a:gridCol w="822960">
                  <a:extLst>
                    <a:ext uri="{9D8B030D-6E8A-4147-A177-3AD203B41FA5}">
                      <a16:colId xmlns:a16="http://schemas.microsoft.com/office/drawing/2014/main" val="4002334716"/>
                    </a:ext>
                  </a:extLst>
                </a:gridCol>
                <a:gridCol w="822960">
                  <a:extLst>
                    <a:ext uri="{9D8B030D-6E8A-4147-A177-3AD203B41FA5}">
                      <a16:colId xmlns:a16="http://schemas.microsoft.com/office/drawing/2014/main" val="2808732658"/>
                    </a:ext>
                  </a:extLst>
                </a:gridCol>
                <a:gridCol w="822960">
                  <a:extLst>
                    <a:ext uri="{9D8B030D-6E8A-4147-A177-3AD203B41FA5}">
                      <a16:colId xmlns:a16="http://schemas.microsoft.com/office/drawing/2014/main" val="4176854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6908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- 2022-03-16 10:30:17</a:t>
                      </a:r>
                      <a:r>
                        <a:rPr kumimoji="0" lang="es-ES" sz="1000" b="0" i="0" u="none" strike="noStrike" kern="1200" cap="none" spc="0" normalizeH="0" baseline="0" noProof="0">
                          <a:ln>
                            <a:noFill/>
                          </a:ln>
                          <a:solidFill>
                            <a:prstClr val="black"/>
                          </a:solidFill>
                          <a:effectLst/>
                          <a:uLnTx/>
                          <a:uFillTx/>
                          <a:latin typeface="+mn-lt"/>
                          <a:ea typeface="+mn-ea"/>
                          <a:cs typeface="+mn-cs"/>
                        </a:rPr>
                        <a:t>
 ¿Por qué la Aspect 950 puede ser Tu Primer Scott?
Por su cuadro de aluminio de alta calidad (no todos los aluminios son iguales), con una geometría enfocada en la comodidad, lo que te permitirá pasar más horas sobre la bici con menos fatiga corporal.
Acercate a nuestras tiendas a conocerla a un precio especial. #TuPrimerScott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275860745_259193793079180_3175767415111139861_n.jpg?_nc_cat=108&amp;ccb=1-5&amp;_nc_sid=8ae9d6&amp;_nc_ohc=5Rpv1Qo8qNAAX9ihwPt&amp;_nc_ht=scontent-iad3-1.cdninstagram.com&amp;edm=AL-3X8kEAAAA&amp;oh=00_AT8kvCodIItC7NDHMqOgArVKNcLHNOgF1Zso8fe3ceF71Q&amp;oe=6249DC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6367903"/>
                  </a:ext>
                </a:extLst>
              </a:tr>
            </a:tbl>
          </a:graphicData>
        </a:graphic>
      </p:graphicFrame>
      <p:sp>
        <p:nvSpPr>
          <p:cNvPr id="4" name="Text Placeholder 3">
            <a:extLst>
              <a:ext uri="{FF2B5EF4-FFF2-40B4-BE49-F238E27FC236}">
                <a16:creationId xmlns:a16="http://schemas.microsoft.com/office/drawing/2014/main" id="{5188B1FA-B4C7-4090-AFFB-C6CBAB4E3B1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225798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F4B81-8C28-4194-866B-A1DB41B02E7B}"/>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1F482810-AA8C-4D61-94CD-13DFD5CA3815}"/>
              </a:ext>
            </a:extLst>
          </p:cNvPr>
          <p:cNvGraphicFramePr>
            <a:graphicFrameLocks noGrp="1"/>
          </p:cNvGraphicFramePr>
          <p:nvPr>
            <p:ph type="tbl" sz="quarter" idx="13"/>
            <p:extLst>
              <p:ext uri="{D42A27DB-BD31-4B8C-83A1-F6EECF244321}">
                <p14:modId xmlns:p14="http://schemas.microsoft.com/office/powerpoint/2010/main" val="755426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0331063"/>
                    </a:ext>
                  </a:extLst>
                </a:gridCol>
                <a:gridCol w="1810512">
                  <a:extLst>
                    <a:ext uri="{9D8B030D-6E8A-4147-A177-3AD203B41FA5}">
                      <a16:colId xmlns:a16="http://schemas.microsoft.com/office/drawing/2014/main" val="4278166705"/>
                    </a:ext>
                  </a:extLst>
                </a:gridCol>
                <a:gridCol w="822960">
                  <a:extLst>
                    <a:ext uri="{9D8B030D-6E8A-4147-A177-3AD203B41FA5}">
                      <a16:colId xmlns:a16="http://schemas.microsoft.com/office/drawing/2014/main" val="2285290665"/>
                    </a:ext>
                  </a:extLst>
                </a:gridCol>
                <a:gridCol w="822960">
                  <a:extLst>
                    <a:ext uri="{9D8B030D-6E8A-4147-A177-3AD203B41FA5}">
                      <a16:colId xmlns:a16="http://schemas.microsoft.com/office/drawing/2014/main" val="577341814"/>
                    </a:ext>
                  </a:extLst>
                </a:gridCol>
                <a:gridCol w="822960">
                  <a:extLst>
                    <a:ext uri="{9D8B030D-6E8A-4147-A177-3AD203B41FA5}">
                      <a16:colId xmlns:a16="http://schemas.microsoft.com/office/drawing/2014/main" val="927170910"/>
                    </a:ext>
                  </a:extLst>
                </a:gridCol>
                <a:gridCol w="822960">
                  <a:extLst>
                    <a:ext uri="{9D8B030D-6E8A-4147-A177-3AD203B41FA5}">
                      <a16:colId xmlns:a16="http://schemas.microsoft.com/office/drawing/2014/main" val="1201287875"/>
                    </a:ext>
                  </a:extLst>
                </a:gridCol>
                <a:gridCol w="822960">
                  <a:extLst>
                    <a:ext uri="{9D8B030D-6E8A-4147-A177-3AD203B41FA5}">
                      <a16:colId xmlns:a16="http://schemas.microsoft.com/office/drawing/2014/main" val="116129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773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- 2022-03-25 19:00:08</a:t>
                      </a:r>
                      <a:r>
                        <a:rPr kumimoji="0" lang="en-US" sz="1000" b="0" i="0" u="none" strike="noStrike" kern="1200" cap="none" spc="0" normalizeH="0" baseline="0" noProof="0">
                          <a:ln>
                            <a:noFill/>
                          </a:ln>
                          <a:solidFill>
                            <a:prstClr val="black"/>
                          </a:solidFill>
                          <a:effectLst/>
                          <a:uLnTx/>
                          <a:uFillTx/>
                          <a:latin typeface="+mn-lt"/>
                          <a:ea typeface="+mn-ea"/>
                          <a:cs typeface="+mn-cs"/>
                        </a:rPr>
                        <a:t>
 Darlo todo hasta el final 💪
#SpecializedChisel
#IamSpecialized #SpecializedArgentina #Specialized #SpecializedChisel #Chisel #Aluminio #XCmtb #XC #mtb #MountainBike
📸 santicastromtb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277400995_666649511262597_1639389663217682676_n.jpg?_nc_cat=102&amp;ccb=1-5&amp;_nc_sid=8ae9d6&amp;_nc_ohc=mMUKLh0hEm4AX-06yYZ&amp;_nc_ht=scontent-iad3-1.cdninstagram.com&amp;edm=AL-3X8kEAAAA&amp;oh=00_AT_v0cmHmmmM1gmKKARNMolejEL8LadeJOGQQmh-PxlfXQ&amp;oe=624A0F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989203"/>
                  </a:ext>
                </a:extLst>
              </a:tr>
            </a:tbl>
          </a:graphicData>
        </a:graphic>
      </p:graphicFrame>
      <p:sp>
        <p:nvSpPr>
          <p:cNvPr id="4" name="Text Placeholder 3">
            <a:extLst>
              <a:ext uri="{FF2B5EF4-FFF2-40B4-BE49-F238E27FC236}">
                <a16:creationId xmlns:a16="http://schemas.microsoft.com/office/drawing/2014/main" id="{93C4ADD2-3193-41C8-A97B-7DF396B75919}"/>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095964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C5358-9792-48BC-AC05-F978D693566E}"/>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7AAB0E4F-5E00-4618-AFF8-BAE6452C3EA8}"/>
              </a:ext>
            </a:extLst>
          </p:cNvPr>
          <p:cNvGraphicFramePr>
            <a:graphicFrameLocks noGrp="1"/>
          </p:cNvGraphicFramePr>
          <p:nvPr>
            <p:ph type="tbl" sz="quarter" idx="13"/>
            <p:extLst>
              <p:ext uri="{D42A27DB-BD31-4B8C-83A1-F6EECF244321}">
                <p14:modId xmlns:p14="http://schemas.microsoft.com/office/powerpoint/2010/main" val="1940662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4252459"/>
                    </a:ext>
                  </a:extLst>
                </a:gridCol>
                <a:gridCol w="1810512">
                  <a:extLst>
                    <a:ext uri="{9D8B030D-6E8A-4147-A177-3AD203B41FA5}">
                      <a16:colId xmlns:a16="http://schemas.microsoft.com/office/drawing/2014/main" val="3236853399"/>
                    </a:ext>
                  </a:extLst>
                </a:gridCol>
                <a:gridCol w="822960">
                  <a:extLst>
                    <a:ext uri="{9D8B030D-6E8A-4147-A177-3AD203B41FA5}">
                      <a16:colId xmlns:a16="http://schemas.microsoft.com/office/drawing/2014/main" val="987993733"/>
                    </a:ext>
                  </a:extLst>
                </a:gridCol>
                <a:gridCol w="822960">
                  <a:extLst>
                    <a:ext uri="{9D8B030D-6E8A-4147-A177-3AD203B41FA5}">
                      <a16:colId xmlns:a16="http://schemas.microsoft.com/office/drawing/2014/main" val="3394000075"/>
                    </a:ext>
                  </a:extLst>
                </a:gridCol>
                <a:gridCol w="822960">
                  <a:extLst>
                    <a:ext uri="{9D8B030D-6E8A-4147-A177-3AD203B41FA5}">
                      <a16:colId xmlns:a16="http://schemas.microsoft.com/office/drawing/2014/main" val="176953767"/>
                    </a:ext>
                  </a:extLst>
                </a:gridCol>
                <a:gridCol w="822960">
                  <a:extLst>
                    <a:ext uri="{9D8B030D-6E8A-4147-A177-3AD203B41FA5}">
                      <a16:colId xmlns:a16="http://schemas.microsoft.com/office/drawing/2014/main" val="1959880308"/>
                    </a:ext>
                  </a:extLst>
                </a:gridCol>
                <a:gridCol w="822960">
                  <a:extLst>
                    <a:ext uri="{9D8B030D-6E8A-4147-A177-3AD203B41FA5}">
                      <a16:colId xmlns:a16="http://schemas.microsoft.com/office/drawing/2014/main" val="2485444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866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- 2022-03-15 20:00:11</a:t>
                      </a:r>
                      <a:r>
                        <a:rPr kumimoji="0" lang="es-ES" sz="1000" b="0" i="0" u="none" strike="noStrike" kern="1200" cap="none" spc="0" normalizeH="0" baseline="0" noProof="0">
                          <a:ln>
                            <a:noFill/>
                          </a:ln>
                          <a:solidFill>
                            <a:prstClr val="black"/>
                          </a:solidFill>
                          <a:effectLst/>
                          <a:uLnTx/>
                          <a:uFillTx/>
                          <a:latin typeface="+mn-lt"/>
                          <a:ea typeface="+mn-ea"/>
                          <a:cs typeface="+mn-cs"/>
                        </a:rPr>
                        <a:t>
 La probaste en nuestros Test Ride.
Ahora encontrala en nuestras tiendas.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275835493_3184575285158501_7549098516777145831_n.jpg?_nc_cat=109&amp;ccb=1-5&amp;_nc_sid=8ae9d6&amp;_nc_ohc=iS2yDtcGunkAX97o7PJ&amp;_nc_ht=scontent-iad3-1.cdninstagram.com&amp;edm=AL-3X8kEAAAA&amp;oh=00_AT-TUkQm6EU1RShE0-HId_Sxz4RbHtutoaD9-hXL1aR_vQ&amp;oe=6249A89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818825"/>
                  </a:ext>
                </a:extLst>
              </a:tr>
            </a:tbl>
          </a:graphicData>
        </a:graphic>
      </p:graphicFrame>
      <p:sp>
        <p:nvSpPr>
          <p:cNvPr id="4" name="Text Placeholder 3">
            <a:extLst>
              <a:ext uri="{FF2B5EF4-FFF2-40B4-BE49-F238E27FC236}">
                <a16:creationId xmlns:a16="http://schemas.microsoft.com/office/drawing/2014/main" id="{91AC0143-8522-4488-9121-037FFB89166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678712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8234B-93A9-45D9-A9BB-1BEED169E44D}"/>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B7FBC837-6936-4AA1-9F16-C99EBCD9F0C3}"/>
              </a:ext>
            </a:extLst>
          </p:cNvPr>
          <p:cNvGraphicFramePr>
            <a:graphicFrameLocks noGrp="1"/>
          </p:cNvGraphicFramePr>
          <p:nvPr>
            <p:ph type="tbl" sz="quarter" idx="13"/>
            <p:extLst>
              <p:ext uri="{D42A27DB-BD31-4B8C-83A1-F6EECF244321}">
                <p14:modId xmlns:p14="http://schemas.microsoft.com/office/powerpoint/2010/main" val="656441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4915241"/>
                    </a:ext>
                  </a:extLst>
                </a:gridCol>
                <a:gridCol w="1810512">
                  <a:extLst>
                    <a:ext uri="{9D8B030D-6E8A-4147-A177-3AD203B41FA5}">
                      <a16:colId xmlns:a16="http://schemas.microsoft.com/office/drawing/2014/main" val="3032578736"/>
                    </a:ext>
                  </a:extLst>
                </a:gridCol>
                <a:gridCol w="822960">
                  <a:extLst>
                    <a:ext uri="{9D8B030D-6E8A-4147-A177-3AD203B41FA5}">
                      <a16:colId xmlns:a16="http://schemas.microsoft.com/office/drawing/2014/main" val="83129466"/>
                    </a:ext>
                  </a:extLst>
                </a:gridCol>
                <a:gridCol w="822960">
                  <a:extLst>
                    <a:ext uri="{9D8B030D-6E8A-4147-A177-3AD203B41FA5}">
                      <a16:colId xmlns:a16="http://schemas.microsoft.com/office/drawing/2014/main" val="4219730969"/>
                    </a:ext>
                  </a:extLst>
                </a:gridCol>
                <a:gridCol w="822960">
                  <a:extLst>
                    <a:ext uri="{9D8B030D-6E8A-4147-A177-3AD203B41FA5}">
                      <a16:colId xmlns:a16="http://schemas.microsoft.com/office/drawing/2014/main" val="3826636866"/>
                    </a:ext>
                  </a:extLst>
                </a:gridCol>
                <a:gridCol w="822960">
                  <a:extLst>
                    <a:ext uri="{9D8B030D-6E8A-4147-A177-3AD203B41FA5}">
                      <a16:colId xmlns:a16="http://schemas.microsoft.com/office/drawing/2014/main" val="1212352127"/>
                    </a:ext>
                  </a:extLst>
                </a:gridCol>
                <a:gridCol w="822960">
                  <a:extLst>
                    <a:ext uri="{9D8B030D-6E8A-4147-A177-3AD203B41FA5}">
                      <a16:colId xmlns:a16="http://schemas.microsoft.com/office/drawing/2014/main" val="98629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200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- 2022-03-02 17:55:21</a:t>
                      </a:r>
                      <a:r>
                        <a:rPr kumimoji="0" lang="en-US" sz="1000" b="0" i="0" u="none" strike="noStrike" kern="1200" cap="none" spc="0" normalizeH="0" baseline="0" noProof="0">
                          <a:ln>
                            <a:noFill/>
                          </a:ln>
                          <a:solidFill>
                            <a:prstClr val="black"/>
                          </a:solidFill>
                          <a:effectLst/>
                          <a:uLnTx/>
                          <a:uFillTx/>
                          <a:latin typeface="+mn-lt"/>
                          <a:ea typeface="+mn-ea"/>
                          <a:cs typeface="+mn-cs"/>
                        </a:rPr>
                        <a:t>
 🚴‍♂️ 𝙏𝙀𝙎𝙏 𝙏𝙃𝙀 𝘽𝙀𝙎𝙏 es una oportunidad que brindamos a los riders, a través de nuestras tiendas autorizadas, de vivir una gran experiencia probando nuestras bicicletas y las tecnología que desarrollamos, para que cuando te subas a una Specialized no te quieras bajar nunca más😉
📸 Las imágenes son de los últimos 𝙏𝙀𝙎𝙏 𝙏𝙃𝙀 𝘽𝙀𝙎𝙏 de Epic y Turbo Levo⚡️ realizados en Mendoza.
¡Gracias a todos los ciclistas que estuvieron presentes!
#IamSpecialized #SpecializedArgentina #Turbo #TurboLevo #TurboLevoSL #PedaleoAsistido #Emtb #ItsYouOnlyFaster #ModoTurbo #TestTheBest #SpecializedEpic #Argentina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274944718_908988453081949_2903964262063686203_n.jpg?_nc_cat=104&amp;ccb=1-5&amp;_nc_sid=8ae9d6&amp;_nc_ohc=5ZpS5SbfKHMAX9uVWQL&amp;_nc_ht=scontent-iad3-1.cdninstagram.com&amp;edm=AL-3X8kEAAAA&amp;oh=00_AT8Ay_m-blc6lVeDeHXpIB9CP8iwgUL8YcJtoKswCF2ZGg&amp;oe=624A53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66284384"/>
                  </a:ext>
                </a:extLst>
              </a:tr>
            </a:tbl>
          </a:graphicData>
        </a:graphic>
      </p:graphicFrame>
      <p:sp>
        <p:nvSpPr>
          <p:cNvPr id="4" name="Text Placeholder 3">
            <a:extLst>
              <a:ext uri="{FF2B5EF4-FFF2-40B4-BE49-F238E27FC236}">
                <a16:creationId xmlns:a16="http://schemas.microsoft.com/office/drawing/2014/main" id="{449A2448-2291-4439-960D-0789102DA1DC}"/>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588210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919CE-2FCB-4A21-9CCF-84F5AF1F9A41}"/>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FADDF557-21BC-4BAB-AAD4-69D88AD8C0B9}"/>
              </a:ext>
            </a:extLst>
          </p:cNvPr>
          <p:cNvGraphicFramePr>
            <a:graphicFrameLocks noGrp="1"/>
          </p:cNvGraphicFramePr>
          <p:nvPr>
            <p:ph type="tbl" sz="quarter" idx="13"/>
            <p:extLst>
              <p:ext uri="{D42A27DB-BD31-4B8C-83A1-F6EECF244321}">
                <p14:modId xmlns:p14="http://schemas.microsoft.com/office/powerpoint/2010/main" val="2031854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68428723"/>
                    </a:ext>
                  </a:extLst>
                </a:gridCol>
                <a:gridCol w="1810512">
                  <a:extLst>
                    <a:ext uri="{9D8B030D-6E8A-4147-A177-3AD203B41FA5}">
                      <a16:colId xmlns:a16="http://schemas.microsoft.com/office/drawing/2014/main" val="462278156"/>
                    </a:ext>
                  </a:extLst>
                </a:gridCol>
                <a:gridCol w="822960">
                  <a:extLst>
                    <a:ext uri="{9D8B030D-6E8A-4147-A177-3AD203B41FA5}">
                      <a16:colId xmlns:a16="http://schemas.microsoft.com/office/drawing/2014/main" val="817630025"/>
                    </a:ext>
                  </a:extLst>
                </a:gridCol>
                <a:gridCol w="822960">
                  <a:extLst>
                    <a:ext uri="{9D8B030D-6E8A-4147-A177-3AD203B41FA5}">
                      <a16:colId xmlns:a16="http://schemas.microsoft.com/office/drawing/2014/main" val="2656988412"/>
                    </a:ext>
                  </a:extLst>
                </a:gridCol>
                <a:gridCol w="822960">
                  <a:extLst>
                    <a:ext uri="{9D8B030D-6E8A-4147-A177-3AD203B41FA5}">
                      <a16:colId xmlns:a16="http://schemas.microsoft.com/office/drawing/2014/main" val="3501283031"/>
                    </a:ext>
                  </a:extLst>
                </a:gridCol>
                <a:gridCol w="822960">
                  <a:extLst>
                    <a:ext uri="{9D8B030D-6E8A-4147-A177-3AD203B41FA5}">
                      <a16:colId xmlns:a16="http://schemas.microsoft.com/office/drawing/2014/main" val="198289098"/>
                    </a:ext>
                  </a:extLst>
                </a:gridCol>
                <a:gridCol w="822960">
                  <a:extLst>
                    <a:ext uri="{9D8B030D-6E8A-4147-A177-3AD203B41FA5}">
                      <a16:colId xmlns:a16="http://schemas.microsoft.com/office/drawing/2014/main" val="4268795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946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- 2022-03-03 19:32:37</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275128207_4902285879892525_5254298653398793517_n.jpg?_nc_cat=109&amp;ccb=1-5&amp;_nc_sid=8ae9d6&amp;_nc_ohc=2pxN7Gi3tEUAX8G_rC7&amp;_nc_ht=scontent-iad3-1.cdninstagram.com&amp;edm=AL-3X8kEAAAA&amp;oh=00_AT8gF5n8JI-ZeOE6P-L5X4NlxpFZ6n3V2-3OU7n6rWMlWg&amp;oe=624A302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22380980"/>
                  </a:ext>
                </a:extLst>
              </a:tr>
            </a:tbl>
          </a:graphicData>
        </a:graphic>
      </p:graphicFrame>
      <p:sp>
        <p:nvSpPr>
          <p:cNvPr id="4" name="Text Placeholder 3">
            <a:extLst>
              <a:ext uri="{FF2B5EF4-FFF2-40B4-BE49-F238E27FC236}">
                <a16:creationId xmlns:a16="http://schemas.microsoft.com/office/drawing/2014/main" id="{DD1FD473-3F76-4B07-A261-957868722737}"/>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237191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3105</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2022-03-31T16:31:37Z</dcterms:created>
  <dcterms:modified xsi:type="dcterms:W3CDTF">2022-03-31T16:32:39Z</dcterms:modified>
</cp:coreProperties>
</file>