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motomelbicicletas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2.613</c:v>
                </c:pt>
                <c:pt idx="1">
                  <c:v>55.555599999999998</c:v>
                </c:pt>
                <c:pt idx="2">
                  <c:v>20</c:v>
                </c:pt>
                <c:pt idx="3">
                  <c:v>100</c:v>
                </c:pt>
                <c:pt idx="4">
                  <c:v>81.818200000000004</c:v>
                </c:pt>
                <c:pt idx="5">
                  <c:v>0.31580000000000003</c:v>
                </c:pt>
                <c:pt idx="6">
                  <c:v>8.5949000000000009</c:v>
                </c:pt>
                <c:pt idx="7">
                  <c:v>12.6976</c:v>
                </c:pt>
              </c:numCache>
            </c:numRef>
          </c:val>
          <c:extLst>
            <c:ext xmlns:c16="http://schemas.microsoft.com/office/drawing/2014/chart" uri="{C3380CC4-5D6E-409C-BE32-E72D297353CC}">
              <c16:uniqueId val="{00000000-22E1-4AB7-93A7-943251FF840B}"/>
            </c:ext>
          </c:extLst>
        </c:ser>
        <c:ser>
          <c:idx val="1"/>
          <c:order val="1"/>
          <c:tx>
            <c:strRef>
              <c:f>Sheet1!$C$1</c:f>
              <c:strCache>
                <c:ptCount val="1"/>
                <c:pt idx="0">
                  <c:v>topmega_oficial</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29.2239</c:v>
                </c:pt>
                <c:pt idx="1">
                  <c:v>100</c:v>
                </c:pt>
                <c:pt idx="2">
                  <c:v>20</c:v>
                </c:pt>
                <c:pt idx="3">
                  <c:v>0</c:v>
                </c:pt>
                <c:pt idx="4">
                  <c:v>100</c:v>
                </c:pt>
                <c:pt idx="5">
                  <c:v>0.66549999999999998</c:v>
                </c:pt>
                <c:pt idx="6">
                  <c:v>1.2988</c:v>
                </c:pt>
                <c:pt idx="7">
                  <c:v>2.2974999999999999</c:v>
                </c:pt>
              </c:numCache>
            </c:numRef>
          </c:val>
          <c:extLst>
            <c:ext xmlns:c16="http://schemas.microsoft.com/office/drawing/2014/chart" uri="{C3380CC4-5D6E-409C-BE32-E72D297353CC}">
              <c16:uniqueId val="{00000001-22E1-4AB7-93A7-943251FF840B}"/>
            </c:ext>
          </c:extLst>
        </c:ser>
        <c:ser>
          <c:idx val="2"/>
          <c:order val="2"/>
          <c:tx>
            <c:strRef>
              <c:f>Sheet1!$D$1</c:f>
              <c:strCache>
                <c:ptCount val="1"/>
                <c:pt idx="0">
                  <c:v>venzoarg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38.3337</c:v>
                </c:pt>
                <c:pt idx="1">
                  <c:v>11.1111</c:v>
                </c:pt>
                <c:pt idx="2">
                  <c:v>100</c:v>
                </c:pt>
                <c:pt idx="3">
                  <c:v>0</c:v>
                </c:pt>
                <c:pt idx="4">
                  <c:v>100</c:v>
                </c:pt>
                <c:pt idx="5">
                  <c:v>4.7295999999999996</c:v>
                </c:pt>
                <c:pt idx="6">
                  <c:v>3.7841</c:v>
                </c:pt>
                <c:pt idx="7">
                  <c:v>7.5350000000000001</c:v>
                </c:pt>
              </c:numCache>
            </c:numRef>
          </c:val>
          <c:extLst>
            <c:ext xmlns:c16="http://schemas.microsoft.com/office/drawing/2014/chart" uri="{C3380CC4-5D6E-409C-BE32-E72D297353CC}">
              <c16:uniqueId val="{00000002-22E1-4AB7-93A7-943251FF840B}"/>
            </c:ext>
          </c:extLst>
        </c:ser>
        <c:ser>
          <c:idx val="3"/>
          <c:order val="3"/>
          <c:tx>
            <c:strRef>
              <c:f>Sheet1!$E$1</c:f>
              <c:strCache>
                <c:ptCount val="1"/>
                <c:pt idx="0">
                  <c:v>teknialbikes</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6.0050999999999997</c:v>
                </c:pt>
                <c:pt idx="1">
                  <c:v>66.666700000000006</c:v>
                </c:pt>
                <c:pt idx="2">
                  <c:v>10</c:v>
                </c:pt>
                <c:pt idx="3">
                  <c:v>50</c:v>
                </c:pt>
                <c:pt idx="4">
                  <c:v>72.7273</c:v>
                </c:pt>
                <c:pt idx="5">
                  <c:v>0.17319999999999999</c:v>
                </c:pt>
                <c:pt idx="6">
                  <c:v>1.9866999999999999</c:v>
                </c:pt>
                <c:pt idx="7">
                  <c:v>-23.700700000000001</c:v>
                </c:pt>
              </c:numCache>
            </c:numRef>
          </c:val>
          <c:extLst>
            <c:ext xmlns:c16="http://schemas.microsoft.com/office/drawing/2014/chart" uri="{C3380CC4-5D6E-409C-BE32-E72D297353CC}">
              <c16:uniqueId val="{00000003-22E1-4AB7-93A7-943251FF840B}"/>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66.666700000000006</c:v>
                </c:pt>
                <c:pt idx="2">
                  <c:v>0</c:v>
                </c:pt>
                <c:pt idx="3">
                  <c:v>0</c:v>
                </c:pt>
                <c:pt idx="4">
                  <c:v>54.545499999999997</c:v>
                </c:pt>
                <c:pt idx="5">
                  <c:v>100</c:v>
                </c:pt>
                <c:pt idx="6">
                  <c:v>100</c:v>
                </c:pt>
                <c:pt idx="7">
                  <c:v>100</c:v>
                </c:pt>
              </c:numCache>
            </c:numRef>
          </c:val>
          <c:extLst>
            <c:ext xmlns:c16="http://schemas.microsoft.com/office/drawing/2014/chart" uri="{C3380CC4-5D6E-409C-BE32-E72D297353CC}">
              <c16:uniqueId val="{00000004-22E1-4AB7-93A7-943251FF840B}"/>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3.8454999999999999</c:v>
                </c:pt>
                <c:pt idx="1">
                  <c:v>11.1111</c:v>
                </c:pt>
                <c:pt idx="2">
                  <c:v>60</c:v>
                </c:pt>
                <c:pt idx="3">
                  <c:v>0</c:v>
                </c:pt>
                <c:pt idx="4">
                  <c:v>63.636400000000002</c:v>
                </c:pt>
                <c:pt idx="5">
                  <c:v>0.64170000000000005</c:v>
                </c:pt>
                <c:pt idx="6">
                  <c:v>10.5251</c:v>
                </c:pt>
                <c:pt idx="7">
                  <c:v>26.449000000000002</c:v>
                </c:pt>
              </c:numCache>
            </c:numRef>
          </c:val>
          <c:extLst>
            <c:ext xmlns:c16="http://schemas.microsoft.com/office/drawing/2014/chart" uri="{C3380CC4-5D6E-409C-BE32-E72D297353CC}">
              <c16:uniqueId val="{00000005-22E1-4AB7-93A7-943251FF840B}"/>
            </c:ext>
          </c:extLst>
        </c:ser>
        <c:dLbls>
          <c:showLegendKey val="0"/>
          <c:showVal val="0"/>
          <c:showCatName val="0"/>
          <c:showSerName val="0"/>
          <c:showPercent val="0"/>
          <c:showBubbleSize val="0"/>
        </c:dLbls>
        <c:axId val="399194576"/>
        <c:axId val="399188344"/>
      </c:radarChart>
      <c:catAx>
        <c:axId val="399194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88344"/>
        <c:crosses val="autoZero"/>
        <c:auto val="1"/>
        <c:lblAlgn val="ctr"/>
        <c:lblOffset val="100"/>
        <c:noMultiLvlLbl val="0"/>
      </c:catAx>
      <c:valAx>
        <c:axId val="39918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9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motomelbicicletas</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6212</c:v>
                </c:pt>
                <c:pt idx="1">
                  <c:v>6213</c:v>
                </c:pt>
                <c:pt idx="2">
                  <c:v>6214</c:v>
                </c:pt>
                <c:pt idx="3">
                  <c:v>6213</c:v>
                </c:pt>
                <c:pt idx="4">
                  <c:v>6221</c:v>
                </c:pt>
                <c:pt idx="5">
                  <c:v>6223</c:v>
                </c:pt>
                <c:pt idx="6">
                  <c:v>6226</c:v>
                </c:pt>
                <c:pt idx="7">
                  <c:v>6228</c:v>
                </c:pt>
                <c:pt idx="8">
                  <c:v>6228</c:v>
                </c:pt>
                <c:pt idx="9">
                  <c:v>6233</c:v>
                </c:pt>
                <c:pt idx="10">
                  <c:v>6236</c:v>
                </c:pt>
                <c:pt idx="11">
                  <c:v>6237</c:v>
                </c:pt>
                <c:pt idx="12">
                  <c:v>6239</c:v>
                </c:pt>
                <c:pt idx="13">
                  <c:v>6244</c:v>
                </c:pt>
                <c:pt idx="14">
                  <c:v>6246</c:v>
                </c:pt>
                <c:pt idx="15">
                  <c:v>6245</c:v>
                </c:pt>
                <c:pt idx="16">
                  <c:v>6250</c:v>
                </c:pt>
                <c:pt idx="17">
                  <c:v>6250</c:v>
                </c:pt>
                <c:pt idx="18">
                  <c:v>6256</c:v>
                </c:pt>
                <c:pt idx="19">
                  <c:v>6256</c:v>
                </c:pt>
                <c:pt idx="20">
                  <c:v>6262</c:v>
                </c:pt>
                <c:pt idx="21">
                  <c:v>6260</c:v>
                </c:pt>
                <c:pt idx="22">
                  <c:v>6258</c:v>
                </c:pt>
                <c:pt idx="23">
                  <c:v>6258</c:v>
                </c:pt>
                <c:pt idx="24">
                  <c:v>6258</c:v>
                </c:pt>
                <c:pt idx="25">
                  <c:v>6260</c:v>
                </c:pt>
                <c:pt idx="26">
                  <c:v>6260</c:v>
                </c:pt>
                <c:pt idx="27">
                  <c:v>6264</c:v>
                </c:pt>
                <c:pt idx="28">
                  <c:v>6265</c:v>
                </c:pt>
                <c:pt idx="29">
                  <c:v>6270</c:v>
                </c:pt>
                <c:pt idx="30">
                  <c:v>6271</c:v>
                </c:pt>
              </c:numCache>
            </c:numRef>
          </c:val>
          <c:smooth val="0"/>
          <c:extLst>
            <c:ext xmlns:c16="http://schemas.microsoft.com/office/drawing/2014/chart" uri="{C3380CC4-5D6E-409C-BE32-E72D297353CC}">
              <c16:uniqueId val="{00000000-86BC-486A-A912-524239630858}"/>
            </c:ext>
          </c:extLst>
        </c:ser>
        <c:ser>
          <c:idx val="1"/>
          <c:order val="1"/>
          <c:tx>
            <c:strRef>
              <c:f>Sheet1!$C$1</c:f>
              <c:strCache>
                <c:ptCount val="1"/>
                <c:pt idx="0">
                  <c:v>topmega_oficial</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70007</c:v>
                </c:pt>
                <c:pt idx="1">
                  <c:v>69998</c:v>
                </c:pt>
                <c:pt idx="2">
                  <c:v>69990</c:v>
                </c:pt>
                <c:pt idx="3">
                  <c:v>70000</c:v>
                </c:pt>
                <c:pt idx="4">
                  <c:v>70012</c:v>
                </c:pt>
                <c:pt idx="5">
                  <c:v>70003</c:v>
                </c:pt>
                <c:pt idx="6">
                  <c:v>69995</c:v>
                </c:pt>
                <c:pt idx="7">
                  <c:v>69979</c:v>
                </c:pt>
                <c:pt idx="8">
                  <c:v>69971</c:v>
                </c:pt>
                <c:pt idx="9">
                  <c:v>69966</c:v>
                </c:pt>
                <c:pt idx="10">
                  <c:v>69966</c:v>
                </c:pt>
                <c:pt idx="11">
                  <c:v>69969</c:v>
                </c:pt>
                <c:pt idx="12">
                  <c:v>69965</c:v>
                </c:pt>
                <c:pt idx="13">
                  <c:v>69982</c:v>
                </c:pt>
                <c:pt idx="14">
                  <c:v>69976</c:v>
                </c:pt>
                <c:pt idx="15">
                  <c:v>69970</c:v>
                </c:pt>
                <c:pt idx="16">
                  <c:v>69971</c:v>
                </c:pt>
                <c:pt idx="17">
                  <c:v>69973</c:v>
                </c:pt>
                <c:pt idx="18">
                  <c:v>69987</c:v>
                </c:pt>
                <c:pt idx="19">
                  <c:v>69999</c:v>
                </c:pt>
                <c:pt idx="20">
                  <c:v>70009</c:v>
                </c:pt>
                <c:pt idx="21">
                  <c:v>70026</c:v>
                </c:pt>
                <c:pt idx="22">
                  <c:v>70039</c:v>
                </c:pt>
                <c:pt idx="23">
                  <c:v>70054</c:v>
                </c:pt>
                <c:pt idx="24">
                  <c:v>70078</c:v>
                </c:pt>
                <c:pt idx="25">
                  <c:v>70090</c:v>
                </c:pt>
                <c:pt idx="26">
                  <c:v>70096</c:v>
                </c:pt>
                <c:pt idx="27">
                  <c:v>70119</c:v>
                </c:pt>
                <c:pt idx="28">
                  <c:v>70126</c:v>
                </c:pt>
                <c:pt idx="29">
                  <c:v>70127</c:v>
                </c:pt>
                <c:pt idx="30">
                  <c:v>70136</c:v>
                </c:pt>
              </c:numCache>
            </c:numRef>
          </c:val>
          <c:smooth val="0"/>
          <c:extLst>
            <c:ext xmlns:c16="http://schemas.microsoft.com/office/drawing/2014/chart" uri="{C3380CC4-5D6E-409C-BE32-E72D297353CC}">
              <c16:uniqueId val="{00000001-86BC-486A-A912-524239630858}"/>
            </c:ext>
          </c:extLst>
        </c:ser>
        <c:ser>
          <c:idx val="2"/>
          <c:order val="2"/>
          <c:tx>
            <c:strRef>
              <c:f>Sheet1!$D$1</c:f>
              <c:strCache>
                <c:ptCount val="1"/>
                <c:pt idx="0">
                  <c:v>venzoarg</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91536</c:v>
                </c:pt>
                <c:pt idx="1">
                  <c:v>91536</c:v>
                </c:pt>
                <c:pt idx="2">
                  <c:v>91549</c:v>
                </c:pt>
                <c:pt idx="3">
                  <c:v>91510</c:v>
                </c:pt>
                <c:pt idx="4">
                  <c:v>91501</c:v>
                </c:pt>
                <c:pt idx="5">
                  <c:v>91505</c:v>
                </c:pt>
                <c:pt idx="6">
                  <c:v>91505</c:v>
                </c:pt>
                <c:pt idx="7">
                  <c:v>91504</c:v>
                </c:pt>
                <c:pt idx="8">
                  <c:v>91506</c:v>
                </c:pt>
                <c:pt idx="9">
                  <c:v>91532</c:v>
                </c:pt>
                <c:pt idx="10">
                  <c:v>91534</c:v>
                </c:pt>
                <c:pt idx="11">
                  <c:v>91547</c:v>
                </c:pt>
                <c:pt idx="12">
                  <c:v>91541</c:v>
                </c:pt>
                <c:pt idx="13">
                  <c:v>91584</c:v>
                </c:pt>
                <c:pt idx="14">
                  <c:v>91692</c:v>
                </c:pt>
                <c:pt idx="15">
                  <c:v>91720</c:v>
                </c:pt>
                <c:pt idx="16">
                  <c:v>91727</c:v>
                </c:pt>
                <c:pt idx="17">
                  <c:v>91755</c:v>
                </c:pt>
                <c:pt idx="18">
                  <c:v>91770</c:v>
                </c:pt>
                <c:pt idx="19">
                  <c:v>91784</c:v>
                </c:pt>
                <c:pt idx="20">
                  <c:v>91807</c:v>
                </c:pt>
                <c:pt idx="21">
                  <c:v>91822</c:v>
                </c:pt>
                <c:pt idx="22">
                  <c:v>91857</c:v>
                </c:pt>
                <c:pt idx="23">
                  <c:v>91889</c:v>
                </c:pt>
                <c:pt idx="24">
                  <c:v>91898</c:v>
                </c:pt>
                <c:pt idx="25">
                  <c:v>91936</c:v>
                </c:pt>
                <c:pt idx="26">
                  <c:v>91955</c:v>
                </c:pt>
                <c:pt idx="27">
                  <c:v>91969</c:v>
                </c:pt>
                <c:pt idx="28">
                  <c:v>91982</c:v>
                </c:pt>
                <c:pt idx="29">
                  <c:v>91994</c:v>
                </c:pt>
                <c:pt idx="30">
                  <c:v>91999</c:v>
                </c:pt>
              </c:numCache>
            </c:numRef>
          </c:val>
          <c:smooth val="0"/>
          <c:extLst>
            <c:ext xmlns:c16="http://schemas.microsoft.com/office/drawing/2014/chart" uri="{C3380CC4-5D6E-409C-BE32-E72D297353CC}">
              <c16:uniqueId val="{00000002-86BC-486A-A912-524239630858}"/>
            </c:ext>
          </c:extLst>
        </c:ser>
        <c:ser>
          <c:idx val="3"/>
          <c:order val="3"/>
          <c:tx>
            <c:strRef>
              <c:f>Sheet1!$E$1</c:f>
              <c:strCache>
                <c:ptCount val="1"/>
                <c:pt idx="0">
                  <c:v>teknialbikes</c:v>
                </c:pt>
              </c:strCache>
            </c:strRef>
          </c:tx>
          <c:spPr>
            <a:ln w="28575" cap="rnd">
              <a:solidFill>
                <a:schemeClr val="accent4"/>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Sheet1!$E$2:$E$32</c:f>
              <c:numCache>
                <c:formatCode>General</c:formatCode>
                <c:ptCount val="31"/>
                <c:pt idx="0">
                  <c:v>14637</c:v>
                </c:pt>
                <c:pt idx="1">
                  <c:v>14628</c:v>
                </c:pt>
                <c:pt idx="2">
                  <c:v>14623</c:v>
                </c:pt>
                <c:pt idx="3">
                  <c:v>14611</c:v>
                </c:pt>
                <c:pt idx="4">
                  <c:v>14602</c:v>
                </c:pt>
                <c:pt idx="5">
                  <c:v>14594</c:v>
                </c:pt>
                <c:pt idx="6">
                  <c:v>14587</c:v>
                </c:pt>
                <c:pt idx="7">
                  <c:v>14583</c:v>
                </c:pt>
                <c:pt idx="8">
                  <c:v>14575</c:v>
                </c:pt>
                <c:pt idx="9">
                  <c:v>14555</c:v>
                </c:pt>
                <c:pt idx="10">
                  <c:v>14546</c:v>
                </c:pt>
                <c:pt idx="11">
                  <c:v>14540</c:v>
                </c:pt>
                <c:pt idx="12">
                  <c:v>14535</c:v>
                </c:pt>
                <c:pt idx="13">
                  <c:v>14530</c:v>
                </c:pt>
                <c:pt idx="14">
                  <c:v>14525</c:v>
                </c:pt>
                <c:pt idx="15">
                  <c:v>14515</c:v>
                </c:pt>
                <c:pt idx="16">
                  <c:v>14509</c:v>
                </c:pt>
                <c:pt idx="17">
                  <c:v>14504</c:v>
                </c:pt>
                <c:pt idx="18">
                  <c:v>14495</c:v>
                </c:pt>
                <c:pt idx="19">
                  <c:v>14485</c:v>
                </c:pt>
                <c:pt idx="20">
                  <c:v>14482</c:v>
                </c:pt>
                <c:pt idx="21">
                  <c:v>14476</c:v>
                </c:pt>
                <c:pt idx="22">
                  <c:v>14470</c:v>
                </c:pt>
                <c:pt idx="23">
                  <c:v>14460</c:v>
                </c:pt>
                <c:pt idx="24">
                  <c:v>14460</c:v>
                </c:pt>
                <c:pt idx="25">
                  <c:v>14452</c:v>
                </c:pt>
                <c:pt idx="26">
                  <c:v>14443</c:v>
                </c:pt>
                <c:pt idx="27">
                  <c:v>14433</c:v>
                </c:pt>
                <c:pt idx="28">
                  <c:v>14425</c:v>
                </c:pt>
                <c:pt idx="29">
                  <c:v>14412</c:v>
                </c:pt>
                <c:pt idx="30">
                  <c:v>14412</c:v>
                </c:pt>
              </c:numCache>
            </c:numRef>
          </c:val>
          <c:smooth val="0"/>
          <c:extLst>
            <c:ext xmlns:c16="http://schemas.microsoft.com/office/drawing/2014/chart" uri="{C3380CC4-5D6E-409C-BE32-E72D297353CC}">
              <c16:uniqueId val="{00000003-86BC-486A-A912-524239630858}"/>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Sheet1!$F$2:$F$32</c:f>
              <c:numCache>
                <c:formatCode>General</c:formatCode>
                <c:ptCount val="31"/>
                <c:pt idx="0">
                  <c:v>224821</c:v>
                </c:pt>
                <c:pt idx="1">
                  <c:v>224739</c:v>
                </c:pt>
                <c:pt idx="2">
                  <c:v>224645</c:v>
                </c:pt>
                <c:pt idx="3">
                  <c:v>224564</c:v>
                </c:pt>
                <c:pt idx="4">
                  <c:v>224497</c:v>
                </c:pt>
                <c:pt idx="5">
                  <c:v>224439</c:v>
                </c:pt>
                <c:pt idx="6">
                  <c:v>224383</c:v>
                </c:pt>
                <c:pt idx="7">
                  <c:v>224308</c:v>
                </c:pt>
                <c:pt idx="8">
                  <c:v>224229</c:v>
                </c:pt>
                <c:pt idx="9">
                  <c:v>224177</c:v>
                </c:pt>
                <c:pt idx="10">
                  <c:v>224116</c:v>
                </c:pt>
                <c:pt idx="11">
                  <c:v>224066</c:v>
                </c:pt>
                <c:pt idx="12">
                  <c:v>224015</c:v>
                </c:pt>
                <c:pt idx="13">
                  <c:v>223969</c:v>
                </c:pt>
                <c:pt idx="14">
                  <c:v>223907</c:v>
                </c:pt>
                <c:pt idx="15">
                  <c:v>223852</c:v>
                </c:pt>
                <c:pt idx="16">
                  <c:v>223797</c:v>
                </c:pt>
                <c:pt idx="17">
                  <c:v>223757</c:v>
                </c:pt>
                <c:pt idx="18">
                  <c:v>223703</c:v>
                </c:pt>
                <c:pt idx="19">
                  <c:v>223662</c:v>
                </c:pt>
                <c:pt idx="20">
                  <c:v>225134</c:v>
                </c:pt>
                <c:pt idx="21">
                  <c:v>226842</c:v>
                </c:pt>
                <c:pt idx="22">
                  <c:v>229851</c:v>
                </c:pt>
                <c:pt idx="23">
                  <c:v>232538</c:v>
                </c:pt>
                <c:pt idx="24">
                  <c:v>234722</c:v>
                </c:pt>
                <c:pt idx="25">
                  <c:v>236127</c:v>
                </c:pt>
                <c:pt idx="26">
                  <c:v>239069</c:v>
                </c:pt>
                <c:pt idx="27">
                  <c:v>240431</c:v>
                </c:pt>
                <c:pt idx="28">
                  <c:v>240171</c:v>
                </c:pt>
                <c:pt idx="29">
                  <c:v>240034</c:v>
                </c:pt>
                <c:pt idx="30">
                  <c:v>239995</c:v>
                </c:pt>
              </c:numCache>
            </c:numRef>
          </c:val>
          <c:smooth val="0"/>
          <c:extLst>
            <c:ext xmlns:c16="http://schemas.microsoft.com/office/drawing/2014/chart" uri="{C3380CC4-5D6E-409C-BE32-E72D297353CC}">
              <c16:uniqueId val="{00000004-86BC-486A-A912-524239630858}"/>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Sheet1!$G$2:$G$32</c:f>
              <c:numCache>
                <c:formatCode>General</c:formatCode>
                <c:ptCount val="31"/>
                <c:pt idx="0">
                  <c:v>9067</c:v>
                </c:pt>
                <c:pt idx="1">
                  <c:v>9076</c:v>
                </c:pt>
                <c:pt idx="2">
                  <c:v>9078</c:v>
                </c:pt>
                <c:pt idx="3">
                  <c:v>9082</c:v>
                </c:pt>
                <c:pt idx="4">
                  <c:v>9089</c:v>
                </c:pt>
                <c:pt idx="5">
                  <c:v>9105</c:v>
                </c:pt>
                <c:pt idx="6">
                  <c:v>9116</c:v>
                </c:pt>
                <c:pt idx="7">
                  <c:v>9124</c:v>
                </c:pt>
                <c:pt idx="8">
                  <c:v>9128</c:v>
                </c:pt>
                <c:pt idx="9">
                  <c:v>9127</c:v>
                </c:pt>
                <c:pt idx="10">
                  <c:v>9133</c:v>
                </c:pt>
                <c:pt idx="11">
                  <c:v>9139</c:v>
                </c:pt>
                <c:pt idx="12">
                  <c:v>9139</c:v>
                </c:pt>
                <c:pt idx="13">
                  <c:v>9148</c:v>
                </c:pt>
                <c:pt idx="14">
                  <c:v>9152</c:v>
                </c:pt>
                <c:pt idx="15">
                  <c:v>9155</c:v>
                </c:pt>
                <c:pt idx="16">
                  <c:v>9155</c:v>
                </c:pt>
                <c:pt idx="17">
                  <c:v>9160</c:v>
                </c:pt>
                <c:pt idx="18">
                  <c:v>9170</c:v>
                </c:pt>
                <c:pt idx="19">
                  <c:v>9173</c:v>
                </c:pt>
                <c:pt idx="20">
                  <c:v>9175</c:v>
                </c:pt>
                <c:pt idx="21">
                  <c:v>9181</c:v>
                </c:pt>
                <c:pt idx="22">
                  <c:v>9188</c:v>
                </c:pt>
                <c:pt idx="23">
                  <c:v>9196</c:v>
                </c:pt>
                <c:pt idx="24">
                  <c:v>9206</c:v>
                </c:pt>
                <c:pt idx="25">
                  <c:v>9210</c:v>
                </c:pt>
                <c:pt idx="26">
                  <c:v>9210</c:v>
                </c:pt>
                <c:pt idx="27">
                  <c:v>9217</c:v>
                </c:pt>
                <c:pt idx="28">
                  <c:v>9226</c:v>
                </c:pt>
                <c:pt idx="29">
                  <c:v>9229</c:v>
                </c:pt>
                <c:pt idx="30">
                  <c:v>9229</c:v>
                </c:pt>
              </c:numCache>
            </c:numRef>
          </c:val>
          <c:smooth val="0"/>
          <c:extLst>
            <c:ext xmlns:c16="http://schemas.microsoft.com/office/drawing/2014/chart" uri="{C3380CC4-5D6E-409C-BE32-E72D297353CC}">
              <c16:uniqueId val="{00000005-86BC-486A-A912-524239630858}"/>
            </c:ext>
          </c:extLst>
        </c:ser>
        <c:dLbls>
          <c:showLegendKey val="0"/>
          <c:showVal val="0"/>
          <c:showCatName val="0"/>
          <c:showSerName val="0"/>
          <c:showPercent val="0"/>
          <c:showBubbleSize val="0"/>
        </c:dLbls>
        <c:smooth val="0"/>
        <c:axId val="405436240"/>
        <c:axId val="405434928"/>
      </c:lineChart>
      <c:dateAx>
        <c:axId val="405436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34928"/>
        <c:crosses val="autoZero"/>
        <c:auto val="1"/>
        <c:lblOffset val="100"/>
        <c:baseTimeUnit val="days"/>
      </c:dateAx>
      <c:valAx>
        <c:axId val="405434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3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motomelbicicletas</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-6</c:v>
                </c:pt>
                <c:pt idx="1">
                  <c:v>1</c:v>
                </c:pt>
                <c:pt idx="2">
                  <c:v>1</c:v>
                </c:pt>
                <c:pt idx="3">
                  <c:v>-1</c:v>
                </c:pt>
                <c:pt idx="4">
                  <c:v>8</c:v>
                </c:pt>
                <c:pt idx="5">
                  <c:v>2</c:v>
                </c:pt>
                <c:pt idx="6">
                  <c:v>3</c:v>
                </c:pt>
                <c:pt idx="7">
                  <c:v>2</c:v>
                </c:pt>
                <c:pt idx="8">
                  <c:v>0</c:v>
                </c:pt>
                <c:pt idx="9">
                  <c:v>5</c:v>
                </c:pt>
                <c:pt idx="10">
                  <c:v>3</c:v>
                </c:pt>
                <c:pt idx="11">
                  <c:v>1</c:v>
                </c:pt>
                <c:pt idx="12">
                  <c:v>2</c:v>
                </c:pt>
                <c:pt idx="13">
                  <c:v>5</c:v>
                </c:pt>
                <c:pt idx="14">
                  <c:v>2</c:v>
                </c:pt>
                <c:pt idx="15">
                  <c:v>-1</c:v>
                </c:pt>
                <c:pt idx="16">
                  <c:v>5</c:v>
                </c:pt>
                <c:pt idx="17">
                  <c:v>0</c:v>
                </c:pt>
                <c:pt idx="18">
                  <c:v>6</c:v>
                </c:pt>
                <c:pt idx="19">
                  <c:v>0</c:v>
                </c:pt>
                <c:pt idx="20">
                  <c:v>6</c:v>
                </c:pt>
                <c:pt idx="21">
                  <c:v>-2</c:v>
                </c:pt>
                <c:pt idx="22">
                  <c:v>-2</c:v>
                </c:pt>
                <c:pt idx="23">
                  <c:v>0</c:v>
                </c:pt>
                <c:pt idx="24">
                  <c:v>0</c:v>
                </c:pt>
                <c:pt idx="25">
                  <c:v>2</c:v>
                </c:pt>
                <c:pt idx="26">
                  <c:v>0</c:v>
                </c:pt>
                <c:pt idx="27">
                  <c:v>4</c:v>
                </c:pt>
                <c:pt idx="28">
                  <c:v>1</c:v>
                </c:pt>
                <c:pt idx="29">
                  <c:v>5</c:v>
                </c:pt>
                <c:pt idx="30">
                  <c:v>1</c:v>
                </c:pt>
              </c:numCache>
            </c:numRef>
          </c:val>
          <c:smooth val="0"/>
          <c:extLst>
            <c:ext xmlns:c16="http://schemas.microsoft.com/office/drawing/2014/chart" uri="{C3380CC4-5D6E-409C-BE32-E72D297353CC}">
              <c16:uniqueId val="{00000000-1C3C-403B-8F19-F87A6E39C96D}"/>
            </c:ext>
          </c:extLst>
        </c:ser>
        <c:ser>
          <c:idx val="1"/>
          <c:order val="1"/>
          <c:tx>
            <c:strRef>
              <c:f>Sheet1!$C$1</c:f>
              <c:strCache>
                <c:ptCount val="1"/>
                <c:pt idx="0">
                  <c:v>topmega_oficial</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-21</c:v>
                </c:pt>
                <c:pt idx="1">
                  <c:v>-9</c:v>
                </c:pt>
                <c:pt idx="2">
                  <c:v>-8</c:v>
                </c:pt>
                <c:pt idx="3">
                  <c:v>10</c:v>
                </c:pt>
                <c:pt idx="4">
                  <c:v>12</c:v>
                </c:pt>
                <c:pt idx="5">
                  <c:v>-9</c:v>
                </c:pt>
                <c:pt idx="6">
                  <c:v>-8</c:v>
                </c:pt>
                <c:pt idx="7">
                  <c:v>-16</c:v>
                </c:pt>
                <c:pt idx="8">
                  <c:v>-8</c:v>
                </c:pt>
                <c:pt idx="9">
                  <c:v>-5</c:v>
                </c:pt>
                <c:pt idx="10">
                  <c:v>0</c:v>
                </c:pt>
                <c:pt idx="11">
                  <c:v>3</c:v>
                </c:pt>
                <c:pt idx="12">
                  <c:v>-4</c:v>
                </c:pt>
                <c:pt idx="13">
                  <c:v>17</c:v>
                </c:pt>
                <c:pt idx="14">
                  <c:v>-6</c:v>
                </c:pt>
                <c:pt idx="15">
                  <c:v>-6</c:v>
                </c:pt>
                <c:pt idx="16">
                  <c:v>1</c:v>
                </c:pt>
                <c:pt idx="17">
                  <c:v>2</c:v>
                </c:pt>
                <c:pt idx="18">
                  <c:v>14</c:v>
                </c:pt>
                <c:pt idx="19">
                  <c:v>12</c:v>
                </c:pt>
                <c:pt idx="20">
                  <c:v>10</c:v>
                </c:pt>
                <c:pt idx="21">
                  <c:v>17</c:v>
                </c:pt>
                <c:pt idx="22">
                  <c:v>13</c:v>
                </c:pt>
                <c:pt idx="23">
                  <c:v>15</c:v>
                </c:pt>
                <c:pt idx="24">
                  <c:v>24</c:v>
                </c:pt>
                <c:pt idx="25">
                  <c:v>12</c:v>
                </c:pt>
                <c:pt idx="26">
                  <c:v>6</c:v>
                </c:pt>
                <c:pt idx="27">
                  <c:v>23</c:v>
                </c:pt>
                <c:pt idx="28">
                  <c:v>7</c:v>
                </c:pt>
                <c:pt idx="29">
                  <c:v>1</c:v>
                </c:pt>
                <c:pt idx="30">
                  <c:v>9</c:v>
                </c:pt>
              </c:numCache>
            </c:numRef>
          </c:val>
          <c:smooth val="0"/>
          <c:extLst>
            <c:ext xmlns:c16="http://schemas.microsoft.com/office/drawing/2014/chart" uri="{C3380CC4-5D6E-409C-BE32-E72D297353CC}">
              <c16:uniqueId val="{00000001-1C3C-403B-8F19-F87A6E39C96D}"/>
            </c:ext>
          </c:extLst>
        </c:ser>
        <c:ser>
          <c:idx val="2"/>
          <c:order val="2"/>
          <c:tx>
            <c:strRef>
              <c:f>Sheet1!$D$1</c:f>
              <c:strCache>
                <c:ptCount val="1"/>
                <c:pt idx="0">
                  <c:v>venzoarg</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0</c:v>
                </c:pt>
                <c:pt idx="1">
                  <c:v>0</c:v>
                </c:pt>
                <c:pt idx="2">
                  <c:v>13</c:v>
                </c:pt>
                <c:pt idx="3">
                  <c:v>-39</c:v>
                </c:pt>
                <c:pt idx="4">
                  <c:v>-9</c:v>
                </c:pt>
                <c:pt idx="5">
                  <c:v>4</c:v>
                </c:pt>
                <c:pt idx="6">
                  <c:v>0</c:v>
                </c:pt>
                <c:pt idx="7">
                  <c:v>-1</c:v>
                </c:pt>
                <c:pt idx="8">
                  <c:v>2</c:v>
                </c:pt>
                <c:pt idx="9">
                  <c:v>26</c:v>
                </c:pt>
                <c:pt idx="10">
                  <c:v>2</c:v>
                </c:pt>
                <c:pt idx="11">
                  <c:v>13</c:v>
                </c:pt>
                <c:pt idx="12">
                  <c:v>-6</c:v>
                </c:pt>
                <c:pt idx="13">
                  <c:v>43</c:v>
                </c:pt>
                <c:pt idx="14">
                  <c:v>108</c:v>
                </c:pt>
                <c:pt idx="15">
                  <c:v>28</c:v>
                </c:pt>
                <c:pt idx="16">
                  <c:v>7</c:v>
                </c:pt>
                <c:pt idx="17">
                  <c:v>28</c:v>
                </c:pt>
                <c:pt idx="18">
                  <c:v>15</c:v>
                </c:pt>
                <c:pt idx="19">
                  <c:v>14</c:v>
                </c:pt>
                <c:pt idx="20">
                  <c:v>23</c:v>
                </c:pt>
                <c:pt idx="21">
                  <c:v>15</c:v>
                </c:pt>
                <c:pt idx="22">
                  <c:v>35</c:v>
                </c:pt>
                <c:pt idx="23">
                  <c:v>32</c:v>
                </c:pt>
                <c:pt idx="24">
                  <c:v>9</c:v>
                </c:pt>
                <c:pt idx="25">
                  <c:v>38</c:v>
                </c:pt>
                <c:pt idx="26">
                  <c:v>19</c:v>
                </c:pt>
                <c:pt idx="27">
                  <c:v>14</c:v>
                </c:pt>
                <c:pt idx="28">
                  <c:v>13</c:v>
                </c:pt>
                <c:pt idx="29">
                  <c:v>12</c:v>
                </c:pt>
                <c:pt idx="30">
                  <c:v>5</c:v>
                </c:pt>
              </c:numCache>
            </c:numRef>
          </c:val>
          <c:smooth val="0"/>
          <c:extLst>
            <c:ext xmlns:c16="http://schemas.microsoft.com/office/drawing/2014/chart" uri="{C3380CC4-5D6E-409C-BE32-E72D297353CC}">
              <c16:uniqueId val="{00000002-1C3C-403B-8F19-F87A6E39C96D}"/>
            </c:ext>
          </c:extLst>
        </c:ser>
        <c:ser>
          <c:idx val="3"/>
          <c:order val="3"/>
          <c:tx>
            <c:strRef>
              <c:f>Sheet1!$E$1</c:f>
              <c:strCache>
                <c:ptCount val="1"/>
                <c:pt idx="0">
                  <c:v>teknialbikes</c:v>
                </c:pt>
              </c:strCache>
            </c:strRef>
          </c:tx>
          <c:spPr>
            <a:ln w="28575" cap="rnd">
              <a:solidFill>
                <a:schemeClr val="accent4"/>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Sheet1!$E$2:$E$32</c:f>
              <c:numCache>
                <c:formatCode>General</c:formatCode>
                <c:ptCount val="31"/>
                <c:pt idx="0">
                  <c:v>-8</c:v>
                </c:pt>
                <c:pt idx="1">
                  <c:v>-9</c:v>
                </c:pt>
                <c:pt idx="2">
                  <c:v>-5</c:v>
                </c:pt>
                <c:pt idx="3">
                  <c:v>-12</c:v>
                </c:pt>
                <c:pt idx="4">
                  <c:v>-9</c:v>
                </c:pt>
                <c:pt idx="5">
                  <c:v>-8</c:v>
                </c:pt>
                <c:pt idx="6">
                  <c:v>-7</c:v>
                </c:pt>
                <c:pt idx="7">
                  <c:v>-4</c:v>
                </c:pt>
                <c:pt idx="8">
                  <c:v>-8</c:v>
                </c:pt>
                <c:pt idx="9">
                  <c:v>-20</c:v>
                </c:pt>
                <c:pt idx="10">
                  <c:v>-9</c:v>
                </c:pt>
                <c:pt idx="11">
                  <c:v>-6</c:v>
                </c:pt>
                <c:pt idx="12">
                  <c:v>-5</c:v>
                </c:pt>
                <c:pt idx="13">
                  <c:v>-5</c:v>
                </c:pt>
                <c:pt idx="14">
                  <c:v>-5</c:v>
                </c:pt>
                <c:pt idx="15">
                  <c:v>-10</c:v>
                </c:pt>
                <c:pt idx="16">
                  <c:v>-6</c:v>
                </c:pt>
                <c:pt idx="17">
                  <c:v>-5</c:v>
                </c:pt>
                <c:pt idx="18">
                  <c:v>-9</c:v>
                </c:pt>
                <c:pt idx="19">
                  <c:v>-10</c:v>
                </c:pt>
                <c:pt idx="20">
                  <c:v>-3</c:v>
                </c:pt>
                <c:pt idx="21">
                  <c:v>-6</c:v>
                </c:pt>
                <c:pt idx="22">
                  <c:v>-6</c:v>
                </c:pt>
                <c:pt idx="23">
                  <c:v>-10</c:v>
                </c:pt>
                <c:pt idx="24">
                  <c:v>0</c:v>
                </c:pt>
                <c:pt idx="25">
                  <c:v>-8</c:v>
                </c:pt>
                <c:pt idx="26">
                  <c:v>-9</c:v>
                </c:pt>
                <c:pt idx="27">
                  <c:v>-10</c:v>
                </c:pt>
                <c:pt idx="28">
                  <c:v>-8</c:v>
                </c:pt>
                <c:pt idx="29">
                  <c:v>-13</c:v>
                </c:pt>
                <c:pt idx="30">
                  <c:v>0</c:v>
                </c:pt>
              </c:numCache>
            </c:numRef>
          </c:val>
          <c:smooth val="0"/>
          <c:extLst>
            <c:ext xmlns:c16="http://schemas.microsoft.com/office/drawing/2014/chart" uri="{C3380CC4-5D6E-409C-BE32-E72D297353CC}">
              <c16:uniqueId val="{00000003-1C3C-403B-8F19-F87A6E39C96D}"/>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Sheet1!$F$2:$F$32</c:f>
              <c:numCache>
                <c:formatCode>General</c:formatCode>
                <c:ptCount val="31"/>
                <c:pt idx="0">
                  <c:v>-77</c:v>
                </c:pt>
                <c:pt idx="1">
                  <c:v>-82</c:v>
                </c:pt>
                <c:pt idx="2">
                  <c:v>-94</c:v>
                </c:pt>
                <c:pt idx="3">
                  <c:v>-81</c:v>
                </c:pt>
                <c:pt idx="4">
                  <c:v>-67</c:v>
                </c:pt>
                <c:pt idx="5">
                  <c:v>-58</c:v>
                </c:pt>
                <c:pt idx="6">
                  <c:v>-56</c:v>
                </c:pt>
                <c:pt idx="7">
                  <c:v>-75</c:v>
                </c:pt>
                <c:pt idx="8">
                  <c:v>-79</c:v>
                </c:pt>
                <c:pt idx="9">
                  <c:v>-52</c:v>
                </c:pt>
                <c:pt idx="10">
                  <c:v>-61</c:v>
                </c:pt>
                <c:pt idx="11">
                  <c:v>-50</c:v>
                </c:pt>
                <c:pt idx="12">
                  <c:v>-51</c:v>
                </c:pt>
                <c:pt idx="13">
                  <c:v>-46</c:v>
                </c:pt>
                <c:pt idx="14">
                  <c:v>-62</c:v>
                </c:pt>
                <c:pt idx="15">
                  <c:v>-55</c:v>
                </c:pt>
                <c:pt idx="16">
                  <c:v>-55</c:v>
                </c:pt>
                <c:pt idx="17">
                  <c:v>-40</c:v>
                </c:pt>
                <c:pt idx="18">
                  <c:v>-54</c:v>
                </c:pt>
                <c:pt idx="19">
                  <c:v>-41</c:v>
                </c:pt>
                <c:pt idx="20">
                  <c:v>1472</c:v>
                </c:pt>
                <c:pt idx="21">
                  <c:v>1708</c:v>
                </c:pt>
                <c:pt idx="22">
                  <c:v>3009</c:v>
                </c:pt>
                <c:pt idx="23">
                  <c:v>2687</c:v>
                </c:pt>
                <c:pt idx="24">
                  <c:v>2184</c:v>
                </c:pt>
                <c:pt idx="25">
                  <c:v>1405</c:v>
                </c:pt>
                <c:pt idx="26">
                  <c:v>2942</c:v>
                </c:pt>
                <c:pt idx="27">
                  <c:v>1362</c:v>
                </c:pt>
                <c:pt idx="28">
                  <c:v>-260</c:v>
                </c:pt>
                <c:pt idx="29">
                  <c:v>-137</c:v>
                </c:pt>
                <c:pt idx="30">
                  <c:v>-39</c:v>
                </c:pt>
              </c:numCache>
            </c:numRef>
          </c:val>
          <c:smooth val="0"/>
          <c:extLst>
            <c:ext xmlns:c16="http://schemas.microsoft.com/office/drawing/2014/chart" uri="{C3380CC4-5D6E-409C-BE32-E72D297353CC}">
              <c16:uniqueId val="{00000004-1C3C-403B-8F19-F87A6E39C96D}"/>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Sheet1!$G$2:$G$32</c:f>
              <c:numCache>
                <c:formatCode>General</c:formatCode>
                <c:ptCount val="31"/>
                <c:pt idx="0">
                  <c:v>-1</c:v>
                </c:pt>
                <c:pt idx="1">
                  <c:v>9</c:v>
                </c:pt>
                <c:pt idx="2">
                  <c:v>2</c:v>
                </c:pt>
                <c:pt idx="3">
                  <c:v>4</c:v>
                </c:pt>
                <c:pt idx="4">
                  <c:v>7</c:v>
                </c:pt>
                <c:pt idx="5">
                  <c:v>16</c:v>
                </c:pt>
                <c:pt idx="6">
                  <c:v>11</c:v>
                </c:pt>
                <c:pt idx="7">
                  <c:v>8</c:v>
                </c:pt>
                <c:pt idx="8">
                  <c:v>4</c:v>
                </c:pt>
                <c:pt idx="9">
                  <c:v>-1</c:v>
                </c:pt>
                <c:pt idx="10">
                  <c:v>6</c:v>
                </c:pt>
                <c:pt idx="11">
                  <c:v>6</c:v>
                </c:pt>
                <c:pt idx="12">
                  <c:v>0</c:v>
                </c:pt>
                <c:pt idx="13">
                  <c:v>9</c:v>
                </c:pt>
                <c:pt idx="14">
                  <c:v>4</c:v>
                </c:pt>
                <c:pt idx="15">
                  <c:v>3</c:v>
                </c:pt>
                <c:pt idx="16">
                  <c:v>0</c:v>
                </c:pt>
                <c:pt idx="17">
                  <c:v>5</c:v>
                </c:pt>
                <c:pt idx="18">
                  <c:v>10</c:v>
                </c:pt>
                <c:pt idx="19">
                  <c:v>3</c:v>
                </c:pt>
                <c:pt idx="20">
                  <c:v>2</c:v>
                </c:pt>
                <c:pt idx="21">
                  <c:v>6</c:v>
                </c:pt>
                <c:pt idx="22">
                  <c:v>7</c:v>
                </c:pt>
                <c:pt idx="23">
                  <c:v>8</c:v>
                </c:pt>
                <c:pt idx="24">
                  <c:v>10</c:v>
                </c:pt>
                <c:pt idx="25">
                  <c:v>4</c:v>
                </c:pt>
                <c:pt idx="26">
                  <c:v>0</c:v>
                </c:pt>
                <c:pt idx="27">
                  <c:v>7</c:v>
                </c:pt>
                <c:pt idx="28">
                  <c:v>9</c:v>
                </c:pt>
                <c:pt idx="29">
                  <c:v>3</c:v>
                </c:pt>
                <c:pt idx="30">
                  <c:v>0</c:v>
                </c:pt>
              </c:numCache>
            </c:numRef>
          </c:val>
          <c:smooth val="0"/>
          <c:extLst>
            <c:ext xmlns:c16="http://schemas.microsoft.com/office/drawing/2014/chart" uri="{C3380CC4-5D6E-409C-BE32-E72D297353CC}">
              <c16:uniqueId val="{00000005-1C3C-403B-8F19-F87A6E39C96D}"/>
            </c:ext>
          </c:extLst>
        </c:ser>
        <c:dLbls>
          <c:showLegendKey val="0"/>
          <c:showVal val="0"/>
          <c:showCatName val="0"/>
          <c:showSerName val="0"/>
          <c:showPercent val="0"/>
          <c:showBubbleSize val="0"/>
        </c:dLbls>
        <c:smooth val="0"/>
        <c:axId val="337389392"/>
        <c:axId val="337391360"/>
      </c:lineChart>
      <c:dateAx>
        <c:axId val="337389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91360"/>
        <c:crosses val="autoZero"/>
        <c:auto val="1"/>
        <c:lblOffset val="100"/>
        <c:baseTimeUnit val="days"/>
      </c:dateAx>
      <c:valAx>
        <c:axId val="33739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89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motomelbicicletas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-1</c:v>
                </c:pt>
                <c:pt idx="2">
                  <c:v>1</c:v>
                </c:pt>
                <c:pt idx="3">
                  <c:v>2</c:v>
                </c:pt>
                <c:pt idx="4">
                  <c:v>1</c:v>
                </c:pt>
                <c:pt idx="5">
                  <c:v>4</c:v>
                </c:pt>
                <c:pt idx="6">
                  <c:v>1</c:v>
                </c:pt>
              </c:numCache>
            </c:numRef>
          </c:val>
          <c:extLst>
            <c:ext xmlns:c16="http://schemas.microsoft.com/office/drawing/2014/chart" uri="{C3380CC4-5D6E-409C-BE32-E72D297353CC}">
              <c16:uniqueId val="{00000000-EEBB-49CE-9BBD-1957F179BC76}"/>
            </c:ext>
          </c:extLst>
        </c:ser>
        <c:ser>
          <c:idx val="1"/>
          <c:order val="1"/>
          <c:tx>
            <c:strRef>
              <c:f>Sheet1!$C$1</c:f>
              <c:strCache>
                <c:ptCount val="1"/>
                <c:pt idx="0">
                  <c:v>topmega_oficial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c:v>
                </c:pt>
                <c:pt idx="1">
                  <c:v>-4</c:v>
                </c:pt>
                <c:pt idx="2">
                  <c:v>-2</c:v>
                </c:pt>
                <c:pt idx="3">
                  <c:v>2</c:v>
                </c:pt>
                <c:pt idx="4">
                  <c:v>9</c:v>
                </c:pt>
                <c:pt idx="5">
                  <c:v>10</c:v>
                </c:pt>
                <c:pt idx="6">
                  <c:v>1</c:v>
                </c:pt>
              </c:numCache>
            </c:numRef>
          </c:val>
          <c:extLst>
            <c:ext xmlns:c16="http://schemas.microsoft.com/office/drawing/2014/chart" uri="{C3380CC4-5D6E-409C-BE32-E72D297353CC}">
              <c16:uniqueId val="{00000001-EEBB-49CE-9BBD-1957F179BC76}"/>
            </c:ext>
          </c:extLst>
        </c:ser>
        <c:ser>
          <c:idx val="2"/>
          <c:order val="2"/>
          <c:tx>
            <c:strRef>
              <c:f>Sheet1!$D$1</c:f>
              <c:strCache>
                <c:ptCount val="1"/>
                <c:pt idx="0">
                  <c:v>venzoarg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20</c:v>
                </c:pt>
                <c:pt idx="1">
                  <c:v>27</c:v>
                </c:pt>
                <c:pt idx="2">
                  <c:v>15</c:v>
                </c:pt>
                <c:pt idx="3">
                  <c:v>17</c:v>
                </c:pt>
                <c:pt idx="4">
                  <c:v>0</c:v>
                </c:pt>
                <c:pt idx="5">
                  <c:v>14</c:v>
                </c:pt>
                <c:pt idx="6">
                  <c:v>8</c:v>
                </c:pt>
              </c:numCache>
            </c:numRef>
          </c:val>
          <c:extLst>
            <c:ext xmlns:c16="http://schemas.microsoft.com/office/drawing/2014/chart" uri="{C3380CC4-5D6E-409C-BE32-E72D297353CC}">
              <c16:uniqueId val="{00000002-EEBB-49CE-9BBD-1957F179BC76}"/>
            </c:ext>
          </c:extLst>
        </c:ser>
        <c:ser>
          <c:idx val="3"/>
          <c:order val="3"/>
          <c:tx>
            <c:strRef>
              <c:f>Sheet1!$E$1</c:f>
              <c:strCache>
                <c:ptCount val="1"/>
                <c:pt idx="0">
                  <c:v>teknialbikes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c:v>
                </c:pt>
                <c:pt idx="1">
                  <c:v>-6</c:v>
                </c:pt>
                <c:pt idx="2">
                  <c:v>-9</c:v>
                </c:pt>
                <c:pt idx="3">
                  <c:v>-8</c:v>
                </c:pt>
                <c:pt idx="4">
                  <c:v>-7</c:v>
                </c:pt>
                <c:pt idx="5">
                  <c:v>-8</c:v>
                </c:pt>
                <c:pt idx="6">
                  <c:v>-8</c:v>
                </c:pt>
              </c:numCache>
            </c:numRef>
          </c:val>
          <c:extLst>
            <c:ext xmlns:c16="http://schemas.microsoft.com/office/drawing/2014/chart" uri="{C3380CC4-5D6E-409C-BE32-E72D297353CC}">
              <c16:uniqueId val="{00000003-EEBB-49CE-9BBD-1957F179BC76}"/>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683</c:v>
                </c:pt>
                <c:pt idx="1">
                  <c:v>247</c:v>
                </c:pt>
                <c:pt idx="2">
                  <c:v>531</c:v>
                </c:pt>
                <c:pt idx="3">
                  <c:v>489</c:v>
                </c:pt>
                <c:pt idx="4">
                  <c:v>501</c:v>
                </c:pt>
                <c:pt idx="5">
                  <c:v>309</c:v>
                </c:pt>
                <c:pt idx="6">
                  <c:v>698</c:v>
                </c:pt>
              </c:numCache>
            </c:numRef>
          </c:val>
          <c:extLst>
            <c:ext xmlns:c16="http://schemas.microsoft.com/office/drawing/2014/chart" uri="{C3380CC4-5D6E-409C-BE32-E72D297353CC}">
              <c16:uniqueId val="{00000004-EEBB-49CE-9BBD-1957F179BC76}"/>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c:v>
                </c:pt>
                <c:pt idx="1">
                  <c:v>5</c:v>
                </c:pt>
                <c:pt idx="2">
                  <c:v>5</c:v>
                </c:pt>
                <c:pt idx="3">
                  <c:v>2</c:v>
                </c:pt>
                <c:pt idx="4">
                  <c:v>6</c:v>
                </c:pt>
                <c:pt idx="5">
                  <c:v>7</c:v>
                </c:pt>
                <c:pt idx="6">
                  <c:v>5</c:v>
                </c:pt>
              </c:numCache>
            </c:numRef>
          </c:val>
          <c:extLst>
            <c:ext xmlns:c16="http://schemas.microsoft.com/office/drawing/2014/chart" uri="{C3380CC4-5D6E-409C-BE32-E72D297353CC}">
              <c16:uniqueId val="{00000005-EEBB-49CE-9BBD-1957F179BC76}"/>
            </c:ext>
          </c:extLst>
        </c:ser>
        <c:dLbls>
          <c:showLegendKey val="0"/>
          <c:showVal val="0"/>
          <c:showCatName val="0"/>
          <c:showSerName val="0"/>
          <c:showPercent val="0"/>
          <c:showBubbleSize val="0"/>
        </c:dLbls>
        <c:gapWidth val="219"/>
        <c:overlap val="-27"/>
        <c:axId val="337401528"/>
        <c:axId val="337410056"/>
      </c:barChart>
      <c:catAx>
        <c:axId val="33740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10056"/>
        <c:crosses val="autoZero"/>
        <c:auto val="1"/>
        <c:lblAlgn val="ctr"/>
        <c:lblOffset val="100"/>
        <c:noMultiLvlLbl val="0"/>
      </c:catAx>
      <c:valAx>
        <c:axId val="33741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0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motomelbicicletas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2</c:v>
                </c:pt>
                <c:pt idx="3">
                  <c:v>3</c:v>
                </c:pt>
                <c:pt idx="4">
                  <c:v>1</c:v>
                </c:pt>
                <c:pt idx="5">
                  <c:v>0</c:v>
                </c:pt>
                <c:pt idx="6">
                  <c:v>1</c:v>
                </c:pt>
              </c:numCache>
            </c:numRef>
          </c:val>
          <c:extLst>
            <c:ext xmlns:c16="http://schemas.microsoft.com/office/drawing/2014/chart" uri="{C3380CC4-5D6E-409C-BE32-E72D297353CC}">
              <c16:uniqueId val="{00000000-6FFD-425C-9481-482BBA1DEB2F}"/>
            </c:ext>
          </c:extLst>
        </c:ser>
        <c:ser>
          <c:idx val="1"/>
          <c:order val="1"/>
          <c:tx>
            <c:strRef>
              <c:f>Sheet1!$C$1</c:f>
              <c:strCache>
                <c:ptCount val="1"/>
                <c:pt idx="0">
                  <c:v>topmega_oficial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2</c:v>
                </c:pt>
                <c:pt idx="2">
                  <c:v>1</c:v>
                </c:pt>
                <c:pt idx="3">
                  <c:v>3</c:v>
                </c:pt>
                <c:pt idx="4">
                  <c:v>1</c:v>
                </c:pt>
                <c:pt idx="5">
                  <c:v>1</c:v>
                </c:pt>
                <c:pt idx="6">
                  <c:v>1</c:v>
                </c:pt>
              </c:numCache>
            </c:numRef>
          </c:val>
          <c:extLst>
            <c:ext xmlns:c16="http://schemas.microsoft.com/office/drawing/2014/chart" uri="{C3380CC4-5D6E-409C-BE32-E72D297353CC}">
              <c16:uniqueId val="{00000001-6FFD-425C-9481-482BBA1DEB2F}"/>
            </c:ext>
          </c:extLst>
        </c:ser>
        <c:ser>
          <c:idx val="2"/>
          <c:order val="2"/>
          <c:tx>
            <c:strRef>
              <c:f>Sheet1!$D$1</c:f>
              <c:strCache>
                <c:ptCount val="1"/>
                <c:pt idx="0">
                  <c:v>venzoarg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1</c:v>
                </c:pt>
                <c:pt idx="2">
                  <c:v>2</c:v>
                </c:pt>
                <c:pt idx="3">
                  <c:v>0</c:v>
                </c:pt>
                <c:pt idx="4">
                  <c:v>2</c:v>
                </c:pt>
                <c:pt idx="5">
                  <c:v>1</c:v>
                </c:pt>
                <c:pt idx="6">
                  <c:v>3</c:v>
                </c:pt>
              </c:numCache>
            </c:numRef>
          </c:val>
          <c:extLst>
            <c:ext xmlns:c16="http://schemas.microsoft.com/office/drawing/2014/chart" uri="{C3380CC4-5D6E-409C-BE32-E72D297353CC}">
              <c16:uniqueId val="{00000002-6FFD-425C-9481-482BBA1DEB2F}"/>
            </c:ext>
          </c:extLst>
        </c:ser>
        <c:ser>
          <c:idx val="3"/>
          <c:order val="3"/>
          <c:tx>
            <c:strRef>
              <c:f>Sheet1!$E$1</c:f>
              <c:strCache>
                <c:ptCount val="1"/>
                <c:pt idx="0">
                  <c:v>teknialbikes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3</c:v>
                </c:pt>
                <c:pt idx="2">
                  <c:v>1</c:v>
                </c:pt>
                <c:pt idx="3">
                  <c:v>2</c:v>
                </c:pt>
                <c:pt idx="4">
                  <c:v>1</c:v>
                </c:pt>
                <c:pt idx="5">
                  <c:v>0</c:v>
                </c:pt>
                <c:pt idx="6">
                  <c:v>1</c:v>
                </c:pt>
              </c:numCache>
            </c:numRef>
          </c:val>
          <c:extLst>
            <c:ext xmlns:c16="http://schemas.microsoft.com/office/drawing/2014/chart" uri="{C3380CC4-5D6E-409C-BE32-E72D297353CC}">
              <c16:uniqueId val="{00000003-6FFD-425C-9481-482BBA1DEB2F}"/>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2</c:v>
                </c:pt>
                <c:pt idx="2">
                  <c:v>1</c:v>
                </c:pt>
                <c:pt idx="3">
                  <c:v>0</c:v>
                </c:pt>
                <c:pt idx="4">
                  <c:v>2</c:v>
                </c:pt>
                <c:pt idx="5">
                  <c:v>0</c:v>
                </c:pt>
                <c:pt idx="6">
                  <c:v>0</c:v>
                </c:pt>
              </c:numCache>
            </c:numRef>
          </c:val>
          <c:extLst>
            <c:ext xmlns:c16="http://schemas.microsoft.com/office/drawing/2014/chart" uri="{C3380CC4-5D6E-409C-BE32-E72D297353CC}">
              <c16:uniqueId val="{00000004-6FFD-425C-9481-482BBA1DEB2F}"/>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2</c:v>
                </c:pt>
                <c:pt idx="2">
                  <c:v>3</c:v>
                </c:pt>
                <c:pt idx="3">
                  <c:v>0</c:v>
                </c:pt>
                <c:pt idx="4">
                  <c:v>0</c:v>
                </c:pt>
                <c:pt idx="5">
                  <c:v>0</c:v>
                </c:pt>
                <c:pt idx="6">
                  <c:v>0</c:v>
                </c:pt>
              </c:numCache>
            </c:numRef>
          </c:val>
          <c:extLst>
            <c:ext xmlns:c16="http://schemas.microsoft.com/office/drawing/2014/chart" uri="{C3380CC4-5D6E-409C-BE32-E72D297353CC}">
              <c16:uniqueId val="{00000005-6FFD-425C-9481-482BBA1DEB2F}"/>
            </c:ext>
          </c:extLst>
        </c:ser>
        <c:dLbls>
          <c:showLegendKey val="0"/>
          <c:showVal val="0"/>
          <c:showCatName val="0"/>
          <c:showSerName val="0"/>
          <c:showPercent val="0"/>
          <c:showBubbleSize val="0"/>
        </c:dLbls>
        <c:gapWidth val="219"/>
        <c:overlap val="-27"/>
        <c:axId val="337405464"/>
        <c:axId val="337404480"/>
      </c:barChart>
      <c:catAx>
        <c:axId val="337405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04480"/>
        <c:crosses val="autoZero"/>
        <c:auto val="1"/>
        <c:lblAlgn val="ctr"/>
        <c:lblOffset val="100"/>
        <c:noMultiLvlLbl val="0"/>
      </c:catAx>
      <c:valAx>
        <c:axId val="33740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0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motomelbicicletas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0.24034609838167001</c:v>
                </c:pt>
                <c:pt idx="2">
                  <c:v>0.30443839128344802</c:v>
                </c:pt>
                <c:pt idx="3">
                  <c:v>0.41659990386156098</c:v>
                </c:pt>
                <c:pt idx="4">
                  <c:v>1.6503765422208001</c:v>
                </c:pt>
                <c:pt idx="6">
                  <c:v>0.48069219676333902</c:v>
                </c:pt>
              </c:numCache>
            </c:numRef>
          </c:val>
          <c:extLst>
            <c:ext xmlns:c16="http://schemas.microsoft.com/office/drawing/2014/chart" uri="{C3380CC4-5D6E-409C-BE32-E72D297353CC}">
              <c16:uniqueId val="{00000000-ABA6-4CED-93A9-96D0585647C7}"/>
            </c:ext>
          </c:extLst>
        </c:ser>
        <c:ser>
          <c:idx val="1"/>
          <c:order val="1"/>
          <c:tx>
            <c:strRef>
              <c:f>Sheet1!$C$1</c:f>
              <c:strCache>
                <c:ptCount val="1"/>
                <c:pt idx="0">
                  <c:v>topmega_oficial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5.9939204521128601E-2</c:v>
                </c:pt>
                <c:pt idx="1">
                  <c:v>0.112029227497824</c:v>
                </c:pt>
                <c:pt idx="2">
                  <c:v>0.12415978079376599</c:v>
                </c:pt>
                <c:pt idx="3">
                  <c:v>3.4726681984463402E-2</c:v>
                </c:pt>
                <c:pt idx="4">
                  <c:v>4.2813717515091797E-2</c:v>
                </c:pt>
                <c:pt idx="5">
                  <c:v>0.122732656876597</c:v>
                </c:pt>
                <c:pt idx="6">
                  <c:v>0.101325798119051</c:v>
                </c:pt>
              </c:numCache>
            </c:numRef>
          </c:val>
          <c:extLst>
            <c:ext xmlns:c16="http://schemas.microsoft.com/office/drawing/2014/chart" uri="{C3380CC4-5D6E-409C-BE32-E72D297353CC}">
              <c16:uniqueId val="{00000001-ABA6-4CED-93A9-96D0585647C7}"/>
            </c:ext>
          </c:extLst>
        </c:ser>
        <c:ser>
          <c:idx val="2"/>
          <c:order val="2"/>
          <c:tx>
            <c:strRef>
              <c:f>Sheet1!$D$1</c:f>
              <c:strCache>
                <c:ptCount val="1"/>
                <c:pt idx="0">
                  <c:v>venzoarg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0.29258883912517603</c:v>
                </c:pt>
                <c:pt idx="1">
                  <c:v>0.916451447688167</c:v>
                </c:pt>
                <c:pt idx="2">
                  <c:v>0.45713600749724798</c:v>
                </c:pt>
                <c:pt idx="4">
                  <c:v>0.56011420227314801</c:v>
                </c:pt>
                <c:pt idx="5">
                  <c:v>0.46530888009851001</c:v>
                </c:pt>
                <c:pt idx="6">
                  <c:v>0.18416206261510101</c:v>
                </c:pt>
              </c:numCache>
            </c:numRef>
          </c:val>
          <c:extLst>
            <c:ext xmlns:c16="http://schemas.microsoft.com/office/drawing/2014/chart" uri="{C3380CC4-5D6E-409C-BE32-E72D297353CC}">
              <c16:uniqueId val="{00000002-ABA6-4CED-93A9-96D0585647C7}"/>
            </c:ext>
          </c:extLst>
        </c:ser>
        <c:ser>
          <c:idx val="3"/>
          <c:order val="3"/>
          <c:tx>
            <c:strRef>
              <c:f>Sheet1!$E$1</c:f>
              <c:strCache>
                <c:ptCount val="1"/>
                <c:pt idx="0">
                  <c:v>teknialbikes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1">
                  <c:v>0.13540806022216101</c:v>
                </c:pt>
                <c:pt idx="2">
                  <c:v>8.2621867254199899E-2</c:v>
                </c:pt>
                <c:pt idx="3">
                  <c:v>0.17901404571743301</c:v>
                </c:pt>
                <c:pt idx="4">
                  <c:v>9.6392178463233294E-2</c:v>
                </c:pt>
                <c:pt idx="6">
                  <c:v>0.11016248967226699</c:v>
                </c:pt>
              </c:numCache>
            </c:numRef>
          </c:val>
          <c:extLst>
            <c:ext xmlns:c16="http://schemas.microsoft.com/office/drawing/2014/chart" uri="{C3380CC4-5D6E-409C-BE32-E72D297353CC}">
              <c16:uniqueId val="{00000003-ABA6-4CED-93A9-96D0585647C7}"/>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37.137706103060097</c:v>
                </c:pt>
                <c:pt idx="1">
                  <c:v>0.216860004819111</c:v>
                </c:pt>
                <c:pt idx="2">
                  <c:v>0.100254724450105</c:v>
                </c:pt>
                <c:pt idx="4">
                  <c:v>0.17361708719149099</c:v>
                </c:pt>
              </c:numCache>
            </c:numRef>
          </c:val>
          <c:extLst>
            <c:ext xmlns:c16="http://schemas.microsoft.com/office/drawing/2014/chart" uri="{C3380CC4-5D6E-409C-BE32-E72D297353CC}">
              <c16:uniqueId val="{00000004-ABA6-4CED-93A9-96D0585647C7}"/>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0.85811106252732805</c:v>
                </c:pt>
                <c:pt idx="1">
                  <c:v>0.85811106252732805</c:v>
                </c:pt>
                <c:pt idx="2">
                  <c:v>0.92187727736481595</c:v>
                </c:pt>
              </c:numCache>
            </c:numRef>
          </c:val>
          <c:extLst>
            <c:ext xmlns:c16="http://schemas.microsoft.com/office/drawing/2014/chart" uri="{C3380CC4-5D6E-409C-BE32-E72D297353CC}">
              <c16:uniqueId val="{00000005-ABA6-4CED-93A9-96D0585647C7}"/>
            </c:ext>
          </c:extLst>
        </c:ser>
        <c:dLbls>
          <c:showLegendKey val="0"/>
          <c:showVal val="0"/>
          <c:showCatName val="0"/>
          <c:showSerName val="0"/>
          <c:showPercent val="0"/>
          <c:showBubbleSize val="0"/>
        </c:dLbls>
        <c:gapWidth val="219"/>
        <c:overlap val="-27"/>
        <c:axId val="337406776"/>
        <c:axId val="337403496"/>
      </c:barChart>
      <c:catAx>
        <c:axId val="337406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03496"/>
        <c:crosses val="autoZero"/>
        <c:auto val="1"/>
        <c:lblAlgn val="ctr"/>
        <c:lblOffset val="100"/>
        <c:noMultiLvlLbl val="0"/>
      </c:catAx>
      <c:valAx>
        <c:axId val="337403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0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motomelbicicletas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0</c:v>
                </c:pt>
                <c:pt idx="13">
                  <c:v>0</c:v>
                </c:pt>
                <c:pt idx="14">
                  <c:v>1</c:v>
                </c:pt>
                <c:pt idx="15">
                  <c:v>0</c:v>
                </c:pt>
                <c:pt idx="16">
                  <c:v>2</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41FC-4865-A664-DBAC82E3186C}"/>
            </c:ext>
          </c:extLst>
        </c:ser>
        <c:ser>
          <c:idx val="1"/>
          <c:order val="1"/>
          <c:tx>
            <c:strRef>
              <c:f>Sheet1!$C$1</c:f>
              <c:strCache>
                <c:ptCount val="1"/>
                <c:pt idx="0">
                  <c:v>topmega_oficial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3</c:v>
                </c:pt>
                <c:pt idx="10">
                  <c:v>2</c:v>
                </c:pt>
                <c:pt idx="11">
                  <c:v>1</c:v>
                </c:pt>
                <c:pt idx="12">
                  <c:v>2</c:v>
                </c:pt>
                <c:pt idx="13">
                  <c:v>0</c:v>
                </c:pt>
                <c:pt idx="14">
                  <c:v>0</c:v>
                </c:pt>
                <c:pt idx="15">
                  <c:v>0</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41FC-4865-A664-DBAC82E3186C}"/>
            </c:ext>
          </c:extLst>
        </c:ser>
        <c:ser>
          <c:idx val="2"/>
          <c:order val="2"/>
          <c:tx>
            <c:strRef>
              <c:f>Sheet1!$D$1</c:f>
              <c:strCache>
                <c:ptCount val="1"/>
                <c:pt idx="0">
                  <c:v>venzoarg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2-41FC-4865-A664-DBAC82E3186C}"/>
            </c:ext>
          </c:extLst>
        </c:ser>
        <c:ser>
          <c:idx val="3"/>
          <c:order val="3"/>
          <c:tx>
            <c:strRef>
              <c:f>Sheet1!$E$1</c:f>
              <c:strCache>
                <c:ptCount val="1"/>
                <c:pt idx="0">
                  <c:v>teknialbikes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2</c:v>
                </c:pt>
                <c:pt idx="12">
                  <c:v>0</c:v>
                </c:pt>
                <c:pt idx="13">
                  <c:v>0</c:v>
                </c:pt>
                <c:pt idx="14">
                  <c:v>0</c:v>
                </c:pt>
                <c:pt idx="15">
                  <c:v>0</c:v>
                </c:pt>
                <c:pt idx="16">
                  <c:v>0</c:v>
                </c:pt>
                <c:pt idx="17">
                  <c:v>2</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3-41FC-4865-A664-DBAC82E3186C}"/>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1</c:v>
                </c:pt>
                <c:pt idx="15">
                  <c:v>0</c:v>
                </c:pt>
                <c:pt idx="16">
                  <c:v>1</c:v>
                </c:pt>
                <c:pt idx="17">
                  <c:v>1</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4-41FC-4865-A664-DBAC82E3186C}"/>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41FC-4865-A664-DBAC82E3186C}"/>
            </c:ext>
          </c:extLst>
        </c:ser>
        <c:dLbls>
          <c:showLegendKey val="0"/>
          <c:showVal val="0"/>
          <c:showCatName val="0"/>
          <c:showSerName val="0"/>
          <c:showPercent val="0"/>
          <c:showBubbleSize val="0"/>
        </c:dLbls>
        <c:smooth val="0"/>
        <c:axId val="427207272"/>
        <c:axId val="427206944"/>
      </c:lineChart>
      <c:catAx>
        <c:axId val="427207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206944"/>
        <c:crosses val="autoZero"/>
        <c:auto val="1"/>
        <c:lblAlgn val="ctr"/>
        <c:lblOffset val="100"/>
        <c:noMultiLvlLbl val="0"/>
      </c:catAx>
      <c:valAx>
        <c:axId val="427206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20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motomelbicicletas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0.480538202787122</c:v>
                </c:pt>
                <c:pt idx="11">
                  <c:v>0.20823322120775301</c:v>
                </c:pt>
                <c:pt idx="12">
                  <c:v>0</c:v>
                </c:pt>
                <c:pt idx="13">
                  <c:v>0</c:v>
                </c:pt>
                <c:pt idx="14">
                  <c:v>0.49655614288002597</c:v>
                </c:pt>
                <c:pt idx="15">
                  <c:v>0</c:v>
                </c:pt>
                <c:pt idx="16">
                  <c:v>0.726146617544984</c:v>
                </c:pt>
                <c:pt idx="17">
                  <c:v>0.36841262213679299</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6A79-42D2-AA41-D08F571CCA6C}"/>
            </c:ext>
          </c:extLst>
        </c:ser>
        <c:ser>
          <c:idx val="1"/>
          <c:order val="1"/>
          <c:tx>
            <c:strRef>
              <c:f>Sheet1!$C$1</c:f>
              <c:strCache>
                <c:ptCount val="1"/>
                <c:pt idx="0">
                  <c:v>topmega_oficial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3.4722717694792099E-2</c:v>
                </c:pt>
                <c:pt idx="10">
                  <c:v>5.9932362048545199E-2</c:v>
                </c:pt>
                <c:pt idx="11">
                  <c:v>0.122718646099402</c:v>
                </c:pt>
                <c:pt idx="12">
                  <c:v>0.14626350261847301</c:v>
                </c:pt>
                <c:pt idx="13">
                  <c:v>0</c:v>
                </c:pt>
                <c:pt idx="14">
                  <c:v>0</c:v>
                </c:pt>
                <c:pt idx="15">
                  <c:v>5.5651479045077702E-2</c:v>
                </c:pt>
                <c:pt idx="16">
                  <c:v>0</c:v>
                </c:pt>
                <c:pt idx="17">
                  <c:v>0.101314231082065</c:v>
                </c:pt>
                <c:pt idx="18">
                  <c:v>0</c:v>
                </c:pt>
                <c:pt idx="19">
                  <c:v>0</c:v>
                </c:pt>
                <c:pt idx="20">
                  <c:v>4.2808830034675199E-2</c:v>
                </c:pt>
                <c:pt idx="21">
                  <c:v>0</c:v>
                </c:pt>
                <c:pt idx="22">
                  <c:v>0</c:v>
                </c:pt>
                <c:pt idx="23">
                  <c:v>0</c:v>
                </c:pt>
              </c:numCache>
            </c:numRef>
          </c:val>
          <c:smooth val="0"/>
          <c:extLst>
            <c:ext xmlns:c16="http://schemas.microsoft.com/office/drawing/2014/chart" uri="{C3380CC4-5D6E-409C-BE32-E72D297353CC}">
              <c16:uniqueId val="{00000001-6A79-42D2-AA41-D08F571CCA6C}"/>
            </c:ext>
          </c:extLst>
        </c:ser>
        <c:ser>
          <c:idx val="2"/>
          <c:order val="2"/>
          <c:tx>
            <c:strRef>
              <c:f>Sheet1!$D$1</c:f>
              <c:strCache>
                <c:ptCount val="1"/>
                <c:pt idx="0">
                  <c:v>venzoarg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0.514340510853457</c:v>
                </c:pt>
                <c:pt idx="11">
                  <c:v>0.49608796094499202</c:v>
                </c:pt>
                <c:pt idx="12">
                  <c:v>0</c:v>
                </c:pt>
                <c:pt idx="13">
                  <c:v>0.423895039665243</c:v>
                </c:pt>
                <c:pt idx="14">
                  <c:v>0</c:v>
                </c:pt>
                <c:pt idx="15">
                  <c:v>0</c:v>
                </c:pt>
                <c:pt idx="16">
                  <c:v>0</c:v>
                </c:pt>
                <c:pt idx="17">
                  <c:v>0</c:v>
                </c:pt>
                <c:pt idx="18">
                  <c:v>0</c:v>
                </c:pt>
                <c:pt idx="19">
                  <c:v>0.15691744398919</c:v>
                </c:pt>
                <c:pt idx="20">
                  <c:v>0.20595414523581199</c:v>
                </c:pt>
                <c:pt idx="21">
                  <c:v>0.23973498387237399</c:v>
                </c:pt>
                <c:pt idx="22">
                  <c:v>0</c:v>
                </c:pt>
                <c:pt idx="23">
                  <c:v>0</c:v>
                </c:pt>
              </c:numCache>
            </c:numRef>
          </c:val>
          <c:smooth val="0"/>
          <c:extLst>
            <c:ext xmlns:c16="http://schemas.microsoft.com/office/drawing/2014/chart" uri="{C3380CC4-5D6E-409C-BE32-E72D297353CC}">
              <c16:uniqueId val="{00000002-6A79-42D2-AA41-D08F571CCA6C}"/>
            </c:ext>
          </c:extLst>
        </c:ser>
        <c:ser>
          <c:idx val="3"/>
          <c:order val="3"/>
          <c:tx>
            <c:strRef>
              <c:f>Sheet1!$E$1</c:f>
              <c:strCache>
                <c:ptCount val="1"/>
                <c:pt idx="0">
                  <c:v>teknialbikes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0.113581606663454</c:v>
                </c:pt>
                <c:pt idx="11">
                  <c:v>0.120465340400633</c:v>
                </c:pt>
                <c:pt idx="12">
                  <c:v>0</c:v>
                </c:pt>
                <c:pt idx="13">
                  <c:v>0</c:v>
                </c:pt>
                <c:pt idx="14">
                  <c:v>0</c:v>
                </c:pt>
                <c:pt idx="15">
                  <c:v>0</c:v>
                </c:pt>
                <c:pt idx="16">
                  <c:v>0</c:v>
                </c:pt>
                <c:pt idx="17">
                  <c:v>0.117023473532044</c:v>
                </c:pt>
                <c:pt idx="18">
                  <c:v>0</c:v>
                </c:pt>
                <c:pt idx="19">
                  <c:v>0.23404694706408799</c:v>
                </c:pt>
                <c:pt idx="20">
                  <c:v>0</c:v>
                </c:pt>
                <c:pt idx="21">
                  <c:v>0</c:v>
                </c:pt>
                <c:pt idx="22">
                  <c:v>0</c:v>
                </c:pt>
                <c:pt idx="23">
                  <c:v>0</c:v>
                </c:pt>
              </c:numCache>
            </c:numRef>
          </c:val>
          <c:smooth val="0"/>
          <c:extLst>
            <c:ext xmlns:c16="http://schemas.microsoft.com/office/drawing/2014/chart" uri="{C3380CC4-5D6E-409C-BE32-E72D297353CC}">
              <c16:uniqueId val="{00000003-6A79-42D2-AA41-D08F571CCA6C}"/>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37.133551889998898</c:v>
                </c:pt>
                <c:pt idx="13">
                  <c:v>0</c:v>
                </c:pt>
                <c:pt idx="14">
                  <c:v>0.10024350998563</c:v>
                </c:pt>
                <c:pt idx="15">
                  <c:v>0</c:v>
                </c:pt>
                <c:pt idx="16">
                  <c:v>0.168219795726959</c:v>
                </c:pt>
                <c:pt idx="17">
                  <c:v>0.17897553714172601</c:v>
                </c:pt>
                <c:pt idx="18">
                  <c:v>0.21683574692170701</c:v>
                </c:pt>
                <c:pt idx="19">
                  <c:v>0</c:v>
                </c:pt>
                <c:pt idx="20">
                  <c:v>0</c:v>
                </c:pt>
                <c:pt idx="21">
                  <c:v>0</c:v>
                </c:pt>
                <c:pt idx="22">
                  <c:v>0</c:v>
                </c:pt>
                <c:pt idx="23">
                  <c:v>0</c:v>
                </c:pt>
              </c:numCache>
            </c:numRef>
          </c:val>
          <c:smooth val="0"/>
          <c:extLst>
            <c:ext xmlns:c16="http://schemas.microsoft.com/office/drawing/2014/chart" uri="{C3380CC4-5D6E-409C-BE32-E72D297353CC}">
              <c16:uniqueId val="{00000004-6A79-42D2-AA41-D08F571CCA6C}"/>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0.7159252377309</c:v>
                </c:pt>
                <c:pt idx="11">
                  <c:v>1.0492950049185701</c:v>
                </c:pt>
                <c:pt idx="12">
                  <c:v>0</c:v>
                </c:pt>
                <c:pt idx="13">
                  <c:v>1.03836484861734</c:v>
                </c:pt>
                <c:pt idx="14">
                  <c:v>0.95092359820745398</c:v>
                </c:pt>
                <c:pt idx="15">
                  <c:v>0</c:v>
                </c:pt>
                <c:pt idx="16">
                  <c:v>0.67766969067657701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6A79-42D2-AA41-D08F571CCA6C}"/>
            </c:ext>
          </c:extLst>
        </c:ser>
        <c:dLbls>
          <c:showLegendKey val="0"/>
          <c:showVal val="0"/>
          <c:showCatName val="0"/>
          <c:showSerName val="0"/>
          <c:showPercent val="0"/>
          <c:showBubbleSize val="0"/>
        </c:dLbls>
        <c:smooth val="0"/>
        <c:axId val="427198744"/>
        <c:axId val="427202024"/>
      </c:lineChart>
      <c:catAx>
        <c:axId val="427198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202024"/>
        <c:crosses val="autoZero"/>
        <c:auto val="1"/>
        <c:lblAlgn val="ctr"/>
        <c:lblOffset val="100"/>
        <c:noMultiLvlLbl val="0"/>
      </c:catAx>
      <c:valAx>
        <c:axId val="427202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98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motomelbicicletas</c:v>
                </c:pt>
                <c:pt idx="1">
                  <c:v>topmega_oficial</c:v>
                </c:pt>
                <c:pt idx="2">
                  <c:v>venzoarg</c:v>
                </c:pt>
                <c:pt idx="3">
                  <c:v>teknialbikes</c:v>
                </c:pt>
                <c:pt idx="4">
                  <c:v>olmobikes</c:v>
                </c:pt>
                <c:pt idx="5">
                  <c:v>raleigh.bicicletas</c:v>
                </c:pt>
              </c:strCache>
            </c:strRef>
          </c:cat>
          <c:val>
            <c:numRef>
              <c:f>Sheet1!$B$2:$B$7</c:f>
              <c:numCache>
                <c:formatCode>General</c:formatCode>
                <c:ptCount val="6"/>
                <c:pt idx="0">
                  <c:v>2</c:v>
                </c:pt>
                <c:pt idx="1">
                  <c:v>2</c:v>
                </c:pt>
                <c:pt idx="2">
                  <c:v>10</c:v>
                </c:pt>
                <c:pt idx="3">
                  <c:v>1</c:v>
                </c:pt>
                <c:pt idx="4">
                  <c:v>0</c:v>
                </c:pt>
                <c:pt idx="5">
                  <c:v>6</c:v>
                </c:pt>
              </c:numCache>
            </c:numRef>
          </c:val>
          <c:extLst>
            <c:ext xmlns:c16="http://schemas.microsoft.com/office/drawing/2014/chart" uri="{C3380CC4-5D6E-409C-BE32-E72D297353CC}">
              <c16:uniqueId val="{00000000-ACF5-428F-B35B-9D5E2C7A0E1C}"/>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motomelbicicletas</c:v>
                </c:pt>
                <c:pt idx="1">
                  <c:v>topmega_oficial</c:v>
                </c:pt>
                <c:pt idx="2">
                  <c:v>venzoarg</c:v>
                </c:pt>
                <c:pt idx="3">
                  <c:v>teknialbikes</c:v>
                </c:pt>
                <c:pt idx="4">
                  <c:v>olmobikes</c:v>
                </c:pt>
                <c:pt idx="5">
                  <c:v>raleigh.bicicletas</c:v>
                </c:pt>
              </c:strCache>
            </c:strRef>
          </c:cat>
          <c:val>
            <c:numRef>
              <c:f>Sheet1!$C$2:$C$7</c:f>
              <c:numCache>
                <c:formatCode>General</c:formatCode>
                <c:ptCount val="6"/>
                <c:pt idx="0">
                  <c:v>5</c:v>
                </c:pt>
                <c:pt idx="1">
                  <c:v>9</c:v>
                </c:pt>
                <c:pt idx="2">
                  <c:v>1</c:v>
                </c:pt>
                <c:pt idx="3">
                  <c:v>6</c:v>
                </c:pt>
                <c:pt idx="4">
                  <c:v>6</c:v>
                </c:pt>
                <c:pt idx="5">
                  <c:v>1</c:v>
                </c:pt>
              </c:numCache>
            </c:numRef>
          </c:val>
          <c:extLst>
            <c:ext xmlns:c16="http://schemas.microsoft.com/office/drawing/2014/chart" uri="{C3380CC4-5D6E-409C-BE32-E72D297353CC}">
              <c16:uniqueId val="{00000001-ACF5-428F-B35B-9D5E2C7A0E1C}"/>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motomelbicicletas</c:v>
                </c:pt>
                <c:pt idx="1">
                  <c:v>topmega_oficial</c:v>
                </c:pt>
                <c:pt idx="2">
                  <c:v>venzoarg</c:v>
                </c:pt>
                <c:pt idx="3">
                  <c:v>teknialbikes</c:v>
                </c:pt>
                <c:pt idx="4">
                  <c:v>olmobikes</c:v>
                </c:pt>
                <c:pt idx="5">
                  <c:v>raleigh.bicicletas</c:v>
                </c:pt>
              </c:strCache>
            </c:strRef>
          </c:cat>
          <c:val>
            <c:numRef>
              <c:f>Sheet1!$D$2:$D$7</c:f>
              <c:numCache>
                <c:formatCode>General</c:formatCode>
                <c:ptCount val="6"/>
                <c:pt idx="0">
                  <c:v>2</c:v>
                </c:pt>
                <c:pt idx="1">
                  <c:v>0</c:v>
                </c:pt>
                <c:pt idx="2">
                  <c:v>0</c:v>
                </c:pt>
                <c:pt idx="3">
                  <c:v>1</c:v>
                </c:pt>
                <c:pt idx="4">
                  <c:v>0</c:v>
                </c:pt>
                <c:pt idx="5">
                  <c:v>0</c:v>
                </c:pt>
              </c:numCache>
            </c:numRef>
          </c:val>
          <c:extLst>
            <c:ext xmlns:c16="http://schemas.microsoft.com/office/drawing/2014/chart" uri="{C3380CC4-5D6E-409C-BE32-E72D297353CC}">
              <c16:uniqueId val="{00000002-ACF5-428F-B35B-9D5E2C7A0E1C}"/>
            </c:ext>
          </c:extLst>
        </c:ser>
        <c:dLbls>
          <c:showLegendKey val="0"/>
          <c:showVal val="0"/>
          <c:showCatName val="0"/>
          <c:showSerName val="0"/>
          <c:showPercent val="0"/>
          <c:showBubbleSize val="0"/>
        </c:dLbls>
        <c:gapWidth val="150"/>
        <c:overlap val="100"/>
        <c:axId val="427200712"/>
        <c:axId val="427203664"/>
      </c:barChart>
      <c:catAx>
        <c:axId val="427200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203664"/>
        <c:crosses val="autoZero"/>
        <c:auto val="1"/>
        <c:lblAlgn val="ctr"/>
        <c:lblOffset val="100"/>
        <c:noMultiLvlLbl val="0"/>
      </c:catAx>
      <c:valAx>
        <c:axId val="427203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20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motomelbicicletas</c:v>
                </c:pt>
                <c:pt idx="1">
                  <c:v>topmega_oficial</c:v>
                </c:pt>
                <c:pt idx="2">
                  <c:v>venzoarg</c:v>
                </c:pt>
                <c:pt idx="3">
                  <c:v>teknialbikes</c:v>
                </c:pt>
                <c:pt idx="4">
                  <c:v>olmobikes</c:v>
                </c:pt>
                <c:pt idx="5">
                  <c:v>raleigh.bicicletas</c:v>
                </c:pt>
              </c:strCache>
            </c:strRef>
          </c:cat>
          <c:val>
            <c:numRef>
              <c:f>Sheet1!$B$2:$B$7</c:f>
              <c:numCache>
                <c:formatCode>General</c:formatCode>
                <c:ptCount val="6"/>
                <c:pt idx="0">
                  <c:v>198</c:v>
                </c:pt>
                <c:pt idx="1">
                  <c:v>519</c:v>
                </c:pt>
                <c:pt idx="2">
                  <c:v>220</c:v>
                </c:pt>
                <c:pt idx="3">
                  <c:v>114</c:v>
                </c:pt>
                <c:pt idx="4">
                  <c:v>88359</c:v>
                </c:pt>
                <c:pt idx="5">
                  <c:v>61</c:v>
                </c:pt>
              </c:numCache>
            </c:numRef>
          </c:val>
          <c:extLst>
            <c:ext xmlns:c16="http://schemas.microsoft.com/office/drawing/2014/chart" uri="{C3380CC4-5D6E-409C-BE32-E72D297353CC}">
              <c16:uniqueId val="{00000000-F0A7-4DD1-84A6-B90EDB23DDEC}"/>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motomelbicicletas</c:v>
                </c:pt>
                <c:pt idx="1">
                  <c:v>topmega_oficial</c:v>
                </c:pt>
                <c:pt idx="2">
                  <c:v>venzoarg</c:v>
                </c:pt>
                <c:pt idx="3">
                  <c:v>teknialbikes</c:v>
                </c:pt>
                <c:pt idx="4">
                  <c:v>olmobikes</c:v>
                </c:pt>
                <c:pt idx="5">
                  <c:v>raleigh.bicicletas</c:v>
                </c:pt>
              </c:strCache>
            </c:strRef>
          </c:cat>
          <c:val>
            <c:numRef>
              <c:f>Sheet1!$C$2:$C$7</c:f>
              <c:numCache>
                <c:formatCode>General</c:formatCode>
                <c:ptCount val="6"/>
                <c:pt idx="0">
                  <c:v>40</c:v>
                </c:pt>
                <c:pt idx="1">
                  <c:v>0</c:v>
                </c:pt>
                <c:pt idx="2">
                  <c:v>0</c:v>
                </c:pt>
                <c:pt idx="3">
                  <c:v>14</c:v>
                </c:pt>
                <c:pt idx="4">
                  <c:v>0</c:v>
                </c:pt>
                <c:pt idx="5">
                  <c:v>0</c:v>
                </c:pt>
              </c:numCache>
            </c:numRef>
          </c:val>
          <c:extLst>
            <c:ext xmlns:c16="http://schemas.microsoft.com/office/drawing/2014/chart" uri="{C3380CC4-5D6E-409C-BE32-E72D297353CC}">
              <c16:uniqueId val="{00000001-F0A7-4DD1-84A6-B90EDB23DDEC}"/>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motomelbicicletas</c:v>
                </c:pt>
                <c:pt idx="1">
                  <c:v>topmega_oficial</c:v>
                </c:pt>
                <c:pt idx="2">
                  <c:v>venzoarg</c:v>
                </c:pt>
                <c:pt idx="3">
                  <c:v>teknialbikes</c:v>
                </c:pt>
                <c:pt idx="4">
                  <c:v>olmobikes</c:v>
                </c:pt>
                <c:pt idx="5">
                  <c:v>raleigh.bicicletas</c:v>
                </c:pt>
              </c:strCache>
            </c:strRef>
          </c:cat>
          <c:val>
            <c:numRef>
              <c:f>Sheet1!$D$2:$D$7</c:f>
              <c:numCache>
                <c:formatCode>General</c:formatCode>
                <c:ptCount val="6"/>
                <c:pt idx="0">
                  <c:v>41</c:v>
                </c:pt>
                <c:pt idx="1">
                  <c:v>69</c:v>
                </c:pt>
                <c:pt idx="2">
                  <c:v>3959</c:v>
                </c:pt>
                <c:pt idx="3">
                  <c:v>25</c:v>
                </c:pt>
                <c:pt idx="4">
                  <c:v>0</c:v>
                </c:pt>
                <c:pt idx="5">
                  <c:v>506</c:v>
                </c:pt>
              </c:numCache>
            </c:numRef>
          </c:val>
          <c:extLst>
            <c:ext xmlns:c16="http://schemas.microsoft.com/office/drawing/2014/chart" uri="{C3380CC4-5D6E-409C-BE32-E72D297353CC}">
              <c16:uniqueId val="{00000002-F0A7-4DD1-84A6-B90EDB23DDEC}"/>
            </c:ext>
          </c:extLst>
        </c:ser>
        <c:dLbls>
          <c:showLegendKey val="0"/>
          <c:showVal val="0"/>
          <c:showCatName val="0"/>
          <c:showSerName val="0"/>
          <c:showPercent val="0"/>
          <c:showBubbleSize val="0"/>
        </c:dLbls>
        <c:gapWidth val="150"/>
        <c:overlap val="100"/>
        <c:axId val="427182016"/>
        <c:axId val="427179392"/>
      </c:barChart>
      <c:catAx>
        <c:axId val="427182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79392"/>
        <c:crosses val="autoZero"/>
        <c:auto val="1"/>
        <c:lblAlgn val="ctr"/>
        <c:lblOffset val="100"/>
        <c:noMultiLvlLbl val="0"/>
      </c:catAx>
      <c:valAx>
        <c:axId val="427179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8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motomelbicicletas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0.32889507460737499</c:v>
                </c:pt>
                <c:pt idx="1">
                  <c:v>0.63353624549929999</c:v>
                </c:pt>
                <c:pt idx="2">
                  <c:v>0.32044673473570501</c:v>
                </c:pt>
              </c:numCache>
            </c:numRef>
          </c:val>
          <c:extLst>
            <c:ext xmlns:c16="http://schemas.microsoft.com/office/drawing/2014/chart" uri="{C3380CC4-5D6E-409C-BE32-E72D297353CC}">
              <c16:uniqueId val="{00000000-B3E3-4D29-84E5-1D24FF786DC7}"/>
            </c:ext>
          </c:extLst>
        </c:ser>
        <c:ser>
          <c:idx val="1"/>
          <c:order val="1"/>
          <c:tx>
            <c:strRef>
              <c:f>Sheet1!$C$1</c:f>
              <c:strCache>
                <c:ptCount val="1"/>
                <c:pt idx="0">
                  <c:v>topmega_oficial</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4.9271417607660503E-2</c:v>
                </c:pt>
                <c:pt idx="1">
                  <c:v>8.2352078753835906E-2</c:v>
                </c:pt>
                <c:pt idx="2">
                  <c:v>0</c:v>
                </c:pt>
              </c:numCache>
            </c:numRef>
          </c:val>
          <c:extLst>
            <c:ext xmlns:c16="http://schemas.microsoft.com/office/drawing/2014/chart" uri="{C3380CC4-5D6E-409C-BE32-E72D297353CC}">
              <c16:uniqueId val="{00000001-B3E3-4D29-84E5-1D24FF786DC7}"/>
            </c:ext>
          </c:extLst>
        </c:ser>
        <c:ser>
          <c:idx val="2"/>
          <c:order val="2"/>
          <c:tx>
            <c:strRef>
              <c:f>Sheet1!$D$1</c:f>
              <c:strCache>
                <c:ptCount val="1"/>
                <c:pt idx="0">
                  <c:v>venzoarg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0.431626514445622</c:v>
                </c:pt>
                <c:pt idx="1">
                  <c:v>0.23986044483210001</c:v>
                </c:pt>
                <c:pt idx="2">
                  <c:v>0</c:v>
                </c:pt>
              </c:numCache>
            </c:numRef>
          </c:val>
          <c:extLst>
            <c:ext xmlns:c16="http://schemas.microsoft.com/office/drawing/2014/chart" uri="{C3380CC4-5D6E-409C-BE32-E72D297353CC}">
              <c16:uniqueId val="{00000002-B3E3-4D29-84E5-1D24FF786DC7}"/>
            </c:ext>
          </c:extLst>
        </c:ser>
        <c:ser>
          <c:idx val="3"/>
          <c:order val="3"/>
          <c:tx>
            <c:strRef>
              <c:f>Sheet1!$E$1</c:f>
              <c:strCache>
                <c:ptCount val="1"/>
                <c:pt idx="0">
                  <c:v>teknialbikes</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0.17230684402783999</c:v>
                </c:pt>
                <c:pt idx="1">
                  <c:v>0.13053566031656899</c:v>
                </c:pt>
                <c:pt idx="2">
                  <c:v>9.6818810511757003E-2</c:v>
                </c:pt>
              </c:numCache>
            </c:numRef>
          </c:val>
          <c:extLst>
            <c:ext xmlns:c16="http://schemas.microsoft.com/office/drawing/2014/chart" uri="{C3380CC4-5D6E-409C-BE32-E72D297353CC}">
              <c16:uniqueId val="{00000003-B3E3-4D29-84E5-1D24FF786DC7}"/>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6.5407055540013399</c:v>
                </c:pt>
                <c:pt idx="2">
                  <c:v>0</c:v>
                </c:pt>
              </c:numCache>
            </c:numRef>
          </c:val>
          <c:extLst>
            <c:ext xmlns:c16="http://schemas.microsoft.com/office/drawing/2014/chart" uri="{C3380CC4-5D6E-409C-BE32-E72D297353CC}">
              <c16:uniqueId val="{00000004-B3E3-4D29-84E5-1D24FF786DC7}"/>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0.92028364212512503</c:v>
                </c:pt>
                <c:pt idx="1">
                  <c:v>0.66630256690333001</c:v>
                </c:pt>
                <c:pt idx="2">
                  <c:v>0</c:v>
                </c:pt>
              </c:numCache>
            </c:numRef>
          </c:val>
          <c:extLst>
            <c:ext xmlns:c16="http://schemas.microsoft.com/office/drawing/2014/chart" uri="{C3380CC4-5D6E-409C-BE32-E72D297353CC}">
              <c16:uniqueId val="{00000005-B3E3-4D29-84E5-1D24FF786DC7}"/>
            </c:ext>
          </c:extLst>
        </c:ser>
        <c:dLbls>
          <c:showLegendKey val="0"/>
          <c:showVal val="0"/>
          <c:showCatName val="0"/>
          <c:showSerName val="0"/>
          <c:showPercent val="0"/>
          <c:showBubbleSize val="0"/>
        </c:dLbls>
        <c:gapWidth val="219"/>
        <c:overlap val="-27"/>
        <c:axId val="427183000"/>
        <c:axId val="427175784"/>
      </c:barChart>
      <c:catAx>
        <c:axId val="427183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75784"/>
        <c:crosses val="autoZero"/>
        <c:auto val="1"/>
        <c:lblAlgn val="ctr"/>
        <c:lblOffset val="100"/>
        <c:noMultiLvlLbl val="0"/>
      </c:catAx>
      <c:valAx>
        <c:axId val="42717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83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motomelbicicletas</c:v>
                </c:pt>
                <c:pt idx="1">
                  <c:v>topmega_oficial</c:v>
                </c:pt>
                <c:pt idx="2">
                  <c:v>venzoarg</c:v>
                </c:pt>
                <c:pt idx="3">
                  <c:v>teknialbikes</c:v>
                </c:pt>
                <c:pt idx="4">
                  <c:v>olmobikes</c:v>
                </c:pt>
                <c:pt idx="5">
                  <c:v>raleigh.bicicletas</c:v>
                </c:pt>
              </c:strCache>
            </c:strRef>
          </c:cat>
          <c:val>
            <c:numRef>
              <c:f>Sheet1!$B$2:$B$7</c:f>
              <c:numCache>
                <c:formatCode>General</c:formatCode>
                <c:ptCount val="6"/>
                <c:pt idx="0">
                  <c:v>267</c:v>
                </c:pt>
                <c:pt idx="1">
                  <c:v>575</c:v>
                </c:pt>
                <c:pt idx="2">
                  <c:v>4071</c:v>
                </c:pt>
                <c:pt idx="3">
                  <c:v>145</c:v>
                </c:pt>
                <c:pt idx="4">
                  <c:v>26593</c:v>
                </c:pt>
                <c:pt idx="5">
                  <c:v>526</c:v>
                </c:pt>
              </c:numCache>
            </c:numRef>
          </c:val>
          <c:extLst>
            <c:ext xmlns:c16="http://schemas.microsoft.com/office/drawing/2014/chart" uri="{C3380CC4-5D6E-409C-BE32-E72D297353CC}">
              <c16:uniqueId val="{00000000-D4BB-45A8-8A18-9BB5ACF00C2C}"/>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motomelbicicletas</c:v>
                </c:pt>
                <c:pt idx="1">
                  <c:v>topmega_oficial</c:v>
                </c:pt>
                <c:pt idx="2">
                  <c:v>venzoarg</c:v>
                </c:pt>
                <c:pt idx="3">
                  <c:v>teknialbikes</c:v>
                </c:pt>
                <c:pt idx="4">
                  <c:v>olmobikes</c:v>
                </c:pt>
                <c:pt idx="5">
                  <c:v>raleigh.bicicletas</c:v>
                </c:pt>
              </c:strCache>
            </c:strRef>
          </c:cat>
          <c:val>
            <c:numRef>
              <c:f>Sheet1!$C$2:$C$7</c:f>
              <c:numCache>
                <c:formatCode>General</c:formatCode>
                <c:ptCount val="6"/>
                <c:pt idx="0">
                  <c:v>12</c:v>
                </c:pt>
                <c:pt idx="1">
                  <c:v>13</c:v>
                </c:pt>
                <c:pt idx="2">
                  <c:v>108</c:v>
                </c:pt>
                <c:pt idx="3">
                  <c:v>8</c:v>
                </c:pt>
                <c:pt idx="4">
                  <c:v>61766</c:v>
                </c:pt>
                <c:pt idx="5">
                  <c:v>41</c:v>
                </c:pt>
              </c:numCache>
            </c:numRef>
          </c:val>
          <c:extLst>
            <c:ext xmlns:c16="http://schemas.microsoft.com/office/drawing/2014/chart" uri="{C3380CC4-5D6E-409C-BE32-E72D297353CC}">
              <c16:uniqueId val="{00000001-D4BB-45A8-8A18-9BB5ACF00C2C}"/>
            </c:ext>
          </c:extLst>
        </c:ser>
        <c:dLbls>
          <c:showLegendKey val="0"/>
          <c:showVal val="0"/>
          <c:showCatName val="0"/>
          <c:showSerName val="0"/>
          <c:showPercent val="0"/>
          <c:showBubbleSize val="0"/>
        </c:dLbls>
        <c:gapWidth val="150"/>
        <c:overlap val="100"/>
        <c:axId val="427181032"/>
        <c:axId val="427181360"/>
      </c:barChart>
      <c:catAx>
        <c:axId val="427181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81360"/>
        <c:crosses val="autoZero"/>
        <c:auto val="1"/>
        <c:lblAlgn val="ctr"/>
        <c:lblOffset val="100"/>
        <c:noMultiLvlLbl val="0"/>
      </c:catAx>
      <c:valAx>
        <c:axId val="427181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8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1A4B3-A896-4485-B6F6-2B348994CF26}"/>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C42EF9AA-1FAD-4744-BB21-BE1BFF802D5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551983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97CD1-0F89-49ED-8CA1-CEC91A49D979}"/>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F2B8615D-BE28-4096-B277-80781A355B4C}"/>
              </a:ext>
            </a:extLst>
          </p:cNvPr>
          <p:cNvGraphicFramePr>
            <a:graphicFrameLocks noGrp="1"/>
          </p:cNvGraphicFramePr>
          <p:nvPr>
            <p:ph type="tbl" sz="quarter" idx="13"/>
            <p:extLst>
              <p:ext uri="{D42A27DB-BD31-4B8C-83A1-F6EECF244321}">
                <p14:modId xmlns:p14="http://schemas.microsoft.com/office/powerpoint/2010/main" val="3492937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1882552"/>
                    </a:ext>
                  </a:extLst>
                </a:gridCol>
                <a:gridCol w="658368">
                  <a:extLst>
                    <a:ext uri="{9D8B030D-6E8A-4147-A177-3AD203B41FA5}">
                      <a16:colId xmlns:a16="http://schemas.microsoft.com/office/drawing/2014/main" val="724510575"/>
                    </a:ext>
                  </a:extLst>
                </a:gridCol>
                <a:gridCol w="658368">
                  <a:extLst>
                    <a:ext uri="{9D8B030D-6E8A-4147-A177-3AD203B41FA5}">
                      <a16:colId xmlns:a16="http://schemas.microsoft.com/office/drawing/2014/main" val="1791466760"/>
                    </a:ext>
                  </a:extLst>
                </a:gridCol>
                <a:gridCol w="658368">
                  <a:extLst>
                    <a:ext uri="{9D8B030D-6E8A-4147-A177-3AD203B41FA5}">
                      <a16:colId xmlns:a16="http://schemas.microsoft.com/office/drawing/2014/main" val="1460671927"/>
                    </a:ext>
                  </a:extLst>
                </a:gridCol>
                <a:gridCol w="658368">
                  <a:extLst>
                    <a:ext uri="{9D8B030D-6E8A-4147-A177-3AD203B41FA5}">
                      <a16:colId xmlns:a16="http://schemas.microsoft.com/office/drawing/2014/main" val="276104865"/>
                    </a:ext>
                  </a:extLst>
                </a:gridCol>
                <a:gridCol w="658368">
                  <a:extLst>
                    <a:ext uri="{9D8B030D-6E8A-4147-A177-3AD203B41FA5}">
                      <a16:colId xmlns:a16="http://schemas.microsoft.com/office/drawing/2014/main" val="546953847"/>
                    </a:ext>
                  </a:extLst>
                </a:gridCol>
                <a:gridCol w="658368">
                  <a:extLst>
                    <a:ext uri="{9D8B030D-6E8A-4147-A177-3AD203B41FA5}">
                      <a16:colId xmlns:a16="http://schemas.microsoft.com/office/drawing/2014/main" val="2463009980"/>
                    </a:ext>
                  </a:extLst>
                </a:gridCol>
                <a:gridCol w="658368">
                  <a:extLst>
                    <a:ext uri="{9D8B030D-6E8A-4147-A177-3AD203B41FA5}">
                      <a16:colId xmlns:a16="http://schemas.microsoft.com/office/drawing/2014/main" val="1153211006"/>
                    </a:ext>
                  </a:extLst>
                </a:gridCol>
                <a:gridCol w="658368">
                  <a:extLst>
                    <a:ext uri="{9D8B030D-6E8A-4147-A177-3AD203B41FA5}">
                      <a16:colId xmlns:a16="http://schemas.microsoft.com/office/drawing/2014/main" val="1235438494"/>
                    </a:ext>
                  </a:extLst>
                </a:gridCol>
                <a:gridCol w="658368">
                  <a:extLst>
                    <a:ext uri="{9D8B030D-6E8A-4147-A177-3AD203B41FA5}">
                      <a16:colId xmlns:a16="http://schemas.microsoft.com/office/drawing/2014/main" val="344726031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99797435"/>
                  </a:ext>
                </a:extLst>
              </a:tr>
              <a:tr h="370840">
                <a:tc>
                  <a:txBody>
                    <a:bodyPr/>
                    <a:lstStyle/>
                    <a:p>
                      <a:r>
                        <a:rPr lang="en-US" sz="1000"/>
                        <a:t>olmobikes</a:t>
                      </a:r>
                    </a:p>
                  </a:txBody>
                  <a:tcPr/>
                </a:tc>
                <a:tc>
                  <a:txBody>
                    <a:bodyPr/>
                    <a:lstStyle/>
                    <a:p>
                      <a:r>
                        <a:rPr lang="en-US" sz="1000"/>
                        <a:t>239995</a:t>
                      </a:r>
                    </a:p>
                  </a:txBody>
                  <a:tcPr/>
                </a:tc>
                <a:tc>
                  <a:txBody>
                    <a:bodyPr/>
                    <a:lstStyle/>
                    <a:p>
                      <a:r>
                        <a:rPr lang="en-US" sz="1000"/>
                        <a:t>15097</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26593</a:t>
                      </a:r>
                    </a:p>
                  </a:txBody>
                  <a:tcPr/>
                </a:tc>
                <a:tc>
                  <a:txBody>
                    <a:bodyPr/>
                    <a:lstStyle/>
                    <a:p>
                      <a:r>
                        <a:rPr lang="en-US" sz="1000"/>
                        <a:t>61766</a:t>
                      </a:r>
                    </a:p>
                  </a:txBody>
                  <a:tcPr/>
                </a:tc>
                <a:tc>
                  <a:txBody>
                    <a:bodyPr/>
                    <a:lstStyle/>
                    <a:p>
                      <a:r>
                        <a:rPr lang="en-US" sz="1000"/>
                        <a:t>6.3354 %</a:t>
                      </a:r>
                    </a:p>
                  </a:txBody>
                  <a:tcPr/>
                </a:tc>
                <a:extLst>
                  <a:ext uri="{0D108BD9-81ED-4DB2-BD59-A6C34878D82A}">
                    <a16:rowId xmlns:a16="http://schemas.microsoft.com/office/drawing/2014/main" val="733569075"/>
                  </a:ext>
                </a:extLst>
              </a:tr>
              <a:tr h="370840">
                <a:tc>
                  <a:txBody>
                    <a:bodyPr/>
                    <a:lstStyle/>
                    <a:p>
                      <a:r>
                        <a:rPr lang="en-US" sz="1000"/>
                        <a:t>venzoarg</a:t>
                      </a:r>
                    </a:p>
                  </a:txBody>
                  <a:tcPr/>
                </a:tc>
                <a:tc>
                  <a:txBody>
                    <a:bodyPr/>
                    <a:lstStyle/>
                    <a:p>
                      <a:r>
                        <a:rPr lang="en-US" sz="1000"/>
                        <a:t>91999</a:t>
                      </a:r>
                    </a:p>
                  </a:txBody>
                  <a:tcPr/>
                </a:tc>
                <a:tc>
                  <a:txBody>
                    <a:bodyPr/>
                    <a:lstStyle/>
                    <a:p>
                      <a:r>
                        <a:rPr lang="en-US" sz="1000"/>
                        <a:t>463</a:t>
                      </a:r>
                    </a:p>
                  </a:txBody>
                  <a:tcPr/>
                </a:tc>
                <a:tc>
                  <a:txBody>
                    <a:bodyPr/>
                    <a:lstStyle/>
                    <a:p>
                      <a:r>
                        <a:rPr lang="en-US" sz="1000"/>
                        <a:t>1</a:t>
                      </a:r>
                    </a:p>
                  </a:txBody>
                  <a:tcPr/>
                </a:tc>
                <a:tc>
                  <a:txBody>
                    <a:bodyPr/>
                    <a:lstStyle/>
                    <a:p>
                      <a:r>
                        <a:rPr lang="en-US" sz="1000"/>
                        <a:t>10</a:t>
                      </a:r>
                    </a:p>
                  </a:txBody>
                  <a:tcPr/>
                </a:tc>
                <a:tc>
                  <a:txBody>
                    <a:bodyPr/>
                    <a:lstStyle/>
                    <a:p>
                      <a:r>
                        <a:rPr lang="en-US" sz="1000"/>
                        <a:t>0</a:t>
                      </a:r>
                    </a:p>
                  </a:txBody>
                  <a:tcPr/>
                </a:tc>
                <a:tc>
                  <a:txBody>
                    <a:bodyPr/>
                    <a:lstStyle/>
                    <a:p>
                      <a:r>
                        <a:rPr lang="en-US" sz="1000"/>
                        <a:t>11</a:t>
                      </a:r>
                    </a:p>
                  </a:txBody>
                  <a:tcPr/>
                </a:tc>
                <a:tc>
                  <a:txBody>
                    <a:bodyPr/>
                    <a:lstStyle/>
                    <a:p>
                      <a:r>
                        <a:rPr lang="en-US" sz="1000"/>
                        <a:t>4071</a:t>
                      </a:r>
                    </a:p>
                  </a:txBody>
                  <a:tcPr/>
                </a:tc>
                <a:tc>
                  <a:txBody>
                    <a:bodyPr/>
                    <a:lstStyle/>
                    <a:p>
                      <a:r>
                        <a:rPr lang="en-US" sz="1000"/>
                        <a:t>108</a:t>
                      </a:r>
                    </a:p>
                  </a:txBody>
                  <a:tcPr/>
                </a:tc>
                <a:tc>
                  <a:txBody>
                    <a:bodyPr/>
                    <a:lstStyle/>
                    <a:p>
                      <a:r>
                        <a:rPr lang="en-US" sz="1000"/>
                        <a:t>0.4140 %</a:t>
                      </a:r>
                    </a:p>
                  </a:txBody>
                  <a:tcPr/>
                </a:tc>
                <a:extLst>
                  <a:ext uri="{0D108BD9-81ED-4DB2-BD59-A6C34878D82A}">
                    <a16:rowId xmlns:a16="http://schemas.microsoft.com/office/drawing/2014/main" val="3904552255"/>
                  </a:ext>
                </a:extLst>
              </a:tr>
              <a:tr h="370840">
                <a:tc>
                  <a:txBody>
                    <a:bodyPr/>
                    <a:lstStyle/>
                    <a:p>
                      <a:r>
                        <a:rPr lang="en-US" sz="1000"/>
                        <a:t>topmega_oficial</a:t>
                      </a:r>
                    </a:p>
                  </a:txBody>
                  <a:tcPr/>
                </a:tc>
                <a:tc>
                  <a:txBody>
                    <a:bodyPr/>
                    <a:lstStyle/>
                    <a:p>
                      <a:r>
                        <a:rPr lang="en-US" sz="1000"/>
                        <a:t>70136</a:t>
                      </a:r>
                    </a:p>
                  </a:txBody>
                  <a:tcPr/>
                </a:tc>
                <a:tc>
                  <a:txBody>
                    <a:bodyPr/>
                    <a:lstStyle/>
                    <a:p>
                      <a:r>
                        <a:rPr lang="en-US" sz="1000"/>
                        <a:t>108</a:t>
                      </a:r>
                    </a:p>
                  </a:txBody>
                  <a:tcPr/>
                </a:tc>
                <a:tc>
                  <a:txBody>
                    <a:bodyPr/>
                    <a:lstStyle/>
                    <a:p>
                      <a:r>
                        <a:rPr lang="en-US" sz="1000"/>
                        <a:t>9</a:t>
                      </a:r>
                    </a:p>
                  </a:txBody>
                  <a:tcPr/>
                </a:tc>
                <a:tc>
                  <a:txBody>
                    <a:bodyPr/>
                    <a:lstStyle/>
                    <a:p>
                      <a:r>
                        <a:rPr lang="en-US" sz="1000"/>
                        <a:t>2</a:t>
                      </a:r>
                    </a:p>
                  </a:txBody>
                  <a:tcPr/>
                </a:tc>
                <a:tc>
                  <a:txBody>
                    <a:bodyPr/>
                    <a:lstStyle/>
                    <a:p>
                      <a:r>
                        <a:rPr lang="en-US" sz="1000"/>
                        <a:t>0</a:t>
                      </a:r>
                    </a:p>
                  </a:txBody>
                  <a:tcPr/>
                </a:tc>
                <a:tc>
                  <a:txBody>
                    <a:bodyPr/>
                    <a:lstStyle/>
                    <a:p>
                      <a:r>
                        <a:rPr lang="en-US" sz="1000"/>
                        <a:t>11</a:t>
                      </a:r>
                    </a:p>
                  </a:txBody>
                  <a:tcPr/>
                </a:tc>
                <a:tc>
                  <a:txBody>
                    <a:bodyPr/>
                    <a:lstStyle/>
                    <a:p>
                      <a:r>
                        <a:rPr lang="en-US" sz="1000"/>
                        <a:t>575</a:t>
                      </a:r>
                    </a:p>
                  </a:txBody>
                  <a:tcPr/>
                </a:tc>
                <a:tc>
                  <a:txBody>
                    <a:bodyPr/>
                    <a:lstStyle/>
                    <a:p>
                      <a:r>
                        <a:rPr lang="en-US" sz="1000"/>
                        <a:t>13</a:t>
                      </a:r>
                    </a:p>
                  </a:txBody>
                  <a:tcPr/>
                </a:tc>
                <a:tc>
                  <a:txBody>
                    <a:bodyPr/>
                    <a:lstStyle/>
                    <a:p>
                      <a:r>
                        <a:rPr lang="en-US" sz="1000"/>
                        <a:t>0.0763 %</a:t>
                      </a:r>
                    </a:p>
                  </a:txBody>
                  <a:tcPr/>
                </a:tc>
                <a:extLst>
                  <a:ext uri="{0D108BD9-81ED-4DB2-BD59-A6C34878D82A}">
                    <a16:rowId xmlns:a16="http://schemas.microsoft.com/office/drawing/2014/main" val="3302897536"/>
                  </a:ext>
                </a:extLst>
              </a:tr>
              <a:tr h="370840">
                <a:tc>
                  <a:txBody>
                    <a:bodyPr/>
                    <a:lstStyle/>
                    <a:p>
                      <a:r>
                        <a:rPr lang="en-US" sz="1000"/>
                        <a:t>teknialbikes</a:t>
                      </a:r>
                    </a:p>
                  </a:txBody>
                  <a:tcPr/>
                </a:tc>
                <a:tc>
                  <a:txBody>
                    <a:bodyPr/>
                    <a:lstStyle/>
                    <a:p>
                      <a:r>
                        <a:rPr lang="en-US" sz="1000"/>
                        <a:t>14412</a:t>
                      </a:r>
                    </a:p>
                  </a:txBody>
                  <a:tcPr/>
                </a:tc>
                <a:tc>
                  <a:txBody>
                    <a:bodyPr/>
                    <a:lstStyle/>
                    <a:p>
                      <a:r>
                        <a:rPr lang="en-US" sz="1000"/>
                        <a:t>-233</a:t>
                      </a:r>
                    </a:p>
                  </a:txBody>
                  <a:tcPr/>
                </a:tc>
                <a:tc>
                  <a:txBody>
                    <a:bodyPr/>
                    <a:lstStyle/>
                    <a:p>
                      <a:r>
                        <a:rPr lang="en-US" sz="1000"/>
                        <a:t>6</a:t>
                      </a:r>
                    </a:p>
                  </a:txBody>
                  <a:tcPr/>
                </a:tc>
                <a:tc>
                  <a:txBody>
                    <a:bodyPr/>
                    <a:lstStyle/>
                    <a:p>
                      <a:r>
                        <a:rPr lang="en-US" sz="1000"/>
                        <a:t>1</a:t>
                      </a:r>
                    </a:p>
                  </a:txBody>
                  <a:tcPr/>
                </a:tc>
                <a:tc>
                  <a:txBody>
                    <a:bodyPr/>
                    <a:lstStyle/>
                    <a:p>
                      <a:r>
                        <a:rPr lang="en-US" sz="1000"/>
                        <a:t>1</a:t>
                      </a:r>
                    </a:p>
                  </a:txBody>
                  <a:tcPr/>
                </a:tc>
                <a:tc>
                  <a:txBody>
                    <a:bodyPr/>
                    <a:lstStyle/>
                    <a:p>
                      <a:r>
                        <a:rPr lang="en-US" sz="1000"/>
                        <a:t>8</a:t>
                      </a:r>
                    </a:p>
                  </a:txBody>
                  <a:tcPr/>
                </a:tc>
                <a:tc>
                  <a:txBody>
                    <a:bodyPr/>
                    <a:lstStyle/>
                    <a:p>
                      <a:r>
                        <a:rPr lang="en-US" sz="1000"/>
                        <a:t>145</a:t>
                      </a:r>
                    </a:p>
                  </a:txBody>
                  <a:tcPr/>
                </a:tc>
                <a:tc>
                  <a:txBody>
                    <a:bodyPr/>
                    <a:lstStyle/>
                    <a:p>
                      <a:r>
                        <a:rPr lang="en-US" sz="1000"/>
                        <a:t>8</a:t>
                      </a:r>
                    </a:p>
                  </a:txBody>
                  <a:tcPr/>
                </a:tc>
                <a:tc>
                  <a:txBody>
                    <a:bodyPr/>
                    <a:lstStyle/>
                    <a:p>
                      <a:r>
                        <a:rPr lang="en-US" sz="1000"/>
                        <a:t>0.1316 %</a:t>
                      </a:r>
                    </a:p>
                  </a:txBody>
                  <a:tcPr/>
                </a:tc>
                <a:extLst>
                  <a:ext uri="{0D108BD9-81ED-4DB2-BD59-A6C34878D82A}">
                    <a16:rowId xmlns:a16="http://schemas.microsoft.com/office/drawing/2014/main" val="538397255"/>
                  </a:ext>
                </a:extLst>
              </a:tr>
              <a:tr h="370840">
                <a:tc>
                  <a:txBody>
                    <a:bodyPr/>
                    <a:lstStyle/>
                    <a:p>
                      <a:r>
                        <a:rPr lang="en-US" sz="1000"/>
                        <a:t>raleigh.bicicletas</a:t>
                      </a:r>
                    </a:p>
                  </a:txBody>
                  <a:tcPr/>
                </a:tc>
                <a:tc>
                  <a:txBody>
                    <a:bodyPr/>
                    <a:lstStyle/>
                    <a:p>
                      <a:r>
                        <a:rPr lang="en-US" sz="1000"/>
                        <a:t>9229</a:t>
                      </a:r>
                    </a:p>
                  </a:txBody>
                  <a:tcPr/>
                </a:tc>
                <a:tc>
                  <a:txBody>
                    <a:bodyPr/>
                    <a:lstStyle/>
                    <a:p>
                      <a:r>
                        <a:rPr lang="en-US" sz="1000"/>
                        <a:t>161</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7</a:t>
                      </a:r>
                    </a:p>
                  </a:txBody>
                  <a:tcPr/>
                </a:tc>
                <a:tc>
                  <a:txBody>
                    <a:bodyPr/>
                    <a:lstStyle/>
                    <a:p>
                      <a:r>
                        <a:rPr lang="en-US" sz="1000"/>
                        <a:t>526</a:t>
                      </a:r>
                    </a:p>
                  </a:txBody>
                  <a:tcPr/>
                </a:tc>
                <a:tc>
                  <a:txBody>
                    <a:bodyPr/>
                    <a:lstStyle/>
                    <a:p>
                      <a:r>
                        <a:rPr lang="en-US" sz="1000"/>
                        <a:t>41</a:t>
                      </a:r>
                    </a:p>
                  </a:txBody>
                  <a:tcPr/>
                </a:tc>
                <a:tc>
                  <a:txBody>
                    <a:bodyPr/>
                    <a:lstStyle/>
                    <a:p>
                      <a:r>
                        <a:rPr lang="en-US" sz="1000"/>
                        <a:t>0.8854 %</a:t>
                      </a:r>
                    </a:p>
                  </a:txBody>
                  <a:tcPr/>
                </a:tc>
                <a:extLst>
                  <a:ext uri="{0D108BD9-81ED-4DB2-BD59-A6C34878D82A}">
                    <a16:rowId xmlns:a16="http://schemas.microsoft.com/office/drawing/2014/main" val="475066298"/>
                  </a:ext>
                </a:extLst>
              </a:tr>
              <a:tr h="370840">
                <a:tc>
                  <a:txBody>
                    <a:bodyPr/>
                    <a:lstStyle/>
                    <a:p>
                      <a:r>
                        <a:rPr lang="en-US" sz="1000"/>
                        <a:t>motomelbicicletas</a:t>
                      </a:r>
                    </a:p>
                  </a:txBody>
                  <a:tcPr/>
                </a:tc>
                <a:tc>
                  <a:txBody>
                    <a:bodyPr/>
                    <a:lstStyle/>
                    <a:p>
                      <a:r>
                        <a:rPr lang="en-US" sz="1000"/>
                        <a:t>6271</a:t>
                      </a:r>
                    </a:p>
                  </a:txBody>
                  <a:tcPr/>
                </a:tc>
                <a:tc>
                  <a:txBody>
                    <a:bodyPr/>
                    <a:lstStyle/>
                    <a:p>
                      <a:r>
                        <a:rPr lang="en-US" sz="1000"/>
                        <a:t>53</a:t>
                      </a:r>
                    </a:p>
                  </a:txBody>
                  <a:tcPr/>
                </a:tc>
                <a:tc>
                  <a:txBody>
                    <a:bodyPr/>
                    <a:lstStyle/>
                    <a:p>
                      <a:r>
                        <a:rPr lang="en-US" sz="1000"/>
                        <a:t>5</a:t>
                      </a:r>
                    </a:p>
                  </a:txBody>
                  <a:tcPr/>
                </a:tc>
                <a:tc>
                  <a:txBody>
                    <a:bodyPr/>
                    <a:lstStyle/>
                    <a:p>
                      <a:r>
                        <a:rPr lang="en-US" sz="1000"/>
                        <a:t>2</a:t>
                      </a:r>
                    </a:p>
                  </a:txBody>
                  <a:tcPr/>
                </a:tc>
                <a:tc>
                  <a:txBody>
                    <a:bodyPr/>
                    <a:lstStyle/>
                    <a:p>
                      <a:r>
                        <a:rPr lang="en-US" sz="1000"/>
                        <a:t>2</a:t>
                      </a:r>
                    </a:p>
                  </a:txBody>
                  <a:tcPr/>
                </a:tc>
                <a:tc>
                  <a:txBody>
                    <a:bodyPr/>
                    <a:lstStyle/>
                    <a:p>
                      <a:r>
                        <a:rPr lang="en-US" sz="1000"/>
                        <a:t>9</a:t>
                      </a:r>
                    </a:p>
                  </a:txBody>
                  <a:tcPr/>
                </a:tc>
                <a:tc>
                  <a:txBody>
                    <a:bodyPr/>
                    <a:lstStyle/>
                    <a:p>
                      <a:r>
                        <a:rPr lang="en-US" sz="1000"/>
                        <a:t>267</a:t>
                      </a:r>
                    </a:p>
                  </a:txBody>
                  <a:tcPr/>
                </a:tc>
                <a:tc>
                  <a:txBody>
                    <a:bodyPr/>
                    <a:lstStyle/>
                    <a:p>
                      <a:r>
                        <a:rPr lang="en-US" sz="1000"/>
                        <a:t>12</a:t>
                      </a:r>
                    </a:p>
                  </a:txBody>
                  <a:tcPr/>
                </a:tc>
                <a:tc>
                  <a:txBody>
                    <a:bodyPr/>
                    <a:lstStyle/>
                    <a:p>
                      <a:r>
                        <a:rPr lang="en-US" sz="1000"/>
                        <a:t>0.4965 %</a:t>
                      </a:r>
                    </a:p>
                  </a:txBody>
                  <a:tcPr/>
                </a:tc>
                <a:extLst>
                  <a:ext uri="{0D108BD9-81ED-4DB2-BD59-A6C34878D82A}">
                    <a16:rowId xmlns:a16="http://schemas.microsoft.com/office/drawing/2014/main" val="2720598493"/>
                  </a:ext>
                </a:extLst>
              </a:tr>
            </a:tbl>
          </a:graphicData>
        </a:graphic>
      </p:graphicFrame>
      <p:sp>
        <p:nvSpPr>
          <p:cNvPr id="4" name="Text Placeholder 3">
            <a:extLst>
              <a:ext uri="{FF2B5EF4-FFF2-40B4-BE49-F238E27FC236}">
                <a16:creationId xmlns:a16="http://schemas.microsoft.com/office/drawing/2014/main" id="{E48F45F3-7213-4B55-A966-EF0F1C37622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935186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63684-895B-4FD3-9A47-AD9960FEC20C}"/>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50AA1EE7-A692-42D1-A0F4-A1885C461859}"/>
              </a:ext>
            </a:extLst>
          </p:cNvPr>
          <p:cNvGraphicFramePr>
            <a:graphicFrameLocks noGrp="1"/>
          </p:cNvGraphicFramePr>
          <p:nvPr>
            <p:ph type="chart" sz="quarter" idx="13"/>
            <p:extLst>
              <p:ext uri="{D42A27DB-BD31-4B8C-83A1-F6EECF244321}">
                <p14:modId xmlns:p14="http://schemas.microsoft.com/office/powerpoint/2010/main" val="605295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009BD1-E397-4534-B31E-0726666EC9D0}"/>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53A9D42C-1CAD-446C-AAF3-75F9BA6DBC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9561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B0852-B885-4273-8E62-40489A981EF8}"/>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E6B3AE47-BC7D-4A10-AE71-11C7830E2843}"/>
              </a:ext>
            </a:extLst>
          </p:cNvPr>
          <p:cNvGraphicFramePr>
            <a:graphicFrameLocks noGrp="1"/>
          </p:cNvGraphicFramePr>
          <p:nvPr>
            <p:ph type="chart" sz="quarter" idx="13"/>
            <p:extLst>
              <p:ext uri="{D42A27DB-BD31-4B8C-83A1-F6EECF244321}">
                <p14:modId xmlns:p14="http://schemas.microsoft.com/office/powerpoint/2010/main" val="3823476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03CEEC-48D6-4318-9202-BA8AFBD232CD}"/>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1F082D4F-64A9-4555-B0EE-1A7AB73359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8421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1A1BE-F6DC-435E-B345-861307DC9479}"/>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10A1F199-A448-45DF-B112-668E4C19D067}"/>
              </a:ext>
            </a:extLst>
          </p:cNvPr>
          <p:cNvGraphicFramePr>
            <a:graphicFrameLocks noGrp="1"/>
          </p:cNvGraphicFramePr>
          <p:nvPr>
            <p:ph type="chart" sz="quarter" idx="13"/>
            <p:extLst>
              <p:ext uri="{D42A27DB-BD31-4B8C-83A1-F6EECF244321}">
                <p14:modId xmlns:p14="http://schemas.microsoft.com/office/powerpoint/2010/main" val="2800614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759578-3A3C-4A63-BBCE-5882CCD257E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834D105D-1394-457D-903F-668C316284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046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B698B-36B8-45BF-ADA5-3C3AC336CA09}"/>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42B05E4B-5874-4287-9DE4-2549AAC2CADD}"/>
              </a:ext>
            </a:extLst>
          </p:cNvPr>
          <p:cNvGraphicFramePr>
            <a:graphicFrameLocks noGrp="1"/>
          </p:cNvGraphicFramePr>
          <p:nvPr>
            <p:ph type="chart" sz="quarter" idx="13"/>
            <p:extLst>
              <p:ext uri="{D42A27DB-BD31-4B8C-83A1-F6EECF244321}">
                <p14:modId xmlns:p14="http://schemas.microsoft.com/office/powerpoint/2010/main" val="2836815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C364B3-5E3E-4A90-A131-4325540F42EF}"/>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742E7ECA-BB22-4437-9B95-05200F3B09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3340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59642-4073-439E-AEA6-0A5671888723}"/>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E5699103-0504-4BB6-8EBD-910FE810D2E1}"/>
              </a:ext>
            </a:extLst>
          </p:cNvPr>
          <p:cNvGraphicFramePr>
            <a:graphicFrameLocks noGrp="1"/>
          </p:cNvGraphicFramePr>
          <p:nvPr>
            <p:ph type="chart" sz="quarter" idx="13"/>
            <p:extLst>
              <p:ext uri="{D42A27DB-BD31-4B8C-83A1-F6EECF244321}">
                <p14:modId xmlns:p14="http://schemas.microsoft.com/office/powerpoint/2010/main" val="4169785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161F5F-8F87-4359-8EB2-D8279146F517}"/>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BA0756F5-79B4-47AA-902F-A11A121430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4265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2BAA3-5AE1-450F-82EE-CD998AE2211F}"/>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1FA2EE2E-5316-4974-B6C7-E804BDA5240E}"/>
              </a:ext>
            </a:extLst>
          </p:cNvPr>
          <p:cNvGraphicFramePr>
            <a:graphicFrameLocks noGrp="1"/>
          </p:cNvGraphicFramePr>
          <p:nvPr>
            <p:ph type="chart" sz="quarter" idx="13"/>
            <p:extLst>
              <p:ext uri="{D42A27DB-BD31-4B8C-83A1-F6EECF244321}">
                <p14:modId xmlns:p14="http://schemas.microsoft.com/office/powerpoint/2010/main" val="526452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9C1340-A755-4EB0-A880-F759E68202F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695F3B05-CC21-4FA3-AFB1-29C7AC154D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8709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A7410-E2E5-4F37-A8F5-AF815599AC8E}"/>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E3E49941-2575-4E40-895D-3E2100B1292B}"/>
              </a:ext>
            </a:extLst>
          </p:cNvPr>
          <p:cNvGraphicFramePr>
            <a:graphicFrameLocks noGrp="1"/>
          </p:cNvGraphicFramePr>
          <p:nvPr>
            <p:ph type="chart" sz="quarter" idx="13"/>
            <p:extLst>
              <p:ext uri="{D42A27DB-BD31-4B8C-83A1-F6EECF244321}">
                <p14:modId xmlns:p14="http://schemas.microsoft.com/office/powerpoint/2010/main" val="1627778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4B575C-770A-4019-958D-2FA7B2CFF21F}"/>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1166206F-06F1-4871-9E75-7612A4CE50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4746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842AA-AF88-4F99-B173-3521D30748F9}"/>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C7140D6B-5FDE-464D-A8F7-765DF305B78B}"/>
              </a:ext>
            </a:extLst>
          </p:cNvPr>
          <p:cNvGraphicFramePr>
            <a:graphicFrameLocks noGrp="1"/>
          </p:cNvGraphicFramePr>
          <p:nvPr>
            <p:ph type="chart" sz="quarter" idx="13"/>
            <p:extLst>
              <p:ext uri="{D42A27DB-BD31-4B8C-83A1-F6EECF244321}">
                <p14:modId xmlns:p14="http://schemas.microsoft.com/office/powerpoint/2010/main" val="3666807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70882D-A59B-4A5A-8B3D-0A02B8F4CB14}"/>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4CB44905-9B3D-4DCE-BBCF-D41CC86165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0122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3B017-1D21-4AB2-8A11-2B4FA5FC8639}"/>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5C8D4807-015F-4977-8F8A-35E516C55F76}"/>
              </a:ext>
            </a:extLst>
          </p:cNvPr>
          <p:cNvGraphicFramePr>
            <a:graphicFrameLocks noGrp="1"/>
          </p:cNvGraphicFramePr>
          <p:nvPr>
            <p:ph type="chart" sz="quarter" idx="13"/>
            <p:extLst>
              <p:ext uri="{D42A27DB-BD31-4B8C-83A1-F6EECF244321}">
                <p14:modId xmlns:p14="http://schemas.microsoft.com/office/powerpoint/2010/main" val="18559719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3BD922-8FD4-4F6A-BD13-B13DB330EA8D}"/>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0F33C579-1F9C-4AA0-88B9-64DDE516E4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5477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4855F-C9D7-4894-B1C0-640CEA2698C2}"/>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1ADDC73C-FD1C-4CF2-885F-80172FE6A43F}"/>
              </a:ext>
            </a:extLst>
          </p:cNvPr>
          <p:cNvGraphicFramePr>
            <a:graphicFrameLocks noGrp="1"/>
          </p:cNvGraphicFramePr>
          <p:nvPr>
            <p:ph type="chart" sz="quarter" idx="13"/>
            <p:extLst>
              <p:ext uri="{D42A27DB-BD31-4B8C-83A1-F6EECF244321}">
                <p14:modId xmlns:p14="http://schemas.microsoft.com/office/powerpoint/2010/main" val="2846548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7A8331-D4E5-4811-8AD6-0D7E3223A78D}"/>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869741B2-B2DA-4F03-8770-8F3B138F96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2670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10D83-1D27-4DB9-BACD-11D375275494}"/>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4096567E-A64C-434B-9FB5-CFAAEDC75C49}"/>
              </a:ext>
            </a:extLst>
          </p:cNvPr>
          <p:cNvGraphicFramePr>
            <a:graphicFrameLocks noGrp="1"/>
          </p:cNvGraphicFramePr>
          <p:nvPr>
            <p:ph type="chart" sz="quarter" idx="13"/>
            <p:extLst>
              <p:ext uri="{D42A27DB-BD31-4B8C-83A1-F6EECF244321}">
                <p14:modId xmlns:p14="http://schemas.microsoft.com/office/powerpoint/2010/main" val="2303665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C014CC-F869-4C01-AE48-B3FBF4787590}"/>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D2840ED1-050F-4A94-BF1D-1CF9CE0670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813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3F6ED-9BE0-4636-8C65-54803B972A30}"/>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DA64DECA-8210-4D76-B817-2940D74A148A}"/>
              </a:ext>
            </a:extLst>
          </p:cNvPr>
          <p:cNvGraphicFramePr>
            <a:graphicFrameLocks noGrp="1"/>
          </p:cNvGraphicFramePr>
          <p:nvPr>
            <p:ph type="chart" sz="quarter" idx="13"/>
            <p:extLst>
              <p:ext uri="{D42A27DB-BD31-4B8C-83A1-F6EECF244321}">
                <p14:modId xmlns:p14="http://schemas.microsoft.com/office/powerpoint/2010/main" val="717086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EEF628-2DC3-4073-A2CB-3E1BA0D7F982}"/>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1348CAF2-0008-41B0-9C94-2227BA8A64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4151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F4D3F-DD05-4EFB-ADA6-4F0081A352C0}"/>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C2F1C9A8-368D-478C-8899-779062AE223C}"/>
              </a:ext>
            </a:extLst>
          </p:cNvPr>
          <p:cNvGraphicFramePr>
            <a:graphicFrameLocks noGrp="1"/>
          </p:cNvGraphicFramePr>
          <p:nvPr>
            <p:ph type="tbl" sz="quarter" idx="13"/>
            <p:extLst>
              <p:ext uri="{D42A27DB-BD31-4B8C-83A1-F6EECF244321}">
                <p14:modId xmlns:p14="http://schemas.microsoft.com/office/powerpoint/2010/main" val="1326228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68354953"/>
                    </a:ext>
                  </a:extLst>
                </a:gridCol>
                <a:gridCol w="1399032">
                  <a:extLst>
                    <a:ext uri="{9D8B030D-6E8A-4147-A177-3AD203B41FA5}">
                      <a16:colId xmlns:a16="http://schemas.microsoft.com/office/drawing/2014/main" val="1640472460"/>
                    </a:ext>
                  </a:extLst>
                </a:gridCol>
                <a:gridCol w="1399032">
                  <a:extLst>
                    <a:ext uri="{9D8B030D-6E8A-4147-A177-3AD203B41FA5}">
                      <a16:colId xmlns:a16="http://schemas.microsoft.com/office/drawing/2014/main" val="3422608882"/>
                    </a:ext>
                  </a:extLst>
                </a:gridCol>
                <a:gridCol w="1399032">
                  <a:extLst>
                    <a:ext uri="{9D8B030D-6E8A-4147-A177-3AD203B41FA5}">
                      <a16:colId xmlns:a16="http://schemas.microsoft.com/office/drawing/2014/main" val="2896568204"/>
                    </a:ext>
                  </a:extLst>
                </a:gridCol>
                <a:gridCol w="1399032">
                  <a:extLst>
                    <a:ext uri="{9D8B030D-6E8A-4147-A177-3AD203B41FA5}">
                      <a16:colId xmlns:a16="http://schemas.microsoft.com/office/drawing/2014/main" val="2507997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039132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a:t>
                      </a:r>
                    </a:p>
                  </a:txBody>
                  <a:tcPr/>
                </a:tc>
                <a:extLst>
                  <a:ext uri="{0D108BD9-81ED-4DB2-BD59-A6C34878D82A}">
                    <a16:rowId xmlns:a16="http://schemas.microsoft.com/office/drawing/2014/main" val="2607197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192.09523809524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197.52380952381</a:t>
                      </a:r>
                    </a:p>
                  </a:txBody>
                  <a:tcPr/>
                </a:tc>
                <a:extLst>
                  <a:ext uri="{0D108BD9-81ED-4DB2-BD59-A6C34878D82A}">
                    <a16:rowId xmlns:a16="http://schemas.microsoft.com/office/drawing/2014/main" val="2226322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268.88888888889</a:t>
                      </a:r>
                    </a:p>
                  </a:txBody>
                  <a:tcPr/>
                </a:tc>
                <a:extLst>
                  <a:ext uri="{0D108BD9-81ED-4DB2-BD59-A6C34878D82A}">
                    <a16:rowId xmlns:a16="http://schemas.microsoft.com/office/drawing/2014/main" val="3890985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137.16666666667</a:t>
                      </a:r>
                    </a:p>
                  </a:txBody>
                  <a:tcPr/>
                </a:tc>
                <a:extLst>
                  <a:ext uri="{0D108BD9-81ED-4DB2-BD59-A6C34878D82A}">
                    <a16:rowId xmlns:a16="http://schemas.microsoft.com/office/drawing/2014/main" val="2956781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155.4375</a:t>
                      </a:r>
                    </a:p>
                  </a:txBody>
                  <a:tcPr/>
                </a:tc>
                <a:extLst>
                  <a:ext uri="{0D108BD9-81ED-4DB2-BD59-A6C34878D82A}">
                    <a16:rowId xmlns:a16="http://schemas.microsoft.com/office/drawing/2014/main" val="2087636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79.923076923077</a:t>
                      </a:r>
                    </a:p>
                  </a:txBody>
                  <a:tcPr/>
                </a:tc>
                <a:extLst>
                  <a:ext uri="{0D108BD9-81ED-4DB2-BD59-A6C34878D82A}">
                    <a16:rowId xmlns:a16="http://schemas.microsoft.com/office/drawing/2014/main" val="2672897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#movilidadsustentable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56.166666666667</a:t>
                      </a:r>
                    </a:p>
                  </a:txBody>
                  <a:tcPr/>
                </a:tc>
                <a:extLst>
                  <a:ext uri="{0D108BD9-81ED-4DB2-BD59-A6C34878D82A}">
                    <a16:rowId xmlns:a16="http://schemas.microsoft.com/office/drawing/2014/main" val="252187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53.454545454545</a:t>
                      </a:r>
                    </a:p>
                  </a:txBody>
                  <a:tcPr/>
                </a:tc>
                <a:extLst>
                  <a:ext uri="{0D108BD9-81ED-4DB2-BD59-A6C34878D82A}">
                    <a16:rowId xmlns:a16="http://schemas.microsoft.com/office/drawing/2014/main" val="631696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53.454545454545</a:t>
                      </a:r>
                    </a:p>
                  </a:txBody>
                  <a:tcPr/>
                </a:tc>
                <a:extLst>
                  <a:ext uri="{0D108BD9-81ED-4DB2-BD59-A6C34878D82A}">
                    <a16:rowId xmlns:a16="http://schemas.microsoft.com/office/drawing/2014/main" val="4286002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#actitudtopmega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53.454545454545</a:t>
                      </a:r>
                    </a:p>
                  </a:txBody>
                  <a:tcPr/>
                </a:tc>
                <a:extLst>
                  <a:ext uri="{0D108BD9-81ED-4DB2-BD59-A6C34878D82A}">
                    <a16:rowId xmlns:a16="http://schemas.microsoft.com/office/drawing/2014/main" val="3368635248"/>
                  </a:ext>
                </a:extLst>
              </a:tr>
            </a:tbl>
          </a:graphicData>
        </a:graphic>
      </p:graphicFrame>
      <p:sp>
        <p:nvSpPr>
          <p:cNvPr id="4" name="Text Placeholder 3">
            <a:extLst>
              <a:ext uri="{FF2B5EF4-FFF2-40B4-BE49-F238E27FC236}">
                <a16:creationId xmlns:a16="http://schemas.microsoft.com/office/drawing/2014/main" id="{82F504B2-5C07-407D-850D-95B04312BE9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39075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36C1F-032B-4114-8859-DF3A5BC13AA8}"/>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3C5F8287-854D-49E3-A16A-FE90D54BD767}"/>
              </a:ext>
            </a:extLst>
          </p:cNvPr>
          <p:cNvGraphicFramePr>
            <a:graphicFrameLocks noGrp="1"/>
          </p:cNvGraphicFramePr>
          <p:nvPr>
            <p:ph type="tbl" sz="quarter" idx="13"/>
            <p:extLst>
              <p:ext uri="{D42A27DB-BD31-4B8C-83A1-F6EECF244321}">
                <p14:modId xmlns:p14="http://schemas.microsoft.com/office/powerpoint/2010/main" val="139116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87818397"/>
                    </a:ext>
                  </a:extLst>
                </a:gridCol>
                <a:gridCol w="1399032">
                  <a:extLst>
                    <a:ext uri="{9D8B030D-6E8A-4147-A177-3AD203B41FA5}">
                      <a16:colId xmlns:a16="http://schemas.microsoft.com/office/drawing/2014/main" val="675644916"/>
                    </a:ext>
                  </a:extLst>
                </a:gridCol>
                <a:gridCol w="1399032">
                  <a:extLst>
                    <a:ext uri="{9D8B030D-6E8A-4147-A177-3AD203B41FA5}">
                      <a16:colId xmlns:a16="http://schemas.microsoft.com/office/drawing/2014/main" val="1453312952"/>
                    </a:ext>
                  </a:extLst>
                </a:gridCol>
                <a:gridCol w="1399032">
                  <a:extLst>
                    <a:ext uri="{9D8B030D-6E8A-4147-A177-3AD203B41FA5}">
                      <a16:colId xmlns:a16="http://schemas.microsoft.com/office/drawing/2014/main" val="2590491248"/>
                    </a:ext>
                  </a:extLst>
                </a:gridCol>
                <a:gridCol w="1399032">
                  <a:extLst>
                    <a:ext uri="{9D8B030D-6E8A-4147-A177-3AD203B41FA5}">
                      <a16:colId xmlns:a16="http://schemas.microsoft.com/office/drawing/2014/main" val="527042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05222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#adrenalina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53.454545454545</a:t>
                      </a:r>
                    </a:p>
                  </a:txBody>
                  <a:tcPr/>
                </a:tc>
                <a:extLst>
                  <a:ext uri="{0D108BD9-81ED-4DB2-BD59-A6C34878D82A}">
                    <a16:rowId xmlns:a16="http://schemas.microsoft.com/office/drawing/2014/main" val="138124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#aventura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53.454545454545</a:t>
                      </a:r>
                    </a:p>
                  </a:txBody>
                  <a:tcPr/>
                </a:tc>
                <a:extLst>
                  <a:ext uri="{0D108BD9-81ED-4DB2-BD59-A6C34878D82A}">
                    <a16:rowId xmlns:a16="http://schemas.microsoft.com/office/drawing/2014/main" val="2155125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#ciclismourbano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53.454545454545</a:t>
                      </a:r>
                    </a:p>
                  </a:txBody>
                  <a:tcPr/>
                </a:tc>
                <a:extLst>
                  <a:ext uri="{0D108BD9-81ED-4DB2-BD59-A6C34878D82A}">
                    <a16:rowId xmlns:a16="http://schemas.microsoft.com/office/drawing/2014/main" val="3829509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53.454545454545</a:t>
                      </a:r>
                    </a:p>
                  </a:txBody>
                  <a:tcPr/>
                </a:tc>
                <a:extLst>
                  <a:ext uri="{0D108BD9-81ED-4DB2-BD59-A6C34878D82A}">
                    <a16:rowId xmlns:a16="http://schemas.microsoft.com/office/drawing/2014/main" val="231583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53.454545454545</a:t>
                      </a:r>
                    </a:p>
                  </a:txBody>
                  <a:tcPr/>
                </a:tc>
                <a:extLst>
                  <a:ext uri="{0D108BD9-81ED-4DB2-BD59-A6C34878D82A}">
                    <a16:rowId xmlns:a16="http://schemas.microsoft.com/office/drawing/2014/main" val="647064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53.454545454545</a:t>
                      </a:r>
                    </a:p>
                  </a:txBody>
                  <a:tcPr/>
                </a:tc>
                <a:extLst>
                  <a:ext uri="{0D108BD9-81ED-4DB2-BD59-A6C34878D82A}">
                    <a16:rowId xmlns:a16="http://schemas.microsoft.com/office/drawing/2014/main" val="2837934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53.454545454545</a:t>
                      </a:r>
                    </a:p>
                  </a:txBody>
                  <a:tcPr/>
                </a:tc>
                <a:extLst>
                  <a:ext uri="{0D108BD9-81ED-4DB2-BD59-A6C34878D82A}">
                    <a16:rowId xmlns:a16="http://schemas.microsoft.com/office/drawing/2014/main" val="2732827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53.454545454545</a:t>
                      </a:r>
                    </a:p>
                  </a:txBody>
                  <a:tcPr/>
                </a:tc>
                <a:extLst>
                  <a:ext uri="{0D108BD9-81ED-4DB2-BD59-A6C34878D82A}">
                    <a16:rowId xmlns:a16="http://schemas.microsoft.com/office/drawing/2014/main" val="2071656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53.454545454545</a:t>
                      </a:r>
                    </a:p>
                  </a:txBody>
                  <a:tcPr/>
                </a:tc>
                <a:extLst>
                  <a:ext uri="{0D108BD9-81ED-4DB2-BD59-A6C34878D82A}">
                    <a16:rowId xmlns:a16="http://schemas.microsoft.com/office/drawing/2014/main" val="1944282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#vidasustentable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3551626309"/>
                  </a:ext>
                </a:extLst>
              </a:tr>
            </a:tbl>
          </a:graphicData>
        </a:graphic>
      </p:graphicFrame>
      <p:sp>
        <p:nvSpPr>
          <p:cNvPr id="4" name="Text Placeholder 3">
            <a:extLst>
              <a:ext uri="{FF2B5EF4-FFF2-40B4-BE49-F238E27FC236}">
                <a16:creationId xmlns:a16="http://schemas.microsoft.com/office/drawing/2014/main" id="{3EA037DD-630B-4346-A52D-BA112B4E88F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8026199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BB86C-2C99-4AFB-9C77-913843AE790D}"/>
              </a:ext>
            </a:extLst>
          </p:cNvPr>
          <p:cNvSpPr>
            <a:spLocks noGrp="1"/>
          </p:cNvSpPr>
          <p:nvPr>
            <p:ph type="title"/>
          </p:nvPr>
        </p:nvSpPr>
        <p:spPr/>
        <p:txBody>
          <a:bodyPr/>
          <a:lstStyle/>
          <a:p>
            <a:r>
              <a:rPr lang="en-US"/>
              <a:t>Instagram Posts Table | Teknialbikes - 1 of 25</a:t>
            </a:r>
          </a:p>
        </p:txBody>
      </p:sp>
      <p:graphicFrame>
        <p:nvGraphicFramePr>
          <p:cNvPr id="5" name="Table Placeholder 4">
            <a:extLst>
              <a:ext uri="{FF2B5EF4-FFF2-40B4-BE49-F238E27FC236}">
                <a16:creationId xmlns:a16="http://schemas.microsoft.com/office/drawing/2014/main" id="{0D766952-CB08-44FC-AEB9-6B92D904AEC5}"/>
              </a:ext>
            </a:extLst>
          </p:cNvPr>
          <p:cNvGraphicFramePr>
            <a:graphicFrameLocks noGrp="1"/>
          </p:cNvGraphicFramePr>
          <p:nvPr>
            <p:ph type="tbl" sz="quarter" idx="13"/>
            <p:extLst>
              <p:ext uri="{D42A27DB-BD31-4B8C-83A1-F6EECF244321}">
                <p14:modId xmlns:p14="http://schemas.microsoft.com/office/powerpoint/2010/main" val="1455458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05132197"/>
                    </a:ext>
                  </a:extLst>
                </a:gridCol>
                <a:gridCol w="1810512">
                  <a:extLst>
                    <a:ext uri="{9D8B030D-6E8A-4147-A177-3AD203B41FA5}">
                      <a16:colId xmlns:a16="http://schemas.microsoft.com/office/drawing/2014/main" val="1750703318"/>
                    </a:ext>
                  </a:extLst>
                </a:gridCol>
                <a:gridCol w="822960">
                  <a:extLst>
                    <a:ext uri="{9D8B030D-6E8A-4147-A177-3AD203B41FA5}">
                      <a16:colId xmlns:a16="http://schemas.microsoft.com/office/drawing/2014/main" val="1996921096"/>
                    </a:ext>
                  </a:extLst>
                </a:gridCol>
                <a:gridCol w="822960">
                  <a:extLst>
                    <a:ext uri="{9D8B030D-6E8A-4147-A177-3AD203B41FA5}">
                      <a16:colId xmlns:a16="http://schemas.microsoft.com/office/drawing/2014/main" val="1277564549"/>
                    </a:ext>
                  </a:extLst>
                </a:gridCol>
                <a:gridCol w="822960">
                  <a:extLst>
                    <a:ext uri="{9D8B030D-6E8A-4147-A177-3AD203B41FA5}">
                      <a16:colId xmlns:a16="http://schemas.microsoft.com/office/drawing/2014/main" val="2424149309"/>
                    </a:ext>
                  </a:extLst>
                </a:gridCol>
                <a:gridCol w="822960">
                  <a:extLst>
                    <a:ext uri="{9D8B030D-6E8A-4147-A177-3AD203B41FA5}">
                      <a16:colId xmlns:a16="http://schemas.microsoft.com/office/drawing/2014/main" val="4257692365"/>
                    </a:ext>
                  </a:extLst>
                </a:gridCol>
                <a:gridCol w="822960">
                  <a:extLst>
                    <a:ext uri="{9D8B030D-6E8A-4147-A177-3AD203B41FA5}">
                      <a16:colId xmlns:a16="http://schemas.microsoft.com/office/drawing/2014/main" val="3323018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0159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- 2022-03-21 12:58:01</a:t>
                      </a:r>
                      <a:r>
                        <a:rPr kumimoji="0" lang="es-ES" sz="1000" b="0" i="0" u="none" strike="noStrike" kern="1200" cap="none" spc="0" normalizeH="0" baseline="0" noProof="0">
                          <a:ln>
                            <a:noFill/>
                          </a:ln>
                          <a:solidFill>
                            <a:prstClr val="black"/>
                          </a:solidFill>
                          <a:effectLst/>
                          <a:uLnTx/>
                          <a:uFillTx/>
                          <a:latin typeface="+mn-lt"/>
                          <a:ea typeface="+mn-ea"/>
                          <a:cs typeface="+mn-cs"/>
                        </a:rPr>
                        <a:t>
 ¿Querés ganar esta bici tremenda, para pedalear a full durante el otoño? 🚲🍂 Para participar, sólo tenés que hacer dos cosas:
1️⃣ Seguirnos en olmobikes
2️⃣ Etiquetar al menos a 3 amigxs en este post (pueden ser más).
⚠️¡OJO con las cuentas fake! Jamás te pediremos que llenes formularios, o que nos des datos de tarjetas de crédito. El ganador se anunciará EL 28 DE MARZO en nuestras historias. Si otra cuenta "parecida" te envía mensajes o te envía solicitud para seguirte, por favor denunciala.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276141056_1824837691240598_5043336965032869230_n.jpg?_nc_cat=108&amp;ccb=1-5&amp;_nc_sid=8ae9d6&amp;_nc_ohc=AG_iODFPJEIAX_Ht1Pi&amp;_nc_ht=scontent-iad3-1.cdninstagram.com&amp;edm=AL-3X8kEAAAA&amp;oh=00_AT8SQBDnpSvWsf2QFw2JO6RO09p8GsMzFeJydCCH7ILqfQ&amp;oe=624B3C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42354150"/>
                  </a:ext>
                </a:extLst>
              </a:tr>
            </a:tbl>
          </a:graphicData>
        </a:graphic>
      </p:graphicFrame>
      <p:sp>
        <p:nvSpPr>
          <p:cNvPr id="4" name="Text Placeholder 3">
            <a:extLst>
              <a:ext uri="{FF2B5EF4-FFF2-40B4-BE49-F238E27FC236}">
                <a16:creationId xmlns:a16="http://schemas.microsoft.com/office/drawing/2014/main" id="{809691AF-0A86-401A-BFD2-847C5398427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699474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F973B-FBD9-4B66-ACFC-9BAE90BE7807}"/>
              </a:ext>
            </a:extLst>
          </p:cNvPr>
          <p:cNvSpPr>
            <a:spLocks noGrp="1"/>
          </p:cNvSpPr>
          <p:nvPr>
            <p:ph type="title"/>
          </p:nvPr>
        </p:nvSpPr>
        <p:spPr/>
        <p:txBody>
          <a:bodyPr/>
          <a:lstStyle/>
          <a:p>
            <a:r>
              <a:rPr lang="en-US"/>
              <a:t>Instagram Posts Table | Teknialbikes - 2 of 25</a:t>
            </a:r>
          </a:p>
        </p:txBody>
      </p:sp>
      <p:graphicFrame>
        <p:nvGraphicFramePr>
          <p:cNvPr id="5" name="Table Placeholder 4">
            <a:extLst>
              <a:ext uri="{FF2B5EF4-FFF2-40B4-BE49-F238E27FC236}">
                <a16:creationId xmlns:a16="http://schemas.microsoft.com/office/drawing/2014/main" id="{A830E289-238E-41DD-A6CF-59B273A1D4EA}"/>
              </a:ext>
            </a:extLst>
          </p:cNvPr>
          <p:cNvGraphicFramePr>
            <a:graphicFrameLocks noGrp="1"/>
          </p:cNvGraphicFramePr>
          <p:nvPr>
            <p:ph type="tbl" sz="quarter" idx="13"/>
            <p:extLst>
              <p:ext uri="{D42A27DB-BD31-4B8C-83A1-F6EECF244321}">
                <p14:modId xmlns:p14="http://schemas.microsoft.com/office/powerpoint/2010/main" val="1566108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90982814"/>
                    </a:ext>
                  </a:extLst>
                </a:gridCol>
                <a:gridCol w="1810512">
                  <a:extLst>
                    <a:ext uri="{9D8B030D-6E8A-4147-A177-3AD203B41FA5}">
                      <a16:colId xmlns:a16="http://schemas.microsoft.com/office/drawing/2014/main" val="2093133187"/>
                    </a:ext>
                  </a:extLst>
                </a:gridCol>
                <a:gridCol w="822960">
                  <a:extLst>
                    <a:ext uri="{9D8B030D-6E8A-4147-A177-3AD203B41FA5}">
                      <a16:colId xmlns:a16="http://schemas.microsoft.com/office/drawing/2014/main" val="2694693248"/>
                    </a:ext>
                  </a:extLst>
                </a:gridCol>
                <a:gridCol w="822960">
                  <a:extLst>
                    <a:ext uri="{9D8B030D-6E8A-4147-A177-3AD203B41FA5}">
                      <a16:colId xmlns:a16="http://schemas.microsoft.com/office/drawing/2014/main" val="3887307793"/>
                    </a:ext>
                  </a:extLst>
                </a:gridCol>
                <a:gridCol w="822960">
                  <a:extLst>
                    <a:ext uri="{9D8B030D-6E8A-4147-A177-3AD203B41FA5}">
                      <a16:colId xmlns:a16="http://schemas.microsoft.com/office/drawing/2014/main" val="234673071"/>
                    </a:ext>
                  </a:extLst>
                </a:gridCol>
                <a:gridCol w="822960">
                  <a:extLst>
                    <a:ext uri="{9D8B030D-6E8A-4147-A177-3AD203B41FA5}">
                      <a16:colId xmlns:a16="http://schemas.microsoft.com/office/drawing/2014/main" val="1166958803"/>
                    </a:ext>
                  </a:extLst>
                </a:gridCol>
                <a:gridCol w="822960">
                  <a:extLst>
                    <a:ext uri="{9D8B030D-6E8A-4147-A177-3AD203B41FA5}">
                      <a16:colId xmlns:a16="http://schemas.microsoft.com/office/drawing/2014/main" val="22674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0152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- 2022-03-22 10:52:53</a:t>
                      </a:r>
                      <a:r>
                        <a:rPr kumimoji="0" lang="en-US" sz="1000" b="0" i="0" u="none" strike="noStrike" kern="1200" cap="none" spc="0" normalizeH="0" baseline="0" noProof="0">
                          <a:ln>
                            <a:noFill/>
                          </a:ln>
                          <a:solidFill>
                            <a:prstClr val="black"/>
                          </a:solidFill>
                          <a:effectLst/>
                          <a:uLnTx/>
                          <a:uFillTx/>
                          <a:latin typeface="+mn-lt"/>
                          <a:ea typeface="+mn-ea"/>
                          <a:cs typeface="+mn-cs"/>
                        </a:rPr>
                        <a:t>
 #VenzoXtreme
Las tan esperadas #doblesvenzo ya están acá!
Con una exclusiva paleta de colores perlados y el estilo #venzo que nos caracteriza 🔥
Hermosas y poderosas!
Las venzo #xtreme  ya están disponibles en #bicicleteriasvenzo 🔥
Encargá la tuya en tu tienda oficial más cercana. 
www.venzoargentina.com.ar/tiendas
.
.
#somosvenzo #venzoargentina #venzoarg #vivivenzo #mtb #cycling #ciclismoargentino #cyclinglife #mtblife #mountainbike #teamvenzo #grupocarloskarabitian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277215868_691357798888015_138114372479150402_n.jpg?_nc_cat=106&amp;ccb=1-5&amp;_nc_sid=8ae9d6&amp;_nc_ohc=nP25Ojl-h0sAX_8TvqP&amp;_nc_oc=AQkaMb-_6UtUCTOVJC5W--X0WNDP25eWr3jLljuw155gNmrfvddXNFGOmfEThn9v-WY&amp;_nc_ht=scontent-iad3-1.cdninstagram.com&amp;edm=AL-3X8kEAAAA&amp;oh=00_AT-gVpcvTrzoptuezeShfc-OoElhXkETdikAaRgFQbb_kg&amp;oe=624B2C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6317856"/>
                  </a:ext>
                </a:extLst>
              </a:tr>
            </a:tbl>
          </a:graphicData>
        </a:graphic>
      </p:graphicFrame>
      <p:sp>
        <p:nvSpPr>
          <p:cNvPr id="4" name="Text Placeholder 3">
            <a:extLst>
              <a:ext uri="{FF2B5EF4-FFF2-40B4-BE49-F238E27FC236}">
                <a16:creationId xmlns:a16="http://schemas.microsoft.com/office/drawing/2014/main" id="{3355B63A-AB5E-4867-A5A8-53803F5E155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6423954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0CEDE-5A23-48F7-B63B-0DC7D7EF349D}"/>
              </a:ext>
            </a:extLst>
          </p:cNvPr>
          <p:cNvSpPr>
            <a:spLocks noGrp="1"/>
          </p:cNvSpPr>
          <p:nvPr>
            <p:ph type="title"/>
          </p:nvPr>
        </p:nvSpPr>
        <p:spPr/>
        <p:txBody>
          <a:bodyPr/>
          <a:lstStyle/>
          <a:p>
            <a:r>
              <a:rPr lang="en-US"/>
              <a:t>Instagram Posts Table | Teknialbikes - 3 of 25</a:t>
            </a:r>
          </a:p>
        </p:txBody>
      </p:sp>
      <p:graphicFrame>
        <p:nvGraphicFramePr>
          <p:cNvPr id="5" name="Table Placeholder 4">
            <a:extLst>
              <a:ext uri="{FF2B5EF4-FFF2-40B4-BE49-F238E27FC236}">
                <a16:creationId xmlns:a16="http://schemas.microsoft.com/office/drawing/2014/main" id="{E352DF9C-E072-4DE6-A135-34D7CF02B59B}"/>
              </a:ext>
            </a:extLst>
          </p:cNvPr>
          <p:cNvGraphicFramePr>
            <a:graphicFrameLocks noGrp="1"/>
          </p:cNvGraphicFramePr>
          <p:nvPr>
            <p:ph type="tbl" sz="quarter" idx="13"/>
            <p:extLst>
              <p:ext uri="{D42A27DB-BD31-4B8C-83A1-F6EECF244321}">
                <p14:modId xmlns:p14="http://schemas.microsoft.com/office/powerpoint/2010/main" val="1664083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43837678"/>
                    </a:ext>
                  </a:extLst>
                </a:gridCol>
                <a:gridCol w="1810512">
                  <a:extLst>
                    <a:ext uri="{9D8B030D-6E8A-4147-A177-3AD203B41FA5}">
                      <a16:colId xmlns:a16="http://schemas.microsoft.com/office/drawing/2014/main" val="3178356939"/>
                    </a:ext>
                  </a:extLst>
                </a:gridCol>
                <a:gridCol w="822960">
                  <a:extLst>
                    <a:ext uri="{9D8B030D-6E8A-4147-A177-3AD203B41FA5}">
                      <a16:colId xmlns:a16="http://schemas.microsoft.com/office/drawing/2014/main" val="2061386255"/>
                    </a:ext>
                  </a:extLst>
                </a:gridCol>
                <a:gridCol w="822960">
                  <a:extLst>
                    <a:ext uri="{9D8B030D-6E8A-4147-A177-3AD203B41FA5}">
                      <a16:colId xmlns:a16="http://schemas.microsoft.com/office/drawing/2014/main" val="2279913469"/>
                    </a:ext>
                  </a:extLst>
                </a:gridCol>
                <a:gridCol w="822960">
                  <a:extLst>
                    <a:ext uri="{9D8B030D-6E8A-4147-A177-3AD203B41FA5}">
                      <a16:colId xmlns:a16="http://schemas.microsoft.com/office/drawing/2014/main" val="1408944627"/>
                    </a:ext>
                  </a:extLst>
                </a:gridCol>
                <a:gridCol w="822960">
                  <a:extLst>
                    <a:ext uri="{9D8B030D-6E8A-4147-A177-3AD203B41FA5}">
                      <a16:colId xmlns:a16="http://schemas.microsoft.com/office/drawing/2014/main" val="2075203776"/>
                    </a:ext>
                  </a:extLst>
                </a:gridCol>
                <a:gridCol w="822960">
                  <a:extLst>
                    <a:ext uri="{9D8B030D-6E8A-4147-A177-3AD203B41FA5}">
                      <a16:colId xmlns:a16="http://schemas.microsoft.com/office/drawing/2014/main" val="3719847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5104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- 2022-03-09 11:14:18</a:t>
                      </a:r>
                      <a:r>
                        <a:rPr kumimoji="0" lang="es-ES" sz="1000" b="0" i="0" u="none" strike="noStrike" kern="1200" cap="none" spc="0" normalizeH="0" baseline="0" noProof="0">
                          <a:ln>
                            <a:noFill/>
                          </a:ln>
                          <a:solidFill>
                            <a:prstClr val="black"/>
                          </a:solidFill>
                          <a:effectLst/>
                          <a:uLnTx/>
                          <a:uFillTx/>
                          <a:latin typeface="+mn-lt"/>
                          <a:ea typeface="+mn-ea"/>
                          <a:cs typeface="+mn-cs"/>
                        </a:rPr>
                        <a:t>
 Así de contentos están los integrantes del teamvenzo.arg por los nuevos desafíos internacionales que se vienen.
.
.
Nos espera la UCI World Cup en Brasil el próximo 8 de Abril.
Y junto a las #VenzoXBLAZEEX y #VenzoXTREME estaremos disputando la competencia con los mejores ciclistas elite del mundo.
.
.
La #venzo #xblazeex es la fiel compañera para todo el #teamvenzo en las diferentes modalidades del #mtb en nuestro país 👊🏻🔥🇦🇷
.
.
#SOMOSVENZO
#VENZOINTERNACIONAL
#Venzobikes #venzobike #xco #xcc #xc #worldcup #uciworldcup #uci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275443897_377687693879057_6635258659133764004_n.jpg?_nc_cat=104&amp;ccb=1-5&amp;_nc_sid=8ae9d6&amp;_nc_ohc=Ib1npVRzngsAX8erRDK&amp;_nc_ht=scontent-iad3-1.cdninstagram.com&amp;edm=AL-3X8kEAAAA&amp;oh=00_AT8dDAc8gYjFlEphidcsEjQ0jijxpi04cwDQ2aNXuDXvww&amp;oe=624B2B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72135950"/>
                  </a:ext>
                </a:extLst>
              </a:tr>
            </a:tbl>
          </a:graphicData>
        </a:graphic>
      </p:graphicFrame>
      <p:sp>
        <p:nvSpPr>
          <p:cNvPr id="4" name="Text Placeholder 3">
            <a:extLst>
              <a:ext uri="{FF2B5EF4-FFF2-40B4-BE49-F238E27FC236}">
                <a16:creationId xmlns:a16="http://schemas.microsoft.com/office/drawing/2014/main" id="{ADAF48DA-2D4A-4115-9A78-A35D86A1286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596640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4436D-5E2E-41BB-89EA-4B7F8C04D476}"/>
              </a:ext>
            </a:extLst>
          </p:cNvPr>
          <p:cNvSpPr>
            <a:spLocks noGrp="1"/>
          </p:cNvSpPr>
          <p:nvPr>
            <p:ph type="title"/>
          </p:nvPr>
        </p:nvSpPr>
        <p:spPr/>
        <p:txBody>
          <a:bodyPr/>
          <a:lstStyle/>
          <a:p>
            <a:r>
              <a:rPr lang="en-US"/>
              <a:t>Instagram Posts Table | Teknialbikes - 4 of 25</a:t>
            </a:r>
          </a:p>
        </p:txBody>
      </p:sp>
      <p:graphicFrame>
        <p:nvGraphicFramePr>
          <p:cNvPr id="5" name="Table Placeholder 4">
            <a:extLst>
              <a:ext uri="{FF2B5EF4-FFF2-40B4-BE49-F238E27FC236}">
                <a16:creationId xmlns:a16="http://schemas.microsoft.com/office/drawing/2014/main" id="{CC3C8EF2-4EF4-47E0-AB73-366EC7921554}"/>
              </a:ext>
            </a:extLst>
          </p:cNvPr>
          <p:cNvGraphicFramePr>
            <a:graphicFrameLocks noGrp="1"/>
          </p:cNvGraphicFramePr>
          <p:nvPr>
            <p:ph type="tbl" sz="quarter" idx="13"/>
            <p:extLst>
              <p:ext uri="{D42A27DB-BD31-4B8C-83A1-F6EECF244321}">
                <p14:modId xmlns:p14="http://schemas.microsoft.com/office/powerpoint/2010/main" val="3434757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47131250"/>
                    </a:ext>
                  </a:extLst>
                </a:gridCol>
                <a:gridCol w="1810512">
                  <a:extLst>
                    <a:ext uri="{9D8B030D-6E8A-4147-A177-3AD203B41FA5}">
                      <a16:colId xmlns:a16="http://schemas.microsoft.com/office/drawing/2014/main" val="3834328202"/>
                    </a:ext>
                  </a:extLst>
                </a:gridCol>
                <a:gridCol w="822960">
                  <a:extLst>
                    <a:ext uri="{9D8B030D-6E8A-4147-A177-3AD203B41FA5}">
                      <a16:colId xmlns:a16="http://schemas.microsoft.com/office/drawing/2014/main" val="461310795"/>
                    </a:ext>
                  </a:extLst>
                </a:gridCol>
                <a:gridCol w="822960">
                  <a:extLst>
                    <a:ext uri="{9D8B030D-6E8A-4147-A177-3AD203B41FA5}">
                      <a16:colId xmlns:a16="http://schemas.microsoft.com/office/drawing/2014/main" val="1598358078"/>
                    </a:ext>
                  </a:extLst>
                </a:gridCol>
                <a:gridCol w="822960">
                  <a:extLst>
                    <a:ext uri="{9D8B030D-6E8A-4147-A177-3AD203B41FA5}">
                      <a16:colId xmlns:a16="http://schemas.microsoft.com/office/drawing/2014/main" val="3572843518"/>
                    </a:ext>
                  </a:extLst>
                </a:gridCol>
                <a:gridCol w="822960">
                  <a:extLst>
                    <a:ext uri="{9D8B030D-6E8A-4147-A177-3AD203B41FA5}">
                      <a16:colId xmlns:a16="http://schemas.microsoft.com/office/drawing/2014/main" val="218035224"/>
                    </a:ext>
                  </a:extLst>
                </a:gridCol>
                <a:gridCol w="822960">
                  <a:extLst>
                    <a:ext uri="{9D8B030D-6E8A-4147-A177-3AD203B41FA5}">
                      <a16:colId xmlns:a16="http://schemas.microsoft.com/office/drawing/2014/main" val="3310915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6283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- 2022-03-25 11:05:52</a:t>
                      </a:r>
                      <a:r>
                        <a:rPr kumimoji="0" lang="en-US" sz="1000" b="0" i="0" u="none" strike="noStrike" kern="1200" cap="none" spc="0" normalizeH="0" baseline="0" noProof="0">
                          <a:ln>
                            <a:noFill/>
                          </a:ln>
                          <a:solidFill>
                            <a:prstClr val="black"/>
                          </a:solidFill>
                          <a:effectLst/>
                          <a:uLnTx/>
                          <a:uFillTx/>
                          <a:latin typeface="+mn-lt"/>
                          <a:ea typeface="+mn-ea"/>
                          <a:cs typeface="+mn-cs"/>
                        </a:rPr>
                        <a:t>
 🔥 #VenzoXtreme 🔥
.
Te mostramos en exclusiva la nueva paleta de colores perlados, con el estilo que nos caracteriza. 🔥
.
Las #venzo #xtreme son las  nuevas favoritas de la #familiavenzo.
.
Te invitamos este fin de semana a ver las #doblesvenzo en nuestro #puntovenzo de vueltaaltascumbres
.
.
Conseguilas en tu #bicicleteriavenzo más cercana.
.
www.venzoargentina.com.ar/tiendas
.
.
#somosvenzo #venzobikes #venzobike #cycling #mtb #cyclinglife #mtblife #ciclismo #ciclismoargentino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277119705_653110682588574_234942032674564800_n.jpg?_nc_cat=110&amp;ccb=1-5&amp;_nc_sid=8ae9d6&amp;_nc_ohc=99KLsGpWahYAX_fBF7h&amp;_nc_oc=AQmr-gJn51LWfCS2ejEOXFd8irtY1Y3XNC3R2tiIebRvV562yXDsR1tJRN2s6bCTfrc&amp;_nc_ht=scontent-iad3-1.cdninstagram.com&amp;edm=AL-3X8kEAAAA&amp;oh=00_AT_VOtmfFtmSUfUcw38mU6Ccqra8qWqdSk8Zmby02sdTfg&amp;oe=624AFA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5517389"/>
                  </a:ext>
                </a:extLst>
              </a:tr>
            </a:tbl>
          </a:graphicData>
        </a:graphic>
      </p:graphicFrame>
      <p:sp>
        <p:nvSpPr>
          <p:cNvPr id="4" name="Text Placeholder 3">
            <a:extLst>
              <a:ext uri="{FF2B5EF4-FFF2-40B4-BE49-F238E27FC236}">
                <a16:creationId xmlns:a16="http://schemas.microsoft.com/office/drawing/2014/main" id="{0A5C5161-661B-4985-8A67-5E44929F3FE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6503749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482E9-7C5F-4FC0-B32A-AC00F8A02D49}"/>
              </a:ext>
            </a:extLst>
          </p:cNvPr>
          <p:cNvSpPr>
            <a:spLocks noGrp="1"/>
          </p:cNvSpPr>
          <p:nvPr>
            <p:ph type="title"/>
          </p:nvPr>
        </p:nvSpPr>
        <p:spPr/>
        <p:txBody>
          <a:bodyPr/>
          <a:lstStyle/>
          <a:p>
            <a:r>
              <a:rPr lang="en-US"/>
              <a:t>Instagram Posts Table | Teknialbikes - 5 of 25</a:t>
            </a:r>
          </a:p>
        </p:txBody>
      </p:sp>
      <p:graphicFrame>
        <p:nvGraphicFramePr>
          <p:cNvPr id="5" name="Table Placeholder 4">
            <a:extLst>
              <a:ext uri="{FF2B5EF4-FFF2-40B4-BE49-F238E27FC236}">
                <a16:creationId xmlns:a16="http://schemas.microsoft.com/office/drawing/2014/main" id="{ACAF6C0B-0E71-46BE-A371-65CCE03856E0}"/>
              </a:ext>
            </a:extLst>
          </p:cNvPr>
          <p:cNvGraphicFramePr>
            <a:graphicFrameLocks noGrp="1"/>
          </p:cNvGraphicFramePr>
          <p:nvPr>
            <p:ph type="tbl" sz="quarter" idx="13"/>
            <p:extLst>
              <p:ext uri="{D42A27DB-BD31-4B8C-83A1-F6EECF244321}">
                <p14:modId xmlns:p14="http://schemas.microsoft.com/office/powerpoint/2010/main" val="4156222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71445251"/>
                    </a:ext>
                  </a:extLst>
                </a:gridCol>
                <a:gridCol w="1810512">
                  <a:extLst>
                    <a:ext uri="{9D8B030D-6E8A-4147-A177-3AD203B41FA5}">
                      <a16:colId xmlns:a16="http://schemas.microsoft.com/office/drawing/2014/main" val="985803411"/>
                    </a:ext>
                  </a:extLst>
                </a:gridCol>
                <a:gridCol w="822960">
                  <a:extLst>
                    <a:ext uri="{9D8B030D-6E8A-4147-A177-3AD203B41FA5}">
                      <a16:colId xmlns:a16="http://schemas.microsoft.com/office/drawing/2014/main" val="1091320425"/>
                    </a:ext>
                  </a:extLst>
                </a:gridCol>
                <a:gridCol w="822960">
                  <a:extLst>
                    <a:ext uri="{9D8B030D-6E8A-4147-A177-3AD203B41FA5}">
                      <a16:colId xmlns:a16="http://schemas.microsoft.com/office/drawing/2014/main" val="4142495266"/>
                    </a:ext>
                  </a:extLst>
                </a:gridCol>
                <a:gridCol w="822960">
                  <a:extLst>
                    <a:ext uri="{9D8B030D-6E8A-4147-A177-3AD203B41FA5}">
                      <a16:colId xmlns:a16="http://schemas.microsoft.com/office/drawing/2014/main" val="3397347475"/>
                    </a:ext>
                  </a:extLst>
                </a:gridCol>
                <a:gridCol w="822960">
                  <a:extLst>
                    <a:ext uri="{9D8B030D-6E8A-4147-A177-3AD203B41FA5}">
                      <a16:colId xmlns:a16="http://schemas.microsoft.com/office/drawing/2014/main" val="3446871343"/>
                    </a:ext>
                  </a:extLst>
                </a:gridCol>
                <a:gridCol w="822960">
                  <a:extLst>
                    <a:ext uri="{9D8B030D-6E8A-4147-A177-3AD203B41FA5}">
                      <a16:colId xmlns:a16="http://schemas.microsoft.com/office/drawing/2014/main" val="2979501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0654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- 2022-03-15 18:25:12</a:t>
                      </a:r>
                      <a:r>
                        <a:rPr kumimoji="0" lang="es-ES" sz="1000" b="0" i="0" u="none" strike="noStrike" kern="1200" cap="none" spc="0" normalizeH="0" baseline="0" noProof="0">
                          <a:ln>
                            <a:noFill/>
                          </a:ln>
                          <a:solidFill>
                            <a:prstClr val="black"/>
                          </a:solidFill>
                          <a:effectLst/>
                          <a:uLnTx/>
                          <a:uFillTx/>
                          <a:latin typeface="+mn-lt"/>
                          <a:ea typeface="+mn-ea"/>
                          <a:cs typeface="+mn-cs"/>
                        </a:rPr>
                        <a:t>
 Llegás más rápido, hacés ejercicio, no contaminás, estimulás una forma de vida urbana sustentable. La mejor manera de moverte en la ciudad, siempre.
ph: zoebertona 
#OlmoCamino #bici #bicicleta #urbanbike #biciurbana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275913330_393181355967101_6975573298729491517_n.jpg?_nc_cat=101&amp;ccb=1-5&amp;_nc_sid=8ae9d6&amp;_nc_ohc=EEzzpgqASksAX82idKh&amp;_nc_ht=scontent-iad3-1.cdninstagram.com&amp;edm=AL-3X8kEAAAA&amp;oh=00_AT_FDTXvDDzD4_fiQnv79QmPZf-5Wooh7rVxgnbmJEJJVA&amp;oe=624AC1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7501734"/>
                  </a:ext>
                </a:extLst>
              </a:tr>
            </a:tbl>
          </a:graphicData>
        </a:graphic>
      </p:graphicFrame>
      <p:sp>
        <p:nvSpPr>
          <p:cNvPr id="4" name="Text Placeholder 3">
            <a:extLst>
              <a:ext uri="{FF2B5EF4-FFF2-40B4-BE49-F238E27FC236}">
                <a16:creationId xmlns:a16="http://schemas.microsoft.com/office/drawing/2014/main" id="{46A8DAD6-39C5-4C31-B47A-411422C6BDA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4725121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059B9-B1F5-4D07-8B14-170666B0CF49}"/>
              </a:ext>
            </a:extLst>
          </p:cNvPr>
          <p:cNvSpPr>
            <a:spLocks noGrp="1"/>
          </p:cNvSpPr>
          <p:nvPr>
            <p:ph type="title"/>
          </p:nvPr>
        </p:nvSpPr>
        <p:spPr/>
        <p:txBody>
          <a:bodyPr/>
          <a:lstStyle/>
          <a:p>
            <a:r>
              <a:rPr lang="en-US"/>
              <a:t>Instagram Posts Table | Teknialbikes - 6 of 25</a:t>
            </a:r>
          </a:p>
        </p:txBody>
      </p:sp>
      <p:graphicFrame>
        <p:nvGraphicFramePr>
          <p:cNvPr id="5" name="Table Placeholder 4">
            <a:extLst>
              <a:ext uri="{FF2B5EF4-FFF2-40B4-BE49-F238E27FC236}">
                <a16:creationId xmlns:a16="http://schemas.microsoft.com/office/drawing/2014/main" id="{3B09F3E0-8DB4-4959-BE38-D5EAC1EE90AC}"/>
              </a:ext>
            </a:extLst>
          </p:cNvPr>
          <p:cNvGraphicFramePr>
            <a:graphicFrameLocks noGrp="1"/>
          </p:cNvGraphicFramePr>
          <p:nvPr>
            <p:ph type="tbl" sz="quarter" idx="13"/>
            <p:extLst>
              <p:ext uri="{D42A27DB-BD31-4B8C-83A1-F6EECF244321}">
                <p14:modId xmlns:p14="http://schemas.microsoft.com/office/powerpoint/2010/main" val="2050529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54028017"/>
                    </a:ext>
                  </a:extLst>
                </a:gridCol>
                <a:gridCol w="1810512">
                  <a:extLst>
                    <a:ext uri="{9D8B030D-6E8A-4147-A177-3AD203B41FA5}">
                      <a16:colId xmlns:a16="http://schemas.microsoft.com/office/drawing/2014/main" val="1138200608"/>
                    </a:ext>
                  </a:extLst>
                </a:gridCol>
                <a:gridCol w="822960">
                  <a:extLst>
                    <a:ext uri="{9D8B030D-6E8A-4147-A177-3AD203B41FA5}">
                      <a16:colId xmlns:a16="http://schemas.microsoft.com/office/drawing/2014/main" val="3508138871"/>
                    </a:ext>
                  </a:extLst>
                </a:gridCol>
                <a:gridCol w="822960">
                  <a:extLst>
                    <a:ext uri="{9D8B030D-6E8A-4147-A177-3AD203B41FA5}">
                      <a16:colId xmlns:a16="http://schemas.microsoft.com/office/drawing/2014/main" val="3585551993"/>
                    </a:ext>
                  </a:extLst>
                </a:gridCol>
                <a:gridCol w="822960">
                  <a:extLst>
                    <a:ext uri="{9D8B030D-6E8A-4147-A177-3AD203B41FA5}">
                      <a16:colId xmlns:a16="http://schemas.microsoft.com/office/drawing/2014/main" val="2986826764"/>
                    </a:ext>
                  </a:extLst>
                </a:gridCol>
                <a:gridCol w="822960">
                  <a:extLst>
                    <a:ext uri="{9D8B030D-6E8A-4147-A177-3AD203B41FA5}">
                      <a16:colId xmlns:a16="http://schemas.microsoft.com/office/drawing/2014/main" val="1540353807"/>
                    </a:ext>
                  </a:extLst>
                </a:gridCol>
                <a:gridCol w="822960">
                  <a:extLst>
                    <a:ext uri="{9D8B030D-6E8A-4147-A177-3AD203B41FA5}">
                      <a16:colId xmlns:a16="http://schemas.microsoft.com/office/drawing/2014/main" val="3311845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3709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- 2022-03-12 10:43:21</a:t>
                      </a:r>
                      <a:r>
                        <a:rPr kumimoji="0" lang="en-US" sz="1000" b="0" i="0" u="none" strike="noStrike" kern="1200" cap="none" spc="0" normalizeH="0" baseline="0" noProof="0">
                          <a:ln>
                            <a:noFill/>
                          </a:ln>
                          <a:solidFill>
                            <a:prstClr val="black"/>
                          </a:solidFill>
                          <a:effectLst/>
                          <a:uLnTx/>
                          <a:uFillTx/>
                          <a:latin typeface="+mn-lt"/>
                          <a:ea typeface="+mn-ea"/>
                          <a:cs typeface="+mn-cs"/>
                        </a:rPr>
                        <a:t>
 Listas las #XBLAZEEX para esta gran temporada.
.
Grandes desafíos nacionales e internacionales nos esperan junto al teamvenzo.arg
.
Nuestra fiel compañera, la #xblaze es la #venzobike más pedida entre nuestros seguidores. 🔥❤️
.
.
Mirá las características en nuestra web: www.venzoargentina.com.ar
.
.
#somosvenzo #venzo #venzobikes #vivivenzo #cycling #cyclinglife #cyclingphotos #cyclingteam #mtb #mtblife #ciclismoargentino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275484578_155285680260817_7308736083199385469_n.jpg?_nc_cat=111&amp;ccb=1-5&amp;_nc_sid=8ae9d6&amp;_nc_ohc=00ZdOp_e3hsAX9hVsFj&amp;_nc_ht=scontent-iad3-1.cdninstagram.com&amp;edm=AL-3X8kEAAAA&amp;oh=00_AT9EFoay1mycK2X3kkCnoYzTrwosqxsEWPB1PdpbsdqCeg&amp;oe=6249D65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58697851"/>
                  </a:ext>
                </a:extLst>
              </a:tr>
            </a:tbl>
          </a:graphicData>
        </a:graphic>
      </p:graphicFrame>
      <p:sp>
        <p:nvSpPr>
          <p:cNvPr id="4" name="Text Placeholder 3">
            <a:extLst>
              <a:ext uri="{FF2B5EF4-FFF2-40B4-BE49-F238E27FC236}">
                <a16:creationId xmlns:a16="http://schemas.microsoft.com/office/drawing/2014/main" id="{957F3CD9-D237-4AA8-B25F-E2DA8A6FAEC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3940307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FAB25-9CF1-4E7F-A027-4D7C9AB9DD8C}"/>
              </a:ext>
            </a:extLst>
          </p:cNvPr>
          <p:cNvSpPr>
            <a:spLocks noGrp="1"/>
          </p:cNvSpPr>
          <p:nvPr>
            <p:ph type="title"/>
          </p:nvPr>
        </p:nvSpPr>
        <p:spPr/>
        <p:txBody>
          <a:bodyPr/>
          <a:lstStyle/>
          <a:p>
            <a:r>
              <a:rPr lang="en-US"/>
              <a:t>Instagram Posts Table | Teknialbikes - 7 of 25</a:t>
            </a:r>
          </a:p>
        </p:txBody>
      </p:sp>
      <p:graphicFrame>
        <p:nvGraphicFramePr>
          <p:cNvPr id="5" name="Table Placeholder 4">
            <a:extLst>
              <a:ext uri="{FF2B5EF4-FFF2-40B4-BE49-F238E27FC236}">
                <a16:creationId xmlns:a16="http://schemas.microsoft.com/office/drawing/2014/main" id="{AFB54BEA-8954-4593-8861-F6D8246B9393}"/>
              </a:ext>
            </a:extLst>
          </p:cNvPr>
          <p:cNvGraphicFramePr>
            <a:graphicFrameLocks noGrp="1"/>
          </p:cNvGraphicFramePr>
          <p:nvPr>
            <p:ph type="tbl" sz="quarter" idx="13"/>
            <p:extLst>
              <p:ext uri="{D42A27DB-BD31-4B8C-83A1-F6EECF244321}">
                <p14:modId xmlns:p14="http://schemas.microsoft.com/office/powerpoint/2010/main" val="1644051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69524583"/>
                    </a:ext>
                  </a:extLst>
                </a:gridCol>
                <a:gridCol w="1810512">
                  <a:extLst>
                    <a:ext uri="{9D8B030D-6E8A-4147-A177-3AD203B41FA5}">
                      <a16:colId xmlns:a16="http://schemas.microsoft.com/office/drawing/2014/main" val="2770856930"/>
                    </a:ext>
                  </a:extLst>
                </a:gridCol>
                <a:gridCol w="822960">
                  <a:extLst>
                    <a:ext uri="{9D8B030D-6E8A-4147-A177-3AD203B41FA5}">
                      <a16:colId xmlns:a16="http://schemas.microsoft.com/office/drawing/2014/main" val="955374417"/>
                    </a:ext>
                  </a:extLst>
                </a:gridCol>
                <a:gridCol w="822960">
                  <a:extLst>
                    <a:ext uri="{9D8B030D-6E8A-4147-A177-3AD203B41FA5}">
                      <a16:colId xmlns:a16="http://schemas.microsoft.com/office/drawing/2014/main" val="1125787405"/>
                    </a:ext>
                  </a:extLst>
                </a:gridCol>
                <a:gridCol w="822960">
                  <a:extLst>
                    <a:ext uri="{9D8B030D-6E8A-4147-A177-3AD203B41FA5}">
                      <a16:colId xmlns:a16="http://schemas.microsoft.com/office/drawing/2014/main" val="3518483314"/>
                    </a:ext>
                  </a:extLst>
                </a:gridCol>
                <a:gridCol w="822960">
                  <a:extLst>
                    <a:ext uri="{9D8B030D-6E8A-4147-A177-3AD203B41FA5}">
                      <a16:colId xmlns:a16="http://schemas.microsoft.com/office/drawing/2014/main" val="231390512"/>
                    </a:ext>
                  </a:extLst>
                </a:gridCol>
                <a:gridCol w="822960">
                  <a:extLst>
                    <a:ext uri="{9D8B030D-6E8A-4147-A177-3AD203B41FA5}">
                      <a16:colId xmlns:a16="http://schemas.microsoft.com/office/drawing/2014/main" val="2693359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3192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- 2022-03-08 18:17:00</a:t>
                      </a:r>
                      <a:r>
                        <a:rPr kumimoji="0" lang="es-ES" sz="1000" b="0" i="0" u="none" strike="noStrike" kern="1200" cap="none" spc="0" normalizeH="0" baseline="0" noProof="0">
                          <a:ln>
                            <a:noFill/>
                          </a:ln>
                          <a:solidFill>
                            <a:prstClr val="black"/>
                          </a:solidFill>
                          <a:effectLst/>
                          <a:uLnTx/>
                          <a:uFillTx/>
                          <a:latin typeface="+mn-lt"/>
                          <a:ea typeface="+mn-ea"/>
                          <a:cs typeface="+mn-cs"/>
                        </a:rPr>
                        <a:t>
 Por más mujeres valientes que puedan cumplir sus sueños, disfrutar sin límites, vivir sin miedos. Por menos machos y más compañeros.
#8m #diadelamujer #niunamenos #mujerbonitaeslaquelucha💜 
ph: gabychavez86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275322213_506202614351877_1031913367234291198_n.jpg?_nc_cat=103&amp;ccb=1-5&amp;_nc_sid=8ae9d6&amp;_nc_ohc=ugr64Xe4YaIAX8Df5gw&amp;_nc_oc=AQkdeB-z42mRYkB5KV_NAH2hDmSvVvdoGqDanQRG9rR8wICtSDIRMra0fIofckP9-ho&amp;_nc_ht=scontent-iad3-1.cdninstagram.com&amp;edm=AL-3X8kEAAAA&amp;oh=00_AT9qsdeJDYa76tHb4j9OaJ_L5vv9oUojD7IJiBusO3xZKA&amp;oe=624A9E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23218211"/>
                  </a:ext>
                </a:extLst>
              </a:tr>
            </a:tbl>
          </a:graphicData>
        </a:graphic>
      </p:graphicFrame>
      <p:sp>
        <p:nvSpPr>
          <p:cNvPr id="4" name="Text Placeholder 3">
            <a:extLst>
              <a:ext uri="{FF2B5EF4-FFF2-40B4-BE49-F238E27FC236}">
                <a16:creationId xmlns:a16="http://schemas.microsoft.com/office/drawing/2014/main" id="{D360673B-E70E-498D-A8F2-D2FA7AACA00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1507524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179F3-DAA7-4F40-B694-15D285DBA218}"/>
              </a:ext>
            </a:extLst>
          </p:cNvPr>
          <p:cNvSpPr>
            <a:spLocks noGrp="1"/>
          </p:cNvSpPr>
          <p:nvPr>
            <p:ph type="title"/>
          </p:nvPr>
        </p:nvSpPr>
        <p:spPr/>
        <p:txBody>
          <a:bodyPr/>
          <a:lstStyle/>
          <a:p>
            <a:r>
              <a:rPr lang="en-US"/>
              <a:t>Instagram Posts Table | Teknialbikes - 8 of 25</a:t>
            </a:r>
          </a:p>
        </p:txBody>
      </p:sp>
      <p:graphicFrame>
        <p:nvGraphicFramePr>
          <p:cNvPr id="5" name="Table Placeholder 4">
            <a:extLst>
              <a:ext uri="{FF2B5EF4-FFF2-40B4-BE49-F238E27FC236}">
                <a16:creationId xmlns:a16="http://schemas.microsoft.com/office/drawing/2014/main" id="{74547C15-C699-4C22-94DA-A7D584DBA936}"/>
              </a:ext>
            </a:extLst>
          </p:cNvPr>
          <p:cNvGraphicFramePr>
            <a:graphicFrameLocks noGrp="1"/>
          </p:cNvGraphicFramePr>
          <p:nvPr>
            <p:ph type="tbl" sz="quarter" idx="13"/>
            <p:extLst>
              <p:ext uri="{D42A27DB-BD31-4B8C-83A1-F6EECF244321}">
                <p14:modId xmlns:p14="http://schemas.microsoft.com/office/powerpoint/2010/main" val="2267440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81542198"/>
                    </a:ext>
                  </a:extLst>
                </a:gridCol>
                <a:gridCol w="1810512">
                  <a:extLst>
                    <a:ext uri="{9D8B030D-6E8A-4147-A177-3AD203B41FA5}">
                      <a16:colId xmlns:a16="http://schemas.microsoft.com/office/drawing/2014/main" val="2670509949"/>
                    </a:ext>
                  </a:extLst>
                </a:gridCol>
                <a:gridCol w="822960">
                  <a:extLst>
                    <a:ext uri="{9D8B030D-6E8A-4147-A177-3AD203B41FA5}">
                      <a16:colId xmlns:a16="http://schemas.microsoft.com/office/drawing/2014/main" val="3718220200"/>
                    </a:ext>
                  </a:extLst>
                </a:gridCol>
                <a:gridCol w="822960">
                  <a:extLst>
                    <a:ext uri="{9D8B030D-6E8A-4147-A177-3AD203B41FA5}">
                      <a16:colId xmlns:a16="http://schemas.microsoft.com/office/drawing/2014/main" val="956498589"/>
                    </a:ext>
                  </a:extLst>
                </a:gridCol>
                <a:gridCol w="822960">
                  <a:extLst>
                    <a:ext uri="{9D8B030D-6E8A-4147-A177-3AD203B41FA5}">
                      <a16:colId xmlns:a16="http://schemas.microsoft.com/office/drawing/2014/main" val="629934474"/>
                    </a:ext>
                  </a:extLst>
                </a:gridCol>
                <a:gridCol w="822960">
                  <a:extLst>
                    <a:ext uri="{9D8B030D-6E8A-4147-A177-3AD203B41FA5}">
                      <a16:colId xmlns:a16="http://schemas.microsoft.com/office/drawing/2014/main" val="2142741740"/>
                    </a:ext>
                  </a:extLst>
                </a:gridCol>
                <a:gridCol w="822960">
                  <a:extLst>
                    <a:ext uri="{9D8B030D-6E8A-4147-A177-3AD203B41FA5}">
                      <a16:colId xmlns:a16="http://schemas.microsoft.com/office/drawing/2014/main" val="977889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0195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- 2022-03-04 17:38:04</a:t>
                      </a:r>
                      <a:r>
                        <a:rPr kumimoji="0" lang="en-US" sz="1000" b="0" i="0" u="none" strike="noStrike" kern="1200" cap="none" spc="0" normalizeH="0" baseline="0" noProof="0">
                          <a:ln>
                            <a:noFill/>
                          </a:ln>
                          <a:solidFill>
                            <a:prstClr val="black"/>
                          </a:solidFill>
                          <a:effectLst/>
                          <a:uLnTx/>
                          <a:uFillTx/>
                          <a:latin typeface="+mn-lt"/>
                          <a:ea typeface="+mn-ea"/>
                          <a:cs typeface="+mn-cs"/>
                        </a:rPr>
                        <a:t>
 Olmo Safari. Hace más lindo cualquier paisaje. 🚲🔥
ph: gabychavez86 📷
#bicicleta #bici #bike #mtb #mountainbike #bikelife #biketrip #biketour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275218516_380263660580907_3725140251465602695_n.jpg?_nc_cat=101&amp;ccb=1-5&amp;_nc_sid=8ae9d6&amp;_nc_ohc=mPrJaUD4KOoAX9wNQqX&amp;_nc_ht=scontent-iad3-1.cdninstagram.com&amp;edm=AL-3X8kEAAAA&amp;oh=00_AT96BAIEnLDyE4R3n36j3Y03Be3xB609HVjheLBL0jGc9w&amp;oe=6249BA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82842071"/>
                  </a:ext>
                </a:extLst>
              </a:tr>
            </a:tbl>
          </a:graphicData>
        </a:graphic>
      </p:graphicFrame>
      <p:sp>
        <p:nvSpPr>
          <p:cNvPr id="4" name="Text Placeholder 3">
            <a:extLst>
              <a:ext uri="{FF2B5EF4-FFF2-40B4-BE49-F238E27FC236}">
                <a16:creationId xmlns:a16="http://schemas.microsoft.com/office/drawing/2014/main" id="{11B4F232-622E-4401-B36A-64F0CD90459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4873874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F65B8-0777-4F4E-B51E-8359FABDD82B}"/>
              </a:ext>
            </a:extLst>
          </p:cNvPr>
          <p:cNvSpPr>
            <a:spLocks noGrp="1"/>
          </p:cNvSpPr>
          <p:nvPr>
            <p:ph type="title"/>
          </p:nvPr>
        </p:nvSpPr>
        <p:spPr/>
        <p:txBody>
          <a:bodyPr/>
          <a:lstStyle/>
          <a:p>
            <a:r>
              <a:rPr lang="en-US"/>
              <a:t>Instagram Posts Table | Teknialbikes - 9 of 25</a:t>
            </a:r>
          </a:p>
        </p:txBody>
      </p:sp>
      <p:graphicFrame>
        <p:nvGraphicFramePr>
          <p:cNvPr id="5" name="Table Placeholder 4">
            <a:extLst>
              <a:ext uri="{FF2B5EF4-FFF2-40B4-BE49-F238E27FC236}">
                <a16:creationId xmlns:a16="http://schemas.microsoft.com/office/drawing/2014/main" id="{4FC8C142-BBC7-4522-82AB-1FFFCBD4BCA8}"/>
              </a:ext>
            </a:extLst>
          </p:cNvPr>
          <p:cNvGraphicFramePr>
            <a:graphicFrameLocks noGrp="1"/>
          </p:cNvGraphicFramePr>
          <p:nvPr>
            <p:ph type="tbl" sz="quarter" idx="13"/>
            <p:extLst>
              <p:ext uri="{D42A27DB-BD31-4B8C-83A1-F6EECF244321}">
                <p14:modId xmlns:p14="http://schemas.microsoft.com/office/powerpoint/2010/main" val="525788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8956823"/>
                    </a:ext>
                  </a:extLst>
                </a:gridCol>
                <a:gridCol w="1810512">
                  <a:extLst>
                    <a:ext uri="{9D8B030D-6E8A-4147-A177-3AD203B41FA5}">
                      <a16:colId xmlns:a16="http://schemas.microsoft.com/office/drawing/2014/main" val="1438072370"/>
                    </a:ext>
                  </a:extLst>
                </a:gridCol>
                <a:gridCol w="822960">
                  <a:extLst>
                    <a:ext uri="{9D8B030D-6E8A-4147-A177-3AD203B41FA5}">
                      <a16:colId xmlns:a16="http://schemas.microsoft.com/office/drawing/2014/main" val="952363186"/>
                    </a:ext>
                  </a:extLst>
                </a:gridCol>
                <a:gridCol w="822960">
                  <a:extLst>
                    <a:ext uri="{9D8B030D-6E8A-4147-A177-3AD203B41FA5}">
                      <a16:colId xmlns:a16="http://schemas.microsoft.com/office/drawing/2014/main" val="2405743863"/>
                    </a:ext>
                  </a:extLst>
                </a:gridCol>
                <a:gridCol w="822960">
                  <a:extLst>
                    <a:ext uri="{9D8B030D-6E8A-4147-A177-3AD203B41FA5}">
                      <a16:colId xmlns:a16="http://schemas.microsoft.com/office/drawing/2014/main" val="739622030"/>
                    </a:ext>
                  </a:extLst>
                </a:gridCol>
                <a:gridCol w="822960">
                  <a:extLst>
                    <a:ext uri="{9D8B030D-6E8A-4147-A177-3AD203B41FA5}">
                      <a16:colId xmlns:a16="http://schemas.microsoft.com/office/drawing/2014/main" val="3687126440"/>
                    </a:ext>
                  </a:extLst>
                </a:gridCol>
                <a:gridCol w="822960">
                  <a:extLst>
                    <a:ext uri="{9D8B030D-6E8A-4147-A177-3AD203B41FA5}">
                      <a16:colId xmlns:a16="http://schemas.microsoft.com/office/drawing/2014/main" val="1136842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1128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- 2022-03-11 16:41:37</a:t>
                      </a:r>
                      <a:r>
                        <a:rPr kumimoji="0" lang="en-US" sz="1000" b="0" i="0" u="none" strike="noStrike" kern="1200" cap="none" spc="0" normalizeH="0" baseline="0" noProof="0">
                          <a:ln>
                            <a:noFill/>
                          </a:ln>
                          <a:solidFill>
                            <a:prstClr val="black"/>
                          </a:solidFill>
                          <a:effectLst/>
                          <a:uLnTx/>
                          <a:uFillTx/>
                          <a:latin typeface="+mn-lt"/>
                          <a:ea typeface="+mn-ea"/>
                          <a:cs typeface="+mn-cs"/>
                        </a:rPr>
                        <a:t>
 Se viene un finde a puro sol. ¡Todavía queda verano para disfrutar! 🚲☀️
📷 lauraazcurra
#bicicleta #bici #biciurbana #urbanbike #mejorenbici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275615869_375898850983062_4178465354383586175_n.jpg?_nc_cat=102&amp;ccb=1-5&amp;_nc_sid=8ae9d6&amp;_nc_ohc=j0UKELcyLG4AX-uxLGX&amp;_nc_ht=scontent-iad3-1.cdninstagram.com&amp;edm=AL-3X8kEAAAA&amp;oh=00_AT_a6NjCo2IXGZ5-F-Y7A-VcRU1rUlahnIEg83llXlPpZA&amp;oe=624AB6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94151506"/>
                  </a:ext>
                </a:extLst>
              </a:tr>
            </a:tbl>
          </a:graphicData>
        </a:graphic>
      </p:graphicFrame>
      <p:sp>
        <p:nvSpPr>
          <p:cNvPr id="4" name="Text Placeholder 3">
            <a:extLst>
              <a:ext uri="{FF2B5EF4-FFF2-40B4-BE49-F238E27FC236}">
                <a16:creationId xmlns:a16="http://schemas.microsoft.com/office/drawing/2014/main" id="{5E27C67E-BFD2-40D5-B5B1-49F32E5A346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7518631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5C25C-4364-412C-93A6-74132B74878D}"/>
              </a:ext>
            </a:extLst>
          </p:cNvPr>
          <p:cNvSpPr>
            <a:spLocks noGrp="1"/>
          </p:cNvSpPr>
          <p:nvPr>
            <p:ph type="title"/>
          </p:nvPr>
        </p:nvSpPr>
        <p:spPr/>
        <p:txBody>
          <a:bodyPr/>
          <a:lstStyle/>
          <a:p>
            <a:r>
              <a:rPr lang="en-US"/>
              <a:t>Instagram Posts Table | Teknialbikes - 10 of 25</a:t>
            </a:r>
          </a:p>
        </p:txBody>
      </p:sp>
      <p:graphicFrame>
        <p:nvGraphicFramePr>
          <p:cNvPr id="5" name="Table Placeholder 4">
            <a:extLst>
              <a:ext uri="{FF2B5EF4-FFF2-40B4-BE49-F238E27FC236}">
                <a16:creationId xmlns:a16="http://schemas.microsoft.com/office/drawing/2014/main" id="{96984848-1E98-4E43-99B3-5434159CE470}"/>
              </a:ext>
            </a:extLst>
          </p:cNvPr>
          <p:cNvGraphicFramePr>
            <a:graphicFrameLocks noGrp="1"/>
          </p:cNvGraphicFramePr>
          <p:nvPr>
            <p:ph type="tbl" sz="quarter" idx="13"/>
            <p:extLst>
              <p:ext uri="{D42A27DB-BD31-4B8C-83A1-F6EECF244321}">
                <p14:modId xmlns:p14="http://schemas.microsoft.com/office/powerpoint/2010/main" val="3389805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73143793"/>
                    </a:ext>
                  </a:extLst>
                </a:gridCol>
                <a:gridCol w="1810512">
                  <a:extLst>
                    <a:ext uri="{9D8B030D-6E8A-4147-A177-3AD203B41FA5}">
                      <a16:colId xmlns:a16="http://schemas.microsoft.com/office/drawing/2014/main" val="2958762007"/>
                    </a:ext>
                  </a:extLst>
                </a:gridCol>
                <a:gridCol w="822960">
                  <a:extLst>
                    <a:ext uri="{9D8B030D-6E8A-4147-A177-3AD203B41FA5}">
                      <a16:colId xmlns:a16="http://schemas.microsoft.com/office/drawing/2014/main" val="659654217"/>
                    </a:ext>
                  </a:extLst>
                </a:gridCol>
                <a:gridCol w="822960">
                  <a:extLst>
                    <a:ext uri="{9D8B030D-6E8A-4147-A177-3AD203B41FA5}">
                      <a16:colId xmlns:a16="http://schemas.microsoft.com/office/drawing/2014/main" val="3321646856"/>
                    </a:ext>
                  </a:extLst>
                </a:gridCol>
                <a:gridCol w="822960">
                  <a:extLst>
                    <a:ext uri="{9D8B030D-6E8A-4147-A177-3AD203B41FA5}">
                      <a16:colId xmlns:a16="http://schemas.microsoft.com/office/drawing/2014/main" val="1799648118"/>
                    </a:ext>
                  </a:extLst>
                </a:gridCol>
                <a:gridCol w="822960">
                  <a:extLst>
                    <a:ext uri="{9D8B030D-6E8A-4147-A177-3AD203B41FA5}">
                      <a16:colId xmlns:a16="http://schemas.microsoft.com/office/drawing/2014/main" val="314542637"/>
                    </a:ext>
                  </a:extLst>
                </a:gridCol>
                <a:gridCol w="822960">
                  <a:extLst>
                    <a:ext uri="{9D8B030D-6E8A-4147-A177-3AD203B41FA5}">
                      <a16:colId xmlns:a16="http://schemas.microsoft.com/office/drawing/2014/main" val="2134764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4057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- 2022-03-18 11:31:42</a:t>
                      </a:r>
                      <a:r>
                        <a:rPr kumimoji="0" lang="en-US" sz="1000" b="0" i="0" u="none" strike="noStrike" kern="1200" cap="none" spc="0" normalizeH="0" baseline="0" noProof="0">
                          <a:ln>
                            <a:noFill/>
                          </a:ln>
                          <a:solidFill>
                            <a:prstClr val="black"/>
                          </a:solidFill>
                          <a:effectLst/>
                          <a:uLnTx/>
                          <a:uFillTx/>
                          <a:latin typeface="+mn-lt"/>
                          <a:ea typeface="+mn-ea"/>
                          <a:cs typeface="+mn-cs"/>
                        </a:rPr>
                        <a:t>
 Segundo encuentro de #mujeresvenzo ❤️‍🔥
.
.
Nos volvemos a encontrar en vueltaaltascumbres para pedalear todas juntas! 
.
📍 Cuándo?: Viernes 25/03 a las 17hs concentramos y a las 18hs salimos a pedalear.
📍 Dónde?: En nuestro #puntovenzo en el predio de stands de la #expovac
💥 Inscripción #GRATIS! (Link en nuestras historias destacadas en Instagram) 
💥 Remeras de regalo para la primeras 100 inscriptas!
🔥 Nos vemos pronto!! 🔥
.
.
#somosvenzo
#venzo #venzobike #venzobikes #vueltaaltascumbres #mujeres #girlpower #cycling #cyclinggirl #mujeresfuertes #mujer #biker #bikegirl #teamvenzo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275943289_719115599102023_4854758687207574877_n.jpg?_nc_cat=111&amp;ccb=1-5&amp;_nc_sid=8ae9d6&amp;_nc_ohc=CogMBtxIrbgAX9b5Dwv&amp;_nc_ht=scontent-iad3-1.cdninstagram.com&amp;edm=AL-3X8kEAAAA&amp;oh=00_AT9OLu4ntpdQFJ8G6MzGhzrWLBXCIasBctmtC2pyAAsvVA&amp;oe=624A6D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33267954"/>
                  </a:ext>
                </a:extLst>
              </a:tr>
            </a:tbl>
          </a:graphicData>
        </a:graphic>
      </p:graphicFrame>
      <p:sp>
        <p:nvSpPr>
          <p:cNvPr id="4" name="Text Placeholder 3">
            <a:extLst>
              <a:ext uri="{FF2B5EF4-FFF2-40B4-BE49-F238E27FC236}">
                <a16:creationId xmlns:a16="http://schemas.microsoft.com/office/drawing/2014/main" id="{8CBCB3B6-7DB1-43A7-9D4E-69E53F15B66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0128539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6F513-89F6-4C85-B4A3-6E3B0106920E}"/>
              </a:ext>
            </a:extLst>
          </p:cNvPr>
          <p:cNvSpPr>
            <a:spLocks noGrp="1"/>
          </p:cNvSpPr>
          <p:nvPr>
            <p:ph type="title"/>
          </p:nvPr>
        </p:nvSpPr>
        <p:spPr/>
        <p:txBody>
          <a:bodyPr/>
          <a:lstStyle/>
          <a:p>
            <a:r>
              <a:rPr lang="en-US"/>
              <a:t>Instagram Posts Table | Teknialbikes - 11 of 25</a:t>
            </a:r>
          </a:p>
        </p:txBody>
      </p:sp>
      <p:graphicFrame>
        <p:nvGraphicFramePr>
          <p:cNvPr id="5" name="Table Placeholder 4">
            <a:extLst>
              <a:ext uri="{FF2B5EF4-FFF2-40B4-BE49-F238E27FC236}">
                <a16:creationId xmlns:a16="http://schemas.microsoft.com/office/drawing/2014/main" id="{BB901A3D-1F66-4D0C-80EE-66670B844863}"/>
              </a:ext>
            </a:extLst>
          </p:cNvPr>
          <p:cNvGraphicFramePr>
            <a:graphicFrameLocks noGrp="1"/>
          </p:cNvGraphicFramePr>
          <p:nvPr>
            <p:ph type="tbl" sz="quarter" idx="13"/>
            <p:extLst>
              <p:ext uri="{D42A27DB-BD31-4B8C-83A1-F6EECF244321}">
                <p14:modId xmlns:p14="http://schemas.microsoft.com/office/powerpoint/2010/main" val="1944280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74767827"/>
                    </a:ext>
                  </a:extLst>
                </a:gridCol>
                <a:gridCol w="1810512">
                  <a:extLst>
                    <a:ext uri="{9D8B030D-6E8A-4147-A177-3AD203B41FA5}">
                      <a16:colId xmlns:a16="http://schemas.microsoft.com/office/drawing/2014/main" val="1768062380"/>
                    </a:ext>
                  </a:extLst>
                </a:gridCol>
                <a:gridCol w="822960">
                  <a:extLst>
                    <a:ext uri="{9D8B030D-6E8A-4147-A177-3AD203B41FA5}">
                      <a16:colId xmlns:a16="http://schemas.microsoft.com/office/drawing/2014/main" val="187721506"/>
                    </a:ext>
                  </a:extLst>
                </a:gridCol>
                <a:gridCol w="822960">
                  <a:extLst>
                    <a:ext uri="{9D8B030D-6E8A-4147-A177-3AD203B41FA5}">
                      <a16:colId xmlns:a16="http://schemas.microsoft.com/office/drawing/2014/main" val="4206985078"/>
                    </a:ext>
                  </a:extLst>
                </a:gridCol>
                <a:gridCol w="822960">
                  <a:extLst>
                    <a:ext uri="{9D8B030D-6E8A-4147-A177-3AD203B41FA5}">
                      <a16:colId xmlns:a16="http://schemas.microsoft.com/office/drawing/2014/main" val="3458421850"/>
                    </a:ext>
                  </a:extLst>
                </a:gridCol>
                <a:gridCol w="822960">
                  <a:extLst>
                    <a:ext uri="{9D8B030D-6E8A-4147-A177-3AD203B41FA5}">
                      <a16:colId xmlns:a16="http://schemas.microsoft.com/office/drawing/2014/main" val="2967604492"/>
                    </a:ext>
                  </a:extLst>
                </a:gridCol>
                <a:gridCol w="822960">
                  <a:extLst>
                    <a:ext uri="{9D8B030D-6E8A-4147-A177-3AD203B41FA5}">
                      <a16:colId xmlns:a16="http://schemas.microsoft.com/office/drawing/2014/main" val="2999592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095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- 2022-03-28 13:07:43</a:t>
                      </a:r>
                      <a:r>
                        <a:rPr kumimoji="0" lang="es-ES" sz="1000" b="0" i="0" u="none" strike="noStrike" kern="1200" cap="none" spc="0" normalizeH="0" baseline="0" noProof="0">
                          <a:ln>
                            <a:noFill/>
                          </a:ln>
                          <a:solidFill>
                            <a:prstClr val="black"/>
                          </a:solidFill>
                          <a:effectLst/>
                          <a:uLnTx/>
                          <a:uFillTx/>
                          <a:latin typeface="+mn-lt"/>
                          <a:ea typeface="+mn-ea"/>
                          <a:cs typeface="+mn-cs"/>
                        </a:rPr>
                        <a:t>
 vueltaaltascumbres se queda en #Venzo ❤️‍🔥🖤
El pasado Domingo 27 de Marzo competimos en #MinaClavero con #ciclistas de primer nivel de #Argentina.
Logramos la #victoria absoluta de la #competencia, quedándonos con la general masculina y logrando excelentes resultados de la mano de todo el teamvenzo.arg
.
.
🔥NUESTROS RESULTADOS:
🏆 General Masculina 120k y 82k
🏆 3 Top 10 General Femenina 120k y 82k
🏆 Top 10 General Masculina 82k
🏆 25 PODIOS
🏆 9 VICTORIAS 
🏆 20 TOP 5
🏆 18 TOP 3
.
Detrás de estos grandes logros, se encuentra nuestro coordinador deportivo ariel.arnaudo.9 quien confía en cada integrante del #teamvenzo sacando lo mejor de cada uno.
La gran familia Karabitian que apuesta al desarrollo y crecimiento del #ciclismo nacional
Y un equipo de profesionales y excelentes personas que conforman el staff de grupocarloskarabitian y que están en cada detalle para que el #team pueda dar lo mejor!
.
Agradecidos con los organizadores de la competencia por hacernos vivir una verdadera fiesta del #mtb
.
.
#SOMOSVENZO
#venzoargentina #venzoarg #vivivenzo #grupocarloskarabitian #ciclismoargentino #cycling #mtblife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277418480_501563634709160_1036130542633996686_n.jpg?_nc_cat=106&amp;ccb=1-5&amp;_nc_sid=8ae9d6&amp;_nc_ohc=MwTGrmL37e0AX_51AkC&amp;_nc_ht=scontent-iad3-1.cdninstagram.com&amp;edm=AL-3X8kEAAAA&amp;oh=00_AT9QJmSRah04yhHWjdiYcTpYrWECu_vNuA8uKjttSF1bkA&amp;oe=624AB55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09128978"/>
                  </a:ext>
                </a:extLst>
              </a:tr>
            </a:tbl>
          </a:graphicData>
        </a:graphic>
      </p:graphicFrame>
      <p:sp>
        <p:nvSpPr>
          <p:cNvPr id="4" name="Text Placeholder 3">
            <a:extLst>
              <a:ext uri="{FF2B5EF4-FFF2-40B4-BE49-F238E27FC236}">
                <a16:creationId xmlns:a16="http://schemas.microsoft.com/office/drawing/2014/main" id="{DEEE3B6E-587B-4575-A4A7-E7009C6EA8C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31511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9DE66-9B88-45DB-A88A-AC01F0D91007}"/>
              </a:ext>
            </a:extLst>
          </p:cNvPr>
          <p:cNvSpPr>
            <a:spLocks noGrp="1"/>
          </p:cNvSpPr>
          <p:nvPr>
            <p:ph type="title"/>
          </p:nvPr>
        </p:nvSpPr>
        <p:spPr/>
        <p:txBody>
          <a:bodyPr/>
          <a:lstStyle/>
          <a:p>
            <a:r>
              <a:rPr lang="en-US"/>
              <a:t>Instagram Posts Table | Teknialbikes - 12 of 25</a:t>
            </a:r>
          </a:p>
        </p:txBody>
      </p:sp>
      <p:graphicFrame>
        <p:nvGraphicFramePr>
          <p:cNvPr id="5" name="Table Placeholder 4">
            <a:extLst>
              <a:ext uri="{FF2B5EF4-FFF2-40B4-BE49-F238E27FC236}">
                <a16:creationId xmlns:a16="http://schemas.microsoft.com/office/drawing/2014/main" id="{532A468E-DA19-4AAC-8B57-F826034D7557}"/>
              </a:ext>
            </a:extLst>
          </p:cNvPr>
          <p:cNvGraphicFramePr>
            <a:graphicFrameLocks noGrp="1"/>
          </p:cNvGraphicFramePr>
          <p:nvPr>
            <p:ph type="tbl" sz="quarter" idx="13"/>
            <p:extLst>
              <p:ext uri="{D42A27DB-BD31-4B8C-83A1-F6EECF244321}">
                <p14:modId xmlns:p14="http://schemas.microsoft.com/office/powerpoint/2010/main" val="1440884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277318"/>
                    </a:ext>
                  </a:extLst>
                </a:gridCol>
                <a:gridCol w="1810512">
                  <a:extLst>
                    <a:ext uri="{9D8B030D-6E8A-4147-A177-3AD203B41FA5}">
                      <a16:colId xmlns:a16="http://schemas.microsoft.com/office/drawing/2014/main" val="162965691"/>
                    </a:ext>
                  </a:extLst>
                </a:gridCol>
                <a:gridCol w="822960">
                  <a:extLst>
                    <a:ext uri="{9D8B030D-6E8A-4147-A177-3AD203B41FA5}">
                      <a16:colId xmlns:a16="http://schemas.microsoft.com/office/drawing/2014/main" val="2728961879"/>
                    </a:ext>
                  </a:extLst>
                </a:gridCol>
                <a:gridCol w="822960">
                  <a:extLst>
                    <a:ext uri="{9D8B030D-6E8A-4147-A177-3AD203B41FA5}">
                      <a16:colId xmlns:a16="http://schemas.microsoft.com/office/drawing/2014/main" val="4132065417"/>
                    </a:ext>
                  </a:extLst>
                </a:gridCol>
                <a:gridCol w="822960">
                  <a:extLst>
                    <a:ext uri="{9D8B030D-6E8A-4147-A177-3AD203B41FA5}">
                      <a16:colId xmlns:a16="http://schemas.microsoft.com/office/drawing/2014/main" val="4026177518"/>
                    </a:ext>
                  </a:extLst>
                </a:gridCol>
                <a:gridCol w="822960">
                  <a:extLst>
                    <a:ext uri="{9D8B030D-6E8A-4147-A177-3AD203B41FA5}">
                      <a16:colId xmlns:a16="http://schemas.microsoft.com/office/drawing/2014/main" val="954770249"/>
                    </a:ext>
                  </a:extLst>
                </a:gridCol>
                <a:gridCol w="822960">
                  <a:extLst>
                    <a:ext uri="{9D8B030D-6E8A-4147-A177-3AD203B41FA5}">
                      <a16:colId xmlns:a16="http://schemas.microsoft.com/office/drawing/2014/main" val="1001026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5234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- 2022-03-30 14:54:12</a:t>
                      </a:r>
                      <a:r>
                        <a:rPr kumimoji="0" lang="en-US" sz="1000" b="0" i="0" u="none" strike="noStrike" kern="1200" cap="none" spc="0" normalizeH="0" baseline="0" noProof="0">
                          <a:ln>
                            <a:noFill/>
                          </a:ln>
                          <a:solidFill>
                            <a:prstClr val="black"/>
                          </a:solidFill>
                          <a:effectLst/>
                          <a:uLnTx/>
                          <a:uFillTx/>
                          <a:latin typeface="+mn-lt"/>
                          <a:ea typeface="+mn-ea"/>
                          <a:cs typeface="+mn-cs"/>
                        </a:rPr>
                        <a:t>
 Olmo All Terra. El camino lo hacés vos. 🚴🏻‍♀️🚴🏻
#bici #bicicleta #todoterreno #mountainbike #mtb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277481575_350803786980974_5505717800751441058_n.jpg?_nc_cat=101&amp;ccb=1-5&amp;_nc_sid=8ae9d6&amp;_nc_ohc=WOcg0xi-fwEAX_Bs4Jv&amp;_nc_ht=scontent-iad3-1.cdninstagram.com&amp;edm=AL-3X8kEAAAA&amp;oh=00_AT9XBzCbclkkVYWlGlyBKcy-VaZf_DgKfK73THR02_xPjA&amp;oe=624A791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4140399"/>
                  </a:ext>
                </a:extLst>
              </a:tr>
            </a:tbl>
          </a:graphicData>
        </a:graphic>
      </p:graphicFrame>
      <p:sp>
        <p:nvSpPr>
          <p:cNvPr id="4" name="Text Placeholder 3">
            <a:extLst>
              <a:ext uri="{FF2B5EF4-FFF2-40B4-BE49-F238E27FC236}">
                <a16:creationId xmlns:a16="http://schemas.microsoft.com/office/drawing/2014/main" id="{5D0EED36-C5E5-4A76-9B05-5E8649FDC08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724494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2B0C9-2483-4D4C-AB50-0DEA4BCE61A9}"/>
              </a:ext>
            </a:extLst>
          </p:cNvPr>
          <p:cNvSpPr>
            <a:spLocks noGrp="1"/>
          </p:cNvSpPr>
          <p:nvPr>
            <p:ph type="title"/>
          </p:nvPr>
        </p:nvSpPr>
        <p:spPr/>
        <p:txBody>
          <a:bodyPr/>
          <a:lstStyle/>
          <a:p>
            <a:r>
              <a:rPr lang="en-US"/>
              <a:t>Instagram Posts Table | Teknialbikes - 13 of 25</a:t>
            </a:r>
          </a:p>
        </p:txBody>
      </p:sp>
      <p:graphicFrame>
        <p:nvGraphicFramePr>
          <p:cNvPr id="5" name="Table Placeholder 4">
            <a:extLst>
              <a:ext uri="{FF2B5EF4-FFF2-40B4-BE49-F238E27FC236}">
                <a16:creationId xmlns:a16="http://schemas.microsoft.com/office/drawing/2014/main" id="{D02F1967-089B-49F6-B6CA-6AA1E19D5BDB}"/>
              </a:ext>
            </a:extLst>
          </p:cNvPr>
          <p:cNvGraphicFramePr>
            <a:graphicFrameLocks noGrp="1"/>
          </p:cNvGraphicFramePr>
          <p:nvPr>
            <p:ph type="tbl" sz="quarter" idx="13"/>
            <p:extLst>
              <p:ext uri="{D42A27DB-BD31-4B8C-83A1-F6EECF244321}">
                <p14:modId xmlns:p14="http://schemas.microsoft.com/office/powerpoint/2010/main" val="3250803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5354836"/>
                    </a:ext>
                  </a:extLst>
                </a:gridCol>
                <a:gridCol w="1810512">
                  <a:extLst>
                    <a:ext uri="{9D8B030D-6E8A-4147-A177-3AD203B41FA5}">
                      <a16:colId xmlns:a16="http://schemas.microsoft.com/office/drawing/2014/main" val="2639830811"/>
                    </a:ext>
                  </a:extLst>
                </a:gridCol>
                <a:gridCol w="822960">
                  <a:extLst>
                    <a:ext uri="{9D8B030D-6E8A-4147-A177-3AD203B41FA5}">
                      <a16:colId xmlns:a16="http://schemas.microsoft.com/office/drawing/2014/main" val="1209839272"/>
                    </a:ext>
                  </a:extLst>
                </a:gridCol>
                <a:gridCol w="822960">
                  <a:extLst>
                    <a:ext uri="{9D8B030D-6E8A-4147-A177-3AD203B41FA5}">
                      <a16:colId xmlns:a16="http://schemas.microsoft.com/office/drawing/2014/main" val="1156057220"/>
                    </a:ext>
                  </a:extLst>
                </a:gridCol>
                <a:gridCol w="822960">
                  <a:extLst>
                    <a:ext uri="{9D8B030D-6E8A-4147-A177-3AD203B41FA5}">
                      <a16:colId xmlns:a16="http://schemas.microsoft.com/office/drawing/2014/main" val="2637974398"/>
                    </a:ext>
                  </a:extLst>
                </a:gridCol>
                <a:gridCol w="822960">
                  <a:extLst>
                    <a:ext uri="{9D8B030D-6E8A-4147-A177-3AD203B41FA5}">
                      <a16:colId xmlns:a16="http://schemas.microsoft.com/office/drawing/2014/main" val="2929549277"/>
                    </a:ext>
                  </a:extLst>
                </a:gridCol>
                <a:gridCol w="822960">
                  <a:extLst>
                    <a:ext uri="{9D8B030D-6E8A-4147-A177-3AD203B41FA5}">
                      <a16:colId xmlns:a16="http://schemas.microsoft.com/office/drawing/2014/main" val="4000560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8563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- 2022-03-16 21:40:02</a:t>
                      </a:r>
                      <a:r>
                        <a:rPr kumimoji="0" lang="es-ES" sz="1000" b="0" i="0" u="none" strike="noStrike" kern="1200" cap="none" spc="0" normalizeH="0" baseline="0" noProof="0">
                          <a:ln>
                            <a:noFill/>
                          </a:ln>
                          <a:solidFill>
                            <a:prstClr val="black"/>
                          </a:solidFill>
                          <a:effectLst/>
                          <a:uLnTx/>
                          <a:uFillTx/>
                          <a:latin typeface="+mn-lt"/>
                          <a:ea typeface="+mn-ea"/>
                          <a:cs typeface="+mn-cs"/>
                        </a:rPr>
                        <a:t>
 Volvemos a vueltaaltascumbres 🔥❤️
Volvemos a reunirnos y estaremos presentes en la presentación de equipos de #VAC en #minaclavero el próximo 26 de Marzo.
Los invitamos a compartir y participar en la presentación de cada #team del país 🔥
y a visitar nuestro Stand, donde encontrarán las últimas novedades de #venzo ❤️🤍🖤
#SOMOSVENZO
#TEAMVENZO
#venzobikes #venzobike #venzoargentina #venzoarg #vivivenzo #cycling #ciclismoargentino #ciclismo #vueltaaltascumbres #mtb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275944046_1004104903625137_8073459261896264123_n.jpg?_nc_cat=103&amp;ccb=1-5&amp;_nc_sid=8ae9d6&amp;_nc_ohc=o34CByeNZN0AX-2vvwl&amp;_nc_ht=scontent-iad3-1.cdninstagram.com&amp;edm=AL-3X8kEAAAA&amp;oh=00_AT84rKVOBheJQlpsDB5I1ZRxXGKZPiLXcEi5d0pX5Hlmng&amp;oe=624A746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72459438"/>
                  </a:ext>
                </a:extLst>
              </a:tr>
            </a:tbl>
          </a:graphicData>
        </a:graphic>
      </p:graphicFrame>
      <p:sp>
        <p:nvSpPr>
          <p:cNvPr id="4" name="Text Placeholder 3">
            <a:extLst>
              <a:ext uri="{FF2B5EF4-FFF2-40B4-BE49-F238E27FC236}">
                <a16:creationId xmlns:a16="http://schemas.microsoft.com/office/drawing/2014/main" id="{BC09067B-0B08-4E7C-8E3F-A9C78A7880D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520033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7FC66-D255-4C84-A3A0-5D320907BA69}"/>
              </a:ext>
            </a:extLst>
          </p:cNvPr>
          <p:cNvSpPr>
            <a:spLocks noGrp="1"/>
          </p:cNvSpPr>
          <p:nvPr>
            <p:ph type="title"/>
          </p:nvPr>
        </p:nvSpPr>
        <p:spPr/>
        <p:txBody>
          <a:bodyPr/>
          <a:lstStyle/>
          <a:p>
            <a:r>
              <a:rPr lang="en-US"/>
              <a:t>Instagram Posts Table | Teknialbikes - 14 of 25</a:t>
            </a:r>
          </a:p>
        </p:txBody>
      </p:sp>
      <p:graphicFrame>
        <p:nvGraphicFramePr>
          <p:cNvPr id="5" name="Table Placeholder 4">
            <a:extLst>
              <a:ext uri="{FF2B5EF4-FFF2-40B4-BE49-F238E27FC236}">
                <a16:creationId xmlns:a16="http://schemas.microsoft.com/office/drawing/2014/main" id="{B884977E-D28C-4BEC-85A3-96C7D56831D4}"/>
              </a:ext>
            </a:extLst>
          </p:cNvPr>
          <p:cNvGraphicFramePr>
            <a:graphicFrameLocks noGrp="1"/>
          </p:cNvGraphicFramePr>
          <p:nvPr>
            <p:ph type="tbl" sz="quarter" idx="13"/>
            <p:extLst>
              <p:ext uri="{D42A27DB-BD31-4B8C-83A1-F6EECF244321}">
                <p14:modId xmlns:p14="http://schemas.microsoft.com/office/powerpoint/2010/main" val="74668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035256"/>
                    </a:ext>
                  </a:extLst>
                </a:gridCol>
                <a:gridCol w="1810512">
                  <a:extLst>
                    <a:ext uri="{9D8B030D-6E8A-4147-A177-3AD203B41FA5}">
                      <a16:colId xmlns:a16="http://schemas.microsoft.com/office/drawing/2014/main" val="1744045604"/>
                    </a:ext>
                  </a:extLst>
                </a:gridCol>
                <a:gridCol w="822960">
                  <a:extLst>
                    <a:ext uri="{9D8B030D-6E8A-4147-A177-3AD203B41FA5}">
                      <a16:colId xmlns:a16="http://schemas.microsoft.com/office/drawing/2014/main" val="3907758925"/>
                    </a:ext>
                  </a:extLst>
                </a:gridCol>
                <a:gridCol w="822960">
                  <a:extLst>
                    <a:ext uri="{9D8B030D-6E8A-4147-A177-3AD203B41FA5}">
                      <a16:colId xmlns:a16="http://schemas.microsoft.com/office/drawing/2014/main" val="1009326019"/>
                    </a:ext>
                  </a:extLst>
                </a:gridCol>
                <a:gridCol w="822960">
                  <a:extLst>
                    <a:ext uri="{9D8B030D-6E8A-4147-A177-3AD203B41FA5}">
                      <a16:colId xmlns:a16="http://schemas.microsoft.com/office/drawing/2014/main" val="837507577"/>
                    </a:ext>
                  </a:extLst>
                </a:gridCol>
                <a:gridCol w="822960">
                  <a:extLst>
                    <a:ext uri="{9D8B030D-6E8A-4147-A177-3AD203B41FA5}">
                      <a16:colId xmlns:a16="http://schemas.microsoft.com/office/drawing/2014/main" val="1355506683"/>
                    </a:ext>
                  </a:extLst>
                </a:gridCol>
                <a:gridCol w="822960">
                  <a:extLst>
                    <a:ext uri="{9D8B030D-6E8A-4147-A177-3AD203B41FA5}">
                      <a16:colId xmlns:a16="http://schemas.microsoft.com/office/drawing/2014/main" val="2458395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9579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- 2022-03-20 20:47:09</a:t>
                      </a:r>
                      <a:r>
                        <a:rPr kumimoji="0" lang="en-US" sz="1000" b="0" i="0" u="none" strike="noStrike" kern="1200" cap="none" spc="0" normalizeH="0" baseline="0" noProof="0">
                          <a:ln>
                            <a:noFill/>
                          </a:ln>
                          <a:solidFill>
                            <a:prstClr val="black"/>
                          </a:solidFill>
                          <a:effectLst/>
                          <a:uLnTx/>
                          <a:uFillTx/>
                          <a:latin typeface="+mn-lt"/>
                          <a:ea typeface="+mn-ea"/>
                          <a:cs typeface="+mn-cs"/>
                        </a:rPr>
                        <a:t>
 Visitá nuestro #puntovenzo este próximo fin de semana en vueltaaltascumbres
.
Te mostraremos lo último de #venzo y brindaremos información de todos nuestros productos. 
.
Las #doblesvenzo ya están disponibles en el mercado argentino.
Vení a ver de cerca las tan esperadas #venzoxtreme
.
.
Nos vemos en una semana!
#Somosvenzo
.
.
#vac #vueltaaltascumbres #venzobikes #venzobike #ciclismo #ciclismoargentino #cycling #cyclinglife #xc #xco #mtb #mtblife #mountainbike #xcm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276232224_491056812613067_7834818133482165389_n.jpg?_nc_cat=106&amp;ccb=1-5&amp;_nc_sid=8ae9d6&amp;_nc_ohc=kS3qGc9pOEAAX-e-Mim&amp;_nc_ht=scontent-iad3-1.cdninstagram.com&amp;edm=AL-3X8kEAAAA&amp;oh=00_AT9XBGQVbmK_YWyDVDJPgHcj_844Dzl_ULIb4_j_3hOh9A&amp;oe=624AC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52233381"/>
                  </a:ext>
                </a:extLst>
              </a:tr>
            </a:tbl>
          </a:graphicData>
        </a:graphic>
      </p:graphicFrame>
      <p:sp>
        <p:nvSpPr>
          <p:cNvPr id="4" name="Text Placeholder 3">
            <a:extLst>
              <a:ext uri="{FF2B5EF4-FFF2-40B4-BE49-F238E27FC236}">
                <a16:creationId xmlns:a16="http://schemas.microsoft.com/office/drawing/2014/main" id="{604A7101-F979-48E6-A6DD-E22A29F8771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4420644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73AA7-16AF-4D17-A7F5-41F514060C90}"/>
              </a:ext>
            </a:extLst>
          </p:cNvPr>
          <p:cNvSpPr>
            <a:spLocks noGrp="1"/>
          </p:cNvSpPr>
          <p:nvPr>
            <p:ph type="title"/>
          </p:nvPr>
        </p:nvSpPr>
        <p:spPr/>
        <p:txBody>
          <a:bodyPr/>
          <a:lstStyle/>
          <a:p>
            <a:r>
              <a:rPr lang="en-US"/>
              <a:t>Instagram Posts Table | Teknialbikes - 15 of 25</a:t>
            </a:r>
          </a:p>
        </p:txBody>
      </p:sp>
      <p:graphicFrame>
        <p:nvGraphicFramePr>
          <p:cNvPr id="5" name="Table Placeholder 4">
            <a:extLst>
              <a:ext uri="{FF2B5EF4-FFF2-40B4-BE49-F238E27FC236}">
                <a16:creationId xmlns:a16="http://schemas.microsoft.com/office/drawing/2014/main" id="{EEEE56A6-D92B-4CC4-AD96-5C5D17FB41CE}"/>
              </a:ext>
            </a:extLst>
          </p:cNvPr>
          <p:cNvGraphicFramePr>
            <a:graphicFrameLocks noGrp="1"/>
          </p:cNvGraphicFramePr>
          <p:nvPr>
            <p:ph type="tbl" sz="quarter" idx="13"/>
            <p:extLst>
              <p:ext uri="{D42A27DB-BD31-4B8C-83A1-F6EECF244321}">
                <p14:modId xmlns:p14="http://schemas.microsoft.com/office/powerpoint/2010/main" val="3956052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30630070"/>
                    </a:ext>
                  </a:extLst>
                </a:gridCol>
                <a:gridCol w="1810512">
                  <a:extLst>
                    <a:ext uri="{9D8B030D-6E8A-4147-A177-3AD203B41FA5}">
                      <a16:colId xmlns:a16="http://schemas.microsoft.com/office/drawing/2014/main" val="727641921"/>
                    </a:ext>
                  </a:extLst>
                </a:gridCol>
                <a:gridCol w="822960">
                  <a:extLst>
                    <a:ext uri="{9D8B030D-6E8A-4147-A177-3AD203B41FA5}">
                      <a16:colId xmlns:a16="http://schemas.microsoft.com/office/drawing/2014/main" val="4085715395"/>
                    </a:ext>
                  </a:extLst>
                </a:gridCol>
                <a:gridCol w="822960">
                  <a:extLst>
                    <a:ext uri="{9D8B030D-6E8A-4147-A177-3AD203B41FA5}">
                      <a16:colId xmlns:a16="http://schemas.microsoft.com/office/drawing/2014/main" val="2429562660"/>
                    </a:ext>
                  </a:extLst>
                </a:gridCol>
                <a:gridCol w="822960">
                  <a:extLst>
                    <a:ext uri="{9D8B030D-6E8A-4147-A177-3AD203B41FA5}">
                      <a16:colId xmlns:a16="http://schemas.microsoft.com/office/drawing/2014/main" val="1995240580"/>
                    </a:ext>
                  </a:extLst>
                </a:gridCol>
                <a:gridCol w="822960">
                  <a:extLst>
                    <a:ext uri="{9D8B030D-6E8A-4147-A177-3AD203B41FA5}">
                      <a16:colId xmlns:a16="http://schemas.microsoft.com/office/drawing/2014/main" val="4083454239"/>
                    </a:ext>
                  </a:extLst>
                </a:gridCol>
                <a:gridCol w="822960">
                  <a:extLst>
                    <a:ext uri="{9D8B030D-6E8A-4147-A177-3AD203B41FA5}">
                      <a16:colId xmlns:a16="http://schemas.microsoft.com/office/drawing/2014/main" val="3318591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2608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- 2022-03-06 11:22:31</a:t>
                      </a:r>
                      <a:r>
                        <a:rPr kumimoji="0" lang="en-US" sz="1000" b="0" i="0" u="none" strike="noStrike" kern="1200" cap="none" spc="0" normalizeH="0" baseline="0" noProof="0">
                          <a:ln>
                            <a:noFill/>
                          </a:ln>
                          <a:solidFill>
                            <a:prstClr val="black"/>
                          </a:solidFill>
                          <a:effectLst/>
                          <a:uLnTx/>
                          <a:uFillTx/>
                          <a:latin typeface="+mn-lt"/>
                          <a:ea typeface="+mn-ea"/>
                          <a:cs typeface="+mn-cs"/>
                        </a:rPr>
                        <a:t>
 Cerramos la temporada de #veranovenzo en #pinamar junto a renaultarg disfrutando de un fin de semana sobre ruedas!
.
.
Un mes lleno de aventuras, bicicleteadas por el bosque y la playa y mucha diversión.
.
.
Seguimos trabajando firmes para muchas sorpresas en lo que viene del año ❤️🔥
.
.
#somosvenzo #venzo #venzoargentina #venzoarg #vivivenzo #ciclismo #cycling #renault #renaultargentina #bike #biker #mtb #cyclinglife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275193439_363510735443239_1136041737949616602_n.jpg?_nc_cat=107&amp;ccb=1-5&amp;_nc_sid=8ae9d6&amp;_nc_ohc=tuCQD0LRwOwAX9h0uk0&amp;_nc_ht=scontent-iad3-1.cdninstagram.com&amp;edm=AL-3X8kEAAAA&amp;oh=00_AT89WzkO9OMqpPLfNXL4ytdThDVbBE-h6xIrK1FFdqWaBg&amp;oe=624A133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72915010"/>
                  </a:ext>
                </a:extLst>
              </a:tr>
            </a:tbl>
          </a:graphicData>
        </a:graphic>
      </p:graphicFrame>
      <p:sp>
        <p:nvSpPr>
          <p:cNvPr id="4" name="Text Placeholder 3">
            <a:extLst>
              <a:ext uri="{FF2B5EF4-FFF2-40B4-BE49-F238E27FC236}">
                <a16:creationId xmlns:a16="http://schemas.microsoft.com/office/drawing/2014/main" id="{F272C2FB-53A2-46BE-8D9F-0B184184DDA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5909987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0D3D6-0844-45ED-BDAF-6B260F9C6BC8}"/>
              </a:ext>
            </a:extLst>
          </p:cNvPr>
          <p:cNvSpPr>
            <a:spLocks noGrp="1"/>
          </p:cNvSpPr>
          <p:nvPr>
            <p:ph type="title"/>
          </p:nvPr>
        </p:nvSpPr>
        <p:spPr/>
        <p:txBody>
          <a:bodyPr/>
          <a:lstStyle/>
          <a:p>
            <a:r>
              <a:rPr lang="en-US"/>
              <a:t>Instagram Posts Table | Teknialbikes - 16 of 25</a:t>
            </a:r>
          </a:p>
        </p:txBody>
      </p:sp>
      <p:graphicFrame>
        <p:nvGraphicFramePr>
          <p:cNvPr id="5" name="Table Placeholder 4">
            <a:extLst>
              <a:ext uri="{FF2B5EF4-FFF2-40B4-BE49-F238E27FC236}">
                <a16:creationId xmlns:a16="http://schemas.microsoft.com/office/drawing/2014/main" id="{7EA06FDE-5F5B-4B3F-B4A1-5DB49D6F80D1}"/>
              </a:ext>
            </a:extLst>
          </p:cNvPr>
          <p:cNvGraphicFramePr>
            <a:graphicFrameLocks noGrp="1"/>
          </p:cNvGraphicFramePr>
          <p:nvPr>
            <p:ph type="tbl" sz="quarter" idx="13"/>
            <p:extLst>
              <p:ext uri="{D42A27DB-BD31-4B8C-83A1-F6EECF244321}">
                <p14:modId xmlns:p14="http://schemas.microsoft.com/office/powerpoint/2010/main" val="1864657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48634745"/>
                    </a:ext>
                  </a:extLst>
                </a:gridCol>
                <a:gridCol w="1810512">
                  <a:extLst>
                    <a:ext uri="{9D8B030D-6E8A-4147-A177-3AD203B41FA5}">
                      <a16:colId xmlns:a16="http://schemas.microsoft.com/office/drawing/2014/main" val="4157078226"/>
                    </a:ext>
                  </a:extLst>
                </a:gridCol>
                <a:gridCol w="822960">
                  <a:extLst>
                    <a:ext uri="{9D8B030D-6E8A-4147-A177-3AD203B41FA5}">
                      <a16:colId xmlns:a16="http://schemas.microsoft.com/office/drawing/2014/main" val="261979488"/>
                    </a:ext>
                  </a:extLst>
                </a:gridCol>
                <a:gridCol w="822960">
                  <a:extLst>
                    <a:ext uri="{9D8B030D-6E8A-4147-A177-3AD203B41FA5}">
                      <a16:colId xmlns:a16="http://schemas.microsoft.com/office/drawing/2014/main" val="3312256697"/>
                    </a:ext>
                  </a:extLst>
                </a:gridCol>
                <a:gridCol w="822960">
                  <a:extLst>
                    <a:ext uri="{9D8B030D-6E8A-4147-A177-3AD203B41FA5}">
                      <a16:colId xmlns:a16="http://schemas.microsoft.com/office/drawing/2014/main" val="1594612644"/>
                    </a:ext>
                  </a:extLst>
                </a:gridCol>
                <a:gridCol w="822960">
                  <a:extLst>
                    <a:ext uri="{9D8B030D-6E8A-4147-A177-3AD203B41FA5}">
                      <a16:colId xmlns:a16="http://schemas.microsoft.com/office/drawing/2014/main" val="2718904558"/>
                    </a:ext>
                  </a:extLst>
                </a:gridCol>
                <a:gridCol w="822960">
                  <a:extLst>
                    <a:ext uri="{9D8B030D-6E8A-4147-A177-3AD203B41FA5}">
                      <a16:colId xmlns:a16="http://schemas.microsoft.com/office/drawing/2014/main" val="692610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9079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- 2022-03-07 10:28:28</a:t>
                      </a:r>
                      <a:r>
                        <a:rPr kumimoji="0" lang="es-ES" sz="1000" b="0" i="0" u="none" strike="noStrike" kern="1200" cap="none" spc="0" normalizeH="0" baseline="0" noProof="0">
                          <a:ln>
                            <a:noFill/>
                          </a:ln>
                          <a:solidFill>
                            <a:prstClr val="black"/>
                          </a:solidFill>
                          <a:effectLst/>
                          <a:uLnTx/>
                          <a:uFillTx/>
                          <a:latin typeface="+mn-lt"/>
                          <a:ea typeface="+mn-ea"/>
                          <a:cs typeface="+mn-cs"/>
                        </a:rPr>
                        <a:t>
 El #veranovenzo llegó a diferentes puntos turísticos del país durante todo enero y febrero, con actividades para todo público, libres y gratuitas.
.
Pedaleadas en familia, salidas con los miembros del teamvenzo.arg, shows en  vivo, gym al aire libre, expo de las #venzobikes y test drives.
.
Cerramos la temporada junto a renaultarg planificando nuevas aventuras y sorpresas para todos ustedes que nos siguen y nos bancan ❤️
Llevándoles un poquito de esta pasión y alegría que nos mueve.
.
.
#somosvenzo
#venzo #venzoargentina #venzoarg #vivivenzo #ciclismo #ciclismoargentino #cycling #cyclinglife #mtb #mtblife #renault #renaultalaskan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275355985_1609787962714253_5388453952366729958_n.jpg?_nc_cat=104&amp;ccb=1-5&amp;_nc_sid=8ae9d6&amp;_nc_ohc=YWMYsGgKB8YAX_XxKxv&amp;_nc_ht=scontent-iad3-1.cdninstagram.com&amp;edm=AL-3X8kEAAAA&amp;oh=00_AT9-b-IU3bBsQ24YideQYBatZ8245BU8gxEOOrNlaoqR-w&amp;oe=624A19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72092622"/>
                  </a:ext>
                </a:extLst>
              </a:tr>
            </a:tbl>
          </a:graphicData>
        </a:graphic>
      </p:graphicFrame>
      <p:sp>
        <p:nvSpPr>
          <p:cNvPr id="4" name="Text Placeholder 3">
            <a:extLst>
              <a:ext uri="{FF2B5EF4-FFF2-40B4-BE49-F238E27FC236}">
                <a16:creationId xmlns:a16="http://schemas.microsoft.com/office/drawing/2014/main" id="{ED5DCE05-AFF2-4835-8DC3-2E5D5386283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994206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32D29-28F3-4887-896E-F915FD7344C2}"/>
              </a:ext>
            </a:extLst>
          </p:cNvPr>
          <p:cNvSpPr>
            <a:spLocks noGrp="1"/>
          </p:cNvSpPr>
          <p:nvPr>
            <p:ph type="title"/>
          </p:nvPr>
        </p:nvSpPr>
        <p:spPr/>
        <p:txBody>
          <a:bodyPr/>
          <a:lstStyle/>
          <a:p>
            <a:r>
              <a:rPr lang="en-US"/>
              <a:t>Instagram Posts Table | Teknialbikes - 17 of 25</a:t>
            </a:r>
          </a:p>
        </p:txBody>
      </p:sp>
      <p:graphicFrame>
        <p:nvGraphicFramePr>
          <p:cNvPr id="5" name="Table Placeholder 4">
            <a:extLst>
              <a:ext uri="{FF2B5EF4-FFF2-40B4-BE49-F238E27FC236}">
                <a16:creationId xmlns:a16="http://schemas.microsoft.com/office/drawing/2014/main" id="{F1D06AE3-FEEB-49F6-8EA0-B9DD55BD3C76}"/>
              </a:ext>
            </a:extLst>
          </p:cNvPr>
          <p:cNvGraphicFramePr>
            <a:graphicFrameLocks noGrp="1"/>
          </p:cNvGraphicFramePr>
          <p:nvPr>
            <p:ph type="tbl" sz="quarter" idx="13"/>
            <p:extLst>
              <p:ext uri="{D42A27DB-BD31-4B8C-83A1-F6EECF244321}">
                <p14:modId xmlns:p14="http://schemas.microsoft.com/office/powerpoint/2010/main" val="1279425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50292119"/>
                    </a:ext>
                  </a:extLst>
                </a:gridCol>
                <a:gridCol w="1810512">
                  <a:extLst>
                    <a:ext uri="{9D8B030D-6E8A-4147-A177-3AD203B41FA5}">
                      <a16:colId xmlns:a16="http://schemas.microsoft.com/office/drawing/2014/main" val="2656853845"/>
                    </a:ext>
                  </a:extLst>
                </a:gridCol>
                <a:gridCol w="822960">
                  <a:extLst>
                    <a:ext uri="{9D8B030D-6E8A-4147-A177-3AD203B41FA5}">
                      <a16:colId xmlns:a16="http://schemas.microsoft.com/office/drawing/2014/main" val="3727063769"/>
                    </a:ext>
                  </a:extLst>
                </a:gridCol>
                <a:gridCol w="822960">
                  <a:extLst>
                    <a:ext uri="{9D8B030D-6E8A-4147-A177-3AD203B41FA5}">
                      <a16:colId xmlns:a16="http://schemas.microsoft.com/office/drawing/2014/main" val="4039579380"/>
                    </a:ext>
                  </a:extLst>
                </a:gridCol>
                <a:gridCol w="822960">
                  <a:extLst>
                    <a:ext uri="{9D8B030D-6E8A-4147-A177-3AD203B41FA5}">
                      <a16:colId xmlns:a16="http://schemas.microsoft.com/office/drawing/2014/main" val="3092120943"/>
                    </a:ext>
                  </a:extLst>
                </a:gridCol>
                <a:gridCol w="822960">
                  <a:extLst>
                    <a:ext uri="{9D8B030D-6E8A-4147-A177-3AD203B41FA5}">
                      <a16:colId xmlns:a16="http://schemas.microsoft.com/office/drawing/2014/main" val="2115846050"/>
                    </a:ext>
                  </a:extLst>
                </a:gridCol>
                <a:gridCol w="822960">
                  <a:extLst>
                    <a:ext uri="{9D8B030D-6E8A-4147-A177-3AD203B41FA5}">
                      <a16:colId xmlns:a16="http://schemas.microsoft.com/office/drawing/2014/main" val="2271787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4157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- 2022-03-06 19:46:22</a:t>
                      </a:r>
                      <a:r>
                        <a:rPr kumimoji="0" lang="es-ES" sz="1000" b="0" i="0" u="none" strike="noStrike" kern="1200" cap="none" spc="0" normalizeH="0" baseline="0" noProof="0">
                          <a:ln>
                            <a:noFill/>
                          </a:ln>
                          <a:solidFill>
                            <a:prstClr val="black"/>
                          </a:solidFill>
                          <a:effectLst/>
                          <a:uLnTx/>
                          <a:uFillTx/>
                          <a:latin typeface="+mn-lt"/>
                          <a:ea typeface="+mn-ea"/>
                          <a:cs typeface="+mn-cs"/>
                        </a:rPr>
                        <a:t>
 Este verano estuvo lleno de #aventuras 🤩🔥
.
Sumamos a nuestros #veranovenzo #travesías y #testdrive en 4 ruedas junto a renaultarg 
.
Una temporada de trabajo en equipo con los encargados de #marketing y #comunicación de ambas marcas en nuestro país 🇦🇷❤️
.
La #pasión y el #amor por la #bicicleta y la vida al aire libre se vieron reflejados en cada evento y en cada punto de encuentro este #verano
.
Vendrán nuevas pedaleadas y nuevos test drives, además de muchas #sorpresas para todos nuestros usuarios y seguidores 🔥 ❤️
.
.
#somosvenzo #venzo #venzobikes #venzobike #vivivenzo #venzoargentina #ciclismo #summer #cycling #cyclinglife #cyclingphotos #cyclinglove #renault #renaultduster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275441386_783227969323224_2426878797135161513_n.jpg?_nc_cat=101&amp;ccb=1-5&amp;_nc_sid=8ae9d6&amp;_nc_ohc=F8X7g90kHuEAX8H5qW_&amp;_nc_ht=scontent-iad3-1.cdninstagram.com&amp;edm=AL-3X8kEAAAA&amp;oh=00_AT9j4yYj1ZabspAB6V2PP_x_t18H3kA6fGbGAwF2fNERXw&amp;oe=624A81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2381372"/>
                  </a:ext>
                </a:extLst>
              </a:tr>
            </a:tbl>
          </a:graphicData>
        </a:graphic>
      </p:graphicFrame>
      <p:sp>
        <p:nvSpPr>
          <p:cNvPr id="4" name="Text Placeholder 3">
            <a:extLst>
              <a:ext uri="{FF2B5EF4-FFF2-40B4-BE49-F238E27FC236}">
                <a16:creationId xmlns:a16="http://schemas.microsoft.com/office/drawing/2014/main" id="{9926F67E-B7EC-48CC-B7D1-9C29B333F13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305391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CDD49-D9D2-4770-8811-0074C5F6DCDE}"/>
              </a:ext>
            </a:extLst>
          </p:cNvPr>
          <p:cNvSpPr>
            <a:spLocks noGrp="1"/>
          </p:cNvSpPr>
          <p:nvPr>
            <p:ph type="title"/>
          </p:nvPr>
        </p:nvSpPr>
        <p:spPr/>
        <p:txBody>
          <a:bodyPr/>
          <a:lstStyle/>
          <a:p>
            <a:r>
              <a:rPr lang="en-US"/>
              <a:t>Instagram Posts Table | Teknialbikes - 18 of 25</a:t>
            </a:r>
          </a:p>
        </p:txBody>
      </p:sp>
      <p:graphicFrame>
        <p:nvGraphicFramePr>
          <p:cNvPr id="5" name="Table Placeholder 4">
            <a:extLst>
              <a:ext uri="{FF2B5EF4-FFF2-40B4-BE49-F238E27FC236}">
                <a16:creationId xmlns:a16="http://schemas.microsoft.com/office/drawing/2014/main" id="{48DFFB62-430F-4443-B276-8A9223F8A20A}"/>
              </a:ext>
            </a:extLst>
          </p:cNvPr>
          <p:cNvGraphicFramePr>
            <a:graphicFrameLocks noGrp="1"/>
          </p:cNvGraphicFramePr>
          <p:nvPr>
            <p:ph type="tbl" sz="quarter" idx="13"/>
            <p:extLst>
              <p:ext uri="{D42A27DB-BD31-4B8C-83A1-F6EECF244321}">
                <p14:modId xmlns:p14="http://schemas.microsoft.com/office/powerpoint/2010/main" val="3326128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694296"/>
                    </a:ext>
                  </a:extLst>
                </a:gridCol>
                <a:gridCol w="1810512">
                  <a:extLst>
                    <a:ext uri="{9D8B030D-6E8A-4147-A177-3AD203B41FA5}">
                      <a16:colId xmlns:a16="http://schemas.microsoft.com/office/drawing/2014/main" val="2544787976"/>
                    </a:ext>
                  </a:extLst>
                </a:gridCol>
                <a:gridCol w="822960">
                  <a:extLst>
                    <a:ext uri="{9D8B030D-6E8A-4147-A177-3AD203B41FA5}">
                      <a16:colId xmlns:a16="http://schemas.microsoft.com/office/drawing/2014/main" val="1055602949"/>
                    </a:ext>
                  </a:extLst>
                </a:gridCol>
                <a:gridCol w="822960">
                  <a:extLst>
                    <a:ext uri="{9D8B030D-6E8A-4147-A177-3AD203B41FA5}">
                      <a16:colId xmlns:a16="http://schemas.microsoft.com/office/drawing/2014/main" val="842937986"/>
                    </a:ext>
                  </a:extLst>
                </a:gridCol>
                <a:gridCol w="822960">
                  <a:extLst>
                    <a:ext uri="{9D8B030D-6E8A-4147-A177-3AD203B41FA5}">
                      <a16:colId xmlns:a16="http://schemas.microsoft.com/office/drawing/2014/main" val="1635488099"/>
                    </a:ext>
                  </a:extLst>
                </a:gridCol>
                <a:gridCol w="822960">
                  <a:extLst>
                    <a:ext uri="{9D8B030D-6E8A-4147-A177-3AD203B41FA5}">
                      <a16:colId xmlns:a16="http://schemas.microsoft.com/office/drawing/2014/main" val="1209832180"/>
                    </a:ext>
                  </a:extLst>
                </a:gridCol>
                <a:gridCol w="822960">
                  <a:extLst>
                    <a:ext uri="{9D8B030D-6E8A-4147-A177-3AD203B41FA5}">
                      <a16:colId xmlns:a16="http://schemas.microsoft.com/office/drawing/2014/main" val="2708610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6779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- 2022-03-23 11:17:35</a:t>
                      </a:r>
                      <a:r>
                        <a:rPr kumimoji="0" lang="en-US" sz="1000" b="0" i="0" u="none" strike="noStrike" kern="1200" cap="none" spc="0" normalizeH="0" baseline="0" noProof="0">
                          <a:ln>
                            <a:noFill/>
                          </a:ln>
                          <a:solidFill>
                            <a:prstClr val="black"/>
                          </a:solidFill>
                          <a:effectLst/>
                          <a:uLnTx/>
                          <a:uFillTx/>
                          <a:latin typeface="+mn-lt"/>
                          <a:ea typeface="+mn-ea"/>
                          <a:cs typeface="+mn-cs"/>
                        </a:rPr>
                        <a:t>
 ::
#RaleighTeam
Con los mismos colores y la misma pasión, siempre dejándolo todo, el equipo Azzurra estrena nueva casaca en este 2022.
La vas a ver pasar por las pistas desafiando todos los terrenos y la vas a ver subirse a los podios de toda la Argentina.
.
🚲 #SomosRaleigh
.
.
.
.
#RaleighTeam #FamiliaAzzurra #Mojave #MejorEnBici #SomosRaleigh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277146705_837463587644352_6086532251341649086_n.jpg?_nc_cat=108&amp;ccb=1-5&amp;_nc_sid=8ae9d6&amp;_nc_ohc=q6ZhhYZHm-kAX9uSBMX&amp;_nc_ht=scontent-iad3-1.cdninstagram.com&amp;edm=AL-3X8kEAAAA&amp;oh=00_AT8cxZ4yU2q2l2931s2XoDq3ShzH0iX_GgvUUPr0etD1VA&amp;oe=624AC5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39922669"/>
                  </a:ext>
                </a:extLst>
              </a:tr>
            </a:tbl>
          </a:graphicData>
        </a:graphic>
      </p:graphicFrame>
      <p:sp>
        <p:nvSpPr>
          <p:cNvPr id="4" name="Text Placeholder 3">
            <a:extLst>
              <a:ext uri="{FF2B5EF4-FFF2-40B4-BE49-F238E27FC236}">
                <a16:creationId xmlns:a16="http://schemas.microsoft.com/office/drawing/2014/main" id="{0C14BF44-5173-4FE5-AAC1-9CC5BE267D5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7136472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876C0-67CD-4D36-BE1F-CEA58FAB7CBD}"/>
              </a:ext>
            </a:extLst>
          </p:cNvPr>
          <p:cNvSpPr>
            <a:spLocks noGrp="1"/>
          </p:cNvSpPr>
          <p:nvPr>
            <p:ph type="title"/>
          </p:nvPr>
        </p:nvSpPr>
        <p:spPr/>
        <p:txBody>
          <a:bodyPr/>
          <a:lstStyle/>
          <a:p>
            <a:r>
              <a:rPr lang="en-US"/>
              <a:t>Instagram Posts Table | Teknialbikes - 19 of 25</a:t>
            </a:r>
          </a:p>
        </p:txBody>
      </p:sp>
      <p:graphicFrame>
        <p:nvGraphicFramePr>
          <p:cNvPr id="5" name="Table Placeholder 4">
            <a:extLst>
              <a:ext uri="{FF2B5EF4-FFF2-40B4-BE49-F238E27FC236}">
                <a16:creationId xmlns:a16="http://schemas.microsoft.com/office/drawing/2014/main" id="{A554BC41-98AA-4564-8541-EF4B4E5A2D17}"/>
              </a:ext>
            </a:extLst>
          </p:cNvPr>
          <p:cNvGraphicFramePr>
            <a:graphicFrameLocks noGrp="1"/>
          </p:cNvGraphicFramePr>
          <p:nvPr>
            <p:ph type="tbl" sz="quarter" idx="13"/>
            <p:extLst>
              <p:ext uri="{D42A27DB-BD31-4B8C-83A1-F6EECF244321}">
                <p14:modId xmlns:p14="http://schemas.microsoft.com/office/powerpoint/2010/main" val="2580031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26278571"/>
                    </a:ext>
                  </a:extLst>
                </a:gridCol>
                <a:gridCol w="1810512">
                  <a:extLst>
                    <a:ext uri="{9D8B030D-6E8A-4147-A177-3AD203B41FA5}">
                      <a16:colId xmlns:a16="http://schemas.microsoft.com/office/drawing/2014/main" val="2914826138"/>
                    </a:ext>
                  </a:extLst>
                </a:gridCol>
                <a:gridCol w="822960">
                  <a:extLst>
                    <a:ext uri="{9D8B030D-6E8A-4147-A177-3AD203B41FA5}">
                      <a16:colId xmlns:a16="http://schemas.microsoft.com/office/drawing/2014/main" val="2347075843"/>
                    </a:ext>
                  </a:extLst>
                </a:gridCol>
                <a:gridCol w="822960">
                  <a:extLst>
                    <a:ext uri="{9D8B030D-6E8A-4147-A177-3AD203B41FA5}">
                      <a16:colId xmlns:a16="http://schemas.microsoft.com/office/drawing/2014/main" val="3708186045"/>
                    </a:ext>
                  </a:extLst>
                </a:gridCol>
                <a:gridCol w="822960">
                  <a:extLst>
                    <a:ext uri="{9D8B030D-6E8A-4147-A177-3AD203B41FA5}">
                      <a16:colId xmlns:a16="http://schemas.microsoft.com/office/drawing/2014/main" val="3129936213"/>
                    </a:ext>
                  </a:extLst>
                </a:gridCol>
                <a:gridCol w="822960">
                  <a:extLst>
                    <a:ext uri="{9D8B030D-6E8A-4147-A177-3AD203B41FA5}">
                      <a16:colId xmlns:a16="http://schemas.microsoft.com/office/drawing/2014/main" val="2060356712"/>
                    </a:ext>
                  </a:extLst>
                </a:gridCol>
                <a:gridCol w="822960">
                  <a:extLst>
                    <a:ext uri="{9D8B030D-6E8A-4147-A177-3AD203B41FA5}">
                      <a16:colId xmlns:a16="http://schemas.microsoft.com/office/drawing/2014/main" val="849466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7658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- 2022-03-29 12:30:08</a:t>
                      </a:r>
                      <a:r>
                        <a:rPr kumimoji="0" lang="en-US" sz="1000" b="0" i="0" u="none" strike="noStrike" kern="1200" cap="none" spc="0" normalizeH="0" baseline="0" noProof="0">
                          <a:ln>
                            <a:noFill/>
                          </a:ln>
                          <a:solidFill>
                            <a:prstClr val="black"/>
                          </a:solidFill>
                          <a:effectLst/>
                          <a:uLnTx/>
                          <a:uFillTx/>
                          <a:latin typeface="+mn-lt"/>
                          <a:ea typeface="+mn-ea"/>
                          <a:cs typeface="+mn-cs"/>
                        </a:rPr>
                        <a:t>
 &gt; Martes con M de " 𝗠𝗲 𝗺𝗲𝗿𝗲𝘇𝗰𝗼 𝘂𝗻𝗮 𝗻𝘂𝗲𝘃𝗮 𝗧𝗼𝗽𝗺𝗲𝗴𝗮 " 🙈 🙈
.
No lo pienses más, estás 𝙖 𝙪𝙣 𝙘𝙡𝙞𝙘𝙠 𝙙𝙚 𝙩𝙚𝙣𝙚𝙧𝙡𝙖. Corré a nuestra web [link en bio] y elegí a tu próxima compañera de rutas 😍💕🚲
.
.
.
.
.
#topmega #tubicitumundo #actitudtopmega #adrenalina #aventura #ciclismo #ciclismourbano #ciclismoargentina #bicis #bicicletas #mtbargentina #mtblife #mtblifestyle #movilidadsustentable #mountainbike #cycling #fitness #vidasustentable #movetediferente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277400547_815705552718805_5474121277418440406_n.jpg?_nc_cat=107&amp;ccb=1-5&amp;_nc_sid=8ae9d6&amp;_nc_ohc=jYGWRLgLgTIAX_dRphs&amp;_nc_ht=scontent-iad3-2.cdninstagram.com&amp;edm=AL-3X8kEAAAA&amp;oh=00_AT_0jd_MoQhrWf0Nx8iglKDUypyLEpKkzjtMcJA7jhREdw&amp;oe=6249C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4562456"/>
                  </a:ext>
                </a:extLst>
              </a:tr>
            </a:tbl>
          </a:graphicData>
        </a:graphic>
      </p:graphicFrame>
      <p:sp>
        <p:nvSpPr>
          <p:cNvPr id="4" name="Text Placeholder 3">
            <a:extLst>
              <a:ext uri="{FF2B5EF4-FFF2-40B4-BE49-F238E27FC236}">
                <a16:creationId xmlns:a16="http://schemas.microsoft.com/office/drawing/2014/main" id="{2132EC91-3B8F-4E49-8D3F-4C19D2E8829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3593343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B169A-196E-42E5-965A-FA78D74313F8}"/>
              </a:ext>
            </a:extLst>
          </p:cNvPr>
          <p:cNvSpPr>
            <a:spLocks noGrp="1"/>
          </p:cNvSpPr>
          <p:nvPr>
            <p:ph type="title"/>
          </p:nvPr>
        </p:nvSpPr>
        <p:spPr/>
        <p:txBody>
          <a:bodyPr/>
          <a:lstStyle/>
          <a:p>
            <a:r>
              <a:rPr lang="en-US"/>
              <a:t>Instagram Posts Table | Teknialbikes - 20 of 25</a:t>
            </a:r>
          </a:p>
        </p:txBody>
      </p:sp>
      <p:graphicFrame>
        <p:nvGraphicFramePr>
          <p:cNvPr id="5" name="Table Placeholder 4">
            <a:extLst>
              <a:ext uri="{FF2B5EF4-FFF2-40B4-BE49-F238E27FC236}">
                <a16:creationId xmlns:a16="http://schemas.microsoft.com/office/drawing/2014/main" id="{97D626DB-CEF4-4421-967D-D6EBDEB4CCD9}"/>
              </a:ext>
            </a:extLst>
          </p:cNvPr>
          <p:cNvGraphicFramePr>
            <a:graphicFrameLocks noGrp="1"/>
          </p:cNvGraphicFramePr>
          <p:nvPr>
            <p:ph type="tbl" sz="quarter" idx="13"/>
            <p:extLst>
              <p:ext uri="{D42A27DB-BD31-4B8C-83A1-F6EECF244321}">
                <p14:modId xmlns:p14="http://schemas.microsoft.com/office/powerpoint/2010/main" val="1335823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94546633"/>
                    </a:ext>
                  </a:extLst>
                </a:gridCol>
                <a:gridCol w="1810512">
                  <a:extLst>
                    <a:ext uri="{9D8B030D-6E8A-4147-A177-3AD203B41FA5}">
                      <a16:colId xmlns:a16="http://schemas.microsoft.com/office/drawing/2014/main" val="573540752"/>
                    </a:ext>
                  </a:extLst>
                </a:gridCol>
                <a:gridCol w="822960">
                  <a:extLst>
                    <a:ext uri="{9D8B030D-6E8A-4147-A177-3AD203B41FA5}">
                      <a16:colId xmlns:a16="http://schemas.microsoft.com/office/drawing/2014/main" val="718923415"/>
                    </a:ext>
                  </a:extLst>
                </a:gridCol>
                <a:gridCol w="822960">
                  <a:extLst>
                    <a:ext uri="{9D8B030D-6E8A-4147-A177-3AD203B41FA5}">
                      <a16:colId xmlns:a16="http://schemas.microsoft.com/office/drawing/2014/main" val="2261497030"/>
                    </a:ext>
                  </a:extLst>
                </a:gridCol>
                <a:gridCol w="822960">
                  <a:extLst>
                    <a:ext uri="{9D8B030D-6E8A-4147-A177-3AD203B41FA5}">
                      <a16:colId xmlns:a16="http://schemas.microsoft.com/office/drawing/2014/main" val="72597264"/>
                    </a:ext>
                  </a:extLst>
                </a:gridCol>
                <a:gridCol w="822960">
                  <a:extLst>
                    <a:ext uri="{9D8B030D-6E8A-4147-A177-3AD203B41FA5}">
                      <a16:colId xmlns:a16="http://schemas.microsoft.com/office/drawing/2014/main" val="3958310661"/>
                    </a:ext>
                  </a:extLst>
                </a:gridCol>
                <a:gridCol w="822960">
                  <a:extLst>
                    <a:ext uri="{9D8B030D-6E8A-4147-A177-3AD203B41FA5}">
                      <a16:colId xmlns:a16="http://schemas.microsoft.com/office/drawing/2014/main" val="720451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2103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motomelbicicletas - 2022-03-18 16:19:28</a:t>
                      </a:r>
                      <a:r>
                        <a:rPr kumimoji="0" lang="en-US" sz="1000" b="0" i="0" u="none" strike="noStrike" kern="1200" cap="none" spc="0" normalizeH="0" baseline="0" noProof="0">
                          <a:ln>
                            <a:noFill/>
                          </a:ln>
                          <a:solidFill>
                            <a:prstClr val="black"/>
                          </a:solidFill>
                          <a:effectLst/>
                          <a:uLnTx/>
                          <a:uFillTx/>
                          <a:latin typeface="+mn-lt"/>
                          <a:ea typeface="+mn-ea"/>
                          <a:cs typeface="+mn-cs"/>
                        </a:rPr>
                        <a:t>
 Elegido por ustedes como el #𝐉𝐮𝐠𝐚𝐝𝐨𝐫𝐌𝐨𝐭𝐨𝐦𝐞𝐥 de Febrero, 𝐉𝐮𝐥𝐢𝐚́𝐧 Á𝐥𝐯𝐚𝐫𝐞𝐳 recibió su premio. ¡Gracias por la buena onda, Juli! 😃
¿Quién será el próximo jugador ganador? 🤔
Bancamos el fútbol argentino.⁣⁣⁣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275953778_4898548680265690_2434118354050459896_n.jpg?_nc_cat=110&amp;ccb=1-5&amp;_nc_sid=8ae9d6&amp;_nc_ohc=nh8kISBxnNYAX9Hfhnw&amp;_nc_ht=scontent-iad3-1.cdninstagram.com&amp;edm=AL-3X8kEAAAA&amp;oh=00_AT-DOuZHhAj4vDccbUnPm9-iHk313JH75VPQNOt4OLVm1g&amp;oe=6249EF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53179640"/>
                  </a:ext>
                </a:extLst>
              </a:tr>
            </a:tbl>
          </a:graphicData>
        </a:graphic>
      </p:graphicFrame>
      <p:sp>
        <p:nvSpPr>
          <p:cNvPr id="4" name="Text Placeholder 3">
            <a:extLst>
              <a:ext uri="{FF2B5EF4-FFF2-40B4-BE49-F238E27FC236}">
                <a16:creationId xmlns:a16="http://schemas.microsoft.com/office/drawing/2014/main" id="{8611C5AB-49ED-414D-9684-E7732391FBD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5247028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F4F12-3675-4009-81B8-AB23C112F811}"/>
              </a:ext>
            </a:extLst>
          </p:cNvPr>
          <p:cNvSpPr>
            <a:spLocks noGrp="1"/>
          </p:cNvSpPr>
          <p:nvPr>
            <p:ph type="title"/>
          </p:nvPr>
        </p:nvSpPr>
        <p:spPr/>
        <p:txBody>
          <a:bodyPr/>
          <a:lstStyle/>
          <a:p>
            <a:r>
              <a:rPr lang="en-US"/>
              <a:t>Instagram Posts Table | Teknialbikes - 21 of 25</a:t>
            </a:r>
          </a:p>
        </p:txBody>
      </p:sp>
      <p:graphicFrame>
        <p:nvGraphicFramePr>
          <p:cNvPr id="5" name="Table Placeholder 4">
            <a:extLst>
              <a:ext uri="{FF2B5EF4-FFF2-40B4-BE49-F238E27FC236}">
                <a16:creationId xmlns:a16="http://schemas.microsoft.com/office/drawing/2014/main" id="{68EF720D-389D-428C-BB3F-11AE19384950}"/>
              </a:ext>
            </a:extLst>
          </p:cNvPr>
          <p:cNvGraphicFramePr>
            <a:graphicFrameLocks noGrp="1"/>
          </p:cNvGraphicFramePr>
          <p:nvPr>
            <p:ph type="tbl" sz="quarter" idx="13"/>
            <p:extLst>
              <p:ext uri="{D42A27DB-BD31-4B8C-83A1-F6EECF244321}">
                <p14:modId xmlns:p14="http://schemas.microsoft.com/office/powerpoint/2010/main" val="1812112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55945216"/>
                    </a:ext>
                  </a:extLst>
                </a:gridCol>
                <a:gridCol w="1810512">
                  <a:extLst>
                    <a:ext uri="{9D8B030D-6E8A-4147-A177-3AD203B41FA5}">
                      <a16:colId xmlns:a16="http://schemas.microsoft.com/office/drawing/2014/main" val="2370726108"/>
                    </a:ext>
                  </a:extLst>
                </a:gridCol>
                <a:gridCol w="822960">
                  <a:extLst>
                    <a:ext uri="{9D8B030D-6E8A-4147-A177-3AD203B41FA5}">
                      <a16:colId xmlns:a16="http://schemas.microsoft.com/office/drawing/2014/main" val="1308753895"/>
                    </a:ext>
                  </a:extLst>
                </a:gridCol>
                <a:gridCol w="822960">
                  <a:extLst>
                    <a:ext uri="{9D8B030D-6E8A-4147-A177-3AD203B41FA5}">
                      <a16:colId xmlns:a16="http://schemas.microsoft.com/office/drawing/2014/main" val="1309720227"/>
                    </a:ext>
                  </a:extLst>
                </a:gridCol>
                <a:gridCol w="822960">
                  <a:extLst>
                    <a:ext uri="{9D8B030D-6E8A-4147-A177-3AD203B41FA5}">
                      <a16:colId xmlns:a16="http://schemas.microsoft.com/office/drawing/2014/main" val="2129484224"/>
                    </a:ext>
                  </a:extLst>
                </a:gridCol>
                <a:gridCol w="822960">
                  <a:extLst>
                    <a:ext uri="{9D8B030D-6E8A-4147-A177-3AD203B41FA5}">
                      <a16:colId xmlns:a16="http://schemas.microsoft.com/office/drawing/2014/main" val="875200255"/>
                    </a:ext>
                  </a:extLst>
                </a:gridCol>
                <a:gridCol w="822960">
                  <a:extLst>
                    <a:ext uri="{9D8B030D-6E8A-4147-A177-3AD203B41FA5}">
                      <a16:colId xmlns:a16="http://schemas.microsoft.com/office/drawing/2014/main" val="786983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5284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- 2022-03-08 13:01:26</a:t>
                      </a:r>
                      <a:r>
                        <a:rPr kumimoji="0" lang="en-US" sz="1000" b="0" i="0" u="none" strike="noStrike" kern="1200" cap="none" spc="0" normalizeH="0" baseline="0" noProof="0">
                          <a:ln>
                            <a:noFill/>
                          </a:ln>
                          <a:solidFill>
                            <a:prstClr val="black"/>
                          </a:solidFill>
                          <a:effectLst/>
                          <a:uLnTx/>
                          <a:uFillTx/>
                          <a:latin typeface="+mn-lt"/>
                          <a:ea typeface="+mn-ea"/>
                          <a:cs typeface="+mn-cs"/>
                        </a:rPr>
                        <a:t>
 ::
#8M 
Día Internacional de la Mujer 💙
Las #MujeresRaleigh luchan todos los días, no bajan los brazos, siempre persiguen sus sueños y objetivos y desafían todos los terrenos.
Hoy les decimos que es un honor estar al lado de ellas en este camino.
.
🚴 Carla Grillo / grillocarla657
🚴 Jimena Manganiello / jimemanganiello
🚴 Lula Tufró / lulatufro
🚴 Anabel Ruiz
🚴 Valeria Gómez / valeriagomez2232
🚴 Estefanía Pilz / estefaniapilzok
🚴 Silvana Saenz / silvana.saenz.5
🚴 Bea Carrizo / beacarrizo
🚴 Paola Allevato / paolaallevato
🚴 Josefina Campo / campojosefina83
🚴 Ceci Caillabet / cecicaillabet
.
Son #MujeresRaleigh
.
.
#MujeresRaleigh #MujeresAzzurra #MejorEnBici #SomosRaleigh #FamiliaAzzurra #DesafiandoTodosLosTerrenos #mtblife #mtb #mtblove #mtbiking #DesafioRaleigh RaleighDalSanto
.
Las placas:
📸 cristiandiazfotodeportiva
📸 luisrojomallea
📸 ubicefoto
📸 one1_photo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275397378_664109541680888_6195209333655919363_n.jpg?_nc_cat=101&amp;ccb=1-5&amp;_nc_sid=8ae9d6&amp;_nc_ohc=gGZHMtjVXEYAX9Nv7C3&amp;_nc_ht=scontent-iad3-1.cdninstagram.com&amp;edm=AL-3X8kEAAAA&amp;oh=00_AT9mXTtW-2KASEQDevFlddooI0VZ7A1_o8arQ1hdZ6XBQA&amp;oe=624B50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19949914"/>
                  </a:ext>
                </a:extLst>
              </a:tr>
            </a:tbl>
          </a:graphicData>
        </a:graphic>
      </p:graphicFrame>
      <p:sp>
        <p:nvSpPr>
          <p:cNvPr id="4" name="Text Placeholder 3">
            <a:extLst>
              <a:ext uri="{FF2B5EF4-FFF2-40B4-BE49-F238E27FC236}">
                <a16:creationId xmlns:a16="http://schemas.microsoft.com/office/drawing/2014/main" id="{7E072895-9A02-419D-B514-2EDF86CBCE0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858649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F839C-E52C-4972-81D2-C297A883D4F6}"/>
              </a:ext>
            </a:extLst>
          </p:cNvPr>
          <p:cNvSpPr>
            <a:spLocks noGrp="1"/>
          </p:cNvSpPr>
          <p:nvPr>
            <p:ph type="title"/>
          </p:nvPr>
        </p:nvSpPr>
        <p:spPr/>
        <p:txBody>
          <a:bodyPr/>
          <a:lstStyle/>
          <a:p>
            <a:r>
              <a:rPr lang="en-US"/>
              <a:t>Instagram Posts Table | Teknialbikes - 22 of 25</a:t>
            </a:r>
          </a:p>
        </p:txBody>
      </p:sp>
      <p:graphicFrame>
        <p:nvGraphicFramePr>
          <p:cNvPr id="5" name="Table Placeholder 4">
            <a:extLst>
              <a:ext uri="{FF2B5EF4-FFF2-40B4-BE49-F238E27FC236}">
                <a16:creationId xmlns:a16="http://schemas.microsoft.com/office/drawing/2014/main" id="{DE7250B8-B5D4-4CB6-8B6E-F311F45F5E4C}"/>
              </a:ext>
            </a:extLst>
          </p:cNvPr>
          <p:cNvGraphicFramePr>
            <a:graphicFrameLocks noGrp="1"/>
          </p:cNvGraphicFramePr>
          <p:nvPr>
            <p:ph type="tbl" sz="quarter" idx="13"/>
            <p:extLst>
              <p:ext uri="{D42A27DB-BD31-4B8C-83A1-F6EECF244321}">
                <p14:modId xmlns:p14="http://schemas.microsoft.com/office/powerpoint/2010/main" val="3370451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48143067"/>
                    </a:ext>
                  </a:extLst>
                </a:gridCol>
                <a:gridCol w="1810512">
                  <a:extLst>
                    <a:ext uri="{9D8B030D-6E8A-4147-A177-3AD203B41FA5}">
                      <a16:colId xmlns:a16="http://schemas.microsoft.com/office/drawing/2014/main" val="3877472720"/>
                    </a:ext>
                  </a:extLst>
                </a:gridCol>
                <a:gridCol w="822960">
                  <a:extLst>
                    <a:ext uri="{9D8B030D-6E8A-4147-A177-3AD203B41FA5}">
                      <a16:colId xmlns:a16="http://schemas.microsoft.com/office/drawing/2014/main" val="2283766441"/>
                    </a:ext>
                  </a:extLst>
                </a:gridCol>
                <a:gridCol w="822960">
                  <a:extLst>
                    <a:ext uri="{9D8B030D-6E8A-4147-A177-3AD203B41FA5}">
                      <a16:colId xmlns:a16="http://schemas.microsoft.com/office/drawing/2014/main" val="2153351181"/>
                    </a:ext>
                  </a:extLst>
                </a:gridCol>
                <a:gridCol w="822960">
                  <a:extLst>
                    <a:ext uri="{9D8B030D-6E8A-4147-A177-3AD203B41FA5}">
                      <a16:colId xmlns:a16="http://schemas.microsoft.com/office/drawing/2014/main" val="1640355294"/>
                    </a:ext>
                  </a:extLst>
                </a:gridCol>
                <a:gridCol w="822960">
                  <a:extLst>
                    <a:ext uri="{9D8B030D-6E8A-4147-A177-3AD203B41FA5}">
                      <a16:colId xmlns:a16="http://schemas.microsoft.com/office/drawing/2014/main" val="485333554"/>
                    </a:ext>
                  </a:extLst>
                </a:gridCol>
                <a:gridCol w="822960">
                  <a:extLst>
                    <a:ext uri="{9D8B030D-6E8A-4147-A177-3AD203B41FA5}">
                      <a16:colId xmlns:a16="http://schemas.microsoft.com/office/drawing/2014/main" val="1135525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0542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raleigh.bicicletas - 2022-03-21 14:49:14</a:t>
                      </a:r>
                      <a:r>
                        <a:rPr kumimoji="0" lang="es-ES" sz="1000" b="0" i="0" u="none" strike="noStrike" kern="1200" cap="none" spc="0" normalizeH="0" baseline="0" noProof="0">
                          <a:ln>
                            <a:noFill/>
                          </a:ln>
                          <a:solidFill>
                            <a:prstClr val="black"/>
                          </a:solidFill>
                          <a:effectLst/>
                          <a:uLnTx/>
                          <a:uFillTx/>
                          <a:latin typeface="+mn-lt"/>
                          <a:ea typeface="+mn-ea"/>
                          <a:cs typeface="+mn-cs"/>
                        </a:rPr>
                        <a:t>
 ::
Sauco-Prato / Prato-Sauco. Esta dupla que viene levantando podios en este 2022, hizo lo suyo el fin de semana en La vuelta al Rincón, que se corrió en la localidad de Salto. Una carrera de 60 km en tres vueltas, muy exigente por el gran nivel de corredores que participaron, pero que no fue obstáculo para llegaran a la meta en un formidable 1-2, siguiendo un trabajo de equipo que le dio a Fernando Sauco el primer puesto de la general, siendo el segundo para Mauricio Prato a unos 3 minutos del tercero. La misma que habían llevado adelante el fin de semana anterior en Alberdi, pero cambiando puestos.
.
.
Felicitaciones para Fernando y Mauricio, grandes representantes de la camiseta Azzurra
.
.
.
.
🚲 #SomosRaleigh
.
.
.
#TeamAzzurra #Mojave #MejorEnBici #SomosRaleigh #FamiliaAzzurra #CiclismoResponsable #DesafiandoTodosLosTerrenos #mtblife #mtb #mtblove #mtbiking #DesafioRaleigh RaleighDalSanto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277030547_105690772034014_461983199307240480_n.jpg?_nc_cat=104&amp;ccb=1-5&amp;_nc_sid=8ae9d6&amp;_nc_ohc=dIMWPbyeGTQAX-dW1jx&amp;_nc_ht=scontent-iad3-1.cdninstagram.com&amp;edm=AL-3X8kEAAAA&amp;oh=00_AT9_7Uwx1cnI9dnQduXrN2nKxOUcaVBwL2a6CagVhCIqTg&amp;oe=624A5F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06361041"/>
                  </a:ext>
                </a:extLst>
              </a:tr>
            </a:tbl>
          </a:graphicData>
        </a:graphic>
      </p:graphicFrame>
      <p:sp>
        <p:nvSpPr>
          <p:cNvPr id="4" name="Text Placeholder 3">
            <a:extLst>
              <a:ext uri="{FF2B5EF4-FFF2-40B4-BE49-F238E27FC236}">
                <a16:creationId xmlns:a16="http://schemas.microsoft.com/office/drawing/2014/main" id="{C616766F-D6CD-4965-8471-D58501776F1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9882551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CFD94-0881-4CB7-8C86-B5242382E374}"/>
              </a:ext>
            </a:extLst>
          </p:cNvPr>
          <p:cNvSpPr>
            <a:spLocks noGrp="1"/>
          </p:cNvSpPr>
          <p:nvPr>
            <p:ph type="title"/>
          </p:nvPr>
        </p:nvSpPr>
        <p:spPr/>
        <p:txBody>
          <a:bodyPr/>
          <a:lstStyle/>
          <a:p>
            <a:r>
              <a:rPr lang="en-US"/>
              <a:t>Instagram Posts Table | Teknialbikes - 23 of 25</a:t>
            </a:r>
          </a:p>
        </p:txBody>
      </p:sp>
      <p:graphicFrame>
        <p:nvGraphicFramePr>
          <p:cNvPr id="5" name="Table Placeholder 4">
            <a:extLst>
              <a:ext uri="{FF2B5EF4-FFF2-40B4-BE49-F238E27FC236}">
                <a16:creationId xmlns:a16="http://schemas.microsoft.com/office/drawing/2014/main" id="{8EA1AB72-8045-4645-B217-1FF93185D765}"/>
              </a:ext>
            </a:extLst>
          </p:cNvPr>
          <p:cNvGraphicFramePr>
            <a:graphicFrameLocks noGrp="1"/>
          </p:cNvGraphicFramePr>
          <p:nvPr>
            <p:ph type="tbl" sz="quarter" idx="13"/>
            <p:extLst>
              <p:ext uri="{D42A27DB-BD31-4B8C-83A1-F6EECF244321}">
                <p14:modId xmlns:p14="http://schemas.microsoft.com/office/powerpoint/2010/main" val="1047984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70946332"/>
                    </a:ext>
                  </a:extLst>
                </a:gridCol>
                <a:gridCol w="1810512">
                  <a:extLst>
                    <a:ext uri="{9D8B030D-6E8A-4147-A177-3AD203B41FA5}">
                      <a16:colId xmlns:a16="http://schemas.microsoft.com/office/drawing/2014/main" val="2186953104"/>
                    </a:ext>
                  </a:extLst>
                </a:gridCol>
                <a:gridCol w="822960">
                  <a:extLst>
                    <a:ext uri="{9D8B030D-6E8A-4147-A177-3AD203B41FA5}">
                      <a16:colId xmlns:a16="http://schemas.microsoft.com/office/drawing/2014/main" val="852281550"/>
                    </a:ext>
                  </a:extLst>
                </a:gridCol>
                <a:gridCol w="822960">
                  <a:extLst>
                    <a:ext uri="{9D8B030D-6E8A-4147-A177-3AD203B41FA5}">
                      <a16:colId xmlns:a16="http://schemas.microsoft.com/office/drawing/2014/main" val="3330904629"/>
                    </a:ext>
                  </a:extLst>
                </a:gridCol>
                <a:gridCol w="822960">
                  <a:extLst>
                    <a:ext uri="{9D8B030D-6E8A-4147-A177-3AD203B41FA5}">
                      <a16:colId xmlns:a16="http://schemas.microsoft.com/office/drawing/2014/main" val="2680153765"/>
                    </a:ext>
                  </a:extLst>
                </a:gridCol>
                <a:gridCol w="822960">
                  <a:extLst>
                    <a:ext uri="{9D8B030D-6E8A-4147-A177-3AD203B41FA5}">
                      <a16:colId xmlns:a16="http://schemas.microsoft.com/office/drawing/2014/main" val="741828122"/>
                    </a:ext>
                  </a:extLst>
                </a:gridCol>
                <a:gridCol w="822960">
                  <a:extLst>
                    <a:ext uri="{9D8B030D-6E8A-4147-A177-3AD203B41FA5}">
                      <a16:colId xmlns:a16="http://schemas.microsoft.com/office/drawing/2014/main" val="617332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6154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- 2022-03-16 12:30:09</a:t>
                      </a:r>
                      <a:r>
                        <a:rPr kumimoji="0" lang="en-US" sz="1000" b="0" i="0" u="none" strike="noStrike" kern="1200" cap="none" spc="0" normalizeH="0" baseline="0" noProof="0">
                          <a:ln>
                            <a:noFill/>
                          </a:ln>
                          <a:solidFill>
                            <a:prstClr val="black"/>
                          </a:solidFill>
                          <a:effectLst/>
                          <a:uLnTx/>
                          <a:uFillTx/>
                          <a:latin typeface="+mn-lt"/>
                          <a:ea typeface="+mn-ea"/>
                          <a:cs typeface="+mn-cs"/>
                        </a:rPr>
                        <a:t>
 Tenemos una sola casa: 𝗻𝘂𝗲𝘀𝘁𝗿𝗼 𝗽𝗹𝗮𝗻𝗲𝘁𝗮 🌎 ¿Hacés algo para ayudar a 𝙘𝙪𝙞𝙙𝙖𝙧𝙡𝙤? ✨♻
.
Movete 𝙨𝙪𝙨𝙩𝙚𝙣𝙩𝙖𝙗𝙡𝙚 🌱, movete diferente 🙌, 𝙢𝙤𝙫𝙚𝙩𝙚 𝙚𝙣 𝙗𝙞𝙘𝙞 🚲❣
.
.
.
.
#topmega #tubicitumundo #actitudtopmega #adrenalina #aventura #ciclismo #ciclismourbano #ciclismoargentina #bicis #bicicletas #mtbargentina #mtblife #mtblifestyle #movilidadsustentable #mountainbike #cycling #fitness #vidasustentable #movetediferente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275804782_680738996681997_5040313235433073889_n.jpg?_nc_cat=108&amp;ccb=1-5&amp;_nc_sid=8ae9d6&amp;_nc_ohc=jvaPH-AOMqwAX_jlM9Z&amp;_nc_ht=scontent-iad3-2.cdninstagram.com&amp;edm=AL-3X8kEAAAA&amp;oh=00_AT9Gn1BRtpYWk0riDbIghi5Ur-q05vN6bZPwPOhrLY9wPw&amp;oe=624A3F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60699015"/>
                  </a:ext>
                </a:extLst>
              </a:tr>
            </a:tbl>
          </a:graphicData>
        </a:graphic>
      </p:graphicFrame>
      <p:sp>
        <p:nvSpPr>
          <p:cNvPr id="4" name="Text Placeholder 3">
            <a:extLst>
              <a:ext uri="{FF2B5EF4-FFF2-40B4-BE49-F238E27FC236}">
                <a16:creationId xmlns:a16="http://schemas.microsoft.com/office/drawing/2014/main" id="{E5FA4104-7948-48D4-8593-2E7A70CBF5A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4110941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65B95-388A-40F8-859F-78770284B0E5}"/>
              </a:ext>
            </a:extLst>
          </p:cNvPr>
          <p:cNvSpPr>
            <a:spLocks noGrp="1"/>
          </p:cNvSpPr>
          <p:nvPr>
            <p:ph type="title"/>
          </p:nvPr>
        </p:nvSpPr>
        <p:spPr/>
        <p:txBody>
          <a:bodyPr/>
          <a:lstStyle/>
          <a:p>
            <a:r>
              <a:rPr lang="en-US"/>
              <a:t>Instagram Posts Table | Teknialbikes - 24 of 25</a:t>
            </a:r>
          </a:p>
        </p:txBody>
      </p:sp>
      <p:graphicFrame>
        <p:nvGraphicFramePr>
          <p:cNvPr id="5" name="Table Placeholder 4">
            <a:extLst>
              <a:ext uri="{FF2B5EF4-FFF2-40B4-BE49-F238E27FC236}">
                <a16:creationId xmlns:a16="http://schemas.microsoft.com/office/drawing/2014/main" id="{80F00552-3F66-4235-9C7A-ACAC4D439E1C}"/>
              </a:ext>
            </a:extLst>
          </p:cNvPr>
          <p:cNvGraphicFramePr>
            <a:graphicFrameLocks noGrp="1"/>
          </p:cNvGraphicFramePr>
          <p:nvPr>
            <p:ph type="tbl" sz="quarter" idx="13"/>
            <p:extLst>
              <p:ext uri="{D42A27DB-BD31-4B8C-83A1-F6EECF244321}">
                <p14:modId xmlns:p14="http://schemas.microsoft.com/office/powerpoint/2010/main" val="775380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58954488"/>
                    </a:ext>
                  </a:extLst>
                </a:gridCol>
                <a:gridCol w="1810512">
                  <a:extLst>
                    <a:ext uri="{9D8B030D-6E8A-4147-A177-3AD203B41FA5}">
                      <a16:colId xmlns:a16="http://schemas.microsoft.com/office/drawing/2014/main" val="3148822512"/>
                    </a:ext>
                  </a:extLst>
                </a:gridCol>
                <a:gridCol w="822960">
                  <a:extLst>
                    <a:ext uri="{9D8B030D-6E8A-4147-A177-3AD203B41FA5}">
                      <a16:colId xmlns:a16="http://schemas.microsoft.com/office/drawing/2014/main" val="757081769"/>
                    </a:ext>
                  </a:extLst>
                </a:gridCol>
                <a:gridCol w="822960">
                  <a:extLst>
                    <a:ext uri="{9D8B030D-6E8A-4147-A177-3AD203B41FA5}">
                      <a16:colId xmlns:a16="http://schemas.microsoft.com/office/drawing/2014/main" val="4026977830"/>
                    </a:ext>
                  </a:extLst>
                </a:gridCol>
                <a:gridCol w="822960">
                  <a:extLst>
                    <a:ext uri="{9D8B030D-6E8A-4147-A177-3AD203B41FA5}">
                      <a16:colId xmlns:a16="http://schemas.microsoft.com/office/drawing/2014/main" val="3023685281"/>
                    </a:ext>
                  </a:extLst>
                </a:gridCol>
                <a:gridCol w="822960">
                  <a:extLst>
                    <a:ext uri="{9D8B030D-6E8A-4147-A177-3AD203B41FA5}">
                      <a16:colId xmlns:a16="http://schemas.microsoft.com/office/drawing/2014/main" val="4025443658"/>
                    </a:ext>
                  </a:extLst>
                </a:gridCol>
                <a:gridCol w="822960">
                  <a:extLst>
                    <a:ext uri="{9D8B030D-6E8A-4147-A177-3AD203B41FA5}">
                      <a16:colId xmlns:a16="http://schemas.microsoft.com/office/drawing/2014/main" val="1207224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5068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- 2022-03-19 11:00:19</a:t>
                      </a:r>
                      <a:r>
                        <a:rPr kumimoji="0" lang="en-US" sz="1000" b="0" i="0" u="none" strike="noStrike" kern="1200" cap="none" spc="0" normalizeH="0" baseline="0" noProof="0">
                          <a:ln>
                            <a:noFill/>
                          </a:ln>
                          <a:solidFill>
                            <a:prstClr val="black"/>
                          </a:solidFill>
                          <a:effectLst/>
                          <a:uLnTx/>
                          <a:uFillTx/>
                          <a:latin typeface="+mn-lt"/>
                          <a:ea typeface="+mn-ea"/>
                          <a:cs typeface="+mn-cs"/>
                        </a:rPr>
                        <a:t>
 &gt; 𝗧𝗲 𝗱𝗲𝘀𝗰𝗼𝗻𝗲𝗰𝘁𝗮 al 💯%, te pone de 𝙗𝙪𝙚𝙣 𝙝𝙪𝙢𝙤𝙧 😁, contribuye a 𝘁𝘂 𝘀𝗮𝗹𝘂𝗱 y encima 𝗮𝘆𝘂𝗱𝗮 𝗮𝗹 𝗺𝗲𝗱𝗶𝗼 𝗮𝗺𝗯𝗶𝗲𝗻𝘁𝗲 🙌 ¿qué más le podemos pedir a una bici? 🚲
.
Cambiá tu vida y la del planeta 🌎: 𝙢𝙤𝙫𝙚𝙩𝙚 𝙚𝙣 𝙗𝙞𝙘𝙞.
.
➡Estás 𝗮 𝘂𝗻 𝗰𝗹𝗶𝗰𝗸 de tu próxima Topmega: ingresá ahora a nuestra web [link en bio] y pedila. La enviamos 𝙜𝙧𝙖𝙩𝙞𝙨 a tu casa 🚚💨
.
.
.
.
.
#topmega #tubicitumundo #actitudtopmega #adrenalina #aventura #ciclismo #ciclismourbano #ciclismoargentina #bicis #bicicletas #mtbargentina #mtblife #mtblifestyle #movilidadsustentable #mountainbike #cycling #fitness #movetediferente #vidasustentable #movilidadsustentable #vidasustentable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276263767_1023874108483363_1679747901511426528_n.jpg?_nc_cat=106&amp;ccb=1-5&amp;_nc_sid=8ae9d6&amp;_nc_ohc=VlsojRDj2TYAX_jsgnX&amp;_nc_ht=scontent-iad3-2.cdninstagram.com&amp;edm=AL-3X8kEAAAA&amp;oh=00_AT-ANKUc3hobvKyqMnNs4xjfXnxzb4NFX04iUWmxmk7oGg&amp;oe=624A7B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80283837"/>
                  </a:ext>
                </a:extLst>
              </a:tr>
            </a:tbl>
          </a:graphicData>
        </a:graphic>
      </p:graphicFrame>
      <p:sp>
        <p:nvSpPr>
          <p:cNvPr id="4" name="Text Placeholder 3">
            <a:extLst>
              <a:ext uri="{FF2B5EF4-FFF2-40B4-BE49-F238E27FC236}">
                <a16:creationId xmlns:a16="http://schemas.microsoft.com/office/drawing/2014/main" id="{842DB271-835F-4EF4-B238-8D7FBB36DD9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8597894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5F0A7-50D1-4E6E-A704-AAABCEE8B9ED}"/>
              </a:ext>
            </a:extLst>
          </p:cNvPr>
          <p:cNvSpPr>
            <a:spLocks noGrp="1"/>
          </p:cNvSpPr>
          <p:nvPr>
            <p:ph type="title"/>
          </p:nvPr>
        </p:nvSpPr>
        <p:spPr/>
        <p:txBody>
          <a:bodyPr/>
          <a:lstStyle/>
          <a:p>
            <a:r>
              <a:rPr lang="en-US"/>
              <a:t>Instagram Posts Table | Teknialbikes - 25 of 25</a:t>
            </a:r>
          </a:p>
        </p:txBody>
      </p:sp>
      <p:graphicFrame>
        <p:nvGraphicFramePr>
          <p:cNvPr id="5" name="Table Placeholder 4">
            <a:extLst>
              <a:ext uri="{FF2B5EF4-FFF2-40B4-BE49-F238E27FC236}">
                <a16:creationId xmlns:a16="http://schemas.microsoft.com/office/drawing/2014/main" id="{011E3812-3581-4FA8-AF86-6A331540B8CE}"/>
              </a:ext>
            </a:extLst>
          </p:cNvPr>
          <p:cNvGraphicFramePr>
            <a:graphicFrameLocks noGrp="1"/>
          </p:cNvGraphicFramePr>
          <p:nvPr>
            <p:ph type="tbl" sz="quarter" idx="13"/>
            <p:extLst>
              <p:ext uri="{D42A27DB-BD31-4B8C-83A1-F6EECF244321}">
                <p14:modId xmlns:p14="http://schemas.microsoft.com/office/powerpoint/2010/main" val="2455567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33842609"/>
                    </a:ext>
                  </a:extLst>
                </a:gridCol>
                <a:gridCol w="1810512">
                  <a:extLst>
                    <a:ext uri="{9D8B030D-6E8A-4147-A177-3AD203B41FA5}">
                      <a16:colId xmlns:a16="http://schemas.microsoft.com/office/drawing/2014/main" val="760268199"/>
                    </a:ext>
                  </a:extLst>
                </a:gridCol>
                <a:gridCol w="822960">
                  <a:extLst>
                    <a:ext uri="{9D8B030D-6E8A-4147-A177-3AD203B41FA5}">
                      <a16:colId xmlns:a16="http://schemas.microsoft.com/office/drawing/2014/main" val="3378868662"/>
                    </a:ext>
                  </a:extLst>
                </a:gridCol>
                <a:gridCol w="822960">
                  <a:extLst>
                    <a:ext uri="{9D8B030D-6E8A-4147-A177-3AD203B41FA5}">
                      <a16:colId xmlns:a16="http://schemas.microsoft.com/office/drawing/2014/main" val="3425985480"/>
                    </a:ext>
                  </a:extLst>
                </a:gridCol>
                <a:gridCol w="822960">
                  <a:extLst>
                    <a:ext uri="{9D8B030D-6E8A-4147-A177-3AD203B41FA5}">
                      <a16:colId xmlns:a16="http://schemas.microsoft.com/office/drawing/2014/main" val="1363218534"/>
                    </a:ext>
                  </a:extLst>
                </a:gridCol>
                <a:gridCol w="822960">
                  <a:extLst>
                    <a:ext uri="{9D8B030D-6E8A-4147-A177-3AD203B41FA5}">
                      <a16:colId xmlns:a16="http://schemas.microsoft.com/office/drawing/2014/main" val="1691573724"/>
                    </a:ext>
                  </a:extLst>
                </a:gridCol>
                <a:gridCol w="822960">
                  <a:extLst>
                    <a:ext uri="{9D8B030D-6E8A-4147-A177-3AD203B41FA5}">
                      <a16:colId xmlns:a16="http://schemas.microsoft.com/office/drawing/2014/main" val="3491339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0058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- 2022-03-06 17:57:06</a:t>
                      </a:r>
                      <a:r>
                        <a:rPr kumimoji="0" lang="en-US" sz="1000" b="0" i="0" u="none" strike="noStrike" kern="1200" cap="none" spc="0" normalizeH="0" baseline="0" noProof="0">
                          <a:ln>
                            <a:noFill/>
                          </a:ln>
                          <a:solidFill>
                            <a:prstClr val="black"/>
                          </a:solidFill>
                          <a:effectLst/>
                          <a:uLnTx/>
                          <a:uFillTx/>
                          <a:latin typeface="+mn-lt"/>
                          <a:ea typeface="+mn-ea"/>
                          <a:cs typeface="+mn-cs"/>
                        </a:rPr>
                        <a:t>
 Ser mujer 𝘀𝗲 𝗰𝗲𝗹𝗲𝗯𝗿𝗮 𝗳𝘂𝗲𝗿𝘁𝗲 🤜🤛 ¿ya aprovechaste los 𝙙𝙚𝙨𝙘𝙪𝙚𝙣𝙩𝙤𝙨? 🔥
.
➡Tu próxima Topmega está 𝗮 𝘂𝗻 𝗰𝗹𝗶𝗰𝗸 𝘁𝘂𝘆𝗼: corré ahora a nuestra web [link en bio] y pedila. La enviamos 𝙜𝙧𝙖𝙩𝙞𝙨 a tu casa 🚚💨
.
.
.
.
.
#topmega #tubicitumundo #actitudtopmega #adrenalina #aventura #ciclismo #ciclismourbano #ciclismoargentina #bicis #bicicletas #mtbargentina #mtblife #mtblifestyle #movilidadsustentable #mountainbike #cycling #mujeres #diadelamujer #fitness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275311866_362351955752365_2416807334324258448_n.webp?stp=dst-jpg&amp;_nc_cat=107&amp;ccb=1-5&amp;_nc_sid=8ae9d6&amp;_nc_ohc=1rm1HhKWJxEAX-p3Wlt&amp;_nc_ht=scontent-iad3-2.cdninstagram.com&amp;edm=AL-3X8kEAAAA&amp;oh=00_AT9dNqkdS8fG7UUkGAoVuw2vVkNcLvJY9F8M-87DWWqGmA&amp;oe=624A09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3849910"/>
                  </a:ext>
                </a:extLst>
              </a:tr>
            </a:tbl>
          </a:graphicData>
        </a:graphic>
      </p:graphicFrame>
      <p:sp>
        <p:nvSpPr>
          <p:cNvPr id="4" name="Text Placeholder 3">
            <a:extLst>
              <a:ext uri="{FF2B5EF4-FFF2-40B4-BE49-F238E27FC236}">
                <a16:creationId xmlns:a16="http://schemas.microsoft.com/office/drawing/2014/main" id="{BB52CB36-1FF9-4ECD-B2B6-31EB6E851FA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18836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3074</Words>
  <Application>Microsoft Office PowerPoint</Application>
  <PresentationFormat>On-screen Show (4:3)</PresentationFormat>
  <Paragraphs>624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Teknialbikes</vt:lpstr>
      <vt:lpstr>Instagram Key Metrics Radar | Teknialbikes</vt:lpstr>
      <vt:lpstr>Instagram Followers Total | Teknialbikes</vt:lpstr>
      <vt:lpstr>Instagram Followers Change | Teknialbikes</vt:lpstr>
      <vt:lpstr>Instagram Followers Change Per Weekday | Teknialbikes</vt:lpstr>
      <vt:lpstr>Instagram Posts By Weekday | Teknialbikes</vt:lpstr>
      <vt:lpstr>Instagram Interaction Rate By Weekday | Teknialbikes</vt:lpstr>
      <vt:lpstr>Instagram Posts By Hour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25</vt:lpstr>
      <vt:lpstr>Instagram Posts Table | Teknialbikes - 2 of 25</vt:lpstr>
      <vt:lpstr>Instagram Posts Table | Teknialbikes - 3 of 25</vt:lpstr>
      <vt:lpstr>Instagram Posts Table | Teknialbikes - 4 of 25</vt:lpstr>
      <vt:lpstr>Instagram Posts Table | Teknialbikes - 5 of 25</vt:lpstr>
      <vt:lpstr>Instagram Posts Table | Teknialbikes - 6 of 25</vt:lpstr>
      <vt:lpstr>Instagram Posts Table | Teknialbikes - 7 of 25</vt:lpstr>
      <vt:lpstr>Instagram Posts Table | Teknialbikes - 8 of 25</vt:lpstr>
      <vt:lpstr>Instagram Posts Table | Teknialbikes - 9 of 25</vt:lpstr>
      <vt:lpstr>Instagram Posts Table | Teknialbikes - 10 of 25</vt:lpstr>
      <vt:lpstr>Instagram Posts Table | Teknialbikes - 11 of 25</vt:lpstr>
      <vt:lpstr>Instagram Posts Table | Teknialbikes - 12 of 25</vt:lpstr>
      <vt:lpstr>Instagram Posts Table | Teknialbikes - 13 of 25</vt:lpstr>
      <vt:lpstr>Instagram Posts Table | Teknialbikes - 14 of 25</vt:lpstr>
      <vt:lpstr>Instagram Posts Table | Teknialbikes - 15 of 25</vt:lpstr>
      <vt:lpstr>Instagram Posts Table | Teknialbikes - 16 of 25</vt:lpstr>
      <vt:lpstr>Instagram Posts Table | Teknialbikes - 17 of 25</vt:lpstr>
      <vt:lpstr>Instagram Posts Table | Teknialbikes - 18 of 25</vt:lpstr>
      <vt:lpstr>Instagram Posts Table | Teknialbikes - 19 of 25</vt:lpstr>
      <vt:lpstr>Instagram Posts Table | Teknialbikes - 20 of 25</vt:lpstr>
      <vt:lpstr>Instagram Posts Table | Teknialbikes - 21 of 25</vt:lpstr>
      <vt:lpstr>Instagram Posts Table | Teknialbikes - 22 of 25</vt:lpstr>
      <vt:lpstr>Instagram Posts Table | Teknialbikes - 23 of 25</vt:lpstr>
      <vt:lpstr>Instagram Posts Table | Teknialbikes - 24 of 25</vt:lpstr>
      <vt:lpstr>Instagram Posts Table | Teknialbikes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2022-03-31T16:28:56Z</dcterms:created>
  <dcterms:modified xsi:type="dcterms:W3CDTF">2022-03-31T16:29:58Z</dcterms:modified>
</cp:coreProperties>
</file>