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keewayargentina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22.222200000000001</c:v>
                </c:pt>
                <c:pt idx="2">
                  <c:v>100</c:v>
                </c:pt>
                <c:pt idx="3">
                  <c:v>100</c:v>
                </c:pt>
                <c:pt idx="4">
                  <c:v>50</c:v>
                </c:pt>
                <c:pt idx="5">
                  <c:v>79.035300000000007</c:v>
                </c:pt>
                <c:pt idx="6">
                  <c:v>91.849299999999999</c:v>
                </c:pt>
                <c:pt idx="7">
                  <c:v>100</c:v>
                </c:pt>
              </c:numCache>
            </c:numRef>
          </c:val>
          <c:extLst>
            <c:ext xmlns:c16="http://schemas.microsoft.com/office/drawing/2014/chart" uri="{C3380CC4-5D6E-409C-BE32-E72D297353CC}">
              <c16:uniqueId val="{00000000-63B3-463C-B7E3-14D6BEEA2065}"/>
            </c:ext>
          </c:extLst>
        </c:ser>
        <c:ser>
          <c:idx val="1"/>
          <c:order val="1"/>
          <c:tx>
            <c:strRef>
              <c:f>Sheet1!$C$1</c:f>
              <c:strCache>
                <c:ptCount val="1"/>
                <c:pt idx="0">
                  <c:v>symargentina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56.161999999999999</c:v>
                </c:pt>
                <c:pt idx="1">
                  <c:v>22.222200000000001</c:v>
                </c:pt>
                <c:pt idx="2">
                  <c:v>50</c:v>
                </c:pt>
                <c:pt idx="3">
                  <c:v>100</c:v>
                </c:pt>
                <c:pt idx="4">
                  <c:v>40</c:v>
                </c:pt>
                <c:pt idx="5">
                  <c:v>26.5306</c:v>
                </c:pt>
                <c:pt idx="6">
                  <c:v>67.422700000000006</c:v>
                </c:pt>
                <c:pt idx="7">
                  <c:v>89.372</c:v>
                </c:pt>
              </c:numCache>
            </c:numRef>
          </c:val>
          <c:extLst>
            <c:ext xmlns:c16="http://schemas.microsoft.com/office/drawing/2014/chart" uri="{C3380CC4-5D6E-409C-BE32-E72D297353CC}">
              <c16:uniqueId val="{00000001-63B3-463C-B7E3-14D6BEEA2065}"/>
            </c:ext>
          </c:extLst>
        </c:ser>
        <c:ser>
          <c:idx val="2"/>
          <c:order val="2"/>
          <c:tx>
            <c:strRef>
              <c:f>Sheet1!$D$1</c:f>
              <c:strCache>
                <c:ptCount val="1"/>
                <c:pt idx="0">
                  <c:v>kymcoargentinaoficial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68.036000000000001</c:v>
                </c:pt>
                <c:pt idx="1">
                  <c:v>100</c:v>
                </c:pt>
                <c:pt idx="2">
                  <c:v>0</c:v>
                </c:pt>
                <c:pt idx="3">
                  <c:v>100</c:v>
                </c:pt>
                <c:pt idx="4">
                  <c:v>100</c:v>
                </c:pt>
                <c:pt idx="5">
                  <c:v>100</c:v>
                </c:pt>
                <c:pt idx="6">
                  <c:v>100</c:v>
                </c:pt>
                <c:pt idx="7">
                  <c:v>90.996600000000001</c:v>
                </c:pt>
              </c:numCache>
            </c:numRef>
          </c:val>
          <c:extLst>
            <c:ext xmlns:c16="http://schemas.microsoft.com/office/drawing/2014/chart" uri="{C3380CC4-5D6E-409C-BE32-E72D297353CC}">
              <c16:uniqueId val="{00000002-63B3-463C-B7E3-14D6BEEA2065}"/>
            </c:ext>
          </c:extLst>
        </c:ser>
        <c:dLbls>
          <c:showLegendKey val="0"/>
          <c:showVal val="0"/>
          <c:showCatName val="0"/>
          <c:showSerName val="0"/>
          <c:showPercent val="0"/>
          <c:showBubbleSize val="0"/>
        </c:dLbls>
        <c:axId val="396280232"/>
        <c:axId val="396280560"/>
      </c:radarChart>
      <c:catAx>
        <c:axId val="396280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80560"/>
        <c:crosses val="autoZero"/>
        <c:auto val="1"/>
        <c:lblAlgn val="ctr"/>
        <c:lblOffset val="100"/>
        <c:noMultiLvlLbl val="0"/>
      </c:catAx>
      <c:valAx>
        <c:axId val="39628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80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keewayargentina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4966</c:v>
                </c:pt>
                <c:pt idx="1">
                  <c:v>4968</c:v>
                </c:pt>
                <c:pt idx="2">
                  <c:v>4975</c:v>
                </c:pt>
                <c:pt idx="3">
                  <c:v>4980</c:v>
                </c:pt>
                <c:pt idx="4">
                  <c:v>4980</c:v>
                </c:pt>
                <c:pt idx="5">
                  <c:v>4985</c:v>
                </c:pt>
                <c:pt idx="6">
                  <c:v>4993</c:v>
                </c:pt>
                <c:pt idx="7">
                  <c:v>5002</c:v>
                </c:pt>
                <c:pt idx="8">
                  <c:v>5005</c:v>
                </c:pt>
                <c:pt idx="9">
                  <c:v>5015</c:v>
                </c:pt>
                <c:pt idx="10">
                  <c:v>5015</c:v>
                </c:pt>
                <c:pt idx="11">
                  <c:v>5022</c:v>
                </c:pt>
                <c:pt idx="12">
                  <c:v>5024</c:v>
                </c:pt>
                <c:pt idx="13">
                  <c:v>5036</c:v>
                </c:pt>
                <c:pt idx="14">
                  <c:v>5041</c:v>
                </c:pt>
                <c:pt idx="15">
                  <c:v>5040</c:v>
                </c:pt>
                <c:pt idx="16">
                  <c:v>5046</c:v>
                </c:pt>
                <c:pt idx="17">
                  <c:v>5054</c:v>
                </c:pt>
                <c:pt idx="18">
                  <c:v>5061</c:v>
                </c:pt>
                <c:pt idx="19">
                  <c:v>5063</c:v>
                </c:pt>
                <c:pt idx="20">
                  <c:v>5076</c:v>
                </c:pt>
                <c:pt idx="21">
                  <c:v>5077</c:v>
                </c:pt>
                <c:pt idx="22">
                  <c:v>5082</c:v>
                </c:pt>
                <c:pt idx="23">
                  <c:v>5090</c:v>
                </c:pt>
                <c:pt idx="24">
                  <c:v>5093</c:v>
                </c:pt>
                <c:pt idx="25">
                  <c:v>5095</c:v>
                </c:pt>
                <c:pt idx="26">
                  <c:v>5102</c:v>
                </c:pt>
                <c:pt idx="27">
                  <c:v>5107</c:v>
                </c:pt>
                <c:pt idx="28">
                  <c:v>5110</c:v>
                </c:pt>
                <c:pt idx="29">
                  <c:v>5109</c:v>
                </c:pt>
                <c:pt idx="30">
                  <c:v>5112</c:v>
                </c:pt>
              </c:numCache>
            </c:numRef>
          </c:val>
          <c:smooth val="0"/>
          <c:extLst>
            <c:ext xmlns:c16="http://schemas.microsoft.com/office/drawing/2014/chart" uri="{C3380CC4-5D6E-409C-BE32-E72D297353CC}">
              <c16:uniqueId val="{00000000-421B-4B41-A815-BAE90F0B5B21}"/>
            </c:ext>
          </c:extLst>
        </c:ser>
        <c:ser>
          <c:idx val="1"/>
          <c:order val="1"/>
          <c:tx>
            <c:strRef>
              <c:f>Sheet1!$C$1</c:f>
              <c:strCache>
                <c:ptCount val="1"/>
                <c:pt idx="0">
                  <c:v>symargentina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2799</c:v>
                </c:pt>
                <c:pt idx="1">
                  <c:v>2800</c:v>
                </c:pt>
                <c:pt idx="2">
                  <c:v>2805</c:v>
                </c:pt>
                <c:pt idx="3">
                  <c:v>2807</c:v>
                </c:pt>
                <c:pt idx="4">
                  <c:v>2813</c:v>
                </c:pt>
                <c:pt idx="5">
                  <c:v>2815</c:v>
                </c:pt>
                <c:pt idx="6">
                  <c:v>2815</c:v>
                </c:pt>
                <c:pt idx="7">
                  <c:v>2819</c:v>
                </c:pt>
                <c:pt idx="8">
                  <c:v>2824</c:v>
                </c:pt>
                <c:pt idx="9">
                  <c:v>2825</c:v>
                </c:pt>
                <c:pt idx="10">
                  <c:v>2828</c:v>
                </c:pt>
                <c:pt idx="11">
                  <c:v>2832</c:v>
                </c:pt>
                <c:pt idx="12">
                  <c:v>2834</c:v>
                </c:pt>
                <c:pt idx="13">
                  <c:v>2838</c:v>
                </c:pt>
                <c:pt idx="14">
                  <c:v>2844</c:v>
                </c:pt>
                <c:pt idx="15">
                  <c:v>2849</c:v>
                </c:pt>
                <c:pt idx="16">
                  <c:v>2853</c:v>
                </c:pt>
                <c:pt idx="17">
                  <c:v>2857</c:v>
                </c:pt>
                <c:pt idx="18">
                  <c:v>2859</c:v>
                </c:pt>
                <c:pt idx="19">
                  <c:v>2862</c:v>
                </c:pt>
                <c:pt idx="20">
                  <c:v>2861</c:v>
                </c:pt>
                <c:pt idx="21">
                  <c:v>2865</c:v>
                </c:pt>
                <c:pt idx="22">
                  <c:v>2867</c:v>
                </c:pt>
                <c:pt idx="23">
                  <c:v>2866</c:v>
                </c:pt>
                <c:pt idx="24">
                  <c:v>2865</c:v>
                </c:pt>
                <c:pt idx="25">
                  <c:v>2867</c:v>
                </c:pt>
                <c:pt idx="26">
                  <c:v>2868</c:v>
                </c:pt>
                <c:pt idx="27">
                  <c:v>2868</c:v>
                </c:pt>
                <c:pt idx="28">
                  <c:v>2870</c:v>
                </c:pt>
                <c:pt idx="29">
                  <c:v>2871</c:v>
                </c:pt>
                <c:pt idx="30">
                  <c:v>2871</c:v>
                </c:pt>
              </c:numCache>
            </c:numRef>
          </c:val>
          <c:smooth val="0"/>
          <c:extLst>
            <c:ext xmlns:c16="http://schemas.microsoft.com/office/drawing/2014/chart" uri="{C3380CC4-5D6E-409C-BE32-E72D297353CC}">
              <c16:uniqueId val="{00000001-421B-4B41-A815-BAE90F0B5B21}"/>
            </c:ext>
          </c:extLst>
        </c:ser>
        <c:ser>
          <c:idx val="2"/>
          <c:order val="2"/>
          <c:tx>
            <c:strRef>
              <c:f>Sheet1!$D$1</c:f>
              <c:strCache>
                <c:ptCount val="1"/>
                <c:pt idx="0">
                  <c:v>kymcoargentinaoficial</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3389</c:v>
                </c:pt>
                <c:pt idx="1">
                  <c:v>3390</c:v>
                </c:pt>
                <c:pt idx="2">
                  <c:v>3391</c:v>
                </c:pt>
                <c:pt idx="3">
                  <c:v>3391</c:v>
                </c:pt>
                <c:pt idx="4">
                  <c:v>3393</c:v>
                </c:pt>
                <c:pt idx="5">
                  <c:v>3393</c:v>
                </c:pt>
                <c:pt idx="6">
                  <c:v>3390</c:v>
                </c:pt>
                <c:pt idx="7">
                  <c:v>3401</c:v>
                </c:pt>
                <c:pt idx="8">
                  <c:v>3404</c:v>
                </c:pt>
                <c:pt idx="9">
                  <c:v>3406</c:v>
                </c:pt>
                <c:pt idx="10">
                  <c:v>3407</c:v>
                </c:pt>
                <c:pt idx="11">
                  <c:v>3415</c:v>
                </c:pt>
                <c:pt idx="12">
                  <c:v>3425</c:v>
                </c:pt>
                <c:pt idx="13">
                  <c:v>3431</c:v>
                </c:pt>
                <c:pt idx="14">
                  <c:v>3434</c:v>
                </c:pt>
                <c:pt idx="15">
                  <c:v>3431</c:v>
                </c:pt>
                <c:pt idx="16">
                  <c:v>3433</c:v>
                </c:pt>
                <c:pt idx="17">
                  <c:v>3434</c:v>
                </c:pt>
                <c:pt idx="18">
                  <c:v>3437</c:v>
                </c:pt>
                <c:pt idx="19">
                  <c:v>3440</c:v>
                </c:pt>
                <c:pt idx="20">
                  <c:v>3443</c:v>
                </c:pt>
                <c:pt idx="21">
                  <c:v>3449</c:v>
                </c:pt>
                <c:pt idx="22">
                  <c:v>3451</c:v>
                </c:pt>
                <c:pt idx="23">
                  <c:v>3454</c:v>
                </c:pt>
                <c:pt idx="24">
                  <c:v>3457</c:v>
                </c:pt>
                <c:pt idx="25">
                  <c:v>3458</c:v>
                </c:pt>
                <c:pt idx="26">
                  <c:v>3464</c:v>
                </c:pt>
                <c:pt idx="27">
                  <c:v>3470</c:v>
                </c:pt>
                <c:pt idx="28">
                  <c:v>3472</c:v>
                </c:pt>
                <c:pt idx="29">
                  <c:v>3478</c:v>
                </c:pt>
                <c:pt idx="30">
                  <c:v>3478</c:v>
                </c:pt>
              </c:numCache>
            </c:numRef>
          </c:val>
          <c:smooth val="0"/>
          <c:extLst>
            <c:ext xmlns:c16="http://schemas.microsoft.com/office/drawing/2014/chart" uri="{C3380CC4-5D6E-409C-BE32-E72D297353CC}">
              <c16:uniqueId val="{00000002-421B-4B41-A815-BAE90F0B5B21}"/>
            </c:ext>
          </c:extLst>
        </c:ser>
        <c:dLbls>
          <c:showLegendKey val="0"/>
          <c:showVal val="0"/>
          <c:showCatName val="0"/>
          <c:showSerName val="0"/>
          <c:showPercent val="0"/>
          <c:showBubbleSize val="0"/>
        </c:dLbls>
        <c:smooth val="0"/>
        <c:axId val="405906864"/>
        <c:axId val="405907848"/>
      </c:lineChart>
      <c:dateAx>
        <c:axId val="40590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7848"/>
        <c:crosses val="autoZero"/>
        <c:auto val="1"/>
        <c:lblOffset val="100"/>
        <c:baseTimeUnit val="days"/>
      </c:dateAx>
      <c:valAx>
        <c:axId val="40590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keewayargentina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c:v>
                </c:pt>
                <c:pt idx="1">
                  <c:v>2</c:v>
                </c:pt>
                <c:pt idx="2">
                  <c:v>7</c:v>
                </c:pt>
                <c:pt idx="3">
                  <c:v>5</c:v>
                </c:pt>
                <c:pt idx="4">
                  <c:v>0</c:v>
                </c:pt>
                <c:pt idx="5">
                  <c:v>5</c:v>
                </c:pt>
                <c:pt idx="6">
                  <c:v>8</c:v>
                </c:pt>
                <c:pt idx="7">
                  <c:v>9</c:v>
                </c:pt>
                <c:pt idx="8">
                  <c:v>3</c:v>
                </c:pt>
                <c:pt idx="9">
                  <c:v>10</c:v>
                </c:pt>
                <c:pt idx="10">
                  <c:v>0</c:v>
                </c:pt>
                <c:pt idx="11">
                  <c:v>7</c:v>
                </c:pt>
                <c:pt idx="12">
                  <c:v>2</c:v>
                </c:pt>
                <c:pt idx="13">
                  <c:v>12</c:v>
                </c:pt>
                <c:pt idx="14">
                  <c:v>5</c:v>
                </c:pt>
                <c:pt idx="15">
                  <c:v>-1</c:v>
                </c:pt>
                <c:pt idx="16">
                  <c:v>6</c:v>
                </c:pt>
                <c:pt idx="17">
                  <c:v>8</c:v>
                </c:pt>
                <c:pt idx="18">
                  <c:v>7</c:v>
                </c:pt>
                <c:pt idx="19">
                  <c:v>2</c:v>
                </c:pt>
                <c:pt idx="20">
                  <c:v>13</c:v>
                </c:pt>
                <c:pt idx="21">
                  <c:v>1</c:v>
                </c:pt>
                <c:pt idx="22">
                  <c:v>5</c:v>
                </c:pt>
                <c:pt idx="23">
                  <c:v>8</c:v>
                </c:pt>
                <c:pt idx="24">
                  <c:v>3</c:v>
                </c:pt>
                <c:pt idx="25">
                  <c:v>2</c:v>
                </c:pt>
                <c:pt idx="26">
                  <c:v>7</c:v>
                </c:pt>
                <c:pt idx="27">
                  <c:v>5</c:v>
                </c:pt>
                <c:pt idx="28">
                  <c:v>3</c:v>
                </c:pt>
                <c:pt idx="29">
                  <c:v>-1</c:v>
                </c:pt>
                <c:pt idx="30">
                  <c:v>3</c:v>
                </c:pt>
              </c:numCache>
            </c:numRef>
          </c:val>
          <c:smooth val="0"/>
          <c:extLst>
            <c:ext xmlns:c16="http://schemas.microsoft.com/office/drawing/2014/chart" uri="{C3380CC4-5D6E-409C-BE32-E72D297353CC}">
              <c16:uniqueId val="{00000000-2529-4F17-94A7-C112415D335A}"/>
            </c:ext>
          </c:extLst>
        </c:ser>
        <c:ser>
          <c:idx val="1"/>
          <c:order val="1"/>
          <c:tx>
            <c:strRef>
              <c:f>Sheet1!$C$1</c:f>
              <c:strCache>
                <c:ptCount val="1"/>
                <c:pt idx="0">
                  <c:v>symargentina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c:v>
                </c:pt>
                <c:pt idx="1">
                  <c:v>1</c:v>
                </c:pt>
                <c:pt idx="2">
                  <c:v>5</c:v>
                </c:pt>
                <c:pt idx="3">
                  <c:v>2</c:v>
                </c:pt>
                <c:pt idx="4">
                  <c:v>6</c:v>
                </c:pt>
                <c:pt idx="5">
                  <c:v>2</c:v>
                </c:pt>
                <c:pt idx="6">
                  <c:v>0</c:v>
                </c:pt>
                <c:pt idx="7">
                  <c:v>4</c:v>
                </c:pt>
                <c:pt idx="8">
                  <c:v>5</c:v>
                </c:pt>
                <c:pt idx="9">
                  <c:v>1</c:v>
                </c:pt>
                <c:pt idx="10">
                  <c:v>3</c:v>
                </c:pt>
                <c:pt idx="11">
                  <c:v>4</c:v>
                </c:pt>
                <c:pt idx="12">
                  <c:v>2</c:v>
                </c:pt>
                <c:pt idx="13">
                  <c:v>4</c:v>
                </c:pt>
                <c:pt idx="14">
                  <c:v>6</c:v>
                </c:pt>
                <c:pt idx="15">
                  <c:v>5</c:v>
                </c:pt>
                <c:pt idx="16">
                  <c:v>4</c:v>
                </c:pt>
                <c:pt idx="17">
                  <c:v>4</c:v>
                </c:pt>
                <c:pt idx="18">
                  <c:v>2</c:v>
                </c:pt>
                <c:pt idx="19">
                  <c:v>3</c:v>
                </c:pt>
                <c:pt idx="20">
                  <c:v>-1</c:v>
                </c:pt>
                <c:pt idx="21">
                  <c:v>4</c:v>
                </c:pt>
                <c:pt idx="22">
                  <c:v>2</c:v>
                </c:pt>
                <c:pt idx="23">
                  <c:v>-1</c:v>
                </c:pt>
                <c:pt idx="24">
                  <c:v>-1</c:v>
                </c:pt>
                <c:pt idx="25">
                  <c:v>2</c:v>
                </c:pt>
                <c:pt idx="26">
                  <c:v>1</c:v>
                </c:pt>
                <c:pt idx="27">
                  <c:v>0</c:v>
                </c:pt>
                <c:pt idx="28">
                  <c:v>2</c:v>
                </c:pt>
                <c:pt idx="29">
                  <c:v>1</c:v>
                </c:pt>
                <c:pt idx="30">
                  <c:v>0</c:v>
                </c:pt>
              </c:numCache>
            </c:numRef>
          </c:val>
          <c:smooth val="0"/>
          <c:extLst>
            <c:ext xmlns:c16="http://schemas.microsoft.com/office/drawing/2014/chart" uri="{C3380CC4-5D6E-409C-BE32-E72D297353CC}">
              <c16:uniqueId val="{00000001-2529-4F17-94A7-C112415D335A}"/>
            </c:ext>
          </c:extLst>
        </c:ser>
        <c:ser>
          <c:idx val="2"/>
          <c:order val="2"/>
          <c:tx>
            <c:strRef>
              <c:f>Sheet1!$D$1</c:f>
              <c:strCache>
                <c:ptCount val="1"/>
                <c:pt idx="0">
                  <c:v>kymcoargentinaoficial</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c:v>
                </c:pt>
                <c:pt idx="1">
                  <c:v>1</c:v>
                </c:pt>
                <c:pt idx="2">
                  <c:v>1</c:v>
                </c:pt>
                <c:pt idx="3">
                  <c:v>0</c:v>
                </c:pt>
                <c:pt idx="4">
                  <c:v>2</c:v>
                </c:pt>
                <c:pt idx="5">
                  <c:v>0</c:v>
                </c:pt>
                <c:pt idx="6">
                  <c:v>-3</c:v>
                </c:pt>
                <c:pt idx="7">
                  <c:v>11</c:v>
                </c:pt>
                <c:pt idx="8">
                  <c:v>3</c:v>
                </c:pt>
                <c:pt idx="9">
                  <c:v>2</c:v>
                </c:pt>
                <c:pt idx="10">
                  <c:v>1</c:v>
                </c:pt>
                <c:pt idx="11">
                  <c:v>8</c:v>
                </c:pt>
                <c:pt idx="12">
                  <c:v>10</c:v>
                </c:pt>
                <c:pt idx="13">
                  <c:v>6</c:v>
                </c:pt>
                <c:pt idx="14">
                  <c:v>3</c:v>
                </c:pt>
                <c:pt idx="15">
                  <c:v>-3</c:v>
                </c:pt>
                <c:pt idx="16">
                  <c:v>2</c:v>
                </c:pt>
                <c:pt idx="17">
                  <c:v>1</c:v>
                </c:pt>
                <c:pt idx="18">
                  <c:v>3</c:v>
                </c:pt>
                <c:pt idx="19">
                  <c:v>3</c:v>
                </c:pt>
                <c:pt idx="20">
                  <c:v>3</c:v>
                </c:pt>
                <c:pt idx="21">
                  <c:v>6</c:v>
                </c:pt>
                <c:pt idx="22">
                  <c:v>2</c:v>
                </c:pt>
                <c:pt idx="23">
                  <c:v>3</c:v>
                </c:pt>
                <c:pt idx="24">
                  <c:v>3</c:v>
                </c:pt>
                <c:pt idx="25">
                  <c:v>1</c:v>
                </c:pt>
                <c:pt idx="26">
                  <c:v>6</c:v>
                </c:pt>
                <c:pt idx="27">
                  <c:v>6</c:v>
                </c:pt>
                <c:pt idx="28">
                  <c:v>2</c:v>
                </c:pt>
                <c:pt idx="29">
                  <c:v>6</c:v>
                </c:pt>
                <c:pt idx="30">
                  <c:v>0</c:v>
                </c:pt>
              </c:numCache>
            </c:numRef>
          </c:val>
          <c:smooth val="0"/>
          <c:extLst>
            <c:ext xmlns:c16="http://schemas.microsoft.com/office/drawing/2014/chart" uri="{C3380CC4-5D6E-409C-BE32-E72D297353CC}">
              <c16:uniqueId val="{00000002-2529-4F17-94A7-C112415D335A}"/>
            </c:ext>
          </c:extLst>
        </c:ser>
        <c:dLbls>
          <c:showLegendKey val="0"/>
          <c:showVal val="0"/>
          <c:showCatName val="0"/>
          <c:showSerName val="0"/>
          <c:showPercent val="0"/>
          <c:showBubbleSize val="0"/>
        </c:dLbls>
        <c:smooth val="0"/>
        <c:axId val="405915392"/>
        <c:axId val="405912768"/>
      </c:lineChart>
      <c:dateAx>
        <c:axId val="40591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12768"/>
        <c:crosses val="autoZero"/>
        <c:auto val="1"/>
        <c:lblOffset val="100"/>
        <c:baseTimeUnit val="days"/>
      </c:dateAx>
      <c:valAx>
        <c:axId val="40591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1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keewayargentina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c:v>
                </c:pt>
                <c:pt idx="1">
                  <c:v>3</c:v>
                </c:pt>
                <c:pt idx="2">
                  <c:v>2</c:v>
                </c:pt>
                <c:pt idx="3">
                  <c:v>7</c:v>
                </c:pt>
                <c:pt idx="4">
                  <c:v>4</c:v>
                </c:pt>
                <c:pt idx="5">
                  <c:v>4</c:v>
                </c:pt>
                <c:pt idx="6">
                  <c:v>4</c:v>
                </c:pt>
              </c:numCache>
            </c:numRef>
          </c:val>
          <c:extLst>
            <c:ext xmlns:c16="http://schemas.microsoft.com/office/drawing/2014/chart" uri="{C3380CC4-5D6E-409C-BE32-E72D297353CC}">
              <c16:uniqueId val="{00000000-41BD-4BFF-BFDD-0CCF03AB6895}"/>
            </c:ext>
          </c:extLst>
        </c:ser>
        <c:ser>
          <c:idx val="1"/>
          <c:order val="1"/>
          <c:tx>
            <c:strRef>
              <c:f>Sheet1!$C$1</c:f>
              <c:strCache>
                <c:ptCount val="1"/>
                <c:pt idx="0">
                  <c:v>symargentina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3</c:v>
                </c:pt>
                <c:pt idx="3">
                  <c:v>2</c:v>
                </c:pt>
                <c:pt idx="4">
                  <c:v>2</c:v>
                </c:pt>
                <c:pt idx="5">
                  <c:v>4</c:v>
                </c:pt>
                <c:pt idx="6">
                  <c:v>2</c:v>
                </c:pt>
              </c:numCache>
            </c:numRef>
          </c:val>
          <c:extLst>
            <c:ext xmlns:c16="http://schemas.microsoft.com/office/drawing/2014/chart" uri="{C3380CC4-5D6E-409C-BE32-E72D297353CC}">
              <c16:uniqueId val="{00000001-41BD-4BFF-BFDD-0CCF03AB6895}"/>
            </c:ext>
          </c:extLst>
        </c:ser>
        <c:ser>
          <c:idx val="2"/>
          <c:order val="2"/>
          <c:tx>
            <c:strRef>
              <c:f>Sheet1!$D$1</c:f>
              <c:strCache>
                <c:ptCount val="1"/>
                <c:pt idx="0">
                  <c:v>kymcoargentinaoficial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5</c:v>
                </c:pt>
                <c:pt idx="2">
                  <c:v>2</c:v>
                </c:pt>
                <c:pt idx="3">
                  <c:v>2</c:v>
                </c:pt>
                <c:pt idx="4">
                  <c:v>1</c:v>
                </c:pt>
                <c:pt idx="5">
                  <c:v>4</c:v>
                </c:pt>
                <c:pt idx="6">
                  <c:v>5</c:v>
                </c:pt>
              </c:numCache>
            </c:numRef>
          </c:val>
          <c:extLst>
            <c:ext xmlns:c16="http://schemas.microsoft.com/office/drawing/2014/chart" uri="{C3380CC4-5D6E-409C-BE32-E72D297353CC}">
              <c16:uniqueId val="{00000002-41BD-4BFF-BFDD-0CCF03AB6895}"/>
            </c:ext>
          </c:extLst>
        </c:ser>
        <c:dLbls>
          <c:showLegendKey val="0"/>
          <c:showVal val="0"/>
          <c:showCatName val="0"/>
          <c:showSerName val="0"/>
          <c:showPercent val="0"/>
          <c:showBubbleSize val="0"/>
        </c:dLbls>
        <c:gapWidth val="219"/>
        <c:overlap val="-27"/>
        <c:axId val="405901944"/>
        <c:axId val="405902272"/>
      </c:barChart>
      <c:catAx>
        <c:axId val="405901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2272"/>
        <c:crosses val="autoZero"/>
        <c:auto val="1"/>
        <c:lblAlgn val="ctr"/>
        <c:lblOffset val="100"/>
        <c:noMultiLvlLbl val="0"/>
      </c:catAx>
      <c:valAx>
        <c:axId val="405902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keewayargentina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2</c:v>
                </c:pt>
                <c:pt idx="4">
                  <c:v>0</c:v>
                </c:pt>
                <c:pt idx="5">
                  <c:v>0</c:v>
                </c:pt>
                <c:pt idx="6">
                  <c:v>0</c:v>
                </c:pt>
              </c:numCache>
            </c:numRef>
          </c:val>
          <c:extLst>
            <c:ext xmlns:c16="http://schemas.microsoft.com/office/drawing/2014/chart" uri="{C3380CC4-5D6E-409C-BE32-E72D297353CC}">
              <c16:uniqueId val="{00000000-FE71-4A1A-8757-F53E153B0722}"/>
            </c:ext>
          </c:extLst>
        </c:ser>
        <c:ser>
          <c:idx val="1"/>
          <c:order val="1"/>
          <c:tx>
            <c:strRef>
              <c:f>Sheet1!$C$1</c:f>
              <c:strCache>
                <c:ptCount val="1"/>
                <c:pt idx="0">
                  <c:v>symargentina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2</c:v>
                </c:pt>
                <c:pt idx="3">
                  <c:v>2</c:v>
                </c:pt>
                <c:pt idx="4">
                  <c:v>0</c:v>
                </c:pt>
                <c:pt idx="5">
                  <c:v>0</c:v>
                </c:pt>
                <c:pt idx="6">
                  <c:v>0</c:v>
                </c:pt>
              </c:numCache>
            </c:numRef>
          </c:val>
          <c:extLst>
            <c:ext xmlns:c16="http://schemas.microsoft.com/office/drawing/2014/chart" uri="{C3380CC4-5D6E-409C-BE32-E72D297353CC}">
              <c16:uniqueId val="{00000001-FE71-4A1A-8757-F53E153B0722}"/>
            </c:ext>
          </c:extLst>
        </c:ser>
        <c:ser>
          <c:idx val="2"/>
          <c:order val="2"/>
          <c:tx>
            <c:strRef>
              <c:f>Sheet1!$D$1</c:f>
              <c:strCache>
                <c:ptCount val="1"/>
                <c:pt idx="0">
                  <c:v>kymcoargentinaoficial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1</c:v>
                </c:pt>
                <c:pt idx="3">
                  <c:v>1</c:v>
                </c:pt>
                <c:pt idx="4">
                  <c:v>4</c:v>
                </c:pt>
                <c:pt idx="5">
                  <c:v>0</c:v>
                </c:pt>
                <c:pt idx="6">
                  <c:v>0</c:v>
                </c:pt>
              </c:numCache>
            </c:numRef>
          </c:val>
          <c:extLst>
            <c:ext xmlns:c16="http://schemas.microsoft.com/office/drawing/2014/chart" uri="{C3380CC4-5D6E-409C-BE32-E72D297353CC}">
              <c16:uniqueId val="{00000002-FE71-4A1A-8757-F53E153B0722}"/>
            </c:ext>
          </c:extLst>
        </c:ser>
        <c:dLbls>
          <c:showLegendKey val="0"/>
          <c:showVal val="0"/>
          <c:showCatName val="0"/>
          <c:showSerName val="0"/>
          <c:showPercent val="0"/>
          <c:showBubbleSize val="0"/>
        </c:dLbls>
        <c:gapWidth val="219"/>
        <c:overlap val="-27"/>
        <c:axId val="396276952"/>
        <c:axId val="397919392"/>
      </c:barChart>
      <c:catAx>
        <c:axId val="39627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19392"/>
        <c:crosses val="autoZero"/>
        <c:auto val="1"/>
        <c:lblAlgn val="ctr"/>
        <c:lblOffset val="100"/>
        <c:noMultiLvlLbl val="0"/>
      </c:catAx>
      <c:valAx>
        <c:axId val="39791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76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keewayargentina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1.43547000066151</c:v>
                </c:pt>
                <c:pt idx="3">
                  <c:v>2.07382417146259</c:v>
                </c:pt>
              </c:numCache>
            </c:numRef>
          </c:val>
          <c:extLst>
            <c:ext xmlns:c16="http://schemas.microsoft.com/office/drawing/2014/chart" uri="{C3380CC4-5D6E-409C-BE32-E72D297353CC}">
              <c16:uniqueId val="{00000000-61ED-4AD3-ADE2-2855DDFB930B}"/>
            </c:ext>
          </c:extLst>
        </c:ser>
        <c:ser>
          <c:idx val="1"/>
          <c:order val="1"/>
          <c:tx>
            <c:strRef>
              <c:f>Sheet1!$C$1</c:f>
              <c:strCache>
                <c:ptCount val="1"/>
                <c:pt idx="0">
                  <c:v>symargentina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1.0582010582010599</c:v>
                </c:pt>
                <c:pt idx="3">
                  <c:v>1.4638447971781301</c:v>
                </c:pt>
              </c:numCache>
            </c:numRef>
          </c:val>
          <c:extLst>
            <c:ext xmlns:c16="http://schemas.microsoft.com/office/drawing/2014/chart" uri="{C3380CC4-5D6E-409C-BE32-E72D297353CC}">
              <c16:uniqueId val="{00000001-61ED-4AD3-ADE2-2855DDFB930B}"/>
            </c:ext>
          </c:extLst>
        </c:ser>
        <c:ser>
          <c:idx val="2"/>
          <c:order val="2"/>
          <c:tx>
            <c:strRef>
              <c:f>Sheet1!$D$1</c:f>
              <c:strCache>
                <c:ptCount val="1"/>
                <c:pt idx="0">
                  <c:v>kymcoargentinaoficial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0.97582289542674105</c:v>
                </c:pt>
                <c:pt idx="1">
                  <c:v>1.60209729099913</c:v>
                </c:pt>
                <c:pt idx="2">
                  <c:v>1.8642586658898901</c:v>
                </c:pt>
                <c:pt idx="3">
                  <c:v>1.51471016603554</c:v>
                </c:pt>
                <c:pt idx="4">
                  <c:v>1.7914360617535701</c:v>
                </c:pt>
              </c:numCache>
            </c:numRef>
          </c:val>
          <c:extLst>
            <c:ext xmlns:c16="http://schemas.microsoft.com/office/drawing/2014/chart" uri="{C3380CC4-5D6E-409C-BE32-E72D297353CC}">
              <c16:uniqueId val="{00000002-61ED-4AD3-ADE2-2855DDFB930B}"/>
            </c:ext>
          </c:extLst>
        </c:ser>
        <c:dLbls>
          <c:showLegendKey val="0"/>
          <c:showVal val="0"/>
          <c:showCatName val="0"/>
          <c:showSerName val="0"/>
          <c:showPercent val="0"/>
          <c:showBubbleSize val="0"/>
        </c:dLbls>
        <c:gapWidth val="219"/>
        <c:overlap val="-27"/>
        <c:axId val="418625632"/>
        <c:axId val="418624648"/>
      </c:barChart>
      <c:catAx>
        <c:axId val="41862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24648"/>
        <c:crosses val="autoZero"/>
        <c:auto val="1"/>
        <c:lblAlgn val="ctr"/>
        <c:lblOffset val="100"/>
        <c:noMultiLvlLbl val="0"/>
      </c:catAx>
      <c:valAx>
        <c:axId val="41862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2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keewayargentina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6EC-4DC8-935D-92021D73DE07}"/>
            </c:ext>
          </c:extLst>
        </c:ser>
        <c:ser>
          <c:idx val="1"/>
          <c:order val="1"/>
          <c:tx>
            <c:strRef>
              <c:f>Sheet1!$C$1</c:f>
              <c:strCache>
                <c:ptCount val="1"/>
                <c:pt idx="0">
                  <c:v>symargentina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E6EC-4DC8-935D-92021D73DE07}"/>
            </c:ext>
          </c:extLst>
        </c:ser>
        <c:ser>
          <c:idx val="2"/>
          <c:order val="2"/>
          <c:tx>
            <c:strRef>
              <c:f>Sheet1!$D$1</c:f>
              <c:strCache>
                <c:ptCount val="1"/>
                <c:pt idx="0">
                  <c:v>kymcoargentinaoficial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1</c:v>
                </c:pt>
                <c:pt idx="13">
                  <c:v>0</c:v>
                </c:pt>
                <c:pt idx="14">
                  <c:v>1</c:v>
                </c:pt>
                <c:pt idx="15">
                  <c:v>0</c:v>
                </c:pt>
                <c:pt idx="16">
                  <c:v>1</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2-E6EC-4DC8-935D-92021D73DE07}"/>
            </c:ext>
          </c:extLst>
        </c:ser>
        <c:dLbls>
          <c:showLegendKey val="0"/>
          <c:showVal val="0"/>
          <c:showCatName val="0"/>
          <c:showSerName val="0"/>
          <c:showPercent val="0"/>
          <c:showBubbleSize val="0"/>
        </c:dLbls>
        <c:smooth val="0"/>
        <c:axId val="418628256"/>
        <c:axId val="418627272"/>
      </c:lineChart>
      <c:catAx>
        <c:axId val="41862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27272"/>
        <c:crosses val="autoZero"/>
        <c:auto val="1"/>
        <c:lblAlgn val="ctr"/>
        <c:lblOffset val="100"/>
        <c:noMultiLvlLbl val="0"/>
      </c:catAx>
      <c:valAx>
        <c:axId val="41862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2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keewayargentina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1.90513990871205</c:v>
                </c:pt>
                <c:pt idx="17">
                  <c:v>1.5479261758285401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445-4368-83E9-E087997D405D}"/>
            </c:ext>
          </c:extLst>
        </c:ser>
        <c:ser>
          <c:idx val="1"/>
          <c:order val="1"/>
          <c:tx>
            <c:strRef>
              <c:f>Sheet1!$C$1</c:f>
              <c:strCache>
                <c:ptCount val="1"/>
                <c:pt idx="0">
                  <c:v>symargentina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1.0582010582010599</c:v>
                </c:pt>
                <c:pt idx="11">
                  <c:v>0</c:v>
                </c:pt>
                <c:pt idx="12">
                  <c:v>0</c:v>
                </c:pt>
                <c:pt idx="13">
                  <c:v>0</c:v>
                </c:pt>
                <c:pt idx="14">
                  <c:v>0</c:v>
                </c:pt>
                <c:pt idx="15">
                  <c:v>0</c:v>
                </c:pt>
                <c:pt idx="16">
                  <c:v>0.81128747795414502</c:v>
                </c:pt>
                <c:pt idx="17">
                  <c:v>1.5873015873015901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445-4368-83E9-E087997D405D}"/>
            </c:ext>
          </c:extLst>
        </c:ser>
        <c:ser>
          <c:idx val="2"/>
          <c:order val="2"/>
          <c:tx>
            <c:strRef>
              <c:f>Sheet1!$D$1</c:f>
              <c:strCache>
                <c:ptCount val="1"/>
                <c:pt idx="0">
                  <c:v>kymcoargentinaoficial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1.3496455966598699</c:v>
                </c:pt>
                <c:pt idx="12">
                  <c:v>1.42732304107195</c:v>
                </c:pt>
                <c:pt idx="13">
                  <c:v>0</c:v>
                </c:pt>
                <c:pt idx="14">
                  <c:v>1.51471016603554</c:v>
                </c:pt>
                <c:pt idx="15">
                  <c:v>0</c:v>
                </c:pt>
                <c:pt idx="16">
                  <c:v>2.1846781240897202</c:v>
                </c:pt>
                <c:pt idx="17">
                  <c:v>0</c:v>
                </c:pt>
                <c:pt idx="18">
                  <c:v>0</c:v>
                </c:pt>
                <c:pt idx="19">
                  <c:v>0</c:v>
                </c:pt>
                <c:pt idx="20">
                  <c:v>0</c:v>
                </c:pt>
                <c:pt idx="21">
                  <c:v>0</c:v>
                </c:pt>
                <c:pt idx="22">
                  <c:v>2.47596854063501</c:v>
                </c:pt>
                <c:pt idx="23">
                  <c:v>0</c:v>
                </c:pt>
              </c:numCache>
            </c:numRef>
          </c:val>
          <c:smooth val="0"/>
          <c:extLst>
            <c:ext xmlns:c16="http://schemas.microsoft.com/office/drawing/2014/chart" uri="{C3380CC4-5D6E-409C-BE32-E72D297353CC}">
              <c16:uniqueId val="{00000002-9445-4368-83E9-E087997D405D}"/>
            </c:ext>
          </c:extLst>
        </c:ser>
        <c:dLbls>
          <c:showLegendKey val="0"/>
          <c:showVal val="0"/>
          <c:showCatName val="0"/>
          <c:showSerName val="0"/>
          <c:showPercent val="0"/>
          <c:showBubbleSize val="0"/>
        </c:dLbls>
        <c:smooth val="0"/>
        <c:axId val="418623008"/>
        <c:axId val="418639408"/>
      </c:lineChart>
      <c:catAx>
        <c:axId val="41862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39408"/>
        <c:crosses val="autoZero"/>
        <c:auto val="1"/>
        <c:lblAlgn val="ctr"/>
        <c:lblOffset val="100"/>
        <c:noMultiLvlLbl val="0"/>
      </c:catAx>
      <c:valAx>
        <c:axId val="41863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2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keewayargentina</c:v>
                </c:pt>
                <c:pt idx="1">
                  <c:v>symargentina</c:v>
                </c:pt>
                <c:pt idx="2">
                  <c:v>kymcoargentinaoficial</c:v>
                </c:pt>
              </c:strCache>
            </c:strRef>
          </c:cat>
          <c:val>
            <c:numRef>
              <c:f>Sheet1!$B$2:$B$4</c:f>
              <c:numCache>
                <c:formatCode>General</c:formatCode>
                <c:ptCount val="3"/>
                <c:pt idx="0">
                  <c:v>2</c:v>
                </c:pt>
                <c:pt idx="1">
                  <c:v>1</c:v>
                </c:pt>
                <c:pt idx="2">
                  <c:v>0</c:v>
                </c:pt>
              </c:numCache>
            </c:numRef>
          </c:val>
          <c:extLst>
            <c:ext xmlns:c16="http://schemas.microsoft.com/office/drawing/2014/chart" uri="{C3380CC4-5D6E-409C-BE32-E72D297353CC}">
              <c16:uniqueId val="{00000000-09E3-4D9F-96E9-788C312B089C}"/>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keewayargentina</c:v>
                </c:pt>
                <c:pt idx="1">
                  <c:v>symargentina</c:v>
                </c:pt>
                <c:pt idx="2">
                  <c:v>kymcoargentinaoficial</c:v>
                </c:pt>
              </c:strCache>
            </c:strRef>
          </c:cat>
          <c:val>
            <c:numRef>
              <c:f>Sheet1!$C$2:$C$4</c:f>
              <c:numCache>
                <c:formatCode>General</c:formatCode>
                <c:ptCount val="3"/>
                <c:pt idx="0">
                  <c:v>2</c:v>
                </c:pt>
                <c:pt idx="1">
                  <c:v>2</c:v>
                </c:pt>
                <c:pt idx="2">
                  <c:v>9</c:v>
                </c:pt>
              </c:numCache>
            </c:numRef>
          </c:val>
          <c:extLst>
            <c:ext xmlns:c16="http://schemas.microsoft.com/office/drawing/2014/chart" uri="{C3380CC4-5D6E-409C-BE32-E72D297353CC}">
              <c16:uniqueId val="{00000001-09E3-4D9F-96E9-788C312B089C}"/>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keewayargentina</c:v>
                </c:pt>
                <c:pt idx="1">
                  <c:v>symargentina</c:v>
                </c:pt>
                <c:pt idx="2">
                  <c:v>kymcoargentinaoficial</c:v>
                </c:pt>
              </c:strCache>
            </c:strRef>
          </c:cat>
          <c:val>
            <c:numRef>
              <c:f>Sheet1!$D$2:$D$4</c:f>
              <c:numCache>
                <c:formatCode>General</c:formatCode>
                <c:ptCount val="3"/>
                <c:pt idx="0">
                  <c:v>1</c:v>
                </c:pt>
                <c:pt idx="1">
                  <c:v>1</c:v>
                </c:pt>
                <c:pt idx="2">
                  <c:v>1</c:v>
                </c:pt>
              </c:numCache>
            </c:numRef>
          </c:val>
          <c:extLst>
            <c:ext xmlns:c16="http://schemas.microsoft.com/office/drawing/2014/chart" uri="{C3380CC4-5D6E-409C-BE32-E72D297353CC}">
              <c16:uniqueId val="{00000002-09E3-4D9F-96E9-788C312B089C}"/>
            </c:ext>
          </c:extLst>
        </c:ser>
        <c:dLbls>
          <c:showLegendKey val="0"/>
          <c:showVal val="0"/>
          <c:showCatName val="0"/>
          <c:showSerName val="0"/>
          <c:showPercent val="0"/>
          <c:showBubbleSize val="0"/>
        </c:dLbls>
        <c:gapWidth val="150"/>
        <c:overlap val="100"/>
        <c:axId val="418638096"/>
        <c:axId val="418635800"/>
      </c:barChart>
      <c:catAx>
        <c:axId val="41863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35800"/>
        <c:crosses val="autoZero"/>
        <c:auto val="1"/>
        <c:lblAlgn val="ctr"/>
        <c:lblOffset val="100"/>
        <c:noMultiLvlLbl val="0"/>
      </c:catAx>
      <c:valAx>
        <c:axId val="418635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3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keewayargentina</c:v>
                </c:pt>
                <c:pt idx="1">
                  <c:v>symargentina</c:v>
                </c:pt>
                <c:pt idx="2">
                  <c:v>kymcoargentinaoficial</c:v>
                </c:pt>
              </c:strCache>
            </c:strRef>
          </c:cat>
          <c:val>
            <c:numRef>
              <c:f>Sheet1!$B$2:$B$4</c:f>
              <c:numCache>
                <c:formatCode>General</c:formatCode>
                <c:ptCount val="3"/>
                <c:pt idx="0">
                  <c:v>124</c:v>
                </c:pt>
                <c:pt idx="1">
                  <c:v>53</c:v>
                </c:pt>
                <c:pt idx="2">
                  <c:v>464</c:v>
                </c:pt>
              </c:numCache>
            </c:numRef>
          </c:val>
          <c:extLst>
            <c:ext xmlns:c16="http://schemas.microsoft.com/office/drawing/2014/chart" uri="{C3380CC4-5D6E-409C-BE32-E72D297353CC}">
              <c16:uniqueId val="{00000000-FDEF-430A-B83A-6FFF083B61A7}"/>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keewayargentina</c:v>
                </c:pt>
                <c:pt idx="1">
                  <c:v>symargentina</c:v>
                </c:pt>
                <c:pt idx="2">
                  <c:v>kymcoargentinaoficial</c:v>
                </c:pt>
              </c:strCache>
            </c:strRef>
          </c:cat>
          <c:val>
            <c:numRef>
              <c:f>Sheet1!$C$2:$C$4</c:f>
              <c:numCache>
                <c:formatCode>General</c:formatCode>
                <c:ptCount val="3"/>
                <c:pt idx="0">
                  <c:v>94</c:v>
                </c:pt>
                <c:pt idx="1">
                  <c:v>37</c:v>
                </c:pt>
                <c:pt idx="2">
                  <c:v>75</c:v>
                </c:pt>
              </c:numCache>
            </c:numRef>
          </c:val>
          <c:extLst>
            <c:ext xmlns:c16="http://schemas.microsoft.com/office/drawing/2014/chart" uri="{C3380CC4-5D6E-409C-BE32-E72D297353CC}">
              <c16:uniqueId val="{00000001-FDEF-430A-B83A-6FFF083B61A7}"/>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keewayargentina</c:v>
                </c:pt>
                <c:pt idx="1">
                  <c:v>symargentina</c:v>
                </c:pt>
                <c:pt idx="2">
                  <c:v>kymcoargentinaoficial</c:v>
                </c:pt>
              </c:strCache>
            </c:strRef>
          </c:cat>
          <c:val>
            <c:numRef>
              <c:f>Sheet1!$D$2:$D$4</c:f>
              <c:numCache>
                <c:formatCode>General</c:formatCode>
                <c:ptCount val="3"/>
                <c:pt idx="0">
                  <c:v>208</c:v>
                </c:pt>
                <c:pt idx="1">
                  <c:v>53</c:v>
                </c:pt>
                <c:pt idx="2">
                  <c:v>0</c:v>
                </c:pt>
              </c:numCache>
            </c:numRef>
          </c:val>
          <c:extLst>
            <c:ext xmlns:c16="http://schemas.microsoft.com/office/drawing/2014/chart" uri="{C3380CC4-5D6E-409C-BE32-E72D297353CC}">
              <c16:uniqueId val="{00000002-FDEF-430A-B83A-6FFF083B61A7}"/>
            </c:ext>
          </c:extLst>
        </c:ser>
        <c:dLbls>
          <c:showLegendKey val="0"/>
          <c:showVal val="0"/>
          <c:showCatName val="0"/>
          <c:showSerName val="0"/>
          <c:showPercent val="0"/>
          <c:showBubbleSize val="0"/>
        </c:dLbls>
        <c:gapWidth val="150"/>
        <c:overlap val="100"/>
        <c:axId val="418636784"/>
        <c:axId val="418637440"/>
      </c:barChart>
      <c:catAx>
        <c:axId val="41863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37440"/>
        <c:crosses val="autoZero"/>
        <c:auto val="1"/>
        <c:lblAlgn val="ctr"/>
        <c:lblOffset val="100"/>
        <c:noMultiLvlLbl val="0"/>
      </c:catAx>
      <c:valAx>
        <c:axId val="418637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3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keewayargentina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2.0707729912846502</c:v>
                </c:pt>
                <c:pt idx="1">
                  <c:v>1.22310259714842</c:v>
                </c:pt>
                <c:pt idx="2">
                  <c:v>1.862861672612</c:v>
                </c:pt>
              </c:numCache>
            </c:numRef>
          </c:val>
          <c:extLst>
            <c:ext xmlns:c16="http://schemas.microsoft.com/office/drawing/2014/chart" uri="{C3380CC4-5D6E-409C-BE32-E72D297353CC}">
              <c16:uniqueId val="{00000000-FCC4-4EDC-9C4A-1A5500900D94}"/>
            </c:ext>
          </c:extLst>
        </c:ser>
        <c:ser>
          <c:idx val="1"/>
          <c:order val="1"/>
          <c:tx>
            <c:strRef>
              <c:f>Sheet1!$C$1</c:f>
              <c:strCache>
                <c:ptCount val="1"/>
                <c:pt idx="0">
                  <c:v>symargentina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1.8576936558009001</c:v>
                </c:pt>
                <c:pt idx="1">
                  <c:v>0.93153074843646999</c:v>
                </c:pt>
                <c:pt idx="2">
                  <c:v>1.2905476107428999</c:v>
                </c:pt>
              </c:numCache>
            </c:numRef>
          </c:val>
          <c:extLst>
            <c:ext xmlns:c16="http://schemas.microsoft.com/office/drawing/2014/chart" uri="{C3380CC4-5D6E-409C-BE32-E72D297353CC}">
              <c16:uniqueId val="{00000001-FCC4-4EDC-9C4A-1A5500900D94}"/>
            </c:ext>
          </c:extLst>
        </c:ser>
        <c:ser>
          <c:idx val="2"/>
          <c:order val="2"/>
          <c:tx>
            <c:strRef>
              <c:f>Sheet1!$D$1</c:f>
              <c:strCache>
                <c:ptCount val="1"/>
                <c:pt idx="0">
                  <c:v>kymcoargentinaoficial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1.49975154946672</c:v>
                </c:pt>
                <c:pt idx="2">
                  <c:v>2.1695111368237998</c:v>
                </c:pt>
              </c:numCache>
            </c:numRef>
          </c:val>
          <c:extLst>
            <c:ext xmlns:c16="http://schemas.microsoft.com/office/drawing/2014/chart" uri="{C3380CC4-5D6E-409C-BE32-E72D297353CC}">
              <c16:uniqueId val="{00000002-FCC4-4EDC-9C4A-1A5500900D94}"/>
            </c:ext>
          </c:extLst>
        </c:ser>
        <c:dLbls>
          <c:showLegendKey val="0"/>
          <c:showVal val="0"/>
          <c:showCatName val="0"/>
          <c:showSerName val="0"/>
          <c:showPercent val="0"/>
          <c:showBubbleSize val="0"/>
        </c:dLbls>
        <c:gapWidth val="219"/>
        <c:overlap val="-27"/>
        <c:axId val="418642032"/>
        <c:axId val="418645312"/>
      </c:barChart>
      <c:catAx>
        <c:axId val="41864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5312"/>
        <c:crosses val="autoZero"/>
        <c:auto val="1"/>
        <c:lblAlgn val="ctr"/>
        <c:lblOffset val="100"/>
        <c:noMultiLvlLbl val="0"/>
      </c:catAx>
      <c:valAx>
        <c:axId val="41864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keewayargentina</c:v>
                </c:pt>
                <c:pt idx="1">
                  <c:v>symargentina</c:v>
                </c:pt>
                <c:pt idx="2">
                  <c:v>kymcoargentinaoficial</c:v>
                </c:pt>
              </c:strCache>
            </c:strRef>
          </c:cat>
          <c:val>
            <c:numRef>
              <c:f>Sheet1!$B$2:$B$4</c:f>
              <c:numCache>
                <c:formatCode>General</c:formatCode>
                <c:ptCount val="3"/>
                <c:pt idx="0">
                  <c:v>402</c:v>
                </c:pt>
                <c:pt idx="1">
                  <c:v>116</c:v>
                </c:pt>
                <c:pt idx="2">
                  <c:v>527</c:v>
                </c:pt>
              </c:numCache>
            </c:numRef>
          </c:val>
          <c:extLst>
            <c:ext xmlns:c16="http://schemas.microsoft.com/office/drawing/2014/chart" uri="{C3380CC4-5D6E-409C-BE32-E72D297353CC}">
              <c16:uniqueId val="{00000000-BC2A-4524-9DB6-E4CEF766A4E2}"/>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keewayargentina</c:v>
                </c:pt>
                <c:pt idx="1">
                  <c:v>symargentina</c:v>
                </c:pt>
                <c:pt idx="2">
                  <c:v>kymcoargentinaoficial</c:v>
                </c:pt>
              </c:strCache>
            </c:strRef>
          </c:cat>
          <c:val>
            <c:numRef>
              <c:f>Sheet1!$C$2:$C$4</c:f>
              <c:numCache>
                <c:formatCode>General</c:formatCode>
                <c:ptCount val="3"/>
                <c:pt idx="0">
                  <c:v>24</c:v>
                </c:pt>
                <c:pt idx="1">
                  <c:v>27</c:v>
                </c:pt>
                <c:pt idx="2">
                  <c:v>12</c:v>
                </c:pt>
              </c:numCache>
            </c:numRef>
          </c:val>
          <c:extLst>
            <c:ext xmlns:c16="http://schemas.microsoft.com/office/drawing/2014/chart" uri="{C3380CC4-5D6E-409C-BE32-E72D297353CC}">
              <c16:uniqueId val="{00000001-BC2A-4524-9DB6-E4CEF766A4E2}"/>
            </c:ext>
          </c:extLst>
        </c:ser>
        <c:dLbls>
          <c:showLegendKey val="0"/>
          <c:showVal val="0"/>
          <c:showCatName val="0"/>
          <c:showSerName val="0"/>
          <c:showPercent val="0"/>
          <c:showBubbleSize val="0"/>
        </c:dLbls>
        <c:gapWidth val="150"/>
        <c:overlap val="100"/>
        <c:axId val="418644000"/>
        <c:axId val="418644984"/>
      </c:barChart>
      <c:catAx>
        <c:axId val="418644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4984"/>
        <c:crosses val="autoZero"/>
        <c:auto val="1"/>
        <c:lblAlgn val="ctr"/>
        <c:lblOffset val="100"/>
        <c:noMultiLvlLbl val="0"/>
      </c:catAx>
      <c:valAx>
        <c:axId val="418644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833C-5600-44C6-947C-A1F1B7EAA619}"/>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37F23808-C692-443B-8867-9DEBC3AF35E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77084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9EA2C-1A55-4754-B325-735D08101E67}"/>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83B3788E-83D7-4C35-B32A-4AAA1A5591E0}"/>
              </a:ext>
            </a:extLst>
          </p:cNvPr>
          <p:cNvGraphicFramePr>
            <a:graphicFrameLocks noGrp="1"/>
          </p:cNvGraphicFramePr>
          <p:nvPr>
            <p:ph type="tbl" sz="quarter" idx="13"/>
            <p:extLst>
              <p:ext uri="{D42A27DB-BD31-4B8C-83A1-F6EECF244321}">
                <p14:modId xmlns:p14="http://schemas.microsoft.com/office/powerpoint/2010/main" val="18057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8141312"/>
                    </a:ext>
                  </a:extLst>
                </a:gridCol>
                <a:gridCol w="658368">
                  <a:extLst>
                    <a:ext uri="{9D8B030D-6E8A-4147-A177-3AD203B41FA5}">
                      <a16:colId xmlns:a16="http://schemas.microsoft.com/office/drawing/2014/main" val="3761397914"/>
                    </a:ext>
                  </a:extLst>
                </a:gridCol>
                <a:gridCol w="658368">
                  <a:extLst>
                    <a:ext uri="{9D8B030D-6E8A-4147-A177-3AD203B41FA5}">
                      <a16:colId xmlns:a16="http://schemas.microsoft.com/office/drawing/2014/main" val="3694304523"/>
                    </a:ext>
                  </a:extLst>
                </a:gridCol>
                <a:gridCol w="658368">
                  <a:extLst>
                    <a:ext uri="{9D8B030D-6E8A-4147-A177-3AD203B41FA5}">
                      <a16:colId xmlns:a16="http://schemas.microsoft.com/office/drawing/2014/main" val="1070949978"/>
                    </a:ext>
                  </a:extLst>
                </a:gridCol>
                <a:gridCol w="658368">
                  <a:extLst>
                    <a:ext uri="{9D8B030D-6E8A-4147-A177-3AD203B41FA5}">
                      <a16:colId xmlns:a16="http://schemas.microsoft.com/office/drawing/2014/main" val="1949259095"/>
                    </a:ext>
                  </a:extLst>
                </a:gridCol>
                <a:gridCol w="658368">
                  <a:extLst>
                    <a:ext uri="{9D8B030D-6E8A-4147-A177-3AD203B41FA5}">
                      <a16:colId xmlns:a16="http://schemas.microsoft.com/office/drawing/2014/main" val="76625605"/>
                    </a:ext>
                  </a:extLst>
                </a:gridCol>
                <a:gridCol w="658368">
                  <a:extLst>
                    <a:ext uri="{9D8B030D-6E8A-4147-A177-3AD203B41FA5}">
                      <a16:colId xmlns:a16="http://schemas.microsoft.com/office/drawing/2014/main" val="3482474414"/>
                    </a:ext>
                  </a:extLst>
                </a:gridCol>
                <a:gridCol w="658368">
                  <a:extLst>
                    <a:ext uri="{9D8B030D-6E8A-4147-A177-3AD203B41FA5}">
                      <a16:colId xmlns:a16="http://schemas.microsoft.com/office/drawing/2014/main" val="576926641"/>
                    </a:ext>
                  </a:extLst>
                </a:gridCol>
                <a:gridCol w="658368">
                  <a:extLst>
                    <a:ext uri="{9D8B030D-6E8A-4147-A177-3AD203B41FA5}">
                      <a16:colId xmlns:a16="http://schemas.microsoft.com/office/drawing/2014/main" val="1130105573"/>
                    </a:ext>
                  </a:extLst>
                </a:gridCol>
                <a:gridCol w="658368">
                  <a:extLst>
                    <a:ext uri="{9D8B030D-6E8A-4147-A177-3AD203B41FA5}">
                      <a16:colId xmlns:a16="http://schemas.microsoft.com/office/drawing/2014/main" val="6172706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00352670"/>
                  </a:ext>
                </a:extLst>
              </a:tr>
              <a:tr h="370840">
                <a:tc>
                  <a:txBody>
                    <a:bodyPr/>
                    <a:lstStyle/>
                    <a:p>
                      <a:r>
                        <a:rPr lang="en-US" sz="1000"/>
                        <a:t>keewayargentina</a:t>
                      </a:r>
                    </a:p>
                  </a:txBody>
                  <a:tcPr/>
                </a:tc>
                <a:tc>
                  <a:txBody>
                    <a:bodyPr/>
                    <a:lstStyle/>
                    <a:p>
                      <a:r>
                        <a:rPr lang="en-US" sz="1000"/>
                        <a:t>5112</a:t>
                      </a:r>
                    </a:p>
                  </a:txBody>
                  <a:tcPr/>
                </a:tc>
                <a:tc>
                  <a:txBody>
                    <a:bodyPr/>
                    <a:lstStyle/>
                    <a:p>
                      <a:r>
                        <a:rPr lang="en-US" sz="1000"/>
                        <a:t>145</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5</a:t>
                      </a:r>
                    </a:p>
                  </a:txBody>
                  <a:tcPr/>
                </a:tc>
                <a:tc>
                  <a:txBody>
                    <a:bodyPr/>
                    <a:lstStyle/>
                    <a:p>
                      <a:r>
                        <a:rPr lang="en-US" sz="1000"/>
                        <a:t>402</a:t>
                      </a:r>
                    </a:p>
                  </a:txBody>
                  <a:tcPr/>
                </a:tc>
                <a:tc>
                  <a:txBody>
                    <a:bodyPr/>
                    <a:lstStyle/>
                    <a:p>
                      <a:r>
                        <a:rPr lang="en-US" sz="1000"/>
                        <a:t>24</a:t>
                      </a:r>
                    </a:p>
                  </a:txBody>
                  <a:tcPr/>
                </a:tc>
                <a:tc>
                  <a:txBody>
                    <a:bodyPr/>
                    <a:lstStyle/>
                    <a:p>
                      <a:r>
                        <a:rPr lang="en-US" sz="1000"/>
                        <a:t>1.6908 %</a:t>
                      </a:r>
                    </a:p>
                  </a:txBody>
                  <a:tcPr/>
                </a:tc>
                <a:extLst>
                  <a:ext uri="{0D108BD9-81ED-4DB2-BD59-A6C34878D82A}">
                    <a16:rowId xmlns:a16="http://schemas.microsoft.com/office/drawing/2014/main" val="402578182"/>
                  </a:ext>
                </a:extLst>
              </a:tr>
              <a:tr h="370840">
                <a:tc>
                  <a:txBody>
                    <a:bodyPr/>
                    <a:lstStyle/>
                    <a:p>
                      <a:r>
                        <a:rPr lang="en-US" sz="1000"/>
                        <a:t>kymcoargentinaoficial</a:t>
                      </a:r>
                    </a:p>
                  </a:txBody>
                  <a:tcPr/>
                </a:tc>
                <a:tc>
                  <a:txBody>
                    <a:bodyPr/>
                    <a:lstStyle/>
                    <a:p>
                      <a:r>
                        <a:rPr lang="en-US" sz="1000"/>
                        <a:t>3478</a:t>
                      </a:r>
                    </a:p>
                  </a:txBody>
                  <a:tcPr/>
                </a:tc>
                <a:tc>
                  <a:txBody>
                    <a:bodyPr/>
                    <a:lstStyle/>
                    <a:p>
                      <a:r>
                        <a:rPr lang="en-US" sz="1000"/>
                        <a:t>90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10</a:t>
                      </a:r>
                    </a:p>
                  </a:txBody>
                  <a:tcPr/>
                </a:tc>
                <a:tc>
                  <a:txBody>
                    <a:bodyPr/>
                    <a:lstStyle/>
                    <a:p>
                      <a:r>
                        <a:rPr lang="en-US" sz="1000"/>
                        <a:t>527</a:t>
                      </a:r>
                    </a:p>
                  </a:txBody>
                  <a:tcPr/>
                </a:tc>
                <a:tc>
                  <a:txBody>
                    <a:bodyPr/>
                    <a:lstStyle/>
                    <a:p>
                      <a:r>
                        <a:rPr lang="en-US" sz="1000"/>
                        <a:t>12</a:t>
                      </a:r>
                    </a:p>
                  </a:txBody>
                  <a:tcPr/>
                </a:tc>
                <a:tc>
                  <a:txBody>
                    <a:bodyPr/>
                    <a:lstStyle/>
                    <a:p>
                      <a:r>
                        <a:rPr lang="en-US" sz="1000"/>
                        <a:t>1.5701 %</a:t>
                      </a:r>
                    </a:p>
                  </a:txBody>
                  <a:tcPr/>
                </a:tc>
                <a:extLst>
                  <a:ext uri="{0D108BD9-81ED-4DB2-BD59-A6C34878D82A}">
                    <a16:rowId xmlns:a16="http://schemas.microsoft.com/office/drawing/2014/main" val="4008662968"/>
                  </a:ext>
                </a:extLst>
              </a:tr>
              <a:tr h="370840">
                <a:tc>
                  <a:txBody>
                    <a:bodyPr/>
                    <a:lstStyle/>
                    <a:p>
                      <a:r>
                        <a:rPr lang="en-US" sz="1000"/>
                        <a:t>symargentina</a:t>
                      </a:r>
                    </a:p>
                  </a:txBody>
                  <a:tcPr/>
                </a:tc>
                <a:tc>
                  <a:txBody>
                    <a:bodyPr/>
                    <a:lstStyle/>
                    <a:p>
                      <a:r>
                        <a:rPr lang="en-US" sz="1000"/>
                        <a:t>2871</a:t>
                      </a:r>
                    </a:p>
                  </a:txBody>
                  <a:tcPr/>
                </a:tc>
                <a:tc>
                  <a:txBody>
                    <a:bodyPr/>
                    <a:lstStyle/>
                    <a:p>
                      <a:r>
                        <a:rPr lang="en-US" sz="1000"/>
                        <a:t>73</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4</a:t>
                      </a:r>
                    </a:p>
                  </a:txBody>
                  <a:tcPr/>
                </a:tc>
                <a:tc>
                  <a:txBody>
                    <a:bodyPr/>
                    <a:lstStyle/>
                    <a:p>
                      <a:r>
                        <a:rPr lang="en-US" sz="1000"/>
                        <a:t>116</a:t>
                      </a:r>
                    </a:p>
                  </a:txBody>
                  <a:tcPr/>
                </a:tc>
                <a:tc>
                  <a:txBody>
                    <a:bodyPr/>
                    <a:lstStyle/>
                    <a:p>
                      <a:r>
                        <a:rPr lang="en-US" sz="1000"/>
                        <a:t>27</a:t>
                      </a:r>
                    </a:p>
                  </a:txBody>
                  <a:tcPr/>
                </a:tc>
                <a:tc>
                  <a:txBody>
                    <a:bodyPr/>
                    <a:lstStyle/>
                    <a:p>
                      <a:r>
                        <a:rPr lang="en-US" sz="1000"/>
                        <a:t>1.2615 %</a:t>
                      </a:r>
                    </a:p>
                  </a:txBody>
                  <a:tcPr/>
                </a:tc>
                <a:extLst>
                  <a:ext uri="{0D108BD9-81ED-4DB2-BD59-A6C34878D82A}">
                    <a16:rowId xmlns:a16="http://schemas.microsoft.com/office/drawing/2014/main" val="24997464"/>
                  </a:ext>
                </a:extLst>
              </a:tr>
            </a:tbl>
          </a:graphicData>
        </a:graphic>
      </p:graphicFrame>
      <p:sp>
        <p:nvSpPr>
          <p:cNvPr id="4" name="Text Placeholder 3">
            <a:extLst>
              <a:ext uri="{FF2B5EF4-FFF2-40B4-BE49-F238E27FC236}">
                <a16:creationId xmlns:a16="http://schemas.microsoft.com/office/drawing/2014/main" id="{41AC3A35-4FB7-4BC0-8CE7-67E214DC787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18650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9A6F0-3B81-43AD-B5F8-F43039CD8F39}"/>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DC776B95-2B37-43D2-9818-2CFEDB597D45}"/>
              </a:ext>
            </a:extLst>
          </p:cNvPr>
          <p:cNvGraphicFramePr>
            <a:graphicFrameLocks noGrp="1"/>
          </p:cNvGraphicFramePr>
          <p:nvPr>
            <p:ph type="chart" sz="quarter" idx="13"/>
            <p:extLst>
              <p:ext uri="{D42A27DB-BD31-4B8C-83A1-F6EECF244321}">
                <p14:modId xmlns:p14="http://schemas.microsoft.com/office/powerpoint/2010/main" val="1572427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43E55-C822-4228-966C-5BD61651FC6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B7E7EA9-D6C9-4DE4-8DA0-2FCD1D54C6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324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C46D6-BF6C-456F-A5AA-DE53B97AE137}"/>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B82767E2-258D-4802-8484-7EA16C5C5B04}"/>
              </a:ext>
            </a:extLst>
          </p:cNvPr>
          <p:cNvGraphicFramePr>
            <a:graphicFrameLocks noGrp="1"/>
          </p:cNvGraphicFramePr>
          <p:nvPr>
            <p:ph type="chart" sz="quarter" idx="13"/>
            <p:extLst>
              <p:ext uri="{D42A27DB-BD31-4B8C-83A1-F6EECF244321}">
                <p14:modId xmlns:p14="http://schemas.microsoft.com/office/powerpoint/2010/main" val="3556662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8929B4-0FAC-48E7-8760-04D90B601F1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1BD387D-305B-414E-A4A7-4DAD40C47E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77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98372-2A6A-4764-B28D-F43095CA0C2C}"/>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03E32ABA-AC73-49EA-BE9E-170B6285E69C}"/>
              </a:ext>
            </a:extLst>
          </p:cNvPr>
          <p:cNvGraphicFramePr>
            <a:graphicFrameLocks noGrp="1"/>
          </p:cNvGraphicFramePr>
          <p:nvPr>
            <p:ph type="chart" sz="quarter" idx="13"/>
            <p:extLst>
              <p:ext uri="{D42A27DB-BD31-4B8C-83A1-F6EECF244321}">
                <p14:modId xmlns:p14="http://schemas.microsoft.com/office/powerpoint/2010/main" val="1351079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6080F-FDEA-4995-9B5A-77490FCF80C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7846336-7444-40C1-B7CA-04936C9FE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140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B3CF-BCE9-4B81-9296-FC1481AABD6A}"/>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DD02A581-C231-45F4-82BE-AE730EAB1EF0}"/>
              </a:ext>
            </a:extLst>
          </p:cNvPr>
          <p:cNvGraphicFramePr>
            <a:graphicFrameLocks noGrp="1"/>
          </p:cNvGraphicFramePr>
          <p:nvPr>
            <p:ph type="chart" sz="quarter" idx="13"/>
            <p:extLst>
              <p:ext uri="{D42A27DB-BD31-4B8C-83A1-F6EECF244321}">
                <p14:modId xmlns:p14="http://schemas.microsoft.com/office/powerpoint/2010/main" val="376279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2C44F-18CB-4095-BCB9-A017A3218D3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8CAE506-5F53-4CA1-8C18-4E3C95B35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654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62DE1-6512-43E7-BB17-0F0373630A8B}"/>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D46328AF-9E7E-4289-B146-3F0A2B54414B}"/>
              </a:ext>
            </a:extLst>
          </p:cNvPr>
          <p:cNvGraphicFramePr>
            <a:graphicFrameLocks noGrp="1"/>
          </p:cNvGraphicFramePr>
          <p:nvPr>
            <p:ph type="chart" sz="quarter" idx="13"/>
            <p:extLst>
              <p:ext uri="{D42A27DB-BD31-4B8C-83A1-F6EECF244321}">
                <p14:modId xmlns:p14="http://schemas.microsoft.com/office/powerpoint/2010/main" val="2988584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253668-3367-4823-B682-17DB9DE47B7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DE31AB0B-99B2-4D1C-B5A2-4CB953133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3960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17AF-FF67-4EDE-95C8-21D796AE25EF}"/>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840079B2-FFA4-4644-979C-157E078C4B85}"/>
              </a:ext>
            </a:extLst>
          </p:cNvPr>
          <p:cNvGraphicFramePr>
            <a:graphicFrameLocks noGrp="1"/>
          </p:cNvGraphicFramePr>
          <p:nvPr>
            <p:ph type="chart" sz="quarter" idx="13"/>
            <p:extLst>
              <p:ext uri="{D42A27DB-BD31-4B8C-83A1-F6EECF244321}">
                <p14:modId xmlns:p14="http://schemas.microsoft.com/office/powerpoint/2010/main" val="2441932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C00185-BB22-4B70-8B10-AE8B813FDBF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BF31E69-96FC-4804-B490-359B162777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7424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9874-DCD4-4A38-8734-408090185C9D}"/>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E0D2F48F-01B8-40ED-BBB7-A32442B81845}"/>
              </a:ext>
            </a:extLst>
          </p:cNvPr>
          <p:cNvGraphicFramePr>
            <a:graphicFrameLocks noGrp="1"/>
          </p:cNvGraphicFramePr>
          <p:nvPr>
            <p:ph type="chart" sz="quarter" idx="13"/>
            <p:extLst>
              <p:ext uri="{D42A27DB-BD31-4B8C-83A1-F6EECF244321}">
                <p14:modId xmlns:p14="http://schemas.microsoft.com/office/powerpoint/2010/main" val="1318650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05BE7-E381-4785-B396-8386E965641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3399663-7D0C-4396-9AB1-14F8612C2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3444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9F666-81C2-4618-9711-DC1E46AAD395}"/>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306E6B70-DAA1-449F-9B53-53163B7AB2EC}"/>
              </a:ext>
            </a:extLst>
          </p:cNvPr>
          <p:cNvGraphicFramePr>
            <a:graphicFrameLocks noGrp="1"/>
          </p:cNvGraphicFramePr>
          <p:nvPr>
            <p:ph type="chart" sz="quarter" idx="13"/>
            <p:extLst>
              <p:ext uri="{D42A27DB-BD31-4B8C-83A1-F6EECF244321}">
                <p14:modId xmlns:p14="http://schemas.microsoft.com/office/powerpoint/2010/main" val="3002926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33EECA-3662-4655-98B7-19AB22BD560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ED823A1-70EB-457E-8975-81F238059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8886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3766F-9A7B-45A1-98F0-EF406FB68F9C}"/>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76DEBEE1-D00E-436F-85A4-185790549D9A}"/>
              </a:ext>
            </a:extLst>
          </p:cNvPr>
          <p:cNvGraphicFramePr>
            <a:graphicFrameLocks noGrp="1"/>
          </p:cNvGraphicFramePr>
          <p:nvPr>
            <p:ph type="chart" sz="quarter" idx="13"/>
            <p:extLst>
              <p:ext uri="{D42A27DB-BD31-4B8C-83A1-F6EECF244321}">
                <p14:modId xmlns:p14="http://schemas.microsoft.com/office/powerpoint/2010/main" val="296821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4D688C-00A7-483C-980E-A7A4FE76A7D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0CC4F6F-54D4-42C3-AFB7-C04BD2E4D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292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23F5-9F11-4867-802D-BD06A19A1D1D}"/>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72B7E71E-EAF6-4C66-9961-3AC1DEA00496}"/>
              </a:ext>
            </a:extLst>
          </p:cNvPr>
          <p:cNvGraphicFramePr>
            <a:graphicFrameLocks noGrp="1"/>
          </p:cNvGraphicFramePr>
          <p:nvPr>
            <p:ph type="chart" sz="quarter" idx="13"/>
            <p:extLst>
              <p:ext uri="{D42A27DB-BD31-4B8C-83A1-F6EECF244321}">
                <p14:modId xmlns:p14="http://schemas.microsoft.com/office/powerpoint/2010/main" val="1261273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025FBC-EC60-4109-AC7C-AF7E7D5FF51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008B323-E9A6-43EB-8371-77677A516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6030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64C77-2195-4B0B-9ED1-6A9DD020ED44}"/>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72D5DD75-C92C-48EE-962D-35196AC86E4F}"/>
              </a:ext>
            </a:extLst>
          </p:cNvPr>
          <p:cNvGraphicFramePr>
            <a:graphicFrameLocks noGrp="1"/>
          </p:cNvGraphicFramePr>
          <p:nvPr>
            <p:ph type="chart" sz="quarter" idx="13"/>
            <p:extLst>
              <p:ext uri="{D42A27DB-BD31-4B8C-83A1-F6EECF244321}">
                <p14:modId xmlns:p14="http://schemas.microsoft.com/office/powerpoint/2010/main" val="2826312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C93491-2745-48AA-9A2A-3E8CABE9AFE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E4C8086-4D9D-48EC-877C-FE1F94DBC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000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2690-F1C1-4ACD-B4B9-57EB493A9575}"/>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B1E3BF3B-D9C5-41BF-A959-B2A08B256577}"/>
              </a:ext>
            </a:extLst>
          </p:cNvPr>
          <p:cNvGraphicFramePr>
            <a:graphicFrameLocks noGrp="1"/>
          </p:cNvGraphicFramePr>
          <p:nvPr>
            <p:ph type="chart" sz="quarter" idx="13"/>
            <p:extLst>
              <p:ext uri="{D42A27DB-BD31-4B8C-83A1-F6EECF244321}">
                <p14:modId xmlns:p14="http://schemas.microsoft.com/office/powerpoint/2010/main" val="596488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9A7CD-DDD6-425C-8491-334C2EBC8D6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165D706-49F5-4143-8736-745202EF09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658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29E51-AC71-44BE-850E-C2698D36F90D}"/>
              </a:ext>
            </a:extLst>
          </p:cNvPr>
          <p:cNvSpPr>
            <a:spLocks noGrp="1"/>
          </p:cNvSpPr>
          <p:nvPr>
            <p:ph type="title"/>
          </p:nvPr>
        </p:nvSpPr>
        <p:spPr/>
        <p:txBody>
          <a:bodyPr/>
          <a:lstStyle/>
          <a:p>
            <a:r>
              <a:rPr lang="en-US"/>
              <a:t>Instagram Hashtag Detection | SYM</a:t>
            </a:r>
          </a:p>
        </p:txBody>
      </p:sp>
      <p:graphicFrame>
        <p:nvGraphicFramePr>
          <p:cNvPr id="5" name="Table Placeholder 4">
            <a:extLst>
              <a:ext uri="{FF2B5EF4-FFF2-40B4-BE49-F238E27FC236}">
                <a16:creationId xmlns:a16="http://schemas.microsoft.com/office/drawing/2014/main" id="{3DCD61C3-AF55-4060-B4A3-43D7472E03DC}"/>
              </a:ext>
            </a:extLst>
          </p:cNvPr>
          <p:cNvGraphicFramePr>
            <a:graphicFrameLocks noGrp="1"/>
          </p:cNvGraphicFramePr>
          <p:nvPr>
            <p:ph type="tbl" sz="quarter" idx="13"/>
            <p:extLst>
              <p:ext uri="{D42A27DB-BD31-4B8C-83A1-F6EECF244321}">
                <p14:modId xmlns:p14="http://schemas.microsoft.com/office/powerpoint/2010/main" val="3333119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8622923"/>
                    </a:ext>
                  </a:extLst>
                </a:gridCol>
                <a:gridCol w="1399032">
                  <a:extLst>
                    <a:ext uri="{9D8B030D-6E8A-4147-A177-3AD203B41FA5}">
                      <a16:colId xmlns:a16="http://schemas.microsoft.com/office/drawing/2014/main" val="1619883227"/>
                    </a:ext>
                  </a:extLst>
                </a:gridCol>
                <a:gridCol w="1399032">
                  <a:extLst>
                    <a:ext uri="{9D8B030D-6E8A-4147-A177-3AD203B41FA5}">
                      <a16:colId xmlns:a16="http://schemas.microsoft.com/office/drawing/2014/main" val="3982578823"/>
                    </a:ext>
                  </a:extLst>
                </a:gridCol>
                <a:gridCol w="1399032">
                  <a:extLst>
                    <a:ext uri="{9D8B030D-6E8A-4147-A177-3AD203B41FA5}">
                      <a16:colId xmlns:a16="http://schemas.microsoft.com/office/drawing/2014/main" val="2148434988"/>
                    </a:ext>
                  </a:extLst>
                </a:gridCol>
                <a:gridCol w="1399032">
                  <a:extLst>
                    <a:ext uri="{9D8B030D-6E8A-4147-A177-3AD203B41FA5}">
                      <a16:colId xmlns:a16="http://schemas.microsoft.com/office/drawing/2014/main" val="6399626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2478742241"/>
                  </a:ext>
                </a:extLst>
              </a:tr>
              <a:tr h="370840">
                <a:tc>
                  <a:txBody>
                    <a:bodyPr/>
                    <a:lstStyle/>
                    <a:p>
                      <a:r>
                        <a:rPr lang="en-US" sz="1000"/>
                        <a:t>#Keeway</a:t>
                      </a:r>
                    </a:p>
                  </a:txBody>
                  <a:tcPr/>
                </a:tc>
                <a:tc>
                  <a:txBody>
                    <a:bodyPr/>
                    <a:lstStyle/>
                    <a:p>
                      <a:r>
                        <a:rPr lang="en-US" sz="1000"/>
                        <a:t>5</a:t>
                      </a:r>
                    </a:p>
                  </a:txBody>
                  <a:tcPr/>
                </a:tc>
                <a:tc>
                  <a:txBody>
                    <a:bodyPr/>
                    <a:lstStyle/>
                    <a:p>
                      <a:r>
                        <a:rPr lang="en-US" sz="1000"/>
                        <a:t>80.4</a:t>
                      </a:r>
                    </a:p>
                  </a:txBody>
                  <a:tcPr/>
                </a:tc>
                <a:tc>
                  <a:txBody>
                    <a:bodyPr/>
                    <a:lstStyle/>
                    <a:p>
                      <a:r>
                        <a:rPr lang="en-US" sz="1000"/>
                        <a:t>4.8</a:t>
                      </a:r>
                    </a:p>
                  </a:txBody>
                  <a:tcPr/>
                </a:tc>
                <a:tc>
                  <a:txBody>
                    <a:bodyPr/>
                    <a:lstStyle/>
                    <a:p>
                      <a:r>
                        <a:rPr lang="en-US" sz="1000"/>
                        <a:t>85.2</a:t>
                      </a:r>
                    </a:p>
                  </a:txBody>
                  <a:tcPr/>
                </a:tc>
                <a:extLst>
                  <a:ext uri="{0D108BD9-81ED-4DB2-BD59-A6C34878D82A}">
                    <a16:rowId xmlns:a16="http://schemas.microsoft.com/office/drawing/2014/main" val="2148225560"/>
                  </a:ext>
                </a:extLst>
              </a:tr>
              <a:tr h="370840">
                <a:tc>
                  <a:txBody>
                    <a:bodyPr/>
                    <a:lstStyle/>
                    <a:p>
                      <a:r>
                        <a:rPr lang="en-US" sz="1000"/>
                        <a:t>#Sym</a:t>
                      </a:r>
                    </a:p>
                  </a:txBody>
                  <a:tcPr/>
                </a:tc>
                <a:tc>
                  <a:txBody>
                    <a:bodyPr/>
                    <a:lstStyle/>
                    <a:p>
                      <a:r>
                        <a:rPr lang="en-US" sz="1000"/>
                        <a:t>4</a:t>
                      </a:r>
                    </a:p>
                  </a:txBody>
                  <a:tcPr/>
                </a:tc>
                <a:tc>
                  <a:txBody>
                    <a:bodyPr/>
                    <a:lstStyle/>
                    <a:p>
                      <a:r>
                        <a:rPr lang="en-US" sz="1000"/>
                        <a:t>29</a:t>
                      </a:r>
                    </a:p>
                  </a:txBody>
                  <a:tcPr/>
                </a:tc>
                <a:tc>
                  <a:txBody>
                    <a:bodyPr/>
                    <a:lstStyle/>
                    <a:p>
                      <a:r>
                        <a:rPr lang="en-US" sz="1000"/>
                        <a:t>6.75</a:t>
                      </a:r>
                    </a:p>
                  </a:txBody>
                  <a:tcPr/>
                </a:tc>
                <a:tc>
                  <a:txBody>
                    <a:bodyPr/>
                    <a:lstStyle/>
                    <a:p>
                      <a:r>
                        <a:rPr lang="en-US" sz="1000"/>
                        <a:t>35.75</a:t>
                      </a:r>
                    </a:p>
                  </a:txBody>
                  <a:tcPr/>
                </a:tc>
                <a:extLst>
                  <a:ext uri="{0D108BD9-81ED-4DB2-BD59-A6C34878D82A}">
                    <a16:rowId xmlns:a16="http://schemas.microsoft.com/office/drawing/2014/main" val="1013361803"/>
                  </a:ext>
                </a:extLst>
              </a:tr>
              <a:tr h="370840">
                <a:tc>
                  <a:txBody>
                    <a:bodyPr/>
                    <a:lstStyle/>
                    <a:p>
                      <a:r>
                        <a:rPr lang="en-US" sz="1000"/>
                        <a:t>#Scooter</a:t>
                      </a:r>
                    </a:p>
                  </a:txBody>
                  <a:tcPr/>
                </a:tc>
                <a:tc>
                  <a:txBody>
                    <a:bodyPr/>
                    <a:lstStyle/>
                    <a:p>
                      <a:r>
                        <a:rPr lang="en-US" sz="1000"/>
                        <a:t>4</a:t>
                      </a:r>
                    </a:p>
                  </a:txBody>
                  <a:tcPr/>
                </a:tc>
                <a:tc>
                  <a:txBody>
                    <a:bodyPr/>
                    <a:lstStyle/>
                    <a:p>
                      <a:r>
                        <a:rPr lang="en-US" sz="1000"/>
                        <a:t>29</a:t>
                      </a:r>
                    </a:p>
                  </a:txBody>
                  <a:tcPr/>
                </a:tc>
                <a:tc>
                  <a:txBody>
                    <a:bodyPr/>
                    <a:lstStyle/>
                    <a:p>
                      <a:r>
                        <a:rPr lang="en-US" sz="1000"/>
                        <a:t>6.75</a:t>
                      </a:r>
                    </a:p>
                  </a:txBody>
                  <a:tcPr/>
                </a:tc>
                <a:tc>
                  <a:txBody>
                    <a:bodyPr/>
                    <a:lstStyle/>
                    <a:p>
                      <a:r>
                        <a:rPr lang="en-US" sz="1000"/>
                        <a:t>35.75</a:t>
                      </a:r>
                    </a:p>
                  </a:txBody>
                  <a:tcPr/>
                </a:tc>
                <a:extLst>
                  <a:ext uri="{0D108BD9-81ED-4DB2-BD59-A6C34878D82A}">
                    <a16:rowId xmlns:a16="http://schemas.microsoft.com/office/drawing/2014/main" val="545898203"/>
                  </a:ext>
                </a:extLst>
              </a:tr>
              <a:tr h="370840">
                <a:tc>
                  <a:txBody>
                    <a:bodyPr/>
                    <a:lstStyle/>
                    <a:p>
                      <a:r>
                        <a:rPr lang="en-US" sz="1000"/>
                        <a:t>#Citycom</a:t>
                      </a:r>
                    </a:p>
                  </a:txBody>
                  <a:tcPr/>
                </a:tc>
                <a:tc>
                  <a:txBody>
                    <a:bodyPr/>
                    <a:lstStyle/>
                    <a:p>
                      <a:r>
                        <a:rPr lang="en-US" sz="1000"/>
                        <a:t>4</a:t>
                      </a:r>
                    </a:p>
                  </a:txBody>
                  <a:tcPr/>
                </a:tc>
                <a:tc>
                  <a:txBody>
                    <a:bodyPr/>
                    <a:lstStyle/>
                    <a:p>
                      <a:r>
                        <a:rPr lang="en-US" sz="1000"/>
                        <a:t>29</a:t>
                      </a:r>
                    </a:p>
                  </a:txBody>
                  <a:tcPr/>
                </a:tc>
                <a:tc>
                  <a:txBody>
                    <a:bodyPr/>
                    <a:lstStyle/>
                    <a:p>
                      <a:r>
                        <a:rPr lang="en-US" sz="1000"/>
                        <a:t>6.75</a:t>
                      </a:r>
                    </a:p>
                  </a:txBody>
                  <a:tcPr/>
                </a:tc>
                <a:tc>
                  <a:txBody>
                    <a:bodyPr/>
                    <a:lstStyle/>
                    <a:p>
                      <a:r>
                        <a:rPr lang="en-US" sz="1000"/>
                        <a:t>35.75</a:t>
                      </a:r>
                    </a:p>
                  </a:txBody>
                  <a:tcPr/>
                </a:tc>
                <a:extLst>
                  <a:ext uri="{0D108BD9-81ED-4DB2-BD59-A6C34878D82A}">
                    <a16:rowId xmlns:a16="http://schemas.microsoft.com/office/drawing/2014/main" val="531757621"/>
                  </a:ext>
                </a:extLst>
              </a:tr>
              <a:tr h="370840">
                <a:tc>
                  <a:txBody>
                    <a:bodyPr/>
                    <a:lstStyle/>
                    <a:p>
                      <a:r>
                        <a:rPr lang="en-US" sz="1000"/>
                        <a:t>#KymcoArgentina</a:t>
                      </a:r>
                    </a:p>
                  </a:txBody>
                  <a:tcPr/>
                </a:tc>
                <a:tc>
                  <a:txBody>
                    <a:bodyPr/>
                    <a:lstStyle/>
                    <a:p>
                      <a:r>
                        <a:rPr lang="en-US" sz="1000"/>
                        <a:t>2</a:t>
                      </a:r>
                    </a:p>
                  </a:txBody>
                  <a:tcPr/>
                </a:tc>
                <a:tc>
                  <a:txBody>
                    <a:bodyPr/>
                    <a:lstStyle/>
                    <a:p>
                      <a:r>
                        <a:rPr lang="en-US" sz="1000"/>
                        <a:t>50.5</a:t>
                      </a:r>
                    </a:p>
                  </a:txBody>
                  <a:tcPr/>
                </a:tc>
                <a:tc>
                  <a:txBody>
                    <a:bodyPr/>
                    <a:lstStyle/>
                    <a:p>
                      <a:r>
                        <a:rPr lang="en-US" sz="1000"/>
                        <a:t>0</a:t>
                      </a:r>
                    </a:p>
                  </a:txBody>
                  <a:tcPr/>
                </a:tc>
                <a:tc>
                  <a:txBody>
                    <a:bodyPr/>
                    <a:lstStyle/>
                    <a:p>
                      <a:r>
                        <a:rPr lang="en-US" sz="1000"/>
                        <a:t>50.5</a:t>
                      </a:r>
                    </a:p>
                  </a:txBody>
                  <a:tcPr/>
                </a:tc>
                <a:extLst>
                  <a:ext uri="{0D108BD9-81ED-4DB2-BD59-A6C34878D82A}">
                    <a16:rowId xmlns:a16="http://schemas.microsoft.com/office/drawing/2014/main" val="2370612306"/>
                  </a:ext>
                </a:extLst>
              </a:tr>
              <a:tr h="370840">
                <a:tc>
                  <a:txBody>
                    <a:bodyPr/>
                    <a:lstStyle/>
                    <a:p>
                      <a:r>
                        <a:rPr lang="en-US" sz="1000"/>
                        <a:t>#MobilityForEnjoy</a:t>
                      </a:r>
                    </a:p>
                  </a:txBody>
                  <a:tcPr/>
                </a:tc>
                <a:tc>
                  <a:txBody>
                    <a:bodyPr/>
                    <a:lstStyle/>
                    <a:p>
                      <a:r>
                        <a:rPr lang="en-US" sz="1000"/>
                        <a:t>2</a:t>
                      </a:r>
                    </a:p>
                  </a:txBody>
                  <a:tcPr/>
                </a:tc>
                <a:tc>
                  <a:txBody>
                    <a:bodyPr/>
                    <a:lstStyle/>
                    <a:p>
                      <a:r>
                        <a:rPr lang="en-US" sz="1000"/>
                        <a:t>50.5</a:t>
                      </a:r>
                    </a:p>
                  </a:txBody>
                  <a:tcPr/>
                </a:tc>
                <a:tc>
                  <a:txBody>
                    <a:bodyPr/>
                    <a:lstStyle/>
                    <a:p>
                      <a:r>
                        <a:rPr lang="en-US" sz="1000"/>
                        <a:t>0</a:t>
                      </a:r>
                    </a:p>
                  </a:txBody>
                  <a:tcPr/>
                </a:tc>
                <a:tc>
                  <a:txBody>
                    <a:bodyPr/>
                    <a:lstStyle/>
                    <a:p>
                      <a:r>
                        <a:rPr lang="en-US" sz="1000"/>
                        <a:t>50.5</a:t>
                      </a:r>
                    </a:p>
                  </a:txBody>
                  <a:tcPr/>
                </a:tc>
                <a:extLst>
                  <a:ext uri="{0D108BD9-81ED-4DB2-BD59-A6C34878D82A}">
                    <a16:rowId xmlns:a16="http://schemas.microsoft.com/office/drawing/2014/main" val="396481281"/>
                  </a:ext>
                </a:extLst>
              </a:tr>
              <a:tr h="370840">
                <a:tc>
                  <a:txBody>
                    <a:bodyPr/>
                    <a:lstStyle/>
                    <a:p>
                      <a:r>
                        <a:rPr lang="en-US" sz="1000"/>
                        <a:t>#8M</a:t>
                      </a:r>
                    </a:p>
                  </a:txBody>
                  <a:tcPr/>
                </a:tc>
                <a:tc>
                  <a:txBody>
                    <a:bodyPr/>
                    <a:lstStyle/>
                    <a:p>
                      <a:r>
                        <a:rPr lang="en-US" sz="1000"/>
                        <a:t>1</a:t>
                      </a:r>
                    </a:p>
                  </a:txBody>
                  <a:tcPr/>
                </a:tc>
                <a:tc>
                  <a:txBody>
                    <a:bodyPr/>
                    <a:lstStyle/>
                    <a:p>
                      <a:r>
                        <a:rPr lang="en-US" sz="1000"/>
                        <a:t>59</a:t>
                      </a:r>
                    </a:p>
                  </a:txBody>
                  <a:tcPr/>
                </a:tc>
                <a:tc>
                  <a:txBody>
                    <a:bodyPr/>
                    <a:lstStyle/>
                    <a:p>
                      <a:r>
                        <a:rPr lang="en-US" sz="1000"/>
                        <a:t>2</a:t>
                      </a:r>
                    </a:p>
                  </a:txBody>
                  <a:tcPr/>
                </a:tc>
                <a:tc>
                  <a:txBody>
                    <a:bodyPr/>
                    <a:lstStyle/>
                    <a:p>
                      <a:r>
                        <a:rPr lang="en-US" sz="1000"/>
                        <a:t>61</a:t>
                      </a:r>
                    </a:p>
                  </a:txBody>
                  <a:tcPr/>
                </a:tc>
                <a:extLst>
                  <a:ext uri="{0D108BD9-81ED-4DB2-BD59-A6C34878D82A}">
                    <a16:rowId xmlns:a16="http://schemas.microsoft.com/office/drawing/2014/main" val="2691172582"/>
                  </a:ext>
                </a:extLst>
              </a:tr>
              <a:tr h="370840">
                <a:tc>
                  <a:txBody>
                    <a:bodyPr/>
                    <a:lstStyle/>
                    <a:p>
                      <a:r>
                        <a:rPr lang="en-US" sz="1000"/>
                        <a:t>#Like</a:t>
                      </a:r>
                    </a:p>
                  </a:txBody>
                  <a:tcPr/>
                </a:tc>
                <a:tc>
                  <a:txBody>
                    <a:bodyPr/>
                    <a:lstStyle/>
                    <a:p>
                      <a:r>
                        <a:rPr lang="en-US" sz="1000"/>
                        <a:t>1</a:t>
                      </a:r>
                    </a:p>
                  </a:txBody>
                  <a:tcPr/>
                </a:tc>
                <a:tc>
                  <a:txBody>
                    <a:bodyPr/>
                    <a:lstStyle/>
                    <a:p>
                      <a:r>
                        <a:rPr lang="en-US" sz="1000"/>
                        <a:t>52</a:t>
                      </a:r>
                    </a:p>
                  </a:txBody>
                  <a:tcPr/>
                </a:tc>
                <a:tc>
                  <a:txBody>
                    <a:bodyPr/>
                    <a:lstStyle/>
                    <a:p>
                      <a:r>
                        <a:rPr lang="en-US" sz="1000"/>
                        <a:t>0</a:t>
                      </a:r>
                    </a:p>
                  </a:txBody>
                  <a:tcPr/>
                </a:tc>
                <a:tc>
                  <a:txBody>
                    <a:bodyPr/>
                    <a:lstStyle/>
                    <a:p>
                      <a:r>
                        <a:rPr lang="en-US" sz="1000"/>
                        <a:t>52</a:t>
                      </a:r>
                    </a:p>
                  </a:txBody>
                  <a:tcPr/>
                </a:tc>
                <a:extLst>
                  <a:ext uri="{0D108BD9-81ED-4DB2-BD59-A6C34878D82A}">
                    <a16:rowId xmlns:a16="http://schemas.microsoft.com/office/drawing/2014/main" val="282631690"/>
                  </a:ext>
                </a:extLst>
              </a:tr>
            </a:tbl>
          </a:graphicData>
        </a:graphic>
      </p:graphicFrame>
      <p:sp>
        <p:nvSpPr>
          <p:cNvPr id="4" name="Text Placeholder 3">
            <a:extLst>
              <a:ext uri="{FF2B5EF4-FFF2-40B4-BE49-F238E27FC236}">
                <a16:creationId xmlns:a16="http://schemas.microsoft.com/office/drawing/2014/main" id="{E54F8060-9101-4C3B-A094-D82A6F9A889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84370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FAF6-C461-43E2-A650-C1579C95B8D0}"/>
              </a:ext>
            </a:extLst>
          </p:cNvPr>
          <p:cNvSpPr>
            <a:spLocks noGrp="1"/>
          </p:cNvSpPr>
          <p:nvPr>
            <p:ph type="title"/>
          </p:nvPr>
        </p:nvSpPr>
        <p:spPr/>
        <p:txBody>
          <a:bodyPr/>
          <a:lstStyle/>
          <a:p>
            <a:r>
              <a:rPr lang="en-US"/>
              <a:t>Instagram Posts Table | SYM - 1 of 19</a:t>
            </a:r>
          </a:p>
        </p:txBody>
      </p:sp>
      <p:graphicFrame>
        <p:nvGraphicFramePr>
          <p:cNvPr id="5" name="Table Placeholder 4">
            <a:extLst>
              <a:ext uri="{FF2B5EF4-FFF2-40B4-BE49-F238E27FC236}">
                <a16:creationId xmlns:a16="http://schemas.microsoft.com/office/drawing/2014/main" id="{8380ED66-2CF9-457B-B351-1165679D15AC}"/>
              </a:ext>
            </a:extLst>
          </p:cNvPr>
          <p:cNvGraphicFramePr>
            <a:graphicFrameLocks noGrp="1"/>
          </p:cNvGraphicFramePr>
          <p:nvPr>
            <p:ph type="tbl" sz="quarter" idx="13"/>
            <p:extLst>
              <p:ext uri="{D42A27DB-BD31-4B8C-83A1-F6EECF244321}">
                <p14:modId xmlns:p14="http://schemas.microsoft.com/office/powerpoint/2010/main" val="407606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6838024"/>
                    </a:ext>
                  </a:extLst>
                </a:gridCol>
                <a:gridCol w="1810512">
                  <a:extLst>
                    <a:ext uri="{9D8B030D-6E8A-4147-A177-3AD203B41FA5}">
                      <a16:colId xmlns:a16="http://schemas.microsoft.com/office/drawing/2014/main" val="2737031139"/>
                    </a:ext>
                  </a:extLst>
                </a:gridCol>
                <a:gridCol w="822960">
                  <a:extLst>
                    <a:ext uri="{9D8B030D-6E8A-4147-A177-3AD203B41FA5}">
                      <a16:colId xmlns:a16="http://schemas.microsoft.com/office/drawing/2014/main" val="641133936"/>
                    </a:ext>
                  </a:extLst>
                </a:gridCol>
                <a:gridCol w="822960">
                  <a:extLst>
                    <a:ext uri="{9D8B030D-6E8A-4147-A177-3AD203B41FA5}">
                      <a16:colId xmlns:a16="http://schemas.microsoft.com/office/drawing/2014/main" val="2961829206"/>
                    </a:ext>
                  </a:extLst>
                </a:gridCol>
                <a:gridCol w="822960">
                  <a:extLst>
                    <a:ext uri="{9D8B030D-6E8A-4147-A177-3AD203B41FA5}">
                      <a16:colId xmlns:a16="http://schemas.microsoft.com/office/drawing/2014/main" val="3942774217"/>
                    </a:ext>
                  </a:extLst>
                </a:gridCol>
                <a:gridCol w="822960">
                  <a:extLst>
                    <a:ext uri="{9D8B030D-6E8A-4147-A177-3AD203B41FA5}">
                      <a16:colId xmlns:a16="http://schemas.microsoft.com/office/drawing/2014/main" val="1906110679"/>
                    </a:ext>
                  </a:extLst>
                </a:gridCol>
                <a:gridCol w="822960">
                  <a:extLst>
                    <a:ext uri="{9D8B030D-6E8A-4147-A177-3AD203B41FA5}">
                      <a16:colId xmlns:a16="http://schemas.microsoft.com/office/drawing/2014/main" val="364572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615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- 2022-03-03 16:06:28</a:t>
                      </a:r>
                      <a:r>
                        <a:rPr kumimoji="0" lang="es-ES" sz="1000" b="0" i="0" u="none" strike="noStrike" kern="1200" cap="none" spc="0" normalizeH="0" baseline="0" noProof="0">
                          <a:ln>
                            <a:noFill/>
                          </a:ln>
                          <a:solidFill>
                            <a:prstClr val="black"/>
                          </a:solidFill>
                          <a:effectLst/>
                          <a:uLnTx/>
                          <a:uFillTx/>
                          <a:latin typeface="+mn-lt"/>
                          <a:ea typeface="+mn-ea"/>
                          <a:cs typeface="+mn-cs"/>
                        </a:rPr>
                        <a:t>
 La 𝐊-𝐋𝐢𝐠𝐡𝐭 𝟐𝟎𝟐 con su característico estilo retro de garage está pensada para vivir experiencias únicas.
¡Salí a la ruta con tu Keeway!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275037256_653036569288245_5299989003927858702_n.jpg?_nc_cat=100&amp;ccb=1-5&amp;_nc_sid=8ae9d6&amp;_nc_ohc=gneeg-0JpuEAX_tLVCN&amp;_nc_ht=scontent-iad3-2.cdninstagram.com&amp;edm=AL-3X8kEAAAA&amp;oh=00_AT_eZZWd-rXcHN5Pgqf3zZiE-aXQRAVnQ5vhHMXJWrLGkQ&amp;oe=624B281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31764221"/>
                  </a:ext>
                </a:extLst>
              </a:tr>
            </a:tbl>
          </a:graphicData>
        </a:graphic>
      </p:graphicFrame>
      <p:sp>
        <p:nvSpPr>
          <p:cNvPr id="4" name="Text Placeholder 3">
            <a:extLst>
              <a:ext uri="{FF2B5EF4-FFF2-40B4-BE49-F238E27FC236}">
                <a16:creationId xmlns:a16="http://schemas.microsoft.com/office/drawing/2014/main" id="{022628FC-65DD-4486-ACDD-3785B0DA222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40289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68F8-DC1E-48A0-9935-1F0F0E286AEA}"/>
              </a:ext>
            </a:extLst>
          </p:cNvPr>
          <p:cNvSpPr>
            <a:spLocks noGrp="1"/>
          </p:cNvSpPr>
          <p:nvPr>
            <p:ph type="title"/>
          </p:nvPr>
        </p:nvSpPr>
        <p:spPr/>
        <p:txBody>
          <a:bodyPr/>
          <a:lstStyle/>
          <a:p>
            <a:r>
              <a:rPr lang="en-US"/>
              <a:t>Instagram Posts Table | SYM - 2 of 19</a:t>
            </a:r>
          </a:p>
        </p:txBody>
      </p:sp>
      <p:graphicFrame>
        <p:nvGraphicFramePr>
          <p:cNvPr id="5" name="Table Placeholder 4">
            <a:extLst>
              <a:ext uri="{FF2B5EF4-FFF2-40B4-BE49-F238E27FC236}">
                <a16:creationId xmlns:a16="http://schemas.microsoft.com/office/drawing/2014/main" id="{2D1196A9-A023-4364-BD24-5AEFF6848E74}"/>
              </a:ext>
            </a:extLst>
          </p:cNvPr>
          <p:cNvGraphicFramePr>
            <a:graphicFrameLocks noGrp="1"/>
          </p:cNvGraphicFramePr>
          <p:nvPr>
            <p:ph type="tbl" sz="quarter" idx="13"/>
            <p:extLst>
              <p:ext uri="{D42A27DB-BD31-4B8C-83A1-F6EECF244321}">
                <p14:modId xmlns:p14="http://schemas.microsoft.com/office/powerpoint/2010/main" val="12580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8555405"/>
                    </a:ext>
                  </a:extLst>
                </a:gridCol>
                <a:gridCol w="1810512">
                  <a:extLst>
                    <a:ext uri="{9D8B030D-6E8A-4147-A177-3AD203B41FA5}">
                      <a16:colId xmlns:a16="http://schemas.microsoft.com/office/drawing/2014/main" val="4088025143"/>
                    </a:ext>
                  </a:extLst>
                </a:gridCol>
                <a:gridCol w="822960">
                  <a:extLst>
                    <a:ext uri="{9D8B030D-6E8A-4147-A177-3AD203B41FA5}">
                      <a16:colId xmlns:a16="http://schemas.microsoft.com/office/drawing/2014/main" val="1075458335"/>
                    </a:ext>
                  </a:extLst>
                </a:gridCol>
                <a:gridCol w="822960">
                  <a:extLst>
                    <a:ext uri="{9D8B030D-6E8A-4147-A177-3AD203B41FA5}">
                      <a16:colId xmlns:a16="http://schemas.microsoft.com/office/drawing/2014/main" val="1877999198"/>
                    </a:ext>
                  </a:extLst>
                </a:gridCol>
                <a:gridCol w="822960">
                  <a:extLst>
                    <a:ext uri="{9D8B030D-6E8A-4147-A177-3AD203B41FA5}">
                      <a16:colId xmlns:a16="http://schemas.microsoft.com/office/drawing/2014/main" val="312523039"/>
                    </a:ext>
                  </a:extLst>
                </a:gridCol>
                <a:gridCol w="822960">
                  <a:extLst>
                    <a:ext uri="{9D8B030D-6E8A-4147-A177-3AD203B41FA5}">
                      <a16:colId xmlns:a16="http://schemas.microsoft.com/office/drawing/2014/main" val="1055566004"/>
                    </a:ext>
                  </a:extLst>
                </a:gridCol>
                <a:gridCol w="822960">
                  <a:extLst>
                    <a:ext uri="{9D8B030D-6E8A-4147-A177-3AD203B41FA5}">
                      <a16:colId xmlns:a16="http://schemas.microsoft.com/office/drawing/2014/main" val="4000453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931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- 2022-03-23 17:17:01</a:t>
                      </a:r>
                      <a:r>
                        <a:rPr kumimoji="0" lang="es-ES" sz="1000" b="0" i="0" u="none" strike="noStrike" kern="1200" cap="none" spc="0" normalizeH="0" baseline="0" noProof="0">
                          <a:ln>
                            <a:noFill/>
                          </a:ln>
                          <a:solidFill>
                            <a:prstClr val="black"/>
                          </a:solidFill>
                          <a:effectLst/>
                          <a:uLnTx/>
                          <a:uFillTx/>
                          <a:latin typeface="+mn-lt"/>
                          <a:ea typeface="+mn-ea"/>
                          <a:cs typeface="+mn-cs"/>
                        </a:rPr>
                        <a:t>
 ¿Cuál es tu próximo destino? Tenes algo planeado o dejas que la ruta y tu instinto te guíen?
Cualquiera sea tu plan, llegá lejos con tu 𝐊-𝐋𝐢𝐠𝐡𝐭 𝟐𝟎𝟐.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276982591_948627209159444_4455938704640799233_n.jpg?_nc_cat=104&amp;ccb=1-5&amp;_nc_sid=8ae9d6&amp;_nc_ohc=A8jRSvGUwngAX-LUz6E&amp;_nc_ht=scontent-iad3-2.cdninstagram.com&amp;edm=AL-3X8kEAAAA&amp;oh=00_AT_R6eZDDOEgVUK7PxCOizz75ISW_2hEjI9oK7n2leQNpQ&amp;oe=624B8990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6239316"/>
                  </a:ext>
                </a:extLst>
              </a:tr>
            </a:tbl>
          </a:graphicData>
        </a:graphic>
      </p:graphicFrame>
      <p:sp>
        <p:nvSpPr>
          <p:cNvPr id="4" name="Text Placeholder 3">
            <a:extLst>
              <a:ext uri="{FF2B5EF4-FFF2-40B4-BE49-F238E27FC236}">
                <a16:creationId xmlns:a16="http://schemas.microsoft.com/office/drawing/2014/main" id="{15A8695A-B0F5-4828-95AC-69C6C19CF2C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32154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077BA-FBD7-4B99-BFB0-A7463941D45A}"/>
              </a:ext>
            </a:extLst>
          </p:cNvPr>
          <p:cNvSpPr>
            <a:spLocks noGrp="1"/>
          </p:cNvSpPr>
          <p:nvPr>
            <p:ph type="title"/>
          </p:nvPr>
        </p:nvSpPr>
        <p:spPr/>
        <p:txBody>
          <a:bodyPr/>
          <a:lstStyle/>
          <a:p>
            <a:r>
              <a:rPr lang="en-US"/>
              <a:t>Instagram Posts Table | SYM - 3 of 19</a:t>
            </a:r>
          </a:p>
        </p:txBody>
      </p:sp>
      <p:graphicFrame>
        <p:nvGraphicFramePr>
          <p:cNvPr id="5" name="Table Placeholder 4">
            <a:extLst>
              <a:ext uri="{FF2B5EF4-FFF2-40B4-BE49-F238E27FC236}">
                <a16:creationId xmlns:a16="http://schemas.microsoft.com/office/drawing/2014/main" id="{31B9A73D-188A-4C2D-92DF-A009E2BEEBED}"/>
              </a:ext>
            </a:extLst>
          </p:cNvPr>
          <p:cNvGraphicFramePr>
            <a:graphicFrameLocks noGrp="1"/>
          </p:cNvGraphicFramePr>
          <p:nvPr>
            <p:ph type="tbl" sz="quarter" idx="13"/>
            <p:extLst>
              <p:ext uri="{D42A27DB-BD31-4B8C-83A1-F6EECF244321}">
                <p14:modId xmlns:p14="http://schemas.microsoft.com/office/powerpoint/2010/main" val="3514201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3163181"/>
                    </a:ext>
                  </a:extLst>
                </a:gridCol>
                <a:gridCol w="1810512">
                  <a:extLst>
                    <a:ext uri="{9D8B030D-6E8A-4147-A177-3AD203B41FA5}">
                      <a16:colId xmlns:a16="http://schemas.microsoft.com/office/drawing/2014/main" val="1937560885"/>
                    </a:ext>
                  </a:extLst>
                </a:gridCol>
                <a:gridCol w="822960">
                  <a:extLst>
                    <a:ext uri="{9D8B030D-6E8A-4147-A177-3AD203B41FA5}">
                      <a16:colId xmlns:a16="http://schemas.microsoft.com/office/drawing/2014/main" val="3754278846"/>
                    </a:ext>
                  </a:extLst>
                </a:gridCol>
                <a:gridCol w="822960">
                  <a:extLst>
                    <a:ext uri="{9D8B030D-6E8A-4147-A177-3AD203B41FA5}">
                      <a16:colId xmlns:a16="http://schemas.microsoft.com/office/drawing/2014/main" val="3414190641"/>
                    </a:ext>
                  </a:extLst>
                </a:gridCol>
                <a:gridCol w="822960">
                  <a:extLst>
                    <a:ext uri="{9D8B030D-6E8A-4147-A177-3AD203B41FA5}">
                      <a16:colId xmlns:a16="http://schemas.microsoft.com/office/drawing/2014/main" val="3644959571"/>
                    </a:ext>
                  </a:extLst>
                </a:gridCol>
                <a:gridCol w="822960">
                  <a:extLst>
                    <a:ext uri="{9D8B030D-6E8A-4147-A177-3AD203B41FA5}">
                      <a16:colId xmlns:a16="http://schemas.microsoft.com/office/drawing/2014/main" val="682065816"/>
                    </a:ext>
                  </a:extLst>
                </a:gridCol>
                <a:gridCol w="822960">
                  <a:extLst>
                    <a:ext uri="{9D8B030D-6E8A-4147-A177-3AD203B41FA5}">
                      <a16:colId xmlns:a16="http://schemas.microsoft.com/office/drawing/2014/main" val="123238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045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- 2022-03-17 17:52:14</a:t>
                      </a:r>
                      <a:r>
                        <a:rPr kumimoji="0" lang="es-ES" sz="1000" b="0" i="0" u="none" strike="noStrike" kern="1200" cap="none" spc="0" normalizeH="0" baseline="0" noProof="0">
                          <a:ln>
                            <a:noFill/>
                          </a:ln>
                          <a:solidFill>
                            <a:prstClr val="black"/>
                          </a:solidFill>
                          <a:effectLst/>
                          <a:uLnTx/>
                          <a:uFillTx/>
                          <a:latin typeface="+mn-lt"/>
                          <a:ea typeface="+mn-ea"/>
                          <a:cs typeface="+mn-cs"/>
                        </a:rPr>
                        <a:t>
 Convertí cualquier salida en una aventura.
Subite a una 𝐊-𝐋𝐢𝐠𝐡𝐭 𝟐𝟎𝟐 y comenzá a vivir experiencias emocionantes.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275947804_521363676102821_490170836491001841_n.jpg?stp=dst-jpg_e35_s640x640_sh0.08&amp;_nc_ht=scontent.cdninstagram.com&amp;_nc_cat=105&amp;_nc_ohc=ImRMBjUqSf0AX9Sa7Uf&amp;edm=AMO9-JQAAAAA&amp;ccb=7-4&amp;oh=00_AT_ynovIQLtP9XmD-82nix8nEyYNOZgj1Vwq_AIvlS4FOg&amp;oe=62462951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2206050"/>
                  </a:ext>
                </a:extLst>
              </a:tr>
            </a:tbl>
          </a:graphicData>
        </a:graphic>
      </p:graphicFrame>
      <p:sp>
        <p:nvSpPr>
          <p:cNvPr id="4" name="Text Placeholder 3">
            <a:extLst>
              <a:ext uri="{FF2B5EF4-FFF2-40B4-BE49-F238E27FC236}">
                <a16:creationId xmlns:a16="http://schemas.microsoft.com/office/drawing/2014/main" id="{536DB725-840C-4336-B063-6A6B2AE982A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99850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29339-7BF3-4B34-9D31-5D4EF33156BA}"/>
              </a:ext>
            </a:extLst>
          </p:cNvPr>
          <p:cNvSpPr>
            <a:spLocks noGrp="1"/>
          </p:cNvSpPr>
          <p:nvPr>
            <p:ph type="title"/>
          </p:nvPr>
        </p:nvSpPr>
        <p:spPr/>
        <p:txBody>
          <a:bodyPr/>
          <a:lstStyle/>
          <a:p>
            <a:r>
              <a:rPr lang="en-US"/>
              <a:t>Instagram Posts Table | SYM - 4 of 19</a:t>
            </a:r>
          </a:p>
        </p:txBody>
      </p:sp>
      <p:graphicFrame>
        <p:nvGraphicFramePr>
          <p:cNvPr id="5" name="Table Placeholder 4">
            <a:extLst>
              <a:ext uri="{FF2B5EF4-FFF2-40B4-BE49-F238E27FC236}">
                <a16:creationId xmlns:a16="http://schemas.microsoft.com/office/drawing/2014/main" id="{B73E2AA1-DB63-416E-A88A-B9E8AAB5A825}"/>
              </a:ext>
            </a:extLst>
          </p:cNvPr>
          <p:cNvGraphicFramePr>
            <a:graphicFrameLocks noGrp="1"/>
          </p:cNvGraphicFramePr>
          <p:nvPr>
            <p:ph type="tbl" sz="quarter" idx="13"/>
            <p:extLst>
              <p:ext uri="{D42A27DB-BD31-4B8C-83A1-F6EECF244321}">
                <p14:modId xmlns:p14="http://schemas.microsoft.com/office/powerpoint/2010/main" val="3786315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3503582"/>
                    </a:ext>
                  </a:extLst>
                </a:gridCol>
                <a:gridCol w="1810512">
                  <a:extLst>
                    <a:ext uri="{9D8B030D-6E8A-4147-A177-3AD203B41FA5}">
                      <a16:colId xmlns:a16="http://schemas.microsoft.com/office/drawing/2014/main" val="933502720"/>
                    </a:ext>
                  </a:extLst>
                </a:gridCol>
                <a:gridCol w="822960">
                  <a:extLst>
                    <a:ext uri="{9D8B030D-6E8A-4147-A177-3AD203B41FA5}">
                      <a16:colId xmlns:a16="http://schemas.microsoft.com/office/drawing/2014/main" val="3937592634"/>
                    </a:ext>
                  </a:extLst>
                </a:gridCol>
                <a:gridCol w="822960">
                  <a:extLst>
                    <a:ext uri="{9D8B030D-6E8A-4147-A177-3AD203B41FA5}">
                      <a16:colId xmlns:a16="http://schemas.microsoft.com/office/drawing/2014/main" val="1069209584"/>
                    </a:ext>
                  </a:extLst>
                </a:gridCol>
                <a:gridCol w="822960">
                  <a:extLst>
                    <a:ext uri="{9D8B030D-6E8A-4147-A177-3AD203B41FA5}">
                      <a16:colId xmlns:a16="http://schemas.microsoft.com/office/drawing/2014/main" val="820498882"/>
                    </a:ext>
                  </a:extLst>
                </a:gridCol>
                <a:gridCol w="822960">
                  <a:extLst>
                    <a:ext uri="{9D8B030D-6E8A-4147-A177-3AD203B41FA5}">
                      <a16:colId xmlns:a16="http://schemas.microsoft.com/office/drawing/2014/main" val="3639249717"/>
                    </a:ext>
                  </a:extLst>
                </a:gridCol>
                <a:gridCol w="822960">
                  <a:extLst>
                    <a:ext uri="{9D8B030D-6E8A-4147-A177-3AD203B41FA5}">
                      <a16:colId xmlns:a16="http://schemas.microsoft.com/office/drawing/2014/main" val="251191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654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- 2022-03-18 22:00:08</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275961341_693565938655390_7462825618626896171_n.jpg?_nc_cat=104&amp;ccb=1-5&amp;_nc_sid=8ae9d6&amp;_nc_ohc=eucvbK4DS3EAX_6d9Oj&amp;_nc_ht=scontent-iad3-2.cdninstagram.com&amp;edm=AL-3X8kEAAAA&amp;oh=00_AT85fZRJ3kX7lNkc9kjL5kPcDVmwT0rnKM8fAG03jHsY5A&amp;oe=624B44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5988121"/>
                  </a:ext>
                </a:extLst>
              </a:tr>
            </a:tbl>
          </a:graphicData>
        </a:graphic>
      </p:graphicFrame>
      <p:sp>
        <p:nvSpPr>
          <p:cNvPr id="4" name="Text Placeholder 3">
            <a:extLst>
              <a:ext uri="{FF2B5EF4-FFF2-40B4-BE49-F238E27FC236}">
                <a16:creationId xmlns:a16="http://schemas.microsoft.com/office/drawing/2014/main" id="{8B4FB971-1FDB-4858-B434-0708ABB9C41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421992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069B5-2AC5-4523-924D-1657E3C1379D}"/>
              </a:ext>
            </a:extLst>
          </p:cNvPr>
          <p:cNvSpPr>
            <a:spLocks noGrp="1"/>
          </p:cNvSpPr>
          <p:nvPr>
            <p:ph type="title"/>
          </p:nvPr>
        </p:nvSpPr>
        <p:spPr/>
        <p:txBody>
          <a:bodyPr/>
          <a:lstStyle/>
          <a:p>
            <a:r>
              <a:rPr lang="en-US"/>
              <a:t>Instagram Posts Table | SYM - 5 of 19</a:t>
            </a:r>
          </a:p>
        </p:txBody>
      </p:sp>
      <p:graphicFrame>
        <p:nvGraphicFramePr>
          <p:cNvPr id="5" name="Table Placeholder 4">
            <a:extLst>
              <a:ext uri="{FF2B5EF4-FFF2-40B4-BE49-F238E27FC236}">
                <a16:creationId xmlns:a16="http://schemas.microsoft.com/office/drawing/2014/main" id="{C057FB89-AF72-4CFF-94F7-A6C68C77F2BB}"/>
              </a:ext>
            </a:extLst>
          </p:cNvPr>
          <p:cNvGraphicFramePr>
            <a:graphicFrameLocks noGrp="1"/>
          </p:cNvGraphicFramePr>
          <p:nvPr>
            <p:ph type="tbl" sz="quarter" idx="13"/>
            <p:extLst>
              <p:ext uri="{D42A27DB-BD31-4B8C-83A1-F6EECF244321}">
                <p14:modId xmlns:p14="http://schemas.microsoft.com/office/powerpoint/2010/main" val="114028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5394388"/>
                    </a:ext>
                  </a:extLst>
                </a:gridCol>
                <a:gridCol w="1810512">
                  <a:extLst>
                    <a:ext uri="{9D8B030D-6E8A-4147-A177-3AD203B41FA5}">
                      <a16:colId xmlns:a16="http://schemas.microsoft.com/office/drawing/2014/main" val="632324656"/>
                    </a:ext>
                  </a:extLst>
                </a:gridCol>
                <a:gridCol w="822960">
                  <a:extLst>
                    <a:ext uri="{9D8B030D-6E8A-4147-A177-3AD203B41FA5}">
                      <a16:colId xmlns:a16="http://schemas.microsoft.com/office/drawing/2014/main" val="2107998395"/>
                    </a:ext>
                  </a:extLst>
                </a:gridCol>
                <a:gridCol w="822960">
                  <a:extLst>
                    <a:ext uri="{9D8B030D-6E8A-4147-A177-3AD203B41FA5}">
                      <a16:colId xmlns:a16="http://schemas.microsoft.com/office/drawing/2014/main" val="3164628675"/>
                    </a:ext>
                  </a:extLst>
                </a:gridCol>
                <a:gridCol w="822960">
                  <a:extLst>
                    <a:ext uri="{9D8B030D-6E8A-4147-A177-3AD203B41FA5}">
                      <a16:colId xmlns:a16="http://schemas.microsoft.com/office/drawing/2014/main" val="147022515"/>
                    </a:ext>
                  </a:extLst>
                </a:gridCol>
                <a:gridCol w="822960">
                  <a:extLst>
                    <a:ext uri="{9D8B030D-6E8A-4147-A177-3AD203B41FA5}">
                      <a16:colId xmlns:a16="http://schemas.microsoft.com/office/drawing/2014/main" val="149299056"/>
                    </a:ext>
                  </a:extLst>
                </a:gridCol>
                <a:gridCol w="822960">
                  <a:extLst>
                    <a:ext uri="{9D8B030D-6E8A-4147-A177-3AD203B41FA5}">
                      <a16:colId xmlns:a16="http://schemas.microsoft.com/office/drawing/2014/main" val="408710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709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keewayargentina - 2022-03-30 16:52:32</a:t>
                      </a:r>
                      <a:r>
                        <a:rPr kumimoji="0" lang="en-US" sz="1000" b="0" i="0" u="none" strike="noStrike" kern="1200" cap="none" spc="0" normalizeH="0" baseline="0" noProof="0">
                          <a:ln>
                            <a:noFill/>
                          </a:ln>
                          <a:solidFill>
                            <a:prstClr val="black"/>
                          </a:solidFill>
                          <a:effectLst/>
                          <a:uLnTx/>
                          <a:uFillTx/>
                          <a:latin typeface="+mn-lt"/>
                          <a:ea typeface="+mn-ea"/>
                          <a:cs typeface="+mn-cs"/>
                        </a:rPr>
                        <a:t>
 La 𝐊-𝐋𝐢𝐠𝐡𝐭 𝟐𝟎𝟐, gracias a su 𝐚𝐬𝐢𝐞𝐧𝐭𝐨 𝐞𝐫𝐠𝐨𝐧𝐨́𝐦𝐢𝐜𝐨, permite que conduzcas con una buena postura y disfrutes de recorridos largos.
Convertí tus salidas en moto en una experiencia única.
#Keeway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277472586_671558094092485_1554511383830241210_n.jpg?_nc_cat=110&amp;ccb=1-5&amp;_nc_sid=8ae9d6&amp;_nc_ohc=joRQxrTS16IAX9BfQiu&amp;_nc_ht=scontent-iad3-2.cdninstagram.com&amp;edm=AL-3X8kEAAAA&amp;oh=00_AT_v5bsYZ5QcFtKboKYyYaG4T5nrVB6ft9cqziANZaiXeA&amp;oe=624A463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3665883"/>
                  </a:ext>
                </a:extLst>
              </a:tr>
            </a:tbl>
          </a:graphicData>
        </a:graphic>
      </p:graphicFrame>
      <p:sp>
        <p:nvSpPr>
          <p:cNvPr id="4" name="Text Placeholder 3">
            <a:extLst>
              <a:ext uri="{FF2B5EF4-FFF2-40B4-BE49-F238E27FC236}">
                <a16:creationId xmlns:a16="http://schemas.microsoft.com/office/drawing/2014/main" id="{9A117B49-A005-42D3-BF3E-6AAF28432A7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85067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2E668-7C5C-40D9-952E-A0489C25FED5}"/>
              </a:ext>
            </a:extLst>
          </p:cNvPr>
          <p:cNvSpPr>
            <a:spLocks noGrp="1"/>
          </p:cNvSpPr>
          <p:nvPr>
            <p:ph type="title"/>
          </p:nvPr>
        </p:nvSpPr>
        <p:spPr/>
        <p:txBody>
          <a:bodyPr/>
          <a:lstStyle/>
          <a:p>
            <a:r>
              <a:rPr lang="en-US"/>
              <a:t>Instagram Posts Table | SYM - 6 of 19</a:t>
            </a:r>
          </a:p>
        </p:txBody>
      </p:sp>
      <p:graphicFrame>
        <p:nvGraphicFramePr>
          <p:cNvPr id="5" name="Table Placeholder 4">
            <a:extLst>
              <a:ext uri="{FF2B5EF4-FFF2-40B4-BE49-F238E27FC236}">
                <a16:creationId xmlns:a16="http://schemas.microsoft.com/office/drawing/2014/main" id="{B0CA8332-E56B-4337-A497-6C613CEB5F42}"/>
              </a:ext>
            </a:extLst>
          </p:cNvPr>
          <p:cNvGraphicFramePr>
            <a:graphicFrameLocks noGrp="1"/>
          </p:cNvGraphicFramePr>
          <p:nvPr>
            <p:ph type="tbl" sz="quarter" idx="13"/>
            <p:extLst>
              <p:ext uri="{D42A27DB-BD31-4B8C-83A1-F6EECF244321}">
                <p14:modId xmlns:p14="http://schemas.microsoft.com/office/powerpoint/2010/main" val="118012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77163715"/>
                    </a:ext>
                  </a:extLst>
                </a:gridCol>
                <a:gridCol w="1810512">
                  <a:extLst>
                    <a:ext uri="{9D8B030D-6E8A-4147-A177-3AD203B41FA5}">
                      <a16:colId xmlns:a16="http://schemas.microsoft.com/office/drawing/2014/main" val="2623542868"/>
                    </a:ext>
                  </a:extLst>
                </a:gridCol>
                <a:gridCol w="822960">
                  <a:extLst>
                    <a:ext uri="{9D8B030D-6E8A-4147-A177-3AD203B41FA5}">
                      <a16:colId xmlns:a16="http://schemas.microsoft.com/office/drawing/2014/main" val="3994208010"/>
                    </a:ext>
                  </a:extLst>
                </a:gridCol>
                <a:gridCol w="822960">
                  <a:extLst>
                    <a:ext uri="{9D8B030D-6E8A-4147-A177-3AD203B41FA5}">
                      <a16:colId xmlns:a16="http://schemas.microsoft.com/office/drawing/2014/main" val="543697427"/>
                    </a:ext>
                  </a:extLst>
                </a:gridCol>
                <a:gridCol w="822960">
                  <a:extLst>
                    <a:ext uri="{9D8B030D-6E8A-4147-A177-3AD203B41FA5}">
                      <a16:colId xmlns:a16="http://schemas.microsoft.com/office/drawing/2014/main" val="3965074243"/>
                    </a:ext>
                  </a:extLst>
                </a:gridCol>
                <a:gridCol w="822960">
                  <a:extLst>
                    <a:ext uri="{9D8B030D-6E8A-4147-A177-3AD203B41FA5}">
                      <a16:colId xmlns:a16="http://schemas.microsoft.com/office/drawing/2014/main" val="1298201613"/>
                    </a:ext>
                  </a:extLst>
                </a:gridCol>
                <a:gridCol w="822960">
                  <a:extLst>
                    <a:ext uri="{9D8B030D-6E8A-4147-A177-3AD203B41FA5}">
                      <a16:colId xmlns:a16="http://schemas.microsoft.com/office/drawing/2014/main" val="839181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0571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16:50:44</a:t>
                      </a:r>
                      <a:r>
                        <a:rPr kumimoji="0" lang="es-ES" sz="1000" b="0" i="0" u="none" strike="noStrike" kern="1200" cap="none" spc="0" normalizeH="0" baseline="0" noProof="0">
                          <a:ln>
                            <a:noFill/>
                          </a:ln>
                          <a:solidFill>
                            <a:prstClr val="black"/>
                          </a:solidFill>
                          <a:effectLst/>
                          <a:uLnTx/>
                          <a:uFillTx/>
                          <a:latin typeface="+mn-lt"/>
                          <a:ea typeface="+mn-ea"/>
                          <a:cs typeface="+mn-cs"/>
                        </a:rPr>
                        <a:t>
 El mundo sigue andando, hay que seguir moviéndose. Salí a buscar nuevas experiencias, pero moviéndote libre. Sin seguir ninguna tendencia. Sino pasándola!
Kymco. Mobility for 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276106253_1056343144968536_2937522558565744536_n.jpg?stp=dst-jpg_e15_s640x640&amp;_nc_ht=scontent.cdninstagram.com&amp;_nc_cat=108&amp;_nc_ohc=rm8Mgxi9fM8AX8_28F4&amp;edm=AMO9-JQAAAAA&amp;ccb=7-4&amp;oh=00_AT8FbPC9cWfhcxq-JxGGq6VvBObhJXp3s6UNctnw9NX5Sw&amp;oe=62462456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4360513"/>
                  </a:ext>
                </a:extLst>
              </a:tr>
            </a:tbl>
          </a:graphicData>
        </a:graphic>
      </p:graphicFrame>
      <p:sp>
        <p:nvSpPr>
          <p:cNvPr id="4" name="Text Placeholder 3">
            <a:extLst>
              <a:ext uri="{FF2B5EF4-FFF2-40B4-BE49-F238E27FC236}">
                <a16:creationId xmlns:a16="http://schemas.microsoft.com/office/drawing/2014/main" id="{E72D8A40-A7E8-474C-914D-B253FCB415B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0590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E9BDB-4248-4CA1-8BBA-C4188DB94D39}"/>
              </a:ext>
            </a:extLst>
          </p:cNvPr>
          <p:cNvSpPr>
            <a:spLocks noGrp="1"/>
          </p:cNvSpPr>
          <p:nvPr>
            <p:ph type="title"/>
          </p:nvPr>
        </p:nvSpPr>
        <p:spPr/>
        <p:txBody>
          <a:bodyPr/>
          <a:lstStyle/>
          <a:p>
            <a:r>
              <a:rPr lang="en-US"/>
              <a:t>Instagram Posts Table | SYM - 7 of 19</a:t>
            </a:r>
          </a:p>
        </p:txBody>
      </p:sp>
      <p:graphicFrame>
        <p:nvGraphicFramePr>
          <p:cNvPr id="5" name="Table Placeholder 4">
            <a:extLst>
              <a:ext uri="{FF2B5EF4-FFF2-40B4-BE49-F238E27FC236}">
                <a16:creationId xmlns:a16="http://schemas.microsoft.com/office/drawing/2014/main" id="{5973C1C3-2E44-42B5-92DD-4A572D147340}"/>
              </a:ext>
            </a:extLst>
          </p:cNvPr>
          <p:cNvGraphicFramePr>
            <a:graphicFrameLocks noGrp="1"/>
          </p:cNvGraphicFramePr>
          <p:nvPr>
            <p:ph type="tbl" sz="quarter" idx="13"/>
            <p:extLst>
              <p:ext uri="{D42A27DB-BD31-4B8C-83A1-F6EECF244321}">
                <p14:modId xmlns:p14="http://schemas.microsoft.com/office/powerpoint/2010/main" val="62765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8253987"/>
                    </a:ext>
                  </a:extLst>
                </a:gridCol>
                <a:gridCol w="1810512">
                  <a:extLst>
                    <a:ext uri="{9D8B030D-6E8A-4147-A177-3AD203B41FA5}">
                      <a16:colId xmlns:a16="http://schemas.microsoft.com/office/drawing/2014/main" val="3989947574"/>
                    </a:ext>
                  </a:extLst>
                </a:gridCol>
                <a:gridCol w="822960">
                  <a:extLst>
                    <a:ext uri="{9D8B030D-6E8A-4147-A177-3AD203B41FA5}">
                      <a16:colId xmlns:a16="http://schemas.microsoft.com/office/drawing/2014/main" val="1564317411"/>
                    </a:ext>
                  </a:extLst>
                </a:gridCol>
                <a:gridCol w="822960">
                  <a:extLst>
                    <a:ext uri="{9D8B030D-6E8A-4147-A177-3AD203B41FA5}">
                      <a16:colId xmlns:a16="http://schemas.microsoft.com/office/drawing/2014/main" val="8594865"/>
                    </a:ext>
                  </a:extLst>
                </a:gridCol>
                <a:gridCol w="822960">
                  <a:extLst>
                    <a:ext uri="{9D8B030D-6E8A-4147-A177-3AD203B41FA5}">
                      <a16:colId xmlns:a16="http://schemas.microsoft.com/office/drawing/2014/main" val="1109992582"/>
                    </a:ext>
                  </a:extLst>
                </a:gridCol>
                <a:gridCol w="822960">
                  <a:extLst>
                    <a:ext uri="{9D8B030D-6E8A-4147-A177-3AD203B41FA5}">
                      <a16:colId xmlns:a16="http://schemas.microsoft.com/office/drawing/2014/main" val="3874929335"/>
                    </a:ext>
                  </a:extLst>
                </a:gridCol>
                <a:gridCol w="822960">
                  <a:extLst>
                    <a:ext uri="{9D8B030D-6E8A-4147-A177-3AD203B41FA5}">
                      <a16:colId xmlns:a16="http://schemas.microsoft.com/office/drawing/2014/main" val="347132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678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- 2022-03-30 11:37:06</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277442932_451821003406147_4029557319348636780_n.jpg?_nc_cat=107&amp;ccb=1-5&amp;_nc_sid=8ae9d6&amp;_nc_ohc=WAvqkxMc2F8AX9fywB1&amp;_nc_oc=AQmWYB0L0EzO536cLEtIwRiYxTE-itgjYkrPTFJZp8ghrsQAu4MB8m2VRLp2f_ccyso&amp;_nc_ht=scontent-iad3-2.cdninstagram.com&amp;edm=AL-3X8kEAAAA&amp;oh=00_AT84BD2qUpTw6GsitUj_XMcwaIL6KW64eyhJvppxq8qAnA&amp;oe=624ACC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9534469"/>
                  </a:ext>
                </a:extLst>
              </a:tr>
            </a:tbl>
          </a:graphicData>
        </a:graphic>
      </p:graphicFrame>
      <p:sp>
        <p:nvSpPr>
          <p:cNvPr id="4" name="Text Placeholder 3">
            <a:extLst>
              <a:ext uri="{FF2B5EF4-FFF2-40B4-BE49-F238E27FC236}">
                <a16:creationId xmlns:a16="http://schemas.microsoft.com/office/drawing/2014/main" id="{B8A45D91-267C-47F1-BD0B-8FB8F659441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64501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C4B6D-0460-4815-8100-CA513A8DD4C9}"/>
              </a:ext>
            </a:extLst>
          </p:cNvPr>
          <p:cNvSpPr>
            <a:spLocks noGrp="1"/>
          </p:cNvSpPr>
          <p:nvPr>
            <p:ph type="title"/>
          </p:nvPr>
        </p:nvSpPr>
        <p:spPr/>
        <p:txBody>
          <a:bodyPr/>
          <a:lstStyle/>
          <a:p>
            <a:r>
              <a:rPr lang="en-US"/>
              <a:t>Instagram Posts Table | SYM - 8 of 19</a:t>
            </a:r>
          </a:p>
        </p:txBody>
      </p:sp>
      <p:graphicFrame>
        <p:nvGraphicFramePr>
          <p:cNvPr id="5" name="Table Placeholder 4">
            <a:extLst>
              <a:ext uri="{FF2B5EF4-FFF2-40B4-BE49-F238E27FC236}">
                <a16:creationId xmlns:a16="http://schemas.microsoft.com/office/drawing/2014/main" id="{36FC5B75-DBBC-401C-83E3-902461B305BC}"/>
              </a:ext>
            </a:extLst>
          </p:cNvPr>
          <p:cNvGraphicFramePr>
            <a:graphicFrameLocks noGrp="1"/>
          </p:cNvGraphicFramePr>
          <p:nvPr>
            <p:ph type="tbl" sz="quarter" idx="13"/>
            <p:extLst>
              <p:ext uri="{D42A27DB-BD31-4B8C-83A1-F6EECF244321}">
                <p14:modId xmlns:p14="http://schemas.microsoft.com/office/powerpoint/2010/main" val="2679731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16536254"/>
                    </a:ext>
                  </a:extLst>
                </a:gridCol>
                <a:gridCol w="1810512">
                  <a:extLst>
                    <a:ext uri="{9D8B030D-6E8A-4147-A177-3AD203B41FA5}">
                      <a16:colId xmlns:a16="http://schemas.microsoft.com/office/drawing/2014/main" val="1588529140"/>
                    </a:ext>
                  </a:extLst>
                </a:gridCol>
                <a:gridCol w="822960">
                  <a:extLst>
                    <a:ext uri="{9D8B030D-6E8A-4147-A177-3AD203B41FA5}">
                      <a16:colId xmlns:a16="http://schemas.microsoft.com/office/drawing/2014/main" val="3524562492"/>
                    </a:ext>
                  </a:extLst>
                </a:gridCol>
                <a:gridCol w="822960">
                  <a:extLst>
                    <a:ext uri="{9D8B030D-6E8A-4147-A177-3AD203B41FA5}">
                      <a16:colId xmlns:a16="http://schemas.microsoft.com/office/drawing/2014/main" val="3394857867"/>
                    </a:ext>
                  </a:extLst>
                </a:gridCol>
                <a:gridCol w="822960">
                  <a:extLst>
                    <a:ext uri="{9D8B030D-6E8A-4147-A177-3AD203B41FA5}">
                      <a16:colId xmlns:a16="http://schemas.microsoft.com/office/drawing/2014/main" val="4269412569"/>
                    </a:ext>
                  </a:extLst>
                </a:gridCol>
                <a:gridCol w="822960">
                  <a:extLst>
                    <a:ext uri="{9D8B030D-6E8A-4147-A177-3AD203B41FA5}">
                      <a16:colId xmlns:a16="http://schemas.microsoft.com/office/drawing/2014/main" val="2839036404"/>
                    </a:ext>
                  </a:extLst>
                </a:gridCol>
                <a:gridCol w="822960">
                  <a:extLst>
                    <a:ext uri="{9D8B030D-6E8A-4147-A177-3AD203B41FA5}">
                      <a16:colId xmlns:a16="http://schemas.microsoft.com/office/drawing/2014/main" val="777532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961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- 2022-03-08 11:21:12</a:t>
                      </a:r>
                      <a:r>
                        <a:rPr kumimoji="0" lang="en-US" sz="1000" b="0" i="0" u="none" strike="noStrike" kern="1200" cap="none" spc="0" normalizeH="0" baseline="0" noProof="0">
                          <a:ln>
                            <a:noFill/>
                          </a:ln>
                          <a:solidFill>
                            <a:prstClr val="black"/>
                          </a:solidFill>
                          <a:effectLst/>
                          <a:uLnTx/>
                          <a:uFillTx/>
                          <a:latin typeface="+mn-lt"/>
                          <a:ea typeface="+mn-ea"/>
                          <a:cs typeface="+mn-cs"/>
                        </a:rPr>
                        <a:t>
 No dejemos de movernos . #8M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275431587_669163184427600_3323365643013910681_n.webp?stp=dst-jpg&amp;_nc_cat=108&amp;ccb=1-5&amp;_nc_sid=8ae9d6&amp;_nc_ohc=uaArs-Fbsi0AX_uQmOf&amp;_nc_ht=scontent-iad3-2.cdninstagram.com&amp;edm=AL-3X8kEAAAA&amp;oh=00_AT-0e1aO5PIF_nnr6KgVKuwBioxtdEaFCgXfKhBB7vynSA&amp;oe=624B8A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01446861"/>
                  </a:ext>
                </a:extLst>
              </a:tr>
            </a:tbl>
          </a:graphicData>
        </a:graphic>
      </p:graphicFrame>
      <p:sp>
        <p:nvSpPr>
          <p:cNvPr id="4" name="Text Placeholder 3">
            <a:extLst>
              <a:ext uri="{FF2B5EF4-FFF2-40B4-BE49-F238E27FC236}">
                <a16:creationId xmlns:a16="http://schemas.microsoft.com/office/drawing/2014/main" id="{34C7F08A-1F59-4E88-AA36-413628A3D2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84284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F3187-F043-4994-BFBF-2F90B26A3F1B}"/>
              </a:ext>
            </a:extLst>
          </p:cNvPr>
          <p:cNvSpPr>
            <a:spLocks noGrp="1"/>
          </p:cNvSpPr>
          <p:nvPr>
            <p:ph type="title"/>
          </p:nvPr>
        </p:nvSpPr>
        <p:spPr/>
        <p:txBody>
          <a:bodyPr/>
          <a:lstStyle/>
          <a:p>
            <a:r>
              <a:rPr lang="en-US"/>
              <a:t>Instagram Posts Table | SYM - 9 of 19</a:t>
            </a:r>
          </a:p>
        </p:txBody>
      </p:sp>
      <p:graphicFrame>
        <p:nvGraphicFramePr>
          <p:cNvPr id="5" name="Table Placeholder 4">
            <a:extLst>
              <a:ext uri="{FF2B5EF4-FFF2-40B4-BE49-F238E27FC236}">
                <a16:creationId xmlns:a16="http://schemas.microsoft.com/office/drawing/2014/main" id="{CFCA11BD-5874-4206-B354-D40D8274EAA9}"/>
              </a:ext>
            </a:extLst>
          </p:cNvPr>
          <p:cNvGraphicFramePr>
            <a:graphicFrameLocks noGrp="1"/>
          </p:cNvGraphicFramePr>
          <p:nvPr>
            <p:ph type="tbl" sz="quarter" idx="13"/>
            <p:extLst>
              <p:ext uri="{D42A27DB-BD31-4B8C-83A1-F6EECF244321}">
                <p14:modId xmlns:p14="http://schemas.microsoft.com/office/powerpoint/2010/main" val="2263674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8405253"/>
                    </a:ext>
                  </a:extLst>
                </a:gridCol>
                <a:gridCol w="1810512">
                  <a:extLst>
                    <a:ext uri="{9D8B030D-6E8A-4147-A177-3AD203B41FA5}">
                      <a16:colId xmlns:a16="http://schemas.microsoft.com/office/drawing/2014/main" val="1747486339"/>
                    </a:ext>
                  </a:extLst>
                </a:gridCol>
                <a:gridCol w="822960">
                  <a:extLst>
                    <a:ext uri="{9D8B030D-6E8A-4147-A177-3AD203B41FA5}">
                      <a16:colId xmlns:a16="http://schemas.microsoft.com/office/drawing/2014/main" val="1812343356"/>
                    </a:ext>
                  </a:extLst>
                </a:gridCol>
                <a:gridCol w="822960">
                  <a:extLst>
                    <a:ext uri="{9D8B030D-6E8A-4147-A177-3AD203B41FA5}">
                      <a16:colId xmlns:a16="http://schemas.microsoft.com/office/drawing/2014/main" val="1341216835"/>
                    </a:ext>
                  </a:extLst>
                </a:gridCol>
                <a:gridCol w="822960">
                  <a:extLst>
                    <a:ext uri="{9D8B030D-6E8A-4147-A177-3AD203B41FA5}">
                      <a16:colId xmlns:a16="http://schemas.microsoft.com/office/drawing/2014/main" val="1599301263"/>
                    </a:ext>
                  </a:extLst>
                </a:gridCol>
                <a:gridCol w="822960">
                  <a:extLst>
                    <a:ext uri="{9D8B030D-6E8A-4147-A177-3AD203B41FA5}">
                      <a16:colId xmlns:a16="http://schemas.microsoft.com/office/drawing/2014/main" val="276524417"/>
                    </a:ext>
                  </a:extLst>
                </a:gridCol>
                <a:gridCol w="822960">
                  <a:extLst>
                    <a:ext uri="{9D8B030D-6E8A-4147-A177-3AD203B41FA5}">
                      <a16:colId xmlns:a16="http://schemas.microsoft.com/office/drawing/2014/main" val="357855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6228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- 2022-03-11 14:25:29</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
#KymcoArgentina #Like #MobilityForEnjoy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275513668_384152013469624_8519911545465833233_n.jpg?_nc_cat=100&amp;ccb=1-5&amp;_nc_sid=8ae9d6&amp;_nc_ohc=AbDwAdMoHFAAX9deDLK&amp;_nc_ht=scontent-iad3-2.cdninstagram.com&amp;edm=AL-3X8kEAAAA&amp;oh=00_AT-ilebO2idQAmViADCiLmd00-ACGCrIgJRbkTr0AcLSsg&amp;oe=624A4007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8647069"/>
                  </a:ext>
                </a:extLst>
              </a:tr>
            </a:tbl>
          </a:graphicData>
        </a:graphic>
      </p:graphicFrame>
      <p:sp>
        <p:nvSpPr>
          <p:cNvPr id="4" name="Text Placeholder 3">
            <a:extLst>
              <a:ext uri="{FF2B5EF4-FFF2-40B4-BE49-F238E27FC236}">
                <a16:creationId xmlns:a16="http://schemas.microsoft.com/office/drawing/2014/main" id="{FC7D55B8-E8A9-4109-A0E9-58465A9485E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44384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469A8-448D-476E-928D-42E6FBBE45FB}"/>
              </a:ext>
            </a:extLst>
          </p:cNvPr>
          <p:cNvSpPr>
            <a:spLocks noGrp="1"/>
          </p:cNvSpPr>
          <p:nvPr>
            <p:ph type="title"/>
          </p:nvPr>
        </p:nvSpPr>
        <p:spPr/>
        <p:txBody>
          <a:bodyPr/>
          <a:lstStyle/>
          <a:p>
            <a:r>
              <a:rPr lang="en-US"/>
              <a:t>Instagram Posts Table | SYM - 10 of 19</a:t>
            </a:r>
          </a:p>
        </p:txBody>
      </p:sp>
      <p:graphicFrame>
        <p:nvGraphicFramePr>
          <p:cNvPr id="5" name="Table Placeholder 4">
            <a:extLst>
              <a:ext uri="{FF2B5EF4-FFF2-40B4-BE49-F238E27FC236}">
                <a16:creationId xmlns:a16="http://schemas.microsoft.com/office/drawing/2014/main" id="{3223D0A7-3995-45FB-8E5B-18FFBAAE2070}"/>
              </a:ext>
            </a:extLst>
          </p:cNvPr>
          <p:cNvGraphicFramePr>
            <a:graphicFrameLocks noGrp="1"/>
          </p:cNvGraphicFramePr>
          <p:nvPr>
            <p:ph type="tbl" sz="quarter" idx="13"/>
            <p:extLst>
              <p:ext uri="{D42A27DB-BD31-4B8C-83A1-F6EECF244321}">
                <p14:modId xmlns:p14="http://schemas.microsoft.com/office/powerpoint/2010/main" val="59207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2833033"/>
                    </a:ext>
                  </a:extLst>
                </a:gridCol>
                <a:gridCol w="1810512">
                  <a:extLst>
                    <a:ext uri="{9D8B030D-6E8A-4147-A177-3AD203B41FA5}">
                      <a16:colId xmlns:a16="http://schemas.microsoft.com/office/drawing/2014/main" val="2816042357"/>
                    </a:ext>
                  </a:extLst>
                </a:gridCol>
                <a:gridCol w="822960">
                  <a:extLst>
                    <a:ext uri="{9D8B030D-6E8A-4147-A177-3AD203B41FA5}">
                      <a16:colId xmlns:a16="http://schemas.microsoft.com/office/drawing/2014/main" val="3558936557"/>
                    </a:ext>
                  </a:extLst>
                </a:gridCol>
                <a:gridCol w="822960">
                  <a:extLst>
                    <a:ext uri="{9D8B030D-6E8A-4147-A177-3AD203B41FA5}">
                      <a16:colId xmlns:a16="http://schemas.microsoft.com/office/drawing/2014/main" val="1378320122"/>
                    </a:ext>
                  </a:extLst>
                </a:gridCol>
                <a:gridCol w="822960">
                  <a:extLst>
                    <a:ext uri="{9D8B030D-6E8A-4147-A177-3AD203B41FA5}">
                      <a16:colId xmlns:a16="http://schemas.microsoft.com/office/drawing/2014/main" val="2087910598"/>
                    </a:ext>
                  </a:extLst>
                </a:gridCol>
                <a:gridCol w="822960">
                  <a:extLst>
                    <a:ext uri="{9D8B030D-6E8A-4147-A177-3AD203B41FA5}">
                      <a16:colId xmlns:a16="http://schemas.microsoft.com/office/drawing/2014/main" val="726253269"/>
                    </a:ext>
                  </a:extLst>
                </a:gridCol>
                <a:gridCol w="822960">
                  <a:extLst>
                    <a:ext uri="{9D8B030D-6E8A-4147-A177-3AD203B41FA5}">
                      <a16:colId xmlns:a16="http://schemas.microsoft.com/office/drawing/2014/main" val="2598816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824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- 2022-03-17 11:25:04</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275877214_1297018940824730_4840669181660729637_n.jpg?_nc_cat=103&amp;ccb=1-5&amp;_nc_sid=8ae9d6&amp;_nc_ohc=ZL9tfavi8IIAX9ytH-2&amp;_nc_ht=scontent-iad3-2.cdninstagram.com&amp;edm=AL-3X8kEAAAA&amp;oh=00_AT8ifm3cveKaiTbS6AztzMx7EfW0ObrH5wxufRVBYBk22Q&amp;oe=6249B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0538797"/>
                  </a:ext>
                </a:extLst>
              </a:tr>
            </a:tbl>
          </a:graphicData>
        </a:graphic>
      </p:graphicFrame>
      <p:sp>
        <p:nvSpPr>
          <p:cNvPr id="4" name="Text Placeholder 3">
            <a:extLst>
              <a:ext uri="{FF2B5EF4-FFF2-40B4-BE49-F238E27FC236}">
                <a16:creationId xmlns:a16="http://schemas.microsoft.com/office/drawing/2014/main" id="{C2C7EF16-7E61-4EE3-8F2C-2D99A18C168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0118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55D6B-0E80-4683-83F0-F2AFBD740199}"/>
              </a:ext>
            </a:extLst>
          </p:cNvPr>
          <p:cNvSpPr>
            <a:spLocks noGrp="1"/>
          </p:cNvSpPr>
          <p:nvPr>
            <p:ph type="title"/>
          </p:nvPr>
        </p:nvSpPr>
        <p:spPr/>
        <p:txBody>
          <a:bodyPr/>
          <a:lstStyle/>
          <a:p>
            <a:r>
              <a:rPr lang="en-US"/>
              <a:t>Instagram Posts Table | SYM - 11 of 19</a:t>
            </a:r>
          </a:p>
        </p:txBody>
      </p:sp>
      <p:graphicFrame>
        <p:nvGraphicFramePr>
          <p:cNvPr id="5" name="Table Placeholder 4">
            <a:extLst>
              <a:ext uri="{FF2B5EF4-FFF2-40B4-BE49-F238E27FC236}">
                <a16:creationId xmlns:a16="http://schemas.microsoft.com/office/drawing/2014/main" id="{3465B05E-CA6C-43CE-8F7D-1875C4DD310E}"/>
              </a:ext>
            </a:extLst>
          </p:cNvPr>
          <p:cNvGraphicFramePr>
            <a:graphicFrameLocks noGrp="1"/>
          </p:cNvGraphicFramePr>
          <p:nvPr>
            <p:ph type="tbl" sz="quarter" idx="13"/>
            <p:extLst>
              <p:ext uri="{D42A27DB-BD31-4B8C-83A1-F6EECF244321}">
                <p14:modId xmlns:p14="http://schemas.microsoft.com/office/powerpoint/2010/main" val="156738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95043801"/>
                    </a:ext>
                  </a:extLst>
                </a:gridCol>
                <a:gridCol w="1810512">
                  <a:extLst>
                    <a:ext uri="{9D8B030D-6E8A-4147-A177-3AD203B41FA5}">
                      <a16:colId xmlns:a16="http://schemas.microsoft.com/office/drawing/2014/main" val="2012355741"/>
                    </a:ext>
                  </a:extLst>
                </a:gridCol>
                <a:gridCol w="822960">
                  <a:extLst>
                    <a:ext uri="{9D8B030D-6E8A-4147-A177-3AD203B41FA5}">
                      <a16:colId xmlns:a16="http://schemas.microsoft.com/office/drawing/2014/main" val="1533052237"/>
                    </a:ext>
                  </a:extLst>
                </a:gridCol>
                <a:gridCol w="822960">
                  <a:extLst>
                    <a:ext uri="{9D8B030D-6E8A-4147-A177-3AD203B41FA5}">
                      <a16:colId xmlns:a16="http://schemas.microsoft.com/office/drawing/2014/main" val="2519605456"/>
                    </a:ext>
                  </a:extLst>
                </a:gridCol>
                <a:gridCol w="822960">
                  <a:extLst>
                    <a:ext uri="{9D8B030D-6E8A-4147-A177-3AD203B41FA5}">
                      <a16:colId xmlns:a16="http://schemas.microsoft.com/office/drawing/2014/main" val="817270251"/>
                    </a:ext>
                  </a:extLst>
                </a:gridCol>
                <a:gridCol w="822960">
                  <a:extLst>
                    <a:ext uri="{9D8B030D-6E8A-4147-A177-3AD203B41FA5}">
                      <a16:colId xmlns:a16="http://schemas.microsoft.com/office/drawing/2014/main" val="3367587790"/>
                    </a:ext>
                  </a:extLst>
                </a:gridCol>
                <a:gridCol w="822960">
                  <a:extLst>
                    <a:ext uri="{9D8B030D-6E8A-4147-A177-3AD203B41FA5}">
                      <a16:colId xmlns:a16="http://schemas.microsoft.com/office/drawing/2014/main" val="107500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57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- 2022-03-15 12:00:13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Animémonos a ir adonde no van todos, vayamos más allá, pensemos más allá. 
#KymcoArgentina #MobilityForEnjoy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275727728_261895299465419_4659879407039986219_n.jpg?_nc_cat=106&amp;ccb=1-5&amp;_nc_sid=8ae9d6&amp;_nc_ohc=sO35UvW_tr4AX9aeq3o&amp;_nc_ht=scontent-iad3-2.cdninstagram.com&amp;edm=AL-3X8kEAAAA&amp;oh=00_AT-gJWFXIHR11AG3WF8K6pWQFkdOavfkkvE5c62Vb5kgOw&amp;oe=624B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9250177"/>
                  </a:ext>
                </a:extLst>
              </a:tr>
            </a:tbl>
          </a:graphicData>
        </a:graphic>
      </p:graphicFrame>
      <p:sp>
        <p:nvSpPr>
          <p:cNvPr id="4" name="Text Placeholder 3">
            <a:extLst>
              <a:ext uri="{FF2B5EF4-FFF2-40B4-BE49-F238E27FC236}">
                <a16:creationId xmlns:a16="http://schemas.microsoft.com/office/drawing/2014/main" id="{30B2C85D-D223-4966-B4EF-53DECB730D8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106761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BA70-C2B7-4553-84A9-B7C2D1737B9A}"/>
              </a:ext>
            </a:extLst>
          </p:cNvPr>
          <p:cNvSpPr>
            <a:spLocks noGrp="1"/>
          </p:cNvSpPr>
          <p:nvPr>
            <p:ph type="title"/>
          </p:nvPr>
        </p:nvSpPr>
        <p:spPr/>
        <p:txBody>
          <a:bodyPr/>
          <a:lstStyle/>
          <a:p>
            <a:r>
              <a:rPr lang="en-US"/>
              <a:t>Instagram Posts Table | SYM - 12 of 19</a:t>
            </a:r>
          </a:p>
        </p:txBody>
      </p:sp>
      <p:graphicFrame>
        <p:nvGraphicFramePr>
          <p:cNvPr id="5" name="Table Placeholder 4">
            <a:extLst>
              <a:ext uri="{FF2B5EF4-FFF2-40B4-BE49-F238E27FC236}">
                <a16:creationId xmlns:a16="http://schemas.microsoft.com/office/drawing/2014/main" id="{A82A0466-CECA-40E7-AACE-56282ADBA7F7}"/>
              </a:ext>
            </a:extLst>
          </p:cNvPr>
          <p:cNvGraphicFramePr>
            <a:graphicFrameLocks noGrp="1"/>
          </p:cNvGraphicFramePr>
          <p:nvPr>
            <p:ph type="tbl" sz="quarter" idx="13"/>
            <p:extLst>
              <p:ext uri="{D42A27DB-BD31-4B8C-83A1-F6EECF244321}">
                <p14:modId xmlns:p14="http://schemas.microsoft.com/office/powerpoint/2010/main" val="259533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08817463"/>
                    </a:ext>
                  </a:extLst>
                </a:gridCol>
                <a:gridCol w="1810512">
                  <a:extLst>
                    <a:ext uri="{9D8B030D-6E8A-4147-A177-3AD203B41FA5}">
                      <a16:colId xmlns:a16="http://schemas.microsoft.com/office/drawing/2014/main" val="2563123297"/>
                    </a:ext>
                  </a:extLst>
                </a:gridCol>
                <a:gridCol w="822960">
                  <a:extLst>
                    <a:ext uri="{9D8B030D-6E8A-4147-A177-3AD203B41FA5}">
                      <a16:colId xmlns:a16="http://schemas.microsoft.com/office/drawing/2014/main" val="3490622599"/>
                    </a:ext>
                  </a:extLst>
                </a:gridCol>
                <a:gridCol w="822960">
                  <a:extLst>
                    <a:ext uri="{9D8B030D-6E8A-4147-A177-3AD203B41FA5}">
                      <a16:colId xmlns:a16="http://schemas.microsoft.com/office/drawing/2014/main" val="782977230"/>
                    </a:ext>
                  </a:extLst>
                </a:gridCol>
                <a:gridCol w="822960">
                  <a:extLst>
                    <a:ext uri="{9D8B030D-6E8A-4147-A177-3AD203B41FA5}">
                      <a16:colId xmlns:a16="http://schemas.microsoft.com/office/drawing/2014/main" val="3623531875"/>
                    </a:ext>
                  </a:extLst>
                </a:gridCol>
                <a:gridCol w="822960">
                  <a:extLst>
                    <a:ext uri="{9D8B030D-6E8A-4147-A177-3AD203B41FA5}">
                      <a16:colId xmlns:a16="http://schemas.microsoft.com/office/drawing/2014/main" val="1110742514"/>
                    </a:ext>
                  </a:extLst>
                </a:gridCol>
                <a:gridCol w="822960">
                  <a:extLst>
                    <a:ext uri="{9D8B030D-6E8A-4147-A177-3AD203B41FA5}">
                      <a16:colId xmlns:a16="http://schemas.microsoft.com/office/drawing/2014/main" val="3850061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766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- 2022-03-09 17:18:33</a:t>
                      </a:r>
                      <a:r>
                        <a:rPr kumimoji="0" lang="es-ES" sz="1000" b="0" i="0" u="none" strike="noStrike" kern="1200" cap="none" spc="0" normalizeH="0" baseline="0" noProof="0">
                          <a:ln>
                            <a:noFill/>
                          </a:ln>
                          <a:solidFill>
                            <a:prstClr val="black"/>
                          </a:solidFill>
                          <a:effectLst/>
                          <a:uLnTx/>
                          <a:uFillTx/>
                          <a:latin typeface="+mn-lt"/>
                          <a:ea typeface="+mn-ea"/>
                          <a:cs typeface="+mn-cs"/>
                        </a:rPr>
                        <a:t>
 Cualquier paseo en la 𝐊-𝐥𝐢𝐠𝐡𝐭 𝟐𝟎𝟐 se convierte en una experiencia emocionante.
Acercate a tu concesionario más cercano y descubrila.⁣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275466037_683447909549016_6533270892471198975_n.jpg?_nc_cat=110&amp;ccb=1-5&amp;_nc_sid=8ae9d6&amp;_nc_ohc=Q13FfSubrEkAX9Yp6N8&amp;_nc_ht=scontent-iad3-2.cdninstagram.com&amp;edm=AL-3X8kEAAAA&amp;oh=00_AT-rUdi3ALwDfmPbtbk_IOg1V-WOShunfqabPeZKnAxrSg&amp;oe=624AE3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9282463"/>
                  </a:ext>
                </a:extLst>
              </a:tr>
            </a:tbl>
          </a:graphicData>
        </a:graphic>
      </p:graphicFrame>
      <p:sp>
        <p:nvSpPr>
          <p:cNvPr id="4" name="Text Placeholder 3">
            <a:extLst>
              <a:ext uri="{FF2B5EF4-FFF2-40B4-BE49-F238E27FC236}">
                <a16:creationId xmlns:a16="http://schemas.microsoft.com/office/drawing/2014/main" id="{92829D0F-4E57-4E2A-A2E1-6CA2ED74078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9320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A6FB-5421-448E-9D91-05EC4422F63A}"/>
              </a:ext>
            </a:extLst>
          </p:cNvPr>
          <p:cNvSpPr>
            <a:spLocks noGrp="1"/>
          </p:cNvSpPr>
          <p:nvPr>
            <p:ph type="title"/>
          </p:nvPr>
        </p:nvSpPr>
        <p:spPr/>
        <p:txBody>
          <a:bodyPr/>
          <a:lstStyle/>
          <a:p>
            <a:r>
              <a:rPr lang="en-US"/>
              <a:t>Instagram Posts Table | SYM - 13 of 19</a:t>
            </a:r>
          </a:p>
        </p:txBody>
      </p:sp>
      <p:graphicFrame>
        <p:nvGraphicFramePr>
          <p:cNvPr id="5" name="Table Placeholder 4">
            <a:extLst>
              <a:ext uri="{FF2B5EF4-FFF2-40B4-BE49-F238E27FC236}">
                <a16:creationId xmlns:a16="http://schemas.microsoft.com/office/drawing/2014/main" id="{0D1914B6-7007-4C6E-B0E4-0F03BCC50D4B}"/>
              </a:ext>
            </a:extLst>
          </p:cNvPr>
          <p:cNvGraphicFramePr>
            <a:graphicFrameLocks noGrp="1"/>
          </p:cNvGraphicFramePr>
          <p:nvPr>
            <p:ph type="tbl" sz="quarter" idx="13"/>
            <p:extLst>
              <p:ext uri="{D42A27DB-BD31-4B8C-83A1-F6EECF244321}">
                <p14:modId xmlns:p14="http://schemas.microsoft.com/office/powerpoint/2010/main" val="284541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42678290"/>
                    </a:ext>
                  </a:extLst>
                </a:gridCol>
                <a:gridCol w="1810512">
                  <a:extLst>
                    <a:ext uri="{9D8B030D-6E8A-4147-A177-3AD203B41FA5}">
                      <a16:colId xmlns:a16="http://schemas.microsoft.com/office/drawing/2014/main" val="4099621838"/>
                    </a:ext>
                  </a:extLst>
                </a:gridCol>
                <a:gridCol w="822960">
                  <a:extLst>
                    <a:ext uri="{9D8B030D-6E8A-4147-A177-3AD203B41FA5}">
                      <a16:colId xmlns:a16="http://schemas.microsoft.com/office/drawing/2014/main" val="246463885"/>
                    </a:ext>
                  </a:extLst>
                </a:gridCol>
                <a:gridCol w="822960">
                  <a:extLst>
                    <a:ext uri="{9D8B030D-6E8A-4147-A177-3AD203B41FA5}">
                      <a16:colId xmlns:a16="http://schemas.microsoft.com/office/drawing/2014/main" val="1826553193"/>
                    </a:ext>
                  </a:extLst>
                </a:gridCol>
                <a:gridCol w="822960">
                  <a:extLst>
                    <a:ext uri="{9D8B030D-6E8A-4147-A177-3AD203B41FA5}">
                      <a16:colId xmlns:a16="http://schemas.microsoft.com/office/drawing/2014/main" val="3311598786"/>
                    </a:ext>
                  </a:extLst>
                </a:gridCol>
                <a:gridCol w="822960">
                  <a:extLst>
                    <a:ext uri="{9D8B030D-6E8A-4147-A177-3AD203B41FA5}">
                      <a16:colId xmlns:a16="http://schemas.microsoft.com/office/drawing/2014/main" val="328469122"/>
                    </a:ext>
                  </a:extLst>
                </a:gridCol>
                <a:gridCol w="822960">
                  <a:extLst>
                    <a:ext uri="{9D8B030D-6E8A-4147-A177-3AD203B41FA5}">
                      <a16:colId xmlns:a16="http://schemas.microsoft.com/office/drawing/2014/main" val="324643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256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- 2022-03-17 17:41:15</a:t>
                      </a:r>
                      <a:r>
                        <a:rPr kumimoji="0" lang="es-ES" sz="1000" b="0" i="0" u="none" strike="noStrike" kern="1200" cap="none" spc="0" normalizeH="0" baseline="0" noProof="0">
                          <a:ln>
                            <a:noFill/>
                          </a:ln>
                          <a:solidFill>
                            <a:prstClr val="black"/>
                          </a:solidFill>
                          <a:effectLst/>
                          <a:uLnTx/>
                          <a:uFillTx/>
                          <a:latin typeface="+mn-lt"/>
                          <a:ea typeface="+mn-ea"/>
                          <a:cs typeface="+mn-cs"/>
                        </a:rPr>
                        <a:t>
 Hermoso por dónde lo mires, el 𝐂𝐢𝐭𝐲𝐜𝐨𝐦 𝟑𝟎𝟎𝐢 es un scooter que combina a la perfección diseño, seguridad y comodidad.
Movete de forma práctica, elegí 𝐒𝐘𝐌.
#Sym #Scooter #Citycom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275889336_4900430990051550_7691652738517824407_n.jpg?_nc_cat=101&amp;ccb=1-5&amp;_nc_sid=8ae9d6&amp;_nc_ohc=PIe6iK57-w0AX_FuGTJ&amp;_nc_ht=scontent-iad3-2.cdninstagram.com&amp;edm=AL-3X8kEAAAA&amp;oh=00_AT8qr_tA0bqPRSPP6xWq0k-1YD7srEm0N6BP64Qhr0yYVg&amp;oe=624A122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6284956"/>
                  </a:ext>
                </a:extLst>
              </a:tr>
            </a:tbl>
          </a:graphicData>
        </a:graphic>
      </p:graphicFrame>
      <p:sp>
        <p:nvSpPr>
          <p:cNvPr id="4" name="Text Placeholder 3">
            <a:extLst>
              <a:ext uri="{FF2B5EF4-FFF2-40B4-BE49-F238E27FC236}">
                <a16:creationId xmlns:a16="http://schemas.microsoft.com/office/drawing/2014/main" id="{F026C136-686D-43D0-A56B-E7D2092BCC1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07391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789EA-3817-48F8-AD59-A000B303F34E}"/>
              </a:ext>
            </a:extLst>
          </p:cNvPr>
          <p:cNvSpPr>
            <a:spLocks noGrp="1"/>
          </p:cNvSpPr>
          <p:nvPr>
            <p:ph type="title"/>
          </p:nvPr>
        </p:nvSpPr>
        <p:spPr/>
        <p:txBody>
          <a:bodyPr/>
          <a:lstStyle/>
          <a:p>
            <a:r>
              <a:rPr lang="en-US"/>
              <a:t>Instagram Posts Table | SYM - 14 of 19</a:t>
            </a:r>
          </a:p>
        </p:txBody>
      </p:sp>
      <p:graphicFrame>
        <p:nvGraphicFramePr>
          <p:cNvPr id="5" name="Table Placeholder 4">
            <a:extLst>
              <a:ext uri="{FF2B5EF4-FFF2-40B4-BE49-F238E27FC236}">
                <a16:creationId xmlns:a16="http://schemas.microsoft.com/office/drawing/2014/main" id="{A1D190B9-F226-4773-B787-43462B84E772}"/>
              </a:ext>
            </a:extLst>
          </p:cNvPr>
          <p:cNvGraphicFramePr>
            <a:graphicFrameLocks noGrp="1"/>
          </p:cNvGraphicFramePr>
          <p:nvPr>
            <p:ph type="tbl" sz="quarter" idx="13"/>
            <p:extLst>
              <p:ext uri="{D42A27DB-BD31-4B8C-83A1-F6EECF244321}">
                <p14:modId xmlns:p14="http://schemas.microsoft.com/office/powerpoint/2010/main" val="181486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5206273"/>
                    </a:ext>
                  </a:extLst>
                </a:gridCol>
                <a:gridCol w="1810512">
                  <a:extLst>
                    <a:ext uri="{9D8B030D-6E8A-4147-A177-3AD203B41FA5}">
                      <a16:colId xmlns:a16="http://schemas.microsoft.com/office/drawing/2014/main" val="1401365523"/>
                    </a:ext>
                  </a:extLst>
                </a:gridCol>
                <a:gridCol w="822960">
                  <a:extLst>
                    <a:ext uri="{9D8B030D-6E8A-4147-A177-3AD203B41FA5}">
                      <a16:colId xmlns:a16="http://schemas.microsoft.com/office/drawing/2014/main" val="4122041774"/>
                    </a:ext>
                  </a:extLst>
                </a:gridCol>
                <a:gridCol w="822960">
                  <a:extLst>
                    <a:ext uri="{9D8B030D-6E8A-4147-A177-3AD203B41FA5}">
                      <a16:colId xmlns:a16="http://schemas.microsoft.com/office/drawing/2014/main" val="2128646142"/>
                    </a:ext>
                  </a:extLst>
                </a:gridCol>
                <a:gridCol w="822960">
                  <a:extLst>
                    <a:ext uri="{9D8B030D-6E8A-4147-A177-3AD203B41FA5}">
                      <a16:colId xmlns:a16="http://schemas.microsoft.com/office/drawing/2014/main" val="109797743"/>
                    </a:ext>
                  </a:extLst>
                </a:gridCol>
                <a:gridCol w="822960">
                  <a:extLst>
                    <a:ext uri="{9D8B030D-6E8A-4147-A177-3AD203B41FA5}">
                      <a16:colId xmlns:a16="http://schemas.microsoft.com/office/drawing/2014/main" val="3659887952"/>
                    </a:ext>
                  </a:extLst>
                </a:gridCol>
                <a:gridCol w="822960">
                  <a:extLst>
                    <a:ext uri="{9D8B030D-6E8A-4147-A177-3AD203B41FA5}">
                      <a16:colId xmlns:a16="http://schemas.microsoft.com/office/drawing/2014/main" val="2455997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663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- 2022-03-28 11:34:09</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Subirse al futuro de la movilidad es hoy. No hay que dejar de moverse. El futuro tiene que ver con la forma de trasladarnos. Animámonos a ir adonde no van todos, vayamos más allá, pensemos más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277400999_1111291106329992_335957534415176588_n.jpg?_nc_cat=103&amp;ccb=1-5&amp;_nc_sid=8ae9d6&amp;_nc_ohc=XPa_89oImPgAX-PcoEP&amp;_nc_ht=scontent-iad3-2.cdninstagram.com&amp;edm=AL-3X8kEAAAA&amp;oh=00_AT_YjCz6spCz42lJXZt1jXD9r2jQftdPvAoi3BF2RuB2IQ&amp;oe=624AC33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5714407"/>
                  </a:ext>
                </a:extLst>
              </a:tr>
            </a:tbl>
          </a:graphicData>
        </a:graphic>
      </p:graphicFrame>
      <p:sp>
        <p:nvSpPr>
          <p:cNvPr id="4" name="Text Placeholder 3">
            <a:extLst>
              <a:ext uri="{FF2B5EF4-FFF2-40B4-BE49-F238E27FC236}">
                <a16:creationId xmlns:a16="http://schemas.microsoft.com/office/drawing/2014/main" id="{84857501-9846-4350-A2A0-0ECEF4C3C1E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978411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BB035-74C6-4AFD-ADB3-C6FBA7AEB576}"/>
              </a:ext>
            </a:extLst>
          </p:cNvPr>
          <p:cNvSpPr>
            <a:spLocks noGrp="1"/>
          </p:cNvSpPr>
          <p:nvPr>
            <p:ph type="title"/>
          </p:nvPr>
        </p:nvSpPr>
        <p:spPr/>
        <p:txBody>
          <a:bodyPr/>
          <a:lstStyle/>
          <a:p>
            <a:r>
              <a:rPr lang="en-US"/>
              <a:t>Instagram Posts Table | SYM - 15 of 19</a:t>
            </a:r>
          </a:p>
        </p:txBody>
      </p:sp>
      <p:graphicFrame>
        <p:nvGraphicFramePr>
          <p:cNvPr id="5" name="Table Placeholder 4">
            <a:extLst>
              <a:ext uri="{FF2B5EF4-FFF2-40B4-BE49-F238E27FC236}">
                <a16:creationId xmlns:a16="http://schemas.microsoft.com/office/drawing/2014/main" id="{8406AEEF-AD56-4BAE-9A06-D9FA951D715B}"/>
              </a:ext>
            </a:extLst>
          </p:cNvPr>
          <p:cNvGraphicFramePr>
            <a:graphicFrameLocks noGrp="1"/>
          </p:cNvGraphicFramePr>
          <p:nvPr>
            <p:ph type="tbl" sz="quarter" idx="13"/>
            <p:extLst>
              <p:ext uri="{D42A27DB-BD31-4B8C-83A1-F6EECF244321}">
                <p14:modId xmlns:p14="http://schemas.microsoft.com/office/powerpoint/2010/main" val="173468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5992403"/>
                    </a:ext>
                  </a:extLst>
                </a:gridCol>
                <a:gridCol w="1810512">
                  <a:extLst>
                    <a:ext uri="{9D8B030D-6E8A-4147-A177-3AD203B41FA5}">
                      <a16:colId xmlns:a16="http://schemas.microsoft.com/office/drawing/2014/main" val="554169964"/>
                    </a:ext>
                  </a:extLst>
                </a:gridCol>
                <a:gridCol w="822960">
                  <a:extLst>
                    <a:ext uri="{9D8B030D-6E8A-4147-A177-3AD203B41FA5}">
                      <a16:colId xmlns:a16="http://schemas.microsoft.com/office/drawing/2014/main" val="1434689740"/>
                    </a:ext>
                  </a:extLst>
                </a:gridCol>
                <a:gridCol w="822960">
                  <a:extLst>
                    <a:ext uri="{9D8B030D-6E8A-4147-A177-3AD203B41FA5}">
                      <a16:colId xmlns:a16="http://schemas.microsoft.com/office/drawing/2014/main" val="3854473515"/>
                    </a:ext>
                  </a:extLst>
                </a:gridCol>
                <a:gridCol w="822960">
                  <a:extLst>
                    <a:ext uri="{9D8B030D-6E8A-4147-A177-3AD203B41FA5}">
                      <a16:colId xmlns:a16="http://schemas.microsoft.com/office/drawing/2014/main" val="1494388549"/>
                    </a:ext>
                  </a:extLst>
                </a:gridCol>
                <a:gridCol w="822960">
                  <a:extLst>
                    <a:ext uri="{9D8B030D-6E8A-4147-A177-3AD203B41FA5}">
                      <a16:colId xmlns:a16="http://schemas.microsoft.com/office/drawing/2014/main" val="74570569"/>
                    </a:ext>
                  </a:extLst>
                </a:gridCol>
                <a:gridCol w="822960">
                  <a:extLst>
                    <a:ext uri="{9D8B030D-6E8A-4147-A177-3AD203B41FA5}">
                      <a16:colId xmlns:a16="http://schemas.microsoft.com/office/drawing/2014/main" val="718461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5040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- 2022-03-23 17:15:32</a:t>
                      </a:r>
                      <a:r>
                        <a:rPr kumimoji="0" lang="en-US" sz="1000" b="0" i="0" u="none" strike="noStrike" kern="1200" cap="none" spc="0" normalizeH="0" baseline="0" noProof="0">
                          <a:ln>
                            <a:noFill/>
                          </a:ln>
                          <a:solidFill>
                            <a:prstClr val="black"/>
                          </a:solidFill>
                          <a:effectLst/>
                          <a:uLnTx/>
                          <a:uFillTx/>
                          <a:latin typeface="+mn-lt"/>
                          <a:ea typeface="+mn-ea"/>
                          <a:cs typeface="+mn-cs"/>
                        </a:rPr>
                        <a:t>
 Elegí moverte seguro, de forma práctica en un scooter de calidad superior.
Nuestro 𝐂𝐢𝐭𝐲𝐜𝐨𝐦 𝟑𝟎𝟎𝐢 es la mejor alternativa.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277113423_921338241866689_4388711030190420182_n.jpg?stp=dst-jpg_e35_s640x640_sh0.08&amp;_nc_ht=scontent.cdninstagram.com&amp;_nc_cat=101&amp;_nc_ohc=9mWAiWY2_psAX-7SkzH&amp;edm=AMO9-JQAAAAA&amp;ccb=7-4&amp;oh=00_AT9aa4PbY2_c4gs9xdovBXVFrG-7fQbjv_HfmSfXw2RCig&amp;oe=62464539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57950606"/>
                  </a:ext>
                </a:extLst>
              </a:tr>
            </a:tbl>
          </a:graphicData>
        </a:graphic>
      </p:graphicFrame>
      <p:sp>
        <p:nvSpPr>
          <p:cNvPr id="4" name="Text Placeholder 3">
            <a:extLst>
              <a:ext uri="{FF2B5EF4-FFF2-40B4-BE49-F238E27FC236}">
                <a16:creationId xmlns:a16="http://schemas.microsoft.com/office/drawing/2014/main" id="{B6FA6B0A-9A07-4C5E-85BF-ECF53C6F412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88144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E25E-F07E-4D02-867E-1D370126946B}"/>
              </a:ext>
            </a:extLst>
          </p:cNvPr>
          <p:cNvSpPr>
            <a:spLocks noGrp="1"/>
          </p:cNvSpPr>
          <p:nvPr>
            <p:ph type="title"/>
          </p:nvPr>
        </p:nvSpPr>
        <p:spPr/>
        <p:txBody>
          <a:bodyPr/>
          <a:lstStyle/>
          <a:p>
            <a:r>
              <a:rPr lang="en-US"/>
              <a:t>Instagram Posts Table | SYM - 16 of 19</a:t>
            </a:r>
          </a:p>
        </p:txBody>
      </p:sp>
      <p:graphicFrame>
        <p:nvGraphicFramePr>
          <p:cNvPr id="5" name="Table Placeholder 4">
            <a:extLst>
              <a:ext uri="{FF2B5EF4-FFF2-40B4-BE49-F238E27FC236}">
                <a16:creationId xmlns:a16="http://schemas.microsoft.com/office/drawing/2014/main" id="{4989B09A-7192-48B4-B562-1DDD705BCAA8}"/>
              </a:ext>
            </a:extLst>
          </p:cNvPr>
          <p:cNvGraphicFramePr>
            <a:graphicFrameLocks noGrp="1"/>
          </p:cNvGraphicFramePr>
          <p:nvPr>
            <p:ph type="tbl" sz="quarter" idx="13"/>
            <p:extLst>
              <p:ext uri="{D42A27DB-BD31-4B8C-83A1-F6EECF244321}">
                <p14:modId xmlns:p14="http://schemas.microsoft.com/office/powerpoint/2010/main" val="3428458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6497312"/>
                    </a:ext>
                  </a:extLst>
                </a:gridCol>
                <a:gridCol w="1810512">
                  <a:extLst>
                    <a:ext uri="{9D8B030D-6E8A-4147-A177-3AD203B41FA5}">
                      <a16:colId xmlns:a16="http://schemas.microsoft.com/office/drawing/2014/main" val="242151019"/>
                    </a:ext>
                  </a:extLst>
                </a:gridCol>
                <a:gridCol w="822960">
                  <a:extLst>
                    <a:ext uri="{9D8B030D-6E8A-4147-A177-3AD203B41FA5}">
                      <a16:colId xmlns:a16="http://schemas.microsoft.com/office/drawing/2014/main" val="1894504852"/>
                    </a:ext>
                  </a:extLst>
                </a:gridCol>
                <a:gridCol w="822960">
                  <a:extLst>
                    <a:ext uri="{9D8B030D-6E8A-4147-A177-3AD203B41FA5}">
                      <a16:colId xmlns:a16="http://schemas.microsoft.com/office/drawing/2014/main" val="3557900833"/>
                    </a:ext>
                  </a:extLst>
                </a:gridCol>
                <a:gridCol w="822960">
                  <a:extLst>
                    <a:ext uri="{9D8B030D-6E8A-4147-A177-3AD203B41FA5}">
                      <a16:colId xmlns:a16="http://schemas.microsoft.com/office/drawing/2014/main" val="2640635544"/>
                    </a:ext>
                  </a:extLst>
                </a:gridCol>
                <a:gridCol w="822960">
                  <a:extLst>
                    <a:ext uri="{9D8B030D-6E8A-4147-A177-3AD203B41FA5}">
                      <a16:colId xmlns:a16="http://schemas.microsoft.com/office/drawing/2014/main" val="1167500959"/>
                    </a:ext>
                  </a:extLst>
                </a:gridCol>
                <a:gridCol w="822960">
                  <a:extLst>
                    <a:ext uri="{9D8B030D-6E8A-4147-A177-3AD203B41FA5}">
                      <a16:colId xmlns:a16="http://schemas.microsoft.com/office/drawing/2014/main" val="134114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09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- 2022-03-25 11:33:04</a:t>
                      </a:r>
                      <a:r>
                        <a:rPr kumimoji="0" lang="es-ES" sz="1000" b="0" i="0" u="none" strike="noStrike" kern="1200" cap="none" spc="0" normalizeH="0" baseline="0" noProof="0">
                          <a:ln>
                            <a:noFill/>
                          </a:ln>
                          <a:solidFill>
                            <a:prstClr val="black"/>
                          </a:solidFill>
                          <a:effectLst/>
                          <a:uLnTx/>
                          <a:uFillTx/>
                          <a:latin typeface="+mn-lt"/>
                          <a:ea typeface="+mn-ea"/>
                          <a:cs typeface="+mn-cs"/>
                        </a:rPr>
                        <a:t>
 El futuro de la movilidad está centrado en la forma de trasladarse, no en dejar de hacerlo.
Kymco. Mobility Solutions for your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275994375_1282175958978237_5168894056457470707_n.jpg?_nc_cat=105&amp;ccb=1-5&amp;_nc_sid=8ae9d6&amp;_nc_ohc=FnUN7OfkCCMAX8Yo0aj&amp;_nc_ht=scontent-iad3-2.cdninstagram.com&amp;edm=AL-3X8kEAAAA&amp;oh=00_AT8oRbIFmxUt5dvMTzxSr0weKNsyQYY4oElCaeBWla9J2g&amp;oe=6249D3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3264936"/>
                  </a:ext>
                </a:extLst>
              </a:tr>
            </a:tbl>
          </a:graphicData>
        </a:graphic>
      </p:graphicFrame>
      <p:sp>
        <p:nvSpPr>
          <p:cNvPr id="4" name="Text Placeholder 3">
            <a:extLst>
              <a:ext uri="{FF2B5EF4-FFF2-40B4-BE49-F238E27FC236}">
                <a16:creationId xmlns:a16="http://schemas.microsoft.com/office/drawing/2014/main" id="{76792B6F-B09F-4187-83C6-432F414FBD1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493630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F40DD-7722-472C-AF87-D5026FBD5A29}"/>
              </a:ext>
            </a:extLst>
          </p:cNvPr>
          <p:cNvSpPr>
            <a:spLocks noGrp="1"/>
          </p:cNvSpPr>
          <p:nvPr>
            <p:ph type="title"/>
          </p:nvPr>
        </p:nvSpPr>
        <p:spPr/>
        <p:txBody>
          <a:bodyPr/>
          <a:lstStyle/>
          <a:p>
            <a:r>
              <a:rPr lang="en-US"/>
              <a:t>Instagram Posts Table | SYM - 17 of 19</a:t>
            </a:r>
          </a:p>
        </p:txBody>
      </p:sp>
      <p:graphicFrame>
        <p:nvGraphicFramePr>
          <p:cNvPr id="5" name="Table Placeholder 4">
            <a:extLst>
              <a:ext uri="{FF2B5EF4-FFF2-40B4-BE49-F238E27FC236}">
                <a16:creationId xmlns:a16="http://schemas.microsoft.com/office/drawing/2014/main" id="{FE6F3739-6113-4C65-9A81-9BE74F021C0F}"/>
              </a:ext>
            </a:extLst>
          </p:cNvPr>
          <p:cNvGraphicFramePr>
            <a:graphicFrameLocks noGrp="1"/>
          </p:cNvGraphicFramePr>
          <p:nvPr>
            <p:ph type="tbl" sz="quarter" idx="13"/>
            <p:extLst>
              <p:ext uri="{D42A27DB-BD31-4B8C-83A1-F6EECF244321}">
                <p14:modId xmlns:p14="http://schemas.microsoft.com/office/powerpoint/2010/main" val="231762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7970376"/>
                    </a:ext>
                  </a:extLst>
                </a:gridCol>
                <a:gridCol w="1810512">
                  <a:extLst>
                    <a:ext uri="{9D8B030D-6E8A-4147-A177-3AD203B41FA5}">
                      <a16:colId xmlns:a16="http://schemas.microsoft.com/office/drawing/2014/main" val="160718275"/>
                    </a:ext>
                  </a:extLst>
                </a:gridCol>
                <a:gridCol w="822960">
                  <a:extLst>
                    <a:ext uri="{9D8B030D-6E8A-4147-A177-3AD203B41FA5}">
                      <a16:colId xmlns:a16="http://schemas.microsoft.com/office/drawing/2014/main" val="947862383"/>
                    </a:ext>
                  </a:extLst>
                </a:gridCol>
                <a:gridCol w="822960">
                  <a:extLst>
                    <a:ext uri="{9D8B030D-6E8A-4147-A177-3AD203B41FA5}">
                      <a16:colId xmlns:a16="http://schemas.microsoft.com/office/drawing/2014/main" val="71771986"/>
                    </a:ext>
                  </a:extLst>
                </a:gridCol>
                <a:gridCol w="822960">
                  <a:extLst>
                    <a:ext uri="{9D8B030D-6E8A-4147-A177-3AD203B41FA5}">
                      <a16:colId xmlns:a16="http://schemas.microsoft.com/office/drawing/2014/main" val="2765035096"/>
                    </a:ext>
                  </a:extLst>
                </a:gridCol>
                <a:gridCol w="822960">
                  <a:extLst>
                    <a:ext uri="{9D8B030D-6E8A-4147-A177-3AD203B41FA5}">
                      <a16:colId xmlns:a16="http://schemas.microsoft.com/office/drawing/2014/main" val="1082016983"/>
                    </a:ext>
                  </a:extLst>
                </a:gridCol>
                <a:gridCol w="822960">
                  <a:extLst>
                    <a:ext uri="{9D8B030D-6E8A-4147-A177-3AD203B41FA5}">
                      <a16:colId xmlns:a16="http://schemas.microsoft.com/office/drawing/2014/main" val="1569013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864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- 2022-03-21 11:30:03</a:t>
                      </a:r>
                      <a:r>
                        <a:rPr kumimoji="0" lang="es-ES" sz="1000" b="0" i="0" u="none" strike="noStrike" kern="1200" cap="none" spc="0" normalizeH="0" baseline="0" noProof="0">
                          <a:ln>
                            <a:noFill/>
                          </a:ln>
                          <a:solidFill>
                            <a:prstClr val="black"/>
                          </a:solidFill>
                          <a:effectLst/>
                          <a:uLnTx/>
                          <a:uFillTx/>
                          <a:latin typeface="+mn-lt"/>
                          <a:ea typeface="+mn-ea"/>
                          <a:cs typeface="+mn-cs"/>
                        </a:rPr>
                        <a:t>
 Kymco. Mobility Solutions for your life. Hay que seguir moviéndose.
Porque el mundo sigue andando y vos tampoco
querés parar.
Podemos movernos siempre seguros y sin dejar de buscar la adrenalina.
Kymco. Mobility for your liberty.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277034238_631495301283848_8988217951487064283_n.jpg?_nc_cat=103&amp;ccb=1-5&amp;_nc_sid=8ae9d6&amp;_nc_ohc=jsf2qN128OsAX8f_0DZ&amp;_nc_ht=scontent-iad3-2.cdninstagram.com&amp;edm=AL-3X8kEAAAA&amp;oh=00_AT-y9C_Us5RQIChh1oznntR-9eRnRiE5d13yXNgct_LHXQ&amp;oe=624B550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0998424"/>
                  </a:ext>
                </a:extLst>
              </a:tr>
            </a:tbl>
          </a:graphicData>
        </a:graphic>
      </p:graphicFrame>
      <p:sp>
        <p:nvSpPr>
          <p:cNvPr id="4" name="Text Placeholder 3">
            <a:extLst>
              <a:ext uri="{FF2B5EF4-FFF2-40B4-BE49-F238E27FC236}">
                <a16:creationId xmlns:a16="http://schemas.microsoft.com/office/drawing/2014/main" id="{9BAAC280-4214-45CF-955E-B80B997D01F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0977135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0B55-6D05-482A-AB3D-3A660F746832}"/>
              </a:ext>
            </a:extLst>
          </p:cNvPr>
          <p:cNvSpPr>
            <a:spLocks noGrp="1"/>
          </p:cNvSpPr>
          <p:nvPr>
            <p:ph type="title"/>
          </p:nvPr>
        </p:nvSpPr>
        <p:spPr/>
        <p:txBody>
          <a:bodyPr/>
          <a:lstStyle/>
          <a:p>
            <a:r>
              <a:rPr lang="en-US"/>
              <a:t>Instagram Posts Table | SYM - 18 of 19</a:t>
            </a:r>
          </a:p>
        </p:txBody>
      </p:sp>
      <p:graphicFrame>
        <p:nvGraphicFramePr>
          <p:cNvPr id="5" name="Table Placeholder 4">
            <a:extLst>
              <a:ext uri="{FF2B5EF4-FFF2-40B4-BE49-F238E27FC236}">
                <a16:creationId xmlns:a16="http://schemas.microsoft.com/office/drawing/2014/main" id="{33595B3B-997E-4AA0-9048-388F9B2190FD}"/>
              </a:ext>
            </a:extLst>
          </p:cNvPr>
          <p:cNvGraphicFramePr>
            <a:graphicFrameLocks noGrp="1"/>
          </p:cNvGraphicFramePr>
          <p:nvPr>
            <p:ph type="tbl" sz="quarter" idx="13"/>
            <p:extLst>
              <p:ext uri="{D42A27DB-BD31-4B8C-83A1-F6EECF244321}">
                <p14:modId xmlns:p14="http://schemas.microsoft.com/office/powerpoint/2010/main" val="793678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71889240"/>
                    </a:ext>
                  </a:extLst>
                </a:gridCol>
                <a:gridCol w="1810512">
                  <a:extLst>
                    <a:ext uri="{9D8B030D-6E8A-4147-A177-3AD203B41FA5}">
                      <a16:colId xmlns:a16="http://schemas.microsoft.com/office/drawing/2014/main" val="2633524332"/>
                    </a:ext>
                  </a:extLst>
                </a:gridCol>
                <a:gridCol w="822960">
                  <a:extLst>
                    <a:ext uri="{9D8B030D-6E8A-4147-A177-3AD203B41FA5}">
                      <a16:colId xmlns:a16="http://schemas.microsoft.com/office/drawing/2014/main" val="1451715426"/>
                    </a:ext>
                  </a:extLst>
                </a:gridCol>
                <a:gridCol w="822960">
                  <a:extLst>
                    <a:ext uri="{9D8B030D-6E8A-4147-A177-3AD203B41FA5}">
                      <a16:colId xmlns:a16="http://schemas.microsoft.com/office/drawing/2014/main" val="3467356418"/>
                    </a:ext>
                  </a:extLst>
                </a:gridCol>
                <a:gridCol w="822960">
                  <a:extLst>
                    <a:ext uri="{9D8B030D-6E8A-4147-A177-3AD203B41FA5}">
                      <a16:colId xmlns:a16="http://schemas.microsoft.com/office/drawing/2014/main" val="3471804872"/>
                    </a:ext>
                  </a:extLst>
                </a:gridCol>
                <a:gridCol w="822960">
                  <a:extLst>
                    <a:ext uri="{9D8B030D-6E8A-4147-A177-3AD203B41FA5}">
                      <a16:colId xmlns:a16="http://schemas.microsoft.com/office/drawing/2014/main" val="1128043842"/>
                    </a:ext>
                  </a:extLst>
                </a:gridCol>
                <a:gridCol w="822960">
                  <a:extLst>
                    <a:ext uri="{9D8B030D-6E8A-4147-A177-3AD203B41FA5}">
                      <a16:colId xmlns:a16="http://schemas.microsoft.com/office/drawing/2014/main" val="175852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437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- 2022-03-10 10:27:18</a:t>
                      </a:r>
                      <a:r>
                        <a:rPr kumimoji="0" lang="en-US" sz="1000" b="0" i="0" u="none" strike="noStrike" kern="1200" cap="none" spc="0" normalizeH="0" baseline="0" noProof="0">
                          <a:ln>
                            <a:noFill/>
                          </a:ln>
                          <a:solidFill>
                            <a:prstClr val="black"/>
                          </a:solidFill>
                          <a:effectLst/>
                          <a:uLnTx/>
                          <a:uFillTx/>
                          <a:latin typeface="+mn-lt"/>
                          <a:ea typeface="+mn-ea"/>
                          <a:cs typeface="+mn-cs"/>
                        </a:rPr>
                        <a:t>
 El 𝐂𝐢𝐭𝐲𝐜𝐨𝐦 𝟑𝟎𝟎𝐢 combina 𝐩𝐫𝐚𝐜𝐭𝐢𝐜𝐢𝐝𝐚𝐝, 𝐬𝐞𝐠𝐮𝐫𝐢𝐝𝐚𝐝 y 𝐝𝐢𝐬𝐞ñ𝐨.
Su bello conjunto de 𝐟𝐚𝐫𝐨𝐬 𝐋𝐄𝐃 te permite viajar con tranquilidad y siempre ser visto.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275605268_963169867893022_3561080463715591772_n.jpg?_nc_cat=104&amp;ccb=1-5&amp;_nc_sid=8ae9d6&amp;_nc_ohc=fCN-HL4lER0AX-viOOG&amp;_nc_ht=scontent-iad3-2.cdninstagram.com&amp;edm=AL-3X8kEAAAA&amp;oh=00_AT9TokW6CRqlSMZLQqg6Y2JNOrfNl10CbSNj06XV7C-ZGg&amp;oe=624A2D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4571276"/>
                  </a:ext>
                </a:extLst>
              </a:tr>
            </a:tbl>
          </a:graphicData>
        </a:graphic>
      </p:graphicFrame>
      <p:sp>
        <p:nvSpPr>
          <p:cNvPr id="4" name="Text Placeholder 3">
            <a:extLst>
              <a:ext uri="{FF2B5EF4-FFF2-40B4-BE49-F238E27FC236}">
                <a16:creationId xmlns:a16="http://schemas.microsoft.com/office/drawing/2014/main" id="{D2A827A2-5D43-4777-8E60-C64DD0FEBDF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705739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64A9-D17D-4521-8AA5-274B97DFEA48}"/>
              </a:ext>
            </a:extLst>
          </p:cNvPr>
          <p:cNvSpPr>
            <a:spLocks noGrp="1"/>
          </p:cNvSpPr>
          <p:nvPr>
            <p:ph type="title"/>
          </p:nvPr>
        </p:nvSpPr>
        <p:spPr/>
        <p:txBody>
          <a:bodyPr/>
          <a:lstStyle/>
          <a:p>
            <a:r>
              <a:rPr lang="en-US"/>
              <a:t>Instagram Posts Table | SYM - 19 of 19</a:t>
            </a:r>
          </a:p>
        </p:txBody>
      </p:sp>
      <p:graphicFrame>
        <p:nvGraphicFramePr>
          <p:cNvPr id="5" name="Table Placeholder 4">
            <a:extLst>
              <a:ext uri="{FF2B5EF4-FFF2-40B4-BE49-F238E27FC236}">
                <a16:creationId xmlns:a16="http://schemas.microsoft.com/office/drawing/2014/main" id="{6EDE315A-C435-4492-92EA-1FF503FAC998}"/>
              </a:ext>
            </a:extLst>
          </p:cNvPr>
          <p:cNvGraphicFramePr>
            <a:graphicFrameLocks noGrp="1"/>
          </p:cNvGraphicFramePr>
          <p:nvPr>
            <p:ph type="tbl" sz="quarter" idx="13"/>
            <p:extLst>
              <p:ext uri="{D42A27DB-BD31-4B8C-83A1-F6EECF244321}">
                <p14:modId xmlns:p14="http://schemas.microsoft.com/office/powerpoint/2010/main" val="372743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0231815"/>
                    </a:ext>
                  </a:extLst>
                </a:gridCol>
                <a:gridCol w="1810512">
                  <a:extLst>
                    <a:ext uri="{9D8B030D-6E8A-4147-A177-3AD203B41FA5}">
                      <a16:colId xmlns:a16="http://schemas.microsoft.com/office/drawing/2014/main" val="2331232409"/>
                    </a:ext>
                  </a:extLst>
                </a:gridCol>
                <a:gridCol w="822960">
                  <a:extLst>
                    <a:ext uri="{9D8B030D-6E8A-4147-A177-3AD203B41FA5}">
                      <a16:colId xmlns:a16="http://schemas.microsoft.com/office/drawing/2014/main" val="93049411"/>
                    </a:ext>
                  </a:extLst>
                </a:gridCol>
                <a:gridCol w="822960">
                  <a:extLst>
                    <a:ext uri="{9D8B030D-6E8A-4147-A177-3AD203B41FA5}">
                      <a16:colId xmlns:a16="http://schemas.microsoft.com/office/drawing/2014/main" val="2653015915"/>
                    </a:ext>
                  </a:extLst>
                </a:gridCol>
                <a:gridCol w="822960">
                  <a:extLst>
                    <a:ext uri="{9D8B030D-6E8A-4147-A177-3AD203B41FA5}">
                      <a16:colId xmlns:a16="http://schemas.microsoft.com/office/drawing/2014/main" val="1003849031"/>
                    </a:ext>
                  </a:extLst>
                </a:gridCol>
                <a:gridCol w="822960">
                  <a:extLst>
                    <a:ext uri="{9D8B030D-6E8A-4147-A177-3AD203B41FA5}">
                      <a16:colId xmlns:a16="http://schemas.microsoft.com/office/drawing/2014/main" val="4015517277"/>
                    </a:ext>
                  </a:extLst>
                </a:gridCol>
                <a:gridCol w="822960">
                  <a:extLst>
                    <a:ext uri="{9D8B030D-6E8A-4147-A177-3AD203B41FA5}">
                      <a16:colId xmlns:a16="http://schemas.microsoft.com/office/drawing/2014/main" val="3125707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325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- 2022-03-30 16:51:28</a:t>
                      </a:r>
                      <a:r>
                        <a:rPr kumimoji="0" lang="en-US" sz="1000" b="0" i="0" u="none" strike="noStrike" kern="1200" cap="none" spc="0" normalizeH="0" baseline="0" noProof="0">
                          <a:ln>
                            <a:noFill/>
                          </a:ln>
                          <a:solidFill>
                            <a:prstClr val="black"/>
                          </a:solidFill>
                          <a:effectLst/>
                          <a:uLnTx/>
                          <a:uFillTx/>
                          <a:latin typeface="+mn-lt"/>
                          <a:ea typeface="+mn-ea"/>
                          <a:cs typeface="+mn-cs"/>
                        </a:rPr>
                        <a:t>
 Recorré la ciudad de forma práctica y segura junto con tu 𝐂𝐢𝐭𝐲𝐜𝐨𝐦 𝟑𝟎𝟎𝐢.
Su 𝐝𝐨𝐛𝐥𝐞 𝐚𝐦𝐨𝐫𝐭𝐢𝐠𝐮𝐚𝐝𝐨𝐫 𝐫𝐞𝐠𝐮𝐥𝐚𝐛𝐥𝐞 junto con sus 𝐫𝐮𝐞𝐝𝐚𝐬 𝐝𝐞 𝟏𝟔 𝐩𝐮𝐥𝐠𝐚𝐝𝐚𝐬 son ideales para las irregularidades de las calles.
𝐒𝐘𝐌 es más que un scooter.
#Sym #Scooter #Citycom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277517534_377049997614164_3168939637920816392_n.jpg?_nc_cat=101&amp;ccb=1-5&amp;_nc_sid=8ae9d6&amp;_nc_ohc=r8Tv9TKPigIAX8Nj4pU&amp;_nc_ht=scontent-iad3-2.cdninstagram.com&amp;edm=AL-3X8kEAAAA&amp;oh=00_AT9rzxUr54Wthf2zLLluDj-edS_Q820q6Fw0HdYx-aRVew&amp;oe=624ACA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1716031"/>
                  </a:ext>
                </a:extLst>
              </a:tr>
            </a:tbl>
          </a:graphicData>
        </a:graphic>
      </p:graphicFrame>
      <p:sp>
        <p:nvSpPr>
          <p:cNvPr id="4" name="Text Placeholder 3">
            <a:extLst>
              <a:ext uri="{FF2B5EF4-FFF2-40B4-BE49-F238E27FC236}">
                <a16:creationId xmlns:a16="http://schemas.microsoft.com/office/drawing/2014/main" id="{B7D6F429-C38F-4E62-8EC1-3DA5159583F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313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2303</Words>
  <Application>Microsoft Office PowerPoint</Application>
  <PresentationFormat>On-screen Show (4:3)</PresentationFormat>
  <Paragraphs>431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Instagram</vt:lpstr>
      <vt:lpstr>Instagram Key Metrics Table | SYM</vt:lpstr>
      <vt:lpstr>Instagram Key Metrics Radar | SYM</vt:lpstr>
      <vt:lpstr>Instagram Followers Total | SYM</vt:lpstr>
      <vt:lpstr>Instagram Followers Change | SYM</vt:lpstr>
      <vt:lpstr>Instagram Followers Change Per Weekday | SYM</vt:lpstr>
      <vt:lpstr>Instagram Posts By Weekday | SYM</vt:lpstr>
      <vt:lpstr>Instagram Interaction Rate By Weekday | SYM</vt:lpstr>
      <vt:lpstr>Instagram Posts By Hour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vt:lpstr>
      <vt:lpstr>Instagram Posts Table | SYM - 1 of 19</vt:lpstr>
      <vt:lpstr>Instagram Posts Table | SYM - 2 of 19</vt:lpstr>
      <vt:lpstr>Instagram Posts Table | SYM - 3 of 19</vt:lpstr>
      <vt:lpstr>Instagram Posts Table | SYM - 4 of 19</vt:lpstr>
      <vt:lpstr>Instagram Posts Table | SYM - 5 of 19</vt:lpstr>
      <vt:lpstr>Instagram Posts Table | SYM - 6 of 19</vt:lpstr>
      <vt:lpstr>Instagram Posts Table | SYM - 7 of 19</vt:lpstr>
      <vt:lpstr>Instagram Posts Table | SYM - 8 of 19</vt:lpstr>
      <vt:lpstr>Instagram Posts Table | SYM - 9 of 19</vt:lpstr>
      <vt:lpstr>Instagram Posts Table | SYM - 10 of 19</vt:lpstr>
      <vt:lpstr>Instagram Posts Table | SYM - 11 of 19</vt:lpstr>
      <vt:lpstr>Instagram Posts Table | SYM - 12 of 19</vt:lpstr>
      <vt:lpstr>Instagram Posts Table | SYM - 13 of 19</vt:lpstr>
      <vt:lpstr>Instagram Posts Table | SYM - 14 of 19</vt:lpstr>
      <vt:lpstr>Instagram Posts Table | SYM - 15 of 19</vt:lpstr>
      <vt:lpstr>Instagram Posts Table | SYM - 16 of 19</vt:lpstr>
      <vt:lpstr>Instagram Posts Table | SYM - 17 of 19</vt:lpstr>
      <vt:lpstr>Instagram Posts Table | SYM - 18 of 19</vt:lpstr>
      <vt:lpstr>Instagram Posts Table | SYM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2022-03-31T16:27:07Z</dcterms:created>
  <dcterms:modified xsi:type="dcterms:W3CDTF">2022-03-31T16:27:47Z</dcterms:modified>
</cp:coreProperties>
</file>