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4" r:id="rId19"/>
    <p:sldId id="275" r:id="rId20"/>
    <p:sldId id="276" r:id="rId21"/>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camelbak_ar</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0</c:v>
                </c:pt>
                <c:pt idx="2">
                  <c:v>100</c:v>
                </c:pt>
                <c:pt idx="3">
                  <c:v>0</c:v>
                </c:pt>
                <c:pt idx="4">
                  <c:v>100</c:v>
                </c:pt>
                <c:pt idx="5">
                  <c:v>100</c:v>
                </c:pt>
                <c:pt idx="6">
                  <c:v>0</c:v>
                </c:pt>
                <c:pt idx="7">
                  <c:v>100</c:v>
                </c:pt>
              </c:numCache>
            </c:numRef>
          </c:val>
          <c:extLst>
            <c:ext xmlns:c16="http://schemas.microsoft.com/office/drawing/2014/chart" uri="{C3380CC4-5D6E-409C-BE32-E72D297353CC}">
              <c16:uniqueId val="{00000000-CAAC-4580-A519-A5D7B68E5983}"/>
            </c:ext>
          </c:extLst>
        </c:ser>
        <c:dLbls>
          <c:showLegendKey val="0"/>
          <c:showVal val="0"/>
          <c:showCatName val="0"/>
          <c:showSerName val="0"/>
          <c:showPercent val="0"/>
          <c:showBubbleSize val="0"/>
        </c:dLbls>
        <c:axId val="391485920"/>
        <c:axId val="391489200"/>
      </c:radarChart>
      <c:catAx>
        <c:axId val="391485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489200"/>
        <c:crosses val="autoZero"/>
        <c:auto val="1"/>
        <c:lblAlgn val="ctr"/>
        <c:lblOffset val="100"/>
        <c:noMultiLvlLbl val="0"/>
      </c:catAx>
      <c:valAx>
        <c:axId val="391489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485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camelbak_ar</c:v>
                </c:pt>
              </c:strCache>
            </c:strRef>
          </c:tx>
          <c:spPr>
            <a:ln w="28575" cap="rnd">
              <a:solidFill>
                <a:schemeClr val="accent1"/>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Sheet1!$B$2:$B$29</c:f>
              <c:numCache>
                <c:formatCode>General</c:formatCode>
                <c:ptCount val="28"/>
                <c:pt idx="0">
                  <c:v>6608</c:v>
                </c:pt>
                <c:pt idx="1">
                  <c:v>6625</c:v>
                </c:pt>
                <c:pt idx="2">
                  <c:v>6651</c:v>
                </c:pt>
                <c:pt idx="3">
                  <c:v>6686</c:v>
                </c:pt>
                <c:pt idx="4">
                  <c:v>6716</c:v>
                </c:pt>
                <c:pt idx="5">
                  <c:v>6743</c:v>
                </c:pt>
                <c:pt idx="6">
                  <c:v>6773</c:v>
                </c:pt>
                <c:pt idx="7">
                  <c:v>6809</c:v>
                </c:pt>
                <c:pt idx="8">
                  <c:v>6855</c:v>
                </c:pt>
                <c:pt idx="9">
                  <c:v>6875</c:v>
                </c:pt>
                <c:pt idx="10">
                  <c:v>6904</c:v>
                </c:pt>
                <c:pt idx="11">
                  <c:v>6934</c:v>
                </c:pt>
                <c:pt idx="12">
                  <c:v>6987</c:v>
                </c:pt>
                <c:pt idx="13">
                  <c:v>7024</c:v>
                </c:pt>
                <c:pt idx="14">
                  <c:v>7048</c:v>
                </c:pt>
                <c:pt idx="15">
                  <c:v>7084</c:v>
                </c:pt>
                <c:pt idx="16">
                  <c:v>7118</c:v>
                </c:pt>
                <c:pt idx="17">
                  <c:v>7139</c:v>
                </c:pt>
                <c:pt idx="18">
                  <c:v>7166</c:v>
                </c:pt>
                <c:pt idx="19">
                  <c:v>7203</c:v>
                </c:pt>
                <c:pt idx="20">
                  <c:v>7222</c:v>
                </c:pt>
                <c:pt idx="21">
                  <c:v>7246</c:v>
                </c:pt>
                <c:pt idx="22">
                  <c:v>7296</c:v>
                </c:pt>
                <c:pt idx="23">
                  <c:v>7331</c:v>
                </c:pt>
                <c:pt idx="24">
                  <c:v>7362</c:v>
                </c:pt>
                <c:pt idx="25">
                  <c:v>7399</c:v>
                </c:pt>
                <c:pt idx="26">
                  <c:v>7428</c:v>
                </c:pt>
                <c:pt idx="27">
                  <c:v>7435</c:v>
                </c:pt>
              </c:numCache>
            </c:numRef>
          </c:val>
          <c:smooth val="0"/>
          <c:extLst>
            <c:ext xmlns:c16="http://schemas.microsoft.com/office/drawing/2014/chart" uri="{C3380CC4-5D6E-409C-BE32-E72D297353CC}">
              <c16:uniqueId val="{00000000-1B8C-4A4F-A346-8BB0B2C61B4D}"/>
            </c:ext>
          </c:extLst>
        </c:ser>
        <c:dLbls>
          <c:showLegendKey val="0"/>
          <c:showVal val="0"/>
          <c:showCatName val="0"/>
          <c:showSerName val="0"/>
          <c:showPercent val="0"/>
          <c:showBubbleSize val="0"/>
        </c:dLbls>
        <c:smooth val="0"/>
        <c:axId val="400096032"/>
        <c:axId val="397692240"/>
      </c:lineChart>
      <c:dateAx>
        <c:axId val="400096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692240"/>
        <c:crosses val="autoZero"/>
        <c:auto val="1"/>
        <c:lblOffset val="100"/>
        <c:baseTimeUnit val="days"/>
      </c:dateAx>
      <c:valAx>
        <c:axId val="397692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096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camelbak_ar</c:v>
                </c:pt>
              </c:strCache>
            </c:strRef>
          </c:tx>
          <c:spPr>
            <a:ln w="28575" cap="rnd">
              <a:solidFill>
                <a:schemeClr val="accent1"/>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Sheet1!$B$2:$B$29</c:f>
              <c:numCache>
                <c:formatCode>General</c:formatCode>
                <c:ptCount val="28"/>
                <c:pt idx="0">
                  <c:v>34</c:v>
                </c:pt>
                <c:pt idx="1">
                  <c:v>17</c:v>
                </c:pt>
                <c:pt idx="2">
                  <c:v>26</c:v>
                </c:pt>
                <c:pt idx="3">
                  <c:v>35</c:v>
                </c:pt>
                <c:pt idx="4">
                  <c:v>30</c:v>
                </c:pt>
                <c:pt idx="5">
                  <c:v>27</c:v>
                </c:pt>
                <c:pt idx="6">
                  <c:v>30</c:v>
                </c:pt>
                <c:pt idx="7">
                  <c:v>36</c:v>
                </c:pt>
                <c:pt idx="8">
                  <c:v>46</c:v>
                </c:pt>
                <c:pt idx="9">
                  <c:v>20</c:v>
                </c:pt>
                <c:pt idx="10">
                  <c:v>29</c:v>
                </c:pt>
                <c:pt idx="11">
                  <c:v>30</c:v>
                </c:pt>
                <c:pt idx="12">
                  <c:v>53</c:v>
                </c:pt>
                <c:pt idx="13">
                  <c:v>37</c:v>
                </c:pt>
                <c:pt idx="14">
                  <c:v>24</c:v>
                </c:pt>
                <c:pt idx="15">
                  <c:v>36</c:v>
                </c:pt>
                <c:pt idx="16">
                  <c:v>34</c:v>
                </c:pt>
                <c:pt idx="17">
                  <c:v>21</c:v>
                </c:pt>
                <c:pt idx="18">
                  <c:v>27</c:v>
                </c:pt>
                <c:pt idx="19">
                  <c:v>37</c:v>
                </c:pt>
                <c:pt idx="20">
                  <c:v>19</c:v>
                </c:pt>
                <c:pt idx="21">
                  <c:v>24</c:v>
                </c:pt>
                <c:pt idx="22">
                  <c:v>50</c:v>
                </c:pt>
                <c:pt idx="23">
                  <c:v>35</c:v>
                </c:pt>
                <c:pt idx="24">
                  <c:v>31</c:v>
                </c:pt>
                <c:pt idx="25">
                  <c:v>37</c:v>
                </c:pt>
                <c:pt idx="26">
                  <c:v>29</c:v>
                </c:pt>
                <c:pt idx="27">
                  <c:v>7</c:v>
                </c:pt>
              </c:numCache>
            </c:numRef>
          </c:val>
          <c:smooth val="0"/>
          <c:extLst>
            <c:ext xmlns:c16="http://schemas.microsoft.com/office/drawing/2014/chart" uri="{C3380CC4-5D6E-409C-BE32-E72D297353CC}">
              <c16:uniqueId val="{00000000-BEBF-4580-9CE8-6BB22F9DB3ED}"/>
            </c:ext>
          </c:extLst>
        </c:ser>
        <c:dLbls>
          <c:showLegendKey val="0"/>
          <c:showVal val="0"/>
          <c:showCatName val="0"/>
          <c:showSerName val="0"/>
          <c:showPercent val="0"/>
          <c:showBubbleSize val="0"/>
        </c:dLbls>
        <c:smooth val="0"/>
        <c:axId val="402359968"/>
        <c:axId val="402360296"/>
      </c:lineChart>
      <c:dateAx>
        <c:axId val="402359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360296"/>
        <c:crosses val="autoZero"/>
        <c:auto val="1"/>
        <c:lblOffset val="100"/>
        <c:baseTimeUnit val="days"/>
      </c:dateAx>
      <c:valAx>
        <c:axId val="402360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359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camelbak_ar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29</c:v>
                </c:pt>
                <c:pt idx="1">
                  <c:v>29</c:v>
                </c:pt>
                <c:pt idx="2">
                  <c:v>31</c:v>
                </c:pt>
                <c:pt idx="3">
                  <c:v>37</c:v>
                </c:pt>
                <c:pt idx="4">
                  <c:v>23</c:v>
                </c:pt>
                <c:pt idx="5">
                  <c:v>30</c:v>
                </c:pt>
                <c:pt idx="6">
                  <c:v>37</c:v>
                </c:pt>
              </c:numCache>
            </c:numRef>
          </c:val>
          <c:extLst>
            <c:ext xmlns:c16="http://schemas.microsoft.com/office/drawing/2014/chart" uri="{C3380CC4-5D6E-409C-BE32-E72D297353CC}">
              <c16:uniqueId val="{00000000-A6B6-4088-BB9D-B19061498CEF}"/>
            </c:ext>
          </c:extLst>
        </c:ser>
        <c:dLbls>
          <c:showLegendKey val="0"/>
          <c:showVal val="0"/>
          <c:showCatName val="0"/>
          <c:showSerName val="0"/>
          <c:showPercent val="0"/>
          <c:showBubbleSize val="0"/>
        </c:dLbls>
        <c:gapWidth val="219"/>
        <c:overlap val="-27"/>
        <c:axId val="402370792"/>
        <c:axId val="402373744"/>
      </c:barChart>
      <c:catAx>
        <c:axId val="402370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373744"/>
        <c:crosses val="autoZero"/>
        <c:auto val="1"/>
        <c:lblAlgn val="ctr"/>
        <c:lblOffset val="100"/>
        <c:noMultiLvlLbl val="0"/>
      </c:catAx>
      <c:valAx>
        <c:axId val="402373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370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camelbak_ar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1</c:v>
                </c:pt>
                <c:pt idx="2">
                  <c:v>0</c:v>
                </c:pt>
                <c:pt idx="3">
                  <c:v>3</c:v>
                </c:pt>
                <c:pt idx="4">
                  <c:v>0</c:v>
                </c:pt>
                <c:pt idx="5">
                  <c:v>0</c:v>
                </c:pt>
                <c:pt idx="6">
                  <c:v>0</c:v>
                </c:pt>
              </c:numCache>
            </c:numRef>
          </c:val>
          <c:extLst>
            <c:ext xmlns:c16="http://schemas.microsoft.com/office/drawing/2014/chart" uri="{C3380CC4-5D6E-409C-BE32-E72D297353CC}">
              <c16:uniqueId val="{00000000-2336-4562-8FB5-72400257D385}"/>
            </c:ext>
          </c:extLst>
        </c:ser>
        <c:dLbls>
          <c:showLegendKey val="0"/>
          <c:showVal val="0"/>
          <c:showCatName val="0"/>
          <c:showSerName val="0"/>
          <c:showPercent val="0"/>
          <c:showBubbleSize val="0"/>
        </c:dLbls>
        <c:gapWidth val="219"/>
        <c:overlap val="-27"/>
        <c:axId val="401430184"/>
        <c:axId val="401423952"/>
      </c:barChart>
      <c:catAx>
        <c:axId val="401430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423952"/>
        <c:crosses val="autoZero"/>
        <c:auto val="1"/>
        <c:lblAlgn val="ctr"/>
        <c:lblOffset val="100"/>
        <c:noMultiLvlLbl val="0"/>
      </c:catAx>
      <c:valAx>
        <c:axId val="401423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430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camelbak_ar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1">
                  <c:v>1.1251958410482801</c:v>
                </c:pt>
                <c:pt idx="3">
                  <c:v>1.4148032094193601</c:v>
                </c:pt>
              </c:numCache>
            </c:numRef>
          </c:val>
          <c:extLst>
            <c:ext xmlns:c16="http://schemas.microsoft.com/office/drawing/2014/chart" uri="{C3380CC4-5D6E-409C-BE32-E72D297353CC}">
              <c16:uniqueId val="{00000000-2D9C-4A75-91C6-95CDA12227CB}"/>
            </c:ext>
          </c:extLst>
        </c:ser>
        <c:dLbls>
          <c:showLegendKey val="0"/>
          <c:showVal val="0"/>
          <c:showCatName val="0"/>
          <c:showSerName val="0"/>
          <c:showPercent val="0"/>
          <c:showBubbleSize val="0"/>
        </c:dLbls>
        <c:gapWidth val="219"/>
        <c:overlap val="-27"/>
        <c:axId val="401428872"/>
        <c:axId val="401421984"/>
      </c:barChart>
      <c:catAx>
        <c:axId val="401428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421984"/>
        <c:crosses val="autoZero"/>
        <c:auto val="1"/>
        <c:lblAlgn val="ctr"/>
        <c:lblOffset val="100"/>
        <c:noMultiLvlLbl val="0"/>
      </c:catAx>
      <c:valAx>
        <c:axId val="401421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428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camelbak_ar</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6038-46D3-BF23-4B3F6FB7DDA5}"/>
            </c:ext>
          </c:extLst>
        </c:ser>
        <c:dLbls>
          <c:showLegendKey val="0"/>
          <c:showVal val="0"/>
          <c:showCatName val="0"/>
          <c:showSerName val="0"/>
          <c:showPercent val="0"/>
          <c:showBubbleSize val="0"/>
        </c:dLbls>
        <c:smooth val="0"/>
        <c:axId val="401435104"/>
        <c:axId val="401432152"/>
      </c:lineChart>
      <c:catAx>
        <c:axId val="401435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432152"/>
        <c:crosses val="autoZero"/>
        <c:auto val="1"/>
        <c:lblAlgn val="ctr"/>
        <c:lblOffset val="100"/>
        <c:noMultiLvlLbl val="0"/>
      </c:catAx>
      <c:valAx>
        <c:axId val="401432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435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camelbak_ar</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1.44772500356583</c:v>
                </c:pt>
                <c:pt idx="11">
                  <c:v>1.1268007416916299</c:v>
                </c:pt>
                <c:pt idx="12">
                  <c:v>0</c:v>
                </c:pt>
                <c:pt idx="13">
                  <c:v>0</c:v>
                </c:pt>
                <c:pt idx="14">
                  <c:v>0</c:v>
                </c:pt>
                <c:pt idx="15">
                  <c:v>1.3550135501355001</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D7D6-4864-B650-D3312E9852DF}"/>
            </c:ext>
          </c:extLst>
        </c:ser>
        <c:dLbls>
          <c:showLegendKey val="0"/>
          <c:showVal val="0"/>
          <c:showCatName val="0"/>
          <c:showSerName val="0"/>
          <c:showPercent val="0"/>
          <c:showBubbleSize val="0"/>
        </c:dLbls>
        <c:smooth val="0"/>
        <c:axId val="401431824"/>
        <c:axId val="401434448"/>
      </c:lineChart>
      <c:catAx>
        <c:axId val="401431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434448"/>
        <c:crosses val="autoZero"/>
        <c:auto val="1"/>
        <c:lblAlgn val="ctr"/>
        <c:lblOffset val="100"/>
        <c:noMultiLvlLbl val="0"/>
      </c:catAx>
      <c:valAx>
        <c:axId val="401434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431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c:f>
              <c:strCache>
                <c:ptCount val="1"/>
                <c:pt idx="0">
                  <c:v>camelbak_ar</c:v>
                </c:pt>
              </c:strCache>
            </c:strRef>
          </c:cat>
          <c:val>
            <c:numRef>
              <c:f>Sheet1!$B$2</c:f>
              <c:numCache>
                <c:formatCode>General</c:formatCode>
                <c:ptCount val="1"/>
                <c:pt idx="0">
                  <c:v>4</c:v>
                </c:pt>
              </c:numCache>
            </c:numRef>
          </c:val>
          <c:extLst>
            <c:ext xmlns:c16="http://schemas.microsoft.com/office/drawing/2014/chart" uri="{C3380CC4-5D6E-409C-BE32-E72D297353CC}">
              <c16:uniqueId val="{00000000-4B5A-493F-B8C7-68529C3A2B1A}"/>
            </c:ext>
          </c:extLst>
        </c:ser>
        <c:dLbls>
          <c:showLegendKey val="0"/>
          <c:showVal val="0"/>
          <c:showCatName val="0"/>
          <c:showSerName val="0"/>
          <c:showPercent val="0"/>
          <c:showBubbleSize val="0"/>
        </c:dLbls>
        <c:gapWidth val="150"/>
        <c:overlap val="100"/>
        <c:axId val="402363576"/>
        <c:axId val="402365544"/>
      </c:barChart>
      <c:catAx>
        <c:axId val="402363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365544"/>
        <c:crosses val="autoZero"/>
        <c:auto val="1"/>
        <c:lblAlgn val="ctr"/>
        <c:lblOffset val="100"/>
        <c:noMultiLvlLbl val="0"/>
      </c:catAx>
      <c:valAx>
        <c:axId val="4023655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363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c:f>
              <c:strCache>
                <c:ptCount val="1"/>
                <c:pt idx="0">
                  <c:v>camelbak_ar</c:v>
                </c:pt>
              </c:strCache>
            </c:strRef>
          </c:cat>
          <c:val>
            <c:numRef>
              <c:f>Sheet1!$B$2</c:f>
              <c:numCache>
                <c:formatCode>General</c:formatCode>
                <c:ptCount val="1"/>
                <c:pt idx="0">
                  <c:v>0</c:v>
                </c:pt>
              </c:numCache>
            </c:numRef>
          </c:val>
          <c:extLst>
            <c:ext xmlns:c16="http://schemas.microsoft.com/office/drawing/2014/chart" uri="{C3380CC4-5D6E-409C-BE32-E72D297353CC}">
              <c16:uniqueId val="{00000000-58E3-4D6A-A871-4D4E58A8725F}"/>
            </c:ext>
          </c:extLst>
        </c:ser>
        <c:ser>
          <c:idx val="1"/>
          <c:order val="1"/>
          <c:tx>
            <c:strRef>
              <c:f>Sheet1!$C$1</c:f>
              <c:strCache>
                <c:ptCount val="1"/>
                <c:pt idx="0">
                  <c:v>Videos</c:v>
                </c:pt>
              </c:strCache>
            </c:strRef>
          </c:tx>
          <c:spPr>
            <a:solidFill>
              <a:schemeClr val="accent2"/>
            </a:solidFill>
            <a:ln>
              <a:noFill/>
            </a:ln>
            <a:effectLst/>
          </c:spPr>
          <c:invertIfNegative val="0"/>
          <c:cat>
            <c:strRef>
              <c:f>Sheet1!$A$2</c:f>
              <c:strCache>
                <c:ptCount val="1"/>
                <c:pt idx="0">
                  <c:v>camelbak_ar</c:v>
                </c:pt>
              </c:strCache>
            </c:strRef>
          </c:cat>
          <c:val>
            <c:numRef>
              <c:f>Sheet1!$C$2</c:f>
              <c:numCache>
                <c:formatCode>General</c:formatCode>
                <c:ptCount val="1"/>
                <c:pt idx="0">
                  <c:v>0</c:v>
                </c:pt>
              </c:numCache>
            </c:numRef>
          </c:val>
          <c:extLst>
            <c:ext xmlns:c16="http://schemas.microsoft.com/office/drawing/2014/chart" uri="{C3380CC4-5D6E-409C-BE32-E72D297353CC}">
              <c16:uniqueId val="{00000001-58E3-4D6A-A871-4D4E58A8725F}"/>
            </c:ext>
          </c:extLst>
        </c:ser>
        <c:ser>
          <c:idx val="2"/>
          <c:order val="2"/>
          <c:tx>
            <c:strRef>
              <c:f>Sheet1!$D$1</c:f>
              <c:strCache>
                <c:ptCount val="1"/>
                <c:pt idx="0">
                  <c:v>Carousels</c:v>
                </c:pt>
              </c:strCache>
            </c:strRef>
          </c:tx>
          <c:spPr>
            <a:solidFill>
              <a:schemeClr val="accent3"/>
            </a:solidFill>
            <a:ln>
              <a:noFill/>
            </a:ln>
            <a:effectLst/>
          </c:spPr>
          <c:invertIfNegative val="0"/>
          <c:cat>
            <c:strRef>
              <c:f>Sheet1!$A$2</c:f>
              <c:strCache>
                <c:ptCount val="1"/>
                <c:pt idx="0">
                  <c:v>camelbak_ar</c:v>
                </c:pt>
              </c:strCache>
            </c:strRef>
          </c:cat>
          <c:val>
            <c:numRef>
              <c:f>Sheet1!$D$2</c:f>
              <c:numCache>
                <c:formatCode>General</c:formatCode>
                <c:ptCount val="1"/>
                <c:pt idx="0">
                  <c:v>377</c:v>
                </c:pt>
              </c:numCache>
            </c:numRef>
          </c:val>
          <c:extLst>
            <c:ext xmlns:c16="http://schemas.microsoft.com/office/drawing/2014/chart" uri="{C3380CC4-5D6E-409C-BE32-E72D297353CC}">
              <c16:uniqueId val="{00000002-58E3-4D6A-A871-4D4E58A8725F}"/>
            </c:ext>
          </c:extLst>
        </c:ser>
        <c:dLbls>
          <c:showLegendKey val="0"/>
          <c:showVal val="0"/>
          <c:showCatName val="0"/>
          <c:showSerName val="0"/>
          <c:showPercent val="0"/>
          <c:showBubbleSize val="0"/>
        </c:dLbls>
        <c:gapWidth val="150"/>
        <c:overlap val="100"/>
        <c:axId val="402358328"/>
        <c:axId val="402374072"/>
      </c:barChart>
      <c:catAx>
        <c:axId val="402358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374072"/>
        <c:crosses val="autoZero"/>
        <c:auto val="1"/>
        <c:lblAlgn val="ctr"/>
        <c:lblOffset val="100"/>
        <c:noMultiLvlLbl val="0"/>
      </c:catAx>
      <c:valAx>
        <c:axId val="4023740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358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camelbak_ar</c:v>
                </c:pt>
              </c:strCache>
            </c:strRef>
          </c:tx>
          <c:spPr>
            <a:solidFill>
              <a:schemeClr val="accent1"/>
            </a:solidFill>
            <a:ln>
              <a:noFill/>
            </a:ln>
            <a:effectLst/>
          </c:spPr>
          <c:invertIfNegative val="0"/>
          <c:cat>
            <c:strRef>
              <c:f>Sheet1!$A$2</c:f>
              <c:strCache>
                <c:ptCount val="1"/>
                <c:pt idx="0">
                  <c:v>Carousel</c:v>
                </c:pt>
              </c:strCache>
            </c:strRef>
          </c:cat>
          <c:val>
            <c:numRef>
              <c:f>Sheet1!$B$2</c:f>
              <c:numCache>
                <c:formatCode>General</c:formatCode>
                <c:ptCount val="1"/>
                <c:pt idx="0">
                  <c:v>1.3273121444940701</c:v>
                </c:pt>
              </c:numCache>
            </c:numRef>
          </c:val>
          <c:extLst>
            <c:ext xmlns:c16="http://schemas.microsoft.com/office/drawing/2014/chart" uri="{C3380CC4-5D6E-409C-BE32-E72D297353CC}">
              <c16:uniqueId val="{00000000-07DC-40F9-BEF8-C2189B59D163}"/>
            </c:ext>
          </c:extLst>
        </c:ser>
        <c:dLbls>
          <c:showLegendKey val="0"/>
          <c:showVal val="0"/>
          <c:showCatName val="0"/>
          <c:showSerName val="0"/>
          <c:showPercent val="0"/>
          <c:showBubbleSize val="0"/>
        </c:dLbls>
        <c:gapWidth val="219"/>
        <c:overlap val="-27"/>
        <c:axId val="400102592"/>
        <c:axId val="400102264"/>
      </c:barChart>
      <c:catAx>
        <c:axId val="400102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102264"/>
        <c:crosses val="autoZero"/>
        <c:auto val="1"/>
        <c:lblAlgn val="ctr"/>
        <c:lblOffset val="100"/>
        <c:noMultiLvlLbl val="0"/>
      </c:catAx>
      <c:valAx>
        <c:axId val="400102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102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camelbak_ar</c:v>
                </c:pt>
              </c:strCache>
            </c:strRef>
          </c:cat>
          <c:val>
            <c:numRef>
              <c:f>Sheet1!$B$2</c:f>
              <c:numCache>
                <c:formatCode>General</c:formatCode>
                <c:ptCount val="1"/>
                <c:pt idx="0">
                  <c:v>340</c:v>
                </c:pt>
              </c:numCache>
            </c:numRef>
          </c:val>
          <c:extLst>
            <c:ext xmlns:c16="http://schemas.microsoft.com/office/drawing/2014/chart" uri="{C3380CC4-5D6E-409C-BE32-E72D297353CC}">
              <c16:uniqueId val="{00000000-1939-4635-9630-39BABC3C556F}"/>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camelbak_ar</c:v>
                </c:pt>
              </c:strCache>
            </c:strRef>
          </c:cat>
          <c:val>
            <c:numRef>
              <c:f>Sheet1!$C$2</c:f>
              <c:numCache>
                <c:formatCode>General</c:formatCode>
                <c:ptCount val="1"/>
                <c:pt idx="0">
                  <c:v>37</c:v>
                </c:pt>
              </c:numCache>
            </c:numRef>
          </c:val>
          <c:extLst>
            <c:ext xmlns:c16="http://schemas.microsoft.com/office/drawing/2014/chart" uri="{C3380CC4-5D6E-409C-BE32-E72D297353CC}">
              <c16:uniqueId val="{00000001-1939-4635-9630-39BABC3C556F}"/>
            </c:ext>
          </c:extLst>
        </c:ser>
        <c:dLbls>
          <c:showLegendKey val="0"/>
          <c:showVal val="0"/>
          <c:showCatName val="0"/>
          <c:showSerName val="0"/>
          <c:showPercent val="0"/>
          <c:showBubbleSize val="0"/>
        </c:dLbls>
        <c:gapWidth val="150"/>
        <c:overlap val="100"/>
        <c:axId val="401429528"/>
        <c:axId val="401423624"/>
      </c:barChart>
      <c:catAx>
        <c:axId val="401429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423624"/>
        <c:crosses val="autoZero"/>
        <c:auto val="1"/>
        <c:lblAlgn val="ctr"/>
        <c:lblOffset val="100"/>
        <c:noMultiLvlLbl val="0"/>
      </c:catAx>
      <c:valAx>
        <c:axId val="4014236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429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3D838-498D-48F5-A7F0-F80E3A31717B}"/>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E1D69C40-487C-44E3-A3BC-763A1F73CF24}"/>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9810413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4497E-09D3-4F98-A565-B65CD795C9F7}"/>
              </a:ext>
            </a:extLst>
          </p:cNvPr>
          <p:cNvSpPr>
            <a:spLocks noGrp="1"/>
          </p:cNvSpPr>
          <p:nvPr>
            <p:ph type="title"/>
          </p:nvPr>
        </p:nvSpPr>
        <p:spPr/>
        <p:txBody>
          <a:bodyPr/>
          <a:lstStyle/>
          <a:p>
            <a:r>
              <a:rPr lang="en-US"/>
              <a:t>Instagram Key Metrics Table | CamelBak</a:t>
            </a:r>
          </a:p>
        </p:txBody>
      </p:sp>
      <p:graphicFrame>
        <p:nvGraphicFramePr>
          <p:cNvPr id="5" name="Table Placeholder 4">
            <a:extLst>
              <a:ext uri="{FF2B5EF4-FFF2-40B4-BE49-F238E27FC236}">
                <a16:creationId xmlns:a16="http://schemas.microsoft.com/office/drawing/2014/main" id="{66ADD203-660A-4284-8F9E-10103FCB9903}"/>
              </a:ext>
            </a:extLst>
          </p:cNvPr>
          <p:cNvGraphicFramePr>
            <a:graphicFrameLocks noGrp="1"/>
          </p:cNvGraphicFramePr>
          <p:nvPr>
            <p:ph type="tbl" sz="quarter" idx="13"/>
            <p:extLst>
              <p:ext uri="{D42A27DB-BD31-4B8C-83A1-F6EECF244321}">
                <p14:modId xmlns:p14="http://schemas.microsoft.com/office/powerpoint/2010/main" val="29997842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26306312"/>
                    </a:ext>
                  </a:extLst>
                </a:gridCol>
                <a:gridCol w="658368">
                  <a:extLst>
                    <a:ext uri="{9D8B030D-6E8A-4147-A177-3AD203B41FA5}">
                      <a16:colId xmlns:a16="http://schemas.microsoft.com/office/drawing/2014/main" val="2105794027"/>
                    </a:ext>
                  </a:extLst>
                </a:gridCol>
                <a:gridCol w="658368">
                  <a:extLst>
                    <a:ext uri="{9D8B030D-6E8A-4147-A177-3AD203B41FA5}">
                      <a16:colId xmlns:a16="http://schemas.microsoft.com/office/drawing/2014/main" val="411865370"/>
                    </a:ext>
                  </a:extLst>
                </a:gridCol>
                <a:gridCol w="658368">
                  <a:extLst>
                    <a:ext uri="{9D8B030D-6E8A-4147-A177-3AD203B41FA5}">
                      <a16:colId xmlns:a16="http://schemas.microsoft.com/office/drawing/2014/main" val="708854478"/>
                    </a:ext>
                  </a:extLst>
                </a:gridCol>
                <a:gridCol w="658368">
                  <a:extLst>
                    <a:ext uri="{9D8B030D-6E8A-4147-A177-3AD203B41FA5}">
                      <a16:colId xmlns:a16="http://schemas.microsoft.com/office/drawing/2014/main" val="1188264497"/>
                    </a:ext>
                  </a:extLst>
                </a:gridCol>
                <a:gridCol w="658368">
                  <a:extLst>
                    <a:ext uri="{9D8B030D-6E8A-4147-A177-3AD203B41FA5}">
                      <a16:colId xmlns:a16="http://schemas.microsoft.com/office/drawing/2014/main" val="478179145"/>
                    </a:ext>
                  </a:extLst>
                </a:gridCol>
                <a:gridCol w="658368">
                  <a:extLst>
                    <a:ext uri="{9D8B030D-6E8A-4147-A177-3AD203B41FA5}">
                      <a16:colId xmlns:a16="http://schemas.microsoft.com/office/drawing/2014/main" val="1316248043"/>
                    </a:ext>
                  </a:extLst>
                </a:gridCol>
                <a:gridCol w="658368">
                  <a:extLst>
                    <a:ext uri="{9D8B030D-6E8A-4147-A177-3AD203B41FA5}">
                      <a16:colId xmlns:a16="http://schemas.microsoft.com/office/drawing/2014/main" val="2472354651"/>
                    </a:ext>
                  </a:extLst>
                </a:gridCol>
                <a:gridCol w="658368">
                  <a:extLst>
                    <a:ext uri="{9D8B030D-6E8A-4147-A177-3AD203B41FA5}">
                      <a16:colId xmlns:a16="http://schemas.microsoft.com/office/drawing/2014/main" val="4129728235"/>
                    </a:ext>
                  </a:extLst>
                </a:gridCol>
                <a:gridCol w="658368">
                  <a:extLst>
                    <a:ext uri="{9D8B030D-6E8A-4147-A177-3AD203B41FA5}">
                      <a16:colId xmlns:a16="http://schemas.microsoft.com/office/drawing/2014/main" val="344758188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996656704"/>
                  </a:ext>
                </a:extLst>
              </a:tr>
              <a:tr h="370840">
                <a:tc>
                  <a:txBody>
                    <a:bodyPr/>
                    <a:lstStyle/>
                    <a:p>
                      <a:r>
                        <a:rPr lang="en-US" sz="1000"/>
                        <a:t>camelbak_ar</a:t>
                      </a:r>
                    </a:p>
                  </a:txBody>
                  <a:tcPr/>
                </a:tc>
                <a:tc>
                  <a:txBody>
                    <a:bodyPr/>
                    <a:lstStyle/>
                    <a:p>
                      <a:r>
                        <a:rPr lang="en-US" sz="1000"/>
                        <a:t>7435</a:t>
                      </a:r>
                    </a:p>
                  </a:txBody>
                  <a:tcPr/>
                </a:tc>
                <a:tc>
                  <a:txBody>
                    <a:bodyPr/>
                    <a:lstStyle/>
                    <a:p>
                      <a:r>
                        <a:rPr lang="en-US" sz="1000"/>
                        <a:t>861</a:t>
                      </a:r>
                    </a:p>
                  </a:txBody>
                  <a:tcPr/>
                </a:tc>
                <a:tc>
                  <a:txBody>
                    <a:bodyPr/>
                    <a:lstStyle/>
                    <a:p>
                      <a:r>
                        <a:rPr lang="en-US" sz="1000"/>
                        <a:t>0</a:t>
                      </a:r>
                    </a:p>
                  </a:txBody>
                  <a:tcPr/>
                </a:tc>
                <a:tc>
                  <a:txBody>
                    <a:bodyPr/>
                    <a:lstStyle/>
                    <a:p>
                      <a:r>
                        <a:rPr lang="en-US" sz="1000"/>
                        <a:t>4</a:t>
                      </a:r>
                    </a:p>
                  </a:txBody>
                  <a:tcPr/>
                </a:tc>
                <a:tc>
                  <a:txBody>
                    <a:bodyPr/>
                    <a:lstStyle/>
                    <a:p>
                      <a:r>
                        <a:rPr lang="en-US" sz="1000"/>
                        <a:t>0</a:t>
                      </a:r>
                    </a:p>
                  </a:txBody>
                  <a:tcPr/>
                </a:tc>
                <a:tc>
                  <a:txBody>
                    <a:bodyPr/>
                    <a:lstStyle/>
                    <a:p>
                      <a:r>
                        <a:rPr lang="en-US" sz="1000"/>
                        <a:t>4</a:t>
                      </a:r>
                    </a:p>
                  </a:txBody>
                  <a:tcPr/>
                </a:tc>
                <a:tc>
                  <a:txBody>
                    <a:bodyPr/>
                    <a:lstStyle/>
                    <a:p>
                      <a:r>
                        <a:rPr lang="en-US" sz="1000"/>
                        <a:t>340</a:t>
                      </a:r>
                    </a:p>
                  </a:txBody>
                  <a:tcPr/>
                </a:tc>
                <a:tc>
                  <a:txBody>
                    <a:bodyPr/>
                    <a:lstStyle/>
                    <a:p>
                      <a:r>
                        <a:rPr lang="en-US" sz="1000"/>
                        <a:t>37</a:t>
                      </a:r>
                    </a:p>
                  </a:txBody>
                  <a:tcPr/>
                </a:tc>
                <a:tc>
                  <a:txBody>
                    <a:bodyPr/>
                    <a:lstStyle/>
                    <a:p>
                      <a:r>
                        <a:rPr lang="en-US" sz="1000"/>
                        <a:t>1.3457 %</a:t>
                      </a:r>
                    </a:p>
                  </a:txBody>
                  <a:tcPr/>
                </a:tc>
                <a:extLst>
                  <a:ext uri="{0D108BD9-81ED-4DB2-BD59-A6C34878D82A}">
                    <a16:rowId xmlns:a16="http://schemas.microsoft.com/office/drawing/2014/main" val="1300208288"/>
                  </a:ext>
                </a:extLst>
              </a:tr>
            </a:tbl>
          </a:graphicData>
        </a:graphic>
      </p:graphicFrame>
      <p:sp>
        <p:nvSpPr>
          <p:cNvPr id="4" name="Text Placeholder 3">
            <a:extLst>
              <a:ext uri="{FF2B5EF4-FFF2-40B4-BE49-F238E27FC236}">
                <a16:creationId xmlns:a16="http://schemas.microsoft.com/office/drawing/2014/main" id="{18478018-F569-440B-92A0-3C34E9E44FE6}"/>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18124248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35005-A1F8-4491-B478-41FEF335F7F9}"/>
              </a:ext>
            </a:extLst>
          </p:cNvPr>
          <p:cNvSpPr>
            <a:spLocks noGrp="1"/>
          </p:cNvSpPr>
          <p:nvPr>
            <p:ph type="title"/>
          </p:nvPr>
        </p:nvSpPr>
        <p:spPr/>
        <p:txBody>
          <a:bodyPr/>
          <a:lstStyle/>
          <a:p>
            <a:r>
              <a:rPr lang="en-US"/>
              <a:t>Instagram Key Metrics Radar | CamelBak</a:t>
            </a:r>
          </a:p>
        </p:txBody>
      </p:sp>
      <p:graphicFrame>
        <p:nvGraphicFramePr>
          <p:cNvPr id="6" name="Chart Placeholder 5">
            <a:extLst>
              <a:ext uri="{FF2B5EF4-FFF2-40B4-BE49-F238E27FC236}">
                <a16:creationId xmlns:a16="http://schemas.microsoft.com/office/drawing/2014/main" id="{1A5CD5FC-22E4-4562-B3B0-34DFCFF9B7FE}"/>
              </a:ext>
            </a:extLst>
          </p:cNvPr>
          <p:cNvGraphicFramePr>
            <a:graphicFrameLocks noGrp="1"/>
          </p:cNvGraphicFramePr>
          <p:nvPr>
            <p:ph type="chart" sz="quarter" idx="13"/>
            <p:extLst>
              <p:ext uri="{D42A27DB-BD31-4B8C-83A1-F6EECF244321}">
                <p14:modId xmlns:p14="http://schemas.microsoft.com/office/powerpoint/2010/main" val="22668163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CEDF7D-A8C8-41C3-AAF3-54F754B07771}"/>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65FD7CEE-9512-4957-A48B-1B93B0F8D9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229076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10CD1-335A-4A71-98AC-A6371569D436}"/>
              </a:ext>
            </a:extLst>
          </p:cNvPr>
          <p:cNvSpPr>
            <a:spLocks noGrp="1"/>
          </p:cNvSpPr>
          <p:nvPr>
            <p:ph type="title"/>
          </p:nvPr>
        </p:nvSpPr>
        <p:spPr/>
        <p:txBody>
          <a:bodyPr/>
          <a:lstStyle/>
          <a:p>
            <a:r>
              <a:rPr lang="en-US"/>
              <a:t>Instagram Followers Total | CamelBak</a:t>
            </a:r>
          </a:p>
        </p:txBody>
      </p:sp>
      <p:graphicFrame>
        <p:nvGraphicFramePr>
          <p:cNvPr id="6" name="Chart Placeholder 5">
            <a:extLst>
              <a:ext uri="{FF2B5EF4-FFF2-40B4-BE49-F238E27FC236}">
                <a16:creationId xmlns:a16="http://schemas.microsoft.com/office/drawing/2014/main" id="{62261327-B5CB-453E-8466-9FFDA0C72DB4}"/>
              </a:ext>
            </a:extLst>
          </p:cNvPr>
          <p:cNvGraphicFramePr>
            <a:graphicFrameLocks noGrp="1"/>
          </p:cNvGraphicFramePr>
          <p:nvPr>
            <p:ph type="chart" sz="quarter" idx="13"/>
            <p:extLst>
              <p:ext uri="{D42A27DB-BD31-4B8C-83A1-F6EECF244321}">
                <p14:modId xmlns:p14="http://schemas.microsoft.com/office/powerpoint/2010/main" val="1664027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7D2724-4EAC-4551-B4DD-0A08D392E95E}"/>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FF5AEECC-FF39-41CC-B575-20574F0BC2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775195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14292-4F60-4A19-8F8D-00C48C1FC50C}"/>
              </a:ext>
            </a:extLst>
          </p:cNvPr>
          <p:cNvSpPr>
            <a:spLocks noGrp="1"/>
          </p:cNvSpPr>
          <p:nvPr>
            <p:ph type="title"/>
          </p:nvPr>
        </p:nvSpPr>
        <p:spPr/>
        <p:txBody>
          <a:bodyPr/>
          <a:lstStyle/>
          <a:p>
            <a:r>
              <a:rPr lang="en-US"/>
              <a:t>Instagram Followers Change | CamelBak</a:t>
            </a:r>
          </a:p>
        </p:txBody>
      </p:sp>
      <p:graphicFrame>
        <p:nvGraphicFramePr>
          <p:cNvPr id="6" name="Chart Placeholder 5">
            <a:extLst>
              <a:ext uri="{FF2B5EF4-FFF2-40B4-BE49-F238E27FC236}">
                <a16:creationId xmlns:a16="http://schemas.microsoft.com/office/drawing/2014/main" id="{D2931D2D-B764-444D-8A3B-EE98D29E5527}"/>
              </a:ext>
            </a:extLst>
          </p:cNvPr>
          <p:cNvGraphicFramePr>
            <a:graphicFrameLocks noGrp="1"/>
          </p:cNvGraphicFramePr>
          <p:nvPr>
            <p:ph type="chart" sz="quarter" idx="13"/>
            <p:extLst>
              <p:ext uri="{D42A27DB-BD31-4B8C-83A1-F6EECF244321}">
                <p14:modId xmlns:p14="http://schemas.microsoft.com/office/powerpoint/2010/main" val="25557141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E9A2A4-21E8-4A89-861A-90914241CE27}"/>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7D357248-7BB6-4615-AC27-E7550165C1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070080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01B12-CDEB-4BD9-9F39-49ACEF6D6CD9}"/>
              </a:ext>
            </a:extLst>
          </p:cNvPr>
          <p:cNvSpPr>
            <a:spLocks noGrp="1"/>
          </p:cNvSpPr>
          <p:nvPr>
            <p:ph type="title"/>
          </p:nvPr>
        </p:nvSpPr>
        <p:spPr/>
        <p:txBody>
          <a:bodyPr/>
          <a:lstStyle/>
          <a:p>
            <a:r>
              <a:rPr lang="en-US"/>
              <a:t>Instagram Followers Change Per Weekday | CamelBak</a:t>
            </a:r>
          </a:p>
        </p:txBody>
      </p:sp>
      <p:graphicFrame>
        <p:nvGraphicFramePr>
          <p:cNvPr id="6" name="Chart Placeholder 5">
            <a:extLst>
              <a:ext uri="{FF2B5EF4-FFF2-40B4-BE49-F238E27FC236}">
                <a16:creationId xmlns:a16="http://schemas.microsoft.com/office/drawing/2014/main" id="{F0E2DD3E-9177-44B9-92AD-E8B983FE6D69}"/>
              </a:ext>
            </a:extLst>
          </p:cNvPr>
          <p:cNvGraphicFramePr>
            <a:graphicFrameLocks noGrp="1"/>
          </p:cNvGraphicFramePr>
          <p:nvPr>
            <p:ph type="chart" sz="quarter" idx="13"/>
            <p:extLst>
              <p:ext uri="{D42A27DB-BD31-4B8C-83A1-F6EECF244321}">
                <p14:modId xmlns:p14="http://schemas.microsoft.com/office/powerpoint/2010/main" val="21903804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84C426-053D-4707-B89D-6C06FF44B80F}"/>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4922A5CA-5DEE-405D-B82E-3B3EC07908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98864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22E798-D706-4668-8460-ABC206C33BF6}"/>
              </a:ext>
            </a:extLst>
          </p:cNvPr>
          <p:cNvSpPr>
            <a:spLocks noGrp="1"/>
          </p:cNvSpPr>
          <p:nvPr>
            <p:ph type="title"/>
          </p:nvPr>
        </p:nvSpPr>
        <p:spPr/>
        <p:txBody>
          <a:bodyPr/>
          <a:lstStyle/>
          <a:p>
            <a:r>
              <a:rPr lang="en-US"/>
              <a:t>Instagram Posts By Weekday | CamelBak</a:t>
            </a:r>
          </a:p>
        </p:txBody>
      </p:sp>
      <p:graphicFrame>
        <p:nvGraphicFramePr>
          <p:cNvPr id="6" name="Chart Placeholder 5">
            <a:extLst>
              <a:ext uri="{FF2B5EF4-FFF2-40B4-BE49-F238E27FC236}">
                <a16:creationId xmlns:a16="http://schemas.microsoft.com/office/drawing/2014/main" id="{0DB36230-39CF-4F50-A54C-174091521BE8}"/>
              </a:ext>
            </a:extLst>
          </p:cNvPr>
          <p:cNvGraphicFramePr>
            <a:graphicFrameLocks noGrp="1"/>
          </p:cNvGraphicFramePr>
          <p:nvPr>
            <p:ph type="chart" sz="quarter" idx="13"/>
            <p:extLst>
              <p:ext uri="{D42A27DB-BD31-4B8C-83A1-F6EECF244321}">
                <p14:modId xmlns:p14="http://schemas.microsoft.com/office/powerpoint/2010/main" val="1517376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82F627-0E42-41E3-BA81-041C00093378}"/>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7071BA4B-7F1F-4A52-AA12-94E975A726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468204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82777-E7AE-418C-993F-D6994CFCAF77}"/>
              </a:ext>
            </a:extLst>
          </p:cNvPr>
          <p:cNvSpPr>
            <a:spLocks noGrp="1"/>
          </p:cNvSpPr>
          <p:nvPr>
            <p:ph type="title"/>
          </p:nvPr>
        </p:nvSpPr>
        <p:spPr/>
        <p:txBody>
          <a:bodyPr/>
          <a:lstStyle/>
          <a:p>
            <a:r>
              <a:rPr lang="en-US"/>
              <a:t>Instagram Interaction Rate By Weekday | CamelBak</a:t>
            </a:r>
          </a:p>
        </p:txBody>
      </p:sp>
      <p:graphicFrame>
        <p:nvGraphicFramePr>
          <p:cNvPr id="6" name="Chart Placeholder 5">
            <a:extLst>
              <a:ext uri="{FF2B5EF4-FFF2-40B4-BE49-F238E27FC236}">
                <a16:creationId xmlns:a16="http://schemas.microsoft.com/office/drawing/2014/main" id="{A2193C58-F349-4148-9DD9-72752E288E5A}"/>
              </a:ext>
            </a:extLst>
          </p:cNvPr>
          <p:cNvGraphicFramePr>
            <a:graphicFrameLocks noGrp="1"/>
          </p:cNvGraphicFramePr>
          <p:nvPr>
            <p:ph type="chart" sz="quarter" idx="13"/>
            <p:extLst>
              <p:ext uri="{D42A27DB-BD31-4B8C-83A1-F6EECF244321}">
                <p14:modId xmlns:p14="http://schemas.microsoft.com/office/powerpoint/2010/main" val="5425099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8D0207-46A3-4ADD-8C10-0EBD8E4D530B}"/>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7F37BBAA-B449-46AF-A412-FAD9A2D075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635755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85ED4-D7D7-4B51-AD7A-9F867DFE8819}"/>
              </a:ext>
            </a:extLst>
          </p:cNvPr>
          <p:cNvSpPr>
            <a:spLocks noGrp="1"/>
          </p:cNvSpPr>
          <p:nvPr>
            <p:ph type="title"/>
          </p:nvPr>
        </p:nvSpPr>
        <p:spPr/>
        <p:txBody>
          <a:bodyPr/>
          <a:lstStyle/>
          <a:p>
            <a:r>
              <a:rPr lang="en-US"/>
              <a:t>Instagram Posts By Hour | CamelBak</a:t>
            </a:r>
          </a:p>
        </p:txBody>
      </p:sp>
      <p:graphicFrame>
        <p:nvGraphicFramePr>
          <p:cNvPr id="6" name="Chart Placeholder 5">
            <a:extLst>
              <a:ext uri="{FF2B5EF4-FFF2-40B4-BE49-F238E27FC236}">
                <a16:creationId xmlns:a16="http://schemas.microsoft.com/office/drawing/2014/main" id="{C4351301-F76A-4166-9320-01CB3668CADF}"/>
              </a:ext>
            </a:extLst>
          </p:cNvPr>
          <p:cNvGraphicFramePr>
            <a:graphicFrameLocks noGrp="1"/>
          </p:cNvGraphicFramePr>
          <p:nvPr>
            <p:ph type="chart" sz="quarter" idx="13"/>
            <p:extLst>
              <p:ext uri="{D42A27DB-BD31-4B8C-83A1-F6EECF244321}">
                <p14:modId xmlns:p14="http://schemas.microsoft.com/office/powerpoint/2010/main" val="407551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7804DC-9C78-4CD5-82C8-8E83D71A8B98}"/>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835E0E03-7618-471B-91A7-FCF22451E2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032517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495E2-0503-4B36-8BC2-AFFA0832D03C}"/>
              </a:ext>
            </a:extLst>
          </p:cNvPr>
          <p:cNvSpPr>
            <a:spLocks noGrp="1"/>
          </p:cNvSpPr>
          <p:nvPr>
            <p:ph type="title"/>
          </p:nvPr>
        </p:nvSpPr>
        <p:spPr/>
        <p:txBody>
          <a:bodyPr/>
          <a:lstStyle/>
          <a:p>
            <a:r>
              <a:rPr lang="en-US"/>
              <a:t>Instagram Interaction Rate By Hour | CamelBak</a:t>
            </a:r>
          </a:p>
        </p:txBody>
      </p:sp>
      <p:graphicFrame>
        <p:nvGraphicFramePr>
          <p:cNvPr id="6" name="Chart Placeholder 5">
            <a:extLst>
              <a:ext uri="{FF2B5EF4-FFF2-40B4-BE49-F238E27FC236}">
                <a16:creationId xmlns:a16="http://schemas.microsoft.com/office/drawing/2014/main" id="{F65FCB0D-1F9E-4B35-9956-0A6511BAB8E1}"/>
              </a:ext>
            </a:extLst>
          </p:cNvPr>
          <p:cNvGraphicFramePr>
            <a:graphicFrameLocks noGrp="1"/>
          </p:cNvGraphicFramePr>
          <p:nvPr>
            <p:ph type="chart" sz="quarter" idx="13"/>
            <p:extLst>
              <p:ext uri="{D42A27DB-BD31-4B8C-83A1-F6EECF244321}">
                <p14:modId xmlns:p14="http://schemas.microsoft.com/office/powerpoint/2010/main" val="24814855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8CC703-797D-45CF-8E00-FA3A69350E7E}"/>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8E64455B-1D1E-4AC2-BC00-8776A8B106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75583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21C88-6976-4881-9832-8F897C73E286}"/>
              </a:ext>
            </a:extLst>
          </p:cNvPr>
          <p:cNvSpPr>
            <a:spLocks noGrp="1"/>
          </p:cNvSpPr>
          <p:nvPr>
            <p:ph type="title"/>
          </p:nvPr>
        </p:nvSpPr>
        <p:spPr/>
        <p:txBody>
          <a:bodyPr/>
          <a:lstStyle/>
          <a:p>
            <a:r>
              <a:rPr lang="en-US"/>
              <a:t>Instagram Post Type Distribution Per Profile | CamelBak</a:t>
            </a:r>
          </a:p>
        </p:txBody>
      </p:sp>
      <p:graphicFrame>
        <p:nvGraphicFramePr>
          <p:cNvPr id="6" name="Chart Placeholder 5">
            <a:extLst>
              <a:ext uri="{FF2B5EF4-FFF2-40B4-BE49-F238E27FC236}">
                <a16:creationId xmlns:a16="http://schemas.microsoft.com/office/drawing/2014/main" id="{FDDB8FA3-4B31-4AA8-81E6-1AE66218A94D}"/>
              </a:ext>
            </a:extLst>
          </p:cNvPr>
          <p:cNvGraphicFramePr>
            <a:graphicFrameLocks noGrp="1"/>
          </p:cNvGraphicFramePr>
          <p:nvPr>
            <p:ph type="chart" sz="quarter" idx="13"/>
            <p:extLst>
              <p:ext uri="{D42A27DB-BD31-4B8C-83A1-F6EECF244321}">
                <p14:modId xmlns:p14="http://schemas.microsoft.com/office/powerpoint/2010/main" val="36830714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6FF9EF-2BDC-4F45-B1EC-EEA24B74108E}"/>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535B4474-EDE0-4334-B178-BD8D625CE0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272299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F4B3D-79D4-4999-9759-1FF67CC712FB}"/>
              </a:ext>
            </a:extLst>
          </p:cNvPr>
          <p:cNvSpPr>
            <a:spLocks noGrp="1"/>
          </p:cNvSpPr>
          <p:nvPr>
            <p:ph type="title"/>
          </p:nvPr>
        </p:nvSpPr>
        <p:spPr/>
        <p:txBody>
          <a:bodyPr/>
          <a:lstStyle/>
          <a:p>
            <a:r>
              <a:rPr lang="en-US"/>
              <a:t>Instagram Interactions by Post Type | CamelBak</a:t>
            </a:r>
          </a:p>
        </p:txBody>
      </p:sp>
      <p:graphicFrame>
        <p:nvGraphicFramePr>
          <p:cNvPr id="6" name="Chart Placeholder 5">
            <a:extLst>
              <a:ext uri="{FF2B5EF4-FFF2-40B4-BE49-F238E27FC236}">
                <a16:creationId xmlns:a16="http://schemas.microsoft.com/office/drawing/2014/main" id="{86610A85-741D-45E1-BAF0-63118DED3F1A}"/>
              </a:ext>
            </a:extLst>
          </p:cNvPr>
          <p:cNvGraphicFramePr>
            <a:graphicFrameLocks noGrp="1"/>
          </p:cNvGraphicFramePr>
          <p:nvPr>
            <p:ph type="chart" sz="quarter" idx="13"/>
            <p:extLst>
              <p:ext uri="{D42A27DB-BD31-4B8C-83A1-F6EECF244321}">
                <p14:modId xmlns:p14="http://schemas.microsoft.com/office/powerpoint/2010/main" val="7566824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E4463E-09A7-4927-B722-93994F84B01E}"/>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D9A2F4D8-047E-44EF-872E-C60D880E0E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232656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F2690-E256-498A-87E8-1FD024BDCE80}"/>
              </a:ext>
            </a:extLst>
          </p:cNvPr>
          <p:cNvSpPr>
            <a:spLocks noGrp="1"/>
          </p:cNvSpPr>
          <p:nvPr>
            <p:ph type="title"/>
          </p:nvPr>
        </p:nvSpPr>
        <p:spPr/>
        <p:txBody>
          <a:bodyPr/>
          <a:lstStyle/>
          <a:p>
            <a:r>
              <a:rPr lang="en-US"/>
              <a:t>Instagram Interaction Rate By Post Type | CamelBak</a:t>
            </a:r>
          </a:p>
        </p:txBody>
      </p:sp>
      <p:graphicFrame>
        <p:nvGraphicFramePr>
          <p:cNvPr id="6" name="Chart Placeholder 5">
            <a:extLst>
              <a:ext uri="{FF2B5EF4-FFF2-40B4-BE49-F238E27FC236}">
                <a16:creationId xmlns:a16="http://schemas.microsoft.com/office/drawing/2014/main" id="{AD4C31AE-D9C6-46EA-B6B0-F25D8B55D1BF}"/>
              </a:ext>
            </a:extLst>
          </p:cNvPr>
          <p:cNvGraphicFramePr>
            <a:graphicFrameLocks noGrp="1"/>
          </p:cNvGraphicFramePr>
          <p:nvPr>
            <p:ph type="chart" sz="quarter" idx="13"/>
            <p:extLst>
              <p:ext uri="{D42A27DB-BD31-4B8C-83A1-F6EECF244321}">
                <p14:modId xmlns:p14="http://schemas.microsoft.com/office/powerpoint/2010/main" val="32054144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FBEC43-445A-41EB-A2BE-86898561F649}"/>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60E13478-727D-4B0C-9850-C57C7F7107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08789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88CD6-D9DF-49B2-B4A2-F98780C9D90B}"/>
              </a:ext>
            </a:extLst>
          </p:cNvPr>
          <p:cNvSpPr>
            <a:spLocks noGrp="1"/>
          </p:cNvSpPr>
          <p:nvPr>
            <p:ph type="title"/>
          </p:nvPr>
        </p:nvSpPr>
        <p:spPr/>
        <p:txBody>
          <a:bodyPr/>
          <a:lstStyle/>
          <a:p>
            <a:r>
              <a:rPr lang="en-US"/>
              <a:t>Instagram Interactions Distribution | CamelBak</a:t>
            </a:r>
          </a:p>
        </p:txBody>
      </p:sp>
      <p:graphicFrame>
        <p:nvGraphicFramePr>
          <p:cNvPr id="6" name="Chart Placeholder 5">
            <a:extLst>
              <a:ext uri="{FF2B5EF4-FFF2-40B4-BE49-F238E27FC236}">
                <a16:creationId xmlns:a16="http://schemas.microsoft.com/office/drawing/2014/main" id="{86D64AF7-A2B1-43D5-B094-E85507607875}"/>
              </a:ext>
            </a:extLst>
          </p:cNvPr>
          <p:cNvGraphicFramePr>
            <a:graphicFrameLocks noGrp="1"/>
          </p:cNvGraphicFramePr>
          <p:nvPr>
            <p:ph type="chart" sz="quarter" idx="13"/>
            <p:extLst>
              <p:ext uri="{D42A27DB-BD31-4B8C-83A1-F6EECF244321}">
                <p14:modId xmlns:p14="http://schemas.microsoft.com/office/powerpoint/2010/main" val="23133365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60D89D-1388-41E3-B0DB-8AF790B700C5}"/>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96431305-39C5-49BF-98B5-4DB919DBF7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43030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06E465-0971-4F4F-AFB5-2F91E19D19BE}"/>
              </a:ext>
            </a:extLst>
          </p:cNvPr>
          <p:cNvSpPr>
            <a:spLocks noGrp="1"/>
          </p:cNvSpPr>
          <p:nvPr>
            <p:ph type="title"/>
          </p:nvPr>
        </p:nvSpPr>
        <p:spPr/>
        <p:txBody>
          <a:bodyPr/>
          <a:lstStyle/>
          <a:p>
            <a:r>
              <a:rPr lang="en-US"/>
              <a:t>Instagram Hashtag Detection | CamelBak</a:t>
            </a:r>
          </a:p>
        </p:txBody>
      </p:sp>
      <p:graphicFrame>
        <p:nvGraphicFramePr>
          <p:cNvPr id="5" name="Table Placeholder 4">
            <a:extLst>
              <a:ext uri="{FF2B5EF4-FFF2-40B4-BE49-F238E27FC236}">
                <a16:creationId xmlns:a16="http://schemas.microsoft.com/office/drawing/2014/main" id="{A426BA33-B24C-4110-A82C-FC1BBF9D3707}"/>
              </a:ext>
            </a:extLst>
          </p:cNvPr>
          <p:cNvGraphicFramePr>
            <a:graphicFrameLocks noGrp="1"/>
          </p:cNvGraphicFramePr>
          <p:nvPr>
            <p:ph type="tbl" sz="quarter" idx="13"/>
            <p:extLst>
              <p:ext uri="{D42A27DB-BD31-4B8C-83A1-F6EECF244321}">
                <p14:modId xmlns:p14="http://schemas.microsoft.com/office/powerpoint/2010/main" val="29375977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581270232"/>
                    </a:ext>
                  </a:extLst>
                </a:gridCol>
                <a:gridCol w="1399032">
                  <a:extLst>
                    <a:ext uri="{9D8B030D-6E8A-4147-A177-3AD203B41FA5}">
                      <a16:colId xmlns:a16="http://schemas.microsoft.com/office/drawing/2014/main" val="2279583902"/>
                    </a:ext>
                  </a:extLst>
                </a:gridCol>
                <a:gridCol w="1399032">
                  <a:extLst>
                    <a:ext uri="{9D8B030D-6E8A-4147-A177-3AD203B41FA5}">
                      <a16:colId xmlns:a16="http://schemas.microsoft.com/office/drawing/2014/main" val="3547981104"/>
                    </a:ext>
                  </a:extLst>
                </a:gridCol>
                <a:gridCol w="1399032">
                  <a:extLst>
                    <a:ext uri="{9D8B030D-6E8A-4147-A177-3AD203B41FA5}">
                      <a16:colId xmlns:a16="http://schemas.microsoft.com/office/drawing/2014/main" val="2716106705"/>
                    </a:ext>
                  </a:extLst>
                </a:gridCol>
                <a:gridCol w="1399032">
                  <a:extLst>
                    <a:ext uri="{9D8B030D-6E8A-4147-A177-3AD203B41FA5}">
                      <a16:colId xmlns:a16="http://schemas.microsoft.com/office/drawing/2014/main" val="1984974520"/>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Likes per Post</a:t>
                      </a:r>
                    </a:p>
                  </a:txBody>
                  <a:tcPr/>
                </a:tc>
                <a:tc>
                  <a:txBody>
                    <a:bodyPr/>
                    <a:lstStyle/>
                    <a:p>
                      <a:r>
                        <a:rPr lang="en-US" sz="1000"/>
                        <a:t>Avg. Comments per Post</a:t>
                      </a:r>
                    </a:p>
                  </a:txBody>
                  <a:tcPr/>
                </a:tc>
                <a:tc>
                  <a:txBody>
                    <a:bodyPr/>
                    <a:lstStyle/>
                    <a:p>
                      <a:r>
                        <a:rPr lang="en-US" sz="1000"/>
                        <a:t>Avg. Interactions per Post</a:t>
                      </a:r>
                    </a:p>
                  </a:txBody>
                  <a:tcPr/>
                </a:tc>
                <a:extLst>
                  <a:ext uri="{0D108BD9-81ED-4DB2-BD59-A6C34878D82A}">
                    <a16:rowId xmlns:a16="http://schemas.microsoft.com/office/drawing/2014/main" val="3368819333"/>
                  </a:ext>
                </a:extLst>
              </a:tr>
              <a:tr h="370840">
                <a:tc>
                  <a:txBody>
                    <a:bodyPr/>
                    <a:lstStyle/>
                    <a:p>
                      <a:r>
                        <a:rPr lang="en-US" sz="1000"/>
                        <a:t>#CamelbakArgentina</a:t>
                      </a:r>
                    </a:p>
                  </a:txBody>
                  <a:tcPr/>
                </a:tc>
                <a:tc>
                  <a:txBody>
                    <a:bodyPr/>
                    <a:lstStyle/>
                    <a:p>
                      <a:r>
                        <a:rPr lang="en-US" sz="1000"/>
                        <a:t>4</a:t>
                      </a:r>
                    </a:p>
                  </a:txBody>
                  <a:tcPr/>
                </a:tc>
                <a:tc>
                  <a:txBody>
                    <a:bodyPr/>
                    <a:lstStyle/>
                    <a:p>
                      <a:r>
                        <a:rPr lang="en-US" sz="1000"/>
                        <a:t>85</a:t>
                      </a:r>
                    </a:p>
                  </a:txBody>
                  <a:tcPr/>
                </a:tc>
                <a:tc>
                  <a:txBody>
                    <a:bodyPr/>
                    <a:lstStyle/>
                    <a:p>
                      <a:r>
                        <a:rPr lang="en-US" sz="1000"/>
                        <a:t>9.25</a:t>
                      </a:r>
                    </a:p>
                  </a:txBody>
                  <a:tcPr/>
                </a:tc>
                <a:tc>
                  <a:txBody>
                    <a:bodyPr/>
                    <a:lstStyle/>
                    <a:p>
                      <a:r>
                        <a:rPr lang="en-US" sz="1000"/>
                        <a:t>94.25</a:t>
                      </a:r>
                    </a:p>
                  </a:txBody>
                  <a:tcPr/>
                </a:tc>
                <a:extLst>
                  <a:ext uri="{0D108BD9-81ED-4DB2-BD59-A6C34878D82A}">
                    <a16:rowId xmlns:a16="http://schemas.microsoft.com/office/drawing/2014/main" val="398735630"/>
                  </a:ext>
                </a:extLst>
              </a:tr>
              <a:tr h="370840">
                <a:tc>
                  <a:txBody>
                    <a:bodyPr/>
                    <a:lstStyle/>
                    <a:p>
                      <a:r>
                        <a:rPr lang="en-US" sz="1000"/>
                        <a:t>#Camelbak</a:t>
                      </a:r>
                    </a:p>
                  </a:txBody>
                  <a:tcPr/>
                </a:tc>
                <a:tc>
                  <a:txBody>
                    <a:bodyPr/>
                    <a:lstStyle/>
                    <a:p>
                      <a:r>
                        <a:rPr lang="en-US" sz="1000"/>
                        <a:t>4</a:t>
                      </a:r>
                    </a:p>
                  </a:txBody>
                  <a:tcPr/>
                </a:tc>
                <a:tc>
                  <a:txBody>
                    <a:bodyPr/>
                    <a:lstStyle/>
                    <a:p>
                      <a:r>
                        <a:rPr lang="en-US" sz="1000"/>
                        <a:t>85</a:t>
                      </a:r>
                    </a:p>
                  </a:txBody>
                  <a:tcPr/>
                </a:tc>
                <a:tc>
                  <a:txBody>
                    <a:bodyPr/>
                    <a:lstStyle/>
                    <a:p>
                      <a:r>
                        <a:rPr lang="en-US" sz="1000"/>
                        <a:t>9.25</a:t>
                      </a:r>
                    </a:p>
                  </a:txBody>
                  <a:tcPr/>
                </a:tc>
                <a:tc>
                  <a:txBody>
                    <a:bodyPr/>
                    <a:lstStyle/>
                    <a:p>
                      <a:r>
                        <a:rPr lang="en-US" sz="1000"/>
                        <a:t>94.25</a:t>
                      </a:r>
                    </a:p>
                  </a:txBody>
                  <a:tcPr/>
                </a:tc>
                <a:extLst>
                  <a:ext uri="{0D108BD9-81ED-4DB2-BD59-A6C34878D82A}">
                    <a16:rowId xmlns:a16="http://schemas.microsoft.com/office/drawing/2014/main" val="1037529558"/>
                  </a:ext>
                </a:extLst>
              </a:tr>
              <a:tr h="370840">
                <a:tc>
                  <a:txBody>
                    <a:bodyPr/>
                    <a:lstStyle/>
                    <a:p>
                      <a:r>
                        <a:rPr lang="en-US" sz="1000"/>
                        <a:t>#hidratacion</a:t>
                      </a:r>
                    </a:p>
                  </a:txBody>
                  <a:tcPr/>
                </a:tc>
                <a:tc>
                  <a:txBody>
                    <a:bodyPr/>
                    <a:lstStyle/>
                    <a:p>
                      <a:r>
                        <a:rPr lang="en-US" sz="1000"/>
                        <a:t>3</a:t>
                      </a:r>
                    </a:p>
                  </a:txBody>
                  <a:tcPr/>
                </a:tc>
                <a:tc>
                  <a:txBody>
                    <a:bodyPr/>
                    <a:lstStyle/>
                    <a:p>
                      <a:r>
                        <a:rPr lang="en-US" sz="1000"/>
                        <a:t>89</a:t>
                      </a:r>
                    </a:p>
                  </a:txBody>
                  <a:tcPr/>
                </a:tc>
                <a:tc>
                  <a:txBody>
                    <a:bodyPr/>
                    <a:lstStyle/>
                    <a:p>
                      <a:r>
                        <a:rPr lang="en-US" sz="1000"/>
                        <a:t>10.333333333333</a:t>
                      </a:r>
                    </a:p>
                  </a:txBody>
                  <a:tcPr/>
                </a:tc>
                <a:tc>
                  <a:txBody>
                    <a:bodyPr/>
                    <a:lstStyle/>
                    <a:p>
                      <a:r>
                        <a:rPr lang="en-US" sz="1000"/>
                        <a:t>99.333333333333</a:t>
                      </a:r>
                    </a:p>
                  </a:txBody>
                  <a:tcPr/>
                </a:tc>
                <a:extLst>
                  <a:ext uri="{0D108BD9-81ED-4DB2-BD59-A6C34878D82A}">
                    <a16:rowId xmlns:a16="http://schemas.microsoft.com/office/drawing/2014/main" val="2170970313"/>
                  </a:ext>
                </a:extLst>
              </a:tr>
              <a:tr h="370840">
                <a:tc>
                  <a:txBody>
                    <a:bodyPr/>
                    <a:lstStyle/>
                    <a:p>
                      <a:r>
                        <a:rPr lang="en-US" sz="1000"/>
                        <a:t>#deportes</a:t>
                      </a:r>
                    </a:p>
                  </a:txBody>
                  <a:tcPr/>
                </a:tc>
                <a:tc>
                  <a:txBody>
                    <a:bodyPr/>
                    <a:lstStyle/>
                    <a:p>
                      <a:r>
                        <a:rPr lang="en-US" sz="1000"/>
                        <a:t>3</a:t>
                      </a:r>
                    </a:p>
                  </a:txBody>
                  <a:tcPr/>
                </a:tc>
                <a:tc>
                  <a:txBody>
                    <a:bodyPr/>
                    <a:lstStyle/>
                    <a:p>
                      <a:r>
                        <a:rPr lang="en-US" sz="1000"/>
                        <a:t>89</a:t>
                      </a:r>
                    </a:p>
                  </a:txBody>
                  <a:tcPr/>
                </a:tc>
                <a:tc>
                  <a:txBody>
                    <a:bodyPr/>
                    <a:lstStyle/>
                    <a:p>
                      <a:r>
                        <a:rPr lang="en-US" sz="1000"/>
                        <a:t>10.333333333333</a:t>
                      </a:r>
                    </a:p>
                  </a:txBody>
                  <a:tcPr/>
                </a:tc>
                <a:tc>
                  <a:txBody>
                    <a:bodyPr/>
                    <a:lstStyle/>
                    <a:p>
                      <a:r>
                        <a:rPr lang="en-US" sz="1000"/>
                        <a:t>99.333333333333</a:t>
                      </a:r>
                    </a:p>
                  </a:txBody>
                  <a:tcPr/>
                </a:tc>
                <a:extLst>
                  <a:ext uri="{0D108BD9-81ED-4DB2-BD59-A6C34878D82A}">
                    <a16:rowId xmlns:a16="http://schemas.microsoft.com/office/drawing/2014/main" val="2613066912"/>
                  </a:ext>
                </a:extLst>
              </a:tr>
              <a:tr h="370840">
                <a:tc>
                  <a:txBody>
                    <a:bodyPr/>
                    <a:lstStyle/>
                    <a:p>
                      <a:r>
                        <a:rPr lang="en-US" sz="1000"/>
                        <a:t>#ciclismo</a:t>
                      </a:r>
                    </a:p>
                  </a:txBody>
                  <a:tcPr/>
                </a:tc>
                <a:tc>
                  <a:txBody>
                    <a:bodyPr/>
                    <a:lstStyle/>
                    <a:p>
                      <a:r>
                        <a:rPr lang="en-US" sz="1000"/>
                        <a:t>3</a:t>
                      </a:r>
                    </a:p>
                  </a:txBody>
                  <a:tcPr/>
                </a:tc>
                <a:tc>
                  <a:txBody>
                    <a:bodyPr/>
                    <a:lstStyle/>
                    <a:p>
                      <a:r>
                        <a:rPr lang="en-US" sz="1000"/>
                        <a:t>89</a:t>
                      </a:r>
                    </a:p>
                  </a:txBody>
                  <a:tcPr/>
                </a:tc>
                <a:tc>
                  <a:txBody>
                    <a:bodyPr/>
                    <a:lstStyle/>
                    <a:p>
                      <a:r>
                        <a:rPr lang="en-US" sz="1000"/>
                        <a:t>10.333333333333</a:t>
                      </a:r>
                    </a:p>
                  </a:txBody>
                  <a:tcPr/>
                </a:tc>
                <a:tc>
                  <a:txBody>
                    <a:bodyPr/>
                    <a:lstStyle/>
                    <a:p>
                      <a:r>
                        <a:rPr lang="en-US" sz="1000"/>
                        <a:t>99.333333333333</a:t>
                      </a:r>
                    </a:p>
                  </a:txBody>
                  <a:tcPr/>
                </a:tc>
                <a:extLst>
                  <a:ext uri="{0D108BD9-81ED-4DB2-BD59-A6C34878D82A}">
                    <a16:rowId xmlns:a16="http://schemas.microsoft.com/office/drawing/2014/main" val="1999027467"/>
                  </a:ext>
                </a:extLst>
              </a:tr>
              <a:tr h="370840">
                <a:tc>
                  <a:txBody>
                    <a:bodyPr/>
                    <a:lstStyle/>
                    <a:p>
                      <a:r>
                        <a:rPr lang="en-US" sz="1000"/>
                        <a:t>#agua</a:t>
                      </a:r>
                    </a:p>
                  </a:txBody>
                  <a:tcPr/>
                </a:tc>
                <a:tc>
                  <a:txBody>
                    <a:bodyPr/>
                    <a:lstStyle/>
                    <a:p>
                      <a:r>
                        <a:rPr lang="en-US" sz="1000"/>
                        <a:t>2</a:t>
                      </a:r>
                    </a:p>
                  </a:txBody>
                  <a:tcPr/>
                </a:tc>
                <a:tc>
                  <a:txBody>
                    <a:bodyPr/>
                    <a:lstStyle/>
                    <a:p>
                      <a:r>
                        <a:rPr lang="en-US" sz="1000"/>
                        <a:t>91</a:t>
                      </a:r>
                    </a:p>
                  </a:txBody>
                  <a:tcPr/>
                </a:tc>
                <a:tc>
                  <a:txBody>
                    <a:bodyPr/>
                    <a:lstStyle/>
                    <a:p>
                      <a:r>
                        <a:rPr lang="en-US" sz="1000"/>
                        <a:t>9</a:t>
                      </a:r>
                    </a:p>
                  </a:txBody>
                  <a:tcPr/>
                </a:tc>
                <a:tc>
                  <a:txBody>
                    <a:bodyPr/>
                    <a:lstStyle/>
                    <a:p>
                      <a:r>
                        <a:rPr lang="en-US" sz="1000"/>
                        <a:t>100</a:t>
                      </a:r>
                    </a:p>
                  </a:txBody>
                  <a:tcPr/>
                </a:tc>
                <a:extLst>
                  <a:ext uri="{0D108BD9-81ED-4DB2-BD59-A6C34878D82A}">
                    <a16:rowId xmlns:a16="http://schemas.microsoft.com/office/drawing/2014/main" val="2047252126"/>
                  </a:ext>
                </a:extLst>
              </a:tr>
              <a:tr h="370840">
                <a:tc>
                  <a:txBody>
                    <a:bodyPr/>
                    <a:lstStyle/>
                    <a:p>
                      <a:r>
                        <a:rPr lang="en-US" sz="1000"/>
                        <a:t>#diainternacionaldelamujer</a:t>
                      </a:r>
                    </a:p>
                  </a:txBody>
                  <a:tcPr/>
                </a:tc>
                <a:tc>
                  <a:txBody>
                    <a:bodyPr/>
                    <a:lstStyle/>
                    <a:p>
                      <a:r>
                        <a:rPr lang="en-US" sz="1000"/>
                        <a:t>1</a:t>
                      </a:r>
                    </a:p>
                  </a:txBody>
                  <a:tcPr/>
                </a:tc>
                <a:tc>
                  <a:txBody>
                    <a:bodyPr/>
                    <a:lstStyle/>
                    <a:p>
                      <a:r>
                        <a:rPr lang="en-US" sz="1000"/>
                        <a:t>73</a:t>
                      </a:r>
                    </a:p>
                  </a:txBody>
                  <a:tcPr/>
                </a:tc>
                <a:tc>
                  <a:txBody>
                    <a:bodyPr/>
                    <a:lstStyle/>
                    <a:p>
                      <a:r>
                        <a:rPr lang="en-US" sz="1000"/>
                        <a:t>6</a:t>
                      </a:r>
                    </a:p>
                  </a:txBody>
                  <a:tcPr/>
                </a:tc>
                <a:tc>
                  <a:txBody>
                    <a:bodyPr/>
                    <a:lstStyle/>
                    <a:p>
                      <a:r>
                        <a:rPr lang="en-US" sz="1000"/>
                        <a:t>79</a:t>
                      </a:r>
                    </a:p>
                  </a:txBody>
                  <a:tcPr/>
                </a:tc>
                <a:extLst>
                  <a:ext uri="{0D108BD9-81ED-4DB2-BD59-A6C34878D82A}">
                    <a16:rowId xmlns:a16="http://schemas.microsoft.com/office/drawing/2014/main" val="2180500705"/>
                  </a:ext>
                </a:extLst>
              </a:tr>
              <a:tr h="370840">
                <a:tc>
                  <a:txBody>
                    <a:bodyPr/>
                    <a:lstStyle/>
                    <a:p>
                      <a:r>
                        <a:rPr lang="en-US" sz="1000"/>
                        <a:t>#mochilas</a:t>
                      </a:r>
                    </a:p>
                  </a:txBody>
                  <a:tcPr/>
                </a:tc>
                <a:tc>
                  <a:txBody>
                    <a:bodyPr/>
                    <a:lstStyle/>
                    <a:p>
                      <a:r>
                        <a:rPr lang="en-US" sz="1000"/>
                        <a:t>1</a:t>
                      </a:r>
                    </a:p>
                  </a:txBody>
                  <a:tcPr/>
                </a:tc>
                <a:tc>
                  <a:txBody>
                    <a:bodyPr/>
                    <a:lstStyle/>
                    <a:p>
                      <a:r>
                        <a:rPr lang="en-US" sz="1000"/>
                        <a:t>85</a:t>
                      </a:r>
                    </a:p>
                  </a:txBody>
                  <a:tcPr/>
                </a:tc>
                <a:tc>
                  <a:txBody>
                    <a:bodyPr/>
                    <a:lstStyle/>
                    <a:p>
                      <a:r>
                        <a:rPr lang="en-US" sz="1000"/>
                        <a:t>13</a:t>
                      </a:r>
                    </a:p>
                  </a:txBody>
                  <a:tcPr/>
                </a:tc>
                <a:tc>
                  <a:txBody>
                    <a:bodyPr/>
                    <a:lstStyle/>
                    <a:p>
                      <a:r>
                        <a:rPr lang="en-US" sz="1000"/>
                        <a:t>98</a:t>
                      </a:r>
                    </a:p>
                  </a:txBody>
                  <a:tcPr/>
                </a:tc>
                <a:extLst>
                  <a:ext uri="{0D108BD9-81ED-4DB2-BD59-A6C34878D82A}">
                    <a16:rowId xmlns:a16="http://schemas.microsoft.com/office/drawing/2014/main" val="2669937800"/>
                  </a:ext>
                </a:extLst>
              </a:tr>
              <a:tr h="370840">
                <a:tc>
                  <a:txBody>
                    <a:bodyPr/>
                    <a:lstStyle/>
                    <a:p>
                      <a:r>
                        <a:rPr lang="en-US" sz="1000"/>
                        <a:t>#MULE</a:t>
                      </a:r>
                    </a:p>
                  </a:txBody>
                  <a:tcPr/>
                </a:tc>
                <a:tc>
                  <a:txBody>
                    <a:bodyPr/>
                    <a:lstStyle/>
                    <a:p>
                      <a:r>
                        <a:rPr lang="en-US" sz="1000"/>
                        <a:t>1</a:t>
                      </a:r>
                    </a:p>
                  </a:txBody>
                  <a:tcPr/>
                </a:tc>
                <a:tc>
                  <a:txBody>
                    <a:bodyPr/>
                    <a:lstStyle/>
                    <a:p>
                      <a:r>
                        <a:rPr lang="en-US" sz="1000"/>
                        <a:t>85</a:t>
                      </a:r>
                    </a:p>
                  </a:txBody>
                  <a:tcPr/>
                </a:tc>
                <a:tc>
                  <a:txBody>
                    <a:bodyPr/>
                    <a:lstStyle/>
                    <a:p>
                      <a:r>
                        <a:rPr lang="en-US" sz="1000"/>
                        <a:t>13</a:t>
                      </a:r>
                    </a:p>
                  </a:txBody>
                  <a:tcPr/>
                </a:tc>
                <a:tc>
                  <a:txBody>
                    <a:bodyPr/>
                    <a:lstStyle/>
                    <a:p>
                      <a:r>
                        <a:rPr lang="en-US" sz="1000"/>
                        <a:t>98</a:t>
                      </a:r>
                    </a:p>
                  </a:txBody>
                  <a:tcPr/>
                </a:tc>
                <a:extLst>
                  <a:ext uri="{0D108BD9-81ED-4DB2-BD59-A6C34878D82A}">
                    <a16:rowId xmlns:a16="http://schemas.microsoft.com/office/drawing/2014/main" val="3485944961"/>
                  </a:ext>
                </a:extLst>
              </a:tr>
            </a:tbl>
          </a:graphicData>
        </a:graphic>
      </p:graphicFrame>
      <p:sp>
        <p:nvSpPr>
          <p:cNvPr id="4" name="Text Placeholder 3">
            <a:extLst>
              <a:ext uri="{FF2B5EF4-FFF2-40B4-BE49-F238E27FC236}">
                <a16:creationId xmlns:a16="http://schemas.microsoft.com/office/drawing/2014/main" id="{C21A222A-AE9F-4EE2-A723-5C056D55208D}"/>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26477955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54D29-0A26-43F2-800E-3E2FEC80665A}"/>
              </a:ext>
            </a:extLst>
          </p:cNvPr>
          <p:cNvSpPr>
            <a:spLocks noGrp="1"/>
          </p:cNvSpPr>
          <p:nvPr>
            <p:ph type="title"/>
          </p:nvPr>
        </p:nvSpPr>
        <p:spPr/>
        <p:txBody>
          <a:bodyPr/>
          <a:lstStyle/>
          <a:p>
            <a:r>
              <a:rPr lang="en-US"/>
              <a:t>Instagram Posts Table | CamelBak - 1 of 5</a:t>
            </a:r>
          </a:p>
        </p:txBody>
      </p:sp>
      <p:graphicFrame>
        <p:nvGraphicFramePr>
          <p:cNvPr id="5" name="Table Placeholder 4">
            <a:extLst>
              <a:ext uri="{FF2B5EF4-FFF2-40B4-BE49-F238E27FC236}">
                <a16:creationId xmlns:a16="http://schemas.microsoft.com/office/drawing/2014/main" id="{808288C7-2D6F-48ED-9011-3D58DB680229}"/>
              </a:ext>
            </a:extLst>
          </p:cNvPr>
          <p:cNvGraphicFramePr>
            <a:graphicFrameLocks noGrp="1"/>
          </p:cNvGraphicFramePr>
          <p:nvPr>
            <p:ph type="tbl" sz="quarter" idx="13"/>
            <p:extLst>
              <p:ext uri="{D42A27DB-BD31-4B8C-83A1-F6EECF244321}">
                <p14:modId xmlns:p14="http://schemas.microsoft.com/office/powerpoint/2010/main" val="2091860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8246746"/>
                    </a:ext>
                  </a:extLst>
                </a:gridCol>
                <a:gridCol w="1810512">
                  <a:extLst>
                    <a:ext uri="{9D8B030D-6E8A-4147-A177-3AD203B41FA5}">
                      <a16:colId xmlns:a16="http://schemas.microsoft.com/office/drawing/2014/main" val="2482465638"/>
                    </a:ext>
                  </a:extLst>
                </a:gridCol>
                <a:gridCol w="822960">
                  <a:extLst>
                    <a:ext uri="{9D8B030D-6E8A-4147-A177-3AD203B41FA5}">
                      <a16:colId xmlns:a16="http://schemas.microsoft.com/office/drawing/2014/main" val="3284760854"/>
                    </a:ext>
                  </a:extLst>
                </a:gridCol>
                <a:gridCol w="822960">
                  <a:extLst>
                    <a:ext uri="{9D8B030D-6E8A-4147-A177-3AD203B41FA5}">
                      <a16:colId xmlns:a16="http://schemas.microsoft.com/office/drawing/2014/main" val="741454218"/>
                    </a:ext>
                  </a:extLst>
                </a:gridCol>
                <a:gridCol w="822960">
                  <a:extLst>
                    <a:ext uri="{9D8B030D-6E8A-4147-A177-3AD203B41FA5}">
                      <a16:colId xmlns:a16="http://schemas.microsoft.com/office/drawing/2014/main" val="3767957911"/>
                    </a:ext>
                  </a:extLst>
                </a:gridCol>
                <a:gridCol w="822960">
                  <a:extLst>
                    <a:ext uri="{9D8B030D-6E8A-4147-A177-3AD203B41FA5}">
                      <a16:colId xmlns:a16="http://schemas.microsoft.com/office/drawing/2014/main" val="2710088402"/>
                    </a:ext>
                  </a:extLst>
                </a:gridCol>
                <a:gridCol w="822960">
                  <a:extLst>
                    <a:ext uri="{9D8B030D-6E8A-4147-A177-3AD203B41FA5}">
                      <a16:colId xmlns:a16="http://schemas.microsoft.com/office/drawing/2014/main" val="29443521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41118237"/>
                  </a:ext>
                </a:extLst>
              </a:tr>
            </a:tbl>
          </a:graphicData>
        </a:graphic>
      </p:graphicFrame>
      <p:sp>
        <p:nvSpPr>
          <p:cNvPr id="4" name="Text Placeholder 3">
            <a:extLst>
              <a:ext uri="{FF2B5EF4-FFF2-40B4-BE49-F238E27FC236}">
                <a16:creationId xmlns:a16="http://schemas.microsoft.com/office/drawing/2014/main" id="{EF2340B9-F7A0-4C6E-B28C-D1D1B72073D8}"/>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15004098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E1354-9732-49C6-8B1F-B9E5F843268C}"/>
              </a:ext>
            </a:extLst>
          </p:cNvPr>
          <p:cNvSpPr>
            <a:spLocks noGrp="1"/>
          </p:cNvSpPr>
          <p:nvPr>
            <p:ph type="title"/>
          </p:nvPr>
        </p:nvSpPr>
        <p:spPr/>
        <p:txBody>
          <a:bodyPr/>
          <a:lstStyle/>
          <a:p>
            <a:r>
              <a:rPr lang="en-US"/>
              <a:t>Instagram Posts Table | CamelBak - 2 of 5</a:t>
            </a:r>
          </a:p>
        </p:txBody>
      </p:sp>
      <p:graphicFrame>
        <p:nvGraphicFramePr>
          <p:cNvPr id="5" name="Table Placeholder 4">
            <a:extLst>
              <a:ext uri="{FF2B5EF4-FFF2-40B4-BE49-F238E27FC236}">
                <a16:creationId xmlns:a16="http://schemas.microsoft.com/office/drawing/2014/main" id="{73CB3DFC-08B1-41A8-8CC2-CA54318D3F63}"/>
              </a:ext>
            </a:extLst>
          </p:cNvPr>
          <p:cNvGraphicFramePr>
            <a:graphicFrameLocks noGrp="1"/>
          </p:cNvGraphicFramePr>
          <p:nvPr>
            <p:ph type="tbl" sz="quarter" idx="13"/>
            <p:extLst>
              <p:ext uri="{D42A27DB-BD31-4B8C-83A1-F6EECF244321}">
                <p14:modId xmlns:p14="http://schemas.microsoft.com/office/powerpoint/2010/main" val="42538399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23179949"/>
                    </a:ext>
                  </a:extLst>
                </a:gridCol>
                <a:gridCol w="1810512">
                  <a:extLst>
                    <a:ext uri="{9D8B030D-6E8A-4147-A177-3AD203B41FA5}">
                      <a16:colId xmlns:a16="http://schemas.microsoft.com/office/drawing/2014/main" val="2589917460"/>
                    </a:ext>
                  </a:extLst>
                </a:gridCol>
                <a:gridCol w="822960">
                  <a:extLst>
                    <a:ext uri="{9D8B030D-6E8A-4147-A177-3AD203B41FA5}">
                      <a16:colId xmlns:a16="http://schemas.microsoft.com/office/drawing/2014/main" val="160493896"/>
                    </a:ext>
                  </a:extLst>
                </a:gridCol>
                <a:gridCol w="822960">
                  <a:extLst>
                    <a:ext uri="{9D8B030D-6E8A-4147-A177-3AD203B41FA5}">
                      <a16:colId xmlns:a16="http://schemas.microsoft.com/office/drawing/2014/main" val="379301245"/>
                    </a:ext>
                  </a:extLst>
                </a:gridCol>
                <a:gridCol w="822960">
                  <a:extLst>
                    <a:ext uri="{9D8B030D-6E8A-4147-A177-3AD203B41FA5}">
                      <a16:colId xmlns:a16="http://schemas.microsoft.com/office/drawing/2014/main" val="2530817847"/>
                    </a:ext>
                  </a:extLst>
                </a:gridCol>
                <a:gridCol w="822960">
                  <a:extLst>
                    <a:ext uri="{9D8B030D-6E8A-4147-A177-3AD203B41FA5}">
                      <a16:colId xmlns:a16="http://schemas.microsoft.com/office/drawing/2014/main" val="1954079279"/>
                    </a:ext>
                  </a:extLst>
                </a:gridCol>
                <a:gridCol w="822960">
                  <a:extLst>
                    <a:ext uri="{9D8B030D-6E8A-4147-A177-3AD203B41FA5}">
                      <a16:colId xmlns:a16="http://schemas.microsoft.com/office/drawing/2014/main" val="2717917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92014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camelbak_ar - 2022-02-17 10:01:30</a:t>
                      </a:r>
                      <a:r>
                        <a:rPr kumimoji="0" lang="es-ES" sz="1000" b="0" i="0" u="none" strike="noStrike" kern="1200" cap="none" spc="0" normalizeH="0" baseline="0" noProof="0">
                          <a:ln>
                            <a:noFill/>
                          </a:ln>
                          <a:solidFill>
                            <a:prstClr val="black"/>
                          </a:solidFill>
                          <a:effectLst/>
                          <a:uLnTx/>
                          <a:uFillTx/>
                          <a:latin typeface="+mn-lt"/>
                          <a:ea typeface="+mn-ea"/>
                          <a:cs typeface="+mn-cs"/>
                        </a:rPr>
                        <a:t>
 𝐀𝐥𝐠𝐨 𝐧𝐮𝐞𝐯𝐨 𝐞𝐬𝐭𝐚́ 𝐥𝐥𝐞𝐠𝐚𝐧𝐝𝐨 𝐚 𝐂𝐚𝐦𝐞𝐥𝐛𝐚𝐤: 𝐐𝐮𝐢𝐜𝐤 𝐆𝐫𝐢𝐩 𝐂𝐡𝐢𝐥𝐥 
La botella Peak Fitness Chill que te permite moverte ligero y rápido. 
También incluye una bolsa con cremallera con espacio suficiente para los tres elementos esenciales que llevás habitualmente: llaves, tarjeta y teléfono. 
💧Tecnología Jet Valve con un dial de bloqueo para un transporte a prueba de fugas. 
💧Bolsillo seguro para el teléfono: convenientemente ubicado con un cierre de cremallera para un acceso rápido y seguro.
💧Reflectividad: para carreras matutinas o nocturnas.
💧Pequeño bolsillo elástico para artículos esenciales para combustible adicional.
💧La tecnología TruTaste patentada mantiene el sabor del agua limpia
Próximamente vas a encontrarlo en nuestras tiendas oficiales.
#CamelbakArgentina #Camelbak #agua #hidratacion #deportes #ciclismo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51.2885-15/274081463_621890958900697_5136437866384713294_n.jpg?_nc_cat=101&amp;ccb=1-5&amp;_nc_sid=8ae9d6&amp;_nc_ohc=fF3DLyZ9na0AX9bqEGN&amp;_nc_ht=scontent-yyz1-1.cdninstagram.com&amp;edm=AL-3X8kEAAAA&amp;oh=00_AT8rAYm5glR5hZDDzzURj_0WE5P8n-5jQVIKXvUsBI4wKg&amp;oe=62302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693758386"/>
                  </a:ext>
                </a:extLst>
              </a:tr>
            </a:tbl>
          </a:graphicData>
        </a:graphic>
      </p:graphicFrame>
      <p:sp>
        <p:nvSpPr>
          <p:cNvPr id="4" name="Text Placeholder 3">
            <a:extLst>
              <a:ext uri="{FF2B5EF4-FFF2-40B4-BE49-F238E27FC236}">
                <a16:creationId xmlns:a16="http://schemas.microsoft.com/office/drawing/2014/main" id="{FC0EF028-28FB-46B2-8ECD-1530FE03A53B}"/>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29536085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E05DC-2379-4052-B993-53C3E9D38932}"/>
              </a:ext>
            </a:extLst>
          </p:cNvPr>
          <p:cNvSpPr>
            <a:spLocks noGrp="1"/>
          </p:cNvSpPr>
          <p:nvPr>
            <p:ph type="title"/>
          </p:nvPr>
        </p:nvSpPr>
        <p:spPr/>
        <p:txBody>
          <a:bodyPr/>
          <a:lstStyle/>
          <a:p>
            <a:r>
              <a:rPr lang="en-US"/>
              <a:t>Instagram Posts Table | CamelBak - 3 of 5</a:t>
            </a:r>
          </a:p>
        </p:txBody>
      </p:sp>
      <p:graphicFrame>
        <p:nvGraphicFramePr>
          <p:cNvPr id="5" name="Table Placeholder 4">
            <a:extLst>
              <a:ext uri="{FF2B5EF4-FFF2-40B4-BE49-F238E27FC236}">
                <a16:creationId xmlns:a16="http://schemas.microsoft.com/office/drawing/2014/main" id="{06EBD363-C731-42B9-991B-0A59DBF07337}"/>
              </a:ext>
            </a:extLst>
          </p:cNvPr>
          <p:cNvGraphicFramePr>
            <a:graphicFrameLocks noGrp="1"/>
          </p:cNvGraphicFramePr>
          <p:nvPr>
            <p:ph type="tbl" sz="quarter" idx="13"/>
            <p:extLst>
              <p:ext uri="{D42A27DB-BD31-4B8C-83A1-F6EECF244321}">
                <p14:modId xmlns:p14="http://schemas.microsoft.com/office/powerpoint/2010/main" val="16270245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79145824"/>
                    </a:ext>
                  </a:extLst>
                </a:gridCol>
                <a:gridCol w="1810512">
                  <a:extLst>
                    <a:ext uri="{9D8B030D-6E8A-4147-A177-3AD203B41FA5}">
                      <a16:colId xmlns:a16="http://schemas.microsoft.com/office/drawing/2014/main" val="3173562198"/>
                    </a:ext>
                  </a:extLst>
                </a:gridCol>
                <a:gridCol w="822960">
                  <a:extLst>
                    <a:ext uri="{9D8B030D-6E8A-4147-A177-3AD203B41FA5}">
                      <a16:colId xmlns:a16="http://schemas.microsoft.com/office/drawing/2014/main" val="2384912369"/>
                    </a:ext>
                  </a:extLst>
                </a:gridCol>
                <a:gridCol w="822960">
                  <a:extLst>
                    <a:ext uri="{9D8B030D-6E8A-4147-A177-3AD203B41FA5}">
                      <a16:colId xmlns:a16="http://schemas.microsoft.com/office/drawing/2014/main" val="1759711726"/>
                    </a:ext>
                  </a:extLst>
                </a:gridCol>
                <a:gridCol w="822960">
                  <a:extLst>
                    <a:ext uri="{9D8B030D-6E8A-4147-A177-3AD203B41FA5}">
                      <a16:colId xmlns:a16="http://schemas.microsoft.com/office/drawing/2014/main" val="3728869064"/>
                    </a:ext>
                  </a:extLst>
                </a:gridCol>
                <a:gridCol w="822960">
                  <a:extLst>
                    <a:ext uri="{9D8B030D-6E8A-4147-A177-3AD203B41FA5}">
                      <a16:colId xmlns:a16="http://schemas.microsoft.com/office/drawing/2014/main" val="1575396837"/>
                    </a:ext>
                  </a:extLst>
                </a:gridCol>
                <a:gridCol w="822960">
                  <a:extLst>
                    <a:ext uri="{9D8B030D-6E8A-4147-A177-3AD203B41FA5}">
                      <a16:colId xmlns:a16="http://schemas.microsoft.com/office/drawing/2014/main" val="33707321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60815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camelbak_ar - 2022-03-10 10:01:04</a:t>
                      </a:r>
                      <a:r>
                        <a:rPr kumimoji="0" lang="en-US" sz="1000" b="0" i="0" u="none" strike="noStrike" kern="1200" cap="none" spc="0" normalizeH="0" baseline="0" noProof="0">
                          <a:ln>
                            <a:noFill/>
                          </a:ln>
                          <a:solidFill>
                            <a:prstClr val="black"/>
                          </a:solidFill>
                          <a:effectLst/>
                          <a:uLnTx/>
                          <a:uFillTx/>
                          <a:latin typeface="+mn-lt"/>
                          <a:ea typeface="+mn-ea"/>
                          <a:cs typeface="+mn-cs"/>
                        </a:rPr>
                        <a:t>
 La mochila de ciclismo M.U.L.E. está pensada para vos.
Combina 12 litros de almacenamiento total con un depósito crux de 3 litros con Quicklink. Y su panel posterior con arnés ventilado lo mantiene fresco y cómodo.
¡No te la pierdas! 🔥
#CamelbakArgentina #Camelbak #mochilas #MULE #hidratacion #deportes #ciclismo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51.2885-15/275457096_823178892409368_7334967669589958590_n.jpg?_nc_cat=103&amp;ccb=1-5&amp;_nc_sid=8ae9d6&amp;_nc_ohc=MjlFqC2RmAkAX-OhBTY&amp;_nc_ht=scontent-yyz1-1.cdninstagram.com&amp;edm=AL-3X8kEAAAA&amp;oh=00_AT9yOrOzbsE3_f4pYzs6u7XCxALLx3NqhXYooicWKd5Row&amp;oe=622FB6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02060333"/>
                  </a:ext>
                </a:extLst>
              </a:tr>
            </a:tbl>
          </a:graphicData>
        </a:graphic>
      </p:graphicFrame>
      <p:sp>
        <p:nvSpPr>
          <p:cNvPr id="4" name="Text Placeholder 3">
            <a:extLst>
              <a:ext uri="{FF2B5EF4-FFF2-40B4-BE49-F238E27FC236}">
                <a16:creationId xmlns:a16="http://schemas.microsoft.com/office/drawing/2014/main" id="{5F747654-886D-4C75-ABEA-BB54158AB9A1}"/>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36272691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3EF668-18C6-4422-BB24-AC274889A8F1}"/>
              </a:ext>
            </a:extLst>
          </p:cNvPr>
          <p:cNvSpPr>
            <a:spLocks noGrp="1"/>
          </p:cNvSpPr>
          <p:nvPr>
            <p:ph type="title"/>
          </p:nvPr>
        </p:nvSpPr>
        <p:spPr/>
        <p:txBody>
          <a:bodyPr/>
          <a:lstStyle/>
          <a:p>
            <a:r>
              <a:rPr lang="en-US"/>
              <a:t>Instagram Posts Table | CamelBak - 4 of 5</a:t>
            </a:r>
          </a:p>
        </p:txBody>
      </p:sp>
      <p:graphicFrame>
        <p:nvGraphicFramePr>
          <p:cNvPr id="5" name="Table Placeholder 4">
            <a:extLst>
              <a:ext uri="{FF2B5EF4-FFF2-40B4-BE49-F238E27FC236}">
                <a16:creationId xmlns:a16="http://schemas.microsoft.com/office/drawing/2014/main" id="{50EC3D8D-D745-4CBD-8056-EBAFAC198D7B}"/>
              </a:ext>
            </a:extLst>
          </p:cNvPr>
          <p:cNvGraphicFramePr>
            <a:graphicFrameLocks noGrp="1"/>
          </p:cNvGraphicFramePr>
          <p:nvPr>
            <p:ph type="tbl" sz="quarter" idx="13"/>
            <p:extLst>
              <p:ext uri="{D42A27DB-BD31-4B8C-83A1-F6EECF244321}">
                <p14:modId xmlns:p14="http://schemas.microsoft.com/office/powerpoint/2010/main" val="109670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90864599"/>
                    </a:ext>
                  </a:extLst>
                </a:gridCol>
                <a:gridCol w="1810512">
                  <a:extLst>
                    <a:ext uri="{9D8B030D-6E8A-4147-A177-3AD203B41FA5}">
                      <a16:colId xmlns:a16="http://schemas.microsoft.com/office/drawing/2014/main" val="2876270237"/>
                    </a:ext>
                  </a:extLst>
                </a:gridCol>
                <a:gridCol w="822960">
                  <a:extLst>
                    <a:ext uri="{9D8B030D-6E8A-4147-A177-3AD203B41FA5}">
                      <a16:colId xmlns:a16="http://schemas.microsoft.com/office/drawing/2014/main" val="3754937021"/>
                    </a:ext>
                  </a:extLst>
                </a:gridCol>
                <a:gridCol w="822960">
                  <a:extLst>
                    <a:ext uri="{9D8B030D-6E8A-4147-A177-3AD203B41FA5}">
                      <a16:colId xmlns:a16="http://schemas.microsoft.com/office/drawing/2014/main" val="3331566239"/>
                    </a:ext>
                  </a:extLst>
                </a:gridCol>
                <a:gridCol w="822960">
                  <a:extLst>
                    <a:ext uri="{9D8B030D-6E8A-4147-A177-3AD203B41FA5}">
                      <a16:colId xmlns:a16="http://schemas.microsoft.com/office/drawing/2014/main" val="890987331"/>
                    </a:ext>
                  </a:extLst>
                </a:gridCol>
                <a:gridCol w="822960">
                  <a:extLst>
                    <a:ext uri="{9D8B030D-6E8A-4147-A177-3AD203B41FA5}">
                      <a16:colId xmlns:a16="http://schemas.microsoft.com/office/drawing/2014/main" val="4270105339"/>
                    </a:ext>
                  </a:extLst>
                </a:gridCol>
                <a:gridCol w="822960">
                  <a:extLst>
                    <a:ext uri="{9D8B030D-6E8A-4147-A177-3AD203B41FA5}">
                      <a16:colId xmlns:a16="http://schemas.microsoft.com/office/drawing/2014/main" val="24651619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86039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camelbak_ar - 2022-02-24 15:08:47</a:t>
                      </a:r>
                      <a:r>
                        <a:rPr kumimoji="0" lang="es-ES" sz="1000" b="0" i="0" u="none" strike="noStrike" kern="1200" cap="none" spc="0" normalizeH="0" baseline="0" noProof="0">
                          <a:ln>
                            <a:noFill/>
                          </a:ln>
                          <a:solidFill>
                            <a:prstClr val="black"/>
                          </a:solidFill>
                          <a:effectLst/>
                          <a:uLnTx/>
                          <a:uFillTx/>
                          <a:latin typeface="+mn-lt"/>
                          <a:ea typeface="+mn-ea"/>
                          <a:cs typeface="+mn-cs"/>
                        </a:rPr>
                        <a:t>
 El 𝐜𝐡𝐚𝐥𝐞𝐜𝐨 𝐙𝐞𝐩𝐡𝐲𝐫 está diseñado para los corredores amantes de largas distancias. Es liviano y cuenta con bolsillos seguros para llevar agua, ropa, teléfono y otros equipos esenciales. 
Y MÁS características:
✅Engineered Knit Mesh: material ligero y transpirable fabricado con tecnología de mapeo corporal para ventilar las áreas del cuerpo que generan la mayor cantidad de calor.
✅Correas ajustables dobles: para un ajuste personalizado y una mayor estabilidad.
✅Almacenamiento de combustible y equipo: múltiples opciones de almacenamiento, de fácil acceso.
✅Reflectividad: para seguridad con poca luz.
✅Polygiene antimicrobiano.
✅Silbato de seguridad: para ser escuchado en caso de emergencia.
Próximamente vas a encontrarlo en nuestras tiendas oficiales.
#CamelbakArgentina #Camelbak #agua #hidratacion #deportes #ciclismo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51.2885-15/274524012_347783417235115_81552702028986007_n.jpg?_nc_cat=106&amp;ccb=1-5&amp;_nc_sid=8ae9d6&amp;_nc_ohc=sxcUEMSY1zAAX8RKKB0&amp;_nc_ht=scontent-yyz1-1.cdninstagram.com&amp;edm=AL-3X8kEAAAA&amp;oh=00_AT9iuFWAMotnyczcZpVbKqj1LMsh2V5qFroDkmxXgc6hOg&amp;oe=622F5535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737146551"/>
                  </a:ext>
                </a:extLst>
              </a:tr>
            </a:tbl>
          </a:graphicData>
        </a:graphic>
      </p:graphicFrame>
      <p:sp>
        <p:nvSpPr>
          <p:cNvPr id="4" name="Text Placeholder 3">
            <a:extLst>
              <a:ext uri="{FF2B5EF4-FFF2-40B4-BE49-F238E27FC236}">
                <a16:creationId xmlns:a16="http://schemas.microsoft.com/office/drawing/2014/main" id="{29CB2492-E1B1-4622-A5F6-FD78CEA6878F}"/>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4926359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963A4-D6DE-46D6-99BB-BAD357B3A6BE}"/>
              </a:ext>
            </a:extLst>
          </p:cNvPr>
          <p:cNvSpPr>
            <a:spLocks noGrp="1"/>
          </p:cNvSpPr>
          <p:nvPr>
            <p:ph type="title"/>
          </p:nvPr>
        </p:nvSpPr>
        <p:spPr/>
        <p:txBody>
          <a:bodyPr/>
          <a:lstStyle/>
          <a:p>
            <a:r>
              <a:rPr lang="en-US"/>
              <a:t>Instagram Posts Table | CamelBak - 5 of 5</a:t>
            </a:r>
          </a:p>
        </p:txBody>
      </p:sp>
      <p:graphicFrame>
        <p:nvGraphicFramePr>
          <p:cNvPr id="5" name="Table Placeholder 4">
            <a:extLst>
              <a:ext uri="{FF2B5EF4-FFF2-40B4-BE49-F238E27FC236}">
                <a16:creationId xmlns:a16="http://schemas.microsoft.com/office/drawing/2014/main" id="{B2BC2E1E-F848-4BF0-BD6E-611F358B84A7}"/>
              </a:ext>
            </a:extLst>
          </p:cNvPr>
          <p:cNvGraphicFramePr>
            <a:graphicFrameLocks noGrp="1"/>
          </p:cNvGraphicFramePr>
          <p:nvPr>
            <p:ph type="tbl" sz="quarter" idx="13"/>
            <p:extLst>
              <p:ext uri="{D42A27DB-BD31-4B8C-83A1-F6EECF244321}">
                <p14:modId xmlns:p14="http://schemas.microsoft.com/office/powerpoint/2010/main" val="3622669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058156265"/>
                    </a:ext>
                  </a:extLst>
                </a:gridCol>
                <a:gridCol w="1810512">
                  <a:extLst>
                    <a:ext uri="{9D8B030D-6E8A-4147-A177-3AD203B41FA5}">
                      <a16:colId xmlns:a16="http://schemas.microsoft.com/office/drawing/2014/main" val="3580217029"/>
                    </a:ext>
                  </a:extLst>
                </a:gridCol>
                <a:gridCol w="822960">
                  <a:extLst>
                    <a:ext uri="{9D8B030D-6E8A-4147-A177-3AD203B41FA5}">
                      <a16:colId xmlns:a16="http://schemas.microsoft.com/office/drawing/2014/main" val="1571586738"/>
                    </a:ext>
                  </a:extLst>
                </a:gridCol>
                <a:gridCol w="822960">
                  <a:extLst>
                    <a:ext uri="{9D8B030D-6E8A-4147-A177-3AD203B41FA5}">
                      <a16:colId xmlns:a16="http://schemas.microsoft.com/office/drawing/2014/main" val="142453432"/>
                    </a:ext>
                  </a:extLst>
                </a:gridCol>
                <a:gridCol w="822960">
                  <a:extLst>
                    <a:ext uri="{9D8B030D-6E8A-4147-A177-3AD203B41FA5}">
                      <a16:colId xmlns:a16="http://schemas.microsoft.com/office/drawing/2014/main" val="1125610686"/>
                    </a:ext>
                  </a:extLst>
                </a:gridCol>
                <a:gridCol w="822960">
                  <a:extLst>
                    <a:ext uri="{9D8B030D-6E8A-4147-A177-3AD203B41FA5}">
                      <a16:colId xmlns:a16="http://schemas.microsoft.com/office/drawing/2014/main" val="2028521296"/>
                    </a:ext>
                  </a:extLst>
                </a:gridCol>
                <a:gridCol w="822960">
                  <a:extLst>
                    <a:ext uri="{9D8B030D-6E8A-4147-A177-3AD203B41FA5}">
                      <a16:colId xmlns:a16="http://schemas.microsoft.com/office/drawing/2014/main" val="2957700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90414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camelbak_ar - 2022-03-08 11:13:19</a:t>
                      </a:r>
                      <a:r>
                        <a:rPr kumimoji="0" lang="es-ES" sz="1000" b="0" i="0" u="none" strike="noStrike" kern="1200" cap="none" spc="0" normalizeH="0" baseline="0" noProof="0">
                          <a:ln>
                            <a:noFill/>
                          </a:ln>
                          <a:solidFill>
                            <a:prstClr val="black"/>
                          </a:solidFill>
                          <a:effectLst/>
                          <a:uLnTx/>
                          <a:uFillTx/>
                          <a:latin typeface="+mn-lt"/>
                          <a:ea typeface="+mn-ea"/>
                          <a:cs typeface="+mn-cs"/>
                        </a:rPr>
                        <a:t>
 En este 8M queremos compartirles la historia de �nuestra embajadora �caronistico
�Una mujer inquieta, con alma de aventurera que siempre va por más.
"��Soy Caro Nistico, y soy una amante de los deportes al aire libre y en contacto con la naturaleza! Hoy en dia, practico principalmente Running y ciclismo.
Cómo empecé en esto? De chica, practicaba natación en un equipo de competición, en el cual entre por casualidad en alguna de las vacaciones de verano del colegio, para compartir con amigos.
Algo ya nadaba, luego algo corría en el colegio (no me gustaba mucho, confieso), y empecé a sumar algún que otro domingo de corrida tranquila y sola para despejarme en el parque de Lanús, el cual tiene también un velódromo.
El anteúltimo verano de colegio, seguía corriendo un poco, y nadando, y (entre otras cosas) tenía ganas de probar con la bici. Se lo propuse a mi viejo, y empezamos a pedalear algunos días juntos en aquel velodromo. Mi viejo me presento un profe, para que me explique un poco cómo pedalear en un pelotón, ponerme las zapas con trabas, etc. Medio que por casualidad a las semanas de arrancar, mi profe iba a un tria q se corría en Chascomus y me invito a ir. Desde ese entonces creo q me caracterizo por ser un poco “atrevida”, y “mandarme igual” a alguna carrera/experiencia aunque quizá no sienta q este súper preparada.
Desde aquel entonces corro lo que me parezca divertido o un desafío, para seguir sumando experiencias de vida.
Desde aquel entonces, corro, pedaleo (tria o mtb), nado, hago kayak, ski, y cualquier deporte que me entusiasme y este en contacto con la naturaleza!"
#CamelbakArgentina #Camelbak #diainternacionaldelamujer
Ph: camiradri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51.29350-15/275325926_168745568831762_3531834652101613853_n.webp?stp=dst-jpg&amp;_nc_cat=102&amp;ccb=1-5&amp;_nc_sid=8ae9d6&amp;_nc_ohc=x2a4J383CDEAX8OYMj4&amp;_nc_ht=scontent-yyz1-1.cdninstagram.com&amp;edm=AL-3X8kEAAAA&amp;oh=00_AT8nMLPp6ksiS864xSr8XnqBj1DoHk576Z6pabmrVmEPRw&amp;oe=62307865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04834605"/>
                  </a:ext>
                </a:extLst>
              </a:tr>
            </a:tbl>
          </a:graphicData>
        </a:graphic>
      </p:graphicFrame>
      <p:sp>
        <p:nvSpPr>
          <p:cNvPr id="4" name="Text Placeholder 3">
            <a:extLst>
              <a:ext uri="{FF2B5EF4-FFF2-40B4-BE49-F238E27FC236}">
                <a16:creationId xmlns:a16="http://schemas.microsoft.com/office/drawing/2014/main" id="{EBAC3FE1-D754-44B1-A1D2-25F2EBEB8681}"/>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133366123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718</Words>
  <Application>Microsoft Office PowerPoint</Application>
  <PresentationFormat>On-screen Show (4:3)</PresentationFormat>
  <Paragraphs>185</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quintly_template</vt:lpstr>
      <vt:lpstr>Reporte Instagram</vt:lpstr>
      <vt:lpstr>Instagram Key Metrics Table | CamelBak</vt:lpstr>
      <vt:lpstr>Instagram Key Metrics Radar | CamelBak</vt:lpstr>
      <vt:lpstr>Instagram Followers Total | CamelBak</vt:lpstr>
      <vt:lpstr>Instagram Followers Change | CamelBak</vt:lpstr>
      <vt:lpstr>Instagram Followers Change Per Weekday | CamelBak</vt:lpstr>
      <vt:lpstr>Instagram Posts By Weekday | CamelBak</vt:lpstr>
      <vt:lpstr>Instagram Interaction Rate By Weekday | CamelBak</vt:lpstr>
      <vt:lpstr>Instagram Posts By Hour | CamelBak</vt:lpstr>
      <vt:lpstr>Instagram Interaction Rate By Hour | CamelBak</vt:lpstr>
      <vt:lpstr>Instagram Post Type Distribution Per Profile | CamelBak</vt:lpstr>
      <vt:lpstr>Instagram Interactions by Post Type | CamelBak</vt:lpstr>
      <vt:lpstr>Instagram Interaction Rate By Post Type | CamelBak</vt:lpstr>
      <vt:lpstr>Instagram Interactions Distribution | CamelBak</vt:lpstr>
      <vt:lpstr>Instagram Hashtag Detection | CamelBak</vt:lpstr>
      <vt:lpstr>Instagram Posts Table | CamelBak - 1 of 5</vt:lpstr>
      <vt:lpstr>Instagram Posts Table | CamelBak - 2 of 5</vt:lpstr>
      <vt:lpstr>Instagram Posts Table | CamelBak - 3 of 5</vt:lpstr>
      <vt:lpstr>Instagram Posts Table | CamelBak - 4 of 5</vt:lpstr>
      <vt:lpstr>Instagram Posts Table | CamelBak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Administrator</dc:creator>
  <cp:lastModifiedBy>Administrator</cp:lastModifiedBy>
  <cp:revision>1</cp:revision>
  <dcterms:created xsi:type="dcterms:W3CDTF">2022-03-11T10:41:02Z</dcterms:created>
  <dcterms:modified xsi:type="dcterms:W3CDTF">2022-03-11T10:41:34Z</dcterms:modified>
</cp:coreProperties>
</file>