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97.783000000000001</c:v>
                </c:pt>
                <c:pt idx="1">
                  <c:v>9.5237999999999996</c:v>
                </c:pt>
                <c:pt idx="2">
                  <c:v>88.888900000000007</c:v>
                </c:pt>
                <c:pt idx="3">
                  <c:v>40</c:v>
                </c:pt>
                <c:pt idx="4">
                  <c:v>37.5</c:v>
                </c:pt>
                <c:pt idx="5">
                  <c:v>65.599999999999994</c:v>
                </c:pt>
                <c:pt idx="6">
                  <c:v>38.7864</c:v>
                </c:pt>
                <c:pt idx="7">
                  <c:v>36.1402</c:v>
                </c:pt>
              </c:numCache>
            </c:numRef>
          </c:val>
          <c:extLst>
            <c:ext xmlns:c16="http://schemas.microsoft.com/office/drawing/2014/chart" uri="{C3380CC4-5D6E-409C-BE32-E72D297353CC}">
              <c16:uniqueId val="{00000000-BE4D-4197-8C46-FA3C4FE4FB09}"/>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13.969900000000001</c:v>
                </c:pt>
                <c:pt idx="1">
                  <c:v>19.047599999999999</c:v>
                </c:pt>
                <c:pt idx="2">
                  <c:v>11.1111</c:v>
                </c:pt>
                <c:pt idx="3">
                  <c:v>100</c:v>
                </c:pt>
                <c:pt idx="4">
                  <c:v>31.25</c:v>
                </c:pt>
                <c:pt idx="5">
                  <c:v>9.0871999999999993</c:v>
                </c:pt>
                <c:pt idx="6">
                  <c:v>100</c:v>
                </c:pt>
                <c:pt idx="7">
                  <c:v>31.598299999999998</c:v>
                </c:pt>
              </c:numCache>
            </c:numRef>
          </c:val>
          <c:extLst>
            <c:ext xmlns:c16="http://schemas.microsoft.com/office/drawing/2014/chart" uri="{C3380CC4-5D6E-409C-BE32-E72D297353CC}">
              <c16:uniqueId val="{00000001-BE4D-4197-8C46-FA3C4FE4FB09}"/>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41.795900000000003</c:v>
                </c:pt>
                <c:pt idx="1">
                  <c:v>4.7618999999999998</c:v>
                </c:pt>
                <c:pt idx="2">
                  <c:v>11.1111</c:v>
                </c:pt>
                <c:pt idx="3">
                  <c:v>20</c:v>
                </c:pt>
                <c:pt idx="4">
                  <c:v>9.375</c:v>
                </c:pt>
                <c:pt idx="5">
                  <c:v>0.59489999999999998</c:v>
                </c:pt>
                <c:pt idx="6">
                  <c:v>9.8992000000000004</c:v>
                </c:pt>
                <c:pt idx="7">
                  <c:v>17.9787</c:v>
                </c:pt>
              </c:numCache>
            </c:numRef>
          </c:val>
          <c:extLst>
            <c:ext xmlns:c16="http://schemas.microsoft.com/office/drawing/2014/chart" uri="{C3380CC4-5D6E-409C-BE32-E72D297353CC}">
              <c16:uniqueId val="{00000002-BE4D-4197-8C46-FA3C4FE4FB09}"/>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8.9542999999999999</c:v>
                </c:pt>
                <c:pt idx="1">
                  <c:v>0</c:v>
                </c:pt>
                <c:pt idx="2">
                  <c:v>11.1111</c:v>
                </c:pt>
                <c:pt idx="3">
                  <c:v>0</c:v>
                </c:pt>
                <c:pt idx="4">
                  <c:v>3.125</c:v>
                </c:pt>
                <c:pt idx="5">
                  <c:v>6.2769000000000004</c:v>
                </c:pt>
                <c:pt idx="6">
                  <c:v>0</c:v>
                </c:pt>
                <c:pt idx="7">
                  <c:v>100</c:v>
                </c:pt>
              </c:numCache>
            </c:numRef>
          </c:val>
          <c:extLst>
            <c:ext xmlns:c16="http://schemas.microsoft.com/office/drawing/2014/chart" uri="{C3380CC4-5D6E-409C-BE32-E72D297353CC}">
              <c16:uniqueId val="{00000003-BE4D-4197-8C46-FA3C4FE4FB09}"/>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39.553699999999999</c:v>
                </c:pt>
                <c:pt idx="1">
                  <c:v>0</c:v>
                </c:pt>
                <c:pt idx="2">
                  <c:v>0</c:v>
                </c:pt>
                <c:pt idx="3">
                  <c:v>0</c:v>
                </c:pt>
                <c:pt idx="4">
                  <c:v>0</c:v>
                </c:pt>
                <c:pt idx="5">
                  <c:v>0</c:v>
                </c:pt>
                <c:pt idx="6">
                  <c:v>0</c:v>
                </c:pt>
                <c:pt idx="7">
                  <c:v>-7.2327000000000004</c:v>
                </c:pt>
              </c:numCache>
            </c:numRef>
          </c:val>
          <c:extLst>
            <c:ext xmlns:c16="http://schemas.microsoft.com/office/drawing/2014/chart" uri="{C3380CC4-5D6E-409C-BE32-E72D297353CC}">
              <c16:uniqueId val="{00000004-BE4D-4197-8C46-FA3C4FE4FB09}"/>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34.4833</c:v>
                </c:pt>
                <c:pt idx="1">
                  <c:v>42.857100000000003</c:v>
                </c:pt>
                <c:pt idx="2">
                  <c:v>44.444400000000002</c:v>
                </c:pt>
                <c:pt idx="3">
                  <c:v>20</c:v>
                </c:pt>
                <c:pt idx="4">
                  <c:v>43.75</c:v>
                </c:pt>
                <c:pt idx="5">
                  <c:v>26.502600000000001</c:v>
                </c:pt>
                <c:pt idx="6">
                  <c:v>82.291300000000007</c:v>
                </c:pt>
                <c:pt idx="7">
                  <c:v>17.592500000000001</c:v>
                </c:pt>
              </c:numCache>
            </c:numRef>
          </c:val>
          <c:extLst>
            <c:ext xmlns:c16="http://schemas.microsoft.com/office/drawing/2014/chart" uri="{C3380CC4-5D6E-409C-BE32-E72D297353CC}">
              <c16:uniqueId val="{00000005-BE4D-4197-8C46-FA3C4FE4FB09}"/>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100</c:v>
                </c:pt>
                <c:pt idx="1">
                  <c:v>14.2857</c:v>
                </c:pt>
                <c:pt idx="2">
                  <c:v>77.777799999999999</c:v>
                </c:pt>
                <c:pt idx="3">
                  <c:v>80</c:v>
                </c:pt>
                <c:pt idx="4">
                  <c:v>43.75</c:v>
                </c:pt>
                <c:pt idx="5">
                  <c:v>75.5077</c:v>
                </c:pt>
                <c:pt idx="6">
                  <c:v>51.424900000000001</c:v>
                </c:pt>
                <c:pt idx="7">
                  <c:v>5.1041999999999996</c:v>
                </c:pt>
              </c:numCache>
            </c:numRef>
          </c:val>
          <c:extLst>
            <c:ext xmlns:c16="http://schemas.microsoft.com/office/drawing/2014/chart" uri="{C3380CC4-5D6E-409C-BE32-E72D297353CC}">
              <c16:uniqueId val="{00000006-BE4D-4197-8C46-FA3C4FE4FB09}"/>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76.5595</c:v>
                </c:pt>
                <c:pt idx="1">
                  <c:v>100</c:v>
                </c:pt>
                <c:pt idx="2">
                  <c:v>100</c:v>
                </c:pt>
                <c:pt idx="3">
                  <c:v>40</c:v>
                </c:pt>
                <c:pt idx="4">
                  <c:v>100</c:v>
                </c:pt>
                <c:pt idx="5">
                  <c:v>100</c:v>
                </c:pt>
                <c:pt idx="6">
                  <c:v>58.720199999999998</c:v>
                </c:pt>
                <c:pt idx="7">
                  <c:v>21.739799999999999</c:v>
                </c:pt>
              </c:numCache>
            </c:numRef>
          </c:val>
          <c:extLst>
            <c:ext xmlns:c16="http://schemas.microsoft.com/office/drawing/2014/chart" uri="{C3380CC4-5D6E-409C-BE32-E72D297353CC}">
              <c16:uniqueId val="{00000007-BE4D-4197-8C46-FA3C4FE4FB09}"/>
            </c:ext>
          </c:extLst>
        </c:ser>
        <c:dLbls>
          <c:showLegendKey val="0"/>
          <c:showVal val="0"/>
          <c:showCatName val="0"/>
          <c:showSerName val="0"/>
          <c:showPercent val="0"/>
          <c:showBubbleSize val="0"/>
        </c:dLbls>
        <c:axId val="413916128"/>
        <c:axId val="413911208"/>
      </c:radarChart>
      <c:catAx>
        <c:axId val="413916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911208"/>
        <c:crosses val="autoZero"/>
        <c:auto val="1"/>
        <c:lblAlgn val="ctr"/>
        <c:lblOffset val="100"/>
        <c:noMultiLvlLbl val="0"/>
      </c:catAx>
      <c:valAx>
        <c:axId val="413911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91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45682</c:v>
                </c:pt>
                <c:pt idx="1">
                  <c:v>45713</c:v>
                </c:pt>
                <c:pt idx="2">
                  <c:v>45737</c:v>
                </c:pt>
                <c:pt idx="3">
                  <c:v>45779</c:v>
                </c:pt>
                <c:pt idx="4">
                  <c:v>45816</c:v>
                </c:pt>
                <c:pt idx="5">
                  <c:v>45855</c:v>
                </c:pt>
                <c:pt idx="6">
                  <c:v>45879</c:v>
                </c:pt>
                <c:pt idx="7">
                  <c:v>45938</c:v>
                </c:pt>
                <c:pt idx="8">
                  <c:v>45979</c:v>
                </c:pt>
                <c:pt idx="9">
                  <c:v>46005</c:v>
                </c:pt>
                <c:pt idx="10">
                  <c:v>46034</c:v>
                </c:pt>
                <c:pt idx="11">
                  <c:v>46052</c:v>
                </c:pt>
                <c:pt idx="12">
                  <c:v>46097</c:v>
                </c:pt>
                <c:pt idx="13">
                  <c:v>46145</c:v>
                </c:pt>
                <c:pt idx="14">
                  <c:v>46199</c:v>
                </c:pt>
                <c:pt idx="15">
                  <c:v>46269</c:v>
                </c:pt>
                <c:pt idx="16">
                  <c:v>46291</c:v>
                </c:pt>
                <c:pt idx="17">
                  <c:v>46320</c:v>
                </c:pt>
                <c:pt idx="18">
                  <c:v>46318</c:v>
                </c:pt>
                <c:pt idx="19">
                  <c:v>46319</c:v>
                </c:pt>
                <c:pt idx="20">
                  <c:v>46322</c:v>
                </c:pt>
                <c:pt idx="21">
                  <c:v>46325</c:v>
                </c:pt>
                <c:pt idx="22">
                  <c:v>46349</c:v>
                </c:pt>
                <c:pt idx="23">
                  <c:v>46358</c:v>
                </c:pt>
                <c:pt idx="24">
                  <c:v>46371</c:v>
                </c:pt>
                <c:pt idx="25">
                  <c:v>46382</c:v>
                </c:pt>
                <c:pt idx="26">
                  <c:v>46391</c:v>
                </c:pt>
                <c:pt idx="27">
                  <c:v>46400</c:v>
                </c:pt>
              </c:numCache>
            </c:numRef>
          </c:val>
          <c:smooth val="0"/>
          <c:extLst>
            <c:ext xmlns:c16="http://schemas.microsoft.com/office/drawing/2014/chart" uri="{C3380CC4-5D6E-409C-BE32-E72D297353CC}">
              <c16:uniqueId val="{00000000-B2B0-4E43-B9D8-1D7C8272B34B}"/>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6541</c:v>
                </c:pt>
                <c:pt idx="1">
                  <c:v>6546</c:v>
                </c:pt>
                <c:pt idx="2">
                  <c:v>6546</c:v>
                </c:pt>
                <c:pt idx="3">
                  <c:v>6552</c:v>
                </c:pt>
                <c:pt idx="4">
                  <c:v>6555</c:v>
                </c:pt>
                <c:pt idx="5">
                  <c:v>6554</c:v>
                </c:pt>
                <c:pt idx="6">
                  <c:v>6558</c:v>
                </c:pt>
                <c:pt idx="7">
                  <c:v>6564</c:v>
                </c:pt>
                <c:pt idx="8">
                  <c:v>6571</c:v>
                </c:pt>
                <c:pt idx="9">
                  <c:v>6574</c:v>
                </c:pt>
                <c:pt idx="10">
                  <c:v>6578</c:v>
                </c:pt>
                <c:pt idx="11">
                  <c:v>6579</c:v>
                </c:pt>
                <c:pt idx="12">
                  <c:v>6584</c:v>
                </c:pt>
                <c:pt idx="13">
                  <c:v>6586</c:v>
                </c:pt>
                <c:pt idx="14">
                  <c:v>6585</c:v>
                </c:pt>
                <c:pt idx="15">
                  <c:v>6585</c:v>
                </c:pt>
                <c:pt idx="16">
                  <c:v>6592</c:v>
                </c:pt>
                <c:pt idx="17">
                  <c:v>6597</c:v>
                </c:pt>
                <c:pt idx="18">
                  <c:v>6600</c:v>
                </c:pt>
                <c:pt idx="19">
                  <c:v>6603</c:v>
                </c:pt>
                <c:pt idx="20">
                  <c:v>6604</c:v>
                </c:pt>
                <c:pt idx="21">
                  <c:v>6609</c:v>
                </c:pt>
                <c:pt idx="22">
                  <c:v>6607</c:v>
                </c:pt>
                <c:pt idx="23">
                  <c:v>6613</c:v>
                </c:pt>
                <c:pt idx="24">
                  <c:v>6622</c:v>
                </c:pt>
                <c:pt idx="25">
                  <c:v>6624</c:v>
                </c:pt>
                <c:pt idx="26">
                  <c:v>6630</c:v>
                </c:pt>
                <c:pt idx="27">
                  <c:v>6629</c:v>
                </c:pt>
              </c:numCache>
            </c:numRef>
          </c:val>
          <c:smooth val="0"/>
          <c:extLst>
            <c:ext xmlns:c16="http://schemas.microsoft.com/office/drawing/2014/chart" uri="{C3380CC4-5D6E-409C-BE32-E72D297353CC}">
              <c16:uniqueId val="{00000001-B2B0-4E43-B9D8-1D7C8272B34B}"/>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19675</c:v>
                </c:pt>
                <c:pt idx="1">
                  <c:v>19682</c:v>
                </c:pt>
                <c:pt idx="2">
                  <c:v>19685</c:v>
                </c:pt>
                <c:pt idx="3">
                  <c:v>19691</c:v>
                </c:pt>
                <c:pt idx="4">
                  <c:v>19695</c:v>
                </c:pt>
                <c:pt idx="5">
                  <c:v>19705</c:v>
                </c:pt>
                <c:pt idx="6">
                  <c:v>19709</c:v>
                </c:pt>
                <c:pt idx="7">
                  <c:v>19722</c:v>
                </c:pt>
                <c:pt idx="8">
                  <c:v>19730</c:v>
                </c:pt>
                <c:pt idx="9">
                  <c:v>19737</c:v>
                </c:pt>
                <c:pt idx="10">
                  <c:v>19741</c:v>
                </c:pt>
                <c:pt idx="11">
                  <c:v>19748</c:v>
                </c:pt>
                <c:pt idx="12">
                  <c:v>19754</c:v>
                </c:pt>
                <c:pt idx="13">
                  <c:v>19762</c:v>
                </c:pt>
                <c:pt idx="14">
                  <c:v>19769</c:v>
                </c:pt>
                <c:pt idx="15">
                  <c:v>19777</c:v>
                </c:pt>
                <c:pt idx="16">
                  <c:v>19779</c:v>
                </c:pt>
                <c:pt idx="17">
                  <c:v>19782</c:v>
                </c:pt>
                <c:pt idx="18">
                  <c:v>19781</c:v>
                </c:pt>
                <c:pt idx="19">
                  <c:v>19788</c:v>
                </c:pt>
                <c:pt idx="20">
                  <c:v>19790</c:v>
                </c:pt>
                <c:pt idx="21">
                  <c:v>19794</c:v>
                </c:pt>
                <c:pt idx="22">
                  <c:v>19796</c:v>
                </c:pt>
                <c:pt idx="23">
                  <c:v>19799</c:v>
                </c:pt>
                <c:pt idx="24">
                  <c:v>19811</c:v>
                </c:pt>
                <c:pt idx="25">
                  <c:v>19826</c:v>
                </c:pt>
                <c:pt idx="26">
                  <c:v>19834</c:v>
                </c:pt>
                <c:pt idx="27">
                  <c:v>19833</c:v>
                </c:pt>
              </c:numCache>
            </c:numRef>
          </c:val>
          <c:smooth val="0"/>
          <c:extLst>
            <c:ext xmlns:c16="http://schemas.microsoft.com/office/drawing/2014/chart" uri="{C3380CC4-5D6E-409C-BE32-E72D297353CC}">
              <c16:uniqueId val="{00000002-B2B0-4E43-B9D8-1D7C8272B34B}"/>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4069</c:v>
                </c:pt>
                <c:pt idx="1">
                  <c:v>4070</c:v>
                </c:pt>
                <c:pt idx="2">
                  <c:v>4068</c:v>
                </c:pt>
                <c:pt idx="3">
                  <c:v>4072</c:v>
                </c:pt>
                <c:pt idx="4">
                  <c:v>4076</c:v>
                </c:pt>
                <c:pt idx="5">
                  <c:v>4088</c:v>
                </c:pt>
                <c:pt idx="6">
                  <c:v>4088</c:v>
                </c:pt>
                <c:pt idx="7">
                  <c:v>4090</c:v>
                </c:pt>
                <c:pt idx="8">
                  <c:v>4097</c:v>
                </c:pt>
                <c:pt idx="9">
                  <c:v>4103</c:v>
                </c:pt>
                <c:pt idx="10">
                  <c:v>4110</c:v>
                </c:pt>
                <c:pt idx="11">
                  <c:v>4121</c:v>
                </c:pt>
                <c:pt idx="12">
                  <c:v>4128</c:v>
                </c:pt>
                <c:pt idx="13">
                  <c:v>4137</c:v>
                </c:pt>
                <c:pt idx="14">
                  <c:v>4148</c:v>
                </c:pt>
                <c:pt idx="15">
                  <c:v>4158</c:v>
                </c:pt>
                <c:pt idx="16">
                  <c:v>4162</c:v>
                </c:pt>
                <c:pt idx="17">
                  <c:v>4166</c:v>
                </c:pt>
                <c:pt idx="18">
                  <c:v>4167</c:v>
                </c:pt>
                <c:pt idx="19">
                  <c:v>4174</c:v>
                </c:pt>
                <c:pt idx="20">
                  <c:v>4188</c:v>
                </c:pt>
                <c:pt idx="21">
                  <c:v>4193</c:v>
                </c:pt>
                <c:pt idx="22">
                  <c:v>4199</c:v>
                </c:pt>
                <c:pt idx="23">
                  <c:v>4215</c:v>
                </c:pt>
                <c:pt idx="24">
                  <c:v>4227</c:v>
                </c:pt>
                <c:pt idx="25">
                  <c:v>4233</c:v>
                </c:pt>
                <c:pt idx="26">
                  <c:v>4243</c:v>
                </c:pt>
                <c:pt idx="27">
                  <c:v>4249</c:v>
                </c:pt>
              </c:numCache>
            </c:numRef>
          </c:val>
          <c:smooth val="0"/>
          <c:extLst>
            <c:ext xmlns:c16="http://schemas.microsoft.com/office/drawing/2014/chart" uri="{C3380CC4-5D6E-409C-BE32-E72D297353CC}">
              <c16:uniqueId val="{00000003-B2B0-4E43-B9D8-1D7C8272B34B}"/>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18828</c:v>
                </c:pt>
                <c:pt idx="1">
                  <c:v>18821</c:v>
                </c:pt>
                <c:pt idx="2">
                  <c:v>18819</c:v>
                </c:pt>
                <c:pt idx="3">
                  <c:v>18819</c:v>
                </c:pt>
                <c:pt idx="4">
                  <c:v>18812</c:v>
                </c:pt>
                <c:pt idx="5">
                  <c:v>18807</c:v>
                </c:pt>
                <c:pt idx="6">
                  <c:v>18806</c:v>
                </c:pt>
                <c:pt idx="7">
                  <c:v>18809</c:v>
                </c:pt>
                <c:pt idx="8">
                  <c:v>18809</c:v>
                </c:pt>
                <c:pt idx="9">
                  <c:v>18807</c:v>
                </c:pt>
                <c:pt idx="10">
                  <c:v>18806</c:v>
                </c:pt>
                <c:pt idx="11">
                  <c:v>18805</c:v>
                </c:pt>
                <c:pt idx="12">
                  <c:v>18801</c:v>
                </c:pt>
                <c:pt idx="13">
                  <c:v>18799</c:v>
                </c:pt>
                <c:pt idx="14">
                  <c:v>18801</c:v>
                </c:pt>
                <c:pt idx="15">
                  <c:v>18801</c:v>
                </c:pt>
                <c:pt idx="16">
                  <c:v>18798</c:v>
                </c:pt>
                <c:pt idx="17">
                  <c:v>18796</c:v>
                </c:pt>
                <c:pt idx="18">
                  <c:v>18795</c:v>
                </c:pt>
                <c:pt idx="19">
                  <c:v>18795</c:v>
                </c:pt>
                <c:pt idx="20">
                  <c:v>18789</c:v>
                </c:pt>
                <c:pt idx="21">
                  <c:v>18788</c:v>
                </c:pt>
                <c:pt idx="22">
                  <c:v>18786</c:v>
                </c:pt>
                <c:pt idx="23">
                  <c:v>18780</c:v>
                </c:pt>
                <c:pt idx="24">
                  <c:v>18778</c:v>
                </c:pt>
                <c:pt idx="25">
                  <c:v>18772</c:v>
                </c:pt>
                <c:pt idx="26">
                  <c:v>18768</c:v>
                </c:pt>
                <c:pt idx="27">
                  <c:v>18769</c:v>
                </c:pt>
              </c:numCache>
            </c:numRef>
          </c:val>
          <c:smooth val="0"/>
          <c:extLst>
            <c:ext xmlns:c16="http://schemas.microsoft.com/office/drawing/2014/chart" uri="{C3380CC4-5D6E-409C-BE32-E72D297353CC}">
              <c16:uniqueId val="{00000004-B2B0-4E43-B9D8-1D7C8272B34B}"/>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16246</c:v>
                </c:pt>
                <c:pt idx="1">
                  <c:v>16253</c:v>
                </c:pt>
                <c:pt idx="2">
                  <c:v>16250</c:v>
                </c:pt>
                <c:pt idx="3">
                  <c:v>16256</c:v>
                </c:pt>
                <c:pt idx="4">
                  <c:v>16256</c:v>
                </c:pt>
                <c:pt idx="5">
                  <c:v>16257</c:v>
                </c:pt>
                <c:pt idx="6">
                  <c:v>16256</c:v>
                </c:pt>
                <c:pt idx="7">
                  <c:v>16256</c:v>
                </c:pt>
                <c:pt idx="8">
                  <c:v>16256</c:v>
                </c:pt>
                <c:pt idx="9">
                  <c:v>16261</c:v>
                </c:pt>
                <c:pt idx="10">
                  <c:v>16261</c:v>
                </c:pt>
                <c:pt idx="11">
                  <c:v>16262</c:v>
                </c:pt>
                <c:pt idx="12">
                  <c:v>16270</c:v>
                </c:pt>
                <c:pt idx="13">
                  <c:v>16269</c:v>
                </c:pt>
                <c:pt idx="14">
                  <c:v>16272</c:v>
                </c:pt>
                <c:pt idx="15">
                  <c:v>16277</c:v>
                </c:pt>
                <c:pt idx="16">
                  <c:v>16285</c:v>
                </c:pt>
                <c:pt idx="17">
                  <c:v>16313</c:v>
                </c:pt>
                <c:pt idx="18">
                  <c:v>16321</c:v>
                </c:pt>
                <c:pt idx="19">
                  <c:v>16323</c:v>
                </c:pt>
                <c:pt idx="20">
                  <c:v>16328</c:v>
                </c:pt>
                <c:pt idx="21">
                  <c:v>16329</c:v>
                </c:pt>
                <c:pt idx="22">
                  <c:v>16340</c:v>
                </c:pt>
                <c:pt idx="23">
                  <c:v>16347</c:v>
                </c:pt>
                <c:pt idx="24">
                  <c:v>16355</c:v>
                </c:pt>
                <c:pt idx="25">
                  <c:v>16355</c:v>
                </c:pt>
                <c:pt idx="26">
                  <c:v>16362</c:v>
                </c:pt>
                <c:pt idx="27">
                  <c:v>16363</c:v>
                </c:pt>
              </c:numCache>
            </c:numRef>
          </c:val>
          <c:smooth val="0"/>
          <c:extLst>
            <c:ext xmlns:c16="http://schemas.microsoft.com/office/drawing/2014/chart" uri="{C3380CC4-5D6E-409C-BE32-E72D297353CC}">
              <c16:uniqueId val="{00000005-B2B0-4E43-B9D8-1D7C8272B34B}"/>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Sheet1!$H$2:$H$29</c:f>
              <c:numCache>
                <c:formatCode>General</c:formatCode>
                <c:ptCount val="28"/>
                <c:pt idx="0">
                  <c:v>47342</c:v>
                </c:pt>
                <c:pt idx="1">
                  <c:v>47344</c:v>
                </c:pt>
                <c:pt idx="2">
                  <c:v>47351</c:v>
                </c:pt>
                <c:pt idx="3">
                  <c:v>47352</c:v>
                </c:pt>
                <c:pt idx="4">
                  <c:v>47357</c:v>
                </c:pt>
                <c:pt idx="5">
                  <c:v>47365</c:v>
                </c:pt>
                <c:pt idx="6">
                  <c:v>47373</c:v>
                </c:pt>
                <c:pt idx="7">
                  <c:v>47383</c:v>
                </c:pt>
                <c:pt idx="8">
                  <c:v>47390</c:v>
                </c:pt>
                <c:pt idx="9">
                  <c:v>47383</c:v>
                </c:pt>
                <c:pt idx="10">
                  <c:v>47381</c:v>
                </c:pt>
                <c:pt idx="11">
                  <c:v>47378</c:v>
                </c:pt>
                <c:pt idx="12">
                  <c:v>47388</c:v>
                </c:pt>
                <c:pt idx="13">
                  <c:v>47384</c:v>
                </c:pt>
                <c:pt idx="14">
                  <c:v>47389</c:v>
                </c:pt>
                <c:pt idx="15">
                  <c:v>47395</c:v>
                </c:pt>
                <c:pt idx="16">
                  <c:v>47407</c:v>
                </c:pt>
                <c:pt idx="17">
                  <c:v>47406</c:v>
                </c:pt>
                <c:pt idx="18">
                  <c:v>47413</c:v>
                </c:pt>
                <c:pt idx="19">
                  <c:v>47409</c:v>
                </c:pt>
                <c:pt idx="20">
                  <c:v>47419</c:v>
                </c:pt>
                <c:pt idx="21">
                  <c:v>47427</c:v>
                </c:pt>
                <c:pt idx="22">
                  <c:v>47437</c:v>
                </c:pt>
                <c:pt idx="23">
                  <c:v>47440</c:v>
                </c:pt>
                <c:pt idx="24">
                  <c:v>47450</c:v>
                </c:pt>
                <c:pt idx="25">
                  <c:v>47451</c:v>
                </c:pt>
                <c:pt idx="26">
                  <c:v>47450</c:v>
                </c:pt>
                <c:pt idx="27">
                  <c:v>47452</c:v>
                </c:pt>
              </c:numCache>
            </c:numRef>
          </c:val>
          <c:smooth val="0"/>
          <c:extLst>
            <c:ext xmlns:c16="http://schemas.microsoft.com/office/drawing/2014/chart" uri="{C3380CC4-5D6E-409C-BE32-E72D297353CC}">
              <c16:uniqueId val="{00000006-B2B0-4E43-B9D8-1D7C8272B34B}"/>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Sheet1!$I$2:$I$29</c:f>
              <c:numCache>
                <c:formatCode>General</c:formatCode>
                <c:ptCount val="28"/>
                <c:pt idx="0">
                  <c:v>35984</c:v>
                </c:pt>
                <c:pt idx="1">
                  <c:v>35991</c:v>
                </c:pt>
                <c:pt idx="2">
                  <c:v>35999</c:v>
                </c:pt>
                <c:pt idx="3">
                  <c:v>36002</c:v>
                </c:pt>
                <c:pt idx="4">
                  <c:v>36025</c:v>
                </c:pt>
                <c:pt idx="5">
                  <c:v>36037</c:v>
                </c:pt>
                <c:pt idx="6">
                  <c:v>36057</c:v>
                </c:pt>
                <c:pt idx="7">
                  <c:v>36056</c:v>
                </c:pt>
                <c:pt idx="8">
                  <c:v>36068</c:v>
                </c:pt>
                <c:pt idx="9">
                  <c:v>36070</c:v>
                </c:pt>
                <c:pt idx="10">
                  <c:v>36077</c:v>
                </c:pt>
                <c:pt idx="11">
                  <c:v>36085</c:v>
                </c:pt>
                <c:pt idx="12">
                  <c:v>36095</c:v>
                </c:pt>
                <c:pt idx="13">
                  <c:v>36104</c:v>
                </c:pt>
                <c:pt idx="14">
                  <c:v>36117</c:v>
                </c:pt>
                <c:pt idx="15">
                  <c:v>36131</c:v>
                </c:pt>
                <c:pt idx="16">
                  <c:v>36130</c:v>
                </c:pt>
                <c:pt idx="17">
                  <c:v>36165</c:v>
                </c:pt>
                <c:pt idx="18">
                  <c:v>36178</c:v>
                </c:pt>
                <c:pt idx="19">
                  <c:v>36177</c:v>
                </c:pt>
                <c:pt idx="20">
                  <c:v>36197</c:v>
                </c:pt>
                <c:pt idx="21">
                  <c:v>36219</c:v>
                </c:pt>
                <c:pt idx="22">
                  <c:v>36253</c:v>
                </c:pt>
                <c:pt idx="23">
                  <c:v>36271</c:v>
                </c:pt>
                <c:pt idx="24">
                  <c:v>36286</c:v>
                </c:pt>
                <c:pt idx="25">
                  <c:v>36307</c:v>
                </c:pt>
                <c:pt idx="26">
                  <c:v>36324</c:v>
                </c:pt>
                <c:pt idx="27">
                  <c:v>36329</c:v>
                </c:pt>
              </c:numCache>
            </c:numRef>
          </c:val>
          <c:smooth val="0"/>
          <c:extLst>
            <c:ext xmlns:c16="http://schemas.microsoft.com/office/drawing/2014/chart" uri="{C3380CC4-5D6E-409C-BE32-E72D297353CC}">
              <c16:uniqueId val="{00000007-B2B0-4E43-B9D8-1D7C8272B34B}"/>
            </c:ext>
          </c:extLst>
        </c:ser>
        <c:dLbls>
          <c:showLegendKey val="0"/>
          <c:showVal val="0"/>
          <c:showCatName val="0"/>
          <c:showSerName val="0"/>
          <c:showPercent val="0"/>
          <c:showBubbleSize val="0"/>
        </c:dLbls>
        <c:smooth val="0"/>
        <c:axId val="328290664"/>
        <c:axId val="328295256"/>
      </c:lineChart>
      <c:dateAx>
        <c:axId val="328290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295256"/>
        <c:crosses val="autoZero"/>
        <c:auto val="1"/>
        <c:lblOffset val="100"/>
        <c:baseTimeUnit val="days"/>
      </c:dateAx>
      <c:valAx>
        <c:axId val="32829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29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33</c:v>
                </c:pt>
                <c:pt idx="1">
                  <c:v>31</c:v>
                </c:pt>
                <c:pt idx="2">
                  <c:v>24</c:v>
                </c:pt>
                <c:pt idx="3">
                  <c:v>42</c:v>
                </c:pt>
                <c:pt idx="4">
                  <c:v>37</c:v>
                </c:pt>
                <c:pt idx="5">
                  <c:v>39</c:v>
                </c:pt>
                <c:pt idx="6">
                  <c:v>24</c:v>
                </c:pt>
                <c:pt idx="7">
                  <c:v>59</c:v>
                </c:pt>
                <c:pt idx="8">
                  <c:v>41</c:v>
                </c:pt>
                <c:pt idx="9">
                  <c:v>26</c:v>
                </c:pt>
                <c:pt idx="10">
                  <c:v>29</c:v>
                </c:pt>
                <c:pt idx="11">
                  <c:v>18</c:v>
                </c:pt>
                <c:pt idx="12">
                  <c:v>45</c:v>
                </c:pt>
                <c:pt idx="13">
                  <c:v>48</c:v>
                </c:pt>
                <c:pt idx="14">
                  <c:v>54</c:v>
                </c:pt>
                <c:pt idx="15">
                  <c:v>70</c:v>
                </c:pt>
                <c:pt idx="16">
                  <c:v>22</c:v>
                </c:pt>
                <c:pt idx="17">
                  <c:v>29</c:v>
                </c:pt>
                <c:pt idx="18">
                  <c:v>-2</c:v>
                </c:pt>
                <c:pt idx="19">
                  <c:v>1</c:v>
                </c:pt>
                <c:pt idx="20">
                  <c:v>3</c:v>
                </c:pt>
                <c:pt idx="21">
                  <c:v>3</c:v>
                </c:pt>
                <c:pt idx="22">
                  <c:v>24</c:v>
                </c:pt>
                <c:pt idx="23">
                  <c:v>9</c:v>
                </c:pt>
                <c:pt idx="24">
                  <c:v>13</c:v>
                </c:pt>
                <c:pt idx="25">
                  <c:v>11</c:v>
                </c:pt>
                <c:pt idx="26">
                  <c:v>9</c:v>
                </c:pt>
                <c:pt idx="27">
                  <c:v>9</c:v>
                </c:pt>
              </c:numCache>
            </c:numRef>
          </c:val>
          <c:smooth val="0"/>
          <c:extLst>
            <c:ext xmlns:c16="http://schemas.microsoft.com/office/drawing/2014/chart" uri="{C3380CC4-5D6E-409C-BE32-E72D297353CC}">
              <c16:uniqueId val="{00000000-DD0F-4132-9C80-849CEEEF946F}"/>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Sheet1!$C$2:$C$29</c:f>
              <c:numCache>
                <c:formatCode>General</c:formatCode>
                <c:ptCount val="28"/>
                <c:pt idx="0">
                  <c:v>6</c:v>
                </c:pt>
                <c:pt idx="1">
                  <c:v>5</c:v>
                </c:pt>
                <c:pt idx="2">
                  <c:v>0</c:v>
                </c:pt>
                <c:pt idx="3">
                  <c:v>6</c:v>
                </c:pt>
                <c:pt idx="4">
                  <c:v>3</c:v>
                </c:pt>
                <c:pt idx="5">
                  <c:v>-1</c:v>
                </c:pt>
                <c:pt idx="6">
                  <c:v>4</c:v>
                </c:pt>
                <c:pt idx="7">
                  <c:v>6</c:v>
                </c:pt>
                <c:pt idx="8">
                  <c:v>7</c:v>
                </c:pt>
                <c:pt idx="9">
                  <c:v>3</c:v>
                </c:pt>
                <c:pt idx="10">
                  <c:v>4</c:v>
                </c:pt>
                <c:pt idx="11">
                  <c:v>1</c:v>
                </c:pt>
                <c:pt idx="12">
                  <c:v>5</c:v>
                </c:pt>
                <c:pt idx="13">
                  <c:v>2</c:v>
                </c:pt>
                <c:pt idx="14">
                  <c:v>-1</c:v>
                </c:pt>
                <c:pt idx="15">
                  <c:v>0</c:v>
                </c:pt>
                <c:pt idx="16">
                  <c:v>7</c:v>
                </c:pt>
                <c:pt idx="17">
                  <c:v>5</c:v>
                </c:pt>
                <c:pt idx="18">
                  <c:v>3</c:v>
                </c:pt>
                <c:pt idx="19">
                  <c:v>3</c:v>
                </c:pt>
                <c:pt idx="20">
                  <c:v>1</c:v>
                </c:pt>
                <c:pt idx="21">
                  <c:v>5</c:v>
                </c:pt>
                <c:pt idx="22">
                  <c:v>-2</c:v>
                </c:pt>
                <c:pt idx="23">
                  <c:v>6</c:v>
                </c:pt>
                <c:pt idx="24">
                  <c:v>9</c:v>
                </c:pt>
                <c:pt idx="25">
                  <c:v>2</c:v>
                </c:pt>
                <c:pt idx="26">
                  <c:v>6</c:v>
                </c:pt>
                <c:pt idx="27">
                  <c:v>-1</c:v>
                </c:pt>
              </c:numCache>
            </c:numRef>
          </c:val>
          <c:smooth val="0"/>
          <c:extLst>
            <c:ext xmlns:c16="http://schemas.microsoft.com/office/drawing/2014/chart" uri="{C3380CC4-5D6E-409C-BE32-E72D297353CC}">
              <c16:uniqueId val="{00000001-DD0F-4132-9C80-849CEEEF946F}"/>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Sheet1!$D$2:$D$29</c:f>
              <c:numCache>
                <c:formatCode>General</c:formatCode>
                <c:ptCount val="28"/>
                <c:pt idx="0">
                  <c:v>3</c:v>
                </c:pt>
                <c:pt idx="1">
                  <c:v>7</c:v>
                </c:pt>
                <c:pt idx="2">
                  <c:v>3</c:v>
                </c:pt>
                <c:pt idx="3">
                  <c:v>6</c:v>
                </c:pt>
                <c:pt idx="4">
                  <c:v>4</c:v>
                </c:pt>
                <c:pt idx="5">
                  <c:v>10</c:v>
                </c:pt>
                <c:pt idx="6">
                  <c:v>4</c:v>
                </c:pt>
                <c:pt idx="7">
                  <c:v>13</c:v>
                </c:pt>
                <c:pt idx="8">
                  <c:v>8</c:v>
                </c:pt>
                <c:pt idx="9">
                  <c:v>7</c:v>
                </c:pt>
                <c:pt idx="10">
                  <c:v>4</c:v>
                </c:pt>
                <c:pt idx="11">
                  <c:v>7</c:v>
                </c:pt>
                <c:pt idx="12">
                  <c:v>6</c:v>
                </c:pt>
                <c:pt idx="13">
                  <c:v>8</c:v>
                </c:pt>
                <c:pt idx="14">
                  <c:v>7</c:v>
                </c:pt>
                <c:pt idx="15">
                  <c:v>8</c:v>
                </c:pt>
                <c:pt idx="16">
                  <c:v>2</c:v>
                </c:pt>
                <c:pt idx="17">
                  <c:v>3</c:v>
                </c:pt>
                <c:pt idx="18">
                  <c:v>-1</c:v>
                </c:pt>
                <c:pt idx="19">
                  <c:v>7</c:v>
                </c:pt>
                <c:pt idx="20">
                  <c:v>2</c:v>
                </c:pt>
                <c:pt idx="21">
                  <c:v>4</c:v>
                </c:pt>
                <c:pt idx="22">
                  <c:v>2</c:v>
                </c:pt>
                <c:pt idx="23">
                  <c:v>3</c:v>
                </c:pt>
                <c:pt idx="24">
                  <c:v>12</c:v>
                </c:pt>
                <c:pt idx="25">
                  <c:v>15</c:v>
                </c:pt>
                <c:pt idx="26">
                  <c:v>8</c:v>
                </c:pt>
                <c:pt idx="27">
                  <c:v>-1</c:v>
                </c:pt>
              </c:numCache>
            </c:numRef>
          </c:val>
          <c:smooth val="0"/>
          <c:extLst>
            <c:ext xmlns:c16="http://schemas.microsoft.com/office/drawing/2014/chart" uri="{C3380CC4-5D6E-409C-BE32-E72D297353CC}">
              <c16:uniqueId val="{00000002-DD0F-4132-9C80-849CEEEF946F}"/>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Sheet1!$E$2:$E$29</c:f>
              <c:numCache>
                <c:formatCode>General</c:formatCode>
                <c:ptCount val="28"/>
                <c:pt idx="0">
                  <c:v>5</c:v>
                </c:pt>
                <c:pt idx="1">
                  <c:v>1</c:v>
                </c:pt>
                <c:pt idx="2">
                  <c:v>-2</c:v>
                </c:pt>
                <c:pt idx="3">
                  <c:v>4</c:v>
                </c:pt>
                <c:pt idx="4">
                  <c:v>4</c:v>
                </c:pt>
                <c:pt idx="5">
                  <c:v>12</c:v>
                </c:pt>
                <c:pt idx="6">
                  <c:v>0</c:v>
                </c:pt>
                <c:pt idx="7">
                  <c:v>2</c:v>
                </c:pt>
                <c:pt idx="8">
                  <c:v>7</c:v>
                </c:pt>
                <c:pt idx="9">
                  <c:v>6</c:v>
                </c:pt>
                <c:pt idx="10">
                  <c:v>7</c:v>
                </c:pt>
                <c:pt idx="11">
                  <c:v>11</c:v>
                </c:pt>
                <c:pt idx="12">
                  <c:v>7</c:v>
                </c:pt>
                <c:pt idx="13">
                  <c:v>9</c:v>
                </c:pt>
                <c:pt idx="14">
                  <c:v>11</c:v>
                </c:pt>
                <c:pt idx="15">
                  <c:v>10</c:v>
                </c:pt>
                <c:pt idx="16">
                  <c:v>4</c:v>
                </c:pt>
                <c:pt idx="17">
                  <c:v>4</c:v>
                </c:pt>
                <c:pt idx="18">
                  <c:v>1</c:v>
                </c:pt>
                <c:pt idx="19">
                  <c:v>7</c:v>
                </c:pt>
                <c:pt idx="20">
                  <c:v>14</c:v>
                </c:pt>
                <c:pt idx="21">
                  <c:v>5</c:v>
                </c:pt>
                <c:pt idx="22">
                  <c:v>6</c:v>
                </c:pt>
                <c:pt idx="23">
                  <c:v>16</c:v>
                </c:pt>
                <c:pt idx="24">
                  <c:v>12</c:v>
                </c:pt>
                <c:pt idx="25">
                  <c:v>6</c:v>
                </c:pt>
                <c:pt idx="26">
                  <c:v>10</c:v>
                </c:pt>
                <c:pt idx="27">
                  <c:v>6</c:v>
                </c:pt>
              </c:numCache>
            </c:numRef>
          </c:val>
          <c:smooth val="0"/>
          <c:extLst>
            <c:ext xmlns:c16="http://schemas.microsoft.com/office/drawing/2014/chart" uri="{C3380CC4-5D6E-409C-BE32-E72D297353CC}">
              <c16:uniqueId val="{00000003-DD0F-4132-9C80-849CEEEF946F}"/>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Sheet1!$F$2:$F$29</c:f>
              <c:numCache>
                <c:formatCode>General</c:formatCode>
                <c:ptCount val="28"/>
                <c:pt idx="0">
                  <c:v>-3</c:v>
                </c:pt>
                <c:pt idx="1">
                  <c:v>-7</c:v>
                </c:pt>
                <c:pt idx="2">
                  <c:v>-2</c:v>
                </c:pt>
                <c:pt idx="3">
                  <c:v>0</c:v>
                </c:pt>
                <c:pt idx="4">
                  <c:v>-7</c:v>
                </c:pt>
                <c:pt idx="5">
                  <c:v>-5</c:v>
                </c:pt>
                <c:pt idx="6">
                  <c:v>-1</c:v>
                </c:pt>
                <c:pt idx="7">
                  <c:v>3</c:v>
                </c:pt>
                <c:pt idx="8">
                  <c:v>0</c:v>
                </c:pt>
                <c:pt idx="9">
                  <c:v>-2</c:v>
                </c:pt>
                <c:pt idx="10">
                  <c:v>-1</c:v>
                </c:pt>
                <c:pt idx="11">
                  <c:v>-1</c:v>
                </c:pt>
                <c:pt idx="12">
                  <c:v>-4</c:v>
                </c:pt>
                <c:pt idx="13">
                  <c:v>-2</c:v>
                </c:pt>
                <c:pt idx="14">
                  <c:v>2</c:v>
                </c:pt>
                <c:pt idx="15">
                  <c:v>0</c:v>
                </c:pt>
                <c:pt idx="16">
                  <c:v>-3</c:v>
                </c:pt>
                <c:pt idx="17">
                  <c:v>-2</c:v>
                </c:pt>
                <c:pt idx="18">
                  <c:v>-1</c:v>
                </c:pt>
                <c:pt idx="19">
                  <c:v>0</c:v>
                </c:pt>
                <c:pt idx="20">
                  <c:v>-6</c:v>
                </c:pt>
                <c:pt idx="21">
                  <c:v>-1</c:v>
                </c:pt>
                <c:pt idx="22">
                  <c:v>-2</c:v>
                </c:pt>
                <c:pt idx="23">
                  <c:v>-6</c:v>
                </c:pt>
                <c:pt idx="24">
                  <c:v>-2</c:v>
                </c:pt>
                <c:pt idx="25">
                  <c:v>-6</c:v>
                </c:pt>
                <c:pt idx="26">
                  <c:v>-4</c:v>
                </c:pt>
                <c:pt idx="27">
                  <c:v>1</c:v>
                </c:pt>
              </c:numCache>
            </c:numRef>
          </c:val>
          <c:smooth val="0"/>
          <c:extLst>
            <c:ext xmlns:c16="http://schemas.microsoft.com/office/drawing/2014/chart" uri="{C3380CC4-5D6E-409C-BE32-E72D297353CC}">
              <c16:uniqueId val="{00000004-DD0F-4132-9C80-849CEEEF946F}"/>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Sheet1!$G$2:$G$29</c:f>
              <c:numCache>
                <c:formatCode>General</c:formatCode>
                <c:ptCount val="28"/>
                <c:pt idx="0">
                  <c:v>13</c:v>
                </c:pt>
                <c:pt idx="1">
                  <c:v>7</c:v>
                </c:pt>
                <c:pt idx="2">
                  <c:v>-3</c:v>
                </c:pt>
                <c:pt idx="3">
                  <c:v>6</c:v>
                </c:pt>
                <c:pt idx="4">
                  <c:v>0</c:v>
                </c:pt>
                <c:pt idx="5">
                  <c:v>1</c:v>
                </c:pt>
                <c:pt idx="6">
                  <c:v>-1</c:v>
                </c:pt>
                <c:pt idx="7">
                  <c:v>0</c:v>
                </c:pt>
                <c:pt idx="8">
                  <c:v>0</c:v>
                </c:pt>
                <c:pt idx="9">
                  <c:v>5</c:v>
                </c:pt>
                <c:pt idx="10">
                  <c:v>0</c:v>
                </c:pt>
                <c:pt idx="11">
                  <c:v>1</c:v>
                </c:pt>
                <c:pt idx="12">
                  <c:v>8</c:v>
                </c:pt>
                <c:pt idx="13">
                  <c:v>-1</c:v>
                </c:pt>
                <c:pt idx="14">
                  <c:v>3</c:v>
                </c:pt>
                <c:pt idx="15">
                  <c:v>5</c:v>
                </c:pt>
                <c:pt idx="16">
                  <c:v>8</c:v>
                </c:pt>
                <c:pt idx="17">
                  <c:v>28</c:v>
                </c:pt>
                <c:pt idx="18">
                  <c:v>8</c:v>
                </c:pt>
                <c:pt idx="19">
                  <c:v>2</c:v>
                </c:pt>
                <c:pt idx="20">
                  <c:v>5</c:v>
                </c:pt>
                <c:pt idx="21">
                  <c:v>1</c:v>
                </c:pt>
                <c:pt idx="22">
                  <c:v>11</c:v>
                </c:pt>
                <c:pt idx="23">
                  <c:v>7</c:v>
                </c:pt>
                <c:pt idx="24">
                  <c:v>8</c:v>
                </c:pt>
                <c:pt idx="25">
                  <c:v>0</c:v>
                </c:pt>
                <c:pt idx="26">
                  <c:v>7</c:v>
                </c:pt>
                <c:pt idx="27">
                  <c:v>1</c:v>
                </c:pt>
              </c:numCache>
            </c:numRef>
          </c:val>
          <c:smooth val="0"/>
          <c:extLst>
            <c:ext xmlns:c16="http://schemas.microsoft.com/office/drawing/2014/chart" uri="{C3380CC4-5D6E-409C-BE32-E72D297353CC}">
              <c16:uniqueId val="{00000005-DD0F-4132-9C80-849CEEEF946F}"/>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Sheet1!$H$2:$H$29</c:f>
              <c:numCache>
                <c:formatCode>General</c:formatCode>
                <c:ptCount val="28"/>
                <c:pt idx="0">
                  <c:v>0</c:v>
                </c:pt>
                <c:pt idx="1">
                  <c:v>2</c:v>
                </c:pt>
                <c:pt idx="2">
                  <c:v>7</c:v>
                </c:pt>
                <c:pt idx="3">
                  <c:v>1</c:v>
                </c:pt>
                <c:pt idx="4">
                  <c:v>5</c:v>
                </c:pt>
                <c:pt idx="5">
                  <c:v>8</c:v>
                </c:pt>
                <c:pt idx="6">
                  <c:v>8</c:v>
                </c:pt>
                <c:pt idx="7">
                  <c:v>10</c:v>
                </c:pt>
                <c:pt idx="8">
                  <c:v>7</c:v>
                </c:pt>
                <c:pt idx="9">
                  <c:v>-7</c:v>
                </c:pt>
                <c:pt idx="10">
                  <c:v>-2</c:v>
                </c:pt>
                <c:pt idx="11">
                  <c:v>-3</c:v>
                </c:pt>
                <c:pt idx="12">
                  <c:v>10</c:v>
                </c:pt>
                <c:pt idx="13">
                  <c:v>-4</c:v>
                </c:pt>
                <c:pt idx="14">
                  <c:v>5</c:v>
                </c:pt>
                <c:pt idx="15">
                  <c:v>6</c:v>
                </c:pt>
                <c:pt idx="16">
                  <c:v>12</c:v>
                </c:pt>
                <c:pt idx="17">
                  <c:v>-1</c:v>
                </c:pt>
                <c:pt idx="18">
                  <c:v>7</c:v>
                </c:pt>
                <c:pt idx="19">
                  <c:v>-4</c:v>
                </c:pt>
                <c:pt idx="20">
                  <c:v>10</c:v>
                </c:pt>
                <c:pt idx="21">
                  <c:v>8</c:v>
                </c:pt>
                <c:pt idx="22">
                  <c:v>10</c:v>
                </c:pt>
                <c:pt idx="23">
                  <c:v>3</c:v>
                </c:pt>
                <c:pt idx="24">
                  <c:v>10</c:v>
                </c:pt>
                <c:pt idx="25">
                  <c:v>1</c:v>
                </c:pt>
                <c:pt idx="26">
                  <c:v>-1</c:v>
                </c:pt>
                <c:pt idx="27">
                  <c:v>2</c:v>
                </c:pt>
              </c:numCache>
            </c:numRef>
          </c:val>
          <c:smooth val="0"/>
          <c:extLst>
            <c:ext xmlns:c16="http://schemas.microsoft.com/office/drawing/2014/chart" uri="{C3380CC4-5D6E-409C-BE32-E72D297353CC}">
              <c16:uniqueId val="{00000006-DD0F-4132-9C80-849CEEEF946F}"/>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Sheet1!$I$2:$I$29</c:f>
              <c:numCache>
                <c:formatCode>General</c:formatCode>
                <c:ptCount val="28"/>
                <c:pt idx="0">
                  <c:v>11</c:v>
                </c:pt>
                <c:pt idx="1">
                  <c:v>7</c:v>
                </c:pt>
                <c:pt idx="2">
                  <c:v>8</c:v>
                </c:pt>
                <c:pt idx="3">
                  <c:v>3</c:v>
                </c:pt>
                <c:pt idx="4">
                  <c:v>23</c:v>
                </c:pt>
                <c:pt idx="5">
                  <c:v>12</c:v>
                </c:pt>
                <c:pt idx="6">
                  <c:v>20</c:v>
                </c:pt>
                <c:pt idx="7">
                  <c:v>-1</c:v>
                </c:pt>
                <c:pt idx="8">
                  <c:v>12</c:v>
                </c:pt>
                <c:pt idx="9">
                  <c:v>2</c:v>
                </c:pt>
                <c:pt idx="10">
                  <c:v>7</c:v>
                </c:pt>
                <c:pt idx="11">
                  <c:v>8</c:v>
                </c:pt>
                <c:pt idx="12">
                  <c:v>10</c:v>
                </c:pt>
                <c:pt idx="13">
                  <c:v>9</c:v>
                </c:pt>
                <c:pt idx="14">
                  <c:v>13</c:v>
                </c:pt>
                <c:pt idx="15">
                  <c:v>14</c:v>
                </c:pt>
                <c:pt idx="16">
                  <c:v>-1</c:v>
                </c:pt>
                <c:pt idx="17">
                  <c:v>35</c:v>
                </c:pt>
                <c:pt idx="18">
                  <c:v>13</c:v>
                </c:pt>
                <c:pt idx="19">
                  <c:v>-1</c:v>
                </c:pt>
                <c:pt idx="20">
                  <c:v>20</c:v>
                </c:pt>
                <c:pt idx="21">
                  <c:v>22</c:v>
                </c:pt>
                <c:pt idx="22">
                  <c:v>34</c:v>
                </c:pt>
                <c:pt idx="23">
                  <c:v>18</c:v>
                </c:pt>
                <c:pt idx="24">
                  <c:v>15</c:v>
                </c:pt>
                <c:pt idx="25">
                  <c:v>21</c:v>
                </c:pt>
                <c:pt idx="26">
                  <c:v>17</c:v>
                </c:pt>
                <c:pt idx="27">
                  <c:v>5</c:v>
                </c:pt>
              </c:numCache>
            </c:numRef>
          </c:val>
          <c:smooth val="0"/>
          <c:extLst>
            <c:ext xmlns:c16="http://schemas.microsoft.com/office/drawing/2014/chart" uri="{C3380CC4-5D6E-409C-BE32-E72D297353CC}">
              <c16:uniqueId val="{00000007-DD0F-4132-9C80-849CEEEF946F}"/>
            </c:ext>
          </c:extLst>
        </c:ser>
        <c:dLbls>
          <c:showLegendKey val="0"/>
          <c:showVal val="0"/>
          <c:showCatName val="0"/>
          <c:showSerName val="0"/>
          <c:showPercent val="0"/>
          <c:showBubbleSize val="0"/>
        </c:dLbls>
        <c:smooth val="0"/>
        <c:axId val="328295912"/>
        <c:axId val="328300832"/>
      </c:lineChart>
      <c:dateAx>
        <c:axId val="328295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00832"/>
        <c:crosses val="autoZero"/>
        <c:auto val="1"/>
        <c:lblOffset val="100"/>
        <c:baseTimeUnit val="days"/>
      </c:dateAx>
      <c:valAx>
        <c:axId val="328300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295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c:v>
                </c:pt>
                <c:pt idx="1">
                  <c:v>28</c:v>
                </c:pt>
                <c:pt idx="2">
                  <c:v>16</c:v>
                </c:pt>
                <c:pt idx="3">
                  <c:v>24</c:v>
                </c:pt>
                <c:pt idx="4">
                  <c:v>21</c:v>
                </c:pt>
                <c:pt idx="5">
                  <c:v>37</c:v>
                </c:pt>
                <c:pt idx="6">
                  <c:v>42</c:v>
                </c:pt>
              </c:numCache>
            </c:numRef>
          </c:val>
          <c:extLst>
            <c:ext xmlns:c16="http://schemas.microsoft.com/office/drawing/2014/chart" uri="{C3380CC4-5D6E-409C-BE32-E72D297353CC}">
              <c16:uniqueId val="{00000000-651D-4C62-8876-8AC87B8F9FF1}"/>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6</c:v>
                </c:pt>
                <c:pt idx="2">
                  <c:v>2</c:v>
                </c:pt>
                <c:pt idx="3">
                  <c:v>3</c:v>
                </c:pt>
                <c:pt idx="4">
                  <c:v>2</c:v>
                </c:pt>
                <c:pt idx="5">
                  <c:v>4</c:v>
                </c:pt>
                <c:pt idx="6">
                  <c:v>3</c:v>
                </c:pt>
              </c:numCache>
            </c:numRef>
          </c:val>
          <c:extLst>
            <c:ext xmlns:c16="http://schemas.microsoft.com/office/drawing/2014/chart" uri="{C3380CC4-5D6E-409C-BE32-E72D297353CC}">
              <c16:uniqueId val="{00000001-651D-4C62-8876-8AC87B8F9FF1}"/>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6</c:v>
                </c:pt>
                <c:pt idx="2">
                  <c:v>6</c:v>
                </c:pt>
                <c:pt idx="3">
                  <c:v>8</c:v>
                </c:pt>
                <c:pt idx="4">
                  <c:v>3</c:v>
                </c:pt>
                <c:pt idx="5">
                  <c:v>7</c:v>
                </c:pt>
                <c:pt idx="6">
                  <c:v>6</c:v>
                </c:pt>
              </c:numCache>
            </c:numRef>
          </c:val>
          <c:extLst>
            <c:ext xmlns:c16="http://schemas.microsoft.com/office/drawing/2014/chart" uri="{C3380CC4-5D6E-409C-BE32-E72D297353CC}">
              <c16:uniqueId val="{00000002-651D-4C62-8876-8AC87B8F9FF1}"/>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6</c:v>
                </c:pt>
                <c:pt idx="1">
                  <c:v>7</c:v>
                </c:pt>
                <c:pt idx="2">
                  <c:v>6</c:v>
                </c:pt>
                <c:pt idx="3">
                  <c:v>9</c:v>
                </c:pt>
                <c:pt idx="4">
                  <c:v>7</c:v>
                </c:pt>
                <c:pt idx="5">
                  <c:v>6</c:v>
                </c:pt>
                <c:pt idx="6">
                  <c:v>6</c:v>
                </c:pt>
              </c:numCache>
            </c:numRef>
          </c:val>
          <c:extLst>
            <c:ext xmlns:c16="http://schemas.microsoft.com/office/drawing/2014/chart" uri="{C3380CC4-5D6E-409C-BE32-E72D297353CC}">
              <c16:uniqueId val="{00000003-651D-4C62-8876-8AC87B8F9FF1}"/>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-1</c:v>
                </c:pt>
                <c:pt idx="2">
                  <c:v>-4</c:v>
                </c:pt>
                <c:pt idx="3">
                  <c:v>-3</c:v>
                </c:pt>
                <c:pt idx="4">
                  <c:v>-2</c:v>
                </c:pt>
                <c:pt idx="5">
                  <c:v>0</c:v>
                </c:pt>
                <c:pt idx="6">
                  <c:v>-2</c:v>
                </c:pt>
              </c:numCache>
            </c:numRef>
          </c:val>
          <c:extLst>
            <c:ext xmlns:c16="http://schemas.microsoft.com/office/drawing/2014/chart" uri="{C3380CC4-5D6E-409C-BE32-E72D297353CC}">
              <c16:uniqueId val="{00000004-651D-4C62-8876-8AC87B8F9FF1}"/>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11</c:v>
                </c:pt>
                <c:pt idx="2">
                  <c:v>2</c:v>
                </c:pt>
                <c:pt idx="3">
                  <c:v>5</c:v>
                </c:pt>
                <c:pt idx="4">
                  <c:v>1</c:v>
                </c:pt>
                <c:pt idx="5">
                  <c:v>4</c:v>
                </c:pt>
                <c:pt idx="6">
                  <c:v>6</c:v>
                </c:pt>
              </c:numCache>
            </c:numRef>
          </c:val>
          <c:extLst>
            <c:ext xmlns:c16="http://schemas.microsoft.com/office/drawing/2014/chart" uri="{C3380CC4-5D6E-409C-BE32-E72D297353CC}">
              <c16:uniqueId val="{00000005-651D-4C62-8876-8AC87B8F9FF1}"/>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c:v>
                </c:pt>
                <c:pt idx="1">
                  <c:v>2</c:v>
                </c:pt>
                <c:pt idx="2">
                  <c:v>3</c:v>
                </c:pt>
                <c:pt idx="3">
                  <c:v>3</c:v>
                </c:pt>
                <c:pt idx="4">
                  <c:v>4</c:v>
                </c:pt>
                <c:pt idx="5">
                  <c:v>6</c:v>
                </c:pt>
                <c:pt idx="6">
                  <c:v>6</c:v>
                </c:pt>
              </c:numCache>
            </c:numRef>
          </c:val>
          <c:extLst>
            <c:ext xmlns:c16="http://schemas.microsoft.com/office/drawing/2014/chart" uri="{C3380CC4-5D6E-409C-BE32-E72D297353CC}">
              <c16:uniqueId val="{00000006-651D-4C62-8876-8AC87B8F9FF1}"/>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7</c:v>
                </c:pt>
                <c:pt idx="1">
                  <c:v>15</c:v>
                </c:pt>
                <c:pt idx="2">
                  <c:v>16</c:v>
                </c:pt>
                <c:pt idx="3">
                  <c:v>10</c:v>
                </c:pt>
                <c:pt idx="4">
                  <c:v>14</c:v>
                </c:pt>
                <c:pt idx="5">
                  <c:v>11</c:v>
                </c:pt>
                <c:pt idx="6">
                  <c:v>17</c:v>
                </c:pt>
              </c:numCache>
            </c:numRef>
          </c:val>
          <c:extLst>
            <c:ext xmlns:c16="http://schemas.microsoft.com/office/drawing/2014/chart" uri="{C3380CC4-5D6E-409C-BE32-E72D297353CC}">
              <c16:uniqueId val="{00000007-651D-4C62-8876-8AC87B8F9FF1}"/>
            </c:ext>
          </c:extLst>
        </c:ser>
        <c:dLbls>
          <c:showLegendKey val="0"/>
          <c:showVal val="0"/>
          <c:showCatName val="0"/>
          <c:showSerName val="0"/>
          <c:showPercent val="0"/>
          <c:showBubbleSize val="0"/>
        </c:dLbls>
        <c:gapWidth val="219"/>
        <c:overlap val="-27"/>
        <c:axId val="328299520"/>
        <c:axId val="328298864"/>
      </c:barChart>
      <c:catAx>
        <c:axId val="328299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298864"/>
        <c:crosses val="autoZero"/>
        <c:auto val="1"/>
        <c:lblAlgn val="ctr"/>
        <c:lblOffset val="100"/>
        <c:noMultiLvlLbl val="0"/>
      </c:catAx>
      <c:valAx>
        <c:axId val="328298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29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3</c:v>
                </c:pt>
                <c:pt idx="3">
                  <c:v>1</c:v>
                </c:pt>
                <c:pt idx="4">
                  <c:v>3</c:v>
                </c:pt>
                <c:pt idx="5">
                  <c:v>1</c:v>
                </c:pt>
                <c:pt idx="6">
                  <c:v>0</c:v>
                </c:pt>
              </c:numCache>
            </c:numRef>
          </c:val>
          <c:extLst>
            <c:ext xmlns:c16="http://schemas.microsoft.com/office/drawing/2014/chart" uri="{C3380CC4-5D6E-409C-BE32-E72D297353CC}">
              <c16:uniqueId val="{00000000-AE21-4001-B40C-0E6C43662A33}"/>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2</c:v>
                </c:pt>
                <c:pt idx="2">
                  <c:v>1</c:v>
                </c:pt>
                <c:pt idx="3">
                  <c:v>2</c:v>
                </c:pt>
                <c:pt idx="4">
                  <c:v>2</c:v>
                </c:pt>
                <c:pt idx="5">
                  <c:v>0</c:v>
                </c:pt>
                <c:pt idx="6">
                  <c:v>1</c:v>
                </c:pt>
              </c:numCache>
            </c:numRef>
          </c:val>
          <c:extLst>
            <c:ext xmlns:c16="http://schemas.microsoft.com/office/drawing/2014/chart" uri="{C3380CC4-5D6E-409C-BE32-E72D297353CC}">
              <c16:uniqueId val="{00000001-AE21-4001-B40C-0E6C43662A33}"/>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1</c:v>
                </c:pt>
                <c:pt idx="3">
                  <c:v>0</c:v>
                </c:pt>
                <c:pt idx="4">
                  <c:v>1</c:v>
                </c:pt>
                <c:pt idx="5">
                  <c:v>0</c:v>
                </c:pt>
                <c:pt idx="6">
                  <c:v>0</c:v>
                </c:pt>
              </c:numCache>
            </c:numRef>
          </c:val>
          <c:extLst>
            <c:ext xmlns:c16="http://schemas.microsoft.com/office/drawing/2014/chart" uri="{C3380CC4-5D6E-409C-BE32-E72D297353CC}">
              <c16:uniqueId val="{00000002-AE21-4001-B40C-0E6C43662A33}"/>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1</c:v>
                </c:pt>
                <c:pt idx="5">
                  <c:v>0</c:v>
                </c:pt>
                <c:pt idx="6">
                  <c:v>0</c:v>
                </c:pt>
              </c:numCache>
            </c:numRef>
          </c:val>
          <c:extLst>
            <c:ext xmlns:c16="http://schemas.microsoft.com/office/drawing/2014/chart" uri="{C3380CC4-5D6E-409C-BE32-E72D297353CC}">
              <c16:uniqueId val="{00000003-AE21-4001-B40C-0E6C43662A33}"/>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AE21-4001-B40C-0E6C43662A33}"/>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c:v>
                </c:pt>
                <c:pt idx="1">
                  <c:v>3</c:v>
                </c:pt>
                <c:pt idx="2">
                  <c:v>3</c:v>
                </c:pt>
                <c:pt idx="3">
                  <c:v>2</c:v>
                </c:pt>
                <c:pt idx="4">
                  <c:v>3</c:v>
                </c:pt>
                <c:pt idx="5">
                  <c:v>0</c:v>
                </c:pt>
                <c:pt idx="6">
                  <c:v>0</c:v>
                </c:pt>
              </c:numCache>
            </c:numRef>
          </c:val>
          <c:extLst>
            <c:ext xmlns:c16="http://schemas.microsoft.com/office/drawing/2014/chart" uri="{C3380CC4-5D6E-409C-BE32-E72D297353CC}">
              <c16:uniqueId val="{00000005-AE21-4001-B40C-0E6C43662A33}"/>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c:v>
                </c:pt>
                <c:pt idx="1">
                  <c:v>3</c:v>
                </c:pt>
                <c:pt idx="2">
                  <c:v>3</c:v>
                </c:pt>
                <c:pt idx="3">
                  <c:v>3</c:v>
                </c:pt>
                <c:pt idx="4">
                  <c:v>2</c:v>
                </c:pt>
                <c:pt idx="5">
                  <c:v>0</c:v>
                </c:pt>
                <c:pt idx="6">
                  <c:v>1</c:v>
                </c:pt>
              </c:numCache>
            </c:numRef>
          </c:val>
          <c:extLst>
            <c:ext xmlns:c16="http://schemas.microsoft.com/office/drawing/2014/chart" uri="{C3380CC4-5D6E-409C-BE32-E72D297353CC}">
              <c16:uniqueId val="{00000006-AE21-4001-B40C-0E6C43662A33}"/>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6</c:v>
                </c:pt>
                <c:pt idx="1">
                  <c:v>4</c:v>
                </c:pt>
                <c:pt idx="2">
                  <c:v>4</c:v>
                </c:pt>
                <c:pt idx="3">
                  <c:v>4</c:v>
                </c:pt>
                <c:pt idx="4">
                  <c:v>5</c:v>
                </c:pt>
                <c:pt idx="5">
                  <c:v>6</c:v>
                </c:pt>
                <c:pt idx="6">
                  <c:v>3</c:v>
                </c:pt>
              </c:numCache>
            </c:numRef>
          </c:val>
          <c:extLst>
            <c:ext xmlns:c16="http://schemas.microsoft.com/office/drawing/2014/chart" uri="{C3380CC4-5D6E-409C-BE32-E72D297353CC}">
              <c16:uniqueId val="{00000007-AE21-4001-B40C-0E6C43662A33}"/>
            </c:ext>
          </c:extLst>
        </c:ser>
        <c:dLbls>
          <c:showLegendKey val="0"/>
          <c:showVal val="0"/>
          <c:showCatName val="0"/>
          <c:showSerName val="0"/>
          <c:showPercent val="0"/>
          <c:showBubbleSize val="0"/>
        </c:dLbls>
        <c:gapWidth val="219"/>
        <c:overlap val="-27"/>
        <c:axId val="420483024"/>
        <c:axId val="420489912"/>
      </c:barChart>
      <c:catAx>
        <c:axId val="420483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89912"/>
        <c:crosses val="autoZero"/>
        <c:auto val="1"/>
        <c:lblAlgn val="ctr"/>
        <c:lblOffset val="100"/>
        <c:noMultiLvlLbl val="0"/>
      </c:catAx>
      <c:valAx>
        <c:axId val="42048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8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0.605981625073304</c:v>
                </c:pt>
                <c:pt idx="1">
                  <c:v>0.20959579505223599</c:v>
                </c:pt>
                <c:pt idx="2">
                  <c:v>0.37140809278686399</c:v>
                </c:pt>
                <c:pt idx="3">
                  <c:v>0.36923611563606401</c:v>
                </c:pt>
                <c:pt idx="4">
                  <c:v>1.04110104761698</c:v>
                </c:pt>
                <c:pt idx="5">
                  <c:v>0.70806455116092204</c:v>
                </c:pt>
              </c:numCache>
            </c:numRef>
          </c:val>
          <c:extLst>
            <c:ext xmlns:c16="http://schemas.microsoft.com/office/drawing/2014/chart" uri="{C3380CC4-5D6E-409C-BE32-E72D297353CC}">
              <c16:uniqueId val="{00000000-1E7A-495D-BE45-6410AF3CDD3D}"/>
            </c:ext>
          </c:extLst>
        </c:ser>
        <c:ser>
          <c:idx val="1"/>
          <c:order val="1"/>
          <c:tx>
            <c:strRef>
              <c:f>Sheet1!$C$1</c:f>
              <c:strCache>
                <c:ptCount val="1"/>
                <c:pt idx="0">
                  <c:v>meridabikes_ar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0.54669703872437403</c:v>
                </c:pt>
                <c:pt idx="1">
                  <c:v>1.0782080485952901</c:v>
                </c:pt>
                <c:pt idx="2">
                  <c:v>0.27334851936218701</c:v>
                </c:pt>
                <c:pt idx="3">
                  <c:v>1.0706150341685601</c:v>
                </c:pt>
                <c:pt idx="4">
                  <c:v>0.402429764616553</c:v>
                </c:pt>
                <c:pt idx="6">
                  <c:v>0.25816249050873202</c:v>
                </c:pt>
              </c:numCache>
            </c:numRef>
          </c:val>
          <c:extLst>
            <c:ext xmlns:c16="http://schemas.microsoft.com/office/drawing/2014/chart" uri="{C3380CC4-5D6E-409C-BE32-E72D297353CC}">
              <c16:uniqueId val="{00000001-1E7A-495D-BE45-6410AF3CDD3D}"/>
            </c:ext>
          </c:extLst>
        </c:ser>
        <c:ser>
          <c:idx val="2"/>
          <c:order val="2"/>
          <c:tx>
            <c:strRef>
              <c:f>Sheet1!$D$1</c:f>
              <c:strCache>
                <c:ptCount val="1"/>
                <c:pt idx="0">
                  <c:v>giantargentina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0.106307583274274</c:v>
                </c:pt>
                <c:pt idx="2">
                  <c:v>1.0124531740407E-2</c:v>
                </c:pt>
                <c:pt idx="4">
                  <c:v>3.0373595221221E-2</c:v>
                </c:pt>
              </c:numCache>
            </c:numRef>
          </c:val>
          <c:extLst>
            <c:ext xmlns:c16="http://schemas.microsoft.com/office/drawing/2014/chart" uri="{C3380CC4-5D6E-409C-BE32-E72D297353CC}">
              <c16:uniqueId val="{00000002-1E7A-495D-BE45-6410AF3CDD3D}"/>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4">
                  <c:v>7.3575378696802103</c:v>
                </c:pt>
              </c:numCache>
            </c:numRef>
          </c:val>
          <c:extLst>
            <c:ext xmlns:c16="http://schemas.microsoft.com/office/drawing/2014/chart" uri="{C3380CC4-5D6E-409C-BE32-E72D297353CC}">
              <c16:uniqueId val="{00000003-1E7A-495D-BE45-6410AF3CDD3D}"/>
            </c:ext>
          </c:extLst>
        </c:ser>
        <c:ser>
          <c:idx val="4"/>
          <c:order val="4"/>
          <c:tx>
            <c:strRef>
              <c:f>Sheet1!$F$1</c:f>
              <c:strCache>
                <c:ptCount val="1"/>
                <c:pt idx="0">
                  <c:v>orbea.argentina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numCache>
            </c:numRef>
          </c:val>
          <c:extLst>
            <c:ext xmlns:c16="http://schemas.microsoft.com/office/drawing/2014/chart" uri="{C3380CC4-5D6E-409C-BE32-E72D297353CC}">
              <c16:uniqueId val="{00000004-1E7A-495D-BE45-6410AF3CDD3D}"/>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0.99157670919201801</c:v>
                </c:pt>
                <c:pt idx="1">
                  <c:v>0.68081452404317999</c:v>
                </c:pt>
                <c:pt idx="2">
                  <c:v>0.25556100752371602</c:v>
                </c:pt>
                <c:pt idx="3">
                  <c:v>0.34347399411187401</c:v>
                </c:pt>
                <c:pt idx="4">
                  <c:v>0.48454367026496598</c:v>
                </c:pt>
              </c:numCache>
            </c:numRef>
          </c:val>
          <c:extLst>
            <c:ext xmlns:c16="http://schemas.microsoft.com/office/drawing/2014/chart" uri="{C3380CC4-5D6E-409C-BE32-E72D297353CC}">
              <c16:uniqueId val="{00000005-1E7A-495D-BE45-6410AF3CDD3D}"/>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0.79962866848112801</c:v>
                </c:pt>
                <c:pt idx="1">
                  <c:v>0.453615207713568</c:v>
                </c:pt>
                <c:pt idx="2">
                  <c:v>0.70187283302037395</c:v>
                </c:pt>
                <c:pt idx="3">
                  <c:v>0.50917427966608297</c:v>
                </c:pt>
                <c:pt idx="4">
                  <c:v>0.41669303964385901</c:v>
                </c:pt>
                <c:pt idx="6">
                  <c:v>0.33968394624132298</c:v>
                </c:pt>
              </c:numCache>
            </c:numRef>
          </c:val>
          <c:extLst>
            <c:ext xmlns:c16="http://schemas.microsoft.com/office/drawing/2014/chart" uri="{C3380CC4-5D6E-409C-BE32-E72D297353CC}">
              <c16:uniqueId val="{00000006-1E7A-495D-BE45-6410AF3CDD3D}"/>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0.38214035475900698</c:v>
                </c:pt>
                <c:pt idx="1">
                  <c:v>0.39550835269388201</c:v>
                </c:pt>
                <c:pt idx="2">
                  <c:v>0.312534572408452</c:v>
                </c:pt>
                <c:pt idx="3">
                  <c:v>0.30008850536563803</c:v>
                </c:pt>
                <c:pt idx="4">
                  <c:v>0.42150680384998301</c:v>
                </c:pt>
                <c:pt idx="5">
                  <c:v>0.57205811852343602</c:v>
                </c:pt>
                <c:pt idx="6">
                  <c:v>0.53932957185529395</c:v>
                </c:pt>
              </c:numCache>
            </c:numRef>
          </c:val>
          <c:extLst>
            <c:ext xmlns:c16="http://schemas.microsoft.com/office/drawing/2014/chart" uri="{C3380CC4-5D6E-409C-BE32-E72D297353CC}">
              <c16:uniqueId val="{00000007-1E7A-495D-BE45-6410AF3CDD3D}"/>
            </c:ext>
          </c:extLst>
        </c:ser>
        <c:dLbls>
          <c:showLegendKey val="0"/>
          <c:showVal val="0"/>
          <c:showCatName val="0"/>
          <c:showSerName val="0"/>
          <c:showPercent val="0"/>
          <c:showBubbleSize val="0"/>
        </c:dLbls>
        <c:gapWidth val="219"/>
        <c:overlap val="-27"/>
        <c:axId val="420482368"/>
        <c:axId val="420487616"/>
      </c:barChart>
      <c:catAx>
        <c:axId val="420482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87616"/>
        <c:crosses val="autoZero"/>
        <c:auto val="1"/>
        <c:lblAlgn val="ctr"/>
        <c:lblOffset val="100"/>
        <c:noMultiLvlLbl val="0"/>
      </c:catAx>
      <c:valAx>
        <c:axId val="42048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8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1</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0-39B3-4781-8F4B-81D0EC71FF92}"/>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1</c:v>
                </c:pt>
                <c:pt idx="9">
                  <c:v>2</c:v>
                </c:pt>
                <c:pt idx="10">
                  <c:v>1</c:v>
                </c:pt>
                <c:pt idx="11">
                  <c:v>1</c:v>
                </c:pt>
                <c:pt idx="12">
                  <c:v>0</c:v>
                </c:pt>
                <c:pt idx="13">
                  <c:v>0</c:v>
                </c:pt>
                <c:pt idx="14">
                  <c:v>0</c:v>
                </c:pt>
                <c:pt idx="15">
                  <c:v>0</c:v>
                </c:pt>
                <c:pt idx="16">
                  <c:v>0</c:v>
                </c:pt>
                <c:pt idx="17">
                  <c:v>1</c:v>
                </c:pt>
                <c:pt idx="18">
                  <c:v>1</c:v>
                </c:pt>
                <c:pt idx="19">
                  <c:v>0</c:v>
                </c:pt>
                <c:pt idx="20">
                  <c:v>1</c:v>
                </c:pt>
                <c:pt idx="21">
                  <c:v>1</c:v>
                </c:pt>
                <c:pt idx="22">
                  <c:v>0</c:v>
                </c:pt>
                <c:pt idx="23">
                  <c:v>0</c:v>
                </c:pt>
              </c:numCache>
            </c:numRef>
          </c:val>
          <c:smooth val="0"/>
          <c:extLst>
            <c:ext xmlns:c16="http://schemas.microsoft.com/office/drawing/2014/chart" uri="{C3380CC4-5D6E-409C-BE32-E72D297353CC}">
              <c16:uniqueId val="{00000001-39B3-4781-8F4B-81D0EC71FF92}"/>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39B3-4781-8F4B-81D0EC71FF92}"/>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39B3-4781-8F4B-81D0EC71FF92}"/>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39B3-4781-8F4B-81D0EC71FF92}"/>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2</c:v>
                </c:pt>
                <c:pt idx="9">
                  <c:v>6</c:v>
                </c:pt>
                <c:pt idx="10">
                  <c:v>1</c:v>
                </c:pt>
                <c:pt idx="11">
                  <c:v>0</c:v>
                </c:pt>
                <c:pt idx="12">
                  <c:v>1</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39B3-4781-8F4B-81D0EC71FF92}"/>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3</c:v>
                </c:pt>
                <c:pt idx="20">
                  <c:v>2</c:v>
                </c:pt>
                <c:pt idx="21">
                  <c:v>1</c:v>
                </c:pt>
                <c:pt idx="22">
                  <c:v>0</c:v>
                </c:pt>
                <c:pt idx="23">
                  <c:v>0</c:v>
                </c:pt>
              </c:numCache>
            </c:numRef>
          </c:val>
          <c:smooth val="0"/>
          <c:extLst>
            <c:ext xmlns:c16="http://schemas.microsoft.com/office/drawing/2014/chart" uri="{C3380CC4-5D6E-409C-BE32-E72D297353CC}">
              <c16:uniqueId val="{00000006-39B3-4781-8F4B-81D0EC71FF92}"/>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2</c:v>
                </c:pt>
                <c:pt idx="9">
                  <c:v>1</c:v>
                </c:pt>
                <c:pt idx="10">
                  <c:v>3</c:v>
                </c:pt>
                <c:pt idx="11">
                  <c:v>0</c:v>
                </c:pt>
                <c:pt idx="12">
                  <c:v>0</c:v>
                </c:pt>
                <c:pt idx="13">
                  <c:v>0</c:v>
                </c:pt>
                <c:pt idx="14">
                  <c:v>1</c:v>
                </c:pt>
                <c:pt idx="15">
                  <c:v>0</c:v>
                </c:pt>
                <c:pt idx="16">
                  <c:v>0</c:v>
                </c:pt>
                <c:pt idx="17">
                  <c:v>0</c:v>
                </c:pt>
                <c:pt idx="18">
                  <c:v>4</c:v>
                </c:pt>
                <c:pt idx="19">
                  <c:v>2</c:v>
                </c:pt>
                <c:pt idx="20">
                  <c:v>10</c:v>
                </c:pt>
                <c:pt idx="21">
                  <c:v>0</c:v>
                </c:pt>
                <c:pt idx="22">
                  <c:v>0</c:v>
                </c:pt>
                <c:pt idx="23">
                  <c:v>0</c:v>
                </c:pt>
              </c:numCache>
            </c:numRef>
          </c:val>
          <c:smooth val="0"/>
          <c:extLst>
            <c:ext xmlns:c16="http://schemas.microsoft.com/office/drawing/2014/chart" uri="{C3380CC4-5D6E-409C-BE32-E72D297353CC}">
              <c16:uniqueId val="{00000007-39B3-4781-8F4B-81D0EC71FF92}"/>
            </c:ext>
          </c:extLst>
        </c:ser>
        <c:dLbls>
          <c:showLegendKey val="0"/>
          <c:showVal val="0"/>
          <c:showCatName val="0"/>
          <c:showSerName val="0"/>
          <c:showPercent val="0"/>
          <c:showBubbleSize val="0"/>
        </c:dLbls>
        <c:smooth val="0"/>
        <c:axId val="420481384"/>
        <c:axId val="420485320"/>
      </c:lineChart>
      <c:catAx>
        <c:axId val="42048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85320"/>
        <c:crosses val="autoZero"/>
        <c:auto val="1"/>
        <c:lblAlgn val="ctr"/>
        <c:lblOffset val="100"/>
        <c:noMultiLvlLbl val="0"/>
      </c:catAx>
      <c:valAx>
        <c:axId val="420485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8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specialized_arg</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0.178136948209941</c:v>
                </c:pt>
                <c:pt idx="10">
                  <c:v>0.708202989224887</c:v>
                </c:pt>
                <c:pt idx="11">
                  <c:v>0</c:v>
                </c:pt>
                <c:pt idx="12">
                  <c:v>0.43013555787278401</c:v>
                </c:pt>
                <c:pt idx="13">
                  <c:v>0</c:v>
                </c:pt>
                <c:pt idx="14">
                  <c:v>0</c:v>
                </c:pt>
                <c:pt idx="15">
                  <c:v>0.34975669099756701</c:v>
                </c:pt>
                <c:pt idx="16">
                  <c:v>0.204205769899201</c:v>
                </c:pt>
                <c:pt idx="17">
                  <c:v>0.40080813347236699</c:v>
                </c:pt>
                <c:pt idx="18">
                  <c:v>0.68720310508631699</c:v>
                </c:pt>
                <c:pt idx="19">
                  <c:v>1.10683872088982</c:v>
                </c:pt>
                <c:pt idx="20">
                  <c:v>0</c:v>
                </c:pt>
                <c:pt idx="21">
                  <c:v>0</c:v>
                </c:pt>
                <c:pt idx="22">
                  <c:v>0</c:v>
                </c:pt>
                <c:pt idx="23">
                  <c:v>0</c:v>
                </c:pt>
              </c:numCache>
            </c:numRef>
          </c:val>
          <c:smooth val="0"/>
          <c:extLst>
            <c:ext xmlns:c16="http://schemas.microsoft.com/office/drawing/2014/chart" uri="{C3380CC4-5D6E-409C-BE32-E72D297353CC}">
              <c16:uniqueId val="{00000000-6566-4748-8DC2-CB971E23DCC5}"/>
            </c:ext>
          </c:extLst>
        </c:ser>
        <c:ser>
          <c:idx val="1"/>
          <c:order val="1"/>
          <c:tx>
            <c:strRef>
              <c:f>Sheet1!$C$1</c:f>
              <c:strCache>
                <c:ptCount val="1"/>
                <c:pt idx="0">
                  <c:v>meridabikes_ar</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0.42533799179705301</c:v>
                </c:pt>
                <c:pt idx="9">
                  <c:v>0.44812395564332402</c:v>
                </c:pt>
                <c:pt idx="10">
                  <c:v>0.18228771077016601</c:v>
                </c:pt>
                <c:pt idx="11">
                  <c:v>0.273431566155248</c:v>
                </c:pt>
                <c:pt idx="12">
                  <c:v>0</c:v>
                </c:pt>
                <c:pt idx="13">
                  <c:v>0</c:v>
                </c:pt>
                <c:pt idx="14">
                  <c:v>0</c:v>
                </c:pt>
                <c:pt idx="15">
                  <c:v>0</c:v>
                </c:pt>
                <c:pt idx="16">
                  <c:v>0</c:v>
                </c:pt>
                <c:pt idx="17">
                  <c:v>1.97478353334346</c:v>
                </c:pt>
                <c:pt idx="18">
                  <c:v>1.6253987543673101</c:v>
                </c:pt>
                <c:pt idx="19">
                  <c:v>0</c:v>
                </c:pt>
                <c:pt idx="20">
                  <c:v>0.38736138538660198</c:v>
                </c:pt>
                <c:pt idx="21">
                  <c:v>0.57724441743885802</c:v>
                </c:pt>
                <c:pt idx="22">
                  <c:v>0</c:v>
                </c:pt>
                <c:pt idx="23">
                  <c:v>0</c:v>
                </c:pt>
              </c:numCache>
            </c:numRef>
          </c:val>
          <c:smooth val="0"/>
          <c:extLst>
            <c:ext xmlns:c16="http://schemas.microsoft.com/office/drawing/2014/chart" uri="{C3380CC4-5D6E-409C-BE32-E72D297353CC}">
              <c16:uniqueId val="{00000001-6566-4748-8DC2-CB971E23DCC5}"/>
            </c:ext>
          </c:extLst>
        </c:ser>
        <c:ser>
          <c:idx val="2"/>
          <c:order val="2"/>
          <c:tx>
            <c:strRef>
              <c:f>Sheet1!$D$1</c:f>
              <c:strCache>
                <c:ptCount val="1"/>
                <c:pt idx="0">
                  <c:v>giantargentina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0.106318347509113</c:v>
                </c:pt>
                <c:pt idx="10">
                  <c:v>0</c:v>
                </c:pt>
                <c:pt idx="11">
                  <c:v>1.0125556905629799E-2</c:v>
                </c:pt>
                <c:pt idx="12">
                  <c:v>3.03766707168894E-2</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6566-4748-8DC2-CB971E23DCC5}"/>
            </c:ext>
          </c:extLst>
        </c:ser>
        <c:ser>
          <c:idx val="3"/>
          <c:order val="3"/>
          <c:tx>
            <c:strRef>
              <c:f>Sheet1!$E$1</c:f>
              <c:strCache>
                <c:ptCount val="1"/>
                <c:pt idx="0">
                  <c:v>cervelo_argentina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7.3628488931665101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6566-4748-8DC2-CB971E23DCC5}"/>
            </c:ext>
          </c:extLst>
        </c:ser>
        <c:ser>
          <c:idx val="4"/>
          <c:order val="4"/>
          <c:tx>
            <c:strRef>
              <c:f>Sheet1!$F$1</c:f>
              <c:strCache>
                <c:ptCount val="1"/>
                <c:pt idx="0">
                  <c:v>orbea.argentina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6566-4748-8DC2-CB971E23DCC5}"/>
            </c:ext>
          </c:extLst>
        </c:ser>
        <c:ser>
          <c:idx val="5"/>
          <c:order val="5"/>
          <c:tx>
            <c:strRef>
              <c:f>Sheet1!$G$1</c:f>
              <c:strCache>
                <c:ptCount val="1"/>
                <c:pt idx="0">
                  <c:v>cannondale.argentina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0.57457162720320598</c:v>
                </c:pt>
                <c:pt idx="9">
                  <c:v>0.56094003462424502</c:v>
                </c:pt>
                <c:pt idx="10">
                  <c:v>0.92626671574039998</c:v>
                </c:pt>
                <c:pt idx="11">
                  <c:v>0</c:v>
                </c:pt>
                <c:pt idx="12">
                  <c:v>0.22696601643970099</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6566-4748-8DC2-CB971E23DCC5}"/>
            </c:ext>
          </c:extLst>
        </c:ser>
        <c:ser>
          <c:idx val="6"/>
          <c:order val="6"/>
          <c:tx>
            <c:strRef>
              <c:f>Sheet1!$H$1</c:f>
              <c:strCache>
                <c:ptCount val="1"/>
                <c:pt idx="0">
                  <c:v>trekbicycleargentina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0.35657769806941703</c:v>
                </c:pt>
                <c:pt idx="9">
                  <c:v>0</c:v>
                </c:pt>
                <c:pt idx="10">
                  <c:v>0</c:v>
                </c:pt>
                <c:pt idx="11">
                  <c:v>0</c:v>
                </c:pt>
                <c:pt idx="12">
                  <c:v>0</c:v>
                </c:pt>
                <c:pt idx="13">
                  <c:v>0</c:v>
                </c:pt>
                <c:pt idx="14">
                  <c:v>0.42409536870977899</c:v>
                </c:pt>
                <c:pt idx="15">
                  <c:v>0</c:v>
                </c:pt>
                <c:pt idx="16">
                  <c:v>0</c:v>
                </c:pt>
                <c:pt idx="17">
                  <c:v>0.107606287583078</c:v>
                </c:pt>
                <c:pt idx="18">
                  <c:v>0.27218060976896302</c:v>
                </c:pt>
                <c:pt idx="19">
                  <c:v>0.52199599113830597</c:v>
                </c:pt>
                <c:pt idx="20">
                  <c:v>0.65970390688187897</c:v>
                </c:pt>
                <c:pt idx="21">
                  <c:v>1.00854520519042</c:v>
                </c:pt>
                <c:pt idx="22">
                  <c:v>0</c:v>
                </c:pt>
                <c:pt idx="23">
                  <c:v>0</c:v>
                </c:pt>
              </c:numCache>
            </c:numRef>
          </c:val>
          <c:smooth val="0"/>
          <c:extLst>
            <c:ext xmlns:c16="http://schemas.microsoft.com/office/drawing/2014/chart" uri="{C3380CC4-5D6E-409C-BE32-E72D297353CC}">
              <c16:uniqueId val="{00000006-6566-4748-8DC2-CB971E23DCC5}"/>
            </c:ext>
          </c:extLst>
        </c:ser>
        <c:ser>
          <c:idx val="7"/>
          <c:order val="7"/>
          <c:tx>
            <c:strRef>
              <c:f>Sheet1!$I$1</c:f>
              <c:strCache>
                <c:ptCount val="1"/>
                <c:pt idx="0">
                  <c:v>scottsportsargentina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0.34574320960336302</c:v>
                </c:pt>
                <c:pt idx="9">
                  <c:v>0.65552912540797703</c:v>
                </c:pt>
                <c:pt idx="10">
                  <c:v>0.41005144658958897</c:v>
                </c:pt>
                <c:pt idx="11">
                  <c:v>0</c:v>
                </c:pt>
                <c:pt idx="12">
                  <c:v>0.30148807877413297</c:v>
                </c:pt>
                <c:pt idx="13">
                  <c:v>0</c:v>
                </c:pt>
                <c:pt idx="14">
                  <c:v>0.16319079493278801</c:v>
                </c:pt>
                <c:pt idx="15">
                  <c:v>0</c:v>
                </c:pt>
                <c:pt idx="16">
                  <c:v>0</c:v>
                </c:pt>
                <c:pt idx="17">
                  <c:v>0.39553023178624802</c:v>
                </c:pt>
                <c:pt idx="18">
                  <c:v>0.33951983183050299</c:v>
                </c:pt>
                <c:pt idx="19">
                  <c:v>0.58993669935751003</c:v>
                </c:pt>
                <c:pt idx="20">
                  <c:v>0.38972174586491098</c:v>
                </c:pt>
                <c:pt idx="21">
                  <c:v>0.25170105659124897</c:v>
                </c:pt>
                <c:pt idx="22">
                  <c:v>0</c:v>
                </c:pt>
                <c:pt idx="23">
                  <c:v>0</c:v>
                </c:pt>
              </c:numCache>
            </c:numRef>
          </c:val>
          <c:smooth val="0"/>
          <c:extLst>
            <c:ext xmlns:c16="http://schemas.microsoft.com/office/drawing/2014/chart" uri="{C3380CC4-5D6E-409C-BE32-E72D297353CC}">
              <c16:uniqueId val="{00000007-6566-4748-8DC2-CB971E23DCC5}"/>
            </c:ext>
          </c:extLst>
        </c:ser>
        <c:dLbls>
          <c:showLegendKey val="0"/>
          <c:showVal val="0"/>
          <c:showCatName val="0"/>
          <c:showSerName val="0"/>
          <c:showPercent val="0"/>
          <c:showBubbleSize val="0"/>
        </c:dLbls>
        <c:smooth val="0"/>
        <c:axId val="420496472"/>
        <c:axId val="420499752"/>
      </c:lineChart>
      <c:catAx>
        <c:axId val="420496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99752"/>
        <c:crosses val="autoZero"/>
        <c:auto val="1"/>
        <c:lblAlgn val="ctr"/>
        <c:lblOffset val="100"/>
        <c:noMultiLvlLbl val="0"/>
      </c:catAx>
      <c:valAx>
        <c:axId val="420499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96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8</c:v>
                </c:pt>
                <c:pt idx="1">
                  <c:v>1</c:v>
                </c:pt>
                <c:pt idx="2">
                  <c:v>1</c:v>
                </c:pt>
                <c:pt idx="3">
                  <c:v>1</c:v>
                </c:pt>
                <c:pt idx="4">
                  <c:v>0</c:v>
                </c:pt>
                <c:pt idx="5">
                  <c:v>4</c:v>
                </c:pt>
                <c:pt idx="6">
                  <c:v>7</c:v>
                </c:pt>
                <c:pt idx="7">
                  <c:v>9</c:v>
                </c:pt>
              </c:numCache>
            </c:numRef>
          </c:val>
          <c:extLst>
            <c:ext xmlns:c16="http://schemas.microsoft.com/office/drawing/2014/chart" uri="{C3380CC4-5D6E-409C-BE32-E72D297353CC}">
              <c16:uniqueId val="{00000000-F099-4BFF-80F6-A9E887EB2783}"/>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2</c:v>
                </c:pt>
                <c:pt idx="1">
                  <c:v>4</c:v>
                </c:pt>
                <c:pt idx="2">
                  <c:v>1</c:v>
                </c:pt>
                <c:pt idx="3">
                  <c:v>0</c:v>
                </c:pt>
                <c:pt idx="4">
                  <c:v>0</c:v>
                </c:pt>
                <c:pt idx="5">
                  <c:v>9</c:v>
                </c:pt>
                <c:pt idx="6">
                  <c:v>3</c:v>
                </c:pt>
                <c:pt idx="7">
                  <c:v>21</c:v>
                </c:pt>
              </c:numCache>
            </c:numRef>
          </c:val>
          <c:extLst>
            <c:ext xmlns:c16="http://schemas.microsoft.com/office/drawing/2014/chart" uri="{C3380CC4-5D6E-409C-BE32-E72D297353CC}">
              <c16:uniqueId val="{00000001-F099-4BFF-80F6-A9E887EB2783}"/>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Sheet1!$D$2:$D$9</c:f>
              <c:numCache>
                <c:formatCode>General</c:formatCode>
                <c:ptCount val="8"/>
                <c:pt idx="0">
                  <c:v>2</c:v>
                </c:pt>
                <c:pt idx="1">
                  <c:v>5</c:v>
                </c:pt>
                <c:pt idx="2">
                  <c:v>1</c:v>
                </c:pt>
                <c:pt idx="3">
                  <c:v>0</c:v>
                </c:pt>
                <c:pt idx="4">
                  <c:v>0</c:v>
                </c:pt>
                <c:pt idx="5">
                  <c:v>1</c:v>
                </c:pt>
                <c:pt idx="6">
                  <c:v>4</c:v>
                </c:pt>
                <c:pt idx="7">
                  <c:v>2</c:v>
                </c:pt>
              </c:numCache>
            </c:numRef>
          </c:val>
          <c:extLst>
            <c:ext xmlns:c16="http://schemas.microsoft.com/office/drawing/2014/chart" uri="{C3380CC4-5D6E-409C-BE32-E72D297353CC}">
              <c16:uniqueId val="{00000002-F099-4BFF-80F6-A9E887EB2783}"/>
            </c:ext>
          </c:extLst>
        </c:ser>
        <c:dLbls>
          <c:showLegendKey val="0"/>
          <c:showVal val="0"/>
          <c:showCatName val="0"/>
          <c:showSerName val="0"/>
          <c:showPercent val="0"/>
          <c:showBubbleSize val="0"/>
        </c:dLbls>
        <c:gapWidth val="150"/>
        <c:overlap val="100"/>
        <c:axId val="420491880"/>
        <c:axId val="420500080"/>
      </c:barChart>
      <c:catAx>
        <c:axId val="420491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500080"/>
        <c:crosses val="autoZero"/>
        <c:auto val="1"/>
        <c:lblAlgn val="ctr"/>
        <c:lblOffset val="100"/>
        <c:noMultiLvlLbl val="0"/>
      </c:catAx>
      <c:valAx>
        <c:axId val="4205000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9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300</c:v>
                </c:pt>
                <c:pt idx="1">
                  <c:v>303</c:v>
                </c:pt>
                <c:pt idx="2">
                  <c:v>6</c:v>
                </c:pt>
                <c:pt idx="3">
                  <c:v>0</c:v>
                </c:pt>
                <c:pt idx="5">
                  <c:v>914</c:v>
                </c:pt>
                <c:pt idx="6">
                  <c:v>406</c:v>
                </c:pt>
                <c:pt idx="7">
                  <c:v>2882</c:v>
                </c:pt>
              </c:numCache>
            </c:numRef>
          </c:val>
          <c:extLst>
            <c:ext xmlns:c16="http://schemas.microsoft.com/office/drawing/2014/chart" uri="{C3380CC4-5D6E-409C-BE32-E72D297353CC}">
              <c16:uniqueId val="{00000000-EB3A-4FD9-80B8-46267677C545}"/>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193</c:v>
                </c:pt>
                <c:pt idx="1">
                  <c:v>106</c:v>
                </c:pt>
                <c:pt idx="2">
                  <c:v>21</c:v>
                </c:pt>
                <c:pt idx="3">
                  <c:v>0</c:v>
                </c:pt>
                <c:pt idx="5">
                  <c:v>12</c:v>
                </c:pt>
                <c:pt idx="6">
                  <c:v>772</c:v>
                </c:pt>
                <c:pt idx="7">
                  <c:v>489</c:v>
                </c:pt>
              </c:numCache>
            </c:numRef>
          </c:val>
          <c:extLst>
            <c:ext xmlns:c16="http://schemas.microsoft.com/office/drawing/2014/chart" uri="{C3380CC4-5D6E-409C-BE32-E72D297353CC}">
              <c16:uniqueId val="{00000001-EB3A-4FD9-80B8-46267677C545}"/>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Sheet1!$D$2:$D$9</c:f>
              <c:numCache>
                <c:formatCode>General</c:formatCode>
                <c:ptCount val="8"/>
                <c:pt idx="0">
                  <c:v>2705</c:v>
                </c:pt>
                <c:pt idx="1">
                  <c:v>34</c:v>
                </c:pt>
                <c:pt idx="2">
                  <c:v>2</c:v>
                </c:pt>
                <c:pt idx="3">
                  <c:v>306</c:v>
                </c:pt>
                <c:pt idx="5">
                  <c:v>366</c:v>
                </c:pt>
                <c:pt idx="6">
                  <c:v>2503</c:v>
                </c:pt>
                <c:pt idx="7">
                  <c:v>1504</c:v>
                </c:pt>
              </c:numCache>
            </c:numRef>
          </c:val>
          <c:extLst>
            <c:ext xmlns:c16="http://schemas.microsoft.com/office/drawing/2014/chart" uri="{C3380CC4-5D6E-409C-BE32-E72D297353CC}">
              <c16:uniqueId val="{00000002-EB3A-4FD9-80B8-46267677C545}"/>
            </c:ext>
          </c:extLst>
        </c:ser>
        <c:dLbls>
          <c:showLegendKey val="0"/>
          <c:showVal val="0"/>
          <c:showCatName val="0"/>
          <c:showSerName val="0"/>
          <c:showPercent val="0"/>
          <c:showBubbleSize val="0"/>
        </c:dLbls>
        <c:gapWidth val="150"/>
        <c:overlap val="100"/>
        <c:axId val="420496800"/>
        <c:axId val="420497456"/>
      </c:barChart>
      <c:catAx>
        <c:axId val="420496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97456"/>
        <c:crosses val="autoZero"/>
        <c:auto val="1"/>
        <c:lblAlgn val="ctr"/>
        <c:lblOffset val="100"/>
        <c:noMultiLvlLbl val="0"/>
      </c:catAx>
      <c:valAx>
        <c:axId val="420497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96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specialized_arg</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0.73284914258389899</c:v>
                </c:pt>
                <c:pt idx="1">
                  <c:v>0.32583599895467502</c:v>
                </c:pt>
                <c:pt idx="2">
                  <c:v>0.208980391881185</c:v>
                </c:pt>
              </c:numCache>
            </c:numRef>
          </c:val>
          <c:extLst>
            <c:ext xmlns:c16="http://schemas.microsoft.com/office/drawing/2014/chart" uri="{C3380CC4-5D6E-409C-BE32-E72D297353CC}">
              <c16:uniqueId val="{00000000-199C-492A-8E66-1D02EE420664}"/>
            </c:ext>
          </c:extLst>
        </c:ser>
        <c:ser>
          <c:idx val="1"/>
          <c:order val="1"/>
          <c:tx>
            <c:strRef>
              <c:f>Sheet1!$C$1</c:f>
              <c:strCache>
                <c:ptCount val="1"/>
                <c:pt idx="0">
                  <c:v>meridabikes_ar</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0.51876716509001997</c:v>
                </c:pt>
                <c:pt idx="1">
                  <c:v>1.1492875100459901</c:v>
                </c:pt>
                <c:pt idx="2">
                  <c:v>0.32164252722498399</c:v>
                </c:pt>
              </c:numCache>
            </c:numRef>
          </c:val>
          <c:extLst>
            <c:ext xmlns:c16="http://schemas.microsoft.com/office/drawing/2014/chart" uri="{C3380CC4-5D6E-409C-BE32-E72D297353CC}">
              <c16:uniqueId val="{00000001-199C-492A-8E66-1D02EE420664}"/>
            </c:ext>
          </c:extLst>
        </c:ser>
        <c:ser>
          <c:idx val="2"/>
          <c:order val="2"/>
          <c:tx>
            <c:strRef>
              <c:f>Sheet1!$D$1</c:f>
              <c:strCache>
                <c:ptCount val="1"/>
                <c:pt idx="0">
                  <c:v>giantargentina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1.0110712299682001E-2</c:v>
                </c:pt>
                <c:pt idx="1">
                  <c:v>3.0318342597271002E-2</c:v>
                </c:pt>
                <c:pt idx="2">
                  <c:v>0.1066477070743</c:v>
                </c:pt>
              </c:numCache>
            </c:numRef>
          </c:val>
          <c:extLst>
            <c:ext xmlns:c16="http://schemas.microsoft.com/office/drawing/2014/chart" uri="{C3380CC4-5D6E-409C-BE32-E72D297353CC}">
              <c16:uniqueId val="{00000002-199C-492A-8E66-1D02EE420664}"/>
            </c:ext>
          </c:extLst>
        </c:ser>
        <c:ser>
          <c:idx val="3"/>
          <c:order val="3"/>
          <c:tx>
            <c:strRef>
              <c:f>Sheet1!$E$1</c:f>
              <c:strCache>
                <c:ptCount val="1"/>
                <c:pt idx="0">
                  <c:v>cervelo_argentina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7.3966642494560997</c:v>
                </c:pt>
                <c:pt idx="1">
                  <c:v>0</c:v>
                </c:pt>
                <c:pt idx="2">
                  <c:v>0</c:v>
                </c:pt>
              </c:numCache>
            </c:numRef>
          </c:val>
          <c:extLst>
            <c:ext xmlns:c16="http://schemas.microsoft.com/office/drawing/2014/chart" uri="{C3380CC4-5D6E-409C-BE32-E72D297353CC}">
              <c16:uniqueId val="{00000003-199C-492A-8E66-1D02EE420664}"/>
            </c:ext>
          </c:extLst>
        </c:ser>
        <c:ser>
          <c:idx val="4"/>
          <c:order val="4"/>
          <c:tx>
            <c:strRef>
              <c:f>Sheet1!$F$1</c:f>
              <c:strCache>
                <c:ptCount val="1"/>
                <c:pt idx="0">
                  <c:v>orbea.argentina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199C-492A-8E66-1D02EE420664}"/>
            </c:ext>
          </c:extLst>
        </c:ser>
        <c:ser>
          <c:idx val="5"/>
          <c:order val="5"/>
          <c:tx>
            <c:strRef>
              <c:f>Sheet1!$G$1</c:f>
              <c:strCache>
                <c:ptCount val="1"/>
                <c:pt idx="0">
                  <c:v>cannondale.argentina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0.562484632453775</c:v>
                </c:pt>
                <c:pt idx="1">
                  <c:v>0.62392282899363205</c:v>
                </c:pt>
                <c:pt idx="2">
                  <c:v>7.3372057474777999E-2</c:v>
                </c:pt>
              </c:numCache>
            </c:numRef>
          </c:val>
          <c:extLst>
            <c:ext xmlns:c16="http://schemas.microsoft.com/office/drawing/2014/chart" uri="{C3380CC4-5D6E-409C-BE32-E72D297353CC}">
              <c16:uniqueId val="{00000005-199C-492A-8E66-1D02EE420664}"/>
            </c:ext>
          </c:extLst>
        </c:ser>
        <c:ser>
          <c:idx val="6"/>
          <c:order val="6"/>
          <c:tx>
            <c:strRef>
              <c:f>Sheet1!$H$1</c:f>
              <c:strCache>
                <c:ptCount val="1"/>
                <c:pt idx="0">
                  <c:v>trekbicycleargentina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0.75420474769994905</c:v>
                </c:pt>
                <c:pt idx="1">
                  <c:v>0.285767946549913</c:v>
                </c:pt>
                <c:pt idx="2">
                  <c:v>0.40733899547784502</c:v>
                </c:pt>
              </c:numCache>
            </c:numRef>
          </c:val>
          <c:extLst>
            <c:ext xmlns:c16="http://schemas.microsoft.com/office/drawing/2014/chart" uri="{C3380CC4-5D6E-409C-BE32-E72D297353CC}">
              <c16:uniqueId val="{00000006-199C-492A-8E66-1D02EE420664}"/>
            </c:ext>
          </c:extLst>
        </c:ser>
        <c:ser>
          <c:idx val="7"/>
          <c:order val="7"/>
          <c:tx>
            <c:strRef>
              <c:f>Sheet1!$I$1</c:f>
              <c:strCache>
                <c:ptCount val="1"/>
                <c:pt idx="0">
                  <c:v>scottsportsargentina</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0.46232364824560301</c:v>
                </c:pt>
                <c:pt idx="1">
                  <c:v>0.38011658237025597</c:v>
                </c:pt>
                <c:pt idx="2">
                  <c:v>0.67798638553159496</c:v>
                </c:pt>
              </c:numCache>
            </c:numRef>
          </c:val>
          <c:extLst>
            <c:ext xmlns:c16="http://schemas.microsoft.com/office/drawing/2014/chart" uri="{C3380CC4-5D6E-409C-BE32-E72D297353CC}">
              <c16:uniqueId val="{00000007-199C-492A-8E66-1D02EE420664}"/>
            </c:ext>
          </c:extLst>
        </c:ser>
        <c:dLbls>
          <c:showLegendKey val="0"/>
          <c:showVal val="0"/>
          <c:showCatName val="0"/>
          <c:showSerName val="0"/>
          <c:showPercent val="0"/>
          <c:showBubbleSize val="0"/>
        </c:dLbls>
        <c:gapWidth val="219"/>
        <c:overlap val="-27"/>
        <c:axId val="420473512"/>
        <c:axId val="420469904"/>
      </c:barChart>
      <c:catAx>
        <c:axId val="420473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69904"/>
        <c:crosses val="autoZero"/>
        <c:auto val="1"/>
        <c:lblAlgn val="ctr"/>
        <c:lblOffset val="100"/>
        <c:noMultiLvlLbl val="0"/>
      </c:catAx>
      <c:valAx>
        <c:axId val="420469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7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Sheet1!$B$2:$B$9</c:f>
              <c:numCache>
                <c:formatCode>General</c:formatCode>
                <c:ptCount val="8"/>
                <c:pt idx="0">
                  <c:v>3011</c:v>
                </c:pt>
                <c:pt idx="1">
                  <c:v>433</c:v>
                </c:pt>
                <c:pt idx="2">
                  <c:v>21</c:v>
                </c:pt>
                <c:pt idx="3">
                  <c:v>298</c:v>
                </c:pt>
                <c:pt idx="5">
                  <c:v>1272</c:v>
                </c:pt>
                <c:pt idx="6">
                  <c:v>3613</c:v>
                </c:pt>
                <c:pt idx="7">
                  <c:v>4805</c:v>
                </c:pt>
              </c:numCache>
            </c:numRef>
          </c:val>
          <c:extLst>
            <c:ext xmlns:c16="http://schemas.microsoft.com/office/drawing/2014/chart" uri="{C3380CC4-5D6E-409C-BE32-E72D297353CC}">
              <c16:uniqueId val="{00000000-97BD-4032-9565-A92111051020}"/>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specialized_arg</c:v>
                </c:pt>
                <c:pt idx="1">
                  <c:v>meridabikes_ar</c:v>
                </c:pt>
                <c:pt idx="2">
                  <c:v>giantargentina</c:v>
                </c:pt>
                <c:pt idx="3">
                  <c:v>cervelo_argentina</c:v>
                </c:pt>
                <c:pt idx="4">
                  <c:v>orbea.argentina</c:v>
                </c:pt>
                <c:pt idx="5">
                  <c:v>cannondale.argentina</c:v>
                </c:pt>
                <c:pt idx="6">
                  <c:v>trekbicycleargentina</c:v>
                </c:pt>
                <c:pt idx="7">
                  <c:v>scottsportsargentina</c:v>
                </c:pt>
              </c:strCache>
            </c:strRef>
          </c:cat>
          <c:val>
            <c:numRef>
              <c:f>Sheet1!$C$2:$C$9</c:f>
              <c:numCache>
                <c:formatCode>General</c:formatCode>
                <c:ptCount val="8"/>
                <c:pt idx="0">
                  <c:v>187</c:v>
                </c:pt>
                <c:pt idx="1">
                  <c:v>10</c:v>
                </c:pt>
                <c:pt idx="2">
                  <c:v>8</c:v>
                </c:pt>
                <c:pt idx="3">
                  <c:v>8</c:v>
                </c:pt>
                <c:pt idx="5">
                  <c:v>20</c:v>
                </c:pt>
                <c:pt idx="6">
                  <c:v>68</c:v>
                </c:pt>
                <c:pt idx="7">
                  <c:v>70</c:v>
                </c:pt>
              </c:numCache>
            </c:numRef>
          </c:val>
          <c:extLst>
            <c:ext xmlns:c16="http://schemas.microsoft.com/office/drawing/2014/chart" uri="{C3380CC4-5D6E-409C-BE32-E72D297353CC}">
              <c16:uniqueId val="{00000001-97BD-4032-9565-A92111051020}"/>
            </c:ext>
          </c:extLst>
        </c:ser>
        <c:dLbls>
          <c:showLegendKey val="0"/>
          <c:showVal val="0"/>
          <c:showCatName val="0"/>
          <c:showSerName val="0"/>
          <c:showPercent val="0"/>
          <c:showBubbleSize val="0"/>
        </c:dLbls>
        <c:gapWidth val="150"/>
        <c:overlap val="100"/>
        <c:axId val="420475480"/>
        <c:axId val="420479744"/>
      </c:barChart>
      <c:catAx>
        <c:axId val="420475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79744"/>
        <c:crosses val="autoZero"/>
        <c:auto val="1"/>
        <c:lblAlgn val="ctr"/>
        <c:lblOffset val="100"/>
        <c:noMultiLvlLbl val="0"/>
      </c:catAx>
      <c:valAx>
        <c:axId val="420479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47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4D606-A041-44AA-948C-7248EF2233CC}"/>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C04F06C9-C70B-4D4A-B248-575505EBB09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963374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94A1E-A6D6-464D-AE27-A44AFD6A83FD}"/>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B019891D-3BEA-41FA-B114-15010069C4CB}"/>
              </a:ext>
            </a:extLst>
          </p:cNvPr>
          <p:cNvGraphicFramePr>
            <a:graphicFrameLocks noGrp="1"/>
          </p:cNvGraphicFramePr>
          <p:nvPr>
            <p:ph type="tbl" sz="quarter" idx="13"/>
            <p:extLst>
              <p:ext uri="{D42A27DB-BD31-4B8C-83A1-F6EECF244321}">
                <p14:modId xmlns:p14="http://schemas.microsoft.com/office/powerpoint/2010/main" val="1116072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7296422"/>
                    </a:ext>
                  </a:extLst>
                </a:gridCol>
                <a:gridCol w="658368">
                  <a:extLst>
                    <a:ext uri="{9D8B030D-6E8A-4147-A177-3AD203B41FA5}">
                      <a16:colId xmlns:a16="http://schemas.microsoft.com/office/drawing/2014/main" val="3861902211"/>
                    </a:ext>
                  </a:extLst>
                </a:gridCol>
                <a:gridCol w="658368">
                  <a:extLst>
                    <a:ext uri="{9D8B030D-6E8A-4147-A177-3AD203B41FA5}">
                      <a16:colId xmlns:a16="http://schemas.microsoft.com/office/drawing/2014/main" val="2053738147"/>
                    </a:ext>
                  </a:extLst>
                </a:gridCol>
                <a:gridCol w="658368">
                  <a:extLst>
                    <a:ext uri="{9D8B030D-6E8A-4147-A177-3AD203B41FA5}">
                      <a16:colId xmlns:a16="http://schemas.microsoft.com/office/drawing/2014/main" val="3720205137"/>
                    </a:ext>
                  </a:extLst>
                </a:gridCol>
                <a:gridCol w="658368">
                  <a:extLst>
                    <a:ext uri="{9D8B030D-6E8A-4147-A177-3AD203B41FA5}">
                      <a16:colId xmlns:a16="http://schemas.microsoft.com/office/drawing/2014/main" val="3173909258"/>
                    </a:ext>
                  </a:extLst>
                </a:gridCol>
                <a:gridCol w="658368">
                  <a:extLst>
                    <a:ext uri="{9D8B030D-6E8A-4147-A177-3AD203B41FA5}">
                      <a16:colId xmlns:a16="http://schemas.microsoft.com/office/drawing/2014/main" val="3698942828"/>
                    </a:ext>
                  </a:extLst>
                </a:gridCol>
                <a:gridCol w="658368">
                  <a:extLst>
                    <a:ext uri="{9D8B030D-6E8A-4147-A177-3AD203B41FA5}">
                      <a16:colId xmlns:a16="http://schemas.microsoft.com/office/drawing/2014/main" val="3533358618"/>
                    </a:ext>
                  </a:extLst>
                </a:gridCol>
                <a:gridCol w="658368">
                  <a:extLst>
                    <a:ext uri="{9D8B030D-6E8A-4147-A177-3AD203B41FA5}">
                      <a16:colId xmlns:a16="http://schemas.microsoft.com/office/drawing/2014/main" val="3736593867"/>
                    </a:ext>
                  </a:extLst>
                </a:gridCol>
                <a:gridCol w="658368">
                  <a:extLst>
                    <a:ext uri="{9D8B030D-6E8A-4147-A177-3AD203B41FA5}">
                      <a16:colId xmlns:a16="http://schemas.microsoft.com/office/drawing/2014/main" val="2386047079"/>
                    </a:ext>
                  </a:extLst>
                </a:gridCol>
                <a:gridCol w="658368">
                  <a:extLst>
                    <a:ext uri="{9D8B030D-6E8A-4147-A177-3AD203B41FA5}">
                      <a16:colId xmlns:a16="http://schemas.microsoft.com/office/drawing/2014/main" val="245072507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40103159"/>
                  </a:ext>
                </a:extLst>
              </a:tr>
              <a:tr h="370840">
                <a:tc>
                  <a:txBody>
                    <a:bodyPr/>
                    <a:lstStyle/>
                    <a:p>
                      <a:r>
                        <a:rPr lang="en-US" sz="1000"/>
                        <a:t>trekbicycleargentina</a:t>
                      </a:r>
                    </a:p>
                  </a:txBody>
                  <a:tcPr/>
                </a:tc>
                <a:tc>
                  <a:txBody>
                    <a:bodyPr/>
                    <a:lstStyle/>
                    <a:p>
                      <a:r>
                        <a:rPr lang="en-US" sz="1000"/>
                        <a:t>47452</a:t>
                      </a:r>
                    </a:p>
                  </a:txBody>
                  <a:tcPr/>
                </a:tc>
                <a:tc>
                  <a:txBody>
                    <a:bodyPr/>
                    <a:lstStyle/>
                    <a:p>
                      <a:r>
                        <a:rPr lang="en-US" sz="1000"/>
                        <a:t>110</a:t>
                      </a:r>
                    </a:p>
                  </a:txBody>
                  <a:tcPr/>
                </a:tc>
                <a:tc>
                  <a:txBody>
                    <a:bodyPr/>
                    <a:lstStyle/>
                    <a:p>
                      <a:r>
                        <a:rPr lang="en-US" sz="1000"/>
                        <a:t>3</a:t>
                      </a:r>
                    </a:p>
                  </a:txBody>
                  <a:tcPr/>
                </a:tc>
                <a:tc>
                  <a:txBody>
                    <a:bodyPr/>
                    <a:lstStyle/>
                    <a:p>
                      <a:r>
                        <a:rPr lang="en-US" sz="1000"/>
                        <a:t>7</a:t>
                      </a:r>
                    </a:p>
                  </a:txBody>
                  <a:tcPr/>
                </a:tc>
                <a:tc>
                  <a:txBody>
                    <a:bodyPr/>
                    <a:lstStyle/>
                    <a:p>
                      <a:r>
                        <a:rPr lang="en-US" sz="1000"/>
                        <a:t>4</a:t>
                      </a:r>
                    </a:p>
                  </a:txBody>
                  <a:tcPr/>
                </a:tc>
                <a:tc>
                  <a:txBody>
                    <a:bodyPr/>
                    <a:lstStyle/>
                    <a:p>
                      <a:r>
                        <a:rPr lang="en-US" sz="1000"/>
                        <a:t>14</a:t>
                      </a:r>
                    </a:p>
                  </a:txBody>
                  <a:tcPr/>
                </a:tc>
                <a:tc>
                  <a:txBody>
                    <a:bodyPr/>
                    <a:lstStyle/>
                    <a:p>
                      <a:r>
                        <a:rPr lang="en-US" sz="1000"/>
                        <a:t>3613</a:t>
                      </a:r>
                    </a:p>
                  </a:txBody>
                  <a:tcPr/>
                </a:tc>
                <a:tc>
                  <a:txBody>
                    <a:bodyPr/>
                    <a:lstStyle/>
                    <a:p>
                      <a:r>
                        <a:rPr lang="en-US" sz="1000"/>
                        <a:t>68</a:t>
                      </a:r>
                    </a:p>
                  </a:txBody>
                  <a:tcPr/>
                </a:tc>
                <a:tc>
                  <a:txBody>
                    <a:bodyPr/>
                    <a:lstStyle/>
                    <a:p>
                      <a:r>
                        <a:rPr lang="en-US" sz="1000"/>
                        <a:t>0.5547 %</a:t>
                      </a:r>
                    </a:p>
                  </a:txBody>
                  <a:tcPr/>
                </a:tc>
                <a:extLst>
                  <a:ext uri="{0D108BD9-81ED-4DB2-BD59-A6C34878D82A}">
                    <a16:rowId xmlns:a16="http://schemas.microsoft.com/office/drawing/2014/main" val="1999046907"/>
                  </a:ext>
                </a:extLst>
              </a:tr>
              <a:tr h="370840">
                <a:tc>
                  <a:txBody>
                    <a:bodyPr/>
                    <a:lstStyle/>
                    <a:p>
                      <a:r>
                        <a:rPr lang="en-US" sz="1000"/>
                        <a:t>specialized_arg</a:t>
                      </a:r>
                    </a:p>
                  </a:txBody>
                  <a:tcPr/>
                </a:tc>
                <a:tc>
                  <a:txBody>
                    <a:bodyPr/>
                    <a:lstStyle/>
                    <a:p>
                      <a:r>
                        <a:rPr lang="en-US" sz="1000"/>
                        <a:t>46400</a:t>
                      </a:r>
                    </a:p>
                  </a:txBody>
                  <a:tcPr/>
                </a:tc>
                <a:tc>
                  <a:txBody>
                    <a:bodyPr/>
                    <a:lstStyle/>
                    <a:p>
                      <a:r>
                        <a:rPr lang="en-US" sz="1000"/>
                        <a:t>751</a:t>
                      </a:r>
                    </a:p>
                  </a:txBody>
                  <a:tcPr/>
                </a:tc>
                <a:tc>
                  <a:txBody>
                    <a:bodyPr/>
                    <a:lstStyle/>
                    <a:p>
                      <a:r>
                        <a:rPr lang="en-US" sz="1000"/>
                        <a:t>2</a:t>
                      </a:r>
                    </a:p>
                  </a:txBody>
                  <a:tcPr/>
                </a:tc>
                <a:tc>
                  <a:txBody>
                    <a:bodyPr/>
                    <a:lstStyle/>
                    <a:p>
                      <a:r>
                        <a:rPr lang="en-US" sz="1000"/>
                        <a:t>8</a:t>
                      </a:r>
                    </a:p>
                  </a:txBody>
                  <a:tcPr/>
                </a:tc>
                <a:tc>
                  <a:txBody>
                    <a:bodyPr/>
                    <a:lstStyle/>
                    <a:p>
                      <a:r>
                        <a:rPr lang="en-US" sz="1000"/>
                        <a:t>2</a:t>
                      </a:r>
                    </a:p>
                  </a:txBody>
                  <a:tcPr/>
                </a:tc>
                <a:tc>
                  <a:txBody>
                    <a:bodyPr/>
                    <a:lstStyle/>
                    <a:p>
                      <a:r>
                        <a:rPr lang="en-US" sz="1000"/>
                        <a:t>12</a:t>
                      </a:r>
                    </a:p>
                  </a:txBody>
                  <a:tcPr/>
                </a:tc>
                <a:tc>
                  <a:txBody>
                    <a:bodyPr/>
                    <a:lstStyle/>
                    <a:p>
                      <a:r>
                        <a:rPr lang="en-US" sz="1000"/>
                        <a:t>3011</a:t>
                      </a:r>
                    </a:p>
                  </a:txBody>
                  <a:tcPr/>
                </a:tc>
                <a:tc>
                  <a:txBody>
                    <a:bodyPr/>
                    <a:lstStyle/>
                    <a:p>
                      <a:r>
                        <a:rPr lang="en-US" sz="1000"/>
                        <a:t>187</a:t>
                      </a:r>
                    </a:p>
                  </a:txBody>
                  <a:tcPr/>
                </a:tc>
                <a:tc>
                  <a:txBody>
                    <a:bodyPr/>
                    <a:lstStyle/>
                    <a:p>
                      <a:r>
                        <a:rPr lang="en-US" sz="1000"/>
                        <a:t>0.5790 %</a:t>
                      </a:r>
                    </a:p>
                  </a:txBody>
                  <a:tcPr/>
                </a:tc>
                <a:extLst>
                  <a:ext uri="{0D108BD9-81ED-4DB2-BD59-A6C34878D82A}">
                    <a16:rowId xmlns:a16="http://schemas.microsoft.com/office/drawing/2014/main" val="2880443482"/>
                  </a:ext>
                </a:extLst>
              </a:tr>
              <a:tr h="370840">
                <a:tc>
                  <a:txBody>
                    <a:bodyPr/>
                    <a:lstStyle/>
                    <a:p>
                      <a:r>
                        <a:rPr lang="en-US" sz="1000"/>
                        <a:t>scottsportsargentina</a:t>
                      </a:r>
                    </a:p>
                  </a:txBody>
                  <a:tcPr/>
                </a:tc>
                <a:tc>
                  <a:txBody>
                    <a:bodyPr/>
                    <a:lstStyle/>
                    <a:p>
                      <a:r>
                        <a:rPr lang="en-US" sz="1000"/>
                        <a:t>36329</a:t>
                      </a:r>
                    </a:p>
                  </a:txBody>
                  <a:tcPr/>
                </a:tc>
                <a:tc>
                  <a:txBody>
                    <a:bodyPr/>
                    <a:lstStyle/>
                    <a:p>
                      <a:r>
                        <a:rPr lang="en-US" sz="1000"/>
                        <a:t>356</a:t>
                      </a:r>
                    </a:p>
                  </a:txBody>
                  <a:tcPr/>
                </a:tc>
                <a:tc>
                  <a:txBody>
                    <a:bodyPr/>
                    <a:lstStyle/>
                    <a:p>
                      <a:r>
                        <a:rPr lang="en-US" sz="1000"/>
                        <a:t>21</a:t>
                      </a:r>
                    </a:p>
                  </a:txBody>
                  <a:tcPr/>
                </a:tc>
                <a:tc>
                  <a:txBody>
                    <a:bodyPr/>
                    <a:lstStyle/>
                    <a:p>
                      <a:r>
                        <a:rPr lang="en-US" sz="1000"/>
                        <a:t>9</a:t>
                      </a:r>
                    </a:p>
                  </a:txBody>
                  <a:tcPr/>
                </a:tc>
                <a:tc>
                  <a:txBody>
                    <a:bodyPr/>
                    <a:lstStyle/>
                    <a:p>
                      <a:r>
                        <a:rPr lang="en-US" sz="1000"/>
                        <a:t>2</a:t>
                      </a:r>
                    </a:p>
                  </a:txBody>
                  <a:tcPr/>
                </a:tc>
                <a:tc>
                  <a:txBody>
                    <a:bodyPr/>
                    <a:lstStyle/>
                    <a:p>
                      <a:r>
                        <a:rPr lang="en-US" sz="1000"/>
                        <a:t>32</a:t>
                      </a:r>
                    </a:p>
                  </a:txBody>
                  <a:tcPr/>
                </a:tc>
                <a:tc>
                  <a:txBody>
                    <a:bodyPr/>
                    <a:lstStyle/>
                    <a:p>
                      <a:r>
                        <a:rPr lang="en-US" sz="1000"/>
                        <a:t>4805</a:t>
                      </a:r>
                    </a:p>
                  </a:txBody>
                  <a:tcPr/>
                </a:tc>
                <a:tc>
                  <a:txBody>
                    <a:bodyPr/>
                    <a:lstStyle/>
                    <a:p>
                      <a:r>
                        <a:rPr lang="en-US" sz="1000"/>
                        <a:t>70</a:t>
                      </a:r>
                    </a:p>
                  </a:txBody>
                  <a:tcPr/>
                </a:tc>
                <a:tc>
                  <a:txBody>
                    <a:bodyPr/>
                    <a:lstStyle/>
                    <a:p>
                      <a:r>
                        <a:rPr lang="en-US" sz="1000"/>
                        <a:t>0.4214 %</a:t>
                      </a:r>
                    </a:p>
                  </a:txBody>
                  <a:tcPr/>
                </a:tc>
                <a:extLst>
                  <a:ext uri="{0D108BD9-81ED-4DB2-BD59-A6C34878D82A}">
                    <a16:rowId xmlns:a16="http://schemas.microsoft.com/office/drawing/2014/main" val="2410039595"/>
                  </a:ext>
                </a:extLst>
              </a:tr>
              <a:tr h="370840">
                <a:tc>
                  <a:txBody>
                    <a:bodyPr/>
                    <a:lstStyle/>
                    <a:p>
                      <a:r>
                        <a:rPr lang="en-US" sz="1000"/>
                        <a:t>giantargentina</a:t>
                      </a:r>
                    </a:p>
                  </a:txBody>
                  <a:tcPr/>
                </a:tc>
                <a:tc>
                  <a:txBody>
                    <a:bodyPr/>
                    <a:lstStyle/>
                    <a:p>
                      <a:r>
                        <a:rPr lang="en-US" sz="1000"/>
                        <a:t>19833</a:t>
                      </a:r>
                    </a:p>
                  </a:txBody>
                  <a:tcPr/>
                </a:tc>
                <a:tc>
                  <a:txBody>
                    <a:bodyPr/>
                    <a:lstStyle/>
                    <a:p>
                      <a:r>
                        <a:rPr lang="en-US" sz="1000"/>
                        <a:t>161</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3</a:t>
                      </a:r>
                    </a:p>
                  </a:txBody>
                  <a:tcPr/>
                </a:tc>
                <a:tc>
                  <a:txBody>
                    <a:bodyPr/>
                    <a:lstStyle/>
                    <a:p>
                      <a:r>
                        <a:rPr lang="en-US" sz="1000"/>
                        <a:t>21</a:t>
                      </a:r>
                    </a:p>
                  </a:txBody>
                  <a:tcPr/>
                </a:tc>
                <a:tc>
                  <a:txBody>
                    <a:bodyPr/>
                    <a:lstStyle/>
                    <a:p>
                      <a:r>
                        <a:rPr lang="en-US" sz="1000"/>
                        <a:t>8</a:t>
                      </a:r>
                    </a:p>
                  </a:txBody>
                  <a:tcPr/>
                </a:tc>
                <a:tc>
                  <a:txBody>
                    <a:bodyPr/>
                    <a:lstStyle/>
                    <a:p>
                      <a:r>
                        <a:rPr lang="en-US" sz="1000"/>
                        <a:t>0.0489 %</a:t>
                      </a:r>
                    </a:p>
                  </a:txBody>
                  <a:tcPr/>
                </a:tc>
                <a:extLst>
                  <a:ext uri="{0D108BD9-81ED-4DB2-BD59-A6C34878D82A}">
                    <a16:rowId xmlns:a16="http://schemas.microsoft.com/office/drawing/2014/main" val="2553646040"/>
                  </a:ext>
                </a:extLst>
              </a:tr>
              <a:tr h="370840">
                <a:tc>
                  <a:txBody>
                    <a:bodyPr/>
                    <a:lstStyle/>
                    <a:p>
                      <a:r>
                        <a:rPr lang="en-US" sz="1000"/>
                        <a:t>orbea.argentina</a:t>
                      </a:r>
                    </a:p>
                  </a:txBody>
                  <a:tcPr/>
                </a:tc>
                <a:tc>
                  <a:txBody>
                    <a:bodyPr/>
                    <a:lstStyle/>
                    <a:p>
                      <a:r>
                        <a:rPr lang="en-US" sz="1000"/>
                        <a:t>18769</a:t>
                      </a:r>
                    </a:p>
                  </a:txBody>
                  <a:tcPr/>
                </a:tc>
                <a:tc>
                  <a:txBody>
                    <a:bodyPr/>
                    <a:lstStyle/>
                    <a:p>
                      <a:r>
                        <a:rPr lang="en-US" sz="1000"/>
                        <a:t>-62</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064460641"/>
                  </a:ext>
                </a:extLst>
              </a:tr>
              <a:tr h="370840">
                <a:tc>
                  <a:txBody>
                    <a:bodyPr/>
                    <a:lstStyle/>
                    <a:p>
                      <a:r>
                        <a:rPr lang="en-US" sz="1000"/>
                        <a:t>cannondale.argentina</a:t>
                      </a:r>
                    </a:p>
                  </a:txBody>
                  <a:tcPr/>
                </a:tc>
                <a:tc>
                  <a:txBody>
                    <a:bodyPr/>
                    <a:lstStyle/>
                    <a:p>
                      <a:r>
                        <a:rPr lang="en-US" sz="1000"/>
                        <a:t>16363</a:t>
                      </a:r>
                    </a:p>
                  </a:txBody>
                  <a:tcPr/>
                </a:tc>
                <a:tc>
                  <a:txBody>
                    <a:bodyPr/>
                    <a:lstStyle/>
                    <a:p>
                      <a:r>
                        <a:rPr lang="en-US" sz="1000"/>
                        <a:t>130</a:t>
                      </a:r>
                    </a:p>
                  </a:txBody>
                  <a:tcPr/>
                </a:tc>
                <a:tc>
                  <a:txBody>
                    <a:bodyPr/>
                    <a:lstStyle/>
                    <a:p>
                      <a:r>
                        <a:rPr lang="en-US" sz="1000"/>
                        <a:t>9</a:t>
                      </a:r>
                    </a:p>
                  </a:txBody>
                  <a:tcPr/>
                </a:tc>
                <a:tc>
                  <a:txBody>
                    <a:bodyPr/>
                    <a:lstStyle/>
                    <a:p>
                      <a:r>
                        <a:rPr lang="en-US" sz="1000"/>
                        <a:t>4</a:t>
                      </a:r>
                    </a:p>
                  </a:txBody>
                  <a:tcPr/>
                </a:tc>
                <a:tc>
                  <a:txBody>
                    <a:bodyPr/>
                    <a:lstStyle/>
                    <a:p>
                      <a:r>
                        <a:rPr lang="en-US" sz="1000"/>
                        <a:t>1</a:t>
                      </a:r>
                    </a:p>
                  </a:txBody>
                  <a:tcPr/>
                </a:tc>
                <a:tc>
                  <a:txBody>
                    <a:bodyPr/>
                    <a:lstStyle/>
                    <a:p>
                      <a:r>
                        <a:rPr lang="en-US" sz="1000"/>
                        <a:t>14</a:t>
                      </a:r>
                    </a:p>
                  </a:txBody>
                  <a:tcPr/>
                </a:tc>
                <a:tc>
                  <a:txBody>
                    <a:bodyPr/>
                    <a:lstStyle/>
                    <a:p>
                      <a:r>
                        <a:rPr lang="en-US" sz="1000"/>
                        <a:t>1272</a:t>
                      </a:r>
                    </a:p>
                  </a:txBody>
                  <a:tcPr/>
                </a:tc>
                <a:tc>
                  <a:txBody>
                    <a:bodyPr/>
                    <a:lstStyle/>
                    <a:p>
                      <a:r>
                        <a:rPr lang="en-US" sz="1000"/>
                        <a:t>20</a:t>
                      </a:r>
                    </a:p>
                  </a:txBody>
                  <a:tcPr/>
                </a:tc>
                <a:tc>
                  <a:txBody>
                    <a:bodyPr/>
                    <a:lstStyle/>
                    <a:p>
                      <a:r>
                        <a:rPr lang="en-US" sz="1000"/>
                        <a:t>0.5662 %</a:t>
                      </a:r>
                    </a:p>
                  </a:txBody>
                  <a:tcPr/>
                </a:tc>
                <a:extLst>
                  <a:ext uri="{0D108BD9-81ED-4DB2-BD59-A6C34878D82A}">
                    <a16:rowId xmlns:a16="http://schemas.microsoft.com/office/drawing/2014/main" val="1971493921"/>
                  </a:ext>
                </a:extLst>
              </a:tr>
              <a:tr h="370840">
                <a:tc>
                  <a:txBody>
                    <a:bodyPr/>
                    <a:lstStyle/>
                    <a:p>
                      <a:r>
                        <a:rPr lang="en-US" sz="1000"/>
                        <a:t>meridabikes_ar</a:t>
                      </a:r>
                    </a:p>
                  </a:txBody>
                  <a:tcPr/>
                </a:tc>
                <a:tc>
                  <a:txBody>
                    <a:bodyPr/>
                    <a:lstStyle/>
                    <a:p>
                      <a:r>
                        <a:rPr lang="en-US" sz="1000"/>
                        <a:t>6629</a:t>
                      </a:r>
                    </a:p>
                  </a:txBody>
                  <a:tcPr/>
                </a:tc>
                <a:tc>
                  <a:txBody>
                    <a:bodyPr/>
                    <a:lstStyle/>
                    <a:p>
                      <a:r>
                        <a:rPr lang="en-US" sz="1000"/>
                        <a:t>94</a:t>
                      </a:r>
                    </a:p>
                  </a:txBody>
                  <a:tcPr/>
                </a:tc>
                <a:tc>
                  <a:txBody>
                    <a:bodyPr/>
                    <a:lstStyle/>
                    <a:p>
                      <a:r>
                        <a:rPr lang="en-US" sz="1000"/>
                        <a:t>4</a:t>
                      </a:r>
                    </a:p>
                  </a:txBody>
                  <a:tcPr/>
                </a:tc>
                <a:tc>
                  <a:txBody>
                    <a:bodyPr/>
                    <a:lstStyle/>
                    <a:p>
                      <a:r>
                        <a:rPr lang="en-US" sz="1000"/>
                        <a:t>1</a:t>
                      </a:r>
                    </a:p>
                  </a:txBody>
                  <a:tcPr/>
                </a:tc>
                <a:tc>
                  <a:txBody>
                    <a:bodyPr/>
                    <a:lstStyle/>
                    <a:p>
                      <a:r>
                        <a:rPr lang="en-US" sz="1000"/>
                        <a:t>5</a:t>
                      </a:r>
                    </a:p>
                  </a:txBody>
                  <a:tcPr/>
                </a:tc>
                <a:tc>
                  <a:txBody>
                    <a:bodyPr/>
                    <a:lstStyle/>
                    <a:p>
                      <a:r>
                        <a:rPr lang="en-US" sz="1000"/>
                        <a:t>10</a:t>
                      </a:r>
                    </a:p>
                  </a:txBody>
                  <a:tcPr/>
                </a:tc>
                <a:tc>
                  <a:txBody>
                    <a:bodyPr/>
                    <a:lstStyle/>
                    <a:p>
                      <a:r>
                        <a:rPr lang="en-US" sz="1000"/>
                        <a:t>433</a:t>
                      </a:r>
                    </a:p>
                  </a:txBody>
                  <a:tcPr/>
                </a:tc>
                <a:tc>
                  <a:txBody>
                    <a:bodyPr/>
                    <a:lstStyle/>
                    <a:p>
                      <a:r>
                        <a:rPr lang="en-US" sz="1000"/>
                        <a:t>10</a:t>
                      </a:r>
                    </a:p>
                  </a:txBody>
                  <a:tcPr/>
                </a:tc>
                <a:tc>
                  <a:txBody>
                    <a:bodyPr/>
                    <a:lstStyle/>
                    <a:p>
                      <a:r>
                        <a:rPr lang="en-US" sz="1000"/>
                        <a:t>0.6730 %</a:t>
                      </a:r>
                    </a:p>
                  </a:txBody>
                  <a:tcPr/>
                </a:tc>
                <a:extLst>
                  <a:ext uri="{0D108BD9-81ED-4DB2-BD59-A6C34878D82A}">
                    <a16:rowId xmlns:a16="http://schemas.microsoft.com/office/drawing/2014/main" val="3554524585"/>
                  </a:ext>
                </a:extLst>
              </a:tr>
              <a:tr h="370840">
                <a:tc>
                  <a:txBody>
                    <a:bodyPr/>
                    <a:lstStyle/>
                    <a:p>
                      <a:r>
                        <a:rPr lang="en-US" sz="1000"/>
                        <a:t>cervelo_argentina</a:t>
                      </a:r>
                    </a:p>
                  </a:txBody>
                  <a:tcPr/>
                </a:tc>
                <a:tc>
                  <a:txBody>
                    <a:bodyPr/>
                    <a:lstStyle/>
                    <a:p>
                      <a:r>
                        <a:rPr lang="en-US" sz="1000"/>
                        <a:t>4249</a:t>
                      </a:r>
                    </a:p>
                  </a:txBody>
                  <a:tcPr/>
                </a:tc>
                <a:tc>
                  <a:txBody>
                    <a:bodyPr/>
                    <a:lstStyle/>
                    <a:p>
                      <a:r>
                        <a:rPr lang="en-US" sz="1000"/>
                        <a:t>185</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298</a:t>
                      </a:r>
                    </a:p>
                  </a:txBody>
                  <a:tcPr/>
                </a:tc>
                <a:tc>
                  <a:txBody>
                    <a:bodyPr/>
                    <a:lstStyle/>
                    <a:p>
                      <a:r>
                        <a:rPr lang="en-US" sz="1000"/>
                        <a:t>8</a:t>
                      </a:r>
                    </a:p>
                  </a:txBody>
                  <a:tcPr/>
                </a:tc>
                <a:tc>
                  <a:txBody>
                    <a:bodyPr/>
                    <a:lstStyle/>
                    <a:p>
                      <a:r>
                        <a:rPr lang="en-US" sz="1000"/>
                        <a:t>7.3628 %</a:t>
                      </a:r>
                    </a:p>
                  </a:txBody>
                  <a:tcPr/>
                </a:tc>
                <a:extLst>
                  <a:ext uri="{0D108BD9-81ED-4DB2-BD59-A6C34878D82A}">
                    <a16:rowId xmlns:a16="http://schemas.microsoft.com/office/drawing/2014/main" val="632273110"/>
                  </a:ext>
                </a:extLst>
              </a:tr>
            </a:tbl>
          </a:graphicData>
        </a:graphic>
      </p:graphicFrame>
      <p:sp>
        <p:nvSpPr>
          <p:cNvPr id="4" name="Text Placeholder 3">
            <a:extLst>
              <a:ext uri="{FF2B5EF4-FFF2-40B4-BE49-F238E27FC236}">
                <a16:creationId xmlns:a16="http://schemas.microsoft.com/office/drawing/2014/main" id="{2DF313A2-B9FD-4674-B93F-40B4DF4B1BB5}"/>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527556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A1691-8C97-49EA-886E-666E87D0EC7B}"/>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61655938-3421-4F2F-AF16-92C4D5883536}"/>
              </a:ext>
            </a:extLst>
          </p:cNvPr>
          <p:cNvGraphicFramePr>
            <a:graphicFrameLocks noGrp="1"/>
          </p:cNvGraphicFramePr>
          <p:nvPr>
            <p:ph type="chart" sz="quarter" idx="13"/>
            <p:extLst>
              <p:ext uri="{D42A27DB-BD31-4B8C-83A1-F6EECF244321}">
                <p14:modId xmlns:p14="http://schemas.microsoft.com/office/powerpoint/2010/main" val="1561054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4B6EC5-A456-4469-B100-B80E004794B6}"/>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22BEC65C-333E-44F2-AC2D-AD5D147427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886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12E90-604D-4EC8-92E2-44CEFB5F0281}"/>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2D7C37DB-4C6A-42D4-84D4-86C4B1C7F3EB}"/>
              </a:ext>
            </a:extLst>
          </p:cNvPr>
          <p:cNvGraphicFramePr>
            <a:graphicFrameLocks noGrp="1"/>
          </p:cNvGraphicFramePr>
          <p:nvPr>
            <p:ph type="chart" sz="quarter" idx="13"/>
            <p:extLst>
              <p:ext uri="{D42A27DB-BD31-4B8C-83A1-F6EECF244321}">
                <p14:modId xmlns:p14="http://schemas.microsoft.com/office/powerpoint/2010/main" val="42295195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FD61AF-43B0-4D4D-A55C-ABC9FD57A9C5}"/>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A8ED1423-D3AB-41EE-893A-70BEAE289E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0087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FFDC0-3FFD-4CF8-A5A9-98F600EE2F79}"/>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39BE6A8A-1B2E-4421-A611-87DE7B4B4C24}"/>
              </a:ext>
            </a:extLst>
          </p:cNvPr>
          <p:cNvGraphicFramePr>
            <a:graphicFrameLocks noGrp="1"/>
          </p:cNvGraphicFramePr>
          <p:nvPr>
            <p:ph type="chart" sz="quarter" idx="13"/>
            <p:extLst>
              <p:ext uri="{D42A27DB-BD31-4B8C-83A1-F6EECF244321}">
                <p14:modId xmlns:p14="http://schemas.microsoft.com/office/powerpoint/2010/main" val="637516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7DBEAB-D640-421A-B7BA-BBC9ABC1CA78}"/>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B7E35D25-4B40-4099-B351-EF7BAE38DF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7918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E2D2D-C0BB-4770-9BA0-DE69B54F925B}"/>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5A2D2719-D8C0-481B-88CA-A7DBB6806E34}"/>
              </a:ext>
            </a:extLst>
          </p:cNvPr>
          <p:cNvGraphicFramePr>
            <a:graphicFrameLocks noGrp="1"/>
          </p:cNvGraphicFramePr>
          <p:nvPr>
            <p:ph type="chart" sz="quarter" idx="13"/>
            <p:extLst>
              <p:ext uri="{D42A27DB-BD31-4B8C-83A1-F6EECF244321}">
                <p14:modId xmlns:p14="http://schemas.microsoft.com/office/powerpoint/2010/main" val="1504988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B3F626-484A-4450-9F96-A474DF5A95D1}"/>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C46509BB-5875-4C63-B5CD-39B428FBDE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5153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668A8-42DF-407F-AB91-3F731DF34B2F}"/>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35887830-65E4-42C2-8832-477A3AAC0CDD}"/>
              </a:ext>
            </a:extLst>
          </p:cNvPr>
          <p:cNvGraphicFramePr>
            <a:graphicFrameLocks noGrp="1"/>
          </p:cNvGraphicFramePr>
          <p:nvPr>
            <p:ph type="chart" sz="quarter" idx="13"/>
            <p:extLst>
              <p:ext uri="{D42A27DB-BD31-4B8C-83A1-F6EECF244321}">
                <p14:modId xmlns:p14="http://schemas.microsoft.com/office/powerpoint/2010/main" val="3173502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8DFE8E-9F51-4DE1-B48F-90DA5C59688B}"/>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3D0EE6ED-710B-4D21-9D7D-C4A6E6391A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9816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3B954-DC61-48A1-A97D-BB4D2F568D0D}"/>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74367B76-9F24-4262-BBDE-61F8C2AB003B}"/>
              </a:ext>
            </a:extLst>
          </p:cNvPr>
          <p:cNvGraphicFramePr>
            <a:graphicFrameLocks noGrp="1"/>
          </p:cNvGraphicFramePr>
          <p:nvPr>
            <p:ph type="chart" sz="quarter" idx="13"/>
            <p:extLst>
              <p:ext uri="{D42A27DB-BD31-4B8C-83A1-F6EECF244321}">
                <p14:modId xmlns:p14="http://schemas.microsoft.com/office/powerpoint/2010/main" val="1836117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8D0502-6D28-48C7-86B0-8FEBB16CB5FC}"/>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48595156-8662-49FB-AF45-BF585AE9D0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7562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66771-A4FE-4D0D-9BE3-6AADD8ACC90E}"/>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C4F4AA25-FA06-4F33-9E4C-20AE956E63A0}"/>
              </a:ext>
            </a:extLst>
          </p:cNvPr>
          <p:cNvGraphicFramePr>
            <a:graphicFrameLocks noGrp="1"/>
          </p:cNvGraphicFramePr>
          <p:nvPr>
            <p:ph type="chart" sz="quarter" idx="13"/>
            <p:extLst>
              <p:ext uri="{D42A27DB-BD31-4B8C-83A1-F6EECF244321}">
                <p14:modId xmlns:p14="http://schemas.microsoft.com/office/powerpoint/2010/main" val="3337510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A27615-A29F-47F6-81C2-DE669E05BD95}"/>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F2D06DE1-7C34-4409-A7C0-A6629143A4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2065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CE26F-CE76-4E6D-A167-F68FB0DA0CE9}"/>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F957E59E-9F78-485B-8DB1-0C37D1337275}"/>
              </a:ext>
            </a:extLst>
          </p:cNvPr>
          <p:cNvGraphicFramePr>
            <a:graphicFrameLocks noGrp="1"/>
          </p:cNvGraphicFramePr>
          <p:nvPr>
            <p:ph type="chart" sz="quarter" idx="13"/>
            <p:extLst>
              <p:ext uri="{D42A27DB-BD31-4B8C-83A1-F6EECF244321}">
                <p14:modId xmlns:p14="http://schemas.microsoft.com/office/powerpoint/2010/main" val="3535747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303C96-8182-4F1D-BF5F-601E400B6D13}"/>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24BB09E6-2C3C-4F60-B1B2-558D57424A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6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A2784-D565-4A4B-AF06-F53531E598DB}"/>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961384C7-4318-4428-9B50-E5E18915382E}"/>
              </a:ext>
            </a:extLst>
          </p:cNvPr>
          <p:cNvGraphicFramePr>
            <a:graphicFrameLocks noGrp="1"/>
          </p:cNvGraphicFramePr>
          <p:nvPr>
            <p:ph type="chart" sz="quarter" idx="13"/>
            <p:extLst>
              <p:ext uri="{D42A27DB-BD31-4B8C-83A1-F6EECF244321}">
                <p14:modId xmlns:p14="http://schemas.microsoft.com/office/powerpoint/2010/main" val="842899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F54B12-DC29-46DA-A236-A6DC77EA1A62}"/>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C28F3B6A-C9EC-41B1-A221-C5FA5F8616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1476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694E7-F2AB-4AC9-95BD-8C4C626C1485}"/>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36E444EE-B3B0-4C9B-B0E8-D3E4E38576BD}"/>
              </a:ext>
            </a:extLst>
          </p:cNvPr>
          <p:cNvGraphicFramePr>
            <a:graphicFrameLocks noGrp="1"/>
          </p:cNvGraphicFramePr>
          <p:nvPr>
            <p:ph type="chart" sz="quarter" idx="13"/>
            <p:extLst>
              <p:ext uri="{D42A27DB-BD31-4B8C-83A1-F6EECF244321}">
                <p14:modId xmlns:p14="http://schemas.microsoft.com/office/powerpoint/2010/main" val="2946646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89D7DD-428D-4582-9F3F-B6409B64139B}"/>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D1FA0CB5-8ECB-4B0D-9E84-9343632935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828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BA080-3CDE-4E73-A3B0-0F7BED99C318}"/>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D49F5BEC-FB0B-4361-8F85-CF55002EC6BD}"/>
              </a:ext>
            </a:extLst>
          </p:cNvPr>
          <p:cNvGraphicFramePr>
            <a:graphicFrameLocks noGrp="1"/>
          </p:cNvGraphicFramePr>
          <p:nvPr>
            <p:ph type="chart" sz="quarter" idx="13"/>
            <p:extLst>
              <p:ext uri="{D42A27DB-BD31-4B8C-83A1-F6EECF244321}">
                <p14:modId xmlns:p14="http://schemas.microsoft.com/office/powerpoint/2010/main" val="39034580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FCD381-CC09-408D-9922-57C56111E6F9}"/>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6207A349-646F-44DA-9D85-ABE37D4C7C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2801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163A9-4F7C-4470-861A-0A2866135D99}"/>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B87E5F19-716E-4A7B-B175-81C2C608E18A}"/>
              </a:ext>
            </a:extLst>
          </p:cNvPr>
          <p:cNvGraphicFramePr>
            <a:graphicFrameLocks noGrp="1"/>
          </p:cNvGraphicFramePr>
          <p:nvPr>
            <p:ph type="chart" sz="quarter" idx="13"/>
            <p:extLst>
              <p:ext uri="{D42A27DB-BD31-4B8C-83A1-F6EECF244321}">
                <p14:modId xmlns:p14="http://schemas.microsoft.com/office/powerpoint/2010/main" val="3295193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ED7990-C247-4117-BD79-697016E9EEB3}"/>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63A914F6-2B60-4649-A202-70025CA1DF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278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F5A38-2D2A-4800-B90E-631DC5943A21}"/>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CD4244B3-DB2A-443E-AD8B-C410A75A464E}"/>
              </a:ext>
            </a:extLst>
          </p:cNvPr>
          <p:cNvGraphicFramePr>
            <a:graphicFrameLocks noGrp="1"/>
          </p:cNvGraphicFramePr>
          <p:nvPr>
            <p:ph type="tbl" sz="quarter" idx="13"/>
            <p:extLst>
              <p:ext uri="{D42A27DB-BD31-4B8C-83A1-F6EECF244321}">
                <p14:modId xmlns:p14="http://schemas.microsoft.com/office/powerpoint/2010/main" val="1625626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41962488"/>
                    </a:ext>
                  </a:extLst>
                </a:gridCol>
                <a:gridCol w="1399032">
                  <a:extLst>
                    <a:ext uri="{9D8B030D-6E8A-4147-A177-3AD203B41FA5}">
                      <a16:colId xmlns:a16="http://schemas.microsoft.com/office/drawing/2014/main" val="3320021121"/>
                    </a:ext>
                  </a:extLst>
                </a:gridCol>
                <a:gridCol w="1399032">
                  <a:extLst>
                    <a:ext uri="{9D8B030D-6E8A-4147-A177-3AD203B41FA5}">
                      <a16:colId xmlns:a16="http://schemas.microsoft.com/office/drawing/2014/main" val="259517172"/>
                    </a:ext>
                  </a:extLst>
                </a:gridCol>
                <a:gridCol w="1399032">
                  <a:extLst>
                    <a:ext uri="{9D8B030D-6E8A-4147-A177-3AD203B41FA5}">
                      <a16:colId xmlns:a16="http://schemas.microsoft.com/office/drawing/2014/main" val="1351601876"/>
                    </a:ext>
                  </a:extLst>
                </a:gridCol>
                <a:gridCol w="1399032">
                  <a:extLst>
                    <a:ext uri="{9D8B030D-6E8A-4147-A177-3AD203B41FA5}">
                      <a16:colId xmlns:a16="http://schemas.microsoft.com/office/drawing/2014/main" val="3899569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545061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157.13333333333</a:t>
                      </a:r>
                    </a:p>
                  </a:txBody>
                  <a:tcPr/>
                </a:tc>
                <a:extLst>
                  <a:ext uri="{0D108BD9-81ED-4DB2-BD59-A6C34878D82A}">
                    <a16:rowId xmlns:a16="http://schemas.microsoft.com/office/drawing/2014/main" val="427859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156.75862068966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2.2413793103448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extLst>
                  <a:ext uri="{0D108BD9-81ED-4DB2-BD59-A6C34878D82A}">
                    <a16:rowId xmlns:a16="http://schemas.microsoft.com/office/drawing/2014/main" val="4192997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152.36842105263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5.3684210526316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157.73684210526</a:t>
                      </a:r>
                    </a:p>
                  </a:txBody>
                  <a:tcPr/>
                </a:tc>
                <a:extLst>
                  <a:ext uri="{0D108BD9-81ED-4DB2-BD59-A6C34878D82A}">
                    <a16:rowId xmlns:a16="http://schemas.microsoft.com/office/drawing/2014/main" val="50519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250.91666666667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266.5</a:t>
                      </a:r>
                    </a:p>
                  </a:txBody>
                  <a:tcPr/>
                </a:tc>
                <a:extLst>
                  <a:ext uri="{0D108BD9-81ED-4DB2-BD59-A6C34878D82A}">
                    <a16:rowId xmlns:a16="http://schemas.microsoft.com/office/drawing/2014/main" val="672059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a:t>
                      </a:r>
                    </a:p>
                  </a:txBody>
                  <a:tcPr/>
                </a:tc>
                <a:extLst>
                  <a:ext uri="{0D108BD9-81ED-4DB2-BD59-A6C34878D82A}">
                    <a16:rowId xmlns:a16="http://schemas.microsoft.com/office/drawing/2014/main" val="3925448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extLst>
                  <a:ext uri="{0D108BD9-81ED-4DB2-BD59-A6C34878D82A}">
                    <a16:rowId xmlns:a16="http://schemas.microsoft.com/office/drawing/2014/main" val="2051771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extLst>
                  <a:ext uri="{0D108BD9-81ED-4DB2-BD59-A6C34878D82A}">
                    <a16:rowId xmlns:a16="http://schemas.microsoft.com/office/drawing/2014/main" val="37852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extLst>
                  <a:ext uri="{0D108BD9-81ED-4DB2-BD59-A6C34878D82A}">
                    <a16:rowId xmlns:a16="http://schemas.microsoft.com/office/drawing/2014/main" val="2394060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155.33333333333</a:t>
                      </a:r>
                    </a:p>
                  </a:txBody>
                  <a:tcPr/>
                </a:tc>
                <a:extLst>
                  <a:ext uri="{0D108BD9-81ED-4DB2-BD59-A6C34878D82A}">
                    <a16:rowId xmlns:a16="http://schemas.microsoft.com/office/drawing/2014/main" val="3854889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155.33333333333</a:t>
                      </a:r>
                    </a:p>
                  </a:txBody>
                  <a:tcPr/>
                </a:tc>
                <a:extLst>
                  <a:ext uri="{0D108BD9-81ED-4DB2-BD59-A6C34878D82A}">
                    <a16:rowId xmlns:a16="http://schemas.microsoft.com/office/drawing/2014/main" val="449217363"/>
                  </a:ext>
                </a:extLst>
              </a:tr>
            </a:tbl>
          </a:graphicData>
        </a:graphic>
      </p:graphicFrame>
      <p:sp>
        <p:nvSpPr>
          <p:cNvPr id="4" name="Text Placeholder 3">
            <a:extLst>
              <a:ext uri="{FF2B5EF4-FFF2-40B4-BE49-F238E27FC236}">
                <a16:creationId xmlns:a16="http://schemas.microsoft.com/office/drawing/2014/main" id="{DAF0BDB6-C767-4D53-A0C1-EEEB3184741A}"/>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2928334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16366-9D5F-4D7F-94FB-8DDFA649F710}"/>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20EA8939-3A4B-4B70-ADD0-79865675A4FF}"/>
              </a:ext>
            </a:extLst>
          </p:cNvPr>
          <p:cNvGraphicFramePr>
            <a:graphicFrameLocks noGrp="1"/>
          </p:cNvGraphicFramePr>
          <p:nvPr>
            <p:ph type="tbl" sz="quarter" idx="13"/>
            <p:extLst>
              <p:ext uri="{D42A27DB-BD31-4B8C-83A1-F6EECF244321}">
                <p14:modId xmlns:p14="http://schemas.microsoft.com/office/powerpoint/2010/main" val="477883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68306603"/>
                    </a:ext>
                  </a:extLst>
                </a:gridCol>
                <a:gridCol w="1399032">
                  <a:extLst>
                    <a:ext uri="{9D8B030D-6E8A-4147-A177-3AD203B41FA5}">
                      <a16:colId xmlns:a16="http://schemas.microsoft.com/office/drawing/2014/main" val="1807493327"/>
                    </a:ext>
                  </a:extLst>
                </a:gridCol>
                <a:gridCol w="1399032">
                  <a:extLst>
                    <a:ext uri="{9D8B030D-6E8A-4147-A177-3AD203B41FA5}">
                      <a16:colId xmlns:a16="http://schemas.microsoft.com/office/drawing/2014/main" val="919477771"/>
                    </a:ext>
                  </a:extLst>
                </a:gridCol>
                <a:gridCol w="1399032">
                  <a:extLst>
                    <a:ext uri="{9D8B030D-6E8A-4147-A177-3AD203B41FA5}">
                      <a16:colId xmlns:a16="http://schemas.microsoft.com/office/drawing/2014/main" val="856964068"/>
                    </a:ext>
                  </a:extLst>
                </a:gridCol>
                <a:gridCol w="1399032">
                  <a:extLst>
                    <a:ext uri="{9D8B030D-6E8A-4147-A177-3AD203B41FA5}">
                      <a16:colId xmlns:a16="http://schemas.microsoft.com/office/drawing/2014/main" val="3411333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784561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112.16666666667</a:t>
                      </a:r>
                    </a:p>
                  </a:txBody>
                  <a:tcPr/>
                </a:tc>
                <a:extLst>
                  <a:ext uri="{0D108BD9-81ED-4DB2-BD59-A6C34878D82A}">
                    <a16:rowId xmlns:a16="http://schemas.microsoft.com/office/drawing/2014/main" val="3864577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#CannondaleAR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91082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a:t>
                      </a:r>
                    </a:p>
                  </a:txBody>
                  <a:tcPr/>
                </a:tc>
                <a:extLst>
                  <a:ext uri="{0D108BD9-81ED-4DB2-BD59-A6C34878D82A}">
                    <a16:rowId xmlns:a16="http://schemas.microsoft.com/office/drawing/2014/main" val="1763555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extLst>
                  <a:ext uri="{0D108BD9-81ED-4DB2-BD59-A6C34878D82A}">
                    <a16:rowId xmlns:a16="http://schemas.microsoft.com/office/drawing/2014/main" val="3238545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9.6666666666667</a:t>
                      </a:r>
                    </a:p>
                  </a:txBody>
                  <a:tcPr/>
                </a:tc>
                <a:extLst>
                  <a:ext uri="{0D108BD9-81ED-4DB2-BD59-A6C34878D82A}">
                    <a16:rowId xmlns:a16="http://schemas.microsoft.com/office/drawing/2014/main" val="1982032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#meridabikes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extLst>
                  <a:ext uri="{0D108BD9-81ED-4DB2-BD59-A6C34878D82A}">
                    <a16:rowId xmlns:a16="http://schemas.microsoft.com/office/drawing/2014/main" val="253952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#morebike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24.666666666667</a:t>
                      </a:r>
                    </a:p>
                  </a:txBody>
                  <a:tcPr/>
                </a:tc>
                <a:extLst>
                  <a:ext uri="{0D108BD9-81ED-4DB2-BD59-A6C34878D82A}">
                    <a16:rowId xmlns:a16="http://schemas.microsoft.com/office/drawing/2014/main" val="1527093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#meridaarg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35.333333333333</a:t>
                      </a:r>
                    </a:p>
                  </a:txBody>
                  <a:tcPr/>
                </a:tc>
                <a:extLst>
                  <a:ext uri="{0D108BD9-81ED-4DB2-BD59-A6C34878D82A}">
                    <a16:rowId xmlns:a16="http://schemas.microsoft.com/office/drawing/2014/main" val="1972414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#SpecializedTarmac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257.33333333333</a:t>
                      </a:r>
                    </a:p>
                  </a:txBody>
                  <a:tcPr/>
                </a:tc>
                <a:extLst>
                  <a:ext uri="{0D108BD9-81ED-4DB2-BD59-A6C34878D82A}">
                    <a16:rowId xmlns:a16="http://schemas.microsoft.com/office/drawing/2014/main" val="2758975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#Diverge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293.66666666667</a:t>
                      </a:r>
                    </a:p>
                  </a:txBody>
                  <a:tcPr/>
                </a:tc>
                <a:extLst>
                  <a:ext uri="{0D108BD9-81ED-4DB2-BD59-A6C34878D82A}">
                    <a16:rowId xmlns:a16="http://schemas.microsoft.com/office/drawing/2014/main" val="1992335912"/>
                  </a:ext>
                </a:extLst>
              </a:tr>
            </a:tbl>
          </a:graphicData>
        </a:graphic>
      </p:graphicFrame>
      <p:sp>
        <p:nvSpPr>
          <p:cNvPr id="4" name="Text Placeholder 3">
            <a:extLst>
              <a:ext uri="{FF2B5EF4-FFF2-40B4-BE49-F238E27FC236}">
                <a16:creationId xmlns:a16="http://schemas.microsoft.com/office/drawing/2014/main" id="{E8C8DD8F-5183-43EE-8967-D236D8A8A3DD}"/>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0955465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A973E-D4C0-49E7-92AD-749524228137}"/>
              </a:ext>
            </a:extLst>
          </p:cNvPr>
          <p:cNvSpPr>
            <a:spLocks noGrp="1"/>
          </p:cNvSpPr>
          <p:nvPr>
            <p:ph type="title"/>
          </p:nvPr>
        </p:nvSpPr>
        <p:spPr/>
        <p:txBody>
          <a:bodyPr/>
          <a:lstStyle/>
          <a:p>
            <a:r>
              <a:rPr lang="en-US"/>
              <a:t>Instagram Posts Table | Scott - 1 of 25</a:t>
            </a:r>
          </a:p>
        </p:txBody>
      </p:sp>
      <p:graphicFrame>
        <p:nvGraphicFramePr>
          <p:cNvPr id="5" name="Table Placeholder 4">
            <a:extLst>
              <a:ext uri="{FF2B5EF4-FFF2-40B4-BE49-F238E27FC236}">
                <a16:creationId xmlns:a16="http://schemas.microsoft.com/office/drawing/2014/main" id="{1633210E-0540-411D-A964-A367EA9DB80B}"/>
              </a:ext>
            </a:extLst>
          </p:cNvPr>
          <p:cNvGraphicFramePr>
            <a:graphicFrameLocks noGrp="1"/>
          </p:cNvGraphicFramePr>
          <p:nvPr>
            <p:ph type="tbl" sz="quarter" idx="13"/>
            <p:extLst>
              <p:ext uri="{D42A27DB-BD31-4B8C-83A1-F6EECF244321}">
                <p14:modId xmlns:p14="http://schemas.microsoft.com/office/powerpoint/2010/main" val="3890440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79160924"/>
                    </a:ext>
                  </a:extLst>
                </a:gridCol>
                <a:gridCol w="1810512">
                  <a:extLst>
                    <a:ext uri="{9D8B030D-6E8A-4147-A177-3AD203B41FA5}">
                      <a16:colId xmlns:a16="http://schemas.microsoft.com/office/drawing/2014/main" val="2236476554"/>
                    </a:ext>
                  </a:extLst>
                </a:gridCol>
                <a:gridCol w="822960">
                  <a:extLst>
                    <a:ext uri="{9D8B030D-6E8A-4147-A177-3AD203B41FA5}">
                      <a16:colId xmlns:a16="http://schemas.microsoft.com/office/drawing/2014/main" val="1490738779"/>
                    </a:ext>
                  </a:extLst>
                </a:gridCol>
                <a:gridCol w="822960">
                  <a:extLst>
                    <a:ext uri="{9D8B030D-6E8A-4147-A177-3AD203B41FA5}">
                      <a16:colId xmlns:a16="http://schemas.microsoft.com/office/drawing/2014/main" val="1813446995"/>
                    </a:ext>
                  </a:extLst>
                </a:gridCol>
                <a:gridCol w="822960">
                  <a:extLst>
                    <a:ext uri="{9D8B030D-6E8A-4147-A177-3AD203B41FA5}">
                      <a16:colId xmlns:a16="http://schemas.microsoft.com/office/drawing/2014/main" val="2855424836"/>
                    </a:ext>
                  </a:extLst>
                </a:gridCol>
                <a:gridCol w="822960">
                  <a:extLst>
                    <a:ext uri="{9D8B030D-6E8A-4147-A177-3AD203B41FA5}">
                      <a16:colId xmlns:a16="http://schemas.microsoft.com/office/drawing/2014/main" val="1251427850"/>
                    </a:ext>
                  </a:extLst>
                </a:gridCol>
                <a:gridCol w="822960">
                  <a:extLst>
                    <a:ext uri="{9D8B030D-6E8A-4147-A177-3AD203B41FA5}">
                      <a16:colId xmlns:a16="http://schemas.microsoft.com/office/drawing/2014/main" val="4096237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02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- 2022-03-02 20:51:05</a:t>
                      </a:r>
                      <a:r>
                        <a:rPr kumimoji="0" lang="es-ES" sz="1000" b="0" i="0" u="none" strike="noStrike" kern="1200" cap="none" spc="0" normalizeH="0" baseline="0" noProof="0">
                          <a:ln>
                            <a:noFill/>
                          </a:ln>
                          <a:solidFill>
                            <a:prstClr val="black"/>
                          </a:solidFill>
                          <a:effectLst/>
                          <a:uLnTx/>
                          <a:uFillTx/>
                          <a:latin typeface="+mn-lt"/>
                          <a:ea typeface="+mn-ea"/>
                          <a:cs typeface="+mn-cs"/>
                        </a:rPr>
                        <a:t>
 ¡ facu_cayata la gran sorpresa del marathonlosreartes! 
Con su victoria en la última etapa y su tercera posición en la general, el Tucumano de tan solo 17 años, demostró su capacidad en su primeros pasos en la máxima categoría del mtb argentino. 
¡Felicitaciones facu! 
📸 foton_line 
trekbikes trekbicycleargentina bontragerargentina santini_arg OpticaCentralStore shimanoargentina colchonespiero  santini_</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275003271_1121740598583403_8767825058501910212_n.jpg?_nc_cat=103&amp;ccb=1-5&amp;_nc_sid=8ae9d6&amp;_nc_ohc=WbpMXhkCMMYAX-OJTmp&amp;_nc_ht=scontent-iad3-2.cdninstagram.com&amp;edm=AL-3X8kEAAAA&amp;oh=00_AT8Bi8QPQfOoS6xfezeoBkXZyLH0uyrKwiMOvL-cg9bdcg&amp;oe=622FB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75198821"/>
                  </a:ext>
                </a:extLst>
              </a:tr>
            </a:tbl>
          </a:graphicData>
        </a:graphic>
      </p:graphicFrame>
      <p:sp>
        <p:nvSpPr>
          <p:cNvPr id="4" name="Text Placeholder 3">
            <a:extLst>
              <a:ext uri="{FF2B5EF4-FFF2-40B4-BE49-F238E27FC236}">
                <a16:creationId xmlns:a16="http://schemas.microsoft.com/office/drawing/2014/main" id="{74384C6A-9ABA-4B44-8038-3D3F3A6DD019}"/>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990064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B25B0-E4D8-40D4-AA63-EB8A089E39F3}"/>
              </a:ext>
            </a:extLst>
          </p:cNvPr>
          <p:cNvSpPr>
            <a:spLocks noGrp="1"/>
          </p:cNvSpPr>
          <p:nvPr>
            <p:ph type="title"/>
          </p:nvPr>
        </p:nvSpPr>
        <p:spPr/>
        <p:txBody>
          <a:bodyPr/>
          <a:lstStyle/>
          <a:p>
            <a:r>
              <a:rPr lang="en-US"/>
              <a:t>Instagram Posts Table | Scott - 2 of 25</a:t>
            </a:r>
          </a:p>
        </p:txBody>
      </p:sp>
      <p:graphicFrame>
        <p:nvGraphicFramePr>
          <p:cNvPr id="5" name="Table Placeholder 4">
            <a:extLst>
              <a:ext uri="{FF2B5EF4-FFF2-40B4-BE49-F238E27FC236}">
                <a16:creationId xmlns:a16="http://schemas.microsoft.com/office/drawing/2014/main" id="{39FF7FCC-DD7D-4A63-BE76-AA844BF80B14}"/>
              </a:ext>
            </a:extLst>
          </p:cNvPr>
          <p:cNvGraphicFramePr>
            <a:graphicFrameLocks noGrp="1"/>
          </p:cNvGraphicFramePr>
          <p:nvPr>
            <p:ph type="tbl" sz="quarter" idx="13"/>
            <p:extLst>
              <p:ext uri="{D42A27DB-BD31-4B8C-83A1-F6EECF244321}">
                <p14:modId xmlns:p14="http://schemas.microsoft.com/office/powerpoint/2010/main" val="600503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4158165"/>
                    </a:ext>
                  </a:extLst>
                </a:gridCol>
                <a:gridCol w="1810512">
                  <a:extLst>
                    <a:ext uri="{9D8B030D-6E8A-4147-A177-3AD203B41FA5}">
                      <a16:colId xmlns:a16="http://schemas.microsoft.com/office/drawing/2014/main" val="2001217548"/>
                    </a:ext>
                  </a:extLst>
                </a:gridCol>
                <a:gridCol w="822960">
                  <a:extLst>
                    <a:ext uri="{9D8B030D-6E8A-4147-A177-3AD203B41FA5}">
                      <a16:colId xmlns:a16="http://schemas.microsoft.com/office/drawing/2014/main" val="1246364687"/>
                    </a:ext>
                  </a:extLst>
                </a:gridCol>
                <a:gridCol w="822960">
                  <a:extLst>
                    <a:ext uri="{9D8B030D-6E8A-4147-A177-3AD203B41FA5}">
                      <a16:colId xmlns:a16="http://schemas.microsoft.com/office/drawing/2014/main" val="199177435"/>
                    </a:ext>
                  </a:extLst>
                </a:gridCol>
                <a:gridCol w="822960">
                  <a:extLst>
                    <a:ext uri="{9D8B030D-6E8A-4147-A177-3AD203B41FA5}">
                      <a16:colId xmlns:a16="http://schemas.microsoft.com/office/drawing/2014/main" val="740085708"/>
                    </a:ext>
                  </a:extLst>
                </a:gridCol>
                <a:gridCol w="822960">
                  <a:extLst>
                    <a:ext uri="{9D8B030D-6E8A-4147-A177-3AD203B41FA5}">
                      <a16:colId xmlns:a16="http://schemas.microsoft.com/office/drawing/2014/main" val="811055556"/>
                    </a:ext>
                  </a:extLst>
                </a:gridCol>
                <a:gridCol w="822960">
                  <a:extLst>
                    <a:ext uri="{9D8B030D-6E8A-4147-A177-3AD203B41FA5}">
                      <a16:colId xmlns:a16="http://schemas.microsoft.com/office/drawing/2014/main" val="2622514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5442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- 2022-02-26 19:52:24</a:t>
                      </a:r>
                      <a:r>
                        <a:rPr kumimoji="0" lang="en-US" sz="1000" b="0" i="0" u="none" strike="noStrike" kern="1200" cap="none" spc="0" normalizeH="0" baseline="0" noProof="0">
                          <a:ln>
                            <a:noFill/>
                          </a:ln>
                          <a:solidFill>
                            <a:prstClr val="black"/>
                          </a:solidFill>
                          <a:effectLst/>
                          <a:uLnTx/>
                          <a:uFillTx/>
                          <a:latin typeface="+mn-lt"/>
                          <a:ea typeface="+mn-ea"/>
                          <a:cs typeface="+mn-cs"/>
                        </a:rPr>
                        <a:t>
 nschurter presentó su nueva Spark para esta temporada. 
La decoración hace mención de sus 9 títulos mundiales.
¿Qué opinás?
#SCOTTargentina 
#SCOTTbikes 
scottmtbracing 
bikeonscott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274703117_4892957434131376_5827325341352951155_n.webp?stp=dst-jpg&amp;_nc_cat=103&amp;ccb=1-5&amp;_nc_sid=8ae9d6&amp;_nc_ohc=SjEJuaDGCOcAX-yKDlc&amp;_nc_ht=scontent-iad3-2.cdninstagram.com&amp;edm=AL-3X8kEAAAA&amp;oh=00_AT-KdJf1v_4gcC70idVVpujIzu9cXDWneId5M2hsjmiVRg&amp;oe=622F86F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42941408"/>
                  </a:ext>
                </a:extLst>
              </a:tr>
            </a:tbl>
          </a:graphicData>
        </a:graphic>
      </p:graphicFrame>
      <p:sp>
        <p:nvSpPr>
          <p:cNvPr id="4" name="Text Placeholder 3">
            <a:extLst>
              <a:ext uri="{FF2B5EF4-FFF2-40B4-BE49-F238E27FC236}">
                <a16:creationId xmlns:a16="http://schemas.microsoft.com/office/drawing/2014/main" id="{277160D1-7979-4DB7-B250-F242C03BD309}"/>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3729308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9C808-54B5-40C5-BBD8-753A8708EADC}"/>
              </a:ext>
            </a:extLst>
          </p:cNvPr>
          <p:cNvSpPr>
            <a:spLocks noGrp="1"/>
          </p:cNvSpPr>
          <p:nvPr>
            <p:ph type="title"/>
          </p:nvPr>
        </p:nvSpPr>
        <p:spPr/>
        <p:txBody>
          <a:bodyPr/>
          <a:lstStyle/>
          <a:p>
            <a:r>
              <a:rPr lang="en-US"/>
              <a:t>Instagram Posts Table | Scott - 3 of 25</a:t>
            </a:r>
          </a:p>
        </p:txBody>
      </p:sp>
      <p:graphicFrame>
        <p:nvGraphicFramePr>
          <p:cNvPr id="5" name="Table Placeholder 4">
            <a:extLst>
              <a:ext uri="{FF2B5EF4-FFF2-40B4-BE49-F238E27FC236}">
                <a16:creationId xmlns:a16="http://schemas.microsoft.com/office/drawing/2014/main" id="{BE422766-BEBA-4D17-AB1A-F611E7A19FBC}"/>
              </a:ext>
            </a:extLst>
          </p:cNvPr>
          <p:cNvGraphicFramePr>
            <a:graphicFrameLocks noGrp="1"/>
          </p:cNvGraphicFramePr>
          <p:nvPr>
            <p:ph type="tbl" sz="quarter" idx="13"/>
            <p:extLst>
              <p:ext uri="{D42A27DB-BD31-4B8C-83A1-F6EECF244321}">
                <p14:modId xmlns:p14="http://schemas.microsoft.com/office/powerpoint/2010/main" val="1820598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97783019"/>
                    </a:ext>
                  </a:extLst>
                </a:gridCol>
                <a:gridCol w="1810512">
                  <a:extLst>
                    <a:ext uri="{9D8B030D-6E8A-4147-A177-3AD203B41FA5}">
                      <a16:colId xmlns:a16="http://schemas.microsoft.com/office/drawing/2014/main" val="665337054"/>
                    </a:ext>
                  </a:extLst>
                </a:gridCol>
                <a:gridCol w="822960">
                  <a:extLst>
                    <a:ext uri="{9D8B030D-6E8A-4147-A177-3AD203B41FA5}">
                      <a16:colId xmlns:a16="http://schemas.microsoft.com/office/drawing/2014/main" val="1567667642"/>
                    </a:ext>
                  </a:extLst>
                </a:gridCol>
                <a:gridCol w="822960">
                  <a:extLst>
                    <a:ext uri="{9D8B030D-6E8A-4147-A177-3AD203B41FA5}">
                      <a16:colId xmlns:a16="http://schemas.microsoft.com/office/drawing/2014/main" val="74443886"/>
                    </a:ext>
                  </a:extLst>
                </a:gridCol>
                <a:gridCol w="822960">
                  <a:extLst>
                    <a:ext uri="{9D8B030D-6E8A-4147-A177-3AD203B41FA5}">
                      <a16:colId xmlns:a16="http://schemas.microsoft.com/office/drawing/2014/main" val="2365869886"/>
                    </a:ext>
                  </a:extLst>
                </a:gridCol>
                <a:gridCol w="822960">
                  <a:extLst>
                    <a:ext uri="{9D8B030D-6E8A-4147-A177-3AD203B41FA5}">
                      <a16:colId xmlns:a16="http://schemas.microsoft.com/office/drawing/2014/main" val="2049123916"/>
                    </a:ext>
                  </a:extLst>
                </a:gridCol>
                <a:gridCol w="822960">
                  <a:extLst>
                    <a:ext uri="{9D8B030D-6E8A-4147-A177-3AD203B41FA5}">
                      <a16:colId xmlns:a16="http://schemas.microsoft.com/office/drawing/2014/main" val="2920044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8037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- 2022-02-28 21:21:32</a:t>
                      </a:r>
                      <a:r>
                        <a:rPr kumimoji="0" lang="en-US" sz="1000" b="0" i="0" u="none" strike="noStrike" kern="1200" cap="none" spc="0" normalizeH="0" baseline="0" noProof="0">
                          <a:ln>
                            <a:noFill/>
                          </a:ln>
                          <a:solidFill>
                            <a:prstClr val="black"/>
                          </a:solidFill>
                          <a:effectLst/>
                          <a:uLnTx/>
                          <a:uFillTx/>
                          <a:latin typeface="+mn-lt"/>
                          <a:ea typeface="+mn-ea"/>
                          <a:cs typeface="+mn-cs"/>
                        </a:rPr>
                        <a:t>
 ¡Gran arranque de temporada oficial del #SuperTeamTrek llena de podios! 
chiquita.cantelmi, bikecarito y facu_cayata en lo más alto del podio de marathonlosreartes.
Descubrí todos los detalles de sus posiciones en las próximas publicaciones. 
trekbikes trekbicycleargentina bontragerargentina santini_arg OpticaCentralStore shimanoargentina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274979368_364251172217477_4081760788529220485_n.jpg?_nc_cat=100&amp;ccb=1-5&amp;_nc_sid=8ae9d6&amp;_nc_ohc=r7llZUIC5p8AX8AOe4u&amp;_nc_ht=scontent-iad3-2.cdninstagram.com&amp;edm=AL-3X8kEAAAA&amp;oh=00_AT_ii5lN6oXwGYnoEZsPQAvWwq_b75gSxlF3ShFMFLg9Mg&amp;oe=622FA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38659147"/>
                  </a:ext>
                </a:extLst>
              </a:tr>
            </a:tbl>
          </a:graphicData>
        </a:graphic>
      </p:graphicFrame>
      <p:sp>
        <p:nvSpPr>
          <p:cNvPr id="4" name="Text Placeholder 3">
            <a:extLst>
              <a:ext uri="{FF2B5EF4-FFF2-40B4-BE49-F238E27FC236}">
                <a16:creationId xmlns:a16="http://schemas.microsoft.com/office/drawing/2014/main" id="{0AB231B2-2930-45D6-A7D6-CABFDFB0F755}"/>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202045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6FA9A-9223-429B-94F8-3E8C7C485D67}"/>
              </a:ext>
            </a:extLst>
          </p:cNvPr>
          <p:cNvSpPr>
            <a:spLocks noGrp="1"/>
          </p:cNvSpPr>
          <p:nvPr>
            <p:ph type="title"/>
          </p:nvPr>
        </p:nvSpPr>
        <p:spPr/>
        <p:txBody>
          <a:bodyPr/>
          <a:lstStyle/>
          <a:p>
            <a:r>
              <a:rPr lang="en-US"/>
              <a:t>Instagram Posts Table | Scott - 4 of 25</a:t>
            </a:r>
          </a:p>
        </p:txBody>
      </p:sp>
      <p:graphicFrame>
        <p:nvGraphicFramePr>
          <p:cNvPr id="5" name="Table Placeholder 4">
            <a:extLst>
              <a:ext uri="{FF2B5EF4-FFF2-40B4-BE49-F238E27FC236}">
                <a16:creationId xmlns:a16="http://schemas.microsoft.com/office/drawing/2014/main" id="{AA96E4BB-ADC2-4203-908B-F09ABD0DEDB0}"/>
              </a:ext>
            </a:extLst>
          </p:cNvPr>
          <p:cNvGraphicFramePr>
            <a:graphicFrameLocks noGrp="1"/>
          </p:cNvGraphicFramePr>
          <p:nvPr>
            <p:ph type="tbl" sz="quarter" idx="13"/>
            <p:extLst>
              <p:ext uri="{D42A27DB-BD31-4B8C-83A1-F6EECF244321}">
                <p14:modId xmlns:p14="http://schemas.microsoft.com/office/powerpoint/2010/main" val="429530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92193807"/>
                    </a:ext>
                  </a:extLst>
                </a:gridCol>
                <a:gridCol w="1810512">
                  <a:extLst>
                    <a:ext uri="{9D8B030D-6E8A-4147-A177-3AD203B41FA5}">
                      <a16:colId xmlns:a16="http://schemas.microsoft.com/office/drawing/2014/main" val="2948830579"/>
                    </a:ext>
                  </a:extLst>
                </a:gridCol>
                <a:gridCol w="822960">
                  <a:extLst>
                    <a:ext uri="{9D8B030D-6E8A-4147-A177-3AD203B41FA5}">
                      <a16:colId xmlns:a16="http://schemas.microsoft.com/office/drawing/2014/main" val="3973248775"/>
                    </a:ext>
                  </a:extLst>
                </a:gridCol>
                <a:gridCol w="822960">
                  <a:extLst>
                    <a:ext uri="{9D8B030D-6E8A-4147-A177-3AD203B41FA5}">
                      <a16:colId xmlns:a16="http://schemas.microsoft.com/office/drawing/2014/main" val="1600938243"/>
                    </a:ext>
                  </a:extLst>
                </a:gridCol>
                <a:gridCol w="822960">
                  <a:extLst>
                    <a:ext uri="{9D8B030D-6E8A-4147-A177-3AD203B41FA5}">
                      <a16:colId xmlns:a16="http://schemas.microsoft.com/office/drawing/2014/main" val="1651375755"/>
                    </a:ext>
                  </a:extLst>
                </a:gridCol>
                <a:gridCol w="822960">
                  <a:extLst>
                    <a:ext uri="{9D8B030D-6E8A-4147-A177-3AD203B41FA5}">
                      <a16:colId xmlns:a16="http://schemas.microsoft.com/office/drawing/2014/main" val="3605012948"/>
                    </a:ext>
                  </a:extLst>
                </a:gridCol>
                <a:gridCol w="822960">
                  <a:extLst>
                    <a:ext uri="{9D8B030D-6E8A-4147-A177-3AD203B41FA5}">
                      <a16:colId xmlns:a16="http://schemas.microsoft.com/office/drawing/2014/main" val="1261791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2591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- 2022-02-25 19:14:04</a:t>
                      </a:r>
                      <a:r>
                        <a:rPr kumimoji="0" lang="es-ES" sz="1000" b="0" i="0" u="none" strike="noStrike" kern="1200" cap="none" spc="0" normalizeH="0" baseline="0" noProof="0">
                          <a:ln>
                            <a:noFill/>
                          </a:ln>
                          <a:solidFill>
                            <a:prstClr val="black"/>
                          </a:solidFill>
                          <a:effectLst/>
                          <a:uLnTx/>
                          <a:uFillTx/>
                          <a:latin typeface="+mn-lt"/>
                          <a:ea typeface="+mn-ea"/>
                          <a:cs typeface="+mn-cs"/>
                        </a:rPr>
                        <a:t>
 La nueva Diverge es la bicicleta de Gravel más capaz que hayamos fabricado hasta el momento. 
Disfrutá al máximo de tus salidas con la tecnología Future Shock 2.0, la geometría de un cuadro completamente rediseñado, el mayor espacio entre vainas para cubiertas más anchas y un compartimento interno dentro del cuadro con nuestra tecnología SWAT😎
Conocé a la Diverge a fondo → en el link de nuestra Bio
#IamSpecialized #GravelBike #Diverge #SpecializedDiverge #SpecializedArgentina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274841660_631129251513999_4601110072891545057_n.jpg?_nc_cat=100&amp;ccb=1-5&amp;_nc_sid=8ae9d6&amp;_nc_ohc=mLV5i5Um_8IAX-Je9ae&amp;_nc_ht=scontent-yyz1-1.cdninstagram.com&amp;edm=AL-3X8kEAAAA&amp;oh=00_AT9RVJZga1onbLhTA-aq4zGloLDbAXUVmtFWnya-L_7g4A&amp;oe=62307490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18995285"/>
                  </a:ext>
                </a:extLst>
              </a:tr>
            </a:tbl>
          </a:graphicData>
        </a:graphic>
      </p:graphicFrame>
      <p:sp>
        <p:nvSpPr>
          <p:cNvPr id="4" name="Text Placeholder 3">
            <a:extLst>
              <a:ext uri="{FF2B5EF4-FFF2-40B4-BE49-F238E27FC236}">
                <a16:creationId xmlns:a16="http://schemas.microsoft.com/office/drawing/2014/main" id="{41083B52-453C-439D-98F8-A29DDE6DDC16}"/>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762850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AA7E4-E52E-4BB1-B767-02BB7667FD73}"/>
              </a:ext>
            </a:extLst>
          </p:cNvPr>
          <p:cNvSpPr>
            <a:spLocks noGrp="1"/>
          </p:cNvSpPr>
          <p:nvPr>
            <p:ph type="title"/>
          </p:nvPr>
        </p:nvSpPr>
        <p:spPr/>
        <p:txBody>
          <a:bodyPr/>
          <a:lstStyle/>
          <a:p>
            <a:r>
              <a:rPr lang="en-US"/>
              <a:t>Instagram Posts Table | Scott - 5 of 25</a:t>
            </a:r>
          </a:p>
        </p:txBody>
      </p:sp>
      <p:graphicFrame>
        <p:nvGraphicFramePr>
          <p:cNvPr id="5" name="Table Placeholder 4">
            <a:extLst>
              <a:ext uri="{FF2B5EF4-FFF2-40B4-BE49-F238E27FC236}">
                <a16:creationId xmlns:a16="http://schemas.microsoft.com/office/drawing/2014/main" id="{36BF2A62-9ACA-4C17-A5DC-47A719EFCA06}"/>
              </a:ext>
            </a:extLst>
          </p:cNvPr>
          <p:cNvGraphicFramePr>
            <a:graphicFrameLocks noGrp="1"/>
          </p:cNvGraphicFramePr>
          <p:nvPr>
            <p:ph type="tbl" sz="quarter" idx="13"/>
            <p:extLst>
              <p:ext uri="{D42A27DB-BD31-4B8C-83A1-F6EECF244321}">
                <p14:modId xmlns:p14="http://schemas.microsoft.com/office/powerpoint/2010/main" val="2857257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27965452"/>
                    </a:ext>
                  </a:extLst>
                </a:gridCol>
                <a:gridCol w="1810512">
                  <a:extLst>
                    <a:ext uri="{9D8B030D-6E8A-4147-A177-3AD203B41FA5}">
                      <a16:colId xmlns:a16="http://schemas.microsoft.com/office/drawing/2014/main" val="2534764309"/>
                    </a:ext>
                  </a:extLst>
                </a:gridCol>
                <a:gridCol w="822960">
                  <a:extLst>
                    <a:ext uri="{9D8B030D-6E8A-4147-A177-3AD203B41FA5}">
                      <a16:colId xmlns:a16="http://schemas.microsoft.com/office/drawing/2014/main" val="3919786808"/>
                    </a:ext>
                  </a:extLst>
                </a:gridCol>
                <a:gridCol w="822960">
                  <a:extLst>
                    <a:ext uri="{9D8B030D-6E8A-4147-A177-3AD203B41FA5}">
                      <a16:colId xmlns:a16="http://schemas.microsoft.com/office/drawing/2014/main" val="3447317181"/>
                    </a:ext>
                  </a:extLst>
                </a:gridCol>
                <a:gridCol w="822960">
                  <a:extLst>
                    <a:ext uri="{9D8B030D-6E8A-4147-A177-3AD203B41FA5}">
                      <a16:colId xmlns:a16="http://schemas.microsoft.com/office/drawing/2014/main" val="2991567262"/>
                    </a:ext>
                  </a:extLst>
                </a:gridCol>
                <a:gridCol w="822960">
                  <a:extLst>
                    <a:ext uri="{9D8B030D-6E8A-4147-A177-3AD203B41FA5}">
                      <a16:colId xmlns:a16="http://schemas.microsoft.com/office/drawing/2014/main" val="356503542"/>
                    </a:ext>
                  </a:extLst>
                </a:gridCol>
                <a:gridCol w="822960">
                  <a:extLst>
                    <a:ext uri="{9D8B030D-6E8A-4147-A177-3AD203B41FA5}">
                      <a16:colId xmlns:a16="http://schemas.microsoft.com/office/drawing/2014/main" val="260226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0144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- 2022-03-03 19:48:39</a:t>
                      </a:r>
                      <a:r>
                        <a:rPr kumimoji="0" lang="en-US" sz="1000" b="0" i="0" u="none" strike="noStrike" kern="1200" cap="none" spc="0" normalizeH="0" baseline="0" noProof="0">
                          <a:ln>
                            <a:noFill/>
                          </a:ln>
                          <a:solidFill>
                            <a:prstClr val="black"/>
                          </a:solidFill>
                          <a:effectLst/>
                          <a:uLnTx/>
                          <a:uFillTx/>
                          <a:latin typeface="+mn-lt"/>
                          <a:ea typeface="+mn-ea"/>
                          <a:cs typeface="+mn-cs"/>
                        </a:rPr>
                        <a:t>
 ¡Triplete para chiquita.cantelmi en marathonlosreartes ! 
Yesi arrasó con la general de damas, en el marathon de tres etapas en Córdoba, revalidando los logros obtenidos en el 2021. 
¡Está año vamos por todo! 
📸 kiehr.fotodeportiva 
trekbikes trekbicycleargentina bontragerargentina santini_arg OpticaCentralStore shimanoargentina colchonespiero  santini_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275034990_1321957848310126_3987765549010819489_n.jpg?_nc_cat=101&amp;ccb=1-5&amp;_nc_sid=8ae9d6&amp;_nc_ohc=WOCAQ08T2P0AX9qVAQ-&amp;_nc_ht=scontent-iad3-2.cdninstagram.com&amp;edm=AL-3X8kEAAAA&amp;oh=00_AT8cNZihKIyMYXBzckfc1qOXzP_T3970zOfqKngi4yCnxQ&amp;oe=623069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51156364"/>
                  </a:ext>
                </a:extLst>
              </a:tr>
            </a:tbl>
          </a:graphicData>
        </a:graphic>
      </p:graphicFrame>
      <p:sp>
        <p:nvSpPr>
          <p:cNvPr id="4" name="Text Placeholder 3">
            <a:extLst>
              <a:ext uri="{FF2B5EF4-FFF2-40B4-BE49-F238E27FC236}">
                <a16:creationId xmlns:a16="http://schemas.microsoft.com/office/drawing/2014/main" id="{1AADE663-F658-4CF6-AD6F-9FA013555F30}"/>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598539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4CEEC-2DDA-41F7-9227-E13DD83628CD}"/>
              </a:ext>
            </a:extLst>
          </p:cNvPr>
          <p:cNvSpPr>
            <a:spLocks noGrp="1"/>
          </p:cNvSpPr>
          <p:nvPr>
            <p:ph type="title"/>
          </p:nvPr>
        </p:nvSpPr>
        <p:spPr/>
        <p:txBody>
          <a:bodyPr/>
          <a:lstStyle/>
          <a:p>
            <a:r>
              <a:rPr lang="en-US"/>
              <a:t>Instagram Posts Table | Scott - 6 of 25</a:t>
            </a:r>
          </a:p>
        </p:txBody>
      </p:sp>
      <p:graphicFrame>
        <p:nvGraphicFramePr>
          <p:cNvPr id="5" name="Table Placeholder 4">
            <a:extLst>
              <a:ext uri="{FF2B5EF4-FFF2-40B4-BE49-F238E27FC236}">
                <a16:creationId xmlns:a16="http://schemas.microsoft.com/office/drawing/2014/main" id="{E187DE48-CCDB-4200-BF09-ADBC393F19F5}"/>
              </a:ext>
            </a:extLst>
          </p:cNvPr>
          <p:cNvGraphicFramePr>
            <a:graphicFrameLocks noGrp="1"/>
          </p:cNvGraphicFramePr>
          <p:nvPr>
            <p:ph type="tbl" sz="quarter" idx="13"/>
            <p:extLst>
              <p:ext uri="{D42A27DB-BD31-4B8C-83A1-F6EECF244321}">
                <p14:modId xmlns:p14="http://schemas.microsoft.com/office/powerpoint/2010/main" val="2498870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31693439"/>
                    </a:ext>
                  </a:extLst>
                </a:gridCol>
                <a:gridCol w="1810512">
                  <a:extLst>
                    <a:ext uri="{9D8B030D-6E8A-4147-A177-3AD203B41FA5}">
                      <a16:colId xmlns:a16="http://schemas.microsoft.com/office/drawing/2014/main" val="1696997779"/>
                    </a:ext>
                  </a:extLst>
                </a:gridCol>
                <a:gridCol w="822960">
                  <a:extLst>
                    <a:ext uri="{9D8B030D-6E8A-4147-A177-3AD203B41FA5}">
                      <a16:colId xmlns:a16="http://schemas.microsoft.com/office/drawing/2014/main" val="447096754"/>
                    </a:ext>
                  </a:extLst>
                </a:gridCol>
                <a:gridCol w="822960">
                  <a:extLst>
                    <a:ext uri="{9D8B030D-6E8A-4147-A177-3AD203B41FA5}">
                      <a16:colId xmlns:a16="http://schemas.microsoft.com/office/drawing/2014/main" val="4200814181"/>
                    </a:ext>
                  </a:extLst>
                </a:gridCol>
                <a:gridCol w="822960">
                  <a:extLst>
                    <a:ext uri="{9D8B030D-6E8A-4147-A177-3AD203B41FA5}">
                      <a16:colId xmlns:a16="http://schemas.microsoft.com/office/drawing/2014/main" val="1081804304"/>
                    </a:ext>
                  </a:extLst>
                </a:gridCol>
                <a:gridCol w="822960">
                  <a:extLst>
                    <a:ext uri="{9D8B030D-6E8A-4147-A177-3AD203B41FA5}">
                      <a16:colId xmlns:a16="http://schemas.microsoft.com/office/drawing/2014/main" val="4227950652"/>
                    </a:ext>
                  </a:extLst>
                </a:gridCol>
                <a:gridCol w="822960">
                  <a:extLst>
                    <a:ext uri="{9D8B030D-6E8A-4147-A177-3AD203B41FA5}">
                      <a16:colId xmlns:a16="http://schemas.microsoft.com/office/drawing/2014/main" val="2176035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6425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- 2022-03-04 18:38:08</a:t>
                      </a:r>
                      <a:r>
                        <a:rPr kumimoji="0" lang="es-ES" sz="1000" b="0" i="0" u="none" strike="noStrike" kern="1200" cap="none" spc="0" normalizeH="0" baseline="0" noProof="0">
                          <a:ln>
                            <a:noFill/>
                          </a:ln>
                          <a:solidFill>
                            <a:prstClr val="black"/>
                          </a:solidFill>
                          <a:effectLst/>
                          <a:uLnTx/>
                          <a:uFillTx/>
                          <a:latin typeface="+mn-lt"/>
                          <a:ea typeface="+mn-ea"/>
                          <a:cs typeface="+mn-cs"/>
                        </a:rPr>
                        <a:t>
 Si alguien puede afirmar que la bici nos une y nos fortalece, somos nosotras🚴‍♀️💪
Desde Specialized Argentina nos alineamos a nivel regional para vivir un Día de la Mujer en colaboración, equidad y respeto✊
Nos anticipamos al 8 de marzo para ir presentando a mujeres destacables de la familia Specialized en Latinoamérica. Ellas son evidencia viva de este camino de superación que sigue viviendo la mujer en la industria del ciclismo🚴‍♀️
En este post te presentamos a Meli: "La bici me hace sentir que puedo llegar a donde me proponga. Me ayuda a superar mis propios obstáculos y me enseña que, aunque por momentos el camino pueda ser complejo, siempre salimos más fortalecidas".
¡Vos también podés completar la frase y dejarla en comentarios!:
"La bici me hace sentir..." ♡🚴‍♀️
#MujeresSpecialized
#IamSpecialized #SpecializedArgentina #IamSpecializedWomen #TumomentoBySpecialized #Tumomento #8deMarzo #DiaInternacionalDeLaMujer
tumomentobyspecialized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275215966_1638082473250866_616050298278889207_n.jpg?_nc_cat=110&amp;ccb=1-5&amp;_nc_sid=8ae9d6&amp;_nc_ohc=wLQHvauiAnUAX90Yb_L&amp;_nc_ht=scontent-yyz1-1.cdninstagram.com&amp;edm=AL-3X8kEAAAA&amp;oh=00_AT-g7WF1FWVKXIplfumfP7qCsH-ga6V9sB3qoDwjAd3btQ&amp;oe=622F148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71942826"/>
                  </a:ext>
                </a:extLst>
              </a:tr>
            </a:tbl>
          </a:graphicData>
        </a:graphic>
      </p:graphicFrame>
      <p:sp>
        <p:nvSpPr>
          <p:cNvPr id="4" name="Text Placeholder 3">
            <a:extLst>
              <a:ext uri="{FF2B5EF4-FFF2-40B4-BE49-F238E27FC236}">
                <a16:creationId xmlns:a16="http://schemas.microsoft.com/office/drawing/2014/main" id="{7391BBA7-D384-4B8E-8E5C-F95F48910F6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551691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5C736-F066-4D1B-AE48-3613E2ED4DD5}"/>
              </a:ext>
            </a:extLst>
          </p:cNvPr>
          <p:cNvSpPr>
            <a:spLocks noGrp="1"/>
          </p:cNvSpPr>
          <p:nvPr>
            <p:ph type="title"/>
          </p:nvPr>
        </p:nvSpPr>
        <p:spPr/>
        <p:txBody>
          <a:bodyPr/>
          <a:lstStyle/>
          <a:p>
            <a:r>
              <a:rPr lang="en-US"/>
              <a:t>Instagram Posts Table | Scott - 7 of 25</a:t>
            </a:r>
          </a:p>
        </p:txBody>
      </p:sp>
      <p:graphicFrame>
        <p:nvGraphicFramePr>
          <p:cNvPr id="5" name="Table Placeholder 4">
            <a:extLst>
              <a:ext uri="{FF2B5EF4-FFF2-40B4-BE49-F238E27FC236}">
                <a16:creationId xmlns:a16="http://schemas.microsoft.com/office/drawing/2014/main" id="{9D1BBFEB-1EF6-4F7D-9CCE-00107806CFD5}"/>
              </a:ext>
            </a:extLst>
          </p:cNvPr>
          <p:cNvGraphicFramePr>
            <a:graphicFrameLocks noGrp="1"/>
          </p:cNvGraphicFramePr>
          <p:nvPr>
            <p:ph type="tbl" sz="quarter" idx="13"/>
            <p:extLst>
              <p:ext uri="{D42A27DB-BD31-4B8C-83A1-F6EECF244321}">
                <p14:modId xmlns:p14="http://schemas.microsoft.com/office/powerpoint/2010/main" val="1915408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8854618"/>
                    </a:ext>
                  </a:extLst>
                </a:gridCol>
                <a:gridCol w="1810512">
                  <a:extLst>
                    <a:ext uri="{9D8B030D-6E8A-4147-A177-3AD203B41FA5}">
                      <a16:colId xmlns:a16="http://schemas.microsoft.com/office/drawing/2014/main" val="2442705490"/>
                    </a:ext>
                  </a:extLst>
                </a:gridCol>
                <a:gridCol w="822960">
                  <a:extLst>
                    <a:ext uri="{9D8B030D-6E8A-4147-A177-3AD203B41FA5}">
                      <a16:colId xmlns:a16="http://schemas.microsoft.com/office/drawing/2014/main" val="3909496942"/>
                    </a:ext>
                  </a:extLst>
                </a:gridCol>
                <a:gridCol w="822960">
                  <a:extLst>
                    <a:ext uri="{9D8B030D-6E8A-4147-A177-3AD203B41FA5}">
                      <a16:colId xmlns:a16="http://schemas.microsoft.com/office/drawing/2014/main" val="2431355649"/>
                    </a:ext>
                  </a:extLst>
                </a:gridCol>
                <a:gridCol w="822960">
                  <a:extLst>
                    <a:ext uri="{9D8B030D-6E8A-4147-A177-3AD203B41FA5}">
                      <a16:colId xmlns:a16="http://schemas.microsoft.com/office/drawing/2014/main" val="2904696666"/>
                    </a:ext>
                  </a:extLst>
                </a:gridCol>
                <a:gridCol w="822960">
                  <a:extLst>
                    <a:ext uri="{9D8B030D-6E8A-4147-A177-3AD203B41FA5}">
                      <a16:colId xmlns:a16="http://schemas.microsoft.com/office/drawing/2014/main" val="2365072655"/>
                    </a:ext>
                  </a:extLst>
                </a:gridCol>
                <a:gridCol w="822960">
                  <a:extLst>
                    <a:ext uri="{9D8B030D-6E8A-4147-A177-3AD203B41FA5}">
                      <a16:colId xmlns:a16="http://schemas.microsoft.com/office/drawing/2014/main" val="114430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4664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- 2022-02-20 10:43:43</a:t>
                      </a:r>
                      <a:r>
                        <a:rPr kumimoji="0" lang="en-US" sz="1000" b="0" i="0" u="none" strike="noStrike" kern="1200" cap="none" spc="0" normalizeH="0" baseline="0" noProof="0">
                          <a:ln>
                            <a:noFill/>
                          </a:ln>
                          <a:solidFill>
                            <a:prstClr val="black"/>
                          </a:solidFill>
                          <a:effectLst/>
                          <a:uLnTx/>
                          <a:uFillTx/>
                          <a:latin typeface="+mn-lt"/>
                          <a:ea typeface="+mn-ea"/>
                          <a:cs typeface="+mn-cs"/>
                        </a:rPr>
                        <a:t>
 Domingo de entrenamiento para kateplusfate y su Spark del equipo scottmtbracing 
¿Y vos?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274503969_344548017586112_2042086729632960509_n.jpg?stp=dst-jpg_e35_p640x640_sh0.08&amp;_nc_ht=scontent.cdninstagram.com&amp;_nc_cat=108&amp;_nc_ohc=fbbLzhHElqkAX_LLBf_&amp;edm=AMO9-JQAAAAA&amp;ccb=7-4&amp;oh=00_AT9s0N79_nDYg1pKgHxECbZHIfjzZGM6QwqW_z0wHj6aWw&amp;oe=622B94E9&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45402852"/>
                  </a:ext>
                </a:extLst>
              </a:tr>
            </a:tbl>
          </a:graphicData>
        </a:graphic>
      </p:graphicFrame>
      <p:sp>
        <p:nvSpPr>
          <p:cNvPr id="4" name="Text Placeholder 3">
            <a:extLst>
              <a:ext uri="{FF2B5EF4-FFF2-40B4-BE49-F238E27FC236}">
                <a16:creationId xmlns:a16="http://schemas.microsoft.com/office/drawing/2014/main" id="{5DF17343-176E-42AB-8610-4FE868C9FB5C}"/>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104941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B0CBC-CAF7-41C8-9AE9-2567E1F51008}"/>
              </a:ext>
            </a:extLst>
          </p:cNvPr>
          <p:cNvSpPr>
            <a:spLocks noGrp="1"/>
          </p:cNvSpPr>
          <p:nvPr>
            <p:ph type="title"/>
          </p:nvPr>
        </p:nvSpPr>
        <p:spPr/>
        <p:txBody>
          <a:bodyPr/>
          <a:lstStyle/>
          <a:p>
            <a:r>
              <a:rPr lang="en-US"/>
              <a:t>Instagram Posts Table | Scott - 8 of 25</a:t>
            </a:r>
          </a:p>
        </p:txBody>
      </p:sp>
      <p:graphicFrame>
        <p:nvGraphicFramePr>
          <p:cNvPr id="5" name="Table Placeholder 4">
            <a:extLst>
              <a:ext uri="{FF2B5EF4-FFF2-40B4-BE49-F238E27FC236}">
                <a16:creationId xmlns:a16="http://schemas.microsoft.com/office/drawing/2014/main" id="{56A47ABB-C73D-48DB-A094-0734EF28529F}"/>
              </a:ext>
            </a:extLst>
          </p:cNvPr>
          <p:cNvGraphicFramePr>
            <a:graphicFrameLocks noGrp="1"/>
          </p:cNvGraphicFramePr>
          <p:nvPr>
            <p:ph type="tbl" sz="quarter" idx="13"/>
            <p:extLst>
              <p:ext uri="{D42A27DB-BD31-4B8C-83A1-F6EECF244321}">
                <p14:modId xmlns:p14="http://schemas.microsoft.com/office/powerpoint/2010/main" val="2181457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14336310"/>
                    </a:ext>
                  </a:extLst>
                </a:gridCol>
                <a:gridCol w="1810512">
                  <a:extLst>
                    <a:ext uri="{9D8B030D-6E8A-4147-A177-3AD203B41FA5}">
                      <a16:colId xmlns:a16="http://schemas.microsoft.com/office/drawing/2014/main" val="1100749823"/>
                    </a:ext>
                  </a:extLst>
                </a:gridCol>
                <a:gridCol w="822960">
                  <a:extLst>
                    <a:ext uri="{9D8B030D-6E8A-4147-A177-3AD203B41FA5}">
                      <a16:colId xmlns:a16="http://schemas.microsoft.com/office/drawing/2014/main" val="2628742259"/>
                    </a:ext>
                  </a:extLst>
                </a:gridCol>
                <a:gridCol w="822960">
                  <a:extLst>
                    <a:ext uri="{9D8B030D-6E8A-4147-A177-3AD203B41FA5}">
                      <a16:colId xmlns:a16="http://schemas.microsoft.com/office/drawing/2014/main" val="3485774474"/>
                    </a:ext>
                  </a:extLst>
                </a:gridCol>
                <a:gridCol w="822960">
                  <a:extLst>
                    <a:ext uri="{9D8B030D-6E8A-4147-A177-3AD203B41FA5}">
                      <a16:colId xmlns:a16="http://schemas.microsoft.com/office/drawing/2014/main" val="638256656"/>
                    </a:ext>
                  </a:extLst>
                </a:gridCol>
                <a:gridCol w="822960">
                  <a:extLst>
                    <a:ext uri="{9D8B030D-6E8A-4147-A177-3AD203B41FA5}">
                      <a16:colId xmlns:a16="http://schemas.microsoft.com/office/drawing/2014/main" val="2746189970"/>
                    </a:ext>
                  </a:extLst>
                </a:gridCol>
                <a:gridCol w="822960">
                  <a:extLst>
                    <a:ext uri="{9D8B030D-6E8A-4147-A177-3AD203B41FA5}">
                      <a16:colId xmlns:a16="http://schemas.microsoft.com/office/drawing/2014/main" val="2041804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2721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- 2022-02-14 19:30:48</a:t>
                      </a:r>
                      <a:r>
                        <a:rPr kumimoji="0" lang="es-ES" sz="1000" b="0" i="0" u="none" strike="noStrike" kern="1200" cap="none" spc="0" normalizeH="0" baseline="0" noProof="0">
                          <a:ln>
                            <a:noFill/>
                          </a:ln>
                          <a:solidFill>
                            <a:prstClr val="black"/>
                          </a:solidFill>
                          <a:effectLst/>
                          <a:uLnTx/>
                          <a:uFillTx/>
                          <a:latin typeface="+mn-lt"/>
                          <a:ea typeface="+mn-ea"/>
                          <a:cs typeface="+mn-cs"/>
                        </a:rPr>
                        <a:t>
 Sobre una Specialized Tarmac SL6 te sentirás rápido y liviano como el viento.💨
Su cuadro de carbono FACT 9r está confeccionado con ingeniería Rider First, la cual asegura que cada talla de cuadro tenga el mismo comportamiento y rendimiento. 
La Specialized Tarmac SL6 fue diseñada y testeada en nuestro túnel del viento, para que nada quede librado al azar.😎
🔺 Encontrala en nuestras tiendas autorizadas🔺 
#IamSpecialized #SpecialzedArgentina #SpecializedTarmac #Tarmacsl6 #RiderFirst #Road #Windtunnel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273879774_478134563934162_6922602399309142452_n.jpg?_nc_cat=101&amp;ccb=1-5&amp;_nc_sid=8ae9d6&amp;_nc_ohc=6JSYWHyQgcYAX8YWD7C&amp;_nc_ht=scontent-yyz1-1.cdninstagram.com&amp;edm=AL-3X8kEAAAA&amp;oh=00_AT8scYOQK7XBD7xLhL7pcKq0HbcBN0DSC-VyxumELC79OQ&amp;oe=6230225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01856887"/>
                  </a:ext>
                </a:extLst>
              </a:tr>
            </a:tbl>
          </a:graphicData>
        </a:graphic>
      </p:graphicFrame>
      <p:sp>
        <p:nvSpPr>
          <p:cNvPr id="4" name="Text Placeholder 3">
            <a:extLst>
              <a:ext uri="{FF2B5EF4-FFF2-40B4-BE49-F238E27FC236}">
                <a16:creationId xmlns:a16="http://schemas.microsoft.com/office/drawing/2014/main" id="{DD538A72-656A-458D-A706-AC41F1DBC92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6591193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CE185-33C6-4444-A583-D17CEE1D1997}"/>
              </a:ext>
            </a:extLst>
          </p:cNvPr>
          <p:cNvSpPr>
            <a:spLocks noGrp="1"/>
          </p:cNvSpPr>
          <p:nvPr>
            <p:ph type="title"/>
          </p:nvPr>
        </p:nvSpPr>
        <p:spPr/>
        <p:txBody>
          <a:bodyPr/>
          <a:lstStyle/>
          <a:p>
            <a:r>
              <a:rPr lang="en-US"/>
              <a:t>Instagram Posts Table | Scott - 9 of 25</a:t>
            </a:r>
          </a:p>
        </p:txBody>
      </p:sp>
      <p:graphicFrame>
        <p:nvGraphicFramePr>
          <p:cNvPr id="5" name="Table Placeholder 4">
            <a:extLst>
              <a:ext uri="{FF2B5EF4-FFF2-40B4-BE49-F238E27FC236}">
                <a16:creationId xmlns:a16="http://schemas.microsoft.com/office/drawing/2014/main" id="{3BC8B8B8-214C-44A9-BD6D-AF342A26E1EC}"/>
              </a:ext>
            </a:extLst>
          </p:cNvPr>
          <p:cNvGraphicFramePr>
            <a:graphicFrameLocks noGrp="1"/>
          </p:cNvGraphicFramePr>
          <p:nvPr>
            <p:ph type="tbl" sz="quarter" idx="13"/>
            <p:extLst>
              <p:ext uri="{D42A27DB-BD31-4B8C-83A1-F6EECF244321}">
                <p14:modId xmlns:p14="http://schemas.microsoft.com/office/powerpoint/2010/main" val="3640731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37391607"/>
                    </a:ext>
                  </a:extLst>
                </a:gridCol>
                <a:gridCol w="1810512">
                  <a:extLst>
                    <a:ext uri="{9D8B030D-6E8A-4147-A177-3AD203B41FA5}">
                      <a16:colId xmlns:a16="http://schemas.microsoft.com/office/drawing/2014/main" val="3076411095"/>
                    </a:ext>
                  </a:extLst>
                </a:gridCol>
                <a:gridCol w="822960">
                  <a:extLst>
                    <a:ext uri="{9D8B030D-6E8A-4147-A177-3AD203B41FA5}">
                      <a16:colId xmlns:a16="http://schemas.microsoft.com/office/drawing/2014/main" val="1367566508"/>
                    </a:ext>
                  </a:extLst>
                </a:gridCol>
                <a:gridCol w="822960">
                  <a:extLst>
                    <a:ext uri="{9D8B030D-6E8A-4147-A177-3AD203B41FA5}">
                      <a16:colId xmlns:a16="http://schemas.microsoft.com/office/drawing/2014/main" val="1276623824"/>
                    </a:ext>
                  </a:extLst>
                </a:gridCol>
                <a:gridCol w="822960">
                  <a:extLst>
                    <a:ext uri="{9D8B030D-6E8A-4147-A177-3AD203B41FA5}">
                      <a16:colId xmlns:a16="http://schemas.microsoft.com/office/drawing/2014/main" val="4263540368"/>
                    </a:ext>
                  </a:extLst>
                </a:gridCol>
                <a:gridCol w="822960">
                  <a:extLst>
                    <a:ext uri="{9D8B030D-6E8A-4147-A177-3AD203B41FA5}">
                      <a16:colId xmlns:a16="http://schemas.microsoft.com/office/drawing/2014/main" val="2279960564"/>
                    </a:ext>
                  </a:extLst>
                </a:gridCol>
                <a:gridCol w="822960">
                  <a:extLst>
                    <a:ext uri="{9D8B030D-6E8A-4147-A177-3AD203B41FA5}">
                      <a16:colId xmlns:a16="http://schemas.microsoft.com/office/drawing/2014/main" val="3268144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206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- 2022-02-25 21:14:04</a:t>
                      </a:r>
                      <a:r>
                        <a:rPr kumimoji="0" lang="es-ES" sz="1000" b="0" i="0" u="none" strike="noStrike" kern="1200" cap="none" spc="0" normalizeH="0" baseline="0" noProof="0">
                          <a:ln>
                            <a:noFill/>
                          </a:ln>
                          <a:solidFill>
                            <a:prstClr val="black"/>
                          </a:solidFill>
                          <a:effectLst/>
                          <a:uLnTx/>
                          <a:uFillTx/>
                          <a:latin typeface="+mn-lt"/>
                          <a:ea typeface="+mn-ea"/>
                          <a:cs typeface="+mn-cs"/>
                        </a:rPr>
                        <a:t>
 La Marlin 6 es ideal para rodar en cualquier superficie de montaña o ciudad. Además está preparada para la instalación rápida de accesorios que la catalogan como una gran opción para la ciudad.
Descubrí todos los detalles y precio en las tiendas oficiales Trek más cercana. 
trekbikes trekbicycleargentina bontragerargentina  #trekbikes #trekargentina #bontragerargentina #racedtowin #gooutside #creemosenlasbicis #racedtowin #Marlin6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274735939_710118423329590_6941007137634272302_n.jpg?stp=dst-jpg_e35_s640x640_sh0.08&amp;_nc_ht=scontent.cdninstagram.com&amp;_nc_cat=110&amp;_nc_ohc=Mi_aJQcz7E0AX_L-T5w&amp;edm=AMO9-JQAAAAA&amp;ccb=7-4&amp;oh=00_AT_s5iu9U_GD6EuqWTNCfmGqT7gIYoR8rNMpxCZzXcbtzQ&amp;oe=622B8DB7&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725738"/>
                  </a:ext>
                </a:extLst>
              </a:tr>
            </a:tbl>
          </a:graphicData>
        </a:graphic>
      </p:graphicFrame>
      <p:sp>
        <p:nvSpPr>
          <p:cNvPr id="4" name="Text Placeholder 3">
            <a:extLst>
              <a:ext uri="{FF2B5EF4-FFF2-40B4-BE49-F238E27FC236}">
                <a16:creationId xmlns:a16="http://schemas.microsoft.com/office/drawing/2014/main" id="{19BDED0E-1FDA-4231-BE48-E3966D41CE39}"/>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300912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8B00B-7D12-4D87-8540-1BD8196A6969}"/>
              </a:ext>
            </a:extLst>
          </p:cNvPr>
          <p:cNvSpPr>
            <a:spLocks noGrp="1"/>
          </p:cNvSpPr>
          <p:nvPr>
            <p:ph type="title"/>
          </p:nvPr>
        </p:nvSpPr>
        <p:spPr/>
        <p:txBody>
          <a:bodyPr/>
          <a:lstStyle/>
          <a:p>
            <a:r>
              <a:rPr lang="en-US"/>
              <a:t>Instagram Posts Table | Scott - 10 of 25</a:t>
            </a:r>
          </a:p>
        </p:txBody>
      </p:sp>
      <p:graphicFrame>
        <p:nvGraphicFramePr>
          <p:cNvPr id="5" name="Table Placeholder 4">
            <a:extLst>
              <a:ext uri="{FF2B5EF4-FFF2-40B4-BE49-F238E27FC236}">
                <a16:creationId xmlns:a16="http://schemas.microsoft.com/office/drawing/2014/main" id="{A32FCBEE-F417-4A8A-A07A-FAAA4A323147}"/>
              </a:ext>
            </a:extLst>
          </p:cNvPr>
          <p:cNvGraphicFramePr>
            <a:graphicFrameLocks noGrp="1"/>
          </p:cNvGraphicFramePr>
          <p:nvPr>
            <p:ph type="tbl" sz="quarter" idx="13"/>
            <p:extLst>
              <p:ext uri="{D42A27DB-BD31-4B8C-83A1-F6EECF244321}">
                <p14:modId xmlns:p14="http://schemas.microsoft.com/office/powerpoint/2010/main" val="91934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89234243"/>
                    </a:ext>
                  </a:extLst>
                </a:gridCol>
                <a:gridCol w="1810512">
                  <a:extLst>
                    <a:ext uri="{9D8B030D-6E8A-4147-A177-3AD203B41FA5}">
                      <a16:colId xmlns:a16="http://schemas.microsoft.com/office/drawing/2014/main" val="2674699223"/>
                    </a:ext>
                  </a:extLst>
                </a:gridCol>
                <a:gridCol w="822960">
                  <a:extLst>
                    <a:ext uri="{9D8B030D-6E8A-4147-A177-3AD203B41FA5}">
                      <a16:colId xmlns:a16="http://schemas.microsoft.com/office/drawing/2014/main" val="2487313215"/>
                    </a:ext>
                  </a:extLst>
                </a:gridCol>
                <a:gridCol w="822960">
                  <a:extLst>
                    <a:ext uri="{9D8B030D-6E8A-4147-A177-3AD203B41FA5}">
                      <a16:colId xmlns:a16="http://schemas.microsoft.com/office/drawing/2014/main" val="1007355580"/>
                    </a:ext>
                  </a:extLst>
                </a:gridCol>
                <a:gridCol w="822960">
                  <a:extLst>
                    <a:ext uri="{9D8B030D-6E8A-4147-A177-3AD203B41FA5}">
                      <a16:colId xmlns:a16="http://schemas.microsoft.com/office/drawing/2014/main" val="710514269"/>
                    </a:ext>
                  </a:extLst>
                </a:gridCol>
                <a:gridCol w="822960">
                  <a:extLst>
                    <a:ext uri="{9D8B030D-6E8A-4147-A177-3AD203B41FA5}">
                      <a16:colId xmlns:a16="http://schemas.microsoft.com/office/drawing/2014/main" val="389144969"/>
                    </a:ext>
                  </a:extLst>
                </a:gridCol>
                <a:gridCol w="822960">
                  <a:extLst>
                    <a:ext uri="{9D8B030D-6E8A-4147-A177-3AD203B41FA5}">
                      <a16:colId xmlns:a16="http://schemas.microsoft.com/office/drawing/2014/main" val="3903559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4198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- 2022-02-26 10:51:17</a:t>
                      </a:r>
                      <a:r>
                        <a:rPr kumimoji="0" lang="es-ES" sz="1000" b="0" i="0" u="none" strike="noStrike" kern="1200" cap="none" spc="0" normalizeH="0" baseline="0" noProof="0">
                          <a:ln>
                            <a:noFill/>
                          </a:ln>
                          <a:solidFill>
                            <a:prstClr val="black"/>
                          </a:solidFill>
                          <a:effectLst/>
                          <a:uLnTx/>
                          <a:uFillTx/>
                          <a:latin typeface="+mn-lt"/>
                          <a:ea typeface="+mn-ea"/>
                          <a:cs typeface="+mn-cs"/>
                        </a:rPr>
                        <a:t>
 "Jugar al triatlón"👧🧒 fue la consigna de este proyecto que nació en el verano del 2021 de la mano de nuestra embajadora erisimon77 junto a la colonia del Club Santafecino. 
Las restricciones por la pandemia no permitían hacer colonias tal cual las conocemos, por lo que a Erika se le ocurrió hacer una actividad deportiva lúdica en relación al triatlón 🏊‍♂️🏃‍♂️🚴‍♂️
Erika observó como muchos chicos tienen bicicleta y casi no la usan, así que también esta era una buena excusa para que al menos una vez a la semana los niños pedalearan y se diviertan.
La colonia finalizó como los niños se merecían ¡Organizando una carrera con el objetivo de hacer esta aventura de nadar, correr y pedalear con forma de triatlón! 
Tal fue el éxito de este proyecto que este verano se volvió a repetir y seguirá creciendo. 230 chicos y más de 1000 familiares participaron y disfrutaron de este triatlón que desde Specialized sponsoreamos ya que nos parece que la actividad física es un derecho y un eslabón fundamental en el desarrollo de los niños👧🧒 
"La pandemia nos dejó algo muy bueno: poder entender la real importancia de la actividad física."🙌
👉 erisimon77 
Video: leo.sanchezpatagonia 
#IamSpecialized #SpecializedArgentina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274729708_438819841363460_5732340160041895494_n.jpg?_nc_cat=109&amp;ccb=1-5&amp;_nc_sid=8ae9d6&amp;_nc_ohc=Zl3WVbUCMNQAX9C7MqG&amp;_nc_ht=scontent-yyz1-1.cdninstagram.com&amp;edm=AL-3X8kEAAAA&amp;oh=00_AT-9ucIOIs3B6EcE7vUc0ag5bctCp4gSn_FinAaf4V49Eg&amp;oe=62306387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23224619"/>
                  </a:ext>
                </a:extLst>
              </a:tr>
            </a:tbl>
          </a:graphicData>
        </a:graphic>
      </p:graphicFrame>
      <p:sp>
        <p:nvSpPr>
          <p:cNvPr id="4" name="Text Placeholder 3">
            <a:extLst>
              <a:ext uri="{FF2B5EF4-FFF2-40B4-BE49-F238E27FC236}">
                <a16:creationId xmlns:a16="http://schemas.microsoft.com/office/drawing/2014/main" id="{76D6D87B-6558-44B6-9BFB-24FA7564A4D1}"/>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9445050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9496C-7A93-4138-911B-308A25164D38}"/>
              </a:ext>
            </a:extLst>
          </p:cNvPr>
          <p:cNvSpPr>
            <a:spLocks noGrp="1"/>
          </p:cNvSpPr>
          <p:nvPr>
            <p:ph type="title"/>
          </p:nvPr>
        </p:nvSpPr>
        <p:spPr/>
        <p:txBody>
          <a:bodyPr/>
          <a:lstStyle/>
          <a:p>
            <a:r>
              <a:rPr lang="en-US"/>
              <a:t>Instagram Posts Table | Scott - 11 of 25</a:t>
            </a:r>
          </a:p>
        </p:txBody>
      </p:sp>
      <p:graphicFrame>
        <p:nvGraphicFramePr>
          <p:cNvPr id="5" name="Table Placeholder 4">
            <a:extLst>
              <a:ext uri="{FF2B5EF4-FFF2-40B4-BE49-F238E27FC236}">
                <a16:creationId xmlns:a16="http://schemas.microsoft.com/office/drawing/2014/main" id="{3941DA7F-1659-48BB-BE14-3D6EA5FFCDAA}"/>
              </a:ext>
            </a:extLst>
          </p:cNvPr>
          <p:cNvGraphicFramePr>
            <a:graphicFrameLocks noGrp="1"/>
          </p:cNvGraphicFramePr>
          <p:nvPr>
            <p:ph type="tbl" sz="quarter" idx="13"/>
            <p:extLst>
              <p:ext uri="{D42A27DB-BD31-4B8C-83A1-F6EECF244321}">
                <p14:modId xmlns:p14="http://schemas.microsoft.com/office/powerpoint/2010/main" val="1544601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21656929"/>
                    </a:ext>
                  </a:extLst>
                </a:gridCol>
                <a:gridCol w="1810512">
                  <a:extLst>
                    <a:ext uri="{9D8B030D-6E8A-4147-A177-3AD203B41FA5}">
                      <a16:colId xmlns:a16="http://schemas.microsoft.com/office/drawing/2014/main" val="3949943321"/>
                    </a:ext>
                  </a:extLst>
                </a:gridCol>
                <a:gridCol w="822960">
                  <a:extLst>
                    <a:ext uri="{9D8B030D-6E8A-4147-A177-3AD203B41FA5}">
                      <a16:colId xmlns:a16="http://schemas.microsoft.com/office/drawing/2014/main" val="1189670417"/>
                    </a:ext>
                  </a:extLst>
                </a:gridCol>
                <a:gridCol w="822960">
                  <a:extLst>
                    <a:ext uri="{9D8B030D-6E8A-4147-A177-3AD203B41FA5}">
                      <a16:colId xmlns:a16="http://schemas.microsoft.com/office/drawing/2014/main" val="2292053890"/>
                    </a:ext>
                  </a:extLst>
                </a:gridCol>
                <a:gridCol w="822960">
                  <a:extLst>
                    <a:ext uri="{9D8B030D-6E8A-4147-A177-3AD203B41FA5}">
                      <a16:colId xmlns:a16="http://schemas.microsoft.com/office/drawing/2014/main" val="1397775068"/>
                    </a:ext>
                  </a:extLst>
                </a:gridCol>
                <a:gridCol w="822960">
                  <a:extLst>
                    <a:ext uri="{9D8B030D-6E8A-4147-A177-3AD203B41FA5}">
                      <a16:colId xmlns:a16="http://schemas.microsoft.com/office/drawing/2014/main" val="1669789295"/>
                    </a:ext>
                  </a:extLst>
                </a:gridCol>
                <a:gridCol w="822960">
                  <a:extLst>
                    <a:ext uri="{9D8B030D-6E8A-4147-A177-3AD203B41FA5}">
                      <a16:colId xmlns:a16="http://schemas.microsoft.com/office/drawing/2014/main" val="2625262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1250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cervelo_argentina - 2022-02-25 09:53:08</a:t>
                      </a:r>
                      <a:r>
                        <a:rPr kumimoji="0" lang="es-ES" sz="1000" b="0" i="0" u="none" strike="noStrike" kern="1200" cap="none" spc="0" normalizeH="0" baseline="0" noProof="0">
                          <a:ln>
                            <a:noFill/>
                          </a:ln>
                          <a:solidFill>
                            <a:prstClr val="black"/>
                          </a:solidFill>
                          <a:effectLst/>
                          <a:uLnTx/>
                          <a:uFillTx/>
                          <a:latin typeface="+mn-lt"/>
                          <a:ea typeface="+mn-ea"/>
                          <a:cs typeface="+mn-cs"/>
                        </a:rPr>
                        <a:t>
 Estamos orgullosos de acompañar a nuestra representante olímpica en triatlón, Romina Biagioli, en su camino olímpico rumbo a París 2024.
Romina, estará usando nuestras bicis y accesorios en su preparación y competencia, para así estar al más alto nivel mundial y no perder esos segundos tan valiosos en las competencias internacionales.
También para nosotros será un gran desafío y será de mucho aprendizaje apoyar a un atleta de alto rendimiento en un proyecto de largo plazo, que ya comenzó y esperamos coronar en París.
Además de nuestro apoyo, Romina es patrocinada por:
shimanoargentina
technogym_arg
nutremax.arg
magentacycling
head.swimming.arg
corosoficialarg
lazerlatinamerica
#TeamMZ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274563074_307117068149772_8209750598677140434_n.webp?stp=dst-jpg&amp;_nc_cat=111&amp;ccb=1-5&amp;_nc_sid=8ae9d6&amp;_nc_ohc=KlKUfh0MsokAX8412_I&amp;_nc_ht=scontent-iad3-1.cdninstagram.com&amp;edm=AL-3X8kEAAAA&amp;oh=00_AT_phQwKH0iizjrJcKySBR5VuYjEOqDT9ZVG9q-PmTKZ6w&amp;oe=62302E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26801529"/>
                  </a:ext>
                </a:extLst>
              </a:tr>
            </a:tbl>
          </a:graphicData>
        </a:graphic>
      </p:graphicFrame>
      <p:sp>
        <p:nvSpPr>
          <p:cNvPr id="4" name="Text Placeholder 3">
            <a:extLst>
              <a:ext uri="{FF2B5EF4-FFF2-40B4-BE49-F238E27FC236}">
                <a16:creationId xmlns:a16="http://schemas.microsoft.com/office/drawing/2014/main" id="{B6D16688-5D0D-4132-8F0A-5B1F7A5956E0}"/>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2592819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5C31F-CDDC-4253-9004-B3F8F3355FBC}"/>
              </a:ext>
            </a:extLst>
          </p:cNvPr>
          <p:cNvSpPr>
            <a:spLocks noGrp="1"/>
          </p:cNvSpPr>
          <p:nvPr>
            <p:ph type="title"/>
          </p:nvPr>
        </p:nvSpPr>
        <p:spPr/>
        <p:txBody>
          <a:bodyPr/>
          <a:lstStyle/>
          <a:p>
            <a:r>
              <a:rPr lang="en-US"/>
              <a:t>Instagram Posts Table | Scott - 12 of 25</a:t>
            </a:r>
          </a:p>
        </p:txBody>
      </p:sp>
      <p:graphicFrame>
        <p:nvGraphicFramePr>
          <p:cNvPr id="5" name="Table Placeholder 4">
            <a:extLst>
              <a:ext uri="{FF2B5EF4-FFF2-40B4-BE49-F238E27FC236}">
                <a16:creationId xmlns:a16="http://schemas.microsoft.com/office/drawing/2014/main" id="{4FB51132-F606-413C-B761-C4FCA41FCC12}"/>
              </a:ext>
            </a:extLst>
          </p:cNvPr>
          <p:cNvGraphicFramePr>
            <a:graphicFrameLocks noGrp="1"/>
          </p:cNvGraphicFramePr>
          <p:nvPr>
            <p:ph type="tbl" sz="quarter" idx="13"/>
            <p:extLst>
              <p:ext uri="{D42A27DB-BD31-4B8C-83A1-F6EECF244321}">
                <p14:modId xmlns:p14="http://schemas.microsoft.com/office/powerpoint/2010/main" val="1620403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40193979"/>
                    </a:ext>
                  </a:extLst>
                </a:gridCol>
                <a:gridCol w="1810512">
                  <a:extLst>
                    <a:ext uri="{9D8B030D-6E8A-4147-A177-3AD203B41FA5}">
                      <a16:colId xmlns:a16="http://schemas.microsoft.com/office/drawing/2014/main" val="2736726318"/>
                    </a:ext>
                  </a:extLst>
                </a:gridCol>
                <a:gridCol w="822960">
                  <a:extLst>
                    <a:ext uri="{9D8B030D-6E8A-4147-A177-3AD203B41FA5}">
                      <a16:colId xmlns:a16="http://schemas.microsoft.com/office/drawing/2014/main" val="3170228330"/>
                    </a:ext>
                  </a:extLst>
                </a:gridCol>
                <a:gridCol w="822960">
                  <a:extLst>
                    <a:ext uri="{9D8B030D-6E8A-4147-A177-3AD203B41FA5}">
                      <a16:colId xmlns:a16="http://schemas.microsoft.com/office/drawing/2014/main" val="3667115748"/>
                    </a:ext>
                  </a:extLst>
                </a:gridCol>
                <a:gridCol w="822960">
                  <a:extLst>
                    <a:ext uri="{9D8B030D-6E8A-4147-A177-3AD203B41FA5}">
                      <a16:colId xmlns:a16="http://schemas.microsoft.com/office/drawing/2014/main" val="172183416"/>
                    </a:ext>
                  </a:extLst>
                </a:gridCol>
                <a:gridCol w="822960">
                  <a:extLst>
                    <a:ext uri="{9D8B030D-6E8A-4147-A177-3AD203B41FA5}">
                      <a16:colId xmlns:a16="http://schemas.microsoft.com/office/drawing/2014/main" val="671186377"/>
                    </a:ext>
                  </a:extLst>
                </a:gridCol>
                <a:gridCol w="822960">
                  <a:extLst>
                    <a:ext uri="{9D8B030D-6E8A-4147-A177-3AD203B41FA5}">
                      <a16:colId xmlns:a16="http://schemas.microsoft.com/office/drawing/2014/main" val="3809734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6127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- 2022-02-14 09:03:46</a:t>
                      </a:r>
                      <a:r>
                        <a:rPr kumimoji="0" lang="en-US" sz="1000" b="0" i="0" u="none" strike="noStrike" kern="1200" cap="none" spc="0" normalizeH="0" baseline="0" noProof="0">
                          <a:ln>
                            <a:noFill/>
                          </a:ln>
                          <a:solidFill>
                            <a:prstClr val="black"/>
                          </a:solidFill>
                          <a:effectLst/>
                          <a:uLnTx/>
                          <a:uFillTx/>
                          <a:latin typeface="+mn-lt"/>
                          <a:ea typeface="+mn-ea"/>
                          <a:cs typeface="+mn-cs"/>
                        </a:rPr>
                        <a:t>
 🥰 Amor biker. Amor verdadero. La versión Cannondale de #SanValentín, by matiasgiantrevel &amp; bastialucia. ♥🚴‍♂️#DíaDeLosEnamorados  #RideCannondale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cdninstagram.com/v/t51.29350-15/273911995_1297051624104323_3178735411521553911_n.webp?stp=dst-jpg&amp;_nc_cat=109&amp;ccb=1-5&amp;_nc_sid=8ae9d6&amp;_nc_ohc=Dn1B39TKzPEAX_gfrTR&amp;_nc_ht=scontent-bos3-1.cdninstagram.com&amp;edm=AL-3X8kEAAAA&amp;oh=00_AT8ucdR2bgsr5T54WwVf6Qe5mipNmzlboD7C428pABSxPA&amp;oe=622F39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81627415"/>
                  </a:ext>
                </a:extLst>
              </a:tr>
            </a:tbl>
          </a:graphicData>
        </a:graphic>
      </p:graphicFrame>
      <p:sp>
        <p:nvSpPr>
          <p:cNvPr id="4" name="Text Placeholder 3">
            <a:extLst>
              <a:ext uri="{FF2B5EF4-FFF2-40B4-BE49-F238E27FC236}">
                <a16:creationId xmlns:a16="http://schemas.microsoft.com/office/drawing/2014/main" id="{62BA07D0-DD04-4BDB-AE5F-4F96DFD18FB4}"/>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7351112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44067-E25E-4B04-986E-9292F270000C}"/>
              </a:ext>
            </a:extLst>
          </p:cNvPr>
          <p:cNvSpPr>
            <a:spLocks noGrp="1"/>
          </p:cNvSpPr>
          <p:nvPr>
            <p:ph type="title"/>
          </p:nvPr>
        </p:nvSpPr>
        <p:spPr/>
        <p:txBody>
          <a:bodyPr/>
          <a:lstStyle/>
          <a:p>
            <a:r>
              <a:rPr lang="en-US"/>
              <a:t>Instagram Posts Table | Scott - 13 of 25</a:t>
            </a:r>
          </a:p>
        </p:txBody>
      </p:sp>
      <p:graphicFrame>
        <p:nvGraphicFramePr>
          <p:cNvPr id="5" name="Table Placeholder 4">
            <a:extLst>
              <a:ext uri="{FF2B5EF4-FFF2-40B4-BE49-F238E27FC236}">
                <a16:creationId xmlns:a16="http://schemas.microsoft.com/office/drawing/2014/main" id="{80B79478-A685-43B9-B9A5-B46F912A9076}"/>
              </a:ext>
            </a:extLst>
          </p:cNvPr>
          <p:cNvGraphicFramePr>
            <a:graphicFrameLocks noGrp="1"/>
          </p:cNvGraphicFramePr>
          <p:nvPr>
            <p:ph type="tbl" sz="quarter" idx="13"/>
            <p:extLst>
              <p:ext uri="{D42A27DB-BD31-4B8C-83A1-F6EECF244321}">
                <p14:modId xmlns:p14="http://schemas.microsoft.com/office/powerpoint/2010/main" val="3205040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43911882"/>
                    </a:ext>
                  </a:extLst>
                </a:gridCol>
                <a:gridCol w="1810512">
                  <a:extLst>
                    <a:ext uri="{9D8B030D-6E8A-4147-A177-3AD203B41FA5}">
                      <a16:colId xmlns:a16="http://schemas.microsoft.com/office/drawing/2014/main" val="801350191"/>
                    </a:ext>
                  </a:extLst>
                </a:gridCol>
                <a:gridCol w="822960">
                  <a:extLst>
                    <a:ext uri="{9D8B030D-6E8A-4147-A177-3AD203B41FA5}">
                      <a16:colId xmlns:a16="http://schemas.microsoft.com/office/drawing/2014/main" val="4220688227"/>
                    </a:ext>
                  </a:extLst>
                </a:gridCol>
                <a:gridCol w="822960">
                  <a:extLst>
                    <a:ext uri="{9D8B030D-6E8A-4147-A177-3AD203B41FA5}">
                      <a16:colId xmlns:a16="http://schemas.microsoft.com/office/drawing/2014/main" val="799491674"/>
                    </a:ext>
                  </a:extLst>
                </a:gridCol>
                <a:gridCol w="822960">
                  <a:extLst>
                    <a:ext uri="{9D8B030D-6E8A-4147-A177-3AD203B41FA5}">
                      <a16:colId xmlns:a16="http://schemas.microsoft.com/office/drawing/2014/main" val="3044044070"/>
                    </a:ext>
                  </a:extLst>
                </a:gridCol>
                <a:gridCol w="822960">
                  <a:extLst>
                    <a:ext uri="{9D8B030D-6E8A-4147-A177-3AD203B41FA5}">
                      <a16:colId xmlns:a16="http://schemas.microsoft.com/office/drawing/2014/main" val="302338302"/>
                    </a:ext>
                  </a:extLst>
                </a:gridCol>
                <a:gridCol w="822960">
                  <a:extLst>
                    <a:ext uri="{9D8B030D-6E8A-4147-A177-3AD203B41FA5}">
                      <a16:colId xmlns:a16="http://schemas.microsoft.com/office/drawing/2014/main" val="3330719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3268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- 2022-02-25 20:26:43</a:t>
                      </a:r>
                      <a:r>
                        <a:rPr kumimoji="0" lang="en-US" sz="1000" b="0" i="0" u="none" strike="noStrike" kern="1200" cap="none" spc="0" normalizeH="0" baseline="0" noProof="0">
                          <a:ln>
                            <a:noFill/>
                          </a:ln>
                          <a:solidFill>
                            <a:prstClr val="black"/>
                          </a:solidFill>
                          <a:effectLst/>
                          <a:uLnTx/>
                          <a:uFillTx/>
                          <a:latin typeface="+mn-lt"/>
                          <a:ea typeface="+mn-ea"/>
                          <a:cs typeface="+mn-cs"/>
                        </a:rPr>
                        <a:t>
 Liviana, rígida y rápida. Esto es lo que te ofrece la Scale RC 900 World Cup.
✅ Cuadro Scale RC de carbono HMX
✅ RockShox SID SL Select+RL3 100 mm
✅ Control remoto RideLoc con 3 posiciones
✅ SRAM X01 Eagle, 12 velocidades
✅ Frenos de disco SRAM Level TLM
✅ Ruedas de carbono Syncros Silverton 1.0
✅ Cubiertas Maxxis Rekon Race Kevlar
✅ Componentes de carbono Syncros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274827119_124172816839818_3939647798970089259_n.jpg?_nc_cat=104&amp;ccb=1-5&amp;_nc_sid=8ae9d6&amp;_nc_ohc=but1HSG6QZwAX-IKWIc&amp;_nc_ht=scontent-iad3-2.cdninstagram.com&amp;edm=AL-3X8kEAAAA&amp;oh=00_AT8_G-lXHnITGs9lJFfydGPMRMUe-OhW-dDIyzTRKrFXPw&amp;oe=622EFA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3554937"/>
                  </a:ext>
                </a:extLst>
              </a:tr>
            </a:tbl>
          </a:graphicData>
        </a:graphic>
      </p:graphicFrame>
      <p:sp>
        <p:nvSpPr>
          <p:cNvPr id="4" name="Text Placeholder 3">
            <a:extLst>
              <a:ext uri="{FF2B5EF4-FFF2-40B4-BE49-F238E27FC236}">
                <a16:creationId xmlns:a16="http://schemas.microsoft.com/office/drawing/2014/main" id="{EFAF702B-8CA1-427F-A090-881FD180AB65}"/>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6516243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0F929-865F-46A9-A412-31F29EFEB309}"/>
              </a:ext>
            </a:extLst>
          </p:cNvPr>
          <p:cNvSpPr>
            <a:spLocks noGrp="1"/>
          </p:cNvSpPr>
          <p:nvPr>
            <p:ph type="title"/>
          </p:nvPr>
        </p:nvSpPr>
        <p:spPr/>
        <p:txBody>
          <a:bodyPr/>
          <a:lstStyle/>
          <a:p>
            <a:r>
              <a:rPr lang="en-US"/>
              <a:t>Instagram Posts Table | Scott - 14 of 25</a:t>
            </a:r>
          </a:p>
        </p:txBody>
      </p:sp>
      <p:graphicFrame>
        <p:nvGraphicFramePr>
          <p:cNvPr id="5" name="Table Placeholder 4">
            <a:extLst>
              <a:ext uri="{FF2B5EF4-FFF2-40B4-BE49-F238E27FC236}">
                <a16:creationId xmlns:a16="http://schemas.microsoft.com/office/drawing/2014/main" id="{8CDD294E-BEBD-4C0F-B82E-4F8D25AB1E7C}"/>
              </a:ext>
            </a:extLst>
          </p:cNvPr>
          <p:cNvGraphicFramePr>
            <a:graphicFrameLocks noGrp="1"/>
          </p:cNvGraphicFramePr>
          <p:nvPr>
            <p:ph type="tbl" sz="quarter" idx="13"/>
            <p:extLst>
              <p:ext uri="{D42A27DB-BD31-4B8C-83A1-F6EECF244321}">
                <p14:modId xmlns:p14="http://schemas.microsoft.com/office/powerpoint/2010/main" val="3503504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48386111"/>
                    </a:ext>
                  </a:extLst>
                </a:gridCol>
                <a:gridCol w="1810512">
                  <a:extLst>
                    <a:ext uri="{9D8B030D-6E8A-4147-A177-3AD203B41FA5}">
                      <a16:colId xmlns:a16="http://schemas.microsoft.com/office/drawing/2014/main" val="318093799"/>
                    </a:ext>
                  </a:extLst>
                </a:gridCol>
                <a:gridCol w="822960">
                  <a:extLst>
                    <a:ext uri="{9D8B030D-6E8A-4147-A177-3AD203B41FA5}">
                      <a16:colId xmlns:a16="http://schemas.microsoft.com/office/drawing/2014/main" val="1790216418"/>
                    </a:ext>
                  </a:extLst>
                </a:gridCol>
                <a:gridCol w="822960">
                  <a:extLst>
                    <a:ext uri="{9D8B030D-6E8A-4147-A177-3AD203B41FA5}">
                      <a16:colId xmlns:a16="http://schemas.microsoft.com/office/drawing/2014/main" val="2301920696"/>
                    </a:ext>
                  </a:extLst>
                </a:gridCol>
                <a:gridCol w="822960">
                  <a:extLst>
                    <a:ext uri="{9D8B030D-6E8A-4147-A177-3AD203B41FA5}">
                      <a16:colId xmlns:a16="http://schemas.microsoft.com/office/drawing/2014/main" val="2289711317"/>
                    </a:ext>
                  </a:extLst>
                </a:gridCol>
                <a:gridCol w="822960">
                  <a:extLst>
                    <a:ext uri="{9D8B030D-6E8A-4147-A177-3AD203B41FA5}">
                      <a16:colId xmlns:a16="http://schemas.microsoft.com/office/drawing/2014/main" val="1600122463"/>
                    </a:ext>
                  </a:extLst>
                </a:gridCol>
                <a:gridCol w="822960">
                  <a:extLst>
                    <a:ext uri="{9D8B030D-6E8A-4147-A177-3AD203B41FA5}">
                      <a16:colId xmlns:a16="http://schemas.microsoft.com/office/drawing/2014/main" val="2773445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7681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- 2022-02-22 19:56:34</a:t>
                      </a:r>
                      <a:r>
                        <a:rPr kumimoji="0" lang="en-US" sz="1000" b="0" i="0" u="none" strike="noStrike" kern="1200" cap="none" spc="0" normalizeH="0" baseline="0" noProof="0">
                          <a:ln>
                            <a:noFill/>
                          </a:ln>
                          <a:solidFill>
                            <a:prstClr val="black"/>
                          </a:solidFill>
                          <a:effectLst/>
                          <a:uLnTx/>
                          <a:uFillTx/>
                          <a:latin typeface="+mn-lt"/>
                          <a:ea typeface="+mn-ea"/>
                          <a:cs typeface="+mn-cs"/>
                        </a:rPr>
                        <a:t>
 La Gama Marlin es el resultado de la combinación de una bici divertida y las mejores características de un rodado de gama alta al mejor precio. 
Descubrí tu primera bici de mtb Trek. 
trekbikes trekbicycleargentina bontragerargentina  #trekbikes #trekargentina #bontragerargentina #racedtowin #gooutside #creemosenlasbicis #racedtowin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274557723_532023228341271_259804164027552837_n.jpg?stp=dst-jpg_e35_s640x640_sh0.08&amp;_nc_ht=scontent.cdninstagram.com&amp;_nc_cat=103&amp;_nc_ohc=g9wmgJvsnwMAX_qSZcW&amp;edm=AMO9-JQAAAAA&amp;ccb=7-4&amp;oh=00_AT9lFlPpZgA98CYBAwVBdDMJkXvV5O_E8sZ3yq2EZptSAQ&amp;oe=622B7984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59581452"/>
                  </a:ext>
                </a:extLst>
              </a:tr>
            </a:tbl>
          </a:graphicData>
        </a:graphic>
      </p:graphicFrame>
      <p:sp>
        <p:nvSpPr>
          <p:cNvPr id="4" name="Text Placeholder 3">
            <a:extLst>
              <a:ext uri="{FF2B5EF4-FFF2-40B4-BE49-F238E27FC236}">
                <a16:creationId xmlns:a16="http://schemas.microsoft.com/office/drawing/2014/main" id="{F668743D-01E9-44D0-AB90-5BBE7F9EC035}"/>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9402415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6419CA-1A7C-45A0-9844-A17D0D00F287}"/>
              </a:ext>
            </a:extLst>
          </p:cNvPr>
          <p:cNvSpPr>
            <a:spLocks noGrp="1"/>
          </p:cNvSpPr>
          <p:nvPr>
            <p:ph type="title"/>
          </p:nvPr>
        </p:nvSpPr>
        <p:spPr/>
        <p:txBody>
          <a:bodyPr/>
          <a:lstStyle/>
          <a:p>
            <a:r>
              <a:rPr lang="en-US"/>
              <a:t>Instagram Posts Table | Scott - 15 of 25</a:t>
            </a:r>
          </a:p>
        </p:txBody>
      </p:sp>
      <p:graphicFrame>
        <p:nvGraphicFramePr>
          <p:cNvPr id="5" name="Table Placeholder 4">
            <a:extLst>
              <a:ext uri="{FF2B5EF4-FFF2-40B4-BE49-F238E27FC236}">
                <a16:creationId xmlns:a16="http://schemas.microsoft.com/office/drawing/2014/main" id="{9E3DA0D6-6014-4A45-9B99-86E9F09FBBDA}"/>
              </a:ext>
            </a:extLst>
          </p:cNvPr>
          <p:cNvGraphicFramePr>
            <a:graphicFrameLocks noGrp="1"/>
          </p:cNvGraphicFramePr>
          <p:nvPr>
            <p:ph type="tbl" sz="quarter" idx="13"/>
            <p:extLst>
              <p:ext uri="{D42A27DB-BD31-4B8C-83A1-F6EECF244321}">
                <p14:modId xmlns:p14="http://schemas.microsoft.com/office/powerpoint/2010/main" val="2736681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98773634"/>
                    </a:ext>
                  </a:extLst>
                </a:gridCol>
                <a:gridCol w="1810512">
                  <a:extLst>
                    <a:ext uri="{9D8B030D-6E8A-4147-A177-3AD203B41FA5}">
                      <a16:colId xmlns:a16="http://schemas.microsoft.com/office/drawing/2014/main" val="4138956208"/>
                    </a:ext>
                  </a:extLst>
                </a:gridCol>
                <a:gridCol w="822960">
                  <a:extLst>
                    <a:ext uri="{9D8B030D-6E8A-4147-A177-3AD203B41FA5}">
                      <a16:colId xmlns:a16="http://schemas.microsoft.com/office/drawing/2014/main" val="2740432310"/>
                    </a:ext>
                  </a:extLst>
                </a:gridCol>
                <a:gridCol w="822960">
                  <a:extLst>
                    <a:ext uri="{9D8B030D-6E8A-4147-A177-3AD203B41FA5}">
                      <a16:colId xmlns:a16="http://schemas.microsoft.com/office/drawing/2014/main" val="2764610047"/>
                    </a:ext>
                  </a:extLst>
                </a:gridCol>
                <a:gridCol w="822960">
                  <a:extLst>
                    <a:ext uri="{9D8B030D-6E8A-4147-A177-3AD203B41FA5}">
                      <a16:colId xmlns:a16="http://schemas.microsoft.com/office/drawing/2014/main" val="192400853"/>
                    </a:ext>
                  </a:extLst>
                </a:gridCol>
                <a:gridCol w="822960">
                  <a:extLst>
                    <a:ext uri="{9D8B030D-6E8A-4147-A177-3AD203B41FA5}">
                      <a16:colId xmlns:a16="http://schemas.microsoft.com/office/drawing/2014/main" val="2626078543"/>
                    </a:ext>
                  </a:extLst>
                </a:gridCol>
                <a:gridCol w="822960">
                  <a:extLst>
                    <a:ext uri="{9D8B030D-6E8A-4147-A177-3AD203B41FA5}">
                      <a16:colId xmlns:a16="http://schemas.microsoft.com/office/drawing/2014/main" val="3518749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0399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- 2022-02-21 20:24:07</a:t>
                      </a:r>
                      <a:r>
                        <a:rPr kumimoji="0" lang="en-US" sz="1000" b="0" i="0" u="none" strike="noStrike" kern="1200" cap="none" spc="0" normalizeH="0" baseline="0" noProof="0">
                          <a:ln>
                            <a:noFill/>
                          </a:ln>
                          <a:solidFill>
                            <a:prstClr val="black"/>
                          </a:solidFill>
                          <a:effectLst/>
                          <a:uLnTx/>
                          <a:uFillTx/>
                          <a:latin typeface="+mn-lt"/>
                          <a:ea typeface="+mn-ea"/>
                          <a:cs typeface="+mn-cs"/>
                        </a:rPr>
                        <a:t>
 Spark RC Comp, ingeniería de vanguardia en una bicicleta que va más allá de todo.
✅ Cuadro Spark RC de carbono HMF
✅ Horquilla FOX 32 Float Rhythm 120 mm
✅ FOX Float Custom, 120 mm, TwinLoc
✅ SRAM NX Eagle, 12 velocidades
✅ Frenos de disco Shimano Deore
✅ Llantas Syncros X-30SE TR
✅ Cubiertas Maxxis Rekon Race Foldable
✅ Componentes Syncros
#SCOTTbikes 
#SCOTTargentina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274558039_676898356800075_7808679463544482367_n.jpg?_nc_cat=100&amp;ccb=1-5&amp;_nc_sid=8ae9d6&amp;_nc_ohc=_hSPgii_28sAX8lfSjI&amp;_nc_ht=scontent-iad3-2.cdninstagram.com&amp;edm=AL-3X8kEAAAA&amp;oh=00_AT9_9LYMbv1D2Sj23c10UvzE9z5hbfKyx6PnoNcR-NsbTg&amp;oe=622FB19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98591021"/>
                  </a:ext>
                </a:extLst>
              </a:tr>
            </a:tbl>
          </a:graphicData>
        </a:graphic>
      </p:graphicFrame>
      <p:sp>
        <p:nvSpPr>
          <p:cNvPr id="4" name="Text Placeholder 3">
            <a:extLst>
              <a:ext uri="{FF2B5EF4-FFF2-40B4-BE49-F238E27FC236}">
                <a16:creationId xmlns:a16="http://schemas.microsoft.com/office/drawing/2014/main" id="{E35A9779-285A-47FC-8FF0-2F4373EAE37D}"/>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0791207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D7753-311B-409F-B24A-D69A04DD6037}"/>
              </a:ext>
            </a:extLst>
          </p:cNvPr>
          <p:cNvSpPr>
            <a:spLocks noGrp="1"/>
          </p:cNvSpPr>
          <p:nvPr>
            <p:ph type="title"/>
          </p:nvPr>
        </p:nvSpPr>
        <p:spPr/>
        <p:txBody>
          <a:bodyPr/>
          <a:lstStyle/>
          <a:p>
            <a:r>
              <a:rPr lang="en-US"/>
              <a:t>Instagram Posts Table | Scott - 16 of 25</a:t>
            </a:r>
          </a:p>
        </p:txBody>
      </p:sp>
      <p:graphicFrame>
        <p:nvGraphicFramePr>
          <p:cNvPr id="5" name="Table Placeholder 4">
            <a:extLst>
              <a:ext uri="{FF2B5EF4-FFF2-40B4-BE49-F238E27FC236}">
                <a16:creationId xmlns:a16="http://schemas.microsoft.com/office/drawing/2014/main" id="{1A32A9EB-65D8-4792-AC7B-A53D5F17B886}"/>
              </a:ext>
            </a:extLst>
          </p:cNvPr>
          <p:cNvGraphicFramePr>
            <a:graphicFrameLocks noGrp="1"/>
          </p:cNvGraphicFramePr>
          <p:nvPr>
            <p:ph type="tbl" sz="quarter" idx="13"/>
            <p:extLst>
              <p:ext uri="{D42A27DB-BD31-4B8C-83A1-F6EECF244321}">
                <p14:modId xmlns:p14="http://schemas.microsoft.com/office/powerpoint/2010/main" val="2308946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51008386"/>
                    </a:ext>
                  </a:extLst>
                </a:gridCol>
                <a:gridCol w="1810512">
                  <a:extLst>
                    <a:ext uri="{9D8B030D-6E8A-4147-A177-3AD203B41FA5}">
                      <a16:colId xmlns:a16="http://schemas.microsoft.com/office/drawing/2014/main" val="62923552"/>
                    </a:ext>
                  </a:extLst>
                </a:gridCol>
                <a:gridCol w="822960">
                  <a:extLst>
                    <a:ext uri="{9D8B030D-6E8A-4147-A177-3AD203B41FA5}">
                      <a16:colId xmlns:a16="http://schemas.microsoft.com/office/drawing/2014/main" val="1389147916"/>
                    </a:ext>
                  </a:extLst>
                </a:gridCol>
                <a:gridCol w="822960">
                  <a:extLst>
                    <a:ext uri="{9D8B030D-6E8A-4147-A177-3AD203B41FA5}">
                      <a16:colId xmlns:a16="http://schemas.microsoft.com/office/drawing/2014/main" val="1712250392"/>
                    </a:ext>
                  </a:extLst>
                </a:gridCol>
                <a:gridCol w="822960">
                  <a:extLst>
                    <a:ext uri="{9D8B030D-6E8A-4147-A177-3AD203B41FA5}">
                      <a16:colId xmlns:a16="http://schemas.microsoft.com/office/drawing/2014/main" val="1309887500"/>
                    </a:ext>
                  </a:extLst>
                </a:gridCol>
                <a:gridCol w="822960">
                  <a:extLst>
                    <a:ext uri="{9D8B030D-6E8A-4147-A177-3AD203B41FA5}">
                      <a16:colId xmlns:a16="http://schemas.microsoft.com/office/drawing/2014/main" val="3557110825"/>
                    </a:ext>
                  </a:extLst>
                </a:gridCol>
                <a:gridCol w="822960">
                  <a:extLst>
                    <a:ext uri="{9D8B030D-6E8A-4147-A177-3AD203B41FA5}">
                      <a16:colId xmlns:a16="http://schemas.microsoft.com/office/drawing/2014/main" val="288318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0110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- 2022-03-02 17:55:21</a:t>
                      </a:r>
                      <a:r>
                        <a:rPr kumimoji="0" lang="en-US" sz="1000" b="0" i="0" u="none" strike="noStrike" kern="1200" cap="none" spc="0" normalizeH="0" baseline="0" noProof="0">
                          <a:ln>
                            <a:noFill/>
                          </a:ln>
                          <a:solidFill>
                            <a:prstClr val="black"/>
                          </a:solidFill>
                          <a:effectLst/>
                          <a:uLnTx/>
                          <a:uFillTx/>
                          <a:latin typeface="+mn-lt"/>
                          <a:ea typeface="+mn-ea"/>
                          <a:cs typeface="+mn-cs"/>
                        </a:rPr>
                        <a:t>
 🚴‍♂️ 𝙏𝙀𝙎𝙏 𝙏𝙃𝙀 𝘽𝙀𝙎𝙏 es una oportunidad que brindamos a los riders, a través de nuestras tiendas autorizadas, de vivir una gran experiencia probando nuestras bicicletas y las tecnología que desarrollamos, para que cuando te subas a una Specialized no te quieras bajar nunca más😉
📸 Las imágenes son de los últimos 𝙏𝙀𝙎𝙏 𝙏𝙃𝙀 𝘽𝙀𝙎𝙏 de Epic y Turbo Levo⚡️ realizados en Mendoza.
¡Gracias a todos los ciclistas que estuvieron presentes!
#IamSpecialized #SpecializedArgentina #Turbo #TurboLevo #TurboLevoSL #PedaleoAsistido #Emtb #ItsYouOnlyFaster #ModoTurbo #TestTheBest #SpecializedEpic #Argentina #Mendoza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274944718_908988453081949_2903964262063686203_n.jpg?_nc_cat=104&amp;ccb=1-5&amp;_nc_sid=8ae9d6&amp;_nc_ohc=dQ7Obs-af0IAX9FfdqH&amp;_nc_ht=scontent-yyz1-1.cdninstagram.com&amp;edm=AL-3X8kEAAAA&amp;oh=00_AT_aMmNV9MCgwEvEn8vnyk7MvCl4B0UlzNUPkxi181uV9A&amp;oe=62309E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2588768"/>
                  </a:ext>
                </a:extLst>
              </a:tr>
            </a:tbl>
          </a:graphicData>
        </a:graphic>
      </p:graphicFrame>
      <p:sp>
        <p:nvSpPr>
          <p:cNvPr id="4" name="Text Placeholder 3">
            <a:extLst>
              <a:ext uri="{FF2B5EF4-FFF2-40B4-BE49-F238E27FC236}">
                <a16:creationId xmlns:a16="http://schemas.microsoft.com/office/drawing/2014/main" id="{AF510B60-8D42-4E4F-A19C-BCEED0CDEDB5}"/>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3876595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2C052-5037-44BF-9F13-53CA783DBDFE}"/>
              </a:ext>
            </a:extLst>
          </p:cNvPr>
          <p:cNvSpPr>
            <a:spLocks noGrp="1"/>
          </p:cNvSpPr>
          <p:nvPr>
            <p:ph type="title"/>
          </p:nvPr>
        </p:nvSpPr>
        <p:spPr/>
        <p:txBody>
          <a:bodyPr/>
          <a:lstStyle/>
          <a:p>
            <a:r>
              <a:rPr lang="en-US"/>
              <a:t>Instagram Posts Table | Scott - 17 of 25</a:t>
            </a:r>
          </a:p>
        </p:txBody>
      </p:sp>
      <p:graphicFrame>
        <p:nvGraphicFramePr>
          <p:cNvPr id="5" name="Table Placeholder 4">
            <a:extLst>
              <a:ext uri="{FF2B5EF4-FFF2-40B4-BE49-F238E27FC236}">
                <a16:creationId xmlns:a16="http://schemas.microsoft.com/office/drawing/2014/main" id="{89C397AA-B1E1-44BD-88F3-089E53EB86EC}"/>
              </a:ext>
            </a:extLst>
          </p:cNvPr>
          <p:cNvGraphicFramePr>
            <a:graphicFrameLocks noGrp="1"/>
          </p:cNvGraphicFramePr>
          <p:nvPr>
            <p:ph type="tbl" sz="quarter" idx="13"/>
            <p:extLst>
              <p:ext uri="{D42A27DB-BD31-4B8C-83A1-F6EECF244321}">
                <p14:modId xmlns:p14="http://schemas.microsoft.com/office/powerpoint/2010/main" val="3136394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41272730"/>
                    </a:ext>
                  </a:extLst>
                </a:gridCol>
                <a:gridCol w="1810512">
                  <a:extLst>
                    <a:ext uri="{9D8B030D-6E8A-4147-A177-3AD203B41FA5}">
                      <a16:colId xmlns:a16="http://schemas.microsoft.com/office/drawing/2014/main" val="2552399905"/>
                    </a:ext>
                  </a:extLst>
                </a:gridCol>
                <a:gridCol w="822960">
                  <a:extLst>
                    <a:ext uri="{9D8B030D-6E8A-4147-A177-3AD203B41FA5}">
                      <a16:colId xmlns:a16="http://schemas.microsoft.com/office/drawing/2014/main" val="1266247167"/>
                    </a:ext>
                  </a:extLst>
                </a:gridCol>
                <a:gridCol w="822960">
                  <a:extLst>
                    <a:ext uri="{9D8B030D-6E8A-4147-A177-3AD203B41FA5}">
                      <a16:colId xmlns:a16="http://schemas.microsoft.com/office/drawing/2014/main" val="1735002296"/>
                    </a:ext>
                  </a:extLst>
                </a:gridCol>
                <a:gridCol w="822960">
                  <a:extLst>
                    <a:ext uri="{9D8B030D-6E8A-4147-A177-3AD203B41FA5}">
                      <a16:colId xmlns:a16="http://schemas.microsoft.com/office/drawing/2014/main" val="1714614699"/>
                    </a:ext>
                  </a:extLst>
                </a:gridCol>
                <a:gridCol w="822960">
                  <a:extLst>
                    <a:ext uri="{9D8B030D-6E8A-4147-A177-3AD203B41FA5}">
                      <a16:colId xmlns:a16="http://schemas.microsoft.com/office/drawing/2014/main" val="4287377319"/>
                    </a:ext>
                  </a:extLst>
                </a:gridCol>
                <a:gridCol w="822960">
                  <a:extLst>
                    <a:ext uri="{9D8B030D-6E8A-4147-A177-3AD203B41FA5}">
                      <a16:colId xmlns:a16="http://schemas.microsoft.com/office/drawing/2014/main" val="2261261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2624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- 2022-03-03 19:32:37</a:t>
                      </a:r>
                      <a:r>
                        <a:rPr kumimoji="0" lang="es-ES" sz="1000" b="0" i="0" u="none" strike="noStrike" kern="1200" cap="none" spc="0" normalizeH="0" baseline="0" noProof="0">
                          <a:ln>
                            <a:noFill/>
                          </a:ln>
                          <a:solidFill>
                            <a:prstClr val="black"/>
                          </a:solidFill>
                          <a:effectLst/>
                          <a:uLnTx/>
                          <a:uFillTx/>
                          <a:latin typeface="+mn-lt"/>
                          <a:ea typeface="+mn-ea"/>
                          <a:cs typeface="+mn-cs"/>
                        </a:rPr>
                        <a:t>
 ¿Bicicleta de montaña con recorrido corto? ¿Una bicicleta de descenso? ¿Una bicicleta para competir de vez en cuando? ¡Llamala como quieras! Lo único que sabemos es que esta bicicleta de montaña es lo que estás buscando.
Encontrala en nuestras tiendas.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275128207_4902285879892525_5254298653398793517_n.jpg?_nc_cat=109&amp;ccb=1-5&amp;_nc_sid=8ae9d6&amp;_nc_ohc=6e1MKijNAA0AX8O69Da&amp;_nc_ht=scontent-iad3-2.cdninstagram.com&amp;edm=AL-3X8kEAAAA&amp;oh=00_AT8A3le4kh42BWBi92jMi-jvFgg3c8VK4hDl0-wBNOkpFQ&amp;oe=62307A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22623963"/>
                  </a:ext>
                </a:extLst>
              </a:tr>
            </a:tbl>
          </a:graphicData>
        </a:graphic>
      </p:graphicFrame>
      <p:sp>
        <p:nvSpPr>
          <p:cNvPr id="4" name="Text Placeholder 3">
            <a:extLst>
              <a:ext uri="{FF2B5EF4-FFF2-40B4-BE49-F238E27FC236}">
                <a16:creationId xmlns:a16="http://schemas.microsoft.com/office/drawing/2014/main" id="{C5AF2284-3719-480A-AC7E-B2BDB6F34DA7}"/>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1805669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E3E6A-C24D-4551-A447-64667C3F5CA7}"/>
              </a:ext>
            </a:extLst>
          </p:cNvPr>
          <p:cNvSpPr>
            <a:spLocks noGrp="1"/>
          </p:cNvSpPr>
          <p:nvPr>
            <p:ph type="title"/>
          </p:nvPr>
        </p:nvSpPr>
        <p:spPr/>
        <p:txBody>
          <a:bodyPr/>
          <a:lstStyle/>
          <a:p>
            <a:r>
              <a:rPr lang="en-US"/>
              <a:t>Instagram Posts Table | Scott - 18 of 25</a:t>
            </a:r>
          </a:p>
        </p:txBody>
      </p:sp>
      <p:graphicFrame>
        <p:nvGraphicFramePr>
          <p:cNvPr id="5" name="Table Placeholder 4">
            <a:extLst>
              <a:ext uri="{FF2B5EF4-FFF2-40B4-BE49-F238E27FC236}">
                <a16:creationId xmlns:a16="http://schemas.microsoft.com/office/drawing/2014/main" id="{2829820F-BD27-4C99-9038-348AB5186A58}"/>
              </a:ext>
            </a:extLst>
          </p:cNvPr>
          <p:cNvGraphicFramePr>
            <a:graphicFrameLocks noGrp="1"/>
          </p:cNvGraphicFramePr>
          <p:nvPr>
            <p:ph type="tbl" sz="quarter" idx="13"/>
            <p:extLst>
              <p:ext uri="{D42A27DB-BD31-4B8C-83A1-F6EECF244321}">
                <p14:modId xmlns:p14="http://schemas.microsoft.com/office/powerpoint/2010/main" val="246950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46277681"/>
                    </a:ext>
                  </a:extLst>
                </a:gridCol>
                <a:gridCol w="1810512">
                  <a:extLst>
                    <a:ext uri="{9D8B030D-6E8A-4147-A177-3AD203B41FA5}">
                      <a16:colId xmlns:a16="http://schemas.microsoft.com/office/drawing/2014/main" val="3777593295"/>
                    </a:ext>
                  </a:extLst>
                </a:gridCol>
                <a:gridCol w="822960">
                  <a:extLst>
                    <a:ext uri="{9D8B030D-6E8A-4147-A177-3AD203B41FA5}">
                      <a16:colId xmlns:a16="http://schemas.microsoft.com/office/drawing/2014/main" val="2394679015"/>
                    </a:ext>
                  </a:extLst>
                </a:gridCol>
                <a:gridCol w="822960">
                  <a:extLst>
                    <a:ext uri="{9D8B030D-6E8A-4147-A177-3AD203B41FA5}">
                      <a16:colId xmlns:a16="http://schemas.microsoft.com/office/drawing/2014/main" val="3884218099"/>
                    </a:ext>
                  </a:extLst>
                </a:gridCol>
                <a:gridCol w="822960">
                  <a:extLst>
                    <a:ext uri="{9D8B030D-6E8A-4147-A177-3AD203B41FA5}">
                      <a16:colId xmlns:a16="http://schemas.microsoft.com/office/drawing/2014/main" val="4267588453"/>
                    </a:ext>
                  </a:extLst>
                </a:gridCol>
                <a:gridCol w="822960">
                  <a:extLst>
                    <a:ext uri="{9D8B030D-6E8A-4147-A177-3AD203B41FA5}">
                      <a16:colId xmlns:a16="http://schemas.microsoft.com/office/drawing/2014/main" val="424227276"/>
                    </a:ext>
                  </a:extLst>
                </a:gridCol>
                <a:gridCol w="822960">
                  <a:extLst>
                    <a:ext uri="{9D8B030D-6E8A-4147-A177-3AD203B41FA5}">
                      <a16:colId xmlns:a16="http://schemas.microsoft.com/office/drawing/2014/main" val="2569645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1511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- 2022-03-08 09:49:59</a:t>
                      </a:r>
                      <a:r>
                        <a:rPr kumimoji="0" lang="en-US" sz="1000" b="0" i="0" u="none" strike="noStrike" kern="1200" cap="none" spc="0" normalizeH="0" baseline="0" noProof="0">
                          <a:ln>
                            <a:noFill/>
                          </a:ln>
                          <a:solidFill>
                            <a:prstClr val="black"/>
                          </a:solidFill>
                          <a:effectLst/>
                          <a:uLnTx/>
                          <a:uFillTx/>
                          <a:latin typeface="+mn-lt"/>
                          <a:ea typeface="+mn-ea"/>
                          <a:cs typeface="+mn-cs"/>
                        </a:rPr>
                        <a:t>
 #DiaInternacionalDeLaMujer 
#SCOTTargentina 
#SCOTTbikes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275332818_512079120255378_4932732278931497322_n.jpg?_nc_cat=111&amp;ccb=1-5&amp;_nc_sid=8ae9d6&amp;_nc_ohc=a60BYwPpzEQAX_pCzuQ&amp;_nc_ht=scontent-iad3-2.cdninstagram.com&amp;edm=AL-3X8kEAAAA&amp;oh=00_AT_aIhtPqud6Omwp42UeSj6WYIhTblttNvnCRytQOpKFKA&amp;oe=622F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72109702"/>
                  </a:ext>
                </a:extLst>
              </a:tr>
            </a:tbl>
          </a:graphicData>
        </a:graphic>
      </p:graphicFrame>
      <p:sp>
        <p:nvSpPr>
          <p:cNvPr id="4" name="Text Placeholder 3">
            <a:extLst>
              <a:ext uri="{FF2B5EF4-FFF2-40B4-BE49-F238E27FC236}">
                <a16:creationId xmlns:a16="http://schemas.microsoft.com/office/drawing/2014/main" id="{37D84338-269E-4D36-9C07-9F01D8B17F9A}"/>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2587266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6C49-11F7-437D-A7B3-618891907B69}"/>
              </a:ext>
            </a:extLst>
          </p:cNvPr>
          <p:cNvSpPr>
            <a:spLocks noGrp="1"/>
          </p:cNvSpPr>
          <p:nvPr>
            <p:ph type="title"/>
          </p:nvPr>
        </p:nvSpPr>
        <p:spPr/>
        <p:txBody>
          <a:bodyPr/>
          <a:lstStyle/>
          <a:p>
            <a:r>
              <a:rPr lang="en-US"/>
              <a:t>Instagram Posts Table | Scott - 19 of 25</a:t>
            </a:r>
          </a:p>
        </p:txBody>
      </p:sp>
      <p:graphicFrame>
        <p:nvGraphicFramePr>
          <p:cNvPr id="5" name="Table Placeholder 4">
            <a:extLst>
              <a:ext uri="{FF2B5EF4-FFF2-40B4-BE49-F238E27FC236}">
                <a16:creationId xmlns:a16="http://schemas.microsoft.com/office/drawing/2014/main" id="{5B4A92E4-56B5-48E2-AB37-517F9452512B}"/>
              </a:ext>
            </a:extLst>
          </p:cNvPr>
          <p:cNvGraphicFramePr>
            <a:graphicFrameLocks noGrp="1"/>
          </p:cNvGraphicFramePr>
          <p:nvPr>
            <p:ph type="tbl" sz="quarter" idx="13"/>
            <p:extLst>
              <p:ext uri="{D42A27DB-BD31-4B8C-83A1-F6EECF244321}">
                <p14:modId xmlns:p14="http://schemas.microsoft.com/office/powerpoint/2010/main" val="2271016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08191446"/>
                    </a:ext>
                  </a:extLst>
                </a:gridCol>
                <a:gridCol w="1810512">
                  <a:extLst>
                    <a:ext uri="{9D8B030D-6E8A-4147-A177-3AD203B41FA5}">
                      <a16:colId xmlns:a16="http://schemas.microsoft.com/office/drawing/2014/main" val="1488255233"/>
                    </a:ext>
                  </a:extLst>
                </a:gridCol>
                <a:gridCol w="822960">
                  <a:extLst>
                    <a:ext uri="{9D8B030D-6E8A-4147-A177-3AD203B41FA5}">
                      <a16:colId xmlns:a16="http://schemas.microsoft.com/office/drawing/2014/main" val="3335516982"/>
                    </a:ext>
                  </a:extLst>
                </a:gridCol>
                <a:gridCol w="822960">
                  <a:extLst>
                    <a:ext uri="{9D8B030D-6E8A-4147-A177-3AD203B41FA5}">
                      <a16:colId xmlns:a16="http://schemas.microsoft.com/office/drawing/2014/main" val="4259321751"/>
                    </a:ext>
                  </a:extLst>
                </a:gridCol>
                <a:gridCol w="822960">
                  <a:extLst>
                    <a:ext uri="{9D8B030D-6E8A-4147-A177-3AD203B41FA5}">
                      <a16:colId xmlns:a16="http://schemas.microsoft.com/office/drawing/2014/main" val="3520101616"/>
                    </a:ext>
                  </a:extLst>
                </a:gridCol>
                <a:gridCol w="822960">
                  <a:extLst>
                    <a:ext uri="{9D8B030D-6E8A-4147-A177-3AD203B41FA5}">
                      <a16:colId xmlns:a16="http://schemas.microsoft.com/office/drawing/2014/main" val="2559520802"/>
                    </a:ext>
                  </a:extLst>
                </a:gridCol>
                <a:gridCol w="822960">
                  <a:extLst>
                    <a:ext uri="{9D8B030D-6E8A-4147-A177-3AD203B41FA5}">
                      <a16:colId xmlns:a16="http://schemas.microsoft.com/office/drawing/2014/main" val="770008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0048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- 2022-02-15 14:15:28</a:t>
                      </a:r>
                      <a:r>
                        <a:rPr kumimoji="0" lang="en-US" sz="1000" b="0" i="0" u="none" strike="noStrike" kern="1200" cap="none" spc="0" normalizeH="0" baseline="0" noProof="0">
                          <a:ln>
                            <a:noFill/>
                          </a:ln>
                          <a:solidFill>
                            <a:prstClr val="black"/>
                          </a:solidFill>
                          <a:effectLst/>
                          <a:uLnTx/>
                          <a:uFillTx/>
                          <a:latin typeface="+mn-lt"/>
                          <a:ea typeface="+mn-ea"/>
                          <a:cs typeface="+mn-cs"/>
                        </a:rPr>
                        <a:t>
 Descubrí la espectacular bici del 
exciclista profesional y ganador del Tour de Francia 2006, oscarpereiro 
Qué te parece esta edición especial de la Madone? 
trekbikes  ridebontrager  #trekbikes #gobybike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273944686_335628008465963_5319868488061003242_n.jpg?_nc_cat=107&amp;ccb=1-5&amp;_nc_sid=8ae9d6&amp;_nc_ohc=A28Xyf71EJMAX9pcabr&amp;_nc_ht=scontent-iad3-2.cdninstagram.com&amp;edm=AL-3X8kEAAAA&amp;oh=00_AT9iyUYRTlQZrNLILlu4yr2Vt8copAyZ00NySiYvvzMXYQ&amp;oe=6230D8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51957326"/>
                  </a:ext>
                </a:extLst>
              </a:tr>
            </a:tbl>
          </a:graphicData>
        </a:graphic>
      </p:graphicFrame>
      <p:sp>
        <p:nvSpPr>
          <p:cNvPr id="4" name="Text Placeholder 3">
            <a:extLst>
              <a:ext uri="{FF2B5EF4-FFF2-40B4-BE49-F238E27FC236}">
                <a16:creationId xmlns:a16="http://schemas.microsoft.com/office/drawing/2014/main" id="{AEE27882-439F-449F-8DEF-E0964235F9CE}"/>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8579154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696B1-0CFB-480A-A080-20FB5A34A893}"/>
              </a:ext>
            </a:extLst>
          </p:cNvPr>
          <p:cNvSpPr>
            <a:spLocks noGrp="1"/>
          </p:cNvSpPr>
          <p:nvPr>
            <p:ph type="title"/>
          </p:nvPr>
        </p:nvSpPr>
        <p:spPr/>
        <p:txBody>
          <a:bodyPr/>
          <a:lstStyle/>
          <a:p>
            <a:r>
              <a:rPr lang="en-US"/>
              <a:t>Instagram Posts Table | Scott - 20 of 25</a:t>
            </a:r>
          </a:p>
        </p:txBody>
      </p:sp>
      <p:graphicFrame>
        <p:nvGraphicFramePr>
          <p:cNvPr id="5" name="Table Placeholder 4">
            <a:extLst>
              <a:ext uri="{FF2B5EF4-FFF2-40B4-BE49-F238E27FC236}">
                <a16:creationId xmlns:a16="http://schemas.microsoft.com/office/drawing/2014/main" id="{62D158B9-C929-4C36-98D4-29F840A72333}"/>
              </a:ext>
            </a:extLst>
          </p:cNvPr>
          <p:cNvGraphicFramePr>
            <a:graphicFrameLocks noGrp="1"/>
          </p:cNvGraphicFramePr>
          <p:nvPr>
            <p:ph type="tbl" sz="quarter" idx="13"/>
            <p:extLst>
              <p:ext uri="{D42A27DB-BD31-4B8C-83A1-F6EECF244321}">
                <p14:modId xmlns:p14="http://schemas.microsoft.com/office/powerpoint/2010/main" val="1896466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50759470"/>
                    </a:ext>
                  </a:extLst>
                </a:gridCol>
                <a:gridCol w="1810512">
                  <a:extLst>
                    <a:ext uri="{9D8B030D-6E8A-4147-A177-3AD203B41FA5}">
                      <a16:colId xmlns:a16="http://schemas.microsoft.com/office/drawing/2014/main" val="2066937656"/>
                    </a:ext>
                  </a:extLst>
                </a:gridCol>
                <a:gridCol w="822960">
                  <a:extLst>
                    <a:ext uri="{9D8B030D-6E8A-4147-A177-3AD203B41FA5}">
                      <a16:colId xmlns:a16="http://schemas.microsoft.com/office/drawing/2014/main" val="351225"/>
                    </a:ext>
                  </a:extLst>
                </a:gridCol>
                <a:gridCol w="822960">
                  <a:extLst>
                    <a:ext uri="{9D8B030D-6E8A-4147-A177-3AD203B41FA5}">
                      <a16:colId xmlns:a16="http://schemas.microsoft.com/office/drawing/2014/main" val="2743309213"/>
                    </a:ext>
                  </a:extLst>
                </a:gridCol>
                <a:gridCol w="822960">
                  <a:extLst>
                    <a:ext uri="{9D8B030D-6E8A-4147-A177-3AD203B41FA5}">
                      <a16:colId xmlns:a16="http://schemas.microsoft.com/office/drawing/2014/main" val="1273129707"/>
                    </a:ext>
                  </a:extLst>
                </a:gridCol>
                <a:gridCol w="822960">
                  <a:extLst>
                    <a:ext uri="{9D8B030D-6E8A-4147-A177-3AD203B41FA5}">
                      <a16:colId xmlns:a16="http://schemas.microsoft.com/office/drawing/2014/main" val="2495352433"/>
                    </a:ext>
                  </a:extLst>
                </a:gridCol>
                <a:gridCol w="822960">
                  <a:extLst>
                    <a:ext uri="{9D8B030D-6E8A-4147-A177-3AD203B41FA5}">
                      <a16:colId xmlns:a16="http://schemas.microsoft.com/office/drawing/2014/main" val="2693296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5562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- 2022-02-16 20:02:31</a:t>
                      </a:r>
                      <a:r>
                        <a:rPr kumimoji="0" lang="en-US" sz="1000" b="0" i="0" u="none" strike="noStrike" kern="1200" cap="none" spc="0" normalizeH="0" baseline="0" noProof="0">
                          <a:ln>
                            <a:noFill/>
                          </a:ln>
                          <a:solidFill>
                            <a:prstClr val="black"/>
                          </a:solidFill>
                          <a:effectLst/>
                          <a:uLnTx/>
                          <a:uFillTx/>
                          <a:latin typeface="+mn-lt"/>
                          <a:ea typeface="+mn-ea"/>
                          <a:cs typeface="+mn-cs"/>
                        </a:rPr>
                        <a:t>
 ¡El #TeamTrekBontrager de fiesta! El profe y corredor ezecuevas7 celebra su cumple años. 
¡Qué tengas un excelente año lleno de éxitos! 
trekbikes ridebontrager opticacentralstore guargentina pave_sportswear  #trekbikes #trekargentina #bontragerargentina #Supercaliber #procaliber #topfuel #racedtowin #gooutside #creemosenlasbicis #racedtowin #felizcumpleeze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274010498_352486426735060_267911951681256900_n.jpg?_nc_cat=101&amp;ccb=1-5&amp;_nc_sid=8ae9d6&amp;_nc_ohc=Dcd9XZyn1eIAX85uYIB&amp;_nc_ht=scontent-iad3-2.cdninstagram.com&amp;edm=AL-3X8kEAAAA&amp;oh=00_AT-a6KarGoDsKumkdmzgm__4RCcTzBrnm2-Z8sfWZXw5Xg&amp;oe=622F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6872993"/>
                  </a:ext>
                </a:extLst>
              </a:tr>
            </a:tbl>
          </a:graphicData>
        </a:graphic>
      </p:graphicFrame>
      <p:sp>
        <p:nvSpPr>
          <p:cNvPr id="4" name="Text Placeholder 3">
            <a:extLst>
              <a:ext uri="{FF2B5EF4-FFF2-40B4-BE49-F238E27FC236}">
                <a16:creationId xmlns:a16="http://schemas.microsoft.com/office/drawing/2014/main" id="{8DBCC2FB-1F0E-4B16-B84A-A11E3D34CC9A}"/>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2165684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58D46-4D25-4170-9E96-C0365C407580}"/>
              </a:ext>
            </a:extLst>
          </p:cNvPr>
          <p:cNvSpPr>
            <a:spLocks noGrp="1"/>
          </p:cNvSpPr>
          <p:nvPr>
            <p:ph type="title"/>
          </p:nvPr>
        </p:nvSpPr>
        <p:spPr/>
        <p:txBody>
          <a:bodyPr/>
          <a:lstStyle/>
          <a:p>
            <a:r>
              <a:rPr lang="en-US"/>
              <a:t>Instagram Posts Table | Scott - 21 of 25</a:t>
            </a:r>
          </a:p>
        </p:txBody>
      </p:sp>
      <p:graphicFrame>
        <p:nvGraphicFramePr>
          <p:cNvPr id="5" name="Table Placeholder 4">
            <a:extLst>
              <a:ext uri="{FF2B5EF4-FFF2-40B4-BE49-F238E27FC236}">
                <a16:creationId xmlns:a16="http://schemas.microsoft.com/office/drawing/2014/main" id="{28EA54E7-BB84-43E6-955B-3BD161B9F98D}"/>
              </a:ext>
            </a:extLst>
          </p:cNvPr>
          <p:cNvGraphicFramePr>
            <a:graphicFrameLocks noGrp="1"/>
          </p:cNvGraphicFramePr>
          <p:nvPr>
            <p:ph type="tbl" sz="quarter" idx="13"/>
            <p:extLst>
              <p:ext uri="{D42A27DB-BD31-4B8C-83A1-F6EECF244321}">
                <p14:modId xmlns:p14="http://schemas.microsoft.com/office/powerpoint/2010/main" val="213502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0995673"/>
                    </a:ext>
                  </a:extLst>
                </a:gridCol>
                <a:gridCol w="1810512">
                  <a:extLst>
                    <a:ext uri="{9D8B030D-6E8A-4147-A177-3AD203B41FA5}">
                      <a16:colId xmlns:a16="http://schemas.microsoft.com/office/drawing/2014/main" val="3849488804"/>
                    </a:ext>
                  </a:extLst>
                </a:gridCol>
                <a:gridCol w="822960">
                  <a:extLst>
                    <a:ext uri="{9D8B030D-6E8A-4147-A177-3AD203B41FA5}">
                      <a16:colId xmlns:a16="http://schemas.microsoft.com/office/drawing/2014/main" val="1753140791"/>
                    </a:ext>
                  </a:extLst>
                </a:gridCol>
                <a:gridCol w="822960">
                  <a:extLst>
                    <a:ext uri="{9D8B030D-6E8A-4147-A177-3AD203B41FA5}">
                      <a16:colId xmlns:a16="http://schemas.microsoft.com/office/drawing/2014/main" val="2952798145"/>
                    </a:ext>
                  </a:extLst>
                </a:gridCol>
                <a:gridCol w="822960">
                  <a:extLst>
                    <a:ext uri="{9D8B030D-6E8A-4147-A177-3AD203B41FA5}">
                      <a16:colId xmlns:a16="http://schemas.microsoft.com/office/drawing/2014/main" val="275003390"/>
                    </a:ext>
                  </a:extLst>
                </a:gridCol>
                <a:gridCol w="822960">
                  <a:extLst>
                    <a:ext uri="{9D8B030D-6E8A-4147-A177-3AD203B41FA5}">
                      <a16:colId xmlns:a16="http://schemas.microsoft.com/office/drawing/2014/main" val="1117091641"/>
                    </a:ext>
                  </a:extLst>
                </a:gridCol>
                <a:gridCol w="822960">
                  <a:extLst>
                    <a:ext uri="{9D8B030D-6E8A-4147-A177-3AD203B41FA5}">
                      <a16:colId xmlns:a16="http://schemas.microsoft.com/office/drawing/2014/main" val="1625209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5844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- 2022-02-18 18:20:07</a:t>
                      </a:r>
                      <a:r>
                        <a:rPr kumimoji="0" lang="en-US" sz="1000" b="0" i="0" u="none" strike="noStrike" kern="1200" cap="none" spc="0" normalizeH="0" baseline="0" noProof="0">
                          <a:ln>
                            <a:noFill/>
                          </a:ln>
                          <a:solidFill>
                            <a:prstClr val="black"/>
                          </a:solidFill>
                          <a:effectLst/>
                          <a:uLnTx/>
                          <a:uFillTx/>
                          <a:latin typeface="+mn-lt"/>
                          <a:ea typeface="+mn-ea"/>
                          <a:cs typeface="+mn-cs"/>
                        </a:rPr>
                        <a:t>
 Miradas que dicen todo 😍
gabyspecialized  lista para subirse a una #SpecializedTarmac.
¿Y vos que planes tenés con ella 🚲 este finde?
#IamSpecialized #SpecialzedArgentina #SpecializedTarmac #Tarmacsl6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274136554_482590886578939_8094133822832578639_n.jpg?_nc_cat=110&amp;ccb=1-5&amp;_nc_sid=8ae9d6&amp;_nc_ohc=SSxllZJMMRoAX_-lU2i&amp;_nc_ht=scontent-yyz1-1.cdninstagram.com&amp;edm=AL-3X8kEAAAA&amp;oh=00_AT8mPtIGGoDnrLPr5RysNj_egEkJkmF-idNZxBtK_n433Q&amp;oe=622F8D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81855547"/>
                  </a:ext>
                </a:extLst>
              </a:tr>
            </a:tbl>
          </a:graphicData>
        </a:graphic>
      </p:graphicFrame>
      <p:sp>
        <p:nvSpPr>
          <p:cNvPr id="4" name="Text Placeholder 3">
            <a:extLst>
              <a:ext uri="{FF2B5EF4-FFF2-40B4-BE49-F238E27FC236}">
                <a16:creationId xmlns:a16="http://schemas.microsoft.com/office/drawing/2014/main" id="{26DCD101-1030-4577-AA8F-AE3DA39F416C}"/>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4779182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BC03A-4275-4594-A018-5DD03738B95E}"/>
              </a:ext>
            </a:extLst>
          </p:cNvPr>
          <p:cNvSpPr>
            <a:spLocks noGrp="1"/>
          </p:cNvSpPr>
          <p:nvPr>
            <p:ph type="title"/>
          </p:nvPr>
        </p:nvSpPr>
        <p:spPr/>
        <p:txBody>
          <a:bodyPr/>
          <a:lstStyle/>
          <a:p>
            <a:r>
              <a:rPr lang="en-US"/>
              <a:t>Instagram Posts Table | Scott - 22 of 25</a:t>
            </a:r>
          </a:p>
        </p:txBody>
      </p:sp>
      <p:graphicFrame>
        <p:nvGraphicFramePr>
          <p:cNvPr id="5" name="Table Placeholder 4">
            <a:extLst>
              <a:ext uri="{FF2B5EF4-FFF2-40B4-BE49-F238E27FC236}">
                <a16:creationId xmlns:a16="http://schemas.microsoft.com/office/drawing/2014/main" id="{70AF3600-FF3C-459F-AB2F-537F482BE6B5}"/>
              </a:ext>
            </a:extLst>
          </p:cNvPr>
          <p:cNvGraphicFramePr>
            <a:graphicFrameLocks noGrp="1"/>
          </p:cNvGraphicFramePr>
          <p:nvPr>
            <p:ph type="tbl" sz="quarter" idx="13"/>
            <p:extLst>
              <p:ext uri="{D42A27DB-BD31-4B8C-83A1-F6EECF244321}">
                <p14:modId xmlns:p14="http://schemas.microsoft.com/office/powerpoint/2010/main" val="461813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72845149"/>
                    </a:ext>
                  </a:extLst>
                </a:gridCol>
                <a:gridCol w="1810512">
                  <a:extLst>
                    <a:ext uri="{9D8B030D-6E8A-4147-A177-3AD203B41FA5}">
                      <a16:colId xmlns:a16="http://schemas.microsoft.com/office/drawing/2014/main" val="1929887353"/>
                    </a:ext>
                  </a:extLst>
                </a:gridCol>
                <a:gridCol w="822960">
                  <a:extLst>
                    <a:ext uri="{9D8B030D-6E8A-4147-A177-3AD203B41FA5}">
                      <a16:colId xmlns:a16="http://schemas.microsoft.com/office/drawing/2014/main" val="551327939"/>
                    </a:ext>
                  </a:extLst>
                </a:gridCol>
                <a:gridCol w="822960">
                  <a:extLst>
                    <a:ext uri="{9D8B030D-6E8A-4147-A177-3AD203B41FA5}">
                      <a16:colId xmlns:a16="http://schemas.microsoft.com/office/drawing/2014/main" val="3905039431"/>
                    </a:ext>
                  </a:extLst>
                </a:gridCol>
                <a:gridCol w="822960">
                  <a:extLst>
                    <a:ext uri="{9D8B030D-6E8A-4147-A177-3AD203B41FA5}">
                      <a16:colId xmlns:a16="http://schemas.microsoft.com/office/drawing/2014/main" val="414820092"/>
                    </a:ext>
                  </a:extLst>
                </a:gridCol>
                <a:gridCol w="822960">
                  <a:extLst>
                    <a:ext uri="{9D8B030D-6E8A-4147-A177-3AD203B41FA5}">
                      <a16:colId xmlns:a16="http://schemas.microsoft.com/office/drawing/2014/main" val="241122713"/>
                    </a:ext>
                  </a:extLst>
                </a:gridCol>
                <a:gridCol w="822960">
                  <a:extLst>
                    <a:ext uri="{9D8B030D-6E8A-4147-A177-3AD203B41FA5}">
                      <a16:colId xmlns:a16="http://schemas.microsoft.com/office/drawing/2014/main" val="3320158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3412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- 2022-02-28 12:35:54</a:t>
                      </a:r>
                      <a:r>
                        <a:rPr kumimoji="0" lang="es-ES" sz="1000" b="0" i="0" u="none" strike="noStrike" kern="1200" cap="none" spc="0" normalizeH="0" baseline="0" noProof="0">
                          <a:ln>
                            <a:noFill/>
                          </a:ln>
                          <a:solidFill>
                            <a:prstClr val="black"/>
                          </a:solidFill>
                          <a:effectLst/>
                          <a:uLnTx/>
                          <a:uFillTx/>
                          <a:latin typeface="+mn-lt"/>
                          <a:ea typeface="+mn-ea"/>
                          <a:cs typeface="+mn-cs"/>
                        </a:rPr>
                        <a:t>
 🏁🚵 El domingo 20 de febrero se corrió la primera fecha del openshimano  Enduro en el Cerro Byo de Villa La Angostura. Participaron alrededor de 200 riders, entre los cuales estuvo presente nuestro equipo Turbo Team Specialized Argentina🇦🇷⚡, conformado por pili_adoue , martinarielsantos , franco.riva_ar  y biazzojorge.
Pese a sufrir alguna que otra caída, todos disfrutaron a fondo de sus Specialized Turbo Levo y Levo SL y algunos se subieron al podio😁💪
Franco Riva se llevó el 2º puesto de la categoría E-bike Pro y Pilar Adoue el 5º de la categoría E-bike Amateur. 👏👏👏
Martin Santos y Jorge Biazo no subieron al podio pero hicieron una excelente carrera.
La próxima fecha del Open Shimano Enduro será el 15 de mayo en el circuito de laspircasmountainbike , Córdoba.
#IamSpecialized #SpecializedArgentina #OpenShimano #OpenShimanoEnduro #Ebike #SpecializedTurbo #SpecializedTurboLevo
📸  l_photo22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274825509_3121990291408489_6734555320294865874_n.jpg?_nc_cat=109&amp;ccb=1-5&amp;_nc_sid=8ae9d6&amp;_nc_ohc=4MvvJqJ8JTgAX_nQBA7&amp;_nc_ht=scontent-yyz1-1.cdninstagram.com&amp;edm=AL-3X8kEAAAA&amp;oh=00_AT8L3Gx5dYJm4BM4lZp6GG17cQF9QZ-Ixo3gzrvTh3Tx8Q&amp;oe=6230819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41409026"/>
                  </a:ext>
                </a:extLst>
              </a:tr>
            </a:tbl>
          </a:graphicData>
        </a:graphic>
      </p:graphicFrame>
      <p:sp>
        <p:nvSpPr>
          <p:cNvPr id="4" name="Text Placeholder 3">
            <a:extLst>
              <a:ext uri="{FF2B5EF4-FFF2-40B4-BE49-F238E27FC236}">
                <a16:creationId xmlns:a16="http://schemas.microsoft.com/office/drawing/2014/main" id="{AFC69C67-317B-4948-93B9-BEBC93C8286E}"/>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39275241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C202A-47B3-4EF8-88FC-D6D8BD7E1278}"/>
              </a:ext>
            </a:extLst>
          </p:cNvPr>
          <p:cNvSpPr>
            <a:spLocks noGrp="1"/>
          </p:cNvSpPr>
          <p:nvPr>
            <p:ph type="title"/>
          </p:nvPr>
        </p:nvSpPr>
        <p:spPr/>
        <p:txBody>
          <a:bodyPr/>
          <a:lstStyle/>
          <a:p>
            <a:r>
              <a:rPr lang="en-US"/>
              <a:t>Instagram Posts Table | Scott - 23 of 25</a:t>
            </a:r>
          </a:p>
        </p:txBody>
      </p:sp>
      <p:graphicFrame>
        <p:nvGraphicFramePr>
          <p:cNvPr id="5" name="Table Placeholder 4">
            <a:extLst>
              <a:ext uri="{FF2B5EF4-FFF2-40B4-BE49-F238E27FC236}">
                <a16:creationId xmlns:a16="http://schemas.microsoft.com/office/drawing/2014/main" id="{82B6802C-A174-4AD5-B8C4-F9A5B52C7FFF}"/>
              </a:ext>
            </a:extLst>
          </p:cNvPr>
          <p:cNvGraphicFramePr>
            <a:graphicFrameLocks noGrp="1"/>
          </p:cNvGraphicFramePr>
          <p:nvPr>
            <p:ph type="tbl" sz="quarter" idx="13"/>
            <p:extLst>
              <p:ext uri="{D42A27DB-BD31-4B8C-83A1-F6EECF244321}">
                <p14:modId xmlns:p14="http://schemas.microsoft.com/office/powerpoint/2010/main" val="31160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84861099"/>
                    </a:ext>
                  </a:extLst>
                </a:gridCol>
                <a:gridCol w="1810512">
                  <a:extLst>
                    <a:ext uri="{9D8B030D-6E8A-4147-A177-3AD203B41FA5}">
                      <a16:colId xmlns:a16="http://schemas.microsoft.com/office/drawing/2014/main" val="3037403731"/>
                    </a:ext>
                  </a:extLst>
                </a:gridCol>
                <a:gridCol w="822960">
                  <a:extLst>
                    <a:ext uri="{9D8B030D-6E8A-4147-A177-3AD203B41FA5}">
                      <a16:colId xmlns:a16="http://schemas.microsoft.com/office/drawing/2014/main" val="151854794"/>
                    </a:ext>
                  </a:extLst>
                </a:gridCol>
                <a:gridCol w="822960">
                  <a:extLst>
                    <a:ext uri="{9D8B030D-6E8A-4147-A177-3AD203B41FA5}">
                      <a16:colId xmlns:a16="http://schemas.microsoft.com/office/drawing/2014/main" val="2374759478"/>
                    </a:ext>
                  </a:extLst>
                </a:gridCol>
                <a:gridCol w="822960">
                  <a:extLst>
                    <a:ext uri="{9D8B030D-6E8A-4147-A177-3AD203B41FA5}">
                      <a16:colId xmlns:a16="http://schemas.microsoft.com/office/drawing/2014/main" val="2416558176"/>
                    </a:ext>
                  </a:extLst>
                </a:gridCol>
                <a:gridCol w="822960">
                  <a:extLst>
                    <a:ext uri="{9D8B030D-6E8A-4147-A177-3AD203B41FA5}">
                      <a16:colId xmlns:a16="http://schemas.microsoft.com/office/drawing/2014/main" val="3372708447"/>
                    </a:ext>
                  </a:extLst>
                </a:gridCol>
                <a:gridCol w="822960">
                  <a:extLst>
                    <a:ext uri="{9D8B030D-6E8A-4147-A177-3AD203B41FA5}">
                      <a16:colId xmlns:a16="http://schemas.microsoft.com/office/drawing/2014/main" val="3190022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8180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- 2022-02-14 18:10:28</a:t>
                      </a:r>
                      <a:r>
                        <a:rPr kumimoji="0" lang="es-ES" sz="1000" b="0" i="0" u="none" strike="noStrike" kern="1200" cap="none" spc="0" normalizeH="0" baseline="0" noProof="0">
                          <a:ln>
                            <a:noFill/>
                          </a:ln>
                          <a:solidFill>
                            <a:prstClr val="black"/>
                          </a:solidFill>
                          <a:effectLst/>
                          <a:uLnTx/>
                          <a:uFillTx/>
                          <a:latin typeface="+mn-lt"/>
                          <a:ea typeface="+mn-ea"/>
                          <a:cs typeface="+mn-cs"/>
                        </a:rPr>
                        <a:t>
 En febrero Enamorate de una Scott.
Vení a nuestras tiendas, probá una Aspect 950 y enamorate.
Encontrá la tienda más cercana en nuestro link en bio y en las Stories destacadas.
#EnamorateDeScott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274058547_287733793294072_180209392216463163_n.jpg?_nc_cat=107&amp;ccb=1-5&amp;_nc_sid=8ae9d6&amp;_nc_ohc=Y69TI7Ba-48AX9_wgGK&amp;_nc_ht=scontent-iad3-2.cdninstagram.com&amp;edm=AL-3X8kEAAAA&amp;oh=00_AT9zbt-ZVHWscJmDe5gX5IMsCYw9bcbw7q4It6wJndX8_Q&amp;oe=623093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07983119"/>
                  </a:ext>
                </a:extLst>
              </a:tr>
            </a:tbl>
          </a:graphicData>
        </a:graphic>
      </p:graphicFrame>
      <p:sp>
        <p:nvSpPr>
          <p:cNvPr id="4" name="Text Placeholder 3">
            <a:extLst>
              <a:ext uri="{FF2B5EF4-FFF2-40B4-BE49-F238E27FC236}">
                <a16:creationId xmlns:a16="http://schemas.microsoft.com/office/drawing/2014/main" id="{1FA56420-9557-451B-9821-5E37961B751D}"/>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9194598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83566-CED7-4361-BC29-C30BA9DF5052}"/>
              </a:ext>
            </a:extLst>
          </p:cNvPr>
          <p:cNvSpPr>
            <a:spLocks noGrp="1"/>
          </p:cNvSpPr>
          <p:nvPr>
            <p:ph type="title"/>
          </p:nvPr>
        </p:nvSpPr>
        <p:spPr/>
        <p:txBody>
          <a:bodyPr/>
          <a:lstStyle/>
          <a:p>
            <a:r>
              <a:rPr lang="en-US"/>
              <a:t>Instagram Posts Table | Scott - 24 of 25</a:t>
            </a:r>
          </a:p>
        </p:txBody>
      </p:sp>
      <p:graphicFrame>
        <p:nvGraphicFramePr>
          <p:cNvPr id="5" name="Table Placeholder 4">
            <a:extLst>
              <a:ext uri="{FF2B5EF4-FFF2-40B4-BE49-F238E27FC236}">
                <a16:creationId xmlns:a16="http://schemas.microsoft.com/office/drawing/2014/main" id="{EE0AEF0C-1BC8-49F1-983C-AB9F0354E470}"/>
              </a:ext>
            </a:extLst>
          </p:cNvPr>
          <p:cNvGraphicFramePr>
            <a:graphicFrameLocks noGrp="1"/>
          </p:cNvGraphicFramePr>
          <p:nvPr>
            <p:ph type="tbl" sz="quarter" idx="13"/>
            <p:extLst>
              <p:ext uri="{D42A27DB-BD31-4B8C-83A1-F6EECF244321}">
                <p14:modId xmlns:p14="http://schemas.microsoft.com/office/powerpoint/2010/main" val="2969622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69946362"/>
                    </a:ext>
                  </a:extLst>
                </a:gridCol>
                <a:gridCol w="1810512">
                  <a:extLst>
                    <a:ext uri="{9D8B030D-6E8A-4147-A177-3AD203B41FA5}">
                      <a16:colId xmlns:a16="http://schemas.microsoft.com/office/drawing/2014/main" val="2228359283"/>
                    </a:ext>
                  </a:extLst>
                </a:gridCol>
                <a:gridCol w="822960">
                  <a:extLst>
                    <a:ext uri="{9D8B030D-6E8A-4147-A177-3AD203B41FA5}">
                      <a16:colId xmlns:a16="http://schemas.microsoft.com/office/drawing/2014/main" val="3691253047"/>
                    </a:ext>
                  </a:extLst>
                </a:gridCol>
                <a:gridCol w="822960">
                  <a:extLst>
                    <a:ext uri="{9D8B030D-6E8A-4147-A177-3AD203B41FA5}">
                      <a16:colId xmlns:a16="http://schemas.microsoft.com/office/drawing/2014/main" val="1301393352"/>
                    </a:ext>
                  </a:extLst>
                </a:gridCol>
                <a:gridCol w="822960">
                  <a:extLst>
                    <a:ext uri="{9D8B030D-6E8A-4147-A177-3AD203B41FA5}">
                      <a16:colId xmlns:a16="http://schemas.microsoft.com/office/drawing/2014/main" val="204680553"/>
                    </a:ext>
                  </a:extLst>
                </a:gridCol>
                <a:gridCol w="822960">
                  <a:extLst>
                    <a:ext uri="{9D8B030D-6E8A-4147-A177-3AD203B41FA5}">
                      <a16:colId xmlns:a16="http://schemas.microsoft.com/office/drawing/2014/main" val="543433524"/>
                    </a:ext>
                  </a:extLst>
                </a:gridCol>
                <a:gridCol w="822960">
                  <a:extLst>
                    <a:ext uri="{9D8B030D-6E8A-4147-A177-3AD203B41FA5}">
                      <a16:colId xmlns:a16="http://schemas.microsoft.com/office/drawing/2014/main" val="3402185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1895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- 2022-03-04 19:51:05</a:t>
                      </a:r>
                      <a:r>
                        <a:rPr kumimoji="0" lang="es-ES" sz="1000" b="0" i="0" u="none" strike="noStrike" kern="1200" cap="none" spc="0" normalizeH="0" baseline="0" noProof="0">
                          <a:ln>
                            <a:noFill/>
                          </a:ln>
                          <a:solidFill>
                            <a:prstClr val="black"/>
                          </a:solidFill>
                          <a:effectLst/>
                          <a:uLnTx/>
                          <a:uFillTx/>
                          <a:latin typeface="+mn-lt"/>
                          <a:ea typeface="+mn-ea"/>
                          <a:cs typeface="+mn-cs"/>
                        </a:rPr>
                        <a:t>
 ¿Spark RC o Scale RC?
Lo mejor de Scott para que vos elijas.
¿Con cuál te quedarías y por qué?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275105673_686584575857711_1743997951302723923_n.jpg?_nc_cat=109&amp;ccb=1-5&amp;_nc_sid=8ae9d6&amp;_nc_ohc=66ikR4sbuhAAX96OLNi&amp;_nc_ht=scontent-iad3-2.cdninstagram.com&amp;edm=AL-3X8kEAAAA&amp;oh=00_AT_L7B8hn3jU4uKZBO419udiXWGfjz7330x4gt-Pkyq_FA&amp;oe=62303888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03183953"/>
                  </a:ext>
                </a:extLst>
              </a:tr>
            </a:tbl>
          </a:graphicData>
        </a:graphic>
      </p:graphicFrame>
      <p:sp>
        <p:nvSpPr>
          <p:cNvPr id="4" name="Text Placeholder 3">
            <a:extLst>
              <a:ext uri="{FF2B5EF4-FFF2-40B4-BE49-F238E27FC236}">
                <a16:creationId xmlns:a16="http://schemas.microsoft.com/office/drawing/2014/main" id="{1C8252B4-5C2F-423A-BAB4-4628773F2D21}"/>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8915955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FD5CF-5B02-4E40-8DBB-53CD6B69DA4B}"/>
              </a:ext>
            </a:extLst>
          </p:cNvPr>
          <p:cNvSpPr>
            <a:spLocks noGrp="1"/>
          </p:cNvSpPr>
          <p:nvPr>
            <p:ph type="title"/>
          </p:nvPr>
        </p:nvSpPr>
        <p:spPr/>
        <p:txBody>
          <a:bodyPr/>
          <a:lstStyle/>
          <a:p>
            <a:r>
              <a:rPr lang="en-US"/>
              <a:t>Instagram Posts Table | Scott - 25 of 25</a:t>
            </a:r>
          </a:p>
        </p:txBody>
      </p:sp>
      <p:graphicFrame>
        <p:nvGraphicFramePr>
          <p:cNvPr id="5" name="Table Placeholder 4">
            <a:extLst>
              <a:ext uri="{FF2B5EF4-FFF2-40B4-BE49-F238E27FC236}">
                <a16:creationId xmlns:a16="http://schemas.microsoft.com/office/drawing/2014/main" id="{5933CF4C-E39E-4A58-B9CD-D11EE7B236D9}"/>
              </a:ext>
            </a:extLst>
          </p:cNvPr>
          <p:cNvGraphicFramePr>
            <a:graphicFrameLocks noGrp="1"/>
          </p:cNvGraphicFramePr>
          <p:nvPr>
            <p:ph type="tbl" sz="quarter" idx="13"/>
            <p:extLst>
              <p:ext uri="{D42A27DB-BD31-4B8C-83A1-F6EECF244321}">
                <p14:modId xmlns:p14="http://schemas.microsoft.com/office/powerpoint/2010/main" val="2832448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91004765"/>
                    </a:ext>
                  </a:extLst>
                </a:gridCol>
                <a:gridCol w="1810512">
                  <a:extLst>
                    <a:ext uri="{9D8B030D-6E8A-4147-A177-3AD203B41FA5}">
                      <a16:colId xmlns:a16="http://schemas.microsoft.com/office/drawing/2014/main" val="1501051862"/>
                    </a:ext>
                  </a:extLst>
                </a:gridCol>
                <a:gridCol w="822960">
                  <a:extLst>
                    <a:ext uri="{9D8B030D-6E8A-4147-A177-3AD203B41FA5}">
                      <a16:colId xmlns:a16="http://schemas.microsoft.com/office/drawing/2014/main" val="144600595"/>
                    </a:ext>
                  </a:extLst>
                </a:gridCol>
                <a:gridCol w="822960">
                  <a:extLst>
                    <a:ext uri="{9D8B030D-6E8A-4147-A177-3AD203B41FA5}">
                      <a16:colId xmlns:a16="http://schemas.microsoft.com/office/drawing/2014/main" val="5776350"/>
                    </a:ext>
                  </a:extLst>
                </a:gridCol>
                <a:gridCol w="822960">
                  <a:extLst>
                    <a:ext uri="{9D8B030D-6E8A-4147-A177-3AD203B41FA5}">
                      <a16:colId xmlns:a16="http://schemas.microsoft.com/office/drawing/2014/main" val="1222478857"/>
                    </a:ext>
                  </a:extLst>
                </a:gridCol>
                <a:gridCol w="822960">
                  <a:extLst>
                    <a:ext uri="{9D8B030D-6E8A-4147-A177-3AD203B41FA5}">
                      <a16:colId xmlns:a16="http://schemas.microsoft.com/office/drawing/2014/main" val="1663430308"/>
                    </a:ext>
                  </a:extLst>
                </a:gridCol>
                <a:gridCol w="822960">
                  <a:extLst>
                    <a:ext uri="{9D8B030D-6E8A-4147-A177-3AD203B41FA5}">
                      <a16:colId xmlns:a16="http://schemas.microsoft.com/office/drawing/2014/main" val="1909827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74907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- 2022-02-24 18:15:34</a:t>
                      </a:r>
                      <a:r>
                        <a:rPr kumimoji="0" lang="es-ES" sz="1000" b="0" i="0" u="none" strike="noStrike" kern="1200" cap="none" spc="0" normalizeH="0" baseline="0" noProof="0">
                          <a:ln>
                            <a:noFill/>
                          </a:ln>
                          <a:solidFill>
                            <a:prstClr val="black"/>
                          </a:solidFill>
                          <a:effectLst/>
                          <a:uLnTx/>
                          <a:uFillTx/>
                          <a:latin typeface="+mn-lt"/>
                          <a:ea typeface="+mn-ea"/>
                          <a:cs typeface="+mn-cs"/>
                        </a:rPr>
                        <a:t>
 Todos los elementos de seguridad y confort en un casco👉 el Specialized Echelon II. 
Gracias a su ventilación mejorada y su diseño ergonómico, disfrutarás de un ajuste excepcional e increíble comodidad.
⭐️En cuanto a la protección🛡, posee tecnología MIPS y es apto para usar con el sensor ANGi.
⭐️Su diseño de ventilación🌬4th Dimension Cooling te mantendrá siempre fresco.
⭐️Su sistema de micro ajuste en la parte trasera y Trifix en correas, harán que su calce sea perfecto, confortable y seguro. 
Usá casco, en casa te esperan😊
#IamSpecialized #SpecializedArgentina #SpecializedEchelon #Mips #SpecializedHelmets #ANGi #PedaleaSeguro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274630086_270875521873608_990612842365325084_n.jpg?_nc_cat=104&amp;ccb=1-5&amp;_nc_sid=8ae9d6&amp;_nc_ohc=DGKB9XCgOYEAX8IQIo8&amp;_nc_ht=scontent-yyz1-1.cdninstagram.com&amp;edm=AL-3X8kEAAAA&amp;oh=00_AT9_GPNwUqRjcY9XBDJCPQVW8H577YH3lEsKUU0ZqmAyug&amp;oe=6230A29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1540054"/>
                  </a:ext>
                </a:extLst>
              </a:tr>
            </a:tbl>
          </a:graphicData>
        </a:graphic>
      </p:graphicFrame>
      <p:sp>
        <p:nvSpPr>
          <p:cNvPr id="4" name="Text Placeholder 3">
            <a:extLst>
              <a:ext uri="{FF2B5EF4-FFF2-40B4-BE49-F238E27FC236}">
                <a16:creationId xmlns:a16="http://schemas.microsoft.com/office/drawing/2014/main" id="{A48E6015-E790-49A4-A4CC-AD18DCD37FA0}"/>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760124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3143</Words>
  <Application>Microsoft Office PowerPoint</Application>
  <PresentationFormat>On-screen Show (4:3)</PresentationFormat>
  <Paragraphs>644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Reporte Instagram</vt:lpstr>
      <vt:lpstr>Instagram Key Metrics Table | Scott</vt:lpstr>
      <vt:lpstr>Instagram Key Metrics Radar | Scott</vt:lpstr>
      <vt:lpstr>Instagram Followers Total | Scott</vt:lpstr>
      <vt:lpstr>Instagram Followers Change | Scott</vt:lpstr>
      <vt:lpstr>Instagram Followers Change Per Weekday | Scott</vt:lpstr>
      <vt:lpstr>Instagram Posts By Weekday | Scott</vt:lpstr>
      <vt:lpstr>Instagram Interaction Rate By Weekday | Scott</vt:lpstr>
      <vt:lpstr>Instagram Posts By Hour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25</vt:lpstr>
      <vt:lpstr>Instagram Posts Table | Scott - 2 of 25</vt:lpstr>
      <vt:lpstr>Instagram Posts Table | Scott - 3 of 25</vt:lpstr>
      <vt:lpstr>Instagram Posts Table | Scott - 4 of 25</vt:lpstr>
      <vt:lpstr>Instagram Posts Table | Scott - 5 of 25</vt:lpstr>
      <vt:lpstr>Instagram Posts Table | Scott - 6 of 25</vt:lpstr>
      <vt:lpstr>Instagram Posts Table | Scott - 7 of 25</vt:lpstr>
      <vt:lpstr>Instagram Posts Table | Scott - 8 of 25</vt:lpstr>
      <vt:lpstr>Instagram Posts Table | Scott - 9 of 25</vt:lpstr>
      <vt:lpstr>Instagram Posts Table | Scott - 10 of 25</vt:lpstr>
      <vt:lpstr>Instagram Posts Table | Scott - 11 of 25</vt:lpstr>
      <vt:lpstr>Instagram Posts Table | Scott - 12 of 25</vt:lpstr>
      <vt:lpstr>Instagram Posts Table | Scott - 13 of 25</vt:lpstr>
      <vt:lpstr>Instagram Posts Table | Scott - 14 of 25</vt:lpstr>
      <vt:lpstr>Instagram Posts Table | Scott - 15 of 25</vt:lpstr>
      <vt:lpstr>Instagram Posts Table | Scott - 16 of 25</vt:lpstr>
      <vt:lpstr>Instagram Posts Table | Scott - 17 of 25</vt:lpstr>
      <vt:lpstr>Instagram Posts Table | Scott - 18 of 25</vt:lpstr>
      <vt:lpstr>Instagram Posts Table | Scott - 19 of 25</vt:lpstr>
      <vt:lpstr>Instagram Posts Table | Scott - 20 of 25</vt:lpstr>
      <vt:lpstr>Instagram Posts Table | Scott - 21 of 25</vt:lpstr>
      <vt:lpstr>Instagram Posts Table | Scott - 22 of 25</vt:lpstr>
      <vt:lpstr>Instagram Posts Table | Scott - 23 of 25</vt:lpstr>
      <vt:lpstr>Instagram Posts Table | Scott - 24 of 25</vt:lpstr>
      <vt:lpstr>Instagram Posts Table | Scott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2022-03-11T10:36:49Z</dcterms:created>
  <dcterms:modified xsi:type="dcterms:W3CDTF">2022-03-11T10:37:51Z</dcterms:modified>
</cp:coreProperties>
</file>