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orbea.argentina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39.553699999999999</c:v>
                </c:pt>
                <c:pt idx="1">
                  <c:v>0</c:v>
                </c:pt>
                <c:pt idx="2">
                  <c:v>0</c:v>
                </c:pt>
                <c:pt idx="3">
                  <c:v>0</c:v>
                </c:pt>
                <c:pt idx="4">
                  <c:v>0</c:v>
                </c:pt>
                <c:pt idx="5">
                  <c:v>0</c:v>
                </c:pt>
                <c:pt idx="6">
                  <c:v>0</c:v>
                </c:pt>
                <c:pt idx="7">
                  <c:v>-7.2327000000000004</c:v>
                </c:pt>
              </c:numCache>
            </c:numRef>
          </c:val>
          <c:extLst>
            <c:ext xmlns:c16="http://schemas.microsoft.com/office/drawing/2014/chart" uri="{C3380CC4-5D6E-409C-BE32-E72D297353CC}">
              <c16:uniqueId val="{00000000-2D89-49F5-804D-4730691AEA40}"/>
            </c:ext>
          </c:extLst>
        </c:ser>
        <c:ser>
          <c:idx val="1"/>
          <c:order val="1"/>
          <c:tx>
            <c:strRef>
              <c:f>Sheet1!$C$1</c:f>
              <c:strCache>
                <c:ptCount val="1"/>
                <c:pt idx="0">
                  <c:v>cannondale.argentina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34.4833</c:v>
                </c:pt>
                <c:pt idx="1">
                  <c:v>42.857100000000003</c:v>
                </c:pt>
                <c:pt idx="2">
                  <c:v>44.444400000000002</c:v>
                </c:pt>
                <c:pt idx="3">
                  <c:v>20</c:v>
                </c:pt>
                <c:pt idx="4">
                  <c:v>43.75</c:v>
                </c:pt>
                <c:pt idx="5">
                  <c:v>26.502600000000001</c:v>
                </c:pt>
                <c:pt idx="6">
                  <c:v>82.291300000000007</c:v>
                </c:pt>
                <c:pt idx="7">
                  <c:v>17.592500000000001</c:v>
                </c:pt>
              </c:numCache>
            </c:numRef>
          </c:val>
          <c:extLst>
            <c:ext xmlns:c16="http://schemas.microsoft.com/office/drawing/2014/chart" uri="{C3380CC4-5D6E-409C-BE32-E72D297353CC}">
              <c16:uniqueId val="{00000001-2D89-49F5-804D-4730691AEA40}"/>
            </c:ext>
          </c:extLst>
        </c:ser>
        <c:ser>
          <c:idx val="2"/>
          <c:order val="2"/>
          <c:tx>
            <c:strRef>
              <c:f>Sheet1!$D$1</c:f>
              <c:strCache>
                <c:ptCount val="1"/>
                <c:pt idx="0">
                  <c:v>trekbicycleargentina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14.2857</c:v>
                </c:pt>
                <c:pt idx="2">
                  <c:v>77.777799999999999</c:v>
                </c:pt>
                <c:pt idx="3">
                  <c:v>80</c:v>
                </c:pt>
                <c:pt idx="4">
                  <c:v>43.75</c:v>
                </c:pt>
                <c:pt idx="5">
                  <c:v>75.5077</c:v>
                </c:pt>
                <c:pt idx="6">
                  <c:v>51.424900000000001</c:v>
                </c:pt>
                <c:pt idx="7">
                  <c:v>5.1041999999999996</c:v>
                </c:pt>
              </c:numCache>
            </c:numRef>
          </c:val>
          <c:extLst>
            <c:ext xmlns:c16="http://schemas.microsoft.com/office/drawing/2014/chart" uri="{C3380CC4-5D6E-409C-BE32-E72D297353CC}">
              <c16:uniqueId val="{00000002-2D89-49F5-804D-4730691AEA40}"/>
            </c:ext>
          </c:extLst>
        </c:ser>
        <c:ser>
          <c:idx val="3"/>
          <c:order val="3"/>
          <c:tx>
            <c:strRef>
              <c:f>Sheet1!$E$1</c:f>
              <c:strCache>
                <c:ptCount val="1"/>
                <c:pt idx="0">
                  <c:v>scottsportsargentina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76.5595</c:v>
                </c:pt>
                <c:pt idx="1">
                  <c:v>100</c:v>
                </c:pt>
                <c:pt idx="2">
                  <c:v>100</c:v>
                </c:pt>
                <c:pt idx="3">
                  <c:v>40</c:v>
                </c:pt>
                <c:pt idx="4">
                  <c:v>100</c:v>
                </c:pt>
                <c:pt idx="5">
                  <c:v>100</c:v>
                </c:pt>
                <c:pt idx="6">
                  <c:v>58.720199999999998</c:v>
                </c:pt>
                <c:pt idx="7">
                  <c:v>21.739799999999999</c:v>
                </c:pt>
              </c:numCache>
            </c:numRef>
          </c:val>
          <c:extLst>
            <c:ext xmlns:c16="http://schemas.microsoft.com/office/drawing/2014/chart" uri="{C3380CC4-5D6E-409C-BE32-E72D297353CC}">
              <c16:uniqueId val="{00000003-2D89-49F5-804D-4730691AEA40}"/>
            </c:ext>
          </c:extLst>
        </c:ser>
        <c:ser>
          <c:idx val="4"/>
          <c:order val="4"/>
          <c:tx>
            <c:strRef>
              <c:f>Sheet1!$F$1</c:f>
              <c:strCache>
                <c:ptCount val="1"/>
                <c:pt idx="0">
                  <c:v>specialized_arg</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97.783000000000001</c:v>
                </c:pt>
                <c:pt idx="1">
                  <c:v>9.5237999999999996</c:v>
                </c:pt>
                <c:pt idx="2">
                  <c:v>88.888900000000007</c:v>
                </c:pt>
                <c:pt idx="3">
                  <c:v>40</c:v>
                </c:pt>
                <c:pt idx="4">
                  <c:v>37.5</c:v>
                </c:pt>
                <c:pt idx="5">
                  <c:v>65.599999999999994</c:v>
                </c:pt>
                <c:pt idx="6">
                  <c:v>38.7864</c:v>
                </c:pt>
                <c:pt idx="7">
                  <c:v>36.1402</c:v>
                </c:pt>
              </c:numCache>
            </c:numRef>
          </c:val>
          <c:extLst>
            <c:ext xmlns:c16="http://schemas.microsoft.com/office/drawing/2014/chart" uri="{C3380CC4-5D6E-409C-BE32-E72D297353CC}">
              <c16:uniqueId val="{00000004-2D89-49F5-804D-4730691AEA40}"/>
            </c:ext>
          </c:extLst>
        </c:ser>
        <c:ser>
          <c:idx val="5"/>
          <c:order val="5"/>
          <c:tx>
            <c:strRef>
              <c:f>Sheet1!$G$1</c:f>
              <c:strCache>
                <c:ptCount val="1"/>
                <c:pt idx="0">
                  <c:v>meridabikes_ar</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13.969900000000001</c:v>
                </c:pt>
                <c:pt idx="1">
                  <c:v>19.047599999999999</c:v>
                </c:pt>
                <c:pt idx="2">
                  <c:v>11.1111</c:v>
                </c:pt>
                <c:pt idx="3">
                  <c:v>100</c:v>
                </c:pt>
                <c:pt idx="4">
                  <c:v>31.25</c:v>
                </c:pt>
                <c:pt idx="5">
                  <c:v>9.0871999999999993</c:v>
                </c:pt>
                <c:pt idx="6">
                  <c:v>100</c:v>
                </c:pt>
                <c:pt idx="7">
                  <c:v>31.598299999999998</c:v>
                </c:pt>
              </c:numCache>
            </c:numRef>
          </c:val>
          <c:extLst>
            <c:ext xmlns:c16="http://schemas.microsoft.com/office/drawing/2014/chart" uri="{C3380CC4-5D6E-409C-BE32-E72D297353CC}">
              <c16:uniqueId val="{00000005-2D89-49F5-804D-4730691AEA40}"/>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8.9542999999999999</c:v>
                </c:pt>
                <c:pt idx="1">
                  <c:v>0</c:v>
                </c:pt>
                <c:pt idx="2">
                  <c:v>11.1111</c:v>
                </c:pt>
                <c:pt idx="3">
                  <c:v>0</c:v>
                </c:pt>
                <c:pt idx="4">
                  <c:v>3.125</c:v>
                </c:pt>
                <c:pt idx="5">
                  <c:v>6.2769000000000004</c:v>
                </c:pt>
                <c:pt idx="6">
                  <c:v>0</c:v>
                </c:pt>
                <c:pt idx="7">
                  <c:v>100</c:v>
                </c:pt>
              </c:numCache>
            </c:numRef>
          </c:val>
          <c:extLst>
            <c:ext xmlns:c16="http://schemas.microsoft.com/office/drawing/2014/chart" uri="{C3380CC4-5D6E-409C-BE32-E72D297353CC}">
              <c16:uniqueId val="{00000006-2D89-49F5-804D-4730691AEA40}"/>
            </c:ext>
          </c:extLst>
        </c:ser>
        <c:ser>
          <c:idx val="7"/>
          <c:order val="7"/>
          <c:tx>
            <c:strRef>
              <c:f>Sheet1!$I$1</c:f>
              <c:strCache>
                <c:ptCount val="1"/>
                <c:pt idx="0">
                  <c:v>giantargentina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41.795900000000003</c:v>
                </c:pt>
                <c:pt idx="1">
                  <c:v>4.7618999999999998</c:v>
                </c:pt>
                <c:pt idx="2">
                  <c:v>11.1111</c:v>
                </c:pt>
                <c:pt idx="3">
                  <c:v>20</c:v>
                </c:pt>
                <c:pt idx="4">
                  <c:v>9.375</c:v>
                </c:pt>
                <c:pt idx="5">
                  <c:v>0.59489999999999998</c:v>
                </c:pt>
                <c:pt idx="6">
                  <c:v>9.8992000000000004</c:v>
                </c:pt>
                <c:pt idx="7">
                  <c:v>17.9787</c:v>
                </c:pt>
              </c:numCache>
            </c:numRef>
          </c:val>
          <c:extLst>
            <c:ext xmlns:c16="http://schemas.microsoft.com/office/drawing/2014/chart" uri="{C3380CC4-5D6E-409C-BE32-E72D297353CC}">
              <c16:uniqueId val="{00000007-2D89-49F5-804D-4730691AEA40}"/>
            </c:ext>
          </c:extLst>
        </c:ser>
        <c:dLbls>
          <c:showLegendKey val="0"/>
          <c:showVal val="0"/>
          <c:showCatName val="0"/>
          <c:showSerName val="0"/>
          <c:showPercent val="0"/>
          <c:showBubbleSize val="0"/>
        </c:dLbls>
        <c:axId val="405195560"/>
        <c:axId val="405196216"/>
      </c:radarChart>
      <c:catAx>
        <c:axId val="405195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96216"/>
        <c:crosses val="autoZero"/>
        <c:auto val="1"/>
        <c:lblAlgn val="ctr"/>
        <c:lblOffset val="100"/>
        <c:noMultiLvlLbl val="0"/>
      </c:catAx>
      <c:valAx>
        <c:axId val="40519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9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18828</c:v>
                </c:pt>
                <c:pt idx="1">
                  <c:v>18821</c:v>
                </c:pt>
                <c:pt idx="2">
                  <c:v>18819</c:v>
                </c:pt>
                <c:pt idx="3">
                  <c:v>18819</c:v>
                </c:pt>
                <c:pt idx="4">
                  <c:v>18812</c:v>
                </c:pt>
                <c:pt idx="5">
                  <c:v>18807</c:v>
                </c:pt>
                <c:pt idx="6">
                  <c:v>18806</c:v>
                </c:pt>
                <c:pt idx="7">
                  <c:v>18809</c:v>
                </c:pt>
                <c:pt idx="8">
                  <c:v>18809</c:v>
                </c:pt>
                <c:pt idx="9">
                  <c:v>18807</c:v>
                </c:pt>
                <c:pt idx="10">
                  <c:v>18806</c:v>
                </c:pt>
                <c:pt idx="11">
                  <c:v>18805</c:v>
                </c:pt>
                <c:pt idx="12">
                  <c:v>18801</c:v>
                </c:pt>
                <c:pt idx="13">
                  <c:v>18799</c:v>
                </c:pt>
                <c:pt idx="14">
                  <c:v>18801</c:v>
                </c:pt>
                <c:pt idx="15">
                  <c:v>18801</c:v>
                </c:pt>
                <c:pt idx="16">
                  <c:v>18798</c:v>
                </c:pt>
                <c:pt idx="17">
                  <c:v>18796</c:v>
                </c:pt>
                <c:pt idx="18">
                  <c:v>18795</c:v>
                </c:pt>
                <c:pt idx="19">
                  <c:v>18795</c:v>
                </c:pt>
                <c:pt idx="20">
                  <c:v>18789</c:v>
                </c:pt>
                <c:pt idx="21">
                  <c:v>18788</c:v>
                </c:pt>
                <c:pt idx="22">
                  <c:v>18786</c:v>
                </c:pt>
                <c:pt idx="23">
                  <c:v>18780</c:v>
                </c:pt>
                <c:pt idx="24">
                  <c:v>18778</c:v>
                </c:pt>
                <c:pt idx="25">
                  <c:v>18772</c:v>
                </c:pt>
                <c:pt idx="26">
                  <c:v>18768</c:v>
                </c:pt>
                <c:pt idx="27">
                  <c:v>18769</c:v>
                </c:pt>
              </c:numCache>
            </c:numRef>
          </c:val>
          <c:smooth val="0"/>
          <c:extLst>
            <c:ext xmlns:c16="http://schemas.microsoft.com/office/drawing/2014/chart" uri="{C3380CC4-5D6E-409C-BE32-E72D297353CC}">
              <c16:uniqueId val="{00000000-5252-4799-AF37-F0316E93ACE1}"/>
            </c:ext>
          </c:extLst>
        </c:ser>
        <c:ser>
          <c:idx val="1"/>
          <c:order val="1"/>
          <c:tx>
            <c:strRef>
              <c:f>Sheet1!$C$1</c:f>
              <c:strCache>
                <c:ptCount val="1"/>
                <c:pt idx="0">
                  <c:v>cannondale.argentina</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16246</c:v>
                </c:pt>
                <c:pt idx="1">
                  <c:v>16253</c:v>
                </c:pt>
                <c:pt idx="2">
                  <c:v>16250</c:v>
                </c:pt>
                <c:pt idx="3">
                  <c:v>16256</c:v>
                </c:pt>
                <c:pt idx="4">
                  <c:v>16256</c:v>
                </c:pt>
                <c:pt idx="5">
                  <c:v>16257</c:v>
                </c:pt>
                <c:pt idx="6">
                  <c:v>16256</c:v>
                </c:pt>
                <c:pt idx="7">
                  <c:v>16256</c:v>
                </c:pt>
                <c:pt idx="8">
                  <c:v>16256</c:v>
                </c:pt>
                <c:pt idx="9">
                  <c:v>16261</c:v>
                </c:pt>
                <c:pt idx="10">
                  <c:v>16261</c:v>
                </c:pt>
                <c:pt idx="11">
                  <c:v>16262</c:v>
                </c:pt>
                <c:pt idx="12">
                  <c:v>16270</c:v>
                </c:pt>
                <c:pt idx="13">
                  <c:v>16269</c:v>
                </c:pt>
                <c:pt idx="14">
                  <c:v>16272</c:v>
                </c:pt>
                <c:pt idx="15">
                  <c:v>16277</c:v>
                </c:pt>
                <c:pt idx="16">
                  <c:v>16285</c:v>
                </c:pt>
                <c:pt idx="17">
                  <c:v>16313</c:v>
                </c:pt>
                <c:pt idx="18">
                  <c:v>16321</c:v>
                </c:pt>
                <c:pt idx="19">
                  <c:v>16323</c:v>
                </c:pt>
                <c:pt idx="20">
                  <c:v>16328</c:v>
                </c:pt>
                <c:pt idx="21">
                  <c:v>16329</c:v>
                </c:pt>
                <c:pt idx="22">
                  <c:v>16340</c:v>
                </c:pt>
                <c:pt idx="23">
                  <c:v>16347</c:v>
                </c:pt>
                <c:pt idx="24">
                  <c:v>16355</c:v>
                </c:pt>
                <c:pt idx="25">
                  <c:v>16355</c:v>
                </c:pt>
                <c:pt idx="26">
                  <c:v>16362</c:v>
                </c:pt>
                <c:pt idx="27">
                  <c:v>16363</c:v>
                </c:pt>
              </c:numCache>
            </c:numRef>
          </c:val>
          <c:smooth val="0"/>
          <c:extLst>
            <c:ext xmlns:c16="http://schemas.microsoft.com/office/drawing/2014/chart" uri="{C3380CC4-5D6E-409C-BE32-E72D297353CC}">
              <c16:uniqueId val="{00000001-5252-4799-AF37-F0316E93ACE1}"/>
            </c:ext>
          </c:extLst>
        </c:ser>
        <c:ser>
          <c:idx val="2"/>
          <c:order val="2"/>
          <c:tx>
            <c:strRef>
              <c:f>Sheet1!$D$1</c:f>
              <c:strCache>
                <c:ptCount val="1"/>
                <c:pt idx="0">
                  <c:v>trekbicycleargentina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47342</c:v>
                </c:pt>
                <c:pt idx="1">
                  <c:v>47344</c:v>
                </c:pt>
                <c:pt idx="2">
                  <c:v>47351</c:v>
                </c:pt>
                <c:pt idx="3">
                  <c:v>47352</c:v>
                </c:pt>
                <c:pt idx="4">
                  <c:v>47357</c:v>
                </c:pt>
                <c:pt idx="5">
                  <c:v>47365</c:v>
                </c:pt>
                <c:pt idx="6">
                  <c:v>47373</c:v>
                </c:pt>
                <c:pt idx="7">
                  <c:v>47383</c:v>
                </c:pt>
                <c:pt idx="8">
                  <c:v>47390</c:v>
                </c:pt>
                <c:pt idx="9">
                  <c:v>47383</c:v>
                </c:pt>
                <c:pt idx="10">
                  <c:v>47381</c:v>
                </c:pt>
                <c:pt idx="11">
                  <c:v>47378</c:v>
                </c:pt>
                <c:pt idx="12">
                  <c:v>47388</c:v>
                </c:pt>
                <c:pt idx="13">
                  <c:v>47384</c:v>
                </c:pt>
                <c:pt idx="14">
                  <c:v>47389</c:v>
                </c:pt>
                <c:pt idx="15">
                  <c:v>47395</c:v>
                </c:pt>
                <c:pt idx="16">
                  <c:v>47407</c:v>
                </c:pt>
                <c:pt idx="17">
                  <c:v>47406</c:v>
                </c:pt>
                <c:pt idx="18">
                  <c:v>47413</c:v>
                </c:pt>
                <c:pt idx="19">
                  <c:v>47409</c:v>
                </c:pt>
                <c:pt idx="20">
                  <c:v>47419</c:v>
                </c:pt>
                <c:pt idx="21">
                  <c:v>47427</c:v>
                </c:pt>
                <c:pt idx="22">
                  <c:v>47437</c:v>
                </c:pt>
                <c:pt idx="23">
                  <c:v>47440</c:v>
                </c:pt>
                <c:pt idx="24">
                  <c:v>47450</c:v>
                </c:pt>
                <c:pt idx="25">
                  <c:v>47451</c:v>
                </c:pt>
                <c:pt idx="26">
                  <c:v>47450</c:v>
                </c:pt>
                <c:pt idx="27">
                  <c:v>47452</c:v>
                </c:pt>
              </c:numCache>
            </c:numRef>
          </c:val>
          <c:smooth val="0"/>
          <c:extLst>
            <c:ext xmlns:c16="http://schemas.microsoft.com/office/drawing/2014/chart" uri="{C3380CC4-5D6E-409C-BE32-E72D297353CC}">
              <c16:uniqueId val="{00000002-5252-4799-AF37-F0316E93ACE1}"/>
            </c:ext>
          </c:extLst>
        </c:ser>
        <c:ser>
          <c:idx val="3"/>
          <c:order val="3"/>
          <c:tx>
            <c:strRef>
              <c:f>Sheet1!$E$1</c:f>
              <c:strCache>
                <c:ptCount val="1"/>
                <c:pt idx="0">
                  <c:v>scottsportsargentina</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35984</c:v>
                </c:pt>
                <c:pt idx="1">
                  <c:v>35991</c:v>
                </c:pt>
                <c:pt idx="2">
                  <c:v>35999</c:v>
                </c:pt>
                <c:pt idx="3">
                  <c:v>36002</c:v>
                </c:pt>
                <c:pt idx="4">
                  <c:v>36025</c:v>
                </c:pt>
                <c:pt idx="5">
                  <c:v>36037</c:v>
                </c:pt>
                <c:pt idx="6">
                  <c:v>36057</c:v>
                </c:pt>
                <c:pt idx="7">
                  <c:v>36056</c:v>
                </c:pt>
                <c:pt idx="8">
                  <c:v>36068</c:v>
                </c:pt>
                <c:pt idx="9">
                  <c:v>36070</c:v>
                </c:pt>
                <c:pt idx="10">
                  <c:v>36077</c:v>
                </c:pt>
                <c:pt idx="11">
                  <c:v>36085</c:v>
                </c:pt>
                <c:pt idx="12">
                  <c:v>36095</c:v>
                </c:pt>
                <c:pt idx="13">
                  <c:v>36104</c:v>
                </c:pt>
                <c:pt idx="14">
                  <c:v>36117</c:v>
                </c:pt>
                <c:pt idx="15">
                  <c:v>36131</c:v>
                </c:pt>
                <c:pt idx="16">
                  <c:v>36130</c:v>
                </c:pt>
                <c:pt idx="17">
                  <c:v>36165</c:v>
                </c:pt>
                <c:pt idx="18">
                  <c:v>36178</c:v>
                </c:pt>
                <c:pt idx="19">
                  <c:v>36177</c:v>
                </c:pt>
                <c:pt idx="20">
                  <c:v>36197</c:v>
                </c:pt>
                <c:pt idx="21">
                  <c:v>36219</c:v>
                </c:pt>
                <c:pt idx="22">
                  <c:v>36253</c:v>
                </c:pt>
                <c:pt idx="23">
                  <c:v>36271</c:v>
                </c:pt>
                <c:pt idx="24">
                  <c:v>36286</c:v>
                </c:pt>
                <c:pt idx="25">
                  <c:v>36307</c:v>
                </c:pt>
                <c:pt idx="26">
                  <c:v>36324</c:v>
                </c:pt>
                <c:pt idx="27">
                  <c:v>36329</c:v>
                </c:pt>
              </c:numCache>
            </c:numRef>
          </c:val>
          <c:smooth val="0"/>
          <c:extLst>
            <c:ext xmlns:c16="http://schemas.microsoft.com/office/drawing/2014/chart" uri="{C3380CC4-5D6E-409C-BE32-E72D297353CC}">
              <c16:uniqueId val="{00000003-5252-4799-AF37-F0316E93ACE1}"/>
            </c:ext>
          </c:extLst>
        </c:ser>
        <c:ser>
          <c:idx val="4"/>
          <c:order val="4"/>
          <c:tx>
            <c:strRef>
              <c:f>Sheet1!$F$1</c:f>
              <c:strCache>
                <c:ptCount val="1"/>
                <c:pt idx="0">
                  <c:v>specialized_arg</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45682</c:v>
                </c:pt>
                <c:pt idx="1">
                  <c:v>45713</c:v>
                </c:pt>
                <c:pt idx="2">
                  <c:v>45737</c:v>
                </c:pt>
                <c:pt idx="3">
                  <c:v>45779</c:v>
                </c:pt>
                <c:pt idx="4">
                  <c:v>45816</c:v>
                </c:pt>
                <c:pt idx="5">
                  <c:v>45855</c:v>
                </c:pt>
                <c:pt idx="6">
                  <c:v>45879</c:v>
                </c:pt>
                <c:pt idx="7">
                  <c:v>45938</c:v>
                </c:pt>
                <c:pt idx="8">
                  <c:v>45979</c:v>
                </c:pt>
                <c:pt idx="9">
                  <c:v>46005</c:v>
                </c:pt>
                <c:pt idx="10">
                  <c:v>46034</c:v>
                </c:pt>
                <c:pt idx="11">
                  <c:v>46052</c:v>
                </c:pt>
                <c:pt idx="12">
                  <c:v>46097</c:v>
                </c:pt>
                <c:pt idx="13">
                  <c:v>46145</c:v>
                </c:pt>
                <c:pt idx="14">
                  <c:v>46199</c:v>
                </c:pt>
                <c:pt idx="15">
                  <c:v>46269</c:v>
                </c:pt>
                <c:pt idx="16">
                  <c:v>46291</c:v>
                </c:pt>
                <c:pt idx="17">
                  <c:v>46320</c:v>
                </c:pt>
                <c:pt idx="18">
                  <c:v>46318</c:v>
                </c:pt>
                <c:pt idx="19">
                  <c:v>46319</c:v>
                </c:pt>
                <c:pt idx="20">
                  <c:v>46322</c:v>
                </c:pt>
                <c:pt idx="21">
                  <c:v>46325</c:v>
                </c:pt>
                <c:pt idx="22">
                  <c:v>46349</c:v>
                </c:pt>
                <c:pt idx="23">
                  <c:v>46358</c:v>
                </c:pt>
                <c:pt idx="24">
                  <c:v>46371</c:v>
                </c:pt>
                <c:pt idx="25">
                  <c:v>46382</c:v>
                </c:pt>
                <c:pt idx="26">
                  <c:v>46391</c:v>
                </c:pt>
                <c:pt idx="27">
                  <c:v>46400</c:v>
                </c:pt>
              </c:numCache>
            </c:numRef>
          </c:val>
          <c:smooth val="0"/>
          <c:extLst>
            <c:ext xmlns:c16="http://schemas.microsoft.com/office/drawing/2014/chart" uri="{C3380CC4-5D6E-409C-BE32-E72D297353CC}">
              <c16:uniqueId val="{00000004-5252-4799-AF37-F0316E93ACE1}"/>
            </c:ext>
          </c:extLst>
        </c:ser>
        <c:ser>
          <c:idx val="5"/>
          <c:order val="5"/>
          <c:tx>
            <c:strRef>
              <c:f>Sheet1!$G$1</c:f>
              <c:strCache>
                <c:ptCount val="1"/>
                <c:pt idx="0">
                  <c:v>meridabikes_ar</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6541</c:v>
                </c:pt>
                <c:pt idx="1">
                  <c:v>6546</c:v>
                </c:pt>
                <c:pt idx="2">
                  <c:v>6546</c:v>
                </c:pt>
                <c:pt idx="3">
                  <c:v>6552</c:v>
                </c:pt>
                <c:pt idx="4">
                  <c:v>6555</c:v>
                </c:pt>
                <c:pt idx="5">
                  <c:v>6554</c:v>
                </c:pt>
                <c:pt idx="6">
                  <c:v>6558</c:v>
                </c:pt>
                <c:pt idx="7">
                  <c:v>6564</c:v>
                </c:pt>
                <c:pt idx="8">
                  <c:v>6571</c:v>
                </c:pt>
                <c:pt idx="9">
                  <c:v>6574</c:v>
                </c:pt>
                <c:pt idx="10">
                  <c:v>6578</c:v>
                </c:pt>
                <c:pt idx="11">
                  <c:v>6579</c:v>
                </c:pt>
                <c:pt idx="12">
                  <c:v>6584</c:v>
                </c:pt>
                <c:pt idx="13">
                  <c:v>6586</c:v>
                </c:pt>
                <c:pt idx="14">
                  <c:v>6585</c:v>
                </c:pt>
                <c:pt idx="15">
                  <c:v>6585</c:v>
                </c:pt>
                <c:pt idx="16">
                  <c:v>6592</c:v>
                </c:pt>
                <c:pt idx="17">
                  <c:v>6597</c:v>
                </c:pt>
                <c:pt idx="18">
                  <c:v>6600</c:v>
                </c:pt>
                <c:pt idx="19">
                  <c:v>6603</c:v>
                </c:pt>
                <c:pt idx="20">
                  <c:v>6604</c:v>
                </c:pt>
                <c:pt idx="21">
                  <c:v>6609</c:v>
                </c:pt>
                <c:pt idx="22">
                  <c:v>6607</c:v>
                </c:pt>
                <c:pt idx="23">
                  <c:v>6613</c:v>
                </c:pt>
                <c:pt idx="24">
                  <c:v>6622</c:v>
                </c:pt>
                <c:pt idx="25">
                  <c:v>6624</c:v>
                </c:pt>
                <c:pt idx="26">
                  <c:v>6630</c:v>
                </c:pt>
                <c:pt idx="27">
                  <c:v>6629</c:v>
                </c:pt>
              </c:numCache>
            </c:numRef>
          </c:val>
          <c:smooth val="0"/>
          <c:extLst>
            <c:ext xmlns:c16="http://schemas.microsoft.com/office/drawing/2014/chart" uri="{C3380CC4-5D6E-409C-BE32-E72D297353CC}">
              <c16:uniqueId val="{00000005-5252-4799-AF37-F0316E93ACE1}"/>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4069</c:v>
                </c:pt>
                <c:pt idx="1">
                  <c:v>4070</c:v>
                </c:pt>
                <c:pt idx="2">
                  <c:v>4068</c:v>
                </c:pt>
                <c:pt idx="3">
                  <c:v>4072</c:v>
                </c:pt>
                <c:pt idx="4">
                  <c:v>4076</c:v>
                </c:pt>
                <c:pt idx="5">
                  <c:v>4088</c:v>
                </c:pt>
                <c:pt idx="6">
                  <c:v>4088</c:v>
                </c:pt>
                <c:pt idx="7">
                  <c:v>4090</c:v>
                </c:pt>
                <c:pt idx="8">
                  <c:v>4097</c:v>
                </c:pt>
                <c:pt idx="9">
                  <c:v>4103</c:v>
                </c:pt>
                <c:pt idx="10">
                  <c:v>4110</c:v>
                </c:pt>
                <c:pt idx="11">
                  <c:v>4121</c:v>
                </c:pt>
                <c:pt idx="12">
                  <c:v>4128</c:v>
                </c:pt>
                <c:pt idx="13">
                  <c:v>4137</c:v>
                </c:pt>
                <c:pt idx="14">
                  <c:v>4148</c:v>
                </c:pt>
                <c:pt idx="15">
                  <c:v>4158</c:v>
                </c:pt>
                <c:pt idx="16">
                  <c:v>4162</c:v>
                </c:pt>
                <c:pt idx="17">
                  <c:v>4166</c:v>
                </c:pt>
                <c:pt idx="18">
                  <c:v>4167</c:v>
                </c:pt>
                <c:pt idx="19">
                  <c:v>4174</c:v>
                </c:pt>
                <c:pt idx="20">
                  <c:v>4188</c:v>
                </c:pt>
                <c:pt idx="21">
                  <c:v>4193</c:v>
                </c:pt>
                <c:pt idx="22">
                  <c:v>4199</c:v>
                </c:pt>
                <c:pt idx="23">
                  <c:v>4215</c:v>
                </c:pt>
                <c:pt idx="24">
                  <c:v>4227</c:v>
                </c:pt>
                <c:pt idx="25">
                  <c:v>4233</c:v>
                </c:pt>
                <c:pt idx="26">
                  <c:v>4243</c:v>
                </c:pt>
                <c:pt idx="27">
                  <c:v>4249</c:v>
                </c:pt>
              </c:numCache>
            </c:numRef>
          </c:val>
          <c:smooth val="0"/>
          <c:extLst>
            <c:ext xmlns:c16="http://schemas.microsoft.com/office/drawing/2014/chart" uri="{C3380CC4-5D6E-409C-BE32-E72D297353CC}">
              <c16:uniqueId val="{00000006-5252-4799-AF37-F0316E93ACE1}"/>
            </c:ext>
          </c:extLst>
        </c:ser>
        <c:ser>
          <c:idx val="7"/>
          <c:order val="7"/>
          <c:tx>
            <c:strRef>
              <c:f>Sheet1!$I$1</c:f>
              <c:strCache>
                <c:ptCount val="1"/>
                <c:pt idx="0">
                  <c:v>giantargentina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19675</c:v>
                </c:pt>
                <c:pt idx="1">
                  <c:v>19682</c:v>
                </c:pt>
                <c:pt idx="2">
                  <c:v>19685</c:v>
                </c:pt>
                <c:pt idx="3">
                  <c:v>19691</c:v>
                </c:pt>
                <c:pt idx="4">
                  <c:v>19695</c:v>
                </c:pt>
                <c:pt idx="5">
                  <c:v>19705</c:v>
                </c:pt>
                <c:pt idx="6">
                  <c:v>19709</c:v>
                </c:pt>
                <c:pt idx="7">
                  <c:v>19722</c:v>
                </c:pt>
                <c:pt idx="8">
                  <c:v>19730</c:v>
                </c:pt>
                <c:pt idx="9">
                  <c:v>19737</c:v>
                </c:pt>
                <c:pt idx="10">
                  <c:v>19741</c:v>
                </c:pt>
                <c:pt idx="11">
                  <c:v>19748</c:v>
                </c:pt>
                <c:pt idx="12">
                  <c:v>19754</c:v>
                </c:pt>
                <c:pt idx="13">
                  <c:v>19762</c:v>
                </c:pt>
                <c:pt idx="14">
                  <c:v>19769</c:v>
                </c:pt>
                <c:pt idx="15">
                  <c:v>19777</c:v>
                </c:pt>
                <c:pt idx="16">
                  <c:v>19779</c:v>
                </c:pt>
                <c:pt idx="17">
                  <c:v>19782</c:v>
                </c:pt>
                <c:pt idx="18">
                  <c:v>19781</c:v>
                </c:pt>
                <c:pt idx="19">
                  <c:v>19788</c:v>
                </c:pt>
                <c:pt idx="20">
                  <c:v>19790</c:v>
                </c:pt>
                <c:pt idx="21">
                  <c:v>19794</c:v>
                </c:pt>
                <c:pt idx="22">
                  <c:v>19796</c:v>
                </c:pt>
                <c:pt idx="23">
                  <c:v>19799</c:v>
                </c:pt>
                <c:pt idx="24">
                  <c:v>19811</c:v>
                </c:pt>
                <c:pt idx="25">
                  <c:v>19826</c:v>
                </c:pt>
                <c:pt idx="26">
                  <c:v>19834</c:v>
                </c:pt>
                <c:pt idx="27">
                  <c:v>19833</c:v>
                </c:pt>
              </c:numCache>
            </c:numRef>
          </c:val>
          <c:smooth val="0"/>
          <c:extLst>
            <c:ext xmlns:c16="http://schemas.microsoft.com/office/drawing/2014/chart" uri="{C3380CC4-5D6E-409C-BE32-E72D297353CC}">
              <c16:uniqueId val="{00000007-5252-4799-AF37-F0316E93ACE1}"/>
            </c:ext>
          </c:extLst>
        </c:ser>
        <c:dLbls>
          <c:showLegendKey val="0"/>
          <c:showVal val="0"/>
          <c:showCatName val="0"/>
          <c:showSerName val="0"/>
          <c:showPercent val="0"/>
          <c:showBubbleSize val="0"/>
        </c:dLbls>
        <c:smooth val="0"/>
        <c:axId val="405186048"/>
        <c:axId val="405189656"/>
      </c:lineChart>
      <c:dateAx>
        <c:axId val="405186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89656"/>
        <c:crosses val="autoZero"/>
        <c:auto val="1"/>
        <c:lblOffset val="100"/>
        <c:baseTimeUnit val="days"/>
      </c:dateAx>
      <c:valAx>
        <c:axId val="40518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8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-3</c:v>
                </c:pt>
                <c:pt idx="1">
                  <c:v>-7</c:v>
                </c:pt>
                <c:pt idx="2">
                  <c:v>-2</c:v>
                </c:pt>
                <c:pt idx="3">
                  <c:v>0</c:v>
                </c:pt>
                <c:pt idx="4">
                  <c:v>-7</c:v>
                </c:pt>
                <c:pt idx="5">
                  <c:v>-5</c:v>
                </c:pt>
                <c:pt idx="6">
                  <c:v>-1</c:v>
                </c:pt>
                <c:pt idx="7">
                  <c:v>3</c:v>
                </c:pt>
                <c:pt idx="8">
                  <c:v>0</c:v>
                </c:pt>
                <c:pt idx="9">
                  <c:v>-2</c:v>
                </c:pt>
                <c:pt idx="10">
                  <c:v>-1</c:v>
                </c:pt>
                <c:pt idx="11">
                  <c:v>-1</c:v>
                </c:pt>
                <c:pt idx="12">
                  <c:v>-4</c:v>
                </c:pt>
                <c:pt idx="13">
                  <c:v>-2</c:v>
                </c:pt>
                <c:pt idx="14">
                  <c:v>2</c:v>
                </c:pt>
                <c:pt idx="15">
                  <c:v>0</c:v>
                </c:pt>
                <c:pt idx="16">
                  <c:v>-3</c:v>
                </c:pt>
                <c:pt idx="17">
                  <c:v>-2</c:v>
                </c:pt>
                <c:pt idx="18">
                  <c:v>-1</c:v>
                </c:pt>
                <c:pt idx="19">
                  <c:v>0</c:v>
                </c:pt>
                <c:pt idx="20">
                  <c:v>-6</c:v>
                </c:pt>
                <c:pt idx="21">
                  <c:v>-1</c:v>
                </c:pt>
                <c:pt idx="22">
                  <c:v>-2</c:v>
                </c:pt>
                <c:pt idx="23">
                  <c:v>-6</c:v>
                </c:pt>
                <c:pt idx="24">
                  <c:v>-2</c:v>
                </c:pt>
                <c:pt idx="25">
                  <c:v>-6</c:v>
                </c:pt>
                <c:pt idx="26">
                  <c:v>-4</c:v>
                </c:pt>
                <c:pt idx="27">
                  <c:v>1</c:v>
                </c:pt>
              </c:numCache>
            </c:numRef>
          </c:val>
          <c:smooth val="0"/>
          <c:extLst>
            <c:ext xmlns:c16="http://schemas.microsoft.com/office/drawing/2014/chart" uri="{C3380CC4-5D6E-409C-BE32-E72D297353CC}">
              <c16:uniqueId val="{00000000-28A2-4E0F-8536-1CB0AAE41F03}"/>
            </c:ext>
          </c:extLst>
        </c:ser>
        <c:ser>
          <c:idx val="1"/>
          <c:order val="1"/>
          <c:tx>
            <c:strRef>
              <c:f>Sheet1!$C$1</c:f>
              <c:strCache>
                <c:ptCount val="1"/>
                <c:pt idx="0">
                  <c:v>cannondale.argentina</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13</c:v>
                </c:pt>
                <c:pt idx="1">
                  <c:v>7</c:v>
                </c:pt>
                <c:pt idx="2">
                  <c:v>-3</c:v>
                </c:pt>
                <c:pt idx="3">
                  <c:v>6</c:v>
                </c:pt>
                <c:pt idx="4">
                  <c:v>0</c:v>
                </c:pt>
                <c:pt idx="5">
                  <c:v>1</c:v>
                </c:pt>
                <c:pt idx="6">
                  <c:v>-1</c:v>
                </c:pt>
                <c:pt idx="7">
                  <c:v>0</c:v>
                </c:pt>
                <c:pt idx="8">
                  <c:v>0</c:v>
                </c:pt>
                <c:pt idx="9">
                  <c:v>5</c:v>
                </c:pt>
                <c:pt idx="10">
                  <c:v>0</c:v>
                </c:pt>
                <c:pt idx="11">
                  <c:v>1</c:v>
                </c:pt>
                <c:pt idx="12">
                  <c:v>8</c:v>
                </c:pt>
                <c:pt idx="13">
                  <c:v>-1</c:v>
                </c:pt>
                <c:pt idx="14">
                  <c:v>3</c:v>
                </c:pt>
                <c:pt idx="15">
                  <c:v>5</c:v>
                </c:pt>
                <c:pt idx="16">
                  <c:v>8</c:v>
                </c:pt>
                <c:pt idx="17">
                  <c:v>28</c:v>
                </c:pt>
                <c:pt idx="18">
                  <c:v>8</c:v>
                </c:pt>
                <c:pt idx="19">
                  <c:v>2</c:v>
                </c:pt>
                <c:pt idx="20">
                  <c:v>5</c:v>
                </c:pt>
                <c:pt idx="21">
                  <c:v>1</c:v>
                </c:pt>
                <c:pt idx="22">
                  <c:v>11</c:v>
                </c:pt>
                <c:pt idx="23">
                  <c:v>7</c:v>
                </c:pt>
                <c:pt idx="24">
                  <c:v>8</c:v>
                </c:pt>
                <c:pt idx="25">
                  <c:v>0</c:v>
                </c:pt>
                <c:pt idx="26">
                  <c:v>7</c:v>
                </c:pt>
                <c:pt idx="27">
                  <c:v>1</c:v>
                </c:pt>
              </c:numCache>
            </c:numRef>
          </c:val>
          <c:smooth val="0"/>
          <c:extLst>
            <c:ext xmlns:c16="http://schemas.microsoft.com/office/drawing/2014/chart" uri="{C3380CC4-5D6E-409C-BE32-E72D297353CC}">
              <c16:uniqueId val="{00000001-28A2-4E0F-8536-1CB0AAE41F03}"/>
            </c:ext>
          </c:extLst>
        </c:ser>
        <c:ser>
          <c:idx val="2"/>
          <c:order val="2"/>
          <c:tx>
            <c:strRef>
              <c:f>Sheet1!$D$1</c:f>
              <c:strCache>
                <c:ptCount val="1"/>
                <c:pt idx="0">
                  <c:v>trekbicycleargentina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0</c:v>
                </c:pt>
                <c:pt idx="1">
                  <c:v>2</c:v>
                </c:pt>
                <c:pt idx="2">
                  <c:v>7</c:v>
                </c:pt>
                <c:pt idx="3">
                  <c:v>1</c:v>
                </c:pt>
                <c:pt idx="4">
                  <c:v>5</c:v>
                </c:pt>
                <c:pt idx="5">
                  <c:v>8</c:v>
                </c:pt>
                <c:pt idx="6">
                  <c:v>8</c:v>
                </c:pt>
                <c:pt idx="7">
                  <c:v>10</c:v>
                </c:pt>
                <c:pt idx="8">
                  <c:v>7</c:v>
                </c:pt>
                <c:pt idx="9">
                  <c:v>-7</c:v>
                </c:pt>
                <c:pt idx="10">
                  <c:v>-2</c:v>
                </c:pt>
                <c:pt idx="11">
                  <c:v>-3</c:v>
                </c:pt>
                <c:pt idx="12">
                  <c:v>10</c:v>
                </c:pt>
                <c:pt idx="13">
                  <c:v>-4</c:v>
                </c:pt>
                <c:pt idx="14">
                  <c:v>5</c:v>
                </c:pt>
                <c:pt idx="15">
                  <c:v>6</c:v>
                </c:pt>
                <c:pt idx="16">
                  <c:v>12</c:v>
                </c:pt>
                <c:pt idx="17">
                  <c:v>-1</c:v>
                </c:pt>
                <c:pt idx="18">
                  <c:v>7</c:v>
                </c:pt>
                <c:pt idx="19">
                  <c:v>-4</c:v>
                </c:pt>
                <c:pt idx="20">
                  <c:v>10</c:v>
                </c:pt>
                <c:pt idx="21">
                  <c:v>8</c:v>
                </c:pt>
                <c:pt idx="22">
                  <c:v>10</c:v>
                </c:pt>
                <c:pt idx="23">
                  <c:v>3</c:v>
                </c:pt>
                <c:pt idx="24">
                  <c:v>10</c:v>
                </c:pt>
                <c:pt idx="25">
                  <c:v>1</c:v>
                </c:pt>
                <c:pt idx="26">
                  <c:v>-1</c:v>
                </c:pt>
                <c:pt idx="27">
                  <c:v>2</c:v>
                </c:pt>
              </c:numCache>
            </c:numRef>
          </c:val>
          <c:smooth val="0"/>
          <c:extLst>
            <c:ext xmlns:c16="http://schemas.microsoft.com/office/drawing/2014/chart" uri="{C3380CC4-5D6E-409C-BE32-E72D297353CC}">
              <c16:uniqueId val="{00000002-28A2-4E0F-8536-1CB0AAE41F03}"/>
            </c:ext>
          </c:extLst>
        </c:ser>
        <c:ser>
          <c:idx val="3"/>
          <c:order val="3"/>
          <c:tx>
            <c:strRef>
              <c:f>Sheet1!$E$1</c:f>
              <c:strCache>
                <c:ptCount val="1"/>
                <c:pt idx="0">
                  <c:v>scottsportsargentina</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11</c:v>
                </c:pt>
                <c:pt idx="1">
                  <c:v>7</c:v>
                </c:pt>
                <c:pt idx="2">
                  <c:v>8</c:v>
                </c:pt>
                <c:pt idx="3">
                  <c:v>3</c:v>
                </c:pt>
                <c:pt idx="4">
                  <c:v>23</c:v>
                </c:pt>
                <c:pt idx="5">
                  <c:v>12</c:v>
                </c:pt>
                <c:pt idx="6">
                  <c:v>20</c:v>
                </c:pt>
                <c:pt idx="7">
                  <c:v>-1</c:v>
                </c:pt>
                <c:pt idx="8">
                  <c:v>12</c:v>
                </c:pt>
                <c:pt idx="9">
                  <c:v>2</c:v>
                </c:pt>
                <c:pt idx="10">
                  <c:v>7</c:v>
                </c:pt>
                <c:pt idx="11">
                  <c:v>8</c:v>
                </c:pt>
                <c:pt idx="12">
                  <c:v>10</c:v>
                </c:pt>
                <c:pt idx="13">
                  <c:v>9</c:v>
                </c:pt>
                <c:pt idx="14">
                  <c:v>13</c:v>
                </c:pt>
                <c:pt idx="15">
                  <c:v>14</c:v>
                </c:pt>
                <c:pt idx="16">
                  <c:v>-1</c:v>
                </c:pt>
                <c:pt idx="17">
                  <c:v>35</c:v>
                </c:pt>
                <c:pt idx="18">
                  <c:v>13</c:v>
                </c:pt>
                <c:pt idx="19">
                  <c:v>-1</c:v>
                </c:pt>
                <c:pt idx="20">
                  <c:v>20</c:v>
                </c:pt>
                <c:pt idx="21">
                  <c:v>22</c:v>
                </c:pt>
                <c:pt idx="22">
                  <c:v>34</c:v>
                </c:pt>
                <c:pt idx="23">
                  <c:v>18</c:v>
                </c:pt>
                <c:pt idx="24">
                  <c:v>15</c:v>
                </c:pt>
                <c:pt idx="25">
                  <c:v>21</c:v>
                </c:pt>
                <c:pt idx="26">
                  <c:v>17</c:v>
                </c:pt>
                <c:pt idx="27">
                  <c:v>5</c:v>
                </c:pt>
              </c:numCache>
            </c:numRef>
          </c:val>
          <c:smooth val="0"/>
          <c:extLst>
            <c:ext xmlns:c16="http://schemas.microsoft.com/office/drawing/2014/chart" uri="{C3380CC4-5D6E-409C-BE32-E72D297353CC}">
              <c16:uniqueId val="{00000003-28A2-4E0F-8536-1CB0AAE41F03}"/>
            </c:ext>
          </c:extLst>
        </c:ser>
        <c:ser>
          <c:idx val="4"/>
          <c:order val="4"/>
          <c:tx>
            <c:strRef>
              <c:f>Sheet1!$F$1</c:f>
              <c:strCache>
                <c:ptCount val="1"/>
                <c:pt idx="0">
                  <c:v>specialized_arg</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33</c:v>
                </c:pt>
                <c:pt idx="1">
                  <c:v>31</c:v>
                </c:pt>
                <c:pt idx="2">
                  <c:v>24</c:v>
                </c:pt>
                <c:pt idx="3">
                  <c:v>42</c:v>
                </c:pt>
                <c:pt idx="4">
                  <c:v>37</c:v>
                </c:pt>
                <c:pt idx="5">
                  <c:v>39</c:v>
                </c:pt>
                <c:pt idx="6">
                  <c:v>24</c:v>
                </c:pt>
                <c:pt idx="7">
                  <c:v>59</c:v>
                </c:pt>
                <c:pt idx="8">
                  <c:v>41</c:v>
                </c:pt>
                <c:pt idx="9">
                  <c:v>26</c:v>
                </c:pt>
                <c:pt idx="10">
                  <c:v>29</c:v>
                </c:pt>
                <c:pt idx="11">
                  <c:v>18</c:v>
                </c:pt>
                <c:pt idx="12">
                  <c:v>45</c:v>
                </c:pt>
                <c:pt idx="13">
                  <c:v>48</c:v>
                </c:pt>
                <c:pt idx="14">
                  <c:v>54</c:v>
                </c:pt>
                <c:pt idx="15">
                  <c:v>70</c:v>
                </c:pt>
                <c:pt idx="16">
                  <c:v>22</c:v>
                </c:pt>
                <c:pt idx="17">
                  <c:v>29</c:v>
                </c:pt>
                <c:pt idx="18">
                  <c:v>-2</c:v>
                </c:pt>
                <c:pt idx="19">
                  <c:v>1</c:v>
                </c:pt>
                <c:pt idx="20">
                  <c:v>3</c:v>
                </c:pt>
                <c:pt idx="21">
                  <c:v>3</c:v>
                </c:pt>
                <c:pt idx="22">
                  <c:v>24</c:v>
                </c:pt>
                <c:pt idx="23">
                  <c:v>9</c:v>
                </c:pt>
                <c:pt idx="24">
                  <c:v>13</c:v>
                </c:pt>
                <c:pt idx="25">
                  <c:v>11</c:v>
                </c:pt>
                <c:pt idx="26">
                  <c:v>9</c:v>
                </c:pt>
                <c:pt idx="27">
                  <c:v>9</c:v>
                </c:pt>
              </c:numCache>
            </c:numRef>
          </c:val>
          <c:smooth val="0"/>
          <c:extLst>
            <c:ext xmlns:c16="http://schemas.microsoft.com/office/drawing/2014/chart" uri="{C3380CC4-5D6E-409C-BE32-E72D297353CC}">
              <c16:uniqueId val="{00000004-28A2-4E0F-8536-1CB0AAE41F03}"/>
            </c:ext>
          </c:extLst>
        </c:ser>
        <c:ser>
          <c:idx val="5"/>
          <c:order val="5"/>
          <c:tx>
            <c:strRef>
              <c:f>Sheet1!$G$1</c:f>
              <c:strCache>
                <c:ptCount val="1"/>
                <c:pt idx="0">
                  <c:v>meridabikes_ar</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6</c:v>
                </c:pt>
                <c:pt idx="1">
                  <c:v>5</c:v>
                </c:pt>
                <c:pt idx="2">
                  <c:v>0</c:v>
                </c:pt>
                <c:pt idx="3">
                  <c:v>6</c:v>
                </c:pt>
                <c:pt idx="4">
                  <c:v>3</c:v>
                </c:pt>
                <c:pt idx="5">
                  <c:v>-1</c:v>
                </c:pt>
                <c:pt idx="6">
                  <c:v>4</c:v>
                </c:pt>
                <c:pt idx="7">
                  <c:v>6</c:v>
                </c:pt>
                <c:pt idx="8">
                  <c:v>7</c:v>
                </c:pt>
                <c:pt idx="9">
                  <c:v>3</c:v>
                </c:pt>
                <c:pt idx="10">
                  <c:v>4</c:v>
                </c:pt>
                <c:pt idx="11">
                  <c:v>1</c:v>
                </c:pt>
                <c:pt idx="12">
                  <c:v>5</c:v>
                </c:pt>
                <c:pt idx="13">
                  <c:v>2</c:v>
                </c:pt>
                <c:pt idx="14">
                  <c:v>-1</c:v>
                </c:pt>
                <c:pt idx="15">
                  <c:v>0</c:v>
                </c:pt>
                <c:pt idx="16">
                  <c:v>7</c:v>
                </c:pt>
                <c:pt idx="17">
                  <c:v>5</c:v>
                </c:pt>
                <c:pt idx="18">
                  <c:v>3</c:v>
                </c:pt>
                <c:pt idx="19">
                  <c:v>3</c:v>
                </c:pt>
                <c:pt idx="20">
                  <c:v>1</c:v>
                </c:pt>
                <c:pt idx="21">
                  <c:v>5</c:v>
                </c:pt>
                <c:pt idx="22">
                  <c:v>-2</c:v>
                </c:pt>
                <c:pt idx="23">
                  <c:v>6</c:v>
                </c:pt>
                <c:pt idx="24">
                  <c:v>9</c:v>
                </c:pt>
                <c:pt idx="25">
                  <c:v>2</c:v>
                </c:pt>
                <c:pt idx="26">
                  <c:v>6</c:v>
                </c:pt>
                <c:pt idx="27">
                  <c:v>-1</c:v>
                </c:pt>
              </c:numCache>
            </c:numRef>
          </c:val>
          <c:smooth val="0"/>
          <c:extLst>
            <c:ext xmlns:c16="http://schemas.microsoft.com/office/drawing/2014/chart" uri="{C3380CC4-5D6E-409C-BE32-E72D297353CC}">
              <c16:uniqueId val="{00000005-28A2-4E0F-8536-1CB0AAE41F03}"/>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5</c:v>
                </c:pt>
                <c:pt idx="1">
                  <c:v>1</c:v>
                </c:pt>
                <c:pt idx="2">
                  <c:v>-2</c:v>
                </c:pt>
                <c:pt idx="3">
                  <c:v>4</c:v>
                </c:pt>
                <c:pt idx="4">
                  <c:v>4</c:v>
                </c:pt>
                <c:pt idx="5">
                  <c:v>12</c:v>
                </c:pt>
                <c:pt idx="6">
                  <c:v>0</c:v>
                </c:pt>
                <c:pt idx="7">
                  <c:v>2</c:v>
                </c:pt>
                <c:pt idx="8">
                  <c:v>7</c:v>
                </c:pt>
                <c:pt idx="9">
                  <c:v>6</c:v>
                </c:pt>
                <c:pt idx="10">
                  <c:v>7</c:v>
                </c:pt>
                <c:pt idx="11">
                  <c:v>11</c:v>
                </c:pt>
                <c:pt idx="12">
                  <c:v>7</c:v>
                </c:pt>
                <c:pt idx="13">
                  <c:v>9</c:v>
                </c:pt>
                <c:pt idx="14">
                  <c:v>11</c:v>
                </c:pt>
                <c:pt idx="15">
                  <c:v>10</c:v>
                </c:pt>
                <c:pt idx="16">
                  <c:v>4</c:v>
                </c:pt>
                <c:pt idx="17">
                  <c:v>4</c:v>
                </c:pt>
                <c:pt idx="18">
                  <c:v>1</c:v>
                </c:pt>
                <c:pt idx="19">
                  <c:v>7</c:v>
                </c:pt>
                <c:pt idx="20">
                  <c:v>14</c:v>
                </c:pt>
                <c:pt idx="21">
                  <c:v>5</c:v>
                </c:pt>
                <c:pt idx="22">
                  <c:v>6</c:v>
                </c:pt>
                <c:pt idx="23">
                  <c:v>16</c:v>
                </c:pt>
                <c:pt idx="24">
                  <c:v>12</c:v>
                </c:pt>
                <c:pt idx="25">
                  <c:v>6</c:v>
                </c:pt>
                <c:pt idx="26">
                  <c:v>10</c:v>
                </c:pt>
                <c:pt idx="27">
                  <c:v>6</c:v>
                </c:pt>
              </c:numCache>
            </c:numRef>
          </c:val>
          <c:smooth val="0"/>
          <c:extLst>
            <c:ext xmlns:c16="http://schemas.microsoft.com/office/drawing/2014/chart" uri="{C3380CC4-5D6E-409C-BE32-E72D297353CC}">
              <c16:uniqueId val="{00000006-28A2-4E0F-8536-1CB0AAE41F03}"/>
            </c:ext>
          </c:extLst>
        </c:ser>
        <c:ser>
          <c:idx val="7"/>
          <c:order val="7"/>
          <c:tx>
            <c:strRef>
              <c:f>Sheet1!$I$1</c:f>
              <c:strCache>
                <c:ptCount val="1"/>
                <c:pt idx="0">
                  <c:v>giantargentina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3</c:v>
                </c:pt>
                <c:pt idx="1">
                  <c:v>7</c:v>
                </c:pt>
                <c:pt idx="2">
                  <c:v>3</c:v>
                </c:pt>
                <c:pt idx="3">
                  <c:v>6</c:v>
                </c:pt>
                <c:pt idx="4">
                  <c:v>4</c:v>
                </c:pt>
                <c:pt idx="5">
                  <c:v>10</c:v>
                </c:pt>
                <c:pt idx="6">
                  <c:v>4</c:v>
                </c:pt>
                <c:pt idx="7">
                  <c:v>13</c:v>
                </c:pt>
                <c:pt idx="8">
                  <c:v>8</c:v>
                </c:pt>
                <c:pt idx="9">
                  <c:v>7</c:v>
                </c:pt>
                <c:pt idx="10">
                  <c:v>4</c:v>
                </c:pt>
                <c:pt idx="11">
                  <c:v>7</c:v>
                </c:pt>
                <c:pt idx="12">
                  <c:v>6</c:v>
                </c:pt>
                <c:pt idx="13">
                  <c:v>8</c:v>
                </c:pt>
                <c:pt idx="14">
                  <c:v>7</c:v>
                </c:pt>
                <c:pt idx="15">
                  <c:v>8</c:v>
                </c:pt>
                <c:pt idx="16">
                  <c:v>2</c:v>
                </c:pt>
                <c:pt idx="17">
                  <c:v>3</c:v>
                </c:pt>
                <c:pt idx="18">
                  <c:v>-1</c:v>
                </c:pt>
                <c:pt idx="19">
                  <c:v>7</c:v>
                </c:pt>
                <c:pt idx="20">
                  <c:v>2</c:v>
                </c:pt>
                <c:pt idx="21">
                  <c:v>4</c:v>
                </c:pt>
                <c:pt idx="22">
                  <c:v>2</c:v>
                </c:pt>
                <c:pt idx="23">
                  <c:v>3</c:v>
                </c:pt>
                <c:pt idx="24">
                  <c:v>12</c:v>
                </c:pt>
                <c:pt idx="25">
                  <c:v>15</c:v>
                </c:pt>
                <c:pt idx="26">
                  <c:v>8</c:v>
                </c:pt>
                <c:pt idx="27">
                  <c:v>-1</c:v>
                </c:pt>
              </c:numCache>
            </c:numRef>
          </c:val>
          <c:smooth val="0"/>
          <c:extLst>
            <c:ext xmlns:c16="http://schemas.microsoft.com/office/drawing/2014/chart" uri="{C3380CC4-5D6E-409C-BE32-E72D297353CC}">
              <c16:uniqueId val="{00000007-28A2-4E0F-8536-1CB0AAE41F03}"/>
            </c:ext>
          </c:extLst>
        </c:ser>
        <c:dLbls>
          <c:showLegendKey val="0"/>
          <c:showVal val="0"/>
          <c:showCatName val="0"/>
          <c:showSerName val="0"/>
          <c:showPercent val="0"/>
          <c:showBubbleSize val="0"/>
        </c:dLbls>
        <c:smooth val="0"/>
        <c:axId val="321785184"/>
        <c:axId val="378580368"/>
      </c:lineChart>
      <c:dateAx>
        <c:axId val="32178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80368"/>
        <c:crosses val="autoZero"/>
        <c:auto val="1"/>
        <c:lblOffset val="100"/>
        <c:baseTimeUnit val="days"/>
      </c:dateAx>
      <c:valAx>
        <c:axId val="37858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78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-4</c:v>
                </c:pt>
                <c:pt idx="3">
                  <c:v>-3</c:v>
                </c:pt>
                <c:pt idx="4">
                  <c:v>-2</c:v>
                </c:pt>
                <c:pt idx="5">
                  <c:v>0</c:v>
                </c:pt>
                <c:pt idx="6">
                  <c:v>-2</c:v>
                </c:pt>
              </c:numCache>
            </c:numRef>
          </c:val>
          <c:extLst>
            <c:ext xmlns:c16="http://schemas.microsoft.com/office/drawing/2014/chart" uri="{C3380CC4-5D6E-409C-BE32-E72D297353CC}">
              <c16:uniqueId val="{00000000-27FD-4FBB-AECC-19E2A999D20C}"/>
            </c:ext>
          </c:extLst>
        </c:ser>
        <c:ser>
          <c:idx val="1"/>
          <c:order val="1"/>
          <c:tx>
            <c:strRef>
              <c:f>Sheet1!$C$1</c:f>
              <c:strCache>
                <c:ptCount val="1"/>
                <c:pt idx="0">
                  <c:v>cannondale.argentina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11</c:v>
                </c:pt>
                <c:pt idx="2">
                  <c:v>2</c:v>
                </c:pt>
                <c:pt idx="3">
                  <c:v>5</c:v>
                </c:pt>
                <c:pt idx="4">
                  <c:v>1</c:v>
                </c:pt>
                <c:pt idx="5">
                  <c:v>4</c:v>
                </c:pt>
                <c:pt idx="6">
                  <c:v>6</c:v>
                </c:pt>
              </c:numCache>
            </c:numRef>
          </c:val>
          <c:extLst>
            <c:ext xmlns:c16="http://schemas.microsoft.com/office/drawing/2014/chart" uri="{C3380CC4-5D6E-409C-BE32-E72D297353CC}">
              <c16:uniqueId val="{00000001-27FD-4FBB-AECC-19E2A999D20C}"/>
            </c:ext>
          </c:extLst>
        </c:ser>
        <c:ser>
          <c:idx val="2"/>
          <c:order val="2"/>
          <c:tx>
            <c:strRef>
              <c:f>Sheet1!$D$1</c:f>
              <c:strCache>
                <c:ptCount val="1"/>
                <c:pt idx="0">
                  <c:v>trekbicycleargentina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2</c:v>
                </c:pt>
                <c:pt idx="2">
                  <c:v>3</c:v>
                </c:pt>
                <c:pt idx="3">
                  <c:v>3</c:v>
                </c:pt>
                <c:pt idx="4">
                  <c:v>4</c:v>
                </c:pt>
                <c:pt idx="5">
                  <c:v>6</c:v>
                </c:pt>
                <c:pt idx="6">
                  <c:v>6</c:v>
                </c:pt>
              </c:numCache>
            </c:numRef>
          </c:val>
          <c:extLst>
            <c:ext xmlns:c16="http://schemas.microsoft.com/office/drawing/2014/chart" uri="{C3380CC4-5D6E-409C-BE32-E72D297353CC}">
              <c16:uniqueId val="{00000002-27FD-4FBB-AECC-19E2A999D20C}"/>
            </c:ext>
          </c:extLst>
        </c:ser>
        <c:ser>
          <c:idx val="3"/>
          <c:order val="3"/>
          <c:tx>
            <c:strRef>
              <c:f>Sheet1!$E$1</c:f>
              <c:strCache>
                <c:ptCount val="1"/>
                <c:pt idx="0">
                  <c:v>scottsportsargentina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15</c:v>
                </c:pt>
                <c:pt idx="2">
                  <c:v>16</c:v>
                </c:pt>
                <c:pt idx="3">
                  <c:v>10</c:v>
                </c:pt>
                <c:pt idx="4">
                  <c:v>14</c:v>
                </c:pt>
                <c:pt idx="5">
                  <c:v>11</c:v>
                </c:pt>
                <c:pt idx="6">
                  <c:v>17</c:v>
                </c:pt>
              </c:numCache>
            </c:numRef>
          </c:val>
          <c:extLst>
            <c:ext xmlns:c16="http://schemas.microsoft.com/office/drawing/2014/chart" uri="{C3380CC4-5D6E-409C-BE32-E72D297353CC}">
              <c16:uniqueId val="{00000003-27FD-4FBB-AECC-19E2A999D20C}"/>
            </c:ext>
          </c:extLst>
        </c:ser>
        <c:ser>
          <c:idx val="4"/>
          <c:order val="4"/>
          <c:tx>
            <c:strRef>
              <c:f>Sheet1!$F$1</c:f>
              <c:strCache>
                <c:ptCount val="1"/>
                <c:pt idx="0">
                  <c:v>specialized_arg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20</c:v>
                </c:pt>
                <c:pt idx="1">
                  <c:v>28</c:v>
                </c:pt>
                <c:pt idx="2">
                  <c:v>16</c:v>
                </c:pt>
                <c:pt idx="3">
                  <c:v>24</c:v>
                </c:pt>
                <c:pt idx="4">
                  <c:v>21</c:v>
                </c:pt>
                <c:pt idx="5">
                  <c:v>37</c:v>
                </c:pt>
                <c:pt idx="6">
                  <c:v>42</c:v>
                </c:pt>
              </c:numCache>
            </c:numRef>
          </c:val>
          <c:extLst>
            <c:ext xmlns:c16="http://schemas.microsoft.com/office/drawing/2014/chart" uri="{C3380CC4-5D6E-409C-BE32-E72D297353CC}">
              <c16:uniqueId val="{00000004-27FD-4FBB-AECC-19E2A999D20C}"/>
            </c:ext>
          </c:extLst>
        </c:ser>
        <c:ser>
          <c:idx val="5"/>
          <c:order val="5"/>
          <c:tx>
            <c:strRef>
              <c:f>Sheet1!$G$1</c:f>
              <c:strCache>
                <c:ptCount val="1"/>
                <c:pt idx="0">
                  <c:v>meridabikes_ar</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6</c:v>
                </c:pt>
                <c:pt idx="2">
                  <c:v>2</c:v>
                </c:pt>
                <c:pt idx="3">
                  <c:v>3</c:v>
                </c:pt>
                <c:pt idx="4">
                  <c:v>2</c:v>
                </c:pt>
                <c:pt idx="5">
                  <c:v>4</c:v>
                </c:pt>
                <c:pt idx="6">
                  <c:v>3</c:v>
                </c:pt>
              </c:numCache>
            </c:numRef>
          </c:val>
          <c:extLst>
            <c:ext xmlns:c16="http://schemas.microsoft.com/office/drawing/2014/chart" uri="{C3380CC4-5D6E-409C-BE32-E72D297353CC}">
              <c16:uniqueId val="{00000005-27FD-4FBB-AECC-19E2A999D20C}"/>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c:v>
                </c:pt>
                <c:pt idx="1">
                  <c:v>7</c:v>
                </c:pt>
                <c:pt idx="2">
                  <c:v>6</c:v>
                </c:pt>
                <c:pt idx="3">
                  <c:v>9</c:v>
                </c:pt>
                <c:pt idx="4">
                  <c:v>7</c:v>
                </c:pt>
                <c:pt idx="5">
                  <c:v>6</c:v>
                </c:pt>
                <c:pt idx="6">
                  <c:v>6</c:v>
                </c:pt>
              </c:numCache>
            </c:numRef>
          </c:val>
          <c:extLst>
            <c:ext xmlns:c16="http://schemas.microsoft.com/office/drawing/2014/chart" uri="{C3380CC4-5D6E-409C-BE32-E72D297353CC}">
              <c16:uniqueId val="{00000006-27FD-4FBB-AECC-19E2A999D20C}"/>
            </c:ext>
          </c:extLst>
        </c:ser>
        <c:ser>
          <c:idx val="7"/>
          <c:order val="7"/>
          <c:tx>
            <c:strRef>
              <c:f>Sheet1!$I$1</c:f>
              <c:strCache>
                <c:ptCount val="1"/>
                <c:pt idx="0">
                  <c:v>giantargentina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4</c:v>
                </c:pt>
                <c:pt idx="1">
                  <c:v>6</c:v>
                </c:pt>
                <c:pt idx="2">
                  <c:v>6</c:v>
                </c:pt>
                <c:pt idx="3">
                  <c:v>8</c:v>
                </c:pt>
                <c:pt idx="4">
                  <c:v>3</c:v>
                </c:pt>
                <c:pt idx="5">
                  <c:v>7</c:v>
                </c:pt>
                <c:pt idx="6">
                  <c:v>6</c:v>
                </c:pt>
              </c:numCache>
            </c:numRef>
          </c:val>
          <c:extLst>
            <c:ext xmlns:c16="http://schemas.microsoft.com/office/drawing/2014/chart" uri="{C3380CC4-5D6E-409C-BE32-E72D297353CC}">
              <c16:uniqueId val="{00000007-27FD-4FBB-AECC-19E2A999D20C}"/>
            </c:ext>
          </c:extLst>
        </c:ser>
        <c:dLbls>
          <c:showLegendKey val="0"/>
          <c:showVal val="0"/>
          <c:showCatName val="0"/>
          <c:showSerName val="0"/>
          <c:showPercent val="0"/>
          <c:showBubbleSize val="0"/>
        </c:dLbls>
        <c:gapWidth val="219"/>
        <c:overlap val="-27"/>
        <c:axId val="405407728"/>
        <c:axId val="405399200"/>
      </c:barChart>
      <c:catAx>
        <c:axId val="40540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99200"/>
        <c:crosses val="autoZero"/>
        <c:auto val="1"/>
        <c:lblAlgn val="ctr"/>
        <c:lblOffset val="100"/>
        <c:noMultiLvlLbl val="0"/>
      </c:catAx>
      <c:valAx>
        <c:axId val="40539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0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81FD-4C08-B6D7-65A5B478EF6C}"/>
            </c:ext>
          </c:extLst>
        </c:ser>
        <c:ser>
          <c:idx val="1"/>
          <c:order val="1"/>
          <c:tx>
            <c:strRef>
              <c:f>Sheet1!$C$1</c:f>
              <c:strCache>
                <c:ptCount val="1"/>
                <c:pt idx="0">
                  <c:v>cannondale.argentina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3</c:v>
                </c:pt>
                <c:pt idx="2">
                  <c:v>3</c:v>
                </c:pt>
                <c:pt idx="3">
                  <c:v>2</c:v>
                </c:pt>
                <c:pt idx="4">
                  <c:v>3</c:v>
                </c:pt>
                <c:pt idx="5">
                  <c:v>0</c:v>
                </c:pt>
                <c:pt idx="6">
                  <c:v>0</c:v>
                </c:pt>
              </c:numCache>
            </c:numRef>
          </c:val>
          <c:extLst>
            <c:ext xmlns:c16="http://schemas.microsoft.com/office/drawing/2014/chart" uri="{C3380CC4-5D6E-409C-BE32-E72D297353CC}">
              <c16:uniqueId val="{00000001-81FD-4C08-B6D7-65A5B478EF6C}"/>
            </c:ext>
          </c:extLst>
        </c:ser>
        <c:ser>
          <c:idx val="2"/>
          <c:order val="2"/>
          <c:tx>
            <c:strRef>
              <c:f>Sheet1!$D$1</c:f>
              <c:strCache>
                <c:ptCount val="1"/>
                <c:pt idx="0">
                  <c:v>trekbicycleargentina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3</c:v>
                </c:pt>
                <c:pt idx="2">
                  <c:v>3</c:v>
                </c:pt>
                <c:pt idx="3">
                  <c:v>3</c:v>
                </c:pt>
                <c:pt idx="4">
                  <c:v>2</c:v>
                </c:pt>
                <c:pt idx="5">
                  <c:v>0</c:v>
                </c:pt>
                <c:pt idx="6">
                  <c:v>1</c:v>
                </c:pt>
              </c:numCache>
            </c:numRef>
          </c:val>
          <c:extLst>
            <c:ext xmlns:c16="http://schemas.microsoft.com/office/drawing/2014/chart" uri="{C3380CC4-5D6E-409C-BE32-E72D297353CC}">
              <c16:uniqueId val="{00000002-81FD-4C08-B6D7-65A5B478EF6C}"/>
            </c:ext>
          </c:extLst>
        </c:ser>
        <c:ser>
          <c:idx val="3"/>
          <c:order val="3"/>
          <c:tx>
            <c:strRef>
              <c:f>Sheet1!$E$1</c:f>
              <c:strCache>
                <c:ptCount val="1"/>
                <c:pt idx="0">
                  <c:v>scottsportsargentina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4</c:v>
                </c:pt>
                <c:pt idx="2">
                  <c:v>4</c:v>
                </c:pt>
                <c:pt idx="3">
                  <c:v>4</c:v>
                </c:pt>
                <c:pt idx="4">
                  <c:v>5</c:v>
                </c:pt>
                <c:pt idx="5">
                  <c:v>6</c:v>
                </c:pt>
                <c:pt idx="6">
                  <c:v>3</c:v>
                </c:pt>
              </c:numCache>
            </c:numRef>
          </c:val>
          <c:extLst>
            <c:ext xmlns:c16="http://schemas.microsoft.com/office/drawing/2014/chart" uri="{C3380CC4-5D6E-409C-BE32-E72D297353CC}">
              <c16:uniqueId val="{00000003-81FD-4C08-B6D7-65A5B478EF6C}"/>
            </c:ext>
          </c:extLst>
        </c:ser>
        <c:ser>
          <c:idx val="4"/>
          <c:order val="4"/>
          <c:tx>
            <c:strRef>
              <c:f>Sheet1!$F$1</c:f>
              <c:strCache>
                <c:ptCount val="1"/>
                <c:pt idx="0">
                  <c:v>specialized_arg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2</c:v>
                </c:pt>
                <c:pt idx="2">
                  <c:v>3</c:v>
                </c:pt>
                <c:pt idx="3">
                  <c:v>1</c:v>
                </c:pt>
                <c:pt idx="4">
                  <c:v>3</c:v>
                </c:pt>
                <c:pt idx="5">
                  <c:v>1</c:v>
                </c:pt>
                <c:pt idx="6">
                  <c:v>0</c:v>
                </c:pt>
              </c:numCache>
            </c:numRef>
          </c:val>
          <c:extLst>
            <c:ext xmlns:c16="http://schemas.microsoft.com/office/drawing/2014/chart" uri="{C3380CC4-5D6E-409C-BE32-E72D297353CC}">
              <c16:uniqueId val="{00000004-81FD-4C08-B6D7-65A5B478EF6C}"/>
            </c:ext>
          </c:extLst>
        </c:ser>
        <c:ser>
          <c:idx val="5"/>
          <c:order val="5"/>
          <c:tx>
            <c:strRef>
              <c:f>Sheet1!$G$1</c:f>
              <c:strCache>
                <c:ptCount val="1"/>
                <c:pt idx="0">
                  <c:v>meridabikes_ar</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2</c:v>
                </c:pt>
                <c:pt idx="2">
                  <c:v>1</c:v>
                </c:pt>
                <c:pt idx="3">
                  <c:v>2</c:v>
                </c:pt>
                <c:pt idx="4">
                  <c:v>2</c:v>
                </c:pt>
                <c:pt idx="5">
                  <c:v>0</c:v>
                </c:pt>
                <c:pt idx="6">
                  <c:v>1</c:v>
                </c:pt>
              </c:numCache>
            </c:numRef>
          </c:val>
          <c:extLst>
            <c:ext xmlns:c16="http://schemas.microsoft.com/office/drawing/2014/chart" uri="{C3380CC4-5D6E-409C-BE32-E72D297353CC}">
              <c16:uniqueId val="{00000005-81FD-4C08-B6D7-65A5B478EF6C}"/>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1</c:v>
                </c:pt>
                <c:pt idx="5">
                  <c:v>0</c:v>
                </c:pt>
                <c:pt idx="6">
                  <c:v>0</c:v>
                </c:pt>
              </c:numCache>
            </c:numRef>
          </c:val>
          <c:extLst>
            <c:ext xmlns:c16="http://schemas.microsoft.com/office/drawing/2014/chart" uri="{C3380CC4-5D6E-409C-BE32-E72D297353CC}">
              <c16:uniqueId val="{00000006-81FD-4C08-B6D7-65A5B478EF6C}"/>
            </c:ext>
          </c:extLst>
        </c:ser>
        <c:ser>
          <c:idx val="7"/>
          <c:order val="7"/>
          <c:tx>
            <c:strRef>
              <c:f>Sheet1!$I$1</c:f>
              <c:strCache>
                <c:ptCount val="1"/>
                <c:pt idx="0">
                  <c:v>giantargentina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1</c:v>
                </c:pt>
                <c:pt idx="2">
                  <c:v>1</c:v>
                </c:pt>
                <c:pt idx="3">
                  <c:v>0</c:v>
                </c:pt>
                <c:pt idx="4">
                  <c:v>1</c:v>
                </c:pt>
                <c:pt idx="5">
                  <c:v>0</c:v>
                </c:pt>
                <c:pt idx="6">
                  <c:v>0</c:v>
                </c:pt>
              </c:numCache>
            </c:numRef>
          </c:val>
          <c:extLst>
            <c:ext xmlns:c16="http://schemas.microsoft.com/office/drawing/2014/chart" uri="{C3380CC4-5D6E-409C-BE32-E72D297353CC}">
              <c16:uniqueId val="{00000007-81FD-4C08-B6D7-65A5B478EF6C}"/>
            </c:ext>
          </c:extLst>
        </c:ser>
        <c:dLbls>
          <c:showLegendKey val="0"/>
          <c:showVal val="0"/>
          <c:showCatName val="0"/>
          <c:showSerName val="0"/>
          <c:showPercent val="0"/>
          <c:showBubbleSize val="0"/>
        </c:dLbls>
        <c:gapWidth val="219"/>
        <c:overlap val="-27"/>
        <c:axId val="405402808"/>
        <c:axId val="405403464"/>
      </c:barChart>
      <c:catAx>
        <c:axId val="405402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03464"/>
        <c:crosses val="autoZero"/>
        <c:auto val="1"/>
        <c:lblAlgn val="ctr"/>
        <c:lblOffset val="100"/>
        <c:noMultiLvlLbl val="0"/>
      </c:catAx>
      <c:valAx>
        <c:axId val="40540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0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F4A3-41F2-9FB9-42185E2DFE8B}"/>
            </c:ext>
          </c:extLst>
        </c:ser>
        <c:ser>
          <c:idx val="1"/>
          <c:order val="1"/>
          <c:tx>
            <c:strRef>
              <c:f>Sheet1!$C$1</c:f>
              <c:strCache>
                <c:ptCount val="1"/>
                <c:pt idx="0">
                  <c:v>cannondale.argentina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0.99157670919201801</c:v>
                </c:pt>
                <c:pt idx="1">
                  <c:v>0.68081452404317999</c:v>
                </c:pt>
                <c:pt idx="2">
                  <c:v>0.25556100752371602</c:v>
                </c:pt>
                <c:pt idx="3">
                  <c:v>0.34347399411187401</c:v>
                </c:pt>
                <c:pt idx="4">
                  <c:v>0.48454367026496598</c:v>
                </c:pt>
              </c:numCache>
            </c:numRef>
          </c:val>
          <c:extLst>
            <c:ext xmlns:c16="http://schemas.microsoft.com/office/drawing/2014/chart" uri="{C3380CC4-5D6E-409C-BE32-E72D297353CC}">
              <c16:uniqueId val="{00000001-F4A3-41F2-9FB9-42185E2DFE8B}"/>
            </c:ext>
          </c:extLst>
        </c:ser>
        <c:ser>
          <c:idx val="2"/>
          <c:order val="2"/>
          <c:tx>
            <c:strRef>
              <c:f>Sheet1!$D$1</c:f>
              <c:strCache>
                <c:ptCount val="1"/>
                <c:pt idx="0">
                  <c:v>trekbicycleargentina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0.79962866848112801</c:v>
                </c:pt>
                <c:pt idx="1">
                  <c:v>0.453615207713568</c:v>
                </c:pt>
                <c:pt idx="2">
                  <c:v>0.70187283302037395</c:v>
                </c:pt>
                <c:pt idx="3">
                  <c:v>0.50917427966608297</c:v>
                </c:pt>
                <c:pt idx="4">
                  <c:v>0.41669303964385901</c:v>
                </c:pt>
                <c:pt idx="6">
                  <c:v>0.33968394624132298</c:v>
                </c:pt>
              </c:numCache>
            </c:numRef>
          </c:val>
          <c:extLst>
            <c:ext xmlns:c16="http://schemas.microsoft.com/office/drawing/2014/chart" uri="{C3380CC4-5D6E-409C-BE32-E72D297353CC}">
              <c16:uniqueId val="{00000002-F4A3-41F2-9FB9-42185E2DFE8B}"/>
            </c:ext>
          </c:extLst>
        </c:ser>
        <c:ser>
          <c:idx val="3"/>
          <c:order val="3"/>
          <c:tx>
            <c:strRef>
              <c:f>Sheet1!$E$1</c:f>
              <c:strCache>
                <c:ptCount val="1"/>
                <c:pt idx="0">
                  <c:v>scottsportsargentina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0.38214035475900698</c:v>
                </c:pt>
                <c:pt idx="1">
                  <c:v>0.39550835269388201</c:v>
                </c:pt>
                <c:pt idx="2">
                  <c:v>0.312534572408452</c:v>
                </c:pt>
                <c:pt idx="3">
                  <c:v>0.30008850536563803</c:v>
                </c:pt>
                <c:pt idx="4">
                  <c:v>0.42150680384998301</c:v>
                </c:pt>
                <c:pt idx="5">
                  <c:v>0.57205811852343602</c:v>
                </c:pt>
                <c:pt idx="6">
                  <c:v>0.53932957185529395</c:v>
                </c:pt>
              </c:numCache>
            </c:numRef>
          </c:val>
          <c:extLst>
            <c:ext xmlns:c16="http://schemas.microsoft.com/office/drawing/2014/chart" uri="{C3380CC4-5D6E-409C-BE32-E72D297353CC}">
              <c16:uniqueId val="{00000003-F4A3-41F2-9FB9-42185E2DFE8B}"/>
            </c:ext>
          </c:extLst>
        </c:ser>
        <c:ser>
          <c:idx val="4"/>
          <c:order val="4"/>
          <c:tx>
            <c:strRef>
              <c:f>Sheet1!$F$1</c:f>
              <c:strCache>
                <c:ptCount val="1"/>
                <c:pt idx="0">
                  <c:v>specialized_arg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0.605981625073304</c:v>
                </c:pt>
                <c:pt idx="1">
                  <c:v>0.20959579505223599</c:v>
                </c:pt>
                <c:pt idx="2">
                  <c:v>0.37140809278686399</c:v>
                </c:pt>
                <c:pt idx="3">
                  <c:v>0.36923611563606401</c:v>
                </c:pt>
                <c:pt idx="4">
                  <c:v>1.04110104761698</c:v>
                </c:pt>
                <c:pt idx="5">
                  <c:v>0.70806455116092204</c:v>
                </c:pt>
              </c:numCache>
            </c:numRef>
          </c:val>
          <c:extLst>
            <c:ext xmlns:c16="http://schemas.microsoft.com/office/drawing/2014/chart" uri="{C3380CC4-5D6E-409C-BE32-E72D297353CC}">
              <c16:uniqueId val="{00000004-F4A3-41F2-9FB9-42185E2DFE8B}"/>
            </c:ext>
          </c:extLst>
        </c:ser>
        <c:ser>
          <c:idx val="5"/>
          <c:order val="5"/>
          <c:tx>
            <c:strRef>
              <c:f>Sheet1!$G$1</c:f>
              <c:strCache>
                <c:ptCount val="1"/>
                <c:pt idx="0">
                  <c:v>meridabikes_ar</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0.54669703872437403</c:v>
                </c:pt>
                <c:pt idx="1">
                  <c:v>1.0782080485952901</c:v>
                </c:pt>
                <c:pt idx="2">
                  <c:v>0.27334851936218701</c:v>
                </c:pt>
                <c:pt idx="3">
                  <c:v>1.0706150341685601</c:v>
                </c:pt>
                <c:pt idx="4">
                  <c:v>0.402429764616553</c:v>
                </c:pt>
                <c:pt idx="6">
                  <c:v>0.25816249050873202</c:v>
                </c:pt>
              </c:numCache>
            </c:numRef>
          </c:val>
          <c:extLst>
            <c:ext xmlns:c16="http://schemas.microsoft.com/office/drawing/2014/chart" uri="{C3380CC4-5D6E-409C-BE32-E72D297353CC}">
              <c16:uniqueId val="{00000005-F4A3-41F2-9FB9-42185E2DFE8B}"/>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4">
                  <c:v>7.3575378696802103</c:v>
                </c:pt>
              </c:numCache>
            </c:numRef>
          </c:val>
          <c:extLst>
            <c:ext xmlns:c16="http://schemas.microsoft.com/office/drawing/2014/chart" uri="{C3380CC4-5D6E-409C-BE32-E72D297353CC}">
              <c16:uniqueId val="{00000006-F4A3-41F2-9FB9-42185E2DFE8B}"/>
            </c:ext>
          </c:extLst>
        </c:ser>
        <c:ser>
          <c:idx val="7"/>
          <c:order val="7"/>
          <c:tx>
            <c:strRef>
              <c:f>Sheet1!$I$1</c:f>
              <c:strCache>
                <c:ptCount val="1"/>
                <c:pt idx="0">
                  <c:v>giantargentina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1">
                  <c:v>0.106307583274274</c:v>
                </c:pt>
                <c:pt idx="2">
                  <c:v>1.0124531740407E-2</c:v>
                </c:pt>
                <c:pt idx="4">
                  <c:v>3.0373595221221E-2</c:v>
                </c:pt>
              </c:numCache>
            </c:numRef>
          </c:val>
          <c:extLst>
            <c:ext xmlns:c16="http://schemas.microsoft.com/office/drawing/2014/chart" uri="{C3380CC4-5D6E-409C-BE32-E72D297353CC}">
              <c16:uniqueId val="{00000007-F4A3-41F2-9FB9-42185E2DFE8B}"/>
            </c:ext>
          </c:extLst>
        </c:ser>
        <c:dLbls>
          <c:showLegendKey val="0"/>
          <c:showVal val="0"/>
          <c:showCatName val="0"/>
          <c:showSerName val="0"/>
          <c:showPercent val="0"/>
          <c:showBubbleSize val="0"/>
        </c:dLbls>
        <c:gapWidth val="219"/>
        <c:overlap val="-27"/>
        <c:axId val="405408056"/>
        <c:axId val="405411664"/>
      </c:barChart>
      <c:catAx>
        <c:axId val="40540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11664"/>
        <c:crosses val="autoZero"/>
        <c:auto val="1"/>
        <c:lblAlgn val="ctr"/>
        <c:lblOffset val="100"/>
        <c:noMultiLvlLbl val="0"/>
      </c:catAx>
      <c:valAx>
        <c:axId val="40541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0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897-4358-BF4E-03F775B462F3}"/>
            </c:ext>
          </c:extLst>
        </c:ser>
        <c:ser>
          <c:idx val="1"/>
          <c:order val="1"/>
          <c:tx>
            <c:strRef>
              <c:f>Sheet1!$C$1</c:f>
              <c:strCache>
                <c:ptCount val="1"/>
                <c:pt idx="0">
                  <c:v>cannondale.argentina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2</c:v>
                </c:pt>
                <c:pt idx="9">
                  <c:v>6</c:v>
                </c:pt>
                <c:pt idx="10">
                  <c:v>1</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897-4358-BF4E-03F775B462F3}"/>
            </c:ext>
          </c:extLst>
        </c:ser>
        <c:ser>
          <c:idx val="2"/>
          <c:order val="2"/>
          <c:tx>
            <c:strRef>
              <c:f>Sheet1!$D$1</c:f>
              <c:strCache>
                <c:ptCount val="1"/>
                <c:pt idx="0">
                  <c:v>trekbicycleargentina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3</c:v>
                </c:pt>
                <c:pt idx="20">
                  <c:v>2</c:v>
                </c:pt>
                <c:pt idx="21">
                  <c:v>1</c:v>
                </c:pt>
                <c:pt idx="22">
                  <c:v>0</c:v>
                </c:pt>
                <c:pt idx="23">
                  <c:v>0</c:v>
                </c:pt>
              </c:numCache>
            </c:numRef>
          </c:val>
          <c:smooth val="0"/>
          <c:extLst>
            <c:ext xmlns:c16="http://schemas.microsoft.com/office/drawing/2014/chart" uri="{C3380CC4-5D6E-409C-BE32-E72D297353CC}">
              <c16:uniqueId val="{00000002-6897-4358-BF4E-03F775B462F3}"/>
            </c:ext>
          </c:extLst>
        </c:ser>
        <c:ser>
          <c:idx val="3"/>
          <c:order val="3"/>
          <c:tx>
            <c:strRef>
              <c:f>Sheet1!$E$1</c:f>
              <c:strCache>
                <c:ptCount val="1"/>
                <c:pt idx="0">
                  <c:v>scottsportsargentina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2</c:v>
                </c:pt>
                <c:pt idx="9">
                  <c:v>1</c:v>
                </c:pt>
                <c:pt idx="10">
                  <c:v>3</c:v>
                </c:pt>
                <c:pt idx="11">
                  <c:v>0</c:v>
                </c:pt>
                <c:pt idx="12">
                  <c:v>0</c:v>
                </c:pt>
                <c:pt idx="13">
                  <c:v>0</c:v>
                </c:pt>
                <c:pt idx="14">
                  <c:v>1</c:v>
                </c:pt>
                <c:pt idx="15">
                  <c:v>0</c:v>
                </c:pt>
                <c:pt idx="16">
                  <c:v>0</c:v>
                </c:pt>
                <c:pt idx="17">
                  <c:v>0</c:v>
                </c:pt>
                <c:pt idx="18">
                  <c:v>4</c:v>
                </c:pt>
                <c:pt idx="19">
                  <c:v>2</c:v>
                </c:pt>
                <c:pt idx="20">
                  <c:v>10</c:v>
                </c:pt>
                <c:pt idx="21">
                  <c:v>0</c:v>
                </c:pt>
                <c:pt idx="22">
                  <c:v>0</c:v>
                </c:pt>
                <c:pt idx="23">
                  <c:v>0</c:v>
                </c:pt>
              </c:numCache>
            </c:numRef>
          </c:val>
          <c:smooth val="0"/>
          <c:extLst>
            <c:ext xmlns:c16="http://schemas.microsoft.com/office/drawing/2014/chart" uri="{C3380CC4-5D6E-409C-BE32-E72D297353CC}">
              <c16:uniqueId val="{00000003-6897-4358-BF4E-03F775B462F3}"/>
            </c:ext>
          </c:extLst>
        </c:ser>
        <c:ser>
          <c:idx val="4"/>
          <c:order val="4"/>
          <c:tx>
            <c:strRef>
              <c:f>Sheet1!$F$1</c:f>
              <c:strCache>
                <c:ptCount val="1"/>
                <c:pt idx="0">
                  <c:v>specialized_arg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1</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4-6897-4358-BF4E-03F775B462F3}"/>
            </c:ext>
          </c:extLst>
        </c:ser>
        <c:ser>
          <c:idx val="5"/>
          <c:order val="5"/>
          <c:tx>
            <c:strRef>
              <c:f>Sheet1!$G$1</c:f>
              <c:strCache>
                <c:ptCount val="1"/>
                <c:pt idx="0">
                  <c:v>meridabikes_ar</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c:v>
                </c:pt>
                <c:pt idx="9">
                  <c:v>2</c:v>
                </c:pt>
                <c:pt idx="10">
                  <c:v>1</c:v>
                </c:pt>
                <c:pt idx="11">
                  <c:v>1</c:v>
                </c:pt>
                <c:pt idx="12">
                  <c:v>0</c:v>
                </c:pt>
                <c:pt idx="13">
                  <c:v>0</c:v>
                </c:pt>
                <c:pt idx="14">
                  <c:v>0</c:v>
                </c:pt>
                <c:pt idx="15">
                  <c:v>0</c:v>
                </c:pt>
                <c:pt idx="16">
                  <c:v>0</c:v>
                </c:pt>
                <c:pt idx="17">
                  <c:v>1</c:v>
                </c:pt>
                <c:pt idx="18">
                  <c:v>1</c:v>
                </c:pt>
                <c:pt idx="19">
                  <c:v>0</c:v>
                </c:pt>
                <c:pt idx="20">
                  <c:v>1</c:v>
                </c:pt>
                <c:pt idx="21">
                  <c:v>1</c:v>
                </c:pt>
                <c:pt idx="22">
                  <c:v>0</c:v>
                </c:pt>
                <c:pt idx="23">
                  <c:v>0</c:v>
                </c:pt>
              </c:numCache>
            </c:numRef>
          </c:val>
          <c:smooth val="0"/>
          <c:extLst>
            <c:ext xmlns:c16="http://schemas.microsoft.com/office/drawing/2014/chart" uri="{C3380CC4-5D6E-409C-BE32-E72D297353CC}">
              <c16:uniqueId val="{00000005-6897-4358-BF4E-03F775B462F3}"/>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6897-4358-BF4E-03F775B462F3}"/>
            </c:ext>
          </c:extLst>
        </c:ser>
        <c:ser>
          <c:idx val="7"/>
          <c:order val="7"/>
          <c:tx>
            <c:strRef>
              <c:f>Sheet1!$I$1</c:f>
              <c:strCache>
                <c:ptCount val="1"/>
                <c:pt idx="0">
                  <c:v>giantargentina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6897-4358-BF4E-03F775B462F3}"/>
            </c:ext>
          </c:extLst>
        </c:ser>
        <c:dLbls>
          <c:showLegendKey val="0"/>
          <c:showVal val="0"/>
          <c:showCatName val="0"/>
          <c:showSerName val="0"/>
          <c:showPercent val="0"/>
          <c:showBubbleSize val="0"/>
        </c:dLbls>
        <c:smooth val="0"/>
        <c:axId val="405410352"/>
        <c:axId val="405410680"/>
      </c:lineChart>
      <c:catAx>
        <c:axId val="40541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10680"/>
        <c:crosses val="autoZero"/>
        <c:auto val="1"/>
        <c:lblAlgn val="ctr"/>
        <c:lblOffset val="100"/>
        <c:noMultiLvlLbl val="0"/>
      </c:catAx>
      <c:valAx>
        <c:axId val="40541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1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238-4D2B-9E2D-02312FDFC5C4}"/>
            </c:ext>
          </c:extLst>
        </c:ser>
        <c:ser>
          <c:idx val="1"/>
          <c:order val="1"/>
          <c:tx>
            <c:strRef>
              <c:f>Sheet1!$C$1</c:f>
              <c:strCache>
                <c:ptCount val="1"/>
                <c:pt idx="0">
                  <c:v>cannondale.argentina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0.57457162720320598</c:v>
                </c:pt>
                <c:pt idx="9">
                  <c:v>0.56094003462424502</c:v>
                </c:pt>
                <c:pt idx="10">
                  <c:v>0.92626671574039998</c:v>
                </c:pt>
                <c:pt idx="11">
                  <c:v>0</c:v>
                </c:pt>
                <c:pt idx="12">
                  <c:v>0.22696601643970099</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238-4D2B-9E2D-02312FDFC5C4}"/>
            </c:ext>
          </c:extLst>
        </c:ser>
        <c:ser>
          <c:idx val="2"/>
          <c:order val="2"/>
          <c:tx>
            <c:strRef>
              <c:f>Sheet1!$D$1</c:f>
              <c:strCache>
                <c:ptCount val="1"/>
                <c:pt idx="0">
                  <c:v>trekbicycleargentina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0.35657769806941703</c:v>
                </c:pt>
                <c:pt idx="9">
                  <c:v>0</c:v>
                </c:pt>
                <c:pt idx="10">
                  <c:v>0</c:v>
                </c:pt>
                <c:pt idx="11">
                  <c:v>0</c:v>
                </c:pt>
                <c:pt idx="12">
                  <c:v>0</c:v>
                </c:pt>
                <c:pt idx="13">
                  <c:v>0</c:v>
                </c:pt>
                <c:pt idx="14">
                  <c:v>0.42409536870977899</c:v>
                </c:pt>
                <c:pt idx="15">
                  <c:v>0</c:v>
                </c:pt>
                <c:pt idx="16">
                  <c:v>0</c:v>
                </c:pt>
                <c:pt idx="17">
                  <c:v>0.107606287583078</c:v>
                </c:pt>
                <c:pt idx="18">
                  <c:v>0.27218060976896302</c:v>
                </c:pt>
                <c:pt idx="19">
                  <c:v>0.52199599113830597</c:v>
                </c:pt>
                <c:pt idx="20">
                  <c:v>0.65970390688187897</c:v>
                </c:pt>
                <c:pt idx="21">
                  <c:v>1.00854520519042</c:v>
                </c:pt>
                <c:pt idx="22">
                  <c:v>0</c:v>
                </c:pt>
                <c:pt idx="23">
                  <c:v>0</c:v>
                </c:pt>
              </c:numCache>
            </c:numRef>
          </c:val>
          <c:smooth val="0"/>
          <c:extLst>
            <c:ext xmlns:c16="http://schemas.microsoft.com/office/drawing/2014/chart" uri="{C3380CC4-5D6E-409C-BE32-E72D297353CC}">
              <c16:uniqueId val="{00000002-D238-4D2B-9E2D-02312FDFC5C4}"/>
            </c:ext>
          </c:extLst>
        </c:ser>
        <c:ser>
          <c:idx val="3"/>
          <c:order val="3"/>
          <c:tx>
            <c:strRef>
              <c:f>Sheet1!$E$1</c:f>
              <c:strCache>
                <c:ptCount val="1"/>
                <c:pt idx="0">
                  <c:v>scottsportsargentina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0.34574320960336302</c:v>
                </c:pt>
                <c:pt idx="9">
                  <c:v>0.65552912540797703</c:v>
                </c:pt>
                <c:pt idx="10">
                  <c:v>0.41005144658958897</c:v>
                </c:pt>
                <c:pt idx="11">
                  <c:v>0</c:v>
                </c:pt>
                <c:pt idx="12">
                  <c:v>0.30148807877413297</c:v>
                </c:pt>
                <c:pt idx="13">
                  <c:v>0</c:v>
                </c:pt>
                <c:pt idx="14">
                  <c:v>0.16319079493278801</c:v>
                </c:pt>
                <c:pt idx="15">
                  <c:v>0</c:v>
                </c:pt>
                <c:pt idx="16">
                  <c:v>0</c:v>
                </c:pt>
                <c:pt idx="17">
                  <c:v>0.39553023178624802</c:v>
                </c:pt>
                <c:pt idx="18">
                  <c:v>0.33951983183050299</c:v>
                </c:pt>
                <c:pt idx="19">
                  <c:v>0.58993669935751003</c:v>
                </c:pt>
                <c:pt idx="20">
                  <c:v>0.38972174586491098</c:v>
                </c:pt>
                <c:pt idx="21">
                  <c:v>0.25170105659124897</c:v>
                </c:pt>
                <c:pt idx="22">
                  <c:v>0</c:v>
                </c:pt>
                <c:pt idx="23">
                  <c:v>0</c:v>
                </c:pt>
              </c:numCache>
            </c:numRef>
          </c:val>
          <c:smooth val="0"/>
          <c:extLst>
            <c:ext xmlns:c16="http://schemas.microsoft.com/office/drawing/2014/chart" uri="{C3380CC4-5D6E-409C-BE32-E72D297353CC}">
              <c16:uniqueId val="{00000003-D238-4D2B-9E2D-02312FDFC5C4}"/>
            </c:ext>
          </c:extLst>
        </c:ser>
        <c:ser>
          <c:idx val="4"/>
          <c:order val="4"/>
          <c:tx>
            <c:strRef>
              <c:f>Sheet1!$F$1</c:f>
              <c:strCache>
                <c:ptCount val="1"/>
                <c:pt idx="0">
                  <c:v>specialized_arg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0.178136948209941</c:v>
                </c:pt>
                <c:pt idx="10">
                  <c:v>0.708202989224887</c:v>
                </c:pt>
                <c:pt idx="11">
                  <c:v>0</c:v>
                </c:pt>
                <c:pt idx="12">
                  <c:v>0.43013555787278401</c:v>
                </c:pt>
                <c:pt idx="13">
                  <c:v>0</c:v>
                </c:pt>
                <c:pt idx="14">
                  <c:v>0</c:v>
                </c:pt>
                <c:pt idx="15">
                  <c:v>0.34975669099756701</c:v>
                </c:pt>
                <c:pt idx="16">
                  <c:v>0.204205769899201</c:v>
                </c:pt>
                <c:pt idx="17">
                  <c:v>0.40080813347236699</c:v>
                </c:pt>
                <c:pt idx="18">
                  <c:v>0.68720310508631699</c:v>
                </c:pt>
                <c:pt idx="19">
                  <c:v>1.10683872088982</c:v>
                </c:pt>
                <c:pt idx="20">
                  <c:v>0</c:v>
                </c:pt>
                <c:pt idx="21">
                  <c:v>0</c:v>
                </c:pt>
                <c:pt idx="22">
                  <c:v>0</c:v>
                </c:pt>
                <c:pt idx="23">
                  <c:v>0</c:v>
                </c:pt>
              </c:numCache>
            </c:numRef>
          </c:val>
          <c:smooth val="0"/>
          <c:extLst>
            <c:ext xmlns:c16="http://schemas.microsoft.com/office/drawing/2014/chart" uri="{C3380CC4-5D6E-409C-BE32-E72D297353CC}">
              <c16:uniqueId val="{00000004-D238-4D2B-9E2D-02312FDFC5C4}"/>
            </c:ext>
          </c:extLst>
        </c:ser>
        <c:ser>
          <c:idx val="5"/>
          <c:order val="5"/>
          <c:tx>
            <c:strRef>
              <c:f>Sheet1!$G$1</c:f>
              <c:strCache>
                <c:ptCount val="1"/>
                <c:pt idx="0">
                  <c:v>meridabikes_ar</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0.42533799179705301</c:v>
                </c:pt>
                <c:pt idx="9">
                  <c:v>0.44812395564332402</c:v>
                </c:pt>
                <c:pt idx="10">
                  <c:v>0.18228771077016601</c:v>
                </c:pt>
                <c:pt idx="11">
                  <c:v>0.273431566155248</c:v>
                </c:pt>
                <c:pt idx="12">
                  <c:v>0</c:v>
                </c:pt>
                <c:pt idx="13">
                  <c:v>0</c:v>
                </c:pt>
                <c:pt idx="14">
                  <c:v>0</c:v>
                </c:pt>
                <c:pt idx="15">
                  <c:v>0</c:v>
                </c:pt>
                <c:pt idx="16">
                  <c:v>0</c:v>
                </c:pt>
                <c:pt idx="17">
                  <c:v>1.97478353334346</c:v>
                </c:pt>
                <c:pt idx="18">
                  <c:v>1.6253987543673101</c:v>
                </c:pt>
                <c:pt idx="19">
                  <c:v>0</c:v>
                </c:pt>
                <c:pt idx="20">
                  <c:v>0.38736138538660198</c:v>
                </c:pt>
                <c:pt idx="21">
                  <c:v>0.57724441743885802</c:v>
                </c:pt>
                <c:pt idx="22">
                  <c:v>0</c:v>
                </c:pt>
                <c:pt idx="23">
                  <c:v>0</c:v>
                </c:pt>
              </c:numCache>
            </c:numRef>
          </c:val>
          <c:smooth val="0"/>
          <c:extLst>
            <c:ext xmlns:c16="http://schemas.microsoft.com/office/drawing/2014/chart" uri="{C3380CC4-5D6E-409C-BE32-E72D297353CC}">
              <c16:uniqueId val="{00000005-D238-4D2B-9E2D-02312FDFC5C4}"/>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7.3628488931665101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D238-4D2B-9E2D-02312FDFC5C4}"/>
            </c:ext>
          </c:extLst>
        </c:ser>
        <c:ser>
          <c:idx val="7"/>
          <c:order val="7"/>
          <c:tx>
            <c:strRef>
              <c:f>Sheet1!$I$1</c:f>
              <c:strCache>
                <c:ptCount val="1"/>
                <c:pt idx="0">
                  <c:v>giantargentina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0.106318347509113</c:v>
                </c:pt>
                <c:pt idx="10">
                  <c:v>0</c:v>
                </c:pt>
                <c:pt idx="11">
                  <c:v>1.0125556905629799E-2</c:v>
                </c:pt>
                <c:pt idx="12">
                  <c:v>3.03766707168894E-2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D238-4D2B-9E2D-02312FDFC5C4}"/>
            </c:ext>
          </c:extLst>
        </c:ser>
        <c:dLbls>
          <c:showLegendKey val="0"/>
          <c:showVal val="0"/>
          <c:showCatName val="0"/>
          <c:showSerName val="0"/>
          <c:showPercent val="0"/>
          <c:showBubbleSize val="0"/>
        </c:dLbls>
        <c:smooth val="0"/>
        <c:axId val="409017800"/>
        <c:axId val="409015176"/>
      </c:lineChart>
      <c:catAx>
        <c:axId val="40901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15176"/>
        <c:crosses val="autoZero"/>
        <c:auto val="1"/>
        <c:lblAlgn val="ctr"/>
        <c:lblOffset val="100"/>
        <c:noMultiLvlLbl val="0"/>
      </c:catAx>
      <c:valAx>
        <c:axId val="40901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1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cervelo_argentina</c:v>
                </c:pt>
                <c:pt idx="7">
                  <c:v>giantargentina</c:v>
                </c:pt>
              </c:strCache>
            </c:strRef>
          </c:cat>
          <c:val>
            <c:numRef>
              <c:f>Sheet1!$B$2:$B$9</c:f>
              <c:numCache>
                <c:formatCode>General</c:formatCode>
                <c:ptCount val="8"/>
                <c:pt idx="0">
                  <c:v>0</c:v>
                </c:pt>
                <c:pt idx="1">
                  <c:v>4</c:v>
                </c:pt>
                <c:pt idx="2">
                  <c:v>7</c:v>
                </c:pt>
                <c:pt idx="3">
                  <c:v>9</c:v>
                </c:pt>
                <c:pt idx="4">
                  <c:v>8</c:v>
                </c:pt>
                <c:pt idx="5">
                  <c:v>1</c:v>
                </c:pt>
                <c:pt idx="6">
                  <c:v>1</c:v>
                </c:pt>
                <c:pt idx="7">
                  <c:v>1</c:v>
                </c:pt>
              </c:numCache>
            </c:numRef>
          </c:val>
          <c:extLst>
            <c:ext xmlns:c16="http://schemas.microsoft.com/office/drawing/2014/chart" uri="{C3380CC4-5D6E-409C-BE32-E72D297353CC}">
              <c16:uniqueId val="{00000000-04D8-459D-8E5B-54E1BAA19535}"/>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cervelo_argentina</c:v>
                </c:pt>
                <c:pt idx="7">
                  <c:v>giantargentina</c:v>
                </c:pt>
              </c:strCache>
            </c:strRef>
          </c:cat>
          <c:val>
            <c:numRef>
              <c:f>Sheet1!$C$2:$C$9</c:f>
              <c:numCache>
                <c:formatCode>General</c:formatCode>
                <c:ptCount val="8"/>
                <c:pt idx="0">
                  <c:v>0</c:v>
                </c:pt>
                <c:pt idx="1">
                  <c:v>9</c:v>
                </c:pt>
                <c:pt idx="2">
                  <c:v>3</c:v>
                </c:pt>
                <c:pt idx="3">
                  <c:v>21</c:v>
                </c:pt>
                <c:pt idx="4">
                  <c:v>2</c:v>
                </c:pt>
                <c:pt idx="5">
                  <c:v>4</c:v>
                </c:pt>
                <c:pt idx="6">
                  <c:v>0</c:v>
                </c:pt>
                <c:pt idx="7">
                  <c:v>1</c:v>
                </c:pt>
              </c:numCache>
            </c:numRef>
          </c:val>
          <c:extLst>
            <c:ext xmlns:c16="http://schemas.microsoft.com/office/drawing/2014/chart" uri="{C3380CC4-5D6E-409C-BE32-E72D297353CC}">
              <c16:uniqueId val="{00000001-04D8-459D-8E5B-54E1BAA19535}"/>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cervelo_argentina</c:v>
                </c:pt>
                <c:pt idx="7">
                  <c:v>giantargentina</c:v>
                </c:pt>
              </c:strCache>
            </c:strRef>
          </c:cat>
          <c:val>
            <c:numRef>
              <c:f>Sheet1!$D$2:$D$9</c:f>
              <c:numCache>
                <c:formatCode>General</c:formatCode>
                <c:ptCount val="8"/>
                <c:pt idx="0">
                  <c:v>0</c:v>
                </c:pt>
                <c:pt idx="1">
                  <c:v>1</c:v>
                </c:pt>
                <c:pt idx="2">
                  <c:v>4</c:v>
                </c:pt>
                <c:pt idx="3">
                  <c:v>2</c:v>
                </c:pt>
                <c:pt idx="4">
                  <c:v>2</c:v>
                </c:pt>
                <c:pt idx="5">
                  <c:v>5</c:v>
                </c:pt>
                <c:pt idx="6">
                  <c:v>0</c:v>
                </c:pt>
                <c:pt idx="7">
                  <c:v>1</c:v>
                </c:pt>
              </c:numCache>
            </c:numRef>
          </c:val>
          <c:extLst>
            <c:ext xmlns:c16="http://schemas.microsoft.com/office/drawing/2014/chart" uri="{C3380CC4-5D6E-409C-BE32-E72D297353CC}">
              <c16:uniqueId val="{00000002-04D8-459D-8E5B-54E1BAA19535}"/>
            </c:ext>
          </c:extLst>
        </c:ser>
        <c:dLbls>
          <c:showLegendKey val="0"/>
          <c:showVal val="0"/>
          <c:showCatName val="0"/>
          <c:showSerName val="0"/>
          <c:showPercent val="0"/>
          <c:showBubbleSize val="0"/>
        </c:dLbls>
        <c:gapWidth val="150"/>
        <c:overlap val="100"/>
        <c:axId val="409015504"/>
        <c:axId val="409022392"/>
      </c:barChart>
      <c:catAx>
        <c:axId val="40901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22392"/>
        <c:crosses val="autoZero"/>
        <c:auto val="1"/>
        <c:lblAlgn val="ctr"/>
        <c:lblOffset val="100"/>
        <c:noMultiLvlLbl val="0"/>
      </c:catAx>
      <c:valAx>
        <c:axId val="409022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1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cervelo_argentina</c:v>
                </c:pt>
                <c:pt idx="7">
                  <c:v>giantargentina</c:v>
                </c:pt>
              </c:strCache>
            </c:strRef>
          </c:cat>
          <c:val>
            <c:numRef>
              <c:f>Sheet1!$B$2:$B$9</c:f>
              <c:numCache>
                <c:formatCode>General</c:formatCode>
                <c:ptCount val="8"/>
                <c:pt idx="1">
                  <c:v>914</c:v>
                </c:pt>
                <c:pt idx="2">
                  <c:v>406</c:v>
                </c:pt>
                <c:pt idx="3">
                  <c:v>2882</c:v>
                </c:pt>
                <c:pt idx="4">
                  <c:v>300</c:v>
                </c:pt>
                <c:pt idx="5">
                  <c:v>303</c:v>
                </c:pt>
                <c:pt idx="6">
                  <c:v>0</c:v>
                </c:pt>
                <c:pt idx="7">
                  <c:v>6</c:v>
                </c:pt>
              </c:numCache>
            </c:numRef>
          </c:val>
          <c:extLst>
            <c:ext xmlns:c16="http://schemas.microsoft.com/office/drawing/2014/chart" uri="{C3380CC4-5D6E-409C-BE32-E72D297353CC}">
              <c16:uniqueId val="{00000000-2788-4EFD-844E-B0D4E882EB9C}"/>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cervelo_argentina</c:v>
                </c:pt>
                <c:pt idx="7">
                  <c:v>giantargentina</c:v>
                </c:pt>
              </c:strCache>
            </c:strRef>
          </c:cat>
          <c:val>
            <c:numRef>
              <c:f>Sheet1!$C$2:$C$9</c:f>
              <c:numCache>
                <c:formatCode>General</c:formatCode>
                <c:ptCount val="8"/>
                <c:pt idx="1">
                  <c:v>12</c:v>
                </c:pt>
                <c:pt idx="2">
                  <c:v>772</c:v>
                </c:pt>
                <c:pt idx="3">
                  <c:v>489</c:v>
                </c:pt>
                <c:pt idx="4">
                  <c:v>193</c:v>
                </c:pt>
                <c:pt idx="5">
                  <c:v>106</c:v>
                </c:pt>
                <c:pt idx="6">
                  <c:v>0</c:v>
                </c:pt>
                <c:pt idx="7">
                  <c:v>21</c:v>
                </c:pt>
              </c:numCache>
            </c:numRef>
          </c:val>
          <c:extLst>
            <c:ext xmlns:c16="http://schemas.microsoft.com/office/drawing/2014/chart" uri="{C3380CC4-5D6E-409C-BE32-E72D297353CC}">
              <c16:uniqueId val="{00000001-2788-4EFD-844E-B0D4E882EB9C}"/>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cervelo_argentina</c:v>
                </c:pt>
                <c:pt idx="7">
                  <c:v>giantargentina</c:v>
                </c:pt>
              </c:strCache>
            </c:strRef>
          </c:cat>
          <c:val>
            <c:numRef>
              <c:f>Sheet1!$D$2:$D$9</c:f>
              <c:numCache>
                <c:formatCode>General</c:formatCode>
                <c:ptCount val="8"/>
                <c:pt idx="1">
                  <c:v>366</c:v>
                </c:pt>
                <c:pt idx="2">
                  <c:v>2503</c:v>
                </c:pt>
                <c:pt idx="3">
                  <c:v>1504</c:v>
                </c:pt>
                <c:pt idx="4">
                  <c:v>2705</c:v>
                </c:pt>
                <c:pt idx="5">
                  <c:v>34</c:v>
                </c:pt>
                <c:pt idx="6">
                  <c:v>306</c:v>
                </c:pt>
                <c:pt idx="7">
                  <c:v>2</c:v>
                </c:pt>
              </c:numCache>
            </c:numRef>
          </c:val>
          <c:extLst>
            <c:ext xmlns:c16="http://schemas.microsoft.com/office/drawing/2014/chart" uri="{C3380CC4-5D6E-409C-BE32-E72D297353CC}">
              <c16:uniqueId val="{00000002-2788-4EFD-844E-B0D4E882EB9C}"/>
            </c:ext>
          </c:extLst>
        </c:ser>
        <c:dLbls>
          <c:showLegendKey val="0"/>
          <c:showVal val="0"/>
          <c:showCatName val="0"/>
          <c:showSerName val="0"/>
          <c:showPercent val="0"/>
          <c:showBubbleSize val="0"/>
        </c:dLbls>
        <c:gapWidth val="150"/>
        <c:overlap val="100"/>
        <c:axId val="409014848"/>
        <c:axId val="409025344"/>
      </c:barChart>
      <c:catAx>
        <c:axId val="40901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25344"/>
        <c:crosses val="autoZero"/>
        <c:auto val="1"/>
        <c:lblAlgn val="ctr"/>
        <c:lblOffset val="100"/>
        <c:noMultiLvlLbl val="0"/>
      </c:catAx>
      <c:valAx>
        <c:axId val="409025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1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76E6-424F-8DF7-772D0FB07A62}"/>
            </c:ext>
          </c:extLst>
        </c:ser>
        <c:ser>
          <c:idx val="1"/>
          <c:order val="1"/>
          <c:tx>
            <c:strRef>
              <c:f>Sheet1!$C$1</c:f>
              <c:strCache>
                <c:ptCount val="1"/>
                <c:pt idx="0">
                  <c:v>cannondale.argentina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0.562484632453775</c:v>
                </c:pt>
                <c:pt idx="1">
                  <c:v>0.62392282899363205</c:v>
                </c:pt>
                <c:pt idx="2">
                  <c:v>7.3372057474777999E-2</c:v>
                </c:pt>
              </c:numCache>
            </c:numRef>
          </c:val>
          <c:extLst>
            <c:ext xmlns:c16="http://schemas.microsoft.com/office/drawing/2014/chart" uri="{C3380CC4-5D6E-409C-BE32-E72D297353CC}">
              <c16:uniqueId val="{00000001-76E6-424F-8DF7-772D0FB07A62}"/>
            </c:ext>
          </c:extLst>
        </c:ser>
        <c:ser>
          <c:idx val="2"/>
          <c:order val="2"/>
          <c:tx>
            <c:strRef>
              <c:f>Sheet1!$D$1</c:f>
              <c:strCache>
                <c:ptCount val="1"/>
                <c:pt idx="0">
                  <c:v>trekbicycleargentina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0.75420474769994905</c:v>
                </c:pt>
                <c:pt idx="1">
                  <c:v>0.285767946549913</c:v>
                </c:pt>
                <c:pt idx="2">
                  <c:v>0.40733899547784502</c:v>
                </c:pt>
              </c:numCache>
            </c:numRef>
          </c:val>
          <c:extLst>
            <c:ext xmlns:c16="http://schemas.microsoft.com/office/drawing/2014/chart" uri="{C3380CC4-5D6E-409C-BE32-E72D297353CC}">
              <c16:uniqueId val="{00000002-76E6-424F-8DF7-772D0FB07A62}"/>
            </c:ext>
          </c:extLst>
        </c:ser>
        <c:ser>
          <c:idx val="3"/>
          <c:order val="3"/>
          <c:tx>
            <c:strRef>
              <c:f>Sheet1!$E$1</c:f>
              <c:strCache>
                <c:ptCount val="1"/>
                <c:pt idx="0">
                  <c:v>scottsportsargentina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0.46232364824560301</c:v>
                </c:pt>
                <c:pt idx="1">
                  <c:v>0.38011658237025597</c:v>
                </c:pt>
                <c:pt idx="2">
                  <c:v>0.67798638553159496</c:v>
                </c:pt>
              </c:numCache>
            </c:numRef>
          </c:val>
          <c:extLst>
            <c:ext xmlns:c16="http://schemas.microsoft.com/office/drawing/2014/chart" uri="{C3380CC4-5D6E-409C-BE32-E72D297353CC}">
              <c16:uniqueId val="{00000003-76E6-424F-8DF7-772D0FB07A62}"/>
            </c:ext>
          </c:extLst>
        </c:ser>
        <c:ser>
          <c:idx val="4"/>
          <c:order val="4"/>
          <c:tx>
            <c:strRef>
              <c:f>Sheet1!$F$1</c:f>
              <c:strCache>
                <c:ptCount val="1"/>
                <c:pt idx="0">
                  <c:v>specialized_arg</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0.73284914258389899</c:v>
                </c:pt>
                <c:pt idx="1">
                  <c:v>0.32583599895467502</c:v>
                </c:pt>
                <c:pt idx="2">
                  <c:v>0.208980391881185</c:v>
                </c:pt>
              </c:numCache>
            </c:numRef>
          </c:val>
          <c:extLst>
            <c:ext xmlns:c16="http://schemas.microsoft.com/office/drawing/2014/chart" uri="{C3380CC4-5D6E-409C-BE32-E72D297353CC}">
              <c16:uniqueId val="{00000004-76E6-424F-8DF7-772D0FB07A62}"/>
            </c:ext>
          </c:extLst>
        </c:ser>
        <c:ser>
          <c:idx val="5"/>
          <c:order val="5"/>
          <c:tx>
            <c:strRef>
              <c:f>Sheet1!$G$1</c:f>
              <c:strCache>
                <c:ptCount val="1"/>
                <c:pt idx="0">
                  <c:v>meridabikes_ar</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0.51876716509001997</c:v>
                </c:pt>
                <c:pt idx="1">
                  <c:v>1.1492875100459901</c:v>
                </c:pt>
                <c:pt idx="2">
                  <c:v>0.32164252722498399</c:v>
                </c:pt>
              </c:numCache>
            </c:numRef>
          </c:val>
          <c:extLst>
            <c:ext xmlns:c16="http://schemas.microsoft.com/office/drawing/2014/chart" uri="{C3380CC4-5D6E-409C-BE32-E72D297353CC}">
              <c16:uniqueId val="{00000005-76E6-424F-8DF7-772D0FB07A62}"/>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7.3966642494560997</c:v>
                </c:pt>
                <c:pt idx="1">
                  <c:v>0</c:v>
                </c:pt>
                <c:pt idx="2">
                  <c:v>0</c:v>
                </c:pt>
              </c:numCache>
            </c:numRef>
          </c:val>
          <c:extLst>
            <c:ext xmlns:c16="http://schemas.microsoft.com/office/drawing/2014/chart" uri="{C3380CC4-5D6E-409C-BE32-E72D297353CC}">
              <c16:uniqueId val="{00000006-76E6-424F-8DF7-772D0FB07A62}"/>
            </c:ext>
          </c:extLst>
        </c:ser>
        <c:ser>
          <c:idx val="7"/>
          <c:order val="7"/>
          <c:tx>
            <c:strRef>
              <c:f>Sheet1!$I$1</c:f>
              <c:strCache>
                <c:ptCount val="1"/>
                <c:pt idx="0">
                  <c:v>giantargentina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1.0110712299682001E-2</c:v>
                </c:pt>
                <c:pt idx="1">
                  <c:v>3.0318342597271002E-2</c:v>
                </c:pt>
                <c:pt idx="2">
                  <c:v>0.1066477070743</c:v>
                </c:pt>
              </c:numCache>
            </c:numRef>
          </c:val>
          <c:extLst>
            <c:ext xmlns:c16="http://schemas.microsoft.com/office/drawing/2014/chart" uri="{C3380CC4-5D6E-409C-BE32-E72D297353CC}">
              <c16:uniqueId val="{00000007-76E6-424F-8DF7-772D0FB07A62}"/>
            </c:ext>
          </c:extLst>
        </c:ser>
        <c:dLbls>
          <c:showLegendKey val="0"/>
          <c:showVal val="0"/>
          <c:showCatName val="0"/>
          <c:showSerName val="0"/>
          <c:showPercent val="0"/>
          <c:showBubbleSize val="0"/>
        </c:dLbls>
        <c:gapWidth val="219"/>
        <c:overlap val="-27"/>
        <c:axId val="408996808"/>
        <c:axId val="408993856"/>
      </c:barChart>
      <c:catAx>
        <c:axId val="408996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993856"/>
        <c:crosses val="autoZero"/>
        <c:auto val="1"/>
        <c:lblAlgn val="ctr"/>
        <c:lblOffset val="100"/>
        <c:noMultiLvlLbl val="0"/>
      </c:catAx>
      <c:valAx>
        <c:axId val="40899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99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cervelo_argentina</c:v>
                </c:pt>
                <c:pt idx="7">
                  <c:v>giantargentina</c:v>
                </c:pt>
              </c:strCache>
            </c:strRef>
          </c:cat>
          <c:val>
            <c:numRef>
              <c:f>Sheet1!$B$2:$B$9</c:f>
              <c:numCache>
                <c:formatCode>General</c:formatCode>
                <c:ptCount val="8"/>
                <c:pt idx="1">
                  <c:v>1272</c:v>
                </c:pt>
                <c:pt idx="2">
                  <c:v>3613</c:v>
                </c:pt>
                <c:pt idx="3">
                  <c:v>4805</c:v>
                </c:pt>
                <c:pt idx="4">
                  <c:v>3011</c:v>
                </c:pt>
                <c:pt idx="5">
                  <c:v>433</c:v>
                </c:pt>
                <c:pt idx="6">
                  <c:v>298</c:v>
                </c:pt>
                <c:pt idx="7">
                  <c:v>21</c:v>
                </c:pt>
              </c:numCache>
            </c:numRef>
          </c:val>
          <c:extLst>
            <c:ext xmlns:c16="http://schemas.microsoft.com/office/drawing/2014/chart" uri="{C3380CC4-5D6E-409C-BE32-E72D297353CC}">
              <c16:uniqueId val="{00000000-EF02-478C-9D90-F5B1A61CEB64}"/>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orbea.argentina</c:v>
                </c:pt>
                <c:pt idx="1">
                  <c:v>cannondale.argentina</c:v>
                </c:pt>
                <c:pt idx="2">
                  <c:v>trekbicycleargentina</c:v>
                </c:pt>
                <c:pt idx="3">
                  <c:v>scottsportsargentina</c:v>
                </c:pt>
                <c:pt idx="4">
                  <c:v>specialized_arg</c:v>
                </c:pt>
                <c:pt idx="5">
                  <c:v>meridabikes_ar</c:v>
                </c:pt>
                <c:pt idx="6">
                  <c:v>cervelo_argentina</c:v>
                </c:pt>
                <c:pt idx="7">
                  <c:v>giantargentina</c:v>
                </c:pt>
              </c:strCache>
            </c:strRef>
          </c:cat>
          <c:val>
            <c:numRef>
              <c:f>Sheet1!$C$2:$C$9</c:f>
              <c:numCache>
                <c:formatCode>General</c:formatCode>
                <c:ptCount val="8"/>
                <c:pt idx="1">
                  <c:v>20</c:v>
                </c:pt>
                <c:pt idx="2">
                  <c:v>68</c:v>
                </c:pt>
                <c:pt idx="3">
                  <c:v>70</c:v>
                </c:pt>
                <c:pt idx="4">
                  <c:v>187</c:v>
                </c:pt>
                <c:pt idx="5">
                  <c:v>10</c:v>
                </c:pt>
                <c:pt idx="6">
                  <c:v>8</c:v>
                </c:pt>
                <c:pt idx="7">
                  <c:v>8</c:v>
                </c:pt>
              </c:numCache>
            </c:numRef>
          </c:val>
          <c:extLst>
            <c:ext xmlns:c16="http://schemas.microsoft.com/office/drawing/2014/chart" uri="{C3380CC4-5D6E-409C-BE32-E72D297353CC}">
              <c16:uniqueId val="{00000001-EF02-478C-9D90-F5B1A61CEB64}"/>
            </c:ext>
          </c:extLst>
        </c:ser>
        <c:dLbls>
          <c:showLegendKey val="0"/>
          <c:showVal val="0"/>
          <c:showCatName val="0"/>
          <c:showSerName val="0"/>
          <c:showPercent val="0"/>
          <c:showBubbleSize val="0"/>
        </c:dLbls>
        <c:gapWidth val="150"/>
        <c:overlap val="100"/>
        <c:axId val="409002056"/>
        <c:axId val="408995824"/>
      </c:barChart>
      <c:catAx>
        <c:axId val="40900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995824"/>
        <c:crosses val="autoZero"/>
        <c:auto val="1"/>
        <c:lblAlgn val="ctr"/>
        <c:lblOffset val="100"/>
        <c:noMultiLvlLbl val="0"/>
      </c:catAx>
      <c:valAx>
        <c:axId val="40899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0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38FCC-1520-498F-B6EA-05CF4B685CE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1CE44B1B-243E-441E-A958-9BDCD24CE35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000207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A9D7C-4B32-4FE7-B868-A673B015F233}"/>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05DC8B0F-342A-4905-80A7-05093CEE40CC}"/>
              </a:ext>
            </a:extLst>
          </p:cNvPr>
          <p:cNvGraphicFramePr>
            <a:graphicFrameLocks noGrp="1"/>
          </p:cNvGraphicFramePr>
          <p:nvPr>
            <p:ph type="tbl" sz="quarter" idx="13"/>
            <p:extLst>
              <p:ext uri="{D42A27DB-BD31-4B8C-83A1-F6EECF244321}">
                <p14:modId xmlns:p14="http://schemas.microsoft.com/office/powerpoint/2010/main" val="3167241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4993213"/>
                    </a:ext>
                  </a:extLst>
                </a:gridCol>
                <a:gridCol w="658368">
                  <a:extLst>
                    <a:ext uri="{9D8B030D-6E8A-4147-A177-3AD203B41FA5}">
                      <a16:colId xmlns:a16="http://schemas.microsoft.com/office/drawing/2014/main" val="2912523345"/>
                    </a:ext>
                  </a:extLst>
                </a:gridCol>
                <a:gridCol w="658368">
                  <a:extLst>
                    <a:ext uri="{9D8B030D-6E8A-4147-A177-3AD203B41FA5}">
                      <a16:colId xmlns:a16="http://schemas.microsoft.com/office/drawing/2014/main" val="2458564931"/>
                    </a:ext>
                  </a:extLst>
                </a:gridCol>
                <a:gridCol w="658368">
                  <a:extLst>
                    <a:ext uri="{9D8B030D-6E8A-4147-A177-3AD203B41FA5}">
                      <a16:colId xmlns:a16="http://schemas.microsoft.com/office/drawing/2014/main" val="424885260"/>
                    </a:ext>
                  </a:extLst>
                </a:gridCol>
                <a:gridCol w="658368">
                  <a:extLst>
                    <a:ext uri="{9D8B030D-6E8A-4147-A177-3AD203B41FA5}">
                      <a16:colId xmlns:a16="http://schemas.microsoft.com/office/drawing/2014/main" val="1363193081"/>
                    </a:ext>
                  </a:extLst>
                </a:gridCol>
                <a:gridCol w="658368">
                  <a:extLst>
                    <a:ext uri="{9D8B030D-6E8A-4147-A177-3AD203B41FA5}">
                      <a16:colId xmlns:a16="http://schemas.microsoft.com/office/drawing/2014/main" val="4079189676"/>
                    </a:ext>
                  </a:extLst>
                </a:gridCol>
                <a:gridCol w="658368">
                  <a:extLst>
                    <a:ext uri="{9D8B030D-6E8A-4147-A177-3AD203B41FA5}">
                      <a16:colId xmlns:a16="http://schemas.microsoft.com/office/drawing/2014/main" val="638568994"/>
                    </a:ext>
                  </a:extLst>
                </a:gridCol>
                <a:gridCol w="658368">
                  <a:extLst>
                    <a:ext uri="{9D8B030D-6E8A-4147-A177-3AD203B41FA5}">
                      <a16:colId xmlns:a16="http://schemas.microsoft.com/office/drawing/2014/main" val="2741071173"/>
                    </a:ext>
                  </a:extLst>
                </a:gridCol>
                <a:gridCol w="658368">
                  <a:extLst>
                    <a:ext uri="{9D8B030D-6E8A-4147-A177-3AD203B41FA5}">
                      <a16:colId xmlns:a16="http://schemas.microsoft.com/office/drawing/2014/main" val="307452712"/>
                    </a:ext>
                  </a:extLst>
                </a:gridCol>
                <a:gridCol w="658368">
                  <a:extLst>
                    <a:ext uri="{9D8B030D-6E8A-4147-A177-3AD203B41FA5}">
                      <a16:colId xmlns:a16="http://schemas.microsoft.com/office/drawing/2014/main" val="30043394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22339356"/>
                  </a:ext>
                </a:extLst>
              </a:tr>
              <a:tr h="370840">
                <a:tc>
                  <a:txBody>
                    <a:bodyPr/>
                    <a:lstStyle/>
                    <a:p>
                      <a:r>
                        <a:rPr lang="en-US" sz="1000"/>
                        <a:t>trekbicycleargentina</a:t>
                      </a:r>
                    </a:p>
                  </a:txBody>
                  <a:tcPr/>
                </a:tc>
                <a:tc>
                  <a:txBody>
                    <a:bodyPr/>
                    <a:lstStyle/>
                    <a:p>
                      <a:r>
                        <a:rPr lang="en-US" sz="1000"/>
                        <a:t>47452</a:t>
                      </a:r>
                    </a:p>
                  </a:txBody>
                  <a:tcPr/>
                </a:tc>
                <a:tc>
                  <a:txBody>
                    <a:bodyPr/>
                    <a:lstStyle/>
                    <a:p>
                      <a:r>
                        <a:rPr lang="en-US" sz="1000"/>
                        <a:t>110</a:t>
                      </a:r>
                    </a:p>
                  </a:txBody>
                  <a:tcPr/>
                </a:tc>
                <a:tc>
                  <a:txBody>
                    <a:bodyPr/>
                    <a:lstStyle/>
                    <a:p>
                      <a:r>
                        <a:rPr lang="en-US" sz="1000"/>
                        <a:t>3</a:t>
                      </a:r>
                    </a:p>
                  </a:txBody>
                  <a:tcPr/>
                </a:tc>
                <a:tc>
                  <a:txBody>
                    <a:bodyPr/>
                    <a:lstStyle/>
                    <a:p>
                      <a:r>
                        <a:rPr lang="en-US" sz="1000"/>
                        <a:t>7</a:t>
                      </a:r>
                    </a:p>
                  </a:txBody>
                  <a:tcPr/>
                </a:tc>
                <a:tc>
                  <a:txBody>
                    <a:bodyPr/>
                    <a:lstStyle/>
                    <a:p>
                      <a:r>
                        <a:rPr lang="en-US" sz="1000"/>
                        <a:t>4</a:t>
                      </a:r>
                    </a:p>
                  </a:txBody>
                  <a:tcPr/>
                </a:tc>
                <a:tc>
                  <a:txBody>
                    <a:bodyPr/>
                    <a:lstStyle/>
                    <a:p>
                      <a:r>
                        <a:rPr lang="en-US" sz="1000"/>
                        <a:t>14</a:t>
                      </a:r>
                    </a:p>
                  </a:txBody>
                  <a:tcPr/>
                </a:tc>
                <a:tc>
                  <a:txBody>
                    <a:bodyPr/>
                    <a:lstStyle/>
                    <a:p>
                      <a:r>
                        <a:rPr lang="en-US" sz="1000"/>
                        <a:t>3613</a:t>
                      </a:r>
                    </a:p>
                  </a:txBody>
                  <a:tcPr/>
                </a:tc>
                <a:tc>
                  <a:txBody>
                    <a:bodyPr/>
                    <a:lstStyle/>
                    <a:p>
                      <a:r>
                        <a:rPr lang="en-US" sz="1000"/>
                        <a:t>68</a:t>
                      </a:r>
                    </a:p>
                  </a:txBody>
                  <a:tcPr/>
                </a:tc>
                <a:tc>
                  <a:txBody>
                    <a:bodyPr/>
                    <a:lstStyle/>
                    <a:p>
                      <a:r>
                        <a:rPr lang="en-US" sz="1000"/>
                        <a:t>0.5547 %</a:t>
                      </a:r>
                    </a:p>
                  </a:txBody>
                  <a:tcPr/>
                </a:tc>
                <a:extLst>
                  <a:ext uri="{0D108BD9-81ED-4DB2-BD59-A6C34878D82A}">
                    <a16:rowId xmlns:a16="http://schemas.microsoft.com/office/drawing/2014/main" val="1394235687"/>
                  </a:ext>
                </a:extLst>
              </a:tr>
              <a:tr h="370840">
                <a:tc>
                  <a:txBody>
                    <a:bodyPr/>
                    <a:lstStyle/>
                    <a:p>
                      <a:r>
                        <a:rPr lang="en-US" sz="1000"/>
                        <a:t>specialized_arg</a:t>
                      </a:r>
                    </a:p>
                  </a:txBody>
                  <a:tcPr/>
                </a:tc>
                <a:tc>
                  <a:txBody>
                    <a:bodyPr/>
                    <a:lstStyle/>
                    <a:p>
                      <a:r>
                        <a:rPr lang="en-US" sz="1000"/>
                        <a:t>46400</a:t>
                      </a:r>
                    </a:p>
                  </a:txBody>
                  <a:tcPr/>
                </a:tc>
                <a:tc>
                  <a:txBody>
                    <a:bodyPr/>
                    <a:lstStyle/>
                    <a:p>
                      <a:r>
                        <a:rPr lang="en-US" sz="1000"/>
                        <a:t>751</a:t>
                      </a:r>
                    </a:p>
                  </a:txBody>
                  <a:tcPr/>
                </a:tc>
                <a:tc>
                  <a:txBody>
                    <a:bodyPr/>
                    <a:lstStyle/>
                    <a:p>
                      <a:r>
                        <a:rPr lang="en-US" sz="1000"/>
                        <a:t>2</a:t>
                      </a:r>
                    </a:p>
                  </a:txBody>
                  <a:tcPr/>
                </a:tc>
                <a:tc>
                  <a:txBody>
                    <a:bodyPr/>
                    <a:lstStyle/>
                    <a:p>
                      <a:r>
                        <a:rPr lang="en-US" sz="1000"/>
                        <a:t>8</a:t>
                      </a:r>
                    </a:p>
                  </a:txBody>
                  <a:tcPr/>
                </a:tc>
                <a:tc>
                  <a:txBody>
                    <a:bodyPr/>
                    <a:lstStyle/>
                    <a:p>
                      <a:r>
                        <a:rPr lang="en-US" sz="1000"/>
                        <a:t>2</a:t>
                      </a:r>
                    </a:p>
                  </a:txBody>
                  <a:tcPr/>
                </a:tc>
                <a:tc>
                  <a:txBody>
                    <a:bodyPr/>
                    <a:lstStyle/>
                    <a:p>
                      <a:r>
                        <a:rPr lang="en-US" sz="1000"/>
                        <a:t>12</a:t>
                      </a:r>
                    </a:p>
                  </a:txBody>
                  <a:tcPr/>
                </a:tc>
                <a:tc>
                  <a:txBody>
                    <a:bodyPr/>
                    <a:lstStyle/>
                    <a:p>
                      <a:r>
                        <a:rPr lang="en-US" sz="1000"/>
                        <a:t>3011</a:t>
                      </a:r>
                    </a:p>
                  </a:txBody>
                  <a:tcPr/>
                </a:tc>
                <a:tc>
                  <a:txBody>
                    <a:bodyPr/>
                    <a:lstStyle/>
                    <a:p>
                      <a:r>
                        <a:rPr lang="en-US" sz="1000"/>
                        <a:t>187</a:t>
                      </a:r>
                    </a:p>
                  </a:txBody>
                  <a:tcPr/>
                </a:tc>
                <a:tc>
                  <a:txBody>
                    <a:bodyPr/>
                    <a:lstStyle/>
                    <a:p>
                      <a:r>
                        <a:rPr lang="en-US" sz="1000"/>
                        <a:t>0.5790 %</a:t>
                      </a:r>
                    </a:p>
                  </a:txBody>
                  <a:tcPr/>
                </a:tc>
                <a:extLst>
                  <a:ext uri="{0D108BD9-81ED-4DB2-BD59-A6C34878D82A}">
                    <a16:rowId xmlns:a16="http://schemas.microsoft.com/office/drawing/2014/main" val="109842731"/>
                  </a:ext>
                </a:extLst>
              </a:tr>
              <a:tr h="370840">
                <a:tc>
                  <a:txBody>
                    <a:bodyPr/>
                    <a:lstStyle/>
                    <a:p>
                      <a:r>
                        <a:rPr lang="en-US" sz="1000"/>
                        <a:t>scottsportsargentina</a:t>
                      </a:r>
                    </a:p>
                  </a:txBody>
                  <a:tcPr/>
                </a:tc>
                <a:tc>
                  <a:txBody>
                    <a:bodyPr/>
                    <a:lstStyle/>
                    <a:p>
                      <a:r>
                        <a:rPr lang="en-US" sz="1000"/>
                        <a:t>36329</a:t>
                      </a:r>
                    </a:p>
                  </a:txBody>
                  <a:tcPr/>
                </a:tc>
                <a:tc>
                  <a:txBody>
                    <a:bodyPr/>
                    <a:lstStyle/>
                    <a:p>
                      <a:r>
                        <a:rPr lang="en-US" sz="1000"/>
                        <a:t>356</a:t>
                      </a:r>
                    </a:p>
                  </a:txBody>
                  <a:tcPr/>
                </a:tc>
                <a:tc>
                  <a:txBody>
                    <a:bodyPr/>
                    <a:lstStyle/>
                    <a:p>
                      <a:r>
                        <a:rPr lang="en-US" sz="1000"/>
                        <a:t>21</a:t>
                      </a:r>
                    </a:p>
                  </a:txBody>
                  <a:tcPr/>
                </a:tc>
                <a:tc>
                  <a:txBody>
                    <a:bodyPr/>
                    <a:lstStyle/>
                    <a:p>
                      <a:r>
                        <a:rPr lang="en-US" sz="1000"/>
                        <a:t>9</a:t>
                      </a:r>
                    </a:p>
                  </a:txBody>
                  <a:tcPr/>
                </a:tc>
                <a:tc>
                  <a:txBody>
                    <a:bodyPr/>
                    <a:lstStyle/>
                    <a:p>
                      <a:r>
                        <a:rPr lang="en-US" sz="1000"/>
                        <a:t>2</a:t>
                      </a:r>
                    </a:p>
                  </a:txBody>
                  <a:tcPr/>
                </a:tc>
                <a:tc>
                  <a:txBody>
                    <a:bodyPr/>
                    <a:lstStyle/>
                    <a:p>
                      <a:r>
                        <a:rPr lang="en-US" sz="1000"/>
                        <a:t>32</a:t>
                      </a:r>
                    </a:p>
                  </a:txBody>
                  <a:tcPr/>
                </a:tc>
                <a:tc>
                  <a:txBody>
                    <a:bodyPr/>
                    <a:lstStyle/>
                    <a:p>
                      <a:r>
                        <a:rPr lang="en-US" sz="1000"/>
                        <a:t>4805</a:t>
                      </a:r>
                    </a:p>
                  </a:txBody>
                  <a:tcPr/>
                </a:tc>
                <a:tc>
                  <a:txBody>
                    <a:bodyPr/>
                    <a:lstStyle/>
                    <a:p>
                      <a:r>
                        <a:rPr lang="en-US" sz="1000"/>
                        <a:t>70</a:t>
                      </a:r>
                    </a:p>
                  </a:txBody>
                  <a:tcPr/>
                </a:tc>
                <a:tc>
                  <a:txBody>
                    <a:bodyPr/>
                    <a:lstStyle/>
                    <a:p>
                      <a:r>
                        <a:rPr lang="en-US" sz="1000"/>
                        <a:t>0.4214 %</a:t>
                      </a:r>
                    </a:p>
                  </a:txBody>
                  <a:tcPr/>
                </a:tc>
                <a:extLst>
                  <a:ext uri="{0D108BD9-81ED-4DB2-BD59-A6C34878D82A}">
                    <a16:rowId xmlns:a16="http://schemas.microsoft.com/office/drawing/2014/main" val="3008413415"/>
                  </a:ext>
                </a:extLst>
              </a:tr>
              <a:tr h="370840">
                <a:tc>
                  <a:txBody>
                    <a:bodyPr/>
                    <a:lstStyle/>
                    <a:p>
                      <a:r>
                        <a:rPr lang="en-US" sz="1000"/>
                        <a:t>giantargentina</a:t>
                      </a:r>
                    </a:p>
                  </a:txBody>
                  <a:tcPr/>
                </a:tc>
                <a:tc>
                  <a:txBody>
                    <a:bodyPr/>
                    <a:lstStyle/>
                    <a:p>
                      <a:r>
                        <a:rPr lang="en-US" sz="1000"/>
                        <a:t>19833</a:t>
                      </a:r>
                    </a:p>
                  </a:txBody>
                  <a:tcPr/>
                </a:tc>
                <a:tc>
                  <a:txBody>
                    <a:bodyPr/>
                    <a:lstStyle/>
                    <a:p>
                      <a:r>
                        <a:rPr lang="en-US" sz="1000"/>
                        <a:t>161</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21</a:t>
                      </a:r>
                    </a:p>
                  </a:txBody>
                  <a:tcPr/>
                </a:tc>
                <a:tc>
                  <a:txBody>
                    <a:bodyPr/>
                    <a:lstStyle/>
                    <a:p>
                      <a:r>
                        <a:rPr lang="en-US" sz="1000"/>
                        <a:t>8</a:t>
                      </a:r>
                    </a:p>
                  </a:txBody>
                  <a:tcPr/>
                </a:tc>
                <a:tc>
                  <a:txBody>
                    <a:bodyPr/>
                    <a:lstStyle/>
                    <a:p>
                      <a:r>
                        <a:rPr lang="en-US" sz="1000"/>
                        <a:t>0.0489 %</a:t>
                      </a:r>
                    </a:p>
                  </a:txBody>
                  <a:tcPr/>
                </a:tc>
                <a:extLst>
                  <a:ext uri="{0D108BD9-81ED-4DB2-BD59-A6C34878D82A}">
                    <a16:rowId xmlns:a16="http://schemas.microsoft.com/office/drawing/2014/main" val="4220799219"/>
                  </a:ext>
                </a:extLst>
              </a:tr>
              <a:tr h="370840">
                <a:tc>
                  <a:txBody>
                    <a:bodyPr/>
                    <a:lstStyle/>
                    <a:p>
                      <a:r>
                        <a:rPr lang="en-US" sz="1000"/>
                        <a:t>orbea.argentina</a:t>
                      </a:r>
                    </a:p>
                  </a:txBody>
                  <a:tcPr/>
                </a:tc>
                <a:tc>
                  <a:txBody>
                    <a:bodyPr/>
                    <a:lstStyle/>
                    <a:p>
                      <a:r>
                        <a:rPr lang="en-US" sz="1000"/>
                        <a:t>18769</a:t>
                      </a:r>
                    </a:p>
                  </a:txBody>
                  <a:tcPr/>
                </a:tc>
                <a:tc>
                  <a:txBody>
                    <a:bodyPr/>
                    <a:lstStyle/>
                    <a:p>
                      <a:r>
                        <a:rPr lang="en-US" sz="1000"/>
                        <a:t>-62</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258550692"/>
                  </a:ext>
                </a:extLst>
              </a:tr>
              <a:tr h="370840">
                <a:tc>
                  <a:txBody>
                    <a:bodyPr/>
                    <a:lstStyle/>
                    <a:p>
                      <a:r>
                        <a:rPr lang="en-US" sz="1000"/>
                        <a:t>cannondale.argentina</a:t>
                      </a:r>
                    </a:p>
                  </a:txBody>
                  <a:tcPr/>
                </a:tc>
                <a:tc>
                  <a:txBody>
                    <a:bodyPr/>
                    <a:lstStyle/>
                    <a:p>
                      <a:r>
                        <a:rPr lang="en-US" sz="1000"/>
                        <a:t>16363</a:t>
                      </a:r>
                    </a:p>
                  </a:txBody>
                  <a:tcPr/>
                </a:tc>
                <a:tc>
                  <a:txBody>
                    <a:bodyPr/>
                    <a:lstStyle/>
                    <a:p>
                      <a:r>
                        <a:rPr lang="en-US" sz="1000"/>
                        <a:t>130</a:t>
                      </a:r>
                    </a:p>
                  </a:txBody>
                  <a:tcPr/>
                </a:tc>
                <a:tc>
                  <a:txBody>
                    <a:bodyPr/>
                    <a:lstStyle/>
                    <a:p>
                      <a:r>
                        <a:rPr lang="en-US" sz="1000"/>
                        <a:t>9</a:t>
                      </a:r>
                    </a:p>
                  </a:txBody>
                  <a:tcPr/>
                </a:tc>
                <a:tc>
                  <a:txBody>
                    <a:bodyPr/>
                    <a:lstStyle/>
                    <a:p>
                      <a:r>
                        <a:rPr lang="en-US" sz="1000"/>
                        <a:t>4</a:t>
                      </a:r>
                    </a:p>
                  </a:txBody>
                  <a:tcPr/>
                </a:tc>
                <a:tc>
                  <a:txBody>
                    <a:bodyPr/>
                    <a:lstStyle/>
                    <a:p>
                      <a:r>
                        <a:rPr lang="en-US" sz="1000"/>
                        <a:t>1</a:t>
                      </a:r>
                    </a:p>
                  </a:txBody>
                  <a:tcPr/>
                </a:tc>
                <a:tc>
                  <a:txBody>
                    <a:bodyPr/>
                    <a:lstStyle/>
                    <a:p>
                      <a:r>
                        <a:rPr lang="en-US" sz="1000"/>
                        <a:t>14</a:t>
                      </a:r>
                    </a:p>
                  </a:txBody>
                  <a:tcPr/>
                </a:tc>
                <a:tc>
                  <a:txBody>
                    <a:bodyPr/>
                    <a:lstStyle/>
                    <a:p>
                      <a:r>
                        <a:rPr lang="en-US" sz="1000"/>
                        <a:t>1272</a:t>
                      </a:r>
                    </a:p>
                  </a:txBody>
                  <a:tcPr/>
                </a:tc>
                <a:tc>
                  <a:txBody>
                    <a:bodyPr/>
                    <a:lstStyle/>
                    <a:p>
                      <a:r>
                        <a:rPr lang="en-US" sz="1000"/>
                        <a:t>20</a:t>
                      </a:r>
                    </a:p>
                  </a:txBody>
                  <a:tcPr/>
                </a:tc>
                <a:tc>
                  <a:txBody>
                    <a:bodyPr/>
                    <a:lstStyle/>
                    <a:p>
                      <a:r>
                        <a:rPr lang="en-US" sz="1000"/>
                        <a:t>0.5662 %</a:t>
                      </a:r>
                    </a:p>
                  </a:txBody>
                  <a:tcPr/>
                </a:tc>
                <a:extLst>
                  <a:ext uri="{0D108BD9-81ED-4DB2-BD59-A6C34878D82A}">
                    <a16:rowId xmlns:a16="http://schemas.microsoft.com/office/drawing/2014/main" val="4291464926"/>
                  </a:ext>
                </a:extLst>
              </a:tr>
              <a:tr h="370840">
                <a:tc>
                  <a:txBody>
                    <a:bodyPr/>
                    <a:lstStyle/>
                    <a:p>
                      <a:r>
                        <a:rPr lang="en-US" sz="1000"/>
                        <a:t>meridabikes_ar</a:t>
                      </a:r>
                    </a:p>
                  </a:txBody>
                  <a:tcPr/>
                </a:tc>
                <a:tc>
                  <a:txBody>
                    <a:bodyPr/>
                    <a:lstStyle/>
                    <a:p>
                      <a:r>
                        <a:rPr lang="en-US" sz="1000"/>
                        <a:t>6629</a:t>
                      </a:r>
                    </a:p>
                  </a:txBody>
                  <a:tcPr/>
                </a:tc>
                <a:tc>
                  <a:txBody>
                    <a:bodyPr/>
                    <a:lstStyle/>
                    <a:p>
                      <a:r>
                        <a:rPr lang="en-US" sz="1000"/>
                        <a:t>94</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10</a:t>
                      </a:r>
                    </a:p>
                  </a:txBody>
                  <a:tcPr/>
                </a:tc>
                <a:tc>
                  <a:txBody>
                    <a:bodyPr/>
                    <a:lstStyle/>
                    <a:p>
                      <a:r>
                        <a:rPr lang="en-US" sz="1000"/>
                        <a:t>433</a:t>
                      </a:r>
                    </a:p>
                  </a:txBody>
                  <a:tcPr/>
                </a:tc>
                <a:tc>
                  <a:txBody>
                    <a:bodyPr/>
                    <a:lstStyle/>
                    <a:p>
                      <a:r>
                        <a:rPr lang="en-US" sz="1000"/>
                        <a:t>10</a:t>
                      </a:r>
                    </a:p>
                  </a:txBody>
                  <a:tcPr/>
                </a:tc>
                <a:tc>
                  <a:txBody>
                    <a:bodyPr/>
                    <a:lstStyle/>
                    <a:p>
                      <a:r>
                        <a:rPr lang="en-US" sz="1000"/>
                        <a:t>0.6730 %</a:t>
                      </a:r>
                    </a:p>
                  </a:txBody>
                  <a:tcPr/>
                </a:tc>
                <a:extLst>
                  <a:ext uri="{0D108BD9-81ED-4DB2-BD59-A6C34878D82A}">
                    <a16:rowId xmlns:a16="http://schemas.microsoft.com/office/drawing/2014/main" val="1786248698"/>
                  </a:ext>
                </a:extLst>
              </a:tr>
              <a:tr h="370840">
                <a:tc>
                  <a:txBody>
                    <a:bodyPr/>
                    <a:lstStyle/>
                    <a:p>
                      <a:r>
                        <a:rPr lang="en-US" sz="1000"/>
                        <a:t>cervelo_argentina</a:t>
                      </a:r>
                    </a:p>
                  </a:txBody>
                  <a:tcPr/>
                </a:tc>
                <a:tc>
                  <a:txBody>
                    <a:bodyPr/>
                    <a:lstStyle/>
                    <a:p>
                      <a:r>
                        <a:rPr lang="en-US" sz="1000"/>
                        <a:t>4249</a:t>
                      </a:r>
                    </a:p>
                  </a:txBody>
                  <a:tcPr/>
                </a:tc>
                <a:tc>
                  <a:txBody>
                    <a:bodyPr/>
                    <a:lstStyle/>
                    <a:p>
                      <a:r>
                        <a:rPr lang="en-US" sz="1000"/>
                        <a:t>185</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298</a:t>
                      </a:r>
                    </a:p>
                  </a:txBody>
                  <a:tcPr/>
                </a:tc>
                <a:tc>
                  <a:txBody>
                    <a:bodyPr/>
                    <a:lstStyle/>
                    <a:p>
                      <a:r>
                        <a:rPr lang="en-US" sz="1000"/>
                        <a:t>8</a:t>
                      </a:r>
                    </a:p>
                  </a:txBody>
                  <a:tcPr/>
                </a:tc>
                <a:tc>
                  <a:txBody>
                    <a:bodyPr/>
                    <a:lstStyle/>
                    <a:p>
                      <a:r>
                        <a:rPr lang="en-US" sz="1000"/>
                        <a:t>7.3628 %</a:t>
                      </a:r>
                    </a:p>
                  </a:txBody>
                  <a:tcPr/>
                </a:tc>
                <a:extLst>
                  <a:ext uri="{0D108BD9-81ED-4DB2-BD59-A6C34878D82A}">
                    <a16:rowId xmlns:a16="http://schemas.microsoft.com/office/drawing/2014/main" val="384312390"/>
                  </a:ext>
                </a:extLst>
              </a:tr>
            </a:tbl>
          </a:graphicData>
        </a:graphic>
      </p:graphicFrame>
      <p:sp>
        <p:nvSpPr>
          <p:cNvPr id="4" name="Text Placeholder 3">
            <a:extLst>
              <a:ext uri="{FF2B5EF4-FFF2-40B4-BE49-F238E27FC236}">
                <a16:creationId xmlns:a16="http://schemas.microsoft.com/office/drawing/2014/main" id="{73C15E66-E882-47B6-B55A-72A49FAEE51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758072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6F31D-56B7-439A-BE9D-778047771F08}"/>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11E7A70A-1CE3-4FA3-99DD-BCAF505F9B08}"/>
              </a:ext>
            </a:extLst>
          </p:cNvPr>
          <p:cNvGraphicFramePr>
            <a:graphicFrameLocks noGrp="1"/>
          </p:cNvGraphicFramePr>
          <p:nvPr>
            <p:ph type="chart" sz="quarter" idx="13"/>
            <p:extLst>
              <p:ext uri="{D42A27DB-BD31-4B8C-83A1-F6EECF244321}">
                <p14:modId xmlns:p14="http://schemas.microsoft.com/office/powerpoint/2010/main" val="2809996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B5AB2-4CF4-4077-B7D2-8DE246E3F46A}"/>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13FA7FB-0025-4B0D-98BC-4AA4F3B9F6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5386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DB299-38AB-46C7-8227-8AAB75740D46}"/>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FD934152-A796-41F9-9D14-5C8697019116}"/>
              </a:ext>
            </a:extLst>
          </p:cNvPr>
          <p:cNvGraphicFramePr>
            <a:graphicFrameLocks noGrp="1"/>
          </p:cNvGraphicFramePr>
          <p:nvPr>
            <p:ph type="chart" sz="quarter" idx="13"/>
            <p:extLst>
              <p:ext uri="{D42A27DB-BD31-4B8C-83A1-F6EECF244321}">
                <p14:modId xmlns:p14="http://schemas.microsoft.com/office/powerpoint/2010/main" val="1073810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3866D0-FEBD-4A09-B054-A1BC12E0CE96}"/>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CB810F31-703C-4B58-B1E9-F830D84C02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539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53F04-ADA7-4E8F-A375-7538484480F9}"/>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21104CD1-359F-4C47-BB7E-D7E1B3743C91}"/>
              </a:ext>
            </a:extLst>
          </p:cNvPr>
          <p:cNvGraphicFramePr>
            <a:graphicFrameLocks noGrp="1"/>
          </p:cNvGraphicFramePr>
          <p:nvPr>
            <p:ph type="chart" sz="quarter" idx="13"/>
            <p:extLst>
              <p:ext uri="{D42A27DB-BD31-4B8C-83A1-F6EECF244321}">
                <p14:modId xmlns:p14="http://schemas.microsoft.com/office/powerpoint/2010/main" val="2103943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7F2C82-FF29-4A02-BFDA-81828CB7FC28}"/>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E9FBFCB-2D10-4304-97B6-E8F1659EA6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0859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1E60-2FD7-4859-92F1-3531AA1C8BD6}"/>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2589F2BF-9C0F-45F4-A699-113432B4E51B}"/>
              </a:ext>
            </a:extLst>
          </p:cNvPr>
          <p:cNvGraphicFramePr>
            <a:graphicFrameLocks noGrp="1"/>
          </p:cNvGraphicFramePr>
          <p:nvPr>
            <p:ph type="chart" sz="quarter" idx="13"/>
            <p:extLst>
              <p:ext uri="{D42A27DB-BD31-4B8C-83A1-F6EECF244321}">
                <p14:modId xmlns:p14="http://schemas.microsoft.com/office/powerpoint/2010/main" val="2675974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ED024B-BCE5-41D2-9C21-1D68A27602B2}"/>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EE2C7A3B-1610-449D-B33C-36394C312E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5867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4ECCE-C093-46C4-9C20-CC7928DEB934}"/>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FA64BE1F-1475-4D16-8D0B-C90DB958CF0E}"/>
              </a:ext>
            </a:extLst>
          </p:cNvPr>
          <p:cNvGraphicFramePr>
            <a:graphicFrameLocks noGrp="1"/>
          </p:cNvGraphicFramePr>
          <p:nvPr>
            <p:ph type="chart" sz="quarter" idx="13"/>
            <p:extLst>
              <p:ext uri="{D42A27DB-BD31-4B8C-83A1-F6EECF244321}">
                <p14:modId xmlns:p14="http://schemas.microsoft.com/office/powerpoint/2010/main" val="3468794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F0B83-569A-4E95-87A9-1B3AB9137E57}"/>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136C394-1A7E-4AF7-B4E9-BA59747056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8873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1D368-0F50-4ECD-8A37-B9E47F6B4A58}"/>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94FE8B7F-E81D-466B-B61C-58AB5F9A2A20}"/>
              </a:ext>
            </a:extLst>
          </p:cNvPr>
          <p:cNvGraphicFramePr>
            <a:graphicFrameLocks noGrp="1"/>
          </p:cNvGraphicFramePr>
          <p:nvPr>
            <p:ph type="chart" sz="quarter" idx="13"/>
            <p:extLst>
              <p:ext uri="{D42A27DB-BD31-4B8C-83A1-F6EECF244321}">
                <p14:modId xmlns:p14="http://schemas.microsoft.com/office/powerpoint/2010/main" val="1317739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CFD737-724B-4A20-BE1F-FD347E57B20F}"/>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8C26003-7503-4257-A1F8-FC17FBB239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7184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52EFF-0FC5-409E-8461-7786D30C190A}"/>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893D8217-3295-45AF-B9F1-BC4538742D66}"/>
              </a:ext>
            </a:extLst>
          </p:cNvPr>
          <p:cNvGraphicFramePr>
            <a:graphicFrameLocks noGrp="1"/>
          </p:cNvGraphicFramePr>
          <p:nvPr>
            <p:ph type="chart" sz="quarter" idx="13"/>
            <p:extLst>
              <p:ext uri="{D42A27DB-BD31-4B8C-83A1-F6EECF244321}">
                <p14:modId xmlns:p14="http://schemas.microsoft.com/office/powerpoint/2010/main" val="701525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E5BD83-9D3A-4EA2-AB36-A49664754D7F}"/>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C6362C8-7A17-4788-932B-278B18AB08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4800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B58FE-0761-4F8F-B1D7-08EDD88A01F3}"/>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F38D497E-2E86-4179-878C-482DCF7742C0}"/>
              </a:ext>
            </a:extLst>
          </p:cNvPr>
          <p:cNvGraphicFramePr>
            <a:graphicFrameLocks noGrp="1"/>
          </p:cNvGraphicFramePr>
          <p:nvPr>
            <p:ph type="chart" sz="quarter" idx="13"/>
            <p:extLst>
              <p:ext uri="{D42A27DB-BD31-4B8C-83A1-F6EECF244321}">
                <p14:modId xmlns:p14="http://schemas.microsoft.com/office/powerpoint/2010/main" val="1548510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23FF98-3F2F-4537-8EF2-584E8A773FD4}"/>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4832AFF6-76A4-4BFD-AE5E-B95B3574D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8132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61C9C-60DB-49B4-8AB4-95FE9F8F39CF}"/>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53F03CCA-FEAF-4733-BA90-F4678A0CCFC5}"/>
              </a:ext>
            </a:extLst>
          </p:cNvPr>
          <p:cNvGraphicFramePr>
            <a:graphicFrameLocks noGrp="1"/>
          </p:cNvGraphicFramePr>
          <p:nvPr>
            <p:ph type="chart" sz="quarter" idx="13"/>
            <p:extLst>
              <p:ext uri="{D42A27DB-BD31-4B8C-83A1-F6EECF244321}">
                <p14:modId xmlns:p14="http://schemas.microsoft.com/office/powerpoint/2010/main" val="1795940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4A3ACB-A7CE-4913-888B-D4CDE7652C87}"/>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CBFD201-211B-43AF-839C-FE61B6BA49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0906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87DE7-F853-4C96-B958-0892E2753799}"/>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82EA61A9-AE58-4F4F-BE0B-74F0B7D65B1F}"/>
              </a:ext>
            </a:extLst>
          </p:cNvPr>
          <p:cNvGraphicFramePr>
            <a:graphicFrameLocks noGrp="1"/>
          </p:cNvGraphicFramePr>
          <p:nvPr>
            <p:ph type="chart" sz="quarter" idx="13"/>
            <p:extLst>
              <p:ext uri="{D42A27DB-BD31-4B8C-83A1-F6EECF244321}">
                <p14:modId xmlns:p14="http://schemas.microsoft.com/office/powerpoint/2010/main" val="2499995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30CB4C-39E1-451E-BF73-818C7F6C3461}"/>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35008526-442A-4E46-B629-FC09C47003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8501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60900-483A-4931-B34A-E412D5064C80}"/>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294F5A3F-BB74-47BC-ADCE-F8DAD638CD1F}"/>
              </a:ext>
            </a:extLst>
          </p:cNvPr>
          <p:cNvGraphicFramePr>
            <a:graphicFrameLocks noGrp="1"/>
          </p:cNvGraphicFramePr>
          <p:nvPr>
            <p:ph type="chart" sz="quarter" idx="13"/>
            <p:extLst>
              <p:ext uri="{D42A27DB-BD31-4B8C-83A1-F6EECF244321}">
                <p14:modId xmlns:p14="http://schemas.microsoft.com/office/powerpoint/2010/main" val="1549096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B2EB73-5A1C-437C-9548-0BA57B4CE229}"/>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57EE83D-7426-4794-9776-D86ED289A4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1887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845CF-2C78-48F5-8DD4-A1968D1BB903}"/>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38BD0A66-0206-4D46-A2AB-AB345EA15935}"/>
              </a:ext>
            </a:extLst>
          </p:cNvPr>
          <p:cNvGraphicFramePr>
            <a:graphicFrameLocks noGrp="1"/>
          </p:cNvGraphicFramePr>
          <p:nvPr>
            <p:ph type="chart" sz="quarter" idx="13"/>
            <p:extLst>
              <p:ext uri="{D42A27DB-BD31-4B8C-83A1-F6EECF244321}">
                <p14:modId xmlns:p14="http://schemas.microsoft.com/office/powerpoint/2010/main" val="995211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54E16E-D17F-475B-ABC1-DA02B7D4886F}"/>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9AF506D4-3347-4CF3-A8BF-87B77CEF29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8201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C97F4-9A22-49E7-B0A9-8756213F62AE}"/>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CFAC8E2C-6175-4E00-9E8F-7D6DEF32F4B5}"/>
              </a:ext>
            </a:extLst>
          </p:cNvPr>
          <p:cNvGraphicFramePr>
            <a:graphicFrameLocks noGrp="1"/>
          </p:cNvGraphicFramePr>
          <p:nvPr>
            <p:ph type="tbl" sz="quarter" idx="13"/>
            <p:extLst>
              <p:ext uri="{D42A27DB-BD31-4B8C-83A1-F6EECF244321}">
                <p14:modId xmlns:p14="http://schemas.microsoft.com/office/powerpoint/2010/main" val="65260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7055654"/>
                    </a:ext>
                  </a:extLst>
                </a:gridCol>
                <a:gridCol w="1399032">
                  <a:extLst>
                    <a:ext uri="{9D8B030D-6E8A-4147-A177-3AD203B41FA5}">
                      <a16:colId xmlns:a16="http://schemas.microsoft.com/office/drawing/2014/main" val="3089740386"/>
                    </a:ext>
                  </a:extLst>
                </a:gridCol>
                <a:gridCol w="1399032">
                  <a:extLst>
                    <a:ext uri="{9D8B030D-6E8A-4147-A177-3AD203B41FA5}">
                      <a16:colId xmlns:a16="http://schemas.microsoft.com/office/drawing/2014/main" val="4042754910"/>
                    </a:ext>
                  </a:extLst>
                </a:gridCol>
                <a:gridCol w="1399032">
                  <a:extLst>
                    <a:ext uri="{9D8B030D-6E8A-4147-A177-3AD203B41FA5}">
                      <a16:colId xmlns:a16="http://schemas.microsoft.com/office/drawing/2014/main" val="314106892"/>
                    </a:ext>
                  </a:extLst>
                </a:gridCol>
                <a:gridCol w="1399032">
                  <a:extLst>
                    <a:ext uri="{9D8B030D-6E8A-4147-A177-3AD203B41FA5}">
                      <a16:colId xmlns:a16="http://schemas.microsoft.com/office/drawing/2014/main" val="977323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7605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157.13333333333</a:t>
                      </a:r>
                    </a:p>
                  </a:txBody>
                  <a:tcPr/>
                </a:tc>
                <a:extLst>
                  <a:ext uri="{0D108BD9-81ED-4DB2-BD59-A6C34878D82A}">
                    <a16:rowId xmlns:a16="http://schemas.microsoft.com/office/drawing/2014/main" val="3164860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156.75862068966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2.2413793103448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extLst>
                  <a:ext uri="{0D108BD9-81ED-4DB2-BD59-A6C34878D82A}">
                    <a16:rowId xmlns:a16="http://schemas.microsoft.com/office/drawing/2014/main" val="3758943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152.36842105263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157.73684210526</a:t>
                      </a:r>
                    </a:p>
                  </a:txBody>
                  <a:tcPr/>
                </a:tc>
                <a:extLst>
                  <a:ext uri="{0D108BD9-81ED-4DB2-BD59-A6C34878D82A}">
                    <a16:rowId xmlns:a16="http://schemas.microsoft.com/office/drawing/2014/main" val="25754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extLst>
                  <a:ext uri="{0D108BD9-81ED-4DB2-BD59-A6C34878D82A}">
                    <a16:rowId xmlns:a16="http://schemas.microsoft.com/office/drawing/2014/main" val="285305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extLst>
                  <a:ext uri="{0D108BD9-81ED-4DB2-BD59-A6C34878D82A}">
                    <a16:rowId xmlns:a16="http://schemas.microsoft.com/office/drawing/2014/main" val="3903580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extLst>
                  <a:ext uri="{0D108BD9-81ED-4DB2-BD59-A6C34878D82A}">
                    <a16:rowId xmlns:a16="http://schemas.microsoft.com/office/drawing/2014/main" val="231411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extLst>
                  <a:ext uri="{0D108BD9-81ED-4DB2-BD59-A6C34878D82A}">
                    <a16:rowId xmlns:a16="http://schemas.microsoft.com/office/drawing/2014/main" val="73514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extLst>
                  <a:ext uri="{0D108BD9-81ED-4DB2-BD59-A6C34878D82A}">
                    <a16:rowId xmlns:a16="http://schemas.microsoft.com/office/drawing/2014/main" val="4048801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155.33333333333</a:t>
                      </a:r>
                    </a:p>
                  </a:txBody>
                  <a:tcPr/>
                </a:tc>
                <a:extLst>
                  <a:ext uri="{0D108BD9-81ED-4DB2-BD59-A6C34878D82A}">
                    <a16:rowId xmlns:a16="http://schemas.microsoft.com/office/drawing/2014/main" val="1040631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155.33333333333</a:t>
                      </a:r>
                    </a:p>
                  </a:txBody>
                  <a:tcPr/>
                </a:tc>
                <a:extLst>
                  <a:ext uri="{0D108BD9-81ED-4DB2-BD59-A6C34878D82A}">
                    <a16:rowId xmlns:a16="http://schemas.microsoft.com/office/drawing/2014/main" val="204351567"/>
                  </a:ext>
                </a:extLst>
              </a:tr>
            </a:tbl>
          </a:graphicData>
        </a:graphic>
      </p:graphicFrame>
      <p:sp>
        <p:nvSpPr>
          <p:cNvPr id="4" name="Text Placeholder 3">
            <a:extLst>
              <a:ext uri="{FF2B5EF4-FFF2-40B4-BE49-F238E27FC236}">
                <a16:creationId xmlns:a16="http://schemas.microsoft.com/office/drawing/2014/main" id="{0277A03D-69AE-4F18-9D63-8C541BC74AD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571832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FD9BA-BF68-45ED-A002-5E173C58E092}"/>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1974D0FF-F06B-4C44-94C2-FDD48C43D13C}"/>
              </a:ext>
            </a:extLst>
          </p:cNvPr>
          <p:cNvGraphicFramePr>
            <a:graphicFrameLocks noGrp="1"/>
          </p:cNvGraphicFramePr>
          <p:nvPr>
            <p:ph type="tbl" sz="quarter" idx="13"/>
            <p:extLst>
              <p:ext uri="{D42A27DB-BD31-4B8C-83A1-F6EECF244321}">
                <p14:modId xmlns:p14="http://schemas.microsoft.com/office/powerpoint/2010/main" val="2356688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41597429"/>
                    </a:ext>
                  </a:extLst>
                </a:gridCol>
                <a:gridCol w="1399032">
                  <a:extLst>
                    <a:ext uri="{9D8B030D-6E8A-4147-A177-3AD203B41FA5}">
                      <a16:colId xmlns:a16="http://schemas.microsoft.com/office/drawing/2014/main" val="3344531685"/>
                    </a:ext>
                  </a:extLst>
                </a:gridCol>
                <a:gridCol w="1399032">
                  <a:extLst>
                    <a:ext uri="{9D8B030D-6E8A-4147-A177-3AD203B41FA5}">
                      <a16:colId xmlns:a16="http://schemas.microsoft.com/office/drawing/2014/main" val="2224328021"/>
                    </a:ext>
                  </a:extLst>
                </a:gridCol>
                <a:gridCol w="1399032">
                  <a:extLst>
                    <a:ext uri="{9D8B030D-6E8A-4147-A177-3AD203B41FA5}">
                      <a16:colId xmlns:a16="http://schemas.microsoft.com/office/drawing/2014/main" val="2831897460"/>
                    </a:ext>
                  </a:extLst>
                </a:gridCol>
                <a:gridCol w="1399032">
                  <a:extLst>
                    <a:ext uri="{9D8B030D-6E8A-4147-A177-3AD203B41FA5}">
                      <a16:colId xmlns:a16="http://schemas.microsoft.com/office/drawing/2014/main" val="3887209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5240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112.16666666667</a:t>
                      </a:r>
                    </a:p>
                  </a:txBody>
                  <a:tcPr/>
                </a:tc>
                <a:extLst>
                  <a:ext uri="{0D108BD9-81ED-4DB2-BD59-A6C34878D82A}">
                    <a16:rowId xmlns:a16="http://schemas.microsoft.com/office/drawing/2014/main" val="52530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9260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extLst>
                  <a:ext uri="{0D108BD9-81ED-4DB2-BD59-A6C34878D82A}">
                    <a16:rowId xmlns:a16="http://schemas.microsoft.com/office/drawing/2014/main" val="69966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116.33333333333</a:t>
                      </a:r>
                    </a:p>
                  </a:txBody>
                  <a:tcPr/>
                </a:tc>
                <a:extLst>
                  <a:ext uri="{0D108BD9-81ED-4DB2-BD59-A6C34878D82A}">
                    <a16:rowId xmlns:a16="http://schemas.microsoft.com/office/drawing/2014/main" val="1126639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#wavecell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116.33333333333</a:t>
                      </a:r>
                    </a:p>
                  </a:txBody>
                  <a:tcPr/>
                </a:tc>
                <a:extLst>
                  <a:ext uri="{0D108BD9-81ED-4DB2-BD59-A6C34878D82A}">
                    <a16:rowId xmlns:a16="http://schemas.microsoft.com/office/drawing/2014/main" val="1661276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extLst>
                  <a:ext uri="{0D108BD9-81ED-4DB2-BD59-A6C34878D82A}">
                    <a16:rowId xmlns:a16="http://schemas.microsoft.com/office/drawing/2014/main" val="222211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#morebike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extLst>
                  <a:ext uri="{0D108BD9-81ED-4DB2-BD59-A6C34878D82A}">
                    <a16:rowId xmlns:a16="http://schemas.microsoft.com/office/drawing/2014/main" val="405395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35.333333333333</a:t>
                      </a:r>
                    </a:p>
                  </a:txBody>
                  <a:tcPr/>
                </a:tc>
                <a:extLst>
                  <a:ext uri="{0D108BD9-81ED-4DB2-BD59-A6C34878D82A}">
                    <a16:rowId xmlns:a16="http://schemas.microsoft.com/office/drawing/2014/main" val="103172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#DiaInternacionalDeLaMujer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297.33333333333</a:t>
                      </a:r>
                    </a:p>
                  </a:txBody>
                  <a:tcPr/>
                </a:tc>
                <a:extLst>
                  <a:ext uri="{0D108BD9-81ED-4DB2-BD59-A6C34878D82A}">
                    <a16:rowId xmlns:a16="http://schemas.microsoft.com/office/drawing/2014/main" val="290205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#SpecializedTarmac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257.33333333333</a:t>
                      </a:r>
                    </a:p>
                  </a:txBody>
                  <a:tcPr/>
                </a:tc>
                <a:extLst>
                  <a:ext uri="{0D108BD9-81ED-4DB2-BD59-A6C34878D82A}">
                    <a16:rowId xmlns:a16="http://schemas.microsoft.com/office/drawing/2014/main" val="1974904784"/>
                  </a:ext>
                </a:extLst>
              </a:tr>
            </a:tbl>
          </a:graphicData>
        </a:graphic>
      </p:graphicFrame>
      <p:sp>
        <p:nvSpPr>
          <p:cNvPr id="4" name="Text Placeholder 3">
            <a:extLst>
              <a:ext uri="{FF2B5EF4-FFF2-40B4-BE49-F238E27FC236}">
                <a16:creationId xmlns:a16="http://schemas.microsoft.com/office/drawing/2014/main" id="{3E4C4DE8-1563-4D47-9351-906ED6AAEE7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457465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AB35F-32F2-4206-B530-FA734C07A684}"/>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690C1969-71D2-4C58-B81C-6D1488848AE1}"/>
              </a:ext>
            </a:extLst>
          </p:cNvPr>
          <p:cNvGraphicFramePr>
            <a:graphicFrameLocks noGrp="1"/>
          </p:cNvGraphicFramePr>
          <p:nvPr>
            <p:ph type="tbl" sz="quarter" idx="13"/>
            <p:extLst>
              <p:ext uri="{D42A27DB-BD31-4B8C-83A1-F6EECF244321}">
                <p14:modId xmlns:p14="http://schemas.microsoft.com/office/powerpoint/2010/main" val="2644209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2184872"/>
                    </a:ext>
                  </a:extLst>
                </a:gridCol>
                <a:gridCol w="1810512">
                  <a:extLst>
                    <a:ext uri="{9D8B030D-6E8A-4147-A177-3AD203B41FA5}">
                      <a16:colId xmlns:a16="http://schemas.microsoft.com/office/drawing/2014/main" val="1827450221"/>
                    </a:ext>
                  </a:extLst>
                </a:gridCol>
                <a:gridCol w="822960">
                  <a:extLst>
                    <a:ext uri="{9D8B030D-6E8A-4147-A177-3AD203B41FA5}">
                      <a16:colId xmlns:a16="http://schemas.microsoft.com/office/drawing/2014/main" val="2723640801"/>
                    </a:ext>
                  </a:extLst>
                </a:gridCol>
                <a:gridCol w="822960">
                  <a:extLst>
                    <a:ext uri="{9D8B030D-6E8A-4147-A177-3AD203B41FA5}">
                      <a16:colId xmlns:a16="http://schemas.microsoft.com/office/drawing/2014/main" val="1268771069"/>
                    </a:ext>
                  </a:extLst>
                </a:gridCol>
                <a:gridCol w="822960">
                  <a:extLst>
                    <a:ext uri="{9D8B030D-6E8A-4147-A177-3AD203B41FA5}">
                      <a16:colId xmlns:a16="http://schemas.microsoft.com/office/drawing/2014/main" val="993183083"/>
                    </a:ext>
                  </a:extLst>
                </a:gridCol>
                <a:gridCol w="822960">
                  <a:extLst>
                    <a:ext uri="{9D8B030D-6E8A-4147-A177-3AD203B41FA5}">
                      <a16:colId xmlns:a16="http://schemas.microsoft.com/office/drawing/2014/main" val="4270696831"/>
                    </a:ext>
                  </a:extLst>
                </a:gridCol>
                <a:gridCol w="822960">
                  <a:extLst>
                    <a:ext uri="{9D8B030D-6E8A-4147-A177-3AD203B41FA5}">
                      <a16:colId xmlns:a16="http://schemas.microsoft.com/office/drawing/2014/main" val="234966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255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- 2022-03-02 20:51:05</a:t>
                      </a:r>
                      <a:r>
                        <a:rPr kumimoji="0" lang="es-ES" sz="1000" b="0" i="0" u="none" strike="noStrike" kern="1200" cap="none" spc="0" normalizeH="0" baseline="0" noProof="0">
                          <a:ln>
                            <a:noFill/>
                          </a:ln>
                          <a:solidFill>
                            <a:prstClr val="black"/>
                          </a:solidFill>
                          <a:effectLst/>
                          <a:uLnTx/>
                          <a:uFillTx/>
                          <a:latin typeface="+mn-lt"/>
                          <a:ea typeface="+mn-ea"/>
                          <a:cs typeface="+mn-cs"/>
                        </a:rPr>
                        <a:t>
 ¡ facu_cayata la gran sorpresa del marathonlosreartes! 
Con su victoria en la última etapa y su tercera posición en la general, el Tucumano de tan solo 17 años, demostró su capacidad en su primeros pasos en la máxima categoría del mtb argentino. 
¡Felicitaciones facu! 
📸 foton_line 
trekbikes trekbicycleargentina bontragerargentina santini_arg OpticaCentralStore shimanoargentina colchonespiero  santini_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275003271_1121740598583403_8767825058501910212_n.jpg?_nc_cat=103&amp;ccb=1-5&amp;_nc_sid=8ae9d6&amp;_nc_ohc=WbpMXhkCMMYAX-OJTmp&amp;_nc_ht=scontent-iad3-2.cdninstagram.com&amp;edm=AL-3X8kEAAAA&amp;oh=00_AT8Bi8QPQfOoS6xfezeoBkXZyLH0uyrKwiMOvL-cg9bdcg&amp;oe=622FB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1684425"/>
                  </a:ext>
                </a:extLst>
              </a:tr>
            </a:tbl>
          </a:graphicData>
        </a:graphic>
      </p:graphicFrame>
      <p:sp>
        <p:nvSpPr>
          <p:cNvPr id="4" name="Text Placeholder 3">
            <a:extLst>
              <a:ext uri="{FF2B5EF4-FFF2-40B4-BE49-F238E27FC236}">
                <a16:creationId xmlns:a16="http://schemas.microsoft.com/office/drawing/2014/main" id="{CBE7807A-F4E5-4B98-AC8C-8F85BF2607D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539377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2AE4A-7523-4ECB-BC3E-2A515EFB1B82}"/>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B82A03B3-511B-4DE7-B191-E26B6D89E7EA}"/>
              </a:ext>
            </a:extLst>
          </p:cNvPr>
          <p:cNvGraphicFramePr>
            <a:graphicFrameLocks noGrp="1"/>
          </p:cNvGraphicFramePr>
          <p:nvPr>
            <p:ph type="tbl" sz="quarter" idx="13"/>
            <p:extLst>
              <p:ext uri="{D42A27DB-BD31-4B8C-83A1-F6EECF244321}">
                <p14:modId xmlns:p14="http://schemas.microsoft.com/office/powerpoint/2010/main" val="3581659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22994328"/>
                    </a:ext>
                  </a:extLst>
                </a:gridCol>
                <a:gridCol w="1810512">
                  <a:extLst>
                    <a:ext uri="{9D8B030D-6E8A-4147-A177-3AD203B41FA5}">
                      <a16:colId xmlns:a16="http://schemas.microsoft.com/office/drawing/2014/main" val="1691844765"/>
                    </a:ext>
                  </a:extLst>
                </a:gridCol>
                <a:gridCol w="822960">
                  <a:extLst>
                    <a:ext uri="{9D8B030D-6E8A-4147-A177-3AD203B41FA5}">
                      <a16:colId xmlns:a16="http://schemas.microsoft.com/office/drawing/2014/main" val="2561009116"/>
                    </a:ext>
                  </a:extLst>
                </a:gridCol>
                <a:gridCol w="822960">
                  <a:extLst>
                    <a:ext uri="{9D8B030D-6E8A-4147-A177-3AD203B41FA5}">
                      <a16:colId xmlns:a16="http://schemas.microsoft.com/office/drawing/2014/main" val="955183499"/>
                    </a:ext>
                  </a:extLst>
                </a:gridCol>
                <a:gridCol w="822960">
                  <a:extLst>
                    <a:ext uri="{9D8B030D-6E8A-4147-A177-3AD203B41FA5}">
                      <a16:colId xmlns:a16="http://schemas.microsoft.com/office/drawing/2014/main" val="1191135961"/>
                    </a:ext>
                  </a:extLst>
                </a:gridCol>
                <a:gridCol w="822960">
                  <a:extLst>
                    <a:ext uri="{9D8B030D-6E8A-4147-A177-3AD203B41FA5}">
                      <a16:colId xmlns:a16="http://schemas.microsoft.com/office/drawing/2014/main" val="446096040"/>
                    </a:ext>
                  </a:extLst>
                </a:gridCol>
                <a:gridCol w="822960">
                  <a:extLst>
                    <a:ext uri="{9D8B030D-6E8A-4147-A177-3AD203B41FA5}">
                      <a16:colId xmlns:a16="http://schemas.microsoft.com/office/drawing/2014/main" val="3099141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965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- 2022-02-26 19:52:24</a:t>
                      </a:r>
                      <a:r>
                        <a:rPr kumimoji="0" lang="en-US" sz="1000" b="0" i="0" u="none" strike="noStrike" kern="1200" cap="none" spc="0" normalizeH="0" baseline="0" noProof="0">
                          <a:ln>
                            <a:noFill/>
                          </a:ln>
                          <a:solidFill>
                            <a:prstClr val="black"/>
                          </a:solidFill>
                          <a:effectLst/>
                          <a:uLnTx/>
                          <a:uFillTx/>
                          <a:latin typeface="+mn-lt"/>
                          <a:ea typeface="+mn-ea"/>
                          <a:cs typeface="+mn-cs"/>
                        </a:rPr>
                        <a:t>
 nschurter presentó su nueva Spark para esta temporada. 
La decoración hace mención de sus 9 títulos mundiales.
¿Qué opinás?
#SCOTTargentina 
#SCOTTbikes 
scottmtbracing 
bikeonscott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274703117_4892957434131376_5827325341352951155_n.webp?stp=dst-jpg&amp;_nc_cat=103&amp;ccb=1-5&amp;_nc_sid=8ae9d6&amp;_nc_ohc=SjEJuaDGCOcAX-yKDlc&amp;_nc_ht=scontent-iad3-2.cdninstagram.com&amp;edm=AL-3X8kEAAAA&amp;oh=00_AT-KdJf1v_4gcC70idVVpujIzu9cXDWneId5M2hsjmiVRg&amp;oe=622F86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60295686"/>
                  </a:ext>
                </a:extLst>
              </a:tr>
            </a:tbl>
          </a:graphicData>
        </a:graphic>
      </p:graphicFrame>
      <p:sp>
        <p:nvSpPr>
          <p:cNvPr id="4" name="Text Placeholder 3">
            <a:extLst>
              <a:ext uri="{FF2B5EF4-FFF2-40B4-BE49-F238E27FC236}">
                <a16:creationId xmlns:a16="http://schemas.microsoft.com/office/drawing/2014/main" id="{7F449949-85FC-4572-9DE0-71CC0224271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335749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1A402-4712-455B-B5E7-57EE77A99234}"/>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F58E672F-5DAB-4641-846A-B7574ED950BE}"/>
              </a:ext>
            </a:extLst>
          </p:cNvPr>
          <p:cNvGraphicFramePr>
            <a:graphicFrameLocks noGrp="1"/>
          </p:cNvGraphicFramePr>
          <p:nvPr>
            <p:ph type="tbl" sz="quarter" idx="13"/>
            <p:extLst>
              <p:ext uri="{D42A27DB-BD31-4B8C-83A1-F6EECF244321}">
                <p14:modId xmlns:p14="http://schemas.microsoft.com/office/powerpoint/2010/main" val="3823125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4203754"/>
                    </a:ext>
                  </a:extLst>
                </a:gridCol>
                <a:gridCol w="1810512">
                  <a:extLst>
                    <a:ext uri="{9D8B030D-6E8A-4147-A177-3AD203B41FA5}">
                      <a16:colId xmlns:a16="http://schemas.microsoft.com/office/drawing/2014/main" val="293279573"/>
                    </a:ext>
                  </a:extLst>
                </a:gridCol>
                <a:gridCol w="822960">
                  <a:extLst>
                    <a:ext uri="{9D8B030D-6E8A-4147-A177-3AD203B41FA5}">
                      <a16:colId xmlns:a16="http://schemas.microsoft.com/office/drawing/2014/main" val="2342511016"/>
                    </a:ext>
                  </a:extLst>
                </a:gridCol>
                <a:gridCol w="822960">
                  <a:extLst>
                    <a:ext uri="{9D8B030D-6E8A-4147-A177-3AD203B41FA5}">
                      <a16:colId xmlns:a16="http://schemas.microsoft.com/office/drawing/2014/main" val="3386892799"/>
                    </a:ext>
                  </a:extLst>
                </a:gridCol>
                <a:gridCol w="822960">
                  <a:extLst>
                    <a:ext uri="{9D8B030D-6E8A-4147-A177-3AD203B41FA5}">
                      <a16:colId xmlns:a16="http://schemas.microsoft.com/office/drawing/2014/main" val="1128490886"/>
                    </a:ext>
                  </a:extLst>
                </a:gridCol>
                <a:gridCol w="822960">
                  <a:extLst>
                    <a:ext uri="{9D8B030D-6E8A-4147-A177-3AD203B41FA5}">
                      <a16:colId xmlns:a16="http://schemas.microsoft.com/office/drawing/2014/main" val="2540229848"/>
                    </a:ext>
                  </a:extLst>
                </a:gridCol>
                <a:gridCol w="822960">
                  <a:extLst>
                    <a:ext uri="{9D8B030D-6E8A-4147-A177-3AD203B41FA5}">
                      <a16:colId xmlns:a16="http://schemas.microsoft.com/office/drawing/2014/main" val="2831938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221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- 2022-02-28 21:21:32</a:t>
                      </a:r>
                      <a:r>
                        <a:rPr kumimoji="0" lang="en-US" sz="1000" b="0" i="0" u="none" strike="noStrike" kern="1200" cap="none" spc="0" normalizeH="0" baseline="0" noProof="0">
                          <a:ln>
                            <a:noFill/>
                          </a:ln>
                          <a:solidFill>
                            <a:prstClr val="black"/>
                          </a:solidFill>
                          <a:effectLst/>
                          <a:uLnTx/>
                          <a:uFillTx/>
                          <a:latin typeface="+mn-lt"/>
                          <a:ea typeface="+mn-ea"/>
                          <a:cs typeface="+mn-cs"/>
                        </a:rPr>
                        <a:t>
 ¡Gran arranque de temporada oficial del #SuperTeamTrek llena de podios! 
chiquita.cantelmi, bikecarito y facu_cayata en lo más alto del podio de marathonlosreartes.
Descubrí todos los detalles de sus posiciones en las próximas publicaciones.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274979368_364251172217477_4081760788529220485_n.jpg?_nc_cat=100&amp;ccb=1-5&amp;_nc_sid=8ae9d6&amp;_nc_ohc=r7llZUIC5p8AX8AOe4u&amp;_nc_ht=scontent-iad3-2.cdninstagram.com&amp;edm=AL-3X8kEAAAA&amp;oh=00_AT_ii5lN6oXwGYnoEZsPQAvWwq_b75gSxlF3ShFMFLg9Mg&amp;oe=622FA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61896342"/>
                  </a:ext>
                </a:extLst>
              </a:tr>
            </a:tbl>
          </a:graphicData>
        </a:graphic>
      </p:graphicFrame>
      <p:sp>
        <p:nvSpPr>
          <p:cNvPr id="4" name="Text Placeholder 3">
            <a:extLst>
              <a:ext uri="{FF2B5EF4-FFF2-40B4-BE49-F238E27FC236}">
                <a16:creationId xmlns:a16="http://schemas.microsoft.com/office/drawing/2014/main" id="{D07D35E3-63C5-4314-A5CB-42B7A0F8CBF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710832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2E16F-62E6-4F64-B8B0-D186A19FC9A4}"/>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545048AD-D6D6-4261-803D-BE2BEC90460F}"/>
              </a:ext>
            </a:extLst>
          </p:cNvPr>
          <p:cNvGraphicFramePr>
            <a:graphicFrameLocks noGrp="1"/>
          </p:cNvGraphicFramePr>
          <p:nvPr>
            <p:ph type="tbl" sz="quarter" idx="13"/>
            <p:extLst>
              <p:ext uri="{D42A27DB-BD31-4B8C-83A1-F6EECF244321}">
                <p14:modId xmlns:p14="http://schemas.microsoft.com/office/powerpoint/2010/main" val="1074440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2084188"/>
                    </a:ext>
                  </a:extLst>
                </a:gridCol>
                <a:gridCol w="1810512">
                  <a:extLst>
                    <a:ext uri="{9D8B030D-6E8A-4147-A177-3AD203B41FA5}">
                      <a16:colId xmlns:a16="http://schemas.microsoft.com/office/drawing/2014/main" val="4281983216"/>
                    </a:ext>
                  </a:extLst>
                </a:gridCol>
                <a:gridCol w="822960">
                  <a:extLst>
                    <a:ext uri="{9D8B030D-6E8A-4147-A177-3AD203B41FA5}">
                      <a16:colId xmlns:a16="http://schemas.microsoft.com/office/drawing/2014/main" val="1317781886"/>
                    </a:ext>
                  </a:extLst>
                </a:gridCol>
                <a:gridCol w="822960">
                  <a:extLst>
                    <a:ext uri="{9D8B030D-6E8A-4147-A177-3AD203B41FA5}">
                      <a16:colId xmlns:a16="http://schemas.microsoft.com/office/drawing/2014/main" val="2488658010"/>
                    </a:ext>
                  </a:extLst>
                </a:gridCol>
                <a:gridCol w="822960">
                  <a:extLst>
                    <a:ext uri="{9D8B030D-6E8A-4147-A177-3AD203B41FA5}">
                      <a16:colId xmlns:a16="http://schemas.microsoft.com/office/drawing/2014/main" val="1098843713"/>
                    </a:ext>
                  </a:extLst>
                </a:gridCol>
                <a:gridCol w="822960">
                  <a:extLst>
                    <a:ext uri="{9D8B030D-6E8A-4147-A177-3AD203B41FA5}">
                      <a16:colId xmlns:a16="http://schemas.microsoft.com/office/drawing/2014/main" val="437120735"/>
                    </a:ext>
                  </a:extLst>
                </a:gridCol>
                <a:gridCol w="822960">
                  <a:extLst>
                    <a:ext uri="{9D8B030D-6E8A-4147-A177-3AD203B41FA5}">
                      <a16:colId xmlns:a16="http://schemas.microsoft.com/office/drawing/2014/main" val="1215846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6998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- 2022-02-25 19:14:04</a:t>
                      </a:r>
                      <a:r>
                        <a:rPr kumimoji="0" lang="es-ES" sz="1000" b="0" i="0" u="none" strike="noStrike" kern="1200" cap="none" spc="0" normalizeH="0" baseline="0" noProof="0">
                          <a:ln>
                            <a:noFill/>
                          </a:ln>
                          <a:solidFill>
                            <a:prstClr val="black"/>
                          </a:solidFill>
                          <a:effectLst/>
                          <a:uLnTx/>
                          <a:uFillTx/>
                          <a:latin typeface="+mn-lt"/>
                          <a:ea typeface="+mn-ea"/>
                          <a:cs typeface="+mn-cs"/>
                        </a:rPr>
                        <a:t>
 La nueva Diverge es la bicicleta de Gravel más capaz que hayamos fabricado hasta el momento. 
Disfrutá al máximo de tus salidas con la tecnología Future Shock 2.0, la geometría de un cuadro completamente rediseñado, el mayor espacio entre vainas para cubiertas más anchas y un compartimento interno dentro del cuadro con nuestra tecnología SWAT😎
Conocé a la Diverge a fondo → en el link de nuestra Bio
#IamSpecialized #GravelBike #Diverge #SpecializedDiverge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274841660_631129251513999_4601110072891545057_n.jpg?_nc_cat=100&amp;ccb=1-5&amp;_nc_sid=8ae9d6&amp;_nc_ohc=mLV5i5Um_8IAX-Je9ae&amp;_nc_ht=scontent-yyz1-1.cdninstagram.com&amp;edm=AL-3X8kEAAAA&amp;oh=00_AT9RVJZga1onbLhTA-aq4zGloLDbAXUVmtFWnya-L_7g4A&amp;oe=62307490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45132789"/>
                  </a:ext>
                </a:extLst>
              </a:tr>
            </a:tbl>
          </a:graphicData>
        </a:graphic>
      </p:graphicFrame>
      <p:sp>
        <p:nvSpPr>
          <p:cNvPr id="4" name="Text Placeholder 3">
            <a:extLst>
              <a:ext uri="{FF2B5EF4-FFF2-40B4-BE49-F238E27FC236}">
                <a16:creationId xmlns:a16="http://schemas.microsoft.com/office/drawing/2014/main" id="{547D6E25-CCE4-4B36-B684-D6EAEB6CFA9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63482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B2C49-F53B-4E24-90DA-FCDD9903CB7B}"/>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C18B18C9-DB1C-4605-BE24-AA8C89392AB3}"/>
              </a:ext>
            </a:extLst>
          </p:cNvPr>
          <p:cNvGraphicFramePr>
            <a:graphicFrameLocks noGrp="1"/>
          </p:cNvGraphicFramePr>
          <p:nvPr>
            <p:ph type="tbl" sz="quarter" idx="13"/>
            <p:extLst>
              <p:ext uri="{D42A27DB-BD31-4B8C-83A1-F6EECF244321}">
                <p14:modId xmlns:p14="http://schemas.microsoft.com/office/powerpoint/2010/main" val="3195295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99928844"/>
                    </a:ext>
                  </a:extLst>
                </a:gridCol>
                <a:gridCol w="1810512">
                  <a:extLst>
                    <a:ext uri="{9D8B030D-6E8A-4147-A177-3AD203B41FA5}">
                      <a16:colId xmlns:a16="http://schemas.microsoft.com/office/drawing/2014/main" val="62610071"/>
                    </a:ext>
                  </a:extLst>
                </a:gridCol>
                <a:gridCol w="822960">
                  <a:extLst>
                    <a:ext uri="{9D8B030D-6E8A-4147-A177-3AD203B41FA5}">
                      <a16:colId xmlns:a16="http://schemas.microsoft.com/office/drawing/2014/main" val="744015334"/>
                    </a:ext>
                  </a:extLst>
                </a:gridCol>
                <a:gridCol w="822960">
                  <a:extLst>
                    <a:ext uri="{9D8B030D-6E8A-4147-A177-3AD203B41FA5}">
                      <a16:colId xmlns:a16="http://schemas.microsoft.com/office/drawing/2014/main" val="2289575962"/>
                    </a:ext>
                  </a:extLst>
                </a:gridCol>
                <a:gridCol w="822960">
                  <a:extLst>
                    <a:ext uri="{9D8B030D-6E8A-4147-A177-3AD203B41FA5}">
                      <a16:colId xmlns:a16="http://schemas.microsoft.com/office/drawing/2014/main" val="1253086137"/>
                    </a:ext>
                  </a:extLst>
                </a:gridCol>
                <a:gridCol w="822960">
                  <a:extLst>
                    <a:ext uri="{9D8B030D-6E8A-4147-A177-3AD203B41FA5}">
                      <a16:colId xmlns:a16="http://schemas.microsoft.com/office/drawing/2014/main" val="1978391589"/>
                    </a:ext>
                  </a:extLst>
                </a:gridCol>
                <a:gridCol w="822960">
                  <a:extLst>
                    <a:ext uri="{9D8B030D-6E8A-4147-A177-3AD203B41FA5}">
                      <a16:colId xmlns:a16="http://schemas.microsoft.com/office/drawing/2014/main" val="1062761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0218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- 2022-03-03 19:48:39</a:t>
                      </a:r>
                      <a:r>
                        <a:rPr kumimoji="0" lang="en-US" sz="1000" b="0" i="0" u="none" strike="noStrike" kern="1200" cap="none" spc="0" normalizeH="0" baseline="0" noProof="0">
                          <a:ln>
                            <a:noFill/>
                          </a:ln>
                          <a:solidFill>
                            <a:prstClr val="black"/>
                          </a:solidFill>
                          <a:effectLst/>
                          <a:uLnTx/>
                          <a:uFillTx/>
                          <a:latin typeface="+mn-lt"/>
                          <a:ea typeface="+mn-ea"/>
                          <a:cs typeface="+mn-cs"/>
                        </a:rPr>
                        <a:t>
 ¡Triplete para chiquita.cantelmi en marathonlosreartes ! 
Yesi arrasó con la general de damas, en el marathon de tres etapas en Córdoba, revalidando los logros obtenidos en el 2021. 
¡Está año vamos por todo! 
📸 kiehr.fotodeportiva 
trekbikes trekbicycleargentina bontragerargentina santini_arg OpticaCentralStore shimanoargentina colchonespiero  santini_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275034990_1321957848310126_3987765549010819489_n.jpg?_nc_cat=101&amp;ccb=1-5&amp;_nc_sid=8ae9d6&amp;_nc_ohc=WOCAQ08T2P0AX9qVAQ-&amp;_nc_ht=scontent-iad3-2.cdninstagram.com&amp;edm=AL-3X8kEAAAA&amp;oh=00_AT8cNZihKIyMYXBzckfc1qOXzP_T3970zOfqKngi4yCnxQ&amp;oe=623069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18212405"/>
                  </a:ext>
                </a:extLst>
              </a:tr>
            </a:tbl>
          </a:graphicData>
        </a:graphic>
      </p:graphicFrame>
      <p:sp>
        <p:nvSpPr>
          <p:cNvPr id="4" name="Text Placeholder 3">
            <a:extLst>
              <a:ext uri="{FF2B5EF4-FFF2-40B4-BE49-F238E27FC236}">
                <a16:creationId xmlns:a16="http://schemas.microsoft.com/office/drawing/2014/main" id="{28573911-DEE2-4D10-A95E-B94A7C89C9BE}"/>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919425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4AC74-63CB-4CE6-9EF4-256416F33A3D}"/>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E4EAF99E-B2E7-4293-AB48-390C44858C3D}"/>
              </a:ext>
            </a:extLst>
          </p:cNvPr>
          <p:cNvGraphicFramePr>
            <a:graphicFrameLocks noGrp="1"/>
          </p:cNvGraphicFramePr>
          <p:nvPr>
            <p:ph type="tbl" sz="quarter" idx="13"/>
            <p:extLst>
              <p:ext uri="{D42A27DB-BD31-4B8C-83A1-F6EECF244321}">
                <p14:modId xmlns:p14="http://schemas.microsoft.com/office/powerpoint/2010/main" val="3280186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54653595"/>
                    </a:ext>
                  </a:extLst>
                </a:gridCol>
                <a:gridCol w="1810512">
                  <a:extLst>
                    <a:ext uri="{9D8B030D-6E8A-4147-A177-3AD203B41FA5}">
                      <a16:colId xmlns:a16="http://schemas.microsoft.com/office/drawing/2014/main" val="720983765"/>
                    </a:ext>
                  </a:extLst>
                </a:gridCol>
                <a:gridCol w="822960">
                  <a:extLst>
                    <a:ext uri="{9D8B030D-6E8A-4147-A177-3AD203B41FA5}">
                      <a16:colId xmlns:a16="http://schemas.microsoft.com/office/drawing/2014/main" val="1761722553"/>
                    </a:ext>
                  </a:extLst>
                </a:gridCol>
                <a:gridCol w="822960">
                  <a:extLst>
                    <a:ext uri="{9D8B030D-6E8A-4147-A177-3AD203B41FA5}">
                      <a16:colId xmlns:a16="http://schemas.microsoft.com/office/drawing/2014/main" val="2006818408"/>
                    </a:ext>
                  </a:extLst>
                </a:gridCol>
                <a:gridCol w="822960">
                  <a:extLst>
                    <a:ext uri="{9D8B030D-6E8A-4147-A177-3AD203B41FA5}">
                      <a16:colId xmlns:a16="http://schemas.microsoft.com/office/drawing/2014/main" val="101108767"/>
                    </a:ext>
                  </a:extLst>
                </a:gridCol>
                <a:gridCol w="822960">
                  <a:extLst>
                    <a:ext uri="{9D8B030D-6E8A-4147-A177-3AD203B41FA5}">
                      <a16:colId xmlns:a16="http://schemas.microsoft.com/office/drawing/2014/main" val="4238546602"/>
                    </a:ext>
                  </a:extLst>
                </a:gridCol>
                <a:gridCol w="822960">
                  <a:extLst>
                    <a:ext uri="{9D8B030D-6E8A-4147-A177-3AD203B41FA5}">
                      <a16:colId xmlns:a16="http://schemas.microsoft.com/office/drawing/2014/main" val="2878036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53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- 2022-03-04 18:38:08</a:t>
                      </a:r>
                      <a:r>
                        <a:rPr kumimoji="0" lang="es-ES" sz="1000" b="0" i="0" u="none" strike="noStrike" kern="1200" cap="none" spc="0" normalizeH="0" baseline="0" noProof="0">
                          <a:ln>
                            <a:noFill/>
                          </a:ln>
                          <a:solidFill>
                            <a:prstClr val="black"/>
                          </a:solidFill>
                          <a:effectLst/>
                          <a:uLnTx/>
                          <a:uFillTx/>
                          <a:latin typeface="+mn-lt"/>
                          <a:ea typeface="+mn-ea"/>
                          <a:cs typeface="+mn-cs"/>
                        </a:rPr>
                        <a:t>
 Si alguien puede afirmar que la bici nos une y nos fortalece, somos nosotras🚴‍♀️💪
Desde Specialized Argentina nos alineamos a nivel regional para vivir un Día de la Mujer en colaboración, equidad y respeto✊
Nos anticipamos al 8 de marzo para ir presentando a mujeres destacables de la familia Specialized en Latinoamérica. Ellas son evidencia viva de este camino de superación que sigue viviendo la mujer en la industria del ciclismo🚴‍♀️
En este post te presentamos a Meli: "La bici me hace sentir que puedo llegar a donde me proponga. Me ayuda a superar mis propios obstáculos y me enseña que, aunque por momentos el camino pueda ser complejo, siempre salimos más fortalecidas".
¡Vos también podés completar la frase y dejarla en comentarios!:
"La bici me hace sentir..." ♡🚴‍♀️
#MujeresSpecialized
#IamSpecialized #SpecializedArgentina #IamSpecializedWomen #TumomentoBySpecialized #Tumomento #8deMarzo #DiaInternacionalDeLaMujer
tumomentobyspecialized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275215966_1638082473250866_616050298278889207_n.jpg?_nc_cat=110&amp;ccb=1-5&amp;_nc_sid=8ae9d6&amp;_nc_ohc=wLQHvauiAnUAX90Yb_L&amp;_nc_ht=scontent-yyz1-1.cdninstagram.com&amp;edm=AL-3X8kEAAAA&amp;oh=00_AT-g7WF1FWVKXIplfumfP7qCsH-ga6V9sB3qoDwjAd3btQ&amp;oe=622F148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9082052"/>
                  </a:ext>
                </a:extLst>
              </a:tr>
            </a:tbl>
          </a:graphicData>
        </a:graphic>
      </p:graphicFrame>
      <p:sp>
        <p:nvSpPr>
          <p:cNvPr id="4" name="Text Placeholder 3">
            <a:extLst>
              <a:ext uri="{FF2B5EF4-FFF2-40B4-BE49-F238E27FC236}">
                <a16:creationId xmlns:a16="http://schemas.microsoft.com/office/drawing/2014/main" id="{7CF4D4A6-B993-4997-9ACC-7CB564D420B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873092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04F6-F4B2-4C91-9372-DBBA31441CB8}"/>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243C01CA-BA73-4496-9491-51B62AEFCB3C}"/>
              </a:ext>
            </a:extLst>
          </p:cNvPr>
          <p:cNvGraphicFramePr>
            <a:graphicFrameLocks noGrp="1"/>
          </p:cNvGraphicFramePr>
          <p:nvPr>
            <p:ph type="tbl" sz="quarter" idx="13"/>
            <p:extLst>
              <p:ext uri="{D42A27DB-BD31-4B8C-83A1-F6EECF244321}">
                <p14:modId xmlns:p14="http://schemas.microsoft.com/office/powerpoint/2010/main" val="535691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48185178"/>
                    </a:ext>
                  </a:extLst>
                </a:gridCol>
                <a:gridCol w="1810512">
                  <a:extLst>
                    <a:ext uri="{9D8B030D-6E8A-4147-A177-3AD203B41FA5}">
                      <a16:colId xmlns:a16="http://schemas.microsoft.com/office/drawing/2014/main" val="871897272"/>
                    </a:ext>
                  </a:extLst>
                </a:gridCol>
                <a:gridCol w="822960">
                  <a:extLst>
                    <a:ext uri="{9D8B030D-6E8A-4147-A177-3AD203B41FA5}">
                      <a16:colId xmlns:a16="http://schemas.microsoft.com/office/drawing/2014/main" val="467905992"/>
                    </a:ext>
                  </a:extLst>
                </a:gridCol>
                <a:gridCol w="822960">
                  <a:extLst>
                    <a:ext uri="{9D8B030D-6E8A-4147-A177-3AD203B41FA5}">
                      <a16:colId xmlns:a16="http://schemas.microsoft.com/office/drawing/2014/main" val="1327882007"/>
                    </a:ext>
                  </a:extLst>
                </a:gridCol>
                <a:gridCol w="822960">
                  <a:extLst>
                    <a:ext uri="{9D8B030D-6E8A-4147-A177-3AD203B41FA5}">
                      <a16:colId xmlns:a16="http://schemas.microsoft.com/office/drawing/2014/main" val="3781338034"/>
                    </a:ext>
                  </a:extLst>
                </a:gridCol>
                <a:gridCol w="822960">
                  <a:extLst>
                    <a:ext uri="{9D8B030D-6E8A-4147-A177-3AD203B41FA5}">
                      <a16:colId xmlns:a16="http://schemas.microsoft.com/office/drawing/2014/main" val="3917140334"/>
                    </a:ext>
                  </a:extLst>
                </a:gridCol>
                <a:gridCol w="822960">
                  <a:extLst>
                    <a:ext uri="{9D8B030D-6E8A-4147-A177-3AD203B41FA5}">
                      <a16:colId xmlns:a16="http://schemas.microsoft.com/office/drawing/2014/main" val="4176564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153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- 2022-02-20 10:43:43</a:t>
                      </a:r>
                      <a:r>
                        <a:rPr kumimoji="0" lang="en-US" sz="1000" b="0" i="0" u="none" strike="noStrike" kern="1200" cap="none" spc="0" normalizeH="0" baseline="0" noProof="0">
                          <a:ln>
                            <a:noFill/>
                          </a:ln>
                          <a:solidFill>
                            <a:prstClr val="black"/>
                          </a:solidFill>
                          <a:effectLst/>
                          <a:uLnTx/>
                          <a:uFillTx/>
                          <a:latin typeface="+mn-lt"/>
                          <a:ea typeface="+mn-ea"/>
                          <a:cs typeface="+mn-cs"/>
                        </a:rPr>
                        <a:t>
 Domingo de entrenamiento para kateplusfate y su Spark del equipo scottmtbracing 
¿Y vos?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274503969_344548017586112_2042086729632960509_n.jpg?stp=dst-jpg_e35_p640x640_sh0.08&amp;_nc_ht=scontent.cdninstagram.com&amp;_nc_cat=108&amp;_nc_ohc=fbbLzhHElqkAX_LLBf_&amp;edm=AMO9-JQAAAAA&amp;ccb=7-4&amp;oh=00_AT9s0N79_nDYg1pKgHxECbZHIfjzZGM6QwqW_z0wHj6aWw&amp;oe=622B94E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61806206"/>
                  </a:ext>
                </a:extLst>
              </a:tr>
            </a:tbl>
          </a:graphicData>
        </a:graphic>
      </p:graphicFrame>
      <p:sp>
        <p:nvSpPr>
          <p:cNvPr id="4" name="Text Placeholder 3">
            <a:extLst>
              <a:ext uri="{FF2B5EF4-FFF2-40B4-BE49-F238E27FC236}">
                <a16:creationId xmlns:a16="http://schemas.microsoft.com/office/drawing/2014/main" id="{CF0454DF-B1B4-46D0-B81C-9C8A5F6073C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784536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66DA5-1F7B-435B-9B74-D1B562603772}"/>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BE7D1004-17C3-40D2-88CF-48A7F5F54675}"/>
              </a:ext>
            </a:extLst>
          </p:cNvPr>
          <p:cNvGraphicFramePr>
            <a:graphicFrameLocks noGrp="1"/>
          </p:cNvGraphicFramePr>
          <p:nvPr>
            <p:ph type="tbl" sz="quarter" idx="13"/>
            <p:extLst>
              <p:ext uri="{D42A27DB-BD31-4B8C-83A1-F6EECF244321}">
                <p14:modId xmlns:p14="http://schemas.microsoft.com/office/powerpoint/2010/main" val="1198712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9191849"/>
                    </a:ext>
                  </a:extLst>
                </a:gridCol>
                <a:gridCol w="1810512">
                  <a:extLst>
                    <a:ext uri="{9D8B030D-6E8A-4147-A177-3AD203B41FA5}">
                      <a16:colId xmlns:a16="http://schemas.microsoft.com/office/drawing/2014/main" val="2526846053"/>
                    </a:ext>
                  </a:extLst>
                </a:gridCol>
                <a:gridCol w="822960">
                  <a:extLst>
                    <a:ext uri="{9D8B030D-6E8A-4147-A177-3AD203B41FA5}">
                      <a16:colId xmlns:a16="http://schemas.microsoft.com/office/drawing/2014/main" val="2195392183"/>
                    </a:ext>
                  </a:extLst>
                </a:gridCol>
                <a:gridCol w="822960">
                  <a:extLst>
                    <a:ext uri="{9D8B030D-6E8A-4147-A177-3AD203B41FA5}">
                      <a16:colId xmlns:a16="http://schemas.microsoft.com/office/drawing/2014/main" val="3657846496"/>
                    </a:ext>
                  </a:extLst>
                </a:gridCol>
                <a:gridCol w="822960">
                  <a:extLst>
                    <a:ext uri="{9D8B030D-6E8A-4147-A177-3AD203B41FA5}">
                      <a16:colId xmlns:a16="http://schemas.microsoft.com/office/drawing/2014/main" val="3315993601"/>
                    </a:ext>
                  </a:extLst>
                </a:gridCol>
                <a:gridCol w="822960">
                  <a:extLst>
                    <a:ext uri="{9D8B030D-6E8A-4147-A177-3AD203B41FA5}">
                      <a16:colId xmlns:a16="http://schemas.microsoft.com/office/drawing/2014/main" val="3685922166"/>
                    </a:ext>
                  </a:extLst>
                </a:gridCol>
                <a:gridCol w="822960">
                  <a:extLst>
                    <a:ext uri="{9D8B030D-6E8A-4147-A177-3AD203B41FA5}">
                      <a16:colId xmlns:a16="http://schemas.microsoft.com/office/drawing/2014/main" val="1771749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9084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- 2022-02-14 19:30:48</a:t>
                      </a:r>
                      <a:r>
                        <a:rPr kumimoji="0" lang="es-ES" sz="1000" b="0" i="0" u="none" strike="noStrike" kern="1200" cap="none" spc="0" normalizeH="0" baseline="0" noProof="0">
                          <a:ln>
                            <a:noFill/>
                          </a:ln>
                          <a:solidFill>
                            <a:prstClr val="black"/>
                          </a:solidFill>
                          <a:effectLst/>
                          <a:uLnTx/>
                          <a:uFillTx/>
                          <a:latin typeface="+mn-lt"/>
                          <a:ea typeface="+mn-ea"/>
                          <a:cs typeface="+mn-cs"/>
                        </a:rPr>
                        <a:t>
 Sobre una Specialized Tarmac SL6 te sentirás rápido y liviano como el viento.💨
Su cuadro de carbono FACT 9r está confeccionado con ingeniería Rider First, la cual asegura que cada talla de cuadro tenga el mismo comportamiento y rendimiento. 
La Specialized Tarmac SL6 fue diseñada y testeada en nuestro túnel del viento, para que nada quede librado al azar.😎
🔺 Encontrala en nuestras tiendas autorizadas🔺 
#IamSpecialized #SpecialzedArgentina #SpecializedTarmac #Tarmacsl6 #RiderFirst #Road #Windtunnel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273879774_478134563934162_6922602399309142452_n.jpg?_nc_cat=101&amp;ccb=1-5&amp;_nc_sid=8ae9d6&amp;_nc_ohc=6JSYWHyQgcYAX8YWD7C&amp;_nc_ht=scontent-yyz1-1.cdninstagram.com&amp;edm=AL-3X8kEAAAA&amp;oh=00_AT8scYOQK7XBD7xLhL7pcKq0HbcBN0DSC-VyxumELC79OQ&amp;oe=6230225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48568526"/>
                  </a:ext>
                </a:extLst>
              </a:tr>
            </a:tbl>
          </a:graphicData>
        </a:graphic>
      </p:graphicFrame>
      <p:sp>
        <p:nvSpPr>
          <p:cNvPr id="4" name="Text Placeholder 3">
            <a:extLst>
              <a:ext uri="{FF2B5EF4-FFF2-40B4-BE49-F238E27FC236}">
                <a16:creationId xmlns:a16="http://schemas.microsoft.com/office/drawing/2014/main" id="{B725E634-9015-4545-B086-D25103022A8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59518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69250-B96C-4DE7-AF16-D7DCC0B3EC62}"/>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41FE198A-9EB5-4F62-AE69-15BC5CB10950}"/>
              </a:ext>
            </a:extLst>
          </p:cNvPr>
          <p:cNvGraphicFramePr>
            <a:graphicFrameLocks noGrp="1"/>
          </p:cNvGraphicFramePr>
          <p:nvPr>
            <p:ph type="tbl" sz="quarter" idx="13"/>
            <p:extLst>
              <p:ext uri="{D42A27DB-BD31-4B8C-83A1-F6EECF244321}">
                <p14:modId xmlns:p14="http://schemas.microsoft.com/office/powerpoint/2010/main" val="3724913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94917341"/>
                    </a:ext>
                  </a:extLst>
                </a:gridCol>
                <a:gridCol w="1810512">
                  <a:extLst>
                    <a:ext uri="{9D8B030D-6E8A-4147-A177-3AD203B41FA5}">
                      <a16:colId xmlns:a16="http://schemas.microsoft.com/office/drawing/2014/main" val="138911201"/>
                    </a:ext>
                  </a:extLst>
                </a:gridCol>
                <a:gridCol w="822960">
                  <a:extLst>
                    <a:ext uri="{9D8B030D-6E8A-4147-A177-3AD203B41FA5}">
                      <a16:colId xmlns:a16="http://schemas.microsoft.com/office/drawing/2014/main" val="4127504167"/>
                    </a:ext>
                  </a:extLst>
                </a:gridCol>
                <a:gridCol w="822960">
                  <a:extLst>
                    <a:ext uri="{9D8B030D-6E8A-4147-A177-3AD203B41FA5}">
                      <a16:colId xmlns:a16="http://schemas.microsoft.com/office/drawing/2014/main" val="2856613235"/>
                    </a:ext>
                  </a:extLst>
                </a:gridCol>
                <a:gridCol w="822960">
                  <a:extLst>
                    <a:ext uri="{9D8B030D-6E8A-4147-A177-3AD203B41FA5}">
                      <a16:colId xmlns:a16="http://schemas.microsoft.com/office/drawing/2014/main" val="2270488325"/>
                    </a:ext>
                  </a:extLst>
                </a:gridCol>
                <a:gridCol w="822960">
                  <a:extLst>
                    <a:ext uri="{9D8B030D-6E8A-4147-A177-3AD203B41FA5}">
                      <a16:colId xmlns:a16="http://schemas.microsoft.com/office/drawing/2014/main" val="4081095073"/>
                    </a:ext>
                  </a:extLst>
                </a:gridCol>
                <a:gridCol w="822960">
                  <a:extLst>
                    <a:ext uri="{9D8B030D-6E8A-4147-A177-3AD203B41FA5}">
                      <a16:colId xmlns:a16="http://schemas.microsoft.com/office/drawing/2014/main" val="4087462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924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- 2022-02-25 21:14:04</a:t>
                      </a:r>
                      <a:r>
                        <a:rPr kumimoji="0" lang="es-ES" sz="1000" b="0" i="0" u="none" strike="noStrike" kern="1200" cap="none" spc="0" normalizeH="0" baseline="0" noProof="0">
                          <a:ln>
                            <a:noFill/>
                          </a:ln>
                          <a:solidFill>
                            <a:prstClr val="black"/>
                          </a:solidFill>
                          <a:effectLst/>
                          <a:uLnTx/>
                          <a:uFillTx/>
                          <a:latin typeface="+mn-lt"/>
                          <a:ea typeface="+mn-ea"/>
                          <a:cs typeface="+mn-cs"/>
                        </a:rPr>
                        <a:t>
 La Marlin 6 es ideal para rodar en cualquier superficie de montaña o ciudad. Además está preparada para la instalación rápida de accesorios que la catalogan como una gran opción para la ciudad.
Descubrí todos los detalles y precio en las tiendas oficiales Trek más cercana. 
trekbikes trekbicycleargentina bontragerargentina  #trekbikes #trekargentina #bontragerargentina #racedtowin #gooutside #creemosenlasbicis #racedtowin #Marlin6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274735939_710118423329590_6941007137634272302_n.jpg?stp=dst-jpg_e35_s640x640_sh0.08&amp;_nc_ht=scontent.cdninstagram.com&amp;_nc_cat=110&amp;_nc_ohc=Mi_aJQcz7E0AX_L-T5w&amp;edm=AMO9-JQAAAAA&amp;ccb=7-4&amp;oh=00_AT_s5iu9U_GD6EuqWTNCfmGqT7gIYoR8rNMpxCZzXcbtzQ&amp;oe=622B8DB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24370973"/>
                  </a:ext>
                </a:extLst>
              </a:tr>
            </a:tbl>
          </a:graphicData>
        </a:graphic>
      </p:graphicFrame>
      <p:sp>
        <p:nvSpPr>
          <p:cNvPr id="4" name="Text Placeholder 3">
            <a:extLst>
              <a:ext uri="{FF2B5EF4-FFF2-40B4-BE49-F238E27FC236}">
                <a16:creationId xmlns:a16="http://schemas.microsoft.com/office/drawing/2014/main" id="{D268B9CD-0CFB-4516-86EB-70E2597E480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563821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1EF7E-19C5-4B0F-8454-D0D8861792D6}"/>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5F600ABF-C2FF-41C0-9289-31E82B0725DF}"/>
              </a:ext>
            </a:extLst>
          </p:cNvPr>
          <p:cNvGraphicFramePr>
            <a:graphicFrameLocks noGrp="1"/>
          </p:cNvGraphicFramePr>
          <p:nvPr>
            <p:ph type="tbl" sz="quarter" idx="13"/>
            <p:extLst>
              <p:ext uri="{D42A27DB-BD31-4B8C-83A1-F6EECF244321}">
                <p14:modId xmlns:p14="http://schemas.microsoft.com/office/powerpoint/2010/main" val="2667341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89889328"/>
                    </a:ext>
                  </a:extLst>
                </a:gridCol>
                <a:gridCol w="1810512">
                  <a:extLst>
                    <a:ext uri="{9D8B030D-6E8A-4147-A177-3AD203B41FA5}">
                      <a16:colId xmlns:a16="http://schemas.microsoft.com/office/drawing/2014/main" val="3898959427"/>
                    </a:ext>
                  </a:extLst>
                </a:gridCol>
                <a:gridCol w="822960">
                  <a:extLst>
                    <a:ext uri="{9D8B030D-6E8A-4147-A177-3AD203B41FA5}">
                      <a16:colId xmlns:a16="http://schemas.microsoft.com/office/drawing/2014/main" val="2627924327"/>
                    </a:ext>
                  </a:extLst>
                </a:gridCol>
                <a:gridCol w="822960">
                  <a:extLst>
                    <a:ext uri="{9D8B030D-6E8A-4147-A177-3AD203B41FA5}">
                      <a16:colId xmlns:a16="http://schemas.microsoft.com/office/drawing/2014/main" val="1904569668"/>
                    </a:ext>
                  </a:extLst>
                </a:gridCol>
                <a:gridCol w="822960">
                  <a:extLst>
                    <a:ext uri="{9D8B030D-6E8A-4147-A177-3AD203B41FA5}">
                      <a16:colId xmlns:a16="http://schemas.microsoft.com/office/drawing/2014/main" val="2183650120"/>
                    </a:ext>
                  </a:extLst>
                </a:gridCol>
                <a:gridCol w="822960">
                  <a:extLst>
                    <a:ext uri="{9D8B030D-6E8A-4147-A177-3AD203B41FA5}">
                      <a16:colId xmlns:a16="http://schemas.microsoft.com/office/drawing/2014/main" val="3346166456"/>
                    </a:ext>
                  </a:extLst>
                </a:gridCol>
                <a:gridCol w="822960">
                  <a:extLst>
                    <a:ext uri="{9D8B030D-6E8A-4147-A177-3AD203B41FA5}">
                      <a16:colId xmlns:a16="http://schemas.microsoft.com/office/drawing/2014/main" val="1573280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383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- 2022-02-26 10:51:17</a:t>
                      </a:r>
                      <a:r>
                        <a:rPr kumimoji="0" lang="es-ES" sz="1000" b="0" i="0" u="none" strike="noStrike" kern="1200" cap="none" spc="0" normalizeH="0" baseline="0" noProof="0">
                          <a:ln>
                            <a:noFill/>
                          </a:ln>
                          <a:solidFill>
                            <a:prstClr val="black"/>
                          </a:solidFill>
                          <a:effectLst/>
                          <a:uLnTx/>
                          <a:uFillTx/>
                          <a:latin typeface="+mn-lt"/>
                          <a:ea typeface="+mn-ea"/>
                          <a:cs typeface="+mn-cs"/>
                        </a:rPr>
                        <a:t>
 "Jugar al triatlón"👧🧒 fue la consigna de este proyecto que nació en el verano del 2021 de la mano de nuestra embajadora erisimon77 junto a la colonia del Club Santafecino. 
Las restricciones por la pandemia no permitían hacer colonias tal cual las conocemos, por lo que a Erika se le ocurrió hacer una actividad deportiva lúdica en relación al triatlón 🏊‍♂️🏃‍♂️🚴‍♂️
Erika observó como muchos chicos tienen bicicleta y casi no la usan, así que también esta era una buena excusa para que al menos una vez a la semana los niños pedalearan y se diviertan.
La colonia finalizó como los niños se merecían ¡Organizando una carrera con el objetivo de hacer esta aventura de nadar, correr y pedalear con forma de triatlón! 
Tal fue el éxito de este proyecto que este verano se volvió a repetir y seguirá creciendo. 230 chicos y más de 1000 familiares participaron y disfrutaron de este triatlón que desde Specialized sponsoreamos ya que nos parece que la actividad física es un derecho y un eslabón fundamental en el desarrollo de los niños👧🧒 
"La pandemia nos dejó algo muy bueno: poder entender la real importancia de la actividad física."🙌
👉 erisimon77 
Video: leo.sanchezpatagonia 
#IamSpecialized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274729708_438819841363460_5732340160041895494_n.jpg?_nc_cat=109&amp;ccb=1-5&amp;_nc_sid=8ae9d6&amp;_nc_ohc=Zl3WVbUCMNQAX9C7MqG&amp;_nc_ht=scontent-yyz1-1.cdninstagram.com&amp;edm=AL-3X8kEAAAA&amp;oh=00_AT-9ucIOIs3B6EcE7vUc0ag5bctCp4gSn_FinAaf4V49Eg&amp;oe=62306387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49554808"/>
                  </a:ext>
                </a:extLst>
              </a:tr>
            </a:tbl>
          </a:graphicData>
        </a:graphic>
      </p:graphicFrame>
      <p:sp>
        <p:nvSpPr>
          <p:cNvPr id="4" name="Text Placeholder 3">
            <a:extLst>
              <a:ext uri="{FF2B5EF4-FFF2-40B4-BE49-F238E27FC236}">
                <a16:creationId xmlns:a16="http://schemas.microsoft.com/office/drawing/2014/main" id="{21627873-B0F0-4E50-8068-92E7F5B2610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92117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4B4AE-17F8-494E-9A11-2D334795B719}"/>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D011800D-4FB0-4F70-984A-A3AB84792E4C}"/>
              </a:ext>
            </a:extLst>
          </p:cNvPr>
          <p:cNvGraphicFramePr>
            <a:graphicFrameLocks noGrp="1"/>
          </p:cNvGraphicFramePr>
          <p:nvPr>
            <p:ph type="tbl" sz="quarter" idx="13"/>
            <p:extLst>
              <p:ext uri="{D42A27DB-BD31-4B8C-83A1-F6EECF244321}">
                <p14:modId xmlns:p14="http://schemas.microsoft.com/office/powerpoint/2010/main" val="2910362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33792375"/>
                    </a:ext>
                  </a:extLst>
                </a:gridCol>
                <a:gridCol w="1810512">
                  <a:extLst>
                    <a:ext uri="{9D8B030D-6E8A-4147-A177-3AD203B41FA5}">
                      <a16:colId xmlns:a16="http://schemas.microsoft.com/office/drawing/2014/main" val="580450357"/>
                    </a:ext>
                  </a:extLst>
                </a:gridCol>
                <a:gridCol w="822960">
                  <a:extLst>
                    <a:ext uri="{9D8B030D-6E8A-4147-A177-3AD203B41FA5}">
                      <a16:colId xmlns:a16="http://schemas.microsoft.com/office/drawing/2014/main" val="2421402371"/>
                    </a:ext>
                  </a:extLst>
                </a:gridCol>
                <a:gridCol w="822960">
                  <a:extLst>
                    <a:ext uri="{9D8B030D-6E8A-4147-A177-3AD203B41FA5}">
                      <a16:colId xmlns:a16="http://schemas.microsoft.com/office/drawing/2014/main" val="1896665742"/>
                    </a:ext>
                  </a:extLst>
                </a:gridCol>
                <a:gridCol w="822960">
                  <a:extLst>
                    <a:ext uri="{9D8B030D-6E8A-4147-A177-3AD203B41FA5}">
                      <a16:colId xmlns:a16="http://schemas.microsoft.com/office/drawing/2014/main" val="19491291"/>
                    </a:ext>
                  </a:extLst>
                </a:gridCol>
                <a:gridCol w="822960">
                  <a:extLst>
                    <a:ext uri="{9D8B030D-6E8A-4147-A177-3AD203B41FA5}">
                      <a16:colId xmlns:a16="http://schemas.microsoft.com/office/drawing/2014/main" val="1258318552"/>
                    </a:ext>
                  </a:extLst>
                </a:gridCol>
                <a:gridCol w="822960">
                  <a:extLst>
                    <a:ext uri="{9D8B030D-6E8A-4147-A177-3AD203B41FA5}">
                      <a16:colId xmlns:a16="http://schemas.microsoft.com/office/drawing/2014/main" val="2592956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3665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cervelo_argentina - 2022-02-25 09:53:08</a:t>
                      </a:r>
                      <a:r>
                        <a:rPr kumimoji="0" lang="es-ES" sz="1000" b="0" i="0" u="none" strike="noStrike" kern="1200" cap="none" spc="0" normalizeH="0" baseline="0" noProof="0">
                          <a:ln>
                            <a:noFill/>
                          </a:ln>
                          <a:solidFill>
                            <a:prstClr val="black"/>
                          </a:solidFill>
                          <a:effectLst/>
                          <a:uLnTx/>
                          <a:uFillTx/>
                          <a:latin typeface="+mn-lt"/>
                          <a:ea typeface="+mn-ea"/>
                          <a:cs typeface="+mn-cs"/>
                        </a:rPr>
                        <a:t>
 Estamos orgullosos de acompañar a nuestra representante olímpica en triatlón, Romina Biagioli, en su camino olímpico rumbo a París 2024.
Romina, estará usando nuestras bicis y accesorios en su preparación y competencia, para así estar al más alto nivel mundial y no perder esos segundos tan valiosos en las competencias internacionales.
También para nosotros será un gran desafío y será de mucho aprendizaje apoyar a un atleta de alto rendimiento en un proyecto de largo plazo, que ya comenzó y esperamos coronar en París.
Además de nuestro apoyo, Romina es patrocinada por:
shimanoargentina
technogym_arg
nutremax.arg
magentacycling
head.swimming.arg
corosoficialarg
lazerlatinamerica
#TeamMZ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274563074_307117068149772_8209750598677140434_n.webp?stp=dst-jpg&amp;_nc_cat=111&amp;ccb=1-5&amp;_nc_sid=8ae9d6&amp;_nc_ohc=KlKUfh0MsokAX8412_I&amp;_nc_ht=scontent-iad3-1.cdninstagram.com&amp;edm=AL-3X8kEAAAA&amp;oh=00_AT_phQwKH0iizjrJcKySBR5VuYjEOqDT9ZVG9q-PmTKZ6w&amp;oe=62302E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1668559"/>
                  </a:ext>
                </a:extLst>
              </a:tr>
            </a:tbl>
          </a:graphicData>
        </a:graphic>
      </p:graphicFrame>
      <p:sp>
        <p:nvSpPr>
          <p:cNvPr id="4" name="Text Placeholder 3">
            <a:extLst>
              <a:ext uri="{FF2B5EF4-FFF2-40B4-BE49-F238E27FC236}">
                <a16:creationId xmlns:a16="http://schemas.microsoft.com/office/drawing/2014/main" id="{9F199414-B89E-41FE-BE46-58ABFD96BFB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117871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DB837-A423-4EE1-8FAE-B2FD0231315B}"/>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0A58ED22-1CAE-4930-B872-E7E2EE335443}"/>
              </a:ext>
            </a:extLst>
          </p:cNvPr>
          <p:cNvGraphicFramePr>
            <a:graphicFrameLocks noGrp="1"/>
          </p:cNvGraphicFramePr>
          <p:nvPr>
            <p:ph type="tbl" sz="quarter" idx="13"/>
            <p:extLst>
              <p:ext uri="{D42A27DB-BD31-4B8C-83A1-F6EECF244321}">
                <p14:modId xmlns:p14="http://schemas.microsoft.com/office/powerpoint/2010/main" val="1320664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02267910"/>
                    </a:ext>
                  </a:extLst>
                </a:gridCol>
                <a:gridCol w="1810512">
                  <a:extLst>
                    <a:ext uri="{9D8B030D-6E8A-4147-A177-3AD203B41FA5}">
                      <a16:colId xmlns:a16="http://schemas.microsoft.com/office/drawing/2014/main" val="1592309088"/>
                    </a:ext>
                  </a:extLst>
                </a:gridCol>
                <a:gridCol w="822960">
                  <a:extLst>
                    <a:ext uri="{9D8B030D-6E8A-4147-A177-3AD203B41FA5}">
                      <a16:colId xmlns:a16="http://schemas.microsoft.com/office/drawing/2014/main" val="3324663312"/>
                    </a:ext>
                  </a:extLst>
                </a:gridCol>
                <a:gridCol w="822960">
                  <a:extLst>
                    <a:ext uri="{9D8B030D-6E8A-4147-A177-3AD203B41FA5}">
                      <a16:colId xmlns:a16="http://schemas.microsoft.com/office/drawing/2014/main" val="764493704"/>
                    </a:ext>
                  </a:extLst>
                </a:gridCol>
                <a:gridCol w="822960">
                  <a:extLst>
                    <a:ext uri="{9D8B030D-6E8A-4147-A177-3AD203B41FA5}">
                      <a16:colId xmlns:a16="http://schemas.microsoft.com/office/drawing/2014/main" val="1762425213"/>
                    </a:ext>
                  </a:extLst>
                </a:gridCol>
                <a:gridCol w="822960">
                  <a:extLst>
                    <a:ext uri="{9D8B030D-6E8A-4147-A177-3AD203B41FA5}">
                      <a16:colId xmlns:a16="http://schemas.microsoft.com/office/drawing/2014/main" val="2218498999"/>
                    </a:ext>
                  </a:extLst>
                </a:gridCol>
                <a:gridCol w="822960">
                  <a:extLst>
                    <a:ext uri="{9D8B030D-6E8A-4147-A177-3AD203B41FA5}">
                      <a16:colId xmlns:a16="http://schemas.microsoft.com/office/drawing/2014/main" val="3403910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077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- 2022-02-14 09:03:46</a:t>
                      </a:r>
                      <a:r>
                        <a:rPr kumimoji="0" lang="en-US" sz="1000" b="0" i="0" u="none" strike="noStrike" kern="1200" cap="none" spc="0" normalizeH="0" baseline="0" noProof="0">
                          <a:ln>
                            <a:noFill/>
                          </a:ln>
                          <a:solidFill>
                            <a:prstClr val="black"/>
                          </a:solidFill>
                          <a:effectLst/>
                          <a:uLnTx/>
                          <a:uFillTx/>
                          <a:latin typeface="+mn-lt"/>
                          <a:ea typeface="+mn-ea"/>
                          <a:cs typeface="+mn-cs"/>
                        </a:rPr>
                        <a:t>
 🥰 Amor biker. Amor verdadero. La versión Cannondale de #SanValentín, by matiasgiantrevel &amp; bastialucia. ♥🚴‍♂️#DíaDeLosEnamorados  #RideCannondale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273911995_1297051624104323_3178735411521553911_n.webp?stp=dst-jpg&amp;_nc_cat=109&amp;ccb=1-5&amp;_nc_sid=8ae9d6&amp;_nc_ohc=Dn1B39TKzPEAX_gfrTR&amp;_nc_ht=scontent-bos3-1.cdninstagram.com&amp;edm=AL-3X8kEAAAA&amp;oh=00_AT8ucdR2bgsr5T54WwVf6Qe5mipNmzlboD7C428pABSxPA&amp;oe=622F39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3386803"/>
                  </a:ext>
                </a:extLst>
              </a:tr>
            </a:tbl>
          </a:graphicData>
        </a:graphic>
      </p:graphicFrame>
      <p:sp>
        <p:nvSpPr>
          <p:cNvPr id="4" name="Text Placeholder 3">
            <a:extLst>
              <a:ext uri="{FF2B5EF4-FFF2-40B4-BE49-F238E27FC236}">
                <a16:creationId xmlns:a16="http://schemas.microsoft.com/office/drawing/2014/main" id="{60140371-B38C-4B95-94AD-64BA19C0939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44812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4D5E9-2675-4836-A386-AA380FF3F058}"/>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BDFCB06B-B8CB-4281-B234-C4E3CCC2FF3E}"/>
              </a:ext>
            </a:extLst>
          </p:cNvPr>
          <p:cNvGraphicFramePr>
            <a:graphicFrameLocks noGrp="1"/>
          </p:cNvGraphicFramePr>
          <p:nvPr>
            <p:ph type="tbl" sz="quarter" idx="13"/>
            <p:extLst>
              <p:ext uri="{D42A27DB-BD31-4B8C-83A1-F6EECF244321}">
                <p14:modId xmlns:p14="http://schemas.microsoft.com/office/powerpoint/2010/main" val="1938135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16285540"/>
                    </a:ext>
                  </a:extLst>
                </a:gridCol>
                <a:gridCol w="1810512">
                  <a:extLst>
                    <a:ext uri="{9D8B030D-6E8A-4147-A177-3AD203B41FA5}">
                      <a16:colId xmlns:a16="http://schemas.microsoft.com/office/drawing/2014/main" val="347614741"/>
                    </a:ext>
                  </a:extLst>
                </a:gridCol>
                <a:gridCol w="822960">
                  <a:extLst>
                    <a:ext uri="{9D8B030D-6E8A-4147-A177-3AD203B41FA5}">
                      <a16:colId xmlns:a16="http://schemas.microsoft.com/office/drawing/2014/main" val="3621253758"/>
                    </a:ext>
                  </a:extLst>
                </a:gridCol>
                <a:gridCol w="822960">
                  <a:extLst>
                    <a:ext uri="{9D8B030D-6E8A-4147-A177-3AD203B41FA5}">
                      <a16:colId xmlns:a16="http://schemas.microsoft.com/office/drawing/2014/main" val="2396133986"/>
                    </a:ext>
                  </a:extLst>
                </a:gridCol>
                <a:gridCol w="822960">
                  <a:extLst>
                    <a:ext uri="{9D8B030D-6E8A-4147-A177-3AD203B41FA5}">
                      <a16:colId xmlns:a16="http://schemas.microsoft.com/office/drawing/2014/main" val="1645876572"/>
                    </a:ext>
                  </a:extLst>
                </a:gridCol>
                <a:gridCol w="822960">
                  <a:extLst>
                    <a:ext uri="{9D8B030D-6E8A-4147-A177-3AD203B41FA5}">
                      <a16:colId xmlns:a16="http://schemas.microsoft.com/office/drawing/2014/main" val="917497484"/>
                    </a:ext>
                  </a:extLst>
                </a:gridCol>
                <a:gridCol w="822960">
                  <a:extLst>
                    <a:ext uri="{9D8B030D-6E8A-4147-A177-3AD203B41FA5}">
                      <a16:colId xmlns:a16="http://schemas.microsoft.com/office/drawing/2014/main" val="934740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828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- 2022-02-25 20:26:43</a:t>
                      </a:r>
                      <a:r>
                        <a:rPr kumimoji="0" lang="en-US" sz="1000" b="0" i="0" u="none" strike="noStrike" kern="1200" cap="none" spc="0" normalizeH="0" baseline="0" noProof="0">
                          <a:ln>
                            <a:noFill/>
                          </a:ln>
                          <a:solidFill>
                            <a:prstClr val="black"/>
                          </a:solidFill>
                          <a:effectLst/>
                          <a:uLnTx/>
                          <a:uFillTx/>
                          <a:latin typeface="+mn-lt"/>
                          <a:ea typeface="+mn-ea"/>
                          <a:cs typeface="+mn-cs"/>
                        </a:rPr>
                        <a:t>
 Liviana, rígida y rápida. Esto es lo que te ofrece la Scale RC 900 World Cup.
✅ Cuadro Scale RC de carbono HMX
✅ RockShox SID SL Select+RL3 100 mm
✅ Control remoto RideLoc con 3 posiciones
✅ SRAM X01 Eagle, 12 velocidades
✅ Frenos de disco SRAM Level TLM
✅ Ruedas de carbono Syncros Silverton 1.0
✅ Cubiertas Maxxis Rekon Race Kevlar
✅ Componentes de carbono Syncros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274827119_124172816839818_3939647798970089259_n.jpg?_nc_cat=104&amp;ccb=1-5&amp;_nc_sid=8ae9d6&amp;_nc_ohc=but1HSG6QZwAX-IKWIc&amp;_nc_ht=scontent-iad3-2.cdninstagram.com&amp;edm=AL-3X8kEAAAA&amp;oh=00_AT8_G-lXHnITGs9lJFfydGPMRMUe-OhW-dDIyzTRKrFXPw&amp;oe=622EFA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3138957"/>
                  </a:ext>
                </a:extLst>
              </a:tr>
            </a:tbl>
          </a:graphicData>
        </a:graphic>
      </p:graphicFrame>
      <p:sp>
        <p:nvSpPr>
          <p:cNvPr id="4" name="Text Placeholder 3">
            <a:extLst>
              <a:ext uri="{FF2B5EF4-FFF2-40B4-BE49-F238E27FC236}">
                <a16:creationId xmlns:a16="http://schemas.microsoft.com/office/drawing/2014/main" id="{1919AF38-C761-4BE4-AE87-E4038F97415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155536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75DBC-5BE8-4CB2-B94F-BB5604129008}"/>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A55754C2-E799-43E1-80E2-2788A94028E1}"/>
              </a:ext>
            </a:extLst>
          </p:cNvPr>
          <p:cNvGraphicFramePr>
            <a:graphicFrameLocks noGrp="1"/>
          </p:cNvGraphicFramePr>
          <p:nvPr>
            <p:ph type="tbl" sz="quarter" idx="13"/>
            <p:extLst>
              <p:ext uri="{D42A27DB-BD31-4B8C-83A1-F6EECF244321}">
                <p14:modId xmlns:p14="http://schemas.microsoft.com/office/powerpoint/2010/main" val="424969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76919935"/>
                    </a:ext>
                  </a:extLst>
                </a:gridCol>
                <a:gridCol w="1810512">
                  <a:extLst>
                    <a:ext uri="{9D8B030D-6E8A-4147-A177-3AD203B41FA5}">
                      <a16:colId xmlns:a16="http://schemas.microsoft.com/office/drawing/2014/main" val="800288968"/>
                    </a:ext>
                  </a:extLst>
                </a:gridCol>
                <a:gridCol w="822960">
                  <a:extLst>
                    <a:ext uri="{9D8B030D-6E8A-4147-A177-3AD203B41FA5}">
                      <a16:colId xmlns:a16="http://schemas.microsoft.com/office/drawing/2014/main" val="2002843992"/>
                    </a:ext>
                  </a:extLst>
                </a:gridCol>
                <a:gridCol w="822960">
                  <a:extLst>
                    <a:ext uri="{9D8B030D-6E8A-4147-A177-3AD203B41FA5}">
                      <a16:colId xmlns:a16="http://schemas.microsoft.com/office/drawing/2014/main" val="4247147172"/>
                    </a:ext>
                  </a:extLst>
                </a:gridCol>
                <a:gridCol w="822960">
                  <a:extLst>
                    <a:ext uri="{9D8B030D-6E8A-4147-A177-3AD203B41FA5}">
                      <a16:colId xmlns:a16="http://schemas.microsoft.com/office/drawing/2014/main" val="3584829558"/>
                    </a:ext>
                  </a:extLst>
                </a:gridCol>
                <a:gridCol w="822960">
                  <a:extLst>
                    <a:ext uri="{9D8B030D-6E8A-4147-A177-3AD203B41FA5}">
                      <a16:colId xmlns:a16="http://schemas.microsoft.com/office/drawing/2014/main" val="3961407804"/>
                    </a:ext>
                  </a:extLst>
                </a:gridCol>
                <a:gridCol w="822960">
                  <a:extLst>
                    <a:ext uri="{9D8B030D-6E8A-4147-A177-3AD203B41FA5}">
                      <a16:colId xmlns:a16="http://schemas.microsoft.com/office/drawing/2014/main" val="1311249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495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- 2022-02-22 19:56:34</a:t>
                      </a:r>
                      <a:r>
                        <a:rPr kumimoji="0" lang="en-US" sz="1000" b="0" i="0" u="none" strike="noStrike" kern="1200" cap="none" spc="0" normalizeH="0" baseline="0" noProof="0">
                          <a:ln>
                            <a:noFill/>
                          </a:ln>
                          <a:solidFill>
                            <a:prstClr val="black"/>
                          </a:solidFill>
                          <a:effectLst/>
                          <a:uLnTx/>
                          <a:uFillTx/>
                          <a:latin typeface="+mn-lt"/>
                          <a:ea typeface="+mn-ea"/>
                          <a:cs typeface="+mn-cs"/>
                        </a:rPr>
                        <a:t>
 La Gama Marlin es el resultado de la combinación de una bici divertida y las mejores características de un rodado de gama alta al mejor precio. 
Descubrí tu primera bici de mtb Trek. 
trekbikes trekbicycleargentina bontragerargentina  #trekbikes #trekargentina #bontragerargentina #racedtowin #gooutside #creemosenlasbicis #racedtowin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274557723_532023228341271_259804164027552837_n.jpg?stp=dst-jpg_e35_s640x640_sh0.08&amp;_nc_ht=scontent.cdninstagram.com&amp;_nc_cat=103&amp;_nc_ohc=g9wmgJvsnwMAX_qSZcW&amp;edm=AMO9-JQAAAAA&amp;ccb=7-4&amp;oh=00_AT9lFlPpZgA98CYBAwVBdDMJkXvV5O_E8sZ3yq2EZptSAQ&amp;oe=622B7984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1734694"/>
                  </a:ext>
                </a:extLst>
              </a:tr>
            </a:tbl>
          </a:graphicData>
        </a:graphic>
      </p:graphicFrame>
      <p:sp>
        <p:nvSpPr>
          <p:cNvPr id="4" name="Text Placeholder 3">
            <a:extLst>
              <a:ext uri="{FF2B5EF4-FFF2-40B4-BE49-F238E27FC236}">
                <a16:creationId xmlns:a16="http://schemas.microsoft.com/office/drawing/2014/main" id="{FFFE0081-712F-425A-9910-F298E4A57C0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379726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D6AD3-0991-4875-A7C7-92EBBA4A8815}"/>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78AA41CA-E773-4D0C-BCFD-29872081B87E}"/>
              </a:ext>
            </a:extLst>
          </p:cNvPr>
          <p:cNvGraphicFramePr>
            <a:graphicFrameLocks noGrp="1"/>
          </p:cNvGraphicFramePr>
          <p:nvPr>
            <p:ph type="tbl" sz="quarter" idx="13"/>
            <p:extLst>
              <p:ext uri="{D42A27DB-BD31-4B8C-83A1-F6EECF244321}">
                <p14:modId xmlns:p14="http://schemas.microsoft.com/office/powerpoint/2010/main" val="3310973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53778600"/>
                    </a:ext>
                  </a:extLst>
                </a:gridCol>
                <a:gridCol w="1810512">
                  <a:extLst>
                    <a:ext uri="{9D8B030D-6E8A-4147-A177-3AD203B41FA5}">
                      <a16:colId xmlns:a16="http://schemas.microsoft.com/office/drawing/2014/main" val="1198035111"/>
                    </a:ext>
                  </a:extLst>
                </a:gridCol>
                <a:gridCol w="822960">
                  <a:extLst>
                    <a:ext uri="{9D8B030D-6E8A-4147-A177-3AD203B41FA5}">
                      <a16:colId xmlns:a16="http://schemas.microsoft.com/office/drawing/2014/main" val="3604213126"/>
                    </a:ext>
                  </a:extLst>
                </a:gridCol>
                <a:gridCol w="822960">
                  <a:extLst>
                    <a:ext uri="{9D8B030D-6E8A-4147-A177-3AD203B41FA5}">
                      <a16:colId xmlns:a16="http://schemas.microsoft.com/office/drawing/2014/main" val="4116956569"/>
                    </a:ext>
                  </a:extLst>
                </a:gridCol>
                <a:gridCol w="822960">
                  <a:extLst>
                    <a:ext uri="{9D8B030D-6E8A-4147-A177-3AD203B41FA5}">
                      <a16:colId xmlns:a16="http://schemas.microsoft.com/office/drawing/2014/main" val="3921342433"/>
                    </a:ext>
                  </a:extLst>
                </a:gridCol>
                <a:gridCol w="822960">
                  <a:extLst>
                    <a:ext uri="{9D8B030D-6E8A-4147-A177-3AD203B41FA5}">
                      <a16:colId xmlns:a16="http://schemas.microsoft.com/office/drawing/2014/main" val="2989140791"/>
                    </a:ext>
                  </a:extLst>
                </a:gridCol>
                <a:gridCol w="822960">
                  <a:extLst>
                    <a:ext uri="{9D8B030D-6E8A-4147-A177-3AD203B41FA5}">
                      <a16:colId xmlns:a16="http://schemas.microsoft.com/office/drawing/2014/main" val="4116541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8788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- 2022-02-21 20:24:07</a:t>
                      </a:r>
                      <a:r>
                        <a:rPr kumimoji="0" lang="en-US" sz="1000" b="0" i="0" u="none" strike="noStrike" kern="1200" cap="none" spc="0" normalizeH="0" baseline="0" noProof="0">
                          <a:ln>
                            <a:noFill/>
                          </a:ln>
                          <a:solidFill>
                            <a:prstClr val="black"/>
                          </a:solidFill>
                          <a:effectLst/>
                          <a:uLnTx/>
                          <a:uFillTx/>
                          <a:latin typeface="+mn-lt"/>
                          <a:ea typeface="+mn-ea"/>
                          <a:cs typeface="+mn-cs"/>
                        </a:rPr>
                        <a:t>
 Spark RC Comp, ingeniería de vanguardia en una bicicleta que va más allá de todo.
✅ Cuadro Spark RC de carbono HMF
✅ Horquilla FOX 32 Float Rhythm 120 mm
✅ FOX Float Custom, 120 mm, TwinLoc
✅ SRAM NX Eagle, 12 velocidades
✅ Frenos de disco Shimano Deore
✅ Llantas Syncros X-30SE TR
✅ Cubiertas Maxxis Rekon Race Foldable
✅ Componentes Syncros
#SCOTTbikes 
#SCOTTargentina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274558039_676898356800075_7808679463544482367_n.jpg?_nc_cat=100&amp;ccb=1-5&amp;_nc_sid=8ae9d6&amp;_nc_ohc=_hSPgii_28sAX8lfSjI&amp;_nc_ht=scontent-iad3-2.cdninstagram.com&amp;edm=AL-3X8kEAAAA&amp;oh=00_AT9_9LYMbv1D2Sj23c10UvzE9z5hbfKyx6PnoNcR-NsbTg&amp;oe=622FB19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8798159"/>
                  </a:ext>
                </a:extLst>
              </a:tr>
            </a:tbl>
          </a:graphicData>
        </a:graphic>
      </p:graphicFrame>
      <p:sp>
        <p:nvSpPr>
          <p:cNvPr id="4" name="Text Placeholder 3">
            <a:extLst>
              <a:ext uri="{FF2B5EF4-FFF2-40B4-BE49-F238E27FC236}">
                <a16:creationId xmlns:a16="http://schemas.microsoft.com/office/drawing/2014/main" id="{5A7750E7-BC32-42E2-89EC-5BEE9BA5CCD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214598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48B1E-112E-42C1-9391-14D7805BE799}"/>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822DFE9A-C1DB-4C8B-84CD-E91B8B460BFE}"/>
              </a:ext>
            </a:extLst>
          </p:cNvPr>
          <p:cNvGraphicFramePr>
            <a:graphicFrameLocks noGrp="1"/>
          </p:cNvGraphicFramePr>
          <p:nvPr>
            <p:ph type="tbl" sz="quarter" idx="13"/>
            <p:extLst>
              <p:ext uri="{D42A27DB-BD31-4B8C-83A1-F6EECF244321}">
                <p14:modId xmlns:p14="http://schemas.microsoft.com/office/powerpoint/2010/main" val="1053811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33552455"/>
                    </a:ext>
                  </a:extLst>
                </a:gridCol>
                <a:gridCol w="1810512">
                  <a:extLst>
                    <a:ext uri="{9D8B030D-6E8A-4147-A177-3AD203B41FA5}">
                      <a16:colId xmlns:a16="http://schemas.microsoft.com/office/drawing/2014/main" val="381541820"/>
                    </a:ext>
                  </a:extLst>
                </a:gridCol>
                <a:gridCol w="822960">
                  <a:extLst>
                    <a:ext uri="{9D8B030D-6E8A-4147-A177-3AD203B41FA5}">
                      <a16:colId xmlns:a16="http://schemas.microsoft.com/office/drawing/2014/main" val="3344583959"/>
                    </a:ext>
                  </a:extLst>
                </a:gridCol>
                <a:gridCol w="822960">
                  <a:extLst>
                    <a:ext uri="{9D8B030D-6E8A-4147-A177-3AD203B41FA5}">
                      <a16:colId xmlns:a16="http://schemas.microsoft.com/office/drawing/2014/main" val="83257386"/>
                    </a:ext>
                  </a:extLst>
                </a:gridCol>
                <a:gridCol w="822960">
                  <a:extLst>
                    <a:ext uri="{9D8B030D-6E8A-4147-A177-3AD203B41FA5}">
                      <a16:colId xmlns:a16="http://schemas.microsoft.com/office/drawing/2014/main" val="422444289"/>
                    </a:ext>
                  </a:extLst>
                </a:gridCol>
                <a:gridCol w="822960">
                  <a:extLst>
                    <a:ext uri="{9D8B030D-6E8A-4147-A177-3AD203B41FA5}">
                      <a16:colId xmlns:a16="http://schemas.microsoft.com/office/drawing/2014/main" val="1696053705"/>
                    </a:ext>
                  </a:extLst>
                </a:gridCol>
                <a:gridCol w="822960">
                  <a:extLst>
                    <a:ext uri="{9D8B030D-6E8A-4147-A177-3AD203B41FA5}">
                      <a16:colId xmlns:a16="http://schemas.microsoft.com/office/drawing/2014/main" val="3009892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0616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- 2022-03-02 17:55:21</a:t>
                      </a:r>
                      <a:r>
                        <a:rPr kumimoji="0" lang="en-US" sz="1000" b="0" i="0" u="none" strike="noStrike" kern="1200" cap="none" spc="0" normalizeH="0" baseline="0" noProof="0">
                          <a:ln>
                            <a:noFill/>
                          </a:ln>
                          <a:solidFill>
                            <a:prstClr val="black"/>
                          </a:solidFill>
                          <a:effectLst/>
                          <a:uLnTx/>
                          <a:uFillTx/>
                          <a:latin typeface="+mn-lt"/>
                          <a:ea typeface="+mn-ea"/>
                          <a:cs typeface="+mn-cs"/>
                        </a:rPr>
                        <a:t>
 🚴‍♂️ 𝙏𝙀𝙎𝙏 𝙏𝙃𝙀 𝘽𝙀𝙎𝙏 es una oportunidad que brindamos a los riders, a través de nuestras tiendas autorizadas, de vivir una gran experiencia probando nuestras bicicletas y las tecnología que desarrollamos, para que cuando te subas a una Specialized no te quieras bajar nunca más😉
📸 Las imágenes son de los últimos 𝙏𝙀𝙎𝙏 𝙏𝙃𝙀 𝘽𝙀𝙎𝙏 de Epic y Turbo Levo⚡️ realizados en Mendoza.
¡Gracias a todos los ciclistas que estuvieron presentes!
#IamSpecialized #SpecializedArgentina #Turbo #TurboLevo #TurboLevoSL #PedaleoAsistido #Emtb #ItsYouOnlyFaster #ModoTurbo #TestTheBest #SpecializedEpic #Argentina #Mendoza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274944718_908988453081949_2903964262063686203_n.jpg?_nc_cat=104&amp;ccb=1-5&amp;_nc_sid=8ae9d6&amp;_nc_ohc=dQ7Obs-af0IAX9FfdqH&amp;_nc_ht=scontent-yyz1-1.cdninstagram.com&amp;edm=AL-3X8kEAAAA&amp;oh=00_AT_aMmNV9MCgwEvEn8vnyk7MvCl4B0UlzNUPkxi181uV9A&amp;oe=62309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0002652"/>
                  </a:ext>
                </a:extLst>
              </a:tr>
            </a:tbl>
          </a:graphicData>
        </a:graphic>
      </p:graphicFrame>
      <p:sp>
        <p:nvSpPr>
          <p:cNvPr id="4" name="Text Placeholder 3">
            <a:extLst>
              <a:ext uri="{FF2B5EF4-FFF2-40B4-BE49-F238E27FC236}">
                <a16:creationId xmlns:a16="http://schemas.microsoft.com/office/drawing/2014/main" id="{46E016CE-C53B-4742-9177-1B9EBD65E93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189536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9BCE6-7EFF-4E4E-BC8C-597D69024BBA}"/>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68F9C9B9-86D7-4B18-988A-D96BB1363BD1}"/>
              </a:ext>
            </a:extLst>
          </p:cNvPr>
          <p:cNvGraphicFramePr>
            <a:graphicFrameLocks noGrp="1"/>
          </p:cNvGraphicFramePr>
          <p:nvPr>
            <p:ph type="tbl" sz="quarter" idx="13"/>
            <p:extLst>
              <p:ext uri="{D42A27DB-BD31-4B8C-83A1-F6EECF244321}">
                <p14:modId xmlns:p14="http://schemas.microsoft.com/office/powerpoint/2010/main" val="1959269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69085783"/>
                    </a:ext>
                  </a:extLst>
                </a:gridCol>
                <a:gridCol w="1810512">
                  <a:extLst>
                    <a:ext uri="{9D8B030D-6E8A-4147-A177-3AD203B41FA5}">
                      <a16:colId xmlns:a16="http://schemas.microsoft.com/office/drawing/2014/main" val="2952563694"/>
                    </a:ext>
                  </a:extLst>
                </a:gridCol>
                <a:gridCol w="822960">
                  <a:extLst>
                    <a:ext uri="{9D8B030D-6E8A-4147-A177-3AD203B41FA5}">
                      <a16:colId xmlns:a16="http://schemas.microsoft.com/office/drawing/2014/main" val="3559740014"/>
                    </a:ext>
                  </a:extLst>
                </a:gridCol>
                <a:gridCol w="822960">
                  <a:extLst>
                    <a:ext uri="{9D8B030D-6E8A-4147-A177-3AD203B41FA5}">
                      <a16:colId xmlns:a16="http://schemas.microsoft.com/office/drawing/2014/main" val="712735891"/>
                    </a:ext>
                  </a:extLst>
                </a:gridCol>
                <a:gridCol w="822960">
                  <a:extLst>
                    <a:ext uri="{9D8B030D-6E8A-4147-A177-3AD203B41FA5}">
                      <a16:colId xmlns:a16="http://schemas.microsoft.com/office/drawing/2014/main" val="2547203647"/>
                    </a:ext>
                  </a:extLst>
                </a:gridCol>
                <a:gridCol w="822960">
                  <a:extLst>
                    <a:ext uri="{9D8B030D-6E8A-4147-A177-3AD203B41FA5}">
                      <a16:colId xmlns:a16="http://schemas.microsoft.com/office/drawing/2014/main" val="265505526"/>
                    </a:ext>
                  </a:extLst>
                </a:gridCol>
                <a:gridCol w="822960">
                  <a:extLst>
                    <a:ext uri="{9D8B030D-6E8A-4147-A177-3AD203B41FA5}">
                      <a16:colId xmlns:a16="http://schemas.microsoft.com/office/drawing/2014/main" val="2996689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555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- 2022-03-03 19:32:37</a:t>
                      </a:r>
                      <a:r>
                        <a:rPr kumimoji="0" lang="es-ES" sz="1000" b="0" i="0" u="none" strike="noStrike" kern="1200" cap="none" spc="0" normalizeH="0" baseline="0" noProof="0">
                          <a:ln>
                            <a:noFill/>
                          </a:ln>
                          <a:solidFill>
                            <a:prstClr val="black"/>
                          </a:solidFill>
                          <a:effectLst/>
                          <a:uLnTx/>
                          <a:uFillTx/>
                          <a:latin typeface="+mn-lt"/>
                          <a:ea typeface="+mn-ea"/>
                          <a:cs typeface="+mn-cs"/>
                        </a:rPr>
                        <a:t>
 ¿Bicicleta de montaña con recorrido corto? ¿Una bicicleta de descenso? ¿Una bicicleta para competir de vez en cuando? ¡Llamala como quieras! Lo único que sabemos es que esta bicicleta de montaña es lo que estás buscando.
Encontrala en nuestras tiendas.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275128207_4902285879892525_5254298653398793517_n.jpg?_nc_cat=109&amp;ccb=1-5&amp;_nc_sid=8ae9d6&amp;_nc_ohc=6e1MKijNAA0AX8O69Da&amp;_nc_ht=scontent-iad3-2.cdninstagram.com&amp;edm=AL-3X8kEAAAA&amp;oh=00_AT8A3le4kh42BWBi92jMi-jvFgg3c8VK4hDl0-wBNOkpFQ&amp;oe=62307A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4423470"/>
                  </a:ext>
                </a:extLst>
              </a:tr>
            </a:tbl>
          </a:graphicData>
        </a:graphic>
      </p:graphicFrame>
      <p:sp>
        <p:nvSpPr>
          <p:cNvPr id="4" name="Text Placeholder 3">
            <a:extLst>
              <a:ext uri="{FF2B5EF4-FFF2-40B4-BE49-F238E27FC236}">
                <a16:creationId xmlns:a16="http://schemas.microsoft.com/office/drawing/2014/main" id="{75E6C010-81E9-4C06-8A05-5DC6C82A2E0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2238803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41B7D-B158-4504-8769-EE2B7624128D}"/>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93C3837E-1D19-4179-9986-470847580130}"/>
              </a:ext>
            </a:extLst>
          </p:cNvPr>
          <p:cNvGraphicFramePr>
            <a:graphicFrameLocks noGrp="1"/>
          </p:cNvGraphicFramePr>
          <p:nvPr>
            <p:ph type="tbl" sz="quarter" idx="13"/>
            <p:extLst>
              <p:ext uri="{D42A27DB-BD31-4B8C-83A1-F6EECF244321}">
                <p14:modId xmlns:p14="http://schemas.microsoft.com/office/powerpoint/2010/main" val="1273192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9179361"/>
                    </a:ext>
                  </a:extLst>
                </a:gridCol>
                <a:gridCol w="1810512">
                  <a:extLst>
                    <a:ext uri="{9D8B030D-6E8A-4147-A177-3AD203B41FA5}">
                      <a16:colId xmlns:a16="http://schemas.microsoft.com/office/drawing/2014/main" val="1171894387"/>
                    </a:ext>
                  </a:extLst>
                </a:gridCol>
                <a:gridCol w="822960">
                  <a:extLst>
                    <a:ext uri="{9D8B030D-6E8A-4147-A177-3AD203B41FA5}">
                      <a16:colId xmlns:a16="http://schemas.microsoft.com/office/drawing/2014/main" val="3996251421"/>
                    </a:ext>
                  </a:extLst>
                </a:gridCol>
                <a:gridCol w="822960">
                  <a:extLst>
                    <a:ext uri="{9D8B030D-6E8A-4147-A177-3AD203B41FA5}">
                      <a16:colId xmlns:a16="http://schemas.microsoft.com/office/drawing/2014/main" val="159912614"/>
                    </a:ext>
                  </a:extLst>
                </a:gridCol>
                <a:gridCol w="822960">
                  <a:extLst>
                    <a:ext uri="{9D8B030D-6E8A-4147-A177-3AD203B41FA5}">
                      <a16:colId xmlns:a16="http://schemas.microsoft.com/office/drawing/2014/main" val="3970399355"/>
                    </a:ext>
                  </a:extLst>
                </a:gridCol>
                <a:gridCol w="822960">
                  <a:extLst>
                    <a:ext uri="{9D8B030D-6E8A-4147-A177-3AD203B41FA5}">
                      <a16:colId xmlns:a16="http://schemas.microsoft.com/office/drawing/2014/main" val="3385053931"/>
                    </a:ext>
                  </a:extLst>
                </a:gridCol>
                <a:gridCol w="822960">
                  <a:extLst>
                    <a:ext uri="{9D8B030D-6E8A-4147-A177-3AD203B41FA5}">
                      <a16:colId xmlns:a16="http://schemas.microsoft.com/office/drawing/2014/main" val="2665901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3126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- 2022-03-08 09:49:59</a:t>
                      </a:r>
                      <a:r>
                        <a:rPr kumimoji="0" lang="en-US" sz="1000" b="0" i="0" u="none" strike="noStrike" kern="1200" cap="none" spc="0" normalizeH="0" baseline="0" noProof="0">
                          <a:ln>
                            <a:noFill/>
                          </a:ln>
                          <a:solidFill>
                            <a:prstClr val="black"/>
                          </a:solidFill>
                          <a:effectLst/>
                          <a:uLnTx/>
                          <a:uFillTx/>
                          <a:latin typeface="+mn-lt"/>
                          <a:ea typeface="+mn-ea"/>
                          <a:cs typeface="+mn-cs"/>
                        </a:rPr>
                        <a:t>
 #DiaInternacionalDeLaMujer 
#SCOTTargentina 
#SCOTTbikes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275332818_512079120255378_4932732278931497322_n.jpg?_nc_cat=111&amp;ccb=1-5&amp;_nc_sid=8ae9d6&amp;_nc_ohc=a60BYwPpzEQAX_pCzuQ&amp;_nc_ht=scontent-iad3-2.cdninstagram.com&amp;edm=AL-3X8kEAAAA&amp;oh=00_AT_aIhtPqud6Omwp42UeSj6WYIhTblttNvnCRytQOpKFKA&amp;oe=622F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694365"/>
                  </a:ext>
                </a:extLst>
              </a:tr>
            </a:tbl>
          </a:graphicData>
        </a:graphic>
      </p:graphicFrame>
      <p:sp>
        <p:nvSpPr>
          <p:cNvPr id="4" name="Text Placeholder 3">
            <a:extLst>
              <a:ext uri="{FF2B5EF4-FFF2-40B4-BE49-F238E27FC236}">
                <a16:creationId xmlns:a16="http://schemas.microsoft.com/office/drawing/2014/main" id="{B0AF84BF-A68E-4155-B8A4-93DB4D23107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511935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065DA-30A5-4C2D-9405-1A6697DE16BE}"/>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5504E132-87D7-4F8B-B275-F598D0DE3CE5}"/>
              </a:ext>
            </a:extLst>
          </p:cNvPr>
          <p:cNvGraphicFramePr>
            <a:graphicFrameLocks noGrp="1"/>
          </p:cNvGraphicFramePr>
          <p:nvPr>
            <p:ph type="tbl" sz="quarter" idx="13"/>
            <p:extLst>
              <p:ext uri="{D42A27DB-BD31-4B8C-83A1-F6EECF244321}">
                <p14:modId xmlns:p14="http://schemas.microsoft.com/office/powerpoint/2010/main" val="4153734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78007135"/>
                    </a:ext>
                  </a:extLst>
                </a:gridCol>
                <a:gridCol w="1810512">
                  <a:extLst>
                    <a:ext uri="{9D8B030D-6E8A-4147-A177-3AD203B41FA5}">
                      <a16:colId xmlns:a16="http://schemas.microsoft.com/office/drawing/2014/main" val="1418567032"/>
                    </a:ext>
                  </a:extLst>
                </a:gridCol>
                <a:gridCol w="822960">
                  <a:extLst>
                    <a:ext uri="{9D8B030D-6E8A-4147-A177-3AD203B41FA5}">
                      <a16:colId xmlns:a16="http://schemas.microsoft.com/office/drawing/2014/main" val="3481452201"/>
                    </a:ext>
                  </a:extLst>
                </a:gridCol>
                <a:gridCol w="822960">
                  <a:extLst>
                    <a:ext uri="{9D8B030D-6E8A-4147-A177-3AD203B41FA5}">
                      <a16:colId xmlns:a16="http://schemas.microsoft.com/office/drawing/2014/main" val="2991723878"/>
                    </a:ext>
                  </a:extLst>
                </a:gridCol>
                <a:gridCol w="822960">
                  <a:extLst>
                    <a:ext uri="{9D8B030D-6E8A-4147-A177-3AD203B41FA5}">
                      <a16:colId xmlns:a16="http://schemas.microsoft.com/office/drawing/2014/main" val="2661281145"/>
                    </a:ext>
                  </a:extLst>
                </a:gridCol>
                <a:gridCol w="822960">
                  <a:extLst>
                    <a:ext uri="{9D8B030D-6E8A-4147-A177-3AD203B41FA5}">
                      <a16:colId xmlns:a16="http://schemas.microsoft.com/office/drawing/2014/main" val="4191119030"/>
                    </a:ext>
                  </a:extLst>
                </a:gridCol>
                <a:gridCol w="822960">
                  <a:extLst>
                    <a:ext uri="{9D8B030D-6E8A-4147-A177-3AD203B41FA5}">
                      <a16:colId xmlns:a16="http://schemas.microsoft.com/office/drawing/2014/main" val="737129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7225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- 2022-02-15 14:15:28</a:t>
                      </a:r>
                      <a:r>
                        <a:rPr kumimoji="0" lang="en-US" sz="1000" b="0" i="0" u="none" strike="noStrike" kern="1200" cap="none" spc="0" normalizeH="0" baseline="0" noProof="0">
                          <a:ln>
                            <a:noFill/>
                          </a:ln>
                          <a:solidFill>
                            <a:prstClr val="black"/>
                          </a:solidFill>
                          <a:effectLst/>
                          <a:uLnTx/>
                          <a:uFillTx/>
                          <a:latin typeface="+mn-lt"/>
                          <a:ea typeface="+mn-ea"/>
                          <a:cs typeface="+mn-cs"/>
                        </a:rPr>
                        <a:t>
 Descubrí la espectacular bici del 
exciclista profesional y ganador del Tour de Francia 2006, oscarpereiro 
Qué te parece esta edición especial de la Madone? 
trekbikes  ridebontrager  #trekbikes #gobybike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273944686_335628008465963_5319868488061003242_n.jpg?_nc_cat=107&amp;ccb=1-5&amp;_nc_sid=8ae9d6&amp;_nc_ohc=A28Xyf71EJMAX9pcabr&amp;_nc_ht=scontent-iad3-2.cdninstagram.com&amp;edm=AL-3X8kEAAAA&amp;oh=00_AT9iyUYRTlQZrNLILlu4yr2Vt8copAyZ00NySiYvvzMXYQ&amp;oe=6230D8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51772272"/>
                  </a:ext>
                </a:extLst>
              </a:tr>
            </a:tbl>
          </a:graphicData>
        </a:graphic>
      </p:graphicFrame>
      <p:sp>
        <p:nvSpPr>
          <p:cNvPr id="4" name="Text Placeholder 3">
            <a:extLst>
              <a:ext uri="{FF2B5EF4-FFF2-40B4-BE49-F238E27FC236}">
                <a16:creationId xmlns:a16="http://schemas.microsoft.com/office/drawing/2014/main" id="{B2BFC309-380D-4107-9773-CC08B33CCD9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0858604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8017F-F674-49A3-82F1-65950A5B55F4}"/>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C7DCC2C5-42DC-47D7-872C-363FA5022F33}"/>
              </a:ext>
            </a:extLst>
          </p:cNvPr>
          <p:cNvGraphicFramePr>
            <a:graphicFrameLocks noGrp="1"/>
          </p:cNvGraphicFramePr>
          <p:nvPr>
            <p:ph type="tbl" sz="quarter" idx="13"/>
            <p:extLst>
              <p:ext uri="{D42A27DB-BD31-4B8C-83A1-F6EECF244321}">
                <p14:modId xmlns:p14="http://schemas.microsoft.com/office/powerpoint/2010/main" val="2785695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72312549"/>
                    </a:ext>
                  </a:extLst>
                </a:gridCol>
                <a:gridCol w="1810512">
                  <a:extLst>
                    <a:ext uri="{9D8B030D-6E8A-4147-A177-3AD203B41FA5}">
                      <a16:colId xmlns:a16="http://schemas.microsoft.com/office/drawing/2014/main" val="3472158014"/>
                    </a:ext>
                  </a:extLst>
                </a:gridCol>
                <a:gridCol w="822960">
                  <a:extLst>
                    <a:ext uri="{9D8B030D-6E8A-4147-A177-3AD203B41FA5}">
                      <a16:colId xmlns:a16="http://schemas.microsoft.com/office/drawing/2014/main" val="2849184771"/>
                    </a:ext>
                  </a:extLst>
                </a:gridCol>
                <a:gridCol w="822960">
                  <a:extLst>
                    <a:ext uri="{9D8B030D-6E8A-4147-A177-3AD203B41FA5}">
                      <a16:colId xmlns:a16="http://schemas.microsoft.com/office/drawing/2014/main" val="2131988887"/>
                    </a:ext>
                  </a:extLst>
                </a:gridCol>
                <a:gridCol w="822960">
                  <a:extLst>
                    <a:ext uri="{9D8B030D-6E8A-4147-A177-3AD203B41FA5}">
                      <a16:colId xmlns:a16="http://schemas.microsoft.com/office/drawing/2014/main" val="221026871"/>
                    </a:ext>
                  </a:extLst>
                </a:gridCol>
                <a:gridCol w="822960">
                  <a:extLst>
                    <a:ext uri="{9D8B030D-6E8A-4147-A177-3AD203B41FA5}">
                      <a16:colId xmlns:a16="http://schemas.microsoft.com/office/drawing/2014/main" val="3957853085"/>
                    </a:ext>
                  </a:extLst>
                </a:gridCol>
                <a:gridCol w="822960">
                  <a:extLst>
                    <a:ext uri="{9D8B030D-6E8A-4147-A177-3AD203B41FA5}">
                      <a16:colId xmlns:a16="http://schemas.microsoft.com/office/drawing/2014/main" val="2269512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3130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- 2022-02-16 20:02:31</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de fiesta! El profe y corredor ezecuevas7 celebra su cumple años. 
¡Qué tengas un excelente año lleno de éxitos! 
trekbikes ridebontrager opticacentralstore guargentina pave_sportswear  #trekbikes #trekargentina #bontragerargentina #Supercaliber #procaliber #topfuel #racedtowin #gooutside #creemosenlasbicis #racedtowin #felizcumpleeze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274010498_352486426735060_267911951681256900_n.jpg?_nc_cat=101&amp;ccb=1-5&amp;_nc_sid=8ae9d6&amp;_nc_ohc=Dcd9XZyn1eIAX85uYIB&amp;_nc_ht=scontent-iad3-2.cdninstagram.com&amp;edm=AL-3X8kEAAAA&amp;oh=00_AT-a6KarGoDsKumkdmzgm__4RCcTzBrnm2-Z8sfWZXw5Xg&amp;oe=622F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2632425"/>
                  </a:ext>
                </a:extLst>
              </a:tr>
            </a:tbl>
          </a:graphicData>
        </a:graphic>
      </p:graphicFrame>
      <p:sp>
        <p:nvSpPr>
          <p:cNvPr id="4" name="Text Placeholder 3">
            <a:extLst>
              <a:ext uri="{FF2B5EF4-FFF2-40B4-BE49-F238E27FC236}">
                <a16:creationId xmlns:a16="http://schemas.microsoft.com/office/drawing/2014/main" id="{4334E946-C30A-4CD4-99CF-0205930B5BB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445836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C1FF7-0D3D-4042-B245-5D862CCAE852}"/>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69065D04-CFEA-436D-8D58-00D47ADFF8C3}"/>
              </a:ext>
            </a:extLst>
          </p:cNvPr>
          <p:cNvGraphicFramePr>
            <a:graphicFrameLocks noGrp="1"/>
          </p:cNvGraphicFramePr>
          <p:nvPr>
            <p:ph type="tbl" sz="quarter" idx="13"/>
            <p:extLst>
              <p:ext uri="{D42A27DB-BD31-4B8C-83A1-F6EECF244321}">
                <p14:modId xmlns:p14="http://schemas.microsoft.com/office/powerpoint/2010/main" val="154597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27143153"/>
                    </a:ext>
                  </a:extLst>
                </a:gridCol>
                <a:gridCol w="1810512">
                  <a:extLst>
                    <a:ext uri="{9D8B030D-6E8A-4147-A177-3AD203B41FA5}">
                      <a16:colId xmlns:a16="http://schemas.microsoft.com/office/drawing/2014/main" val="3520513898"/>
                    </a:ext>
                  </a:extLst>
                </a:gridCol>
                <a:gridCol w="822960">
                  <a:extLst>
                    <a:ext uri="{9D8B030D-6E8A-4147-A177-3AD203B41FA5}">
                      <a16:colId xmlns:a16="http://schemas.microsoft.com/office/drawing/2014/main" val="3729760767"/>
                    </a:ext>
                  </a:extLst>
                </a:gridCol>
                <a:gridCol w="822960">
                  <a:extLst>
                    <a:ext uri="{9D8B030D-6E8A-4147-A177-3AD203B41FA5}">
                      <a16:colId xmlns:a16="http://schemas.microsoft.com/office/drawing/2014/main" val="3675511426"/>
                    </a:ext>
                  </a:extLst>
                </a:gridCol>
                <a:gridCol w="822960">
                  <a:extLst>
                    <a:ext uri="{9D8B030D-6E8A-4147-A177-3AD203B41FA5}">
                      <a16:colId xmlns:a16="http://schemas.microsoft.com/office/drawing/2014/main" val="1566251512"/>
                    </a:ext>
                  </a:extLst>
                </a:gridCol>
                <a:gridCol w="822960">
                  <a:extLst>
                    <a:ext uri="{9D8B030D-6E8A-4147-A177-3AD203B41FA5}">
                      <a16:colId xmlns:a16="http://schemas.microsoft.com/office/drawing/2014/main" val="2254212562"/>
                    </a:ext>
                  </a:extLst>
                </a:gridCol>
                <a:gridCol w="822960">
                  <a:extLst>
                    <a:ext uri="{9D8B030D-6E8A-4147-A177-3AD203B41FA5}">
                      <a16:colId xmlns:a16="http://schemas.microsoft.com/office/drawing/2014/main" val="2390666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98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- 2022-02-18 18:20:07</a:t>
                      </a:r>
                      <a:r>
                        <a:rPr kumimoji="0" lang="en-US" sz="1000" b="0" i="0" u="none" strike="noStrike" kern="1200" cap="none" spc="0" normalizeH="0" baseline="0" noProof="0">
                          <a:ln>
                            <a:noFill/>
                          </a:ln>
                          <a:solidFill>
                            <a:prstClr val="black"/>
                          </a:solidFill>
                          <a:effectLst/>
                          <a:uLnTx/>
                          <a:uFillTx/>
                          <a:latin typeface="+mn-lt"/>
                          <a:ea typeface="+mn-ea"/>
                          <a:cs typeface="+mn-cs"/>
                        </a:rPr>
                        <a:t>
 Miradas que dicen todo 😍
gabyspecialized  lista para subirse a una #SpecializedTarmac.
¿Y vos que planes tenés con ella 🚲 este finde?
#IamSpecialized #SpecialzedArgentina #SpecializedTarmac #Tarmacsl6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274136554_482590886578939_8094133822832578639_n.jpg?_nc_cat=110&amp;ccb=1-5&amp;_nc_sid=8ae9d6&amp;_nc_ohc=SSxllZJMMRoAX_-lU2i&amp;_nc_ht=scontent-yyz1-1.cdninstagram.com&amp;edm=AL-3X8kEAAAA&amp;oh=00_AT8mPtIGGoDnrLPr5RysNj_egEkJkmF-idNZxBtK_n433Q&amp;oe=622F8D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9800959"/>
                  </a:ext>
                </a:extLst>
              </a:tr>
            </a:tbl>
          </a:graphicData>
        </a:graphic>
      </p:graphicFrame>
      <p:sp>
        <p:nvSpPr>
          <p:cNvPr id="4" name="Text Placeholder 3">
            <a:extLst>
              <a:ext uri="{FF2B5EF4-FFF2-40B4-BE49-F238E27FC236}">
                <a16:creationId xmlns:a16="http://schemas.microsoft.com/office/drawing/2014/main" id="{F0322197-DE91-41CB-B479-710917A3912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69532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3FBD3-BAA9-4D66-AB9E-16E898E03D24}"/>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96C3CAC3-584B-4242-AA7E-A67F6231BD97}"/>
              </a:ext>
            </a:extLst>
          </p:cNvPr>
          <p:cNvGraphicFramePr>
            <a:graphicFrameLocks noGrp="1"/>
          </p:cNvGraphicFramePr>
          <p:nvPr>
            <p:ph type="tbl" sz="quarter" idx="13"/>
            <p:extLst>
              <p:ext uri="{D42A27DB-BD31-4B8C-83A1-F6EECF244321}">
                <p14:modId xmlns:p14="http://schemas.microsoft.com/office/powerpoint/2010/main" val="2784219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49181905"/>
                    </a:ext>
                  </a:extLst>
                </a:gridCol>
                <a:gridCol w="1810512">
                  <a:extLst>
                    <a:ext uri="{9D8B030D-6E8A-4147-A177-3AD203B41FA5}">
                      <a16:colId xmlns:a16="http://schemas.microsoft.com/office/drawing/2014/main" val="1643578737"/>
                    </a:ext>
                  </a:extLst>
                </a:gridCol>
                <a:gridCol w="822960">
                  <a:extLst>
                    <a:ext uri="{9D8B030D-6E8A-4147-A177-3AD203B41FA5}">
                      <a16:colId xmlns:a16="http://schemas.microsoft.com/office/drawing/2014/main" val="2380979921"/>
                    </a:ext>
                  </a:extLst>
                </a:gridCol>
                <a:gridCol w="822960">
                  <a:extLst>
                    <a:ext uri="{9D8B030D-6E8A-4147-A177-3AD203B41FA5}">
                      <a16:colId xmlns:a16="http://schemas.microsoft.com/office/drawing/2014/main" val="766190179"/>
                    </a:ext>
                  </a:extLst>
                </a:gridCol>
                <a:gridCol w="822960">
                  <a:extLst>
                    <a:ext uri="{9D8B030D-6E8A-4147-A177-3AD203B41FA5}">
                      <a16:colId xmlns:a16="http://schemas.microsoft.com/office/drawing/2014/main" val="196029059"/>
                    </a:ext>
                  </a:extLst>
                </a:gridCol>
                <a:gridCol w="822960">
                  <a:extLst>
                    <a:ext uri="{9D8B030D-6E8A-4147-A177-3AD203B41FA5}">
                      <a16:colId xmlns:a16="http://schemas.microsoft.com/office/drawing/2014/main" val="1810933736"/>
                    </a:ext>
                  </a:extLst>
                </a:gridCol>
                <a:gridCol w="822960">
                  <a:extLst>
                    <a:ext uri="{9D8B030D-6E8A-4147-A177-3AD203B41FA5}">
                      <a16:colId xmlns:a16="http://schemas.microsoft.com/office/drawing/2014/main" val="3292360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964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- 2022-02-28 12:35:54</a:t>
                      </a:r>
                      <a:r>
                        <a:rPr kumimoji="0" lang="es-ES" sz="1000" b="0" i="0" u="none" strike="noStrike" kern="1200" cap="none" spc="0" normalizeH="0" baseline="0" noProof="0">
                          <a:ln>
                            <a:noFill/>
                          </a:ln>
                          <a:solidFill>
                            <a:prstClr val="black"/>
                          </a:solidFill>
                          <a:effectLst/>
                          <a:uLnTx/>
                          <a:uFillTx/>
                          <a:latin typeface="+mn-lt"/>
                          <a:ea typeface="+mn-ea"/>
                          <a:cs typeface="+mn-cs"/>
                        </a:rPr>
                        <a:t>
 🏁🚵 El domingo 20 de febrero se corrió la primera fecha del openshimano  Enduro en el Cerro Byo de Villa La Angostura. Participaron alrededor de 200 riders, entre los cuales estuvo presente nuestro equipo Turbo Team Specialized Argentina🇦🇷⚡, conformado por pili_adoue , martinarielsantos , franco.riva_ar  y biazzojorge.
Pese a sufrir alguna que otra caída, todos disfrutaron a fondo de sus Specialized Turbo Levo y Levo SL y algunos se subieron al podio😁💪
Franco Riva se llevó el 2º puesto de la categoría E-bike Pro y Pilar Adoue el 5º de la categoría E-bike Amateur. 👏👏👏
Martin Santos y Jorge Biazo no subieron al podio pero hicieron una excelente carrera.
La próxima fecha del Open Shimano Enduro será el 15 de mayo en el circuito de laspircasmountainbike , Córdoba.
#IamSpecialized #SpecializedArgentina #OpenShimano #OpenShimanoEnduro #Ebike #SpecializedTurbo #SpecializedTurboLevo
📸  l_photo22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274825509_3121990291408489_6734555320294865874_n.jpg?_nc_cat=109&amp;ccb=1-5&amp;_nc_sid=8ae9d6&amp;_nc_ohc=4MvvJqJ8JTgAX_nQBA7&amp;_nc_ht=scontent-yyz1-1.cdninstagram.com&amp;edm=AL-3X8kEAAAA&amp;oh=00_AT8L3Gx5dYJm4BM4lZp6GG17cQF9QZ-Ixo3gzrvTh3Tx8Q&amp;oe=6230819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34034875"/>
                  </a:ext>
                </a:extLst>
              </a:tr>
            </a:tbl>
          </a:graphicData>
        </a:graphic>
      </p:graphicFrame>
      <p:sp>
        <p:nvSpPr>
          <p:cNvPr id="4" name="Text Placeholder 3">
            <a:extLst>
              <a:ext uri="{FF2B5EF4-FFF2-40B4-BE49-F238E27FC236}">
                <a16:creationId xmlns:a16="http://schemas.microsoft.com/office/drawing/2014/main" id="{BB71EDC0-66B8-4F36-B513-7803DC635F4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668958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F42DF-EF7E-4DD2-9768-AC1479F076B8}"/>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54B7DE11-AF6E-4461-81A5-A5755F12C951}"/>
              </a:ext>
            </a:extLst>
          </p:cNvPr>
          <p:cNvGraphicFramePr>
            <a:graphicFrameLocks noGrp="1"/>
          </p:cNvGraphicFramePr>
          <p:nvPr>
            <p:ph type="tbl" sz="quarter" idx="13"/>
            <p:extLst>
              <p:ext uri="{D42A27DB-BD31-4B8C-83A1-F6EECF244321}">
                <p14:modId xmlns:p14="http://schemas.microsoft.com/office/powerpoint/2010/main" val="2419260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7780616"/>
                    </a:ext>
                  </a:extLst>
                </a:gridCol>
                <a:gridCol w="1810512">
                  <a:extLst>
                    <a:ext uri="{9D8B030D-6E8A-4147-A177-3AD203B41FA5}">
                      <a16:colId xmlns:a16="http://schemas.microsoft.com/office/drawing/2014/main" val="4116234241"/>
                    </a:ext>
                  </a:extLst>
                </a:gridCol>
                <a:gridCol w="822960">
                  <a:extLst>
                    <a:ext uri="{9D8B030D-6E8A-4147-A177-3AD203B41FA5}">
                      <a16:colId xmlns:a16="http://schemas.microsoft.com/office/drawing/2014/main" val="4261906242"/>
                    </a:ext>
                  </a:extLst>
                </a:gridCol>
                <a:gridCol w="822960">
                  <a:extLst>
                    <a:ext uri="{9D8B030D-6E8A-4147-A177-3AD203B41FA5}">
                      <a16:colId xmlns:a16="http://schemas.microsoft.com/office/drawing/2014/main" val="1517581187"/>
                    </a:ext>
                  </a:extLst>
                </a:gridCol>
                <a:gridCol w="822960">
                  <a:extLst>
                    <a:ext uri="{9D8B030D-6E8A-4147-A177-3AD203B41FA5}">
                      <a16:colId xmlns:a16="http://schemas.microsoft.com/office/drawing/2014/main" val="3408381374"/>
                    </a:ext>
                  </a:extLst>
                </a:gridCol>
                <a:gridCol w="822960">
                  <a:extLst>
                    <a:ext uri="{9D8B030D-6E8A-4147-A177-3AD203B41FA5}">
                      <a16:colId xmlns:a16="http://schemas.microsoft.com/office/drawing/2014/main" val="4047483485"/>
                    </a:ext>
                  </a:extLst>
                </a:gridCol>
                <a:gridCol w="822960">
                  <a:extLst>
                    <a:ext uri="{9D8B030D-6E8A-4147-A177-3AD203B41FA5}">
                      <a16:colId xmlns:a16="http://schemas.microsoft.com/office/drawing/2014/main" val="3226291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253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- 2022-02-14 18:10:28</a:t>
                      </a:r>
                      <a:r>
                        <a:rPr kumimoji="0" lang="es-ES" sz="1000" b="0" i="0" u="none" strike="noStrike" kern="1200" cap="none" spc="0" normalizeH="0" baseline="0" noProof="0">
                          <a:ln>
                            <a:noFill/>
                          </a:ln>
                          <a:solidFill>
                            <a:prstClr val="black"/>
                          </a:solidFill>
                          <a:effectLst/>
                          <a:uLnTx/>
                          <a:uFillTx/>
                          <a:latin typeface="+mn-lt"/>
                          <a:ea typeface="+mn-ea"/>
                          <a:cs typeface="+mn-cs"/>
                        </a:rPr>
                        <a:t>
 En febrero Enamorate de una Scott.
Vení a nuestras tiendas, probá una Aspect 950 y enamorate.
Encontrá la tienda más cercana en nuestro link en bio y en las Stories destacadas.
#EnamorateDeScott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274058547_287733793294072_180209392216463163_n.jpg?_nc_cat=107&amp;ccb=1-5&amp;_nc_sid=8ae9d6&amp;_nc_ohc=Y69TI7Ba-48AX9_wgGK&amp;_nc_ht=scontent-iad3-2.cdninstagram.com&amp;edm=AL-3X8kEAAAA&amp;oh=00_AT9zbt-ZVHWscJmDe5gX5IMsCYw9bcbw7q4It6wJndX8_Q&amp;oe=623093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5476457"/>
                  </a:ext>
                </a:extLst>
              </a:tr>
            </a:tbl>
          </a:graphicData>
        </a:graphic>
      </p:graphicFrame>
      <p:sp>
        <p:nvSpPr>
          <p:cNvPr id="4" name="Text Placeholder 3">
            <a:extLst>
              <a:ext uri="{FF2B5EF4-FFF2-40B4-BE49-F238E27FC236}">
                <a16:creationId xmlns:a16="http://schemas.microsoft.com/office/drawing/2014/main" id="{BECA4DAD-2541-4E59-A0B3-57E35C3E136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7151523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D4B0-48FA-4362-AA0D-B1077880D31C}"/>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19A402F6-9A49-4F86-8E22-A1C957DD939F}"/>
              </a:ext>
            </a:extLst>
          </p:cNvPr>
          <p:cNvGraphicFramePr>
            <a:graphicFrameLocks noGrp="1"/>
          </p:cNvGraphicFramePr>
          <p:nvPr>
            <p:ph type="tbl" sz="quarter" idx="13"/>
            <p:extLst>
              <p:ext uri="{D42A27DB-BD31-4B8C-83A1-F6EECF244321}">
                <p14:modId xmlns:p14="http://schemas.microsoft.com/office/powerpoint/2010/main" val="1999550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16382906"/>
                    </a:ext>
                  </a:extLst>
                </a:gridCol>
                <a:gridCol w="1810512">
                  <a:extLst>
                    <a:ext uri="{9D8B030D-6E8A-4147-A177-3AD203B41FA5}">
                      <a16:colId xmlns:a16="http://schemas.microsoft.com/office/drawing/2014/main" val="3244368405"/>
                    </a:ext>
                  </a:extLst>
                </a:gridCol>
                <a:gridCol w="822960">
                  <a:extLst>
                    <a:ext uri="{9D8B030D-6E8A-4147-A177-3AD203B41FA5}">
                      <a16:colId xmlns:a16="http://schemas.microsoft.com/office/drawing/2014/main" val="2650729778"/>
                    </a:ext>
                  </a:extLst>
                </a:gridCol>
                <a:gridCol w="822960">
                  <a:extLst>
                    <a:ext uri="{9D8B030D-6E8A-4147-A177-3AD203B41FA5}">
                      <a16:colId xmlns:a16="http://schemas.microsoft.com/office/drawing/2014/main" val="4110897130"/>
                    </a:ext>
                  </a:extLst>
                </a:gridCol>
                <a:gridCol w="822960">
                  <a:extLst>
                    <a:ext uri="{9D8B030D-6E8A-4147-A177-3AD203B41FA5}">
                      <a16:colId xmlns:a16="http://schemas.microsoft.com/office/drawing/2014/main" val="4212818667"/>
                    </a:ext>
                  </a:extLst>
                </a:gridCol>
                <a:gridCol w="822960">
                  <a:extLst>
                    <a:ext uri="{9D8B030D-6E8A-4147-A177-3AD203B41FA5}">
                      <a16:colId xmlns:a16="http://schemas.microsoft.com/office/drawing/2014/main" val="4137582505"/>
                    </a:ext>
                  </a:extLst>
                </a:gridCol>
                <a:gridCol w="822960">
                  <a:extLst>
                    <a:ext uri="{9D8B030D-6E8A-4147-A177-3AD203B41FA5}">
                      <a16:colId xmlns:a16="http://schemas.microsoft.com/office/drawing/2014/main" val="679959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01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- 2022-03-04 19:51:05</a:t>
                      </a:r>
                      <a:r>
                        <a:rPr kumimoji="0" lang="es-ES" sz="1000" b="0" i="0" u="none" strike="noStrike" kern="1200" cap="none" spc="0" normalizeH="0" baseline="0" noProof="0">
                          <a:ln>
                            <a:noFill/>
                          </a:ln>
                          <a:solidFill>
                            <a:prstClr val="black"/>
                          </a:solidFill>
                          <a:effectLst/>
                          <a:uLnTx/>
                          <a:uFillTx/>
                          <a:latin typeface="+mn-lt"/>
                          <a:ea typeface="+mn-ea"/>
                          <a:cs typeface="+mn-cs"/>
                        </a:rPr>
                        <a:t>
 ¿Spark RC o Scale RC?
Lo mejor de Scott para que vos elijas.
¿Con cuál te quedarías y por qué?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275105673_686584575857711_1743997951302723923_n.jpg?_nc_cat=109&amp;ccb=1-5&amp;_nc_sid=8ae9d6&amp;_nc_ohc=66ikR4sbuhAAX96OLNi&amp;_nc_ht=scontent-iad3-2.cdninstagram.com&amp;edm=AL-3X8kEAAAA&amp;oh=00_AT_L7B8hn3jU4uKZBO419udiXWGfjz7330x4gt-Pkyq_FA&amp;oe=62303888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7250375"/>
                  </a:ext>
                </a:extLst>
              </a:tr>
            </a:tbl>
          </a:graphicData>
        </a:graphic>
      </p:graphicFrame>
      <p:sp>
        <p:nvSpPr>
          <p:cNvPr id="4" name="Text Placeholder 3">
            <a:extLst>
              <a:ext uri="{FF2B5EF4-FFF2-40B4-BE49-F238E27FC236}">
                <a16:creationId xmlns:a16="http://schemas.microsoft.com/office/drawing/2014/main" id="{5B30335E-F0C1-43C7-BE20-69BA97E97A8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3891602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3C19-76DE-4E8A-A9EA-983E657F0AC4}"/>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A0E90D65-DB0C-4965-9A1F-3832F75AA1C1}"/>
              </a:ext>
            </a:extLst>
          </p:cNvPr>
          <p:cNvGraphicFramePr>
            <a:graphicFrameLocks noGrp="1"/>
          </p:cNvGraphicFramePr>
          <p:nvPr>
            <p:ph type="tbl" sz="quarter" idx="13"/>
            <p:extLst>
              <p:ext uri="{D42A27DB-BD31-4B8C-83A1-F6EECF244321}">
                <p14:modId xmlns:p14="http://schemas.microsoft.com/office/powerpoint/2010/main" val="211971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70139331"/>
                    </a:ext>
                  </a:extLst>
                </a:gridCol>
                <a:gridCol w="1810512">
                  <a:extLst>
                    <a:ext uri="{9D8B030D-6E8A-4147-A177-3AD203B41FA5}">
                      <a16:colId xmlns:a16="http://schemas.microsoft.com/office/drawing/2014/main" val="1620558394"/>
                    </a:ext>
                  </a:extLst>
                </a:gridCol>
                <a:gridCol w="822960">
                  <a:extLst>
                    <a:ext uri="{9D8B030D-6E8A-4147-A177-3AD203B41FA5}">
                      <a16:colId xmlns:a16="http://schemas.microsoft.com/office/drawing/2014/main" val="686439289"/>
                    </a:ext>
                  </a:extLst>
                </a:gridCol>
                <a:gridCol w="822960">
                  <a:extLst>
                    <a:ext uri="{9D8B030D-6E8A-4147-A177-3AD203B41FA5}">
                      <a16:colId xmlns:a16="http://schemas.microsoft.com/office/drawing/2014/main" val="1124293109"/>
                    </a:ext>
                  </a:extLst>
                </a:gridCol>
                <a:gridCol w="822960">
                  <a:extLst>
                    <a:ext uri="{9D8B030D-6E8A-4147-A177-3AD203B41FA5}">
                      <a16:colId xmlns:a16="http://schemas.microsoft.com/office/drawing/2014/main" val="968124707"/>
                    </a:ext>
                  </a:extLst>
                </a:gridCol>
                <a:gridCol w="822960">
                  <a:extLst>
                    <a:ext uri="{9D8B030D-6E8A-4147-A177-3AD203B41FA5}">
                      <a16:colId xmlns:a16="http://schemas.microsoft.com/office/drawing/2014/main" val="2388482108"/>
                    </a:ext>
                  </a:extLst>
                </a:gridCol>
                <a:gridCol w="822960">
                  <a:extLst>
                    <a:ext uri="{9D8B030D-6E8A-4147-A177-3AD203B41FA5}">
                      <a16:colId xmlns:a16="http://schemas.microsoft.com/office/drawing/2014/main" val="1579939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3484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- 2022-02-24 18:15:34</a:t>
                      </a:r>
                      <a:r>
                        <a:rPr kumimoji="0" lang="es-ES" sz="1000" b="0" i="0" u="none" strike="noStrike" kern="1200" cap="none" spc="0" normalizeH="0" baseline="0" noProof="0">
                          <a:ln>
                            <a:noFill/>
                          </a:ln>
                          <a:solidFill>
                            <a:prstClr val="black"/>
                          </a:solidFill>
                          <a:effectLst/>
                          <a:uLnTx/>
                          <a:uFillTx/>
                          <a:latin typeface="+mn-lt"/>
                          <a:ea typeface="+mn-ea"/>
                          <a:cs typeface="+mn-cs"/>
                        </a:rPr>
                        <a:t>
 Todos los elementos de seguridad y confort en un casco👉 el Specialized Echelon II. 
Gracias a su ventilación mejorada y su diseño ergonómico, disfrutarás de un ajuste excepcional e increíble comodidad.
⭐️En cuanto a la protección🛡, posee tecnología MIPS y es apto para usar con el sensor ANGi.
⭐️Su diseño de ventilación🌬4th Dimension Cooling te mantendrá siempre fresco.
⭐️Su sistema de micro ajuste en la parte trasera y Trifix en correas, harán que su calce sea perfecto, confortable y seguro. 
Usá casco, en casa te esperan😊
#IamSpecialized #SpecializedArgentina #SpecializedEchelon #Mips #SpecializedHelmets #ANGi #PedaleaSeguro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274630086_270875521873608_990612842365325084_n.jpg?_nc_cat=104&amp;ccb=1-5&amp;_nc_sid=8ae9d6&amp;_nc_ohc=DGKB9XCgOYEAX8IQIo8&amp;_nc_ht=scontent-yyz1-1.cdninstagram.com&amp;edm=AL-3X8kEAAAA&amp;oh=00_AT9_GPNwUqRjcY9XBDJCPQVW8H577YH3lEsKUU0ZqmAyug&amp;oe=6230A29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5246180"/>
                  </a:ext>
                </a:extLst>
              </a:tr>
            </a:tbl>
          </a:graphicData>
        </a:graphic>
      </p:graphicFrame>
      <p:sp>
        <p:nvSpPr>
          <p:cNvPr id="4" name="Text Placeholder 3">
            <a:extLst>
              <a:ext uri="{FF2B5EF4-FFF2-40B4-BE49-F238E27FC236}">
                <a16:creationId xmlns:a16="http://schemas.microsoft.com/office/drawing/2014/main" id="{3475090D-1427-41AB-8935-727FD21A2D6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1053348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3143</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2022-03-11T10:35:42Z</dcterms:created>
  <dcterms:modified xsi:type="dcterms:W3CDTF">2022-03-11T10:36:44Z</dcterms:modified>
</cp:coreProperties>
</file>