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13.969900000000001</c:v>
                </c:pt>
                <c:pt idx="1">
                  <c:v>19.047599999999999</c:v>
                </c:pt>
                <c:pt idx="2">
                  <c:v>11.1111</c:v>
                </c:pt>
                <c:pt idx="3">
                  <c:v>100</c:v>
                </c:pt>
                <c:pt idx="4">
                  <c:v>31.25</c:v>
                </c:pt>
                <c:pt idx="5">
                  <c:v>9.0871999999999993</c:v>
                </c:pt>
                <c:pt idx="6">
                  <c:v>100</c:v>
                </c:pt>
                <c:pt idx="7">
                  <c:v>31.598299999999998</c:v>
                </c:pt>
              </c:numCache>
            </c:numRef>
          </c:val>
          <c:extLst>
            <c:ext xmlns:c16="http://schemas.microsoft.com/office/drawing/2014/chart" uri="{C3380CC4-5D6E-409C-BE32-E72D297353CC}">
              <c16:uniqueId val="{00000000-E235-44D6-B7E0-26B98ED809C6}"/>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41.795900000000003</c:v>
                </c:pt>
                <c:pt idx="1">
                  <c:v>4.7618999999999998</c:v>
                </c:pt>
                <c:pt idx="2">
                  <c:v>11.1111</c:v>
                </c:pt>
                <c:pt idx="3">
                  <c:v>20</c:v>
                </c:pt>
                <c:pt idx="4">
                  <c:v>9.375</c:v>
                </c:pt>
                <c:pt idx="5">
                  <c:v>0.59489999999999998</c:v>
                </c:pt>
                <c:pt idx="6">
                  <c:v>9.8992000000000004</c:v>
                </c:pt>
                <c:pt idx="7">
                  <c:v>17.9787</c:v>
                </c:pt>
              </c:numCache>
            </c:numRef>
          </c:val>
          <c:extLst>
            <c:ext xmlns:c16="http://schemas.microsoft.com/office/drawing/2014/chart" uri="{C3380CC4-5D6E-409C-BE32-E72D297353CC}">
              <c16:uniqueId val="{00000001-E235-44D6-B7E0-26B98ED809C6}"/>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8.9542999999999999</c:v>
                </c:pt>
                <c:pt idx="1">
                  <c:v>0</c:v>
                </c:pt>
                <c:pt idx="2">
                  <c:v>11.1111</c:v>
                </c:pt>
                <c:pt idx="3">
                  <c:v>0</c:v>
                </c:pt>
                <c:pt idx="4">
                  <c:v>3.125</c:v>
                </c:pt>
                <c:pt idx="5">
                  <c:v>6.2769000000000004</c:v>
                </c:pt>
                <c:pt idx="6">
                  <c:v>0</c:v>
                </c:pt>
                <c:pt idx="7">
                  <c:v>100</c:v>
                </c:pt>
              </c:numCache>
            </c:numRef>
          </c:val>
          <c:extLst>
            <c:ext xmlns:c16="http://schemas.microsoft.com/office/drawing/2014/chart" uri="{C3380CC4-5D6E-409C-BE32-E72D297353CC}">
              <c16:uniqueId val="{00000002-E235-44D6-B7E0-26B98ED809C6}"/>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39.553699999999999</c:v>
                </c:pt>
                <c:pt idx="1">
                  <c:v>0</c:v>
                </c:pt>
                <c:pt idx="2">
                  <c:v>0</c:v>
                </c:pt>
                <c:pt idx="3">
                  <c:v>0</c:v>
                </c:pt>
                <c:pt idx="4">
                  <c:v>0</c:v>
                </c:pt>
                <c:pt idx="5">
                  <c:v>0</c:v>
                </c:pt>
                <c:pt idx="6">
                  <c:v>0</c:v>
                </c:pt>
                <c:pt idx="7">
                  <c:v>-7.2327000000000004</c:v>
                </c:pt>
              </c:numCache>
            </c:numRef>
          </c:val>
          <c:extLst>
            <c:ext xmlns:c16="http://schemas.microsoft.com/office/drawing/2014/chart" uri="{C3380CC4-5D6E-409C-BE32-E72D297353CC}">
              <c16:uniqueId val="{00000003-E235-44D6-B7E0-26B98ED809C6}"/>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34.4833</c:v>
                </c:pt>
                <c:pt idx="1">
                  <c:v>42.857100000000003</c:v>
                </c:pt>
                <c:pt idx="2">
                  <c:v>44.444400000000002</c:v>
                </c:pt>
                <c:pt idx="3">
                  <c:v>20</c:v>
                </c:pt>
                <c:pt idx="4">
                  <c:v>43.75</c:v>
                </c:pt>
                <c:pt idx="5">
                  <c:v>26.502600000000001</c:v>
                </c:pt>
                <c:pt idx="6">
                  <c:v>82.291300000000007</c:v>
                </c:pt>
                <c:pt idx="7">
                  <c:v>17.592500000000001</c:v>
                </c:pt>
              </c:numCache>
            </c:numRef>
          </c:val>
          <c:extLst>
            <c:ext xmlns:c16="http://schemas.microsoft.com/office/drawing/2014/chart" uri="{C3380CC4-5D6E-409C-BE32-E72D297353CC}">
              <c16:uniqueId val="{00000004-E235-44D6-B7E0-26B98ED809C6}"/>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100</c:v>
                </c:pt>
                <c:pt idx="1">
                  <c:v>14.2857</c:v>
                </c:pt>
                <c:pt idx="2">
                  <c:v>77.777799999999999</c:v>
                </c:pt>
                <c:pt idx="3">
                  <c:v>80</c:v>
                </c:pt>
                <c:pt idx="4">
                  <c:v>43.75</c:v>
                </c:pt>
                <c:pt idx="5">
                  <c:v>75.5077</c:v>
                </c:pt>
                <c:pt idx="6">
                  <c:v>51.424900000000001</c:v>
                </c:pt>
                <c:pt idx="7">
                  <c:v>5.1041999999999996</c:v>
                </c:pt>
              </c:numCache>
            </c:numRef>
          </c:val>
          <c:extLst>
            <c:ext xmlns:c16="http://schemas.microsoft.com/office/drawing/2014/chart" uri="{C3380CC4-5D6E-409C-BE32-E72D297353CC}">
              <c16:uniqueId val="{00000005-E235-44D6-B7E0-26B98ED809C6}"/>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76.5595</c:v>
                </c:pt>
                <c:pt idx="1">
                  <c:v>100</c:v>
                </c:pt>
                <c:pt idx="2">
                  <c:v>100</c:v>
                </c:pt>
                <c:pt idx="3">
                  <c:v>40</c:v>
                </c:pt>
                <c:pt idx="4">
                  <c:v>100</c:v>
                </c:pt>
                <c:pt idx="5">
                  <c:v>100</c:v>
                </c:pt>
                <c:pt idx="6">
                  <c:v>58.720199999999998</c:v>
                </c:pt>
                <c:pt idx="7">
                  <c:v>21.739799999999999</c:v>
                </c:pt>
              </c:numCache>
            </c:numRef>
          </c:val>
          <c:extLst>
            <c:ext xmlns:c16="http://schemas.microsoft.com/office/drawing/2014/chart" uri="{C3380CC4-5D6E-409C-BE32-E72D297353CC}">
              <c16:uniqueId val="{00000006-E235-44D6-B7E0-26B98ED809C6}"/>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97.783000000000001</c:v>
                </c:pt>
                <c:pt idx="1">
                  <c:v>9.5237999999999996</c:v>
                </c:pt>
                <c:pt idx="2">
                  <c:v>88.888900000000007</c:v>
                </c:pt>
                <c:pt idx="3">
                  <c:v>40</c:v>
                </c:pt>
                <c:pt idx="4">
                  <c:v>37.5</c:v>
                </c:pt>
                <c:pt idx="5">
                  <c:v>65.599999999999994</c:v>
                </c:pt>
                <c:pt idx="6">
                  <c:v>38.7864</c:v>
                </c:pt>
                <c:pt idx="7">
                  <c:v>36.1402</c:v>
                </c:pt>
              </c:numCache>
            </c:numRef>
          </c:val>
          <c:extLst>
            <c:ext xmlns:c16="http://schemas.microsoft.com/office/drawing/2014/chart" uri="{C3380CC4-5D6E-409C-BE32-E72D297353CC}">
              <c16:uniqueId val="{00000007-E235-44D6-B7E0-26B98ED809C6}"/>
            </c:ext>
          </c:extLst>
        </c:ser>
        <c:dLbls>
          <c:showLegendKey val="0"/>
          <c:showVal val="0"/>
          <c:showCatName val="0"/>
          <c:showSerName val="0"/>
          <c:showPercent val="0"/>
          <c:showBubbleSize val="0"/>
        </c:dLbls>
        <c:axId val="407381184"/>
        <c:axId val="407379216"/>
      </c:radarChart>
      <c:catAx>
        <c:axId val="40738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379216"/>
        <c:crosses val="autoZero"/>
        <c:auto val="1"/>
        <c:lblAlgn val="ctr"/>
        <c:lblOffset val="100"/>
        <c:noMultiLvlLbl val="0"/>
      </c:catAx>
      <c:valAx>
        <c:axId val="40737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38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6541</c:v>
                </c:pt>
                <c:pt idx="1">
                  <c:v>6546</c:v>
                </c:pt>
                <c:pt idx="2">
                  <c:v>6546</c:v>
                </c:pt>
                <c:pt idx="3">
                  <c:v>6552</c:v>
                </c:pt>
                <c:pt idx="4">
                  <c:v>6555</c:v>
                </c:pt>
                <c:pt idx="5">
                  <c:v>6554</c:v>
                </c:pt>
                <c:pt idx="6">
                  <c:v>6558</c:v>
                </c:pt>
                <c:pt idx="7">
                  <c:v>6564</c:v>
                </c:pt>
                <c:pt idx="8">
                  <c:v>6571</c:v>
                </c:pt>
                <c:pt idx="9">
                  <c:v>6574</c:v>
                </c:pt>
                <c:pt idx="10">
                  <c:v>6578</c:v>
                </c:pt>
                <c:pt idx="11">
                  <c:v>6579</c:v>
                </c:pt>
                <c:pt idx="12">
                  <c:v>6584</c:v>
                </c:pt>
                <c:pt idx="13">
                  <c:v>6586</c:v>
                </c:pt>
                <c:pt idx="14">
                  <c:v>6585</c:v>
                </c:pt>
                <c:pt idx="15">
                  <c:v>6585</c:v>
                </c:pt>
                <c:pt idx="16">
                  <c:v>6592</c:v>
                </c:pt>
                <c:pt idx="17">
                  <c:v>6597</c:v>
                </c:pt>
                <c:pt idx="18">
                  <c:v>6600</c:v>
                </c:pt>
                <c:pt idx="19">
                  <c:v>6603</c:v>
                </c:pt>
                <c:pt idx="20">
                  <c:v>6604</c:v>
                </c:pt>
                <c:pt idx="21">
                  <c:v>6609</c:v>
                </c:pt>
                <c:pt idx="22">
                  <c:v>6607</c:v>
                </c:pt>
                <c:pt idx="23">
                  <c:v>6613</c:v>
                </c:pt>
                <c:pt idx="24">
                  <c:v>6622</c:v>
                </c:pt>
                <c:pt idx="25">
                  <c:v>6624</c:v>
                </c:pt>
                <c:pt idx="26">
                  <c:v>6630</c:v>
                </c:pt>
                <c:pt idx="27">
                  <c:v>6629</c:v>
                </c:pt>
              </c:numCache>
            </c:numRef>
          </c:val>
          <c:smooth val="0"/>
          <c:extLst>
            <c:ext xmlns:c16="http://schemas.microsoft.com/office/drawing/2014/chart" uri="{C3380CC4-5D6E-409C-BE32-E72D297353CC}">
              <c16:uniqueId val="{00000000-C9CE-4DC6-8C5A-0A14EBB63F33}"/>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19675</c:v>
                </c:pt>
                <c:pt idx="1">
                  <c:v>19682</c:v>
                </c:pt>
                <c:pt idx="2">
                  <c:v>19685</c:v>
                </c:pt>
                <c:pt idx="3">
                  <c:v>19691</c:v>
                </c:pt>
                <c:pt idx="4">
                  <c:v>19695</c:v>
                </c:pt>
                <c:pt idx="5">
                  <c:v>19705</c:v>
                </c:pt>
                <c:pt idx="6">
                  <c:v>19709</c:v>
                </c:pt>
                <c:pt idx="7">
                  <c:v>19722</c:v>
                </c:pt>
                <c:pt idx="8">
                  <c:v>19730</c:v>
                </c:pt>
                <c:pt idx="9">
                  <c:v>19737</c:v>
                </c:pt>
                <c:pt idx="10">
                  <c:v>19741</c:v>
                </c:pt>
                <c:pt idx="11">
                  <c:v>19748</c:v>
                </c:pt>
                <c:pt idx="12">
                  <c:v>19754</c:v>
                </c:pt>
                <c:pt idx="13">
                  <c:v>19762</c:v>
                </c:pt>
                <c:pt idx="14">
                  <c:v>19769</c:v>
                </c:pt>
                <c:pt idx="15">
                  <c:v>19777</c:v>
                </c:pt>
                <c:pt idx="16">
                  <c:v>19779</c:v>
                </c:pt>
                <c:pt idx="17">
                  <c:v>19782</c:v>
                </c:pt>
                <c:pt idx="18">
                  <c:v>19781</c:v>
                </c:pt>
                <c:pt idx="19">
                  <c:v>19788</c:v>
                </c:pt>
                <c:pt idx="20">
                  <c:v>19790</c:v>
                </c:pt>
                <c:pt idx="21">
                  <c:v>19794</c:v>
                </c:pt>
                <c:pt idx="22">
                  <c:v>19796</c:v>
                </c:pt>
                <c:pt idx="23">
                  <c:v>19799</c:v>
                </c:pt>
                <c:pt idx="24">
                  <c:v>19811</c:v>
                </c:pt>
                <c:pt idx="25">
                  <c:v>19826</c:v>
                </c:pt>
                <c:pt idx="26">
                  <c:v>19834</c:v>
                </c:pt>
                <c:pt idx="27">
                  <c:v>19833</c:v>
                </c:pt>
              </c:numCache>
            </c:numRef>
          </c:val>
          <c:smooth val="0"/>
          <c:extLst>
            <c:ext xmlns:c16="http://schemas.microsoft.com/office/drawing/2014/chart" uri="{C3380CC4-5D6E-409C-BE32-E72D297353CC}">
              <c16:uniqueId val="{00000001-C9CE-4DC6-8C5A-0A14EBB63F33}"/>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4069</c:v>
                </c:pt>
                <c:pt idx="1">
                  <c:v>4070</c:v>
                </c:pt>
                <c:pt idx="2">
                  <c:v>4068</c:v>
                </c:pt>
                <c:pt idx="3">
                  <c:v>4072</c:v>
                </c:pt>
                <c:pt idx="4">
                  <c:v>4076</c:v>
                </c:pt>
                <c:pt idx="5">
                  <c:v>4088</c:v>
                </c:pt>
                <c:pt idx="6">
                  <c:v>4088</c:v>
                </c:pt>
                <c:pt idx="7">
                  <c:v>4090</c:v>
                </c:pt>
                <c:pt idx="8">
                  <c:v>4097</c:v>
                </c:pt>
                <c:pt idx="9">
                  <c:v>4103</c:v>
                </c:pt>
                <c:pt idx="10">
                  <c:v>4110</c:v>
                </c:pt>
                <c:pt idx="11">
                  <c:v>4121</c:v>
                </c:pt>
                <c:pt idx="12">
                  <c:v>4128</c:v>
                </c:pt>
                <c:pt idx="13">
                  <c:v>4137</c:v>
                </c:pt>
                <c:pt idx="14">
                  <c:v>4148</c:v>
                </c:pt>
                <c:pt idx="15">
                  <c:v>4158</c:v>
                </c:pt>
                <c:pt idx="16">
                  <c:v>4162</c:v>
                </c:pt>
                <c:pt idx="17">
                  <c:v>4166</c:v>
                </c:pt>
                <c:pt idx="18">
                  <c:v>4167</c:v>
                </c:pt>
                <c:pt idx="19">
                  <c:v>4174</c:v>
                </c:pt>
                <c:pt idx="20">
                  <c:v>4188</c:v>
                </c:pt>
                <c:pt idx="21">
                  <c:v>4193</c:v>
                </c:pt>
                <c:pt idx="22">
                  <c:v>4199</c:v>
                </c:pt>
                <c:pt idx="23">
                  <c:v>4215</c:v>
                </c:pt>
                <c:pt idx="24">
                  <c:v>4227</c:v>
                </c:pt>
                <c:pt idx="25">
                  <c:v>4233</c:v>
                </c:pt>
                <c:pt idx="26">
                  <c:v>4243</c:v>
                </c:pt>
                <c:pt idx="27">
                  <c:v>4249</c:v>
                </c:pt>
              </c:numCache>
            </c:numRef>
          </c:val>
          <c:smooth val="0"/>
          <c:extLst>
            <c:ext xmlns:c16="http://schemas.microsoft.com/office/drawing/2014/chart" uri="{C3380CC4-5D6E-409C-BE32-E72D297353CC}">
              <c16:uniqueId val="{00000002-C9CE-4DC6-8C5A-0A14EBB63F33}"/>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18828</c:v>
                </c:pt>
                <c:pt idx="1">
                  <c:v>18821</c:v>
                </c:pt>
                <c:pt idx="2">
                  <c:v>18819</c:v>
                </c:pt>
                <c:pt idx="3">
                  <c:v>18819</c:v>
                </c:pt>
                <c:pt idx="4">
                  <c:v>18812</c:v>
                </c:pt>
                <c:pt idx="5">
                  <c:v>18807</c:v>
                </c:pt>
                <c:pt idx="6">
                  <c:v>18806</c:v>
                </c:pt>
                <c:pt idx="7">
                  <c:v>18809</c:v>
                </c:pt>
                <c:pt idx="8">
                  <c:v>18809</c:v>
                </c:pt>
                <c:pt idx="9">
                  <c:v>18807</c:v>
                </c:pt>
                <c:pt idx="10">
                  <c:v>18806</c:v>
                </c:pt>
                <c:pt idx="11">
                  <c:v>18805</c:v>
                </c:pt>
                <c:pt idx="12">
                  <c:v>18801</c:v>
                </c:pt>
                <c:pt idx="13">
                  <c:v>18799</c:v>
                </c:pt>
                <c:pt idx="14">
                  <c:v>18801</c:v>
                </c:pt>
                <c:pt idx="15">
                  <c:v>18801</c:v>
                </c:pt>
                <c:pt idx="16">
                  <c:v>18798</c:v>
                </c:pt>
                <c:pt idx="17">
                  <c:v>18796</c:v>
                </c:pt>
                <c:pt idx="18">
                  <c:v>18795</c:v>
                </c:pt>
                <c:pt idx="19">
                  <c:v>18795</c:v>
                </c:pt>
                <c:pt idx="20">
                  <c:v>18789</c:v>
                </c:pt>
                <c:pt idx="21">
                  <c:v>18788</c:v>
                </c:pt>
                <c:pt idx="22">
                  <c:v>18786</c:v>
                </c:pt>
                <c:pt idx="23">
                  <c:v>18780</c:v>
                </c:pt>
                <c:pt idx="24">
                  <c:v>18778</c:v>
                </c:pt>
                <c:pt idx="25">
                  <c:v>18772</c:v>
                </c:pt>
                <c:pt idx="26">
                  <c:v>18768</c:v>
                </c:pt>
                <c:pt idx="27">
                  <c:v>18769</c:v>
                </c:pt>
              </c:numCache>
            </c:numRef>
          </c:val>
          <c:smooth val="0"/>
          <c:extLst>
            <c:ext xmlns:c16="http://schemas.microsoft.com/office/drawing/2014/chart" uri="{C3380CC4-5D6E-409C-BE32-E72D297353CC}">
              <c16:uniqueId val="{00000003-C9CE-4DC6-8C5A-0A14EBB63F33}"/>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16246</c:v>
                </c:pt>
                <c:pt idx="1">
                  <c:v>16253</c:v>
                </c:pt>
                <c:pt idx="2">
                  <c:v>16250</c:v>
                </c:pt>
                <c:pt idx="3">
                  <c:v>16256</c:v>
                </c:pt>
                <c:pt idx="4">
                  <c:v>16256</c:v>
                </c:pt>
                <c:pt idx="5">
                  <c:v>16257</c:v>
                </c:pt>
                <c:pt idx="6">
                  <c:v>16256</c:v>
                </c:pt>
                <c:pt idx="7">
                  <c:v>16256</c:v>
                </c:pt>
                <c:pt idx="8">
                  <c:v>16256</c:v>
                </c:pt>
                <c:pt idx="9">
                  <c:v>16261</c:v>
                </c:pt>
                <c:pt idx="10">
                  <c:v>16261</c:v>
                </c:pt>
                <c:pt idx="11">
                  <c:v>16262</c:v>
                </c:pt>
                <c:pt idx="12">
                  <c:v>16270</c:v>
                </c:pt>
                <c:pt idx="13">
                  <c:v>16269</c:v>
                </c:pt>
                <c:pt idx="14">
                  <c:v>16272</c:v>
                </c:pt>
                <c:pt idx="15">
                  <c:v>16277</c:v>
                </c:pt>
                <c:pt idx="16">
                  <c:v>16285</c:v>
                </c:pt>
                <c:pt idx="17">
                  <c:v>16313</c:v>
                </c:pt>
                <c:pt idx="18">
                  <c:v>16321</c:v>
                </c:pt>
                <c:pt idx="19">
                  <c:v>16323</c:v>
                </c:pt>
                <c:pt idx="20">
                  <c:v>16328</c:v>
                </c:pt>
                <c:pt idx="21">
                  <c:v>16329</c:v>
                </c:pt>
                <c:pt idx="22">
                  <c:v>16340</c:v>
                </c:pt>
                <c:pt idx="23">
                  <c:v>16347</c:v>
                </c:pt>
                <c:pt idx="24">
                  <c:v>16355</c:v>
                </c:pt>
                <c:pt idx="25">
                  <c:v>16355</c:v>
                </c:pt>
                <c:pt idx="26">
                  <c:v>16362</c:v>
                </c:pt>
                <c:pt idx="27">
                  <c:v>16363</c:v>
                </c:pt>
              </c:numCache>
            </c:numRef>
          </c:val>
          <c:smooth val="0"/>
          <c:extLst>
            <c:ext xmlns:c16="http://schemas.microsoft.com/office/drawing/2014/chart" uri="{C3380CC4-5D6E-409C-BE32-E72D297353CC}">
              <c16:uniqueId val="{00000004-C9CE-4DC6-8C5A-0A14EBB63F33}"/>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47342</c:v>
                </c:pt>
                <c:pt idx="1">
                  <c:v>47344</c:v>
                </c:pt>
                <c:pt idx="2">
                  <c:v>47351</c:v>
                </c:pt>
                <c:pt idx="3">
                  <c:v>47352</c:v>
                </c:pt>
                <c:pt idx="4">
                  <c:v>47357</c:v>
                </c:pt>
                <c:pt idx="5">
                  <c:v>47365</c:v>
                </c:pt>
                <c:pt idx="6">
                  <c:v>47373</c:v>
                </c:pt>
                <c:pt idx="7">
                  <c:v>47383</c:v>
                </c:pt>
                <c:pt idx="8">
                  <c:v>47390</c:v>
                </c:pt>
                <c:pt idx="9">
                  <c:v>47383</c:v>
                </c:pt>
                <c:pt idx="10">
                  <c:v>47381</c:v>
                </c:pt>
                <c:pt idx="11">
                  <c:v>47378</c:v>
                </c:pt>
                <c:pt idx="12">
                  <c:v>47388</c:v>
                </c:pt>
                <c:pt idx="13">
                  <c:v>47384</c:v>
                </c:pt>
                <c:pt idx="14">
                  <c:v>47389</c:v>
                </c:pt>
                <c:pt idx="15">
                  <c:v>47395</c:v>
                </c:pt>
                <c:pt idx="16">
                  <c:v>47407</c:v>
                </c:pt>
                <c:pt idx="17">
                  <c:v>47406</c:v>
                </c:pt>
                <c:pt idx="18">
                  <c:v>47413</c:v>
                </c:pt>
                <c:pt idx="19">
                  <c:v>47409</c:v>
                </c:pt>
                <c:pt idx="20">
                  <c:v>47419</c:v>
                </c:pt>
                <c:pt idx="21">
                  <c:v>47427</c:v>
                </c:pt>
                <c:pt idx="22">
                  <c:v>47437</c:v>
                </c:pt>
                <c:pt idx="23">
                  <c:v>47440</c:v>
                </c:pt>
                <c:pt idx="24">
                  <c:v>47450</c:v>
                </c:pt>
                <c:pt idx="25">
                  <c:v>47451</c:v>
                </c:pt>
                <c:pt idx="26">
                  <c:v>47450</c:v>
                </c:pt>
                <c:pt idx="27">
                  <c:v>47452</c:v>
                </c:pt>
              </c:numCache>
            </c:numRef>
          </c:val>
          <c:smooth val="0"/>
          <c:extLst>
            <c:ext xmlns:c16="http://schemas.microsoft.com/office/drawing/2014/chart" uri="{C3380CC4-5D6E-409C-BE32-E72D297353CC}">
              <c16:uniqueId val="{00000005-C9CE-4DC6-8C5A-0A14EBB63F33}"/>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Sheet1!$H$2:$H$29</c:f>
              <c:numCache>
                <c:formatCode>General</c:formatCode>
                <c:ptCount val="28"/>
                <c:pt idx="0">
                  <c:v>35984</c:v>
                </c:pt>
                <c:pt idx="1">
                  <c:v>35991</c:v>
                </c:pt>
                <c:pt idx="2">
                  <c:v>35999</c:v>
                </c:pt>
                <c:pt idx="3">
                  <c:v>36002</c:v>
                </c:pt>
                <c:pt idx="4">
                  <c:v>36025</c:v>
                </c:pt>
                <c:pt idx="5">
                  <c:v>36037</c:v>
                </c:pt>
                <c:pt idx="6">
                  <c:v>36057</c:v>
                </c:pt>
                <c:pt idx="7">
                  <c:v>36056</c:v>
                </c:pt>
                <c:pt idx="8">
                  <c:v>36068</c:v>
                </c:pt>
                <c:pt idx="9">
                  <c:v>36070</c:v>
                </c:pt>
                <c:pt idx="10">
                  <c:v>36077</c:v>
                </c:pt>
                <c:pt idx="11">
                  <c:v>36085</c:v>
                </c:pt>
                <c:pt idx="12">
                  <c:v>36095</c:v>
                </c:pt>
                <c:pt idx="13">
                  <c:v>36104</c:v>
                </c:pt>
                <c:pt idx="14">
                  <c:v>36117</c:v>
                </c:pt>
                <c:pt idx="15">
                  <c:v>36131</c:v>
                </c:pt>
                <c:pt idx="16">
                  <c:v>36130</c:v>
                </c:pt>
                <c:pt idx="17">
                  <c:v>36165</c:v>
                </c:pt>
                <c:pt idx="18">
                  <c:v>36178</c:v>
                </c:pt>
                <c:pt idx="19">
                  <c:v>36177</c:v>
                </c:pt>
                <c:pt idx="20">
                  <c:v>36197</c:v>
                </c:pt>
                <c:pt idx="21">
                  <c:v>36219</c:v>
                </c:pt>
                <c:pt idx="22">
                  <c:v>36253</c:v>
                </c:pt>
                <c:pt idx="23">
                  <c:v>36271</c:v>
                </c:pt>
                <c:pt idx="24">
                  <c:v>36286</c:v>
                </c:pt>
                <c:pt idx="25">
                  <c:v>36307</c:v>
                </c:pt>
                <c:pt idx="26">
                  <c:v>36324</c:v>
                </c:pt>
                <c:pt idx="27">
                  <c:v>36329</c:v>
                </c:pt>
              </c:numCache>
            </c:numRef>
          </c:val>
          <c:smooth val="0"/>
          <c:extLst>
            <c:ext xmlns:c16="http://schemas.microsoft.com/office/drawing/2014/chart" uri="{C3380CC4-5D6E-409C-BE32-E72D297353CC}">
              <c16:uniqueId val="{00000006-C9CE-4DC6-8C5A-0A14EBB63F33}"/>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Sheet1!$I$2:$I$29</c:f>
              <c:numCache>
                <c:formatCode>General</c:formatCode>
                <c:ptCount val="28"/>
                <c:pt idx="0">
                  <c:v>45682</c:v>
                </c:pt>
                <c:pt idx="1">
                  <c:v>45713</c:v>
                </c:pt>
                <c:pt idx="2">
                  <c:v>45737</c:v>
                </c:pt>
                <c:pt idx="3">
                  <c:v>45779</c:v>
                </c:pt>
                <c:pt idx="4">
                  <c:v>45816</c:v>
                </c:pt>
                <c:pt idx="5">
                  <c:v>45855</c:v>
                </c:pt>
                <c:pt idx="6">
                  <c:v>45879</c:v>
                </c:pt>
                <c:pt idx="7">
                  <c:v>45938</c:v>
                </c:pt>
                <c:pt idx="8">
                  <c:v>45979</c:v>
                </c:pt>
                <c:pt idx="9">
                  <c:v>46005</c:v>
                </c:pt>
                <c:pt idx="10">
                  <c:v>46034</c:v>
                </c:pt>
                <c:pt idx="11">
                  <c:v>46052</c:v>
                </c:pt>
                <c:pt idx="12">
                  <c:v>46097</c:v>
                </c:pt>
                <c:pt idx="13">
                  <c:v>46145</c:v>
                </c:pt>
                <c:pt idx="14">
                  <c:v>46199</c:v>
                </c:pt>
                <c:pt idx="15">
                  <c:v>46269</c:v>
                </c:pt>
                <c:pt idx="16">
                  <c:v>46291</c:v>
                </c:pt>
                <c:pt idx="17">
                  <c:v>46320</c:v>
                </c:pt>
                <c:pt idx="18">
                  <c:v>46318</c:v>
                </c:pt>
                <c:pt idx="19">
                  <c:v>46319</c:v>
                </c:pt>
                <c:pt idx="20">
                  <c:v>46322</c:v>
                </c:pt>
                <c:pt idx="21">
                  <c:v>46325</c:v>
                </c:pt>
                <c:pt idx="22">
                  <c:v>46349</c:v>
                </c:pt>
                <c:pt idx="23">
                  <c:v>46358</c:v>
                </c:pt>
                <c:pt idx="24">
                  <c:v>46371</c:v>
                </c:pt>
                <c:pt idx="25">
                  <c:v>46382</c:v>
                </c:pt>
                <c:pt idx="26">
                  <c:v>46391</c:v>
                </c:pt>
                <c:pt idx="27">
                  <c:v>46400</c:v>
                </c:pt>
              </c:numCache>
            </c:numRef>
          </c:val>
          <c:smooth val="0"/>
          <c:extLst>
            <c:ext xmlns:c16="http://schemas.microsoft.com/office/drawing/2014/chart" uri="{C3380CC4-5D6E-409C-BE32-E72D297353CC}">
              <c16:uniqueId val="{00000007-C9CE-4DC6-8C5A-0A14EBB63F33}"/>
            </c:ext>
          </c:extLst>
        </c:ser>
        <c:dLbls>
          <c:showLegendKey val="0"/>
          <c:showVal val="0"/>
          <c:showCatName val="0"/>
          <c:showSerName val="0"/>
          <c:showPercent val="0"/>
          <c:showBubbleSize val="0"/>
        </c:dLbls>
        <c:smooth val="0"/>
        <c:axId val="69691016"/>
        <c:axId val="323616368"/>
      </c:lineChart>
      <c:dateAx>
        <c:axId val="69691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16368"/>
        <c:crosses val="autoZero"/>
        <c:auto val="1"/>
        <c:lblOffset val="100"/>
        <c:baseTimeUnit val="days"/>
      </c:dateAx>
      <c:valAx>
        <c:axId val="32361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9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6</c:v>
                </c:pt>
                <c:pt idx="1">
                  <c:v>5</c:v>
                </c:pt>
                <c:pt idx="2">
                  <c:v>0</c:v>
                </c:pt>
                <c:pt idx="3">
                  <c:v>6</c:v>
                </c:pt>
                <c:pt idx="4">
                  <c:v>3</c:v>
                </c:pt>
                <c:pt idx="5">
                  <c:v>-1</c:v>
                </c:pt>
                <c:pt idx="6">
                  <c:v>4</c:v>
                </c:pt>
                <c:pt idx="7">
                  <c:v>6</c:v>
                </c:pt>
                <c:pt idx="8">
                  <c:v>7</c:v>
                </c:pt>
                <c:pt idx="9">
                  <c:v>3</c:v>
                </c:pt>
                <c:pt idx="10">
                  <c:v>4</c:v>
                </c:pt>
                <c:pt idx="11">
                  <c:v>1</c:v>
                </c:pt>
                <c:pt idx="12">
                  <c:v>5</c:v>
                </c:pt>
                <c:pt idx="13">
                  <c:v>2</c:v>
                </c:pt>
                <c:pt idx="14">
                  <c:v>-1</c:v>
                </c:pt>
                <c:pt idx="15">
                  <c:v>0</c:v>
                </c:pt>
                <c:pt idx="16">
                  <c:v>7</c:v>
                </c:pt>
                <c:pt idx="17">
                  <c:v>5</c:v>
                </c:pt>
                <c:pt idx="18">
                  <c:v>3</c:v>
                </c:pt>
                <c:pt idx="19">
                  <c:v>3</c:v>
                </c:pt>
                <c:pt idx="20">
                  <c:v>1</c:v>
                </c:pt>
                <c:pt idx="21">
                  <c:v>5</c:v>
                </c:pt>
                <c:pt idx="22">
                  <c:v>-2</c:v>
                </c:pt>
                <c:pt idx="23">
                  <c:v>6</c:v>
                </c:pt>
                <c:pt idx="24">
                  <c:v>9</c:v>
                </c:pt>
                <c:pt idx="25">
                  <c:v>2</c:v>
                </c:pt>
                <c:pt idx="26">
                  <c:v>6</c:v>
                </c:pt>
                <c:pt idx="27">
                  <c:v>-1</c:v>
                </c:pt>
              </c:numCache>
            </c:numRef>
          </c:val>
          <c:smooth val="0"/>
          <c:extLst>
            <c:ext xmlns:c16="http://schemas.microsoft.com/office/drawing/2014/chart" uri="{C3380CC4-5D6E-409C-BE32-E72D297353CC}">
              <c16:uniqueId val="{00000000-AA35-4736-86EE-C458DAFC4B4F}"/>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3</c:v>
                </c:pt>
                <c:pt idx="1">
                  <c:v>7</c:v>
                </c:pt>
                <c:pt idx="2">
                  <c:v>3</c:v>
                </c:pt>
                <c:pt idx="3">
                  <c:v>6</c:v>
                </c:pt>
                <c:pt idx="4">
                  <c:v>4</c:v>
                </c:pt>
                <c:pt idx="5">
                  <c:v>10</c:v>
                </c:pt>
                <c:pt idx="6">
                  <c:v>4</c:v>
                </c:pt>
                <c:pt idx="7">
                  <c:v>13</c:v>
                </c:pt>
                <c:pt idx="8">
                  <c:v>8</c:v>
                </c:pt>
                <c:pt idx="9">
                  <c:v>7</c:v>
                </c:pt>
                <c:pt idx="10">
                  <c:v>4</c:v>
                </c:pt>
                <c:pt idx="11">
                  <c:v>7</c:v>
                </c:pt>
                <c:pt idx="12">
                  <c:v>6</c:v>
                </c:pt>
                <c:pt idx="13">
                  <c:v>8</c:v>
                </c:pt>
                <c:pt idx="14">
                  <c:v>7</c:v>
                </c:pt>
                <c:pt idx="15">
                  <c:v>8</c:v>
                </c:pt>
                <c:pt idx="16">
                  <c:v>2</c:v>
                </c:pt>
                <c:pt idx="17">
                  <c:v>3</c:v>
                </c:pt>
                <c:pt idx="18">
                  <c:v>-1</c:v>
                </c:pt>
                <c:pt idx="19">
                  <c:v>7</c:v>
                </c:pt>
                <c:pt idx="20">
                  <c:v>2</c:v>
                </c:pt>
                <c:pt idx="21">
                  <c:v>4</c:v>
                </c:pt>
                <c:pt idx="22">
                  <c:v>2</c:v>
                </c:pt>
                <c:pt idx="23">
                  <c:v>3</c:v>
                </c:pt>
                <c:pt idx="24">
                  <c:v>12</c:v>
                </c:pt>
                <c:pt idx="25">
                  <c:v>15</c:v>
                </c:pt>
                <c:pt idx="26">
                  <c:v>8</c:v>
                </c:pt>
                <c:pt idx="27">
                  <c:v>-1</c:v>
                </c:pt>
              </c:numCache>
            </c:numRef>
          </c:val>
          <c:smooth val="0"/>
          <c:extLst>
            <c:ext xmlns:c16="http://schemas.microsoft.com/office/drawing/2014/chart" uri="{C3380CC4-5D6E-409C-BE32-E72D297353CC}">
              <c16:uniqueId val="{00000001-AA35-4736-86EE-C458DAFC4B4F}"/>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5</c:v>
                </c:pt>
                <c:pt idx="1">
                  <c:v>1</c:v>
                </c:pt>
                <c:pt idx="2">
                  <c:v>-2</c:v>
                </c:pt>
                <c:pt idx="3">
                  <c:v>4</c:v>
                </c:pt>
                <c:pt idx="4">
                  <c:v>4</c:v>
                </c:pt>
                <c:pt idx="5">
                  <c:v>12</c:v>
                </c:pt>
                <c:pt idx="6">
                  <c:v>0</c:v>
                </c:pt>
                <c:pt idx="7">
                  <c:v>2</c:v>
                </c:pt>
                <c:pt idx="8">
                  <c:v>7</c:v>
                </c:pt>
                <c:pt idx="9">
                  <c:v>6</c:v>
                </c:pt>
                <c:pt idx="10">
                  <c:v>7</c:v>
                </c:pt>
                <c:pt idx="11">
                  <c:v>11</c:v>
                </c:pt>
                <c:pt idx="12">
                  <c:v>7</c:v>
                </c:pt>
                <c:pt idx="13">
                  <c:v>9</c:v>
                </c:pt>
                <c:pt idx="14">
                  <c:v>11</c:v>
                </c:pt>
                <c:pt idx="15">
                  <c:v>10</c:v>
                </c:pt>
                <c:pt idx="16">
                  <c:v>4</c:v>
                </c:pt>
                <c:pt idx="17">
                  <c:v>4</c:v>
                </c:pt>
                <c:pt idx="18">
                  <c:v>1</c:v>
                </c:pt>
                <c:pt idx="19">
                  <c:v>7</c:v>
                </c:pt>
                <c:pt idx="20">
                  <c:v>14</c:v>
                </c:pt>
                <c:pt idx="21">
                  <c:v>5</c:v>
                </c:pt>
                <c:pt idx="22">
                  <c:v>6</c:v>
                </c:pt>
                <c:pt idx="23">
                  <c:v>16</c:v>
                </c:pt>
                <c:pt idx="24">
                  <c:v>12</c:v>
                </c:pt>
                <c:pt idx="25">
                  <c:v>6</c:v>
                </c:pt>
                <c:pt idx="26">
                  <c:v>10</c:v>
                </c:pt>
                <c:pt idx="27">
                  <c:v>6</c:v>
                </c:pt>
              </c:numCache>
            </c:numRef>
          </c:val>
          <c:smooth val="0"/>
          <c:extLst>
            <c:ext xmlns:c16="http://schemas.microsoft.com/office/drawing/2014/chart" uri="{C3380CC4-5D6E-409C-BE32-E72D297353CC}">
              <c16:uniqueId val="{00000002-AA35-4736-86EE-C458DAFC4B4F}"/>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-3</c:v>
                </c:pt>
                <c:pt idx="1">
                  <c:v>-7</c:v>
                </c:pt>
                <c:pt idx="2">
                  <c:v>-2</c:v>
                </c:pt>
                <c:pt idx="3">
                  <c:v>0</c:v>
                </c:pt>
                <c:pt idx="4">
                  <c:v>-7</c:v>
                </c:pt>
                <c:pt idx="5">
                  <c:v>-5</c:v>
                </c:pt>
                <c:pt idx="6">
                  <c:v>-1</c:v>
                </c:pt>
                <c:pt idx="7">
                  <c:v>3</c:v>
                </c:pt>
                <c:pt idx="8">
                  <c:v>0</c:v>
                </c:pt>
                <c:pt idx="9">
                  <c:v>-2</c:v>
                </c:pt>
                <c:pt idx="10">
                  <c:v>-1</c:v>
                </c:pt>
                <c:pt idx="11">
                  <c:v>-1</c:v>
                </c:pt>
                <c:pt idx="12">
                  <c:v>-4</c:v>
                </c:pt>
                <c:pt idx="13">
                  <c:v>-2</c:v>
                </c:pt>
                <c:pt idx="14">
                  <c:v>2</c:v>
                </c:pt>
                <c:pt idx="15">
                  <c:v>0</c:v>
                </c:pt>
                <c:pt idx="16">
                  <c:v>-3</c:v>
                </c:pt>
                <c:pt idx="17">
                  <c:v>-2</c:v>
                </c:pt>
                <c:pt idx="18">
                  <c:v>-1</c:v>
                </c:pt>
                <c:pt idx="19">
                  <c:v>0</c:v>
                </c:pt>
                <c:pt idx="20">
                  <c:v>-6</c:v>
                </c:pt>
                <c:pt idx="21">
                  <c:v>-1</c:v>
                </c:pt>
                <c:pt idx="22">
                  <c:v>-2</c:v>
                </c:pt>
                <c:pt idx="23">
                  <c:v>-6</c:v>
                </c:pt>
                <c:pt idx="24">
                  <c:v>-2</c:v>
                </c:pt>
                <c:pt idx="25">
                  <c:v>-6</c:v>
                </c:pt>
                <c:pt idx="26">
                  <c:v>-4</c:v>
                </c:pt>
                <c:pt idx="27">
                  <c:v>1</c:v>
                </c:pt>
              </c:numCache>
            </c:numRef>
          </c:val>
          <c:smooth val="0"/>
          <c:extLst>
            <c:ext xmlns:c16="http://schemas.microsoft.com/office/drawing/2014/chart" uri="{C3380CC4-5D6E-409C-BE32-E72D297353CC}">
              <c16:uniqueId val="{00000003-AA35-4736-86EE-C458DAFC4B4F}"/>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13</c:v>
                </c:pt>
                <c:pt idx="1">
                  <c:v>7</c:v>
                </c:pt>
                <c:pt idx="2">
                  <c:v>-3</c:v>
                </c:pt>
                <c:pt idx="3">
                  <c:v>6</c:v>
                </c:pt>
                <c:pt idx="4">
                  <c:v>0</c:v>
                </c:pt>
                <c:pt idx="5">
                  <c:v>1</c:v>
                </c:pt>
                <c:pt idx="6">
                  <c:v>-1</c:v>
                </c:pt>
                <c:pt idx="7">
                  <c:v>0</c:v>
                </c:pt>
                <c:pt idx="8">
                  <c:v>0</c:v>
                </c:pt>
                <c:pt idx="9">
                  <c:v>5</c:v>
                </c:pt>
                <c:pt idx="10">
                  <c:v>0</c:v>
                </c:pt>
                <c:pt idx="11">
                  <c:v>1</c:v>
                </c:pt>
                <c:pt idx="12">
                  <c:v>8</c:v>
                </c:pt>
                <c:pt idx="13">
                  <c:v>-1</c:v>
                </c:pt>
                <c:pt idx="14">
                  <c:v>3</c:v>
                </c:pt>
                <c:pt idx="15">
                  <c:v>5</c:v>
                </c:pt>
                <c:pt idx="16">
                  <c:v>8</c:v>
                </c:pt>
                <c:pt idx="17">
                  <c:v>28</c:v>
                </c:pt>
                <c:pt idx="18">
                  <c:v>8</c:v>
                </c:pt>
                <c:pt idx="19">
                  <c:v>2</c:v>
                </c:pt>
                <c:pt idx="20">
                  <c:v>5</c:v>
                </c:pt>
                <c:pt idx="21">
                  <c:v>1</c:v>
                </c:pt>
                <c:pt idx="22">
                  <c:v>11</c:v>
                </c:pt>
                <c:pt idx="23">
                  <c:v>7</c:v>
                </c:pt>
                <c:pt idx="24">
                  <c:v>8</c:v>
                </c:pt>
                <c:pt idx="25">
                  <c:v>0</c:v>
                </c:pt>
                <c:pt idx="26">
                  <c:v>7</c:v>
                </c:pt>
                <c:pt idx="27">
                  <c:v>1</c:v>
                </c:pt>
              </c:numCache>
            </c:numRef>
          </c:val>
          <c:smooth val="0"/>
          <c:extLst>
            <c:ext xmlns:c16="http://schemas.microsoft.com/office/drawing/2014/chart" uri="{C3380CC4-5D6E-409C-BE32-E72D297353CC}">
              <c16:uniqueId val="{00000004-AA35-4736-86EE-C458DAFC4B4F}"/>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0</c:v>
                </c:pt>
                <c:pt idx="1">
                  <c:v>2</c:v>
                </c:pt>
                <c:pt idx="2">
                  <c:v>7</c:v>
                </c:pt>
                <c:pt idx="3">
                  <c:v>1</c:v>
                </c:pt>
                <c:pt idx="4">
                  <c:v>5</c:v>
                </c:pt>
                <c:pt idx="5">
                  <c:v>8</c:v>
                </c:pt>
                <c:pt idx="6">
                  <c:v>8</c:v>
                </c:pt>
                <c:pt idx="7">
                  <c:v>10</c:v>
                </c:pt>
                <c:pt idx="8">
                  <c:v>7</c:v>
                </c:pt>
                <c:pt idx="9">
                  <c:v>-7</c:v>
                </c:pt>
                <c:pt idx="10">
                  <c:v>-2</c:v>
                </c:pt>
                <c:pt idx="11">
                  <c:v>-3</c:v>
                </c:pt>
                <c:pt idx="12">
                  <c:v>10</c:v>
                </c:pt>
                <c:pt idx="13">
                  <c:v>-4</c:v>
                </c:pt>
                <c:pt idx="14">
                  <c:v>5</c:v>
                </c:pt>
                <c:pt idx="15">
                  <c:v>6</c:v>
                </c:pt>
                <c:pt idx="16">
                  <c:v>12</c:v>
                </c:pt>
                <c:pt idx="17">
                  <c:v>-1</c:v>
                </c:pt>
                <c:pt idx="18">
                  <c:v>7</c:v>
                </c:pt>
                <c:pt idx="19">
                  <c:v>-4</c:v>
                </c:pt>
                <c:pt idx="20">
                  <c:v>10</c:v>
                </c:pt>
                <c:pt idx="21">
                  <c:v>8</c:v>
                </c:pt>
                <c:pt idx="22">
                  <c:v>10</c:v>
                </c:pt>
                <c:pt idx="23">
                  <c:v>3</c:v>
                </c:pt>
                <c:pt idx="24">
                  <c:v>10</c:v>
                </c:pt>
                <c:pt idx="25">
                  <c:v>1</c:v>
                </c:pt>
                <c:pt idx="26">
                  <c:v>-1</c:v>
                </c:pt>
                <c:pt idx="27">
                  <c:v>2</c:v>
                </c:pt>
              </c:numCache>
            </c:numRef>
          </c:val>
          <c:smooth val="0"/>
          <c:extLst>
            <c:ext xmlns:c16="http://schemas.microsoft.com/office/drawing/2014/chart" uri="{C3380CC4-5D6E-409C-BE32-E72D297353CC}">
              <c16:uniqueId val="{00000005-AA35-4736-86EE-C458DAFC4B4F}"/>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Sheet1!$H$2:$H$29</c:f>
              <c:numCache>
                <c:formatCode>General</c:formatCode>
                <c:ptCount val="28"/>
                <c:pt idx="0">
                  <c:v>11</c:v>
                </c:pt>
                <c:pt idx="1">
                  <c:v>7</c:v>
                </c:pt>
                <c:pt idx="2">
                  <c:v>8</c:v>
                </c:pt>
                <c:pt idx="3">
                  <c:v>3</c:v>
                </c:pt>
                <c:pt idx="4">
                  <c:v>23</c:v>
                </c:pt>
                <c:pt idx="5">
                  <c:v>12</c:v>
                </c:pt>
                <c:pt idx="6">
                  <c:v>20</c:v>
                </c:pt>
                <c:pt idx="7">
                  <c:v>-1</c:v>
                </c:pt>
                <c:pt idx="8">
                  <c:v>12</c:v>
                </c:pt>
                <c:pt idx="9">
                  <c:v>2</c:v>
                </c:pt>
                <c:pt idx="10">
                  <c:v>7</c:v>
                </c:pt>
                <c:pt idx="11">
                  <c:v>8</c:v>
                </c:pt>
                <c:pt idx="12">
                  <c:v>10</c:v>
                </c:pt>
                <c:pt idx="13">
                  <c:v>9</c:v>
                </c:pt>
                <c:pt idx="14">
                  <c:v>13</c:v>
                </c:pt>
                <c:pt idx="15">
                  <c:v>14</c:v>
                </c:pt>
                <c:pt idx="16">
                  <c:v>-1</c:v>
                </c:pt>
                <c:pt idx="17">
                  <c:v>35</c:v>
                </c:pt>
                <c:pt idx="18">
                  <c:v>13</c:v>
                </c:pt>
                <c:pt idx="19">
                  <c:v>-1</c:v>
                </c:pt>
                <c:pt idx="20">
                  <c:v>20</c:v>
                </c:pt>
                <c:pt idx="21">
                  <c:v>22</c:v>
                </c:pt>
                <c:pt idx="22">
                  <c:v>34</c:v>
                </c:pt>
                <c:pt idx="23">
                  <c:v>18</c:v>
                </c:pt>
                <c:pt idx="24">
                  <c:v>15</c:v>
                </c:pt>
                <c:pt idx="25">
                  <c:v>21</c:v>
                </c:pt>
                <c:pt idx="26">
                  <c:v>17</c:v>
                </c:pt>
                <c:pt idx="27">
                  <c:v>5</c:v>
                </c:pt>
              </c:numCache>
            </c:numRef>
          </c:val>
          <c:smooth val="0"/>
          <c:extLst>
            <c:ext xmlns:c16="http://schemas.microsoft.com/office/drawing/2014/chart" uri="{C3380CC4-5D6E-409C-BE32-E72D297353CC}">
              <c16:uniqueId val="{00000006-AA35-4736-86EE-C458DAFC4B4F}"/>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Sheet1!$I$2:$I$29</c:f>
              <c:numCache>
                <c:formatCode>General</c:formatCode>
                <c:ptCount val="28"/>
                <c:pt idx="0">
                  <c:v>33</c:v>
                </c:pt>
                <c:pt idx="1">
                  <c:v>31</c:v>
                </c:pt>
                <c:pt idx="2">
                  <c:v>24</c:v>
                </c:pt>
                <c:pt idx="3">
                  <c:v>42</c:v>
                </c:pt>
                <c:pt idx="4">
                  <c:v>37</c:v>
                </c:pt>
                <c:pt idx="5">
                  <c:v>39</c:v>
                </c:pt>
                <c:pt idx="6">
                  <c:v>24</c:v>
                </c:pt>
                <c:pt idx="7">
                  <c:v>59</c:v>
                </c:pt>
                <c:pt idx="8">
                  <c:v>41</c:v>
                </c:pt>
                <c:pt idx="9">
                  <c:v>26</c:v>
                </c:pt>
                <c:pt idx="10">
                  <c:v>29</c:v>
                </c:pt>
                <c:pt idx="11">
                  <c:v>18</c:v>
                </c:pt>
                <c:pt idx="12">
                  <c:v>45</c:v>
                </c:pt>
                <c:pt idx="13">
                  <c:v>48</c:v>
                </c:pt>
                <c:pt idx="14">
                  <c:v>54</c:v>
                </c:pt>
                <c:pt idx="15">
                  <c:v>70</c:v>
                </c:pt>
                <c:pt idx="16">
                  <c:v>22</c:v>
                </c:pt>
                <c:pt idx="17">
                  <c:v>29</c:v>
                </c:pt>
                <c:pt idx="18">
                  <c:v>-2</c:v>
                </c:pt>
                <c:pt idx="19">
                  <c:v>1</c:v>
                </c:pt>
                <c:pt idx="20">
                  <c:v>3</c:v>
                </c:pt>
                <c:pt idx="21">
                  <c:v>3</c:v>
                </c:pt>
                <c:pt idx="22">
                  <c:v>24</c:v>
                </c:pt>
                <c:pt idx="23">
                  <c:v>9</c:v>
                </c:pt>
                <c:pt idx="24">
                  <c:v>13</c:v>
                </c:pt>
                <c:pt idx="25">
                  <c:v>11</c:v>
                </c:pt>
                <c:pt idx="26">
                  <c:v>9</c:v>
                </c:pt>
                <c:pt idx="27">
                  <c:v>9</c:v>
                </c:pt>
              </c:numCache>
            </c:numRef>
          </c:val>
          <c:smooth val="0"/>
          <c:extLst>
            <c:ext xmlns:c16="http://schemas.microsoft.com/office/drawing/2014/chart" uri="{C3380CC4-5D6E-409C-BE32-E72D297353CC}">
              <c16:uniqueId val="{00000007-AA35-4736-86EE-C458DAFC4B4F}"/>
            </c:ext>
          </c:extLst>
        </c:ser>
        <c:dLbls>
          <c:showLegendKey val="0"/>
          <c:showVal val="0"/>
          <c:showCatName val="0"/>
          <c:showSerName val="0"/>
          <c:showPercent val="0"/>
          <c:showBubbleSize val="0"/>
        </c:dLbls>
        <c:smooth val="0"/>
        <c:axId val="393877072"/>
        <c:axId val="393876088"/>
      </c:lineChart>
      <c:dateAx>
        <c:axId val="393877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76088"/>
        <c:crosses val="autoZero"/>
        <c:auto val="1"/>
        <c:lblOffset val="100"/>
        <c:baseTimeUnit val="days"/>
      </c:dateAx>
      <c:valAx>
        <c:axId val="39387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7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meridabikes_ar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6</c:v>
                </c:pt>
                <c:pt idx="2">
                  <c:v>2</c:v>
                </c:pt>
                <c:pt idx="3">
                  <c:v>3</c:v>
                </c:pt>
                <c:pt idx="4">
                  <c:v>2</c:v>
                </c:pt>
                <c:pt idx="5">
                  <c:v>4</c:v>
                </c:pt>
                <c:pt idx="6">
                  <c:v>3</c:v>
                </c:pt>
              </c:numCache>
            </c:numRef>
          </c:val>
          <c:extLst>
            <c:ext xmlns:c16="http://schemas.microsoft.com/office/drawing/2014/chart" uri="{C3380CC4-5D6E-409C-BE32-E72D297353CC}">
              <c16:uniqueId val="{00000000-1C37-4985-BD8C-F6798E3FA0C4}"/>
            </c:ext>
          </c:extLst>
        </c:ser>
        <c:ser>
          <c:idx val="1"/>
          <c:order val="1"/>
          <c:tx>
            <c:strRef>
              <c:f>Sheet1!$C$1</c:f>
              <c:strCache>
                <c:ptCount val="1"/>
                <c:pt idx="0">
                  <c:v>giantargentina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6</c:v>
                </c:pt>
                <c:pt idx="2">
                  <c:v>6</c:v>
                </c:pt>
                <c:pt idx="3">
                  <c:v>8</c:v>
                </c:pt>
                <c:pt idx="4">
                  <c:v>3</c:v>
                </c:pt>
                <c:pt idx="5">
                  <c:v>7</c:v>
                </c:pt>
                <c:pt idx="6">
                  <c:v>6</c:v>
                </c:pt>
              </c:numCache>
            </c:numRef>
          </c:val>
          <c:extLst>
            <c:ext xmlns:c16="http://schemas.microsoft.com/office/drawing/2014/chart" uri="{C3380CC4-5D6E-409C-BE32-E72D297353CC}">
              <c16:uniqueId val="{00000001-1C37-4985-BD8C-F6798E3FA0C4}"/>
            </c:ext>
          </c:extLst>
        </c:ser>
        <c:ser>
          <c:idx val="2"/>
          <c:order val="2"/>
          <c:tx>
            <c:strRef>
              <c:f>Sheet1!$D$1</c:f>
              <c:strCache>
                <c:ptCount val="1"/>
                <c:pt idx="0">
                  <c:v>cervelo_argentina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7</c:v>
                </c:pt>
                <c:pt idx="2">
                  <c:v>6</c:v>
                </c:pt>
                <c:pt idx="3">
                  <c:v>9</c:v>
                </c:pt>
                <c:pt idx="4">
                  <c:v>7</c:v>
                </c:pt>
                <c:pt idx="5">
                  <c:v>6</c:v>
                </c:pt>
                <c:pt idx="6">
                  <c:v>6</c:v>
                </c:pt>
              </c:numCache>
            </c:numRef>
          </c:val>
          <c:extLst>
            <c:ext xmlns:c16="http://schemas.microsoft.com/office/drawing/2014/chart" uri="{C3380CC4-5D6E-409C-BE32-E72D297353CC}">
              <c16:uniqueId val="{00000002-1C37-4985-BD8C-F6798E3FA0C4}"/>
            </c:ext>
          </c:extLst>
        </c:ser>
        <c:ser>
          <c:idx val="3"/>
          <c:order val="3"/>
          <c:tx>
            <c:strRef>
              <c:f>Sheet1!$E$1</c:f>
              <c:strCache>
                <c:ptCount val="1"/>
                <c:pt idx="0">
                  <c:v>orbea.argentina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-4</c:v>
                </c:pt>
                <c:pt idx="3">
                  <c:v>-3</c:v>
                </c:pt>
                <c:pt idx="4">
                  <c:v>-2</c:v>
                </c:pt>
                <c:pt idx="5">
                  <c:v>0</c:v>
                </c:pt>
                <c:pt idx="6">
                  <c:v>-2</c:v>
                </c:pt>
              </c:numCache>
            </c:numRef>
          </c:val>
          <c:extLst>
            <c:ext xmlns:c16="http://schemas.microsoft.com/office/drawing/2014/chart" uri="{C3380CC4-5D6E-409C-BE32-E72D297353CC}">
              <c16:uniqueId val="{00000003-1C37-4985-BD8C-F6798E3FA0C4}"/>
            </c:ext>
          </c:extLst>
        </c:ser>
        <c:ser>
          <c:idx val="4"/>
          <c:order val="4"/>
          <c:tx>
            <c:strRef>
              <c:f>Sheet1!$F$1</c:f>
              <c:strCache>
                <c:ptCount val="1"/>
                <c:pt idx="0">
                  <c:v>cannondale.argentina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11</c:v>
                </c:pt>
                <c:pt idx="2">
                  <c:v>2</c:v>
                </c:pt>
                <c:pt idx="3">
                  <c:v>5</c:v>
                </c:pt>
                <c:pt idx="4">
                  <c:v>1</c:v>
                </c:pt>
                <c:pt idx="5">
                  <c:v>4</c:v>
                </c:pt>
                <c:pt idx="6">
                  <c:v>6</c:v>
                </c:pt>
              </c:numCache>
            </c:numRef>
          </c:val>
          <c:extLst>
            <c:ext xmlns:c16="http://schemas.microsoft.com/office/drawing/2014/chart" uri="{C3380CC4-5D6E-409C-BE32-E72D297353CC}">
              <c16:uniqueId val="{00000004-1C37-4985-BD8C-F6798E3FA0C4}"/>
            </c:ext>
          </c:extLst>
        </c:ser>
        <c:ser>
          <c:idx val="5"/>
          <c:order val="5"/>
          <c:tx>
            <c:strRef>
              <c:f>Sheet1!$G$1</c:f>
              <c:strCache>
                <c:ptCount val="1"/>
                <c:pt idx="0">
                  <c:v>trekbicycleargentina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2</c:v>
                </c:pt>
                <c:pt idx="2">
                  <c:v>3</c:v>
                </c:pt>
                <c:pt idx="3">
                  <c:v>3</c:v>
                </c:pt>
                <c:pt idx="4">
                  <c:v>4</c:v>
                </c:pt>
                <c:pt idx="5">
                  <c:v>6</c:v>
                </c:pt>
                <c:pt idx="6">
                  <c:v>6</c:v>
                </c:pt>
              </c:numCache>
            </c:numRef>
          </c:val>
          <c:extLst>
            <c:ext xmlns:c16="http://schemas.microsoft.com/office/drawing/2014/chart" uri="{C3380CC4-5D6E-409C-BE32-E72D297353CC}">
              <c16:uniqueId val="{00000005-1C37-4985-BD8C-F6798E3FA0C4}"/>
            </c:ext>
          </c:extLst>
        </c:ser>
        <c:ser>
          <c:idx val="6"/>
          <c:order val="6"/>
          <c:tx>
            <c:strRef>
              <c:f>Sheet1!$H$1</c:f>
              <c:strCache>
                <c:ptCount val="1"/>
                <c:pt idx="0">
                  <c:v>scottsportsargentina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c:v>
                </c:pt>
                <c:pt idx="1">
                  <c:v>15</c:v>
                </c:pt>
                <c:pt idx="2">
                  <c:v>16</c:v>
                </c:pt>
                <c:pt idx="3">
                  <c:v>10</c:v>
                </c:pt>
                <c:pt idx="4">
                  <c:v>14</c:v>
                </c:pt>
                <c:pt idx="5">
                  <c:v>11</c:v>
                </c:pt>
                <c:pt idx="6">
                  <c:v>17</c:v>
                </c:pt>
              </c:numCache>
            </c:numRef>
          </c:val>
          <c:extLst>
            <c:ext xmlns:c16="http://schemas.microsoft.com/office/drawing/2014/chart" uri="{C3380CC4-5D6E-409C-BE32-E72D297353CC}">
              <c16:uniqueId val="{00000006-1C37-4985-BD8C-F6798E3FA0C4}"/>
            </c:ext>
          </c:extLst>
        </c:ser>
        <c:ser>
          <c:idx val="7"/>
          <c:order val="7"/>
          <c:tx>
            <c:strRef>
              <c:f>Sheet1!$I$1</c:f>
              <c:strCache>
                <c:ptCount val="1"/>
                <c:pt idx="0">
                  <c:v>specialized_arg</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20</c:v>
                </c:pt>
                <c:pt idx="1">
                  <c:v>28</c:v>
                </c:pt>
                <c:pt idx="2">
                  <c:v>16</c:v>
                </c:pt>
                <c:pt idx="3">
                  <c:v>24</c:v>
                </c:pt>
                <c:pt idx="4">
                  <c:v>21</c:v>
                </c:pt>
                <c:pt idx="5">
                  <c:v>37</c:v>
                </c:pt>
                <c:pt idx="6">
                  <c:v>42</c:v>
                </c:pt>
              </c:numCache>
            </c:numRef>
          </c:val>
          <c:extLst>
            <c:ext xmlns:c16="http://schemas.microsoft.com/office/drawing/2014/chart" uri="{C3380CC4-5D6E-409C-BE32-E72D297353CC}">
              <c16:uniqueId val="{00000007-1C37-4985-BD8C-F6798E3FA0C4}"/>
            </c:ext>
          </c:extLst>
        </c:ser>
        <c:dLbls>
          <c:showLegendKey val="0"/>
          <c:showVal val="0"/>
          <c:showCatName val="0"/>
          <c:showSerName val="0"/>
          <c:showPercent val="0"/>
          <c:showBubbleSize val="0"/>
        </c:dLbls>
        <c:gapWidth val="219"/>
        <c:overlap val="-27"/>
        <c:axId val="393880024"/>
        <c:axId val="393874448"/>
      </c:barChart>
      <c:catAx>
        <c:axId val="39388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74448"/>
        <c:crosses val="autoZero"/>
        <c:auto val="1"/>
        <c:lblAlgn val="ctr"/>
        <c:lblOffset val="100"/>
        <c:noMultiLvlLbl val="0"/>
      </c:catAx>
      <c:valAx>
        <c:axId val="39387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8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meridabikes_ar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1</c:v>
                </c:pt>
                <c:pt idx="3">
                  <c:v>2</c:v>
                </c:pt>
                <c:pt idx="4">
                  <c:v>2</c:v>
                </c:pt>
                <c:pt idx="5">
                  <c:v>0</c:v>
                </c:pt>
                <c:pt idx="6">
                  <c:v>1</c:v>
                </c:pt>
              </c:numCache>
            </c:numRef>
          </c:val>
          <c:extLst>
            <c:ext xmlns:c16="http://schemas.microsoft.com/office/drawing/2014/chart" uri="{C3380CC4-5D6E-409C-BE32-E72D297353CC}">
              <c16:uniqueId val="{00000000-3CDF-4AEF-943C-EFB7E5D1628A}"/>
            </c:ext>
          </c:extLst>
        </c:ser>
        <c:ser>
          <c:idx val="1"/>
          <c:order val="1"/>
          <c:tx>
            <c:strRef>
              <c:f>Sheet1!$C$1</c:f>
              <c:strCache>
                <c:ptCount val="1"/>
                <c:pt idx="0">
                  <c:v>giantargentina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0</c:v>
                </c:pt>
                <c:pt idx="4">
                  <c:v>1</c:v>
                </c:pt>
                <c:pt idx="5">
                  <c:v>0</c:v>
                </c:pt>
                <c:pt idx="6">
                  <c:v>0</c:v>
                </c:pt>
              </c:numCache>
            </c:numRef>
          </c:val>
          <c:extLst>
            <c:ext xmlns:c16="http://schemas.microsoft.com/office/drawing/2014/chart" uri="{C3380CC4-5D6E-409C-BE32-E72D297353CC}">
              <c16:uniqueId val="{00000001-3CDF-4AEF-943C-EFB7E5D1628A}"/>
            </c:ext>
          </c:extLst>
        </c:ser>
        <c:ser>
          <c:idx val="2"/>
          <c:order val="2"/>
          <c:tx>
            <c:strRef>
              <c:f>Sheet1!$D$1</c:f>
              <c:strCache>
                <c:ptCount val="1"/>
                <c:pt idx="0">
                  <c:v>cervelo_argentina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1</c:v>
                </c:pt>
                <c:pt idx="5">
                  <c:v>0</c:v>
                </c:pt>
                <c:pt idx="6">
                  <c:v>0</c:v>
                </c:pt>
              </c:numCache>
            </c:numRef>
          </c:val>
          <c:extLst>
            <c:ext xmlns:c16="http://schemas.microsoft.com/office/drawing/2014/chart" uri="{C3380CC4-5D6E-409C-BE32-E72D297353CC}">
              <c16:uniqueId val="{00000002-3CDF-4AEF-943C-EFB7E5D1628A}"/>
            </c:ext>
          </c:extLst>
        </c:ser>
        <c:ser>
          <c:idx val="3"/>
          <c:order val="3"/>
          <c:tx>
            <c:strRef>
              <c:f>Sheet1!$E$1</c:f>
              <c:strCache>
                <c:ptCount val="1"/>
                <c:pt idx="0">
                  <c:v>orbea.argentina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3CDF-4AEF-943C-EFB7E5D1628A}"/>
            </c:ext>
          </c:extLst>
        </c:ser>
        <c:ser>
          <c:idx val="4"/>
          <c:order val="4"/>
          <c:tx>
            <c:strRef>
              <c:f>Sheet1!$F$1</c:f>
              <c:strCache>
                <c:ptCount val="1"/>
                <c:pt idx="0">
                  <c:v>cannondale.argentina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3</c:v>
                </c:pt>
                <c:pt idx="2">
                  <c:v>3</c:v>
                </c:pt>
                <c:pt idx="3">
                  <c:v>2</c:v>
                </c:pt>
                <c:pt idx="4">
                  <c:v>3</c:v>
                </c:pt>
                <c:pt idx="5">
                  <c:v>0</c:v>
                </c:pt>
                <c:pt idx="6">
                  <c:v>0</c:v>
                </c:pt>
              </c:numCache>
            </c:numRef>
          </c:val>
          <c:extLst>
            <c:ext xmlns:c16="http://schemas.microsoft.com/office/drawing/2014/chart" uri="{C3380CC4-5D6E-409C-BE32-E72D297353CC}">
              <c16:uniqueId val="{00000004-3CDF-4AEF-943C-EFB7E5D1628A}"/>
            </c:ext>
          </c:extLst>
        </c:ser>
        <c:ser>
          <c:idx val="5"/>
          <c:order val="5"/>
          <c:tx>
            <c:strRef>
              <c:f>Sheet1!$G$1</c:f>
              <c:strCache>
                <c:ptCount val="1"/>
                <c:pt idx="0">
                  <c:v>trekbicycleargentina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3</c:v>
                </c:pt>
                <c:pt idx="2">
                  <c:v>3</c:v>
                </c:pt>
                <c:pt idx="3">
                  <c:v>3</c:v>
                </c:pt>
                <c:pt idx="4">
                  <c:v>2</c:v>
                </c:pt>
                <c:pt idx="5">
                  <c:v>0</c:v>
                </c:pt>
                <c:pt idx="6">
                  <c:v>1</c:v>
                </c:pt>
              </c:numCache>
            </c:numRef>
          </c:val>
          <c:extLst>
            <c:ext xmlns:c16="http://schemas.microsoft.com/office/drawing/2014/chart" uri="{C3380CC4-5D6E-409C-BE32-E72D297353CC}">
              <c16:uniqueId val="{00000005-3CDF-4AEF-943C-EFB7E5D1628A}"/>
            </c:ext>
          </c:extLst>
        </c:ser>
        <c:ser>
          <c:idx val="6"/>
          <c:order val="6"/>
          <c:tx>
            <c:strRef>
              <c:f>Sheet1!$H$1</c:f>
              <c:strCache>
                <c:ptCount val="1"/>
                <c:pt idx="0">
                  <c:v>scottsportsargentina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c:v>
                </c:pt>
                <c:pt idx="1">
                  <c:v>4</c:v>
                </c:pt>
                <c:pt idx="2">
                  <c:v>4</c:v>
                </c:pt>
                <c:pt idx="3">
                  <c:v>4</c:v>
                </c:pt>
                <c:pt idx="4">
                  <c:v>5</c:v>
                </c:pt>
                <c:pt idx="5">
                  <c:v>6</c:v>
                </c:pt>
                <c:pt idx="6">
                  <c:v>3</c:v>
                </c:pt>
              </c:numCache>
            </c:numRef>
          </c:val>
          <c:extLst>
            <c:ext xmlns:c16="http://schemas.microsoft.com/office/drawing/2014/chart" uri="{C3380CC4-5D6E-409C-BE32-E72D297353CC}">
              <c16:uniqueId val="{00000006-3CDF-4AEF-943C-EFB7E5D1628A}"/>
            </c:ext>
          </c:extLst>
        </c:ser>
        <c:ser>
          <c:idx val="7"/>
          <c:order val="7"/>
          <c:tx>
            <c:strRef>
              <c:f>Sheet1!$I$1</c:f>
              <c:strCache>
                <c:ptCount val="1"/>
                <c:pt idx="0">
                  <c:v>specialized_arg</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c:v>
                </c:pt>
                <c:pt idx="1">
                  <c:v>2</c:v>
                </c:pt>
                <c:pt idx="2">
                  <c:v>3</c:v>
                </c:pt>
                <c:pt idx="3">
                  <c:v>1</c:v>
                </c:pt>
                <c:pt idx="4">
                  <c:v>3</c:v>
                </c:pt>
                <c:pt idx="5">
                  <c:v>1</c:v>
                </c:pt>
                <c:pt idx="6">
                  <c:v>0</c:v>
                </c:pt>
              </c:numCache>
            </c:numRef>
          </c:val>
          <c:extLst>
            <c:ext xmlns:c16="http://schemas.microsoft.com/office/drawing/2014/chart" uri="{C3380CC4-5D6E-409C-BE32-E72D297353CC}">
              <c16:uniqueId val="{00000007-3CDF-4AEF-943C-EFB7E5D1628A}"/>
            </c:ext>
          </c:extLst>
        </c:ser>
        <c:dLbls>
          <c:showLegendKey val="0"/>
          <c:showVal val="0"/>
          <c:showCatName val="0"/>
          <c:showSerName val="0"/>
          <c:showPercent val="0"/>
          <c:showBubbleSize val="0"/>
        </c:dLbls>
        <c:gapWidth val="219"/>
        <c:overlap val="-27"/>
        <c:axId val="416031304"/>
        <c:axId val="416025400"/>
      </c:barChart>
      <c:catAx>
        <c:axId val="416031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25400"/>
        <c:crosses val="autoZero"/>
        <c:auto val="1"/>
        <c:lblAlgn val="ctr"/>
        <c:lblOffset val="100"/>
        <c:noMultiLvlLbl val="0"/>
      </c:catAx>
      <c:valAx>
        <c:axId val="41602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3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meridabikes_ar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0.54669703872437403</c:v>
                </c:pt>
                <c:pt idx="1">
                  <c:v>1.0782080485952901</c:v>
                </c:pt>
                <c:pt idx="2">
                  <c:v>0.27334851936218701</c:v>
                </c:pt>
                <c:pt idx="3">
                  <c:v>1.0706150341685601</c:v>
                </c:pt>
                <c:pt idx="4">
                  <c:v>0.402429764616553</c:v>
                </c:pt>
                <c:pt idx="6">
                  <c:v>0.25816249050873202</c:v>
                </c:pt>
              </c:numCache>
            </c:numRef>
          </c:val>
          <c:extLst>
            <c:ext xmlns:c16="http://schemas.microsoft.com/office/drawing/2014/chart" uri="{C3380CC4-5D6E-409C-BE32-E72D297353CC}">
              <c16:uniqueId val="{00000000-39E3-4264-AE4D-BEAC99D2BF95}"/>
            </c:ext>
          </c:extLst>
        </c:ser>
        <c:ser>
          <c:idx val="1"/>
          <c:order val="1"/>
          <c:tx>
            <c:strRef>
              <c:f>Sheet1!$C$1</c:f>
              <c:strCache>
                <c:ptCount val="1"/>
                <c:pt idx="0">
                  <c:v>giantargentina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0.106307583274274</c:v>
                </c:pt>
                <c:pt idx="2">
                  <c:v>1.0124531740407E-2</c:v>
                </c:pt>
                <c:pt idx="4">
                  <c:v>3.0373595221221E-2</c:v>
                </c:pt>
              </c:numCache>
            </c:numRef>
          </c:val>
          <c:extLst>
            <c:ext xmlns:c16="http://schemas.microsoft.com/office/drawing/2014/chart" uri="{C3380CC4-5D6E-409C-BE32-E72D297353CC}">
              <c16:uniqueId val="{00000001-39E3-4264-AE4D-BEAC99D2BF95}"/>
            </c:ext>
          </c:extLst>
        </c:ser>
        <c:ser>
          <c:idx val="2"/>
          <c:order val="2"/>
          <c:tx>
            <c:strRef>
              <c:f>Sheet1!$D$1</c:f>
              <c:strCache>
                <c:ptCount val="1"/>
                <c:pt idx="0">
                  <c:v>cervelo_argentina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4">
                  <c:v>7.3575378696802103</c:v>
                </c:pt>
              </c:numCache>
            </c:numRef>
          </c:val>
          <c:extLst>
            <c:ext xmlns:c16="http://schemas.microsoft.com/office/drawing/2014/chart" uri="{C3380CC4-5D6E-409C-BE32-E72D297353CC}">
              <c16:uniqueId val="{00000002-39E3-4264-AE4D-BEAC99D2BF95}"/>
            </c:ext>
          </c:extLst>
        </c:ser>
        <c:ser>
          <c:idx val="3"/>
          <c:order val="3"/>
          <c:tx>
            <c:strRef>
              <c:f>Sheet1!$E$1</c:f>
              <c:strCache>
                <c:ptCount val="1"/>
                <c:pt idx="0">
                  <c:v>orbea.argentina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39E3-4264-AE4D-BEAC99D2BF95}"/>
            </c:ext>
          </c:extLst>
        </c:ser>
        <c:ser>
          <c:idx val="4"/>
          <c:order val="4"/>
          <c:tx>
            <c:strRef>
              <c:f>Sheet1!$F$1</c:f>
              <c:strCache>
                <c:ptCount val="1"/>
                <c:pt idx="0">
                  <c:v>cannondale.argentina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0.99157670919201801</c:v>
                </c:pt>
                <c:pt idx="1">
                  <c:v>0.68081452404317999</c:v>
                </c:pt>
                <c:pt idx="2">
                  <c:v>0.25556100752371602</c:v>
                </c:pt>
                <c:pt idx="3">
                  <c:v>0.34347399411187401</c:v>
                </c:pt>
                <c:pt idx="4">
                  <c:v>0.48454367026496598</c:v>
                </c:pt>
              </c:numCache>
            </c:numRef>
          </c:val>
          <c:extLst>
            <c:ext xmlns:c16="http://schemas.microsoft.com/office/drawing/2014/chart" uri="{C3380CC4-5D6E-409C-BE32-E72D297353CC}">
              <c16:uniqueId val="{00000004-39E3-4264-AE4D-BEAC99D2BF95}"/>
            </c:ext>
          </c:extLst>
        </c:ser>
        <c:ser>
          <c:idx val="5"/>
          <c:order val="5"/>
          <c:tx>
            <c:strRef>
              <c:f>Sheet1!$G$1</c:f>
              <c:strCache>
                <c:ptCount val="1"/>
                <c:pt idx="0">
                  <c:v>trekbicycleargentina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0.79962866848112801</c:v>
                </c:pt>
                <c:pt idx="1">
                  <c:v>0.453615207713568</c:v>
                </c:pt>
                <c:pt idx="2">
                  <c:v>0.70187283302037395</c:v>
                </c:pt>
                <c:pt idx="3">
                  <c:v>0.50917427966608297</c:v>
                </c:pt>
                <c:pt idx="4">
                  <c:v>0.41669303964385901</c:v>
                </c:pt>
                <c:pt idx="6">
                  <c:v>0.33968394624132298</c:v>
                </c:pt>
              </c:numCache>
            </c:numRef>
          </c:val>
          <c:extLst>
            <c:ext xmlns:c16="http://schemas.microsoft.com/office/drawing/2014/chart" uri="{C3380CC4-5D6E-409C-BE32-E72D297353CC}">
              <c16:uniqueId val="{00000005-39E3-4264-AE4D-BEAC99D2BF95}"/>
            </c:ext>
          </c:extLst>
        </c:ser>
        <c:ser>
          <c:idx val="6"/>
          <c:order val="6"/>
          <c:tx>
            <c:strRef>
              <c:f>Sheet1!$H$1</c:f>
              <c:strCache>
                <c:ptCount val="1"/>
                <c:pt idx="0">
                  <c:v>scottsportsargentina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0.38214035475900698</c:v>
                </c:pt>
                <c:pt idx="1">
                  <c:v>0.39550835269388201</c:v>
                </c:pt>
                <c:pt idx="2">
                  <c:v>0.312534572408452</c:v>
                </c:pt>
                <c:pt idx="3">
                  <c:v>0.30008850536563803</c:v>
                </c:pt>
                <c:pt idx="4">
                  <c:v>0.42150680384998301</c:v>
                </c:pt>
                <c:pt idx="5">
                  <c:v>0.57205811852343602</c:v>
                </c:pt>
                <c:pt idx="6">
                  <c:v>0.53932957185529395</c:v>
                </c:pt>
              </c:numCache>
            </c:numRef>
          </c:val>
          <c:extLst>
            <c:ext xmlns:c16="http://schemas.microsoft.com/office/drawing/2014/chart" uri="{C3380CC4-5D6E-409C-BE32-E72D297353CC}">
              <c16:uniqueId val="{00000006-39E3-4264-AE4D-BEAC99D2BF95}"/>
            </c:ext>
          </c:extLst>
        </c:ser>
        <c:ser>
          <c:idx val="7"/>
          <c:order val="7"/>
          <c:tx>
            <c:strRef>
              <c:f>Sheet1!$I$1</c:f>
              <c:strCache>
                <c:ptCount val="1"/>
                <c:pt idx="0">
                  <c:v>specialized_arg</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0.605981625073304</c:v>
                </c:pt>
                <c:pt idx="1">
                  <c:v>0.20959579505223599</c:v>
                </c:pt>
                <c:pt idx="2">
                  <c:v>0.37140809278686399</c:v>
                </c:pt>
                <c:pt idx="3">
                  <c:v>0.36923611563606401</c:v>
                </c:pt>
                <c:pt idx="4">
                  <c:v>1.04110104761698</c:v>
                </c:pt>
                <c:pt idx="5">
                  <c:v>0.70806455116092204</c:v>
                </c:pt>
              </c:numCache>
            </c:numRef>
          </c:val>
          <c:extLst>
            <c:ext xmlns:c16="http://schemas.microsoft.com/office/drawing/2014/chart" uri="{C3380CC4-5D6E-409C-BE32-E72D297353CC}">
              <c16:uniqueId val="{00000007-39E3-4264-AE4D-BEAC99D2BF95}"/>
            </c:ext>
          </c:extLst>
        </c:ser>
        <c:dLbls>
          <c:showLegendKey val="0"/>
          <c:showVal val="0"/>
          <c:showCatName val="0"/>
          <c:showSerName val="0"/>
          <c:showPercent val="0"/>
          <c:showBubbleSize val="0"/>
        </c:dLbls>
        <c:gapWidth val="219"/>
        <c:overlap val="-27"/>
        <c:axId val="416029664"/>
        <c:axId val="416024088"/>
      </c:barChart>
      <c:catAx>
        <c:axId val="41602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24088"/>
        <c:crosses val="autoZero"/>
        <c:auto val="1"/>
        <c:lblAlgn val="ctr"/>
        <c:lblOffset val="100"/>
        <c:noMultiLvlLbl val="0"/>
      </c:catAx>
      <c:valAx>
        <c:axId val="41602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2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2</c:v>
                </c:pt>
                <c:pt idx="10">
                  <c:v>1</c:v>
                </c:pt>
                <c:pt idx="11">
                  <c:v>1</c:v>
                </c:pt>
                <c:pt idx="12">
                  <c:v>0</c:v>
                </c:pt>
                <c:pt idx="13">
                  <c:v>0</c:v>
                </c:pt>
                <c:pt idx="14">
                  <c:v>0</c:v>
                </c:pt>
                <c:pt idx="15">
                  <c:v>0</c:v>
                </c:pt>
                <c:pt idx="16">
                  <c:v>0</c:v>
                </c:pt>
                <c:pt idx="17">
                  <c:v>1</c:v>
                </c:pt>
                <c:pt idx="18">
                  <c:v>1</c:v>
                </c:pt>
                <c:pt idx="19">
                  <c:v>0</c:v>
                </c:pt>
                <c:pt idx="20">
                  <c:v>1</c:v>
                </c:pt>
                <c:pt idx="21">
                  <c:v>1</c:v>
                </c:pt>
                <c:pt idx="22">
                  <c:v>0</c:v>
                </c:pt>
                <c:pt idx="23">
                  <c:v>0</c:v>
                </c:pt>
              </c:numCache>
            </c:numRef>
          </c:val>
          <c:smooth val="0"/>
          <c:extLst>
            <c:ext xmlns:c16="http://schemas.microsoft.com/office/drawing/2014/chart" uri="{C3380CC4-5D6E-409C-BE32-E72D297353CC}">
              <c16:uniqueId val="{00000000-B52A-401C-9EA3-D62735828367}"/>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52A-401C-9EA3-D62735828367}"/>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B52A-401C-9EA3-D62735828367}"/>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52A-401C-9EA3-D62735828367}"/>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2</c:v>
                </c:pt>
                <c:pt idx="9">
                  <c:v>6</c:v>
                </c:pt>
                <c:pt idx="10">
                  <c:v>1</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B52A-401C-9EA3-D62735828367}"/>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3</c:v>
                </c:pt>
                <c:pt idx="20">
                  <c:v>2</c:v>
                </c:pt>
                <c:pt idx="21">
                  <c:v>1</c:v>
                </c:pt>
                <c:pt idx="22">
                  <c:v>0</c:v>
                </c:pt>
                <c:pt idx="23">
                  <c:v>0</c:v>
                </c:pt>
              </c:numCache>
            </c:numRef>
          </c:val>
          <c:smooth val="0"/>
          <c:extLst>
            <c:ext xmlns:c16="http://schemas.microsoft.com/office/drawing/2014/chart" uri="{C3380CC4-5D6E-409C-BE32-E72D297353CC}">
              <c16:uniqueId val="{00000005-B52A-401C-9EA3-D62735828367}"/>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2</c:v>
                </c:pt>
                <c:pt idx="9">
                  <c:v>1</c:v>
                </c:pt>
                <c:pt idx="10">
                  <c:v>3</c:v>
                </c:pt>
                <c:pt idx="11">
                  <c:v>0</c:v>
                </c:pt>
                <c:pt idx="12">
                  <c:v>0</c:v>
                </c:pt>
                <c:pt idx="13">
                  <c:v>0</c:v>
                </c:pt>
                <c:pt idx="14">
                  <c:v>1</c:v>
                </c:pt>
                <c:pt idx="15">
                  <c:v>0</c:v>
                </c:pt>
                <c:pt idx="16">
                  <c:v>0</c:v>
                </c:pt>
                <c:pt idx="17">
                  <c:v>0</c:v>
                </c:pt>
                <c:pt idx="18">
                  <c:v>4</c:v>
                </c:pt>
                <c:pt idx="19">
                  <c:v>2</c:v>
                </c:pt>
                <c:pt idx="20">
                  <c:v>10</c:v>
                </c:pt>
                <c:pt idx="21">
                  <c:v>0</c:v>
                </c:pt>
                <c:pt idx="22">
                  <c:v>0</c:v>
                </c:pt>
                <c:pt idx="23">
                  <c:v>0</c:v>
                </c:pt>
              </c:numCache>
            </c:numRef>
          </c:val>
          <c:smooth val="0"/>
          <c:extLst>
            <c:ext xmlns:c16="http://schemas.microsoft.com/office/drawing/2014/chart" uri="{C3380CC4-5D6E-409C-BE32-E72D297353CC}">
              <c16:uniqueId val="{00000006-B52A-401C-9EA3-D62735828367}"/>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1</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7-B52A-401C-9EA3-D62735828367}"/>
            </c:ext>
          </c:extLst>
        </c:ser>
        <c:dLbls>
          <c:showLegendKey val="0"/>
          <c:showVal val="0"/>
          <c:showCatName val="0"/>
          <c:showSerName val="0"/>
          <c:showPercent val="0"/>
          <c:showBubbleSize val="0"/>
        </c:dLbls>
        <c:smooth val="0"/>
        <c:axId val="416027696"/>
        <c:axId val="416033600"/>
      </c:lineChart>
      <c:catAx>
        <c:axId val="41602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33600"/>
        <c:crosses val="autoZero"/>
        <c:auto val="1"/>
        <c:lblAlgn val="ctr"/>
        <c:lblOffset val="100"/>
        <c:noMultiLvlLbl val="0"/>
      </c:catAx>
      <c:valAx>
        <c:axId val="41603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2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0.42533799179705301</c:v>
                </c:pt>
                <c:pt idx="9">
                  <c:v>0.44812395564332402</c:v>
                </c:pt>
                <c:pt idx="10">
                  <c:v>0.18228771077016601</c:v>
                </c:pt>
                <c:pt idx="11">
                  <c:v>0.273431566155248</c:v>
                </c:pt>
                <c:pt idx="12">
                  <c:v>0</c:v>
                </c:pt>
                <c:pt idx="13">
                  <c:v>0</c:v>
                </c:pt>
                <c:pt idx="14">
                  <c:v>0</c:v>
                </c:pt>
                <c:pt idx="15">
                  <c:v>0</c:v>
                </c:pt>
                <c:pt idx="16">
                  <c:v>0</c:v>
                </c:pt>
                <c:pt idx="17">
                  <c:v>1.97478353334346</c:v>
                </c:pt>
                <c:pt idx="18">
                  <c:v>1.6253987543673101</c:v>
                </c:pt>
                <c:pt idx="19">
                  <c:v>0</c:v>
                </c:pt>
                <c:pt idx="20">
                  <c:v>0.38736138538660198</c:v>
                </c:pt>
                <c:pt idx="21">
                  <c:v>0.57724441743885802</c:v>
                </c:pt>
                <c:pt idx="22">
                  <c:v>0</c:v>
                </c:pt>
                <c:pt idx="23">
                  <c:v>0</c:v>
                </c:pt>
              </c:numCache>
            </c:numRef>
          </c:val>
          <c:smooth val="0"/>
          <c:extLst>
            <c:ext xmlns:c16="http://schemas.microsoft.com/office/drawing/2014/chart" uri="{C3380CC4-5D6E-409C-BE32-E72D297353CC}">
              <c16:uniqueId val="{00000000-6609-4BBD-976B-E5BECF160768}"/>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0.106318347509113</c:v>
                </c:pt>
                <c:pt idx="10">
                  <c:v>0</c:v>
                </c:pt>
                <c:pt idx="11">
                  <c:v>1.0125556905629799E-2</c:v>
                </c:pt>
                <c:pt idx="12">
                  <c:v>3.03766707168894E-2</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609-4BBD-976B-E5BECF160768}"/>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7.3628488931665101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609-4BBD-976B-E5BECF160768}"/>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609-4BBD-976B-E5BECF160768}"/>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0.57457162720320598</c:v>
                </c:pt>
                <c:pt idx="9">
                  <c:v>0.56094003462424502</c:v>
                </c:pt>
                <c:pt idx="10">
                  <c:v>0.92626671574039998</c:v>
                </c:pt>
                <c:pt idx="11">
                  <c:v>0</c:v>
                </c:pt>
                <c:pt idx="12">
                  <c:v>0.22696601643970099</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6609-4BBD-976B-E5BECF160768}"/>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0.35657769806941703</c:v>
                </c:pt>
                <c:pt idx="9">
                  <c:v>0</c:v>
                </c:pt>
                <c:pt idx="10">
                  <c:v>0</c:v>
                </c:pt>
                <c:pt idx="11">
                  <c:v>0</c:v>
                </c:pt>
                <c:pt idx="12">
                  <c:v>0</c:v>
                </c:pt>
                <c:pt idx="13">
                  <c:v>0</c:v>
                </c:pt>
                <c:pt idx="14">
                  <c:v>0.42409536870977899</c:v>
                </c:pt>
                <c:pt idx="15">
                  <c:v>0</c:v>
                </c:pt>
                <c:pt idx="16">
                  <c:v>0</c:v>
                </c:pt>
                <c:pt idx="17">
                  <c:v>0.107606287583078</c:v>
                </c:pt>
                <c:pt idx="18">
                  <c:v>0.27218060976896302</c:v>
                </c:pt>
                <c:pt idx="19">
                  <c:v>0.52199599113830597</c:v>
                </c:pt>
                <c:pt idx="20">
                  <c:v>0.65970390688187897</c:v>
                </c:pt>
                <c:pt idx="21">
                  <c:v>1.00854520519042</c:v>
                </c:pt>
                <c:pt idx="22">
                  <c:v>0</c:v>
                </c:pt>
                <c:pt idx="23">
                  <c:v>0</c:v>
                </c:pt>
              </c:numCache>
            </c:numRef>
          </c:val>
          <c:smooth val="0"/>
          <c:extLst>
            <c:ext xmlns:c16="http://schemas.microsoft.com/office/drawing/2014/chart" uri="{C3380CC4-5D6E-409C-BE32-E72D297353CC}">
              <c16:uniqueId val="{00000005-6609-4BBD-976B-E5BECF160768}"/>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0.34574320960336302</c:v>
                </c:pt>
                <c:pt idx="9">
                  <c:v>0.65552912540797703</c:v>
                </c:pt>
                <c:pt idx="10">
                  <c:v>0.41005144658958897</c:v>
                </c:pt>
                <c:pt idx="11">
                  <c:v>0</c:v>
                </c:pt>
                <c:pt idx="12">
                  <c:v>0.30148807877413297</c:v>
                </c:pt>
                <c:pt idx="13">
                  <c:v>0</c:v>
                </c:pt>
                <c:pt idx="14">
                  <c:v>0.16319079493278801</c:v>
                </c:pt>
                <c:pt idx="15">
                  <c:v>0</c:v>
                </c:pt>
                <c:pt idx="16">
                  <c:v>0</c:v>
                </c:pt>
                <c:pt idx="17">
                  <c:v>0.39553023178624802</c:v>
                </c:pt>
                <c:pt idx="18">
                  <c:v>0.33951983183050299</c:v>
                </c:pt>
                <c:pt idx="19">
                  <c:v>0.58993669935751003</c:v>
                </c:pt>
                <c:pt idx="20">
                  <c:v>0.38972174586491098</c:v>
                </c:pt>
                <c:pt idx="21">
                  <c:v>0.25170105659124897</c:v>
                </c:pt>
                <c:pt idx="22">
                  <c:v>0</c:v>
                </c:pt>
                <c:pt idx="23">
                  <c:v>0</c:v>
                </c:pt>
              </c:numCache>
            </c:numRef>
          </c:val>
          <c:smooth val="0"/>
          <c:extLst>
            <c:ext xmlns:c16="http://schemas.microsoft.com/office/drawing/2014/chart" uri="{C3380CC4-5D6E-409C-BE32-E72D297353CC}">
              <c16:uniqueId val="{00000006-6609-4BBD-976B-E5BECF160768}"/>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0.178136948209941</c:v>
                </c:pt>
                <c:pt idx="10">
                  <c:v>0.708202989224887</c:v>
                </c:pt>
                <c:pt idx="11">
                  <c:v>0</c:v>
                </c:pt>
                <c:pt idx="12">
                  <c:v>0.43013555787278401</c:v>
                </c:pt>
                <c:pt idx="13">
                  <c:v>0</c:v>
                </c:pt>
                <c:pt idx="14">
                  <c:v>0</c:v>
                </c:pt>
                <c:pt idx="15">
                  <c:v>0.34975669099756701</c:v>
                </c:pt>
                <c:pt idx="16">
                  <c:v>0.204205769899201</c:v>
                </c:pt>
                <c:pt idx="17">
                  <c:v>0.40080813347236699</c:v>
                </c:pt>
                <c:pt idx="18">
                  <c:v>0.68720310508631699</c:v>
                </c:pt>
                <c:pt idx="19">
                  <c:v>1.10683872088982</c:v>
                </c:pt>
                <c:pt idx="20">
                  <c:v>0</c:v>
                </c:pt>
                <c:pt idx="21">
                  <c:v>0</c:v>
                </c:pt>
                <c:pt idx="22">
                  <c:v>0</c:v>
                </c:pt>
                <c:pt idx="23">
                  <c:v>0</c:v>
                </c:pt>
              </c:numCache>
            </c:numRef>
          </c:val>
          <c:smooth val="0"/>
          <c:extLst>
            <c:ext xmlns:c16="http://schemas.microsoft.com/office/drawing/2014/chart" uri="{C3380CC4-5D6E-409C-BE32-E72D297353CC}">
              <c16:uniqueId val="{00000007-6609-4BBD-976B-E5BECF160768}"/>
            </c:ext>
          </c:extLst>
        </c:ser>
        <c:dLbls>
          <c:showLegendKey val="0"/>
          <c:showVal val="0"/>
          <c:showCatName val="0"/>
          <c:showSerName val="0"/>
          <c:showPercent val="0"/>
          <c:showBubbleSize val="0"/>
        </c:dLbls>
        <c:smooth val="0"/>
        <c:axId val="416002440"/>
        <c:axId val="416003096"/>
      </c:lineChart>
      <c:catAx>
        <c:axId val="416002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03096"/>
        <c:crosses val="autoZero"/>
        <c:auto val="1"/>
        <c:lblAlgn val="ctr"/>
        <c:lblOffset val="100"/>
        <c:noMultiLvlLbl val="0"/>
      </c:catAx>
      <c:valAx>
        <c:axId val="41600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0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Sheet1!$B$2:$B$9</c:f>
              <c:numCache>
                <c:formatCode>General</c:formatCode>
                <c:ptCount val="8"/>
                <c:pt idx="0">
                  <c:v>1</c:v>
                </c:pt>
                <c:pt idx="1">
                  <c:v>1</c:v>
                </c:pt>
                <c:pt idx="2">
                  <c:v>1</c:v>
                </c:pt>
                <c:pt idx="3">
                  <c:v>0</c:v>
                </c:pt>
                <c:pt idx="4">
                  <c:v>4</c:v>
                </c:pt>
                <c:pt idx="5">
                  <c:v>7</c:v>
                </c:pt>
                <c:pt idx="6">
                  <c:v>9</c:v>
                </c:pt>
                <c:pt idx="7">
                  <c:v>8</c:v>
                </c:pt>
              </c:numCache>
            </c:numRef>
          </c:val>
          <c:extLst>
            <c:ext xmlns:c16="http://schemas.microsoft.com/office/drawing/2014/chart" uri="{C3380CC4-5D6E-409C-BE32-E72D297353CC}">
              <c16:uniqueId val="{00000000-F95A-4EA4-908D-EEA85CD77853}"/>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Sheet1!$C$2:$C$9</c:f>
              <c:numCache>
                <c:formatCode>General</c:formatCode>
                <c:ptCount val="8"/>
                <c:pt idx="0">
                  <c:v>4</c:v>
                </c:pt>
                <c:pt idx="1">
                  <c:v>1</c:v>
                </c:pt>
                <c:pt idx="2">
                  <c:v>0</c:v>
                </c:pt>
                <c:pt idx="3">
                  <c:v>0</c:v>
                </c:pt>
                <c:pt idx="4">
                  <c:v>9</c:v>
                </c:pt>
                <c:pt idx="5">
                  <c:v>3</c:v>
                </c:pt>
                <c:pt idx="6">
                  <c:v>21</c:v>
                </c:pt>
                <c:pt idx="7">
                  <c:v>2</c:v>
                </c:pt>
              </c:numCache>
            </c:numRef>
          </c:val>
          <c:extLst>
            <c:ext xmlns:c16="http://schemas.microsoft.com/office/drawing/2014/chart" uri="{C3380CC4-5D6E-409C-BE32-E72D297353CC}">
              <c16:uniqueId val="{00000001-F95A-4EA4-908D-EEA85CD77853}"/>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Sheet1!$D$2:$D$9</c:f>
              <c:numCache>
                <c:formatCode>General</c:formatCode>
                <c:ptCount val="8"/>
                <c:pt idx="0">
                  <c:v>5</c:v>
                </c:pt>
                <c:pt idx="1">
                  <c:v>1</c:v>
                </c:pt>
                <c:pt idx="2">
                  <c:v>0</c:v>
                </c:pt>
                <c:pt idx="3">
                  <c:v>0</c:v>
                </c:pt>
                <c:pt idx="4">
                  <c:v>1</c:v>
                </c:pt>
                <c:pt idx="5">
                  <c:v>4</c:v>
                </c:pt>
                <c:pt idx="6">
                  <c:v>2</c:v>
                </c:pt>
                <c:pt idx="7">
                  <c:v>2</c:v>
                </c:pt>
              </c:numCache>
            </c:numRef>
          </c:val>
          <c:extLst>
            <c:ext xmlns:c16="http://schemas.microsoft.com/office/drawing/2014/chart" uri="{C3380CC4-5D6E-409C-BE32-E72D297353CC}">
              <c16:uniqueId val="{00000002-F95A-4EA4-908D-EEA85CD77853}"/>
            </c:ext>
          </c:extLst>
        </c:ser>
        <c:dLbls>
          <c:showLegendKey val="0"/>
          <c:showVal val="0"/>
          <c:showCatName val="0"/>
          <c:showSerName val="0"/>
          <c:showPercent val="0"/>
          <c:showBubbleSize val="0"/>
        </c:dLbls>
        <c:gapWidth val="150"/>
        <c:overlap val="100"/>
        <c:axId val="416012280"/>
        <c:axId val="416004408"/>
      </c:barChart>
      <c:catAx>
        <c:axId val="41601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04408"/>
        <c:crosses val="autoZero"/>
        <c:auto val="1"/>
        <c:lblAlgn val="ctr"/>
        <c:lblOffset val="100"/>
        <c:noMultiLvlLbl val="0"/>
      </c:catAx>
      <c:valAx>
        <c:axId val="416004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1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Sheet1!$B$2:$B$9</c:f>
              <c:numCache>
                <c:formatCode>General</c:formatCode>
                <c:ptCount val="8"/>
                <c:pt idx="0">
                  <c:v>303</c:v>
                </c:pt>
                <c:pt idx="1">
                  <c:v>6</c:v>
                </c:pt>
                <c:pt idx="2">
                  <c:v>0</c:v>
                </c:pt>
                <c:pt idx="4">
                  <c:v>914</c:v>
                </c:pt>
                <c:pt idx="5">
                  <c:v>406</c:v>
                </c:pt>
                <c:pt idx="6">
                  <c:v>2882</c:v>
                </c:pt>
                <c:pt idx="7">
                  <c:v>300</c:v>
                </c:pt>
              </c:numCache>
            </c:numRef>
          </c:val>
          <c:extLst>
            <c:ext xmlns:c16="http://schemas.microsoft.com/office/drawing/2014/chart" uri="{C3380CC4-5D6E-409C-BE32-E72D297353CC}">
              <c16:uniqueId val="{00000000-62A6-442C-A2B2-8FCAC00E18EB}"/>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Sheet1!$C$2:$C$9</c:f>
              <c:numCache>
                <c:formatCode>General</c:formatCode>
                <c:ptCount val="8"/>
                <c:pt idx="0">
                  <c:v>106</c:v>
                </c:pt>
                <c:pt idx="1">
                  <c:v>21</c:v>
                </c:pt>
                <c:pt idx="2">
                  <c:v>0</c:v>
                </c:pt>
                <c:pt idx="4">
                  <c:v>12</c:v>
                </c:pt>
                <c:pt idx="5">
                  <c:v>772</c:v>
                </c:pt>
                <c:pt idx="6">
                  <c:v>489</c:v>
                </c:pt>
                <c:pt idx="7">
                  <c:v>193</c:v>
                </c:pt>
              </c:numCache>
            </c:numRef>
          </c:val>
          <c:extLst>
            <c:ext xmlns:c16="http://schemas.microsoft.com/office/drawing/2014/chart" uri="{C3380CC4-5D6E-409C-BE32-E72D297353CC}">
              <c16:uniqueId val="{00000001-62A6-442C-A2B2-8FCAC00E18EB}"/>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Sheet1!$D$2:$D$9</c:f>
              <c:numCache>
                <c:formatCode>General</c:formatCode>
                <c:ptCount val="8"/>
                <c:pt idx="0">
                  <c:v>34</c:v>
                </c:pt>
                <c:pt idx="1">
                  <c:v>2</c:v>
                </c:pt>
                <c:pt idx="2">
                  <c:v>306</c:v>
                </c:pt>
                <c:pt idx="4">
                  <c:v>366</c:v>
                </c:pt>
                <c:pt idx="5">
                  <c:v>2503</c:v>
                </c:pt>
                <c:pt idx="6">
                  <c:v>1504</c:v>
                </c:pt>
                <c:pt idx="7">
                  <c:v>2705</c:v>
                </c:pt>
              </c:numCache>
            </c:numRef>
          </c:val>
          <c:extLst>
            <c:ext xmlns:c16="http://schemas.microsoft.com/office/drawing/2014/chart" uri="{C3380CC4-5D6E-409C-BE32-E72D297353CC}">
              <c16:uniqueId val="{00000002-62A6-442C-A2B2-8FCAC00E18EB}"/>
            </c:ext>
          </c:extLst>
        </c:ser>
        <c:dLbls>
          <c:showLegendKey val="0"/>
          <c:showVal val="0"/>
          <c:showCatName val="0"/>
          <c:showSerName val="0"/>
          <c:showPercent val="0"/>
          <c:showBubbleSize val="0"/>
        </c:dLbls>
        <c:gapWidth val="150"/>
        <c:overlap val="100"/>
        <c:axId val="416009000"/>
        <c:axId val="416020808"/>
      </c:barChart>
      <c:catAx>
        <c:axId val="41600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20808"/>
        <c:crosses val="autoZero"/>
        <c:auto val="1"/>
        <c:lblAlgn val="ctr"/>
        <c:lblOffset val="100"/>
        <c:noMultiLvlLbl val="0"/>
      </c:catAx>
      <c:valAx>
        <c:axId val="416020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0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meridabikes_ar</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0.51876716509001997</c:v>
                </c:pt>
                <c:pt idx="1">
                  <c:v>1.1492875100459901</c:v>
                </c:pt>
                <c:pt idx="2">
                  <c:v>0.32164252722498399</c:v>
                </c:pt>
              </c:numCache>
            </c:numRef>
          </c:val>
          <c:extLst>
            <c:ext xmlns:c16="http://schemas.microsoft.com/office/drawing/2014/chart" uri="{C3380CC4-5D6E-409C-BE32-E72D297353CC}">
              <c16:uniqueId val="{00000000-68DB-4212-BA4E-C77FF81F25AC}"/>
            </c:ext>
          </c:extLst>
        </c:ser>
        <c:ser>
          <c:idx val="1"/>
          <c:order val="1"/>
          <c:tx>
            <c:strRef>
              <c:f>Sheet1!$C$1</c:f>
              <c:strCache>
                <c:ptCount val="1"/>
                <c:pt idx="0">
                  <c:v>giantargentina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1.0110712299682001E-2</c:v>
                </c:pt>
                <c:pt idx="1">
                  <c:v>3.0318342597271002E-2</c:v>
                </c:pt>
                <c:pt idx="2">
                  <c:v>0.1066477070743</c:v>
                </c:pt>
              </c:numCache>
            </c:numRef>
          </c:val>
          <c:extLst>
            <c:ext xmlns:c16="http://schemas.microsoft.com/office/drawing/2014/chart" uri="{C3380CC4-5D6E-409C-BE32-E72D297353CC}">
              <c16:uniqueId val="{00000001-68DB-4212-BA4E-C77FF81F25AC}"/>
            </c:ext>
          </c:extLst>
        </c:ser>
        <c:ser>
          <c:idx val="2"/>
          <c:order val="2"/>
          <c:tx>
            <c:strRef>
              <c:f>Sheet1!$D$1</c:f>
              <c:strCache>
                <c:ptCount val="1"/>
                <c:pt idx="0">
                  <c:v>cervelo_argentina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7.3966642494560997</c:v>
                </c:pt>
                <c:pt idx="1">
                  <c:v>0</c:v>
                </c:pt>
                <c:pt idx="2">
                  <c:v>0</c:v>
                </c:pt>
              </c:numCache>
            </c:numRef>
          </c:val>
          <c:extLst>
            <c:ext xmlns:c16="http://schemas.microsoft.com/office/drawing/2014/chart" uri="{C3380CC4-5D6E-409C-BE32-E72D297353CC}">
              <c16:uniqueId val="{00000002-68DB-4212-BA4E-C77FF81F25AC}"/>
            </c:ext>
          </c:extLst>
        </c:ser>
        <c:ser>
          <c:idx val="3"/>
          <c:order val="3"/>
          <c:tx>
            <c:strRef>
              <c:f>Sheet1!$E$1</c:f>
              <c:strCache>
                <c:ptCount val="1"/>
                <c:pt idx="0">
                  <c:v>orbea.argentina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68DB-4212-BA4E-C77FF81F25AC}"/>
            </c:ext>
          </c:extLst>
        </c:ser>
        <c:ser>
          <c:idx val="4"/>
          <c:order val="4"/>
          <c:tx>
            <c:strRef>
              <c:f>Sheet1!$F$1</c:f>
              <c:strCache>
                <c:ptCount val="1"/>
                <c:pt idx="0">
                  <c:v>cannondale.argentina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0.562484632453775</c:v>
                </c:pt>
                <c:pt idx="1">
                  <c:v>0.62392282899363205</c:v>
                </c:pt>
                <c:pt idx="2">
                  <c:v>7.3372057474777999E-2</c:v>
                </c:pt>
              </c:numCache>
            </c:numRef>
          </c:val>
          <c:extLst>
            <c:ext xmlns:c16="http://schemas.microsoft.com/office/drawing/2014/chart" uri="{C3380CC4-5D6E-409C-BE32-E72D297353CC}">
              <c16:uniqueId val="{00000004-68DB-4212-BA4E-C77FF81F25AC}"/>
            </c:ext>
          </c:extLst>
        </c:ser>
        <c:ser>
          <c:idx val="5"/>
          <c:order val="5"/>
          <c:tx>
            <c:strRef>
              <c:f>Sheet1!$G$1</c:f>
              <c:strCache>
                <c:ptCount val="1"/>
                <c:pt idx="0">
                  <c:v>trekbicycleargentina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0.75420474769994905</c:v>
                </c:pt>
                <c:pt idx="1">
                  <c:v>0.285767946549913</c:v>
                </c:pt>
                <c:pt idx="2">
                  <c:v>0.40733899547784502</c:v>
                </c:pt>
              </c:numCache>
            </c:numRef>
          </c:val>
          <c:extLst>
            <c:ext xmlns:c16="http://schemas.microsoft.com/office/drawing/2014/chart" uri="{C3380CC4-5D6E-409C-BE32-E72D297353CC}">
              <c16:uniqueId val="{00000005-68DB-4212-BA4E-C77FF81F25AC}"/>
            </c:ext>
          </c:extLst>
        </c:ser>
        <c:ser>
          <c:idx val="6"/>
          <c:order val="6"/>
          <c:tx>
            <c:strRef>
              <c:f>Sheet1!$H$1</c:f>
              <c:strCache>
                <c:ptCount val="1"/>
                <c:pt idx="0">
                  <c:v>scottsportsargentina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0.46232364824560301</c:v>
                </c:pt>
                <c:pt idx="1">
                  <c:v>0.38011658237025597</c:v>
                </c:pt>
                <c:pt idx="2">
                  <c:v>0.67798638553159496</c:v>
                </c:pt>
              </c:numCache>
            </c:numRef>
          </c:val>
          <c:extLst>
            <c:ext xmlns:c16="http://schemas.microsoft.com/office/drawing/2014/chart" uri="{C3380CC4-5D6E-409C-BE32-E72D297353CC}">
              <c16:uniqueId val="{00000006-68DB-4212-BA4E-C77FF81F25AC}"/>
            </c:ext>
          </c:extLst>
        </c:ser>
        <c:ser>
          <c:idx val="7"/>
          <c:order val="7"/>
          <c:tx>
            <c:strRef>
              <c:f>Sheet1!$I$1</c:f>
              <c:strCache>
                <c:ptCount val="1"/>
                <c:pt idx="0">
                  <c:v>specialized_arg</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0.73284914258389899</c:v>
                </c:pt>
                <c:pt idx="1">
                  <c:v>0.32583599895467502</c:v>
                </c:pt>
                <c:pt idx="2">
                  <c:v>0.208980391881185</c:v>
                </c:pt>
              </c:numCache>
            </c:numRef>
          </c:val>
          <c:extLst>
            <c:ext xmlns:c16="http://schemas.microsoft.com/office/drawing/2014/chart" uri="{C3380CC4-5D6E-409C-BE32-E72D297353CC}">
              <c16:uniqueId val="{00000007-68DB-4212-BA4E-C77FF81F25AC}"/>
            </c:ext>
          </c:extLst>
        </c:ser>
        <c:dLbls>
          <c:showLegendKey val="0"/>
          <c:showVal val="0"/>
          <c:showCatName val="0"/>
          <c:showSerName val="0"/>
          <c:showPercent val="0"/>
          <c:showBubbleSize val="0"/>
        </c:dLbls>
        <c:gapWidth val="219"/>
        <c:overlap val="-27"/>
        <c:axId val="416020480"/>
        <c:axId val="416021136"/>
      </c:barChart>
      <c:catAx>
        <c:axId val="41602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21136"/>
        <c:crosses val="autoZero"/>
        <c:auto val="1"/>
        <c:lblAlgn val="ctr"/>
        <c:lblOffset val="100"/>
        <c:noMultiLvlLbl val="0"/>
      </c:catAx>
      <c:valAx>
        <c:axId val="41602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2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Sheet1!$B$2:$B$9</c:f>
              <c:numCache>
                <c:formatCode>General</c:formatCode>
                <c:ptCount val="8"/>
                <c:pt idx="0">
                  <c:v>433</c:v>
                </c:pt>
                <c:pt idx="1">
                  <c:v>21</c:v>
                </c:pt>
                <c:pt idx="2">
                  <c:v>298</c:v>
                </c:pt>
                <c:pt idx="4">
                  <c:v>1272</c:v>
                </c:pt>
                <c:pt idx="5">
                  <c:v>3613</c:v>
                </c:pt>
                <c:pt idx="6">
                  <c:v>4805</c:v>
                </c:pt>
                <c:pt idx="7">
                  <c:v>3011</c:v>
                </c:pt>
              </c:numCache>
            </c:numRef>
          </c:val>
          <c:extLst>
            <c:ext xmlns:c16="http://schemas.microsoft.com/office/drawing/2014/chart" uri="{C3380CC4-5D6E-409C-BE32-E72D297353CC}">
              <c16:uniqueId val="{00000000-A5F2-4E2D-85E2-C893791E0222}"/>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Sheet1!$C$2:$C$9</c:f>
              <c:numCache>
                <c:formatCode>General</c:formatCode>
                <c:ptCount val="8"/>
                <c:pt idx="0">
                  <c:v>10</c:v>
                </c:pt>
                <c:pt idx="1">
                  <c:v>8</c:v>
                </c:pt>
                <c:pt idx="2">
                  <c:v>8</c:v>
                </c:pt>
                <c:pt idx="4">
                  <c:v>20</c:v>
                </c:pt>
                <c:pt idx="5">
                  <c:v>68</c:v>
                </c:pt>
                <c:pt idx="6">
                  <c:v>70</c:v>
                </c:pt>
                <c:pt idx="7">
                  <c:v>187</c:v>
                </c:pt>
              </c:numCache>
            </c:numRef>
          </c:val>
          <c:extLst>
            <c:ext xmlns:c16="http://schemas.microsoft.com/office/drawing/2014/chart" uri="{C3380CC4-5D6E-409C-BE32-E72D297353CC}">
              <c16:uniqueId val="{00000001-A5F2-4E2D-85E2-C893791E0222}"/>
            </c:ext>
          </c:extLst>
        </c:ser>
        <c:dLbls>
          <c:showLegendKey val="0"/>
          <c:showVal val="0"/>
          <c:showCatName val="0"/>
          <c:showSerName val="0"/>
          <c:showPercent val="0"/>
          <c:showBubbleSize val="0"/>
        </c:dLbls>
        <c:gapWidth val="150"/>
        <c:overlap val="100"/>
        <c:axId val="416021464"/>
        <c:axId val="416017528"/>
      </c:barChart>
      <c:catAx>
        <c:axId val="41602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17528"/>
        <c:crosses val="autoZero"/>
        <c:auto val="1"/>
        <c:lblAlgn val="ctr"/>
        <c:lblOffset val="100"/>
        <c:noMultiLvlLbl val="0"/>
      </c:catAx>
      <c:valAx>
        <c:axId val="416017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2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5B0DD-3E9C-4F3C-812E-8B5271E2B4B9}"/>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BF0ACE73-A647-4777-9CA2-CE3988FAB24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9565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419E6-4C77-4DDA-A32C-3C946A3FF31D}"/>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36A804B8-C15A-4676-88B5-B09A9A057EFE}"/>
              </a:ext>
            </a:extLst>
          </p:cNvPr>
          <p:cNvGraphicFramePr>
            <a:graphicFrameLocks noGrp="1"/>
          </p:cNvGraphicFramePr>
          <p:nvPr>
            <p:ph type="tbl" sz="quarter" idx="13"/>
            <p:extLst>
              <p:ext uri="{D42A27DB-BD31-4B8C-83A1-F6EECF244321}">
                <p14:modId xmlns:p14="http://schemas.microsoft.com/office/powerpoint/2010/main" val="2035780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0175545"/>
                    </a:ext>
                  </a:extLst>
                </a:gridCol>
                <a:gridCol w="658368">
                  <a:extLst>
                    <a:ext uri="{9D8B030D-6E8A-4147-A177-3AD203B41FA5}">
                      <a16:colId xmlns:a16="http://schemas.microsoft.com/office/drawing/2014/main" val="2397266275"/>
                    </a:ext>
                  </a:extLst>
                </a:gridCol>
                <a:gridCol w="658368">
                  <a:extLst>
                    <a:ext uri="{9D8B030D-6E8A-4147-A177-3AD203B41FA5}">
                      <a16:colId xmlns:a16="http://schemas.microsoft.com/office/drawing/2014/main" val="89568420"/>
                    </a:ext>
                  </a:extLst>
                </a:gridCol>
                <a:gridCol w="658368">
                  <a:extLst>
                    <a:ext uri="{9D8B030D-6E8A-4147-A177-3AD203B41FA5}">
                      <a16:colId xmlns:a16="http://schemas.microsoft.com/office/drawing/2014/main" val="3660202449"/>
                    </a:ext>
                  </a:extLst>
                </a:gridCol>
                <a:gridCol w="658368">
                  <a:extLst>
                    <a:ext uri="{9D8B030D-6E8A-4147-A177-3AD203B41FA5}">
                      <a16:colId xmlns:a16="http://schemas.microsoft.com/office/drawing/2014/main" val="2550887648"/>
                    </a:ext>
                  </a:extLst>
                </a:gridCol>
                <a:gridCol w="658368">
                  <a:extLst>
                    <a:ext uri="{9D8B030D-6E8A-4147-A177-3AD203B41FA5}">
                      <a16:colId xmlns:a16="http://schemas.microsoft.com/office/drawing/2014/main" val="2451575213"/>
                    </a:ext>
                  </a:extLst>
                </a:gridCol>
                <a:gridCol w="658368">
                  <a:extLst>
                    <a:ext uri="{9D8B030D-6E8A-4147-A177-3AD203B41FA5}">
                      <a16:colId xmlns:a16="http://schemas.microsoft.com/office/drawing/2014/main" val="2795174909"/>
                    </a:ext>
                  </a:extLst>
                </a:gridCol>
                <a:gridCol w="658368">
                  <a:extLst>
                    <a:ext uri="{9D8B030D-6E8A-4147-A177-3AD203B41FA5}">
                      <a16:colId xmlns:a16="http://schemas.microsoft.com/office/drawing/2014/main" val="740590493"/>
                    </a:ext>
                  </a:extLst>
                </a:gridCol>
                <a:gridCol w="658368">
                  <a:extLst>
                    <a:ext uri="{9D8B030D-6E8A-4147-A177-3AD203B41FA5}">
                      <a16:colId xmlns:a16="http://schemas.microsoft.com/office/drawing/2014/main" val="1855722813"/>
                    </a:ext>
                  </a:extLst>
                </a:gridCol>
                <a:gridCol w="658368">
                  <a:extLst>
                    <a:ext uri="{9D8B030D-6E8A-4147-A177-3AD203B41FA5}">
                      <a16:colId xmlns:a16="http://schemas.microsoft.com/office/drawing/2014/main" val="375142927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7991868"/>
                  </a:ext>
                </a:extLst>
              </a:tr>
              <a:tr h="370840">
                <a:tc>
                  <a:txBody>
                    <a:bodyPr/>
                    <a:lstStyle/>
                    <a:p>
                      <a:r>
                        <a:rPr lang="en-US" sz="1000"/>
                        <a:t>trekbicycleargentina</a:t>
                      </a:r>
                    </a:p>
                  </a:txBody>
                  <a:tcPr/>
                </a:tc>
                <a:tc>
                  <a:txBody>
                    <a:bodyPr/>
                    <a:lstStyle/>
                    <a:p>
                      <a:r>
                        <a:rPr lang="en-US" sz="1000"/>
                        <a:t>47452</a:t>
                      </a:r>
                    </a:p>
                  </a:txBody>
                  <a:tcPr/>
                </a:tc>
                <a:tc>
                  <a:txBody>
                    <a:bodyPr/>
                    <a:lstStyle/>
                    <a:p>
                      <a:r>
                        <a:rPr lang="en-US" sz="1000"/>
                        <a:t>110</a:t>
                      </a:r>
                    </a:p>
                  </a:txBody>
                  <a:tcPr/>
                </a:tc>
                <a:tc>
                  <a:txBody>
                    <a:bodyPr/>
                    <a:lstStyle/>
                    <a:p>
                      <a:r>
                        <a:rPr lang="en-US" sz="1000"/>
                        <a:t>3</a:t>
                      </a:r>
                    </a:p>
                  </a:txBody>
                  <a:tcPr/>
                </a:tc>
                <a:tc>
                  <a:txBody>
                    <a:bodyPr/>
                    <a:lstStyle/>
                    <a:p>
                      <a:r>
                        <a:rPr lang="en-US" sz="1000"/>
                        <a:t>7</a:t>
                      </a:r>
                    </a:p>
                  </a:txBody>
                  <a:tcPr/>
                </a:tc>
                <a:tc>
                  <a:txBody>
                    <a:bodyPr/>
                    <a:lstStyle/>
                    <a:p>
                      <a:r>
                        <a:rPr lang="en-US" sz="1000"/>
                        <a:t>4</a:t>
                      </a:r>
                    </a:p>
                  </a:txBody>
                  <a:tcPr/>
                </a:tc>
                <a:tc>
                  <a:txBody>
                    <a:bodyPr/>
                    <a:lstStyle/>
                    <a:p>
                      <a:r>
                        <a:rPr lang="en-US" sz="1000"/>
                        <a:t>14</a:t>
                      </a:r>
                    </a:p>
                  </a:txBody>
                  <a:tcPr/>
                </a:tc>
                <a:tc>
                  <a:txBody>
                    <a:bodyPr/>
                    <a:lstStyle/>
                    <a:p>
                      <a:r>
                        <a:rPr lang="en-US" sz="1000"/>
                        <a:t>3613</a:t>
                      </a:r>
                    </a:p>
                  </a:txBody>
                  <a:tcPr/>
                </a:tc>
                <a:tc>
                  <a:txBody>
                    <a:bodyPr/>
                    <a:lstStyle/>
                    <a:p>
                      <a:r>
                        <a:rPr lang="en-US" sz="1000"/>
                        <a:t>68</a:t>
                      </a:r>
                    </a:p>
                  </a:txBody>
                  <a:tcPr/>
                </a:tc>
                <a:tc>
                  <a:txBody>
                    <a:bodyPr/>
                    <a:lstStyle/>
                    <a:p>
                      <a:r>
                        <a:rPr lang="en-US" sz="1000"/>
                        <a:t>0.5547 %</a:t>
                      </a:r>
                    </a:p>
                  </a:txBody>
                  <a:tcPr/>
                </a:tc>
                <a:extLst>
                  <a:ext uri="{0D108BD9-81ED-4DB2-BD59-A6C34878D82A}">
                    <a16:rowId xmlns:a16="http://schemas.microsoft.com/office/drawing/2014/main" val="535223429"/>
                  </a:ext>
                </a:extLst>
              </a:tr>
              <a:tr h="370840">
                <a:tc>
                  <a:txBody>
                    <a:bodyPr/>
                    <a:lstStyle/>
                    <a:p>
                      <a:r>
                        <a:rPr lang="en-US" sz="1000"/>
                        <a:t>specialized_arg</a:t>
                      </a:r>
                    </a:p>
                  </a:txBody>
                  <a:tcPr/>
                </a:tc>
                <a:tc>
                  <a:txBody>
                    <a:bodyPr/>
                    <a:lstStyle/>
                    <a:p>
                      <a:r>
                        <a:rPr lang="en-US" sz="1000"/>
                        <a:t>46400</a:t>
                      </a:r>
                    </a:p>
                  </a:txBody>
                  <a:tcPr/>
                </a:tc>
                <a:tc>
                  <a:txBody>
                    <a:bodyPr/>
                    <a:lstStyle/>
                    <a:p>
                      <a:r>
                        <a:rPr lang="en-US" sz="1000"/>
                        <a:t>751</a:t>
                      </a:r>
                    </a:p>
                  </a:txBody>
                  <a:tcPr/>
                </a:tc>
                <a:tc>
                  <a:txBody>
                    <a:bodyPr/>
                    <a:lstStyle/>
                    <a:p>
                      <a:r>
                        <a:rPr lang="en-US" sz="1000"/>
                        <a:t>2</a:t>
                      </a:r>
                    </a:p>
                  </a:txBody>
                  <a:tcPr/>
                </a:tc>
                <a:tc>
                  <a:txBody>
                    <a:bodyPr/>
                    <a:lstStyle/>
                    <a:p>
                      <a:r>
                        <a:rPr lang="en-US" sz="1000"/>
                        <a:t>8</a:t>
                      </a:r>
                    </a:p>
                  </a:txBody>
                  <a:tcPr/>
                </a:tc>
                <a:tc>
                  <a:txBody>
                    <a:bodyPr/>
                    <a:lstStyle/>
                    <a:p>
                      <a:r>
                        <a:rPr lang="en-US" sz="1000"/>
                        <a:t>2</a:t>
                      </a:r>
                    </a:p>
                  </a:txBody>
                  <a:tcPr/>
                </a:tc>
                <a:tc>
                  <a:txBody>
                    <a:bodyPr/>
                    <a:lstStyle/>
                    <a:p>
                      <a:r>
                        <a:rPr lang="en-US" sz="1000"/>
                        <a:t>12</a:t>
                      </a:r>
                    </a:p>
                  </a:txBody>
                  <a:tcPr/>
                </a:tc>
                <a:tc>
                  <a:txBody>
                    <a:bodyPr/>
                    <a:lstStyle/>
                    <a:p>
                      <a:r>
                        <a:rPr lang="en-US" sz="1000"/>
                        <a:t>3011</a:t>
                      </a:r>
                    </a:p>
                  </a:txBody>
                  <a:tcPr/>
                </a:tc>
                <a:tc>
                  <a:txBody>
                    <a:bodyPr/>
                    <a:lstStyle/>
                    <a:p>
                      <a:r>
                        <a:rPr lang="en-US" sz="1000"/>
                        <a:t>187</a:t>
                      </a:r>
                    </a:p>
                  </a:txBody>
                  <a:tcPr/>
                </a:tc>
                <a:tc>
                  <a:txBody>
                    <a:bodyPr/>
                    <a:lstStyle/>
                    <a:p>
                      <a:r>
                        <a:rPr lang="en-US" sz="1000"/>
                        <a:t>0.5790 %</a:t>
                      </a:r>
                    </a:p>
                  </a:txBody>
                  <a:tcPr/>
                </a:tc>
                <a:extLst>
                  <a:ext uri="{0D108BD9-81ED-4DB2-BD59-A6C34878D82A}">
                    <a16:rowId xmlns:a16="http://schemas.microsoft.com/office/drawing/2014/main" val="708402246"/>
                  </a:ext>
                </a:extLst>
              </a:tr>
              <a:tr h="370840">
                <a:tc>
                  <a:txBody>
                    <a:bodyPr/>
                    <a:lstStyle/>
                    <a:p>
                      <a:r>
                        <a:rPr lang="en-US" sz="1000"/>
                        <a:t>scottsportsargentina</a:t>
                      </a:r>
                    </a:p>
                  </a:txBody>
                  <a:tcPr/>
                </a:tc>
                <a:tc>
                  <a:txBody>
                    <a:bodyPr/>
                    <a:lstStyle/>
                    <a:p>
                      <a:r>
                        <a:rPr lang="en-US" sz="1000"/>
                        <a:t>36329</a:t>
                      </a:r>
                    </a:p>
                  </a:txBody>
                  <a:tcPr/>
                </a:tc>
                <a:tc>
                  <a:txBody>
                    <a:bodyPr/>
                    <a:lstStyle/>
                    <a:p>
                      <a:r>
                        <a:rPr lang="en-US" sz="1000"/>
                        <a:t>356</a:t>
                      </a:r>
                    </a:p>
                  </a:txBody>
                  <a:tcPr/>
                </a:tc>
                <a:tc>
                  <a:txBody>
                    <a:bodyPr/>
                    <a:lstStyle/>
                    <a:p>
                      <a:r>
                        <a:rPr lang="en-US" sz="1000"/>
                        <a:t>21</a:t>
                      </a:r>
                    </a:p>
                  </a:txBody>
                  <a:tcPr/>
                </a:tc>
                <a:tc>
                  <a:txBody>
                    <a:bodyPr/>
                    <a:lstStyle/>
                    <a:p>
                      <a:r>
                        <a:rPr lang="en-US" sz="1000"/>
                        <a:t>9</a:t>
                      </a:r>
                    </a:p>
                  </a:txBody>
                  <a:tcPr/>
                </a:tc>
                <a:tc>
                  <a:txBody>
                    <a:bodyPr/>
                    <a:lstStyle/>
                    <a:p>
                      <a:r>
                        <a:rPr lang="en-US" sz="1000"/>
                        <a:t>2</a:t>
                      </a:r>
                    </a:p>
                  </a:txBody>
                  <a:tcPr/>
                </a:tc>
                <a:tc>
                  <a:txBody>
                    <a:bodyPr/>
                    <a:lstStyle/>
                    <a:p>
                      <a:r>
                        <a:rPr lang="en-US" sz="1000"/>
                        <a:t>32</a:t>
                      </a:r>
                    </a:p>
                  </a:txBody>
                  <a:tcPr/>
                </a:tc>
                <a:tc>
                  <a:txBody>
                    <a:bodyPr/>
                    <a:lstStyle/>
                    <a:p>
                      <a:r>
                        <a:rPr lang="en-US" sz="1000"/>
                        <a:t>4805</a:t>
                      </a:r>
                    </a:p>
                  </a:txBody>
                  <a:tcPr/>
                </a:tc>
                <a:tc>
                  <a:txBody>
                    <a:bodyPr/>
                    <a:lstStyle/>
                    <a:p>
                      <a:r>
                        <a:rPr lang="en-US" sz="1000"/>
                        <a:t>70</a:t>
                      </a:r>
                    </a:p>
                  </a:txBody>
                  <a:tcPr/>
                </a:tc>
                <a:tc>
                  <a:txBody>
                    <a:bodyPr/>
                    <a:lstStyle/>
                    <a:p>
                      <a:r>
                        <a:rPr lang="en-US" sz="1000"/>
                        <a:t>0.4214 %</a:t>
                      </a:r>
                    </a:p>
                  </a:txBody>
                  <a:tcPr/>
                </a:tc>
                <a:extLst>
                  <a:ext uri="{0D108BD9-81ED-4DB2-BD59-A6C34878D82A}">
                    <a16:rowId xmlns:a16="http://schemas.microsoft.com/office/drawing/2014/main" val="3850643103"/>
                  </a:ext>
                </a:extLst>
              </a:tr>
              <a:tr h="370840">
                <a:tc>
                  <a:txBody>
                    <a:bodyPr/>
                    <a:lstStyle/>
                    <a:p>
                      <a:r>
                        <a:rPr lang="en-US" sz="1000"/>
                        <a:t>giantargentina</a:t>
                      </a:r>
                    </a:p>
                  </a:txBody>
                  <a:tcPr/>
                </a:tc>
                <a:tc>
                  <a:txBody>
                    <a:bodyPr/>
                    <a:lstStyle/>
                    <a:p>
                      <a:r>
                        <a:rPr lang="en-US" sz="1000"/>
                        <a:t>19833</a:t>
                      </a:r>
                    </a:p>
                  </a:txBody>
                  <a:tcPr/>
                </a:tc>
                <a:tc>
                  <a:txBody>
                    <a:bodyPr/>
                    <a:lstStyle/>
                    <a:p>
                      <a:r>
                        <a:rPr lang="en-US" sz="1000"/>
                        <a:t>161</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21</a:t>
                      </a:r>
                    </a:p>
                  </a:txBody>
                  <a:tcPr/>
                </a:tc>
                <a:tc>
                  <a:txBody>
                    <a:bodyPr/>
                    <a:lstStyle/>
                    <a:p>
                      <a:r>
                        <a:rPr lang="en-US" sz="1000"/>
                        <a:t>8</a:t>
                      </a:r>
                    </a:p>
                  </a:txBody>
                  <a:tcPr/>
                </a:tc>
                <a:tc>
                  <a:txBody>
                    <a:bodyPr/>
                    <a:lstStyle/>
                    <a:p>
                      <a:r>
                        <a:rPr lang="en-US" sz="1000"/>
                        <a:t>0.0489 %</a:t>
                      </a:r>
                    </a:p>
                  </a:txBody>
                  <a:tcPr/>
                </a:tc>
                <a:extLst>
                  <a:ext uri="{0D108BD9-81ED-4DB2-BD59-A6C34878D82A}">
                    <a16:rowId xmlns:a16="http://schemas.microsoft.com/office/drawing/2014/main" val="4250861695"/>
                  </a:ext>
                </a:extLst>
              </a:tr>
              <a:tr h="370840">
                <a:tc>
                  <a:txBody>
                    <a:bodyPr/>
                    <a:lstStyle/>
                    <a:p>
                      <a:r>
                        <a:rPr lang="en-US" sz="1000"/>
                        <a:t>orbea.argentina</a:t>
                      </a:r>
                    </a:p>
                  </a:txBody>
                  <a:tcPr/>
                </a:tc>
                <a:tc>
                  <a:txBody>
                    <a:bodyPr/>
                    <a:lstStyle/>
                    <a:p>
                      <a:r>
                        <a:rPr lang="en-US" sz="1000"/>
                        <a:t>18769</a:t>
                      </a:r>
                    </a:p>
                  </a:txBody>
                  <a:tcPr/>
                </a:tc>
                <a:tc>
                  <a:txBody>
                    <a:bodyPr/>
                    <a:lstStyle/>
                    <a:p>
                      <a:r>
                        <a:rPr lang="en-US" sz="1000"/>
                        <a:t>-62</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638416345"/>
                  </a:ext>
                </a:extLst>
              </a:tr>
              <a:tr h="370840">
                <a:tc>
                  <a:txBody>
                    <a:bodyPr/>
                    <a:lstStyle/>
                    <a:p>
                      <a:r>
                        <a:rPr lang="en-US" sz="1000"/>
                        <a:t>cannondale.argentina</a:t>
                      </a:r>
                    </a:p>
                  </a:txBody>
                  <a:tcPr/>
                </a:tc>
                <a:tc>
                  <a:txBody>
                    <a:bodyPr/>
                    <a:lstStyle/>
                    <a:p>
                      <a:r>
                        <a:rPr lang="en-US" sz="1000"/>
                        <a:t>16363</a:t>
                      </a:r>
                    </a:p>
                  </a:txBody>
                  <a:tcPr/>
                </a:tc>
                <a:tc>
                  <a:txBody>
                    <a:bodyPr/>
                    <a:lstStyle/>
                    <a:p>
                      <a:r>
                        <a:rPr lang="en-US" sz="1000"/>
                        <a:t>130</a:t>
                      </a:r>
                    </a:p>
                  </a:txBody>
                  <a:tcPr/>
                </a:tc>
                <a:tc>
                  <a:txBody>
                    <a:bodyPr/>
                    <a:lstStyle/>
                    <a:p>
                      <a:r>
                        <a:rPr lang="en-US" sz="1000"/>
                        <a:t>9</a:t>
                      </a:r>
                    </a:p>
                  </a:txBody>
                  <a:tcPr/>
                </a:tc>
                <a:tc>
                  <a:txBody>
                    <a:bodyPr/>
                    <a:lstStyle/>
                    <a:p>
                      <a:r>
                        <a:rPr lang="en-US" sz="1000"/>
                        <a:t>4</a:t>
                      </a:r>
                    </a:p>
                  </a:txBody>
                  <a:tcPr/>
                </a:tc>
                <a:tc>
                  <a:txBody>
                    <a:bodyPr/>
                    <a:lstStyle/>
                    <a:p>
                      <a:r>
                        <a:rPr lang="en-US" sz="1000"/>
                        <a:t>1</a:t>
                      </a:r>
                    </a:p>
                  </a:txBody>
                  <a:tcPr/>
                </a:tc>
                <a:tc>
                  <a:txBody>
                    <a:bodyPr/>
                    <a:lstStyle/>
                    <a:p>
                      <a:r>
                        <a:rPr lang="en-US" sz="1000"/>
                        <a:t>14</a:t>
                      </a:r>
                    </a:p>
                  </a:txBody>
                  <a:tcPr/>
                </a:tc>
                <a:tc>
                  <a:txBody>
                    <a:bodyPr/>
                    <a:lstStyle/>
                    <a:p>
                      <a:r>
                        <a:rPr lang="en-US" sz="1000"/>
                        <a:t>1272</a:t>
                      </a:r>
                    </a:p>
                  </a:txBody>
                  <a:tcPr/>
                </a:tc>
                <a:tc>
                  <a:txBody>
                    <a:bodyPr/>
                    <a:lstStyle/>
                    <a:p>
                      <a:r>
                        <a:rPr lang="en-US" sz="1000"/>
                        <a:t>20</a:t>
                      </a:r>
                    </a:p>
                  </a:txBody>
                  <a:tcPr/>
                </a:tc>
                <a:tc>
                  <a:txBody>
                    <a:bodyPr/>
                    <a:lstStyle/>
                    <a:p>
                      <a:r>
                        <a:rPr lang="en-US" sz="1000"/>
                        <a:t>0.5662 %</a:t>
                      </a:r>
                    </a:p>
                  </a:txBody>
                  <a:tcPr/>
                </a:tc>
                <a:extLst>
                  <a:ext uri="{0D108BD9-81ED-4DB2-BD59-A6C34878D82A}">
                    <a16:rowId xmlns:a16="http://schemas.microsoft.com/office/drawing/2014/main" val="3998048585"/>
                  </a:ext>
                </a:extLst>
              </a:tr>
              <a:tr h="370840">
                <a:tc>
                  <a:txBody>
                    <a:bodyPr/>
                    <a:lstStyle/>
                    <a:p>
                      <a:r>
                        <a:rPr lang="en-US" sz="1000"/>
                        <a:t>meridabikes_ar</a:t>
                      </a:r>
                    </a:p>
                  </a:txBody>
                  <a:tcPr/>
                </a:tc>
                <a:tc>
                  <a:txBody>
                    <a:bodyPr/>
                    <a:lstStyle/>
                    <a:p>
                      <a:r>
                        <a:rPr lang="en-US" sz="1000"/>
                        <a:t>6629</a:t>
                      </a:r>
                    </a:p>
                  </a:txBody>
                  <a:tcPr/>
                </a:tc>
                <a:tc>
                  <a:txBody>
                    <a:bodyPr/>
                    <a:lstStyle/>
                    <a:p>
                      <a:r>
                        <a:rPr lang="en-US" sz="1000"/>
                        <a:t>94</a:t>
                      </a:r>
                    </a:p>
                  </a:txBody>
                  <a:tcPr/>
                </a:tc>
                <a:tc>
                  <a:txBody>
                    <a:bodyPr/>
                    <a:lstStyle/>
                    <a:p>
                      <a:r>
                        <a:rPr lang="en-US" sz="1000"/>
                        <a:t>4</a:t>
                      </a:r>
                    </a:p>
                  </a:txBody>
                  <a:tcPr/>
                </a:tc>
                <a:tc>
                  <a:txBody>
                    <a:bodyPr/>
                    <a:lstStyle/>
                    <a:p>
                      <a:r>
                        <a:rPr lang="en-US" sz="1000"/>
                        <a:t>1</a:t>
                      </a:r>
                    </a:p>
                  </a:txBody>
                  <a:tcPr/>
                </a:tc>
                <a:tc>
                  <a:txBody>
                    <a:bodyPr/>
                    <a:lstStyle/>
                    <a:p>
                      <a:r>
                        <a:rPr lang="en-US" sz="1000"/>
                        <a:t>5</a:t>
                      </a:r>
                    </a:p>
                  </a:txBody>
                  <a:tcPr/>
                </a:tc>
                <a:tc>
                  <a:txBody>
                    <a:bodyPr/>
                    <a:lstStyle/>
                    <a:p>
                      <a:r>
                        <a:rPr lang="en-US" sz="1000"/>
                        <a:t>10</a:t>
                      </a:r>
                    </a:p>
                  </a:txBody>
                  <a:tcPr/>
                </a:tc>
                <a:tc>
                  <a:txBody>
                    <a:bodyPr/>
                    <a:lstStyle/>
                    <a:p>
                      <a:r>
                        <a:rPr lang="en-US" sz="1000"/>
                        <a:t>433</a:t>
                      </a:r>
                    </a:p>
                  </a:txBody>
                  <a:tcPr/>
                </a:tc>
                <a:tc>
                  <a:txBody>
                    <a:bodyPr/>
                    <a:lstStyle/>
                    <a:p>
                      <a:r>
                        <a:rPr lang="en-US" sz="1000"/>
                        <a:t>10</a:t>
                      </a:r>
                    </a:p>
                  </a:txBody>
                  <a:tcPr/>
                </a:tc>
                <a:tc>
                  <a:txBody>
                    <a:bodyPr/>
                    <a:lstStyle/>
                    <a:p>
                      <a:r>
                        <a:rPr lang="en-US" sz="1000"/>
                        <a:t>0.6730 %</a:t>
                      </a:r>
                    </a:p>
                  </a:txBody>
                  <a:tcPr/>
                </a:tc>
                <a:extLst>
                  <a:ext uri="{0D108BD9-81ED-4DB2-BD59-A6C34878D82A}">
                    <a16:rowId xmlns:a16="http://schemas.microsoft.com/office/drawing/2014/main" val="3551269487"/>
                  </a:ext>
                </a:extLst>
              </a:tr>
              <a:tr h="370840">
                <a:tc>
                  <a:txBody>
                    <a:bodyPr/>
                    <a:lstStyle/>
                    <a:p>
                      <a:r>
                        <a:rPr lang="en-US" sz="1000"/>
                        <a:t>cervelo_argentina</a:t>
                      </a:r>
                    </a:p>
                  </a:txBody>
                  <a:tcPr/>
                </a:tc>
                <a:tc>
                  <a:txBody>
                    <a:bodyPr/>
                    <a:lstStyle/>
                    <a:p>
                      <a:r>
                        <a:rPr lang="en-US" sz="1000"/>
                        <a:t>4249</a:t>
                      </a:r>
                    </a:p>
                  </a:txBody>
                  <a:tcPr/>
                </a:tc>
                <a:tc>
                  <a:txBody>
                    <a:bodyPr/>
                    <a:lstStyle/>
                    <a:p>
                      <a:r>
                        <a:rPr lang="en-US" sz="1000"/>
                        <a:t>185</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298</a:t>
                      </a:r>
                    </a:p>
                  </a:txBody>
                  <a:tcPr/>
                </a:tc>
                <a:tc>
                  <a:txBody>
                    <a:bodyPr/>
                    <a:lstStyle/>
                    <a:p>
                      <a:r>
                        <a:rPr lang="en-US" sz="1000"/>
                        <a:t>8</a:t>
                      </a:r>
                    </a:p>
                  </a:txBody>
                  <a:tcPr/>
                </a:tc>
                <a:tc>
                  <a:txBody>
                    <a:bodyPr/>
                    <a:lstStyle/>
                    <a:p>
                      <a:r>
                        <a:rPr lang="en-US" sz="1000"/>
                        <a:t>7.3628 %</a:t>
                      </a:r>
                    </a:p>
                  </a:txBody>
                  <a:tcPr/>
                </a:tc>
                <a:extLst>
                  <a:ext uri="{0D108BD9-81ED-4DB2-BD59-A6C34878D82A}">
                    <a16:rowId xmlns:a16="http://schemas.microsoft.com/office/drawing/2014/main" val="1174169807"/>
                  </a:ext>
                </a:extLst>
              </a:tr>
            </a:tbl>
          </a:graphicData>
        </a:graphic>
      </p:graphicFrame>
      <p:sp>
        <p:nvSpPr>
          <p:cNvPr id="4" name="Text Placeholder 3">
            <a:extLst>
              <a:ext uri="{FF2B5EF4-FFF2-40B4-BE49-F238E27FC236}">
                <a16:creationId xmlns:a16="http://schemas.microsoft.com/office/drawing/2014/main" id="{F4B3F1F3-B3A1-4159-9168-F24A7F37C60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215831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B807F-5074-4496-BC58-CF82F6C051FF}"/>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1F89A106-089A-42E5-87F7-EDA90C3B8430}"/>
              </a:ext>
            </a:extLst>
          </p:cNvPr>
          <p:cNvGraphicFramePr>
            <a:graphicFrameLocks noGrp="1"/>
          </p:cNvGraphicFramePr>
          <p:nvPr>
            <p:ph type="chart" sz="quarter" idx="13"/>
            <p:extLst>
              <p:ext uri="{D42A27DB-BD31-4B8C-83A1-F6EECF244321}">
                <p14:modId xmlns:p14="http://schemas.microsoft.com/office/powerpoint/2010/main" val="1008236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C81869-BDEF-48F1-9A75-C17C45777547}"/>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975489D7-5ACC-4C9F-B7A5-616E4E1AFD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0589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D4298-3F8E-431B-95AD-DF70DC7EE126}"/>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6D8E095C-F4C5-495E-8D43-E3CF847A0056}"/>
              </a:ext>
            </a:extLst>
          </p:cNvPr>
          <p:cNvGraphicFramePr>
            <a:graphicFrameLocks noGrp="1"/>
          </p:cNvGraphicFramePr>
          <p:nvPr>
            <p:ph type="chart" sz="quarter" idx="13"/>
            <p:extLst>
              <p:ext uri="{D42A27DB-BD31-4B8C-83A1-F6EECF244321}">
                <p14:modId xmlns:p14="http://schemas.microsoft.com/office/powerpoint/2010/main" val="3322530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86A604-1E8F-4198-A87C-8CA890243A9D}"/>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CEC71AD5-4555-423F-985F-5C580256DB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6547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F736D-D835-49BC-9F76-EABB25DC0698}"/>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2811349D-D2F6-4DAA-AB6D-64306FE7A072}"/>
              </a:ext>
            </a:extLst>
          </p:cNvPr>
          <p:cNvGraphicFramePr>
            <a:graphicFrameLocks noGrp="1"/>
          </p:cNvGraphicFramePr>
          <p:nvPr>
            <p:ph type="chart" sz="quarter" idx="13"/>
            <p:extLst>
              <p:ext uri="{D42A27DB-BD31-4B8C-83A1-F6EECF244321}">
                <p14:modId xmlns:p14="http://schemas.microsoft.com/office/powerpoint/2010/main" val="3448497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57B05B-0A6A-438B-8796-E84CF0C4F60D}"/>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BA2B921B-D135-46C6-B251-40A7855148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7599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3B0C-4D3A-4345-BE8E-EA8E541BDA9F}"/>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0BA74FAA-377C-4863-8EB3-A1B692985F30}"/>
              </a:ext>
            </a:extLst>
          </p:cNvPr>
          <p:cNvGraphicFramePr>
            <a:graphicFrameLocks noGrp="1"/>
          </p:cNvGraphicFramePr>
          <p:nvPr>
            <p:ph type="chart" sz="quarter" idx="13"/>
            <p:extLst>
              <p:ext uri="{D42A27DB-BD31-4B8C-83A1-F6EECF244321}">
                <p14:modId xmlns:p14="http://schemas.microsoft.com/office/powerpoint/2010/main" val="3246128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20AFD8-4594-482E-895B-78DBFE4AB6B6}"/>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13674037-1FB6-458C-8C06-5E4F408350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1784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144C7-55DA-4039-B68F-3015AAB2956F}"/>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79C0E579-DF44-4D4D-8051-75E9C9FC354E}"/>
              </a:ext>
            </a:extLst>
          </p:cNvPr>
          <p:cNvGraphicFramePr>
            <a:graphicFrameLocks noGrp="1"/>
          </p:cNvGraphicFramePr>
          <p:nvPr>
            <p:ph type="chart" sz="quarter" idx="13"/>
            <p:extLst>
              <p:ext uri="{D42A27DB-BD31-4B8C-83A1-F6EECF244321}">
                <p14:modId xmlns:p14="http://schemas.microsoft.com/office/powerpoint/2010/main" val="1316219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67D641-DE08-4BD4-B67D-C624360B4D3A}"/>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14C8EBF5-31DC-446C-A0B1-F9E0862831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093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39B57-4E6E-4C54-94A4-73AEA2D4F1A9}"/>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0C0C8E86-43D9-4260-A482-83DD526E36D6}"/>
              </a:ext>
            </a:extLst>
          </p:cNvPr>
          <p:cNvGraphicFramePr>
            <a:graphicFrameLocks noGrp="1"/>
          </p:cNvGraphicFramePr>
          <p:nvPr>
            <p:ph type="chart" sz="quarter" idx="13"/>
            <p:extLst>
              <p:ext uri="{D42A27DB-BD31-4B8C-83A1-F6EECF244321}">
                <p14:modId xmlns:p14="http://schemas.microsoft.com/office/powerpoint/2010/main" val="776247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AFDF16-4D50-4B28-9B33-513EEAC72486}"/>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1FA896EC-E6E2-4E24-9E79-8A1E1B0EE3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8848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5E4E2-907E-4DA5-9E6D-4A34CF84C4D2}"/>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BA098E26-E87C-4042-A813-0A00ABB4B5FA}"/>
              </a:ext>
            </a:extLst>
          </p:cNvPr>
          <p:cNvGraphicFramePr>
            <a:graphicFrameLocks noGrp="1"/>
          </p:cNvGraphicFramePr>
          <p:nvPr>
            <p:ph type="chart" sz="quarter" idx="13"/>
            <p:extLst>
              <p:ext uri="{D42A27DB-BD31-4B8C-83A1-F6EECF244321}">
                <p14:modId xmlns:p14="http://schemas.microsoft.com/office/powerpoint/2010/main" val="1536631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08969A-7CC2-4819-A24E-F71D170AF982}"/>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36F4CB3D-366D-442D-9C6B-D2AF9209F0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9731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D57D8-D65E-4191-A013-F02D9B4DAAC4}"/>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4CB68628-AAB7-4549-A374-BC2F975AC2FE}"/>
              </a:ext>
            </a:extLst>
          </p:cNvPr>
          <p:cNvGraphicFramePr>
            <a:graphicFrameLocks noGrp="1"/>
          </p:cNvGraphicFramePr>
          <p:nvPr>
            <p:ph type="chart" sz="quarter" idx="13"/>
            <p:extLst>
              <p:ext uri="{D42A27DB-BD31-4B8C-83A1-F6EECF244321}">
                <p14:modId xmlns:p14="http://schemas.microsoft.com/office/powerpoint/2010/main" val="722047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86DCE1-1DCD-477E-A1E9-8277C1192F19}"/>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44912EE6-972E-4332-A1F7-641D53C0C1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697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3B913-CCF3-41CD-9685-F08D59933726}"/>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F609F799-D0F1-4529-BD0B-CB70D12BDFD9}"/>
              </a:ext>
            </a:extLst>
          </p:cNvPr>
          <p:cNvGraphicFramePr>
            <a:graphicFrameLocks noGrp="1"/>
          </p:cNvGraphicFramePr>
          <p:nvPr>
            <p:ph type="chart" sz="quarter" idx="13"/>
            <p:extLst>
              <p:ext uri="{D42A27DB-BD31-4B8C-83A1-F6EECF244321}">
                <p14:modId xmlns:p14="http://schemas.microsoft.com/office/powerpoint/2010/main" val="957048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AF6BEA-D799-4AE7-BC4F-04016175C23B}"/>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2A1AC939-D80D-4D24-B35F-29FEF37F93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3634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187FC-16DA-4ECB-A863-DA4577E86D30}"/>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D770017C-6F02-4658-8B77-C72467EDFCB8}"/>
              </a:ext>
            </a:extLst>
          </p:cNvPr>
          <p:cNvGraphicFramePr>
            <a:graphicFrameLocks noGrp="1"/>
          </p:cNvGraphicFramePr>
          <p:nvPr>
            <p:ph type="chart" sz="quarter" idx="13"/>
            <p:extLst>
              <p:ext uri="{D42A27DB-BD31-4B8C-83A1-F6EECF244321}">
                <p14:modId xmlns:p14="http://schemas.microsoft.com/office/powerpoint/2010/main" val="1480899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BEFC5E-043C-4612-99F9-94E71848F44C}"/>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3459B3EE-F731-412D-8A39-514A07EEED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47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06B6B-371B-496B-9BCA-07218D15CD27}"/>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68764560-FB63-44FF-9AEC-DA8E2621B081}"/>
              </a:ext>
            </a:extLst>
          </p:cNvPr>
          <p:cNvGraphicFramePr>
            <a:graphicFrameLocks noGrp="1"/>
          </p:cNvGraphicFramePr>
          <p:nvPr>
            <p:ph type="chart" sz="quarter" idx="13"/>
            <p:extLst>
              <p:ext uri="{D42A27DB-BD31-4B8C-83A1-F6EECF244321}">
                <p14:modId xmlns:p14="http://schemas.microsoft.com/office/powerpoint/2010/main" val="304942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A72BE4-40E8-46F8-8BF9-BDB88EF8626E}"/>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57102183-0D0E-4088-8877-E7AFF0BAD1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8254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661AE-4C1D-4BAC-AA56-9AA5BD46AF1F}"/>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074B2547-763D-4D71-AA92-59937F10CB6E}"/>
              </a:ext>
            </a:extLst>
          </p:cNvPr>
          <p:cNvGraphicFramePr>
            <a:graphicFrameLocks noGrp="1"/>
          </p:cNvGraphicFramePr>
          <p:nvPr>
            <p:ph type="chart" sz="quarter" idx="13"/>
            <p:extLst>
              <p:ext uri="{D42A27DB-BD31-4B8C-83A1-F6EECF244321}">
                <p14:modId xmlns:p14="http://schemas.microsoft.com/office/powerpoint/2010/main" val="2889004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B9E055-F437-4F02-A3B2-B72F3683BABB}"/>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2E2D94B-CE16-4D97-83F3-F5AF9DD278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0597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401B5-2D7A-464B-9E6E-EA6BD680E765}"/>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6D9F8B9B-44E8-4E0C-9BA7-C9F239D2EB59}"/>
              </a:ext>
            </a:extLst>
          </p:cNvPr>
          <p:cNvGraphicFramePr>
            <a:graphicFrameLocks noGrp="1"/>
          </p:cNvGraphicFramePr>
          <p:nvPr>
            <p:ph type="tbl" sz="quarter" idx="13"/>
            <p:extLst>
              <p:ext uri="{D42A27DB-BD31-4B8C-83A1-F6EECF244321}">
                <p14:modId xmlns:p14="http://schemas.microsoft.com/office/powerpoint/2010/main" val="2317498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14439336"/>
                    </a:ext>
                  </a:extLst>
                </a:gridCol>
                <a:gridCol w="1399032">
                  <a:extLst>
                    <a:ext uri="{9D8B030D-6E8A-4147-A177-3AD203B41FA5}">
                      <a16:colId xmlns:a16="http://schemas.microsoft.com/office/drawing/2014/main" val="2602134911"/>
                    </a:ext>
                  </a:extLst>
                </a:gridCol>
                <a:gridCol w="1399032">
                  <a:extLst>
                    <a:ext uri="{9D8B030D-6E8A-4147-A177-3AD203B41FA5}">
                      <a16:colId xmlns:a16="http://schemas.microsoft.com/office/drawing/2014/main" val="1064446133"/>
                    </a:ext>
                  </a:extLst>
                </a:gridCol>
                <a:gridCol w="1399032">
                  <a:extLst>
                    <a:ext uri="{9D8B030D-6E8A-4147-A177-3AD203B41FA5}">
                      <a16:colId xmlns:a16="http://schemas.microsoft.com/office/drawing/2014/main" val="3358080003"/>
                    </a:ext>
                  </a:extLst>
                </a:gridCol>
                <a:gridCol w="1399032">
                  <a:extLst>
                    <a:ext uri="{9D8B030D-6E8A-4147-A177-3AD203B41FA5}">
                      <a16:colId xmlns:a16="http://schemas.microsoft.com/office/drawing/2014/main" val="3724528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93226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157.13333333333</a:t>
                      </a:r>
                    </a:p>
                  </a:txBody>
                  <a:tcPr/>
                </a:tc>
                <a:extLst>
                  <a:ext uri="{0D108BD9-81ED-4DB2-BD59-A6C34878D82A}">
                    <a16:rowId xmlns:a16="http://schemas.microsoft.com/office/drawing/2014/main" val="238332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156.75862068966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2.2413793103448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extLst>
                  <a:ext uri="{0D108BD9-81ED-4DB2-BD59-A6C34878D82A}">
                    <a16:rowId xmlns:a16="http://schemas.microsoft.com/office/drawing/2014/main" val="3452786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152.36842105263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157.73684210526</a:t>
                      </a:r>
                    </a:p>
                  </a:txBody>
                  <a:tcPr/>
                </a:tc>
                <a:extLst>
                  <a:ext uri="{0D108BD9-81ED-4DB2-BD59-A6C34878D82A}">
                    <a16:rowId xmlns:a16="http://schemas.microsoft.com/office/drawing/2014/main" val="1446135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extLst>
                  <a:ext uri="{0D108BD9-81ED-4DB2-BD59-A6C34878D82A}">
                    <a16:rowId xmlns:a16="http://schemas.microsoft.com/office/drawing/2014/main" val="1467864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extLst>
                  <a:ext uri="{0D108BD9-81ED-4DB2-BD59-A6C34878D82A}">
                    <a16:rowId xmlns:a16="http://schemas.microsoft.com/office/drawing/2014/main" val="129249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extLst>
                  <a:ext uri="{0D108BD9-81ED-4DB2-BD59-A6C34878D82A}">
                    <a16:rowId xmlns:a16="http://schemas.microsoft.com/office/drawing/2014/main" val="5949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extLst>
                  <a:ext uri="{0D108BD9-81ED-4DB2-BD59-A6C34878D82A}">
                    <a16:rowId xmlns:a16="http://schemas.microsoft.com/office/drawing/2014/main" val="305452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a:t>
                      </a:r>
                    </a:p>
                  </a:txBody>
                  <a:tcPr/>
                </a:tc>
                <a:extLst>
                  <a:ext uri="{0D108BD9-81ED-4DB2-BD59-A6C34878D82A}">
                    <a16:rowId xmlns:a16="http://schemas.microsoft.com/office/drawing/2014/main" val="1072320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155.33333333333</a:t>
                      </a:r>
                    </a:p>
                  </a:txBody>
                  <a:tcPr/>
                </a:tc>
                <a:extLst>
                  <a:ext uri="{0D108BD9-81ED-4DB2-BD59-A6C34878D82A}">
                    <a16:rowId xmlns:a16="http://schemas.microsoft.com/office/drawing/2014/main" val="2307466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155.33333333333</a:t>
                      </a:r>
                    </a:p>
                  </a:txBody>
                  <a:tcPr/>
                </a:tc>
                <a:extLst>
                  <a:ext uri="{0D108BD9-81ED-4DB2-BD59-A6C34878D82A}">
                    <a16:rowId xmlns:a16="http://schemas.microsoft.com/office/drawing/2014/main" val="1185287216"/>
                  </a:ext>
                </a:extLst>
              </a:tr>
            </a:tbl>
          </a:graphicData>
        </a:graphic>
      </p:graphicFrame>
      <p:sp>
        <p:nvSpPr>
          <p:cNvPr id="4" name="Text Placeholder 3">
            <a:extLst>
              <a:ext uri="{FF2B5EF4-FFF2-40B4-BE49-F238E27FC236}">
                <a16:creationId xmlns:a16="http://schemas.microsoft.com/office/drawing/2014/main" id="{A1AB1CA2-736D-47D5-95DC-60EA96C7410E}"/>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971284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62B28-C9DB-4DFF-ADEA-5A704BE3D2B8}"/>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61E57D8E-31F9-4974-9406-5077D67D7405}"/>
              </a:ext>
            </a:extLst>
          </p:cNvPr>
          <p:cNvGraphicFramePr>
            <a:graphicFrameLocks noGrp="1"/>
          </p:cNvGraphicFramePr>
          <p:nvPr>
            <p:ph type="tbl" sz="quarter" idx="13"/>
            <p:extLst>
              <p:ext uri="{D42A27DB-BD31-4B8C-83A1-F6EECF244321}">
                <p14:modId xmlns:p14="http://schemas.microsoft.com/office/powerpoint/2010/main" val="2520669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41896967"/>
                    </a:ext>
                  </a:extLst>
                </a:gridCol>
                <a:gridCol w="1399032">
                  <a:extLst>
                    <a:ext uri="{9D8B030D-6E8A-4147-A177-3AD203B41FA5}">
                      <a16:colId xmlns:a16="http://schemas.microsoft.com/office/drawing/2014/main" val="3891231667"/>
                    </a:ext>
                  </a:extLst>
                </a:gridCol>
                <a:gridCol w="1399032">
                  <a:extLst>
                    <a:ext uri="{9D8B030D-6E8A-4147-A177-3AD203B41FA5}">
                      <a16:colId xmlns:a16="http://schemas.microsoft.com/office/drawing/2014/main" val="1110585888"/>
                    </a:ext>
                  </a:extLst>
                </a:gridCol>
                <a:gridCol w="1399032">
                  <a:extLst>
                    <a:ext uri="{9D8B030D-6E8A-4147-A177-3AD203B41FA5}">
                      <a16:colId xmlns:a16="http://schemas.microsoft.com/office/drawing/2014/main" val="2142855528"/>
                    </a:ext>
                  </a:extLst>
                </a:gridCol>
                <a:gridCol w="1399032">
                  <a:extLst>
                    <a:ext uri="{9D8B030D-6E8A-4147-A177-3AD203B41FA5}">
                      <a16:colId xmlns:a16="http://schemas.microsoft.com/office/drawing/2014/main" val="2129827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8094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112.16666666667</a:t>
                      </a:r>
                    </a:p>
                  </a:txBody>
                  <a:tcPr/>
                </a:tc>
                <a:extLst>
                  <a:ext uri="{0D108BD9-81ED-4DB2-BD59-A6C34878D82A}">
                    <a16:rowId xmlns:a16="http://schemas.microsoft.com/office/drawing/2014/main" val="49698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2495128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extLst>
                  <a:ext uri="{0D108BD9-81ED-4DB2-BD59-A6C34878D82A}">
                    <a16:rowId xmlns:a16="http://schemas.microsoft.com/office/drawing/2014/main" val="2464939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extLst>
                  <a:ext uri="{0D108BD9-81ED-4DB2-BD59-A6C34878D82A}">
                    <a16:rowId xmlns:a16="http://schemas.microsoft.com/office/drawing/2014/main" val="253058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extLst>
                  <a:ext uri="{0D108BD9-81ED-4DB2-BD59-A6C34878D82A}">
                    <a16:rowId xmlns:a16="http://schemas.microsoft.com/office/drawing/2014/main" val="2009180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extLst>
                  <a:ext uri="{0D108BD9-81ED-4DB2-BD59-A6C34878D82A}">
                    <a16:rowId xmlns:a16="http://schemas.microsoft.com/office/drawing/2014/main" val="50189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#morebike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extLst>
                  <a:ext uri="{0D108BD9-81ED-4DB2-BD59-A6C34878D82A}">
                    <a16:rowId xmlns:a16="http://schemas.microsoft.com/office/drawing/2014/main" val="69016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35.333333333333</a:t>
                      </a:r>
                    </a:p>
                  </a:txBody>
                  <a:tcPr/>
                </a:tc>
                <a:extLst>
                  <a:ext uri="{0D108BD9-81ED-4DB2-BD59-A6C34878D82A}">
                    <a16:rowId xmlns:a16="http://schemas.microsoft.com/office/drawing/2014/main" val="187173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116.33333333333</a:t>
                      </a:r>
                    </a:p>
                  </a:txBody>
                  <a:tcPr/>
                </a:tc>
                <a:extLst>
                  <a:ext uri="{0D108BD9-81ED-4DB2-BD59-A6C34878D82A}">
                    <a16:rowId xmlns:a16="http://schemas.microsoft.com/office/drawing/2014/main" val="2753679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#wavecell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116.33333333333</a:t>
                      </a:r>
                    </a:p>
                  </a:txBody>
                  <a:tcPr/>
                </a:tc>
                <a:extLst>
                  <a:ext uri="{0D108BD9-81ED-4DB2-BD59-A6C34878D82A}">
                    <a16:rowId xmlns:a16="http://schemas.microsoft.com/office/drawing/2014/main" val="3469599012"/>
                  </a:ext>
                </a:extLst>
              </a:tr>
            </a:tbl>
          </a:graphicData>
        </a:graphic>
      </p:graphicFrame>
      <p:sp>
        <p:nvSpPr>
          <p:cNvPr id="4" name="Text Placeholder 3">
            <a:extLst>
              <a:ext uri="{FF2B5EF4-FFF2-40B4-BE49-F238E27FC236}">
                <a16:creationId xmlns:a16="http://schemas.microsoft.com/office/drawing/2014/main" id="{293D9680-7775-4687-9EC3-BAAB9EF0B66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666393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192EF-BE8D-462B-A13B-3D2A935020C4}"/>
              </a:ext>
            </a:extLst>
          </p:cNvPr>
          <p:cNvSpPr>
            <a:spLocks noGrp="1"/>
          </p:cNvSpPr>
          <p:nvPr>
            <p:ph type="title"/>
          </p:nvPr>
        </p:nvSpPr>
        <p:spPr/>
        <p:txBody>
          <a:bodyPr/>
          <a:lstStyle/>
          <a:p>
            <a:r>
              <a:rPr lang="en-US"/>
              <a:t>Instagram Posts Table | Scott - 1 of 25</a:t>
            </a:r>
          </a:p>
        </p:txBody>
      </p:sp>
      <p:graphicFrame>
        <p:nvGraphicFramePr>
          <p:cNvPr id="5" name="Table Placeholder 4">
            <a:extLst>
              <a:ext uri="{FF2B5EF4-FFF2-40B4-BE49-F238E27FC236}">
                <a16:creationId xmlns:a16="http://schemas.microsoft.com/office/drawing/2014/main" id="{E0800954-9C96-4701-A168-C6DB63983781}"/>
              </a:ext>
            </a:extLst>
          </p:cNvPr>
          <p:cNvGraphicFramePr>
            <a:graphicFrameLocks noGrp="1"/>
          </p:cNvGraphicFramePr>
          <p:nvPr>
            <p:ph type="tbl" sz="quarter" idx="13"/>
            <p:extLst>
              <p:ext uri="{D42A27DB-BD31-4B8C-83A1-F6EECF244321}">
                <p14:modId xmlns:p14="http://schemas.microsoft.com/office/powerpoint/2010/main" val="2151683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75434415"/>
                    </a:ext>
                  </a:extLst>
                </a:gridCol>
                <a:gridCol w="1810512">
                  <a:extLst>
                    <a:ext uri="{9D8B030D-6E8A-4147-A177-3AD203B41FA5}">
                      <a16:colId xmlns:a16="http://schemas.microsoft.com/office/drawing/2014/main" val="778198091"/>
                    </a:ext>
                  </a:extLst>
                </a:gridCol>
                <a:gridCol w="822960">
                  <a:extLst>
                    <a:ext uri="{9D8B030D-6E8A-4147-A177-3AD203B41FA5}">
                      <a16:colId xmlns:a16="http://schemas.microsoft.com/office/drawing/2014/main" val="4258785388"/>
                    </a:ext>
                  </a:extLst>
                </a:gridCol>
                <a:gridCol w="822960">
                  <a:extLst>
                    <a:ext uri="{9D8B030D-6E8A-4147-A177-3AD203B41FA5}">
                      <a16:colId xmlns:a16="http://schemas.microsoft.com/office/drawing/2014/main" val="1174815209"/>
                    </a:ext>
                  </a:extLst>
                </a:gridCol>
                <a:gridCol w="822960">
                  <a:extLst>
                    <a:ext uri="{9D8B030D-6E8A-4147-A177-3AD203B41FA5}">
                      <a16:colId xmlns:a16="http://schemas.microsoft.com/office/drawing/2014/main" val="1733247236"/>
                    </a:ext>
                  </a:extLst>
                </a:gridCol>
                <a:gridCol w="822960">
                  <a:extLst>
                    <a:ext uri="{9D8B030D-6E8A-4147-A177-3AD203B41FA5}">
                      <a16:colId xmlns:a16="http://schemas.microsoft.com/office/drawing/2014/main" val="3437954235"/>
                    </a:ext>
                  </a:extLst>
                </a:gridCol>
                <a:gridCol w="822960">
                  <a:extLst>
                    <a:ext uri="{9D8B030D-6E8A-4147-A177-3AD203B41FA5}">
                      <a16:colId xmlns:a16="http://schemas.microsoft.com/office/drawing/2014/main" val="1874582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27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- 2022-03-02 20:51:05</a:t>
                      </a:r>
                      <a:r>
                        <a:rPr kumimoji="0" lang="es-ES" sz="1000" b="0" i="0" u="none" strike="noStrike" kern="1200" cap="none" spc="0" normalizeH="0" baseline="0" noProof="0">
                          <a:ln>
                            <a:noFill/>
                          </a:ln>
                          <a:solidFill>
                            <a:prstClr val="black"/>
                          </a:solidFill>
                          <a:effectLst/>
                          <a:uLnTx/>
                          <a:uFillTx/>
                          <a:latin typeface="+mn-lt"/>
                          <a:ea typeface="+mn-ea"/>
                          <a:cs typeface="+mn-cs"/>
                        </a:rPr>
                        <a:t>
 ¡ facu_cayata la gran sorpresa del marathonlosreartes! 
Con su victoria en la última etapa y su tercera posición en la general, el Tucumano de tan solo 17 años, demostró su capacidad en su primeros pasos en la máxima categoría del mtb argentino. 
¡Felicitaciones facu! 
📸 foton_line 
trekbikes trekbicycleargentina bontragerargentina santini_arg OpticaCentralStore shimanoargentina colchonespiero  santini_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275003271_1121740598583403_8767825058501910212_n.jpg?_nc_cat=103&amp;ccb=1-5&amp;_nc_sid=8ae9d6&amp;_nc_ohc=WbpMXhkCMMYAX-OJTmp&amp;_nc_ht=scontent-iad3-2.cdninstagram.com&amp;edm=AL-3X8kEAAAA&amp;oh=00_AT8Bi8QPQfOoS6xfezeoBkXZyLH0uyrKwiMOvL-cg9bdcg&amp;oe=622FB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66272673"/>
                  </a:ext>
                </a:extLst>
              </a:tr>
            </a:tbl>
          </a:graphicData>
        </a:graphic>
      </p:graphicFrame>
      <p:sp>
        <p:nvSpPr>
          <p:cNvPr id="4" name="Text Placeholder 3">
            <a:extLst>
              <a:ext uri="{FF2B5EF4-FFF2-40B4-BE49-F238E27FC236}">
                <a16:creationId xmlns:a16="http://schemas.microsoft.com/office/drawing/2014/main" id="{3D0AE5E1-E21B-4FF9-B271-0EC46494411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624452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2E8C2-C693-426E-A9A1-72BCE1556744}"/>
              </a:ext>
            </a:extLst>
          </p:cNvPr>
          <p:cNvSpPr>
            <a:spLocks noGrp="1"/>
          </p:cNvSpPr>
          <p:nvPr>
            <p:ph type="title"/>
          </p:nvPr>
        </p:nvSpPr>
        <p:spPr/>
        <p:txBody>
          <a:bodyPr/>
          <a:lstStyle/>
          <a:p>
            <a:r>
              <a:rPr lang="en-US"/>
              <a:t>Instagram Posts Table | Scott - 2 of 25</a:t>
            </a:r>
          </a:p>
        </p:txBody>
      </p:sp>
      <p:graphicFrame>
        <p:nvGraphicFramePr>
          <p:cNvPr id="5" name="Table Placeholder 4">
            <a:extLst>
              <a:ext uri="{FF2B5EF4-FFF2-40B4-BE49-F238E27FC236}">
                <a16:creationId xmlns:a16="http://schemas.microsoft.com/office/drawing/2014/main" id="{FCB43D32-55F3-4525-908E-8DF8689B94FB}"/>
              </a:ext>
            </a:extLst>
          </p:cNvPr>
          <p:cNvGraphicFramePr>
            <a:graphicFrameLocks noGrp="1"/>
          </p:cNvGraphicFramePr>
          <p:nvPr>
            <p:ph type="tbl" sz="quarter" idx="13"/>
            <p:extLst>
              <p:ext uri="{D42A27DB-BD31-4B8C-83A1-F6EECF244321}">
                <p14:modId xmlns:p14="http://schemas.microsoft.com/office/powerpoint/2010/main" val="357950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5777192"/>
                    </a:ext>
                  </a:extLst>
                </a:gridCol>
                <a:gridCol w="1810512">
                  <a:extLst>
                    <a:ext uri="{9D8B030D-6E8A-4147-A177-3AD203B41FA5}">
                      <a16:colId xmlns:a16="http://schemas.microsoft.com/office/drawing/2014/main" val="3472593693"/>
                    </a:ext>
                  </a:extLst>
                </a:gridCol>
                <a:gridCol w="822960">
                  <a:extLst>
                    <a:ext uri="{9D8B030D-6E8A-4147-A177-3AD203B41FA5}">
                      <a16:colId xmlns:a16="http://schemas.microsoft.com/office/drawing/2014/main" val="1171692238"/>
                    </a:ext>
                  </a:extLst>
                </a:gridCol>
                <a:gridCol w="822960">
                  <a:extLst>
                    <a:ext uri="{9D8B030D-6E8A-4147-A177-3AD203B41FA5}">
                      <a16:colId xmlns:a16="http://schemas.microsoft.com/office/drawing/2014/main" val="3113873211"/>
                    </a:ext>
                  </a:extLst>
                </a:gridCol>
                <a:gridCol w="822960">
                  <a:extLst>
                    <a:ext uri="{9D8B030D-6E8A-4147-A177-3AD203B41FA5}">
                      <a16:colId xmlns:a16="http://schemas.microsoft.com/office/drawing/2014/main" val="3188549754"/>
                    </a:ext>
                  </a:extLst>
                </a:gridCol>
                <a:gridCol w="822960">
                  <a:extLst>
                    <a:ext uri="{9D8B030D-6E8A-4147-A177-3AD203B41FA5}">
                      <a16:colId xmlns:a16="http://schemas.microsoft.com/office/drawing/2014/main" val="148904233"/>
                    </a:ext>
                  </a:extLst>
                </a:gridCol>
                <a:gridCol w="822960">
                  <a:extLst>
                    <a:ext uri="{9D8B030D-6E8A-4147-A177-3AD203B41FA5}">
                      <a16:colId xmlns:a16="http://schemas.microsoft.com/office/drawing/2014/main" val="908510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0181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- 2022-02-26 19:52:24</a:t>
                      </a:r>
                      <a:r>
                        <a:rPr kumimoji="0" lang="en-US" sz="1000" b="0" i="0" u="none" strike="noStrike" kern="1200" cap="none" spc="0" normalizeH="0" baseline="0" noProof="0">
                          <a:ln>
                            <a:noFill/>
                          </a:ln>
                          <a:solidFill>
                            <a:prstClr val="black"/>
                          </a:solidFill>
                          <a:effectLst/>
                          <a:uLnTx/>
                          <a:uFillTx/>
                          <a:latin typeface="+mn-lt"/>
                          <a:ea typeface="+mn-ea"/>
                          <a:cs typeface="+mn-cs"/>
                        </a:rPr>
                        <a:t>
 nschurter presentó su nueva Spark para esta temporada. 
La decoración hace mención de sus 9 títulos mundiales.
¿Qué opinás?
#SCOTTargentina 
#SCOTTbikes 
scottmtbracing 
bikeonscott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274703117_4892957434131376_5827325341352951155_n.webp?stp=dst-jpg&amp;_nc_cat=103&amp;ccb=1-5&amp;_nc_sid=8ae9d6&amp;_nc_ohc=SjEJuaDGCOcAX-yKDlc&amp;_nc_ht=scontent-iad3-2.cdninstagram.com&amp;edm=AL-3X8kEAAAA&amp;oh=00_AT-KdJf1v_4gcC70idVVpujIzu9cXDWneId5M2hsjmiVRg&amp;oe=622F86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91054509"/>
                  </a:ext>
                </a:extLst>
              </a:tr>
            </a:tbl>
          </a:graphicData>
        </a:graphic>
      </p:graphicFrame>
      <p:sp>
        <p:nvSpPr>
          <p:cNvPr id="4" name="Text Placeholder 3">
            <a:extLst>
              <a:ext uri="{FF2B5EF4-FFF2-40B4-BE49-F238E27FC236}">
                <a16:creationId xmlns:a16="http://schemas.microsoft.com/office/drawing/2014/main" id="{5BAC1424-B6E7-40FA-A502-FAB3E1E6903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973872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0E4F-EDEE-4C11-A5D4-FC89422A4A0E}"/>
              </a:ext>
            </a:extLst>
          </p:cNvPr>
          <p:cNvSpPr>
            <a:spLocks noGrp="1"/>
          </p:cNvSpPr>
          <p:nvPr>
            <p:ph type="title"/>
          </p:nvPr>
        </p:nvSpPr>
        <p:spPr/>
        <p:txBody>
          <a:bodyPr/>
          <a:lstStyle/>
          <a:p>
            <a:r>
              <a:rPr lang="en-US"/>
              <a:t>Instagram Posts Table | Scott - 3 of 25</a:t>
            </a:r>
          </a:p>
        </p:txBody>
      </p:sp>
      <p:graphicFrame>
        <p:nvGraphicFramePr>
          <p:cNvPr id="5" name="Table Placeholder 4">
            <a:extLst>
              <a:ext uri="{FF2B5EF4-FFF2-40B4-BE49-F238E27FC236}">
                <a16:creationId xmlns:a16="http://schemas.microsoft.com/office/drawing/2014/main" id="{844CA96C-7842-4BF5-912B-D93B3623C5A4}"/>
              </a:ext>
            </a:extLst>
          </p:cNvPr>
          <p:cNvGraphicFramePr>
            <a:graphicFrameLocks noGrp="1"/>
          </p:cNvGraphicFramePr>
          <p:nvPr>
            <p:ph type="tbl" sz="quarter" idx="13"/>
            <p:extLst>
              <p:ext uri="{D42A27DB-BD31-4B8C-83A1-F6EECF244321}">
                <p14:modId xmlns:p14="http://schemas.microsoft.com/office/powerpoint/2010/main" val="2870535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15754766"/>
                    </a:ext>
                  </a:extLst>
                </a:gridCol>
                <a:gridCol w="1810512">
                  <a:extLst>
                    <a:ext uri="{9D8B030D-6E8A-4147-A177-3AD203B41FA5}">
                      <a16:colId xmlns:a16="http://schemas.microsoft.com/office/drawing/2014/main" val="879213920"/>
                    </a:ext>
                  </a:extLst>
                </a:gridCol>
                <a:gridCol w="822960">
                  <a:extLst>
                    <a:ext uri="{9D8B030D-6E8A-4147-A177-3AD203B41FA5}">
                      <a16:colId xmlns:a16="http://schemas.microsoft.com/office/drawing/2014/main" val="2198338074"/>
                    </a:ext>
                  </a:extLst>
                </a:gridCol>
                <a:gridCol w="822960">
                  <a:extLst>
                    <a:ext uri="{9D8B030D-6E8A-4147-A177-3AD203B41FA5}">
                      <a16:colId xmlns:a16="http://schemas.microsoft.com/office/drawing/2014/main" val="227961430"/>
                    </a:ext>
                  </a:extLst>
                </a:gridCol>
                <a:gridCol w="822960">
                  <a:extLst>
                    <a:ext uri="{9D8B030D-6E8A-4147-A177-3AD203B41FA5}">
                      <a16:colId xmlns:a16="http://schemas.microsoft.com/office/drawing/2014/main" val="1164488892"/>
                    </a:ext>
                  </a:extLst>
                </a:gridCol>
                <a:gridCol w="822960">
                  <a:extLst>
                    <a:ext uri="{9D8B030D-6E8A-4147-A177-3AD203B41FA5}">
                      <a16:colId xmlns:a16="http://schemas.microsoft.com/office/drawing/2014/main" val="728292335"/>
                    </a:ext>
                  </a:extLst>
                </a:gridCol>
                <a:gridCol w="822960">
                  <a:extLst>
                    <a:ext uri="{9D8B030D-6E8A-4147-A177-3AD203B41FA5}">
                      <a16:colId xmlns:a16="http://schemas.microsoft.com/office/drawing/2014/main" val="2117240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2189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- 2022-02-28 21:21:32</a:t>
                      </a:r>
                      <a:r>
                        <a:rPr kumimoji="0" lang="en-US" sz="1000" b="0" i="0" u="none" strike="noStrike" kern="1200" cap="none" spc="0" normalizeH="0" baseline="0" noProof="0">
                          <a:ln>
                            <a:noFill/>
                          </a:ln>
                          <a:solidFill>
                            <a:prstClr val="black"/>
                          </a:solidFill>
                          <a:effectLst/>
                          <a:uLnTx/>
                          <a:uFillTx/>
                          <a:latin typeface="+mn-lt"/>
                          <a:ea typeface="+mn-ea"/>
                          <a:cs typeface="+mn-cs"/>
                        </a:rPr>
                        <a:t>
 ¡Gran arranque de temporada oficial del #SuperTeamTrek llena de podios! 
chiquita.cantelmi, bikecarito y facu_cayata en lo más alto del podio de marathonlosreartes.
Descubrí todos los detalles de sus posiciones en las próximas publicaciones.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274979368_364251172217477_4081760788529220485_n.jpg?_nc_cat=100&amp;ccb=1-5&amp;_nc_sid=8ae9d6&amp;_nc_ohc=r7llZUIC5p8AX8AOe4u&amp;_nc_ht=scontent-iad3-2.cdninstagram.com&amp;edm=AL-3X8kEAAAA&amp;oh=00_AT_ii5lN6oXwGYnoEZsPQAvWwq_b75gSxlF3ShFMFLg9Mg&amp;oe=622FA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52095251"/>
                  </a:ext>
                </a:extLst>
              </a:tr>
            </a:tbl>
          </a:graphicData>
        </a:graphic>
      </p:graphicFrame>
      <p:sp>
        <p:nvSpPr>
          <p:cNvPr id="4" name="Text Placeholder 3">
            <a:extLst>
              <a:ext uri="{FF2B5EF4-FFF2-40B4-BE49-F238E27FC236}">
                <a16:creationId xmlns:a16="http://schemas.microsoft.com/office/drawing/2014/main" id="{D04451B4-5CE3-45F6-BA5C-CEEB2889D29E}"/>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572093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C202E-628F-472F-83CB-6DF67B260F27}"/>
              </a:ext>
            </a:extLst>
          </p:cNvPr>
          <p:cNvSpPr>
            <a:spLocks noGrp="1"/>
          </p:cNvSpPr>
          <p:nvPr>
            <p:ph type="title"/>
          </p:nvPr>
        </p:nvSpPr>
        <p:spPr/>
        <p:txBody>
          <a:bodyPr/>
          <a:lstStyle/>
          <a:p>
            <a:r>
              <a:rPr lang="en-US"/>
              <a:t>Instagram Posts Table | Scott - 4 of 25</a:t>
            </a:r>
          </a:p>
        </p:txBody>
      </p:sp>
      <p:graphicFrame>
        <p:nvGraphicFramePr>
          <p:cNvPr id="5" name="Table Placeholder 4">
            <a:extLst>
              <a:ext uri="{FF2B5EF4-FFF2-40B4-BE49-F238E27FC236}">
                <a16:creationId xmlns:a16="http://schemas.microsoft.com/office/drawing/2014/main" id="{1C8368FC-9619-4FD7-92F3-9A37DB23BA30}"/>
              </a:ext>
            </a:extLst>
          </p:cNvPr>
          <p:cNvGraphicFramePr>
            <a:graphicFrameLocks noGrp="1"/>
          </p:cNvGraphicFramePr>
          <p:nvPr>
            <p:ph type="tbl" sz="quarter" idx="13"/>
            <p:extLst>
              <p:ext uri="{D42A27DB-BD31-4B8C-83A1-F6EECF244321}">
                <p14:modId xmlns:p14="http://schemas.microsoft.com/office/powerpoint/2010/main" val="2075050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40650203"/>
                    </a:ext>
                  </a:extLst>
                </a:gridCol>
                <a:gridCol w="1810512">
                  <a:extLst>
                    <a:ext uri="{9D8B030D-6E8A-4147-A177-3AD203B41FA5}">
                      <a16:colId xmlns:a16="http://schemas.microsoft.com/office/drawing/2014/main" val="2022467416"/>
                    </a:ext>
                  </a:extLst>
                </a:gridCol>
                <a:gridCol w="822960">
                  <a:extLst>
                    <a:ext uri="{9D8B030D-6E8A-4147-A177-3AD203B41FA5}">
                      <a16:colId xmlns:a16="http://schemas.microsoft.com/office/drawing/2014/main" val="3258253326"/>
                    </a:ext>
                  </a:extLst>
                </a:gridCol>
                <a:gridCol w="822960">
                  <a:extLst>
                    <a:ext uri="{9D8B030D-6E8A-4147-A177-3AD203B41FA5}">
                      <a16:colId xmlns:a16="http://schemas.microsoft.com/office/drawing/2014/main" val="4198745531"/>
                    </a:ext>
                  </a:extLst>
                </a:gridCol>
                <a:gridCol w="822960">
                  <a:extLst>
                    <a:ext uri="{9D8B030D-6E8A-4147-A177-3AD203B41FA5}">
                      <a16:colId xmlns:a16="http://schemas.microsoft.com/office/drawing/2014/main" val="1248500293"/>
                    </a:ext>
                  </a:extLst>
                </a:gridCol>
                <a:gridCol w="822960">
                  <a:extLst>
                    <a:ext uri="{9D8B030D-6E8A-4147-A177-3AD203B41FA5}">
                      <a16:colId xmlns:a16="http://schemas.microsoft.com/office/drawing/2014/main" val="2957729350"/>
                    </a:ext>
                  </a:extLst>
                </a:gridCol>
                <a:gridCol w="822960">
                  <a:extLst>
                    <a:ext uri="{9D8B030D-6E8A-4147-A177-3AD203B41FA5}">
                      <a16:colId xmlns:a16="http://schemas.microsoft.com/office/drawing/2014/main" val="3169731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816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- 2022-02-25 19:14:04</a:t>
                      </a:r>
                      <a:r>
                        <a:rPr kumimoji="0" lang="es-ES" sz="1000" b="0" i="0" u="none" strike="noStrike" kern="1200" cap="none" spc="0" normalizeH="0" baseline="0" noProof="0">
                          <a:ln>
                            <a:noFill/>
                          </a:ln>
                          <a:solidFill>
                            <a:prstClr val="black"/>
                          </a:solidFill>
                          <a:effectLst/>
                          <a:uLnTx/>
                          <a:uFillTx/>
                          <a:latin typeface="+mn-lt"/>
                          <a:ea typeface="+mn-ea"/>
                          <a:cs typeface="+mn-cs"/>
                        </a:rPr>
                        <a:t>
 La nueva Diverge es la bicicleta de Gravel más capaz que hayamos fabricado hasta el momento. 
Disfrutá al máximo de tus salidas con la tecnología Future Shock 2.0, la geometría de un cuadro completamente rediseñado, el mayor espacio entre vainas para cubiertas más anchas y un compartimento interno dentro del cuadro con nuestra tecnología SWAT😎
Conocé a la Diverge a fondo → en el link de nuestra Bio
#IamSpecialized #GravelBike #Diverge #SpecializedDiverge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274841660_631129251513999_4601110072891545057_n.jpg?_nc_cat=100&amp;ccb=1-5&amp;_nc_sid=8ae9d6&amp;_nc_ohc=mLV5i5Um_8IAX-Je9ae&amp;_nc_ht=scontent-yyz1-1.cdninstagram.com&amp;edm=AL-3X8kEAAAA&amp;oh=00_AT9RVJZga1onbLhTA-aq4zGloLDbAXUVmtFWnya-L_7g4A&amp;oe=62307490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2659890"/>
                  </a:ext>
                </a:extLst>
              </a:tr>
            </a:tbl>
          </a:graphicData>
        </a:graphic>
      </p:graphicFrame>
      <p:sp>
        <p:nvSpPr>
          <p:cNvPr id="4" name="Text Placeholder 3">
            <a:extLst>
              <a:ext uri="{FF2B5EF4-FFF2-40B4-BE49-F238E27FC236}">
                <a16:creationId xmlns:a16="http://schemas.microsoft.com/office/drawing/2014/main" id="{B781B415-F5DA-458B-8C9B-C137C59F154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587944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AC2DC-E9A8-4BF9-A18F-F44D45CA9E89}"/>
              </a:ext>
            </a:extLst>
          </p:cNvPr>
          <p:cNvSpPr>
            <a:spLocks noGrp="1"/>
          </p:cNvSpPr>
          <p:nvPr>
            <p:ph type="title"/>
          </p:nvPr>
        </p:nvSpPr>
        <p:spPr/>
        <p:txBody>
          <a:bodyPr/>
          <a:lstStyle/>
          <a:p>
            <a:r>
              <a:rPr lang="en-US"/>
              <a:t>Instagram Posts Table | Scott - 5 of 25</a:t>
            </a:r>
          </a:p>
        </p:txBody>
      </p:sp>
      <p:graphicFrame>
        <p:nvGraphicFramePr>
          <p:cNvPr id="5" name="Table Placeholder 4">
            <a:extLst>
              <a:ext uri="{FF2B5EF4-FFF2-40B4-BE49-F238E27FC236}">
                <a16:creationId xmlns:a16="http://schemas.microsoft.com/office/drawing/2014/main" id="{74D730EC-2BF2-4D1A-804E-9570C18C0B6C}"/>
              </a:ext>
            </a:extLst>
          </p:cNvPr>
          <p:cNvGraphicFramePr>
            <a:graphicFrameLocks noGrp="1"/>
          </p:cNvGraphicFramePr>
          <p:nvPr>
            <p:ph type="tbl" sz="quarter" idx="13"/>
            <p:extLst>
              <p:ext uri="{D42A27DB-BD31-4B8C-83A1-F6EECF244321}">
                <p14:modId xmlns:p14="http://schemas.microsoft.com/office/powerpoint/2010/main" val="1430772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8548742"/>
                    </a:ext>
                  </a:extLst>
                </a:gridCol>
                <a:gridCol w="1810512">
                  <a:extLst>
                    <a:ext uri="{9D8B030D-6E8A-4147-A177-3AD203B41FA5}">
                      <a16:colId xmlns:a16="http://schemas.microsoft.com/office/drawing/2014/main" val="656695698"/>
                    </a:ext>
                  </a:extLst>
                </a:gridCol>
                <a:gridCol w="822960">
                  <a:extLst>
                    <a:ext uri="{9D8B030D-6E8A-4147-A177-3AD203B41FA5}">
                      <a16:colId xmlns:a16="http://schemas.microsoft.com/office/drawing/2014/main" val="3771957895"/>
                    </a:ext>
                  </a:extLst>
                </a:gridCol>
                <a:gridCol w="822960">
                  <a:extLst>
                    <a:ext uri="{9D8B030D-6E8A-4147-A177-3AD203B41FA5}">
                      <a16:colId xmlns:a16="http://schemas.microsoft.com/office/drawing/2014/main" val="2866788416"/>
                    </a:ext>
                  </a:extLst>
                </a:gridCol>
                <a:gridCol w="822960">
                  <a:extLst>
                    <a:ext uri="{9D8B030D-6E8A-4147-A177-3AD203B41FA5}">
                      <a16:colId xmlns:a16="http://schemas.microsoft.com/office/drawing/2014/main" val="1010266932"/>
                    </a:ext>
                  </a:extLst>
                </a:gridCol>
                <a:gridCol w="822960">
                  <a:extLst>
                    <a:ext uri="{9D8B030D-6E8A-4147-A177-3AD203B41FA5}">
                      <a16:colId xmlns:a16="http://schemas.microsoft.com/office/drawing/2014/main" val="2554799222"/>
                    </a:ext>
                  </a:extLst>
                </a:gridCol>
                <a:gridCol w="822960">
                  <a:extLst>
                    <a:ext uri="{9D8B030D-6E8A-4147-A177-3AD203B41FA5}">
                      <a16:colId xmlns:a16="http://schemas.microsoft.com/office/drawing/2014/main" val="2855171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24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- 2022-03-03 19:48:39</a:t>
                      </a:r>
                      <a:r>
                        <a:rPr kumimoji="0" lang="en-US" sz="1000" b="0" i="0" u="none" strike="noStrike" kern="1200" cap="none" spc="0" normalizeH="0" baseline="0" noProof="0">
                          <a:ln>
                            <a:noFill/>
                          </a:ln>
                          <a:solidFill>
                            <a:prstClr val="black"/>
                          </a:solidFill>
                          <a:effectLst/>
                          <a:uLnTx/>
                          <a:uFillTx/>
                          <a:latin typeface="+mn-lt"/>
                          <a:ea typeface="+mn-ea"/>
                          <a:cs typeface="+mn-cs"/>
                        </a:rPr>
                        <a:t>
 ¡Triplete para chiquita.cantelmi en marathonlosreartes ! 
Yesi arrasó con la general de damas, en el marathon de tres etapas en Córdoba, revalidando los logros obtenidos en el 2021. 
¡Está año vamos por todo! 
📸 kiehr.fotodeportiva 
trekbikes trekbicycleargentina bontragerargentina santini_arg OpticaCentralStore shimanoargentina colchonespiero  santini_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275034990_1321957848310126_3987765549010819489_n.jpg?_nc_cat=101&amp;ccb=1-5&amp;_nc_sid=8ae9d6&amp;_nc_ohc=WOCAQ08T2P0AX9qVAQ-&amp;_nc_ht=scontent-iad3-2.cdninstagram.com&amp;edm=AL-3X8kEAAAA&amp;oh=00_AT8cNZihKIyMYXBzckfc1qOXzP_T3970zOfqKngi4yCnxQ&amp;oe=623069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69146357"/>
                  </a:ext>
                </a:extLst>
              </a:tr>
            </a:tbl>
          </a:graphicData>
        </a:graphic>
      </p:graphicFrame>
      <p:sp>
        <p:nvSpPr>
          <p:cNvPr id="4" name="Text Placeholder 3">
            <a:extLst>
              <a:ext uri="{FF2B5EF4-FFF2-40B4-BE49-F238E27FC236}">
                <a16:creationId xmlns:a16="http://schemas.microsoft.com/office/drawing/2014/main" id="{2F8E2CA9-9097-4F98-AD98-79A18A7EE56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044146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2B378-4205-412C-9094-E3CE567966BC}"/>
              </a:ext>
            </a:extLst>
          </p:cNvPr>
          <p:cNvSpPr>
            <a:spLocks noGrp="1"/>
          </p:cNvSpPr>
          <p:nvPr>
            <p:ph type="title"/>
          </p:nvPr>
        </p:nvSpPr>
        <p:spPr/>
        <p:txBody>
          <a:bodyPr/>
          <a:lstStyle/>
          <a:p>
            <a:r>
              <a:rPr lang="en-US"/>
              <a:t>Instagram Posts Table | Scott - 6 of 25</a:t>
            </a:r>
          </a:p>
        </p:txBody>
      </p:sp>
      <p:graphicFrame>
        <p:nvGraphicFramePr>
          <p:cNvPr id="5" name="Table Placeholder 4">
            <a:extLst>
              <a:ext uri="{FF2B5EF4-FFF2-40B4-BE49-F238E27FC236}">
                <a16:creationId xmlns:a16="http://schemas.microsoft.com/office/drawing/2014/main" id="{D5122AC0-E8EA-4135-8492-F42A03698F2B}"/>
              </a:ext>
            </a:extLst>
          </p:cNvPr>
          <p:cNvGraphicFramePr>
            <a:graphicFrameLocks noGrp="1"/>
          </p:cNvGraphicFramePr>
          <p:nvPr>
            <p:ph type="tbl" sz="quarter" idx="13"/>
            <p:extLst>
              <p:ext uri="{D42A27DB-BD31-4B8C-83A1-F6EECF244321}">
                <p14:modId xmlns:p14="http://schemas.microsoft.com/office/powerpoint/2010/main" val="3664857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24470834"/>
                    </a:ext>
                  </a:extLst>
                </a:gridCol>
                <a:gridCol w="1810512">
                  <a:extLst>
                    <a:ext uri="{9D8B030D-6E8A-4147-A177-3AD203B41FA5}">
                      <a16:colId xmlns:a16="http://schemas.microsoft.com/office/drawing/2014/main" val="3220990914"/>
                    </a:ext>
                  </a:extLst>
                </a:gridCol>
                <a:gridCol w="822960">
                  <a:extLst>
                    <a:ext uri="{9D8B030D-6E8A-4147-A177-3AD203B41FA5}">
                      <a16:colId xmlns:a16="http://schemas.microsoft.com/office/drawing/2014/main" val="3652536834"/>
                    </a:ext>
                  </a:extLst>
                </a:gridCol>
                <a:gridCol w="822960">
                  <a:extLst>
                    <a:ext uri="{9D8B030D-6E8A-4147-A177-3AD203B41FA5}">
                      <a16:colId xmlns:a16="http://schemas.microsoft.com/office/drawing/2014/main" val="1439877091"/>
                    </a:ext>
                  </a:extLst>
                </a:gridCol>
                <a:gridCol w="822960">
                  <a:extLst>
                    <a:ext uri="{9D8B030D-6E8A-4147-A177-3AD203B41FA5}">
                      <a16:colId xmlns:a16="http://schemas.microsoft.com/office/drawing/2014/main" val="2319697998"/>
                    </a:ext>
                  </a:extLst>
                </a:gridCol>
                <a:gridCol w="822960">
                  <a:extLst>
                    <a:ext uri="{9D8B030D-6E8A-4147-A177-3AD203B41FA5}">
                      <a16:colId xmlns:a16="http://schemas.microsoft.com/office/drawing/2014/main" val="2304675637"/>
                    </a:ext>
                  </a:extLst>
                </a:gridCol>
                <a:gridCol w="822960">
                  <a:extLst>
                    <a:ext uri="{9D8B030D-6E8A-4147-A177-3AD203B41FA5}">
                      <a16:colId xmlns:a16="http://schemas.microsoft.com/office/drawing/2014/main" val="2617963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5964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- 2022-03-04 18:38:08</a:t>
                      </a:r>
                      <a:r>
                        <a:rPr kumimoji="0" lang="es-ES" sz="1000" b="0" i="0" u="none" strike="noStrike" kern="1200" cap="none" spc="0" normalizeH="0" baseline="0" noProof="0">
                          <a:ln>
                            <a:noFill/>
                          </a:ln>
                          <a:solidFill>
                            <a:prstClr val="black"/>
                          </a:solidFill>
                          <a:effectLst/>
                          <a:uLnTx/>
                          <a:uFillTx/>
                          <a:latin typeface="+mn-lt"/>
                          <a:ea typeface="+mn-ea"/>
                          <a:cs typeface="+mn-cs"/>
                        </a:rPr>
                        <a:t>
 Si alguien puede afirmar que la bici nos une y nos fortalece, somos nosotras🚴‍♀️💪
Desde Specialized Argentina nos alineamos a nivel regional para vivir un Día de la Mujer en colaboración, equidad y respeto✊
Nos anticipamos al 8 de marzo para ir presentando a mujeres destacables de la familia Specialized en Latinoamérica. Ellas son evidencia viva de este camino de superación que sigue viviendo la mujer en la industria del ciclismo🚴‍♀️
En este post te presentamos a Meli: "La bici me hace sentir que puedo llegar a donde me proponga. Me ayuda a superar mis propios obstáculos y me enseña que, aunque por momentos el camino pueda ser complejo, siempre salimos más fortalecidas".
¡Vos también podés completar la frase y dejarla en comentarios!:
"La bici me hace sentir..." ♡🚴‍♀️
#MujeresSpecialized
#IamSpecialized #SpecializedArgentina #IamSpecializedWomen #TumomentoBySpecialized #Tumomento #8deMarzo #DiaInternacionalDeLaMujer
tumomentobyspecialized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275215966_1638082473250866_616050298278889207_n.jpg?_nc_cat=110&amp;ccb=1-5&amp;_nc_sid=8ae9d6&amp;_nc_ohc=wLQHvauiAnUAX90Yb_L&amp;_nc_ht=scontent-yyz1-1.cdninstagram.com&amp;edm=AL-3X8kEAAAA&amp;oh=00_AT-g7WF1FWVKXIplfumfP7qCsH-ga6V9sB3qoDwjAd3btQ&amp;oe=622F148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6157039"/>
                  </a:ext>
                </a:extLst>
              </a:tr>
            </a:tbl>
          </a:graphicData>
        </a:graphic>
      </p:graphicFrame>
      <p:sp>
        <p:nvSpPr>
          <p:cNvPr id="4" name="Text Placeholder 3">
            <a:extLst>
              <a:ext uri="{FF2B5EF4-FFF2-40B4-BE49-F238E27FC236}">
                <a16:creationId xmlns:a16="http://schemas.microsoft.com/office/drawing/2014/main" id="{AD3F4852-2A9E-42E3-82C4-D5B2B9FC8E6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724375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DD739-A26C-4A04-A5D3-F3A55EBB0095}"/>
              </a:ext>
            </a:extLst>
          </p:cNvPr>
          <p:cNvSpPr>
            <a:spLocks noGrp="1"/>
          </p:cNvSpPr>
          <p:nvPr>
            <p:ph type="title"/>
          </p:nvPr>
        </p:nvSpPr>
        <p:spPr/>
        <p:txBody>
          <a:bodyPr/>
          <a:lstStyle/>
          <a:p>
            <a:r>
              <a:rPr lang="en-US"/>
              <a:t>Instagram Posts Table | Scott - 7 of 25</a:t>
            </a:r>
          </a:p>
        </p:txBody>
      </p:sp>
      <p:graphicFrame>
        <p:nvGraphicFramePr>
          <p:cNvPr id="5" name="Table Placeholder 4">
            <a:extLst>
              <a:ext uri="{FF2B5EF4-FFF2-40B4-BE49-F238E27FC236}">
                <a16:creationId xmlns:a16="http://schemas.microsoft.com/office/drawing/2014/main" id="{7039CE21-1A0F-44AE-ACBE-057DB8036F6F}"/>
              </a:ext>
            </a:extLst>
          </p:cNvPr>
          <p:cNvGraphicFramePr>
            <a:graphicFrameLocks noGrp="1"/>
          </p:cNvGraphicFramePr>
          <p:nvPr>
            <p:ph type="tbl" sz="quarter" idx="13"/>
            <p:extLst>
              <p:ext uri="{D42A27DB-BD31-4B8C-83A1-F6EECF244321}">
                <p14:modId xmlns:p14="http://schemas.microsoft.com/office/powerpoint/2010/main" val="3744514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0781312"/>
                    </a:ext>
                  </a:extLst>
                </a:gridCol>
                <a:gridCol w="1810512">
                  <a:extLst>
                    <a:ext uri="{9D8B030D-6E8A-4147-A177-3AD203B41FA5}">
                      <a16:colId xmlns:a16="http://schemas.microsoft.com/office/drawing/2014/main" val="208898381"/>
                    </a:ext>
                  </a:extLst>
                </a:gridCol>
                <a:gridCol w="822960">
                  <a:extLst>
                    <a:ext uri="{9D8B030D-6E8A-4147-A177-3AD203B41FA5}">
                      <a16:colId xmlns:a16="http://schemas.microsoft.com/office/drawing/2014/main" val="332241826"/>
                    </a:ext>
                  </a:extLst>
                </a:gridCol>
                <a:gridCol w="822960">
                  <a:extLst>
                    <a:ext uri="{9D8B030D-6E8A-4147-A177-3AD203B41FA5}">
                      <a16:colId xmlns:a16="http://schemas.microsoft.com/office/drawing/2014/main" val="2805847574"/>
                    </a:ext>
                  </a:extLst>
                </a:gridCol>
                <a:gridCol w="822960">
                  <a:extLst>
                    <a:ext uri="{9D8B030D-6E8A-4147-A177-3AD203B41FA5}">
                      <a16:colId xmlns:a16="http://schemas.microsoft.com/office/drawing/2014/main" val="839374022"/>
                    </a:ext>
                  </a:extLst>
                </a:gridCol>
                <a:gridCol w="822960">
                  <a:extLst>
                    <a:ext uri="{9D8B030D-6E8A-4147-A177-3AD203B41FA5}">
                      <a16:colId xmlns:a16="http://schemas.microsoft.com/office/drawing/2014/main" val="3842180454"/>
                    </a:ext>
                  </a:extLst>
                </a:gridCol>
                <a:gridCol w="822960">
                  <a:extLst>
                    <a:ext uri="{9D8B030D-6E8A-4147-A177-3AD203B41FA5}">
                      <a16:colId xmlns:a16="http://schemas.microsoft.com/office/drawing/2014/main" val="1354428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6653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- 2022-02-20 10:43:43</a:t>
                      </a:r>
                      <a:r>
                        <a:rPr kumimoji="0" lang="en-US" sz="1000" b="0" i="0" u="none" strike="noStrike" kern="1200" cap="none" spc="0" normalizeH="0" baseline="0" noProof="0">
                          <a:ln>
                            <a:noFill/>
                          </a:ln>
                          <a:solidFill>
                            <a:prstClr val="black"/>
                          </a:solidFill>
                          <a:effectLst/>
                          <a:uLnTx/>
                          <a:uFillTx/>
                          <a:latin typeface="+mn-lt"/>
                          <a:ea typeface="+mn-ea"/>
                          <a:cs typeface="+mn-cs"/>
                        </a:rPr>
                        <a:t>
 Domingo de entrenamiento para kateplusfate y su Spark del equipo scottmtbracing 
¿Y vos?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274503969_344548017586112_2042086729632960509_n.jpg?stp=dst-jpg_e35_p640x640_sh0.08&amp;_nc_ht=scontent.cdninstagram.com&amp;_nc_cat=108&amp;_nc_ohc=fbbLzhHElqkAX_LLBf_&amp;edm=AMO9-JQAAAAA&amp;ccb=7-4&amp;oh=00_AT9s0N79_nDYg1pKgHxECbZHIfjzZGM6QwqW_z0wHj6aWw&amp;oe=622B94E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52208411"/>
                  </a:ext>
                </a:extLst>
              </a:tr>
            </a:tbl>
          </a:graphicData>
        </a:graphic>
      </p:graphicFrame>
      <p:sp>
        <p:nvSpPr>
          <p:cNvPr id="4" name="Text Placeholder 3">
            <a:extLst>
              <a:ext uri="{FF2B5EF4-FFF2-40B4-BE49-F238E27FC236}">
                <a16:creationId xmlns:a16="http://schemas.microsoft.com/office/drawing/2014/main" id="{EE9577B4-D454-486B-9002-902DFE11C95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875153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7FA9-EEE0-4F6E-86D3-83E611CE0521}"/>
              </a:ext>
            </a:extLst>
          </p:cNvPr>
          <p:cNvSpPr>
            <a:spLocks noGrp="1"/>
          </p:cNvSpPr>
          <p:nvPr>
            <p:ph type="title"/>
          </p:nvPr>
        </p:nvSpPr>
        <p:spPr/>
        <p:txBody>
          <a:bodyPr/>
          <a:lstStyle/>
          <a:p>
            <a:r>
              <a:rPr lang="en-US"/>
              <a:t>Instagram Posts Table | Scott - 8 of 25</a:t>
            </a:r>
          </a:p>
        </p:txBody>
      </p:sp>
      <p:graphicFrame>
        <p:nvGraphicFramePr>
          <p:cNvPr id="5" name="Table Placeholder 4">
            <a:extLst>
              <a:ext uri="{FF2B5EF4-FFF2-40B4-BE49-F238E27FC236}">
                <a16:creationId xmlns:a16="http://schemas.microsoft.com/office/drawing/2014/main" id="{5E582BF1-BF52-48E4-9D3B-15C70DD2A85F}"/>
              </a:ext>
            </a:extLst>
          </p:cNvPr>
          <p:cNvGraphicFramePr>
            <a:graphicFrameLocks noGrp="1"/>
          </p:cNvGraphicFramePr>
          <p:nvPr>
            <p:ph type="tbl" sz="quarter" idx="13"/>
            <p:extLst>
              <p:ext uri="{D42A27DB-BD31-4B8C-83A1-F6EECF244321}">
                <p14:modId xmlns:p14="http://schemas.microsoft.com/office/powerpoint/2010/main" val="1892220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8744195"/>
                    </a:ext>
                  </a:extLst>
                </a:gridCol>
                <a:gridCol w="1810512">
                  <a:extLst>
                    <a:ext uri="{9D8B030D-6E8A-4147-A177-3AD203B41FA5}">
                      <a16:colId xmlns:a16="http://schemas.microsoft.com/office/drawing/2014/main" val="3300581430"/>
                    </a:ext>
                  </a:extLst>
                </a:gridCol>
                <a:gridCol w="822960">
                  <a:extLst>
                    <a:ext uri="{9D8B030D-6E8A-4147-A177-3AD203B41FA5}">
                      <a16:colId xmlns:a16="http://schemas.microsoft.com/office/drawing/2014/main" val="2243904804"/>
                    </a:ext>
                  </a:extLst>
                </a:gridCol>
                <a:gridCol w="822960">
                  <a:extLst>
                    <a:ext uri="{9D8B030D-6E8A-4147-A177-3AD203B41FA5}">
                      <a16:colId xmlns:a16="http://schemas.microsoft.com/office/drawing/2014/main" val="704690880"/>
                    </a:ext>
                  </a:extLst>
                </a:gridCol>
                <a:gridCol w="822960">
                  <a:extLst>
                    <a:ext uri="{9D8B030D-6E8A-4147-A177-3AD203B41FA5}">
                      <a16:colId xmlns:a16="http://schemas.microsoft.com/office/drawing/2014/main" val="3151468148"/>
                    </a:ext>
                  </a:extLst>
                </a:gridCol>
                <a:gridCol w="822960">
                  <a:extLst>
                    <a:ext uri="{9D8B030D-6E8A-4147-A177-3AD203B41FA5}">
                      <a16:colId xmlns:a16="http://schemas.microsoft.com/office/drawing/2014/main" val="2023755702"/>
                    </a:ext>
                  </a:extLst>
                </a:gridCol>
                <a:gridCol w="822960">
                  <a:extLst>
                    <a:ext uri="{9D8B030D-6E8A-4147-A177-3AD203B41FA5}">
                      <a16:colId xmlns:a16="http://schemas.microsoft.com/office/drawing/2014/main" val="1287689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209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- 2022-02-14 19:30:48</a:t>
                      </a:r>
                      <a:r>
                        <a:rPr kumimoji="0" lang="es-ES" sz="1000" b="0" i="0" u="none" strike="noStrike" kern="1200" cap="none" spc="0" normalizeH="0" baseline="0" noProof="0">
                          <a:ln>
                            <a:noFill/>
                          </a:ln>
                          <a:solidFill>
                            <a:prstClr val="black"/>
                          </a:solidFill>
                          <a:effectLst/>
                          <a:uLnTx/>
                          <a:uFillTx/>
                          <a:latin typeface="+mn-lt"/>
                          <a:ea typeface="+mn-ea"/>
                          <a:cs typeface="+mn-cs"/>
                        </a:rPr>
                        <a:t>
 Sobre una Specialized Tarmac SL6 te sentirás rápido y liviano como el viento.💨
Su cuadro de carbono FACT 9r está confeccionado con ingeniería Rider First, la cual asegura que cada talla de cuadro tenga el mismo comportamiento y rendimiento. 
La Specialized Tarmac SL6 fue diseñada y testeada en nuestro túnel del viento, para que nada quede librado al azar.😎
🔺 Encontrala en nuestras tiendas autorizadas🔺 
#IamSpecialized #SpecialzedArgentina #SpecializedTarmac #Tarmacsl6 #RiderFirst #Road #Windtunnel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273879774_478134563934162_6922602399309142452_n.jpg?_nc_cat=101&amp;ccb=1-5&amp;_nc_sid=8ae9d6&amp;_nc_ohc=6JSYWHyQgcYAX8YWD7C&amp;_nc_ht=scontent-yyz1-1.cdninstagram.com&amp;edm=AL-3X8kEAAAA&amp;oh=00_AT8scYOQK7XBD7xLhL7pcKq0HbcBN0DSC-VyxumELC79OQ&amp;oe=6230225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34900009"/>
                  </a:ext>
                </a:extLst>
              </a:tr>
            </a:tbl>
          </a:graphicData>
        </a:graphic>
      </p:graphicFrame>
      <p:sp>
        <p:nvSpPr>
          <p:cNvPr id="4" name="Text Placeholder 3">
            <a:extLst>
              <a:ext uri="{FF2B5EF4-FFF2-40B4-BE49-F238E27FC236}">
                <a16:creationId xmlns:a16="http://schemas.microsoft.com/office/drawing/2014/main" id="{0104B97E-8044-469F-9D82-CE5E4EF0FDE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481567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2217F-AEF4-4B7B-958E-972E1BB9038D}"/>
              </a:ext>
            </a:extLst>
          </p:cNvPr>
          <p:cNvSpPr>
            <a:spLocks noGrp="1"/>
          </p:cNvSpPr>
          <p:nvPr>
            <p:ph type="title"/>
          </p:nvPr>
        </p:nvSpPr>
        <p:spPr/>
        <p:txBody>
          <a:bodyPr/>
          <a:lstStyle/>
          <a:p>
            <a:r>
              <a:rPr lang="en-US"/>
              <a:t>Instagram Posts Table | Scott - 9 of 25</a:t>
            </a:r>
          </a:p>
        </p:txBody>
      </p:sp>
      <p:graphicFrame>
        <p:nvGraphicFramePr>
          <p:cNvPr id="5" name="Table Placeholder 4">
            <a:extLst>
              <a:ext uri="{FF2B5EF4-FFF2-40B4-BE49-F238E27FC236}">
                <a16:creationId xmlns:a16="http://schemas.microsoft.com/office/drawing/2014/main" id="{72761980-539E-4C12-B4BF-7D1DD603B9B5}"/>
              </a:ext>
            </a:extLst>
          </p:cNvPr>
          <p:cNvGraphicFramePr>
            <a:graphicFrameLocks noGrp="1"/>
          </p:cNvGraphicFramePr>
          <p:nvPr>
            <p:ph type="tbl" sz="quarter" idx="13"/>
            <p:extLst>
              <p:ext uri="{D42A27DB-BD31-4B8C-83A1-F6EECF244321}">
                <p14:modId xmlns:p14="http://schemas.microsoft.com/office/powerpoint/2010/main" val="2580482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60570374"/>
                    </a:ext>
                  </a:extLst>
                </a:gridCol>
                <a:gridCol w="1810512">
                  <a:extLst>
                    <a:ext uri="{9D8B030D-6E8A-4147-A177-3AD203B41FA5}">
                      <a16:colId xmlns:a16="http://schemas.microsoft.com/office/drawing/2014/main" val="770571661"/>
                    </a:ext>
                  </a:extLst>
                </a:gridCol>
                <a:gridCol w="822960">
                  <a:extLst>
                    <a:ext uri="{9D8B030D-6E8A-4147-A177-3AD203B41FA5}">
                      <a16:colId xmlns:a16="http://schemas.microsoft.com/office/drawing/2014/main" val="1947500153"/>
                    </a:ext>
                  </a:extLst>
                </a:gridCol>
                <a:gridCol w="822960">
                  <a:extLst>
                    <a:ext uri="{9D8B030D-6E8A-4147-A177-3AD203B41FA5}">
                      <a16:colId xmlns:a16="http://schemas.microsoft.com/office/drawing/2014/main" val="1894342827"/>
                    </a:ext>
                  </a:extLst>
                </a:gridCol>
                <a:gridCol w="822960">
                  <a:extLst>
                    <a:ext uri="{9D8B030D-6E8A-4147-A177-3AD203B41FA5}">
                      <a16:colId xmlns:a16="http://schemas.microsoft.com/office/drawing/2014/main" val="1450561894"/>
                    </a:ext>
                  </a:extLst>
                </a:gridCol>
                <a:gridCol w="822960">
                  <a:extLst>
                    <a:ext uri="{9D8B030D-6E8A-4147-A177-3AD203B41FA5}">
                      <a16:colId xmlns:a16="http://schemas.microsoft.com/office/drawing/2014/main" val="298065736"/>
                    </a:ext>
                  </a:extLst>
                </a:gridCol>
                <a:gridCol w="822960">
                  <a:extLst>
                    <a:ext uri="{9D8B030D-6E8A-4147-A177-3AD203B41FA5}">
                      <a16:colId xmlns:a16="http://schemas.microsoft.com/office/drawing/2014/main" val="1522276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9294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- 2022-02-25 21:14:04</a:t>
                      </a:r>
                      <a:r>
                        <a:rPr kumimoji="0" lang="es-ES" sz="1000" b="0" i="0" u="none" strike="noStrike" kern="1200" cap="none" spc="0" normalizeH="0" baseline="0" noProof="0">
                          <a:ln>
                            <a:noFill/>
                          </a:ln>
                          <a:solidFill>
                            <a:prstClr val="black"/>
                          </a:solidFill>
                          <a:effectLst/>
                          <a:uLnTx/>
                          <a:uFillTx/>
                          <a:latin typeface="+mn-lt"/>
                          <a:ea typeface="+mn-ea"/>
                          <a:cs typeface="+mn-cs"/>
                        </a:rPr>
                        <a:t>
 La Marlin 6 es ideal para rodar en cualquier superficie de montaña o ciudad. Además está preparada para la instalación rápida de accesorios que la catalogan como una gran opción para la ciudad.
Descubrí todos los detalles y precio en las tiendas oficiales Trek más cercana. 
trekbikes trekbicycleargentina bontragerargentina  #trekbikes #trekargentina #bontragerargentina #racedtowin #gooutside #creemosenlasbicis #racedtowin #Marlin6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274735939_710118423329590_6941007137634272302_n.jpg?stp=dst-jpg_e35_s640x640_sh0.08&amp;_nc_ht=scontent.cdninstagram.com&amp;_nc_cat=110&amp;_nc_ohc=Mi_aJQcz7E0AX_L-T5w&amp;edm=AMO9-JQAAAAA&amp;ccb=7-4&amp;oh=00_AT_s5iu9U_GD6EuqWTNCfmGqT7gIYoR8rNMpxCZzXcbtzQ&amp;oe=622B8DB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35471172"/>
                  </a:ext>
                </a:extLst>
              </a:tr>
            </a:tbl>
          </a:graphicData>
        </a:graphic>
      </p:graphicFrame>
      <p:sp>
        <p:nvSpPr>
          <p:cNvPr id="4" name="Text Placeholder 3">
            <a:extLst>
              <a:ext uri="{FF2B5EF4-FFF2-40B4-BE49-F238E27FC236}">
                <a16:creationId xmlns:a16="http://schemas.microsoft.com/office/drawing/2014/main" id="{0031048D-3A68-4FF2-9BED-447FA13845BF}"/>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176477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D08E8-260E-4E5D-85E6-E86019EEA92C}"/>
              </a:ext>
            </a:extLst>
          </p:cNvPr>
          <p:cNvSpPr>
            <a:spLocks noGrp="1"/>
          </p:cNvSpPr>
          <p:nvPr>
            <p:ph type="title"/>
          </p:nvPr>
        </p:nvSpPr>
        <p:spPr/>
        <p:txBody>
          <a:bodyPr/>
          <a:lstStyle/>
          <a:p>
            <a:r>
              <a:rPr lang="en-US"/>
              <a:t>Instagram Posts Table | Scott - 10 of 25</a:t>
            </a:r>
          </a:p>
        </p:txBody>
      </p:sp>
      <p:graphicFrame>
        <p:nvGraphicFramePr>
          <p:cNvPr id="5" name="Table Placeholder 4">
            <a:extLst>
              <a:ext uri="{FF2B5EF4-FFF2-40B4-BE49-F238E27FC236}">
                <a16:creationId xmlns:a16="http://schemas.microsoft.com/office/drawing/2014/main" id="{71FE1D30-6E63-463A-955A-E0788A0751F8}"/>
              </a:ext>
            </a:extLst>
          </p:cNvPr>
          <p:cNvGraphicFramePr>
            <a:graphicFrameLocks noGrp="1"/>
          </p:cNvGraphicFramePr>
          <p:nvPr>
            <p:ph type="tbl" sz="quarter" idx="13"/>
            <p:extLst>
              <p:ext uri="{D42A27DB-BD31-4B8C-83A1-F6EECF244321}">
                <p14:modId xmlns:p14="http://schemas.microsoft.com/office/powerpoint/2010/main" val="3211362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72454246"/>
                    </a:ext>
                  </a:extLst>
                </a:gridCol>
                <a:gridCol w="1810512">
                  <a:extLst>
                    <a:ext uri="{9D8B030D-6E8A-4147-A177-3AD203B41FA5}">
                      <a16:colId xmlns:a16="http://schemas.microsoft.com/office/drawing/2014/main" val="688013270"/>
                    </a:ext>
                  </a:extLst>
                </a:gridCol>
                <a:gridCol w="822960">
                  <a:extLst>
                    <a:ext uri="{9D8B030D-6E8A-4147-A177-3AD203B41FA5}">
                      <a16:colId xmlns:a16="http://schemas.microsoft.com/office/drawing/2014/main" val="2428073869"/>
                    </a:ext>
                  </a:extLst>
                </a:gridCol>
                <a:gridCol w="822960">
                  <a:extLst>
                    <a:ext uri="{9D8B030D-6E8A-4147-A177-3AD203B41FA5}">
                      <a16:colId xmlns:a16="http://schemas.microsoft.com/office/drawing/2014/main" val="940270141"/>
                    </a:ext>
                  </a:extLst>
                </a:gridCol>
                <a:gridCol w="822960">
                  <a:extLst>
                    <a:ext uri="{9D8B030D-6E8A-4147-A177-3AD203B41FA5}">
                      <a16:colId xmlns:a16="http://schemas.microsoft.com/office/drawing/2014/main" val="1563075575"/>
                    </a:ext>
                  </a:extLst>
                </a:gridCol>
                <a:gridCol w="822960">
                  <a:extLst>
                    <a:ext uri="{9D8B030D-6E8A-4147-A177-3AD203B41FA5}">
                      <a16:colId xmlns:a16="http://schemas.microsoft.com/office/drawing/2014/main" val="1686170755"/>
                    </a:ext>
                  </a:extLst>
                </a:gridCol>
                <a:gridCol w="822960">
                  <a:extLst>
                    <a:ext uri="{9D8B030D-6E8A-4147-A177-3AD203B41FA5}">
                      <a16:colId xmlns:a16="http://schemas.microsoft.com/office/drawing/2014/main" val="1879228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235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- 2022-02-26 10:51:17</a:t>
                      </a:r>
                      <a:r>
                        <a:rPr kumimoji="0" lang="es-ES" sz="1000" b="0" i="0" u="none" strike="noStrike" kern="1200" cap="none" spc="0" normalizeH="0" baseline="0" noProof="0">
                          <a:ln>
                            <a:noFill/>
                          </a:ln>
                          <a:solidFill>
                            <a:prstClr val="black"/>
                          </a:solidFill>
                          <a:effectLst/>
                          <a:uLnTx/>
                          <a:uFillTx/>
                          <a:latin typeface="+mn-lt"/>
                          <a:ea typeface="+mn-ea"/>
                          <a:cs typeface="+mn-cs"/>
                        </a:rPr>
                        <a:t>
 "Jugar al triatlón"👧🧒 fue la consigna de este proyecto que nació en el verano del 2021 de la mano de nuestra embajadora erisimon77 junto a la colonia del Club Santafecino. 
Las restricciones por la pandemia no permitían hacer colonias tal cual las conocemos, por lo que a Erika se le ocurrió hacer una actividad deportiva lúdica en relación al triatlón 🏊‍♂️🏃‍♂️🚴‍♂️
Erika observó como muchos chicos tienen bicicleta y casi no la usan, así que también esta era una buena excusa para que al menos una vez a la semana los niños pedalearan y se diviertan.
La colonia finalizó como los niños se merecían ¡Organizando una carrera con el objetivo de hacer esta aventura de nadar, correr y pedalear con forma de triatlón! 
Tal fue el éxito de este proyecto que este verano se volvió a repetir y seguirá creciendo. 230 chicos y más de 1000 familiares participaron y disfrutaron de este triatlón que desde Specialized sponsoreamos ya que nos parece que la actividad física es un derecho y un eslabón fundamental en el desarrollo de los niños👧🧒 
"La pandemia nos dejó algo muy bueno: poder entender la real importancia de la actividad física."🙌
👉 erisimon77 
Video: leo.sanchezpatagonia 
#IamSpecialized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274729708_438819841363460_5732340160041895494_n.jpg?_nc_cat=109&amp;ccb=1-5&amp;_nc_sid=8ae9d6&amp;_nc_ohc=Zl3WVbUCMNQAX9C7MqG&amp;_nc_ht=scontent-yyz1-1.cdninstagram.com&amp;edm=AL-3X8kEAAAA&amp;oh=00_AT-9ucIOIs3B6EcE7vUc0ag5bctCp4gSn_FinAaf4V49Eg&amp;oe=62306387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87384772"/>
                  </a:ext>
                </a:extLst>
              </a:tr>
            </a:tbl>
          </a:graphicData>
        </a:graphic>
      </p:graphicFrame>
      <p:sp>
        <p:nvSpPr>
          <p:cNvPr id="4" name="Text Placeholder 3">
            <a:extLst>
              <a:ext uri="{FF2B5EF4-FFF2-40B4-BE49-F238E27FC236}">
                <a16:creationId xmlns:a16="http://schemas.microsoft.com/office/drawing/2014/main" id="{C40BA9DA-80F6-4C4C-9AE8-EC7A332A97F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846251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2CD6D-4418-4F85-AA31-98A3C8EDF446}"/>
              </a:ext>
            </a:extLst>
          </p:cNvPr>
          <p:cNvSpPr>
            <a:spLocks noGrp="1"/>
          </p:cNvSpPr>
          <p:nvPr>
            <p:ph type="title"/>
          </p:nvPr>
        </p:nvSpPr>
        <p:spPr/>
        <p:txBody>
          <a:bodyPr/>
          <a:lstStyle/>
          <a:p>
            <a:r>
              <a:rPr lang="en-US"/>
              <a:t>Instagram Posts Table | Scott - 11 of 25</a:t>
            </a:r>
          </a:p>
        </p:txBody>
      </p:sp>
      <p:graphicFrame>
        <p:nvGraphicFramePr>
          <p:cNvPr id="5" name="Table Placeholder 4">
            <a:extLst>
              <a:ext uri="{FF2B5EF4-FFF2-40B4-BE49-F238E27FC236}">
                <a16:creationId xmlns:a16="http://schemas.microsoft.com/office/drawing/2014/main" id="{635BADA1-683C-4B41-9097-5A3FEA178F1B}"/>
              </a:ext>
            </a:extLst>
          </p:cNvPr>
          <p:cNvGraphicFramePr>
            <a:graphicFrameLocks noGrp="1"/>
          </p:cNvGraphicFramePr>
          <p:nvPr>
            <p:ph type="tbl" sz="quarter" idx="13"/>
            <p:extLst>
              <p:ext uri="{D42A27DB-BD31-4B8C-83A1-F6EECF244321}">
                <p14:modId xmlns:p14="http://schemas.microsoft.com/office/powerpoint/2010/main" val="1077879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36913672"/>
                    </a:ext>
                  </a:extLst>
                </a:gridCol>
                <a:gridCol w="1810512">
                  <a:extLst>
                    <a:ext uri="{9D8B030D-6E8A-4147-A177-3AD203B41FA5}">
                      <a16:colId xmlns:a16="http://schemas.microsoft.com/office/drawing/2014/main" val="1236138934"/>
                    </a:ext>
                  </a:extLst>
                </a:gridCol>
                <a:gridCol w="822960">
                  <a:extLst>
                    <a:ext uri="{9D8B030D-6E8A-4147-A177-3AD203B41FA5}">
                      <a16:colId xmlns:a16="http://schemas.microsoft.com/office/drawing/2014/main" val="1440253246"/>
                    </a:ext>
                  </a:extLst>
                </a:gridCol>
                <a:gridCol w="822960">
                  <a:extLst>
                    <a:ext uri="{9D8B030D-6E8A-4147-A177-3AD203B41FA5}">
                      <a16:colId xmlns:a16="http://schemas.microsoft.com/office/drawing/2014/main" val="3436394647"/>
                    </a:ext>
                  </a:extLst>
                </a:gridCol>
                <a:gridCol w="822960">
                  <a:extLst>
                    <a:ext uri="{9D8B030D-6E8A-4147-A177-3AD203B41FA5}">
                      <a16:colId xmlns:a16="http://schemas.microsoft.com/office/drawing/2014/main" val="3360288582"/>
                    </a:ext>
                  </a:extLst>
                </a:gridCol>
                <a:gridCol w="822960">
                  <a:extLst>
                    <a:ext uri="{9D8B030D-6E8A-4147-A177-3AD203B41FA5}">
                      <a16:colId xmlns:a16="http://schemas.microsoft.com/office/drawing/2014/main" val="1019404832"/>
                    </a:ext>
                  </a:extLst>
                </a:gridCol>
                <a:gridCol w="822960">
                  <a:extLst>
                    <a:ext uri="{9D8B030D-6E8A-4147-A177-3AD203B41FA5}">
                      <a16:colId xmlns:a16="http://schemas.microsoft.com/office/drawing/2014/main" val="1192357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146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cervelo_argentina - 2022-02-25 09:53:08</a:t>
                      </a:r>
                      <a:r>
                        <a:rPr kumimoji="0" lang="es-ES" sz="1000" b="0" i="0" u="none" strike="noStrike" kern="1200" cap="none" spc="0" normalizeH="0" baseline="0" noProof="0">
                          <a:ln>
                            <a:noFill/>
                          </a:ln>
                          <a:solidFill>
                            <a:prstClr val="black"/>
                          </a:solidFill>
                          <a:effectLst/>
                          <a:uLnTx/>
                          <a:uFillTx/>
                          <a:latin typeface="+mn-lt"/>
                          <a:ea typeface="+mn-ea"/>
                          <a:cs typeface="+mn-cs"/>
                        </a:rPr>
                        <a:t>
 Estamos orgullosos de acompañar a nuestra representante olímpica en triatlón, Romina Biagioli, en su camino olímpico rumbo a París 2024.
Romina, estará usando nuestras bicis y accesorios en su preparación y competencia, para así estar al más alto nivel mundial y no perder esos segundos tan valiosos en las competencias internacionales.
También para nosotros será un gran desafío y será de mucho aprendizaje apoyar a un atleta de alto rendimiento en un proyecto de largo plazo, que ya comenzó y esperamos coronar en París.
Además de nuestro apoyo, Romina es patrocinada por:
shimanoargentina
technogym_arg
nutremax.arg
magentacycling
head.swimming.arg
corosoficialarg
lazerlatinamerica
#TeamMZ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274563074_307117068149772_8209750598677140434_n.webp?stp=dst-jpg&amp;_nc_cat=111&amp;ccb=1-5&amp;_nc_sid=8ae9d6&amp;_nc_ohc=KlKUfh0MsokAX8412_I&amp;_nc_ht=scontent-iad3-1.cdninstagram.com&amp;edm=AL-3X8kEAAAA&amp;oh=00_AT_phQwKH0iizjrJcKySBR5VuYjEOqDT9ZVG9q-PmTKZ6w&amp;oe=62302E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89043378"/>
                  </a:ext>
                </a:extLst>
              </a:tr>
            </a:tbl>
          </a:graphicData>
        </a:graphic>
      </p:graphicFrame>
      <p:sp>
        <p:nvSpPr>
          <p:cNvPr id="4" name="Text Placeholder 3">
            <a:extLst>
              <a:ext uri="{FF2B5EF4-FFF2-40B4-BE49-F238E27FC236}">
                <a16:creationId xmlns:a16="http://schemas.microsoft.com/office/drawing/2014/main" id="{F55F5E1E-C9EB-41C0-AFCE-97017BB0D6C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182767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69540-01F7-440C-B318-5D1119BC387F}"/>
              </a:ext>
            </a:extLst>
          </p:cNvPr>
          <p:cNvSpPr>
            <a:spLocks noGrp="1"/>
          </p:cNvSpPr>
          <p:nvPr>
            <p:ph type="title"/>
          </p:nvPr>
        </p:nvSpPr>
        <p:spPr/>
        <p:txBody>
          <a:bodyPr/>
          <a:lstStyle/>
          <a:p>
            <a:r>
              <a:rPr lang="en-US"/>
              <a:t>Instagram Posts Table | Scott - 12 of 25</a:t>
            </a:r>
          </a:p>
        </p:txBody>
      </p:sp>
      <p:graphicFrame>
        <p:nvGraphicFramePr>
          <p:cNvPr id="5" name="Table Placeholder 4">
            <a:extLst>
              <a:ext uri="{FF2B5EF4-FFF2-40B4-BE49-F238E27FC236}">
                <a16:creationId xmlns:a16="http://schemas.microsoft.com/office/drawing/2014/main" id="{BF823DF5-56AA-42F6-A2A1-C8A265C2138E}"/>
              </a:ext>
            </a:extLst>
          </p:cNvPr>
          <p:cNvGraphicFramePr>
            <a:graphicFrameLocks noGrp="1"/>
          </p:cNvGraphicFramePr>
          <p:nvPr>
            <p:ph type="tbl" sz="quarter" idx="13"/>
            <p:extLst>
              <p:ext uri="{D42A27DB-BD31-4B8C-83A1-F6EECF244321}">
                <p14:modId xmlns:p14="http://schemas.microsoft.com/office/powerpoint/2010/main" val="2145784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75587802"/>
                    </a:ext>
                  </a:extLst>
                </a:gridCol>
                <a:gridCol w="1810512">
                  <a:extLst>
                    <a:ext uri="{9D8B030D-6E8A-4147-A177-3AD203B41FA5}">
                      <a16:colId xmlns:a16="http://schemas.microsoft.com/office/drawing/2014/main" val="2193773563"/>
                    </a:ext>
                  </a:extLst>
                </a:gridCol>
                <a:gridCol w="822960">
                  <a:extLst>
                    <a:ext uri="{9D8B030D-6E8A-4147-A177-3AD203B41FA5}">
                      <a16:colId xmlns:a16="http://schemas.microsoft.com/office/drawing/2014/main" val="2989492683"/>
                    </a:ext>
                  </a:extLst>
                </a:gridCol>
                <a:gridCol w="822960">
                  <a:extLst>
                    <a:ext uri="{9D8B030D-6E8A-4147-A177-3AD203B41FA5}">
                      <a16:colId xmlns:a16="http://schemas.microsoft.com/office/drawing/2014/main" val="3042825365"/>
                    </a:ext>
                  </a:extLst>
                </a:gridCol>
                <a:gridCol w="822960">
                  <a:extLst>
                    <a:ext uri="{9D8B030D-6E8A-4147-A177-3AD203B41FA5}">
                      <a16:colId xmlns:a16="http://schemas.microsoft.com/office/drawing/2014/main" val="2385099569"/>
                    </a:ext>
                  </a:extLst>
                </a:gridCol>
                <a:gridCol w="822960">
                  <a:extLst>
                    <a:ext uri="{9D8B030D-6E8A-4147-A177-3AD203B41FA5}">
                      <a16:colId xmlns:a16="http://schemas.microsoft.com/office/drawing/2014/main" val="824006392"/>
                    </a:ext>
                  </a:extLst>
                </a:gridCol>
                <a:gridCol w="822960">
                  <a:extLst>
                    <a:ext uri="{9D8B030D-6E8A-4147-A177-3AD203B41FA5}">
                      <a16:colId xmlns:a16="http://schemas.microsoft.com/office/drawing/2014/main" val="3379689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116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- 2022-02-14 09:03:46</a:t>
                      </a:r>
                      <a:r>
                        <a:rPr kumimoji="0" lang="en-US" sz="1000" b="0" i="0" u="none" strike="noStrike" kern="1200" cap="none" spc="0" normalizeH="0" baseline="0" noProof="0">
                          <a:ln>
                            <a:noFill/>
                          </a:ln>
                          <a:solidFill>
                            <a:prstClr val="black"/>
                          </a:solidFill>
                          <a:effectLst/>
                          <a:uLnTx/>
                          <a:uFillTx/>
                          <a:latin typeface="+mn-lt"/>
                          <a:ea typeface="+mn-ea"/>
                          <a:cs typeface="+mn-cs"/>
                        </a:rPr>
                        <a:t>
 🥰 Amor biker. Amor verdadero. La versión Cannondale de #SanValentín, by matiasgiantrevel &amp; bastialucia. ♥🚴‍♂️#DíaDeLosEnamorados  #RideCannondale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273911995_1297051624104323_3178735411521553911_n.webp?stp=dst-jpg&amp;_nc_cat=109&amp;ccb=1-5&amp;_nc_sid=8ae9d6&amp;_nc_ohc=Dn1B39TKzPEAX_gfrTR&amp;_nc_ht=scontent-bos3-1.cdninstagram.com&amp;edm=AL-3X8kEAAAA&amp;oh=00_AT8ucdR2bgsr5T54WwVf6Qe5mipNmzlboD7C428pABSxPA&amp;oe=622F39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7844464"/>
                  </a:ext>
                </a:extLst>
              </a:tr>
            </a:tbl>
          </a:graphicData>
        </a:graphic>
      </p:graphicFrame>
      <p:sp>
        <p:nvSpPr>
          <p:cNvPr id="4" name="Text Placeholder 3">
            <a:extLst>
              <a:ext uri="{FF2B5EF4-FFF2-40B4-BE49-F238E27FC236}">
                <a16:creationId xmlns:a16="http://schemas.microsoft.com/office/drawing/2014/main" id="{F7D4A728-A36D-4598-99E0-132BECF545C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158800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D72D3-7BE9-4A9A-B5FC-BBD3CD98EA6D}"/>
              </a:ext>
            </a:extLst>
          </p:cNvPr>
          <p:cNvSpPr>
            <a:spLocks noGrp="1"/>
          </p:cNvSpPr>
          <p:nvPr>
            <p:ph type="title"/>
          </p:nvPr>
        </p:nvSpPr>
        <p:spPr/>
        <p:txBody>
          <a:bodyPr/>
          <a:lstStyle/>
          <a:p>
            <a:r>
              <a:rPr lang="en-US"/>
              <a:t>Instagram Posts Table | Scott - 13 of 25</a:t>
            </a:r>
          </a:p>
        </p:txBody>
      </p:sp>
      <p:graphicFrame>
        <p:nvGraphicFramePr>
          <p:cNvPr id="5" name="Table Placeholder 4">
            <a:extLst>
              <a:ext uri="{FF2B5EF4-FFF2-40B4-BE49-F238E27FC236}">
                <a16:creationId xmlns:a16="http://schemas.microsoft.com/office/drawing/2014/main" id="{0CCF0851-AA55-4925-8C9D-C5975356E6C2}"/>
              </a:ext>
            </a:extLst>
          </p:cNvPr>
          <p:cNvGraphicFramePr>
            <a:graphicFrameLocks noGrp="1"/>
          </p:cNvGraphicFramePr>
          <p:nvPr>
            <p:ph type="tbl" sz="quarter" idx="13"/>
            <p:extLst>
              <p:ext uri="{D42A27DB-BD31-4B8C-83A1-F6EECF244321}">
                <p14:modId xmlns:p14="http://schemas.microsoft.com/office/powerpoint/2010/main" val="33590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13092614"/>
                    </a:ext>
                  </a:extLst>
                </a:gridCol>
                <a:gridCol w="1810512">
                  <a:extLst>
                    <a:ext uri="{9D8B030D-6E8A-4147-A177-3AD203B41FA5}">
                      <a16:colId xmlns:a16="http://schemas.microsoft.com/office/drawing/2014/main" val="2332952440"/>
                    </a:ext>
                  </a:extLst>
                </a:gridCol>
                <a:gridCol w="822960">
                  <a:extLst>
                    <a:ext uri="{9D8B030D-6E8A-4147-A177-3AD203B41FA5}">
                      <a16:colId xmlns:a16="http://schemas.microsoft.com/office/drawing/2014/main" val="2833702716"/>
                    </a:ext>
                  </a:extLst>
                </a:gridCol>
                <a:gridCol w="822960">
                  <a:extLst>
                    <a:ext uri="{9D8B030D-6E8A-4147-A177-3AD203B41FA5}">
                      <a16:colId xmlns:a16="http://schemas.microsoft.com/office/drawing/2014/main" val="244734956"/>
                    </a:ext>
                  </a:extLst>
                </a:gridCol>
                <a:gridCol w="822960">
                  <a:extLst>
                    <a:ext uri="{9D8B030D-6E8A-4147-A177-3AD203B41FA5}">
                      <a16:colId xmlns:a16="http://schemas.microsoft.com/office/drawing/2014/main" val="1541025336"/>
                    </a:ext>
                  </a:extLst>
                </a:gridCol>
                <a:gridCol w="822960">
                  <a:extLst>
                    <a:ext uri="{9D8B030D-6E8A-4147-A177-3AD203B41FA5}">
                      <a16:colId xmlns:a16="http://schemas.microsoft.com/office/drawing/2014/main" val="149636538"/>
                    </a:ext>
                  </a:extLst>
                </a:gridCol>
                <a:gridCol w="822960">
                  <a:extLst>
                    <a:ext uri="{9D8B030D-6E8A-4147-A177-3AD203B41FA5}">
                      <a16:colId xmlns:a16="http://schemas.microsoft.com/office/drawing/2014/main" val="383806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8643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- 2022-02-25 20:26:43</a:t>
                      </a:r>
                      <a:r>
                        <a:rPr kumimoji="0" lang="en-US" sz="1000" b="0" i="0" u="none" strike="noStrike" kern="1200" cap="none" spc="0" normalizeH="0" baseline="0" noProof="0">
                          <a:ln>
                            <a:noFill/>
                          </a:ln>
                          <a:solidFill>
                            <a:prstClr val="black"/>
                          </a:solidFill>
                          <a:effectLst/>
                          <a:uLnTx/>
                          <a:uFillTx/>
                          <a:latin typeface="+mn-lt"/>
                          <a:ea typeface="+mn-ea"/>
                          <a:cs typeface="+mn-cs"/>
                        </a:rPr>
                        <a:t>
 Liviana, rígida y rápida. Esto es lo que te ofrece la Scale RC 900 World Cup.
✅ Cuadro Scale RC de carbono HMX
✅ RockShox SID SL Select+RL3 100 mm
✅ Control remoto RideLoc con 3 posiciones
✅ SRAM X01 Eagle, 12 velocidades
✅ Frenos de disco SRAM Level TLM
✅ Ruedas de carbono Syncros Silverton 1.0
✅ Cubiertas Maxxis Rekon Race Kevlar
✅ Componentes de carbono Syncros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274827119_124172816839818_3939647798970089259_n.jpg?_nc_cat=104&amp;ccb=1-5&amp;_nc_sid=8ae9d6&amp;_nc_ohc=but1HSG6QZwAX-IKWIc&amp;_nc_ht=scontent-iad3-2.cdninstagram.com&amp;edm=AL-3X8kEAAAA&amp;oh=00_AT8_G-lXHnITGs9lJFfydGPMRMUe-OhW-dDIyzTRKrFXPw&amp;oe=622EFA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9206563"/>
                  </a:ext>
                </a:extLst>
              </a:tr>
            </a:tbl>
          </a:graphicData>
        </a:graphic>
      </p:graphicFrame>
      <p:sp>
        <p:nvSpPr>
          <p:cNvPr id="4" name="Text Placeholder 3">
            <a:extLst>
              <a:ext uri="{FF2B5EF4-FFF2-40B4-BE49-F238E27FC236}">
                <a16:creationId xmlns:a16="http://schemas.microsoft.com/office/drawing/2014/main" id="{837A82D7-6105-4A2C-B64C-CE4E65C13E1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27521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332CC-7629-4EDC-8492-90EC35D9691C}"/>
              </a:ext>
            </a:extLst>
          </p:cNvPr>
          <p:cNvSpPr>
            <a:spLocks noGrp="1"/>
          </p:cNvSpPr>
          <p:nvPr>
            <p:ph type="title"/>
          </p:nvPr>
        </p:nvSpPr>
        <p:spPr/>
        <p:txBody>
          <a:bodyPr/>
          <a:lstStyle/>
          <a:p>
            <a:r>
              <a:rPr lang="en-US"/>
              <a:t>Instagram Posts Table | Scott - 14 of 25</a:t>
            </a:r>
          </a:p>
        </p:txBody>
      </p:sp>
      <p:graphicFrame>
        <p:nvGraphicFramePr>
          <p:cNvPr id="5" name="Table Placeholder 4">
            <a:extLst>
              <a:ext uri="{FF2B5EF4-FFF2-40B4-BE49-F238E27FC236}">
                <a16:creationId xmlns:a16="http://schemas.microsoft.com/office/drawing/2014/main" id="{8199036B-B62C-4165-9FF3-D768714D8E3E}"/>
              </a:ext>
            </a:extLst>
          </p:cNvPr>
          <p:cNvGraphicFramePr>
            <a:graphicFrameLocks noGrp="1"/>
          </p:cNvGraphicFramePr>
          <p:nvPr>
            <p:ph type="tbl" sz="quarter" idx="13"/>
            <p:extLst>
              <p:ext uri="{D42A27DB-BD31-4B8C-83A1-F6EECF244321}">
                <p14:modId xmlns:p14="http://schemas.microsoft.com/office/powerpoint/2010/main" val="734191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11994503"/>
                    </a:ext>
                  </a:extLst>
                </a:gridCol>
                <a:gridCol w="1810512">
                  <a:extLst>
                    <a:ext uri="{9D8B030D-6E8A-4147-A177-3AD203B41FA5}">
                      <a16:colId xmlns:a16="http://schemas.microsoft.com/office/drawing/2014/main" val="2268611641"/>
                    </a:ext>
                  </a:extLst>
                </a:gridCol>
                <a:gridCol w="822960">
                  <a:extLst>
                    <a:ext uri="{9D8B030D-6E8A-4147-A177-3AD203B41FA5}">
                      <a16:colId xmlns:a16="http://schemas.microsoft.com/office/drawing/2014/main" val="1202933852"/>
                    </a:ext>
                  </a:extLst>
                </a:gridCol>
                <a:gridCol w="822960">
                  <a:extLst>
                    <a:ext uri="{9D8B030D-6E8A-4147-A177-3AD203B41FA5}">
                      <a16:colId xmlns:a16="http://schemas.microsoft.com/office/drawing/2014/main" val="3484831491"/>
                    </a:ext>
                  </a:extLst>
                </a:gridCol>
                <a:gridCol w="822960">
                  <a:extLst>
                    <a:ext uri="{9D8B030D-6E8A-4147-A177-3AD203B41FA5}">
                      <a16:colId xmlns:a16="http://schemas.microsoft.com/office/drawing/2014/main" val="297158846"/>
                    </a:ext>
                  </a:extLst>
                </a:gridCol>
                <a:gridCol w="822960">
                  <a:extLst>
                    <a:ext uri="{9D8B030D-6E8A-4147-A177-3AD203B41FA5}">
                      <a16:colId xmlns:a16="http://schemas.microsoft.com/office/drawing/2014/main" val="540003350"/>
                    </a:ext>
                  </a:extLst>
                </a:gridCol>
                <a:gridCol w="822960">
                  <a:extLst>
                    <a:ext uri="{9D8B030D-6E8A-4147-A177-3AD203B41FA5}">
                      <a16:colId xmlns:a16="http://schemas.microsoft.com/office/drawing/2014/main" val="3765665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611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- 2022-02-22 19:56:34</a:t>
                      </a:r>
                      <a:r>
                        <a:rPr kumimoji="0" lang="en-US" sz="1000" b="0" i="0" u="none" strike="noStrike" kern="1200" cap="none" spc="0" normalizeH="0" baseline="0" noProof="0">
                          <a:ln>
                            <a:noFill/>
                          </a:ln>
                          <a:solidFill>
                            <a:prstClr val="black"/>
                          </a:solidFill>
                          <a:effectLst/>
                          <a:uLnTx/>
                          <a:uFillTx/>
                          <a:latin typeface="+mn-lt"/>
                          <a:ea typeface="+mn-ea"/>
                          <a:cs typeface="+mn-cs"/>
                        </a:rPr>
                        <a:t>
 La Gama Marlin es el resultado de la combinación de una bici divertida y las mejores características de un rodado de gama alta al mejor precio. 
Descubrí tu primera bici de mtb Trek. 
trekbikes trekbicycleargentina bontragerargentina  #trekbikes #trekargentina #bontragerargentina #racedtowin #gooutside #creemosenlasbicis #racedtowin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274557723_532023228341271_259804164027552837_n.jpg?stp=dst-jpg_e35_s640x640_sh0.08&amp;_nc_ht=scontent.cdninstagram.com&amp;_nc_cat=103&amp;_nc_ohc=g9wmgJvsnwMAX_qSZcW&amp;edm=AMO9-JQAAAAA&amp;ccb=7-4&amp;oh=00_AT9lFlPpZgA98CYBAwVBdDMJkXvV5O_E8sZ3yq2EZptSAQ&amp;oe=622B7984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33987786"/>
                  </a:ext>
                </a:extLst>
              </a:tr>
            </a:tbl>
          </a:graphicData>
        </a:graphic>
      </p:graphicFrame>
      <p:sp>
        <p:nvSpPr>
          <p:cNvPr id="4" name="Text Placeholder 3">
            <a:extLst>
              <a:ext uri="{FF2B5EF4-FFF2-40B4-BE49-F238E27FC236}">
                <a16:creationId xmlns:a16="http://schemas.microsoft.com/office/drawing/2014/main" id="{CDE2A8CF-6A80-4645-9228-173AEC757B8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511218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E328B-F090-443A-B6C5-F665D402B663}"/>
              </a:ext>
            </a:extLst>
          </p:cNvPr>
          <p:cNvSpPr>
            <a:spLocks noGrp="1"/>
          </p:cNvSpPr>
          <p:nvPr>
            <p:ph type="title"/>
          </p:nvPr>
        </p:nvSpPr>
        <p:spPr/>
        <p:txBody>
          <a:bodyPr/>
          <a:lstStyle/>
          <a:p>
            <a:r>
              <a:rPr lang="en-US"/>
              <a:t>Instagram Posts Table | Scott - 15 of 25</a:t>
            </a:r>
          </a:p>
        </p:txBody>
      </p:sp>
      <p:graphicFrame>
        <p:nvGraphicFramePr>
          <p:cNvPr id="5" name="Table Placeholder 4">
            <a:extLst>
              <a:ext uri="{FF2B5EF4-FFF2-40B4-BE49-F238E27FC236}">
                <a16:creationId xmlns:a16="http://schemas.microsoft.com/office/drawing/2014/main" id="{77A10377-9480-48F9-AD9C-ECC7A15F628D}"/>
              </a:ext>
            </a:extLst>
          </p:cNvPr>
          <p:cNvGraphicFramePr>
            <a:graphicFrameLocks noGrp="1"/>
          </p:cNvGraphicFramePr>
          <p:nvPr>
            <p:ph type="tbl" sz="quarter" idx="13"/>
            <p:extLst>
              <p:ext uri="{D42A27DB-BD31-4B8C-83A1-F6EECF244321}">
                <p14:modId xmlns:p14="http://schemas.microsoft.com/office/powerpoint/2010/main" val="178758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86952509"/>
                    </a:ext>
                  </a:extLst>
                </a:gridCol>
                <a:gridCol w="1810512">
                  <a:extLst>
                    <a:ext uri="{9D8B030D-6E8A-4147-A177-3AD203B41FA5}">
                      <a16:colId xmlns:a16="http://schemas.microsoft.com/office/drawing/2014/main" val="3022709112"/>
                    </a:ext>
                  </a:extLst>
                </a:gridCol>
                <a:gridCol w="822960">
                  <a:extLst>
                    <a:ext uri="{9D8B030D-6E8A-4147-A177-3AD203B41FA5}">
                      <a16:colId xmlns:a16="http://schemas.microsoft.com/office/drawing/2014/main" val="304500371"/>
                    </a:ext>
                  </a:extLst>
                </a:gridCol>
                <a:gridCol w="822960">
                  <a:extLst>
                    <a:ext uri="{9D8B030D-6E8A-4147-A177-3AD203B41FA5}">
                      <a16:colId xmlns:a16="http://schemas.microsoft.com/office/drawing/2014/main" val="108814857"/>
                    </a:ext>
                  </a:extLst>
                </a:gridCol>
                <a:gridCol w="822960">
                  <a:extLst>
                    <a:ext uri="{9D8B030D-6E8A-4147-A177-3AD203B41FA5}">
                      <a16:colId xmlns:a16="http://schemas.microsoft.com/office/drawing/2014/main" val="3264196821"/>
                    </a:ext>
                  </a:extLst>
                </a:gridCol>
                <a:gridCol w="822960">
                  <a:extLst>
                    <a:ext uri="{9D8B030D-6E8A-4147-A177-3AD203B41FA5}">
                      <a16:colId xmlns:a16="http://schemas.microsoft.com/office/drawing/2014/main" val="910176096"/>
                    </a:ext>
                  </a:extLst>
                </a:gridCol>
                <a:gridCol w="822960">
                  <a:extLst>
                    <a:ext uri="{9D8B030D-6E8A-4147-A177-3AD203B41FA5}">
                      <a16:colId xmlns:a16="http://schemas.microsoft.com/office/drawing/2014/main" val="3577315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060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- 2022-02-21 20:24:07</a:t>
                      </a:r>
                      <a:r>
                        <a:rPr kumimoji="0" lang="en-US" sz="1000" b="0" i="0" u="none" strike="noStrike" kern="1200" cap="none" spc="0" normalizeH="0" baseline="0" noProof="0">
                          <a:ln>
                            <a:noFill/>
                          </a:ln>
                          <a:solidFill>
                            <a:prstClr val="black"/>
                          </a:solidFill>
                          <a:effectLst/>
                          <a:uLnTx/>
                          <a:uFillTx/>
                          <a:latin typeface="+mn-lt"/>
                          <a:ea typeface="+mn-ea"/>
                          <a:cs typeface="+mn-cs"/>
                        </a:rPr>
                        <a:t>
 Spark RC Comp, ingeniería de vanguardia en una bicicleta que va más allá de todo.
✅ Cuadro Spark RC de carbono HMF
✅ Horquilla FOX 32 Float Rhythm 120 mm
✅ FOX Float Custom, 120 mm, TwinLoc
✅ SRAM NX Eagle, 12 velocidades
✅ Frenos de disco Shimano Deore
✅ Llantas Syncros X-30SE TR
✅ Cubiertas Maxxis Rekon Race Foldable
✅ Componentes Syncros
#SCOTTbikes 
#SCOTTargentina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274558039_676898356800075_7808679463544482367_n.jpg?_nc_cat=100&amp;ccb=1-5&amp;_nc_sid=8ae9d6&amp;_nc_ohc=_hSPgii_28sAX8lfSjI&amp;_nc_ht=scontent-iad3-2.cdninstagram.com&amp;edm=AL-3X8kEAAAA&amp;oh=00_AT9_9LYMbv1D2Sj23c10UvzE9z5hbfKyx6PnoNcR-NsbTg&amp;oe=622FB19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1455479"/>
                  </a:ext>
                </a:extLst>
              </a:tr>
            </a:tbl>
          </a:graphicData>
        </a:graphic>
      </p:graphicFrame>
      <p:sp>
        <p:nvSpPr>
          <p:cNvPr id="4" name="Text Placeholder 3">
            <a:extLst>
              <a:ext uri="{FF2B5EF4-FFF2-40B4-BE49-F238E27FC236}">
                <a16:creationId xmlns:a16="http://schemas.microsoft.com/office/drawing/2014/main" id="{3EF7E6D8-BCBF-4885-BE93-88797296749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0943347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2C81-2C0E-4B0B-8070-CEAA1AB66356}"/>
              </a:ext>
            </a:extLst>
          </p:cNvPr>
          <p:cNvSpPr>
            <a:spLocks noGrp="1"/>
          </p:cNvSpPr>
          <p:nvPr>
            <p:ph type="title"/>
          </p:nvPr>
        </p:nvSpPr>
        <p:spPr/>
        <p:txBody>
          <a:bodyPr/>
          <a:lstStyle/>
          <a:p>
            <a:r>
              <a:rPr lang="en-US"/>
              <a:t>Instagram Posts Table | Scott - 16 of 25</a:t>
            </a:r>
          </a:p>
        </p:txBody>
      </p:sp>
      <p:graphicFrame>
        <p:nvGraphicFramePr>
          <p:cNvPr id="5" name="Table Placeholder 4">
            <a:extLst>
              <a:ext uri="{FF2B5EF4-FFF2-40B4-BE49-F238E27FC236}">
                <a16:creationId xmlns:a16="http://schemas.microsoft.com/office/drawing/2014/main" id="{CDBF8C59-4634-43A3-9B67-752FCEFE2F9F}"/>
              </a:ext>
            </a:extLst>
          </p:cNvPr>
          <p:cNvGraphicFramePr>
            <a:graphicFrameLocks noGrp="1"/>
          </p:cNvGraphicFramePr>
          <p:nvPr>
            <p:ph type="tbl" sz="quarter" idx="13"/>
            <p:extLst>
              <p:ext uri="{D42A27DB-BD31-4B8C-83A1-F6EECF244321}">
                <p14:modId xmlns:p14="http://schemas.microsoft.com/office/powerpoint/2010/main" val="1778943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71998163"/>
                    </a:ext>
                  </a:extLst>
                </a:gridCol>
                <a:gridCol w="1810512">
                  <a:extLst>
                    <a:ext uri="{9D8B030D-6E8A-4147-A177-3AD203B41FA5}">
                      <a16:colId xmlns:a16="http://schemas.microsoft.com/office/drawing/2014/main" val="909214677"/>
                    </a:ext>
                  </a:extLst>
                </a:gridCol>
                <a:gridCol w="822960">
                  <a:extLst>
                    <a:ext uri="{9D8B030D-6E8A-4147-A177-3AD203B41FA5}">
                      <a16:colId xmlns:a16="http://schemas.microsoft.com/office/drawing/2014/main" val="3260647460"/>
                    </a:ext>
                  </a:extLst>
                </a:gridCol>
                <a:gridCol w="822960">
                  <a:extLst>
                    <a:ext uri="{9D8B030D-6E8A-4147-A177-3AD203B41FA5}">
                      <a16:colId xmlns:a16="http://schemas.microsoft.com/office/drawing/2014/main" val="3220054271"/>
                    </a:ext>
                  </a:extLst>
                </a:gridCol>
                <a:gridCol w="822960">
                  <a:extLst>
                    <a:ext uri="{9D8B030D-6E8A-4147-A177-3AD203B41FA5}">
                      <a16:colId xmlns:a16="http://schemas.microsoft.com/office/drawing/2014/main" val="3110518649"/>
                    </a:ext>
                  </a:extLst>
                </a:gridCol>
                <a:gridCol w="822960">
                  <a:extLst>
                    <a:ext uri="{9D8B030D-6E8A-4147-A177-3AD203B41FA5}">
                      <a16:colId xmlns:a16="http://schemas.microsoft.com/office/drawing/2014/main" val="1805502081"/>
                    </a:ext>
                  </a:extLst>
                </a:gridCol>
                <a:gridCol w="822960">
                  <a:extLst>
                    <a:ext uri="{9D8B030D-6E8A-4147-A177-3AD203B41FA5}">
                      <a16:colId xmlns:a16="http://schemas.microsoft.com/office/drawing/2014/main" val="293114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9422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- 2022-03-02 17:55:21</a:t>
                      </a:r>
                      <a:r>
                        <a:rPr kumimoji="0" lang="en-US" sz="1000" b="0" i="0" u="none" strike="noStrike" kern="1200" cap="none" spc="0" normalizeH="0" baseline="0" noProof="0">
                          <a:ln>
                            <a:noFill/>
                          </a:ln>
                          <a:solidFill>
                            <a:prstClr val="black"/>
                          </a:solidFill>
                          <a:effectLst/>
                          <a:uLnTx/>
                          <a:uFillTx/>
                          <a:latin typeface="+mn-lt"/>
                          <a:ea typeface="+mn-ea"/>
                          <a:cs typeface="+mn-cs"/>
                        </a:rPr>
                        <a:t>
 🚴‍♂️ 𝙏𝙀𝙎𝙏 𝙏𝙃𝙀 𝘽𝙀𝙎𝙏 es una oportunidad que brindamos a los riders, a través de nuestras tiendas autorizadas, de vivir una gran experiencia probando nuestras bicicletas y las tecnología que desarrollamos, para que cuando te subas a una Specialized no te quieras bajar nunca más😉
📸 Las imágenes son de los últimos 𝙏𝙀𝙎𝙏 𝙏𝙃𝙀 𝘽𝙀𝙎𝙏 de Epic y Turbo Levo⚡️ realizados en Mendoza.
¡Gracias a todos los ciclistas que estuvieron presentes!
#IamSpecialized #SpecializedArgentina #Turbo #TurboLevo #TurboLevoSL #PedaleoAsistido #Emtb #ItsYouOnlyFaster #ModoTurbo #TestTheBest #SpecializedEpic #Argentina #Mendoza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274944718_908988453081949_2903964262063686203_n.jpg?_nc_cat=104&amp;ccb=1-5&amp;_nc_sid=8ae9d6&amp;_nc_ohc=dQ7Obs-af0IAX9FfdqH&amp;_nc_ht=scontent-yyz1-1.cdninstagram.com&amp;edm=AL-3X8kEAAAA&amp;oh=00_AT_aMmNV9MCgwEvEn8vnyk7MvCl4B0UlzNUPkxi181uV9A&amp;oe=62309E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65892157"/>
                  </a:ext>
                </a:extLst>
              </a:tr>
            </a:tbl>
          </a:graphicData>
        </a:graphic>
      </p:graphicFrame>
      <p:sp>
        <p:nvSpPr>
          <p:cNvPr id="4" name="Text Placeholder 3">
            <a:extLst>
              <a:ext uri="{FF2B5EF4-FFF2-40B4-BE49-F238E27FC236}">
                <a16:creationId xmlns:a16="http://schemas.microsoft.com/office/drawing/2014/main" id="{1C839B13-70FF-49F1-8974-8CBBB0A4504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939286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0017A-4D86-4AEE-AEA0-9693AD019BB3}"/>
              </a:ext>
            </a:extLst>
          </p:cNvPr>
          <p:cNvSpPr>
            <a:spLocks noGrp="1"/>
          </p:cNvSpPr>
          <p:nvPr>
            <p:ph type="title"/>
          </p:nvPr>
        </p:nvSpPr>
        <p:spPr/>
        <p:txBody>
          <a:bodyPr/>
          <a:lstStyle/>
          <a:p>
            <a:r>
              <a:rPr lang="en-US"/>
              <a:t>Instagram Posts Table | Scott - 17 of 25</a:t>
            </a:r>
          </a:p>
        </p:txBody>
      </p:sp>
      <p:graphicFrame>
        <p:nvGraphicFramePr>
          <p:cNvPr id="5" name="Table Placeholder 4">
            <a:extLst>
              <a:ext uri="{FF2B5EF4-FFF2-40B4-BE49-F238E27FC236}">
                <a16:creationId xmlns:a16="http://schemas.microsoft.com/office/drawing/2014/main" id="{E80EFBCD-211F-4E44-93BB-7A5CD049090D}"/>
              </a:ext>
            </a:extLst>
          </p:cNvPr>
          <p:cNvGraphicFramePr>
            <a:graphicFrameLocks noGrp="1"/>
          </p:cNvGraphicFramePr>
          <p:nvPr>
            <p:ph type="tbl" sz="quarter" idx="13"/>
            <p:extLst>
              <p:ext uri="{D42A27DB-BD31-4B8C-83A1-F6EECF244321}">
                <p14:modId xmlns:p14="http://schemas.microsoft.com/office/powerpoint/2010/main" val="1936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1558061"/>
                    </a:ext>
                  </a:extLst>
                </a:gridCol>
                <a:gridCol w="1810512">
                  <a:extLst>
                    <a:ext uri="{9D8B030D-6E8A-4147-A177-3AD203B41FA5}">
                      <a16:colId xmlns:a16="http://schemas.microsoft.com/office/drawing/2014/main" val="2374780412"/>
                    </a:ext>
                  </a:extLst>
                </a:gridCol>
                <a:gridCol w="822960">
                  <a:extLst>
                    <a:ext uri="{9D8B030D-6E8A-4147-A177-3AD203B41FA5}">
                      <a16:colId xmlns:a16="http://schemas.microsoft.com/office/drawing/2014/main" val="701181662"/>
                    </a:ext>
                  </a:extLst>
                </a:gridCol>
                <a:gridCol w="822960">
                  <a:extLst>
                    <a:ext uri="{9D8B030D-6E8A-4147-A177-3AD203B41FA5}">
                      <a16:colId xmlns:a16="http://schemas.microsoft.com/office/drawing/2014/main" val="1925981685"/>
                    </a:ext>
                  </a:extLst>
                </a:gridCol>
                <a:gridCol w="822960">
                  <a:extLst>
                    <a:ext uri="{9D8B030D-6E8A-4147-A177-3AD203B41FA5}">
                      <a16:colId xmlns:a16="http://schemas.microsoft.com/office/drawing/2014/main" val="2924005519"/>
                    </a:ext>
                  </a:extLst>
                </a:gridCol>
                <a:gridCol w="822960">
                  <a:extLst>
                    <a:ext uri="{9D8B030D-6E8A-4147-A177-3AD203B41FA5}">
                      <a16:colId xmlns:a16="http://schemas.microsoft.com/office/drawing/2014/main" val="1591964856"/>
                    </a:ext>
                  </a:extLst>
                </a:gridCol>
                <a:gridCol w="822960">
                  <a:extLst>
                    <a:ext uri="{9D8B030D-6E8A-4147-A177-3AD203B41FA5}">
                      <a16:colId xmlns:a16="http://schemas.microsoft.com/office/drawing/2014/main" val="1274126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88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- 2022-03-03 19:32:37</a:t>
                      </a:r>
                      <a:r>
                        <a:rPr kumimoji="0" lang="es-ES" sz="1000" b="0" i="0" u="none" strike="noStrike" kern="1200" cap="none" spc="0" normalizeH="0" baseline="0" noProof="0">
                          <a:ln>
                            <a:noFill/>
                          </a:ln>
                          <a:solidFill>
                            <a:prstClr val="black"/>
                          </a:solidFill>
                          <a:effectLst/>
                          <a:uLnTx/>
                          <a:uFillTx/>
                          <a:latin typeface="+mn-lt"/>
                          <a:ea typeface="+mn-ea"/>
                          <a:cs typeface="+mn-cs"/>
                        </a:rPr>
                        <a:t>
 ¿Bicicleta de montaña con recorrido corto? ¿Una bicicleta de descenso? ¿Una bicicleta para competir de vez en cuando? ¡Llamala como quieras! Lo único que sabemos es que esta bicicleta de montaña es lo que estás buscando.
Encontrala en nuestras tiendas.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275128207_4902285879892525_5254298653398793517_n.jpg?_nc_cat=109&amp;ccb=1-5&amp;_nc_sid=8ae9d6&amp;_nc_ohc=6e1MKijNAA0AX8O69Da&amp;_nc_ht=scontent-iad3-2.cdninstagram.com&amp;edm=AL-3X8kEAAAA&amp;oh=00_AT8A3le4kh42BWBi92jMi-jvFgg3c8VK4hDl0-wBNOkpFQ&amp;oe=62307A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8652576"/>
                  </a:ext>
                </a:extLst>
              </a:tr>
            </a:tbl>
          </a:graphicData>
        </a:graphic>
      </p:graphicFrame>
      <p:sp>
        <p:nvSpPr>
          <p:cNvPr id="4" name="Text Placeholder 3">
            <a:extLst>
              <a:ext uri="{FF2B5EF4-FFF2-40B4-BE49-F238E27FC236}">
                <a16:creationId xmlns:a16="http://schemas.microsoft.com/office/drawing/2014/main" id="{7DB7B471-962E-4BAF-ABF7-0FE782883A6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221637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909CF-BA49-4FC5-8439-383AE5B1DA40}"/>
              </a:ext>
            </a:extLst>
          </p:cNvPr>
          <p:cNvSpPr>
            <a:spLocks noGrp="1"/>
          </p:cNvSpPr>
          <p:nvPr>
            <p:ph type="title"/>
          </p:nvPr>
        </p:nvSpPr>
        <p:spPr/>
        <p:txBody>
          <a:bodyPr/>
          <a:lstStyle/>
          <a:p>
            <a:r>
              <a:rPr lang="en-US"/>
              <a:t>Instagram Posts Table | Scott - 18 of 25</a:t>
            </a:r>
          </a:p>
        </p:txBody>
      </p:sp>
      <p:graphicFrame>
        <p:nvGraphicFramePr>
          <p:cNvPr id="5" name="Table Placeholder 4">
            <a:extLst>
              <a:ext uri="{FF2B5EF4-FFF2-40B4-BE49-F238E27FC236}">
                <a16:creationId xmlns:a16="http://schemas.microsoft.com/office/drawing/2014/main" id="{AAF87A14-4D5E-48D9-B2FB-594585232BAD}"/>
              </a:ext>
            </a:extLst>
          </p:cNvPr>
          <p:cNvGraphicFramePr>
            <a:graphicFrameLocks noGrp="1"/>
          </p:cNvGraphicFramePr>
          <p:nvPr>
            <p:ph type="tbl" sz="quarter" idx="13"/>
            <p:extLst>
              <p:ext uri="{D42A27DB-BD31-4B8C-83A1-F6EECF244321}">
                <p14:modId xmlns:p14="http://schemas.microsoft.com/office/powerpoint/2010/main" val="3013179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00586078"/>
                    </a:ext>
                  </a:extLst>
                </a:gridCol>
                <a:gridCol w="1810512">
                  <a:extLst>
                    <a:ext uri="{9D8B030D-6E8A-4147-A177-3AD203B41FA5}">
                      <a16:colId xmlns:a16="http://schemas.microsoft.com/office/drawing/2014/main" val="3255107375"/>
                    </a:ext>
                  </a:extLst>
                </a:gridCol>
                <a:gridCol w="822960">
                  <a:extLst>
                    <a:ext uri="{9D8B030D-6E8A-4147-A177-3AD203B41FA5}">
                      <a16:colId xmlns:a16="http://schemas.microsoft.com/office/drawing/2014/main" val="3913163167"/>
                    </a:ext>
                  </a:extLst>
                </a:gridCol>
                <a:gridCol w="822960">
                  <a:extLst>
                    <a:ext uri="{9D8B030D-6E8A-4147-A177-3AD203B41FA5}">
                      <a16:colId xmlns:a16="http://schemas.microsoft.com/office/drawing/2014/main" val="4103061595"/>
                    </a:ext>
                  </a:extLst>
                </a:gridCol>
                <a:gridCol w="822960">
                  <a:extLst>
                    <a:ext uri="{9D8B030D-6E8A-4147-A177-3AD203B41FA5}">
                      <a16:colId xmlns:a16="http://schemas.microsoft.com/office/drawing/2014/main" val="3610258516"/>
                    </a:ext>
                  </a:extLst>
                </a:gridCol>
                <a:gridCol w="822960">
                  <a:extLst>
                    <a:ext uri="{9D8B030D-6E8A-4147-A177-3AD203B41FA5}">
                      <a16:colId xmlns:a16="http://schemas.microsoft.com/office/drawing/2014/main" val="834459801"/>
                    </a:ext>
                  </a:extLst>
                </a:gridCol>
                <a:gridCol w="822960">
                  <a:extLst>
                    <a:ext uri="{9D8B030D-6E8A-4147-A177-3AD203B41FA5}">
                      <a16:colId xmlns:a16="http://schemas.microsoft.com/office/drawing/2014/main" val="4252919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716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- 2022-03-08 09:49:59</a:t>
                      </a:r>
                      <a:r>
                        <a:rPr kumimoji="0" lang="en-US" sz="1000" b="0" i="0" u="none" strike="noStrike" kern="1200" cap="none" spc="0" normalizeH="0" baseline="0" noProof="0">
                          <a:ln>
                            <a:noFill/>
                          </a:ln>
                          <a:solidFill>
                            <a:prstClr val="black"/>
                          </a:solidFill>
                          <a:effectLst/>
                          <a:uLnTx/>
                          <a:uFillTx/>
                          <a:latin typeface="+mn-lt"/>
                          <a:ea typeface="+mn-ea"/>
                          <a:cs typeface="+mn-cs"/>
                        </a:rPr>
                        <a:t>
 #DiaInternacionalDeLaMujer 
#SCOTTargentina 
#SCOTTbikes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275332818_512079120255378_4932732278931497322_n.jpg?_nc_cat=111&amp;ccb=1-5&amp;_nc_sid=8ae9d6&amp;_nc_ohc=a60BYwPpzEQAX_pCzuQ&amp;_nc_ht=scontent-iad3-2.cdninstagram.com&amp;edm=AL-3X8kEAAAA&amp;oh=00_AT_aIhtPqud6Omwp42UeSj6WYIhTblttNvnCRytQOpKFKA&amp;oe=622F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9774109"/>
                  </a:ext>
                </a:extLst>
              </a:tr>
            </a:tbl>
          </a:graphicData>
        </a:graphic>
      </p:graphicFrame>
      <p:sp>
        <p:nvSpPr>
          <p:cNvPr id="4" name="Text Placeholder 3">
            <a:extLst>
              <a:ext uri="{FF2B5EF4-FFF2-40B4-BE49-F238E27FC236}">
                <a16:creationId xmlns:a16="http://schemas.microsoft.com/office/drawing/2014/main" id="{EDD3F63F-E3A9-459D-B1D1-377F7B1FE8A2}"/>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642997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536F6-0707-4509-8467-43656AA37B80}"/>
              </a:ext>
            </a:extLst>
          </p:cNvPr>
          <p:cNvSpPr>
            <a:spLocks noGrp="1"/>
          </p:cNvSpPr>
          <p:nvPr>
            <p:ph type="title"/>
          </p:nvPr>
        </p:nvSpPr>
        <p:spPr/>
        <p:txBody>
          <a:bodyPr/>
          <a:lstStyle/>
          <a:p>
            <a:r>
              <a:rPr lang="en-US"/>
              <a:t>Instagram Posts Table | Scott - 19 of 25</a:t>
            </a:r>
          </a:p>
        </p:txBody>
      </p:sp>
      <p:graphicFrame>
        <p:nvGraphicFramePr>
          <p:cNvPr id="5" name="Table Placeholder 4">
            <a:extLst>
              <a:ext uri="{FF2B5EF4-FFF2-40B4-BE49-F238E27FC236}">
                <a16:creationId xmlns:a16="http://schemas.microsoft.com/office/drawing/2014/main" id="{C75BE015-D971-4880-BBBC-1313168F239D}"/>
              </a:ext>
            </a:extLst>
          </p:cNvPr>
          <p:cNvGraphicFramePr>
            <a:graphicFrameLocks noGrp="1"/>
          </p:cNvGraphicFramePr>
          <p:nvPr>
            <p:ph type="tbl" sz="quarter" idx="13"/>
            <p:extLst>
              <p:ext uri="{D42A27DB-BD31-4B8C-83A1-F6EECF244321}">
                <p14:modId xmlns:p14="http://schemas.microsoft.com/office/powerpoint/2010/main" val="729464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47401362"/>
                    </a:ext>
                  </a:extLst>
                </a:gridCol>
                <a:gridCol w="1810512">
                  <a:extLst>
                    <a:ext uri="{9D8B030D-6E8A-4147-A177-3AD203B41FA5}">
                      <a16:colId xmlns:a16="http://schemas.microsoft.com/office/drawing/2014/main" val="3696370164"/>
                    </a:ext>
                  </a:extLst>
                </a:gridCol>
                <a:gridCol w="822960">
                  <a:extLst>
                    <a:ext uri="{9D8B030D-6E8A-4147-A177-3AD203B41FA5}">
                      <a16:colId xmlns:a16="http://schemas.microsoft.com/office/drawing/2014/main" val="410082178"/>
                    </a:ext>
                  </a:extLst>
                </a:gridCol>
                <a:gridCol w="822960">
                  <a:extLst>
                    <a:ext uri="{9D8B030D-6E8A-4147-A177-3AD203B41FA5}">
                      <a16:colId xmlns:a16="http://schemas.microsoft.com/office/drawing/2014/main" val="3769048490"/>
                    </a:ext>
                  </a:extLst>
                </a:gridCol>
                <a:gridCol w="822960">
                  <a:extLst>
                    <a:ext uri="{9D8B030D-6E8A-4147-A177-3AD203B41FA5}">
                      <a16:colId xmlns:a16="http://schemas.microsoft.com/office/drawing/2014/main" val="3560380483"/>
                    </a:ext>
                  </a:extLst>
                </a:gridCol>
                <a:gridCol w="822960">
                  <a:extLst>
                    <a:ext uri="{9D8B030D-6E8A-4147-A177-3AD203B41FA5}">
                      <a16:colId xmlns:a16="http://schemas.microsoft.com/office/drawing/2014/main" val="4085214327"/>
                    </a:ext>
                  </a:extLst>
                </a:gridCol>
                <a:gridCol w="822960">
                  <a:extLst>
                    <a:ext uri="{9D8B030D-6E8A-4147-A177-3AD203B41FA5}">
                      <a16:colId xmlns:a16="http://schemas.microsoft.com/office/drawing/2014/main" val="3184219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314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- 2022-02-15 14:15:28</a:t>
                      </a:r>
                      <a:r>
                        <a:rPr kumimoji="0" lang="en-US" sz="1000" b="0" i="0" u="none" strike="noStrike" kern="1200" cap="none" spc="0" normalizeH="0" baseline="0" noProof="0">
                          <a:ln>
                            <a:noFill/>
                          </a:ln>
                          <a:solidFill>
                            <a:prstClr val="black"/>
                          </a:solidFill>
                          <a:effectLst/>
                          <a:uLnTx/>
                          <a:uFillTx/>
                          <a:latin typeface="+mn-lt"/>
                          <a:ea typeface="+mn-ea"/>
                          <a:cs typeface="+mn-cs"/>
                        </a:rPr>
                        <a:t>
 Descubrí la espectacular bici del 
exciclista profesional y ganador del Tour de Francia 2006, oscarpereiro 
Qué te parece esta edición especial de la Madone? 
trekbikes  ridebontrager  #trekbikes #gobybike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273944686_335628008465963_5319868488061003242_n.jpg?_nc_cat=107&amp;ccb=1-5&amp;_nc_sid=8ae9d6&amp;_nc_ohc=A28Xyf71EJMAX9pcabr&amp;_nc_ht=scontent-iad3-2.cdninstagram.com&amp;edm=AL-3X8kEAAAA&amp;oh=00_AT9iyUYRTlQZrNLILlu4yr2Vt8copAyZ00NySiYvvzMXYQ&amp;oe=6230D8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38830887"/>
                  </a:ext>
                </a:extLst>
              </a:tr>
            </a:tbl>
          </a:graphicData>
        </a:graphic>
      </p:graphicFrame>
      <p:sp>
        <p:nvSpPr>
          <p:cNvPr id="4" name="Text Placeholder 3">
            <a:extLst>
              <a:ext uri="{FF2B5EF4-FFF2-40B4-BE49-F238E27FC236}">
                <a16:creationId xmlns:a16="http://schemas.microsoft.com/office/drawing/2014/main" id="{76A9348A-37A2-4EBC-A6A6-CE854A512AD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881866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5712-F8E7-467D-87A6-64BB503933EF}"/>
              </a:ext>
            </a:extLst>
          </p:cNvPr>
          <p:cNvSpPr>
            <a:spLocks noGrp="1"/>
          </p:cNvSpPr>
          <p:nvPr>
            <p:ph type="title"/>
          </p:nvPr>
        </p:nvSpPr>
        <p:spPr/>
        <p:txBody>
          <a:bodyPr/>
          <a:lstStyle/>
          <a:p>
            <a:r>
              <a:rPr lang="en-US"/>
              <a:t>Instagram Posts Table | Scott - 20 of 25</a:t>
            </a:r>
          </a:p>
        </p:txBody>
      </p:sp>
      <p:graphicFrame>
        <p:nvGraphicFramePr>
          <p:cNvPr id="5" name="Table Placeholder 4">
            <a:extLst>
              <a:ext uri="{FF2B5EF4-FFF2-40B4-BE49-F238E27FC236}">
                <a16:creationId xmlns:a16="http://schemas.microsoft.com/office/drawing/2014/main" id="{0EAAEFB7-86A7-4873-A681-73FF3B7E30D4}"/>
              </a:ext>
            </a:extLst>
          </p:cNvPr>
          <p:cNvGraphicFramePr>
            <a:graphicFrameLocks noGrp="1"/>
          </p:cNvGraphicFramePr>
          <p:nvPr>
            <p:ph type="tbl" sz="quarter" idx="13"/>
            <p:extLst>
              <p:ext uri="{D42A27DB-BD31-4B8C-83A1-F6EECF244321}">
                <p14:modId xmlns:p14="http://schemas.microsoft.com/office/powerpoint/2010/main" val="1431929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14302054"/>
                    </a:ext>
                  </a:extLst>
                </a:gridCol>
                <a:gridCol w="1810512">
                  <a:extLst>
                    <a:ext uri="{9D8B030D-6E8A-4147-A177-3AD203B41FA5}">
                      <a16:colId xmlns:a16="http://schemas.microsoft.com/office/drawing/2014/main" val="2242862606"/>
                    </a:ext>
                  </a:extLst>
                </a:gridCol>
                <a:gridCol w="822960">
                  <a:extLst>
                    <a:ext uri="{9D8B030D-6E8A-4147-A177-3AD203B41FA5}">
                      <a16:colId xmlns:a16="http://schemas.microsoft.com/office/drawing/2014/main" val="1165594526"/>
                    </a:ext>
                  </a:extLst>
                </a:gridCol>
                <a:gridCol w="822960">
                  <a:extLst>
                    <a:ext uri="{9D8B030D-6E8A-4147-A177-3AD203B41FA5}">
                      <a16:colId xmlns:a16="http://schemas.microsoft.com/office/drawing/2014/main" val="2124767700"/>
                    </a:ext>
                  </a:extLst>
                </a:gridCol>
                <a:gridCol w="822960">
                  <a:extLst>
                    <a:ext uri="{9D8B030D-6E8A-4147-A177-3AD203B41FA5}">
                      <a16:colId xmlns:a16="http://schemas.microsoft.com/office/drawing/2014/main" val="819663400"/>
                    </a:ext>
                  </a:extLst>
                </a:gridCol>
                <a:gridCol w="822960">
                  <a:extLst>
                    <a:ext uri="{9D8B030D-6E8A-4147-A177-3AD203B41FA5}">
                      <a16:colId xmlns:a16="http://schemas.microsoft.com/office/drawing/2014/main" val="1593276218"/>
                    </a:ext>
                  </a:extLst>
                </a:gridCol>
                <a:gridCol w="822960">
                  <a:extLst>
                    <a:ext uri="{9D8B030D-6E8A-4147-A177-3AD203B41FA5}">
                      <a16:colId xmlns:a16="http://schemas.microsoft.com/office/drawing/2014/main" val="3314153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72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- 2022-02-16 20:02:31</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de fiesta! El profe y corredor ezecuevas7 celebra su cumple años. 
¡Qué tengas un excelente año lleno de éxitos! 
trekbikes ridebontrager opticacentralstore guargentina pave_sportswear  #trekbikes #trekargentina #bontragerargentina #Supercaliber #procaliber #topfuel #racedtowin #gooutside #creemosenlasbicis #racedtowin #felizcumpleeze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274010498_352486426735060_267911951681256900_n.jpg?_nc_cat=101&amp;ccb=1-5&amp;_nc_sid=8ae9d6&amp;_nc_ohc=Dcd9XZyn1eIAX85uYIB&amp;_nc_ht=scontent-iad3-2.cdninstagram.com&amp;edm=AL-3X8kEAAAA&amp;oh=00_AT-a6KarGoDsKumkdmzgm__4RCcTzBrnm2-Z8sfWZXw5Xg&amp;oe=622F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1119482"/>
                  </a:ext>
                </a:extLst>
              </a:tr>
            </a:tbl>
          </a:graphicData>
        </a:graphic>
      </p:graphicFrame>
      <p:sp>
        <p:nvSpPr>
          <p:cNvPr id="4" name="Text Placeholder 3">
            <a:extLst>
              <a:ext uri="{FF2B5EF4-FFF2-40B4-BE49-F238E27FC236}">
                <a16:creationId xmlns:a16="http://schemas.microsoft.com/office/drawing/2014/main" id="{0DC57B07-6578-46AF-8C6E-6FDD8FD41152}"/>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142586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F8057-164E-4220-821A-845F2920EA63}"/>
              </a:ext>
            </a:extLst>
          </p:cNvPr>
          <p:cNvSpPr>
            <a:spLocks noGrp="1"/>
          </p:cNvSpPr>
          <p:nvPr>
            <p:ph type="title"/>
          </p:nvPr>
        </p:nvSpPr>
        <p:spPr/>
        <p:txBody>
          <a:bodyPr/>
          <a:lstStyle/>
          <a:p>
            <a:r>
              <a:rPr lang="en-US"/>
              <a:t>Instagram Posts Table | Scott - 21 of 25</a:t>
            </a:r>
          </a:p>
        </p:txBody>
      </p:sp>
      <p:graphicFrame>
        <p:nvGraphicFramePr>
          <p:cNvPr id="5" name="Table Placeholder 4">
            <a:extLst>
              <a:ext uri="{FF2B5EF4-FFF2-40B4-BE49-F238E27FC236}">
                <a16:creationId xmlns:a16="http://schemas.microsoft.com/office/drawing/2014/main" id="{F565E54E-B8A0-49FE-B0B1-AF454BF89868}"/>
              </a:ext>
            </a:extLst>
          </p:cNvPr>
          <p:cNvGraphicFramePr>
            <a:graphicFrameLocks noGrp="1"/>
          </p:cNvGraphicFramePr>
          <p:nvPr>
            <p:ph type="tbl" sz="quarter" idx="13"/>
            <p:extLst>
              <p:ext uri="{D42A27DB-BD31-4B8C-83A1-F6EECF244321}">
                <p14:modId xmlns:p14="http://schemas.microsoft.com/office/powerpoint/2010/main" val="963530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43635457"/>
                    </a:ext>
                  </a:extLst>
                </a:gridCol>
                <a:gridCol w="1810512">
                  <a:extLst>
                    <a:ext uri="{9D8B030D-6E8A-4147-A177-3AD203B41FA5}">
                      <a16:colId xmlns:a16="http://schemas.microsoft.com/office/drawing/2014/main" val="2165658838"/>
                    </a:ext>
                  </a:extLst>
                </a:gridCol>
                <a:gridCol w="822960">
                  <a:extLst>
                    <a:ext uri="{9D8B030D-6E8A-4147-A177-3AD203B41FA5}">
                      <a16:colId xmlns:a16="http://schemas.microsoft.com/office/drawing/2014/main" val="1543881562"/>
                    </a:ext>
                  </a:extLst>
                </a:gridCol>
                <a:gridCol w="822960">
                  <a:extLst>
                    <a:ext uri="{9D8B030D-6E8A-4147-A177-3AD203B41FA5}">
                      <a16:colId xmlns:a16="http://schemas.microsoft.com/office/drawing/2014/main" val="2849841182"/>
                    </a:ext>
                  </a:extLst>
                </a:gridCol>
                <a:gridCol w="822960">
                  <a:extLst>
                    <a:ext uri="{9D8B030D-6E8A-4147-A177-3AD203B41FA5}">
                      <a16:colId xmlns:a16="http://schemas.microsoft.com/office/drawing/2014/main" val="1879853617"/>
                    </a:ext>
                  </a:extLst>
                </a:gridCol>
                <a:gridCol w="822960">
                  <a:extLst>
                    <a:ext uri="{9D8B030D-6E8A-4147-A177-3AD203B41FA5}">
                      <a16:colId xmlns:a16="http://schemas.microsoft.com/office/drawing/2014/main" val="3042538687"/>
                    </a:ext>
                  </a:extLst>
                </a:gridCol>
                <a:gridCol w="822960">
                  <a:extLst>
                    <a:ext uri="{9D8B030D-6E8A-4147-A177-3AD203B41FA5}">
                      <a16:colId xmlns:a16="http://schemas.microsoft.com/office/drawing/2014/main" val="908020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569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- 2022-02-18 18:20:07</a:t>
                      </a:r>
                      <a:r>
                        <a:rPr kumimoji="0" lang="en-US" sz="1000" b="0" i="0" u="none" strike="noStrike" kern="1200" cap="none" spc="0" normalizeH="0" baseline="0" noProof="0">
                          <a:ln>
                            <a:noFill/>
                          </a:ln>
                          <a:solidFill>
                            <a:prstClr val="black"/>
                          </a:solidFill>
                          <a:effectLst/>
                          <a:uLnTx/>
                          <a:uFillTx/>
                          <a:latin typeface="+mn-lt"/>
                          <a:ea typeface="+mn-ea"/>
                          <a:cs typeface="+mn-cs"/>
                        </a:rPr>
                        <a:t>
 Miradas que dicen todo 😍
gabyspecialized  lista para subirse a una #SpecializedTarmac.
¿Y vos que planes tenés con ella 🚲 este finde?
#IamSpecialized #SpecialzedArgentina #SpecializedTarmac #Tarmacsl6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274136554_482590886578939_8094133822832578639_n.jpg?_nc_cat=110&amp;ccb=1-5&amp;_nc_sid=8ae9d6&amp;_nc_ohc=SSxllZJMMRoAX_-lU2i&amp;_nc_ht=scontent-yyz1-1.cdninstagram.com&amp;edm=AL-3X8kEAAAA&amp;oh=00_AT8mPtIGGoDnrLPr5RysNj_egEkJkmF-idNZxBtK_n433Q&amp;oe=622F8D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0203766"/>
                  </a:ext>
                </a:extLst>
              </a:tr>
            </a:tbl>
          </a:graphicData>
        </a:graphic>
      </p:graphicFrame>
      <p:sp>
        <p:nvSpPr>
          <p:cNvPr id="4" name="Text Placeholder 3">
            <a:extLst>
              <a:ext uri="{FF2B5EF4-FFF2-40B4-BE49-F238E27FC236}">
                <a16:creationId xmlns:a16="http://schemas.microsoft.com/office/drawing/2014/main" id="{93BC5949-CD6A-4B67-B89B-C3FD317B5B1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0547936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12FB9-D6B7-4B72-A479-C25EC07D1F2A}"/>
              </a:ext>
            </a:extLst>
          </p:cNvPr>
          <p:cNvSpPr>
            <a:spLocks noGrp="1"/>
          </p:cNvSpPr>
          <p:nvPr>
            <p:ph type="title"/>
          </p:nvPr>
        </p:nvSpPr>
        <p:spPr/>
        <p:txBody>
          <a:bodyPr/>
          <a:lstStyle/>
          <a:p>
            <a:r>
              <a:rPr lang="en-US"/>
              <a:t>Instagram Posts Table | Scott - 22 of 25</a:t>
            </a:r>
          </a:p>
        </p:txBody>
      </p:sp>
      <p:graphicFrame>
        <p:nvGraphicFramePr>
          <p:cNvPr id="5" name="Table Placeholder 4">
            <a:extLst>
              <a:ext uri="{FF2B5EF4-FFF2-40B4-BE49-F238E27FC236}">
                <a16:creationId xmlns:a16="http://schemas.microsoft.com/office/drawing/2014/main" id="{C3124144-8719-473D-B81C-B53DFA2CAA98}"/>
              </a:ext>
            </a:extLst>
          </p:cNvPr>
          <p:cNvGraphicFramePr>
            <a:graphicFrameLocks noGrp="1"/>
          </p:cNvGraphicFramePr>
          <p:nvPr>
            <p:ph type="tbl" sz="quarter" idx="13"/>
            <p:extLst>
              <p:ext uri="{D42A27DB-BD31-4B8C-83A1-F6EECF244321}">
                <p14:modId xmlns:p14="http://schemas.microsoft.com/office/powerpoint/2010/main" val="4175455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36588807"/>
                    </a:ext>
                  </a:extLst>
                </a:gridCol>
                <a:gridCol w="1810512">
                  <a:extLst>
                    <a:ext uri="{9D8B030D-6E8A-4147-A177-3AD203B41FA5}">
                      <a16:colId xmlns:a16="http://schemas.microsoft.com/office/drawing/2014/main" val="2881526938"/>
                    </a:ext>
                  </a:extLst>
                </a:gridCol>
                <a:gridCol w="822960">
                  <a:extLst>
                    <a:ext uri="{9D8B030D-6E8A-4147-A177-3AD203B41FA5}">
                      <a16:colId xmlns:a16="http://schemas.microsoft.com/office/drawing/2014/main" val="1944389805"/>
                    </a:ext>
                  </a:extLst>
                </a:gridCol>
                <a:gridCol w="822960">
                  <a:extLst>
                    <a:ext uri="{9D8B030D-6E8A-4147-A177-3AD203B41FA5}">
                      <a16:colId xmlns:a16="http://schemas.microsoft.com/office/drawing/2014/main" val="3004307039"/>
                    </a:ext>
                  </a:extLst>
                </a:gridCol>
                <a:gridCol w="822960">
                  <a:extLst>
                    <a:ext uri="{9D8B030D-6E8A-4147-A177-3AD203B41FA5}">
                      <a16:colId xmlns:a16="http://schemas.microsoft.com/office/drawing/2014/main" val="1947557371"/>
                    </a:ext>
                  </a:extLst>
                </a:gridCol>
                <a:gridCol w="822960">
                  <a:extLst>
                    <a:ext uri="{9D8B030D-6E8A-4147-A177-3AD203B41FA5}">
                      <a16:colId xmlns:a16="http://schemas.microsoft.com/office/drawing/2014/main" val="3638592502"/>
                    </a:ext>
                  </a:extLst>
                </a:gridCol>
                <a:gridCol w="822960">
                  <a:extLst>
                    <a:ext uri="{9D8B030D-6E8A-4147-A177-3AD203B41FA5}">
                      <a16:colId xmlns:a16="http://schemas.microsoft.com/office/drawing/2014/main" val="1379209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81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- 2022-02-28 12:35:54</a:t>
                      </a:r>
                      <a:r>
                        <a:rPr kumimoji="0" lang="es-ES" sz="1000" b="0" i="0" u="none" strike="noStrike" kern="1200" cap="none" spc="0" normalizeH="0" baseline="0" noProof="0">
                          <a:ln>
                            <a:noFill/>
                          </a:ln>
                          <a:solidFill>
                            <a:prstClr val="black"/>
                          </a:solidFill>
                          <a:effectLst/>
                          <a:uLnTx/>
                          <a:uFillTx/>
                          <a:latin typeface="+mn-lt"/>
                          <a:ea typeface="+mn-ea"/>
                          <a:cs typeface="+mn-cs"/>
                        </a:rPr>
                        <a:t>
 🏁🚵 El domingo 20 de febrero se corrió la primera fecha del openshimano  Enduro en el Cerro Byo de Villa La Angostura. Participaron alrededor de 200 riders, entre los cuales estuvo presente nuestro equipo Turbo Team Specialized Argentina🇦🇷⚡, conformado por pili_adoue , martinarielsantos , franco.riva_ar  y biazzojorge.
Pese a sufrir alguna que otra caída, todos disfrutaron a fondo de sus Specialized Turbo Levo y Levo SL y algunos se subieron al podio😁💪
Franco Riva se llevó el 2º puesto de la categoría E-bike Pro y Pilar Adoue el 5º de la categoría E-bike Amateur. 👏👏👏
Martin Santos y Jorge Biazo no subieron al podio pero hicieron una excelente carrera.
La próxima fecha del Open Shimano Enduro será el 15 de mayo en el circuito de laspircasmountainbike , Córdoba.
#IamSpecialized #SpecializedArgentina #OpenShimano #OpenShimanoEnduro #Ebike #SpecializedTurbo #SpecializedTurboLevo
📸  l_photo22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274825509_3121990291408489_6734555320294865874_n.jpg?_nc_cat=109&amp;ccb=1-5&amp;_nc_sid=8ae9d6&amp;_nc_ohc=4MvvJqJ8JTgAX_nQBA7&amp;_nc_ht=scontent-yyz1-1.cdninstagram.com&amp;edm=AL-3X8kEAAAA&amp;oh=00_AT8L3Gx5dYJm4BM4lZp6GG17cQF9QZ-Ixo3gzrvTh3Tx8Q&amp;oe=6230819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59798424"/>
                  </a:ext>
                </a:extLst>
              </a:tr>
            </a:tbl>
          </a:graphicData>
        </a:graphic>
      </p:graphicFrame>
      <p:sp>
        <p:nvSpPr>
          <p:cNvPr id="4" name="Text Placeholder 3">
            <a:extLst>
              <a:ext uri="{FF2B5EF4-FFF2-40B4-BE49-F238E27FC236}">
                <a16:creationId xmlns:a16="http://schemas.microsoft.com/office/drawing/2014/main" id="{0A5AB4EE-7946-4962-BBB7-F682395D23C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8783308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4D7-9676-4C39-848F-A2A28F6EE3B2}"/>
              </a:ext>
            </a:extLst>
          </p:cNvPr>
          <p:cNvSpPr>
            <a:spLocks noGrp="1"/>
          </p:cNvSpPr>
          <p:nvPr>
            <p:ph type="title"/>
          </p:nvPr>
        </p:nvSpPr>
        <p:spPr/>
        <p:txBody>
          <a:bodyPr/>
          <a:lstStyle/>
          <a:p>
            <a:r>
              <a:rPr lang="en-US"/>
              <a:t>Instagram Posts Table | Scott - 23 of 25</a:t>
            </a:r>
          </a:p>
        </p:txBody>
      </p:sp>
      <p:graphicFrame>
        <p:nvGraphicFramePr>
          <p:cNvPr id="5" name="Table Placeholder 4">
            <a:extLst>
              <a:ext uri="{FF2B5EF4-FFF2-40B4-BE49-F238E27FC236}">
                <a16:creationId xmlns:a16="http://schemas.microsoft.com/office/drawing/2014/main" id="{F1771BB4-7EB8-4EDA-975B-4FF8F2225EA7}"/>
              </a:ext>
            </a:extLst>
          </p:cNvPr>
          <p:cNvGraphicFramePr>
            <a:graphicFrameLocks noGrp="1"/>
          </p:cNvGraphicFramePr>
          <p:nvPr>
            <p:ph type="tbl" sz="quarter" idx="13"/>
            <p:extLst>
              <p:ext uri="{D42A27DB-BD31-4B8C-83A1-F6EECF244321}">
                <p14:modId xmlns:p14="http://schemas.microsoft.com/office/powerpoint/2010/main" val="1017923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61240097"/>
                    </a:ext>
                  </a:extLst>
                </a:gridCol>
                <a:gridCol w="1810512">
                  <a:extLst>
                    <a:ext uri="{9D8B030D-6E8A-4147-A177-3AD203B41FA5}">
                      <a16:colId xmlns:a16="http://schemas.microsoft.com/office/drawing/2014/main" val="1583852217"/>
                    </a:ext>
                  </a:extLst>
                </a:gridCol>
                <a:gridCol w="822960">
                  <a:extLst>
                    <a:ext uri="{9D8B030D-6E8A-4147-A177-3AD203B41FA5}">
                      <a16:colId xmlns:a16="http://schemas.microsoft.com/office/drawing/2014/main" val="541902987"/>
                    </a:ext>
                  </a:extLst>
                </a:gridCol>
                <a:gridCol w="822960">
                  <a:extLst>
                    <a:ext uri="{9D8B030D-6E8A-4147-A177-3AD203B41FA5}">
                      <a16:colId xmlns:a16="http://schemas.microsoft.com/office/drawing/2014/main" val="44249663"/>
                    </a:ext>
                  </a:extLst>
                </a:gridCol>
                <a:gridCol w="822960">
                  <a:extLst>
                    <a:ext uri="{9D8B030D-6E8A-4147-A177-3AD203B41FA5}">
                      <a16:colId xmlns:a16="http://schemas.microsoft.com/office/drawing/2014/main" val="574027223"/>
                    </a:ext>
                  </a:extLst>
                </a:gridCol>
                <a:gridCol w="822960">
                  <a:extLst>
                    <a:ext uri="{9D8B030D-6E8A-4147-A177-3AD203B41FA5}">
                      <a16:colId xmlns:a16="http://schemas.microsoft.com/office/drawing/2014/main" val="357803631"/>
                    </a:ext>
                  </a:extLst>
                </a:gridCol>
                <a:gridCol w="822960">
                  <a:extLst>
                    <a:ext uri="{9D8B030D-6E8A-4147-A177-3AD203B41FA5}">
                      <a16:colId xmlns:a16="http://schemas.microsoft.com/office/drawing/2014/main" val="3164574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6345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- 2022-02-14 18:10:28</a:t>
                      </a:r>
                      <a:r>
                        <a:rPr kumimoji="0" lang="es-ES" sz="1000" b="0" i="0" u="none" strike="noStrike" kern="1200" cap="none" spc="0" normalizeH="0" baseline="0" noProof="0">
                          <a:ln>
                            <a:noFill/>
                          </a:ln>
                          <a:solidFill>
                            <a:prstClr val="black"/>
                          </a:solidFill>
                          <a:effectLst/>
                          <a:uLnTx/>
                          <a:uFillTx/>
                          <a:latin typeface="+mn-lt"/>
                          <a:ea typeface="+mn-ea"/>
                          <a:cs typeface="+mn-cs"/>
                        </a:rPr>
                        <a:t>
 En febrero Enamorate de una Scott.
Vení a nuestras tiendas, probá una Aspect 950 y enamorate.
Encontrá la tienda más cercana en nuestro link en bio y en las Stories destacadas.
#EnamorateDeScott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274058547_287733793294072_180209392216463163_n.jpg?_nc_cat=107&amp;ccb=1-5&amp;_nc_sid=8ae9d6&amp;_nc_ohc=Y69TI7Ba-48AX9_wgGK&amp;_nc_ht=scontent-iad3-2.cdninstagram.com&amp;edm=AL-3X8kEAAAA&amp;oh=00_AT9zbt-ZVHWscJmDe5gX5IMsCYw9bcbw7q4It6wJndX8_Q&amp;oe=623093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2228031"/>
                  </a:ext>
                </a:extLst>
              </a:tr>
            </a:tbl>
          </a:graphicData>
        </a:graphic>
      </p:graphicFrame>
      <p:sp>
        <p:nvSpPr>
          <p:cNvPr id="4" name="Text Placeholder 3">
            <a:extLst>
              <a:ext uri="{FF2B5EF4-FFF2-40B4-BE49-F238E27FC236}">
                <a16:creationId xmlns:a16="http://schemas.microsoft.com/office/drawing/2014/main" id="{061BCA56-7CE6-4CA8-BF70-9A9E125E48C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3028705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69DEB-4D1C-4C3F-8E7D-F1F7F3DC55C5}"/>
              </a:ext>
            </a:extLst>
          </p:cNvPr>
          <p:cNvSpPr>
            <a:spLocks noGrp="1"/>
          </p:cNvSpPr>
          <p:nvPr>
            <p:ph type="title"/>
          </p:nvPr>
        </p:nvSpPr>
        <p:spPr/>
        <p:txBody>
          <a:bodyPr/>
          <a:lstStyle/>
          <a:p>
            <a:r>
              <a:rPr lang="en-US"/>
              <a:t>Instagram Posts Table | Scott - 24 of 25</a:t>
            </a:r>
          </a:p>
        </p:txBody>
      </p:sp>
      <p:graphicFrame>
        <p:nvGraphicFramePr>
          <p:cNvPr id="5" name="Table Placeholder 4">
            <a:extLst>
              <a:ext uri="{FF2B5EF4-FFF2-40B4-BE49-F238E27FC236}">
                <a16:creationId xmlns:a16="http://schemas.microsoft.com/office/drawing/2014/main" id="{DC7D6A0C-0F47-4D7E-B7AB-E3A28EA1E6BE}"/>
              </a:ext>
            </a:extLst>
          </p:cNvPr>
          <p:cNvGraphicFramePr>
            <a:graphicFrameLocks noGrp="1"/>
          </p:cNvGraphicFramePr>
          <p:nvPr>
            <p:ph type="tbl" sz="quarter" idx="13"/>
            <p:extLst>
              <p:ext uri="{D42A27DB-BD31-4B8C-83A1-F6EECF244321}">
                <p14:modId xmlns:p14="http://schemas.microsoft.com/office/powerpoint/2010/main" val="2592577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70995407"/>
                    </a:ext>
                  </a:extLst>
                </a:gridCol>
                <a:gridCol w="1810512">
                  <a:extLst>
                    <a:ext uri="{9D8B030D-6E8A-4147-A177-3AD203B41FA5}">
                      <a16:colId xmlns:a16="http://schemas.microsoft.com/office/drawing/2014/main" val="3296446418"/>
                    </a:ext>
                  </a:extLst>
                </a:gridCol>
                <a:gridCol w="822960">
                  <a:extLst>
                    <a:ext uri="{9D8B030D-6E8A-4147-A177-3AD203B41FA5}">
                      <a16:colId xmlns:a16="http://schemas.microsoft.com/office/drawing/2014/main" val="63033669"/>
                    </a:ext>
                  </a:extLst>
                </a:gridCol>
                <a:gridCol w="822960">
                  <a:extLst>
                    <a:ext uri="{9D8B030D-6E8A-4147-A177-3AD203B41FA5}">
                      <a16:colId xmlns:a16="http://schemas.microsoft.com/office/drawing/2014/main" val="1860601104"/>
                    </a:ext>
                  </a:extLst>
                </a:gridCol>
                <a:gridCol w="822960">
                  <a:extLst>
                    <a:ext uri="{9D8B030D-6E8A-4147-A177-3AD203B41FA5}">
                      <a16:colId xmlns:a16="http://schemas.microsoft.com/office/drawing/2014/main" val="3313776113"/>
                    </a:ext>
                  </a:extLst>
                </a:gridCol>
                <a:gridCol w="822960">
                  <a:extLst>
                    <a:ext uri="{9D8B030D-6E8A-4147-A177-3AD203B41FA5}">
                      <a16:colId xmlns:a16="http://schemas.microsoft.com/office/drawing/2014/main" val="1368390481"/>
                    </a:ext>
                  </a:extLst>
                </a:gridCol>
                <a:gridCol w="822960">
                  <a:extLst>
                    <a:ext uri="{9D8B030D-6E8A-4147-A177-3AD203B41FA5}">
                      <a16:colId xmlns:a16="http://schemas.microsoft.com/office/drawing/2014/main" val="2879574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1405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- 2022-03-04 19:51:05</a:t>
                      </a:r>
                      <a:r>
                        <a:rPr kumimoji="0" lang="es-ES" sz="1000" b="0" i="0" u="none" strike="noStrike" kern="1200" cap="none" spc="0" normalizeH="0" baseline="0" noProof="0">
                          <a:ln>
                            <a:noFill/>
                          </a:ln>
                          <a:solidFill>
                            <a:prstClr val="black"/>
                          </a:solidFill>
                          <a:effectLst/>
                          <a:uLnTx/>
                          <a:uFillTx/>
                          <a:latin typeface="+mn-lt"/>
                          <a:ea typeface="+mn-ea"/>
                          <a:cs typeface="+mn-cs"/>
                        </a:rPr>
                        <a:t>
 ¿Spark RC o Scale RC?
Lo mejor de Scott para que vos elijas.
¿Con cuál te quedarías y por qué?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275105673_686584575857711_1743997951302723923_n.jpg?_nc_cat=109&amp;ccb=1-5&amp;_nc_sid=8ae9d6&amp;_nc_ohc=66ikR4sbuhAAX96OLNi&amp;_nc_ht=scontent-iad3-2.cdninstagram.com&amp;edm=AL-3X8kEAAAA&amp;oh=00_AT_L7B8hn3jU4uKZBO419udiXWGfjz7330x4gt-Pkyq_FA&amp;oe=62303888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1975446"/>
                  </a:ext>
                </a:extLst>
              </a:tr>
            </a:tbl>
          </a:graphicData>
        </a:graphic>
      </p:graphicFrame>
      <p:sp>
        <p:nvSpPr>
          <p:cNvPr id="4" name="Text Placeholder 3">
            <a:extLst>
              <a:ext uri="{FF2B5EF4-FFF2-40B4-BE49-F238E27FC236}">
                <a16:creationId xmlns:a16="http://schemas.microsoft.com/office/drawing/2014/main" id="{BFD36E1F-C588-4CB8-AC3C-B2D4397A085E}"/>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092853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2E01-03AC-4CF5-806E-93ECD0C814D6}"/>
              </a:ext>
            </a:extLst>
          </p:cNvPr>
          <p:cNvSpPr>
            <a:spLocks noGrp="1"/>
          </p:cNvSpPr>
          <p:nvPr>
            <p:ph type="title"/>
          </p:nvPr>
        </p:nvSpPr>
        <p:spPr/>
        <p:txBody>
          <a:bodyPr/>
          <a:lstStyle/>
          <a:p>
            <a:r>
              <a:rPr lang="en-US"/>
              <a:t>Instagram Posts Table | Scott - 25 of 25</a:t>
            </a:r>
          </a:p>
        </p:txBody>
      </p:sp>
      <p:graphicFrame>
        <p:nvGraphicFramePr>
          <p:cNvPr id="5" name="Table Placeholder 4">
            <a:extLst>
              <a:ext uri="{FF2B5EF4-FFF2-40B4-BE49-F238E27FC236}">
                <a16:creationId xmlns:a16="http://schemas.microsoft.com/office/drawing/2014/main" id="{8783EC82-FEBA-4EB6-AEC4-5F52A1DC8E87}"/>
              </a:ext>
            </a:extLst>
          </p:cNvPr>
          <p:cNvGraphicFramePr>
            <a:graphicFrameLocks noGrp="1"/>
          </p:cNvGraphicFramePr>
          <p:nvPr>
            <p:ph type="tbl" sz="quarter" idx="13"/>
            <p:extLst>
              <p:ext uri="{D42A27DB-BD31-4B8C-83A1-F6EECF244321}">
                <p14:modId xmlns:p14="http://schemas.microsoft.com/office/powerpoint/2010/main" val="3944989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91715367"/>
                    </a:ext>
                  </a:extLst>
                </a:gridCol>
                <a:gridCol w="1810512">
                  <a:extLst>
                    <a:ext uri="{9D8B030D-6E8A-4147-A177-3AD203B41FA5}">
                      <a16:colId xmlns:a16="http://schemas.microsoft.com/office/drawing/2014/main" val="2781453606"/>
                    </a:ext>
                  </a:extLst>
                </a:gridCol>
                <a:gridCol w="822960">
                  <a:extLst>
                    <a:ext uri="{9D8B030D-6E8A-4147-A177-3AD203B41FA5}">
                      <a16:colId xmlns:a16="http://schemas.microsoft.com/office/drawing/2014/main" val="2146515857"/>
                    </a:ext>
                  </a:extLst>
                </a:gridCol>
                <a:gridCol w="822960">
                  <a:extLst>
                    <a:ext uri="{9D8B030D-6E8A-4147-A177-3AD203B41FA5}">
                      <a16:colId xmlns:a16="http://schemas.microsoft.com/office/drawing/2014/main" val="1221343274"/>
                    </a:ext>
                  </a:extLst>
                </a:gridCol>
                <a:gridCol w="822960">
                  <a:extLst>
                    <a:ext uri="{9D8B030D-6E8A-4147-A177-3AD203B41FA5}">
                      <a16:colId xmlns:a16="http://schemas.microsoft.com/office/drawing/2014/main" val="2535113166"/>
                    </a:ext>
                  </a:extLst>
                </a:gridCol>
                <a:gridCol w="822960">
                  <a:extLst>
                    <a:ext uri="{9D8B030D-6E8A-4147-A177-3AD203B41FA5}">
                      <a16:colId xmlns:a16="http://schemas.microsoft.com/office/drawing/2014/main" val="597940405"/>
                    </a:ext>
                  </a:extLst>
                </a:gridCol>
                <a:gridCol w="822960">
                  <a:extLst>
                    <a:ext uri="{9D8B030D-6E8A-4147-A177-3AD203B41FA5}">
                      <a16:colId xmlns:a16="http://schemas.microsoft.com/office/drawing/2014/main" val="3952295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0816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- 2022-02-24 18:15:34</a:t>
                      </a:r>
                      <a:r>
                        <a:rPr kumimoji="0" lang="es-ES" sz="1000" b="0" i="0" u="none" strike="noStrike" kern="1200" cap="none" spc="0" normalizeH="0" baseline="0" noProof="0">
                          <a:ln>
                            <a:noFill/>
                          </a:ln>
                          <a:solidFill>
                            <a:prstClr val="black"/>
                          </a:solidFill>
                          <a:effectLst/>
                          <a:uLnTx/>
                          <a:uFillTx/>
                          <a:latin typeface="+mn-lt"/>
                          <a:ea typeface="+mn-ea"/>
                          <a:cs typeface="+mn-cs"/>
                        </a:rPr>
                        <a:t>
 Todos los elementos de seguridad y confort en un casco👉 el Specialized Echelon II. 
Gracias a su ventilación mejorada y su diseño ergonómico, disfrutarás de un ajuste excepcional e increíble comodidad.
⭐️En cuanto a la protección🛡, posee tecnología MIPS y es apto para usar con el sensor ANGi.
⭐️Su diseño de ventilación🌬4th Dimension Cooling te mantendrá siempre fresco.
⭐️Su sistema de micro ajuste en la parte trasera y Trifix en correas, harán que su calce sea perfecto, confortable y seguro. 
Usá casco, en casa te esperan😊
#IamSpecialized #SpecializedArgentina #SpecializedEchelon #Mips #SpecializedHelmets #ANGi #PedaleaSeguro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274630086_270875521873608_990612842365325084_n.jpg?_nc_cat=104&amp;ccb=1-5&amp;_nc_sid=8ae9d6&amp;_nc_ohc=DGKB9XCgOYEAX8IQIo8&amp;_nc_ht=scontent-yyz1-1.cdninstagram.com&amp;edm=AL-3X8kEAAAA&amp;oh=00_AT9_GPNwUqRjcY9XBDJCPQVW8H577YH3lEsKUU0ZqmAyug&amp;oe=6230A29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82877896"/>
                  </a:ext>
                </a:extLst>
              </a:tr>
            </a:tbl>
          </a:graphicData>
        </a:graphic>
      </p:graphicFrame>
      <p:sp>
        <p:nvSpPr>
          <p:cNvPr id="4" name="Text Placeholder 3">
            <a:extLst>
              <a:ext uri="{FF2B5EF4-FFF2-40B4-BE49-F238E27FC236}">
                <a16:creationId xmlns:a16="http://schemas.microsoft.com/office/drawing/2014/main" id="{DB7930C0-A1CB-4438-AD2D-1B3589B0E432}"/>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0960770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3143</Words>
  <Application>Microsoft Office PowerPoint</Application>
  <PresentationFormat>On-screen Show (4:3)</PresentationFormat>
  <Paragraphs>644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25</vt:lpstr>
      <vt:lpstr>Instagram Posts Table | Scott - 2 of 25</vt:lpstr>
      <vt:lpstr>Instagram Posts Table | Scott - 3 of 25</vt:lpstr>
      <vt:lpstr>Instagram Posts Table | Scott - 4 of 25</vt:lpstr>
      <vt:lpstr>Instagram Posts Table | Scott - 5 of 25</vt:lpstr>
      <vt:lpstr>Instagram Posts Table | Scott - 6 of 25</vt:lpstr>
      <vt:lpstr>Instagram Posts Table | Scott - 7 of 25</vt:lpstr>
      <vt:lpstr>Instagram Posts Table | Scott - 8 of 25</vt:lpstr>
      <vt:lpstr>Instagram Posts Table | Scott - 9 of 25</vt:lpstr>
      <vt:lpstr>Instagram Posts Table | Scott - 10 of 25</vt:lpstr>
      <vt:lpstr>Instagram Posts Table | Scott - 11 of 25</vt:lpstr>
      <vt:lpstr>Instagram Posts Table | Scott - 12 of 25</vt:lpstr>
      <vt:lpstr>Instagram Posts Table | Scott - 13 of 25</vt:lpstr>
      <vt:lpstr>Instagram Posts Table | Scott - 14 of 25</vt:lpstr>
      <vt:lpstr>Instagram Posts Table | Scott - 15 of 25</vt:lpstr>
      <vt:lpstr>Instagram Posts Table | Scott - 16 of 25</vt:lpstr>
      <vt:lpstr>Instagram Posts Table | Scott - 17 of 25</vt:lpstr>
      <vt:lpstr>Instagram Posts Table | Scott - 18 of 25</vt:lpstr>
      <vt:lpstr>Instagram Posts Table | Scott - 19 of 25</vt:lpstr>
      <vt:lpstr>Instagram Posts Table | Scott - 20 of 25</vt:lpstr>
      <vt:lpstr>Instagram Posts Table | Scott - 21 of 25</vt:lpstr>
      <vt:lpstr>Instagram Posts Table | Scott - 22 of 25</vt:lpstr>
      <vt:lpstr>Instagram Posts Table | Scott - 23 of 25</vt:lpstr>
      <vt:lpstr>Instagram Posts Table | Scott - 24 of 25</vt:lpstr>
      <vt:lpstr>Instagram Posts Table | Scott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2022-03-11T10:34:01Z</dcterms:created>
  <dcterms:modified xsi:type="dcterms:W3CDTF">2022-03-11T10:35:02Z</dcterms:modified>
</cp:coreProperties>
</file>