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31.211500000000001</c:v>
                </c:pt>
                <c:pt idx="1">
                  <c:v>66.666700000000006</c:v>
                </c:pt>
                <c:pt idx="2">
                  <c:v>25</c:v>
                </c:pt>
                <c:pt idx="3">
                  <c:v>0</c:v>
                </c:pt>
                <c:pt idx="4">
                  <c:v>66.666700000000006</c:v>
                </c:pt>
                <c:pt idx="5">
                  <c:v>0.53749999999999998</c:v>
                </c:pt>
                <c:pt idx="6">
                  <c:v>1.1393</c:v>
                </c:pt>
                <c:pt idx="7">
                  <c:v>-4.5195999999999996</c:v>
                </c:pt>
              </c:numCache>
            </c:numRef>
          </c:val>
          <c:extLst>
            <c:ext xmlns:c16="http://schemas.microsoft.com/office/drawing/2014/chart" uri="{C3380CC4-5D6E-409C-BE32-E72D297353CC}">
              <c16:uniqueId val="{00000000-2922-4611-8C77-EC89084A81A3}"/>
            </c:ext>
          </c:extLst>
        </c:ser>
        <c:ser>
          <c:idx val="1"/>
          <c:order val="1"/>
          <c:tx>
            <c:strRef>
              <c:f>Sheet1!$C$1</c:f>
              <c:strCache>
                <c:ptCount val="1"/>
                <c:pt idx="0">
                  <c:v>venzoarg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40.831800000000001</c:v>
                </c:pt>
                <c:pt idx="1">
                  <c:v>0</c:v>
                </c:pt>
                <c:pt idx="2">
                  <c:v>100</c:v>
                </c:pt>
                <c:pt idx="3">
                  <c:v>100</c:v>
                </c:pt>
                <c:pt idx="4">
                  <c:v>100</c:v>
                </c:pt>
                <c:pt idx="5">
                  <c:v>3.4190999999999998</c:v>
                </c:pt>
                <c:pt idx="6">
                  <c:v>1.4487000000000001</c:v>
                </c:pt>
                <c:pt idx="7">
                  <c:v>0.57320000000000004</c:v>
                </c:pt>
              </c:numCache>
            </c:numRef>
          </c:val>
          <c:extLst>
            <c:ext xmlns:c16="http://schemas.microsoft.com/office/drawing/2014/chart" uri="{C3380CC4-5D6E-409C-BE32-E72D297353CC}">
              <c16:uniqueId val="{00000001-2922-4611-8C77-EC89084A81A3}"/>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6.4917999999999996</c:v>
                </c:pt>
                <c:pt idx="1">
                  <c:v>100</c:v>
                </c:pt>
                <c:pt idx="2">
                  <c:v>12.5</c:v>
                </c:pt>
                <c:pt idx="3">
                  <c:v>0</c:v>
                </c:pt>
                <c:pt idx="4">
                  <c:v>77.777799999999999</c:v>
                </c:pt>
                <c:pt idx="5">
                  <c:v>0.2893</c:v>
                </c:pt>
                <c:pt idx="6">
                  <c:v>2.4674</c:v>
                </c:pt>
                <c:pt idx="7">
                  <c:v>-12.690200000000001</c:v>
                </c:pt>
              </c:numCache>
            </c:numRef>
          </c:val>
          <c:extLst>
            <c:ext xmlns:c16="http://schemas.microsoft.com/office/drawing/2014/chart" uri="{C3380CC4-5D6E-409C-BE32-E72D297353CC}">
              <c16:uniqueId val="{00000002-2922-4611-8C77-EC89084A81A3}"/>
            </c:ext>
          </c:extLst>
        </c:ser>
        <c:ser>
          <c:idx val="3"/>
          <c:order val="3"/>
          <c:tx>
            <c:strRef>
              <c:f>Sheet1!$E$1</c:f>
              <c:strCache>
                <c:ptCount val="1"/>
                <c:pt idx="0">
                  <c:v>olmobikes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100</c:v>
                </c:pt>
                <c:pt idx="1">
                  <c:v>66.666700000000006</c:v>
                </c:pt>
                <c:pt idx="2">
                  <c:v>0</c:v>
                </c:pt>
                <c:pt idx="3">
                  <c:v>0</c:v>
                </c:pt>
                <c:pt idx="4">
                  <c:v>44.444400000000002</c:v>
                </c:pt>
                <c:pt idx="5">
                  <c:v>100</c:v>
                </c:pt>
                <c:pt idx="6">
                  <c:v>100</c:v>
                </c:pt>
                <c:pt idx="7">
                  <c:v>100</c:v>
                </c:pt>
              </c:numCache>
            </c:numRef>
          </c:val>
          <c:extLst>
            <c:ext xmlns:c16="http://schemas.microsoft.com/office/drawing/2014/chart" uri="{C3380CC4-5D6E-409C-BE32-E72D297353CC}">
              <c16:uniqueId val="{00000003-2922-4611-8C77-EC89084A81A3}"/>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4.0730000000000004</c:v>
                </c:pt>
                <c:pt idx="1">
                  <c:v>16.666699999999999</c:v>
                </c:pt>
                <c:pt idx="2">
                  <c:v>50</c:v>
                </c:pt>
                <c:pt idx="3">
                  <c:v>0</c:v>
                </c:pt>
                <c:pt idx="4">
                  <c:v>55.555599999999998</c:v>
                </c:pt>
                <c:pt idx="5">
                  <c:v>0.80059999999999998</c:v>
                </c:pt>
                <c:pt idx="6">
                  <c:v>13.2247</c:v>
                </c:pt>
                <c:pt idx="7">
                  <c:v>46.442900000000002</c:v>
                </c:pt>
              </c:numCache>
            </c:numRef>
          </c:val>
          <c:extLst>
            <c:ext xmlns:c16="http://schemas.microsoft.com/office/drawing/2014/chart" uri="{C3380CC4-5D6E-409C-BE32-E72D297353CC}">
              <c16:uniqueId val="{00000004-2922-4611-8C77-EC89084A81A3}"/>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2.7793000000000001</c:v>
                </c:pt>
                <c:pt idx="1">
                  <c:v>50</c:v>
                </c:pt>
                <c:pt idx="2">
                  <c:v>12.5</c:v>
                </c:pt>
                <c:pt idx="3">
                  <c:v>100</c:v>
                </c:pt>
                <c:pt idx="4">
                  <c:v>55.555599999999998</c:v>
                </c:pt>
                <c:pt idx="5">
                  <c:v>0.18659999999999999</c:v>
                </c:pt>
                <c:pt idx="6">
                  <c:v>5.0730000000000004</c:v>
                </c:pt>
                <c:pt idx="7">
                  <c:v>13.4108</c:v>
                </c:pt>
              </c:numCache>
            </c:numRef>
          </c:val>
          <c:extLst>
            <c:ext xmlns:c16="http://schemas.microsoft.com/office/drawing/2014/chart" uri="{C3380CC4-5D6E-409C-BE32-E72D297353CC}">
              <c16:uniqueId val="{00000005-2922-4611-8C77-EC89084A81A3}"/>
            </c:ext>
          </c:extLst>
        </c:ser>
        <c:dLbls>
          <c:showLegendKey val="0"/>
          <c:showVal val="0"/>
          <c:showCatName val="0"/>
          <c:showSerName val="0"/>
          <c:showPercent val="0"/>
          <c:showBubbleSize val="0"/>
        </c:dLbls>
        <c:axId val="383786728"/>
        <c:axId val="383785744"/>
      </c:radarChart>
      <c:catAx>
        <c:axId val="38378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5744"/>
        <c:crosses val="autoZero"/>
        <c:auto val="1"/>
        <c:lblAlgn val="ctr"/>
        <c:lblOffset val="100"/>
        <c:noMultiLvlLbl val="0"/>
      </c:catAx>
      <c:valAx>
        <c:axId val="38378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70131</c:v>
                </c:pt>
                <c:pt idx="1">
                  <c:v>70133</c:v>
                </c:pt>
                <c:pt idx="2">
                  <c:v>70144</c:v>
                </c:pt>
                <c:pt idx="3">
                  <c:v>70153</c:v>
                </c:pt>
                <c:pt idx="4">
                  <c:v>70148</c:v>
                </c:pt>
                <c:pt idx="5">
                  <c:v>70138</c:v>
                </c:pt>
                <c:pt idx="6">
                  <c:v>70125</c:v>
                </c:pt>
                <c:pt idx="7">
                  <c:v>70109</c:v>
                </c:pt>
                <c:pt idx="8">
                  <c:v>70105</c:v>
                </c:pt>
                <c:pt idx="9">
                  <c:v>70094</c:v>
                </c:pt>
                <c:pt idx="10">
                  <c:v>70088</c:v>
                </c:pt>
                <c:pt idx="11">
                  <c:v>70068</c:v>
                </c:pt>
                <c:pt idx="12">
                  <c:v>70051</c:v>
                </c:pt>
                <c:pt idx="13">
                  <c:v>70045</c:v>
                </c:pt>
                <c:pt idx="14">
                  <c:v>70039</c:v>
                </c:pt>
                <c:pt idx="15">
                  <c:v>70041</c:v>
                </c:pt>
                <c:pt idx="16">
                  <c:v>70028</c:v>
                </c:pt>
                <c:pt idx="17">
                  <c:v>70007</c:v>
                </c:pt>
                <c:pt idx="18">
                  <c:v>69998</c:v>
                </c:pt>
                <c:pt idx="19">
                  <c:v>69990</c:v>
                </c:pt>
                <c:pt idx="20">
                  <c:v>70000</c:v>
                </c:pt>
                <c:pt idx="21">
                  <c:v>70012</c:v>
                </c:pt>
                <c:pt idx="22">
                  <c:v>70003</c:v>
                </c:pt>
                <c:pt idx="23">
                  <c:v>69995</c:v>
                </c:pt>
                <c:pt idx="24">
                  <c:v>69979</c:v>
                </c:pt>
                <c:pt idx="25">
                  <c:v>69971</c:v>
                </c:pt>
                <c:pt idx="26">
                  <c:v>69966</c:v>
                </c:pt>
                <c:pt idx="27">
                  <c:v>69964</c:v>
                </c:pt>
              </c:numCache>
            </c:numRef>
          </c:val>
          <c:smooth val="0"/>
          <c:extLst>
            <c:ext xmlns:c16="http://schemas.microsoft.com/office/drawing/2014/chart" uri="{C3380CC4-5D6E-409C-BE32-E72D297353CC}">
              <c16:uniqueId val="{00000000-0323-49C7-8A92-0E87F0B6F65C}"/>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91489</c:v>
                </c:pt>
                <c:pt idx="1">
                  <c:v>91490</c:v>
                </c:pt>
                <c:pt idx="2">
                  <c:v>91504</c:v>
                </c:pt>
                <c:pt idx="3">
                  <c:v>91519</c:v>
                </c:pt>
                <c:pt idx="4">
                  <c:v>91522</c:v>
                </c:pt>
                <c:pt idx="5">
                  <c:v>91516</c:v>
                </c:pt>
                <c:pt idx="6">
                  <c:v>91538</c:v>
                </c:pt>
                <c:pt idx="7">
                  <c:v>91544</c:v>
                </c:pt>
                <c:pt idx="8">
                  <c:v>91544</c:v>
                </c:pt>
                <c:pt idx="9">
                  <c:v>91538</c:v>
                </c:pt>
                <c:pt idx="10">
                  <c:v>91535</c:v>
                </c:pt>
                <c:pt idx="11">
                  <c:v>91542</c:v>
                </c:pt>
                <c:pt idx="12">
                  <c:v>91551</c:v>
                </c:pt>
                <c:pt idx="13">
                  <c:v>91551</c:v>
                </c:pt>
                <c:pt idx="14">
                  <c:v>91553</c:v>
                </c:pt>
                <c:pt idx="15">
                  <c:v>91551</c:v>
                </c:pt>
                <c:pt idx="16">
                  <c:v>91536</c:v>
                </c:pt>
                <c:pt idx="17">
                  <c:v>91536</c:v>
                </c:pt>
                <c:pt idx="18">
                  <c:v>91536</c:v>
                </c:pt>
                <c:pt idx="19">
                  <c:v>91549</c:v>
                </c:pt>
                <c:pt idx="20">
                  <c:v>91510</c:v>
                </c:pt>
                <c:pt idx="21">
                  <c:v>91501</c:v>
                </c:pt>
                <c:pt idx="22">
                  <c:v>91505</c:v>
                </c:pt>
                <c:pt idx="23">
                  <c:v>91505</c:v>
                </c:pt>
                <c:pt idx="24">
                  <c:v>91504</c:v>
                </c:pt>
                <c:pt idx="25">
                  <c:v>91506</c:v>
                </c:pt>
                <c:pt idx="26">
                  <c:v>91532</c:v>
                </c:pt>
                <c:pt idx="27">
                  <c:v>91529</c:v>
                </c:pt>
              </c:numCache>
            </c:numRef>
          </c:val>
          <c:smooth val="0"/>
          <c:extLst>
            <c:ext xmlns:c16="http://schemas.microsoft.com/office/drawing/2014/chart" uri="{C3380CC4-5D6E-409C-BE32-E72D297353CC}">
              <c16:uniqueId val="{00000001-0323-49C7-8A92-0E87F0B6F65C}"/>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14681</c:v>
                </c:pt>
                <c:pt idx="1">
                  <c:v>14857</c:v>
                </c:pt>
                <c:pt idx="2">
                  <c:v>14897</c:v>
                </c:pt>
                <c:pt idx="3">
                  <c:v>14799</c:v>
                </c:pt>
                <c:pt idx="4">
                  <c:v>14775</c:v>
                </c:pt>
                <c:pt idx="5">
                  <c:v>14754</c:v>
                </c:pt>
                <c:pt idx="6">
                  <c:v>14733</c:v>
                </c:pt>
                <c:pt idx="7">
                  <c:v>14728</c:v>
                </c:pt>
                <c:pt idx="8">
                  <c:v>14716</c:v>
                </c:pt>
                <c:pt idx="9">
                  <c:v>14701</c:v>
                </c:pt>
                <c:pt idx="10">
                  <c:v>14690</c:v>
                </c:pt>
                <c:pt idx="11">
                  <c:v>14687</c:v>
                </c:pt>
                <c:pt idx="12">
                  <c:v>14672</c:v>
                </c:pt>
                <c:pt idx="13">
                  <c:v>14663</c:v>
                </c:pt>
                <c:pt idx="14">
                  <c:v>14658</c:v>
                </c:pt>
                <c:pt idx="15">
                  <c:v>14646</c:v>
                </c:pt>
                <c:pt idx="16">
                  <c:v>14645</c:v>
                </c:pt>
                <c:pt idx="17">
                  <c:v>14637</c:v>
                </c:pt>
                <c:pt idx="18">
                  <c:v>14628</c:v>
                </c:pt>
                <c:pt idx="19">
                  <c:v>14623</c:v>
                </c:pt>
                <c:pt idx="20">
                  <c:v>14611</c:v>
                </c:pt>
                <c:pt idx="21">
                  <c:v>14602</c:v>
                </c:pt>
                <c:pt idx="22">
                  <c:v>14594</c:v>
                </c:pt>
                <c:pt idx="23">
                  <c:v>14587</c:v>
                </c:pt>
                <c:pt idx="24">
                  <c:v>14583</c:v>
                </c:pt>
                <c:pt idx="25">
                  <c:v>14575</c:v>
                </c:pt>
                <c:pt idx="26">
                  <c:v>14555</c:v>
                </c:pt>
                <c:pt idx="27">
                  <c:v>14552</c:v>
                </c:pt>
              </c:numCache>
            </c:numRef>
          </c:val>
          <c:smooth val="0"/>
          <c:extLst>
            <c:ext xmlns:c16="http://schemas.microsoft.com/office/drawing/2014/chart" uri="{C3380CC4-5D6E-409C-BE32-E72D297353CC}">
              <c16:uniqueId val="{00000002-0323-49C7-8A92-0E87F0B6F65C}"/>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214300</c:v>
                </c:pt>
                <c:pt idx="1">
                  <c:v>214242</c:v>
                </c:pt>
                <c:pt idx="2">
                  <c:v>214211</c:v>
                </c:pt>
                <c:pt idx="3">
                  <c:v>214150</c:v>
                </c:pt>
                <c:pt idx="4">
                  <c:v>214098</c:v>
                </c:pt>
                <c:pt idx="5">
                  <c:v>214055</c:v>
                </c:pt>
                <c:pt idx="6">
                  <c:v>214717</c:v>
                </c:pt>
                <c:pt idx="7">
                  <c:v>215243</c:v>
                </c:pt>
                <c:pt idx="8">
                  <c:v>215500</c:v>
                </c:pt>
                <c:pt idx="9">
                  <c:v>216742</c:v>
                </c:pt>
                <c:pt idx="10">
                  <c:v>219427</c:v>
                </c:pt>
                <c:pt idx="11">
                  <c:v>221940</c:v>
                </c:pt>
                <c:pt idx="12">
                  <c:v>224168</c:v>
                </c:pt>
                <c:pt idx="13">
                  <c:v>225262</c:v>
                </c:pt>
                <c:pt idx="14">
                  <c:v>225079</c:v>
                </c:pt>
                <c:pt idx="15">
                  <c:v>225026</c:v>
                </c:pt>
                <c:pt idx="16">
                  <c:v>224898</c:v>
                </c:pt>
                <c:pt idx="17">
                  <c:v>224821</c:v>
                </c:pt>
                <c:pt idx="18">
                  <c:v>224739</c:v>
                </c:pt>
                <c:pt idx="19">
                  <c:v>224645</c:v>
                </c:pt>
                <c:pt idx="20">
                  <c:v>224564</c:v>
                </c:pt>
                <c:pt idx="21">
                  <c:v>224497</c:v>
                </c:pt>
                <c:pt idx="22">
                  <c:v>224439</c:v>
                </c:pt>
                <c:pt idx="23">
                  <c:v>224383</c:v>
                </c:pt>
                <c:pt idx="24">
                  <c:v>224308</c:v>
                </c:pt>
                <c:pt idx="25">
                  <c:v>224229</c:v>
                </c:pt>
                <c:pt idx="26">
                  <c:v>224177</c:v>
                </c:pt>
                <c:pt idx="27">
                  <c:v>224161</c:v>
                </c:pt>
              </c:numCache>
            </c:numRef>
          </c:val>
          <c:smooth val="0"/>
          <c:extLst>
            <c:ext xmlns:c16="http://schemas.microsoft.com/office/drawing/2014/chart" uri="{C3380CC4-5D6E-409C-BE32-E72D297353CC}">
              <c16:uniqueId val="{00000003-0323-49C7-8A92-0E87F0B6F65C}"/>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8950</c:v>
                </c:pt>
                <c:pt idx="1">
                  <c:v>8956</c:v>
                </c:pt>
                <c:pt idx="2">
                  <c:v>8961</c:v>
                </c:pt>
                <c:pt idx="3">
                  <c:v>8965</c:v>
                </c:pt>
                <c:pt idx="4">
                  <c:v>8971</c:v>
                </c:pt>
                <c:pt idx="5">
                  <c:v>8981</c:v>
                </c:pt>
                <c:pt idx="6">
                  <c:v>8988</c:v>
                </c:pt>
                <c:pt idx="7">
                  <c:v>8998</c:v>
                </c:pt>
                <c:pt idx="8">
                  <c:v>9009</c:v>
                </c:pt>
                <c:pt idx="9">
                  <c:v>9015</c:v>
                </c:pt>
                <c:pt idx="10">
                  <c:v>9026</c:v>
                </c:pt>
                <c:pt idx="11">
                  <c:v>9039</c:v>
                </c:pt>
                <c:pt idx="12">
                  <c:v>9054</c:v>
                </c:pt>
                <c:pt idx="13">
                  <c:v>9058</c:v>
                </c:pt>
                <c:pt idx="14">
                  <c:v>9064</c:v>
                </c:pt>
                <c:pt idx="15">
                  <c:v>9064</c:v>
                </c:pt>
                <c:pt idx="16">
                  <c:v>9068</c:v>
                </c:pt>
                <c:pt idx="17">
                  <c:v>9067</c:v>
                </c:pt>
                <c:pt idx="18">
                  <c:v>9076</c:v>
                </c:pt>
                <c:pt idx="19">
                  <c:v>9078</c:v>
                </c:pt>
                <c:pt idx="20">
                  <c:v>9082</c:v>
                </c:pt>
                <c:pt idx="21">
                  <c:v>9089</c:v>
                </c:pt>
                <c:pt idx="22">
                  <c:v>9105</c:v>
                </c:pt>
                <c:pt idx="23">
                  <c:v>9116</c:v>
                </c:pt>
                <c:pt idx="24">
                  <c:v>9124</c:v>
                </c:pt>
                <c:pt idx="25">
                  <c:v>9128</c:v>
                </c:pt>
                <c:pt idx="26">
                  <c:v>9127</c:v>
                </c:pt>
                <c:pt idx="27">
                  <c:v>9130</c:v>
                </c:pt>
              </c:numCache>
            </c:numRef>
          </c:val>
          <c:smooth val="0"/>
          <c:extLst>
            <c:ext xmlns:c16="http://schemas.microsoft.com/office/drawing/2014/chart" uri="{C3380CC4-5D6E-409C-BE32-E72D297353CC}">
              <c16:uniqueId val="{00000004-0323-49C7-8A92-0E87F0B6F65C}"/>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6195</c:v>
                </c:pt>
                <c:pt idx="1">
                  <c:v>6194</c:v>
                </c:pt>
                <c:pt idx="2">
                  <c:v>6201</c:v>
                </c:pt>
                <c:pt idx="3">
                  <c:v>6204</c:v>
                </c:pt>
                <c:pt idx="4">
                  <c:v>6204</c:v>
                </c:pt>
                <c:pt idx="5">
                  <c:v>6205</c:v>
                </c:pt>
                <c:pt idx="6">
                  <c:v>6204</c:v>
                </c:pt>
                <c:pt idx="7">
                  <c:v>6202</c:v>
                </c:pt>
                <c:pt idx="8">
                  <c:v>6204</c:v>
                </c:pt>
                <c:pt idx="9">
                  <c:v>6206</c:v>
                </c:pt>
                <c:pt idx="10">
                  <c:v>6207</c:v>
                </c:pt>
                <c:pt idx="11">
                  <c:v>6209</c:v>
                </c:pt>
                <c:pt idx="12">
                  <c:v>6205</c:v>
                </c:pt>
                <c:pt idx="13">
                  <c:v>6209</c:v>
                </c:pt>
                <c:pt idx="14">
                  <c:v>6211</c:v>
                </c:pt>
                <c:pt idx="15">
                  <c:v>6215</c:v>
                </c:pt>
                <c:pt idx="16">
                  <c:v>6218</c:v>
                </c:pt>
                <c:pt idx="17">
                  <c:v>6212</c:v>
                </c:pt>
                <c:pt idx="18">
                  <c:v>6213</c:v>
                </c:pt>
                <c:pt idx="19">
                  <c:v>6214</c:v>
                </c:pt>
                <c:pt idx="20">
                  <c:v>6213</c:v>
                </c:pt>
                <c:pt idx="21">
                  <c:v>6221</c:v>
                </c:pt>
                <c:pt idx="22">
                  <c:v>6223</c:v>
                </c:pt>
                <c:pt idx="23">
                  <c:v>6226</c:v>
                </c:pt>
                <c:pt idx="24">
                  <c:v>6228</c:v>
                </c:pt>
                <c:pt idx="25">
                  <c:v>6228</c:v>
                </c:pt>
                <c:pt idx="26">
                  <c:v>6233</c:v>
                </c:pt>
                <c:pt idx="27">
                  <c:v>6230</c:v>
                </c:pt>
              </c:numCache>
            </c:numRef>
          </c:val>
          <c:smooth val="0"/>
          <c:extLst>
            <c:ext xmlns:c16="http://schemas.microsoft.com/office/drawing/2014/chart" uri="{C3380CC4-5D6E-409C-BE32-E72D297353CC}">
              <c16:uniqueId val="{00000005-0323-49C7-8A92-0E87F0B6F65C}"/>
            </c:ext>
          </c:extLst>
        </c:ser>
        <c:dLbls>
          <c:showLegendKey val="0"/>
          <c:showVal val="0"/>
          <c:showCatName val="0"/>
          <c:showSerName val="0"/>
          <c:showPercent val="0"/>
          <c:showBubbleSize val="0"/>
        </c:dLbls>
        <c:smooth val="0"/>
        <c:axId val="406193504"/>
        <c:axId val="406188912"/>
      </c:lineChart>
      <c:dateAx>
        <c:axId val="40619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88912"/>
        <c:crosses val="autoZero"/>
        <c:auto val="1"/>
        <c:lblOffset val="100"/>
        <c:baseTimeUnit val="days"/>
      </c:dateAx>
      <c:valAx>
        <c:axId val="40618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22</c:v>
                </c:pt>
                <c:pt idx="1">
                  <c:v>2</c:v>
                </c:pt>
                <c:pt idx="2">
                  <c:v>11</c:v>
                </c:pt>
                <c:pt idx="3">
                  <c:v>9</c:v>
                </c:pt>
                <c:pt idx="4">
                  <c:v>-5</c:v>
                </c:pt>
                <c:pt idx="5">
                  <c:v>-10</c:v>
                </c:pt>
                <c:pt idx="6">
                  <c:v>-13</c:v>
                </c:pt>
                <c:pt idx="7">
                  <c:v>-16</c:v>
                </c:pt>
                <c:pt idx="8">
                  <c:v>-4</c:v>
                </c:pt>
                <c:pt idx="9">
                  <c:v>-11</c:v>
                </c:pt>
                <c:pt idx="10">
                  <c:v>-6</c:v>
                </c:pt>
                <c:pt idx="11">
                  <c:v>-20</c:v>
                </c:pt>
                <c:pt idx="12">
                  <c:v>-17</c:v>
                </c:pt>
                <c:pt idx="13">
                  <c:v>-6</c:v>
                </c:pt>
                <c:pt idx="14">
                  <c:v>-6</c:v>
                </c:pt>
                <c:pt idx="15">
                  <c:v>2</c:v>
                </c:pt>
                <c:pt idx="16">
                  <c:v>-13</c:v>
                </c:pt>
                <c:pt idx="17">
                  <c:v>-21</c:v>
                </c:pt>
                <c:pt idx="18">
                  <c:v>-9</c:v>
                </c:pt>
                <c:pt idx="19">
                  <c:v>-8</c:v>
                </c:pt>
                <c:pt idx="20">
                  <c:v>10</c:v>
                </c:pt>
                <c:pt idx="21">
                  <c:v>12</c:v>
                </c:pt>
                <c:pt idx="22">
                  <c:v>-9</c:v>
                </c:pt>
                <c:pt idx="23">
                  <c:v>-8</c:v>
                </c:pt>
                <c:pt idx="24">
                  <c:v>-16</c:v>
                </c:pt>
                <c:pt idx="25">
                  <c:v>-8</c:v>
                </c:pt>
                <c:pt idx="26">
                  <c:v>-5</c:v>
                </c:pt>
                <c:pt idx="27">
                  <c:v>-2</c:v>
                </c:pt>
              </c:numCache>
            </c:numRef>
          </c:val>
          <c:smooth val="0"/>
          <c:extLst>
            <c:ext xmlns:c16="http://schemas.microsoft.com/office/drawing/2014/chart" uri="{C3380CC4-5D6E-409C-BE32-E72D297353CC}">
              <c16:uniqueId val="{00000000-72B6-46D7-B509-1372E167B272}"/>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-16</c:v>
                </c:pt>
                <c:pt idx="1">
                  <c:v>1</c:v>
                </c:pt>
                <c:pt idx="2">
                  <c:v>14</c:v>
                </c:pt>
                <c:pt idx="3">
                  <c:v>15</c:v>
                </c:pt>
                <c:pt idx="4">
                  <c:v>3</c:v>
                </c:pt>
                <c:pt idx="5">
                  <c:v>-6</c:v>
                </c:pt>
                <c:pt idx="6">
                  <c:v>22</c:v>
                </c:pt>
                <c:pt idx="7">
                  <c:v>6</c:v>
                </c:pt>
                <c:pt idx="8">
                  <c:v>0</c:v>
                </c:pt>
                <c:pt idx="9">
                  <c:v>-6</c:v>
                </c:pt>
                <c:pt idx="10">
                  <c:v>-3</c:v>
                </c:pt>
                <c:pt idx="11">
                  <c:v>7</c:v>
                </c:pt>
                <c:pt idx="12">
                  <c:v>9</c:v>
                </c:pt>
                <c:pt idx="13">
                  <c:v>0</c:v>
                </c:pt>
                <c:pt idx="14">
                  <c:v>2</c:v>
                </c:pt>
                <c:pt idx="15">
                  <c:v>-2</c:v>
                </c:pt>
                <c:pt idx="16">
                  <c:v>-15</c:v>
                </c:pt>
                <c:pt idx="17">
                  <c:v>0</c:v>
                </c:pt>
                <c:pt idx="18">
                  <c:v>0</c:v>
                </c:pt>
                <c:pt idx="19">
                  <c:v>13</c:v>
                </c:pt>
                <c:pt idx="20">
                  <c:v>-39</c:v>
                </c:pt>
                <c:pt idx="21">
                  <c:v>-9</c:v>
                </c:pt>
                <c:pt idx="22">
                  <c:v>4</c:v>
                </c:pt>
                <c:pt idx="23">
                  <c:v>0</c:v>
                </c:pt>
                <c:pt idx="24">
                  <c:v>-1</c:v>
                </c:pt>
                <c:pt idx="25">
                  <c:v>2</c:v>
                </c:pt>
                <c:pt idx="26">
                  <c:v>26</c:v>
                </c:pt>
                <c:pt idx="27">
                  <c:v>-3</c:v>
                </c:pt>
              </c:numCache>
            </c:numRef>
          </c:val>
          <c:smooth val="0"/>
          <c:extLst>
            <c:ext xmlns:c16="http://schemas.microsoft.com/office/drawing/2014/chart" uri="{C3380CC4-5D6E-409C-BE32-E72D297353CC}">
              <c16:uniqueId val="{00000001-72B6-46D7-B509-1372E167B272}"/>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44</c:v>
                </c:pt>
                <c:pt idx="1">
                  <c:v>176</c:v>
                </c:pt>
                <c:pt idx="2">
                  <c:v>40</c:v>
                </c:pt>
                <c:pt idx="3">
                  <c:v>-98</c:v>
                </c:pt>
                <c:pt idx="4">
                  <c:v>-24</c:v>
                </c:pt>
                <c:pt idx="5">
                  <c:v>-21</c:v>
                </c:pt>
                <c:pt idx="6">
                  <c:v>-21</c:v>
                </c:pt>
                <c:pt idx="7">
                  <c:v>-5</c:v>
                </c:pt>
                <c:pt idx="8">
                  <c:v>-12</c:v>
                </c:pt>
                <c:pt idx="9">
                  <c:v>-15</c:v>
                </c:pt>
                <c:pt idx="10">
                  <c:v>-11</c:v>
                </c:pt>
                <c:pt idx="11">
                  <c:v>-3</c:v>
                </c:pt>
                <c:pt idx="12">
                  <c:v>-15</c:v>
                </c:pt>
                <c:pt idx="13">
                  <c:v>-9</c:v>
                </c:pt>
                <c:pt idx="14">
                  <c:v>-5</c:v>
                </c:pt>
                <c:pt idx="15">
                  <c:v>-12</c:v>
                </c:pt>
                <c:pt idx="16">
                  <c:v>-1</c:v>
                </c:pt>
                <c:pt idx="17">
                  <c:v>-8</c:v>
                </c:pt>
                <c:pt idx="18">
                  <c:v>-9</c:v>
                </c:pt>
                <c:pt idx="19">
                  <c:v>-5</c:v>
                </c:pt>
                <c:pt idx="20">
                  <c:v>-12</c:v>
                </c:pt>
                <c:pt idx="21">
                  <c:v>-9</c:v>
                </c:pt>
                <c:pt idx="22">
                  <c:v>-8</c:v>
                </c:pt>
                <c:pt idx="23">
                  <c:v>-7</c:v>
                </c:pt>
                <c:pt idx="24">
                  <c:v>-4</c:v>
                </c:pt>
                <c:pt idx="25">
                  <c:v>-8</c:v>
                </c:pt>
                <c:pt idx="26">
                  <c:v>-20</c:v>
                </c:pt>
                <c:pt idx="27">
                  <c:v>-3</c:v>
                </c:pt>
              </c:numCache>
            </c:numRef>
          </c:val>
          <c:smooth val="0"/>
          <c:extLst>
            <c:ext xmlns:c16="http://schemas.microsoft.com/office/drawing/2014/chart" uri="{C3380CC4-5D6E-409C-BE32-E72D297353CC}">
              <c16:uniqueId val="{00000002-72B6-46D7-B509-1372E167B272}"/>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-52</c:v>
                </c:pt>
                <c:pt idx="1">
                  <c:v>-58</c:v>
                </c:pt>
                <c:pt idx="2">
                  <c:v>-31</c:v>
                </c:pt>
                <c:pt idx="3">
                  <c:v>-61</c:v>
                </c:pt>
                <c:pt idx="4">
                  <c:v>-52</c:v>
                </c:pt>
                <c:pt idx="5">
                  <c:v>-43</c:v>
                </c:pt>
                <c:pt idx="6">
                  <c:v>662</c:v>
                </c:pt>
                <c:pt idx="7">
                  <c:v>526</c:v>
                </c:pt>
                <c:pt idx="8">
                  <c:v>257</c:v>
                </c:pt>
                <c:pt idx="9">
                  <c:v>1242</c:v>
                </c:pt>
                <c:pt idx="10">
                  <c:v>2685</c:v>
                </c:pt>
                <c:pt idx="11">
                  <c:v>2513</c:v>
                </c:pt>
                <c:pt idx="12">
                  <c:v>2228</c:v>
                </c:pt>
                <c:pt idx="13">
                  <c:v>1094</c:v>
                </c:pt>
                <c:pt idx="14">
                  <c:v>-183</c:v>
                </c:pt>
                <c:pt idx="15">
                  <c:v>-53</c:v>
                </c:pt>
                <c:pt idx="16">
                  <c:v>-128</c:v>
                </c:pt>
                <c:pt idx="17">
                  <c:v>-77</c:v>
                </c:pt>
                <c:pt idx="18">
                  <c:v>-82</c:v>
                </c:pt>
                <c:pt idx="19">
                  <c:v>-94</c:v>
                </c:pt>
                <c:pt idx="20">
                  <c:v>-81</c:v>
                </c:pt>
                <c:pt idx="21">
                  <c:v>-67</c:v>
                </c:pt>
                <c:pt idx="22">
                  <c:v>-58</c:v>
                </c:pt>
                <c:pt idx="23">
                  <c:v>-56</c:v>
                </c:pt>
                <c:pt idx="24">
                  <c:v>-75</c:v>
                </c:pt>
                <c:pt idx="25">
                  <c:v>-79</c:v>
                </c:pt>
                <c:pt idx="26">
                  <c:v>-52</c:v>
                </c:pt>
                <c:pt idx="27">
                  <c:v>-16</c:v>
                </c:pt>
              </c:numCache>
            </c:numRef>
          </c:val>
          <c:smooth val="0"/>
          <c:extLst>
            <c:ext xmlns:c16="http://schemas.microsoft.com/office/drawing/2014/chart" uri="{C3380CC4-5D6E-409C-BE32-E72D297353CC}">
              <c16:uniqueId val="{00000003-72B6-46D7-B509-1372E167B272}"/>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10</c:v>
                </c:pt>
                <c:pt idx="1">
                  <c:v>6</c:v>
                </c:pt>
                <c:pt idx="2">
                  <c:v>5</c:v>
                </c:pt>
                <c:pt idx="3">
                  <c:v>4</c:v>
                </c:pt>
                <c:pt idx="4">
                  <c:v>6</c:v>
                </c:pt>
                <c:pt idx="5">
                  <c:v>10</c:v>
                </c:pt>
                <c:pt idx="6">
                  <c:v>7</c:v>
                </c:pt>
                <c:pt idx="7">
                  <c:v>10</c:v>
                </c:pt>
                <c:pt idx="8">
                  <c:v>11</c:v>
                </c:pt>
                <c:pt idx="9">
                  <c:v>6</c:v>
                </c:pt>
                <c:pt idx="10">
                  <c:v>11</c:v>
                </c:pt>
                <c:pt idx="11">
                  <c:v>13</c:v>
                </c:pt>
                <c:pt idx="12">
                  <c:v>15</c:v>
                </c:pt>
                <c:pt idx="13">
                  <c:v>4</c:v>
                </c:pt>
                <c:pt idx="14">
                  <c:v>6</c:v>
                </c:pt>
                <c:pt idx="15">
                  <c:v>0</c:v>
                </c:pt>
                <c:pt idx="16">
                  <c:v>4</c:v>
                </c:pt>
                <c:pt idx="17">
                  <c:v>-1</c:v>
                </c:pt>
                <c:pt idx="18">
                  <c:v>9</c:v>
                </c:pt>
                <c:pt idx="19">
                  <c:v>2</c:v>
                </c:pt>
                <c:pt idx="20">
                  <c:v>4</c:v>
                </c:pt>
                <c:pt idx="21">
                  <c:v>7</c:v>
                </c:pt>
                <c:pt idx="22">
                  <c:v>16</c:v>
                </c:pt>
                <c:pt idx="23">
                  <c:v>11</c:v>
                </c:pt>
                <c:pt idx="24">
                  <c:v>8</c:v>
                </c:pt>
                <c:pt idx="25">
                  <c:v>4</c:v>
                </c:pt>
                <c:pt idx="26">
                  <c:v>-1</c:v>
                </c:pt>
                <c:pt idx="27">
                  <c:v>3</c:v>
                </c:pt>
              </c:numCache>
            </c:numRef>
          </c:val>
          <c:smooth val="0"/>
          <c:extLst>
            <c:ext xmlns:c16="http://schemas.microsoft.com/office/drawing/2014/chart" uri="{C3380CC4-5D6E-409C-BE32-E72D297353CC}">
              <c16:uniqueId val="{00000004-72B6-46D7-B509-1372E167B272}"/>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3</c:v>
                </c:pt>
                <c:pt idx="1">
                  <c:v>-1</c:v>
                </c:pt>
                <c:pt idx="2">
                  <c:v>7</c:v>
                </c:pt>
                <c:pt idx="3">
                  <c:v>3</c:v>
                </c:pt>
                <c:pt idx="4">
                  <c:v>0</c:v>
                </c:pt>
                <c:pt idx="5">
                  <c:v>1</c:v>
                </c:pt>
                <c:pt idx="6">
                  <c:v>-1</c:v>
                </c:pt>
                <c:pt idx="7">
                  <c:v>-2</c:v>
                </c:pt>
                <c:pt idx="8">
                  <c:v>2</c:v>
                </c:pt>
                <c:pt idx="9">
                  <c:v>2</c:v>
                </c:pt>
                <c:pt idx="10">
                  <c:v>1</c:v>
                </c:pt>
                <c:pt idx="11">
                  <c:v>2</c:v>
                </c:pt>
                <c:pt idx="12">
                  <c:v>-4</c:v>
                </c:pt>
                <c:pt idx="13">
                  <c:v>4</c:v>
                </c:pt>
                <c:pt idx="14">
                  <c:v>2</c:v>
                </c:pt>
                <c:pt idx="15">
                  <c:v>4</c:v>
                </c:pt>
                <c:pt idx="16">
                  <c:v>3</c:v>
                </c:pt>
                <c:pt idx="17">
                  <c:v>-6</c:v>
                </c:pt>
                <c:pt idx="18">
                  <c:v>1</c:v>
                </c:pt>
                <c:pt idx="19">
                  <c:v>1</c:v>
                </c:pt>
                <c:pt idx="20">
                  <c:v>-1</c:v>
                </c:pt>
                <c:pt idx="21">
                  <c:v>8</c:v>
                </c:pt>
                <c:pt idx="22">
                  <c:v>2</c:v>
                </c:pt>
                <c:pt idx="23">
                  <c:v>3</c:v>
                </c:pt>
                <c:pt idx="24">
                  <c:v>2</c:v>
                </c:pt>
                <c:pt idx="25">
                  <c:v>0</c:v>
                </c:pt>
                <c:pt idx="26">
                  <c:v>5</c:v>
                </c:pt>
                <c:pt idx="27">
                  <c:v>-3</c:v>
                </c:pt>
              </c:numCache>
            </c:numRef>
          </c:val>
          <c:smooth val="0"/>
          <c:extLst>
            <c:ext xmlns:c16="http://schemas.microsoft.com/office/drawing/2014/chart" uri="{C3380CC4-5D6E-409C-BE32-E72D297353CC}">
              <c16:uniqueId val="{00000005-72B6-46D7-B509-1372E167B272}"/>
            </c:ext>
          </c:extLst>
        </c:ser>
        <c:dLbls>
          <c:showLegendKey val="0"/>
          <c:showVal val="0"/>
          <c:showCatName val="0"/>
          <c:showSerName val="0"/>
          <c:showPercent val="0"/>
          <c:showBubbleSize val="0"/>
        </c:dLbls>
        <c:smooth val="0"/>
        <c:axId val="406189240"/>
        <c:axId val="406185304"/>
      </c:lineChart>
      <c:dateAx>
        <c:axId val="40618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85304"/>
        <c:crosses val="autoZero"/>
        <c:auto val="1"/>
        <c:lblOffset val="100"/>
        <c:baseTimeUnit val="days"/>
      </c:dateAx>
      <c:valAx>
        <c:axId val="40618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8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-9</c:v>
                </c:pt>
                <c:pt idx="2">
                  <c:v>-11</c:v>
                </c:pt>
                <c:pt idx="3">
                  <c:v>-10</c:v>
                </c:pt>
                <c:pt idx="4">
                  <c:v>-3</c:v>
                </c:pt>
                <c:pt idx="5">
                  <c:v>3</c:v>
                </c:pt>
                <c:pt idx="6">
                  <c:v>-2</c:v>
                </c:pt>
              </c:numCache>
            </c:numRef>
          </c:val>
          <c:extLst>
            <c:ext xmlns:c16="http://schemas.microsoft.com/office/drawing/2014/chart" uri="{C3380CC4-5D6E-409C-BE32-E72D297353CC}">
              <c16:uniqueId val="{00000000-394C-4DB7-A9B9-AFE1D6D0805C}"/>
            </c:ext>
          </c:extLst>
        </c:ser>
        <c:ser>
          <c:idx val="1"/>
          <c:order val="1"/>
          <c:tx>
            <c:strRef>
              <c:f>Sheet1!$C$1</c:f>
              <c:strCache>
                <c:ptCount val="1"/>
                <c:pt idx="0">
                  <c:v>venzoarg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3</c:v>
                </c:pt>
                <c:pt idx="3">
                  <c:v>11</c:v>
                </c:pt>
                <c:pt idx="4">
                  <c:v>-5</c:v>
                </c:pt>
                <c:pt idx="5">
                  <c:v>-4</c:v>
                </c:pt>
                <c:pt idx="6">
                  <c:v>1</c:v>
                </c:pt>
              </c:numCache>
            </c:numRef>
          </c:val>
          <c:extLst>
            <c:ext xmlns:c16="http://schemas.microsoft.com/office/drawing/2014/chart" uri="{C3380CC4-5D6E-409C-BE32-E72D297353CC}">
              <c16:uniqueId val="{00000001-394C-4DB7-A9B9-AFE1D6D0805C}"/>
            </c:ext>
          </c:extLst>
        </c:ser>
        <c:ser>
          <c:idx val="2"/>
          <c:order val="2"/>
          <c:tx>
            <c:strRef>
              <c:f>Sheet1!$D$1</c:f>
              <c:strCache>
                <c:ptCount val="1"/>
                <c:pt idx="0">
                  <c:v>teknialbikes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-30</c:v>
                </c:pt>
                <c:pt idx="2">
                  <c:v>-11</c:v>
                </c:pt>
                <c:pt idx="3">
                  <c:v>-15</c:v>
                </c:pt>
                <c:pt idx="4">
                  <c:v>-11</c:v>
                </c:pt>
                <c:pt idx="5">
                  <c:v>6</c:v>
                </c:pt>
                <c:pt idx="6">
                  <c:v>36</c:v>
                </c:pt>
              </c:numCache>
            </c:numRef>
          </c:val>
          <c:extLst>
            <c:ext xmlns:c16="http://schemas.microsoft.com/office/drawing/2014/chart" uri="{C3380CC4-5D6E-409C-BE32-E72D297353CC}">
              <c16:uniqueId val="{00000002-394C-4DB7-A9B9-AFE1D6D0805C}"/>
            </c:ext>
          </c:extLst>
        </c:ser>
        <c:ser>
          <c:idx val="3"/>
          <c:order val="3"/>
          <c:tx>
            <c:strRef>
              <c:f>Sheet1!$E$1</c:f>
              <c:strCache>
                <c:ptCount val="1"/>
                <c:pt idx="0">
                  <c:v>olmobikes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257</c:v>
                </c:pt>
                <c:pt idx="1">
                  <c:v>618</c:v>
                </c:pt>
                <c:pt idx="2">
                  <c:v>575</c:v>
                </c:pt>
                <c:pt idx="3">
                  <c:v>510</c:v>
                </c:pt>
                <c:pt idx="4">
                  <c:v>415</c:v>
                </c:pt>
                <c:pt idx="5">
                  <c:v>56</c:v>
                </c:pt>
                <c:pt idx="6">
                  <c:v>22</c:v>
                </c:pt>
              </c:numCache>
            </c:numRef>
          </c:val>
          <c:extLst>
            <c:ext xmlns:c16="http://schemas.microsoft.com/office/drawing/2014/chart" uri="{C3380CC4-5D6E-409C-BE32-E72D297353CC}">
              <c16:uniqueId val="{00000003-394C-4DB7-A9B9-AFE1D6D0805C}"/>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6</c:v>
                </c:pt>
                <c:pt idx="2">
                  <c:v>8</c:v>
                </c:pt>
                <c:pt idx="3">
                  <c:v>7</c:v>
                </c:pt>
                <c:pt idx="4">
                  <c:v>5</c:v>
                </c:pt>
                <c:pt idx="5">
                  <c:v>8</c:v>
                </c:pt>
                <c:pt idx="6">
                  <c:v>8</c:v>
                </c:pt>
              </c:numCache>
            </c:numRef>
          </c:val>
          <c:extLst>
            <c:ext xmlns:c16="http://schemas.microsoft.com/office/drawing/2014/chart" uri="{C3380CC4-5D6E-409C-BE32-E72D297353CC}">
              <c16:uniqueId val="{00000004-394C-4DB7-A9B9-AFE1D6D0805C}"/>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0</c:v>
                </c:pt>
                <c:pt idx="2">
                  <c:v>1</c:v>
                </c:pt>
                <c:pt idx="3">
                  <c:v>1</c:v>
                </c:pt>
                <c:pt idx="4">
                  <c:v>0</c:v>
                </c:pt>
                <c:pt idx="5">
                  <c:v>3</c:v>
                </c:pt>
                <c:pt idx="6">
                  <c:v>2</c:v>
                </c:pt>
              </c:numCache>
            </c:numRef>
          </c:val>
          <c:extLst>
            <c:ext xmlns:c16="http://schemas.microsoft.com/office/drawing/2014/chart" uri="{C3380CC4-5D6E-409C-BE32-E72D297353CC}">
              <c16:uniqueId val="{00000005-394C-4DB7-A9B9-AFE1D6D0805C}"/>
            </c:ext>
          </c:extLst>
        </c:ser>
        <c:dLbls>
          <c:showLegendKey val="0"/>
          <c:showVal val="0"/>
          <c:showCatName val="0"/>
          <c:showSerName val="0"/>
          <c:showPercent val="0"/>
          <c:showBubbleSize val="0"/>
        </c:dLbls>
        <c:gapWidth val="219"/>
        <c:overlap val="-27"/>
        <c:axId val="406199736"/>
        <c:axId val="406195800"/>
      </c:barChart>
      <c:catAx>
        <c:axId val="406199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5800"/>
        <c:crosses val="autoZero"/>
        <c:auto val="1"/>
        <c:lblAlgn val="ctr"/>
        <c:lblOffset val="100"/>
        <c:noMultiLvlLbl val="0"/>
      </c:catAx>
      <c:valAx>
        <c:axId val="40619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0</c:v>
                </c:pt>
                <c:pt idx="3">
                  <c:v>0</c:v>
                </c:pt>
                <c:pt idx="4">
                  <c:v>0</c:v>
                </c:pt>
                <c:pt idx="5">
                  <c:v>1</c:v>
                </c:pt>
                <c:pt idx="6">
                  <c:v>1</c:v>
                </c:pt>
              </c:numCache>
            </c:numRef>
          </c:val>
          <c:extLst>
            <c:ext xmlns:c16="http://schemas.microsoft.com/office/drawing/2014/chart" uri="{C3380CC4-5D6E-409C-BE32-E72D297353CC}">
              <c16:uniqueId val="{00000000-9167-4264-BB49-731DD16CED98}"/>
            </c:ext>
          </c:extLst>
        </c:ser>
        <c:ser>
          <c:idx val="1"/>
          <c:order val="1"/>
          <c:tx>
            <c:strRef>
              <c:f>Sheet1!$C$1</c:f>
              <c:strCache>
                <c:ptCount val="1"/>
                <c:pt idx="0">
                  <c:v>venzoarg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1</c:v>
                </c:pt>
                <c:pt idx="3">
                  <c:v>1</c:v>
                </c:pt>
                <c:pt idx="4">
                  <c:v>1</c:v>
                </c:pt>
                <c:pt idx="5">
                  <c:v>0</c:v>
                </c:pt>
                <c:pt idx="6">
                  <c:v>3</c:v>
                </c:pt>
              </c:numCache>
            </c:numRef>
          </c:val>
          <c:extLst>
            <c:ext xmlns:c16="http://schemas.microsoft.com/office/drawing/2014/chart" uri="{C3380CC4-5D6E-409C-BE32-E72D297353CC}">
              <c16:uniqueId val="{00000001-9167-4264-BB49-731DD16CED98}"/>
            </c:ext>
          </c:extLst>
        </c:ser>
        <c:ser>
          <c:idx val="2"/>
          <c:order val="2"/>
          <c:tx>
            <c:strRef>
              <c:f>Sheet1!$D$1</c:f>
              <c:strCache>
                <c:ptCount val="1"/>
                <c:pt idx="0">
                  <c:v>teknialbikes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2</c:v>
                </c:pt>
                <c:pt idx="4">
                  <c:v>1</c:v>
                </c:pt>
                <c:pt idx="5">
                  <c:v>0</c:v>
                </c:pt>
                <c:pt idx="6">
                  <c:v>0</c:v>
                </c:pt>
              </c:numCache>
            </c:numRef>
          </c:val>
          <c:extLst>
            <c:ext xmlns:c16="http://schemas.microsoft.com/office/drawing/2014/chart" uri="{C3380CC4-5D6E-409C-BE32-E72D297353CC}">
              <c16:uniqueId val="{00000002-9167-4264-BB49-731DD16CED98}"/>
            </c:ext>
          </c:extLst>
        </c:ser>
        <c:ser>
          <c:idx val="3"/>
          <c:order val="3"/>
          <c:tx>
            <c:strRef>
              <c:f>Sheet1!$E$1</c:f>
              <c:strCache>
                <c:ptCount val="1"/>
                <c:pt idx="0">
                  <c:v>olmobikes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1</c:v>
                </c:pt>
                <c:pt idx="2">
                  <c:v>1</c:v>
                </c:pt>
                <c:pt idx="3">
                  <c:v>0</c:v>
                </c:pt>
                <c:pt idx="4">
                  <c:v>2</c:v>
                </c:pt>
                <c:pt idx="5">
                  <c:v>0</c:v>
                </c:pt>
                <c:pt idx="6">
                  <c:v>0</c:v>
                </c:pt>
              </c:numCache>
            </c:numRef>
          </c:val>
          <c:extLst>
            <c:ext xmlns:c16="http://schemas.microsoft.com/office/drawing/2014/chart" uri="{C3380CC4-5D6E-409C-BE32-E72D297353CC}">
              <c16:uniqueId val="{00000003-9167-4264-BB49-731DD16CED98}"/>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2</c:v>
                </c:pt>
                <c:pt idx="3">
                  <c:v>0</c:v>
                </c:pt>
                <c:pt idx="4">
                  <c:v>1</c:v>
                </c:pt>
                <c:pt idx="5">
                  <c:v>0</c:v>
                </c:pt>
                <c:pt idx="6">
                  <c:v>0</c:v>
                </c:pt>
              </c:numCache>
            </c:numRef>
          </c:val>
          <c:extLst>
            <c:ext xmlns:c16="http://schemas.microsoft.com/office/drawing/2014/chart" uri="{C3380CC4-5D6E-409C-BE32-E72D297353CC}">
              <c16:uniqueId val="{00000004-9167-4264-BB49-731DD16CED98}"/>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0</c:v>
                </c:pt>
                <c:pt idx="3">
                  <c:v>3</c:v>
                </c:pt>
                <c:pt idx="4">
                  <c:v>0</c:v>
                </c:pt>
                <c:pt idx="5">
                  <c:v>0</c:v>
                </c:pt>
                <c:pt idx="6">
                  <c:v>0</c:v>
                </c:pt>
              </c:numCache>
            </c:numRef>
          </c:val>
          <c:extLst>
            <c:ext xmlns:c16="http://schemas.microsoft.com/office/drawing/2014/chart" uri="{C3380CC4-5D6E-409C-BE32-E72D297353CC}">
              <c16:uniqueId val="{00000005-9167-4264-BB49-731DD16CED98}"/>
            </c:ext>
          </c:extLst>
        </c:ser>
        <c:dLbls>
          <c:showLegendKey val="0"/>
          <c:showVal val="0"/>
          <c:showCatName val="0"/>
          <c:showSerName val="0"/>
          <c:showPercent val="0"/>
          <c:showBubbleSize val="0"/>
        </c:dLbls>
        <c:gapWidth val="219"/>
        <c:overlap val="-27"/>
        <c:axId val="406198752"/>
        <c:axId val="406199080"/>
      </c:barChart>
      <c:catAx>
        <c:axId val="40619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9080"/>
        <c:crosses val="autoZero"/>
        <c:auto val="1"/>
        <c:lblAlgn val="ctr"/>
        <c:lblOffset val="100"/>
        <c:noMultiLvlLbl val="0"/>
      </c:catAx>
      <c:valAx>
        <c:axId val="40619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9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7.2332386350117295E-2</c:v>
                </c:pt>
                <c:pt idx="1">
                  <c:v>6.2814967093522897E-2</c:v>
                </c:pt>
                <c:pt idx="5">
                  <c:v>4.2828386654674699E-2</c:v>
                </c:pt>
                <c:pt idx="6">
                  <c:v>8.8511999086327703E-2</c:v>
                </c:pt>
              </c:numCache>
            </c:numRef>
          </c:val>
          <c:extLst>
            <c:ext xmlns:c16="http://schemas.microsoft.com/office/drawing/2014/chart" uri="{C3380CC4-5D6E-409C-BE32-E72D297353CC}">
              <c16:uniqueId val="{00000000-E400-42A5-AA52-2218B63FD4B4}"/>
            </c:ext>
          </c:extLst>
        </c:ser>
        <c:ser>
          <c:idx val="1"/>
          <c:order val="1"/>
          <c:tx>
            <c:strRef>
              <c:f>Sheet1!$C$1</c:f>
              <c:strCache>
                <c:ptCount val="1"/>
                <c:pt idx="0">
                  <c:v>venzoarg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0.15736157099301701</c:v>
                </c:pt>
                <c:pt idx="1">
                  <c:v>0.166650274836355</c:v>
                </c:pt>
                <c:pt idx="2">
                  <c:v>0.62507512922226205</c:v>
                </c:pt>
                <c:pt idx="3">
                  <c:v>0.25243418680129798</c:v>
                </c:pt>
                <c:pt idx="4">
                  <c:v>8.8515883683572105E-2</c:v>
                </c:pt>
                <c:pt idx="6">
                  <c:v>0.18176718501276701</c:v>
                </c:pt>
              </c:numCache>
            </c:numRef>
          </c:val>
          <c:extLst>
            <c:ext xmlns:c16="http://schemas.microsoft.com/office/drawing/2014/chart" uri="{C3380CC4-5D6E-409C-BE32-E72D297353CC}">
              <c16:uniqueId val="{00000001-E400-42A5-AA52-2218B63FD4B4}"/>
            </c:ext>
          </c:extLst>
        </c:ser>
        <c:ser>
          <c:idx val="2"/>
          <c:order val="2"/>
          <c:tx>
            <c:strRef>
              <c:f>Sheet1!$D$1</c:f>
              <c:strCache>
                <c:ptCount val="1"/>
                <c:pt idx="0">
                  <c:v>teknialbikes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0.19841269841269801</c:v>
                </c:pt>
                <c:pt idx="1">
                  <c:v>0.16762452107279699</c:v>
                </c:pt>
                <c:pt idx="2">
                  <c:v>0.15736179529283001</c:v>
                </c:pt>
                <c:pt idx="3">
                  <c:v>0.14367816091954</c:v>
                </c:pt>
                <c:pt idx="4">
                  <c:v>8.2101806239737299E-2</c:v>
                </c:pt>
              </c:numCache>
            </c:numRef>
          </c:val>
          <c:extLst>
            <c:ext xmlns:c16="http://schemas.microsoft.com/office/drawing/2014/chart" uri="{C3380CC4-5D6E-409C-BE32-E72D297353CC}">
              <c16:uniqueId val="{00000002-E400-42A5-AA52-2218B63FD4B4}"/>
            </c:ext>
          </c:extLst>
        </c:ser>
        <c:ser>
          <c:idx val="3"/>
          <c:order val="3"/>
          <c:tx>
            <c:strRef>
              <c:f>Sheet1!$E$1</c:f>
              <c:strCache>
                <c:ptCount val="1"/>
                <c:pt idx="0">
                  <c:v>olmobikes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7.0702002463166505E-2</c:v>
                </c:pt>
                <c:pt idx="2">
                  <c:v>0.11357934589244199</c:v>
                </c:pt>
                <c:pt idx="4">
                  <c:v>12.128358345117</c:v>
                </c:pt>
              </c:numCache>
            </c:numRef>
          </c:val>
          <c:extLst>
            <c:ext xmlns:c16="http://schemas.microsoft.com/office/drawing/2014/chart" uri="{C3380CC4-5D6E-409C-BE32-E72D297353CC}">
              <c16:uniqueId val="{00000003-E400-42A5-AA52-2218B63FD4B4}"/>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0.80752212389380496</c:v>
                </c:pt>
                <c:pt idx="1">
                  <c:v>1.0398230088495599</c:v>
                </c:pt>
                <c:pt idx="2">
                  <c:v>1.34955752212389</c:v>
                </c:pt>
                <c:pt idx="4">
                  <c:v>0.199115044247788</c:v>
                </c:pt>
              </c:numCache>
            </c:numRef>
          </c:val>
          <c:extLst>
            <c:ext xmlns:c16="http://schemas.microsoft.com/office/drawing/2014/chart" uri="{C3380CC4-5D6E-409C-BE32-E72D297353CC}">
              <c16:uniqueId val="{00000004-E400-42A5-AA52-2218B63FD4B4}"/>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0.19317450096587299</c:v>
                </c:pt>
                <c:pt idx="1">
                  <c:v>0.19317450096587299</c:v>
                </c:pt>
                <c:pt idx="3">
                  <c:v>0.40781283537239699</c:v>
                </c:pt>
              </c:numCache>
            </c:numRef>
          </c:val>
          <c:extLst>
            <c:ext xmlns:c16="http://schemas.microsoft.com/office/drawing/2014/chart" uri="{C3380CC4-5D6E-409C-BE32-E72D297353CC}">
              <c16:uniqueId val="{00000005-E400-42A5-AA52-2218B63FD4B4}"/>
            </c:ext>
          </c:extLst>
        </c:ser>
        <c:dLbls>
          <c:showLegendKey val="0"/>
          <c:showVal val="0"/>
          <c:showCatName val="0"/>
          <c:showSerName val="0"/>
          <c:showPercent val="0"/>
          <c:showBubbleSize val="0"/>
        </c:dLbls>
        <c:gapWidth val="219"/>
        <c:overlap val="-27"/>
        <c:axId val="408704544"/>
        <c:axId val="408697656"/>
      </c:barChart>
      <c:catAx>
        <c:axId val="40870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7656"/>
        <c:crosses val="autoZero"/>
        <c:auto val="1"/>
        <c:lblAlgn val="ctr"/>
        <c:lblOffset val="100"/>
        <c:noMultiLvlLbl val="0"/>
      </c:catAx>
      <c:valAx>
        <c:axId val="40869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0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0</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FF8-486F-9E4C-5FC111E5FF54}"/>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BFF8-486F-9E4C-5FC111E5FF54}"/>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1</c:v>
                </c:pt>
                <c:pt idx="14">
                  <c:v>0</c:v>
                </c:pt>
                <c:pt idx="15">
                  <c:v>0</c:v>
                </c:pt>
                <c:pt idx="16">
                  <c:v>0</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2-BFF8-486F-9E4C-5FC111E5FF54}"/>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BFF8-486F-9E4C-5FC111E5FF54}"/>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FF8-486F-9E4C-5FC111E5FF54}"/>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2</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5-BFF8-486F-9E4C-5FC111E5FF54}"/>
            </c:ext>
          </c:extLst>
        </c:ser>
        <c:dLbls>
          <c:showLegendKey val="0"/>
          <c:showVal val="0"/>
          <c:showCatName val="0"/>
          <c:showSerName val="0"/>
          <c:showPercent val="0"/>
          <c:showBubbleSize val="0"/>
        </c:dLbls>
        <c:smooth val="0"/>
        <c:axId val="408674696"/>
        <c:axId val="408684208"/>
      </c:lineChart>
      <c:catAx>
        <c:axId val="40867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4208"/>
        <c:crosses val="autoZero"/>
        <c:auto val="1"/>
        <c:lblAlgn val="ctr"/>
        <c:lblOffset val="100"/>
        <c:noMultiLvlLbl val="0"/>
      </c:catAx>
      <c:valAx>
        <c:axId val="40868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7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6.3297163525604397E-2</c:v>
                </c:pt>
                <c:pt idx="11">
                  <c:v>0</c:v>
                </c:pt>
                <c:pt idx="12">
                  <c:v>6.2821245002855505E-2</c:v>
                </c:pt>
                <c:pt idx="13">
                  <c:v>0</c:v>
                </c:pt>
                <c:pt idx="14">
                  <c:v>0</c:v>
                </c:pt>
                <c:pt idx="15">
                  <c:v>0</c:v>
                </c:pt>
                <c:pt idx="16">
                  <c:v>0</c:v>
                </c:pt>
                <c:pt idx="17">
                  <c:v>7.9240434037692806E-2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B24-4861-B550-FDC8B086E41B}"/>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0.18430494090221999</c:v>
                </c:pt>
                <c:pt idx="11">
                  <c:v>0.40594438070261701</c:v>
                </c:pt>
                <c:pt idx="12">
                  <c:v>0</c:v>
                </c:pt>
                <c:pt idx="13">
                  <c:v>0</c:v>
                </c:pt>
                <c:pt idx="14">
                  <c:v>0.204338086652461</c:v>
                </c:pt>
                <c:pt idx="15">
                  <c:v>0</c:v>
                </c:pt>
                <c:pt idx="16">
                  <c:v>0</c:v>
                </c:pt>
                <c:pt idx="17">
                  <c:v>0.190132765120472</c:v>
                </c:pt>
                <c:pt idx="18">
                  <c:v>0</c:v>
                </c:pt>
                <c:pt idx="19">
                  <c:v>0.12129159154237</c:v>
                </c:pt>
                <c:pt idx="20">
                  <c:v>0</c:v>
                </c:pt>
                <c:pt idx="21">
                  <c:v>0</c:v>
                </c:pt>
                <c:pt idx="22">
                  <c:v>0</c:v>
                </c:pt>
                <c:pt idx="23">
                  <c:v>0</c:v>
                </c:pt>
              </c:numCache>
            </c:numRef>
          </c:val>
          <c:smooth val="0"/>
          <c:extLst>
            <c:ext xmlns:c16="http://schemas.microsoft.com/office/drawing/2014/chart" uri="{C3380CC4-5D6E-409C-BE32-E72D297353CC}">
              <c16:uniqueId val="{00000001-8B24-4861-B550-FDC8B086E41B}"/>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0.15410958904109601</c:v>
                </c:pt>
                <c:pt idx="11">
                  <c:v>0.13013698630136999</c:v>
                </c:pt>
                <c:pt idx="12">
                  <c:v>0</c:v>
                </c:pt>
                <c:pt idx="13">
                  <c:v>0.15753424657534201</c:v>
                </c:pt>
                <c:pt idx="14">
                  <c:v>0</c:v>
                </c:pt>
                <c:pt idx="15">
                  <c:v>0</c:v>
                </c:pt>
                <c:pt idx="16">
                  <c:v>0.15753424657534201</c:v>
                </c:pt>
                <c:pt idx="17">
                  <c:v>0</c:v>
                </c:pt>
                <c:pt idx="18">
                  <c:v>8.2191780821917804E-2</c:v>
                </c:pt>
                <c:pt idx="19">
                  <c:v>0.22602739726027399</c:v>
                </c:pt>
                <c:pt idx="20">
                  <c:v>0</c:v>
                </c:pt>
                <c:pt idx="21">
                  <c:v>0</c:v>
                </c:pt>
                <c:pt idx="22">
                  <c:v>0</c:v>
                </c:pt>
                <c:pt idx="23">
                  <c:v>0</c:v>
                </c:pt>
              </c:numCache>
            </c:numRef>
          </c:val>
          <c:smooth val="0"/>
          <c:extLst>
            <c:ext xmlns:c16="http://schemas.microsoft.com/office/drawing/2014/chart" uri="{C3380CC4-5D6E-409C-BE32-E72D297353CC}">
              <c16:uniqueId val="{00000002-8B24-4861-B550-FDC8B086E41B}"/>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24.1640706600318</c:v>
                </c:pt>
                <c:pt idx="12">
                  <c:v>0</c:v>
                </c:pt>
                <c:pt idx="13">
                  <c:v>0</c:v>
                </c:pt>
                <c:pt idx="14">
                  <c:v>0</c:v>
                </c:pt>
                <c:pt idx="15">
                  <c:v>0</c:v>
                </c:pt>
                <c:pt idx="16">
                  <c:v>0</c:v>
                </c:pt>
                <c:pt idx="17">
                  <c:v>0.102167874588934</c:v>
                </c:pt>
                <c:pt idx="18">
                  <c:v>7.0696520362878407E-2</c:v>
                </c:pt>
                <c:pt idx="19">
                  <c:v>0</c:v>
                </c:pt>
                <c:pt idx="20">
                  <c:v>0</c:v>
                </c:pt>
                <c:pt idx="21">
                  <c:v>0</c:v>
                </c:pt>
                <c:pt idx="22">
                  <c:v>0</c:v>
                </c:pt>
                <c:pt idx="23">
                  <c:v>0</c:v>
                </c:pt>
              </c:numCache>
            </c:numRef>
          </c:val>
          <c:smooth val="0"/>
          <c:extLst>
            <c:ext xmlns:c16="http://schemas.microsoft.com/office/drawing/2014/chart" uri="{C3380CC4-5D6E-409C-BE32-E72D297353CC}">
              <c16:uniqueId val="{00000003-8B24-4861-B550-FDC8B086E41B}"/>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0.19918114418501701</c:v>
                </c:pt>
                <c:pt idx="11">
                  <c:v>0.61414186123713599</c:v>
                </c:pt>
                <c:pt idx="12">
                  <c:v>2.27951753900631</c:v>
                </c:pt>
                <c:pt idx="13">
                  <c:v>1.04016819741065</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B24-4861-B550-FDC8B086E41B}"/>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0.19317450096587299</c:v>
                </c:pt>
                <c:pt idx="12">
                  <c:v>0</c:v>
                </c:pt>
                <c:pt idx="13">
                  <c:v>0</c:v>
                </c:pt>
                <c:pt idx="14">
                  <c:v>0.20927237604636201</c:v>
                </c:pt>
                <c:pt idx="15">
                  <c:v>0</c:v>
                </c:pt>
                <c:pt idx="16">
                  <c:v>0.370251126851256</c:v>
                </c:pt>
                <c:pt idx="17">
                  <c:v>0</c:v>
                </c:pt>
                <c:pt idx="18">
                  <c:v>0.62781712813908597</c:v>
                </c:pt>
                <c:pt idx="19">
                  <c:v>0</c:v>
                </c:pt>
                <c:pt idx="20">
                  <c:v>0</c:v>
                </c:pt>
                <c:pt idx="21">
                  <c:v>0</c:v>
                </c:pt>
                <c:pt idx="22">
                  <c:v>0</c:v>
                </c:pt>
                <c:pt idx="23">
                  <c:v>0</c:v>
                </c:pt>
              </c:numCache>
            </c:numRef>
          </c:val>
          <c:smooth val="0"/>
          <c:extLst>
            <c:ext xmlns:c16="http://schemas.microsoft.com/office/drawing/2014/chart" uri="{C3380CC4-5D6E-409C-BE32-E72D297353CC}">
              <c16:uniqueId val="{00000005-8B24-4861-B550-FDC8B086E41B}"/>
            </c:ext>
          </c:extLst>
        </c:ser>
        <c:dLbls>
          <c:showLegendKey val="0"/>
          <c:showVal val="0"/>
          <c:showCatName val="0"/>
          <c:showSerName val="0"/>
          <c:showPercent val="0"/>
          <c:showBubbleSize val="0"/>
        </c:dLbls>
        <c:smooth val="0"/>
        <c:axId val="408682240"/>
        <c:axId val="408683552"/>
      </c:lineChart>
      <c:catAx>
        <c:axId val="4086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3552"/>
        <c:crosses val="autoZero"/>
        <c:auto val="1"/>
        <c:lblAlgn val="ctr"/>
        <c:lblOffset val="100"/>
        <c:noMultiLvlLbl val="0"/>
      </c:catAx>
      <c:valAx>
        <c:axId val="40868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Sheet1!$B$2:$B$7</c:f>
              <c:numCache>
                <c:formatCode>General</c:formatCode>
                <c:ptCount val="6"/>
                <c:pt idx="0">
                  <c:v>2</c:v>
                </c:pt>
                <c:pt idx="1">
                  <c:v>8</c:v>
                </c:pt>
                <c:pt idx="2">
                  <c:v>1</c:v>
                </c:pt>
                <c:pt idx="3">
                  <c:v>0</c:v>
                </c:pt>
                <c:pt idx="4">
                  <c:v>4</c:v>
                </c:pt>
                <c:pt idx="5">
                  <c:v>1</c:v>
                </c:pt>
              </c:numCache>
            </c:numRef>
          </c:val>
          <c:extLst>
            <c:ext xmlns:c16="http://schemas.microsoft.com/office/drawing/2014/chart" uri="{C3380CC4-5D6E-409C-BE32-E72D297353CC}">
              <c16:uniqueId val="{00000000-D780-4E96-909C-C2CA492285FB}"/>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Sheet1!$C$2:$C$7</c:f>
              <c:numCache>
                <c:formatCode>General</c:formatCode>
                <c:ptCount val="6"/>
                <c:pt idx="0">
                  <c:v>4</c:v>
                </c:pt>
                <c:pt idx="1">
                  <c:v>0</c:v>
                </c:pt>
                <c:pt idx="2">
                  <c:v>6</c:v>
                </c:pt>
                <c:pt idx="3">
                  <c:v>4</c:v>
                </c:pt>
                <c:pt idx="4">
                  <c:v>1</c:v>
                </c:pt>
                <c:pt idx="5">
                  <c:v>3</c:v>
                </c:pt>
              </c:numCache>
            </c:numRef>
          </c:val>
          <c:extLst>
            <c:ext xmlns:c16="http://schemas.microsoft.com/office/drawing/2014/chart" uri="{C3380CC4-5D6E-409C-BE32-E72D297353CC}">
              <c16:uniqueId val="{00000001-D780-4E96-909C-C2CA492285FB}"/>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Sheet1!$D$2:$D$7</c:f>
              <c:numCache>
                <c:formatCode>General</c:formatCode>
                <c:ptCount val="6"/>
                <c:pt idx="0">
                  <c:v>0</c:v>
                </c:pt>
                <c:pt idx="1">
                  <c:v>1</c:v>
                </c:pt>
                <c:pt idx="2">
                  <c:v>0</c:v>
                </c:pt>
                <c:pt idx="3">
                  <c:v>0</c:v>
                </c:pt>
                <c:pt idx="4">
                  <c:v>0</c:v>
                </c:pt>
                <c:pt idx="5">
                  <c:v>1</c:v>
                </c:pt>
              </c:numCache>
            </c:numRef>
          </c:val>
          <c:extLst>
            <c:ext xmlns:c16="http://schemas.microsoft.com/office/drawing/2014/chart" uri="{C3380CC4-5D6E-409C-BE32-E72D297353CC}">
              <c16:uniqueId val="{00000002-D780-4E96-909C-C2CA492285FB}"/>
            </c:ext>
          </c:extLst>
        </c:ser>
        <c:dLbls>
          <c:showLegendKey val="0"/>
          <c:showVal val="0"/>
          <c:showCatName val="0"/>
          <c:showSerName val="0"/>
          <c:showPercent val="0"/>
          <c:showBubbleSize val="0"/>
        </c:dLbls>
        <c:gapWidth val="150"/>
        <c:overlap val="100"/>
        <c:axId val="408687816"/>
        <c:axId val="408690112"/>
      </c:barChart>
      <c:catAx>
        <c:axId val="40868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0112"/>
        <c:crosses val="autoZero"/>
        <c:auto val="1"/>
        <c:lblAlgn val="ctr"/>
        <c:lblOffset val="100"/>
        <c:noMultiLvlLbl val="0"/>
      </c:catAx>
      <c:valAx>
        <c:axId val="408690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Sheet1!$B$2:$B$7</c:f>
              <c:numCache>
                <c:formatCode>General</c:formatCode>
                <c:ptCount val="6"/>
                <c:pt idx="0">
                  <c:v>195</c:v>
                </c:pt>
                <c:pt idx="1">
                  <c:v>0</c:v>
                </c:pt>
                <c:pt idx="2">
                  <c:v>132</c:v>
                </c:pt>
                <c:pt idx="3">
                  <c:v>53582</c:v>
                </c:pt>
                <c:pt idx="4">
                  <c:v>73</c:v>
                </c:pt>
                <c:pt idx="5">
                  <c:v>63</c:v>
                </c:pt>
              </c:numCache>
            </c:numRef>
          </c:val>
          <c:extLst>
            <c:ext xmlns:c16="http://schemas.microsoft.com/office/drawing/2014/chart" uri="{C3380CC4-5D6E-409C-BE32-E72D297353CC}">
              <c16:uniqueId val="{00000000-12BE-40C0-A411-EEA43C583776}"/>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Sheet1!$C$2:$C$7</c:f>
              <c:numCache>
                <c:formatCode>General</c:formatCode>
                <c:ptCount val="6"/>
                <c:pt idx="0">
                  <c:v>0</c:v>
                </c:pt>
                <c:pt idx="1">
                  <c:v>81</c:v>
                </c:pt>
                <c:pt idx="2">
                  <c:v>0</c:v>
                </c:pt>
                <c:pt idx="3">
                  <c:v>0</c:v>
                </c:pt>
                <c:pt idx="4">
                  <c:v>0</c:v>
                </c:pt>
                <c:pt idx="5">
                  <c:v>14</c:v>
                </c:pt>
              </c:numCache>
            </c:numRef>
          </c:val>
          <c:extLst>
            <c:ext xmlns:c16="http://schemas.microsoft.com/office/drawing/2014/chart" uri="{C3380CC4-5D6E-409C-BE32-E72D297353CC}">
              <c16:uniqueId val="{00000001-12BE-40C0-A411-EEA43C583776}"/>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Sheet1!$D$2:$D$7</c:f>
              <c:numCache>
                <c:formatCode>General</c:formatCode>
                <c:ptCount val="6"/>
                <c:pt idx="0">
                  <c:v>93</c:v>
                </c:pt>
                <c:pt idx="1">
                  <c:v>1751</c:v>
                </c:pt>
                <c:pt idx="2">
                  <c:v>23</c:v>
                </c:pt>
                <c:pt idx="3">
                  <c:v>0</c:v>
                </c:pt>
                <c:pt idx="4">
                  <c:v>356</c:v>
                </c:pt>
                <c:pt idx="5">
                  <c:v>23</c:v>
                </c:pt>
              </c:numCache>
            </c:numRef>
          </c:val>
          <c:extLst>
            <c:ext xmlns:c16="http://schemas.microsoft.com/office/drawing/2014/chart" uri="{C3380CC4-5D6E-409C-BE32-E72D297353CC}">
              <c16:uniqueId val="{00000002-12BE-40C0-A411-EEA43C583776}"/>
            </c:ext>
          </c:extLst>
        </c:ser>
        <c:dLbls>
          <c:showLegendKey val="0"/>
          <c:showVal val="0"/>
          <c:showCatName val="0"/>
          <c:showSerName val="0"/>
          <c:showPercent val="0"/>
          <c:showBubbleSize val="0"/>
        </c:dLbls>
        <c:gapWidth val="150"/>
        <c:overlap val="100"/>
        <c:axId val="408691424"/>
        <c:axId val="408688144"/>
      </c:barChart>
      <c:catAx>
        <c:axId val="40869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8144"/>
        <c:crosses val="autoZero"/>
        <c:auto val="1"/>
        <c:lblAlgn val="ctr"/>
        <c:lblOffset val="100"/>
        <c:noMultiLvlLbl val="0"/>
      </c:catAx>
      <c:valAx>
        <c:axId val="408688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6.6346032966511995E-2</c:v>
                </c:pt>
                <c:pt idx="1">
                  <c:v>6.9586687823442198E-2</c:v>
                </c:pt>
                <c:pt idx="2">
                  <c:v>0</c:v>
                </c:pt>
              </c:numCache>
            </c:numRef>
          </c:val>
          <c:extLst>
            <c:ext xmlns:c16="http://schemas.microsoft.com/office/drawing/2014/chart" uri="{C3380CC4-5D6E-409C-BE32-E72D297353CC}">
              <c16:uniqueId val="{00000000-DB32-4700-A3B5-23E39A856D8C}"/>
            </c:ext>
          </c:extLst>
        </c:ser>
        <c:ser>
          <c:idx val="1"/>
          <c:order val="1"/>
          <c:tx>
            <c:strRef>
              <c:f>Sheet1!$C$1</c:f>
              <c:strCache>
                <c:ptCount val="1"/>
                <c:pt idx="0">
                  <c:v>venzoarg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0.239157486498037</c:v>
                </c:pt>
                <c:pt idx="1">
                  <c:v>0</c:v>
                </c:pt>
                <c:pt idx="2">
                  <c:v>8.8475276075629994E-2</c:v>
                </c:pt>
              </c:numCache>
            </c:numRef>
          </c:val>
          <c:extLst>
            <c:ext xmlns:c16="http://schemas.microsoft.com/office/drawing/2014/chart" uri="{C3380CC4-5D6E-409C-BE32-E72D297353CC}">
              <c16:uniqueId val="{00000001-DB32-4700-A3B5-23E39A856D8C}"/>
            </c:ext>
          </c:extLst>
        </c:ser>
        <c:ser>
          <c:idx val="2"/>
          <c:order val="2"/>
          <c:tx>
            <c:strRef>
              <c:f>Sheet1!$D$1</c:f>
              <c:strCache>
                <c:ptCount val="1"/>
                <c:pt idx="0">
                  <c:v>teknialbikes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0.15566835871404</c:v>
                </c:pt>
                <c:pt idx="1">
                  <c:v>0.149830341698835</c:v>
                </c:pt>
                <c:pt idx="2">
                  <c:v>0</c:v>
                </c:pt>
              </c:numCache>
            </c:numRef>
          </c:val>
          <c:extLst>
            <c:ext xmlns:c16="http://schemas.microsoft.com/office/drawing/2014/chart" uri="{C3380CC4-5D6E-409C-BE32-E72D297353CC}">
              <c16:uniqueId val="{00000002-DB32-4700-A3B5-23E39A856D8C}"/>
            </c:ext>
          </c:extLst>
        </c:ser>
        <c:ser>
          <c:idx val="3"/>
          <c:order val="3"/>
          <c:tx>
            <c:strRef>
              <c:f>Sheet1!$E$1</c:f>
              <c:strCache>
                <c:ptCount val="1"/>
                <c:pt idx="0">
                  <c:v>olmobikes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6.2369731272387199</c:v>
                </c:pt>
                <c:pt idx="2">
                  <c:v>0</c:v>
                </c:pt>
              </c:numCache>
            </c:numRef>
          </c:val>
          <c:extLst>
            <c:ext xmlns:c16="http://schemas.microsoft.com/office/drawing/2014/chart" uri="{C3380CC4-5D6E-409C-BE32-E72D297353CC}">
              <c16:uniqueId val="{00000003-DB32-4700-A3B5-23E39A856D8C}"/>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0.98166726644240798</c:v>
                </c:pt>
                <c:pt idx="1">
                  <c:v>0.81464122307777997</c:v>
                </c:pt>
                <c:pt idx="2">
                  <c:v>0</c:v>
                </c:pt>
              </c:numCache>
            </c:numRef>
          </c:val>
          <c:extLst>
            <c:ext xmlns:c16="http://schemas.microsoft.com/office/drawing/2014/chart" uri="{C3380CC4-5D6E-409C-BE32-E72D297353CC}">
              <c16:uniqueId val="{00000004-DB32-4700-A3B5-23E39A856D8C}"/>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0.37013196009012</c:v>
                </c:pt>
                <c:pt idx="1">
                  <c:v>0.33824026158846698</c:v>
                </c:pt>
                <c:pt idx="2">
                  <c:v>0.22461094176158999</c:v>
                </c:pt>
              </c:numCache>
            </c:numRef>
          </c:val>
          <c:extLst>
            <c:ext xmlns:c16="http://schemas.microsoft.com/office/drawing/2014/chart" uri="{C3380CC4-5D6E-409C-BE32-E72D297353CC}">
              <c16:uniqueId val="{00000005-DB32-4700-A3B5-23E39A856D8C}"/>
            </c:ext>
          </c:extLst>
        </c:ser>
        <c:dLbls>
          <c:showLegendKey val="0"/>
          <c:showVal val="0"/>
          <c:showCatName val="0"/>
          <c:showSerName val="0"/>
          <c:showPercent val="0"/>
          <c:showBubbleSize val="0"/>
        </c:dLbls>
        <c:gapWidth val="219"/>
        <c:overlap val="-27"/>
        <c:axId val="408684864"/>
        <c:axId val="408685192"/>
      </c:barChart>
      <c:catAx>
        <c:axId val="40868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5192"/>
        <c:crosses val="autoZero"/>
        <c:auto val="1"/>
        <c:lblAlgn val="ctr"/>
        <c:lblOffset val="100"/>
        <c:noMultiLvlLbl val="0"/>
      </c:catAx>
      <c:valAx>
        <c:axId val="40868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8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Sheet1!$B$2:$B$7</c:f>
              <c:numCache>
                <c:formatCode>General</c:formatCode>
                <c:ptCount val="6"/>
                <c:pt idx="0">
                  <c:v>268</c:v>
                </c:pt>
                <c:pt idx="1">
                  <c:v>1804</c:v>
                </c:pt>
                <c:pt idx="2">
                  <c:v>145</c:v>
                </c:pt>
                <c:pt idx="3">
                  <c:v>17410</c:v>
                </c:pt>
                <c:pt idx="4">
                  <c:v>406</c:v>
                </c:pt>
                <c:pt idx="5">
                  <c:v>82</c:v>
                </c:pt>
              </c:numCache>
            </c:numRef>
          </c:val>
          <c:extLst>
            <c:ext xmlns:c16="http://schemas.microsoft.com/office/drawing/2014/chart" uri="{C3380CC4-5D6E-409C-BE32-E72D297353CC}">
              <c16:uniqueId val="{00000000-891F-4506-9DB6-E9AF0666200A}"/>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Sheet1!$C$2:$C$7</c:f>
              <c:numCache>
                <c:formatCode>General</c:formatCode>
                <c:ptCount val="6"/>
                <c:pt idx="0">
                  <c:v>20</c:v>
                </c:pt>
                <c:pt idx="1">
                  <c:v>28</c:v>
                </c:pt>
                <c:pt idx="2">
                  <c:v>10</c:v>
                </c:pt>
                <c:pt idx="3">
                  <c:v>36172</c:v>
                </c:pt>
                <c:pt idx="4">
                  <c:v>23</c:v>
                </c:pt>
                <c:pt idx="5">
                  <c:v>18</c:v>
                </c:pt>
              </c:numCache>
            </c:numRef>
          </c:val>
          <c:extLst>
            <c:ext xmlns:c16="http://schemas.microsoft.com/office/drawing/2014/chart" uri="{C3380CC4-5D6E-409C-BE32-E72D297353CC}">
              <c16:uniqueId val="{00000001-891F-4506-9DB6-E9AF0666200A}"/>
            </c:ext>
          </c:extLst>
        </c:ser>
        <c:dLbls>
          <c:showLegendKey val="0"/>
          <c:showVal val="0"/>
          <c:showCatName val="0"/>
          <c:showSerName val="0"/>
          <c:showPercent val="0"/>
          <c:showBubbleSize val="0"/>
        </c:dLbls>
        <c:gapWidth val="150"/>
        <c:overlap val="100"/>
        <c:axId val="408704216"/>
        <c:axId val="408695688"/>
      </c:barChart>
      <c:catAx>
        <c:axId val="40870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95688"/>
        <c:crosses val="autoZero"/>
        <c:auto val="1"/>
        <c:lblAlgn val="ctr"/>
        <c:lblOffset val="100"/>
        <c:noMultiLvlLbl val="0"/>
      </c:catAx>
      <c:valAx>
        <c:axId val="408695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0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D6AB1-7CFE-46DA-AB74-250C2C0841A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19B5585-000A-4F92-9E61-01EC35BF634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0386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1416-7068-4644-85FC-661C96AE9785}"/>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08CA7CD1-D4BE-43BB-A8F2-DF64956390CA}"/>
              </a:ext>
            </a:extLst>
          </p:cNvPr>
          <p:cNvGraphicFramePr>
            <a:graphicFrameLocks noGrp="1"/>
          </p:cNvGraphicFramePr>
          <p:nvPr>
            <p:ph type="tbl" sz="quarter" idx="13"/>
            <p:extLst>
              <p:ext uri="{D42A27DB-BD31-4B8C-83A1-F6EECF244321}">
                <p14:modId xmlns:p14="http://schemas.microsoft.com/office/powerpoint/2010/main" val="864237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8048692"/>
                    </a:ext>
                  </a:extLst>
                </a:gridCol>
                <a:gridCol w="658368">
                  <a:extLst>
                    <a:ext uri="{9D8B030D-6E8A-4147-A177-3AD203B41FA5}">
                      <a16:colId xmlns:a16="http://schemas.microsoft.com/office/drawing/2014/main" val="3532632351"/>
                    </a:ext>
                  </a:extLst>
                </a:gridCol>
                <a:gridCol w="658368">
                  <a:extLst>
                    <a:ext uri="{9D8B030D-6E8A-4147-A177-3AD203B41FA5}">
                      <a16:colId xmlns:a16="http://schemas.microsoft.com/office/drawing/2014/main" val="2804655142"/>
                    </a:ext>
                  </a:extLst>
                </a:gridCol>
                <a:gridCol w="658368">
                  <a:extLst>
                    <a:ext uri="{9D8B030D-6E8A-4147-A177-3AD203B41FA5}">
                      <a16:colId xmlns:a16="http://schemas.microsoft.com/office/drawing/2014/main" val="2293156885"/>
                    </a:ext>
                  </a:extLst>
                </a:gridCol>
                <a:gridCol w="658368">
                  <a:extLst>
                    <a:ext uri="{9D8B030D-6E8A-4147-A177-3AD203B41FA5}">
                      <a16:colId xmlns:a16="http://schemas.microsoft.com/office/drawing/2014/main" val="3650754965"/>
                    </a:ext>
                  </a:extLst>
                </a:gridCol>
                <a:gridCol w="658368">
                  <a:extLst>
                    <a:ext uri="{9D8B030D-6E8A-4147-A177-3AD203B41FA5}">
                      <a16:colId xmlns:a16="http://schemas.microsoft.com/office/drawing/2014/main" val="2336346652"/>
                    </a:ext>
                  </a:extLst>
                </a:gridCol>
                <a:gridCol w="658368">
                  <a:extLst>
                    <a:ext uri="{9D8B030D-6E8A-4147-A177-3AD203B41FA5}">
                      <a16:colId xmlns:a16="http://schemas.microsoft.com/office/drawing/2014/main" val="3764746809"/>
                    </a:ext>
                  </a:extLst>
                </a:gridCol>
                <a:gridCol w="658368">
                  <a:extLst>
                    <a:ext uri="{9D8B030D-6E8A-4147-A177-3AD203B41FA5}">
                      <a16:colId xmlns:a16="http://schemas.microsoft.com/office/drawing/2014/main" val="3178971561"/>
                    </a:ext>
                  </a:extLst>
                </a:gridCol>
                <a:gridCol w="658368">
                  <a:extLst>
                    <a:ext uri="{9D8B030D-6E8A-4147-A177-3AD203B41FA5}">
                      <a16:colId xmlns:a16="http://schemas.microsoft.com/office/drawing/2014/main" val="1680306352"/>
                    </a:ext>
                  </a:extLst>
                </a:gridCol>
                <a:gridCol w="658368">
                  <a:extLst>
                    <a:ext uri="{9D8B030D-6E8A-4147-A177-3AD203B41FA5}">
                      <a16:colId xmlns:a16="http://schemas.microsoft.com/office/drawing/2014/main" val="38641344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48974477"/>
                  </a:ext>
                </a:extLst>
              </a:tr>
              <a:tr h="370840">
                <a:tc>
                  <a:txBody>
                    <a:bodyPr/>
                    <a:lstStyle/>
                    <a:p>
                      <a:r>
                        <a:rPr lang="en-US" sz="1000"/>
                        <a:t>olmobikes</a:t>
                      </a:r>
                    </a:p>
                  </a:txBody>
                  <a:tcPr/>
                </a:tc>
                <a:tc>
                  <a:txBody>
                    <a:bodyPr/>
                    <a:lstStyle/>
                    <a:p>
                      <a:r>
                        <a:rPr lang="en-US" sz="1000"/>
                        <a:t>224161</a:t>
                      </a:r>
                    </a:p>
                  </a:txBody>
                  <a:tcPr/>
                </a:tc>
                <a:tc>
                  <a:txBody>
                    <a:bodyPr/>
                    <a:lstStyle/>
                    <a:p>
                      <a:r>
                        <a:rPr lang="en-US" sz="1000"/>
                        <a:t>9809</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17410</a:t>
                      </a:r>
                    </a:p>
                  </a:txBody>
                  <a:tcPr/>
                </a:tc>
                <a:tc>
                  <a:txBody>
                    <a:bodyPr/>
                    <a:lstStyle/>
                    <a:p>
                      <a:r>
                        <a:rPr lang="en-US" sz="1000"/>
                        <a:t>36172</a:t>
                      </a:r>
                    </a:p>
                  </a:txBody>
                  <a:tcPr/>
                </a:tc>
                <a:tc>
                  <a:txBody>
                    <a:bodyPr/>
                    <a:lstStyle/>
                    <a:p>
                      <a:r>
                        <a:rPr lang="en-US" sz="1000"/>
                        <a:t>6.1095 %</a:t>
                      </a:r>
                    </a:p>
                  </a:txBody>
                  <a:tcPr/>
                </a:tc>
                <a:extLst>
                  <a:ext uri="{0D108BD9-81ED-4DB2-BD59-A6C34878D82A}">
                    <a16:rowId xmlns:a16="http://schemas.microsoft.com/office/drawing/2014/main" val="3599661496"/>
                  </a:ext>
                </a:extLst>
              </a:tr>
              <a:tr h="370840">
                <a:tc>
                  <a:txBody>
                    <a:bodyPr/>
                    <a:lstStyle/>
                    <a:p>
                      <a:r>
                        <a:rPr lang="en-US" sz="1000"/>
                        <a:t>venzoarg</a:t>
                      </a:r>
                    </a:p>
                  </a:txBody>
                  <a:tcPr/>
                </a:tc>
                <a:tc>
                  <a:txBody>
                    <a:bodyPr/>
                    <a:lstStyle/>
                    <a:p>
                      <a:r>
                        <a:rPr lang="en-US" sz="1000"/>
                        <a:t>91529</a:t>
                      </a:r>
                    </a:p>
                  </a:txBody>
                  <a:tcPr/>
                </a:tc>
                <a:tc>
                  <a:txBody>
                    <a:bodyPr/>
                    <a:lstStyle/>
                    <a:p>
                      <a:r>
                        <a:rPr lang="en-US" sz="1000"/>
                        <a:t>24</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9</a:t>
                      </a:r>
                    </a:p>
                  </a:txBody>
                  <a:tcPr/>
                </a:tc>
                <a:tc>
                  <a:txBody>
                    <a:bodyPr/>
                    <a:lstStyle/>
                    <a:p>
                      <a:r>
                        <a:rPr lang="en-US" sz="1000"/>
                        <a:t>1804</a:t>
                      </a:r>
                    </a:p>
                  </a:txBody>
                  <a:tcPr/>
                </a:tc>
                <a:tc>
                  <a:txBody>
                    <a:bodyPr/>
                    <a:lstStyle/>
                    <a:p>
                      <a:r>
                        <a:rPr lang="en-US" sz="1000"/>
                        <a:t>28</a:t>
                      </a:r>
                    </a:p>
                  </a:txBody>
                  <a:tcPr/>
                </a:tc>
                <a:tc>
                  <a:txBody>
                    <a:bodyPr/>
                    <a:lstStyle/>
                    <a:p>
                      <a:r>
                        <a:rPr lang="en-US" sz="1000"/>
                        <a:t>0.2224 %</a:t>
                      </a:r>
                    </a:p>
                  </a:txBody>
                  <a:tcPr/>
                </a:tc>
                <a:extLst>
                  <a:ext uri="{0D108BD9-81ED-4DB2-BD59-A6C34878D82A}">
                    <a16:rowId xmlns:a16="http://schemas.microsoft.com/office/drawing/2014/main" val="2029184388"/>
                  </a:ext>
                </a:extLst>
              </a:tr>
              <a:tr h="370840">
                <a:tc>
                  <a:txBody>
                    <a:bodyPr/>
                    <a:lstStyle/>
                    <a:p>
                      <a:r>
                        <a:rPr lang="en-US" sz="1000"/>
                        <a:t>topmega_oficial</a:t>
                      </a:r>
                    </a:p>
                  </a:txBody>
                  <a:tcPr/>
                </a:tc>
                <a:tc>
                  <a:txBody>
                    <a:bodyPr/>
                    <a:lstStyle/>
                    <a:p>
                      <a:r>
                        <a:rPr lang="en-US" sz="1000"/>
                        <a:t>69964</a:t>
                      </a:r>
                    </a:p>
                  </a:txBody>
                  <a:tcPr/>
                </a:tc>
                <a:tc>
                  <a:txBody>
                    <a:bodyPr/>
                    <a:lstStyle/>
                    <a:p>
                      <a:r>
                        <a:rPr lang="en-US" sz="1000"/>
                        <a:t>-145</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268</a:t>
                      </a:r>
                    </a:p>
                  </a:txBody>
                  <a:tcPr/>
                </a:tc>
                <a:tc>
                  <a:txBody>
                    <a:bodyPr/>
                    <a:lstStyle/>
                    <a:p>
                      <a:r>
                        <a:rPr lang="en-US" sz="1000"/>
                        <a:t>20</a:t>
                      </a:r>
                    </a:p>
                  </a:txBody>
                  <a:tcPr/>
                </a:tc>
                <a:tc>
                  <a:txBody>
                    <a:bodyPr/>
                    <a:lstStyle/>
                    <a:p>
                      <a:r>
                        <a:rPr lang="en-US" sz="1000"/>
                        <a:t>0.0685 %</a:t>
                      </a:r>
                    </a:p>
                  </a:txBody>
                  <a:tcPr/>
                </a:tc>
                <a:extLst>
                  <a:ext uri="{0D108BD9-81ED-4DB2-BD59-A6C34878D82A}">
                    <a16:rowId xmlns:a16="http://schemas.microsoft.com/office/drawing/2014/main" val="3122945614"/>
                  </a:ext>
                </a:extLst>
              </a:tr>
              <a:tr h="370840">
                <a:tc>
                  <a:txBody>
                    <a:bodyPr/>
                    <a:lstStyle/>
                    <a:p>
                      <a:r>
                        <a:rPr lang="en-US" sz="1000"/>
                        <a:t>teknialbikes</a:t>
                      </a:r>
                    </a:p>
                  </a:txBody>
                  <a:tcPr/>
                </a:tc>
                <a:tc>
                  <a:txBody>
                    <a:bodyPr/>
                    <a:lstStyle/>
                    <a:p>
                      <a:r>
                        <a:rPr lang="en-US" sz="1000"/>
                        <a:t>14552</a:t>
                      </a:r>
                    </a:p>
                  </a:txBody>
                  <a:tcPr/>
                </a:tc>
                <a:tc>
                  <a:txBody>
                    <a:bodyPr/>
                    <a:lstStyle/>
                    <a:p>
                      <a:r>
                        <a:rPr lang="en-US" sz="1000"/>
                        <a:t>-85</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145</a:t>
                      </a:r>
                    </a:p>
                  </a:txBody>
                  <a:tcPr/>
                </a:tc>
                <a:tc>
                  <a:txBody>
                    <a:bodyPr/>
                    <a:lstStyle/>
                    <a:p>
                      <a:r>
                        <a:rPr lang="en-US" sz="1000"/>
                        <a:t>10</a:t>
                      </a:r>
                    </a:p>
                  </a:txBody>
                  <a:tcPr/>
                </a:tc>
                <a:tc>
                  <a:txBody>
                    <a:bodyPr/>
                    <a:lstStyle/>
                    <a:p>
                      <a:r>
                        <a:rPr lang="en-US" sz="1000"/>
                        <a:t>0.1517 %</a:t>
                      </a:r>
                    </a:p>
                  </a:txBody>
                  <a:tcPr/>
                </a:tc>
                <a:extLst>
                  <a:ext uri="{0D108BD9-81ED-4DB2-BD59-A6C34878D82A}">
                    <a16:rowId xmlns:a16="http://schemas.microsoft.com/office/drawing/2014/main" val="3410831356"/>
                  </a:ext>
                </a:extLst>
              </a:tr>
              <a:tr h="370840">
                <a:tc>
                  <a:txBody>
                    <a:bodyPr/>
                    <a:lstStyle/>
                    <a:p>
                      <a:r>
                        <a:rPr lang="en-US" sz="1000"/>
                        <a:t>raleigh.bicicletas</a:t>
                      </a:r>
                    </a:p>
                  </a:txBody>
                  <a:tcPr/>
                </a:tc>
                <a:tc>
                  <a:txBody>
                    <a:bodyPr/>
                    <a:lstStyle/>
                    <a:p>
                      <a:r>
                        <a:rPr lang="en-US" sz="1000"/>
                        <a:t>9130</a:t>
                      </a:r>
                    </a:p>
                  </a:txBody>
                  <a:tcPr/>
                </a:tc>
                <a:tc>
                  <a:txBody>
                    <a:bodyPr/>
                    <a:lstStyle/>
                    <a:p>
                      <a:r>
                        <a:rPr lang="en-US" sz="1000"/>
                        <a:t>190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406</a:t>
                      </a:r>
                    </a:p>
                  </a:txBody>
                  <a:tcPr/>
                </a:tc>
                <a:tc>
                  <a:txBody>
                    <a:bodyPr/>
                    <a:lstStyle/>
                    <a:p>
                      <a:r>
                        <a:rPr lang="en-US" sz="1000"/>
                        <a:t>23</a:t>
                      </a:r>
                    </a:p>
                  </a:txBody>
                  <a:tcPr/>
                </a:tc>
                <a:tc>
                  <a:txBody>
                    <a:bodyPr/>
                    <a:lstStyle/>
                    <a:p>
                      <a:r>
                        <a:rPr lang="en-US" sz="1000"/>
                        <a:t>0.9496 %</a:t>
                      </a:r>
                    </a:p>
                  </a:txBody>
                  <a:tcPr/>
                </a:tc>
                <a:extLst>
                  <a:ext uri="{0D108BD9-81ED-4DB2-BD59-A6C34878D82A}">
                    <a16:rowId xmlns:a16="http://schemas.microsoft.com/office/drawing/2014/main" val="1591688894"/>
                  </a:ext>
                </a:extLst>
              </a:tr>
              <a:tr h="370840">
                <a:tc>
                  <a:txBody>
                    <a:bodyPr/>
                    <a:lstStyle/>
                    <a:p>
                      <a:r>
                        <a:rPr lang="en-US" sz="1000"/>
                        <a:t>motomelbicicletas</a:t>
                      </a:r>
                    </a:p>
                  </a:txBody>
                  <a:tcPr/>
                </a:tc>
                <a:tc>
                  <a:txBody>
                    <a:bodyPr/>
                    <a:lstStyle/>
                    <a:p>
                      <a:r>
                        <a:rPr lang="en-US" sz="1000"/>
                        <a:t>6230</a:t>
                      </a:r>
                    </a:p>
                  </a:txBody>
                  <a:tcPr/>
                </a:tc>
                <a:tc>
                  <a:txBody>
                    <a:bodyPr/>
                    <a:lstStyle/>
                    <a:p>
                      <a:r>
                        <a:rPr lang="en-US" sz="1000"/>
                        <a:t>38</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82</a:t>
                      </a:r>
                    </a:p>
                  </a:txBody>
                  <a:tcPr/>
                </a:tc>
                <a:tc>
                  <a:txBody>
                    <a:bodyPr/>
                    <a:lstStyle/>
                    <a:p>
                      <a:r>
                        <a:rPr lang="en-US" sz="1000"/>
                        <a:t>18</a:t>
                      </a:r>
                    </a:p>
                  </a:txBody>
                  <a:tcPr/>
                </a:tc>
                <a:tc>
                  <a:txBody>
                    <a:bodyPr/>
                    <a:lstStyle/>
                    <a:p>
                      <a:r>
                        <a:rPr lang="en-US" sz="1000"/>
                        <a:t>0.3220 %</a:t>
                      </a:r>
                    </a:p>
                  </a:txBody>
                  <a:tcPr/>
                </a:tc>
                <a:extLst>
                  <a:ext uri="{0D108BD9-81ED-4DB2-BD59-A6C34878D82A}">
                    <a16:rowId xmlns:a16="http://schemas.microsoft.com/office/drawing/2014/main" val="2045704435"/>
                  </a:ext>
                </a:extLst>
              </a:tr>
            </a:tbl>
          </a:graphicData>
        </a:graphic>
      </p:graphicFrame>
      <p:sp>
        <p:nvSpPr>
          <p:cNvPr id="4" name="Text Placeholder 3">
            <a:extLst>
              <a:ext uri="{FF2B5EF4-FFF2-40B4-BE49-F238E27FC236}">
                <a16:creationId xmlns:a16="http://schemas.microsoft.com/office/drawing/2014/main" id="{8BC3E953-CFC3-40EE-9D48-EC5B34D6D14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76323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CFD12-9AEF-4EE0-B9D6-12879E74A504}"/>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BCA87342-0031-4B03-8620-F39FC99036CD}"/>
              </a:ext>
            </a:extLst>
          </p:cNvPr>
          <p:cNvGraphicFramePr>
            <a:graphicFrameLocks noGrp="1"/>
          </p:cNvGraphicFramePr>
          <p:nvPr>
            <p:ph type="chart" sz="quarter" idx="13"/>
            <p:extLst>
              <p:ext uri="{D42A27DB-BD31-4B8C-83A1-F6EECF244321}">
                <p14:modId xmlns:p14="http://schemas.microsoft.com/office/powerpoint/2010/main" val="4163089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9834E-69EE-4480-BA85-AD3E07017DE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F249891-93F9-4122-9093-FF1B823543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014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F3B0-A754-4267-AC2C-905184799A84}"/>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8C5B8C63-94E9-4E3D-9AA1-B477485981CE}"/>
              </a:ext>
            </a:extLst>
          </p:cNvPr>
          <p:cNvGraphicFramePr>
            <a:graphicFrameLocks noGrp="1"/>
          </p:cNvGraphicFramePr>
          <p:nvPr>
            <p:ph type="chart" sz="quarter" idx="13"/>
            <p:extLst>
              <p:ext uri="{D42A27DB-BD31-4B8C-83A1-F6EECF244321}">
                <p14:modId xmlns:p14="http://schemas.microsoft.com/office/powerpoint/2010/main" val="3233491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C89EF-56FA-49A3-99E0-B484AC5E009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C5FB740-F8BB-48EF-A76F-41CBFFA1B8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0917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314C-DB20-4426-A4E9-B0983BCF5997}"/>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B63DB9C6-1783-4BEC-A81D-0A08B3881726}"/>
              </a:ext>
            </a:extLst>
          </p:cNvPr>
          <p:cNvGraphicFramePr>
            <a:graphicFrameLocks noGrp="1"/>
          </p:cNvGraphicFramePr>
          <p:nvPr>
            <p:ph type="chart" sz="quarter" idx="13"/>
            <p:extLst>
              <p:ext uri="{D42A27DB-BD31-4B8C-83A1-F6EECF244321}">
                <p14:modId xmlns:p14="http://schemas.microsoft.com/office/powerpoint/2010/main" val="1016420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526ABD-A36F-4591-92C0-4E0DB9F7285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43780341-30D0-4263-BC25-40070B594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076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B8727-B327-4577-BA60-CA32580A53BE}"/>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C017D19B-614E-4318-8FF6-39D79605CF53}"/>
              </a:ext>
            </a:extLst>
          </p:cNvPr>
          <p:cNvGraphicFramePr>
            <a:graphicFrameLocks noGrp="1"/>
          </p:cNvGraphicFramePr>
          <p:nvPr>
            <p:ph type="chart" sz="quarter" idx="13"/>
            <p:extLst>
              <p:ext uri="{D42A27DB-BD31-4B8C-83A1-F6EECF244321}">
                <p14:modId xmlns:p14="http://schemas.microsoft.com/office/powerpoint/2010/main" val="2240871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9CAC48-C3CD-4886-AAF5-6978CA464E0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00A9C42-EE8B-4550-8AF4-CBE7BDF4D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4052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B5CDC-4EDD-4A8F-AE30-2D637E6E365D}"/>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24395B24-DB21-4775-8D4C-DEE3C00D2CA5}"/>
              </a:ext>
            </a:extLst>
          </p:cNvPr>
          <p:cNvGraphicFramePr>
            <a:graphicFrameLocks noGrp="1"/>
          </p:cNvGraphicFramePr>
          <p:nvPr>
            <p:ph type="chart" sz="quarter" idx="13"/>
            <p:extLst>
              <p:ext uri="{D42A27DB-BD31-4B8C-83A1-F6EECF244321}">
                <p14:modId xmlns:p14="http://schemas.microsoft.com/office/powerpoint/2010/main" val="1486015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7D96C-F697-4C0C-AFAB-B56C8E82A48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593E881-3DA1-4EF8-91C7-87032007FE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754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B734-1549-4291-9D35-FAB343B0C3F5}"/>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C7C2DBF2-D801-4338-ABC1-AC434543EB73}"/>
              </a:ext>
            </a:extLst>
          </p:cNvPr>
          <p:cNvGraphicFramePr>
            <a:graphicFrameLocks noGrp="1"/>
          </p:cNvGraphicFramePr>
          <p:nvPr>
            <p:ph type="chart" sz="quarter" idx="13"/>
            <p:extLst>
              <p:ext uri="{D42A27DB-BD31-4B8C-83A1-F6EECF244321}">
                <p14:modId xmlns:p14="http://schemas.microsoft.com/office/powerpoint/2010/main" val="3103973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A8339-D073-4FA4-813C-6AB2DF7808C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5D2C039-9E5F-42E2-881C-71D29F09E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793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026B5-57F9-4827-A642-AD3AA8313B2E}"/>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0F99B4FC-DD4F-4639-92A6-5434F1394CF1}"/>
              </a:ext>
            </a:extLst>
          </p:cNvPr>
          <p:cNvGraphicFramePr>
            <a:graphicFrameLocks noGrp="1"/>
          </p:cNvGraphicFramePr>
          <p:nvPr>
            <p:ph type="chart" sz="quarter" idx="13"/>
            <p:extLst>
              <p:ext uri="{D42A27DB-BD31-4B8C-83A1-F6EECF244321}">
                <p14:modId xmlns:p14="http://schemas.microsoft.com/office/powerpoint/2010/main" val="326188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9B5EDF-0EFA-4645-B02C-3438746DF25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87555E0-B0F6-40F8-8C0A-2CCB57573E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14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A200-D99C-4053-A936-36DC9E1FEEA8}"/>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313D394D-4E2D-4D45-80AB-5F1133AD9C85}"/>
              </a:ext>
            </a:extLst>
          </p:cNvPr>
          <p:cNvGraphicFramePr>
            <a:graphicFrameLocks noGrp="1"/>
          </p:cNvGraphicFramePr>
          <p:nvPr>
            <p:ph type="chart" sz="quarter" idx="13"/>
            <p:extLst>
              <p:ext uri="{D42A27DB-BD31-4B8C-83A1-F6EECF244321}">
                <p14:modId xmlns:p14="http://schemas.microsoft.com/office/powerpoint/2010/main" val="2672995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EA08F2-8E6F-45C3-9A49-6FFB5100A23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A1CB346-142F-40EC-9D6C-46A30697D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110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CFF5-AB99-4E3C-A831-CFC9BA98906F}"/>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BC993C77-44E4-47D7-B721-1B6A225EE03B}"/>
              </a:ext>
            </a:extLst>
          </p:cNvPr>
          <p:cNvGraphicFramePr>
            <a:graphicFrameLocks noGrp="1"/>
          </p:cNvGraphicFramePr>
          <p:nvPr>
            <p:ph type="chart" sz="quarter" idx="13"/>
            <p:extLst>
              <p:ext uri="{D42A27DB-BD31-4B8C-83A1-F6EECF244321}">
                <p14:modId xmlns:p14="http://schemas.microsoft.com/office/powerpoint/2010/main" val="2150407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A8A91-4321-4230-BFAC-39770311F56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AC6A78B-D976-413A-9C68-C88664336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5052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8016-B009-409C-BD42-E3AE59C4451B}"/>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FD76A18F-297E-435D-AA05-BD75F87ACD77}"/>
              </a:ext>
            </a:extLst>
          </p:cNvPr>
          <p:cNvGraphicFramePr>
            <a:graphicFrameLocks noGrp="1"/>
          </p:cNvGraphicFramePr>
          <p:nvPr>
            <p:ph type="chart" sz="quarter" idx="13"/>
            <p:extLst>
              <p:ext uri="{D42A27DB-BD31-4B8C-83A1-F6EECF244321}">
                <p14:modId xmlns:p14="http://schemas.microsoft.com/office/powerpoint/2010/main" val="2038033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BEE9A-2750-49BD-AD24-96FDE016BF4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DACD910-168E-4F33-9ED1-694CC7BE9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2623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CF906-57F8-4225-B9B6-D1459EEA6A01}"/>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D5F7BF6A-ED53-4310-B876-6D78CAD8C90E}"/>
              </a:ext>
            </a:extLst>
          </p:cNvPr>
          <p:cNvGraphicFramePr>
            <a:graphicFrameLocks noGrp="1"/>
          </p:cNvGraphicFramePr>
          <p:nvPr>
            <p:ph type="chart" sz="quarter" idx="13"/>
            <p:extLst>
              <p:ext uri="{D42A27DB-BD31-4B8C-83A1-F6EECF244321}">
                <p14:modId xmlns:p14="http://schemas.microsoft.com/office/powerpoint/2010/main" val="3500812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23E86-8AFA-4273-B5B4-500BB6F4B78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4A2ECA2-DF60-4180-991A-F1E0598C9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4085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BB9B9-D215-493C-97B8-F0DE87A57AC8}"/>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1B9F6D7D-DA4F-4149-A377-702D91455D1B}"/>
              </a:ext>
            </a:extLst>
          </p:cNvPr>
          <p:cNvGraphicFramePr>
            <a:graphicFrameLocks noGrp="1"/>
          </p:cNvGraphicFramePr>
          <p:nvPr>
            <p:ph type="chart" sz="quarter" idx="13"/>
            <p:extLst>
              <p:ext uri="{D42A27DB-BD31-4B8C-83A1-F6EECF244321}">
                <p14:modId xmlns:p14="http://schemas.microsoft.com/office/powerpoint/2010/main" val="956293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211B7-FE48-4B38-85A5-E91AAF10AEE0}"/>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F52F143-49B1-49E2-8E89-5C09FA2C0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720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A274-5EBB-4DE8-9F51-4A178BA2DDBA}"/>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0EF08585-5B9D-4963-A983-F5B3451E5CC6}"/>
              </a:ext>
            </a:extLst>
          </p:cNvPr>
          <p:cNvGraphicFramePr>
            <a:graphicFrameLocks noGrp="1"/>
          </p:cNvGraphicFramePr>
          <p:nvPr>
            <p:ph type="tbl" sz="quarter" idx="13"/>
            <p:extLst>
              <p:ext uri="{D42A27DB-BD31-4B8C-83A1-F6EECF244321}">
                <p14:modId xmlns:p14="http://schemas.microsoft.com/office/powerpoint/2010/main" val="1057803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52747164"/>
                    </a:ext>
                  </a:extLst>
                </a:gridCol>
                <a:gridCol w="1399032">
                  <a:extLst>
                    <a:ext uri="{9D8B030D-6E8A-4147-A177-3AD203B41FA5}">
                      <a16:colId xmlns:a16="http://schemas.microsoft.com/office/drawing/2014/main" val="400221526"/>
                    </a:ext>
                  </a:extLst>
                </a:gridCol>
                <a:gridCol w="1399032">
                  <a:extLst>
                    <a:ext uri="{9D8B030D-6E8A-4147-A177-3AD203B41FA5}">
                      <a16:colId xmlns:a16="http://schemas.microsoft.com/office/drawing/2014/main" val="3053313297"/>
                    </a:ext>
                  </a:extLst>
                </a:gridCol>
                <a:gridCol w="1399032">
                  <a:extLst>
                    <a:ext uri="{9D8B030D-6E8A-4147-A177-3AD203B41FA5}">
                      <a16:colId xmlns:a16="http://schemas.microsoft.com/office/drawing/2014/main" val="2332303676"/>
                    </a:ext>
                  </a:extLst>
                </a:gridCol>
                <a:gridCol w="1399032">
                  <a:extLst>
                    <a:ext uri="{9D8B030D-6E8A-4147-A177-3AD203B41FA5}">
                      <a16:colId xmlns:a16="http://schemas.microsoft.com/office/drawing/2014/main" val="1135157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1870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105.69230769231</a:t>
                      </a:r>
                    </a:p>
                  </a:txBody>
                  <a:tcPr/>
                </a:tc>
                <a:extLst>
                  <a:ext uri="{0D108BD9-81ED-4DB2-BD59-A6C34878D82A}">
                    <a16:rowId xmlns:a16="http://schemas.microsoft.com/office/drawing/2014/main" val="239778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79.916666666667</a:t>
                      </a:r>
                    </a:p>
                  </a:txBody>
                  <a:tcPr/>
                </a:tc>
                <a:extLst>
                  <a:ext uri="{0D108BD9-81ED-4DB2-BD59-A6C34878D82A}">
                    <a16:rowId xmlns:a16="http://schemas.microsoft.com/office/drawing/2014/main" val="122773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96.545454545455</a:t>
                      </a:r>
                    </a:p>
                  </a:txBody>
                  <a:tcPr/>
                </a:tc>
                <a:extLst>
                  <a:ext uri="{0D108BD9-81ED-4DB2-BD59-A6C34878D82A}">
                    <a16:rowId xmlns:a16="http://schemas.microsoft.com/office/drawing/2014/main" val="154650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extLst>
                  <a:ext uri="{0D108BD9-81ED-4DB2-BD59-A6C34878D82A}">
                    <a16:rowId xmlns:a16="http://schemas.microsoft.com/office/drawing/2014/main" val="375568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86.375</a:t>
                      </a:r>
                    </a:p>
                  </a:txBody>
                  <a:tcPr/>
                </a:tc>
                <a:extLst>
                  <a:ext uri="{0D108BD9-81ED-4DB2-BD59-A6C34878D82A}">
                    <a16:rowId xmlns:a16="http://schemas.microsoft.com/office/drawing/2014/main" val="407070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86482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22.142857142857</a:t>
                      </a:r>
                    </a:p>
                  </a:txBody>
                  <a:tcPr/>
                </a:tc>
                <a:extLst>
                  <a:ext uri="{0D108BD9-81ED-4DB2-BD59-A6C34878D82A}">
                    <a16:rowId xmlns:a16="http://schemas.microsoft.com/office/drawing/2014/main" val="260208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59.857142857143</a:t>
                      </a:r>
                    </a:p>
                  </a:txBody>
                  <a:tcPr/>
                </a:tc>
                <a:extLst>
                  <a:ext uri="{0D108BD9-81ED-4DB2-BD59-A6C34878D82A}">
                    <a16:rowId xmlns:a16="http://schemas.microsoft.com/office/drawing/2014/main" val="95736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203.85714285714</a:t>
                      </a:r>
                    </a:p>
                  </a:txBody>
                  <a:tcPr/>
                </a:tc>
                <a:extLst>
                  <a:ext uri="{0D108BD9-81ED-4DB2-BD59-A6C34878D82A}">
                    <a16:rowId xmlns:a16="http://schemas.microsoft.com/office/drawing/2014/main" val="46303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extLst>
                  <a:ext uri="{0D108BD9-81ED-4DB2-BD59-A6C34878D82A}">
                    <a16:rowId xmlns:a16="http://schemas.microsoft.com/office/drawing/2014/main" val="209623336"/>
                  </a:ext>
                </a:extLst>
              </a:tr>
            </a:tbl>
          </a:graphicData>
        </a:graphic>
      </p:graphicFrame>
      <p:sp>
        <p:nvSpPr>
          <p:cNvPr id="4" name="Text Placeholder 3">
            <a:extLst>
              <a:ext uri="{FF2B5EF4-FFF2-40B4-BE49-F238E27FC236}">
                <a16:creationId xmlns:a16="http://schemas.microsoft.com/office/drawing/2014/main" id="{7AC66A09-1C79-4D95-9562-A96E66C4A77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70170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26A5-FBBA-498D-9C5E-BD1745735F7E}"/>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EF820FB0-4565-4849-A46D-C980E3ABFA0E}"/>
              </a:ext>
            </a:extLst>
          </p:cNvPr>
          <p:cNvGraphicFramePr>
            <a:graphicFrameLocks noGrp="1"/>
          </p:cNvGraphicFramePr>
          <p:nvPr>
            <p:ph type="tbl" sz="quarter" idx="13"/>
            <p:extLst>
              <p:ext uri="{D42A27DB-BD31-4B8C-83A1-F6EECF244321}">
                <p14:modId xmlns:p14="http://schemas.microsoft.com/office/powerpoint/2010/main" val="160699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7994544"/>
                    </a:ext>
                  </a:extLst>
                </a:gridCol>
                <a:gridCol w="1399032">
                  <a:extLst>
                    <a:ext uri="{9D8B030D-6E8A-4147-A177-3AD203B41FA5}">
                      <a16:colId xmlns:a16="http://schemas.microsoft.com/office/drawing/2014/main" val="2430110789"/>
                    </a:ext>
                  </a:extLst>
                </a:gridCol>
                <a:gridCol w="1399032">
                  <a:extLst>
                    <a:ext uri="{9D8B030D-6E8A-4147-A177-3AD203B41FA5}">
                      <a16:colId xmlns:a16="http://schemas.microsoft.com/office/drawing/2014/main" val="3495393308"/>
                    </a:ext>
                  </a:extLst>
                </a:gridCol>
                <a:gridCol w="1399032">
                  <a:extLst>
                    <a:ext uri="{9D8B030D-6E8A-4147-A177-3AD203B41FA5}">
                      <a16:colId xmlns:a16="http://schemas.microsoft.com/office/drawing/2014/main" val="1674689641"/>
                    </a:ext>
                  </a:extLst>
                </a:gridCol>
                <a:gridCol w="1399032">
                  <a:extLst>
                    <a:ext uri="{9D8B030D-6E8A-4147-A177-3AD203B41FA5}">
                      <a16:colId xmlns:a16="http://schemas.microsoft.com/office/drawing/2014/main" val="250567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596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83145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01038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24116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64940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07744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25640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93439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09939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03642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868641103"/>
                  </a:ext>
                </a:extLst>
              </a:tr>
            </a:tbl>
          </a:graphicData>
        </a:graphic>
      </p:graphicFrame>
      <p:sp>
        <p:nvSpPr>
          <p:cNvPr id="4" name="Text Placeholder 3">
            <a:extLst>
              <a:ext uri="{FF2B5EF4-FFF2-40B4-BE49-F238E27FC236}">
                <a16:creationId xmlns:a16="http://schemas.microsoft.com/office/drawing/2014/main" id="{AD5312C1-62DD-4898-830D-26A3BFFCC7B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602014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11067-1FE6-4249-845C-1983B9A9199A}"/>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7D20C21A-3DA8-480B-BD5A-F7F2C862F8BC}"/>
              </a:ext>
            </a:extLst>
          </p:cNvPr>
          <p:cNvGraphicFramePr>
            <a:graphicFrameLocks noGrp="1"/>
          </p:cNvGraphicFramePr>
          <p:nvPr>
            <p:ph type="tbl" sz="quarter" idx="13"/>
            <p:extLst>
              <p:ext uri="{D42A27DB-BD31-4B8C-83A1-F6EECF244321}">
                <p14:modId xmlns:p14="http://schemas.microsoft.com/office/powerpoint/2010/main" val="188687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9465768"/>
                    </a:ext>
                  </a:extLst>
                </a:gridCol>
                <a:gridCol w="1810512">
                  <a:extLst>
                    <a:ext uri="{9D8B030D-6E8A-4147-A177-3AD203B41FA5}">
                      <a16:colId xmlns:a16="http://schemas.microsoft.com/office/drawing/2014/main" val="3548202120"/>
                    </a:ext>
                  </a:extLst>
                </a:gridCol>
                <a:gridCol w="822960">
                  <a:extLst>
                    <a:ext uri="{9D8B030D-6E8A-4147-A177-3AD203B41FA5}">
                      <a16:colId xmlns:a16="http://schemas.microsoft.com/office/drawing/2014/main" val="1486490164"/>
                    </a:ext>
                  </a:extLst>
                </a:gridCol>
                <a:gridCol w="822960">
                  <a:extLst>
                    <a:ext uri="{9D8B030D-6E8A-4147-A177-3AD203B41FA5}">
                      <a16:colId xmlns:a16="http://schemas.microsoft.com/office/drawing/2014/main" val="4112590745"/>
                    </a:ext>
                  </a:extLst>
                </a:gridCol>
                <a:gridCol w="822960">
                  <a:extLst>
                    <a:ext uri="{9D8B030D-6E8A-4147-A177-3AD203B41FA5}">
                      <a16:colId xmlns:a16="http://schemas.microsoft.com/office/drawing/2014/main" val="1951399957"/>
                    </a:ext>
                  </a:extLst>
                </a:gridCol>
                <a:gridCol w="822960">
                  <a:extLst>
                    <a:ext uri="{9D8B030D-6E8A-4147-A177-3AD203B41FA5}">
                      <a16:colId xmlns:a16="http://schemas.microsoft.com/office/drawing/2014/main" val="3293163514"/>
                    </a:ext>
                  </a:extLst>
                </a:gridCol>
                <a:gridCol w="822960">
                  <a:extLst>
                    <a:ext uri="{9D8B030D-6E8A-4147-A177-3AD203B41FA5}">
                      <a16:colId xmlns:a16="http://schemas.microsoft.com/office/drawing/2014/main" val="670925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6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- 2022-02-18 11:57:49</a:t>
                      </a:r>
                      <a:r>
                        <a:rPr kumimoji="0" lang="es-ES" sz="1000" b="0" i="0" u="none" strike="noStrike" kern="1200" cap="none" spc="0" normalizeH="0" baseline="0" noProof="0">
                          <a:ln>
                            <a:noFill/>
                          </a:ln>
                          <a:solidFill>
                            <a:prstClr val="black"/>
                          </a:solidFill>
                          <a:effectLst/>
                          <a:uLnTx/>
                          <a:uFillTx/>
                          <a:latin typeface="+mn-lt"/>
                          <a:ea typeface="+mn-ea"/>
                          <a:cs typeface="+mn-cs"/>
                        </a:rPr>
                        <a:t>
 📣 #SORTEO ¿Querés ganarte esta bici Olmo Mint rodado 24? 🚲 Sólo tenés que hacer dos cosas para participar ✌️
1️⃣ Seguirnos en olmobikes 
2️⃣ Etiquetá al menos 3 amigxs en este post, para que también puedan participar.
⚠️ ¡OJO con las cuentas FAKE! Nunca te contactaremos desde otras cuentas, ni te pediremos datos de tarjeta de crédito. Ignorá todos los mensajes que te lleguen desde cuentas con nombre similar.
¡Dale, sorteamos el viernes 25!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274174147_284408460442525_8377848957872448770_n.jpg?_nc_cat=106&amp;ccb=1-5&amp;_nc_sid=8ae9d6&amp;_nc_eui2=AeE4_Nm9OST0Esw8k6ljPqE9UeGhPuyKRrZR4aE-7IpGtmvj86mYYjruFOZwWtygldM&amp;_nc_ohc=0JQvXhh8_3sAX8xkHBN&amp;_nc_oc=AQlBwaXp8qV3EjvidzC62rixuqOjMd8i5DB4I-fNgnxoDiqyr5P9NUSgRqx1leqbhg4&amp;_nc_ht=scontent-iad3-1.cdninstagram.com&amp;edm=AL-3X8kEAAAA&amp;oh=00_AT9NrQMcTf95y-JPvSgCwP_lhc2twXGSG6sO3gmLGX7uFQ&amp;oe=622FE01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8540118"/>
                  </a:ext>
                </a:extLst>
              </a:tr>
            </a:tbl>
          </a:graphicData>
        </a:graphic>
      </p:graphicFrame>
      <p:sp>
        <p:nvSpPr>
          <p:cNvPr id="4" name="Text Placeholder 3">
            <a:extLst>
              <a:ext uri="{FF2B5EF4-FFF2-40B4-BE49-F238E27FC236}">
                <a16:creationId xmlns:a16="http://schemas.microsoft.com/office/drawing/2014/main" id="{08820CB1-254E-4F6A-8705-F19925403C0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03824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7DE3-C44C-4DFF-BCF3-66F6944AF8CB}"/>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BF5A13EC-5C1C-49EF-866E-DB26AF399DDA}"/>
              </a:ext>
            </a:extLst>
          </p:cNvPr>
          <p:cNvGraphicFramePr>
            <a:graphicFrameLocks noGrp="1"/>
          </p:cNvGraphicFramePr>
          <p:nvPr>
            <p:ph type="tbl" sz="quarter" idx="13"/>
            <p:extLst>
              <p:ext uri="{D42A27DB-BD31-4B8C-83A1-F6EECF244321}">
                <p14:modId xmlns:p14="http://schemas.microsoft.com/office/powerpoint/2010/main" val="45482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9738199"/>
                    </a:ext>
                  </a:extLst>
                </a:gridCol>
                <a:gridCol w="1810512">
                  <a:extLst>
                    <a:ext uri="{9D8B030D-6E8A-4147-A177-3AD203B41FA5}">
                      <a16:colId xmlns:a16="http://schemas.microsoft.com/office/drawing/2014/main" val="4240029283"/>
                    </a:ext>
                  </a:extLst>
                </a:gridCol>
                <a:gridCol w="822960">
                  <a:extLst>
                    <a:ext uri="{9D8B030D-6E8A-4147-A177-3AD203B41FA5}">
                      <a16:colId xmlns:a16="http://schemas.microsoft.com/office/drawing/2014/main" val="1023171284"/>
                    </a:ext>
                  </a:extLst>
                </a:gridCol>
                <a:gridCol w="822960">
                  <a:extLst>
                    <a:ext uri="{9D8B030D-6E8A-4147-A177-3AD203B41FA5}">
                      <a16:colId xmlns:a16="http://schemas.microsoft.com/office/drawing/2014/main" val="3374140131"/>
                    </a:ext>
                  </a:extLst>
                </a:gridCol>
                <a:gridCol w="822960">
                  <a:extLst>
                    <a:ext uri="{9D8B030D-6E8A-4147-A177-3AD203B41FA5}">
                      <a16:colId xmlns:a16="http://schemas.microsoft.com/office/drawing/2014/main" val="1573068262"/>
                    </a:ext>
                  </a:extLst>
                </a:gridCol>
                <a:gridCol w="822960">
                  <a:extLst>
                    <a:ext uri="{9D8B030D-6E8A-4147-A177-3AD203B41FA5}">
                      <a16:colId xmlns:a16="http://schemas.microsoft.com/office/drawing/2014/main" val="2028496868"/>
                    </a:ext>
                  </a:extLst>
                </a:gridCol>
                <a:gridCol w="822960">
                  <a:extLst>
                    <a:ext uri="{9D8B030D-6E8A-4147-A177-3AD203B41FA5}">
                      <a16:colId xmlns:a16="http://schemas.microsoft.com/office/drawing/2014/main" val="3406789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296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- 2022-03-09 11:14:18</a:t>
                      </a:r>
                      <a:r>
                        <a:rPr kumimoji="0" lang="es-ES" sz="1000" b="0" i="0" u="none" strike="noStrike" kern="1200" cap="none" spc="0" normalizeH="0" baseline="0" noProof="0">
                          <a:ln>
                            <a:noFill/>
                          </a:ln>
                          <a:solidFill>
                            <a:prstClr val="black"/>
                          </a:solidFill>
                          <a:effectLst/>
                          <a:uLnTx/>
                          <a:uFillTx/>
                          <a:latin typeface="+mn-lt"/>
                          <a:ea typeface="+mn-ea"/>
                          <a:cs typeface="+mn-cs"/>
                        </a:rPr>
                        <a:t>
 Así de contentos están los integrantes del teamvenzo.arg por los nuevos desafíos internacionales que se vienen.
.
.
Nos espera la UCI World Cup en Brasil el próximo 8 de Abril.
Y junto a las #VenzoXBLAZEEX y #VenzoXTREME estaremos disputando la competencia con los mejores ciclistas elite del mundo.
.
.
La #venzo #xblazeex es la fiel compañera para todo el #teamvenzo en las diferentes modalidades del #mtb en nuestro país 👊🏻🔥🇦🇷
.
.
#SOMOSVENZO
#VENZOINTERNACIONAL
#Venzobikes #venzobike #xco #xcc #xc #worldcup #uciworldcup #uci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275443897_377687693879057_6635258659133764004_n.jpg?_nc_cat=104&amp;ccb=1-5&amp;_nc_sid=8ae9d6&amp;_nc_ohc=P7NmiHyeBS8AX9U01nI&amp;_nc_ht=scontent-bos3-1.cdninstagram.com&amp;edm=AL-3X8kEAAAA&amp;oh=00_AT8nqCffjwPWB-5rM2dfcispssLuGY4KczeyXARYvNdAYw&amp;oe=622F7B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0639116"/>
                  </a:ext>
                </a:extLst>
              </a:tr>
            </a:tbl>
          </a:graphicData>
        </a:graphic>
      </p:graphicFrame>
      <p:sp>
        <p:nvSpPr>
          <p:cNvPr id="4" name="Text Placeholder 3">
            <a:extLst>
              <a:ext uri="{FF2B5EF4-FFF2-40B4-BE49-F238E27FC236}">
                <a16:creationId xmlns:a16="http://schemas.microsoft.com/office/drawing/2014/main" id="{4E3C7D7E-BE14-4BEB-8164-49D4D4C66E4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745614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5A0D3-9AD3-45D1-B53C-D27FA1AF798B}"/>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5902E7FB-F78E-44A6-BFA0-99528503FD39}"/>
              </a:ext>
            </a:extLst>
          </p:cNvPr>
          <p:cNvGraphicFramePr>
            <a:graphicFrameLocks noGrp="1"/>
          </p:cNvGraphicFramePr>
          <p:nvPr>
            <p:ph type="tbl" sz="quarter" idx="13"/>
            <p:extLst>
              <p:ext uri="{D42A27DB-BD31-4B8C-83A1-F6EECF244321}">
                <p14:modId xmlns:p14="http://schemas.microsoft.com/office/powerpoint/2010/main" val="163420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8649017"/>
                    </a:ext>
                  </a:extLst>
                </a:gridCol>
                <a:gridCol w="1810512">
                  <a:extLst>
                    <a:ext uri="{9D8B030D-6E8A-4147-A177-3AD203B41FA5}">
                      <a16:colId xmlns:a16="http://schemas.microsoft.com/office/drawing/2014/main" val="3781157734"/>
                    </a:ext>
                  </a:extLst>
                </a:gridCol>
                <a:gridCol w="822960">
                  <a:extLst>
                    <a:ext uri="{9D8B030D-6E8A-4147-A177-3AD203B41FA5}">
                      <a16:colId xmlns:a16="http://schemas.microsoft.com/office/drawing/2014/main" val="2592730980"/>
                    </a:ext>
                  </a:extLst>
                </a:gridCol>
                <a:gridCol w="822960">
                  <a:extLst>
                    <a:ext uri="{9D8B030D-6E8A-4147-A177-3AD203B41FA5}">
                      <a16:colId xmlns:a16="http://schemas.microsoft.com/office/drawing/2014/main" val="2806648663"/>
                    </a:ext>
                  </a:extLst>
                </a:gridCol>
                <a:gridCol w="822960">
                  <a:extLst>
                    <a:ext uri="{9D8B030D-6E8A-4147-A177-3AD203B41FA5}">
                      <a16:colId xmlns:a16="http://schemas.microsoft.com/office/drawing/2014/main" val="3112394079"/>
                    </a:ext>
                  </a:extLst>
                </a:gridCol>
                <a:gridCol w="822960">
                  <a:extLst>
                    <a:ext uri="{9D8B030D-6E8A-4147-A177-3AD203B41FA5}">
                      <a16:colId xmlns:a16="http://schemas.microsoft.com/office/drawing/2014/main" val="446812329"/>
                    </a:ext>
                  </a:extLst>
                </a:gridCol>
                <a:gridCol w="822960">
                  <a:extLst>
                    <a:ext uri="{9D8B030D-6E8A-4147-A177-3AD203B41FA5}">
                      <a16:colId xmlns:a16="http://schemas.microsoft.com/office/drawing/2014/main" val="916776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942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- 2022-02-16 17:33:26</a:t>
                      </a:r>
                      <a:r>
                        <a:rPr kumimoji="0" lang="en-US" sz="1000" b="0" i="0" u="none" strike="noStrike" kern="1200" cap="none" spc="0" normalizeH="0" baseline="0" noProof="0">
                          <a:ln>
                            <a:noFill/>
                          </a:ln>
                          <a:solidFill>
                            <a:prstClr val="black"/>
                          </a:solidFill>
                          <a:effectLst/>
                          <a:uLnTx/>
                          <a:uFillTx/>
                          <a:latin typeface="+mn-lt"/>
                          <a:ea typeface="+mn-ea"/>
                          <a:cs typeface="+mn-cs"/>
                        </a:rPr>
                        <a:t>
 No necesitás un espacio súper amplio para poder entrenar en casa. Corré un par de muebles, hacé un lugarcito, ¡y a darle duro! 💪 rodrigoguirao
#entrenaencasa #gymencasa #gymathome #fit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274052201_897076517638000_6996177064315421481_n.jpg?_nc_cat=102&amp;ccb=1-5&amp;_nc_sid=8ae9d6&amp;_nc_eui2=AeEd-LqhzCnVG7eqouXCBpKlhC6OwTaO8oGELo7BNo7ygX6m5lurdUlMjwDcoc7avGw&amp;_nc_ohc=dZju2zwMsK8AX9LJQbk&amp;_nc_ht=scontent-iad3-1.cdninstagram.com&amp;edm=AL-3X8kEAAAA&amp;oh=00_AT-VfPyj6qAtXSBMeEeZcG2OuLeWlYwNWZMZtFzzLQFgWA&amp;oe=62300435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4296703"/>
                  </a:ext>
                </a:extLst>
              </a:tr>
            </a:tbl>
          </a:graphicData>
        </a:graphic>
      </p:graphicFrame>
      <p:sp>
        <p:nvSpPr>
          <p:cNvPr id="4" name="Text Placeholder 3">
            <a:extLst>
              <a:ext uri="{FF2B5EF4-FFF2-40B4-BE49-F238E27FC236}">
                <a16:creationId xmlns:a16="http://schemas.microsoft.com/office/drawing/2014/main" id="{EF89C331-D940-43DB-BE0C-ED7A89D185E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62987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A7209-11E0-4302-92A7-5D18BA841F31}"/>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15AE3BA9-6482-4269-AB62-4945E5C0DFA3}"/>
              </a:ext>
            </a:extLst>
          </p:cNvPr>
          <p:cNvGraphicFramePr>
            <a:graphicFrameLocks noGrp="1"/>
          </p:cNvGraphicFramePr>
          <p:nvPr>
            <p:ph type="tbl" sz="quarter" idx="13"/>
            <p:extLst>
              <p:ext uri="{D42A27DB-BD31-4B8C-83A1-F6EECF244321}">
                <p14:modId xmlns:p14="http://schemas.microsoft.com/office/powerpoint/2010/main" val="3876442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3162738"/>
                    </a:ext>
                  </a:extLst>
                </a:gridCol>
                <a:gridCol w="1810512">
                  <a:extLst>
                    <a:ext uri="{9D8B030D-6E8A-4147-A177-3AD203B41FA5}">
                      <a16:colId xmlns:a16="http://schemas.microsoft.com/office/drawing/2014/main" val="1356196795"/>
                    </a:ext>
                  </a:extLst>
                </a:gridCol>
                <a:gridCol w="822960">
                  <a:extLst>
                    <a:ext uri="{9D8B030D-6E8A-4147-A177-3AD203B41FA5}">
                      <a16:colId xmlns:a16="http://schemas.microsoft.com/office/drawing/2014/main" val="422427592"/>
                    </a:ext>
                  </a:extLst>
                </a:gridCol>
                <a:gridCol w="822960">
                  <a:extLst>
                    <a:ext uri="{9D8B030D-6E8A-4147-A177-3AD203B41FA5}">
                      <a16:colId xmlns:a16="http://schemas.microsoft.com/office/drawing/2014/main" val="2349685619"/>
                    </a:ext>
                  </a:extLst>
                </a:gridCol>
                <a:gridCol w="822960">
                  <a:extLst>
                    <a:ext uri="{9D8B030D-6E8A-4147-A177-3AD203B41FA5}">
                      <a16:colId xmlns:a16="http://schemas.microsoft.com/office/drawing/2014/main" val="2033936736"/>
                    </a:ext>
                  </a:extLst>
                </a:gridCol>
                <a:gridCol w="822960">
                  <a:extLst>
                    <a:ext uri="{9D8B030D-6E8A-4147-A177-3AD203B41FA5}">
                      <a16:colId xmlns:a16="http://schemas.microsoft.com/office/drawing/2014/main" val="1733577745"/>
                    </a:ext>
                  </a:extLst>
                </a:gridCol>
                <a:gridCol w="822960">
                  <a:extLst>
                    <a:ext uri="{9D8B030D-6E8A-4147-A177-3AD203B41FA5}">
                      <a16:colId xmlns:a16="http://schemas.microsoft.com/office/drawing/2014/main" val="851323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722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- 2022-02-24 10:09:56</a:t>
                      </a:r>
                      <a:r>
                        <a:rPr kumimoji="0" lang="en-US" sz="1000" b="0" i="0" u="none" strike="noStrike" kern="1200" cap="none" spc="0" normalizeH="0" baseline="0" noProof="0">
                          <a:ln>
                            <a:noFill/>
                          </a:ln>
                          <a:solidFill>
                            <a:prstClr val="black"/>
                          </a:solidFill>
                          <a:effectLst/>
                          <a:uLnTx/>
                          <a:uFillTx/>
                          <a:latin typeface="+mn-lt"/>
                          <a:ea typeface="+mn-ea"/>
                          <a:cs typeface="+mn-cs"/>
                        </a:rPr>
                        <a:t>
 La #venzoetna superó con éxito la prueba más importante de #ciclismoderuta de nuestro país
.
.
En la #vueltadelporvenir los miembros del teamvenzo.arg disputaron las 5 etapas en sus #etna junto a #ciclistas de primer nivel de #latinoamerica
.
.
Equipada con componentes #B1 #B1team de #fibradecarbono, las #Venzo etna se llevaron todas las miradas! 🔥🤩
.
.
#somosvenzo #venzoargentina #ruta #road #cycling #cyclinglife #cyclingroad #grupocarloskarabitian #venzobikes #venzobike #venzoarg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274566749_643430680280626_3244600302442852133_n.jpg?_nc_cat=102&amp;ccb=1-5&amp;_nc_sid=8ae9d6&amp;_nc_ohc=a0gNcsCVT54AX8QJF_c&amp;_nc_ht=scontent-bos3-1.cdninstagram.com&amp;edm=AL-3X8kEAAAA&amp;oh=00_AT-aZ73vQQaMwm8-XDg5YD9C9mF5Qm6b4ucxOE6ngbnphg&amp;oe=622FC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7102664"/>
                  </a:ext>
                </a:extLst>
              </a:tr>
            </a:tbl>
          </a:graphicData>
        </a:graphic>
      </p:graphicFrame>
      <p:sp>
        <p:nvSpPr>
          <p:cNvPr id="4" name="Text Placeholder 3">
            <a:extLst>
              <a:ext uri="{FF2B5EF4-FFF2-40B4-BE49-F238E27FC236}">
                <a16:creationId xmlns:a16="http://schemas.microsoft.com/office/drawing/2014/main" id="{C14CA05A-671C-431C-80B1-3CCBF931461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570439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B0E44-D745-4CDE-8E28-05CAD3E85F77}"/>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2B52857D-4C79-46D5-B8EC-83931130525B}"/>
              </a:ext>
            </a:extLst>
          </p:cNvPr>
          <p:cNvGraphicFramePr>
            <a:graphicFrameLocks noGrp="1"/>
          </p:cNvGraphicFramePr>
          <p:nvPr>
            <p:ph type="tbl" sz="quarter" idx="13"/>
            <p:extLst>
              <p:ext uri="{D42A27DB-BD31-4B8C-83A1-F6EECF244321}">
                <p14:modId xmlns:p14="http://schemas.microsoft.com/office/powerpoint/2010/main" val="275506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8560012"/>
                    </a:ext>
                  </a:extLst>
                </a:gridCol>
                <a:gridCol w="1810512">
                  <a:extLst>
                    <a:ext uri="{9D8B030D-6E8A-4147-A177-3AD203B41FA5}">
                      <a16:colId xmlns:a16="http://schemas.microsoft.com/office/drawing/2014/main" val="1918808572"/>
                    </a:ext>
                  </a:extLst>
                </a:gridCol>
                <a:gridCol w="822960">
                  <a:extLst>
                    <a:ext uri="{9D8B030D-6E8A-4147-A177-3AD203B41FA5}">
                      <a16:colId xmlns:a16="http://schemas.microsoft.com/office/drawing/2014/main" val="2060350629"/>
                    </a:ext>
                  </a:extLst>
                </a:gridCol>
                <a:gridCol w="822960">
                  <a:extLst>
                    <a:ext uri="{9D8B030D-6E8A-4147-A177-3AD203B41FA5}">
                      <a16:colId xmlns:a16="http://schemas.microsoft.com/office/drawing/2014/main" val="1587716084"/>
                    </a:ext>
                  </a:extLst>
                </a:gridCol>
                <a:gridCol w="822960">
                  <a:extLst>
                    <a:ext uri="{9D8B030D-6E8A-4147-A177-3AD203B41FA5}">
                      <a16:colId xmlns:a16="http://schemas.microsoft.com/office/drawing/2014/main" val="621081215"/>
                    </a:ext>
                  </a:extLst>
                </a:gridCol>
                <a:gridCol w="822960">
                  <a:extLst>
                    <a:ext uri="{9D8B030D-6E8A-4147-A177-3AD203B41FA5}">
                      <a16:colId xmlns:a16="http://schemas.microsoft.com/office/drawing/2014/main" val="1903297509"/>
                    </a:ext>
                  </a:extLst>
                </a:gridCol>
                <a:gridCol w="822960">
                  <a:extLst>
                    <a:ext uri="{9D8B030D-6E8A-4147-A177-3AD203B41FA5}">
                      <a16:colId xmlns:a16="http://schemas.microsoft.com/office/drawing/2014/main" val="79796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216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- 2022-03-04 17:38:04</a:t>
                      </a:r>
                      <a:r>
                        <a:rPr kumimoji="0" lang="en-US" sz="1000" b="0" i="0" u="none" strike="noStrike" kern="1200" cap="none" spc="0" normalizeH="0" baseline="0" noProof="0">
                          <a:ln>
                            <a:noFill/>
                          </a:ln>
                          <a:solidFill>
                            <a:prstClr val="black"/>
                          </a:solidFill>
                          <a:effectLst/>
                          <a:uLnTx/>
                          <a:uFillTx/>
                          <a:latin typeface="+mn-lt"/>
                          <a:ea typeface="+mn-ea"/>
                          <a:cs typeface="+mn-cs"/>
                        </a:rPr>
                        <a:t>
 Olmo Safari. Hace más lindo cualquier paisaje. 🚲🔥
ph: gabychavez86 📷
#bicicleta #bici #bike #mtb #mountainbike #bikelife #biketrip #biketour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275218516_380263660580907_3725140251465602695_n.jpg?_nc_cat=101&amp;ccb=1-5&amp;_nc_sid=8ae9d6&amp;_nc_eui2=AeEqy8tOCz04dixuuy_sfWUILylnQLBWgs0vKWdAsFaCzW2a2tUhAbUurTYbp35LdLw&amp;_nc_ohc=Lga84QGp8UUAX_bit_S&amp;_nc_ht=scontent-iad3-1.cdninstagram.com&amp;edm=AL-3X8kEAAAA&amp;oh=00_AT8OdgCWzJpnjrwPe2qDQEa_gsMLRXybrs_-H_3BZV6XSQ&amp;oe=62300567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9137520"/>
                  </a:ext>
                </a:extLst>
              </a:tr>
            </a:tbl>
          </a:graphicData>
        </a:graphic>
      </p:graphicFrame>
      <p:sp>
        <p:nvSpPr>
          <p:cNvPr id="4" name="Text Placeholder 3">
            <a:extLst>
              <a:ext uri="{FF2B5EF4-FFF2-40B4-BE49-F238E27FC236}">
                <a16:creationId xmlns:a16="http://schemas.microsoft.com/office/drawing/2014/main" id="{14B83AAA-8376-402B-9B1F-051CE915158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896524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9929D-1E67-424B-B5B7-D1B867D7FFE3}"/>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D38D55EA-34B5-43C0-B9CF-7E9D5DA8ACF1}"/>
              </a:ext>
            </a:extLst>
          </p:cNvPr>
          <p:cNvGraphicFramePr>
            <a:graphicFrameLocks noGrp="1"/>
          </p:cNvGraphicFramePr>
          <p:nvPr>
            <p:ph type="tbl" sz="quarter" idx="13"/>
            <p:extLst>
              <p:ext uri="{D42A27DB-BD31-4B8C-83A1-F6EECF244321}">
                <p14:modId xmlns:p14="http://schemas.microsoft.com/office/powerpoint/2010/main" val="59786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66413817"/>
                    </a:ext>
                  </a:extLst>
                </a:gridCol>
                <a:gridCol w="1810512">
                  <a:extLst>
                    <a:ext uri="{9D8B030D-6E8A-4147-A177-3AD203B41FA5}">
                      <a16:colId xmlns:a16="http://schemas.microsoft.com/office/drawing/2014/main" val="1665117758"/>
                    </a:ext>
                  </a:extLst>
                </a:gridCol>
                <a:gridCol w="822960">
                  <a:extLst>
                    <a:ext uri="{9D8B030D-6E8A-4147-A177-3AD203B41FA5}">
                      <a16:colId xmlns:a16="http://schemas.microsoft.com/office/drawing/2014/main" val="289515788"/>
                    </a:ext>
                  </a:extLst>
                </a:gridCol>
                <a:gridCol w="822960">
                  <a:extLst>
                    <a:ext uri="{9D8B030D-6E8A-4147-A177-3AD203B41FA5}">
                      <a16:colId xmlns:a16="http://schemas.microsoft.com/office/drawing/2014/main" val="1925004653"/>
                    </a:ext>
                  </a:extLst>
                </a:gridCol>
                <a:gridCol w="822960">
                  <a:extLst>
                    <a:ext uri="{9D8B030D-6E8A-4147-A177-3AD203B41FA5}">
                      <a16:colId xmlns:a16="http://schemas.microsoft.com/office/drawing/2014/main" val="2813521170"/>
                    </a:ext>
                  </a:extLst>
                </a:gridCol>
                <a:gridCol w="822960">
                  <a:extLst>
                    <a:ext uri="{9D8B030D-6E8A-4147-A177-3AD203B41FA5}">
                      <a16:colId xmlns:a16="http://schemas.microsoft.com/office/drawing/2014/main" val="4104424935"/>
                    </a:ext>
                  </a:extLst>
                </a:gridCol>
                <a:gridCol w="822960">
                  <a:extLst>
                    <a:ext uri="{9D8B030D-6E8A-4147-A177-3AD203B41FA5}">
                      <a16:colId xmlns:a16="http://schemas.microsoft.com/office/drawing/2014/main" val="336043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865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- 2022-02-23 12:31:34</a:t>
                      </a:r>
                      <a:r>
                        <a:rPr kumimoji="0" lang="en-US" sz="1000" b="0" i="0" u="none" strike="noStrike" kern="1200" cap="none" spc="0" normalizeH="0" baseline="0" noProof="0">
                          <a:ln>
                            <a:noFill/>
                          </a:ln>
                          <a:solidFill>
                            <a:prstClr val="black"/>
                          </a:solidFill>
                          <a:effectLst/>
                          <a:uLnTx/>
                          <a:uFillTx/>
                          <a:latin typeface="+mn-lt"/>
                          <a:ea typeface="+mn-ea"/>
                          <a:cs typeface="+mn-cs"/>
                        </a:rPr>
                        <a:t>
 ::
Mojave 9.5 //
Monoplato // 12v // 29er
.
.
🚲 M-9.5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#Mojave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274543301_1015406949063013_505750511127423597_n.jpg?_nc_cat=106&amp;ccb=1-5&amp;_nc_sid=8ae9d6&amp;_nc_ohc=ymIGeFSnVaEAX8ykHQD&amp;_nc_ht=scontent-iad3-1.cdninstagram.com&amp;edm=AL-3X8kEAAAA&amp;oh=00_AT_nbUL2GxnGQZkIxrW_RI3APDqL_k8kxxzwBauvfbLH5w&amp;oe=6230A9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63051102"/>
                  </a:ext>
                </a:extLst>
              </a:tr>
            </a:tbl>
          </a:graphicData>
        </a:graphic>
      </p:graphicFrame>
      <p:sp>
        <p:nvSpPr>
          <p:cNvPr id="4" name="Text Placeholder 3">
            <a:extLst>
              <a:ext uri="{FF2B5EF4-FFF2-40B4-BE49-F238E27FC236}">
                <a16:creationId xmlns:a16="http://schemas.microsoft.com/office/drawing/2014/main" id="{274BB7CC-62B4-423B-AA67-C8190D947BD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71945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E25C6-A132-488B-A143-71E1A800378D}"/>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6034C3F1-2408-4247-BDFB-6DC71451F232}"/>
              </a:ext>
            </a:extLst>
          </p:cNvPr>
          <p:cNvGraphicFramePr>
            <a:graphicFrameLocks noGrp="1"/>
          </p:cNvGraphicFramePr>
          <p:nvPr>
            <p:ph type="tbl" sz="quarter" idx="13"/>
            <p:extLst>
              <p:ext uri="{D42A27DB-BD31-4B8C-83A1-F6EECF244321}">
                <p14:modId xmlns:p14="http://schemas.microsoft.com/office/powerpoint/2010/main" val="304870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03340345"/>
                    </a:ext>
                  </a:extLst>
                </a:gridCol>
                <a:gridCol w="1810512">
                  <a:extLst>
                    <a:ext uri="{9D8B030D-6E8A-4147-A177-3AD203B41FA5}">
                      <a16:colId xmlns:a16="http://schemas.microsoft.com/office/drawing/2014/main" val="1046573565"/>
                    </a:ext>
                  </a:extLst>
                </a:gridCol>
                <a:gridCol w="822960">
                  <a:extLst>
                    <a:ext uri="{9D8B030D-6E8A-4147-A177-3AD203B41FA5}">
                      <a16:colId xmlns:a16="http://schemas.microsoft.com/office/drawing/2014/main" val="3987187390"/>
                    </a:ext>
                  </a:extLst>
                </a:gridCol>
                <a:gridCol w="822960">
                  <a:extLst>
                    <a:ext uri="{9D8B030D-6E8A-4147-A177-3AD203B41FA5}">
                      <a16:colId xmlns:a16="http://schemas.microsoft.com/office/drawing/2014/main" val="1803976991"/>
                    </a:ext>
                  </a:extLst>
                </a:gridCol>
                <a:gridCol w="822960">
                  <a:extLst>
                    <a:ext uri="{9D8B030D-6E8A-4147-A177-3AD203B41FA5}">
                      <a16:colId xmlns:a16="http://schemas.microsoft.com/office/drawing/2014/main" val="1580727187"/>
                    </a:ext>
                  </a:extLst>
                </a:gridCol>
                <a:gridCol w="822960">
                  <a:extLst>
                    <a:ext uri="{9D8B030D-6E8A-4147-A177-3AD203B41FA5}">
                      <a16:colId xmlns:a16="http://schemas.microsoft.com/office/drawing/2014/main" val="207789278"/>
                    </a:ext>
                  </a:extLst>
                </a:gridCol>
                <a:gridCol w="822960">
                  <a:extLst>
                    <a:ext uri="{9D8B030D-6E8A-4147-A177-3AD203B41FA5}">
                      <a16:colId xmlns:a16="http://schemas.microsoft.com/office/drawing/2014/main" val="17994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770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- 2022-02-20 14:31:01</a:t>
                      </a:r>
                      <a:r>
                        <a:rPr kumimoji="0" lang="es-ES" sz="1000" b="0" i="0" u="none" strike="noStrike" kern="1200" cap="none" spc="0" normalizeH="0" baseline="0" noProof="0">
                          <a:ln>
                            <a:noFill/>
                          </a:ln>
                          <a:solidFill>
                            <a:prstClr val="black"/>
                          </a:solidFill>
                          <a:effectLst/>
                          <a:uLnTx/>
                          <a:uFillTx/>
                          <a:latin typeface="+mn-lt"/>
                          <a:ea typeface="+mn-ea"/>
                          <a:cs typeface="+mn-cs"/>
                        </a:rPr>
                        <a:t>
 #SabemosdeBicicletas
.
.
Junto a grupocarloskarabitian fuimos convocados en la #vueltadelporvenir para realizar la mecánica neutra de toda la #competencia.
.
Ayudamos a resolver los problemas mecánicos de cada #ciclista que lo necesitó, brindándoles una solución inmediata para que puedan continuar en competencia.
.
Nuestros productos #venzo y #B1 #B1team superaron con éxito cada etapa de la vuelta.
.
#Somosvenzo #venzobike #venzoargentina #venzoarg #venzobikes #vivivenzo #ciclismo #biker #ciclismoargentino #ciclismoderuta #cycling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274375443_478715047117901_3726549774173125476_n.jpg?_nc_cat=106&amp;ccb=1-5&amp;_nc_sid=8ae9d6&amp;_nc_ohc=rIn91h5eQiMAX99AeMv&amp;_nc_oc=AQldY59q1gtqLj8B3W0DH3DaCExbRlalhQ_rVenyTs_bhzQyHsmc1tNE634FkmrKtFs&amp;_nc_ht=scontent-bos3-1.cdninstagram.com&amp;edm=AL-3X8kEAAAA&amp;oh=00_AT_lClxNHJ7V41VjjTEMGPP6gekT4fB7e4IIICTBnJCZWg&amp;oe=623061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52468101"/>
                  </a:ext>
                </a:extLst>
              </a:tr>
            </a:tbl>
          </a:graphicData>
        </a:graphic>
      </p:graphicFrame>
      <p:sp>
        <p:nvSpPr>
          <p:cNvPr id="4" name="Text Placeholder 3">
            <a:extLst>
              <a:ext uri="{FF2B5EF4-FFF2-40B4-BE49-F238E27FC236}">
                <a16:creationId xmlns:a16="http://schemas.microsoft.com/office/drawing/2014/main" id="{37F6B848-8C6E-4CF2-8B64-49A0334BCCF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97928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403BD-11CA-40F0-A2FE-B72A0256B55B}"/>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85068784-8A29-4500-AFE8-49269473FC4F}"/>
              </a:ext>
            </a:extLst>
          </p:cNvPr>
          <p:cNvGraphicFramePr>
            <a:graphicFrameLocks noGrp="1"/>
          </p:cNvGraphicFramePr>
          <p:nvPr>
            <p:ph type="tbl" sz="quarter" idx="13"/>
            <p:extLst>
              <p:ext uri="{D42A27DB-BD31-4B8C-83A1-F6EECF244321}">
                <p14:modId xmlns:p14="http://schemas.microsoft.com/office/powerpoint/2010/main" val="80375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5356774"/>
                    </a:ext>
                  </a:extLst>
                </a:gridCol>
                <a:gridCol w="1810512">
                  <a:extLst>
                    <a:ext uri="{9D8B030D-6E8A-4147-A177-3AD203B41FA5}">
                      <a16:colId xmlns:a16="http://schemas.microsoft.com/office/drawing/2014/main" val="2253486706"/>
                    </a:ext>
                  </a:extLst>
                </a:gridCol>
                <a:gridCol w="822960">
                  <a:extLst>
                    <a:ext uri="{9D8B030D-6E8A-4147-A177-3AD203B41FA5}">
                      <a16:colId xmlns:a16="http://schemas.microsoft.com/office/drawing/2014/main" val="4161185899"/>
                    </a:ext>
                  </a:extLst>
                </a:gridCol>
                <a:gridCol w="822960">
                  <a:extLst>
                    <a:ext uri="{9D8B030D-6E8A-4147-A177-3AD203B41FA5}">
                      <a16:colId xmlns:a16="http://schemas.microsoft.com/office/drawing/2014/main" val="2979518843"/>
                    </a:ext>
                  </a:extLst>
                </a:gridCol>
                <a:gridCol w="822960">
                  <a:extLst>
                    <a:ext uri="{9D8B030D-6E8A-4147-A177-3AD203B41FA5}">
                      <a16:colId xmlns:a16="http://schemas.microsoft.com/office/drawing/2014/main" val="1462138896"/>
                    </a:ext>
                  </a:extLst>
                </a:gridCol>
                <a:gridCol w="822960">
                  <a:extLst>
                    <a:ext uri="{9D8B030D-6E8A-4147-A177-3AD203B41FA5}">
                      <a16:colId xmlns:a16="http://schemas.microsoft.com/office/drawing/2014/main" val="302186342"/>
                    </a:ext>
                  </a:extLst>
                </a:gridCol>
                <a:gridCol w="822960">
                  <a:extLst>
                    <a:ext uri="{9D8B030D-6E8A-4147-A177-3AD203B41FA5}">
                      <a16:colId xmlns:a16="http://schemas.microsoft.com/office/drawing/2014/main" val="261159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883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- 2022-02-15 17:05:50</a:t>
                      </a:r>
                      <a:r>
                        <a:rPr kumimoji="0" lang="es-ES" sz="1000" b="0" i="0" u="none" strike="noStrike" kern="1200" cap="none" spc="0" normalizeH="0" baseline="0" noProof="0">
                          <a:ln>
                            <a:noFill/>
                          </a:ln>
                          <a:solidFill>
                            <a:prstClr val="black"/>
                          </a:solidFill>
                          <a:effectLst/>
                          <a:uLnTx/>
                          <a:uFillTx/>
                          <a:latin typeface="+mn-lt"/>
                          <a:ea typeface="+mn-ea"/>
                          <a:cs typeface="+mn-cs"/>
                        </a:rPr>
                        <a:t>
 El teamvenzo.arg estuvo presente en la 2da #VueltadelPorvenir 
La competencia más importante del país en este #2022 con grandes equipos nacionales e internacionales
5 durísimas etapas donde pudimos quedarnos con:
🏆 Top 10 general por equipos
🏆 Top 5 Sub23
🏆 Top 20 general Elite
Excelentes resultados y una gran experiencia para cada uno de los integrantes de este equipo de ruta.
fernando_contreras1205 franorocito agustinduran66 mariano.vazqz caballerolucasmtb bruno.contreras1
.
Destacado trabajo de nuestro jefe de equipo ariel.arnaudo.9 quién siempre impulsa el #crecimiento de nuestros #ciclistas a base de #esfuerzo, #honestidad y #constancia 🔥
y una performance impecable de nuestras #VenzoEtna 🔥
.
.
#SomosVenzo
#Gladiadores #Venzo
#VenzoArgentina #Venzoarg
#Cycling #Ciclismoderuta #Ciclismoargentino #Cyclinglife #Cyclingroad #Venzobikes #Road #GrupoCarlosKarabitian #TeamVenzo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274131281_238810775124882_255382500288274170_n.jpg?_nc_cat=106&amp;ccb=1-5&amp;_nc_sid=8ae9d6&amp;_nc_ohc=sn8roYHDTlcAX_xlWC1&amp;_nc_ht=scontent-bos3-1.cdninstagram.com&amp;edm=AL-3X8kEAAAA&amp;oh=00_AT98rMOj_TuaXmZtc3bnhT_rcCmZTBN0d8QMdWUXl6leKA&amp;oe=622FD6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51010232"/>
                  </a:ext>
                </a:extLst>
              </a:tr>
            </a:tbl>
          </a:graphicData>
        </a:graphic>
      </p:graphicFrame>
      <p:sp>
        <p:nvSpPr>
          <p:cNvPr id="4" name="Text Placeholder 3">
            <a:extLst>
              <a:ext uri="{FF2B5EF4-FFF2-40B4-BE49-F238E27FC236}">
                <a16:creationId xmlns:a16="http://schemas.microsoft.com/office/drawing/2014/main" id="{9D73742A-F102-4DF5-9AE3-449DB79CFE4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79386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2DD7D-FEE8-4D03-BE72-C86014E557CB}"/>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E55C53B6-E7A2-4798-932D-20F7DE30038C}"/>
              </a:ext>
            </a:extLst>
          </p:cNvPr>
          <p:cNvGraphicFramePr>
            <a:graphicFrameLocks noGrp="1"/>
          </p:cNvGraphicFramePr>
          <p:nvPr>
            <p:ph type="tbl" sz="quarter" idx="13"/>
            <p:extLst>
              <p:ext uri="{D42A27DB-BD31-4B8C-83A1-F6EECF244321}">
                <p14:modId xmlns:p14="http://schemas.microsoft.com/office/powerpoint/2010/main" val="1771458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853579"/>
                    </a:ext>
                  </a:extLst>
                </a:gridCol>
                <a:gridCol w="1810512">
                  <a:extLst>
                    <a:ext uri="{9D8B030D-6E8A-4147-A177-3AD203B41FA5}">
                      <a16:colId xmlns:a16="http://schemas.microsoft.com/office/drawing/2014/main" val="2317627928"/>
                    </a:ext>
                  </a:extLst>
                </a:gridCol>
                <a:gridCol w="822960">
                  <a:extLst>
                    <a:ext uri="{9D8B030D-6E8A-4147-A177-3AD203B41FA5}">
                      <a16:colId xmlns:a16="http://schemas.microsoft.com/office/drawing/2014/main" val="95496841"/>
                    </a:ext>
                  </a:extLst>
                </a:gridCol>
                <a:gridCol w="822960">
                  <a:extLst>
                    <a:ext uri="{9D8B030D-6E8A-4147-A177-3AD203B41FA5}">
                      <a16:colId xmlns:a16="http://schemas.microsoft.com/office/drawing/2014/main" val="3803891840"/>
                    </a:ext>
                  </a:extLst>
                </a:gridCol>
                <a:gridCol w="822960">
                  <a:extLst>
                    <a:ext uri="{9D8B030D-6E8A-4147-A177-3AD203B41FA5}">
                      <a16:colId xmlns:a16="http://schemas.microsoft.com/office/drawing/2014/main" val="2127952335"/>
                    </a:ext>
                  </a:extLst>
                </a:gridCol>
                <a:gridCol w="822960">
                  <a:extLst>
                    <a:ext uri="{9D8B030D-6E8A-4147-A177-3AD203B41FA5}">
                      <a16:colId xmlns:a16="http://schemas.microsoft.com/office/drawing/2014/main" val="3353854823"/>
                    </a:ext>
                  </a:extLst>
                </a:gridCol>
                <a:gridCol w="822960">
                  <a:extLst>
                    <a:ext uri="{9D8B030D-6E8A-4147-A177-3AD203B41FA5}">
                      <a16:colId xmlns:a16="http://schemas.microsoft.com/office/drawing/2014/main" val="2593286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- 2022-03-06 11:22:31</a:t>
                      </a:r>
                      <a:r>
                        <a:rPr kumimoji="0" lang="en-US" sz="1000" b="0" i="0" u="none" strike="noStrike" kern="1200" cap="none" spc="0" normalizeH="0" baseline="0" noProof="0">
                          <a:ln>
                            <a:noFill/>
                          </a:ln>
                          <a:solidFill>
                            <a:prstClr val="black"/>
                          </a:solidFill>
                          <a:effectLst/>
                          <a:uLnTx/>
                          <a:uFillTx/>
                          <a:latin typeface="+mn-lt"/>
                          <a:ea typeface="+mn-ea"/>
                          <a:cs typeface="+mn-cs"/>
                        </a:rPr>
                        <a:t>
 Cerramos la temporada de #veranovenzo en #pinamar junto a renaultarg disfrutando de un fin de semana sobre ruedas!
.
.
Un mes lleno de aventuras, bicicleteadas por el bosque y la playa y mucha diversión.
.
.
Seguimos trabajando firmes para muchas sorpresas en lo que viene del año ❤️🔥
.
.
#somosvenzo #venzo #venzoargentina #venzoarg #vivivenzo #ciclismo #cycling #renault #renaultargentina #bike #biker #mtb #cyclinglife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275193439_363510735443239_1136041737949616602_n.jpg?_nc_cat=107&amp;ccb=1-5&amp;_nc_sid=8ae9d6&amp;_nc_ohc=Q80hgkHuMDwAX-V86Pr&amp;_nc_oc=AQk0aaq7TllKLVqNwkNmP_exBlBzQpKqxJHJOcayBP1ETSXKrLKPgZIyXs0JKKJyagE&amp;_nc_ht=scontent-bos3-1.cdninstagram.com&amp;edm=AL-3X8kEAAAA&amp;oh=00_AT_dqN0nEEbcdezGBNKZWwqv6GkJt35msaLrnAqpvZUwLg&amp;oe=62305D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12879307"/>
                  </a:ext>
                </a:extLst>
              </a:tr>
            </a:tbl>
          </a:graphicData>
        </a:graphic>
      </p:graphicFrame>
      <p:sp>
        <p:nvSpPr>
          <p:cNvPr id="4" name="Text Placeholder 3">
            <a:extLst>
              <a:ext uri="{FF2B5EF4-FFF2-40B4-BE49-F238E27FC236}">
                <a16:creationId xmlns:a16="http://schemas.microsoft.com/office/drawing/2014/main" id="{49A14055-BDA0-4EB7-8C94-947EBD72353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650834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F10E9-FF6C-4D14-8621-12AA6F4CCA03}"/>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41925E9E-E319-4ABB-8AE2-C5DAFCF83249}"/>
              </a:ext>
            </a:extLst>
          </p:cNvPr>
          <p:cNvGraphicFramePr>
            <a:graphicFrameLocks noGrp="1"/>
          </p:cNvGraphicFramePr>
          <p:nvPr>
            <p:ph type="tbl" sz="quarter" idx="13"/>
            <p:extLst>
              <p:ext uri="{D42A27DB-BD31-4B8C-83A1-F6EECF244321}">
                <p14:modId xmlns:p14="http://schemas.microsoft.com/office/powerpoint/2010/main" val="1607324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3791979"/>
                    </a:ext>
                  </a:extLst>
                </a:gridCol>
                <a:gridCol w="1810512">
                  <a:extLst>
                    <a:ext uri="{9D8B030D-6E8A-4147-A177-3AD203B41FA5}">
                      <a16:colId xmlns:a16="http://schemas.microsoft.com/office/drawing/2014/main" val="1653068600"/>
                    </a:ext>
                  </a:extLst>
                </a:gridCol>
                <a:gridCol w="822960">
                  <a:extLst>
                    <a:ext uri="{9D8B030D-6E8A-4147-A177-3AD203B41FA5}">
                      <a16:colId xmlns:a16="http://schemas.microsoft.com/office/drawing/2014/main" val="1118073227"/>
                    </a:ext>
                  </a:extLst>
                </a:gridCol>
                <a:gridCol w="822960">
                  <a:extLst>
                    <a:ext uri="{9D8B030D-6E8A-4147-A177-3AD203B41FA5}">
                      <a16:colId xmlns:a16="http://schemas.microsoft.com/office/drawing/2014/main" val="144654508"/>
                    </a:ext>
                  </a:extLst>
                </a:gridCol>
                <a:gridCol w="822960">
                  <a:extLst>
                    <a:ext uri="{9D8B030D-6E8A-4147-A177-3AD203B41FA5}">
                      <a16:colId xmlns:a16="http://schemas.microsoft.com/office/drawing/2014/main" val="1764643538"/>
                    </a:ext>
                  </a:extLst>
                </a:gridCol>
                <a:gridCol w="822960">
                  <a:extLst>
                    <a:ext uri="{9D8B030D-6E8A-4147-A177-3AD203B41FA5}">
                      <a16:colId xmlns:a16="http://schemas.microsoft.com/office/drawing/2014/main" val="959888181"/>
                    </a:ext>
                  </a:extLst>
                </a:gridCol>
                <a:gridCol w="822960">
                  <a:extLst>
                    <a:ext uri="{9D8B030D-6E8A-4147-A177-3AD203B41FA5}">
                      <a16:colId xmlns:a16="http://schemas.microsoft.com/office/drawing/2014/main" val="248953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662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- 2022-03-08 18:17:00</a:t>
                      </a:r>
                      <a:r>
                        <a:rPr kumimoji="0" lang="es-ES" sz="1000" b="0" i="0" u="none" strike="noStrike" kern="1200" cap="none" spc="0" normalizeH="0" baseline="0" noProof="0">
                          <a:ln>
                            <a:noFill/>
                          </a:ln>
                          <a:solidFill>
                            <a:prstClr val="black"/>
                          </a:solidFill>
                          <a:effectLst/>
                          <a:uLnTx/>
                          <a:uFillTx/>
                          <a:latin typeface="+mn-lt"/>
                          <a:ea typeface="+mn-ea"/>
                          <a:cs typeface="+mn-cs"/>
                        </a:rPr>
                        <a:t>
 Por más mujeres valientes que puedan cumplir sus sueños, disfrutar sin límites, vivir sin miedos. Por menos machos y más compañeros.
#8m #diadelamujer #niunamenos #mujerbonitaeslaquelucha💜 
ph: gabychavez86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275322213_506202614351877_1031913367234291198_n.jpg?_nc_cat=103&amp;ccb=1-5&amp;_nc_sid=8ae9d6&amp;_nc_eui2=AeG2RvfH2uzMZx962xRTOJ27ILMceqy9tnQgsxx6rL22dGoQ1JRksNoF6w8iz46nBgQ&amp;_nc_ohc=aPrva3ZiscsAX_NQcr4&amp;_nc_ht=scontent-iad3-1.cdninstagram.com&amp;edm=AL-3X8kEAAAA&amp;oh=00_AT8s8PzlOxl9ZtBAnVybRXTx0vzKnCcq5aXGaAEr16OX3Q&amp;oe=622EEF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0505561"/>
                  </a:ext>
                </a:extLst>
              </a:tr>
            </a:tbl>
          </a:graphicData>
        </a:graphic>
      </p:graphicFrame>
      <p:sp>
        <p:nvSpPr>
          <p:cNvPr id="4" name="Text Placeholder 3">
            <a:extLst>
              <a:ext uri="{FF2B5EF4-FFF2-40B4-BE49-F238E27FC236}">
                <a16:creationId xmlns:a16="http://schemas.microsoft.com/office/drawing/2014/main" id="{AD97B776-A681-4357-88E6-D90B2EF5560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64821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284DE-3757-47CE-BDA8-B4D7F5AC4A36}"/>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42166AE3-3E80-4519-B5EC-085102E808FC}"/>
              </a:ext>
            </a:extLst>
          </p:cNvPr>
          <p:cNvGraphicFramePr>
            <a:graphicFrameLocks noGrp="1"/>
          </p:cNvGraphicFramePr>
          <p:nvPr>
            <p:ph type="tbl" sz="quarter" idx="13"/>
            <p:extLst>
              <p:ext uri="{D42A27DB-BD31-4B8C-83A1-F6EECF244321}">
                <p14:modId xmlns:p14="http://schemas.microsoft.com/office/powerpoint/2010/main" val="280654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3352296"/>
                    </a:ext>
                  </a:extLst>
                </a:gridCol>
                <a:gridCol w="1810512">
                  <a:extLst>
                    <a:ext uri="{9D8B030D-6E8A-4147-A177-3AD203B41FA5}">
                      <a16:colId xmlns:a16="http://schemas.microsoft.com/office/drawing/2014/main" val="2155277155"/>
                    </a:ext>
                  </a:extLst>
                </a:gridCol>
                <a:gridCol w="822960">
                  <a:extLst>
                    <a:ext uri="{9D8B030D-6E8A-4147-A177-3AD203B41FA5}">
                      <a16:colId xmlns:a16="http://schemas.microsoft.com/office/drawing/2014/main" val="489814065"/>
                    </a:ext>
                  </a:extLst>
                </a:gridCol>
                <a:gridCol w="822960">
                  <a:extLst>
                    <a:ext uri="{9D8B030D-6E8A-4147-A177-3AD203B41FA5}">
                      <a16:colId xmlns:a16="http://schemas.microsoft.com/office/drawing/2014/main" val="3319290950"/>
                    </a:ext>
                  </a:extLst>
                </a:gridCol>
                <a:gridCol w="822960">
                  <a:extLst>
                    <a:ext uri="{9D8B030D-6E8A-4147-A177-3AD203B41FA5}">
                      <a16:colId xmlns:a16="http://schemas.microsoft.com/office/drawing/2014/main" val="1611246263"/>
                    </a:ext>
                  </a:extLst>
                </a:gridCol>
                <a:gridCol w="822960">
                  <a:extLst>
                    <a:ext uri="{9D8B030D-6E8A-4147-A177-3AD203B41FA5}">
                      <a16:colId xmlns:a16="http://schemas.microsoft.com/office/drawing/2014/main" val="1201907030"/>
                    </a:ext>
                  </a:extLst>
                </a:gridCol>
                <a:gridCol w="822960">
                  <a:extLst>
                    <a:ext uri="{9D8B030D-6E8A-4147-A177-3AD203B41FA5}">
                      <a16:colId xmlns:a16="http://schemas.microsoft.com/office/drawing/2014/main" val="295084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942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- 2022-03-07 10:28:28</a:t>
                      </a:r>
                      <a:r>
                        <a:rPr kumimoji="0" lang="es-ES" sz="1000" b="0" i="0" u="none" strike="noStrike" kern="1200" cap="none" spc="0" normalizeH="0" baseline="0" noProof="0">
                          <a:ln>
                            <a:noFill/>
                          </a:ln>
                          <a:solidFill>
                            <a:prstClr val="black"/>
                          </a:solidFill>
                          <a:effectLst/>
                          <a:uLnTx/>
                          <a:uFillTx/>
                          <a:latin typeface="+mn-lt"/>
                          <a:ea typeface="+mn-ea"/>
                          <a:cs typeface="+mn-cs"/>
                        </a:rPr>
                        <a:t>
 El #veranovenzo llegó a diferentes puntos turísticos del país durante todo enero y febrero, con actividades para todo público, libres y gratuitas.
.
Pedaleadas en familia, salidas con los miembros del teamvenzo.arg, shows en  vivo, gym al aire libre, expo de las #venzobikes y test drives.
.
Cerramos la temporada junto a renaultarg planificando nuevas aventuras y sorpresas para todos ustedes que nos siguen y nos bancan ❤️
Llevándoles un poquito de esta pasión y alegría que nos mueve.
.
.
#somosvenzo
#venzo #venzoargentina #venzoarg #vivivenzo #ciclismo #ciclismoargentino #cycling #cyclinglife #mtb #mtblife #renault #renaultalaskan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275355985_1609787962714253_5388453952366729958_n.jpg?_nc_cat=104&amp;ccb=1-5&amp;_nc_sid=8ae9d6&amp;_nc_ohc=_4AGGgCl6g4AX9-VuCJ&amp;_nc_ht=scontent-bos3-1.cdninstagram.com&amp;edm=AL-3X8kEAAAA&amp;oh=00_AT9p730_df4mLyrs5OWx76Dyo8GXPrSXTnGrepgeGCuB5w&amp;oe=623064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75792165"/>
                  </a:ext>
                </a:extLst>
              </a:tr>
            </a:tbl>
          </a:graphicData>
        </a:graphic>
      </p:graphicFrame>
      <p:sp>
        <p:nvSpPr>
          <p:cNvPr id="4" name="Text Placeholder 3">
            <a:extLst>
              <a:ext uri="{FF2B5EF4-FFF2-40B4-BE49-F238E27FC236}">
                <a16:creationId xmlns:a16="http://schemas.microsoft.com/office/drawing/2014/main" id="{00AF4A77-D966-40B1-B2B1-0B1E7315470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08300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BBF03-FF8C-4F04-8927-9C83057EF2F6}"/>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3BFD5A40-9723-4A52-B53A-FE74CA1010B6}"/>
              </a:ext>
            </a:extLst>
          </p:cNvPr>
          <p:cNvGraphicFramePr>
            <a:graphicFrameLocks noGrp="1"/>
          </p:cNvGraphicFramePr>
          <p:nvPr>
            <p:ph type="tbl" sz="quarter" idx="13"/>
            <p:extLst>
              <p:ext uri="{D42A27DB-BD31-4B8C-83A1-F6EECF244321}">
                <p14:modId xmlns:p14="http://schemas.microsoft.com/office/powerpoint/2010/main" val="118223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8709235"/>
                    </a:ext>
                  </a:extLst>
                </a:gridCol>
                <a:gridCol w="1810512">
                  <a:extLst>
                    <a:ext uri="{9D8B030D-6E8A-4147-A177-3AD203B41FA5}">
                      <a16:colId xmlns:a16="http://schemas.microsoft.com/office/drawing/2014/main" val="1989985438"/>
                    </a:ext>
                  </a:extLst>
                </a:gridCol>
                <a:gridCol w="822960">
                  <a:extLst>
                    <a:ext uri="{9D8B030D-6E8A-4147-A177-3AD203B41FA5}">
                      <a16:colId xmlns:a16="http://schemas.microsoft.com/office/drawing/2014/main" val="1666382099"/>
                    </a:ext>
                  </a:extLst>
                </a:gridCol>
                <a:gridCol w="822960">
                  <a:extLst>
                    <a:ext uri="{9D8B030D-6E8A-4147-A177-3AD203B41FA5}">
                      <a16:colId xmlns:a16="http://schemas.microsoft.com/office/drawing/2014/main" val="223495921"/>
                    </a:ext>
                  </a:extLst>
                </a:gridCol>
                <a:gridCol w="822960">
                  <a:extLst>
                    <a:ext uri="{9D8B030D-6E8A-4147-A177-3AD203B41FA5}">
                      <a16:colId xmlns:a16="http://schemas.microsoft.com/office/drawing/2014/main" val="2489629414"/>
                    </a:ext>
                  </a:extLst>
                </a:gridCol>
                <a:gridCol w="822960">
                  <a:extLst>
                    <a:ext uri="{9D8B030D-6E8A-4147-A177-3AD203B41FA5}">
                      <a16:colId xmlns:a16="http://schemas.microsoft.com/office/drawing/2014/main" val="967835412"/>
                    </a:ext>
                  </a:extLst>
                </a:gridCol>
                <a:gridCol w="822960">
                  <a:extLst>
                    <a:ext uri="{9D8B030D-6E8A-4147-A177-3AD203B41FA5}">
                      <a16:colId xmlns:a16="http://schemas.microsoft.com/office/drawing/2014/main" val="473676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560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- 2022-03-06 19:46:22</a:t>
                      </a:r>
                      <a:r>
                        <a:rPr kumimoji="0" lang="es-ES" sz="1000" b="0" i="0" u="none" strike="noStrike" kern="1200" cap="none" spc="0" normalizeH="0" baseline="0" noProof="0">
                          <a:ln>
                            <a:noFill/>
                          </a:ln>
                          <a:solidFill>
                            <a:prstClr val="black"/>
                          </a:solidFill>
                          <a:effectLst/>
                          <a:uLnTx/>
                          <a:uFillTx/>
                          <a:latin typeface="+mn-lt"/>
                          <a:ea typeface="+mn-ea"/>
                          <a:cs typeface="+mn-cs"/>
                        </a:rPr>
                        <a:t>
 Este verano estuvo lleno de #aventuras 🤩🔥
.
Sumamos a nuestros #veranovenzo #travesías y #testdrive en 4 ruedas junto a renaultarg 
.
Una temporada de trabajo en equipo con los encargados de #marketing y #comunicación de ambas marcas en nuestro país 🇦🇷❤️
.
La #pasión y el #amor por la #bicicleta y la vida al aire libre se vieron reflejados en cada evento y en cada punto de encuentro este #verano
.
Vendrán nuevas pedaleadas y nuevos test drives, además de muchas #sorpresas para todos nuestros usuarios y seguidores 🔥 ❤️
.
.
#somosvenzo #venzo #venzobikes #venzobike #vivivenzo #venzoargentina #ciclismo #summer #cycling #cyclinglife #cyclingphotos #cyclinglove #renault #renaultduster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275441386_783227969323224_2426878797135161513_n.jpg?_nc_cat=101&amp;ccb=1-5&amp;_nc_sid=8ae9d6&amp;_nc_ohc=h-DJAlun1y4AX8d3IDj&amp;_nc_ht=scontent-bos3-1.cdninstagram.com&amp;edm=AL-3X8kEAAAA&amp;oh=00_AT8fQuBVzRLEDxkG3FYRkXfZCkSj-7ovGs-AoT2TBsFtrA&amp;oe=6230CC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6550226"/>
                  </a:ext>
                </a:extLst>
              </a:tr>
            </a:tbl>
          </a:graphicData>
        </a:graphic>
      </p:graphicFrame>
      <p:sp>
        <p:nvSpPr>
          <p:cNvPr id="4" name="Text Placeholder 3">
            <a:extLst>
              <a:ext uri="{FF2B5EF4-FFF2-40B4-BE49-F238E27FC236}">
                <a16:creationId xmlns:a16="http://schemas.microsoft.com/office/drawing/2014/main" id="{86045CB9-F601-4A55-BA76-5F72E13CBC0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65041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9139D-DCB8-4509-BD81-F373ED809B83}"/>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526E87F2-1C84-4C44-8AB2-742CB6224EA7}"/>
              </a:ext>
            </a:extLst>
          </p:cNvPr>
          <p:cNvGraphicFramePr>
            <a:graphicFrameLocks noGrp="1"/>
          </p:cNvGraphicFramePr>
          <p:nvPr>
            <p:ph type="tbl" sz="quarter" idx="13"/>
            <p:extLst>
              <p:ext uri="{D42A27DB-BD31-4B8C-83A1-F6EECF244321}">
                <p14:modId xmlns:p14="http://schemas.microsoft.com/office/powerpoint/2010/main" val="161950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3666069"/>
                    </a:ext>
                  </a:extLst>
                </a:gridCol>
                <a:gridCol w="1810512">
                  <a:extLst>
                    <a:ext uri="{9D8B030D-6E8A-4147-A177-3AD203B41FA5}">
                      <a16:colId xmlns:a16="http://schemas.microsoft.com/office/drawing/2014/main" val="920065708"/>
                    </a:ext>
                  </a:extLst>
                </a:gridCol>
                <a:gridCol w="822960">
                  <a:extLst>
                    <a:ext uri="{9D8B030D-6E8A-4147-A177-3AD203B41FA5}">
                      <a16:colId xmlns:a16="http://schemas.microsoft.com/office/drawing/2014/main" val="4014148454"/>
                    </a:ext>
                  </a:extLst>
                </a:gridCol>
                <a:gridCol w="822960">
                  <a:extLst>
                    <a:ext uri="{9D8B030D-6E8A-4147-A177-3AD203B41FA5}">
                      <a16:colId xmlns:a16="http://schemas.microsoft.com/office/drawing/2014/main" val="2075157016"/>
                    </a:ext>
                  </a:extLst>
                </a:gridCol>
                <a:gridCol w="822960">
                  <a:extLst>
                    <a:ext uri="{9D8B030D-6E8A-4147-A177-3AD203B41FA5}">
                      <a16:colId xmlns:a16="http://schemas.microsoft.com/office/drawing/2014/main" val="2911350325"/>
                    </a:ext>
                  </a:extLst>
                </a:gridCol>
                <a:gridCol w="822960">
                  <a:extLst>
                    <a:ext uri="{9D8B030D-6E8A-4147-A177-3AD203B41FA5}">
                      <a16:colId xmlns:a16="http://schemas.microsoft.com/office/drawing/2014/main" val="2338088905"/>
                    </a:ext>
                  </a:extLst>
                </a:gridCol>
                <a:gridCol w="822960">
                  <a:extLst>
                    <a:ext uri="{9D8B030D-6E8A-4147-A177-3AD203B41FA5}">
                      <a16:colId xmlns:a16="http://schemas.microsoft.com/office/drawing/2014/main" val="1788225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035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- 2022-02-22 10:57:31</a:t>
                      </a:r>
                      <a:r>
                        <a:rPr kumimoji="0" lang="es-ES" sz="1000" b="0" i="0" u="none" strike="noStrike" kern="1200" cap="none" spc="0" normalizeH="0" baseline="0" noProof="0">
                          <a:ln>
                            <a:noFill/>
                          </a:ln>
                          <a:solidFill>
                            <a:prstClr val="black"/>
                          </a:solidFill>
                          <a:effectLst/>
                          <a:uLnTx/>
                          <a:uFillTx/>
                          <a:latin typeface="+mn-lt"/>
                          <a:ea typeface="+mn-ea"/>
                          <a:cs typeface="+mn-cs"/>
                        </a:rPr>
                        <a:t>
 Detrás de un gran #equipo como el teamvenzo.arg existe otro más.
Un grupo de personas dispuesto a darlo todo para que cada corredor tenga sus #bicicletas en condiciones, preparados en la llegada con agua, alimento y un abrazo de #felicitaciones.
Ese otro equipo son las personas que conforman grupocarloskarabitian 
Apasionados, grandes compañeros y excelentes personas. ❤️🖤🤍
#Gracias a cada uno de ellos por brindar lo mejor a esta gran #familia en la #vueltadelporvenir y en cada competencia! 
.
.
#SOMOSVENZO ❤️‍🔥
#venzo #grupocarloskarabitian #sabemosdebicicletas #teamvenzo
#venzoargentina #venzoarg #cycling #cyclinglife #ciclismoargentino #ciclismo #ciclismoderuta #ruta #renault #venzoetna #etna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274566620_375873447289793_3104025565339348250_n.jpg?_nc_cat=101&amp;ccb=1-5&amp;_nc_sid=8ae9d6&amp;_nc_ohc=f8kewNZoMUMAX8u3_D1&amp;_nc_ht=scontent-bos3-1.cdninstagram.com&amp;edm=AL-3X8kEAAAA&amp;oh=00_AT-cqwfo1GuSb9vw6BXQj8jWNPjvf4A1JeIuwi9dL0w9yw&amp;oe=6230D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9137948"/>
                  </a:ext>
                </a:extLst>
              </a:tr>
            </a:tbl>
          </a:graphicData>
        </a:graphic>
      </p:graphicFrame>
      <p:sp>
        <p:nvSpPr>
          <p:cNvPr id="4" name="Text Placeholder 3">
            <a:extLst>
              <a:ext uri="{FF2B5EF4-FFF2-40B4-BE49-F238E27FC236}">
                <a16:creationId xmlns:a16="http://schemas.microsoft.com/office/drawing/2014/main" id="{37BA3EEC-BA47-4289-B9B4-3E8B9A6C9EA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649614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BD11-131A-4E36-B751-DB53235B94CB}"/>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2A5402D1-167E-4085-A4A9-BF204F2C9D92}"/>
              </a:ext>
            </a:extLst>
          </p:cNvPr>
          <p:cNvGraphicFramePr>
            <a:graphicFrameLocks noGrp="1"/>
          </p:cNvGraphicFramePr>
          <p:nvPr>
            <p:ph type="tbl" sz="quarter" idx="13"/>
            <p:extLst>
              <p:ext uri="{D42A27DB-BD31-4B8C-83A1-F6EECF244321}">
                <p14:modId xmlns:p14="http://schemas.microsoft.com/office/powerpoint/2010/main" val="3077898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0288384"/>
                    </a:ext>
                  </a:extLst>
                </a:gridCol>
                <a:gridCol w="1810512">
                  <a:extLst>
                    <a:ext uri="{9D8B030D-6E8A-4147-A177-3AD203B41FA5}">
                      <a16:colId xmlns:a16="http://schemas.microsoft.com/office/drawing/2014/main" val="1330668720"/>
                    </a:ext>
                  </a:extLst>
                </a:gridCol>
                <a:gridCol w="822960">
                  <a:extLst>
                    <a:ext uri="{9D8B030D-6E8A-4147-A177-3AD203B41FA5}">
                      <a16:colId xmlns:a16="http://schemas.microsoft.com/office/drawing/2014/main" val="2741318063"/>
                    </a:ext>
                  </a:extLst>
                </a:gridCol>
                <a:gridCol w="822960">
                  <a:extLst>
                    <a:ext uri="{9D8B030D-6E8A-4147-A177-3AD203B41FA5}">
                      <a16:colId xmlns:a16="http://schemas.microsoft.com/office/drawing/2014/main" val="371199149"/>
                    </a:ext>
                  </a:extLst>
                </a:gridCol>
                <a:gridCol w="822960">
                  <a:extLst>
                    <a:ext uri="{9D8B030D-6E8A-4147-A177-3AD203B41FA5}">
                      <a16:colId xmlns:a16="http://schemas.microsoft.com/office/drawing/2014/main" val="4184007688"/>
                    </a:ext>
                  </a:extLst>
                </a:gridCol>
                <a:gridCol w="822960">
                  <a:extLst>
                    <a:ext uri="{9D8B030D-6E8A-4147-A177-3AD203B41FA5}">
                      <a16:colId xmlns:a16="http://schemas.microsoft.com/office/drawing/2014/main" val="3699526933"/>
                    </a:ext>
                  </a:extLst>
                </a:gridCol>
                <a:gridCol w="822960">
                  <a:extLst>
                    <a:ext uri="{9D8B030D-6E8A-4147-A177-3AD203B41FA5}">
                      <a16:colId xmlns:a16="http://schemas.microsoft.com/office/drawing/2014/main" val="392282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919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- 2022-03-08 13:01:26</a:t>
                      </a:r>
                      <a:r>
                        <a:rPr kumimoji="0" lang="en-US" sz="1000" b="0" i="0" u="none" strike="noStrike" kern="1200" cap="none" spc="0" normalizeH="0" baseline="0" noProof="0">
                          <a:ln>
                            <a:noFill/>
                          </a:ln>
                          <a:solidFill>
                            <a:prstClr val="black"/>
                          </a:solidFill>
                          <a:effectLst/>
                          <a:uLnTx/>
                          <a:uFillTx/>
                          <a:latin typeface="+mn-lt"/>
                          <a:ea typeface="+mn-ea"/>
                          <a:cs typeface="+mn-cs"/>
                        </a:rPr>
                        <a:t>
 ::
#8M 
Día Internacional de la Mujer 💙
Las #MujeresRaleigh luchan todos los días, no bajan los brazos, siempre persiguen sus sueños y objetivos y desafían todos los terrenos.
Hoy les decimos que es un honor estar al lado de ellas en este camino.
.
🚴 Carla Grillo / grillocarla657
🚴 Jimena Manganiello / jimemanganiello
🚴 Lula Tufró / lulatufro
🚴 Anabel Ruiz
🚴 Valeria Gómez / valeriagomez2232
🚴 Estefanía Pilz / estefaniapilzok
🚴 Silvana Saenz / silvana.saenz.5
🚴 Bea Carrizo / beacarrizo
🚴 Paola Allevato / paolaallevato
🚴 Josefina Campo / campojosefina83
🚴 Ceci Caillabet / cecicaillabet
.
Son #MujeresRaleigh
.
.
#MujeresRaleigh #MujeresAzzurra #MejorEnBici #SomosRaleigh #FamiliaAzzurra #DesafiandoTodosLosTerrenos #mtblife #mtb #mtblove #mtbiking #DesafioRaleigh RaleighDalSanto
.
Las placas:
📸 cristiandiazfotodeportiva
📸 luisrojomallea
📸 ubicefoto
📸 one1_photo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275397378_664109541680888_6195209333655919363_n.jpg?_nc_cat=101&amp;ccb=1-5&amp;_nc_sid=8ae9d6&amp;_nc_ohc=sIGx0pdMpGsAX92kTA6&amp;_nc_ht=scontent-iad3-1.cdninstagram.com&amp;edm=AL-3X8kEAAAA&amp;oh=00_AT_t-Y9peq8btTqTcfTs0D08EnwgvHBRDxF3F8B8e1L6rw&amp;oe=622FA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4755777"/>
                  </a:ext>
                </a:extLst>
              </a:tr>
            </a:tbl>
          </a:graphicData>
        </a:graphic>
      </p:graphicFrame>
      <p:sp>
        <p:nvSpPr>
          <p:cNvPr id="4" name="Text Placeholder 3">
            <a:extLst>
              <a:ext uri="{FF2B5EF4-FFF2-40B4-BE49-F238E27FC236}">
                <a16:creationId xmlns:a16="http://schemas.microsoft.com/office/drawing/2014/main" id="{F2FB9EBF-1591-471D-9541-D70916FB0F5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215446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A99C-122E-464A-8265-C81D735DF413}"/>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381492EF-E9A7-434C-9599-00A843E1FF79}"/>
              </a:ext>
            </a:extLst>
          </p:cNvPr>
          <p:cNvGraphicFramePr>
            <a:graphicFrameLocks noGrp="1"/>
          </p:cNvGraphicFramePr>
          <p:nvPr>
            <p:ph type="tbl" sz="quarter" idx="13"/>
            <p:extLst>
              <p:ext uri="{D42A27DB-BD31-4B8C-83A1-F6EECF244321}">
                <p14:modId xmlns:p14="http://schemas.microsoft.com/office/powerpoint/2010/main" val="399480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1484352"/>
                    </a:ext>
                  </a:extLst>
                </a:gridCol>
                <a:gridCol w="1810512">
                  <a:extLst>
                    <a:ext uri="{9D8B030D-6E8A-4147-A177-3AD203B41FA5}">
                      <a16:colId xmlns:a16="http://schemas.microsoft.com/office/drawing/2014/main" val="511199656"/>
                    </a:ext>
                  </a:extLst>
                </a:gridCol>
                <a:gridCol w="822960">
                  <a:extLst>
                    <a:ext uri="{9D8B030D-6E8A-4147-A177-3AD203B41FA5}">
                      <a16:colId xmlns:a16="http://schemas.microsoft.com/office/drawing/2014/main" val="641535553"/>
                    </a:ext>
                  </a:extLst>
                </a:gridCol>
                <a:gridCol w="822960">
                  <a:extLst>
                    <a:ext uri="{9D8B030D-6E8A-4147-A177-3AD203B41FA5}">
                      <a16:colId xmlns:a16="http://schemas.microsoft.com/office/drawing/2014/main" val="2339814630"/>
                    </a:ext>
                  </a:extLst>
                </a:gridCol>
                <a:gridCol w="822960">
                  <a:extLst>
                    <a:ext uri="{9D8B030D-6E8A-4147-A177-3AD203B41FA5}">
                      <a16:colId xmlns:a16="http://schemas.microsoft.com/office/drawing/2014/main" val="3149227233"/>
                    </a:ext>
                  </a:extLst>
                </a:gridCol>
                <a:gridCol w="822960">
                  <a:extLst>
                    <a:ext uri="{9D8B030D-6E8A-4147-A177-3AD203B41FA5}">
                      <a16:colId xmlns:a16="http://schemas.microsoft.com/office/drawing/2014/main" val="1237941255"/>
                    </a:ext>
                  </a:extLst>
                </a:gridCol>
                <a:gridCol w="822960">
                  <a:extLst>
                    <a:ext uri="{9D8B030D-6E8A-4147-A177-3AD203B41FA5}">
                      <a16:colId xmlns:a16="http://schemas.microsoft.com/office/drawing/2014/main" val="180733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97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- 2022-02-25 19:47:01</a:t>
                      </a:r>
                      <a:r>
                        <a:rPr kumimoji="0" lang="en-US" sz="1000" b="0" i="0" u="none" strike="noStrike" kern="1200" cap="none" spc="0" normalizeH="0" baseline="0" noProof="0">
                          <a:ln>
                            <a:noFill/>
                          </a:ln>
                          <a:solidFill>
                            <a:prstClr val="black"/>
                          </a:solidFill>
                          <a:effectLst/>
                          <a:uLnTx/>
                          <a:uFillTx/>
                          <a:latin typeface="+mn-lt"/>
                          <a:ea typeface="+mn-ea"/>
                          <a:cs typeface="+mn-cs"/>
                        </a:rPr>
                        <a:t>
 Resumen de una semana diferente y apasionante🔥
✅ Participando de la #vueltadelporvenir junto al teamvenzo.arg en nuestras #venzoetna
✅Realizando la mecánica neutra del evento junto a grupocarloskarabitian
✅Disfrutando y aprendiendo de la experiencia de competir en #ciclismoderuta con corredores de #mountainbike
.
.
La #pasion nos mueve!
.
#somosvenzo #venzo #venzoargentina #cycling #road #cyclingroad #ruta #etna #sabemosdebicicletas #ciclismoderuta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274649650_496953215341760_685934912460707366_n.jpg?stp=dst-jpg_e35_s640x640_sh0.08&amp;_nc_ht=scontent.cdninstagram.com&amp;_nc_cat=108&amp;_nc_ohc=mmZE2bhP7f0AX9zNDxA&amp;edm=AMO9-JQAAAAA&amp;ccb=7-4&amp;oh=00_AT94R_JIdqkgUiAwv_eR_lN0RLGClibgTgIq07ds7KCCPw&amp;oe=622B965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29268"/>
                  </a:ext>
                </a:extLst>
              </a:tr>
            </a:tbl>
          </a:graphicData>
        </a:graphic>
      </p:graphicFrame>
      <p:sp>
        <p:nvSpPr>
          <p:cNvPr id="4" name="Text Placeholder 3">
            <a:extLst>
              <a:ext uri="{FF2B5EF4-FFF2-40B4-BE49-F238E27FC236}">
                <a16:creationId xmlns:a16="http://schemas.microsoft.com/office/drawing/2014/main" id="{F20BEECB-6336-4C60-B553-4BEB600DA93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90844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9A7EB-DC97-4F94-B005-B29AC7B8A8E6}"/>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8EADA2F1-2975-40F8-8169-A64375C1D754}"/>
              </a:ext>
            </a:extLst>
          </p:cNvPr>
          <p:cNvGraphicFramePr>
            <a:graphicFrameLocks noGrp="1"/>
          </p:cNvGraphicFramePr>
          <p:nvPr>
            <p:ph type="tbl" sz="quarter" idx="13"/>
            <p:extLst>
              <p:ext uri="{D42A27DB-BD31-4B8C-83A1-F6EECF244321}">
                <p14:modId xmlns:p14="http://schemas.microsoft.com/office/powerpoint/2010/main" val="84287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71054009"/>
                    </a:ext>
                  </a:extLst>
                </a:gridCol>
                <a:gridCol w="1810512">
                  <a:extLst>
                    <a:ext uri="{9D8B030D-6E8A-4147-A177-3AD203B41FA5}">
                      <a16:colId xmlns:a16="http://schemas.microsoft.com/office/drawing/2014/main" val="2652379658"/>
                    </a:ext>
                  </a:extLst>
                </a:gridCol>
                <a:gridCol w="822960">
                  <a:extLst>
                    <a:ext uri="{9D8B030D-6E8A-4147-A177-3AD203B41FA5}">
                      <a16:colId xmlns:a16="http://schemas.microsoft.com/office/drawing/2014/main" val="1642134620"/>
                    </a:ext>
                  </a:extLst>
                </a:gridCol>
                <a:gridCol w="822960">
                  <a:extLst>
                    <a:ext uri="{9D8B030D-6E8A-4147-A177-3AD203B41FA5}">
                      <a16:colId xmlns:a16="http://schemas.microsoft.com/office/drawing/2014/main" val="2798294102"/>
                    </a:ext>
                  </a:extLst>
                </a:gridCol>
                <a:gridCol w="822960">
                  <a:extLst>
                    <a:ext uri="{9D8B030D-6E8A-4147-A177-3AD203B41FA5}">
                      <a16:colId xmlns:a16="http://schemas.microsoft.com/office/drawing/2014/main" val="85178965"/>
                    </a:ext>
                  </a:extLst>
                </a:gridCol>
                <a:gridCol w="822960">
                  <a:extLst>
                    <a:ext uri="{9D8B030D-6E8A-4147-A177-3AD203B41FA5}">
                      <a16:colId xmlns:a16="http://schemas.microsoft.com/office/drawing/2014/main" val="3607846796"/>
                    </a:ext>
                  </a:extLst>
                </a:gridCol>
                <a:gridCol w="822960">
                  <a:extLst>
                    <a:ext uri="{9D8B030D-6E8A-4147-A177-3AD203B41FA5}">
                      <a16:colId xmlns:a16="http://schemas.microsoft.com/office/drawing/2014/main" val="306070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61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- 2022-02-14 11:30:11</a:t>
                      </a:r>
                      <a:r>
                        <a:rPr kumimoji="0" lang="en-US" sz="1000" b="0" i="0" u="none" strike="noStrike" kern="1200" cap="none" spc="0" normalizeH="0" baseline="0" noProof="0">
                          <a:ln>
                            <a:noFill/>
                          </a:ln>
                          <a:solidFill>
                            <a:prstClr val="black"/>
                          </a:solidFill>
                          <a:effectLst/>
                          <a:uLnTx/>
                          <a:uFillTx/>
                          <a:latin typeface="+mn-lt"/>
                          <a:ea typeface="+mn-ea"/>
                          <a:cs typeface="+mn-cs"/>
                        </a:rPr>
                        <a:t>
 💙
Nos impulsa el amor por lo que hacemos! 
🏹 Feliz San Valentín
.
.
.
.
.
🔵 #SanValentin #DiadelosEnamorados #RaleighMMXXI #MejorEnBici #SomosRaleigh #FamiliaAzzurra #DesafiandoTodosLosTerrenos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273838296_488056009609179_7742007875572368790_n.jpg?_nc_cat=101&amp;ccb=1-5&amp;_nc_sid=8ae9d6&amp;_nc_ohc=tY5G2LYxqYsAX9tnhW8&amp;_nc_ht=scontent-iad3-1.cdninstagram.com&amp;edm=AL-3X8kEAAAA&amp;oh=00_AT_14Dq2J74dU2HE7GUWJP_TmJ5Jook074LGdZYBAnFang&amp;oe=622FAF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554033"/>
                  </a:ext>
                </a:extLst>
              </a:tr>
            </a:tbl>
          </a:graphicData>
        </a:graphic>
      </p:graphicFrame>
      <p:sp>
        <p:nvSpPr>
          <p:cNvPr id="4" name="Text Placeholder 3">
            <a:extLst>
              <a:ext uri="{FF2B5EF4-FFF2-40B4-BE49-F238E27FC236}">
                <a16:creationId xmlns:a16="http://schemas.microsoft.com/office/drawing/2014/main" id="{F5DA042E-8415-4B42-B59A-8FD7E5EC9F8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620437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96A1F-AB4D-4BD7-9FB8-83D96050FBD1}"/>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5F1CE096-8232-4B1A-9822-8EB27340CBF5}"/>
              </a:ext>
            </a:extLst>
          </p:cNvPr>
          <p:cNvGraphicFramePr>
            <a:graphicFrameLocks noGrp="1"/>
          </p:cNvGraphicFramePr>
          <p:nvPr>
            <p:ph type="tbl" sz="quarter" idx="13"/>
            <p:extLst>
              <p:ext uri="{D42A27DB-BD31-4B8C-83A1-F6EECF244321}">
                <p14:modId xmlns:p14="http://schemas.microsoft.com/office/powerpoint/2010/main" val="1780715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8802090"/>
                    </a:ext>
                  </a:extLst>
                </a:gridCol>
                <a:gridCol w="1810512">
                  <a:extLst>
                    <a:ext uri="{9D8B030D-6E8A-4147-A177-3AD203B41FA5}">
                      <a16:colId xmlns:a16="http://schemas.microsoft.com/office/drawing/2014/main" val="113627213"/>
                    </a:ext>
                  </a:extLst>
                </a:gridCol>
                <a:gridCol w="822960">
                  <a:extLst>
                    <a:ext uri="{9D8B030D-6E8A-4147-A177-3AD203B41FA5}">
                      <a16:colId xmlns:a16="http://schemas.microsoft.com/office/drawing/2014/main" val="1633196542"/>
                    </a:ext>
                  </a:extLst>
                </a:gridCol>
                <a:gridCol w="822960">
                  <a:extLst>
                    <a:ext uri="{9D8B030D-6E8A-4147-A177-3AD203B41FA5}">
                      <a16:colId xmlns:a16="http://schemas.microsoft.com/office/drawing/2014/main" val="596492584"/>
                    </a:ext>
                  </a:extLst>
                </a:gridCol>
                <a:gridCol w="822960">
                  <a:extLst>
                    <a:ext uri="{9D8B030D-6E8A-4147-A177-3AD203B41FA5}">
                      <a16:colId xmlns:a16="http://schemas.microsoft.com/office/drawing/2014/main" val="267286005"/>
                    </a:ext>
                  </a:extLst>
                </a:gridCol>
                <a:gridCol w="822960">
                  <a:extLst>
                    <a:ext uri="{9D8B030D-6E8A-4147-A177-3AD203B41FA5}">
                      <a16:colId xmlns:a16="http://schemas.microsoft.com/office/drawing/2014/main" val="2379022110"/>
                    </a:ext>
                  </a:extLst>
                </a:gridCol>
                <a:gridCol w="822960">
                  <a:extLst>
                    <a:ext uri="{9D8B030D-6E8A-4147-A177-3AD203B41FA5}">
                      <a16:colId xmlns:a16="http://schemas.microsoft.com/office/drawing/2014/main" val="344002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716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- 2022-02-21 10:24:04</a:t>
                      </a:r>
                      <a:r>
                        <a:rPr kumimoji="0" lang="en-US" sz="1000" b="0" i="0" u="none" strike="noStrike" kern="1200" cap="none" spc="0" normalizeH="0" baseline="0" noProof="0">
                          <a:ln>
                            <a:noFill/>
                          </a:ln>
                          <a:solidFill>
                            <a:prstClr val="black"/>
                          </a:solidFill>
                          <a:effectLst/>
                          <a:uLnTx/>
                          <a:uFillTx/>
                          <a:latin typeface="+mn-lt"/>
                          <a:ea typeface="+mn-ea"/>
                          <a:cs typeface="+mn-cs"/>
                        </a:rPr>
                        <a:t>
 Semana que se arranca 𝙧𝙤𝙙𝙖𝙣𝙙𝙤 𝙪𝙣𝙖 𝙏𝙤𝙥𝙢𝙚𝙜𝙖, semana que 𝘀𝗲 𝗮𝗿𝗿𝗮𝗻𝗰𝗮 𝗯𝗶𝗲𝗻. 🙌☺
.
➡Poné tu lunes súper 𝙖𝙧𝙧𝙞𝙗𝙖 con esta bomba 💣💣
.
.
.
.
#topmega #tubicitumundo #actitudtopmega #adrenalina #aventura #ciclismo #ciclismourbano #ciclismoargentina #bicis #bicicletas #mtbargentina #mtblife #mtblifestyle #movilidadsustentable #mountainbike #cycling #foldingbike #plegable #biciplegable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274490123_689692402042456_5930223087204105735_n.jpg?_nc_cat=111&amp;ccb=1-5&amp;_nc_sid=8ae9d6&amp;_nc_ohc=dTmGlQB4yRMAX_6UUBX&amp;_nc_ht=scontent-bos3-1.cdninstagram.com&amp;edm=AL-3X8kEAAAA&amp;oh=00_AT_-QDttYDAspyKh4Hvz3yL6gpKa50TlL0lGtLVEB-kHjg&amp;oe=622F015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3929133"/>
                  </a:ext>
                </a:extLst>
              </a:tr>
            </a:tbl>
          </a:graphicData>
        </a:graphic>
      </p:graphicFrame>
      <p:sp>
        <p:nvSpPr>
          <p:cNvPr id="4" name="Text Placeholder 3">
            <a:extLst>
              <a:ext uri="{FF2B5EF4-FFF2-40B4-BE49-F238E27FC236}">
                <a16:creationId xmlns:a16="http://schemas.microsoft.com/office/drawing/2014/main" id="{073DF809-73F1-4019-86A6-4AAF44C4043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23257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EC61C-0904-4585-BEE9-6832FCC4A232}"/>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0975C793-E18C-4400-94A7-42FA5655A1B7}"/>
              </a:ext>
            </a:extLst>
          </p:cNvPr>
          <p:cNvGraphicFramePr>
            <a:graphicFrameLocks noGrp="1"/>
          </p:cNvGraphicFramePr>
          <p:nvPr>
            <p:ph type="tbl" sz="quarter" idx="13"/>
            <p:extLst>
              <p:ext uri="{D42A27DB-BD31-4B8C-83A1-F6EECF244321}">
                <p14:modId xmlns:p14="http://schemas.microsoft.com/office/powerpoint/2010/main" val="275950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6872166"/>
                    </a:ext>
                  </a:extLst>
                </a:gridCol>
                <a:gridCol w="1810512">
                  <a:extLst>
                    <a:ext uri="{9D8B030D-6E8A-4147-A177-3AD203B41FA5}">
                      <a16:colId xmlns:a16="http://schemas.microsoft.com/office/drawing/2014/main" val="1778280881"/>
                    </a:ext>
                  </a:extLst>
                </a:gridCol>
                <a:gridCol w="822960">
                  <a:extLst>
                    <a:ext uri="{9D8B030D-6E8A-4147-A177-3AD203B41FA5}">
                      <a16:colId xmlns:a16="http://schemas.microsoft.com/office/drawing/2014/main" val="2253590850"/>
                    </a:ext>
                  </a:extLst>
                </a:gridCol>
                <a:gridCol w="822960">
                  <a:extLst>
                    <a:ext uri="{9D8B030D-6E8A-4147-A177-3AD203B41FA5}">
                      <a16:colId xmlns:a16="http://schemas.microsoft.com/office/drawing/2014/main" val="1470508868"/>
                    </a:ext>
                  </a:extLst>
                </a:gridCol>
                <a:gridCol w="822960">
                  <a:extLst>
                    <a:ext uri="{9D8B030D-6E8A-4147-A177-3AD203B41FA5}">
                      <a16:colId xmlns:a16="http://schemas.microsoft.com/office/drawing/2014/main" val="2287130182"/>
                    </a:ext>
                  </a:extLst>
                </a:gridCol>
                <a:gridCol w="822960">
                  <a:extLst>
                    <a:ext uri="{9D8B030D-6E8A-4147-A177-3AD203B41FA5}">
                      <a16:colId xmlns:a16="http://schemas.microsoft.com/office/drawing/2014/main" val="274082394"/>
                    </a:ext>
                  </a:extLst>
                </a:gridCol>
                <a:gridCol w="822960">
                  <a:extLst>
                    <a:ext uri="{9D8B030D-6E8A-4147-A177-3AD203B41FA5}">
                      <a16:colId xmlns:a16="http://schemas.microsoft.com/office/drawing/2014/main" val="125176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264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- 2022-03-06 17:57:06</a:t>
                      </a:r>
                      <a:r>
                        <a:rPr kumimoji="0" lang="en-US" sz="1000" b="0" i="0" u="none" strike="noStrike" kern="1200" cap="none" spc="0" normalizeH="0" baseline="0" noProof="0">
                          <a:ln>
                            <a:noFill/>
                          </a:ln>
                          <a:solidFill>
                            <a:prstClr val="black"/>
                          </a:solidFill>
                          <a:effectLst/>
                          <a:uLnTx/>
                          <a:uFillTx/>
                          <a:latin typeface="+mn-lt"/>
                          <a:ea typeface="+mn-ea"/>
                          <a:cs typeface="+mn-cs"/>
                        </a:rPr>
                        <a:t>
 Ser mujer 𝘀𝗲 𝗰𝗲𝗹𝗲𝗯𝗿𝗮 𝗳𝘂𝗲𝗿𝘁𝗲 🤜🤛 ¿ya aprovechaste los 𝙙𝙚𝙨𝙘𝙪𝙚𝙣𝙩𝙤𝙨? 🔥
.
➡Tu próxima Topmega está 𝗮 𝘂𝗻 𝗰𝗹𝗶𝗰𝗸 𝘁𝘂𝘆𝗼: corré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#mujeres #diadelamujer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275311866_362351955752365_2416807334324258448_n.webp?stp=dst-jpg&amp;_nc_cat=107&amp;ccb=1-5&amp;_nc_sid=8ae9d6&amp;_nc_ohc=5rdCb4BwfmwAX8P-Yek&amp;_nc_oc=AQleueYqnqNngJZbiOeUj_-ESAz8-xFhgNxpEmIwjxGcRfj3yF2Nlcu6wafvgXuAa20&amp;_nc_ht=scontent-bos3-1.cdninstagram.com&amp;edm=AL-3X8kEAAAA&amp;oh=00_AT8iS5ZjlsT1eaGbvXevm7ojg0LFuFsiJasOzcUnx7_vrw&amp;oe=623054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3588407"/>
                  </a:ext>
                </a:extLst>
              </a:tr>
            </a:tbl>
          </a:graphicData>
        </a:graphic>
      </p:graphicFrame>
      <p:sp>
        <p:nvSpPr>
          <p:cNvPr id="4" name="Text Placeholder 3">
            <a:extLst>
              <a:ext uri="{FF2B5EF4-FFF2-40B4-BE49-F238E27FC236}">
                <a16:creationId xmlns:a16="http://schemas.microsoft.com/office/drawing/2014/main" id="{4584D334-4C93-43B4-A784-281BAFA0683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95490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3AB3-C5C2-4146-9C4A-11C6284DCACA}"/>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65DED83D-68A7-48C9-A861-74C1093B46D2}"/>
              </a:ext>
            </a:extLst>
          </p:cNvPr>
          <p:cNvGraphicFramePr>
            <a:graphicFrameLocks noGrp="1"/>
          </p:cNvGraphicFramePr>
          <p:nvPr>
            <p:ph type="tbl" sz="quarter" idx="13"/>
            <p:extLst>
              <p:ext uri="{D42A27DB-BD31-4B8C-83A1-F6EECF244321}">
                <p14:modId xmlns:p14="http://schemas.microsoft.com/office/powerpoint/2010/main" val="1855390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39912256"/>
                    </a:ext>
                  </a:extLst>
                </a:gridCol>
                <a:gridCol w="1810512">
                  <a:extLst>
                    <a:ext uri="{9D8B030D-6E8A-4147-A177-3AD203B41FA5}">
                      <a16:colId xmlns:a16="http://schemas.microsoft.com/office/drawing/2014/main" val="4253703019"/>
                    </a:ext>
                  </a:extLst>
                </a:gridCol>
                <a:gridCol w="822960">
                  <a:extLst>
                    <a:ext uri="{9D8B030D-6E8A-4147-A177-3AD203B41FA5}">
                      <a16:colId xmlns:a16="http://schemas.microsoft.com/office/drawing/2014/main" val="2370201698"/>
                    </a:ext>
                  </a:extLst>
                </a:gridCol>
                <a:gridCol w="822960">
                  <a:extLst>
                    <a:ext uri="{9D8B030D-6E8A-4147-A177-3AD203B41FA5}">
                      <a16:colId xmlns:a16="http://schemas.microsoft.com/office/drawing/2014/main" val="1456398342"/>
                    </a:ext>
                  </a:extLst>
                </a:gridCol>
                <a:gridCol w="822960">
                  <a:extLst>
                    <a:ext uri="{9D8B030D-6E8A-4147-A177-3AD203B41FA5}">
                      <a16:colId xmlns:a16="http://schemas.microsoft.com/office/drawing/2014/main" val="3770459067"/>
                    </a:ext>
                  </a:extLst>
                </a:gridCol>
                <a:gridCol w="822960">
                  <a:extLst>
                    <a:ext uri="{9D8B030D-6E8A-4147-A177-3AD203B41FA5}">
                      <a16:colId xmlns:a16="http://schemas.microsoft.com/office/drawing/2014/main" val="3823707704"/>
                    </a:ext>
                  </a:extLst>
                </a:gridCol>
                <a:gridCol w="822960">
                  <a:extLst>
                    <a:ext uri="{9D8B030D-6E8A-4147-A177-3AD203B41FA5}">
                      <a16:colId xmlns:a16="http://schemas.microsoft.com/office/drawing/2014/main" val="3887197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486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- 2022-02-28 17:54:12</a:t>
                      </a:r>
                      <a:r>
                        <a:rPr kumimoji="0" lang="en-US" sz="1000" b="0" i="0" u="none" strike="noStrike" kern="1200" cap="none" spc="0" normalizeH="0" baseline="0" noProof="0">
                          <a:ln>
                            <a:noFill/>
                          </a:ln>
                          <a:solidFill>
                            <a:prstClr val="black"/>
                          </a:solidFill>
                          <a:effectLst/>
                          <a:uLnTx/>
                          <a:uFillTx/>
                          <a:latin typeface="+mn-lt"/>
                          <a:ea typeface="+mn-ea"/>
                          <a:cs typeface="+mn-cs"/>
                        </a:rPr>
                        <a:t>
 𝗔𝗹 𝗰𝗼𝗹𝗲 𝘀𝗲 𝘃𝘂𝗲𝗹𝘃𝗲 𝗽𝗲𝗱𝗮𝗹𝗲𝗮𝗻𝗱𝗼 🚲❤ porque 𝘀𝗼𝗺𝗼𝘀 𝗳𝗮𝗻𝘀 de las bicis, y sobre todo de la #LigadeHéroes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274832015_3232391047040931_6909093058627932067_n.webp?stp=dst-jpg&amp;_nc_cat=105&amp;ccb=1-5&amp;_nc_sid=8ae9d6&amp;_nc_ohc=Ug-colgymXoAX9y_0pi&amp;_nc_ht=scontent-bos3-1.cdninstagram.com&amp;edm=AL-3X8kEAAAA&amp;oh=00_AT9AwTH0ymtYLX9Go72FkrmhSJRNOHKNjpp8TtwV1M4vtQ&amp;oe=622EFD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78691550"/>
                  </a:ext>
                </a:extLst>
              </a:tr>
            </a:tbl>
          </a:graphicData>
        </a:graphic>
      </p:graphicFrame>
      <p:sp>
        <p:nvSpPr>
          <p:cNvPr id="4" name="Text Placeholder 3">
            <a:extLst>
              <a:ext uri="{FF2B5EF4-FFF2-40B4-BE49-F238E27FC236}">
                <a16:creationId xmlns:a16="http://schemas.microsoft.com/office/drawing/2014/main" id="{933D2E4E-E145-468D-BD39-9B1A710B397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22011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71504-05D8-45A0-B447-AA75FDA354E8}"/>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4CCBF121-0315-4FBF-A599-23A260CF9B11}"/>
              </a:ext>
            </a:extLst>
          </p:cNvPr>
          <p:cNvGraphicFramePr>
            <a:graphicFrameLocks noGrp="1"/>
          </p:cNvGraphicFramePr>
          <p:nvPr>
            <p:ph type="tbl" sz="quarter" idx="13"/>
            <p:extLst>
              <p:ext uri="{D42A27DB-BD31-4B8C-83A1-F6EECF244321}">
                <p14:modId xmlns:p14="http://schemas.microsoft.com/office/powerpoint/2010/main" val="418221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2937782"/>
                    </a:ext>
                  </a:extLst>
                </a:gridCol>
                <a:gridCol w="1810512">
                  <a:extLst>
                    <a:ext uri="{9D8B030D-6E8A-4147-A177-3AD203B41FA5}">
                      <a16:colId xmlns:a16="http://schemas.microsoft.com/office/drawing/2014/main" val="304209111"/>
                    </a:ext>
                  </a:extLst>
                </a:gridCol>
                <a:gridCol w="822960">
                  <a:extLst>
                    <a:ext uri="{9D8B030D-6E8A-4147-A177-3AD203B41FA5}">
                      <a16:colId xmlns:a16="http://schemas.microsoft.com/office/drawing/2014/main" val="370672822"/>
                    </a:ext>
                  </a:extLst>
                </a:gridCol>
                <a:gridCol w="822960">
                  <a:extLst>
                    <a:ext uri="{9D8B030D-6E8A-4147-A177-3AD203B41FA5}">
                      <a16:colId xmlns:a16="http://schemas.microsoft.com/office/drawing/2014/main" val="3596017795"/>
                    </a:ext>
                  </a:extLst>
                </a:gridCol>
                <a:gridCol w="822960">
                  <a:extLst>
                    <a:ext uri="{9D8B030D-6E8A-4147-A177-3AD203B41FA5}">
                      <a16:colId xmlns:a16="http://schemas.microsoft.com/office/drawing/2014/main" val="1645161596"/>
                    </a:ext>
                  </a:extLst>
                </a:gridCol>
                <a:gridCol w="822960">
                  <a:extLst>
                    <a:ext uri="{9D8B030D-6E8A-4147-A177-3AD203B41FA5}">
                      <a16:colId xmlns:a16="http://schemas.microsoft.com/office/drawing/2014/main" val="3708195148"/>
                    </a:ext>
                  </a:extLst>
                </a:gridCol>
                <a:gridCol w="822960">
                  <a:extLst>
                    <a:ext uri="{9D8B030D-6E8A-4147-A177-3AD203B41FA5}">
                      <a16:colId xmlns:a16="http://schemas.microsoft.com/office/drawing/2014/main" val="417404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897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- 2022-02-15 12:23:54</a:t>
                      </a:r>
                      <a:r>
                        <a:rPr kumimoji="0" lang="en-US" sz="1000" b="0" i="0" u="none" strike="noStrike" kern="1200" cap="none" spc="0" normalizeH="0" baseline="0" noProof="0">
                          <a:ln>
                            <a:noFill/>
                          </a:ln>
                          <a:solidFill>
                            <a:prstClr val="black"/>
                          </a:solidFill>
                          <a:effectLst/>
                          <a:uLnTx/>
                          <a:uFillTx/>
                          <a:latin typeface="+mn-lt"/>
                          <a:ea typeface="+mn-ea"/>
                          <a:cs typeface="+mn-cs"/>
                        </a:rPr>
                        <a:t>
 Volvé 𝙖𝙡 𝙘𝙤𝙡𝙚 con súper poderes! 👊 👊
.
➡Sé parte de nuestra #LigaDeHéroes y llevá #tupoder a todos lados! 🙌
.
Subí 𝘁𝘂 𝗳𝗼𝘁𝗼 📸 con el 𝙡𝙡𝙖𝙫𝙚𝙧𝙤 de tu bici y mencionanos, contándonos de dónde sos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274070337_420565466503674_335310569686200445_n.webp?stp=dst-jpg&amp;_nc_cat=105&amp;ccb=1-5&amp;_nc_sid=8ae9d6&amp;_nc_ohc=Xufoe8an9yMAX8WpocJ&amp;_nc_ht=scontent-bos3-1.cdninstagram.com&amp;edm=AL-3X8kEAAAA&amp;oh=00_AT_Iz4z91BvAch1ASbWLTVLub1AQQc58XffKGOH9xXNkjw&amp;oe=623034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32821360"/>
                  </a:ext>
                </a:extLst>
              </a:tr>
            </a:tbl>
          </a:graphicData>
        </a:graphic>
      </p:graphicFrame>
      <p:sp>
        <p:nvSpPr>
          <p:cNvPr id="4" name="Text Placeholder 3">
            <a:extLst>
              <a:ext uri="{FF2B5EF4-FFF2-40B4-BE49-F238E27FC236}">
                <a16:creationId xmlns:a16="http://schemas.microsoft.com/office/drawing/2014/main" id="{D4542DD8-E06B-4DE3-B389-86CF5E43F82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74899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484D0-9F3D-49DB-8ECE-53A5CE931795}"/>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98659B52-01C6-471F-B458-621F864E640D}"/>
              </a:ext>
            </a:extLst>
          </p:cNvPr>
          <p:cNvGraphicFramePr>
            <a:graphicFrameLocks noGrp="1"/>
          </p:cNvGraphicFramePr>
          <p:nvPr>
            <p:ph type="tbl" sz="quarter" idx="13"/>
            <p:extLst>
              <p:ext uri="{D42A27DB-BD31-4B8C-83A1-F6EECF244321}">
                <p14:modId xmlns:p14="http://schemas.microsoft.com/office/powerpoint/2010/main" val="152791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1855599"/>
                    </a:ext>
                  </a:extLst>
                </a:gridCol>
                <a:gridCol w="1810512">
                  <a:extLst>
                    <a:ext uri="{9D8B030D-6E8A-4147-A177-3AD203B41FA5}">
                      <a16:colId xmlns:a16="http://schemas.microsoft.com/office/drawing/2014/main" val="692061243"/>
                    </a:ext>
                  </a:extLst>
                </a:gridCol>
                <a:gridCol w="822960">
                  <a:extLst>
                    <a:ext uri="{9D8B030D-6E8A-4147-A177-3AD203B41FA5}">
                      <a16:colId xmlns:a16="http://schemas.microsoft.com/office/drawing/2014/main" val="2491508879"/>
                    </a:ext>
                  </a:extLst>
                </a:gridCol>
                <a:gridCol w="822960">
                  <a:extLst>
                    <a:ext uri="{9D8B030D-6E8A-4147-A177-3AD203B41FA5}">
                      <a16:colId xmlns:a16="http://schemas.microsoft.com/office/drawing/2014/main" val="554688220"/>
                    </a:ext>
                  </a:extLst>
                </a:gridCol>
                <a:gridCol w="822960">
                  <a:extLst>
                    <a:ext uri="{9D8B030D-6E8A-4147-A177-3AD203B41FA5}">
                      <a16:colId xmlns:a16="http://schemas.microsoft.com/office/drawing/2014/main" val="3302164889"/>
                    </a:ext>
                  </a:extLst>
                </a:gridCol>
                <a:gridCol w="822960">
                  <a:extLst>
                    <a:ext uri="{9D8B030D-6E8A-4147-A177-3AD203B41FA5}">
                      <a16:colId xmlns:a16="http://schemas.microsoft.com/office/drawing/2014/main" val="3252832139"/>
                    </a:ext>
                  </a:extLst>
                </a:gridCol>
                <a:gridCol w="822960">
                  <a:extLst>
                    <a:ext uri="{9D8B030D-6E8A-4147-A177-3AD203B41FA5}">
                      <a16:colId xmlns:a16="http://schemas.microsoft.com/office/drawing/2014/main" val="44509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575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- 2022-03-02 11:48:49</a:t>
                      </a:r>
                      <a:r>
                        <a:rPr kumimoji="0" lang="en-US" sz="1000" b="0" i="0" u="none" strike="noStrike" kern="1200" cap="none" spc="0" normalizeH="0" baseline="0" noProof="0">
                          <a:ln>
                            <a:noFill/>
                          </a:ln>
                          <a:solidFill>
                            <a:prstClr val="black"/>
                          </a:solidFill>
                          <a:effectLst/>
                          <a:uLnTx/>
                          <a:uFillTx/>
                          <a:latin typeface="+mn-lt"/>
                          <a:ea typeface="+mn-ea"/>
                          <a:cs typeface="+mn-cs"/>
                        </a:rPr>
                        <a:t>
 ::
VENTURE 3.0
.
🚲 V-3.0
» Cuadro: Aluminio 27.5
» 15” / 21v
» Cambio: Shimano RD-TZ400 - 21v
» Piñón: Shimano MF-TZ21
» Plato y palanca: Shimano FC-TY301
» Frenos: A disco mecánico 16 mm - C-Star BX-350
» Puños de gel
» Reflectores rojo y blanco
.
» Buscala en bicicleterías de todo el país. #SomosRaleigh
.
.
.
.
.
#Urbana #UrbanBike #Venture3.0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274941700_1295411854277400_3686224086602970029_n.jpg?_nc_cat=104&amp;ccb=1-5&amp;_nc_sid=8ae9d6&amp;_nc_ohc=YQ9pIlsCkXkAX87qcDm&amp;_nc_ht=scontent-iad3-1.cdninstagram.com&amp;edm=AL-3X8kEAAAA&amp;oh=00_AT-GUOGXfYGbUKJX4qd89SquTXbd6G6IJooHwK_pj1VTRw&amp;oe=6230D0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1265746"/>
                  </a:ext>
                </a:extLst>
              </a:tr>
            </a:tbl>
          </a:graphicData>
        </a:graphic>
      </p:graphicFrame>
      <p:sp>
        <p:nvSpPr>
          <p:cNvPr id="4" name="Text Placeholder 3">
            <a:extLst>
              <a:ext uri="{FF2B5EF4-FFF2-40B4-BE49-F238E27FC236}">
                <a16:creationId xmlns:a16="http://schemas.microsoft.com/office/drawing/2014/main" id="{34E0554F-0F0A-40E8-AF01-91690D5F4D5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618133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663E-B9BE-463B-BF2B-85A6418EE69F}"/>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DA12E29D-CA83-49FC-BB63-39E50FBF84C3}"/>
              </a:ext>
            </a:extLst>
          </p:cNvPr>
          <p:cNvGraphicFramePr>
            <a:graphicFrameLocks noGrp="1"/>
          </p:cNvGraphicFramePr>
          <p:nvPr>
            <p:ph type="tbl" sz="quarter" idx="13"/>
            <p:extLst>
              <p:ext uri="{D42A27DB-BD31-4B8C-83A1-F6EECF244321}">
                <p14:modId xmlns:p14="http://schemas.microsoft.com/office/powerpoint/2010/main" val="261273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6017084"/>
                    </a:ext>
                  </a:extLst>
                </a:gridCol>
                <a:gridCol w="1810512">
                  <a:extLst>
                    <a:ext uri="{9D8B030D-6E8A-4147-A177-3AD203B41FA5}">
                      <a16:colId xmlns:a16="http://schemas.microsoft.com/office/drawing/2014/main" val="679615640"/>
                    </a:ext>
                  </a:extLst>
                </a:gridCol>
                <a:gridCol w="822960">
                  <a:extLst>
                    <a:ext uri="{9D8B030D-6E8A-4147-A177-3AD203B41FA5}">
                      <a16:colId xmlns:a16="http://schemas.microsoft.com/office/drawing/2014/main" val="3699563046"/>
                    </a:ext>
                  </a:extLst>
                </a:gridCol>
                <a:gridCol w="822960">
                  <a:extLst>
                    <a:ext uri="{9D8B030D-6E8A-4147-A177-3AD203B41FA5}">
                      <a16:colId xmlns:a16="http://schemas.microsoft.com/office/drawing/2014/main" val="1086142708"/>
                    </a:ext>
                  </a:extLst>
                </a:gridCol>
                <a:gridCol w="822960">
                  <a:extLst>
                    <a:ext uri="{9D8B030D-6E8A-4147-A177-3AD203B41FA5}">
                      <a16:colId xmlns:a16="http://schemas.microsoft.com/office/drawing/2014/main" val="807999684"/>
                    </a:ext>
                  </a:extLst>
                </a:gridCol>
                <a:gridCol w="822960">
                  <a:extLst>
                    <a:ext uri="{9D8B030D-6E8A-4147-A177-3AD203B41FA5}">
                      <a16:colId xmlns:a16="http://schemas.microsoft.com/office/drawing/2014/main" val="3847316705"/>
                    </a:ext>
                  </a:extLst>
                </a:gridCol>
                <a:gridCol w="822960">
                  <a:extLst>
                    <a:ext uri="{9D8B030D-6E8A-4147-A177-3AD203B41FA5}">
                      <a16:colId xmlns:a16="http://schemas.microsoft.com/office/drawing/2014/main" val="4241189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310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- 2022-02-12 10:51:04</a:t>
                      </a:r>
                      <a:r>
                        <a:rPr kumimoji="0" lang="en-US" sz="1000" b="0" i="0" u="none" strike="noStrike" kern="1200" cap="none" spc="0" normalizeH="0" baseline="0" noProof="0">
                          <a:ln>
                            <a:noFill/>
                          </a:ln>
                          <a:solidFill>
                            <a:prstClr val="black"/>
                          </a:solidFill>
                          <a:effectLst/>
                          <a:uLnTx/>
                          <a:uFillTx/>
                          <a:latin typeface="+mn-lt"/>
                          <a:ea typeface="+mn-ea"/>
                          <a:cs typeface="+mn-cs"/>
                        </a:rPr>
                        <a:t>
 ☝ Que nadie te diga que una #Topmega no puede ser 𝙚𝙡 𝙖𝙢𝙤𝙧 𝙙𝙚 𝙩𝙪 𝙫𝙞𝙙𝙖 🤩🥰
.
➡Conocé todos los modelos disponibles en nuestra web y sentí 𝗲𝗹 𝘃𝗲𝗿𝗱𝗮𝗱𝗲𝗿𝗼 𝗮𝗺𝗼𝗿 𝗮 𝗽𝗿𝗶𝗺𝗲𝗿𝗮 𝘃𝗶𝘀𝘁𝗮… ❤️🔥
.
.
.
.
#topmega #tubicitumundo #actitudtopmega #adrenalina #aventura #ciclismo #ciclismourbano #ciclismoargentina #bicis #bicicletas #mtbargentina #mtblife #mtblifestyle #movilidadsustentable #mountainbike #cycling #bicidepaseo #movilidadelectrica #ebike #bicielectrica #bicicletaelectrica #sanvalentin #sanvalentin2022 #diadelosenamorados #diadelosenamorados2022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273948588_616450235997363_8613944563149754238_n.jpg?_nc_cat=109&amp;ccb=1-5&amp;_nc_sid=8ae9d6&amp;_nc_ohc=WOCY5hjwKjwAX99-C0A&amp;_nc_ht=scontent-bos3-1.cdninstagram.com&amp;edm=AL-3X8kEAAAA&amp;oh=00_AT8xVFmPGsXUmua1W-gC-8OKU_R9ALJCH1t6JrRwb-CljQ&amp;oe=62306D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2469551"/>
                  </a:ext>
                </a:extLst>
              </a:tr>
            </a:tbl>
          </a:graphicData>
        </a:graphic>
      </p:graphicFrame>
      <p:sp>
        <p:nvSpPr>
          <p:cNvPr id="4" name="Text Placeholder 3">
            <a:extLst>
              <a:ext uri="{FF2B5EF4-FFF2-40B4-BE49-F238E27FC236}">
                <a16:creationId xmlns:a16="http://schemas.microsoft.com/office/drawing/2014/main" id="{793E3745-8B5F-4F78-9224-38E69646C38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76868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D488-1089-44A6-834B-2D0BEB86DD65}"/>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23C7AC6F-6E8D-4E74-BDC9-09DFB3158D52}"/>
              </a:ext>
            </a:extLst>
          </p:cNvPr>
          <p:cNvGraphicFramePr>
            <a:graphicFrameLocks noGrp="1"/>
          </p:cNvGraphicFramePr>
          <p:nvPr>
            <p:ph type="tbl" sz="quarter" idx="13"/>
            <p:extLst>
              <p:ext uri="{D42A27DB-BD31-4B8C-83A1-F6EECF244321}">
                <p14:modId xmlns:p14="http://schemas.microsoft.com/office/powerpoint/2010/main" val="130724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3173695"/>
                    </a:ext>
                  </a:extLst>
                </a:gridCol>
                <a:gridCol w="1810512">
                  <a:extLst>
                    <a:ext uri="{9D8B030D-6E8A-4147-A177-3AD203B41FA5}">
                      <a16:colId xmlns:a16="http://schemas.microsoft.com/office/drawing/2014/main" val="2905747466"/>
                    </a:ext>
                  </a:extLst>
                </a:gridCol>
                <a:gridCol w="822960">
                  <a:extLst>
                    <a:ext uri="{9D8B030D-6E8A-4147-A177-3AD203B41FA5}">
                      <a16:colId xmlns:a16="http://schemas.microsoft.com/office/drawing/2014/main" val="2138760627"/>
                    </a:ext>
                  </a:extLst>
                </a:gridCol>
                <a:gridCol w="822960">
                  <a:extLst>
                    <a:ext uri="{9D8B030D-6E8A-4147-A177-3AD203B41FA5}">
                      <a16:colId xmlns:a16="http://schemas.microsoft.com/office/drawing/2014/main" val="4059407386"/>
                    </a:ext>
                  </a:extLst>
                </a:gridCol>
                <a:gridCol w="822960">
                  <a:extLst>
                    <a:ext uri="{9D8B030D-6E8A-4147-A177-3AD203B41FA5}">
                      <a16:colId xmlns:a16="http://schemas.microsoft.com/office/drawing/2014/main" val="665073198"/>
                    </a:ext>
                  </a:extLst>
                </a:gridCol>
                <a:gridCol w="822960">
                  <a:extLst>
                    <a:ext uri="{9D8B030D-6E8A-4147-A177-3AD203B41FA5}">
                      <a16:colId xmlns:a16="http://schemas.microsoft.com/office/drawing/2014/main" val="3601001079"/>
                    </a:ext>
                  </a:extLst>
                </a:gridCol>
                <a:gridCol w="822960">
                  <a:extLst>
                    <a:ext uri="{9D8B030D-6E8A-4147-A177-3AD203B41FA5}">
                      <a16:colId xmlns:a16="http://schemas.microsoft.com/office/drawing/2014/main" val="2867927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90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- 2022-02-14 10:10:53</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kilómetros de amor y pasión 🚴💘
¡Feliz día de los enamorados a todos los ciclistas!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273948433_527906855179705_2215345346996399529_n.jpg?_nc_cat=103&amp;ccb=1-5&amp;_nc_sid=8ae9d6&amp;_nc_ohc=dtBTfL1Zz3EAX_KlaxI&amp;_nc_ht=scontent-bos3-1.cdninstagram.com&amp;edm=AL-3X8kEAAAA&amp;oh=00_AT9ay0RqlosW-i6RkrbcwfSIi7esqO6nd46e4z9lz_6LjQ&amp;oe=623062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0597702"/>
                  </a:ext>
                </a:extLst>
              </a:tr>
            </a:tbl>
          </a:graphicData>
        </a:graphic>
      </p:graphicFrame>
      <p:sp>
        <p:nvSpPr>
          <p:cNvPr id="4" name="Text Placeholder 3">
            <a:extLst>
              <a:ext uri="{FF2B5EF4-FFF2-40B4-BE49-F238E27FC236}">
                <a16:creationId xmlns:a16="http://schemas.microsoft.com/office/drawing/2014/main" id="{37B4309B-A3BC-478E-9717-D2CCB49FB0A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24660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78564-3748-43E1-AB17-76BEAC016FFE}"/>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A7731731-255F-4DC3-8CB4-65FAC54EE3EF}"/>
              </a:ext>
            </a:extLst>
          </p:cNvPr>
          <p:cNvGraphicFramePr>
            <a:graphicFrameLocks noGrp="1"/>
          </p:cNvGraphicFramePr>
          <p:nvPr>
            <p:ph type="tbl" sz="quarter" idx="13"/>
            <p:extLst>
              <p:ext uri="{D42A27DB-BD31-4B8C-83A1-F6EECF244321}">
                <p14:modId xmlns:p14="http://schemas.microsoft.com/office/powerpoint/2010/main" val="351639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39687904"/>
                    </a:ext>
                  </a:extLst>
                </a:gridCol>
                <a:gridCol w="1810512">
                  <a:extLst>
                    <a:ext uri="{9D8B030D-6E8A-4147-A177-3AD203B41FA5}">
                      <a16:colId xmlns:a16="http://schemas.microsoft.com/office/drawing/2014/main" val="983354016"/>
                    </a:ext>
                  </a:extLst>
                </a:gridCol>
                <a:gridCol w="822960">
                  <a:extLst>
                    <a:ext uri="{9D8B030D-6E8A-4147-A177-3AD203B41FA5}">
                      <a16:colId xmlns:a16="http://schemas.microsoft.com/office/drawing/2014/main" val="3565529473"/>
                    </a:ext>
                  </a:extLst>
                </a:gridCol>
                <a:gridCol w="822960">
                  <a:extLst>
                    <a:ext uri="{9D8B030D-6E8A-4147-A177-3AD203B41FA5}">
                      <a16:colId xmlns:a16="http://schemas.microsoft.com/office/drawing/2014/main" val="2348417526"/>
                    </a:ext>
                  </a:extLst>
                </a:gridCol>
                <a:gridCol w="822960">
                  <a:extLst>
                    <a:ext uri="{9D8B030D-6E8A-4147-A177-3AD203B41FA5}">
                      <a16:colId xmlns:a16="http://schemas.microsoft.com/office/drawing/2014/main" val="3081473073"/>
                    </a:ext>
                  </a:extLst>
                </a:gridCol>
                <a:gridCol w="822960">
                  <a:extLst>
                    <a:ext uri="{9D8B030D-6E8A-4147-A177-3AD203B41FA5}">
                      <a16:colId xmlns:a16="http://schemas.microsoft.com/office/drawing/2014/main" val="3779831935"/>
                    </a:ext>
                  </a:extLst>
                </a:gridCol>
                <a:gridCol w="822960">
                  <a:extLst>
                    <a:ext uri="{9D8B030D-6E8A-4147-A177-3AD203B41FA5}">
                      <a16:colId xmlns:a16="http://schemas.microsoft.com/office/drawing/2014/main" val="98521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645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- 2022-03-01 19:00:59</a:t>
                      </a:r>
                      <a:r>
                        <a:rPr kumimoji="0" lang="en-US" sz="1000" b="0" i="0" u="none" strike="noStrike" kern="1200" cap="none" spc="0" normalizeH="0" baseline="0" noProof="0">
                          <a:ln>
                            <a:noFill/>
                          </a:ln>
                          <a:solidFill>
                            <a:prstClr val="black"/>
                          </a:solidFill>
                          <a:effectLst/>
                          <a:uLnTx/>
                          <a:uFillTx/>
                          <a:latin typeface="+mn-lt"/>
                          <a:ea typeface="+mn-ea"/>
                          <a:cs typeface="+mn-cs"/>
                        </a:rPr>
                        <a:t>
 ✔️ 𝐓𝐮 𝐒𝐞𝐫𝐯𝐢𝐜𝐞 𝐓𝐞𝐤𝐧𝐢𝐚𝐥 presente en Neuquén. Visitá scottstorear y dejá tu bici lista para seguir camino.
👉 Si estás en otra provincia podes consultar las tiendas participantes ingresando en www.teknial.com.ar
#TeknialArgentina #TuServiceTeknial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274900736_629910444757069_6599331774892721076_n.jpg?_nc_cat=100&amp;ccb=1-5&amp;_nc_sid=8ae9d6&amp;_nc_ohc=7T3_3bP55XcAX_bWsK_&amp;_nc_ht=scontent-bos3-1.cdninstagram.com&amp;edm=AL-3X8kEAAAA&amp;oh=00_AT9sg-8LtasMeMhkD70-ha_Ur-KVA4eqXzbIBGQjJ_8Y8w&amp;oe=62301391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0359046"/>
                  </a:ext>
                </a:extLst>
              </a:tr>
            </a:tbl>
          </a:graphicData>
        </a:graphic>
      </p:graphicFrame>
      <p:sp>
        <p:nvSpPr>
          <p:cNvPr id="4" name="Text Placeholder 3">
            <a:extLst>
              <a:ext uri="{FF2B5EF4-FFF2-40B4-BE49-F238E27FC236}">
                <a16:creationId xmlns:a16="http://schemas.microsoft.com/office/drawing/2014/main" id="{58096DD0-B5B2-4706-8699-34CD21AA16B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11722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2DDC-3843-4618-8610-B0420B0FA960}"/>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B933E38B-59FF-466D-87DA-37864DBC79B0}"/>
              </a:ext>
            </a:extLst>
          </p:cNvPr>
          <p:cNvGraphicFramePr>
            <a:graphicFrameLocks noGrp="1"/>
          </p:cNvGraphicFramePr>
          <p:nvPr>
            <p:ph type="tbl" sz="quarter" idx="13"/>
            <p:extLst>
              <p:ext uri="{D42A27DB-BD31-4B8C-83A1-F6EECF244321}">
                <p14:modId xmlns:p14="http://schemas.microsoft.com/office/powerpoint/2010/main" val="314146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3461766"/>
                    </a:ext>
                  </a:extLst>
                </a:gridCol>
                <a:gridCol w="1810512">
                  <a:extLst>
                    <a:ext uri="{9D8B030D-6E8A-4147-A177-3AD203B41FA5}">
                      <a16:colId xmlns:a16="http://schemas.microsoft.com/office/drawing/2014/main" val="3625075299"/>
                    </a:ext>
                  </a:extLst>
                </a:gridCol>
                <a:gridCol w="822960">
                  <a:extLst>
                    <a:ext uri="{9D8B030D-6E8A-4147-A177-3AD203B41FA5}">
                      <a16:colId xmlns:a16="http://schemas.microsoft.com/office/drawing/2014/main" val="1797398211"/>
                    </a:ext>
                  </a:extLst>
                </a:gridCol>
                <a:gridCol w="822960">
                  <a:extLst>
                    <a:ext uri="{9D8B030D-6E8A-4147-A177-3AD203B41FA5}">
                      <a16:colId xmlns:a16="http://schemas.microsoft.com/office/drawing/2014/main" val="659844904"/>
                    </a:ext>
                  </a:extLst>
                </a:gridCol>
                <a:gridCol w="822960">
                  <a:extLst>
                    <a:ext uri="{9D8B030D-6E8A-4147-A177-3AD203B41FA5}">
                      <a16:colId xmlns:a16="http://schemas.microsoft.com/office/drawing/2014/main" val="3840360935"/>
                    </a:ext>
                  </a:extLst>
                </a:gridCol>
                <a:gridCol w="822960">
                  <a:extLst>
                    <a:ext uri="{9D8B030D-6E8A-4147-A177-3AD203B41FA5}">
                      <a16:colId xmlns:a16="http://schemas.microsoft.com/office/drawing/2014/main" val="1544756169"/>
                    </a:ext>
                  </a:extLst>
                </a:gridCol>
                <a:gridCol w="822960">
                  <a:extLst>
                    <a:ext uri="{9D8B030D-6E8A-4147-A177-3AD203B41FA5}">
                      <a16:colId xmlns:a16="http://schemas.microsoft.com/office/drawing/2014/main" val="282410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526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- 2022-03-07 10:30:06</a:t>
                      </a:r>
                      <a:r>
                        <a:rPr kumimoji="0" lang="en-US" sz="1000" b="0" i="0" u="none" strike="noStrike" kern="1200" cap="none" spc="0" normalizeH="0" baseline="0" noProof="0">
                          <a:ln>
                            <a:noFill/>
                          </a:ln>
                          <a:solidFill>
                            <a:prstClr val="black"/>
                          </a:solidFill>
                          <a:effectLst/>
                          <a:uLnTx/>
                          <a:uFillTx/>
                          <a:latin typeface="+mn-lt"/>
                          <a:ea typeface="+mn-ea"/>
                          <a:cs typeface="+mn-cs"/>
                        </a:rPr>
                        <a:t>
 Hay días 𝙪𝙣 𝙥𝙤𝙘𝙤 𝙞𝙣𝙩𝙚𝙣𝙨𝙤𝙨 😥 y están los 𝗹𝘂𝗻𝗲𝘀… ☠
.
Ponele toda la onda 😎 y arrancá la semana 𝗿𝗼𝗱𝗮𝗻𝗱𝗼 𝗳𝘂𝗲𝗿𝘁𝗲 🚲❣
.
.
.
.
.
#topmega #tubicitumundo #actitudtopmega #adrenalina #aventura #ciclismo #ciclismourbano #ciclismoargentina #bicis #bicicletas #mtbargentina #mtblife #mtblifestyle #movilidadsustentable #mountainbike #cycling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275181528_413328087228038_4585825562784638926_n.jpg?_nc_cat=103&amp;ccb=1-5&amp;_nc_sid=8ae9d6&amp;_nc_ohc=mx7ku0Y0WWEAX9MnTJG&amp;_nc_ht=scontent-bos3-1.cdninstagram.com&amp;edm=AL-3X8kEAAAA&amp;oh=00_AT92TpCvwYuEzgENrmazZt6o6Aixr8tdUkabdtSVgFrRPw&amp;oe=622FAE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1020490"/>
                  </a:ext>
                </a:extLst>
              </a:tr>
            </a:tbl>
          </a:graphicData>
        </a:graphic>
      </p:graphicFrame>
      <p:sp>
        <p:nvSpPr>
          <p:cNvPr id="4" name="Text Placeholder 3">
            <a:extLst>
              <a:ext uri="{FF2B5EF4-FFF2-40B4-BE49-F238E27FC236}">
                <a16:creationId xmlns:a16="http://schemas.microsoft.com/office/drawing/2014/main" id="{FCB9C2B5-46FD-45BC-A63E-DBB523B76B7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5128504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3145</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2022-03-11T10:23:38Z</dcterms:created>
  <dcterms:modified xsi:type="dcterms:W3CDTF">2022-03-11T10:24:41Z</dcterms:modified>
</cp:coreProperties>
</file>