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6.4917999999999996</c:v>
                </c:pt>
                <c:pt idx="1">
                  <c:v>100</c:v>
                </c:pt>
                <c:pt idx="2">
                  <c:v>12.5</c:v>
                </c:pt>
                <c:pt idx="3">
                  <c:v>0</c:v>
                </c:pt>
                <c:pt idx="4">
                  <c:v>77.777799999999999</c:v>
                </c:pt>
                <c:pt idx="5">
                  <c:v>0.2893</c:v>
                </c:pt>
                <c:pt idx="6">
                  <c:v>2.4674</c:v>
                </c:pt>
                <c:pt idx="7">
                  <c:v>-12.690200000000001</c:v>
                </c:pt>
              </c:numCache>
            </c:numRef>
          </c:val>
          <c:extLst>
            <c:ext xmlns:c16="http://schemas.microsoft.com/office/drawing/2014/chart" uri="{C3380CC4-5D6E-409C-BE32-E72D297353CC}">
              <c16:uniqueId val="{00000000-7176-428B-B1D2-7F15408C3672}"/>
            </c:ext>
          </c:extLst>
        </c:ser>
        <c:ser>
          <c:idx val="1"/>
          <c:order val="1"/>
          <c:tx>
            <c:strRef>
              <c:f>Sheet1!$C$1</c:f>
              <c:strCache>
                <c:ptCount val="1"/>
                <c:pt idx="0">
                  <c:v>olmobikes</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100</c:v>
                </c:pt>
                <c:pt idx="1">
                  <c:v>66.666700000000006</c:v>
                </c:pt>
                <c:pt idx="2">
                  <c:v>0</c:v>
                </c:pt>
                <c:pt idx="3">
                  <c:v>0</c:v>
                </c:pt>
                <c:pt idx="4">
                  <c:v>44.444400000000002</c:v>
                </c:pt>
                <c:pt idx="5">
                  <c:v>100</c:v>
                </c:pt>
                <c:pt idx="6">
                  <c:v>100</c:v>
                </c:pt>
                <c:pt idx="7">
                  <c:v>100</c:v>
                </c:pt>
              </c:numCache>
            </c:numRef>
          </c:val>
          <c:extLst>
            <c:ext xmlns:c16="http://schemas.microsoft.com/office/drawing/2014/chart" uri="{C3380CC4-5D6E-409C-BE32-E72D297353CC}">
              <c16:uniqueId val="{00000001-7176-428B-B1D2-7F15408C3672}"/>
            </c:ext>
          </c:extLst>
        </c:ser>
        <c:ser>
          <c:idx val="2"/>
          <c:order val="2"/>
          <c:tx>
            <c:strRef>
              <c:f>Sheet1!$D$1</c:f>
              <c:strCache>
                <c:ptCount val="1"/>
                <c:pt idx="0">
                  <c:v>raleigh.bicicletas</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4.0730000000000004</c:v>
                </c:pt>
                <c:pt idx="1">
                  <c:v>16.666699999999999</c:v>
                </c:pt>
                <c:pt idx="2">
                  <c:v>50</c:v>
                </c:pt>
                <c:pt idx="3">
                  <c:v>0</c:v>
                </c:pt>
                <c:pt idx="4">
                  <c:v>55.555599999999998</c:v>
                </c:pt>
                <c:pt idx="5">
                  <c:v>0.80059999999999998</c:v>
                </c:pt>
                <c:pt idx="6">
                  <c:v>13.2247</c:v>
                </c:pt>
                <c:pt idx="7">
                  <c:v>46.442900000000002</c:v>
                </c:pt>
              </c:numCache>
            </c:numRef>
          </c:val>
          <c:extLst>
            <c:ext xmlns:c16="http://schemas.microsoft.com/office/drawing/2014/chart" uri="{C3380CC4-5D6E-409C-BE32-E72D297353CC}">
              <c16:uniqueId val="{00000002-7176-428B-B1D2-7F15408C3672}"/>
            </c:ext>
          </c:extLst>
        </c:ser>
        <c:ser>
          <c:idx val="3"/>
          <c:order val="3"/>
          <c:tx>
            <c:strRef>
              <c:f>Sheet1!$E$1</c:f>
              <c:strCache>
                <c:ptCount val="1"/>
                <c:pt idx="0">
                  <c:v>motomelbicicletas</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2.7793000000000001</c:v>
                </c:pt>
                <c:pt idx="1">
                  <c:v>50</c:v>
                </c:pt>
                <c:pt idx="2">
                  <c:v>12.5</c:v>
                </c:pt>
                <c:pt idx="3">
                  <c:v>100</c:v>
                </c:pt>
                <c:pt idx="4">
                  <c:v>55.555599999999998</c:v>
                </c:pt>
                <c:pt idx="5">
                  <c:v>0.18659999999999999</c:v>
                </c:pt>
                <c:pt idx="6">
                  <c:v>5.0730000000000004</c:v>
                </c:pt>
                <c:pt idx="7">
                  <c:v>13.4108</c:v>
                </c:pt>
              </c:numCache>
            </c:numRef>
          </c:val>
          <c:extLst>
            <c:ext xmlns:c16="http://schemas.microsoft.com/office/drawing/2014/chart" uri="{C3380CC4-5D6E-409C-BE32-E72D297353CC}">
              <c16:uniqueId val="{00000003-7176-428B-B1D2-7F15408C3672}"/>
            </c:ext>
          </c:extLst>
        </c:ser>
        <c:ser>
          <c:idx val="4"/>
          <c:order val="4"/>
          <c:tx>
            <c:strRef>
              <c:f>Sheet1!$F$1</c:f>
              <c:strCache>
                <c:ptCount val="1"/>
                <c:pt idx="0">
                  <c:v>topmega_oficial</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31.211500000000001</c:v>
                </c:pt>
                <c:pt idx="1">
                  <c:v>66.666700000000006</c:v>
                </c:pt>
                <c:pt idx="2">
                  <c:v>25</c:v>
                </c:pt>
                <c:pt idx="3">
                  <c:v>0</c:v>
                </c:pt>
                <c:pt idx="4">
                  <c:v>66.666700000000006</c:v>
                </c:pt>
                <c:pt idx="5">
                  <c:v>0.53749999999999998</c:v>
                </c:pt>
                <c:pt idx="6">
                  <c:v>1.1393</c:v>
                </c:pt>
                <c:pt idx="7">
                  <c:v>-4.5195999999999996</c:v>
                </c:pt>
              </c:numCache>
            </c:numRef>
          </c:val>
          <c:extLst>
            <c:ext xmlns:c16="http://schemas.microsoft.com/office/drawing/2014/chart" uri="{C3380CC4-5D6E-409C-BE32-E72D297353CC}">
              <c16:uniqueId val="{00000004-7176-428B-B1D2-7F15408C3672}"/>
            </c:ext>
          </c:extLst>
        </c:ser>
        <c:ser>
          <c:idx val="5"/>
          <c:order val="5"/>
          <c:tx>
            <c:strRef>
              <c:f>Sheet1!$G$1</c:f>
              <c:strCache>
                <c:ptCount val="1"/>
                <c:pt idx="0">
                  <c:v>venzoarg</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40.831800000000001</c:v>
                </c:pt>
                <c:pt idx="1">
                  <c:v>0</c:v>
                </c:pt>
                <c:pt idx="2">
                  <c:v>100</c:v>
                </c:pt>
                <c:pt idx="3">
                  <c:v>100</c:v>
                </c:pt>
                <c:pt idx="4">
                  <c:v>100</c:v>
                </c:pt>
                <c:pt idx="5">
                  <c:v>3.4190999999999998</c:v>
                </c:pt>
                <c:pt idx="6">
                  <c:v>1.4487000000000001</c:v>
                </c:pt>
                <c:pt idx="7">
                  <c:v>0.57320000000000004</c:v>
                </c:pt>
              </c:numCache>
            </c:numRef>
          </c:val>
          <c:extLst>
            <c:ext xmlns:c16="http://schemas.microsoft.com/office/drawing/2014/chart" uri="{C3380CC4-5D6E-409C-BE32-E72D297353CC}">
              <c16:uniqueId val="{00000005-7176-428B-B1D2-7F15408C3672}"/>
            </c:ext>
          </c:extLst>
        </c:ser>
        <c:dLbls>
          <c:showLegendKey val="0"/>
          <c:showVal val="0"/>
          <c:showCatName val="0"/>
          <c:showSerName val="0"/>
          <c:showPercent val="0"/>
          <c:showBubbleSize val="0"/>
        </c:dLbls>
        <c:axId val="398958424"/>
        <c:axId val="398962688"/>
      </c:radarChart>
      <c:catAx>
        <c:axId val="398958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962688"/>
        <c:crosses val="autoZero"/>
        <c:auto val="1"/>
        <c:lblAlgn val="ctr"/>
        <c:lblOffset val="100"/>
        <c:noMultiLvlLbl val="0"/>
      </c:catAx>
      <c:valAx>
        <c:axId val="398962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958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Sheet1!$B$2:$B$29</c:f>
              <c:numCache>
                <c:formatCode>General</c:formatCode>
                <c:ptCount val="28"/>
                <c:pt idx="0">
                  <c:v>14681</c:v>
                </c:pt>
                <c:pt idx="1">
                  <c:v>14857</c:v>
                </c:pt>
                <c:pt idx="2">
                  <c:v>14897</c:v>
                </c:pt>
                <c:pt idx="3">
                  <c:v>14799</c:v>
                </c:pt>
                <c:pt idx="4">
                  <c:v>14775</c:v>
                </c:pt>
                <c:pt idx="5">
                  <c:v>14754</c:v>
                </c:pt>
                <c:pt idx="6">
                  <c:v>14733</c:v>
                </c:pt>
                <c:pt idx="7">
                  <c:v>14728</c:v>
                </c:pt>
                <c:pt idx="8">
                  <c:v>14716</c:v>
                </c:pt>
                <c:pt idx="9">
                  <c:v>14701</c:v>
                </c:pt>
                <c:pt idx="10">
                  <c:v>14690</c:v>
                </c:pt>
                <c:pt idx="11">
                  <c:v>14687</c:v>
                </c:pt>
                <c:pt idx="12">
                  <c:v>14672</c:v>
                </c:pt>
                <c:pt idx="13">
                  <c:v>14663</c:v>
                </c:pt>
                <c:pt idx="14">
                  <c:v>14658</c:v>
                </c:pt>
                <c:pt idx="15">
                  <c:v>14646</c:v>
                </c:pt>
                <c:pt idx="16">
                  <c:v>14645</c:v>
                </c:pt>
                <c:pt idx="17">
                  <c:v>14637</c:v>
                </c:pt>
                <c:pt idx="18">
                  <c:v>14628</c:v>
                </c:pt>
                <c:pt idx="19">
                  <c:v>14623</c:v>
                </c:pt>
                <c:pt idx="20">
                  <c:v>14611</c:v>
                </c:pt>
                <c:pt idx="21">
                  <c:v>14602</c:v>
                </c:pt>
                <c:pt idx="22">
                  <c:v>14594</c:v>
                </c:pt>
                <c:pt idx="23">
                  <c:v>14587</c:v>
                </c:pt>
                <c:pt idx="24">
                  <c:v>14583</c:v>
                </c:pt>
                <c:pt idx="25">
                  <c:v>14575</c:v>
                </c:pt>
                <c:pt idx="26">
                  <c:v>14555</c:v>
                </c:pt>
                <c:pt idx="27">
                  <c:v>14552</c:v>
                </c:pt>
              </c:numCache>
            </c:numRef>
          </c:val>
          <c:smooth val="0"/>
          <c:extLst>
            <c:ext xmlns:c16="http://schemas.microsoft.com/office/drawing/2014/chart" uri="{C3380CC4-5D6E-409C-BE32-E72D297353CC}">
              <c16:uniqueId val="{00000000-B39B-4062-BEDB-E285A96701CB}"/>
            </c:ext>
          </c:extLst>
        </c:ser>
        <c:ser>
          <c:idx val="1"/>
          <c:order val="1"/>
          <c:tx>
            <c:strRef>
              <c:f>Sheet1!$C$1</c:f>
              <c:strCache>
                <c:ptCount val="1"/>
                <c:pt idx="0">
                  <c:v>olmobikes</c:v>
                </c:pt>
              </c:strCache>
            </c:strRef>
          </c:tx>
          <c:spPr>
            <a:ln w="28575" cap="rnd">
              <a:solidFill>
                <a:schemeClr val="accent2"/>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Sheet1!$C$2:$C$29</c:f>
              <c:numCache>
                <c:formatCode>General</c:formatCode>
                <c:ptCount val="28"/>
                <c:pt idx="0">
                  <c:v>214300</c:v>
                </c:pt>
                <c:pt idx="1">
                  <c:v>214242</c:v>
                </c:pt>
                <c:pt idx="2">
                  <c:v>214211</c:v>
                </c:pt>
                <c:pt idx="3">
                  <c:v>214150</c:v>
                </c:pt>
                <c:pt idx="4">
                  <c:v>214098</c:v>
                </c:pt>
                <c:pt idx="5">
                  <c:v>214055</c:v>
                </c:pt>
                <c:pt idx="6">
                  <c:v>214717</c:v>
                </c:pt>
                <c:pt idx="7">
                  <c:v>215243</c:v>
                </c:pt>
                <c:pt idx="8">
                  <c:v>215500</c:v>
                </c:pt>
                <c:pt idx="9">
                  <c:v>216742</c:v>
                </c:pt>
                <c:pt idx="10">
                  <c:v>219427</c:v>
                </c:pt>
                <c:pt idx="11">
                  <c:v>221940</c:v>
                </c:pt>
                <c:pt idx="12">
                  <c:v>224168</c:v>
                </c:pt>
                <c:pt idx="13">
                  <c:v>225262</c:v>
                </c:pt>
                <c:pt idx="14">
                  <c:v>225079</c:v>
                </c:pt>
                <c:pt idx="15">
                  <c:v>225026</c:v>
                </c:pt>
                <c:pt idx="16">
                  <c:v>224898</c:v>
                </c:pt>
                <c:pt idx="17">
                  <c:v>224821</c:v>
                </c:pt>
                <c:pt idx="18">
                  <c:v>224739</c:v>
                </c:pt>
                <c:pt idx="19">
                  <c:v>224645</c:v>
                </c:pt>
                <c:pt idx="20">
                  <c:v>224564</c:v>
                </c:pt>
                <c:pt idx="21">
                  <c:v>224497</c:v>
                </c:pt>
                <c:pt idx="22">
                  <c:v>224439</c:v>
                </c:pt>
                <c:pt idx="23">
                  <c:v>224383</c:v>
                </c:pt>
                <c:pt idx="24">
                  <c:v>224308</c:v>
                </c:pt>
                <c:pt idx="25">
                  <c:v>224229</c:v>
                </c:pt>
                <c:pt idx="26">
                  <c:v>224177</c:v>
                </c:pt>
                <c:pt idx="27">
                  <c:v>224161</c:v>
                </c:pt>
              </c:numCache>
            </c:numRef>
          </c:val>
          <c:smooth val="0"/>
          <c:extLst>
            <c:ext xmlns:c16="http://schemas.microsoft.com/office/drawing/2014/chart" uri="{C3380CC4-5D6E-409C-BE32-E72D297353CC}">
              <c16:uniqueId val="{00000001-B39B-4062-BEDB-E285A96701CB}"/>
            </c:ext>
          </c:extLst>
        </c:ser>
        <c:ser>
          <c:idx val="2"/>
          <c:order val="2"/>
          <c:tx>
            <c:strRef>
              <c:f>Sheet1!$D$1</c:f>
              <c:strCache>
                <c:ptCount val="1"/>
                <c:pt idx="0">
                  <c:v>raleigh.bicicletas</c:v>
                </c:pt>
              </c:strCache>
            </c:strRef>
          </c:tx>
          <c:spPr>
            <a:ln w="28575" cap="rnd">
              <a:solidFill>
                <a:schemeClr val="accent3"/>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Sheet1!$D$2:$D$29</c:f>
              <c:numCache>
                <c:formatCode>General</c:formatCode>
                <c:ptCount val="28"/>
                <c:pt idx="0">
                  <c:v>8950</c:v>
                </c:pt>
                <c:pt idx="1">
                  <c:v>8956</c:v>
                </c:pt>
                <c:pt idx="2">
                  <c:v>8961</c:v>
                </c:pt>
                <c:pt idx="3">
                  <c:v>8965</c:v>
                </c:pt>
                <c:pt idx="4">
                  <c:v>8971</c:v>
                </c:pt>
                <c:pt idx="5">
                  <c:v>8981</c:v>
                </c:pt>
                <c:pt idx="6">
                  <c:v>8988</c:v>
                </c:pt>
                <c:pt idx="7">
                  <c:v>8998</c:v>
                </c:pt>
                <c:pt idx="8">
                  <c:v>9009</c:v>
                </c:pt>
                <c:pt idx="9">
                  <c:v>9015</c:v>
                </c:pt>
                <c:pt idx="10">
                  <c:v>9026</c:v>
                </c:pt>
                <c:pt idx="11">
                  <c:v>9039</c:v>
                </c:pt>
                <c:pt idx="12">
                  <c:v>9054</c:v>
                </c:pt>
                <c:pt idx="13">
                  <c:v>9058</c:v>
                </c:pt>
                <c:pt idx="14">
                  <c:v>9064</c:v>
                </c:pt>
                <c:pt idx="15">
                  <c:v>9064</c:v>
                </c:pt>
                <c:pt idx="16">
                  <c:v>9068</c:v>
                </c:pt>
                <c:pt idx="17">
                  <c:v>9067</c:v>
                </c:pt>
                <c:pt idx="18">
                  <c:v>9076</c:v>
                </c:pt>
                <c:pt idx="19">
                  <c:v>9078</c:v>
                </c:pt>
                <c:pt idx="20">
                  <c:v>9082</c:v>
                </c:pt>
                <c:pt idx="21">
                  <c:v>9089</c:v>
                </c:pt>
                <c:pt idx="22">
                  <c:v>9105</c:v>
                </c:pt>
                <c:pt idx="23">
                  <c:v>9116</c:v>
                </c:pt>
                <c:pt idx="24">
                  <c:v>9124</c:v>
                </c:pt>
                <c:pt idx="25">
                  <c:v>9128</c:v>
                </c:pt>
                <c:pt idx="26">
                  <c:v>9127</c:v>
                </c:pt>
                <c:pt idx="27">
                  <c:v>9130</c:v>
                </c:pt>
              </c:numCache>
            </c:numRef>
          </c:val>
          <c:smooth val="0"/>
          <c:extLst>
            <c:ext xmlns:c16="http://schemas.microsoft.com/office/drawing/2014/chart" uri="{C3380CC4-5D6E-409C-BE32-E72D297353CC}">
              <c16:uniqueId val="{00000002-B39B-4062-BEDB-E285A96701CB}"/>
            </c:ext>
          </c:extLst>
        </c:ser>
        <c:ser>
          <c:idx val="3"/>
          <c:order val="3"/>
          <c:tx>
            <c:strRef>
              <c:f>Sheet1!$E$1</c:f>
              <c:strCache>
                <c:ptCount val="1"/>
                <c:pt idx="0">
                  <c:v>motomelbicicletas</c:v>
                </c:pt>
              </c:strCache>
            </c:strRef>
          </c:tx>
          <c:spPr>
            <a:ln w="28575" cap="rnd">
              <a:solidFill>
                <a:schemeClr val="accent4"/>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Sheet1!$E$2:$E$29</c:f>
              <c:numCache>
                <c:formatCode>General</c:formatCode>
                <c:ptCount val="28"/>
                <c:pt idx="0">
                  <c:v>6195</c:v>
                </c:pt>
                <c:pt idx="1">
                  <c:v>6194</c:v>
                </c:pt>
                <c:pt idx="2">
                  <c:v>6201</c:v>
                </c:pt>
                <c:pt idx="3">
                  <c:v>6204</c:v>
                </c:pt>
                <c:pt idx="4">
                  <c:v>6204</c:v>
                </c:pt>
                <c:pt idx="5">
                  <c:v>6205</c:v>
                </c:pt>
                <c:pt idx="6">
                  <c:v>6204</c:v>
                </c:pt>
                <c:pt idx="7">
                  <c:v>6202</c:v>
                </c:pt>
                <c:pt idx="8">
                  <c:v>6204</c:v>
                </c:pt>
                <c:pt idx="9">
                  <c:v>6206</c:v>
                </c:pt>
                <c:pt idx="10">
                  <c:v>6207</c:v>
                </c:pt>
                <c:pt idx="11">
                  <c:v>6209</c:v>
                </c:pt>
                <c:pt idx="12">
                  <c:v>6205</c:v>
                </c:pt>
                <c:pt idx="13">
                  <c:v>6209</c:v>
                </c:pt>
                <c:pt idx="14">
                  <c:v>6211</c:v>
                </c:pt>
                <c:pt idx="15">
                  <c:v>6215</c:v>
                </c:pt>
                <c:pt idx="16">
                  <c:v>6218</c:v>
                </c:pt>
                <c:pt idx="17">
                  <c:v>6212</c:v>
                </c:pt>
                <c:pt idx="18">
                  <c:v>6213</c:v>
                </c:pt>
                <c:pt idx="19">
                  <c:v>6214</c:v>
                </c:pt>
                <c:pt idx="20">
                  <c:v>6213</c:v>
                </c:pt>
                <c:pt idx="21">
                  <c:v>6221</c:v>
                </c:pt>
                <c:pt idx="22">
                  <c:v>6223</c:v>
                </c:pt>
                <c:pt idx="23">
                  <c:v>6226</c:v>
                </c:pt>
                <c:pt idx="24">
                  <c:v>6228</c:v>
                </c:pt>
                <c:pt idx="25">
                  <c:v>6228</c:v>
                </c:pt>
                <c:pt idx="26">
                  <c:v>6233</c:v>
                </c:pt>
                <c:pt idx="27">
                  <c:v>6230</c:v>
                </c:pt>
              </c:numCache>
            </c:numRef>
          </c:val>
          <c:smooth val="0"/>
          <c:extLst>
            <c:ext xmlns:c16="http://schemas.microsoft.com/office/drawing/2014/chart" uri="{C3380CC4-5D6E-409C-BE32-E72D297353CC}">
              <c16:uniqueId val="{00000003-B39B-4062-BEDB-E285A96701CB}"/>
            </c:ext>
          </c:extLst>
        </c:ser>
        <c:ser>
          <c:idx val="4"/>
          <c:order val="4"/>
          <c:tx>
            <c:strRef>
              <c:f>Sheet1!$F$1</c:f>
              <c:strCache>
                <c:ptCount val="1"/>
                <c:pt idx="0">
                  <c:v>topmega_oficial</c:v>
                </c:pt>
              </c:strCache>
            </c:strRef>
          </c:tx>
          <c:spPr>
            <a:ln w="28575" cap="rnd">
              <a:solidFill>
                <a:schemeClr val="accent5"/>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Sheet1!$F$2:$F$29</c:f>
              <c:numCache>
                <c:formatCode>General</c:formatCode>
                <c:ptCount val="28"/>
                <c:pt idx="0">
                  <c:v>70131</c:v>
                </c:pt>
                <c:pt idx="1">
                  <c:v>70133</c:v>
                </c:pt>
                <c:pt idx="2">
                  <c:v>70144</c:v>
                </c:pt>
                <c:pt idx="3">
                  <c:v>70153</c:v>
                </c:pt>
                <c:pt idx="4">
                  <c:v>70148</c:v>
                </c:pt>
                <c:pt idx="5">
                  <c:v>70138</c:v>
                </c:pt>
                <c:pt idx="6">
                  <c:v>70125</c:v>
                </c:pt>
                <c:pt idx="7">
                  <c:v>70109</c:v>
                </c:pt>
                <c:pt idx="8">
                  <c:v>70105</c:v>
                </c:pt>
                <c:pt idx="9">
                  <c:v>70094</c:v>
                </c:pt>
                <c:pt idx="10">
                  <c:v>70088</c:v>
                </c:pt>
                <c:pt idx="11">
                  <c:v>70068</c:v>
                </c:pt>
                <c:pt idx="12">
                  <c:v>70051</c:v>
                </c:pt>
                <c:pt idx="13">
                  <c:v>70045</c:v>
                </c:pt>
                <c:pt idx="14">
                  <c:v>70039</c:v>
                </c:pt>
                <c:pt idx="15">
                  <c:v>70041</c:v>
                </c:pt>
                <c:pt idx="16">
                  <c:v>70028</c:v>
                </c:pt>
                <c:pt idx="17">
                  <c:v>70007</c:v>
                </c:pt>
                <c:pt idx="18">
                  <c:v>69998</c:v>
                </c:pt>
                <c:pt idx="19">
                  <c:v>69990</c:v>
                </c:pt>
                <c:pt idx="20">
                  <c:v>70000</c:v>
                </c:pt>
                <c:pt idx="21">
                  <c:v>70012</c:v>
                </c:pt>
                <c:pt idx="22">
                  <c:v>70003</c:v>
                </c:pt>
                <c:pt idx="23">
                  <c:v>69995</c:v>
                </c:pt>
                <c:pt idx="24">
                  <c:v>69979</c:v>
                </c:pt>
                <c:pt idx="25">
                  <c:v>69971</c:v>
                </c:pt>
                <c:pt idx="26">
                  <c:v>69966</c:v>
                </c:pt>
                <c:pt idx="27">
                  <c:v>69964</c:v>
                </c:pt>
              </c:numCache>
            </c:numRef>
          </c:val>
          <c:smooth val="0"/>
          <c:extLst>
            <c:ext xmlns:c16="http://schemas.microsoft.com/office/drawing/2014/chart" uri="{C3380CC4-5D6E-409C-BE32-E72D297353CC}">
              <c16:uniqueId val="{00000004-B39B-4062-BEDB-E285A96701CB}"/>
            </c:ext>
          </c:extLst>
        </c:ser>
        <c:ser>
          <c:idx val="5"/>
          <c:order val="5"/>
          <c:tx>
            <c:strRef>
              <c:f>Sheet1!$G$1</c:f>
              <c:strCache>
                <c:ptCount val="1"/>
                <c:pt idx="0">
                  <c:v>venzoarg</c:v>
                </c:pt>
              </c:strCache>
            </c:strRef>
          </c:tx>
          <c:spPr>
            <a:ln w="28575" cap="rnd">
              <a:solidFill>
                <a:schemeClr val="accent6"/>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Sheet1!$G$2:$G$29</c:f>
              <c:numCache>
                <c:formatCode>General</c:formatCode>
                <c:ptCount val="28"/>
                <c:pt idx="0">
                  <c:v>91489</c:v>
                </c:pt>
                <c:pt idx="1">
                  <c:v>91490</c:v>
                </c:pt>
                <c:pt idx="2">
                  <c:v>91504</c:v>
                </c:pt>
                <c:pt idx="3">
                  <c:v>91519</c:v>
                </c:pt>
                <c:pt idx="4">
                  <c:v>91522</c:v>
                </c:pt>
                <c:pt idx="5">
                  <c:v>91516</c:v>
                </c:pt>
                <c:pt idx="6">
                  <c:v>91538</c:v>
                </c:pt>
                <c:pt idx="7">
                  <c:v>91544</c:v>
                </c:pt>
                <c:pt idx="8">
                  <c:v>91544</c:v>
                </c:pt>
                <c:pt idx="9">
                  <c:v>91538</c:v>
                </c:pt>
                <c:pt idx="10">
                  <c:v>91535</c:v>
                </c:pt>
                <c:pt idx="11">
                  <c:v>91542</c:v>
                </c:pt>
                <c:pt idx="12">
                  <c:v>91551</c:v>
                </c:pt>
                <c:pt idx="13">
                  <c:v>91551</c:v>
                </c:pt>
                <c:pt idx="14">
                  <c:v>91553</c:v>
                </c:pt>
                <c:pt idx="15">
                  <c:v>91551</c:v>
                </c:pt>
                <c:pt idx="16">
                  <c:v>91536</c:v>
                </c:pt>
                <c:pt idx="17">
                  <c:v>91536</c:v>
                </c:pt>
                <c:pt idx="18">
                  <c:v>91536</c:v>
                </c:pt>
                <c:pt idx="19">
                  <c:v>91549</c:v>
                </c:pt>
                <c:pt idx="20">
                  <c:v>91510</c:v>
                </c:pt>
                <c:pt idx="21">
                  <c:v>91501</c:v>
                </c:pt>
                <c:pt idx="22">
                  <c:v>91505</c:v>
                </c:pt>
                <c:pt idx="23">
                  <c:v>91505</c:v>
                </c:pt>
                <c:pt idx="24">
                  <c:v>91504</c:v>
                </c:pt>
                <c:pt idx="25">
                  <c:v>91506</c:v>
                </c:pt>
                <c:pt idx="26">
                  <c:v>91532</c:v>
                </c:pt>
                <c:pt idx="27">
                  <c:v>91529</c:v>
                </c:pt>
              </c:numCache>
            </c:numRef>
          </c:val>
          <c:smooth val="0"/>
          <c:extLst>
            <c:ext xmlns:c16="http://schemas.microsoft.com/office/drawing/2014/chart" uri="{C3380CC4-5D6E-409C-BE32-E72D297353CC}">
              <c16:uniqueId val="{00000005-B39B-4062-BEDB-E285A96701CB}"/>
            </c:ext>
          </c:extLst>
        </c:ser>
        <c:dLbls>
          <c:showLegendKey val="0"/>
          <c:showVal val="0"/>
          <c:showCatName val="0"/>
          <c:showSerName val="0"/>
          <c:showPercent val="0"/>
          <c:showBubbleSize val="0"/>
        </c:dLbls>
        <c:smooth val="0"/>
        <c:axId val="421375264"/>
        <c:axId val="421373952"/>
      </c:lineChart>
      <c:dateAx>
        <c:axId val="421375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373952"/>
        <c:crosses val="autoZero"/>
        <c:auto val="1"/>
        <c:lblOffset val="100"/>
        <c:baseTimeUnit val="days"/>
      </c:dateAx>
      <c:valAx>
        <c:axId val="421373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375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Sheet1!$B$2:$B$29</c:f>
              <c:numCache>
                <c:formatCode>General</c:formatCode>
                <c:ptCount val="28"/>
                <c:pt idx="0">
                  <c:v>44</c:v>
                </c:pt>
                <c:pt idx="1">
                  <c:v>176</c:v>
                </c:pt>
                <c:pt idx="2">
                  <c:v>40</c:v>
                </c:pt>
                <c:pt idx="3">
                  <c:v>-98</c:v>
                </c:pt>
                <c:pt idx="4">
                  <c:v>-24</c:v>
                </c:pt>
                <c:pt idx="5">
                  <c:v>-21</c:v>
                </c:pt>
                <c:pt idx="6">
                  <c:v>-21</c:v>
                </c:pt>
                <c:pt idx="7">
                  <c:v>-5</c:v>
                </c:pt>
                <c:pt idx="8">
                  <c:v>-12</c:v>
                </c:pt>
                <c:pt idx="9">
                  <c:v>-15</c:v>
                </c:pt>
                <c:pt idx="10">
                  <c:v>-11</c:v>
                </c:pt>
                <c:pt idx="11">
                  <c:v>-3</c:v>
                </c:pt>
                <c:pt idx="12">
                  <c:v>-15</c:v>
                </c:pt>
                <c:pt idx="13">
                  <c:v>-9</c:v>
                </c:pt>
                <c:pt idx="14">
                  <c:v>-5</c:v>
                </c:pt>
                <c:pt idx="15">
                  <c:v>-12</c:v>
                </c:pt>
                <c:pt idx="16">
                  <c:v>-1</c:v>
                </c:pt>
                <c:pt idx="17">
                  <c:v>-8</c:v>
                </c:pt>
                <c:pt idx="18">
                  <c:v>-9</c:v>
                </c:pt>
                <c:pt idx="19">
                  <c:v>-5</c:v>
                </c:pt>
                <c:pt idx="20">
                  <c:v>-12</c:v>
                </c:pt>
                <c:pt idx="21">
                  <c:v>-9</c:v>
                </c:pt>
                <c:pt idx="22">
                  <c:v>-8</c:v>
                </c:pt>
                <c:pt idx="23">
                  <c:v>-7</c:v>
                </c:pt>
                <c:pt idx="24">
                  <c:v>-4</c:v>
                </c:pt>
                <c:pt idx="25">
                  <c:v>-8</c:v>
                </c:pt>
                <c:pt idx="26">
                  <c:v>-20</c:v>
                </c:pt>
                <c:pt idx="27">
                  <c:v>-3</c:v>
                </c:pt>
              </c:numCache>
            </c:numRef>
          </c:val>
          <c:smooth val="0"/>
          <c:extLst>
            <c:ext xmlns:c16="http://schemas.microsoft.com/office/drawing/2014/chart" uri="{C3380CC4-5D6E-409C-BE32-E72D297353CC}">
              <c16:uniqueId val="{00000000-E87B-490E-A4FB-86003CBCBE91}"/>
            </c:ext>
          </c:extLst>
        </c:ser>
        <c:ser>
          <c:idx val="1"/>
          <c:order val="1"/>
          <c:tx>
            <c:strRef>
              <c:f>Sheet1!$C$1</c:f>
              <c:strCache>
                <c:ptCount val="1"/>
                <c:pt idx="0">
                  <c:v>olmobikes</c:v>
                </c:pt>
              </c:strCache>
            </c:strRef>
          </c:tx>
          <c:spPr>
            <a:ln w="28575" cap="rnd">
              <a:solidFill>
                <a:schemeClr val="accent2"/>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Sheet1!$C$2:$C$29</c:f>
              <c:numCache>
                <c:formatCode>General</c:formatCode>
                <c:ptCount val="28"/>
                <c:pt idx="0">
                  <c:v>-52</c:v>
                </c:pt>
                <c:pt idx="1">
                  <c:v>-58</c:v>
                </c:pt>
                <c:pt idx="2">
                  <c:v>-31</c:v>
                </c:pt>
                <c:pt idx="3">
                  <c:v>-61</c:v>
                </c:pt>
                <c:pt idx="4">
                  <c:v>-52</c:v>
                </c:pt>
                <c:pt idx="5">
                  <c:v>-43</c:v>
                </c:pt>
                <c:pt idx="6">
                  <c:v>662</c:v>
                </c:pt>
                <c:pt idx="7">
                  <c:v>526</c:v>
                </c:pt>
                <c:pt idx="8">
                  <c:v>257</c:v>
                </c:pt>
                <c:pt idx="9">
                  <c:v>1242</c:v>
                </c:pt>
                <c:pt idx="10">
                  <c:v>2685</c:v>
                </c:pt>
                <c:pt idx="11">
                  <c:v>2513</c:v>
                </c:pt>
                <c:pt idx="12">
                  <c:v>2228</c:v>
                </c:pt>
                <c:pt idx="13">
                  <c:v>1094</c:v>
                </c:pt>
                <c:pt idx="14">
                  <c:v>-183</c:v>
                </c:pt>
                <c:pt idx="15">
                  <c:v>-53</c:v>
                </c:pt>
                <c:pt idx="16">
                  <c:v>-128</c:v>
                </c:pt>
                <c:pt idx="17">
                  <c:v>-77</c:v>
                </c:pt>
                <c:pt idx="18">
                  <c:v>-82</c:v>
                </c:pt>
                <c:pt idx="19">
                  <c:v>-94</c:v>
                </c:pt>
                <c:pt idx="20">
                  <c:v>-81</c:v>
                </c:pt>
                <c:pt idx="21">
                  <c:v>-67</c:v>
                </c:pt>
                <c:pt idx="22">
                  <c:v>-58</c:v>
                </c:pt>
                <c:pt idx="23">
                  <c:v>-56</c:v>
                </c:pt>
                <c:pt idx="24">
                  <c:v>-75</c:v>
                </c:pt>
                <c:pt idx="25">
                  <c:v>-79</c:v>
                </c:pt>
                <c:pt idx="26">
                  <c:v>-52</c:v>
                </c:pt>
                <c:pt idx="27">
                  <c:v>-16</c:v>
                </c:pt>
              </c:numCache>
            </c:numRef>
          </c:val>
          <c:smooth val="0"/>
          <c:extLst>
            <c:ext xmlns:c16="http://schemas.microsoft.com/office/drawing/2014/chart" uri="{C3380CC4-5D6E-409C-BE32-E72D297353CC}">
              <c16:uniqueId val="{00000001-E87B-490E-A4FB-86003CBCBE91}"/>
            </c:ext>
          </c:extLst>
        </c:ser>
        <c:ser>
          <c:idx val="2"/>
          <c:order val="2"/>
          <c:tx>
            <c:strRef>
              <c:f>Sheet1!$D$1</c:f>
              <c:strCache>
                <c:ptCount val="1"/>
                <c:pt idx="0">
                  <c:v>raleigh.bicicletas</c:v>
                </c:pt>
              </c:strCache>
            </c:strRef>
          </c:tx>
          <c:spPr>
            <a:ln w="28575" cap="rnd">
              <a:solidFill>
                <a:schemeClr val="accent3"/>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Sheet1!$D$2:$D$29</c:f>
              <c:numCache>
                <c:formatCode>General</c:formatCode>
                <c:ptCount val="28"/>
                <c:pt idx="0">
                  <c:v>10</c:v>
                </c:pt>
                <c:pt idx="1">
                  <c:v>6</c:v>
                </c:pt>
                <c:pt idx="2">
                  <c:v>5</c:v>
                </c:pt>
                <c:pt idx="3">
                  <c:v>4</c:v>
                </c:pt>
                <c:pt idx="4">
                  <c:v>6</c:v>
                </c:pt>
                <c:pt idx="5">
                  <c:v>10</c:v>
                </c:pt>
                <c:pt idx="6">
                  <c:v>7</c:v>
                </c:pt>
                <c:pt idx="7">
                  <c:v>10</c:v>
                </c:pt>
                <c:pt idx="8">
                  <c:v>11</c:v>
                </c:pt>
                <c:pt idx="9">
                  <c:v>6</c:v>
                </c:pt>
                <c:pt idx="10">
                  <c:v>11</c:v>
                </c:pt>
                <c:pt idx="11">
                  <c:v>13</c:v>
                </c:pt>
                <c:pt idx="12">
                  <c:v>15</c:v>
                </c:pt>
                <c:pt idx="13">
                  <c:v>4</c:v>
                </c:pt>
                <c:pt idx="14">
                  <c:v>6</c:v>
                </c:pt>
                <c:pt idx="15">
                  <c:v>0</c:v>
                </c:pt>
                <c:pt idx="16">
                  <c:v>4</c:v>
                </c:pt>
                <c:pt idx="17">
                  <c:v>-1</c:v>
                </c:pt>
                <c:pt idx="18">
                  <c:v>9</c:v>
                </c:pt>
                <c:pt idx="19">
                  <c:v>2</c:v>
                </c:pt>
                <c:pt idx="20">
                  <c:v>4</c:v>
                </c:pt>
                <c:pt idx="21">
                  <c:v>7</c:v>
                </c:pt>
                <c:pt idx="22">
                  <c:v>16</c:v>
                </c:pt>
                <c:pt idx="23">
                  <c:v>11</c:v>
                </c:pt>
                <c:pt idx="24">
                  <c:v>8</c:v>
                </c:pt>
                <c:pt idx="25">
                  <c:v>4</c:v>
                </c:pt>
                <c:pt idx="26">
                  <c:v>-1</c:v>
                </c:pt>
                <c:pt idx="27">
                  <c:v>3</c:v>
                </c:pt>
              </c:numCache>
            </c:numRef>
          </c:val>
          <c:smooth val="0"/>
          <c:extLst>
            <c:ext xmlns:c16="http://schemas.microsoft.com/office/drawing/2014/chart" uri="{C3380CC4-5D6E-409C-BE32-E72D297353CC}">
              <c16:uniqueId val="{00000002-E87B-490E-A4FB-86003CBCBE91}"/>
            </c:ext>
          </c:extLst>
        </c:ser>
        <c:ser>
          <c:idx val="3"/>
          <c:order val="3"/>
          <c:tx>
            <c:strRef>
              <c:f>Sheet1!$E$1</c:f>
              <c:strCache>
                <c:ptCount val="1"/>
                <c:pt idx="0">
                  <c:v>motomelbicicletas</c:v>
                </c:pt>
              </c:strCache>
            </c:strRef>
          </c:tx>
          <c:spPr>
            <a:ln w="28575" cap="rnd">
              <a:solidFill>
                <a:schemeClr val="accent4"/>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Sheet1!$E$2:$E$29</c:f>
              <c:numCache>
                <c:formatCode>General</c:formatCode>
                <c:ptCount val="28"/>
                <c:pt idx="0">
                  <c:v>3</c:v>
                </c:pt>
                <c:pt idx="1">
                  <c:v>-1</c:v>
                </c:pt>
                <c:pt idx="2">
                  <c:v>7</c:v>
                </c:pt>
                <c:pt idx="3">
                  <c:v>3</c:v>
                </c:pt>
                <c:pt idx="4">
                  <c:v>0</c:v>
                </c:pt>
                <c:pt idx="5">
                  <c:v>1</c:v>
                </c:pt>
                <c:pt idx="6">
                  <c:v>-1</c:v>
                </c:pt>
                <c:pt idx="7">
                  <c:v>-2</c:v>
                </c:pt>
                <c:pt idx="8">
                  <c:v>2</c:v>
                </c:pt>
                <c:pt idx="9">
                  <c:v>2</c:v>
                </c:pt>
                <c:pt idx="10">
                  <c:v>1</c:v>
                </c:pt>
                <c:pt idx="11">
                  <c:v>2</c:v>
                </c:pt>
                <c:pt idx="12">
                  <c:v>-4</c:v>
                </c:pt>
                <c:pt idx="13">
                  <c:v>4</c:v>
                </c:pt>
                <c:pt idx="14">
                  <c:v>2</c:v>
                </c:pt>
                <c:pt idx="15">
                  <c:v>4</c:v>
                </c:pt>
                <c:pt idx="16">
                  <c:v>3</c:v>
                </c:pt>
                <c:pt idx="17">
                  <c:v>-6</c:v>
                </c:pt>
                <c:pt idx="18">
                  <c:v>1</c:v>
                </c:pt>
                <c:pt idx="19">
                  <c:v>1</c:v>
                </c:pt>
                <c:pt idx="20">
                  <c:v>-1</c:v>
                </c:pt>
                <c:pt idx="21">
                  <c:v>8</c:v>
                </c:pt>
                <c:pt idx="22">
                  <c:v>2</c:v>
                </c:pt>
                <c:pt idx="23">
                  <c:v>3</c:v>
                </c:pt>
                <c:pt idx="24">
                  <c:v>2</c:v>
                </c:pt>
                <c:pt idx="25">
                  <c:v>0</c:v>
                </c:pt>
                <c:pt idx="26">
                  <c:v>5</c:v>
                </c:pt>
                <c:pt idx="27">
                  <c:v>-3</c:v>
                </c:pt>
              </c:numCache>
            </c:numRef>
          </c:val>
          <c:smooth val="0"/>
          <c:extLst>
            <c:ext xmlns:c16="http://schemas.microsoft.com/office/drawing/2014/chart" uri="{C3380CC4-5D6E-409C-BE32-E72D297353CC}">
              <c16:uniqueId val="{00000003-E87B-490E-A4FB-86003CBCBE91}"/>
            </c:ext>
          </c:extLst>
        </c:ser>
        <c:ser>
          <c:idx val="4"/>
          <c:order val="4"/>
          <c:tx>
            <c:strRef>
              <c:f>Sheet1!$F$1</c:f>
              <c:strCache>
                <c:ptCount val="1"/>
                <c:pt idx="0">
                  <c:v>topmega_oficial</c:v>
                </c:pt>
              </c:strCache>
            </c:strRef>
          </c:tx>
          <c:spPr>
            <a:ln w="28575" cap="rnd">
              <a:solidFill>
                <a:schemeClr val="accent5"/>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Sheet1!$F$2:$F$29</c:f>
              <c:numCache>
                <c:formatCode>General</c:formatCode>
                <c:ptCount val="28"/>
                <c:pt idx="0">
                  <c:v>22</c:v>
                </c:pt>
                <c:pt idx="1">
                  <c:v>2</c:v>
                </c:pt>
                <c:pt idx="2">
                  <c:v>11</c:v>
                </c:pt>
                <c:pt idx="3">
                  <c:v>9</c:v>
                </c:pt>
                <c:pt idx="4">
                  <c:v>-5</c:v>
                </c:pt>
                <c:pt idx="5">
                  <c:v>-10</c:v>
                </c:pt>
                <c:pt idx="6">
                  <c:v>-13</c:v>
                </c:pt>
                <c:pt idx="7">
                  <c:v>-16</c:v>
                </c:pt>
                <c:pt idx="8">
                  <c:v>-4</c:v>
                </c:pt>
                <c:pt idx="9">
                  <c:v>-11</c:v>
                </c:pt>
                <c:pt idx="10">
                  <c:v>-6</c:v>
                </c:pt>
                <c:pt idx="11">
                  <c:v>-20</c:v>
                </c:pt>
                <c:pt idx="12">
                  <c:v>-17</c:v>
                </c:pt>
                <c:pt idx="13">
                  <c:v>-6</c:v>
                </c:pt>
                <c:pt idx="14">
                  <c:v>-6</c:v>
                </c:pt>
                <c:pt idx="15">
                  <c:v>2</c:v>
                </c:pt>
                <c:pt idx="16">
                  <c:v>-13</c:v>
                </c:pt>
                <c:pt idx="17">
                  <c:v>-21</c:v>
                </c:pt>
                <c:pt idx="18">
                  <c:v>-9</c:v>
                </c:pt>
                <c:pt idx="19">
                  <c:v>-8</c:v>
                </c:pt>
                <c:pt idx="20">
                  <c:v>10</c:v>
                </c:pt>
                <c:pt idx="21">
                  <c:v>12</c:v>
                </c:pt>
                <c:pt idx="22">
                  <c:v>-9</c:v>
                </c:pt>
                <c:pt idx="23">
                  <c:v>-8</c:v>
                </c:pt>
                <c:pt idx="24">
                  <c:v>-16</c:v>
                </c:pt>
                <c:pt idx="25">
                  <c:v>-8</c:v>
                </c:pt>
                <c:pt idx="26">
                  <c:v>-5</c:v>
                </c:pt>
                <c:pt idx="27">
                  <c:v>-2</c:v>
                </c:pt>
              </c:numCache>
            </c:numRef>
          </c:val>
          <c:smooth val="0"/>
          <c:extLst>
            <c:ext xmlns:c16="http://schemas.microsoft.com/office/drawing/2014/chart" uri="{C3380CC4-5D6E-409C-BE32-E72D297353CC}">
              <c16:uniqueId val="{00000004-E87B-490E-A4FB-86003CBCBE91}"/>
            </c:ext>
          </c:extLst>
        </c:ser>
        <c:ser>
          <c:idx val="5"/>
          <c:order val="5"/>
          <c:tx>
            <c:strRef>
              <c:f>Sheet1!$G$1</c:f>
              <c:strCache>
                <c:ptCount val="1"/>
                <c:pt idx="0">
                  <c:v>venzoarg</c:v>
                </c:pt>
              </c:strCache>
            </c:strRef>
          </c:tx>
          <c:spPr>
            <a:ln w="28575" cap="rnd">
              <a:solidFill>
                <a:schemeClr val="accent6"/>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Sheet1!$G$2:$G$29</c:f>
              <c:numCache>
                <c:formatCode>General</c:formatCode>
                <c:ptCount val="28"/>
                <c:pt idx="0">
                  <c:v>-16</c:v>
                </c:pt>
                <c:pt idx="1">
                  <c:v>1</c:v>
                </c:pt>
                <c:pt idx="2">
                  <c:v>14</c:v>
                </c:pt>
                <c:pt idx="3">
                  <c:v>15</c:v>
                </c:pt>
                <c:pt idx="4">
                  <c:v>3</c:v>
                </c:pt>
                <c:pt idx="5">
                  <c:v>-6</c:v>
                </c:pt>
                <c:pt idx="6">
                  <c:v>22</c:v>
                </c:pt>
                <c:pt idx="7">
                  <c:v>6</c:v>
                </c:pt>
                <c:pt idx="8">
                  <c:v>0</c:v>
                </c:pt>
                <c:pt idx="9">
                  <c:v>-6</c:v>
                </c:pt>
                <c:pt idx="10">
                  <c:v>-3</c:v>
                </c:pt>
                <c:pt idx="11">
                  <c:v>7</c:v>
                </c:pt>
                <c:pt idx="12">
                  <c:v>9</c:v>
                </c:pt>
                <c:pt idx="13">
                  <c:v>0</c:v>
                </c:pt>
                <c:pt idx="14">
                  <c:v>2</c:v>
                </c:pt>
                <c:pt idx="15">
                  <c:v>-2</c:v>
                </c:pt>
                <c:pt idx="16">
                  <c:v>-15</c:v>
                </c:pt>
                <c:pt idx="17">
                  <c:v>0</c:v>
                </c:pt>
                <c:pt idx="18">
                  <c:v>0</c:v>
                </c:pt>
                <c:pt idx="19">
                  <c:v>13</c:v>
                </c:pt>
                <c:pt idx="20">
                  <c:v>-39</c:v>
                </c:pt>
                <c:pt idx="21">
                  <c:v>-9</c:v>
                </c:pt>
                <c:pt idx="22">
                  <c:v>4</c:v>
                </c:pt>
                <c:pt idx="23">
                  <c:v>0</c:v>
                </c:pt>
                <c:pt idx="24">
                  <c:v>-1</c:v>
                </c:pt>
                <c:pt idx="25">
                  <c:v>2</c:v>
                </c:pt>
                <c:pt idx="26">
                  <c:v>26</c:v>
                </c:pt>
                <c:pt idx="27">
                  <c:v>-3</c:v>
                </c:pt>
              </c:numCache>
            </c:numRef>
          </c:val>
          <c:smooth val="0"/>
          <c:extLst>
            <c:ext xmlns:c16="http://schemas.microsoft.com/office/drawing/2014/chart" uri="{C3380CC4-5D6E-409C-BE32-E72D297353CC}">
              <c16:uniqueId val="{00000005-E87B-490E-A4FB-86003CBCBE91}"/>
            </c:ext>
          </c:extLst>
        </c:ser>
        <c:dLbls>
          <c:showLegendKey val="0"/>
          <c:showVal val="0"/>
          <c:showCatName val="0"/>
          <c:showSerName val="0"/>
          <c:showPercent val="0"/>
          <c:showBubbleSize val="0"/>
        </c:dLbls>
        <c:smooth val="0"/>
        <c:axId val="421374280"/>
        <c:axId val="421368376"/>
      </c:lineChart>
      <c:dateAx>
        <c:axId val="421374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368376"/>
        <c:crosses val="autoZero"/>
        <c:auto val="1"/>
        <c:lblOffset val="100"/>
        <c:baseTimeUnit val="days"/>
      </c:dateAx>
      <c:valAx>
        <c:axId val="421368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374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-30</c:v>
                </c:pt>
                <c:pt idx="2">
                  <c:v>-11</c:v>
                </c:pt>
                <c:pt idx="3">
                  <c:v>-15</c:v>
                </c:pt>
                <c:pt idx="4">
                  <c:v>-11</c:v>
                </c:pt>
                <c:pt idx="5">
                  <c:v>6</c:v>
                </c:pt>
                <c:pt idx="6">
                  <c:v>36</c:v>
                </c:pt>
              </c:numCache>
            </c:numRef>
          </c:val>
          <c:extLst>
            <c:ext xmlns:c16="http://schemas.microsoft.com/office/drawing/2014/chart" uri="{C3380CC4-5D6E-409C-BE32-E72D297353CC}">
              <c16:uniqueId val="{00000000-89E8-4EC6-9B0B-BEF8BAB8E82F}"/>
            </c:ext>
          </c:extLst>
        </c:ser>
        <c:ser>
          <c:idx val="1"/>
          <c:order val="1"/>
          <c:tx>
            <c:strRef>
              <c:f>Sheet1!$C$1</c:f>
              <c:strCache>
                <c:ptCount val="1"/>
                <c:pt idx="0">
                  <c:v>olmobikes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257</c:v>
                </c:pt>
                <c:pt idx="1">
                  <c:v>618</c:v>
                </c:pt>
                <c:pt idx="2">
                  <c:v>575</c:v>
                </c:pt>
                <c:pt idx="3">
                  <c:v>510</c:v>
                </c:pt>
                <c:pt idx="4">
                  <c:v>415</c:v>
                </c:pt>
                <c:pt idx="5">
                  <c:v>56</c:v>
                </c:pt>
                <c:pt idx="6">
                  <c:v>22</c:v>
                </c:pt>
              </c:numCache>
            </c:numRef>
          </c:val>
          <c:extLst>
            <c:ext xmlns:c16="http://schemas.microsoft.com/office/drawing/2014/chart" uri="{C3380CC4-5D6E-409C-BE32-E72D297353CC}">
              <c16:uniqueId val="{00000001-89E8-4EC6-9B0B-BEF8BAB8E82F}"/>
            </c:ext>
          </c:extLst>
        </c:ser>
        <c:ser>
          <c:idx val="2"/>
          <c:order val="2"/>
          <c:tx>
            <c:strRef>
              <c:f>Sheet1!$D$1</c:f>
              <c:strCache>
                <c:ptCount val="1"/>
                <c:pt idx="0">
                  <c:v>raleigh.bicicletas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7</c:v>
                </c:pt>
                <c:pt idx="1">
                  <c:v>6</c:v>
                </c:pt>
                <c:pt idx="2">
                  <c:v>8</c:v>
                </c:pt>
                <c:pt idx="3">
                  <c:v>7</c:v>
                </c:pt>
                <c:pt idx="4">
                  <c:v>5</c:v>
                </c:pt>
                <c:pt idx="5">
                  <c:v>8</c:v>
                </c:pt>
                <c:pt idx="6">
                  <c:v>8</c:v>
                </c:pt>
              </c:numCache>
            </c:numRef>
          </c:val>
          <c:extLst>
            <c:ext xmlns:c16="http://schemas.microsoft.com/office/drawing/2014/chart" uri="{C3380CC4-5D6E-409C-BE32-E72D297353CC}">
              <c16:uniqueId val="{00000002-89E8-4EC6-9B0B-BEF8BAB8E82F}"/>
            </c:ext>
          </c:extLst>
        </c:ser>
        <c:ser>
          <c:idx val="3"/>
          <c:order val="3"/>
          <c:tx>
            <c:strRef>
              <c:f>Sheet1!$E$1</c:f>
              <c:strCache>
                <c:ptCount val="1"/>
                <c:pt idx="0">
                  <c:v>motomelbicicletas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c:v>
                </c:pt>
                <c:pt idx="1">
                  <c:v>0</c:v>
                </c:pt>
                <c:pt idx="2">
                  <c:v>1</c:v>
                </c:pt>
                <c:pt idx="3">
                  <c:v>1</c:v>
                </c:pt>
                <c:pt idx="4">
                  <c:v>0</c:v>
                </c:pt>
                <c:pt idx="5">
                  <c:v>3</c:v>
                </c:pt>
                <c:pt idx="6">
                  <c:v>2</c:v>
                </c:pt>
              </c:numCache>
            </c:numRef>
          </c:val>
          <c:extLst>
            <c:ext xmlns:c16="http://schemas.microsoft.com/office/drawing/2014/chart" uri="{C3380CC4-5D6E-409C-BE32-E72D297353CC}">
              <c16:uniqueId val="{00000003-89E8-4EC6-9B0B-BEF8BAB8E82F}"/>
            </c:ext>
          </c:extLst>
        </c:ser>
        <c:ser>
          <c:idx val="4"/>
          <c:order val="4"/>
          <c:tx>
            <c:strRef>
              <c:f>Sheet1!$F$1</c:f>
              <c:strCache>
                <c:ptCount val="1"/>
                <c:pt idx="0">
                  <c:v>topmega_oficial</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-5</c:v>
                </c:pt>
                <c:pt idx="1">
                  <c:v>-9</c:v>
                </c:pt>
                <c:pt idx="2">
                  <c:v>-11</c:v>
                </c:pt>
                <c:pt idx="3">
                  <c:v>-10</c:v>
                </c:pt>
                <c:pt idx="4">
                  <c:v>-3</c:v>
                </c:pt>
                <c:pt idx="5">
                  <c:v>3</c:v>
                </c:pt>
                <c:pt idx="6">
                  <c:v>-2</c:v>
                </c:pt>
              </c:numCache>
            </c:numRef>
          </c:val>
          <c:extLst>
            <c:ext xmlns:c16="http://schemas.microsoft.com/office/drawing/2014/chart" uri="{C3380CC4-5D6E-409C-BE32-E72D297353CC}">
              <c16:uniqueId val="{00000004-89E8-4EC6-9B0B-BEF8BAB8E82F}"/>
            </c:ext>
          </c:extLst>
        </c:ser>
        <c:ser>
          <c:idx val="5"/>
          <c:order val="5"/>
          <c:tx>
            <c:strRef>
              <c:f>Sheet1!$G$1</c:f>
              <c:strCache>
                <c:ptCount val="1"/>
                <c:pt idx="0">
                  <c:v>venzoarg</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-2</c:v>
                </c:pt>
                <c:pt idx="1">
                  <c:v>3</c:v>
                </c:pt>
                <c:pt idx="2">
                  <c:v>3</c:v>
                </c:pt>
                <c:pt idx="3">
                  <c:v>11</c:v>
                </c:pt>
                <c:pt idx="4">
                  <c:v>-5</c:v>
                </c:pt>
                <c:pt idx="5">
                  <c:v>-4</c:v>
                </c:pt>
                <c:pt idx="6">
                  <c:v>1</c:v>
                </c:pt>
              </c:numCache>
            </c:numRef>
          </c:val>
          <c:extLst>
            <c:ext xmlns:c16="http://schemas.microsoft.com/office/drawing/2014/chart" uri="{C3380CC4-5D6E-409C-BE32-E72D297353CC}">
              <c16:uniqueId val="{00000005-89E8-4EC6-9B0B-BEF8BAB8E82F}"/>
            </c:ext>
          </c:extLst>
        </c:ser>
        <c:dLbls>
          <c:showLegendKey val="0"/>
          <c:showVal val="0"/>
          <c:showCatName val="0"/>
          <c:showSerName val="0"/>
          <c:showPercent val="0"/>
          <c:showBubbleSize val="0"/>
        </c:dLbls>
        <c:gapWidth val="219"/>
        <c:overlap val="-27"/>
        <c:axId val="421357552"/>
        <c:axId val="421355912"/>
      </c:barChart>
      <c:catAx>
        <c:axId val="421357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355912"/>
        <c:crosses val="autoZero"/>
        <c:auto val="1"/>
        <c:lblAlgn val="ctr"/>
        <c:lblOffset val="100"/>
        <c:noMultiLvlLbl val="0"/>
      </c:catAx>
      <c:valAx>
        <c:axId val="421355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357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2</c:v>
                </c:pt>
                <c:pt idx="2">
                  <c:v>1</c:v>
                </c:pt>
                <c:pt idx="3">
                  <c:v>2</c:v>
                </c:pt>
                <c:pt idx="4">
                  <c:v>1</c:v>
                </c:pt>
                <c:pt idx="5">
                  <c:v>0</c:v>
                </c:pt>
                <c:pt idx="6">
                  <c:v>0</c:v>
                </c:pt>
              </c:numCache>
            </c:numRef>
          </c:val>
          <c:extLst>
            <c:ext xmlns:c16="http://schemas.microsoft.com/office/drawing/2014/chart" uri="{C3380CC4-5D6E-409C-BE32-E72D297353CC}">
              <c16:uniqueId val="{00000000-57E7-4C9C-8CB6-29E29C7781CC}"/>
            </c:ext>
          </c:extLst>
        </c:ser>
        <c:ser>
          <c:idx val="1"/>
          <c:order val="1"/>
          <c:tx>
            <c:strRef>
              <c:f>Sheet1!$C$1</c:f>
              <c:strCache>
                <c:ptCount val="1"/>
                <c:pt idx="0">
                  <c:v>olmobikes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1</c:v>
                </c:pt>
                <c:pt idx="2">
                  <c:v>1</c:v>
                </c:pt>
                <c:pt idx="3">
                  <c:v>0</c:v>
                </c:pt>
                <c:pt idx="4">
                  <c:v>2</c:v>
                </c:pt>
                <c:pt idx="5">
                  <c:v>0</c:v>
                </c:pt>
                <c:pt idx="6">
                  <c:v>0</c:v>
                </c:pt>
              </c:numCache>
            </c:numRef>
          </c:val>
          <c:extLst>
            <c:ext xmlns:c16="http://schemas.microsoft.com/office/drawing/2014/chart" uri="{C3380CC4-5D6E-409C-BE32-E72D297353CC}">
              <c16:uniqueId val="{00000001-57E7-4C9C-8CB6-29E29C7781CC}"/>
            </c:ext>
          </c:extLst>
        </c:ser>
        <c:ser>
          <c:idx val="2"/>
          <c:order val="2"/>
          <c:tx>
            <c:strRef>
              <c:f>Sheet1!$D$1</c:f>
              <c:strCache>
                <c:ptCount val="1"/>
                <c:pt idx="0">
                  <c:v>raleigh.bicicletas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1</c:v>
                </c:pt>
                <c:pt idx="2">
                  <c:v>2</c:v>
                </c:pt>
                <c:pt idx="3">
                  <c:v>0</c:v>
                </c:pt>
                <c:pt idx="4">
                  <c:v>1</c:v>
                </c:pt>
                <c:pt idx="5">
                  <c:v>0</c:v>
                </c:pt>
                <c:pt idx="6">
                  <c:v>0</c:v>
                </c:pt>
              </c:numCache>
            </c:numRef>
          </c:val>
          <c:extLst>
            <c:ext xmlns:c16="http://schemas.microsoft.com/office/drawing/2014/chart" uri="{C3380CC4-5D6E-409C-BE32-E72D297353CC}">
              <c16:uniqueId val="{00000002-57E7-4C9C-8CB6-29E29C7781CC}"/>
            </c:ext>
          </c:extLst>
        </c:ser>
        <c:ser>
          <c:idx val="3"/>
          <c:order val="3"/>
          <c:tx>
            <c:strRef>
              <c:f>Sheet1!$E$1</c:f>
              <c:strCache>
                <c:ptCount val="1"/>
                <c:pt idx="0">
                  <c:v>motomelbicicletas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1</c:v>
                </c:pt>
                <c:pt idx="2">
                  <c:v>0</c:v>
                </c:pt>
                <c:pt idx="3">
                  <c:v>3</c:v>
                </c:pt>
                <c:pt idx="4">
                  <c:v>0</c:v>
                </c:pt>
                <c:pt idx="5">
                  <c:v>0</c:v>
                </c:pt>
                <c:pt idx="6">
                  <c:v>0</c:v>
                </c:pt>
              </c:numCache>
            </c:numRef>
          </c:val>
          <c:extLst>
            <c:ext xmlns:c16="http://schemas.microsoft.com/office/drawing/2014/chart" uri="{C3380CC4-5D6E-409C-BE32-E72D297353CC}">
              <c16:uniqueId val="{00000003-57E7-4C9C-8CB6-29E29C7781CC}"/>
            </c:ext>
          </c:extLst>
        </c:ser>
        <c:ser>
          <c:idx val="4"/>
          <c:order val="4"/>
          <c:tx>
            <c:strRef>
              <c:f>Sheet1!$F$1</c:f>
              <c:strCache>
                <c:ptCount val="1"/>
                <c:pt idx="0">
                  <c:v>topmega_oficial</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c:v>
                </c:pt>
                <c:pt idx="1">
                  <c:v>1</c:v>
                </c:pt>
                <c:pt idx="2">
                  <c:v>0</c:v>
                </c:pt>
                <c:pt idx="3">
                  <c:v>0</c:v>
                </c:pt>
                <c:pt idx="4">
                  <c:v>0</c:v>
                </c:pt>
                <c:pt idx="5">
                  <c:v>1</c:v>
                </c:pt>
                <c:pt idx="6">
                  <c:v>1</c:v>
                </c:pt>
              </c:numCache>
            </c:numRef>
          </c:val>
          <c:extLst>
            <c:ext xmlns:c16="http://schemas.microsoft.com/office/drawing/2014/chart" uri="{C3380CC4-5D6E-409C-BE32-E72D297353CC}">
              <c16:uniqueId val="{00000004-57E7-4C9C-8CB6-29E29C7781CC}"/>
            </c:ext>
          </c:extLst>
        </c:ser>
        <c:ser>
          <c:idx val="5"/>
          <c:order val="5"/>
          <c:tx>
            <c:strRef>
              <c:f>Sheet1!$G$1</c:f>
              <c:strCache>
                <c:ptCount val="1"/>
                <c:pt idx="0">
                  <c:v>venzoarg</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c:v>
                </c:pt>
                <c:pt idx="1">
                  <c:v>2</c:v>
                </c:pt>
                <c:pt idx="2">
                  <c:v>1</c:v>
                </c:pt>
                <c:pt idx="3">
                  <c:v>1</c:v>
                </c:pt>
                <c:pt idx="4">
                  <c:v>1</c:v>
                </c:pt>
                <c:pt idx="5">
                  <c:v>0</c:v>
                </c:pt>
                <c:pt idx="6">
                  <c:v>3</c:v>
                </c:pt>
              </c:numCache>
            </c:numRef>
          </c:val>
          <c:extLst>
            <c:ext xmlns:c16="http://schemas.microsoft.com/office/drawing/2014/chart" uri="{C3380CC4-5D6E-409C-BE32-E72D297353CC}">
              <c16:uniqueId val="{00000005-57E7-4C9C-8CB6-29E29C7781CC}"/>
            </c:ext>
          </c:extLst>
        </c:ser>
        <c:dLbls>
          <c:showLegendKey val="0"/>
          <c:showVal val="0"/>
          <c:showCatName val="0"/>
          <c:showSerName val="0"/>
          <c:showPercent val="0"/>
          <c:showBubbleSize val="0"/>
        </c:dLbls>
        <c:gapWidth val="219"/>
        <c:overlap val="-27"/>
        <c:axId val="421361488"/>
        <c:axId val="421361816"/>
      </c:barChart>
      <c:catAx>
        <c:axId val="421361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361816"/>
        <c:crosses val="autoZero"/>
        <c:auto val="1"/>
        <c:lblAlgn val="ctr"/>
        <c:lblOffset val="100"/>
        <c:noMultiLvlLbl val="0"/>
      </c:catAx>
      <c:valAx>
        <c:axId val="421361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361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0.19841269841269801</c:v>
                </c:pt>
                <c:pt idx="1">
                  <c:v>0.16762452107279699</c:v>
                </c:pt>
                <c:pt idx="2">
                  <c:v>0.15736179529283001</c:v>
                </c:pt>
                <c:pt idx="3">
                  <c:v>0.14367816091954</c:v>
                </c:pt>
                <c:pt idx="4">
                  <c:v>8.2101806239737299E-2</c:v>
                </c:pt>
              </c:numCache>
            </c:numRef>
          </c:val>
          <c:extLst>
            <c:ext xmlns:c16="http://schemas.microsoft.com/office/drawing/2014/chart" uri="{C3380CC4-5D6E-409C-BE32-E72D297353CC}">
              <c16:uniqueId val="{00000000-2836-42DD-9D09-F39372982B4A}"/>
            </c:ext>
          </c:extLst>
        </c:ser>
        <c:ser>
          <c:idx val="1"/>
          <c:order val="1"/>
          <c:tx>
            <c:strRef>
              <c:f>Sheet1!$C$1</c:f>
              <c:strCache>
                <c:ptCount val="1"/>
                <c:pt idx="0">
                  <c:v>olmobikes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1">
                  <c:v>7.0702002463166505E-2</c:v>
                </c:pt>
                <c:pt idx="2">
                  <c:v>0.11357934589244199</c:v>
                </c:pt>
                <c:pt idx="4">
                  <c:v>12.128358345117</c:v>
                </c:pt>
              </c:numCache>
            </c:numRef>
          </c:val>
          <c:extLst>
            <c:ext xmlns:c16="http://schemas.microsoft.com/office/drawing/2014/chart" uri="{C3380CC4-5D6E-409C-BE32-E72D297353CC}">
              <c16:uniqueId val="{00000001-2836-42DD-9D09-F39372982B4A}"/>
            </c:ext>
          </c:extLst>
        </c:ser>
        <c:ser>
          <c:idx val="2"/>
          <c:order val="2"/>
          <c:tx>
            <c:strRef>
              <c:f>Sheet1!$D$1</c:f>
              <c:strCache>
                <c:ptCount val="1"/>
                <c:pt idx="0">
                  <c:v>raleigh.bicicletas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0.80752212389380496</c:v>
                </c:pt>
                <c:pt idx="1">
                  <c:v>1.0398230088495599</c:v>
                </c:pt>
                <c:pt idx="2">
                  <c:v>1.34955752212389</c:v>
                </c:pt>
                <c:pt idx="4">
                  <c:v>0.199115044247788</c:v>
                </c:pt>
              </c:numCache>
            </c:numRef>
          </c:val>
          <c:extLst>
            <c:ext xmlns:c16="http://schemas.microsoft.com/office/drawing/2014/chart" uri="{C3380CC4-5D6E-409C-BE32-E72D297353CC}">
              <c16:uniqueId val="{00000002-2836-42DD-9D09-F39372982B4A}"/>
            </c:ext>
          </c:extLst>
        </c:ser>
        <c:ser>
          <c:idx val="3"/>
          <c:order val="3"/>
          <c:tx>
            <c:strRef>
              <c:f>Sheet1!$E$1</c:f>
              <c:strCache>
                <c:ptCount val="1"/>
                <c:pt idx="0">
                  <c:v>motomelbicicletas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0.19317450096587299</c:v>
                </c:pt>
                <c:pt idx="1">
                  <c:v>0.19317450096587299</c:v>
                </c:pt>
                <c:pt idx="3">
                  <c:v>0.40781283537239699</c:v>
                </c:pt>
              </c:numCache>
            </c:numRef>
          </c:val>
          <c:extLst>
            <c:ext xmlns:c16="http://schemas.microsoft.com/office/drawing/2014/chart" uri="{C3380CC4-5D6E-409C-BE32-E72D297353CC}">
              <c16:uniqueId val="{00000003-2836-42DD-9D09-F39372982B4A}"/>
            </c:ext>
          </c:extLst>
        </c:ser>
        <c:ser>
          <c:idx val="4"/>
          <c:order val="4"/>
          <c:tx>
            <c:strRef>
              <c:f>Sheet1!$F$1</c:f>
              <c:strCache>
                <c:ptCount val="1"/>
                <c:pt idx="0">
                  <c:v>topmega_oficial</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7.2332386350117295E-2</c:v>
                </c:pt>
                <c:pt idx="1">
                  <c:v>6.2814967093522897E-2</c:v>
                </c:pt>
                <c:pt idx="5">
                  <c:v>4.2828386654674699E-2</c:v>
                </c:pt>
                <c:pt idx="6">
                  <c:v>8.8511999086327703E-2</c:v>
                </c:pt>
              </c:numCache>
            </c:numRef>
          </c:val>
          <c:extLst>
            <c:ext xmlns:c16="http://schemas.microsoft.com/office/drawing/2014/chart" uri="{C3380CC4-5D6E-409C-BE32-E72D297353CC}">
              <c16:uniqueId val="{00000004-2836-42DD-9D09-F39372982B4A}"/>
            </c:ext>
          </c:extLst>
        </c:ser>
        <c:ser>
          <c:idx val="5"/>
          <c:order val="5"/>
          <c:tx>
            <c:strRef>
              <c:f>Sheet1!$G$1</c:f>
              <c:strCache>
                <c:ptCount val="1"/>
                <c:pt idx="0">
                  <c:v>venzoarg</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0.15736157099301701</c:v>
                </c:pt>
                <c:pt idx="1">
                  <c:v>0.166650274836355</c:v>
                </c:pt>
                <c:pt idx="2">
                  <c:v>0.62507512922226205</c:v>
                </c:pt>
                <c:pt idx="3">
                  <c:v>0.25243418680129798</c:v>
                </c:pt>
                <c:pt idx="4">
                  <c:v>8.8515883683572105E-2</c:v>
                </c:pt>
                <c:pt idx="6">
                  <c:v>0.18176718501276701</c:v>
                </c:pt>
              </c:numCache>
            </c:numRef>
          </c:val>
          <c:extLst>
            <c:ext xmlns:c16="http://schemas.microsoft.com/office/drawing/2014/chart" uri="{C3380CC4-5D6E-409C-BE32-E72D297353CC}">
              <c16:uniqueId val="{00000005-2836-42DD-9D09-F39372982B4A}"/>
            </c:ext>
          </c:extLst>
        </c:ser>
        <c:dLbls>
          <c:showLegendKey val="0"/>
          <c:showVal val="0"/>
          <c:showCatName val="0"/>
          <c:showSerName val="0"/>
          <c:showPercent val="0"/>
          <c:showBubbleSize val="0"/>
        </c:dLbls>
        <c:gapWidth val="219"/>
        <c:overlap val="-27"/>
        <c:axId val="421381824"/>
        <c:axId val="421376576"/>
      </c:barChart>
      <c:catAx>
        <c:axId val="421381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376576"/>
        <c:crosses val="autoZero"/>
        <c:auto val="1"/>
        <c:lblAlgn val="ctr"/>
        <c:lblOffset val="100"/>
        <c:noMultiLvlLbl val="0"/>
      </c:catAx>
      <c:valAx>
        <c:axId val="421376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381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1</c:v>
                </c:pt>
                <c:pt idx="12">
                  <c:v>0</c:v>
                </c:pt>
                <c:pt idx="13">
                  <c:v>1</c:v>
                </c:pt>
                <c:pt idx="14">
                  <c:v>0</c:v>
                </c:pt>
                <c:pt idx="15">
                  <c:v>0</c:v>
                </c:pt>
                <c:pt idx="16">
                  <c:v>0</c:v>
                </c:pt>
                <c:pt idx="17">
                  <c:v>0</c:v>
                </c:pt>
                <c:pt idx="18">
                  <c:v>1</c:v>
                </c:pt>
                <c:pt idx="19">
                  <c:v>1</c:v>
                </c:pt>
                <c:pt idx="20">
                  <c:v>0</c:v>
                </c:pt>
                <c:pt idx="21">
                  <c:v>0</c:v>
                </c:pt>
                <c:pt idx="22">
                  <c:v>0</c:v>
                </c:pt>
                <c:pt idx="23">
                  <c:v>0</c:v>
                </c:pt>
              </c:numCache>
            </c:numRef>
          </c:val>
          <c:smooth val="0"/>
          <c:extLst>
            <c:ext xmlns:c16="http://schemas.microsoft.com/office/drawing/2014/chart" uri="{C3380CC4-5D6E-409C-BE32-E72D297353CC}">
              <c16:uniqueId val="{00000000-77DA-41F9-815E-5964747F9F3D}"/>
            </c:ext>
          </c:extLst>
        </c:ser>
        <c:ser>
          <c:idx val="1"/>
          <c:order val="1"/>
          <c:tx>
            <c:strRef>
              <c:f>Sheet1!$C$1</c:f>
              <c:strCache>
                <c:ptCount val="1"/>
                <c:pt idx="0">
                  <c:v>olmobikes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pt idx="15">
                  <c:v>0</c:v>
                </c:pt>
                <c:pt idx="16">
                  <c:v>0</c:v>
                </c:pt>
                <c:pt idx="17">
                  <c:v>2</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1-77DA-41F9-815E-5964747F9F3D}"/>
            </c:ext>
          </c:extLst>
        </c:ser>
        <c:ser>
          <c:idx val="2"/>
          <c:order val="2"/>
          <c:tx>
            <c:strRef>
              <c:f>Sheet1!$D$1</c:f>
              <c:strCache>
                <c:ptCount val="1"/>
                <c:pt idx="0">
                  <c:v>raleigh.bicicletas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77DA-41F9-815E-5964747F9F3D}"/>
            </c:ext>
          </c:extLst>
        </c:ser>
        <c:ser>
          <c:idx val="3"/>
          <c:order val="3"/>
          <c:tx>
            <c:strRef>
              <c:f>Sheet1!$E$1</c:f>
              <c:strCache>
                <c:ptCount val="1"/>
                <c:pt idx="0">
                  <c:v>motomelbicicletas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2</c:v>
                </c:pt>
                <c:pt idx="15">
                  <c:v>0</c:v>
                </c:pt>
                <c:pt idx="16">
                  <c:v>0</c:v>
                </c:pt>
                <c:pt idx="17">
                  <c:v>0</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3-77DA-41F9-815E-5964747F9F3D}"/>
            </c:ext>
          </c:extLst>
        </c:ser>
        <c:ser>
          <c:idx val="4"/>
          <c:order val="4"/>
          <c:tx>
            <c:strRef>
              <c:f>Sheet1!$F$1</c:f>
              <c:strCache>
                <c:ptCount val="1"/>
                <c:pt idx="0">
                  <c:v>topmega_oficial</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3</c:v>
                </c:pt>
                <c:pt idx="11">
                  <c:v>0</c:v>
                </c:pt>
                <c:pt idx="12">
                  <c:v>0</c:v>
                </c:pt>
                <c:pt idx="13">
                  <c:v>0</c:v>
                </c:pt>
                <c:pt idx="14">
                  <c:v>0</c:v>
                </c:pt>
                <c:pt idx="15">
                  <c:v>0</c:v>
                </c:pt>
                <c:pt idx="16">
                  <c:v>0</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77DA-41F9-815E-5964747F9F3D}"/>
            </c:ext>
          </c:extLst>
        </c:ser>
        <c:ser>
          <c:idx val="5"/>
          <c:order val="5"/>
          <c:tx>
            <c:strRef>
              <c:f>Sheet1!$G$1</c:f>
              <c:strCache>
                <c:ptCount val="1"/>
                <c:pt idx="0">
                  <c:v>venzoarg</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5-77DA-41F9-815E-5964747F9F3D}"/>
            </c:ext>
          </c:extLst>
        </c:ser>
        <c:dLbls>
          <c:showLegendKey val="0"/>
          <c:showVal val="0"/>
          <c:showCatName val="0"/>
          <c:showSerName val="0"/>
          <c:showPercent val="0"/>
          <c:showBubbleSize val="0"/>
        </c:dLbls>
        <c:smooth val="0"/>
        <c:axId val="421377560"/>
        <c:axId val="421382480"/>
      </c:lineChart>
      <c:catAx>
        <c:axId val="421377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382480"/>
        <c:crosses val="autoZero"/>
        <c:auto val="1"/>
        <c:lblAlgn val="ctr"/>
        <c:lblOffset val="100"/>
        <c:noMultiLvlLbl val="0"/>
      </c:catAx>
      <c:valAx>
        <c:axId val="421382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377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0.15410958904109601</c:v>
                </c:pt>
                <c:pt idx="11">
                  <c:v>0.13013698630136999</c:v>
                </c:pt>
                <c:pt idx="12">
                  <c:v>0</c:v>
                </c:pt>
                <c:pt idx="13">
                  <c:v>0.15753424657534201</c:v>
                </c:pt>
                <c:pt idx="14">
                  <c:v>0</c:v>
                </c:pt>
                <c:pt idx="15">
                  <c:v>0</c:v>
                </c:pt>
                <c:pt idx="16">
                  <c:v>0.15753424657534201</c:v>
                </c:pt>
                <c:pt idx="17">
                  <c:v>0</c:v>
                </c:pt>
                <c:pt idx="18">
                  <c:v>8.2191780821917804E-2</c:v>
                </c:pt>
                <c:pt idx="19">
                  <c:v>0.22602739726027399</c:v>
                </c:pt>
                <c:pt idx="20">
                  <c:v>0</c:v>
                </c:pt>
                <c:pt idx="21">
                  <c:v>0</c:v>
                </c:pt>
                <c:pt idx="22">
                  <c:v>0</c:v>
                </c:pt>
                <c:pt idx="23">
                  <c:v>0</c:v>
                </c:pt>
              </c:numCache>
            </c:numRef>
          </c:val>
          <c:smooth val="0"/>
          <c:extLst>
            <c:ext xmlns:c16="http://schemas.microsoft.com/office/drawing/2014/chart" uri="{C3380CC4-5D6E-409C-BE32-E72D297353CC}">
              <c16:uniqueId val="{00000000-A63D-48A2-9BCF-D937A2268AD4}"/>
            </c:ext>
          </c:extLst>
        </c:ser>
        <c:ser>
          <c:idx val="1"/>
          <c:order val="1"/>
          <c:tx>
            <c:strRef>
              <c:f>Sheet1!$C$1</c:f>
              <c:strCache>
                <c:ptCount val="1"/>
                <c:pt idx="0">
                  <c:v>olmobikes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24.1640706600318</c:v>
                </c:pt>
                <c:pt idx="12">
                  <c:v>0</c:v>
                </c:pt>
                <c:pt idx="13">
                  <c:v>0</c:v>
                </c:pt>
                <c:pt idx="14">
                  <c:v>0</c:v>
                </c:pt>
                <c:pt idx="15">
                  <c:v>0</c:v>
                </c:pt>
                <c:pt idx="16">
                  <c:v>0</c:v>
                </c:pt>
                <c:pt idx="17">
                  <c:v>0.102167874588934</c:v>
                </c:pt>
                <c:pt idx="18">
                  <c:v>7.0696520362878407E-2</c:v>
                </c:pt>
                <c:pt idx="19">
                  <c:v>0</c:v>
                </c:pt>
                <c:pt idx="20">
                  <c:v>0</c:v>
                </c:pt>
                <c:pt idx="21">
                  <c:v>0</c:v>
                </c:pt>
                <c:pt idx="22">
                  <c:v>0</c:v>
                </c:pt>
                <c:pt idx="23">
                  <c:v>0</c:v>
                </c:pt>
              </c:numCache>
            </c:numRef>
          </c:val>
          <c:smooth val="0"/>
          <c:extLst>
            <c:ext xmlns:c16="http://schemas.microsoft.com/office/drawing/2014/chart" uri="{C3380CC4-5D6E-409C-BE32-E72D297353CC}">
              <c16:uniqueId val="{00000001-A63D-48A2-9BCF-D937A2268AD4}"/>
            </c:ext>
          </c:extLst>
        </c:ser>
        <c:ser>
          <c:idx val="2"/>
          <c:order val="2"/>
          <c:tx>
            <c:strRef>
              <c:f>Sheet1!$D$1</c:f>
              <c:strCache>
                <c:ptCount val="1"/>
                <c:pt idx="0">
                  <c:v>raleigh.bicicletas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0.19918114418501701</c:v>
                </c:pt>
                <c:pt idx="11">
                  <c:v>0.61414186123713599</c:v>
                </c:pt>
                <c:pt idx="12">
                  <c:v>2.27951753900631</c:v>
                </c:pt>
                <c:pt idx="13">
                  <c:v>1.04016819741065</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A63D-48A2-9BCF-D937A2268AD4}"/>
            </c:ext>
          </c:extLst>
        </c:ser>
        <c:ser>
          <c:idx val="3"/>
          <c:order val="3"/>
          <c:tx>
            <c:strRef>
              <c:f>Sheet1!$E$1</c:f>
              <c:strCache>
                <c:ptCount val="1"/>
                <c:pt idx="0">
                  <c:v>motomelbicicletas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0.19317450096587299</c:v>
                </c:pt>
                <c:pt idx="12">
                  <c:v>0</c:v>
                </c:pt>
                <c:pt idx="13">
                  <c:v>0</c:v>
                </c:pt>
                <c:pt idx="14">
                  <c:v>0.20927237604636201</c:v>
                </c:pt>
                <c:pt idx="15">
                  <c:v>0</c:v>
                </c:pt>
                <c:pt idx="16">
                  <c:v>0.370251126851256</c:v>
                </c:pt>
                <c:pt idx="17">
                  <c:v>0</c:v>
                </c:pt>
                <c:pt idx="18">
                  <c:v>0.62781712813908597</c:v>
                </c:pt>
                <c:pt idx="19">
                  <c:v>0</c:v>
                </c:pt>
                <c:pt idx="20">
                  <c:v>0</c:v>
                </c:pt>
                <c:pt idx="21">
                  <c:v>0</c:v>
                </c:pt>
                <c:pt idx="22">
                  <c:v>0</c:v>
                </c:pt>
                <c:pt idx="23">
                  <c:v>0</c:v>
                </c:pt>
              </c:numCache>
            </c:numRef>
          </c:val>
          <c:smooth val="0"/>
          <c:extLst>
            <c:ext xmlns:c16="http://schemas.microsoft.com/office/drawing/2014/chart" uri="{C3380CC4-5D6E-409C-BE32-E72D297353CC}">
              <c16:uniqueId val="{00000003-A63D-48A2-9BCF-D937A2268AD4}"/>
            </c:ext>
          </c:extLst>
        </c:ser>
        <c:ser>
          <c:idx val="4"/>
          <c:order val="4"/>
          <c:tx>
            <c:strRef>
              <c:f>Sheet1!$F$1</c:f>
              <c:strCache>
                <c:ptCount val="1"/>
                <c:pt idx="0">
                  <c:v>topmega_oficial</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6.3297163525604397E-2</c:v>
                </c:pt>
                <c:pt idx="11">
                  <c:v>0</c:v>
                </c:pt>
                <c:pt idx="12">
                  <c:v>6.2821245002855505E-2</c:v>
                </c:pt>
                <c:pt idx="13">
                  <c:v>0</c:v>
                </c:pt>
                <c:pt idx="14">
                  <c:v>0</c:v>
                </c:pt>
                <c:pt idx="15">
                  <c:v>0</c:v>
                </c:pt>
                <c:pt idx="16">
                  <c:v>0</c:v>
                </c:pt>
                <c:pt idx="17">
                  <c:v>7.9240434037692806E-2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A63D-48A2-9BCF-D937A2268AD4}"/>
            </c:ext>
          </c:extLst>
        </c:ser>
        <c:ser>
          <c:idx val="5"/>
          <c:order val="5"/>
          <c:tx>
            <c:strRef>
              <c:f>Sheet1!$G$1</c:f>
              <c:strCache>
                <c:ptCount val="1"/>
                <c:pt idx="0">
                  <c:v>venzoarg</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0.18430494090221999</c:v>
                </c:pt>
                <c:pt idx="11">
                  <c:v>0.40594438070261701</c:v>
                </c:pt>
                <c:pt idx="12">
                  <c:v>0</c:v>
                </c:pt>
                <c:pt idx="13">
                  <c:v>0</c:v>
                </c:pt>
                <c:pt idx="14">
                  <c:v>0.204338086652461</c:v>
                </c:pt>
                <c:pt idx="15">
                  <c:v>0</c:v>
                </c:pt>
                <c:pt idx="16">
                  <c:v>0</c:v>
                </c:pt>
                <c:pt idx="17">
                  <c:v>0.190132765120472</c:v>
                </c:pt>
                <c:pt idx="18">
                  <c:v>0</c:v>
                </c:pt>
                <c:pt idx="19">
                  <c:v>0.12129159154237</c:v>
                </c:pt>
                <c:pt idx="20">
                  <c:v>0</c:v>
                </c:pt>
                <c:pt idx="21">
                  <c:v>0</c:v>
                </c:pt>
                <c:pt idx="22">
                  <c:v>0</c:v>
                </c:pt>
                <c:pt idx="23">
                  <c:v>0</c:v>
                </c:pt>
              </c:numCache>
            </c:numRef>
          </c:val>
          <c:smooth val="0"/>
          <c:extLst>
            <c:ext xmlns:c16="http://schemas.microsoft.com/office/drawing/2014/chart" uri="{C3380CC4-5D6E-409C-BE32-E72D297353CC}">
              <c16:uniqueId val="{00000005-A63D-48A2-9BCF-D937A2268AD4}"/>
            </c:ext>
          </c:extLst>
        </c:ser>
        <c:dLbls>
          <c:showLegendKey val="0"/>
          <c:showVal val="0"/>
          <c:showCatName val="0"/>
          <c:showSerName val="0"/>
          <c:showPercent val="0"/>
          <c:showBubbleSize val="0"/>
        </c:dLbls>
        <c:smooth val="0"/>
        <c:axId val="421361160"/>
        <c:axId val="421365752"/>
      </c:lineChart>
      <c:catAx>
        <c:axId val="421361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365752"/>
        <c:crosses val="autoZero"/>
        <c:auto val="1"/>
        <c:lblAlgn val="ctr"/>
        <c:lblOffset val="100"/>
        <c:noMultiLvlLbl val="0"/>
      </c:catAx>
      <c:valAx>
        <c:axId val="421365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361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Sheet1!$A$2:$A$7</c:f>
              <c:strCache>
                <c:ptCount val="6"/>
                <c:pt idx="0">
                  <c:v>teknialbikes</c:v>
                </c:pt>
                <c:pt idx="1">
                  <c:v>olmobikes</c:v>
                </c:pt>
                <c:pt idx="2">
                  <c:v>raleigh.bicicletas</c:v>
                </c:pt>
                <c:pt idx="3">
                  <c:v>motomelbicicletas</c:v>
                </c:pt>
                <c:pt idx="4">
                  <c:v>topmega_oficial</c:v>
                </c:pt>
                <c:pt idx="5">
                  <c:v>venzoarg</c:v>
                </c:pt>
              </c:strCache>
            </c:strRef>
          </c:cat>
          <c:val>
            <c:numRef>
              <c:f>Sheet1!$B$2:$B$7</c:f>
              <c:numCache>
                <c:formatCode>General</c:formatCode>
                <c:ptCount val="6"/>
                <c:pt idx="0">
                  <c:v>1</c:v>
                </c:pt>
                <c:pt idx="1">
                  <c:v>0</c:v>
                </c:pt>
                <c:pt idx="2">
                  <c:v>4</c:v>
                </c:pt>
                <c:pt idx="3">
                  <c:v>1</c:v>
                </c:pt>
                <c:pt idx="4">
                  <c:v>2</c:v>
                </c:pt>
                <c:pt idx="5">
                  <c:v>8</c:v>
                </c:pt>
              </c:numCache>
            </c:numRef>
          </c:val>
          <c:extLst>
            <c:ext xmlns:c16="http://schemas.microsoft.com/office/drawing/2014/chart" uri="{C3380CC4-5D6E-409C-BE32-E72D297353CC}">
              <c16:uniqueId val="{00000000-82F0-4282-9E92-562E726C0A7F}"/>
            </c:ext>
          </c:extLst>
        </c:ser>
        <c:ser>
          <c:idx val="1"/>
          <c:order val="1"/>
          <c:tx>
            <c:strRef>
              <c:f>Sheet1!$C$1</c:f>
              <c:strCache>
                <c:ptCount val="1"/>
                <c:pt idx="0">
                  <c:v>Images</c:v>
                </c:pt>
              </c:strCache>
            </c:strRef>
          </c:tx>
          <c:spPr>
            <a:solidFill>
              <a:schemeClr val="accent2"/>
            </a:solidFill>
            <a:ln>
              <a:noFill/>
            </a:ln>
            <a:effectLst/>
          </c:spPr>
          <c:invertIfNegative val="0"/>
          <c:cat>
            <c:strRef>
              <c:f>Sheet1!$A$2:$A$7</c:f>
              <c:strCache>
                <c:ptCount val="6"/>
                <c:pt idx="0">
                  <c:v>teknialbikes</c:v>
                </c:pt>
                <c:pt idx="1">
                  <c:v>olmobikes</c:v>
                </c:pt>
                <c:pt idx="2">
                  <c:v>raleigh.bicicletas</c:v>
                </c:pt>
                <c:pt idx="3">
                  <c:v>motomelbicicletas</c:v>
                </c:pt>
                <c:pt idx="4">
                  <c:v>topmega_oficial</c:v>
                </c:pt>
                <c:pt idx="5">
                  <c:v>venzoarg</c:v>
                </c:pt>
              </c:strCache>
            </c:strRef>
          </c:cat>
          <c:val>
            <c:numRef>
              <c:f>Sheet1!$C$2:$C$7</c:f>
              <c:numCache>
                <c:formatCode>General</c:formatCode>
                <c:ptCount val="6"/>
                <c:pt idx="0">
                  <c:v>6</c:v>
                </c:pt>
                <c:pt idx="1">
                  <c:v>4</c:v>
                </c:pt>
                <c:pt idx="2">
                  <c:v>1</c:v>
                </c:pt>
                <c:pt idx="3">
                  <c:v>3</c:v>
                </c:pt>
                <c:pt idx="4">
                  <c:v>4</c:v>
                </c:pt>
                <c:pt idx="5">
                  <c:v>0</c:v>
                </c:pt>
              </c:numCache>
            </c:numRef>
          </c:val>
          <c:extLst>
            <c:ext xmlns:c16="http://schemas.microsoft.com/office/drawing/2014/chart" uri="{C3380CC4-5D6E-409C-BE32-E72D297353CC}">
              <c16:uniqueId val="{00000001-82F0-4282-9E92-562E726C0A7F}"/>
            </c:ext>
          </c:extLst>
        </c:ser>
        <c:ser>
          <c:idx val="2"/>
          <c:order val="2"/>
          <c:tx>
            <c:strRef>
              <c:f>Sheet1!$D$1</c:f>
              <c:strCache>
                <c:ptCount val="1"/>
                <c:pt idx="0">
                  <c:v>Videos</c:v>
                </c:pt>
              </c:strCache>
            </c:strRef>
          </c:tx>
          <c:spPr>
            <a:solidFill>
              <a:schemeClr val="accent3"/>
            </a:solidFill>
            <a:ln>
              <a:noFill/>
            </a:ln>
            <a:effectLst/>
          </c:spPr>
          <c:invertIfNegative val="0"/>
          <c:cat>
            <c:strRef>
              <c:f>Sheet1!$A$2:$A$7</c:f>
              <c:strCache>
                <c:ptCount val="6"/>
                <c:pt idx="0">
                  <c:v>teknialbikes</c:v>
                </c:pt>
                <c:pt idx="1">
                  <c:v>olmobikes</c:v>
                </c:pt>
                <c:pt idx="2">
                  <c:v>raleigh.bicicletas</c:v>
                </c:pt>
                <c:pt idx="3">
                  <c:v>motomelbicicletas</c:v>
                </c:pt>
                <c:pt idx="4">
                  <c:v>topmega_oficial</c:v>
                </c:pt>
                <c:pt idx="5">
                  <c:v>venzoarg</c:v>
                </c:pt>
              </c:strCache>
            </c:strRef>
          </c:cat>
          <c:val>
            <c:numRef>
              <c:f>Sheet1!$D$2:$D$7</c:f>
              <c:numCache>
                <c:formatCode>General</c:formatCode>
                <c:ptCount val="6"/>
                <c:pt idx="0">
                  <c:v>0</c:v>
                </c:pt>
                <c:pt idx="1">
                  <c:v>0</c:v>
                </c:pt>
                <c:pt idx="2">
                  <c:v>0</c:v>
                </c:pt>
                <c:pt idx="3">
                  <c:v>1</c:v>
                </c:pt>
                <c:pt idx="4">
                  <c:v>0</c:v>
                </c:pt>
                <c:pt idx="5">
                  <c:v>1</c:v>
                </c:pt>
              </c:numCache>
            </c:numRef>
          </c:val>
          <c:extLst>
            <c:ext xmlns:c16="http://schemas.microsoft.com/office/drawing/2014/chart" uri="{C3380CC4-5D6E-409C-BE32-E72D297353CC}">
              <c16:uniqueId val="{00000002-82F0-4282-9E92-562E726C0A7F}"/>
            </c:ext>
          </c:extLst>
        </c:ser>
        <c:dLbls>
          <c:showLegendKey val="0"/>
          <c:showVal val="0"/>
          <c:showCatName val="0"/>
          <c:showSerName val="0"/>
          <c:showPercent val="0"/>
          <c:showBubbleSize val="0"/>
        </c:dLbls>
        <c:gapWidth val="150"/>
        <c:overlap val="100"/>
        <c:axId val="421370672"/>
        <c:axId val="421362144"/>
      </c:barChart>
      <c:catAx>
        <c:axId val="421370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362144"/>
        <c:crosses val="autoZero"/>
        <c:auto val="1"/>
        <c:lblAlgn val="ctr"/>
        <c:lblOffset val="100"/>
        <c:noMultiLvlLbl val="0"/>
      </c:catAx>
      <c:valAx>
        <c:axId val="4213621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370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Sheet1!$A$2:$A$7</c:f>
              <c:strCache>
                <c:ptCount val="6"/>
                <c:pt idx="0">
                  <c:v>teknialbikes</c:v>
                </c:pt>
                <c:pt idx="1">
                  <c:v>olmobikes</c:v>
                </c:pt>
                <c:pt idx="2">
                  <c:v>raleigh.bicicletas</c:v>
                </c:pt>
                <c:pt idx="3">
                  <c:v>motomelbicicletas</c:v>
                </c:pt>
                <c:pt idx="4">
                  <c:v>topmega_oficial</c:v>
                </c:pt>
                <c:pt idx="5">
                  <c:v>venzoarg</c:v>
                </c:pt>
              </c:strCache>
            </c:strRef>
          </c:cat>
          <c:val>
            <c:numRef>
              <c:f>Sheet1!$B$2:$B$7</c:f>
              <c:numCache>
                <c:formatCode>General</c:formatCode>
                <c:ptCount val="6"/>
                <c:pt idx="0">
                  <c:v>132</c:v>
                </c:pt>
                <c:pt idx="1">
                  <c:v>53582</c:v>
                </c:pt>
                <c:pt idx="2">
                  <c:v>73</c:v>
                </c:pt>
                <c:pt idx="3">
                  <c:v>63</c:v>
                </c:pt>
                <c:pt idx="4">
                  <c:v>195</c:v>
                </c:pt>
                <c:pt idx="5">
                  <c:v>0</c:v>
                </c:pt>
              </c:numCache>
            </c:numRef>
          </c:val>
          <c:extLst>
            <c:ext xmlns:c16="http://schemas.microsoft.com/office/drawing/2014/chart" uri="{C3380CC4-5D6E-409C-BE32-E72D297353CC}">
              <c16:uniqueId val="{00000000-ED25-460A-956F-F2D3FD54B357}"/>
            </c:ext>
          </c:extLst>
        </c:ser>
        <c:ser>
          <c:idx val="1"/>
          <c:order val="1"/>
          <c:tx>
            <c:strRef>
              <c:f>Sheet1!$C$1</c:f>
              <c:strCache>
                <c:ptCount val="1"/>
                <c:pt idx="0">
                  <c:v>Videos</c:v>
                </c:pt>
              </c:strCache>
            </c:strRef>
          </c:tx>
          <c:spPr>
            <a:solidFill>
              <a:schemeClr val="accent2"/>
            </a:solidFill>
            <a:ln>
              <a:noFill/>
            </a:ln>
            <a:effectLst/>
          </c:spPr>
          <c:invertIfNegative val="0"/>
          <c:cat>
            <c:strRef>
              <c:f>Sheet1!$A$2:$A$7</c:f>
              <c:strCache>
                <c:ptCount val="6"/>
                <c:pt idx="0">
                  <c:v>teknialbikes</c:v>
                </c:pt>
                <c:pt idx="1">
                  <c:v>olmobikes</c:v>
                </c:pt>
                <c:pt idx="2">
                  <c:v>raleigh.bicicletas</c:v>
                </c:pt>
                <c:pt idx="3">
                  <c:v>motomelbicicletas</c:v>
                </c:pt>
                <c:pt idx="4">
                  <c:v>topmega_oficial</c:v>
                </c:pt>
                <c:pt idx="5">
                  <c:v>venzoarg</c:v>
                </c:pt>
              </c:strCache>
            </c:strRef>
          </c:cat>
          <c:val>
            <c:numRef>
              <c:f>Sheet1!$C$2:$C$7</c:f>
              <c:numCache>
                <c:formatCode>General</c:formatCode>
                <c:ptCount val="6"/>
                <c:pt idx="0">
                  <c:v>0</c:v>
                </c:pt>
                <c:pt idx="1">
                  <c:v>0</c:v>
                </c:pt>
                <c:pt idx="2">
                  <c:v>0</c:v>
                </c:pt>
                <c:pt idx="3">
                  <c:v>14</c:v>
                </c:pt>
                <c:pt idx="4">
                  <c:v>0</c:v>
                </c:pt>
                <c:pt idx="5">
                  <c:v>81</c:v>
                </c:pt>
              </c:numCache>
            </c:numRef>
          </c:val>
          <c:extLst>
            <c:ext xmlns:c16="http://schemas.microsoft.com/office/drawing/2014/chart" uri="{C3380CC4-5D6E-409C-BE32-E72D297353CC}">
              <c16:uniqueId val="{00000001-ED25-460A-956F-F2D3FD54B357}"/>
            </c:ext>
          </c:extLst>
        </c:ser>
        <c:ser>
          <c:idx val="2"/>
          <c:order val="2"/>
          <c:tx>
            <c:strRef>
              <c:f>Sheet1!$D$1</c:f>
              <c:strCache>
                <c:ptCount val="1"/>
                <c:pt idx="0">
                  <c:v>Carousels</c:v>
                </c:pt>
              </c:strCache>
            </c:strRef>
          </c:tx>
          <c:spPr>
            <a:solidFill>
              <a:schemeClr val="accent3"/>
            </a:solidFill>
            <a:ln>
              <a:noFill/>
            </a:ln>
            <a:effectLst/>
          </c:spPr>
          <c:invertIfNegative val="0"/>
          <c:cat>
            <c:strRef>
              <c:f>Sheet1!$A$2:$A$7</c:f>
              <c:strCache>
                <c:ptCount val="6"/>
                <c:pt idx="0">
                  <c:v>teknialbikes</c:v>
                </c:pt>
                <c:pt idx="1">
                  <c:v>olmobikes</c:v>
                </c:pt>
                <c:pt idx="2">
                  <c:v>raleigh.bicicletas</c:v>
                </c:pt>
                <c:pt idx="3">
                  <c:v>motomelbicicletas</c:v>
                </c:pt>
                <c:pt idx="4">
                  <c:v>topmega_oficial</c:v>
                </c:pt>
                <c:pt idx="5">
                  <c:v>venzoarg</c:v>
                </c:pt>
              </c:strCache>
            </c:strRef>
          </c:cat>
          <c:val>
            <c:numRef>
              <c:f>Sheet1!$D$2:$D$7</c:f>
              <c:numCache>
                <c:formatCode>General</c:formatCode>
                <c:ptCount val="6"/>
                <c:pt idx="0">
                  <c:v>23</c:v>
                </c:pt>
                <c:pt idx="1">
                  <c:v>0</c:v>
                </c:pt>
                <c:pt idx="2">
                  <c:v>356</c:v>
                </c:pt>
                <c:pt idx="3">
                  <c:v>23</c:v>
                </c:pt>
                <c:pt idx="4">
                  <c:v>93</c:v>
                </c:pt>
                <c:pt idx="5">
                  <c:v>1751</c:v>
                </c:pt>
              </c:numCache>
            </c:numRef>
          </c:val>
          <c:extLst>
            <c:ext xmlns:c16="http://schemas.microsoft.com/office/drawing/2014/chart" uri="{C3380CC4-5D6E-409C-BE32-E72D297353CC}">
              <c16:uniqueId val="{00000002-ED25-460A-956F-F2D3FD54B357}"/>
            </c:ext>
          </c:extLst>
        </c:ser>
        <c:dLbls>
          <c:showLegendKey val="0"/>
          <c:showVal val="0"/>
          <c:showCatName val="0"/>
          <c:showSerName val="0"/>
          <c:showPercent val="0"/>
          <c:showBubbleSize val="0"/>
        </c:dLbls>
        <c:gapWidth val="150"/>
        <c:overlap val="100"/>
        <c:axId val="406847224"/>
        <c:axId val="406840664"/>
      </c:barChart>
      <c:catAx>
        <c:axId val="406847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840664"/>
        <c:crosses val="autoZero"/>
        <c:auto val="1"/>
        <c:lblAlgn val="ctr"/>
        <c:lblOffset val="100"/>
        <c:noMultiLvlLbl val="0"/>
      </c:catAx>
      <c:valAx>
        <c:axId val="406840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847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0.15566835871404</c:v>
                </c:pt>
                <c:pt idx="1">
                  <c:v>0.149830341698835</c:v>
                </c:pt>
                <c:pt idx="2">
                  <c:v>0</c:v>
                </c:pt>
              </c:numCache>
            </c:numRef>
          </c:val>
          <c:extLst>
            <c:ext xmlns:c16="http://schemas.microsoft.com/office/drawing/2014/chart" uri="{C3380CC4-5D6E-409C-BE32-E72D297353CC}">
              <c16:uniqueId val="{00000000-8AAE-4884-846C-ADA10216BF77}"/>
            </c:ext>
          </c:extLst>
        </c:ser>
        <c:ser>
          <c:idx val="1"/>
          <c:order val="1"/>
          <c:tx>
            <c:strRef>
              <c:f>Sheet1!$C$1</c:f>
              <c:strCache>
                <c:ptCount val="1"/>
                <c:pt idx="0">
                  <c:v>olmobikes</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c:v>
                </c:pt>
                <c:pt idx="1">
                  <c:v>6.2369731272387199</c:v>
                </c:pt>
                <c:pt idx="2">
                  <c:v>0</c:v>
                </c:pt>
              </c:numCache>
            </c:numRef>
          </c:val>
          <c:extLst>
            <c:ext xmlns:c16="http://schemas.microsoft.com/office/drawing/2014/chart" uri="{C3380CC4-5D6E-409C-BE32-E72D297353CC}">
              <c16:uniqueId val="{00000001-8AAE-4884-846C-ADA10216BF77}"/>
            </c:ext>
          </c:extLst>
        </c:ser>
        <c:ser>
          <c:idx val="2"/>
          <c:order val="2"/>
          <c:tx>
            <c:strRef>
              <c:f>Sheet1!$D$1</c:f>
              <c:strCache>
                <c:ptCount val="1"/>
                <c:pt idx="0">
                  <c:v>raleigh.bicicletas</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0.98166726644240798</c:v>
                </c:pt>
                <c:pt idx="1">
                  <c:v>0.81464122307777997</c:v>
                </c:pt>
                <c:pt idx="2">
                  <c:v>0</c:v>
                </c:pt>
              </c:numCache>
            </c:numRef>
          </c:val>
          <c:extLst>
            <c:ext xmlns:c16="http://schemas.microsoft.com/office/drawing/2014/chart" uri="{C3380CC4-5D6E-409C-BE32-E72D297353CC}">
              <c16:uniqueId val="{00000002-8AAE-4884-846C-ADA10216BF77}"/>
            </c:ext>
          </c:extLst>
        </c:ser>
        <c:ser>
          <c:idx val="3"/>
          <c:order val="3"/>
          <c:tx>
            <c:strRef>
              <c:f>Sheet1!$E$1</c:f>
              <c:strCache>
                <c:ptCount val="1"/>
                <c:pt idx="0">
                  <c:v>motomelbicicletas</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0.37013196009012</c:v>
                </c:pt>
                <c:pt idx="1">
                  <c:v>0.33824026158846698</c:v>
                </c:pt>
                <c:pt idx="2">
                  <c:v>0.22461094176158999</c:v>
                </c:pt>
              </c:numCache>
            </c:numRef>
          </c:val>
          <c:extLst>
            <c:ext xmlns:c16="http://schemas.microsoft.com/office/drawing/2014/chart" uri="{C3380CC4-5D6E-409C-BE32-E72D297353CC}">
              <c16:uniqueId val="{00000003-8AAE-4884-846C-ADA10216BF77}"/>
            </c:ext>
          </c:extLst>
        </c:ser>
        <c:ser>
          <c:idx val="4"/>
          <c:order val="4"/>
          <c:tx>
            <c:strRef>
              <c:f>Sheet1!$F$1</c:f>
              <c:strCache>
                <c:ptCount val="1"/>
                <c:pt idx="0">
                  <c:v>topmega_oficial</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6.6346032966511995E-2</c:v>
                </c:pt>
                <c:pt idx="1">
                  <c:v>6.9586687823442198E-2</c:v>
                </c:pt>
                <c:pt idx="2">
                  <c:v>0</c:v>
                </c:pt>
              </c:numCache>
            </c:numRef>
          </c:val>
          <c:extLst>
            <c:ext xmlns:c16="http://schemas.microsoft.com/office/drawing/2014/chart" uri="{C3380CC4-5D6E-409C-BE32-E72D297353CC}">
              <c16:uniqueId val="{00000004-8AAE-4884-846C-ADA10216BF77}"/>
            </c:ext>
          </c:extLst>
        </c:ser>
        <c:ser>
          <c:idx val="5"/>
          <c:order val="5"/>
          <c:tx>
            <c:strRef>
              <c:f>Sheet1!$G$1</c:f>
              <c:strCache>
                <c:ptCount val="1"/>
                <c:pt idx="0">
                  <c:v>venzoarg</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0.239157486498037</c:v>
                </c:pt>
                <c:pt idx="1">
                  <c:v>0</c:v>
                </c:pt>
                <c:pt idx="2">
                  <c:v>8.8475276075629994E-2</c:v>
                </c:pt>
              </c:numCache>
            </c:numRef>
          </c:val>
          <c:extLst>
            <c:ext xmlns:c16="http://schemas.microsoft.com/office/drawing/2014/chart" uri="{C3380CC4-5D6E-409C-BE32-E72D297353CC}">
              <c16:uniqueId val="{00000005-8AAE-4884-846C-ADA10216BF77}"/>
            </c:ext>
          </c:extLst>
        </c:ser>
        <c:dLbls>
          <c:showLegendKey val="0"/>
          <c:showVal val="0"/>
          <c:showCatName val="0"/>
          <c:showSerName val="0"/>
          <c:showPercent val="0"/>
          <c:showBubbleSize val="0"/>
        </c:dLbls>
        <c:gapWidth val="219"/>
        <c:overlap val="-27"/>
        <c:axId val="406848864"/>
        <c:axId val="406840008"/>
      </c:barChart>
      <c:catAx>
        <c:axId val="406848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840008"/>
        <c:crosses val="autoZero"/>
        <c:auto val="1"/>
        <c:lblAlgn val="ctr"/>
        <c:lblOffset val="100"/>
        <c:noMultiLvlLbl val="0"/>
      </c:catAx>
      <c:valAx>
        <c:axId val="406840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848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Sheet1!$A$2:$A$7</c:f>
              <c:strCache>
                <c:ptCount val="6"/>
                <c:pt idx="0">
                  <c:v>teknialbikes</c:v>
                </c:pt>
                <c:pt idx="1">
                  <c:v>olmobikes</c:v>
                </c:pt>
                <c:pt idx="2">
                  <c:v>raleigh.bicicletas</c:v>
                </c:pt>
                <c:pt idx="3">
                  <c:v>motomelbicicletas</c:v>
                </c:pt>
                <c:pt idx="4">
                  <c:v>topmega_oficial</c:v>
                </c:pt>
                <c:pt idx="5">
                  <c:v>venzoarg</c:v>
                </c:pt>
              </c:strCache>
            </c:strRef>
          </c:cat>
          <c:val>
            <c:numRef>
              <c:f>Sheet1!$B$2:$B$7</c:f>
              <c:numCache>
                <c:formatCode>General</c:formatCode>
                <c:ptCount val="6"/>
                <c:pt idx="0">
                  <c:v>145</c:v>
                </c:pt>
                <c:pt idx="1">
                  <c:v>17410</c:v>
                </c:pt>
                <c:pt idx="2">
                  <c:v>406</c:v>
                </c:pt>
                <c:pt idx="3">
                  <c:v>82</c:v>
                </c:pt>
                <c:pt idx="4">
                  <c:v>268</c:v>
                </c:pt>
                <c:pt idx="5">
                  <c:v>1804</c:v>
                </c:pt>
              </c:numCache>
            </c:numRef>
          </c:val>
          <c:extLst>
            <c:ext xmlns:c16="http://schemas.microsoft.com/office/drawing/2014/chart" uri="{C3380CC4-5D6E-409C-BE32-E72D297353CC}">
              <c16:uniqueId val="{00000000-8B23-44EC-B9F0-4DA6D9D1CCA3}"/>
            </c:ext>
          </c:extLst>
        </c:ser>
        <c:ser>
          <c:idx val="1"/>
          <c:order val="1"/>
          <c:tx>
            <c:strRef>
              <c:f>Sheet1!$C$1</c:f>
              <c:strCache>
                <c:ptCount val="1"/>
                <c:pt idx="0">
                  <c:v>Comments</c:v>
                </c:pt>
              </c:strCache>
            </c:strRef>
          </c:tx>
          <c:spPr>
            <a:solidFill>
              <a:schemeClr val="accent2"/>
            </a:solidFill>
            <a:ln>
              <a:noFill/>
            </a:ln>
            <a:effectLst/>
          </c:spPr>
          <c:invertIfNegative val="0"/>
          <c:cat>
            <c:strRef>
              <c:f>Sheet1!$A$2:$A$7</c:f>
              <c:strCache>
                <c:ptCount val="6"/>
                <c:pt idx="0">
                  <c:v>teknialbikes</c:v>
                </c:pt>
                <c:pt idx="1">
                  <c:v>olmobikes</c:v>
                </c:pt>
                <c:pt idx="2">
                  <c:v>raleigh.bicicletas</c:v>
                </c:pt>
                <c:pt idx="3">
                  <c:v>motomelbicicletas</c:v>
                </c:pt>
                <c:pt idx="4">
                  <c:v>topmega_oficial</c:v>
                </c:pt>
                <c:pt idx="5">
                  <c:v>venzoarg</c:v>
                </c:pt>
              </c:strCache>
            </c:strRef>
          </c:cat>
          <c:val>
            <c:numRef>
              <c:f>Sheet1!$C$2:$C$7</c:f>
              <c:numCache>
                <c:formatCode>General</c:formatCode>
                <c:ptCount val="6"/>
                <c:pt idx="0">
                  <c:v>10</c:v>
                </c:pt>
                <c:pt idx="1">
                  <c:v>36172</c:v>
                </c:pt>
                <c:pt idx="2">
                  <c:v>23</c:v>
                </c:pt>
                <c:pt idx="3">
                  <c:v>18</c:v>
                </c:pt>
                <c:pt idx="4">
                  <c:v>20</c:v>
                </c:pt>
                <c:pt idx="5">
                  <c:v>28</c:v>
                </c:pt>
              </c:numCache>
            </c:numRef>
          </c:val>
          <c:extLst>
            <c:ext xmlns:c16="http://schemas.microsoft.com/office/drawing/2014/chart" uri="{C3380CC4-5D6E-409C-BE32-E72D297353CC}">
              <c16:uniqueId val="{00000001-8B23-44EC-B9F0-4DA6D9D1CCA3}"/>
            </c:ext>
          </c:extLst>
        </c:ser>
        <c:dLbls>
          <c:showLegendKey val="0"/>
          <c:showVal val="0"/>
          <c:showCatName val="0"/>
          <c:showSerName val="0"/>
          <c:showPercent val="0"/>
          <c:showBubbleSize val="0"/>
        </c:dLbls>
        <c:gapWidth val="150"/>
        <c:overlap val="100"/>
        <c:axId val="335454672"/>
        <c:axId val="335451392"/>
      </c:barChart>
      <c:catAx>
        <c:axId val="335454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451392"/>
        <c:crosses val="autoZero"/>
        <c:auto val="1"/>
        <c:lblAlgn val="ctr"/>
        <c:lblOffset val="100"/>
        <c:noMultiLvlLbl val="0"/>
      </c:catAx>
      <c:valAx>
        <c:axId val="3354513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454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ABDF9-A2D6-4106-836D-3267ADB351ED}"/>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5499874C-0B70-4646-9BD7-AB8F5855A3EE}"/>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9576567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C44CA-5E75-43C6-8158-81ADCCA680A0}"/>
              </a:ext>
            </a:extLst>
          </p:cNvPr>
          <p:cNvSpPr>
            <a:spLocks noGrp="1"/>
          </p:cNvSpPr>
          <p:nvPr>
            <p:ph type="title"/>
          </p:nvPr>
        </p:nvSpPr>
        <p:spPr/>
        <p:txBody>
          <a:bodyPr/>
          <a:lstStyle/>
          <a:p>
            <a:r>
              <a:rPr lang="en-US"/>
              <a:t>Instagram Key Metrics Table | Teknialbikes</a:t>
            </a:r>
          </a:p>
        </p:txBody>
      </p:sp>
      <p:graphicFrame>
        <p:nvGraphicFramePr>
          <p:cNvPr id="5" name="Table Placeholder 4">
            <a:extLst>
              <a:ext uri="{FF2B5EF4-FFF2-40B4-BE49-F238E27FC236}">
                <a16:creationId xmlns:a16="http://schemas.microsoft.com/office/drawing/2014/main" id="{F6323D25-F16C-4217-8983-4304543CCE44}"/>
              </a:ext>
            </a:extLst>
          </p:cNvPr>
          <p:cNvGraphicFramePr>
            <a:graphicFrameLocks noGrp="1"/>
          </p:cNvGraphicFramePr>
          <p:nvPr>
            <p:ph type="tbl" sz="quarter" idx="13"/>
            <p:extLst>
              <p:ext uri="{D42A27DB-BD31-4B8C-83A1-F6EECF244321}">
                <p14:modId xmlns:p14="http://schemas.microsoft.com/office/powerpoint/2010/main" val="2589107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34766901"/>
                    </a:ext>
                  </a:extLst>
                </a:gridCol>
                <a:gridCol w="658368">
                  <a:extLst>
                    <a:ext uri="{9D8B030D-6E8A-4147-A177-3AD203B41FA5}">
                      <a16:colId xmlns:a16="http://schemas.microsoft.com/office/drawing/2014/main" val="2670333854"/>
                    </a:ext>
                  </a:extLst>
                </a:gridCol>
                <a:gridCol w="658368">
                  <a:extLst>
                    <a:ext uri="{9D8B030D-6E8A-4147-A177-3AD203B41FA5}">
                      <a16:colId xmlns:a16="http://schemas.microsoft.com/office/drawing/2014/main" val="3320787367"/>
                    </a:ext>
                  </a:extLst>
                </a:gridCol>
                <a:gridCol w="658368">
                  <a:extLst>
                    <a:ext uri="{9D8B030D-6E8A-4147-A177-3AD203B41FA5}">
                      <a16:colId xmlns:a16="http://schemas.microsoft.com/office/drawing/2014/main" val="3722508957"/>
                    </a:ext>
                  </a:extLst>
                </a:gridCol>
                <a:gridCol w="658368">
                  <a:extLst>
                    <a:ext uri="{9D8B030D-6E8A-4147-A177-3AD203B41FA5}">
                      <a16:colId xmlns:a16="http://schemas.microsoft.com/office/drawing/2014/main" val="2444913580"/>
                    </a:ext>
                  </a:extLst>
                </a:gridCol>
                <a:gridCol w="658368">
                  <a:extLst>
                    <a:ext uri="{9D8B030D-6E8A-4147-A177-3AD203B41FA5}">
                      <a16:colId xmlns:a16="http://schemas.microsoft.com/office/drawing/2014/main" val="3412480440"/>
                    </a:ext>
                  </a:extLst>
                </a:gridCol>
                <a:gridCol w="658368">
                  <a:extLst>
                    <a:ext uri="{9D8B030D-6E8A-4147-A177-3AD203B41FA5}">
                      <a16:colId xmlns:a16="http://schemas.microsoft.com/office/drawing/2014/main" val="3004618401"/>
                    </a:ext>
                  </a:extLst>
                </a:gridCol>
                <a:gridCol w="658368">
                  <a:extLst>
                    <a:ext uri="{9D8B030D-6E8A-4147-A177-3AD203B41FA5}">
                      <a16:colId xmlns:a16="http://schemas.microsoft.com/office/drawing/2014/main" val="3395860796"/>
                    </a:ext>
                  </a:extLst>
                </a:gridCol>
                <a:gridCol w="658368">
                  <a:extLst>
                    <a:ext uri="{9D8B030D-6E8A-4147-A177-3AD203B41FA5}">
                      <a16:colId xmlns:a16="http://schemas.microsoft.com/office/drawing/2014/main" val="3657290545"/>
                    </a:ext>
                  </a:extLst>
                </a:gridCol>
                <a:gridCol w="658368">
                  <a:extLst>
                    <a:ext uri="{9D8B030D-6E8A-4147-A177-3AD203B41FA5}">
                      <a16:colId xmlns:a16="http://schemas.microsoft.com/office/drawing/2014/main" val="55559675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143854882"/>
                  </a:ext>
                </a:extLst>
              </a:tr>
              <a:tr h="370840">
                <a:tc>
                  <a:txBody>
                    <a:bodyPr/>
                    <a:lstStyle/>
                    <a:p>
                      <a:r>
                        <a:rPr lang="en-US" sz="1000"/>
                        <a:t>olmobikes</a:t>
                      </a:r>
                    </a:p>
                  </a:txBody>
                  <a:tcPr/>
                </a:tc>
                <a:tc>
                  <a:txBody>
                    <a:bodyPr/>
                    <a:lstStyle/>
                    <a:p>
                      <a:r>
                        <a:rPr lang="en-US" sz="1000"/>
                        <a:t>224161</a:t>
                      </a:r>
                    </a:p>
                  </a:txBody>
                  <a:tcPr/>
                </a:tc>
                <a:tc>
                  <a:txBody>
                    <a:bodyPr/>
                    <a:lstStyle/>
                    <a:p>
                      <a:r>
                        <a:rPr lang="en-US" sz="1000"/>
                        <a:t>9809</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tc>
                  <a:txBody>
                    <a:bodyPr/>
                    <a:lstStyle/>
                    <a:p>
                      <a:r>
                        <a:rPr lang="en-US" sz="1000"/>
                        <a:t>17410</a:t>
                      </a:r>
                    </a:p>
                  </a:txBody>
                  <a:tcPr/>
                </a:tc>
                <a:tc>
                  <a:txBody>
                    <a:bodyPr/>
                    <a:lstStyle/>
                    <a:p>
                      <a:r>
                        <a:rPr lang="en-US" sz="1000"/>
                        <a:t>36172</a:t>
                      </a:r>
                    </a:p>
                  </a:txBody>
                  <a:tcPr/>
                </a:tc>
                <a:tc>
                  <a:txBody>
                    <a:bodyPr/>
                    <a:lstStyle/>
                    <a:p>
                      <a:r>
                        <a:rPr lang="en-US" sz="1000"/>
                        <a:t>6.1095 %</a:t>
                      </a:r>
                    </a:p>
                  </a:txBody>
                  <a:tcPr/>
                </a:tc>
                <a:extLst>
                  <a:ext uri="{0D108BD9-81ED-4DB2-BD59-A6C34878D82A}">
                    <a16:rowId xmlns:a16="http://schemas.microsoft.com/office/drawing/2014/main" val="2491050530"/>
                  </a:ext>
                </a:extLst>
              </a:tr>
              <a:tr h="370840">
                <a:tc>
                  <a:txBody>
                    <a:bodyPr/>
                    <a:lstStyle/>
                    <a:p>
                      <a:r>
                        <a:rPr lang="en-US" sz="1000"/>
                        <a:t>venzoarg</a:t>
                      </a:r>
                    </a:p>
                  </a:txBody>
                  <a:tcPr/>
                </a:tc>
                <a:tc>
                  <a:txBody>
                    <a:bodyPr/>
                    <a:lstStyle/>
                    <a:p>
                      <a:r>
                        <a:rPr lang="en-US" sz="1000"/>
                        <a:t>91529</a:t>
                      </a:r>
                    </a:p>
                  </a:txBody>
                  <a:tcPr/>
                </a:tc>
                <a:tc>
                  <a:txBody>
                    <a:bodyPr/>
                    <a:lstStyle/>
                    <a:p>
                      <a:r>
                        <a:rPr lang="en-US" sz="1000"/>
                        <a:t>24</a:t>
                      </a:r>
                    </a:p>
                  </a:txBody>
                  <a:tcPr/>
                </a:tc>
                <a:tc>
                  <a:txBody>
                    <a:bodyPr/>
                    <a:lstStyle/>
                    <a:p>
                      <a:r>
                        <a:rPr lang="en-US" sz="1000"/>
                        <a:t>0</a:t>
                      </a:r>
                    </a:p>
                  </a:txBody>
                  <a:tcPr/>
                </a:tc>
                <a:tc>
                  <a:txBody>
                    <a:bodyPr/>
                    <a:lstStyle/>
                    <a:p>
                      <a:r>
                        <a:rPr lang="en-US" sz="1000"/>
                        <a:t>8</a:t>
                      </a:r>
                    </a:p>
                  </a:txBody>
                  <a:tcPr/>
                </a:tc>
                <a:tc>
                  <a:txBody>
                    <a:bodyPr/>
                    <a:lstStyle/>
                    <a:p>
                      <a:r>
                        <a:rPr lang="en-US" sz="1000"/>
                        <a:t>1</a:t>
                      </a:r>
                    </a:p>
                  </a:txBody>
                  <a:tcPr/>
                </a:tc>
                <a:tc>
                  <a:txBody>
                    <a:bodyPr/>
                    <a:lstStyle/>
                    <a:p>
                      <a:r>
                        <a:rPr lang="en-US" sz="1000"/>
                        <a:t>9</a:t>
                      </a:r>
                    </a:p>
                  </a:txBody>
                  <a:tcPr/>
                </a:tc>
                <a:tc>
                  <a:txBody>
                    <a:bodyPr/>
                    <a:lstStyle/>
                    <a:p>
                      <a:r>
                        <a:rPr lang="en-US" sz="1000"/>
                        <a:t>1804</a:t>
                      </a:r>
                    </a:p>
                  </a:txBody>
                  <a:tcPr/>
                </a:tc>
                <a:tc>
                  <a:txBody>
                    <a:bodyPr/>
                    <a:lstStyle/>
                    <a:p>
                      <a:r>
                        <a:rPr lang="en-US" sz="1000"/>
                        <a:t>28</a:t>
                      </a:r>
                    </a:p>
                  </a:txBody>
                  <a:tcPr/>
                </a:tc>
                <a:tc>
                  <a:txBody>
                    <a:bodyPr/>
                    <a:lstStyle/>
                    <a:p>
                      <a:r>
                        <a:rPr lang="en-US" sz="1000"/>
                        <a:t>0.2224 %</a:t>
                      </a:r>
                    </a:p>
                  </a:txBody>
                  <a:tcPr/>
                </a:tc>
                <a:extLst>
                  <a:ext uri="{0D108BD9-81ED-4DB2-BD59-A6C34878D82A}">
                    <a16:rowId xmlns:a16="http://schemas.microsoft.com/office/drawing/2014/main" val="1333584331"/>
                  </a:ext>
                </a:extLst>
              </a:tr>
              <a:tr h="370840">
                <a:tc>
                  <a:txBody>
                    <a:bodyPr/>
                    <a:lstStyle/>
                    <a:p>
                      <a:r>
                        <a:rPr lang="en-US" sz="1000"/>
                        <a:t>topmega_oficial</a:t>
                      </a:r>
                    </a:p>
                  </a:txBody>
                  <a:tcPr/>
                </a:tc>
                <a:tc>
                  <a:txBody>
                    <a:bodyPr/>
                    <a:lstStyle/>
                    <a:p>
                      <a:r>
                        <a:rPr lang="en-US" sz="1000"/>
                        <a:t>69964</a:t>
                      </a:r>
                    </a:p>
                  </a:txBody>
                  <a:tcPr/>
                </a:tc>
                <a:tc>
                  <a:txBody>
                    <a:bodyPr/>
                    <a:lstStyle/>
                    <a:p>
                      <a:r>
                        <a:rPr lang="en-US" sz="1000"/>
                        <a:t>-145</a:t>
                      </a:r>
                    </a:p>
                  </a:txBody>
                  <a:tcPr/>
                </a:tc>
                <a:tc>
                  <a:txBody>
                    <a:bodyPr/>
                    <a:lstStyle/>
                    <a:p>
                      <a:r>
                        <a:rPr lang="en-US" sz="1000"/>
                        <a:t>4</a:t>
                      </a:r>
                    </a:p>
                  </a:txBody>
                  <a:tcPr/>
                </a:tc>
                <a:tc>
                  <a:txBody>
                    <a:bodyPr/>
                    <a:lstStyle/>
                    <a:p>
                      <a:r>
                        <a:rPr lang="en-US" sz="1000"/>
                        <a:t>2</a:t>
                      </a:r>
                    </a:p>
                  </a:txBody>
                  <a:tcPr/>
                </a:tc>
                <a:tc>
                  <a:txBody>
                    <a:bodyPr/>
                    <a:lstStyle/>
                    <a:p>
                      <a:r>
                        <a:rPr lang="en-US" sz="1000"/>
                        <a:t>0</a:t>
                      </a:r>
                    </a:p>
                  </a:txBody>
                  <a:tcPr/>
                </a:tc>
                <a:tc>
                  <a:txBody>
                    <a:bodyPr/>
                    <a:lstStyle/>
                    <a:p>
                      <a:r>
                        <a:rPr lang="en-US" sz="1000"/>
                        <a:t>6</a:t>
                      </a:r>
                    </a:p>
                  </a:txBody>
                  <a:tcPr/>
                </a:tc>
                <a:tc>
                  <a:txBody>
                    <a:bodyPr/>
                    <a:lstStyle/>
                    <a:p>
                      <a:r>
                        <a:rPr lang="en-US" sz="1000"/>
                        <a:t>268</a:t>
                      </a:r>
                    </a:p>
                  </a:txBody>
                  <a:tcPr/>
                </a:tc>
                <a:tc>
                  <a:txBody>
                    <a:bodyPr/>
                    <a:lstStyle/>
                    <a:p>
                      <a:r>
                        <a:rPr lang="en-US" sz="1000"/>
                        <a:t>20</a:t>
                      </a:r>
                    </a:p>
                  </a:txBody>
                  <a:tcPr/>
                </a:tc>
                <a:tc>
                  <a:txBody>
                    <a:bodyPr/>
                    <a:lstStyle/>
                    <a:p>
                      <a:r>
                        <a:rPr lang="en-US" sz="1000"/>
                        <a:t>0.0685 %</a:t>
                      </a:r>
                    </a:p>
                  </a:txBody>
                  <a:tcPr/>
                </a:tc>
                <a:extLst>
                  <a:ext uri="{0D108BD9-81ED-4DB2-BD59-A6C34878D82A}">
                    <a16:rowId xmlns:a16="http://schemas.microsoft.com/office/drawing/2014/main" val="1090862708"/>
                  </a:ext>
                </a:extLst>
              </a:tr>
              <a:tr h="370840">
                <a:tc>
                  <a:txBody>
                    <a:bodyPr/>
                    <a:lstStyle/>
                    <a:p>
                      <a:r>
                        <a:rPr lang="en-US" sz="1000"/>
                        <a:t>teknialbikes</a:t>
                      </a:r>
                    </a:p>
                  </a:txBody>
                  <a:tcPr/>
                </a:tc>
                <a:tc>
                  <a:txBody>
                    <a:bodyPr/>
                    <a:lstStyle/>
                    <a:p>
                      <a:r>
                        <a:rPr lang="en-US" sz="1000"/>
                        <a:t>14552</a:t>
                      </a:r>
                    </a:p>
                  </a:txBody>
                  <a:tcPr/>
                </a:tc>
                <a:tc>
                  <a:txBody>
                    <a:bodyPr/>
                    <a:lstStyle/>
                    <a:p>
                      <a:r>
                        <a:rPr lang="en-US" sz="1000"/>
                        <a:t>-85</a:t>
                      </a:r>
                    </a:p>
                  </a:txBody>
                  <a:tcPr/>
                </a:tc>
                <a:tc>
                  <a:txBody>
                    <a:bodyPr/>
                    <a:lstStyle/>
                    <a:p>
                      <a:r>
                        <a:rPr lang="en-US" sz="1000"/>
                        <a:t>6</a:t>
                      </a:r>
                    </a:p>
                  </a:txBody>
                  <a:tcPr/>
                </a:tc>
                <a:tc>
                  <a:txBody>
                    <a:bodyPr/>
                    <a:lstStyle/>
                    <a:p>
                      <a:r>
                        <a:rPr lang="en-US" sz="1000"/>
                        <a:t>1</a:t>
                      </a:r>
                    </a:p>
                  </a:txBody>
                  <a:tcPr/>
                </a:tc>
                <a:tc>
                  <a:txBody>
                    <a:bodyPr/>
                    <a:lstStyle/>
                    <a:p>
                      <a:r>
                        <a:rPr lang="en-US" sz="1000"/>
                        <a:t>0</a:t>
                      </a:r>
                    </a:p>
                  </a:txBody>
                  <a:tcPr/>
                </a:tc>
                <a:tc>
                  <a:txBody>
                    <a:bodyPr/>
                    <a:lstStyle/>
                    <a:p>
                      <a:r>
                        <a:rPr lang="en-US" sz="1000"/>
                        <a:t>7</a:t>
                      </a:r>
                    </a:p>
                  </a:txBody>
                  <a:tcPr/>
                </a:tc>
                <a:tc>
                  <a:txBody>
                    <a:bodyPr/>
                    <a:lstStyle/>
                    <a:p>
                      <a:r>
                        <a:rPr lang="en-US" sz="1000"/>
                        <a:t>145</a:t>
                      </a:r>
                    </a:p>
                  </a:txBody>
                  <a:tcPr/>
                </a:tc>
                <a:tc>
                  <a:txBody>
                    <a:bodyPr/>
                    <a:lstStyle/>
                    <a:p>
                      <a:r>
                        <a:rPr lang="en-US" sz="1000"/>
                        <a:t>10</a:t>
                      </a:r>
                    </a:p>
                  </a:txBody>
                  <a:tcPr/>
                </a:tc>
                <a:tc>
                  <a:txBody>
                    <a:bodyPr/>
                    <a:lstStyle/>
                    <a:p>
                      <a:r>
                        <a:rPr lang="en-US" sz="1000"/>
                        <a:t>0.1517 %</a:t>
                      </a:r>
                    </a:p>
                  </a:txBody>
                  <a:tcPr/>
                </a:tc>
                <a:extLst>
                  <a:ext uri="{0D108BD9-81ED-4DB2-BD59-A6C34878D82A}">
                    <a16:rowId xmlns:a16="http://schemas.microsoft.com/office/drawing/2014/main" val="1599068108"/>
                  </a:ext>
                </a:extLst>
              </a:tr>
              <a:tr h="370840">
                <a:tc>
                  <a:txBody>
                    <a:bodyPr/>
                    <a:lstStyle/>
                    <a:p>
                      <a:r>
                        <a:rPr lang="en-US" sz="1000"/>
                        <a:t>raleigh.bicicletas</a:t>
                      </a:r>
                    </a:p>
                  </a:txBody>
                  <a:tcPr/>
                </a:tc>
                <a:tc>
                  <a:txBody>
                    <a:bodyPr/>
                    <a:lstStyle/>
                    <a:p>
                      <a:r>
                        <a:rPr lang="en-US" sz="1000"/>
                        <a:t>9130</a:t>
                      </a:r>
                    </a:p>
                  </a:txBody>
                  <a:tcPr/>
                </a:tc>
                <a:tc>
                  <a:txBody>
                    <a:bodyPr/>
                    <a:lstStyle/>
                    <a:p>
                      <a:r>
                        <a:rPr lang="en-US" sz="1000"/>
                        <a:t>190</a:t>
                      </a:r>
                    </a:p>
                  </a:txBody>
                  <a:tcPr/>
                </a:tc>
                <a:tc>
                  <a:txBody>
                    <a:bodyPr/>
                    <a:lstStyle/>
                    <a:p>
                      <a:r>
                        <a:rPr lang="en-US" sz="1000"/>
                        <a:t>1</a:t>
                      </a:r>
                    </a:p>
                  </a:txBody>
                  <a:tcPr/>
                </a:tc>
                <a:tc>
                  <a:txBody>
                    <a:bodyPr/>
                    <a:lstStyle/>
                    <a:p>
                      <a:r>
                        <a:rPr lang="en-US" sz="1000"/>
                        <a:t>4</a:t>
                      </a:r>
                    </a:p>
                  </a:txBody>
                  <a:tcPr/>
                </a:tc>
                <a:tc>
                  <a:txBody>
                    <a:bodyPr/>
                    <a:lstStyle/>
                    <a:p>
                      <a:r>
                        <a:rPr lang="en-US" sz="1000"/>
                        <a:t>0</a:t>
                      </a:r>
                    </a:p>
                  </a:txBody>
                  <a:tcPr/>
                </a:tc>
                <a:tc>
                  <a:txBody>
                    <a:bodyPr/>
                    <a:lstStyle/>
                    <a:p>
                      <a:r>
                        <a:rPr lang="en-US" sz="1000"/>
                        <a:t>5</a:t>
                      </a:r>
                    </a:p>
                  </a:txBody>
                  <a:tcPr/>
                </a:tc>
                <a:tc>
                  <a:txBody>
                    <a:bodyPr/>
                    <a:lstStyle/>
                    <a:p>
                      <a:r>
                        <a:rPr lang="en-US" sz="1000"/>
                        <a:t>406</a:t>
                      </a:r>
                    </a:p>
                  </a:txBody>
                  <a:tcPr/>
                </a:tc>
                <a:tc>
                  <a:txBody>
                    <a:bodyPr/>
                    <a:lstStyle/>
                    <a:p>
                      <a:r>
                        <a:rPr lang="en-US" sz="1000"/>
                        <a:t>23</a:t>
                      </a:r>
                    </a:p>
                  </a:txBody>
                  <a:tcPr/>
                </a:tc>
                <a:tc>
                  <a:txBody>
                    <a:bodyPr/>
                    <a:lstStyle/>
                    <a:p>
                      <a:r>
                        <a:rPr lang="en-US" sz="1000"/>
                        <a:t>0.9496 %</a:t>
                      </a:r>
                    </a:p>
                  </a:txBody>
                  <a:tcPr/>
                </a:tc>
                <a:extLst>
                  <a:ext uri="{0D108BD9-81ED-4DB2-BD59-A6C34878D82A}">
                    <a16:rowId xmlns:a16="http://schemas.microsoft.com/office/drawing/2014/main" val="2708112662"/>
                  </a:ext>
                </a:extLst>
              </a:tr>
              <a:tr h="370840">
                <a:tc>
                  <a:txBody>
                    <a:bodyPr/>
                    <a:lstStyle/>
                    <a:p>
                      <a:r>
                        <a:rPr lang="en-US" sz="1000"/>
                        <a:t>motomelbicicletas</a:t>
                      </a:r>
                    </a:p>
                  </a:txBody>
                  <a:tcPr/>
                </a:tc>
                <a:tc>
                  <a:txBody>
                    <a:bodyPr/>
                    <a:lstStyle/>
                    <a:p>
                      <a:r>
                        <a:rPr lang="en-US" sz="1000"/>
                        <a:t>6230</a:t>
                      </a:r>
                    </a:p>
                  </a:txBody>
                  <a:tcPr/>
                </a:tc>
                <a:tc>
                  <a:txBody>
                    <a:bodyPr/>
                    <a:lstStyle/>
                    <a:p>
                      <a:r>
                        <a:rPr lang="en-US" sz="1000"/>
                        <a:t>38</a:t>
                      </a:r>
                    </a:p>
                  </a:txBody>
                  <a:tcPr/>
                </a:tc>
                <a:tc>
                  <a:txBody>
                    <a:bodyPr/>
                    <a:lstStyle/>
                    <a:p>
                      <a:r>
                        <a:rPr lang="en-US" sz="1000"/>
                        <a:t>3</a:t>
                      </a:r>
                    </a:p>
                  </a:txBody>
                  <a:tcPr/>
                </a:tc>
                <a:tc>
                  <a:txBody>
                    <a:bodyPr/>
                    <a:lstStyle/>
                    <a:p>
                      <a:r>
                        <a:rPr lang="en-US" sz="1000"/>
                        <a:t>1</a:t>
                      </a:r>
                    </a:p>
                  </a:txBody>
                  <a:tcPr/>
                </a:tc>
                <a:tc>
                  <a:txBody>
                    <a:bodyPr/>
                    <a:lstStyle/>
                    <a:p>
                      <a:r>
                        <a:rPr lang="en-US" sz="1000"/>
                        <a:t>1</a:t>
                      </a:r>
                    </a:p>
                  </a:txBody>
                  <a:tcPr/>
                </a:tc>
                <a:tc>
                  <a:txBody>
                    <a:bodyPr/>
                    <a:lstStyle/>
                    <a:p>
                      <a:r>
                        <a:rPr lang="en-US" sz="1000"/>
                        <a:t>5</a:t>
                      </a:r>
                    </a:p>
                  </a:txBody>
                  <a:tcPr/>
                </a:tc>
                <a:tc>
                  <a:txBody>
                    <a:bodyPr/>
                    <a:lstStyle/>
                    <a:p>
                      <a:r>
                        <a:rPr lang="en-US" sz="1000"/>
                        <a:t>82</a:t>
                      </a:r>
                    </a:p>
                  </a:txBody>
                  <a:tcPr/>
                </a:tc>
                <a:tc>
                  <a:txBody>
                    <a:bodyPr/>
                    <a:lstStyle/>
                    <a:p>
                      <a:r>
                        <a:rPr lang="en-US" sz="1000"/>
                        <a:t>18</a:t>
                      </a:r>
                    </a:p>
                  </a:txBody>
                  <a:tcPr/>
                </a:tc>
                <a:tc>
                  <a:txBody>
                    <a:bodyPr/>
                    <a:lstStyle/>
                    <a:p>
                      <a:r>
                        <a:rPr lang="en-US" sz="1000"/>
                        <a:t>0.3220 %</a:t>
                      </a:r>
                    </a:p>
                  </a:txBody>
                  <a:tcPr/>
                </a:tc>
                <a:extLst>
                  <a:ext uri="{0D108BD9-81ED-4DB2-BD59-A6C34878D82A}">
                    <a16:rowId xmlns:a16="http://schemas.microsoft.com/office/drawing/2014/main" val="928399307"/>
                  </a:ext>
                </a:extLst>
              </a:tr>
            </a:tbl>
          </a:graphicData>
        </a:graphic>
      </p:graphicFrame>
      <p:sp>
        <p:nvSpPr>
          <p:cNvPr id="4" name="Text Placeholder 3">
            <a:extLst>
              <a:ext uri="{FF2B5EF4-FFF2-40B4-BE49-F238E27FC236}">
                <a16:creationId xmlns:a16="http://schemas.microsoft.com/office/drawing/2014/main" id="{4E3FD78D-CC45-404B-A452-72DBA43E9D61}"/>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4041846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777A1-7AAF-475D-AA27-E4ED1EF789FA}"/>
              </a:ext>
            </a:extLst>
          </p:cNvPr>
          <p:cNvSpPr>
            <a:spLocks noGrp="1"/>
          </p:cNvSpPr>
          <p:nvPr>
            <p:ph type="title"/>
          </p:nvPr>
        </p:nvSpPr>
        <p:spPr/>
        <p:txBody>
          <a:bodyPr/>
          <a:lstStyle/>
          <a:p>
            <a:r>
              <a:rPr lang="en-US"/>
              <a:t>Instagram Key Metrics Radar | Teknialbikes</a:t>
            </a:r>
          </a:p>
        </p:txBody>
      </p:sp>
      <p:graphicFrame>
        <p:nvGraphicFramePr>
          <p:cNvPr id="6" name="Chart Placeholder 5">
            <a:extLst>
              <a:ext uri="{FF2B5EF4-FFF2-40B4-BE49-F238E27FC236}">
                <a16:creationId xmlns:a16="http://schemas.microsoft.com/office/drawing/2014/main" id="{8F87BF63-C9B9-403D-8391-94B05CB63A9C}"/>
              </a:ext>
            </a:extLst>
          </p:cNvPr>
          <p:cNvGraphicFramePr>
            <a:graphicFrameLocks noGrp="1"/>
          </p:cNvGraphicFramePr>
          <p:nvPr>
            <p:ph type="chart" sz="quarter" idx="13"/>
            <p:extLst>
              <p:ext uri="{D42A27DB-BD31-4B8C-83A1-F6EECF244321}">
                <p14:modId xmlns:p14="http://schemas.microsoft.com/office/powerpoint/2010/main" val="41349141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A07997-DC03-4287-8BCC-7DAC8781FFAA}"/>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EA69097B-04E0-46BC-B90B-6D5C8B8971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1886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82D13-1E59-4F4F-A846-B157CF9DE6C4}"/>
              </a:ext>
            </a:extLst>
          </p:cNvPr>
          <p:cNvSpPr>
            <a:spLocks noGrp="1"/>
          </p:cNvSpPr>
          <p:nvPr>
            <p:ph type="title"/>
          </p:nvPr>
        </p:nvSpPr>
        <p:spPr/>
        <p:txBody>
          <a:bodyPr/>
          <a:lstStyle/>
          <a:p>
            <a:r>
              <a:rPr lang="en-US"/>
              <a:t>Instagram Followers Total | Teknialbikes</a:t>
            </a:r>
          </a:p>
        </p:txBody>
      </p:sp>
      <p:graphicFrame>
        <p:nvGraphicFramePr>
          <p:cNvPr id="6" name="Chart Placeholder 5">
            <a:extLst>
              <a:ext uri="{FF2B5EF4-FFF2-40B4-BE49-F238E27FC236}">
                <a16:creationId xmlns:a16="http://schemas.microsoft.com/office/drawing/2014/main" id="{B53A478B-6069-424B-9D9F-03C93D2BC898}"/>
              </a:ext>
            </a:extLst>
          </p:cNvPr>
          <p:cNvGraphicFramePr>
            <a:graphicFrameLocks noGrp="1"/>
          </p:cNvGraphicFramePr>
          <p:nvPr>
            <p:ph type="chart" sz="quarter" idx="13"/>
            <p:extLst>
              <p:ext uri="{D42A27DB-BD31-4B8C-83A1-F6EECF244321}">
                <p14:modId xmlns:p14="http://schemas.microsoft.com/office/powerpoint/2010/main" val="39865366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174B6A-4784-4826-9C82-36D633F0F1A6}"/>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B1E650B2-3097-419E-BD54-BDB1418115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6221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73F57-3E3A-4759-9D26-4A67C9DE325F}"/>
              </a:ext>
            </a:extLst>
          </p:cNvPr>
          <p:cNvSpPr>
            <a:spLocks noGrp="1"/>
          </p:cNvSpPr>
          <p:nvPr>
            <p:ph type="title"/>
          </p:nvPr>
        </p:nvSpPr>
        <p:spPr/>
        <p:txBody>
          <a:bodyPr/>
          <a:lstStyle/>
          <a:p>
            <a:r>
              <a:rPr lang="en-US"/>
              <a:t>Instagram Followers Change | Teknialbikes</a:t>
            </a:r>
          </a:p>
        </p:txBody>
      </p:sp>
      <p:graphicFrame>
        <p:nvGraphicFramePr>
          <p:cNvPr id="6" name="Chart Placeholder 5">
            <a:extLst>
              <a:ext uri="{FF2B5EF4-FFF2-40B4-BE49-F238E27FC236}">
                <a16:creationId xmlns:a16="http://schemas.microsoft.com/office/drawing/2014/main" id="{BA3F71A4-E580-484E-A130-169E00FE1C77}"/>
              </a:ext>
            </a:extLst>
          </p:cNvPr>
          <p:cNvGraphicFramePr>
            <a:graphicFrameLocks noGrp="1"/>
          </p:cNvGraphicFramePr>
          <p:nvPr>
            <p:ph type="chart" sz="quarter" idx="13"/>
            <p:extLst>
              <p:ext uri="{D42A27DB-BD31-4B8C-83A1-F6EECF244321}">
                <p14:modId xmlns:p14="http://schemas.microsoft.com/office/powerpoint/2010/main" val="3830596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F80361-6312-47C0-A41B-764E6959245F}"/>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078EFAC5-0ABB-4B72-9EFF-DC944A2E7A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41974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73616-AD95-49EC-B8B1-6B5469AAC569}"/>
              </a:ext>
            </a:extLst>
          </p:cNvPr>
          <p:cNvSpPr>
            <a:spLocks noGrp="1"/>
          </p:cNvSpPr>
          <p:nvPr>
            <p:ph type="title"/>
          </p:nvPr>
        </p:nvSpPr>
        <p:spPr/>
        <p:txBody>
          <a:bodyPr/>
          <a:lstStyle/>
          <a:p>
            <a:r>
              <a:rPr lang="en-US"/>
              <a:t>Instagram Followers Change Per Weekday | Teknialbikes</a:t>
            </a:r>
          </a:p>
        </p:txBody>
      </p:sp>
      <p:graphicFrame>
        <p:nvGraphicFramePr>
          <p:cNvPr id="6" name="Chart Placeholder 5">
            <a:extLst>
              <a:ext uri="{FF2B5EF4-FFF2-40B4-BE49-F238E27FC236}">
                <a16:creationId xmlns:a16="http://schemas.microsoft.com/office/drawing/2014/main" id="{7DF5ACD0-456C-4B73-BEC3-E521441030EA}"/>
              </a:ext>
            </a:extLst>
          </p:cNvPr>
          <p:cNvGraphicFramePr>
            <a:graphicFrameLocks noGrp="1"/>
          </p:cNvGraphicFramePr>
          <p:nvPr>
            <p:ph type="chart" sz="quarter" idx="13"/>
            <p:extLst>
              <p:ext uri="{D42A27DB-BD31-4B8C-83A1-F6EECF244321}">
                <p14:modId xmlns:p14="http://schemas.microsoft.com/office/powerpoint/2010/main" val="34344674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C2F0A8-A712-49F4-81D5-796F1C7828B2}"/>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1F132EB5-5FCC-45E1-A203-2F8E64A18B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53629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56DDD-698B-4C66-9692-57EAFA403266}"/>
              </a:ext>
            </a:extLst>
          </p:cNvPr>
          <p:cNvSpPr>
            <a:spLocks noGrp="1"/>
          </p:cNvSpPr>
          <p:nvPr>
            <p:ph type="title"/>
          </p:nvPr>
        </p:nvSpPr>
        <p:spPr/>
        <p:txBody>
          <a:bodyPr/>
          <a:lstStyle/>
          <a:p>
            <a:r>
              <a:rPr lang="en-US"/>
              <a:t>Instagram Posts By Weekday | Teknialbikes</a:t>
            </a:r>
          </a:p>
        </p:txBody>
      </p:sp>
      <p:graphicFrame>
        <p:nvGraphicFramePr>
          <p:cNvPr id="6" name="Chart Placeholder 5">
            <a:extLst>
              <a:ext uri="{FF2B5EF4-FFF2-40B4-BE49-F238E27FC236}">
                <a16:creationId xmlns:a16="http://schemas.microsoft.com/office/drawing/2014/main" id="{B5990D09-47E9-4EF7-B38B-C7FE060B927F}"/>
              </a:ext>
            </a:extLst>
          </p:cNvPr>
          <p:cNvGraphicFramePr>
            <a:graphicFrameLocks noGrp="1"/>
          </p:cNvGraphicFramePr>
          <p:nvPr>
            <p:ph type="chart" sz="quarter" idx="13"/>
            <p:extLst>
              <p:ext uri="{D42A27DB-BD31-4B8C-83A1-F6EECF244321}">
                <p14:modId xmlns:p14="http://schemas.microsoft.com/office/powerpoint/2010/main" val="36810196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265EA2-0437-47CF-8F5F-E8779F69511B}"/>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AEC084C6-2F12-4F19-AAD5-46318F8A55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054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AF505-63D7-4135-8254-B924F07DCED2}"/>
              </a:ext>
            </a:extLst>
          </p:cNvPr>
          <p:cNvSpPr>
            <a:spLocks noGrp="1"/>
          </p:cNvSpPr>
          <p:nvPr>
            <p:ph type="title"/>
          </p:nvPr>
        </p:nvSpPr>
        <p:spPr/>
        <p:txBody>
          <a:bodyPr/>
          <a:lstStyle/>
          <a:p>
            <a:r>
              <a:rPr lang="en-US"/>
              <a:t>Instagram Interaction Rate By Weekday | Teknialbikes</a:t>
            </a:r>
          </a:p>
        </p:txBody>
      </p:sp>
      <p:graphicFrame>
        <p:nvGraphicFramePr>
          <p:cNvPr id="6" name="Chart Placeholder 5">
            <a:extLst>
              <a:ext uri="{FF2B5EF4-FFF2-40B4-BE49-F238E27FC236}">
                <a16:creationId xmlns:a16="http://schemas.microsoft.com/office/drawing/2014/main" id="{D88C31F5-C862-42D5-A076-8895D9F02199}"/>
              </a:ext>
            </a:extLst>
          </p:cNvPr>
          <p:cNvGraphicFramePr>
            <a:graphicFrameLocks noGrp="1"/>
          </p:cNvGraphicFramePr>
          <p:nvPr>
            <p:ph type="chart" sz="quarter" idx="13"/>
            <p:extLst>
              <p:ext uri="{D42A27DB-BD31-4B8C-83A1-F6EECF244321}">
                <p14:modId xmlns:p14="http://schemas.microsoft.com/office/powerpoint/2010/main" val="13293536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8B844E-8070-4B7F-9DFE-83B139A15E42}"/>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AB31775F-80C1-46F2-BC3E-49263A3CDE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47387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D7F88-D829-46C1-9679-9E2503D07F75}"/>
              </a:ext>
            </a:extLst>
          </p:cNvPr>
          <p:cNvSpPr>
            <a:spLocks noGrp="1"/>
          </p:cNvSpPr>
          <p:nvPr>
            <p:ph type="title"/>
          </p:nvPr>
        </p:nvSpPr>
        <p:spPr/>
        <p:txBody>
          <a:bodyPr/>
          <a:lstStyle/>
          <a:p>
            <a:r>
              <a:rPr lang="en-US"/>
              <a:t>Instagram Posts By Hour | Teknialbikes</a:t>
            </a:r>
          </a:p>
        </p:txBody>
      </p:sp>
      <p:graphicFrame>
        <p:nvGraphicFramePr>
          <p:cNvPr id="6" name="Chart Placeholder 5">
            <a:extLst>
              <a:ext uri="{FF2B5EF4-FFF2-40B4-BE49-F238E27FC236}">
                <a16:creationId xmlns:a16="http://schemas.microsoft.com/office/drawing/2014/main" id="{E0C43791-A89F-481F-A824-431BA291752F}"/>
              </a:ext>
            </a:extLst>
          </p:cNvPr>
          <p:cNvGraphicFramePr>
            <a:graphicFrameLocks noGrp="1"/>
          </p:cNvGraphicFramePr>
          <p:nvPr>
            <p:ph type="chart" sz="quarter" idx="13"/>
            <p:extLst>
              <p:ext uri="{D42A27DB-BD31-4B8C-83A1-F6EECF244321}">
                <p14:modId xmlns:p14="http://schemas.microsoft.com/office/powerpoint/2010/main" val="35266171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805A94-88B6-4459-A493-C91F4A75AC4E}"/>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94683D8D-9E2B-4674-92F5-7D1EFA2E7D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74137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CEDF0-7974-4F10-8F41-F582C9777826}"/>
              </a:ext>
            </a:extLst>
          </p:cNvPr>
          <p:cNvSpPr>
            <a:spLocks noGrp="1"/>
          </p:cNvSpPr>
          <p:nvPr>
            <p:ph type="title"/>
          </p:nvPr>
        </p:nvSpPr>
        <p:spPr/>
        <p:txBody>
          <a:bodyPr/>
          <a:lstStyle/>
          <a:p>
            <a:r>
              <a:rPr lang="en-US"/>
              <a:t>Instagram Interaction Rate By Hour | Teknialbikes</a:t>
            </a:r>
          </a:p>
        </p:txBody>
      </p:sp>
      <p:graphicFrame>
        <p:nvGraphicFramePr>
          <p:cNvPr id="6" name="Chart Placeholder 5">
            <a:extLst>
              <a:ext uri="{FF2B5EF4-FFF2-40B4-BE49-F238E27FC236}">
                <a16:creationId xmlns:a16="http://schemas.microsoft.com/office/drawing/2014/main" id="{568B502F-22A8-42AD-9913-DB3D0DE1558B}"/>
              </a:ext>
            </a:extLst>
          </p:cNvPr>
          <p:cNvGraphicFramePr>
            <a:graphicFrameLocks noGrp="1"/>
          </p:cNvGraphicFramePr>
          <p:nvPr>
            <p:ph type="chart" sz="quarter" idx="13"/>
            <p:extLst>
              <p:ext uri="{D42A27DB-BD31-4B8C-83A1-F6EECF244321}">
                <p14:modId xmlns:p14="http://schemas.microsoft.com/office/powerpoint/2010/main" val="35415301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05EB8D-566B-4B69-839D-FD095D3FCE9A}"/>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0391608E-5AC4-4046-89E6-4699E9866A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88192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AB738-DE35-40BE-A32E-53A9F3082E49}"/>
              </a:ext>
            </a:extLst>
          </p:cNvPr>
          <p:cNvSpPr>
            <a:spLocks noGrp="1"/>
          </p:cNvSpPr>
          <p:nvPr>
            <p:ph type="title"/>
          </p:nvPr>
        </p:nvSpPr>
        <p:spPr/>
        <p:txBody>
          <a:bodyPr/>
          <a:lstStyle/>
          <a:p>
            <a:r>
              <a:rPr lang="en-US"/>
              <a:t>Instagram Post Type Distribution Per Profile | Teknialbikes</a:t>
            </a:r>
          </a:p>
        </p:txBody>
      </p:sp>
      <p:graphicFrame>
        <p:nvGraphicFramePr>
          <p:cNvPr id="6" name="Chart Placeholder 5">
            <a:extLst>
              <a:ext uri="{FF2B5EF4-FFF2-40B4-BE49-F238E27FC236}">
                <a16:creationId xmlns:a16="http://schemas.microsoft.com/office/drawing/2014/main" id="{09268D2B-3B82-44F6-94B8-4AF7E45F062F}"/>
              </a:ext>
            </a:extLst>
          </p:cNvPr>
          <p:cNvGraphicFramePr>
            <a:graphicFrameLocks noGrp="1"/>
          </p:cNvGraphicFramePr>
          <p:nvPr>
            <p:ph type="chart" sz="quarter" idx="13"/>
            <p:extLst>
              <p:ext uri="{D42A27DB-BD31-4B8C-83A1-F6EECF244321}">
                <p14:modId xmlns:p14="http://schemas.microsoft.com/office/powerpoint/2010/main" val="41209777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05E694-8F98-4873-9B21-49332E925E5F}"/>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B6D735E6-6284-4636-9665-A4D8327CC1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28733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6D308-48E0-4E33-AC9B-1A6DF7B4F3C5}"/>
              </a:ext>
            </a:extLst>
          </p:cNvPr>
          <p:cNvSpPr>
            <a:spLocks noGrp="1"/>
          </p:cNvSpPr>
          <p:nvPr>
            <p:ph type="title"/>
          </p:nvPr>
        </p:nvSpPr>
        <p:spPr/>
        <p:txBody>
          <a:bodyPr/>
          <a:lstStyle/>
          <a:p>
            <a:r>
              <a:rPr lang="en-US"/>
              <a:t>Instagram Interactions by Post Type | Teknialbikes</a:t>
            </a:r>
          </a:p>
        </p:txBody>
      </p:sp>
      <p:graphicFrame>
        <p:nvGraphicFramePr>
          <p:cNvPr id="6" name="Chart Placeholder 5">
            <a:extLst>
              <a:ext uri="{FF2B5EF4-FFF2-40B4-BE49-F238E27FC236}">
                <a16:creationId xmlns:a16="http://schemas.microsoft.com/office/drawing/2014/main" id="{008DD6BF-99FF-432C-BA99-0F19FB82F417}"/>
              </a:ext>
            </a:extLst>
          </p:cNvPr>
          <p:cNvGraphicFramePr>
            <a:graphicFrameLocks noGrp="1"/>
          </p:cNvGraphicFramePr>
          <p:nvPr>
            <p:ph type="chart" sz="quarter" idx="13"/>
            <p:extLst>
              <p:ext uri="{D42A27DB-BD31-4B8C-83A1-F6EECF244321}">
                <p14:modId xmlns:p14="http://schemas.microsoft.com/office/powerpoint/2010/main" val="8250372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2DED9A-4D97-4B68-BA78-D685F3A7F317}"/>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352B9FB8-570F-4473-80BE-F8FB6B784D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41720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1FA99-BC1C-4C69-9B32-28F07CD24B38}"/>
              </a:ext>
            </a:extLst>
          </p:cNvPr>
          <p:cNvSpPr>
            <a:spLocks noGrp="1"/>
          </p:cNvSpPr>
          <p:nvPr>
            <p:ph type="title"/>
          </p:nvPr>
        </p:nvSpPr>
        <p:spPr/>
        <p:txBody>
          <a:bodyPr/>
          <a:lstStyle/>
          <a:p>
            <a:r>
              <a:rPr lang="en-US"/>
              <a:t>Instagram Interaction Rate By Post Type | Teknialbikes</a:t>
            </a:r>
          </a:p>
        </p:txBody>
      </p:sp>
      <p:graphicFrame>
        <p:nvGraphicFramePr>
          <p:cNvPr id="6" name="Chart Placeholder 5">
            <a:extLst>
              <a:ext uri="{FF2B5EF4-FFF2-40B4-BE49-F238E27FC236}">
                <a16:creationId xmlns:a16="http://schemas.microsoft.com/office/drawing/2014/main" id="{0251884F-CF75-4950-AD57-F57B94CA8867}"/>
              </a:ext>
            </a:extLst>
          </p:cNvPr>
          <p:cNvGraphicFramePr>
            <a:graphicFrameLocks noGrp="1"/>
          </p:cNvGraphicFramePr>
          <p:nvPr>
            <p:ph type="chart" sz="quarter" idx="13"/>
            <p:extLst>
              <p:ext uri="{D42A27DB-BD31-4B8C-83A1-F6EECF244321}">
                <p14:modId xmlns:p14="http://schemas.microsoft.com/office/powerpoint/2010/main" val="15750819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F7ED29-8970-45D6-B630-BD21E8567D68}"/>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B3C05E31-E7C7-44DC-9D0C-B64E0D46F1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4886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74D8E-5B32-4D06-8B7A-82313271A839}"/>
              </a:ext>
            </a:extLst>
          </p:cNvPr>
          <p:cNvSpPr>
            <a:spLocks noGrp="1"/>
          </p:cNvSpPr>
          <p:nvPr>
            <p:ph type="title"/>
          </p:nvPr>
        </p:nvSpPr>
        <p:spPr/>
        <p:txBody>
          <a:bodyPr/>
          <a:lstStyle/>
          <a:p>
            <a:r>
              <a:rPr lang="en-US"/>
              <a:t>Instagram Interactions Distribution | Teknialbikes</a:t>
            </a:r>
          </a:p>
        </p:txBody>
      </p:sp>
      <p:graphicFrame>
        <p:nvGraphicFramePr>
          <p:cNvPr id="6" name="Chart Placeholder 5">
            <a:extLst>
              <a:ext uri="{FF2B5EF4-FFF2-40B4-BE49-F238E27FC236}">
                <a16:creationId xmlns:a16="http://schemas.microsoft.com/office/drawing/2014/main" id="{4412AAA3-93D9-474D-BD3B-CC2F0713F9D4}"/>
              </a:ext>
            </a:extLst>
          </p:cNvPr>
          <p:cNvGraphicFramePr>
            <a:graphicFrameLocks noGrp="1"/>
          </p:cNvGraphicFramePr>
          <p:nvPr>
            <p:ph type="chart" sz="quarter" idx="13"/>
            <p:extLst>
              <p:ext uri="{D42A27DB-BD31-4B8C-83A1-F6EECF244321}">
                <p14:modId xmlns:p14="http://schemas.microsoft.com/office/powerpoint/2010/main" val="39901295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EF6AFD-D9A2-4749-AD45-2E324C556228}"/>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9B3B5C99-F12A-4D87-9238-142D4EE0BC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20523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1B8FD-AB02-42BA-B85E-C2578C027B66}"/>
              </a:ext>
            </a:extLst>
          </p:cNvPr>
          <p:cNvSpPr>
            <a:spLocks noGrp="1"/>
          </p:cNvSpPr>
          <p:nvPr>
            <p:ph type="title"/>
          </p:nvPr>
        </p:nvSpPr>
        <p:spPr/>
        <p:txBody>
          <a:bodyPr/>
          <a:lstStyle/>
          <a:p>
            <a:r>
              <a:rPr lang="en-US"/>
              <a:t>Instagram Hashtag Detection | Teknialbikes - 1 of 2</a:t>
            </a:r>
          </a:p>
        </p:txBody>
      </p:sp>
      <p:graphicFrame>
        <p:nvGraphicFramePr>
          <p:cNvPr id="5" name="Table Placeholder 4">
            <a:extLst>
              <a:ext uri="{FF2B5EF4-FFF2-40B4-BE49-F238E27FC236}">
                <a16:creationId xmlns:a16="http://schemas.microsoft.com/office/drawing/2014/main" id="{7E236FCB-74AD-40BC-943F-F3E89FE3EFFB}"/>
              </a:ext>
            </a:extLst>
          </p:cNvPr>
          <p:cNvGraphicFramePr>
            <a:graphicFrameLocks noGrp="1"/>
          </p:cNvGraphicFramePr>
          <p:nvPr>
            <p:ph type="tbl" sz="quarter" idx="13"/>
            <p:extLst>
              <p:ext uri="{D42A27DB-BD31-4B8C-83A1-F6EECF244321}">
                <p14:modId xmlns:p14="http://schemas.microsoft.com/office/powerpoint/2010/main" val="3105245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91440460"/>
                    </a:ext>
                  </a:extLst>
                </a:gridCol>
                <a:gridCol w="1399032">
                  <a:extLst>
                    <a:ext uri="{9D8B030D-6E8A-4147-A177-3AD203B41FA5}">
                      <a16:colId xmlns:a16="http://schemas.microsoft.com/office/drawing/2014/main" val="4079888775"/>
                    </a:ext>
                  </a:extLst>
                </a:gridCol>
                <a:gridCol w="1399032">
                  <a:extLst>
                    <a:ext uri="{9D8B030D-6E8A-4147-A177-3AD203B41FA5}">
                      <a16:colId xmlns:a16="http://schemas.microsoft.com/office/drawing/2014/main" val="1448913218"/>
                    </a:ext>
                  </a:extLst>
                </a:gridCol>
                <a:gridCol w="1399032">
                  <a:extLst>
                    <a:ext uri="{9D8B030D-6E8A-4147-A177-3AD203B41FA5}">
                      <a16:colId xmlns:a16="http://schemas.microsoft.com/office/drawing/2014/main" val="510906488"/>
                    </a:ext>
                  </a:extLst>
                </a:gridCol>
                <a:gridCol w="1399032">
                  <a:extLst>
                    <a:ext uri="{9D8B030D-6E8A-4147-A177-3AD203B41FA5}">
                      <a16:colId xmlns:a16="http://schemas.microsoft.com/office/drawing/2014/main" val="1737613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695843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105.69230769231</a:t>
                      </a:r>
                    </a:p>
                  </a:txBody>
                  <a:tcPr/>
                </a:tc>
                <a:extLst>
                  <a:ext uri="{0D108BD9-81ED-4DB2-BD59-A6C34878D82A}">
                    <a16:rowId xmlns:a16="http://schemas.microsoft.com/office/drawing/2014/main" val="234748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79.916666666667</a:t>
                      </a:r>
                    </a:p>
                  </a:txBody>
                  <a:tcPr/>
                </a:tc>
                <a:extLst>
                  <a:ext uri="{0D108BD9-81ED-4DB2-BD59-A6C34878D82A}">
                    <a16:rowId xmlns:a16="http://schemas.microsoft.com/office/drawing/2014/main" val="3818682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96.545454545455</a:t>
                      </a:r>
                    </a:p>
                  </a:txBody>
                  <a:tcPr/>
                </a:tc>
                <a:extLst>
                  <a:ext uri="{0D108BD9-81ED-4DB2-BD59-A6C34878D82A}">
                    <a16:rowId xmlns:a16="http://schemas.microsoft.com/office/drawing/2014/main" val="1409283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168.33333333333</a:t>
                      </a:r>
                    </a:p>
                  </a:txBody>
                  <a:tcPr/>
                </a:tc>
                <a:extLst>
                  <a:ext uri="{0D108BD9-81ED-4DB2-BD59-A6C34878D82A}">
                    <a16:rowId xmlns:a16="http://schemas.microsoft.com/office/drawing/2014/main" val="1379235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#mountainbike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extLst>
                  <a:ext uri="{0D108BD9-81ED-4DB2-BD59-A6C34878D82A}">
                    <a16:rowId xmlns:a16="http://schemas.microsoft.com/office/drawing/2014/main" val="994013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#SomosRaleigh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86.375</a:t>
                      </a:r>
                    </a:p>
                  </a:txBody>
                  <a:tcPr/>
                </a:tc>
                <a:extLst>
                  <a:ext uri="{0D108BD9-81ED-4DB2-BD59-A6C34878D82A}">
                    <a16:rowId xmlns:a16="http://schemas.microsoft.com/office/drawing/2014/main" val="3993788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#TeknialArgentina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22.142857142857</a:t>
                      </a:r>
                    </a:p>
                  </a:txBody>
                  <a:tcPr/>
                </a:tc>
                <a:extLst>
                  <a:ext uri="{0D108BD9-81ED-4DB2-BD59-A6C34878D82A}">
                    <a16:rowId xmlns:a16="http://schemas.microsoft.com/office/drawing/2014/main" val="3734971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#bicicletas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59.857142857143</a:t>
                      </a:r>
                    </a:p>
                  </a:txBody>
                  <a:tcPr/>
                </a:tc>
                <a:extLst>
                  <a:ext uri="{0D108BD9-81ED-4DB2-BD59-A6C34878D82A}">
                    <a16:rowId xmlns:a16="http://schemas.microsoft.com/office/drawing/2014/main" val="1099469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203.85714285714</a:t>
                      </a:r>
                    </a:p>
                  </a:txBody>
                  <a:tcPr/>
                </a:tc>
                <a:extLst>
                  <a:ext uri="{0D108BD9-81ED-4DB2-BD59-A6C34878D82A}">
                    <a16:rowId xmlns:a16="http://schemas.microsoft.com/office/drawing/2014/main" val="1335871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155.14285714286</a:t>
                      </a:r>
                    </a:p>
                  </a:txBody>
                  <a:tcPr/>
                </a:tc>
                <a:extLst>
                  <a:ext uri="{0D108BD9-81ED-4DB2-BD59-A6C34878D82A}">
                    <a16:rowId xmlns:a16="http://schemas.microsoft.com/office/drawing/2014/main" val="2845745767"/>
                  </a:ext>
                </a:extLst>
              </a:tr>
            </a:tbl>
          </a:graphicData>
        </a:graphic>
      </p:graphicFrame>
      <p:sp>
        <p:nvSpPr>
          <p:cNvPr id="4" name="Text Placeholder 3">
            <a:extLst>
              <a:ext uri="{FF2B5EF4-FFF2-40B4-BE49-F238E27FC236}">
                <a16:creationId xmlns:a16="http://schemas.microsoft.com/office/drawing/2014/main" id="{9AE5584C-E117-4F41-A413-01C181C77F18}"/>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622089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C4498-4C06-4A15-A0E8-240E3F767EEA}"/>
              </a:ext>
            </a:extLst>
          </p:cNvPr>
          <p:cNvSpPr>
            <a:spLocks noGrp="1"/>
          </p:cNvSpPr>
          <p:nvPr>
            <p:ph type="title"/>
          </p:nvPr>
        </p:nvSpPr>
        <p:spPr/>
        <p:txBody>
          <a:bodyPr/>
          <a:lstStyle/>
          <a:p>
            <a:r>
              <a:rPr lang="en-US"/>
              <a:t>Instagram Hashtag Detection | Teknialbikes - 2 of 2</a:t>
            </a:r>
          </a:p>
        </p:txBody>
      </p:sp>
      <p:graphicFrame>
        <p:nvGraphicFramePr>
          <p:cNvPr id="5" name="Table Placeholder 4">
            <a:extLst>
              <a:ext uri="{FF2B5EF4-FFF2-40B4-BE49-F238E27FC236}">
                <a16:creationId xmlns:a16="http://schemas.microsoft.com/office/drawing/2014/main" id="{094BD74E-B8A4-4C44-9344-924092B60CEB}"/>
              </a:ext>
            </a:extLst>
          </p:cNvPr>
          <p:cNvGraphicFramePr>
            <a:graphicFrameLocks noGrp="1"/>
          </p:cNvGraphicFramePr>
          <p:nvPr>
            <p:ph type="tbl" sz="quarter" idx="13"/>
            <p:extLst>
              <p:ext uri="{D42A27DB-BD31-4B8C-83A1-F6EECF244321}">
                <p14:modId xmlns:p14="http://schemas.microsoft.com/office/powerpoint/2010/main" val="3399993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82072900"/>
                    </a:ext>
                  </a:extLst>
                </a:gridCol>
                <a:gridCol w="1399032">
                  <a:extLst>
                    <a:ext uri="{9D8B030D-6E8A-4147-A177-3AD203B41FA5}">
                      <a16:colId xmlns:a16="http://schemas.microsoft.com/office/drawing/2014/main" val="1936671551"/>
                    </a:ext>
                  </a:extLst>
                </a:gridCol>
                <a:gridCol w="1399032">
                  <a:extLst>
                    <a:ext uri="{9D8B030D-6E8A-4147-A177-3AD203B41FA5}">
                      <a16:colId xmlns:a16="http://schemas.microsoft.com/office/drawing/2014/main" val="1407690618"/>
                    </a:ext>
                  </a:extLst>
                </a:gridCol>
                <a:gridCol w="1399032">
                  <a:extLst>
                    <a:ext uri="{9D8B030D-6E8A-4147-A177-3AD203B41FA5}">
                      <a16:colId xmlns:a16="http://schemas.microsoft.com/office/drawing/2014/main" val="2988608620"/>
                    </a:ext>
                  </a:extLst>
                </a:gridCol>
                <a:gridCol w="1399032">
                  <a:extLst>
                    <a:ext uri="{9D8B030D-6E8A-4147-A177-3AD203B41FA5}">
                      <a16:colId xmlns:a16="http://schemas.microsoft.com/office/drawing/2014/main" val="122199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837092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1112400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#tubicitumundo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2445658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#actitudtopmega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2069691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#adrenalina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4053713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#aventura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475703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#ciclismourbano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1916939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620445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3718900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1764268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3493458565"/>
                  </a:ext>
                </a:extLst>
              </a:tr>
            </a:tbl>
          </a:graphicData>
        </a:graphic>
      </p:graphicFrame>
      <p:sp>
        <p:nvSpPr>
          <p:cNvPr id="4" name="Text Placeholder 3">
            <a:extLst>
              <a:ext uri="{FF2B5EF4-FFF2-40B4-BE49-F238E27FC236}">
                <a16:creationId xmlns:a16="http://schemas.microsoft.com/office/drawing/2014/main" id="{06D866DE-63F4-49A5-B528-3CC24113CF2B}"/>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4511258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AE28E-D0AF-4B1B-A217-722A6A7C82AD}"/>
              </a:ext>
            </a:extLst>
          </p:cNvPr>
          <p:cNvSpPr>
            <a:spLocks noGrp="1"/>
          </p:cNvSpPr>
          <p:nvPr>
            <p:ph type="title"/>
          </p:nvPr>
        </p:nvSpPr>
        <p:spPr/>
        <p:txBody>
          <a:bodyPr/>
          <a:lstStyle/>
          <a:p>
            <a:r>
              <a:rPr lang="en-US"/>
              <a:t>Instagram Posts Table | Teknialbikes - 1 of 25</a:t>
            </a:r>
          </a:p>
        </p:txBody>
      </p:sp>
      <p:graphicFrame>
        <p:nvGraphicFramePr>
          <p:cNvPr id="5" name="Table Placeholder 4">
            <a:extLst>
              <a:ext uri="{FF2B5EF4-FFF2-40B4-BE49-F238E27FC236}">
                <a16:creationId xmlns:a16="http://schemas.microsoft.com/office/drawing/2014/main" id="{61E77ADF-FDBE-4926-A209-9D8957B2FFE2}"/>
              </a:ext>
            </a:extLst>
          </p:cNvPr>
          <p:cNvGraphicFramePr>
            <a:graphicFrameLocks noGrp="1"/>
          </p:cNvGraphicFramePr>
          <p:nvPr>
            <p:ph type="tbl" sz="quarter" idx="13"/>
            <p:extLst>
              <p:ext uri="{D42A27DB-BD31-4B8C-83A1-F6EECF244321}">
                <p14:modId xmlns:p14="http://schemas.microsoft.com/office/powerpoint/2010/main" val="697020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26740738"/>
                    </a:ext>
                  </a:extLst>
                </a:gridCol>
                <a:gridCol w="1810512">
                  <a:extLst>
                    <a:ext uri="{9D8B030D-6E8A-4147-A177-3AD203B41FA5}">
                      <a16:colId xmlns:a16="http://schemas.microsoft.com/office/drawing/2014/main" val="1821892401"/>
                    </a:ext>
                  </a:extLst>
                </a:gridCol>
                <a:gridCol w="822960">
                  <a:extLst>
                    <a:ext uri="{9D8B030D-6E8A-4147-A177-3AD203B41FA5}">
                      <a16:colId xmlns:a16="http://schemas.microsoft.com/office/drawing/2014/main" val="4281302745"/>
                    </a:ext>
                  </a:extLst>
                </a:gridCol>
                <a:gridCol w="822960">
                  <a:extLst>
                    <a:ext uri="{9D8B030D-6E8A-4147-A177-3AD203B41FA5}">
                      <a16:colId xmlns:a16="http://schemas.microsoft.com/office/drawing/2014/main" val="475768857"/>
                    </a:ext>
                  </a:extLst>
                </a:gridCol>
                <a:gridCol w="822960">
                  <a:extLst>
                    <a:ext uri="{9D8B030D-6E8A-4147-A177-3AD203B41FA5}">
                      <a16:colId xmlns:a16="http://schemas.microsoft.com/office/drawing/2014/main" val="2670353973"/>
                    </a:ext>
                  </a:extLst>
                </a:gridCol>
                <a:gridCol w="822960">
                  <a:extLst>
                    <a:ext uri="{9D8B030D-6E8A-4147-A177-3AD203B41FA5}">
                      <a16:colId xmlns:a16="http://schemas.microsoft.com/office/drawing/2014/main" val="2084356879"/>
                    </a:ext>
                  </a:extLst>
                </a:gridCol>
                <a:gridCol w="822960">
                  <a:extLst>
                    <a:ext uri="{9D8B030D-6E8A-4147-A177-3AD203B41FA5}">
                      <a16:colId xmlns:a16="http://schemas.microsoft.com/office/drawing/2014/main" val="3936575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6717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- 2022-02-18 11:57:49</a:t>
                      </a:r>
                      <a:r>
                        <a:rPr kumimoji="0" lang="es-ES" sz="1000" b="0" i="0" u="none" strike="noStrike" kern="1200" cap="none" spc="0" normalizeH="0" baseline="0" noProof="0">
                          <a:ln>
                            <a:noFill/>
                          </a:ln>
                          <a:solidFill>
                            <a:prstClr val="black"/>
                          </a:solidFill>
                          <a:effectLst/>
                          <a:uLnTx/>
                          <a:uFillTx/>
                          <a:latin typeface="+mn-lt"/>
                          <a:ea typeface="+mn-ea"/>
                          <a:cs typeface="+mn-cs"/>
                        </a:rPr>
                        <a:t>
 📣 #SORTEO ¿Querés ganarte esta bici Olmo Mint rodado 24? 🚲 Sólo tenés que hacer dos cosas para participar ✌️
1️⃣ Seguirnos en olmobikes 
2️⃣ Etiquetá al menos 3 amigxs en este post, para que también puedan participar.
⚠️ ¡OJO con las cuentas FAKE! Nunca te contactaremos desde otras cuentas, ni te pediremos datos de tarjeta de crédito. Ignorá todos los mensajes que te lleguen desde cuentas con nombre similar.
¡Dale, sorteamos el viernes 25!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274174147_284408460442525_8377848957872448770_n.jpg?_nc_cat=106&amp;ccb=1-5&amp;_nc_sid=8ae9d6&amp;_nc_eui2=AeE4_Nm9OST0Esw8k6ljPqE9UeGhPuyKRrZR4aE-7IpGtmvj86mYYjruFOZwWtygldM&amp;_nc_ohc=0JQvXhh8_3sAX8xkHBN&amp;_nc_oc=AQlBwaXp8qV3EjvidzC62rixuqOjMd8i5DB4I-fNgnxoDiqyr5P9NUSgRqx1leqbhg4&amp;_nc_ht=scontent-iad3-1.cdninstagram.com&amp;edm=AL-3X8kEAAAA&amp;oh=00_AT9NrQMcTf95y-JPvSgCwP_lhc2twXGSG6sO3gmLGX7uFQ&amp;oe=622FE01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24.6739 %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11566291"/>
                  </a:ext>
                </a:extLst>
              </a:tr>
            </a:tbl>
          </a:graphicData>
        </a:graphic>
      </p:graphicFrame>
      <p:sp>
        <p:nvSpPr>
          <p:cNvPr id="4" name="Text Placeholder 3">
            <a:extLst>
              <a:ext uri="{FF2B5EF4-FFF2-40B4-BE49-F238E27FC236}">
                <a16:creationId xmlns:a16="http://schemas.microsoft.com/office/drawing/2014/main" id="{2F51EB15-2808-49EA-AD18-FA6746C01A8B}"/>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6519389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67503-5978-4250-9E4B-B1C81E0C5D43}"/>
              </a:ext>
            </a:extLst>
          </p:cNvPr>
          <p:cNvSpPr>
            <a:spLocks noGrp="1"/>
          </p:cNvSpPr>
          <p:nvPr>
            <p:ph type="title"/>
          </p:nvPr>
        </p:nvSpPr>
        <p:spPr/>
        <p:txBody>
          <a:bodyPr/>
          <a:lstStyle/>
          <a:p>
            <a:r>
              <a:rPr lang="en-US"/>
              <a:t>Instagram Posts Table | Teknialbikes - 2 of 25</a:t>
            </a:r>
          </a:p>
        </p:txBody>
      </p:sp>
      <p:graphicFrame>
        <p:nvGraphicFramePr>
          <p:cNvPr id="5" name="Table Placeholder 4">
            <a:extLst>
              <a:ext uri="{FF2B5EF4-FFF2-40B4-BE49-F238E27FC236}">
                <a16:creationId xmlns:a16="http://schemas.microsoft.com/office/drawing/2014/main" id="{36D66A23-71EE-4415-8424-2EE9F6A581A4}"/>
              </a:ext>
            </a:extLst>
          </p:cNvPr>
          <p:cNvGraphicFramePr>
            <a:graphicFrameLocks noGrp="1"/>
          </p:cNvGraphicFramePr>
          <p:nvPr>
            <p:ph type="tbl" sz="quarter" idx="13"/>
            <p:extLst>
              <p:ext uri="{D42A27DB-BD31-4B8C-83A1-F6EECF244321}">
                <p14:modId xmlns:p14="http://schemas.microsoft.com/office/powerpoint/2010/main" val="1989142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07893136"/>
                    </a:ext>
                  </a:extLst>
                </a:gridCol>
                <a:gridCol w="1810512">
                  <a:extLst>
                    <a:ext uri="{9D8B030D-6E8A-4147-A177-3AD203B41FA5}">
                      <a16:colId xmlns:a16="http://schemas.microsoft.com/office/drawing/2014/main" val="1874992769"/>
                    </a:ext>
                  </a:extLst>
                </a:gridCol>
                <a:gridCol w="822960">
                  <a:extLst>
                    <a:ext uri="{9D8B030D-6E8A-4147-A177-3AD203B41FA5}">
                      <a16:colId xmlns:a16="http://schemas.microsoft.com/office/drawing/2014/main" val="2598899664"/>
                    </a:ext>
                  </a:extLst>
                </a:gridCol>
                <a:gridCol w="822960">
                  <a:extLst>
                    <a:ext uri="{9D8B030D-6E8A-4147-A177-3AD203B41FA5}">
                      <a16:colId xmlns:a16="http://schemas.microsoft.com/office/drawing/2014/main" val="1662538211"/>
                    </a:ext>
                  </a:extLst>
                </a:gridCol>
                <a:gridCol w="822960">
                  <a:extLst>
                    <a:ext uri="{9D8B030D-6E8A-4147-A177-3AD203B41FA5}">
                      <a16:colId xmlns:a16="http://schemas.microsoft.com/office/drawing/2014/main" val="3610832659"/>
                    </a:ext>
                  </a:extLst>
                </a:gridCol>
                <a:gridCol w="822960">
                  <a:extLst>
                    <a:ext uri="{9D8B030D-6E8A-4147-A177-3AD203B41FA5}">
                      <a16:colId xmlns:a16="http://schemas.microsoft.com/office/drawing/2014/main" val="3140585461"/>
                    </a:ext>
                  </a:extLst>
                </a:gridCol>
                <a:gridCol w="822960">
                  <a:extLst>
                    <a:ext uri="{9D8B030D-6E8A-4147-A177-3AD203B41FA5}">
                      <a16:colId xmlns:a16="http://schemas.microsoft.com/office/drawing/2014/main" val="1680494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26600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- 2022-03-09 11:14:18</a:t>
                      </a:r>
                      <a:r>
                        <a:rPr kumimoji="0" lang="es-ES" sz="1000" b="0" i="0" u="none" strike="noStrike" kern="1200" cap="none" spc="0" normalizeH="0" baseline="0" noProof="0">
                          <a:ln>
                            <a:noFill/>
                          </a:ln>
                          <a:solidFill>
                            <a:prstClr val="black"/>
                          </a:solidFill>
                          <a:effectLst/>
                          <a:uLnTx/>
                          <a:uFillTx/>
                          <a:latin typeface="+mn-lt"/>
                          <a:ea typeface="+mn-ea"/>
                          <a:cs typeface="+mn-cs"/>
                        </a:rPr>
                        <a:t>
 Así de contentos están los integrantes del teamvenzo.arg por los nuevos desafíos internacionales que se vienen.
.
.
Nos espera la UCI World Cup en Brasil el próximo 8 de Abril.
Y junto a las #VenzoXBLAZEEX y #VenzoXTREME estaremos disputando la competencia con los mejores ciclistas elite del mundo.
.
.
La #venzo #xblazeex es la fiel compañera para todo el #teamvenzo en las diferentes modalidades del #mtb en nuestro país 👊🏻🔥🇦🇷
.
.
#SOMOSVENZO
#VENZOINTERNACIONAL
#Venzobikes #venzobike #xco #xcc #xc #worldcup #uciworldcup #uci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275443897_377687693879057_6635258659133764004_n.jpg?_nc_cat=104&amp;ccb=1-5&amp;_nc_sid=8ae9d6&amp;_nc_ohc=P7NmiHyeBS8AX9U01nI&amp;_nc_ht=scontent-bos3-1.cdninstagram.com&amp;edm=AL-3X8kEAAAA&amp;oh=00_AT8nqCffjwPWB-5rM2dfcispssLuGY4KczeyXARYvNdAYw&amp;oe=622F7BD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25068679"/>
                  </a:ext>
                </a:extLst>
              </a:tr>
            </a:tbl>
          </a:graphicData>
        </a:graphic>
      </p:graphicFrame>
      <p:sp>
        <p:nvSpPr>
          <p:cNvPr id="4" name="Text Placeholder 3">
            <a:extLst>
              <a:ext uri="{FF2B5EF4-FFF2-40B4-BE49-F238E27FC236}">
                <a16:creationId xmlns:a16="http://schemas.microsoft.com/office/drawing/2014/main" id="{845DCA27-34C7-4358-BDB9-F649654128C3}"/>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8088192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1C23A-5606-4E03-8150-A0090EB2E700}"/>
              </a:ext>
            </a:extLst>
          </p:cNvPr>
          <p:cNvSpPr>
            <a:spLocks noGrp="1"/>
          </p:cNvSpPr>
          <p:nvPr>
            <p:ph type="title"/>
          </p:nvPr>
        </p:nvSpPr>
        <p:spPr/>
        <p:txBody>
          <a:bodyPr/>
          <a:lstStyle/>
          <a:p>
            <a:r>
              <a:rPr lang="en-US"/>
              <a:t>Instagram Posts Table | Teknialbikes - 3 of 25</a:t>
            </a:r>
          </a:p>
        </p:txBody>
      </p:sp>
      <p:graphicFrame>
        <p:nvGraphicFramePr>
          <p:cNvPr id="5" name="Table Placeholder 4">
            <a:extLst>
              <a:ext uri="{FF2B5EF4-FFF2-40B4-BE49-F238E27FC236}">
                <a16:creationId xmlns:a16="http://schemas.microsoft.com/office/drawing/2014/main" id="{EDB2804E-E655-425B-8D2F-77BB6292BFBC}"/>
              </a:ext>
            </a:extLst>
          </p:cNvPr>
          <p:cNvGraphicFramePr>
            <a:graphicFrameLocks noGrp="1"/>
          </p:cNvGraphicFramePr>
          <p:nvPr>
            <p:ph type="tbl" sz="quarter" idx="13"/>
            <p:extLst>
              <p:ext uri="{D42A27DB-BD31-4B8C-83A1-F6EECF244321}">
                <p14:modId xmlns:p14="http://schemas.microsoft.com/office/powerpoint/2010/main" val="2182420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10665524"/>
                    </a:ext>
                  </a:extLst>
                </a:gridCol>
                <a:gridCol w="1810512">
                  <a:extLst>
                    <a:ext uri="{9D8B030D-6E8A-4147-A177-3AD203B41FA5}">
                      <a16:colId xmlns:a16="http://schemas.microsoft.com/office/drawing/2014/main" val="4058489722"/>
                    </a:ext>
                  </a:extLst>
                </a:gridCol>
                <a:gridCol w="822960">
                  <a:extLst>
                    <a:ext uri="{9D8B030D-6E8A-4147-A177-3AD203B41FA5}">
                      <a16:colId xmlns:a16="http://schemas.microsoft.com/office/drawing/2014/main" val="3725521026"/>
                    </a:ext>
                  </a:extLst>
                </a:gridCol>
                <a:gridCol w="822960">
                  <a:extLst>
                    <a:ext uri="{9D8B030D-6E8A-4147-A177-3AD203B41FA5}">
                      <a16:colId xmlns:a16="http://schemas.microsoft.com/office/drawing/2014/main" val="747657103"/>
                    </a:ext>
                  </a:extLst>
                </a:gridCol>
                <a:gridCol w="822960">
                  <a:extLst>
                    <a:ext uri="{9D8B030D-6E8A-4147-A177-3AD203B41FA5}">
                      <a16:colId xmlns:a16="http://schemas.microsoft.com/office/drawing/2014/main" val="3197476636"/>
                    </a:ext>
                  </a:extLst>
                </a:gridCol>
                <a:gridCol w="822960">
                  <a:extLst>
                    <a:ext uri="{9D8B030D-6E8A-4147-A177-3AD203B41FA5}">
                      <a16:colId xmlns:a16="http://schemas.microsoft.com/office/drawing/2014/main" val="2671827932"/>
                    </a:ext>
                  </a:extLst>
                </a:gridCol>
                <a:gridCol w="822960">
                  <a:extLst>
                    <a:ext uri="{9D8B030D-6E8A-4147-A177-3AD203B41FA5}">
                      <a16:colId xmlns:a16="http://schemas.microsoft.com/office/drawing/2014/main" val="862003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57685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olmobikes - 2022-02-16 17:33:26</a:t>
                      </a:r>
                      <a:r>
                        <a:rPr kumimoji="0" lang="en-US" sz="1000" b="0" i="0" u="none" strike="noStrike" kern="1200" cap="none" spc="0" normalizeH="0" baseline="0" noProof="0">
                          <a:ln>
                            <a:noFill/>
                          </a:ln>
                          <a:solidFill>
                            <a:prstClr val="black"/>
                          </a:solidFill>
                          <a:effectLst/>
                          <a:uLnTx/>
                          <a:uFillTx/>
                          <a:latin typeface="+mn-lt"/>
                          <a:ea typeface="+mn-ea"/>
                          <a:cs typeface="+mn-cs"/>
                        </a:rPr>
                        <a:t>
 No necesitás un espacio súper amplio para poder entrenar en casa. Corré un par de muebles, hacé un lugarcito, ¡y a darle duro! 💪 rodrigoguirao
#entrenaencasa #gymencasa #gymathome #fit #fitness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274052201_897076517638000_6996177064315421481_n.jpg?_nc_cat=102&amp;ccb=1-5&amp;_nc_sid=8ae9d6&amp;_nc_eui2=AeEd-LqhzCnVG7eqouXCBpKlhC6OwTaO8oGELo7BNo7ygX6m5lurdUlMjwDcoc7avGw&amp;_nc_ohc=dZju2zwMsK8AX9LJQbk&amp;_nc_ht=scontent-iad3-1.cdninstagram.com&amp;edm=AL-3X8kEAAAA&amp;oh=00_AT-VfPyj6qAtXSBMeEeZcG2OuLeWlYwNWZMZtFzzLQFgWA&amp;oe=62300435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83582586"/>
                  </a:ext>
                </a:extLst>
              </a:tr>
            </a:tbl>
          </a:graphicData>
        </a:graphic>
      </p:graphicFrame>
      <p:sp>
        <p:nvSpPr>
          <p:cNvPr id="4" name="Text Placeholder 3">
            <a:extLst>
              <a:ext uri="{FF2B5EF4-FFF2-40B4-BE49-F238E27FC236}">
                <a16:creationId xmlns:a16="http://schemas.microsoft.com/office/drawing/2014/main" id="{5E9FCBEF-222F-401E-AE5A-76F4E94C2A36}"/>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3481604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55D31-10B0-4FD2-93E8-C695DB0099CC}"/>
              </a:ext>
            </a:extLst>
          </p:cNvPr>
          <p:cNvSpPr>
            <a:spLocks noGrp="1"/>
          </p:cNvSpPr>
          <p:nvPr>
            <p:ph type="title"/>
          </p:nvPr>
        </p:nvSpPr>
        <p:spPr/>
        <p:txBody>
          <a:bodyPr/>
          <a:lstStyle/>
          <a:p>
            <a:r>
              <a:rPr lang="en-US"/>
              <a:t>Instagram Posts Table | Teknialbikes - 4 of 25</a:t>
            </a:r>
          </a:p>
        </p:txBody>
      </p:sp>
      <p:graphicFrame>
        <p:nvGraphicFramePr>
          <p:cNvPr id="5" name="Table Placeholder 4">
            <a:extLst>
              <a:ext uri="{FF2B5EF4-FFF2-40B4-BE49-F238E27FC236}">
                <a16:creationId xmlns:a16="http://schemas.microsoft.com/office/drawing/2014/main" id="{73C3D426-8311-4594-A227-5CA7F0F712BC}"/>
              </a:ext>
            </a:extLst>
          </p:cNvPr>
          <p:cNvGraphicFramePr>
            <a:graphicFrameLocks noGrp="1"/>
          </p:cNvGraphicFramePr>
          <p:nvPr>
            <p:ph type="tbl" sz="quarter" idx="13"/>
            <p:extLst>
              <p:ext uri="{D42A27DB-BD31-4B8C-83A1-F6EECF244321}">
                <p14:modId xmlns:p14="http://schemas.microsoft.com/office/powerpoint/2010/main" val="3146858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87664123"/>
                    </a:ext>
                  </a:extLst>
                </a:gridCol>
                <a:gridCol w="1810512">
                  <a:extLst>
                    <a:ext uri="{9D8B030D-6E8A-4147-A177-3AD203B41FA5}">
                      <a16:colId xmlns:a16="http://schemas.microsoft.com/office/drawing/2014/main" val="3002391977"/>
                    </a:ext>
                  </a:extLst>
                </a:gridCol>
                <a:gridCol w="822960">
                  <a:extLst>
                    <a:ext uri="{9D8B030D-6E8A-4147-A177-3AD203B41FA5}">
                      <a16:colId xmlns:a16="http://schemas.microsoft.com/office/drawing/2014/main" val="2036275069"/>
                    </a:ext>
                  </a:extLst>
                </a:gridCol>
                <a:gridCol w="822960">
                  <a:extLst>
                    <a:ext uri="{9D8B030D-6E8A-4147-A177-3AD203B41FA5}">
                      <a16:colId xmlns:a16="http://schemas.microsoft.com/office/drawing/2014/main" val="3787614436"/>
                    </a:ext>
                  </a:extLst>
                </a:gridCol>
                <a:gridCol w="822960">
                  <a:extLst>
                    <a:ext uri="{9D8B030D-6E8A-4147-A177-3AD203B41FA5}">
                      <a16:colId xmlns:a16="http://schemas.microsoft.com/office/drawing/2014/main" val="3693817163"/>
                    </a:ext>
                  </a:extLst>
                </a:gridCol>
                <a:gridCol w="822960">
                  <a:extLst>
                    <a:ext uri="{9D8B030D-6E8A-4147-A177-3AD203B41FA5}">
                      <a16:colId xmlns:a16="http://schemas.microsoft.com/office/drawing/2014/main" val="2791554275"/>
                    </a:ext>
                  </a:extLst>
                </a:gridCol>
                <a:gridCol w="822960">
                  <a:extLst>
                    <a:ext uri="{9D8B030D-6E8A-4147-A177-3AD203B41FA5}">
                      <a16:colId xmlns:a16="http://schemas.microsoft.com/office/drawing/2014/main" val="2584853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34489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- 2022-02-24 10:09:56</a:t>
                      </a:r>
                      <a:r>
                        <a:rPr kumimoji="0" lang="en-US" sz="1000" b="0" i="0" u="none" strike="noStrike" kern="1200" cap="none" spc="0" normalizeH="0" baseline="0" noProof="0">
                          <a:ln>
                            <a:noFill/>
                          </a:ln>
                          <a:solidFill>
                            <a:prstClr val="black"/>
                          </a:solidFill>
                          <a:effectLst/>
                          <a:uLnTx/>
                          <a:uFillTx/>
                          <a:latin typeface="+mn-lt"/>
                          <a:ea typeface="+mn-ea"/>
                          <a:cs typeface="+mn-cs"/>
                        </a:rPr>
                        <a:t>
 La #venzoetna superó con éxito la prueba más importante de #ciclismoderuta de nuestro país
.
.
En la #vueltadelporvenir los miembros del teamvenzo.arg disputaron las 5 etapas en sus #etna junto a #ciclistas de primer nivel de #latinoamerica
.
.
Equipada con componentes #B1 #B1team de #fibradecarbono, las #Venzo etna se llevaron todas las miradas! 🔥🤩
.
.
#somosvenzo #venzoargentina #ruta #road #cycling #cyclinglife #cyclingroad #grupocarloskarabitian #venzobikes #venzobike #venzoarg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274566749_643430680280626_3244600302442852133_n.jpg?_nc_cat=102&amp;ccb=1-5&amp;_nc_sid=8ae9d6&amp;_nc_ohc=a0gNcsCVT54AX8QJF_c&amp;_nc_ht=scontent-bos3-1.cdninstagram.com&amp;edm=AL-3X8kEAAAA&amp;oh=00_AT-aZ73vQQaMwm8-XDg5YD9C9mF5Qm6b4ucxOE6ngbnphg&amp;oe=622FCB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4834933"/>
                  </a:ext>
                </a:extLst>
              </a:tr>
            </a:tbl>
          </a:graphicData>
        </a:graphic>
      </p:graphicFrame>
      <p:sp>
        <p:nvSpPr>
          <p:cNvPr id="4" name="Text Placeholder 3">
            <a:extLst>
              <a:ext uri="{FF2B5EF4-FFF2-40B4-BE49-F238E27FC236}">
                <a16:creationId xmlns:a16="http://schemas.microsoft.com/office/drawing/2014/main" id="{534997CC-2040-49C3-9F2A-B2FC9BA86F65}"/>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428553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44ED3-21F9-4C3C-8877-86D0A7E21D66}"/>
              </a:ext>
            </a:extLst>
          </p:cNvPr>
          <p:cNvSpPr>
            <a:spLocks noGrp="1"/>
          </p:cNvSpPr>
          <p:nvPr>
            <p:ph type="title"/>
          </p:nvPr>
        </p:nvSpPr>
        <p:spPr/>
        <p:txBody>
          <a:bodyPr/>
          <a:lstStyle/>
          <a:p>
            <a:r>
              <a:rPr lang="en-US"/>
              <a:t>Instagram Posts Table | Teknialbikes - 5 of 25</a:t>
            </a:r>
          </a:p>
        </p:txBody>
      </p:sp>
      <p:graphicFrame>
        <p:nvGraphicFramePr>
          <p:cNvPr id="5" name="Table Placeholder 4">
            <a:extLst>
              <a:ext uri="{FF2B5EF4-FFF2-40B4-BE49-F238E27FC236}">
                <a16:creationId xmlns:a16="http://schemas.microsoft.com/office/drawing/2014/main" id="{F4F22EAF-AF08-438E-8C8D-CB7C7BB541EB}"/>
              </a:ext>
            </a:extLst>
          </p:cNvPr>
          <p:cNvGraphicFramePr>
            <a:graphicFrameLocks noGrp="1"/>
          </p:cNvGraphicFramePr>
          <p:nvPr>
            <p:ph type="tbl" sz="quarter" idx="13"/>
            <p:extLst>
              <p:ext uri="{D42A27DB-BD31-4B8C-83A1-F6EECF244321}">
                <p14:modId xmlns:p14="http://schemas.microsoft.com/office/powerpoint/2010/main" val="2336147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55421446"/>
                    </a:ext>
                  </a:extLst>
                </a:gridCol>
                <a:gridCol w="1810512">
                  <a:extLst>
                    <a:ext uri="{9D8B030D-6E8A-4147-A177-3AD203B41FA5}">
                      <a16:colId xmlns:a16="http://schemas.microsoft.com/office/drawing/2014/main" val="3321579544"/>
                    </a:ext>
                  </a:extLst>
                </a:gridCol>
                <a:gridCol w="822960">
                  <a:extLst>
                    <a:ext uri="{9D8B030D-6E8A-4147-A177-3AD203B41FA5}">
                      <a16:colId xmlns:a16="http://schemas.microsoft.com/office/drawing/2014/main" val="2679336295"/>
                    </a:ext>
                  </a:extLst>
                </a:gridCol>
                <a:gridCol w="822960">
                  <a:extLst>
                    <a:ext uri="{9D8B030D-6E8A-4147-A177-3AD203B41FA5}">
                      <a16:colId xmlns:a16="http://schemas.microsoft.com/office/drawing/2014/main" val="1026520921"/>
                    </a:ext>
                  </a:extLst>
                </a:gridCol>
                <a:gridCol w="822960">
                  <a:extLst>
                    <a:ext uri="{9D8B030D-6E8A-4147-A177-3AD203B41FA5}">
                      <a16:colId xmlns:a16="http://schemas.microsoft.com/office/drawing/2014/main" val="1879315725"/>
                    </a:ext>
                  </a:extLst>
                </a:gridCol>
                <a:gridCol w="822960">
                  <a:extLst>
                    <a:ext uri="{9D8B030D-6E8A-4147-A177-3AD203B41FA5}">
                      <a16:colId xmlns:a16="http://schemas.microsoft.com/office/drawing/2014/main" val="3336223650"/>
                    </a:ext>
                  </a:extLst>
                </a:gridCol>
                <a:gridCol w="822960">
                  <a:extLst>
                    <a:ext uri="{9D8B030D-6E8A-4147-A177-3AD203B41FA5}">
                      <a16:colId xmlns:a16="http://schemas.microsoft.com/office/drawing/2014/main" val="497784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87748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olmobikes - 2022-03-04 17:38:04</a:t>
                      </a:r>
                      <a:r>
                        <a:rPr kumimoji="0" lang="en-US" sz="1000" b="0" i="0" u="none" strike="noStrike" kern="1200" cap="none" spc="0" normalizeH="0" baseline="0" noProof="0">
                          <a:ln>
                            <a:noFill/>
                          </a:ln>
                          <a:solidFill>
                            <a:prstClr val="black"/>
                          </a:solidFill>
                          <a:effectLst/>
                          <a:uLnTx/>
                          <a:uFillTx/>
                          <a:latin typeface="+mn-lt"/>
                          <a:ea typeface="+mn-ea"/>
                          <a:cs typeface="+mn-cs"/>
                        </a:rPr>
                        <a:t>
 Olmo Safari. Hace más lindo cualquier paisaje. 🚲🔥
ph: gabychavez86 📷
#bicicleta #bici #bike #mtb #mountainbike #bikelife #biketrip #biketour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275218516_380263660580907_3725140251465602695_n.jpg?_nc_cat=101&amp;ccb=1-5&amp;_nc_sid=8ae9d6&amp;_nc_eui2=AeEqy8tOCz04dixuuy_sfWUILylnQLBWgs0vKWdAsFaCzW2a2tUhAbUurTYbp35LdLw&amp;_nc_ohc=Lga84QGp8UUAX_bit_S&amp;_nc_ht=scontent-iad3-1.cdninstagram.com&amp;edm=AL-3X8kEAAAA&amp;oh=00_AT8OdgCWzJpnjrwPe2qDQEa_gsMLRXybrs_-H_3BZV6XSQ&amp;oe=62300567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17366112"/>
                  </a:ext>
                </a:extLst>
              </a:tr>
            </a:tbl>
          </a:graphicData>
        </a:graphic>
      </p:graphicFrame>
      <p:sp>
        <p:nvSpPr>
          <p:cNvPr id="4" name="Text Placeholder 3">
            <a:extLst>
              <a:ext uri="{FF2B5EF4-FFF2-40B4-BE49-F238E27FC236}">
                <a16:creationId xmlns:a16="http://schemas.microsoft.com/office/drawing/2014/main" id="{B122B3B5-70E1-429E-BC00-7E6F68CFA774}"/>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7818762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C3CEB-8614-449C-A5E5-B93E5A96D546}"/>
              </a:ext>
            </a:extLst>
          </p:cNvPr>
          <p:cNvSpPr>
            <a:spLocks noGrp="1"/>
          </p:cNvSpPr>
          <p:nvPr>
            <p:ph type="title"/>
          </p:nvPr>
        </p:nvSpPr>
        <p:spPr/>
        <p:txBody>
          <a:bodyPr/>
          <a:lstStyle/>
          <a:p>
            <a:r>
              <a:rPr lang="en-US"/>
              <a:t>Instagram Posts Table | Teknialbikes - 6 of 25</a:t>
            </a:r>
          </a:p>
        </p:txBody>
      </p:sp>
      <p:graphicFrame>
        <p:nvGraphicFramePr>
          <p:cNvPr id="5" name="Table Placeholder 4">
            <a:extLst>
              <a:ext uri="{FF2B5EF4-FFF2-40B4-BE49-F238E27FC236}">
                <a16:creationId xmlns:a16="http://schemas.microsoft.com/office/drawing/2014/main" id="{86B22F2C-BF94-4327-A047-0D8F52AD6E85}"/>
              </a:ext>
            </a:extLst>
          </p:cNvPr>
          <p:cNvGraphicFramePr>
            <a:graphicFrameLocks noGrp="1"/>
          </p:cNvGraphicFramePr>
          <p:nvPr>
            <p:ph type="tbl" sz="quarter" idx="13"/>
            <p:extLst>
              <p:ext uri="{D42A27DB-BD31-4B8C-83A1-F6EECF244321}">
                <p14:modId xmlns:p14="http://schemas.microsoft.com/office/powerpoint/2010/main" val="3583408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14560768"/>
                    </a:ext>
                  </a:extLst>
                </a:gridCol>
                <a:gridCol w="1810512">
                  <a:extLst>
                    <a:ext uri="{9D8B030D-6E8A-4147-A177-3AD203B41FA5}">
                      <a16:colId xmlns:a16="http://schemas.microsoft.com/office/drawing/2014/main" val="981825234"/>
                    </a:ext>
                  </a:extLst>
                </a:gridCol>
                <a:gridCol w="822960">
                  <a:extLst>
                    <a:ext uri="{9D8B030D-6E8A-4147-A177-3AD203B41FA5}">
                      <a16:colId xmlns:a16="http://schemas.microsoft.com/office/drawing/2014/main" val="2210510391"/>
                    </a:ext>
                  </a:extLst>
                </a:gridCol>
                <a:gridCol w="822960">
                  <a:extLst>
                    <a:ext uri="{9D8B030D-6E8A-4147-A177-3AD203B41FA5}">
                      <a16:colId xmlns:a16="http://schemas.microsoft.com/office/drawing/2014/main" val="628070980"/>
                    </a:ext>
                  </a:extLst>
                </a:gridCol>
                <a:gridCol w="822960">
                  <a:extLst>
                    <a:ext uri="{9D8B030D-6E8A-4147-A177-3AD203B41FA5}">
                      <a16:colId xmlns:a16="http://schemas.microsoft.com/office/drawing/2014/main" val="446175283"/>
                    </a:ext>
                  </a:extLst>
                </a:gridCol>
                <a:gridCol w="822960">
                  <a:extLst>
                    <a:ext uri="{9D8B030D-6E8A-4147-A177-3AD203B41FA5}">
                      <a16:colId xmlns:a16="http://schemas.microsoft.com/office/drawing/2014/main" val="2308599542"/>
                    </a:ext>
                  </a:extLst>
                </a:gridCol>
                <a:gridCol w="822960">
                  <a:extLst>
                    <a:ext uri="{9D8B030D-6E8A-4147-A177-3AD203B41FA5}">
                      <a16:colId xmlns:a16="http://schemas.microsoft.com/office/drawing/2014/main" val="40147737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42243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- 2022-02-23 12:31:34</a:t>
                      </a:r>
                      <a:r>
                        <a:rPr kumimoji="0" lang="en-US" sz="1000" b="0" i="0" u="none" strike="noStrike" kern="1200" cap="none" spc="0" normalizeH="0" baseline="0" noProof="0">
                          <a:ln>
                            <a:noFill/>
                          </a:ln>
                          <a:solidFill>
                            <a:prstClr val="black"/>
                          </a:solidFill>
                          <a:effectLst/>
                          <a:uLnTx/>
                          <a:uFillTx/>
                          <a:latin typeface="+mn-lt"/>
                          <a:ea typeface="+mn-ea"/>
                          <a:cs typeface="+mn-cs"/>
                        </a:rPr>
                        <a:t>
 ::
Mojave 9.5 //
Monoplato // 12v // 29er
.
.
🚲 M-9.5
» Cuadro: Carbono - 29”
» M-17• L-19• XL-21
» Horquilla: Suntour Axon 29 - Eje 15 mm
» Monoplato 34T - 170 mm
» Cambio: Shimano Deore XT RD - M8100 SGS
» Piñón: Shimano XT CS - M8100
» Plato y palanca: Shimano XT CS - M8100
» Shifter: Shimano XT CS - M8100
» Cadena: Shimano Deore XT CN - M8100
» Frenos: Shimano hidráulico ensamblado
» Disco de freno: Deore XT SM - RT81
.
» En bicicleterías de todo el país
.
🚲 #SomosRaleigh
.
.
.
#Mojave #MejorEnBici #SomosRaleigh #FamiliaAzzurra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274543301_1015406949063013_505750511127423597_n.jpg?_nc_cat=106&amp;ccb=1-5&amp;_nc_sid=8ae9d6&amp;_nc_ohc=ymIGeFSnVaEAX8ykHQD&amp;_nc_ht=scontent-iad3-1.cdninstagram.com&amp;edm=AL-3X8kEAAAA&amp;oh=00_AT_nbUL2GxnGQZkIxrW_RI3APDqL_k8kxxzwBauvfbLH5w&amp;oe=6230A9C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41701690"/>
                  </a:ext>
                </a:extLst>
              </a:tr>
            </a:tbl>
          </a:graphicData>
        </a:graphic>
      </p:graphicFrame>
      <p:sp>
        <p:nvSpPr>
          <p:cNvPr id="4" name="Text Placeholder 3">
            <a:extLst>
              <a:ext uri="{FF2B5EF4-FFF2-40B4-BE49-F238E27FC236}">
                <a16:creationId xmlns:a16="http://schemas.microsoft.com/office/drawing/2014/main" id="{B64A0E18-452D-443D-B8F4-BFECD32087E3}"/>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7963472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EB709-8A0D-46AC-ABDA-14D79EA13348}"/>
              </a:ext>
            </a:extLst>
          </p:cNvPr>
          <p:cNvSpPr>
            <a:spLocks noGrp="1"/>
          </p:cNvSpPr>
          <p:nvPr>
            <p:ph type="title"/>
          </p:nvPr>
        </p:nvSpPr>
        <p:spPr/>
        <p:txBody>
          <a:bodyPr/>
          <a:lstStyle/>
          <a:p>
            <a:r>
              <a:rPr lang="en-US"/>
              <a:t>Instagram Posts Table | Teknialbikes - 7 of 25</a:t>
            </a:r>
          </a:p>
        </p:txBody>
      </p:sp>
      <p:graphicFrame>
        <p:nvGraphicFramePr>
          <p:cNvPr id="5" name="Table Placeholder 4">
            <a:extLst>
              <a:ext uri="{FF2B5EF4-FFF2-40B4-BE49-F238E27FC236}">
                <a16:creationId xmlns:a16="http://schemas.microsoft.com/office/drawing/2014/main" id="{1108A741-B192-41A8-9298-F1775D9C3250}"/>
              </a:ext>
            </a:extLst>
          </p:cNvPr>
          <p:cNvGraphicFramePr>
            <a:graphicFrameLocks noGrp="1"/>
          </p:cNvGraphicFramePr>
          <p:nvPr>
            <p:ph type="tbl" sz="quarter" idx="13"/>
            <p:extLst>
              <p:ext uri="{D42A27DB-BD31-4B8C-83A1-F6EECF244321}">
                <p14:modId xmlns:p14="http://schemas.microsoft.com/office/powerpoint/2010/main" val="2575548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12813957"/>
                    </a:ext>
                  </a:extLst>
                </a:gridCol>
                <a:gridCol w="1810512">
                  <a:extLst>
                    <a:ext uri="{9D8B030D-6E8A-4147-A177-3AD203B41FA5}">
                      <a16:colId xmlns:a16="http://schemas.microsoft.com/office/drawing/2014/main" val="1846575362"/>
                    </a:ext>
                  </a:extLst>
                </a:gridCol>
                <a:gridCol w="822960">
                  <a:extLst>
                    <a:ext uri="{9D8B030D-6E8A-4147-A177-3AD203B41FA5}">
                      <a16:colId xmlns:a16="http://schemas.microsoft.com/office/drawing/2014/main" val="2058337322"/>
                    </a:ext>
                  </a:extLst>
                </a:gridCol>
                <a:gridCol w="822960">
                  <a:extLst>
                    <a:ext uri="{9D8B030D-6E8A-4147-A177-3AD203B41FA5}">
                      <a16:colId xmlns:a16="http://schemas.microsoft.com/office/drawing/2014/main" val="2449139931"/>
                    </a:ext>
                  </a:extLst>
                </a:gridCol>
                <a:gridCol w="822960">
                  <a:extLst>
                    <a:ext uri="{9D8B030D-6E8A-4147-A177-3AD203B41FA5}">
                      <a16:colId xmlns:a16="http://schemas.microsoft.com/office/drawing/2014/main" val="2204851866"/>
                    </a:ext>
                  </a:extLst>
                </a:gridCol>
                <a:gridCol w="822960">
                  <a:extLst>
                    <a:ext uri="{9D8B030D-6E8A-4147-A177-3AD203B41FA5}">
                      <a16:colId xmlns:a16="http://schemas.microsoft.com/office/drawing/2014/main" val="1626457221"/>
                    </a:ext>
                  </a:extLst>
                </a:gridCol>
                <a:gridCol w="822960">
                  <a:extLst>
                    <a:ext uri="{9D8B030D-6E8A-4147-A177-3AD203B41FA5}">
                      <a16:colId xmlns:a16="http://schemas.microsoft.com/office/drawing/2014/main" val="729663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5581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- 2022-02-20 14:31:01</a:t>
                      </a:r>
                      <a:r>
                        <a:rPr kumimoji="0" lang="es-ES" sz="1000" b="0" i="0" u="none" strike="noStrike" kern="1200" cap="none" spc="0" normalizeH="0" baseline="0" noProof="0">
                          <a:ln>
                            <a:noFill/>
                          </a:ln>
                          <a:solidFill>
                            <a:prstClr val="black"/>
                          </a:solidFill>
                          <a:effectLst/>
                          <a:uLnTx/>
                          <a:uFillTx/>
                          <a:latin typeface="+mn-lt"/>
                          <a:ea typeface="+mn-ea"/>
                          <a:cs typeface="+mn-cs"/>
                        </a:rPr>
                        <a:t>
 #SabemosdeBicicletas
.
.
Junto a grupocarloskarabitian fuimos convocados en la #vueltadelporvenir para realizar la mecánica neutra de toda la #competencia.
.
Ayudamos a resolver los problemas mecánicos de cada #ciclista que lo necesitó, brindándoles una solución inmediata para que puedan continuar en competencia.
.
Nuestros productos #venzo y #B1 #B1team superaron con éxito cada etapa de la vuelta.
.
#Somosvenzo #venzobike #venzoargentina #venzoarg #venzobikes #vivivenzo #ciclismo #biker #ciclismoargentino #ciclismoderuta #cycling #cyclingroad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274375443_478715047117901_3726549774173125476_n.jpg?_nc_cat=106&amp;ccb=1-5&amp;_nc_sid=8ae9d6&amp;_nc_ohc=rIn91h5eQiMAX99AeMv&amp;_nc_oc=AQldY59q1gtqLj8B3W0DH3DaCExbRlalhQ_rVenyTs_bhzQyHsmc1tNE634FkmrKtFs&amp;_nc_ht=scontent-bos3-1.cdninstagram.com&amp;edm=AL-3X8kEAAAA&amp;oh=00_AT_lClxNHJ7V41VjjTEMGPP6gekT4fB7e4IIICTBnJCZWg&amp;oe=623061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56116223"/>
                  </a:ext>
                </a:extLst>
              </a:tr>
            </a:tbl>
          </a:graphicData>
        </a:graphic>
      </p:graphicFrame>
      <p:sp>
        <p:nvSpPr>
          <p:cNvPr id="4" name="Text Placeholder 3">
            <a:extLst>
              <a:ext uri="{FF2B5EF4-FFF2-40B4-BE49-F238E27FC236}">
                <a16:creationId xmlns:a16="http://schemas.microsoft.com/office/drawing/2014/main" id="{8448865C-A055-4C6F-8313-791D320F3194}"/>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1459573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CE167-C165-4F24-AEA1-2284E33940C4}"/>
              </a:ext>
            </a:extLst>
          </p:cNvPr>
          <p:cNvSpPr>
            <a:spLocks noGrp="1"/>
          </p:cNvSpPr>
          <p:nvPr>
            <p:ph type="title"/>
          </p:nvPr>
        </p:nvSpPr>
        <p:spPr/>
        <p:txBody>
          <a:bodyPr/>
          <a:lstStyle/>
          <a:p>
            <a:r>
              <a:rPr lang="en-US"/>
              <a:t>Instagram Posts Table | Teknialbikes - 8 of 25</a:t>
            </a:r>
          </a:p>
        </p:txBody>
      </p:sp>
      <p:graphicFrame>
        <p:nvGraphicFramePr>
          <p:cNvPr id="5" name="Table Placeholder 4">
            <a:extLst>
              <a:ext uri="{FF2B5EF4-FFF2-40B4-BE49-F238E27FC236}">
                <a16:creationId xmlns:a16="http://schemas.microsoft.com/office/drawing/2014/main" id="{F53EB1B5-EDFA-4AB3-9786-3F9CEC992E85}"/>
              </a:ext>
            </a:extLst>
          </p:cNvPr>
          <p:cNvGraphicFramePr>
            <a:graphicFrameLocks noGrp="1"/>
          </p:cNvGraphicFramePr>
          <p:nvPr>
            <p:ph type="tbl" sz="quarter" idx="13"/>
            <p:extLst>
              <p:ext uri="{D42A27DB-BD31-4B8C-83A1-F6EECF244321}">
                <p14:modId xmlns:p14="http://schemas.microsoft.com/office/powerpoint/2010/main" val="953398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29218978"/>
                    </a:ext>
                  </a:extLst>
                </a:gridCol>
                <a:gridCol w="1810512">
                  <a:extLst>
                    <a:ext uri="{9D8B030D-6E8A-4147-A177-3AD203B41FA5}">
                      <a16:colId xmlns:a16="http://schemas.microsoft.com/office/drawing/2014/main" val="673044043"/>
                    </a:ext>
                  </a:extLst>
                </a:gridCol>
                <a:gridCol w="822960">
                  <a:extLst>
                    <a:ext uri="{9D8B030D-6E8A-4147-A177-3AD203B41FA5}">
                      <a16:colId xmlns:a16="http://schemas.microsoft.com/office/drawing/2014/main" val="1214984807"/>
                    </a:ext>
                  </a:extLst>
                </a:gridCol>
                <a:gridCol w="822960">
                  <a:extLst>
                    <a:ext uri="{9D8B030D-6E8A-4147-A177-3AD203B41FA5}">
                      <a16:colId xmlns:a16="http://schemas.microsoft.com/office/drawing/2014/main" val="735604137"/>
                    </a:ext>
                  </a:extLst>
                </a:gridCol>
                <a:gridCol w="822960">
                  <a:extLst>
                    <a:ext uri="{9D8B030D-6E8A-4147-A177-3AD203B41FA5}">
                      <a16:colId xmlns:a16="http://schemas.microsoft.com/office/drawing/2014/main" val="2760650103"/>
                    </a:ext>
                  </a:extLst>
                </a:gridCol>
                <a:gridCol w="822960">
                  <a:extLst>
                    <a:ext uri="{9D8B030D-6E8A-4147-A177-3AD203B41FA5}">
                      <a16:colId xmlns:a16="http://schemas.microsoft.com/office/drawing/2014/main" val="2318188185"/>
                    </a:ext>
                  </a:extLst>
                </a:gridCol>
                <a:gridCol w="822960">
                  <a:extLst>
                    <a:ext uri="{9D8B030D-6E8A-4147-A177-3AD203B41FA5}">
                      <a16:colId xmlns:a16="http://schemas.microsoft.com/office/drawing/2014/main" val="474036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43400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- 2022-02-15 17:05:50</a:t>
                      </a:r>
                      <a:r>
                        <a:rPr kumimoji="0" lang="es-ES" sz="1000" b="0" i="0" u="none" strike="noStrike" kern="1200" cap="none" spc="0" normalizeH="0" baseline="0" noProof="0">
                          <a:ln>
                            <a:noFill/>
                          </a:ln>
                          <a:solidFill>
                            <a:prstClr val="black"/>
                          </a:solidFill>
                          <a:effectLst/>
                          <a:uLnTx/>
                          <a:uFillTx/>
                          <a:latin typeface="+mn-lt"/>
                          <a:ea typeface="+mn-ea"/>
                          <a:cs typeface="+mn-cs"/>
                        </a:rPr>
                        <a:t>
 El teamvenzo.arg estuvo presente en la 2da #VueltadelPorvenir 
La competencia más importante del país en este #2022 con grandes equipos nacionales e internacionales
5 durísimas etapas donde pudimos quedarnos con:
🏆 Top 10 general por equipos
🏆 Top 5 Sub23
🏆 Top 20 general Elite
Excelentes resultados y una gran experiencia para cada uno de los integrantes de este equipo de ruta.
fernando_contreras1205 franorocito agustinduran66 mariano.vazqz caballerolucasmtb bruno.contreras1
.
Destacado trabajo de nuestro jefe de equipo ariel.arnaudo.9 quién siempre impulsa el #crecimiento de nuestros #ciclistas a base de #esfuerzo, #honestidad y #constancia 🔥
y una performance impecable de nuestras #VenzoEtna 🔥
.
.
#SomosVenzo
#Gladiadores #Venzo
#VenzoArgentina #Venzoarg
#Cycling #Ciclismoderuta #Ciclismoargentino #Cyclinglife #Cyclingroad #Venzobikes #Road #GrupoCarlosKarabitian #TeamVenzo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274131281_238810775124882_255382500288274170_n.jpg?_nc_cat=106&amp;ccb=1-5&amp;_nc_sid=8ae9d6&amp;_nc_ohc=sn8roYHDTlcAX_xlWC1&amp;_nc_ht=scontent-bos3-1.cdninstagram.com&amp;edm=AL-3X8kEAAAA&amp;oh=00_AT98rMOj_TuaXmZtc3bnhT_rcCmZTBN0d8QMdWUXl6leKA&amp;oe=622FD6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26639735"/>
                  </a:ext>
                </a:extLst>
              </a:tr>
            </a:tbl>
          </a:graphicData>
        </a:graphic>
      </p:graphicFrame>
      <p:sp>
        <p:nvSpPr>
          <p:cNvPr id="4" name="Text Placeholder 3">
            <a:extLst>
              <a:ext uri="{FF2B5EF4-FFF2-40B4-BE49-F238E27FC236}">
                <a16:creationId xmlns:a16="http://schemas.microsoft.com/office/drawing/2014/main" id="{F26DE129-F838-4F31-82CA-9B9C9FC6A749}"/>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1906219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2D5BD-70FF-4B6F-B500-059D6E529D17}"/>
              </a:ext>
            </a:extLst>
          </p:cNvPr>
          <p:cNvSpPr>
            <a:spLocks noGrp="1"/>
          </p:cNvSpPr>
          <p:nvPr>
            <p:ph type="title"/>
          </p:nvPr>
        </p:nvSpPr>
        <p:spPr/>
        <p:txBody>
          <a:bodyPr/>
          <a:lstStyle/>
          <a:p>
            <a:r>
              <a:rPr lang="en-US"/>
              <a:t>Instagram Posts Table | Teknialbikes - 9 of 25</a:t>
            </a:r>
          </a:p>
        </p:txBody>
      </p:sp>
      <p:graphicFrame>
        <p:nvGraphicFramePr>
          <p:cNvPr id="5" name="Table Placeholder 4">
            <a:extLst>
              <a:ext uri="{FF2B5EF4-FFF2-40B4-BE49-F238E27FC236}">
                <a16:creationId xmlns:a16="http://schemas.microsoft.com/office/drawing/2014/main" id="{F3D08033-1C81-4CDD-828D-0AAAA58A0C78}"/>
              </a:ext>
            </a:extLst>
          </p:cNvPr>
          <p:cNvGraphicFramePr>
            <a:graphicFrameLocks noGrp="1"/>
          </p:cNvGraphicFramePr>
          <p:nvPr>
            <p:ph type="tbl" sz="quarter" idx="13"/>
            <p:extLst>
              <p:ext uri="{D42A27DB-BD31-4B8C-83A1-F6EECF244321}">
                <p14:modId xmlns:p14="http://schemas.microsoft.com/office/powerpoint/2010/main" val="1104980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54840350"/>
                    </a:ext>
                  </a:extLst>
                </a:gridCol>
                <a:gridCol w="1810512">
                  <a:extLst>
                    <a:ext uri="{9D8B030D-6E8A-4147-A177-3AD203B41FA5}">
                      <a16:colId xmlns:a16="http://schemas.microsoft.com/office/drawing/2014/main" val="2587286705"/>
                    </a:ext>
                  </a:extLst>
                </a:gridCol>
                <a:gridCol w="822960">
                  <a:extLst>
                    <a:ext uri="{9D8B030D-6E8A-4147-A177-3AD203B41FA5}">
                      <a16:colId xmlns:a16="http://schemas.microsoft.com/office/drawing/2014/main" val="3117520682"/>
                    </a:ext>
                  </a:extLst>
                </a:gridCol>
                <a:gridCol w="822960">
                  <a:extLst>
                    <a:ext uri="{9D8B030D-6E8A-4147-A177-3AD203B41FA5}">
                      <a16:colId xmlns:a16="http://schemas.microsoft.com/office/drawing/2014/main" val="3309988530"/>
                    </a:ext>
                  </a:extLst>
                </a:gridCol>
                <a:gridCol w="822960">
                  <a:extLst>
                    <a:ext uri="{9D8B030D-6E8A-4147-A177-3AD203B41FA5}">
                      <a16:colId xmlns:a16="http://schemas.microsoft.com/office/drawing/2014/main" val="1065254346"/>
                    </a:ext>
                  </a:extLst>
                </a:gridCol>
                <a:gridCol w="822960">
                  <a:extLst>
                    <a:ext uri="{9D8B030D-6E8A-4147-A177-3AD203B41FA5}">
                      <a16:colId xmlns:a16="http://schemas.microsoft.com/office/drawing/2014/main" val="2375199030"/>
                    </a:ext>
                  </a:extLst>
                </a:gridCol>
                <a:gridCol w="822960">
                  <a:extLst>
                    <a:ext uri="{9D8B030D-6E8A-4147-A177-3AD203B41FA5}">
                      <a16:colId xmlns:a16="http://schemas.microsoft.com/office/drawing/2014/main" val="485603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05728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- 2022-03-06 11:22:31</a:t>
                      </a:r>
                      <a:r>
                        <a:rPr kumimoji="0" lang="en-US" sz="1000" b="0" i="0" u="none" strike="noStrike" kern="1200" cap="none" spc="0" normalizeH="0" baseline="0" noProof="0">
                          <a:ln>
                            <a:noFill/>
                          </a:ln>
                          <a:solidFill>
                            <a:prstClr val="black"/>
                          </a:solidFill>
                          <a:effectLst/>
                          <a:uLnTx/>
                          <a:uFillTx/>
                          <a:latin typeface="+mn-lt"/>
                          <a:ea typeface="+mn-ea"/>
                          <a:cs typeface="+mn-cs"/>
                        </a:rPr>
                        <a:t>
 Cerramos la temporada de #veranovenzo en #pinamar junto a renaultarg disfrutando de un fin de semana sobre ruedas!
.
.
Un mes lleno de aventuras, bicicleteadas por el bosque y la playa y mucha diversión.
.
.
Seguimos trabajando firmes para muchas sorpresas en lo que viene del año ❤️🔥
.
.
#somosvenzo #venzo #venzoargentina #venzoarg #vivivenzo #ciclismo #cycling #renault #renaultargentina #bike #biker #mtb #cyclinglife #mtblife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275193439_363510735443239_1136041737949616602_n.jpg?_nc_cat=107&amp;ccb=1-5&amp;_nc_sid=8ae9d6&amp;_nc_ohc=Q80hgkHuMDwAX-V86Pr&amp;_nc_oc=AQk0aaq7TllKLVqNwkNmP_exBlBzQpKqxJHJOcayBP1ETSXKrLKPgZIyXs0JKKJyagE&amp;_nc_ht=scontent-bos3-1.cdninstagram.com&amp;edm=AL-3X8kEAAAA&amp;oh=00_AT_dqN0nEEbcdezGBNKZWwqv6GkJt35msaLrnAqpvZUwLg&amp;oe=62305DF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72553443"/>
                  </a:ext>
                </a:extLst>
              </a:tr>
            </a:tbl>
          </a:graphicData>
        </a:graphic>
      </p:graphicFrame>
      <p:sp>
        <p:nvSpPr>
          <p:cNvPr id="4" name="Text Placeholder 3">
            <a:extLst>
              <a:ext uri="{FF2B5EF4-FFF2-40B4-BE49-F238E27FC236}">
                <a16:creationId xmlns:a16="http://schemas.microsoft.com/office/drawing/2014/main" id="{6EDACFFB-1E82-44FA-BA11-57D3155D1FD5}"/>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8992604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A1481-D252-4966-8504-F4C6B165C2EA}"/>
              </a:ext>
            </a:extLst>
          </p:cNvPr>
          <p:cNvSpPr>
            <a:spLocks noGrp="1"/>
          </p:cNvSpPr>
          <p:nvPr>
            <p:ph type="title"/>
          </p:nvPr>
        </p:nvSpPr>
        <p:spPr/>
        <p:txBody>
          <a:bodyPr/>
          <a:lstStyle/>
          <a:p>
            <a:r>
              <a:rPr lang="en-US"/>
              <a:t>Instagram Posts Table | Teknialbikes - 10 of 25</a:t>
            </a:r>
          </a:p>
        </p:txBody>
      </p:sp>
      <p:graphicFrame>
        <p:nvGraphicFramePr>
          <p:cNvPr id="5" name="Table Placeholder 4">
            <a:extLst>
              <a:ext uri="{FF2B5EF4-FFF2-40B4-BE49-F238E27FC236}">
                <a16:creationId xmlns:a16="http://schemas.microsoft.com/office/drawing/2014/main" id="{F1513971-CC11-4E0D-86E4-8C7D21C77D4E}"/>
              </a:ext>
            </a:extLst>
          </p:cNvPr>
          <p:cNvGraphicFramePr>
            <a:graphicFrameLocks noGrp="1"/>
          </p:cNvGraphicFramePr>
          <p:nvPr>
            <p:ph type="tbl" sz="quarter" idx="13"/>
            <p:extLst>
              <p:ext uri="{D42A27DB-BD31-4B8C-83A1-F6EECF244321}">
                <p14:modId xmlns:p14="http://schemas.microsoft.com/office/powerpoint/2010/main" val="1063999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79233542"/>
                    </a:ext>
                  </a:extLst>
                </a:gridCol>
                <a:gridCol w="1810512">
                  <a:extLst>
                    <a:ext uri="{9D8B030D-6E8A-4147-A177-3AD203B41FA5}">
                      <a16:colId xmlns:a16="http://schemas.microsoft.com/office/drawing/2014/main" val="2994852963"/>
                    </a:ext>
                  </a:extLst>
                </a:gridCol>
                <a:gridCol w="822960">
                  <a:extLst>
                    <a:ext uri="{9D8B030D-6E8A-4147-A177-3AD203B41FA5}">
                      <a16:colId xmlns:a16="http://schemas.microsoft.com/office/drawing/2014/main" val="3331329219"/>
                    </a:ext>
                  </a:extLst>
                </a:gridCol>
                <a:gridCol w="822960">
                  <a:extLst>
                    <a:ext uri="{9D8B030D-6E8A-4147-A177-3AD203B41FA5}">
                      <a16:colId xmlns:a16="http://schemas.microsoft.com/office/drawing/2014/main" val="3498490837"/>
                    </a:ext>
                  </a:extLst>
                </a:gridCol>
                <a:gridCol w="822960">
                  <a:extLst>
                    <a:ext uri="{9D8B030D-6E8A-4147-A177-3AD203B41FA5}">
                      <a16:colId xmlns:a16="http://schemas.microsoft.com/office/drawing/2014/main" val="2221351845"/>
                    </a:ext>
                  </a:extLst>
                </a:gridCol>
                <a:gridCol w="822960">
                  <a:extLst>
                    <a:ext uri="{9D8B030D-6E8A-4147-A177-3AD203B41FA5}">
                      <a16:colId xmlns:a16="http://schemas.microsoft.com/office/drawing/2014/main" val="3449323473"/>
                    </a:ext>
                  </a:extLst>
                </a:gridCol>
                <a:gridCol w="822960">
                  <a:extLst>
                    <a:ext uri="{9D8B030D-6E8A-4147-A177-3AD203B41FA5}">
                      <a16:colId xmlns:a16="http://schemas.microsoft.com/office/drawing/2014/main" val="783527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86477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- 2022-03-08 18:17:00</a:t>
                      </a:r>
                      <a:r>
                        <a:rPr kumimoji="0" lang="es-ES" sz="1000" b="0" i="0" u="none" strike="noStrike" kern="1200" cap="none" spc="0" normalizeH="0" baseline="0" noProof="0">
                          <a:ln>
                            <a:noFill/>
                          </a:ln>
                          <a:solidFill>
                            <a:prstClr val="black"/>
                          </a:solidFill>
                          <a:effectLst/>
                          <a:uLnTx/>
                          <a:uFillTx/>
                          <a:latin typeface="+mn-lt"/>
                          <a:ea typeface="+mn-ea"/>
                          <a:cs typeface="+mn-cs"/>
                        </a:rPr>
                        <a:t>
 Por más mujeres valientes que puedan cumplir sus sueños, disfrutar sin límites, vivir sin miedos. Por menos machos y más compañeros.
#8m #diadelamujer #niunamenos #mujerbonitaeslaquelucha💜 
ph: gabychavez86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275322213_506202614351877_1031913367234291198_n.jpg?_nc_cat=103&amp;ccb=1-5&amp;_nc_sid=8ae9d6&amp;_nc_eui2=AeG2RvfH2uzMZx962xRTOJ27ILMceqy9tnQgsxx6rL22dGoQ1JRksNoF6w8iz46nBgQ&amp;_nc_ohc=aPrva3ZiscsAX_NQcr4&amp;_nc_ht=scontent-iad3-1.cdninstagram.com&amp;edm=AL-3X8kEAAAA&amp;oh=00_AT8s8PzlOxl9ZtBAnVybRXTx0vzKnCcq5aXGaAEr16OX3Q&amp;oe=622EEF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93231999"/>
                  </a:ext>
                </a:extLst>
              </a:tr>
            </a:tbl>
          </a:graphicData>
        </a:graphic>
      </p:graphicFrame>
      <p:sp>
        <p:nvSpPr>
          <p:cNvPr id="4" name="Text Placeholder 3">
            <a:extLst>
              <a:ext uri="{FF2B5EF4-FFF2-40B4-BE49-F238E27FC236}">
                <a16:creationId xmlns:a16="http://schemas.microsoft.com/office/drawing/2014/main" id="{81FF6909-9302-4248-ADF4-0E0789CEE345}"/>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7362976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829E9-E4E4-4FE1-9DD4-9A7C1E0E66CC}"/>
              </a:ext>
            </a:extLst>
          </p:cNvPr>
          <p:cNvSpPr>
            <a:spLocks noGrp="1"/>
          </p:cNvSpPr>
          <p:nvPr>
            <p:ph type="title"/>
          </p:nvPr>
        </p:nvSpPr>
        <p:spPr/>
        <p:txBody>
          <a:bodyPr/>
          <a:lstStyle/>
          <a:p>
            <a:r>
              <a:rPr lang="en-US"/>
              <a:t>Instagram Posts Table | Teknialbikes - 11 of 25</a:t>
            </a:r>
          </a:p>
        </p:txBody>
      </p:sp>
      <p:graphicFrame>
        <p:nvGraphicFramePr>
          <p:cNvPr id="5" name="Table Placeholder 4">
            <a:extLst>
              <a:ext uri="{FF2B5EF4-FFF2-40B4-BE49-F238E27FC236}">
                <a16:creationId xmlns:a16="http://schemas.microsoft.com/office/drawing/2014/main" id="{6180BFF3-CF59-455C-ACB5-E82F640F394F}"/>
              </a:ext>
            </a:extLst>
          </p:cNvPr>
          <p:cNvGraphicFramePr>
            <a:graphicFrameLocks noGrp="1"/>
          </p:cNvGraphicFramePr>
          <p:nvPr>
            <p:ph type="tbl" sz="quarter" idx="13"/>
            <p:extLst>
              <p:ext uri="{D42A27DB-BD31-4B8C-83A1-F6EECF244321}">
                <p14:modId xmlns:p14="http://schemas.microsoft.com/office/powerpoint/2010/main" val="4281396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92164220"/>
                    </a:ext>
                  </a:extLst>
                </a:gridCol>
                <a:gridCol w="1810512">
                  <a:extLst>
                    <a:ext uri="{9D8B030D-6E8A-4147-A177-3AD203B41FA5}">
                      <a16:colId xmlns:a16="http://schemas.microsoft.com/office/drawing/2014/main" val="1325425052"/>
                    </a:ext>
                  </a:extLst>
                </a:gridCol>
                <a:gridCol w="822960">
                  <a:extLst>
                    <a:ext uri="{9D8B030D-6E8A-4147-A177-3AD203B41FA5}">
                      <a16:colId xmlns:a16="http://schemas.microsoft.com/office/drawing/2014/main" val="1072057966"/>
                    </a:ext>
                  </a:extLst>
                </a:gridCol>
                <a:gridCol w="822960">
                  <a:extLst>
                    <a:ext uri="{9D8B030D-6E8A-4147-A177-3AD203B41FA5}">
                      <a16:colId xmlns:a16="http://schemas.microsoft.com/office/drawing/2014/main" val="1622349687"/>
                    </a:ext>
                  </a:extLst>
                </a:gridCol>
                <a:gridCol w="822960">
                  <a:extLst>
                    <a:ext uri="{9D8B030D-6E8A-4147-A177-3AD203B41FA5}">
                      <a16:colId xmlns:a16="http://schemas.microsoft.com/office/drawing/2014/main" val="1919673007"/>
                    </a:ext>
                  </a:extLst>
                </a:gridCol>
                <a:gridCol w="822960">
                  <a:extLst>
                    <a:ext uri="{9D8B030D-6E8A-4147-A177-3AD203B41FA5}">
                      <a16:colId xmlns:a16="http://schemas.microsoft.com/office/drawing/2014/main" val="804876884"/>
                    </a:ext>
                  </a:extLst>
                </a:gridCol>
                <a:gridCol w="822960">
                  <a:extLst>
                    <a:ext uri="{9D8B030D-6E8A-4147-A177-3AD203B41FA5}">
                      <a16:colId xmlns:a16="http://schemas.microsoft.com/office/drawing/2014/main" val="501781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61676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- 2022-03-07 10:28:28</a:t>
                      </a:r>
                      <a:r>
                        <a:rPr kumimoji="0" lang="es-ES" sz="1000" b="0" i="0" u="none" strike="noStrike" kern="1200" cap="none" spc="0" normalizeH="0" baseline="0" noProof="0">
                          <a:ln>
                            <a:noFill/>
                          </a:ln>
                          <a:solidFill>
                            <a:prstClr val="black"/>
                          </a:solidFill>
                          <a:effectLst/>
                          <a:uLnTx/>
                          <a:uFillTx/>
                          <a:latin typeface="+mn-lt"/>
                          <a:ea typeface="+mn-ea"/>
                          <a:cs typeface="+mn-cs"/>
                        </a:rPr>
                        <a:t>
 El #veranovenzo llegó a diferentes puntos turísticos del país durante todo enero y febrero, con actividades para todo público, libres y gratuitas.
.
Pedaleadas en familia, salidas con los miembros del teamvenzo.arg, shows en  vivo, gym al aire libre, expo de las #venzobikes y test drives.
.
Cerramos la temporada junto a renaultarg planificando nuevas aventuras y sorpresas para todos ustedes que nos siguen y nos bancan ❤️
Llevándoles un poquito de esta pasión y alegría que nos mueve.
.
.
#somosvenzo
#venzo #venzoargentina #venzoarg #vivivenzo #ciclismo #ciclismoargentino #cycling #cyclinglife #mtb #mtblife #renault #renaultalaskan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275355985_1609787962714253_5388453952366729958_n.jpg?_nc_cat=104&amp;ccb=1-5&amp;_nc_sid=8ae9d6&amp;_nc_ohc=_4AGGgCl6g4AX9-VuCJ&amp;_nc_ht=scontent-bos3-1.cdninstagram.com&amp;edm=AL-3X8kEAAAA&amp;oh=00_AT9p730_df4mLyrs5OWx76Dyo8GXPrSXTnGrepgeGCuB5w&amp;oe=623064B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56055858"/>
                  </a:ext>
                </a:extLst>
              </a:tr>
            </a:tbl>
          </a:graphicData>
        </a:graphic>
      </p:graphicFrame>
      <p:sp>
        <p:nvSpPr>
          <p:cNvPr id="4" name="Text Placeholder 3">
            <a:extLst>
              <a:ext uri="{FF2B5EF4-FFF2-40B4-BE49-F238E27FC236}">
                <a16:creationId xmlns:a16="http://schemas.microsoft.com/office/drawing/2014/main" id="{7DBB3BB5-DF2C-4729-8E3A-C2C13D3DD806}"/>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41652362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463D6-7D66-4A7C-A900-4C8D03B0150F}"/>
              </a:ext>
            </a:extLst>
          </p:cNvPr>
          <p:cNvSpPr>
            <a:spLocks noGrp="1"/>
          </p:cNvSpPr>
          <p:nvPr>
            <p:ph type="title"/>
          </p:nvPr>
        </p:nvSpPr>
        <p:spPr/>
        <p:txBody>
          <a:bodyPr/>
          <a:lstStyle/>
          <a:p>
            <a:r>
              <a:rPr lang="en-US"/>
              <a:t>Instagram Posts Table | Teknialbikes - 12 of 25</a:t>
            </a:r>
          </a:p>
        </p:txBody>
      </p:sp>
      <p:graphicFrame>
        <p:nvGraphicFramePr>
          <p:cNvPr id="5" name="Table Placeholder 4">
            <a:extLst>
              <a:ext uri="{FF2B5EF4-FFF2-40B4-BE49-F238E27FC236}">
                <a16:creationId xmlns:a16="http://schemas.microsoft.com/office/drawing/2014/main" id="{96BDB7B6-8773-4E25-927D-03957A13E55C}"/>
              </a:ext>
            </a:extLst>
          </p:cNvPr>
          <p:cNvGraphicFramePr>
            <a:graphicFrameLocks noGrp="1"/>
          </p:cNvGraphicFramePr>
          <p:nvPr>
            <p:ph type="tbl" sz="quarter" idx="13"/>
            <p:extLst>
              <p:ext uri="{D42A27DB-BD31-4B8C-83A1-F6EECF244321}">
                <p14:modId xmlns:p14="http://schemas.microsoft.com/office/powerpoint/2010/main" val="1704849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25304148"/>
                    </a:ext>
                  </a:extLst>
                </a:gridCol>
                <a:gridCol w="1810512">
                  <a:extLst>
                    <a:ext uri="{9D8B030D-6E8A-4147-A177-3AD203B41FA5}">
                      <a16:colId xmlns:a16="http://schemas.microsoft.com/office/drawing/2014/main" val="4072496260"/>
                    </a:ext>
                  </a:extLst>
                </a:gridCol>
                <a:gridCol w="822960">
                  <a:extLst>
                    <a:ext uri="{9D8B030D-6E8A-4147-A177-3AD203B41FA5}">
                      <a16:colId xmlns:a16="http://schemas.microsoft.com/office/drawing/2014/main" val="3922006648"/>
                    </a:ext>
                  </a:extLst>
                </a:gridCol>
                <a:gridCol w="822960">
                  <a:extLst>
                    <a:ext uri="{9D8B030D-6E8A-4147-A177-3AD203B41FA5}">
                      <a16:colId xmlns:a16="http://schemas.microsoft.com/office/drawing/2014/main" val="607259882"/>
                    </a:ext>
                  </a:extLst>
                </a:gridCol>
                <a:gridCol w="822960">
                  <a:extLst>
                    <a:ext uri="{9D8B030D-6E8A-4147-A177-3AD203B41FA5}">
                      <a16:colId xmlns:a16="http://schemas.microsoft.com/office/drawing/2014/main" val="2431135312"/>
                    </a:ext>
                  </a:extLst>
                </a:gridCol>
                <a:gridCol w="822960">
                  <a:extLst>
                    <a:ext uri="{9D8B030D-6E8A-4147-A177-3AD203B41FA5}">
                      <a16:colId xmlns:a16="http://schemas.microsoft.com/office/drawing/2014/main" val="1760362598"/>
                    </a:ext>
                  </a:extLst>
                </a:gridCol>
                <a:gridCol w="822960">
                  <a:extLst>
                    <a:ext uri="{9D8B030D-6E8A-4147-A177-3AD203B41FA5}">
                      <a16:colId xmlns:a16="http://schemas.microsoft.com/office/drawing/2014/main" val="2590316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525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- 2022-03-06 19:46:22</a:t>
                      </a:r>
                      <a:r>
                        <a:rPr kumimoji="0" lang="es-ES" sz="1000" b="0" i="0" u="none" strike="noStrike" kern="1200" cap="none" spc="0" normalizeH="0" baseline="0" noProof="0">
                          <a:ln>
                            <a:noFill/>
                          </a:ln>
                          <a:solidFill>
                            <a:prstClr val="black"/>
                          </a:solidFill>
                          <a:effectLst/>
                          <a:uLnTx/>
                          <a:uFillTx/>
                          <a:latin typeface="+mn-lt"/>
                          <a:ea typeface="+mn-ea"/>
                          <a:cs typeface="+mn-cs"/>
                        </a:rPr>
                        <a:t>
 Este verano estuvo lleno de #aventuras 🤩🔥
.
Sumamos a nuestros #veranovenzo #travesías y #testdrive en 4 ruedas junto a renaultarg 
.
Una temporada de trabajo en equipo con los encargados de #marketing y #comunicación de ambas marcas en nuestro país 🇦🇷❤️
.
La #pasión y el #amor por la #bicicleta y la vida al aire libre se vieron reflejados en cada evento y en cada punto de encuentro este #verano
.
Vendrán nuevas pedaleadas y nuevos test drives, además de muchas #sorpresas para todos nuestros usuarios y seguidores 🔥 ❤️
.
.
#somosvenzo #venzo #venzobikes #venzobike #vivivenzo #venzoargentina #ciclismo #summer #cycling #cyclinglife #cyclingphotos #cyclinglove #renault #renaultduster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275441386_783227969323224_2426878797135161513_n.jpg?_nc_cat=101&amp;ccb=1-5&amp;_nc_sid=8ae9d6&amp;_nc_ohc=h-DJAlun1y4AX8d3IDj&amp;_nc_ht=scontent-bos3-1.cdninstagram.com&amp;edm=AL-3X8kEAAAA&amp;oh=00_AT8fQuBVzRLEDxkG3FYRkXfZCkSj-7ovGs-AoT2TBsFtrA&amp;oe=6230CC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53782206"/>
                  </a:ext>
                </a:extLst>
              </a:tr>
            </a:tbl>
          </a:graphicData>
        </a:graphic>
      </p:graphicFrame>
      <p:sp>
        <p:nvSpPr>
          <p:cNvPr id="4" name="Text Placeholder 3">
            <a:extLst>
              <a:ext uri="{FF2B5EF4-FFF2-40B4-BE49-F238E27FC236}">
                <a16:creationId xmlns:a16="http://schemas.microsoft.com/office/drawing/2014/main" id="{66D71990-6B68-43CF-831C-106A2D514105}"/>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9136098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463D1-0A1E-4605-AB77-906843898D5B}"/>
              </a:ext>
            </a:extLst>
          </p:cNvPr>
          <p:cNvSpPr>
            <a:spLocks noGrp="1"/>
          </p:cNvSpPr>
          <p:nvPr>
            <p:ph type="title"/>
          </p:nvPr>
        </p:nvSpPr>
        <p:spPr/>
        <p:txBody>
          <a:bodyPr/>
          <a:lstStyle/>
          <a:p>
            <a:r>
              <a:rPr lang="en-US"/>
              <a:t>Instagram Posts Table | Teknialbikes - 13 of 25</a:t>
            </a:r>
          </a:p>
        </p:txBody>
      </p:sp>
      <p:graphicFrame>
        <p:nvGraphicFramePr>
          <p:cNvPr id="5" name="Table Placeholder 4">
            <a:extLst>
              <a:ext uri="{FF2B5EF4-FFF2-40B4-BE49-F238E27FC236}">
                <a16:creationId xmlns:a16="http://schemas.microsoft.com/office/drawing/2014/main" id="{CDAB2CDC-F1AC-419A-AB79-B48A42DFCCB7}"/>
              </a:ext>
            </a:extLst>
          </p:cNvPr>
          <p:cNvGraphicFramePr>
            <a:graphicFrameLocks noGrp="1"/>
          </p:cNvGraphicFramePr>
          <p:nvPr>
            <p:ph type="tbl" sz="quarter" idx="13"/>
            <p:extLst>
              <p:ext uri="{D42A27DB-BD31-4B8C-83A1-F6EECF244321}">
                <p14:modId xmlns:p14="http://schemas.microsoft.com/office/powerpoint/2010/main" val="508848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89480460"/>
                    </a:ext>
                  </a:extLst>
                </a:gridCol>
                <a:gridCol w="1810512">
                  <a:extLst>
                    <a:ext uri="{9D8B030D-6E8A-4147-A177-3AD203B41FA5}">
                      <a16:colId xmlns:a16="http://schemas.microsoft.com/office/drawing/2014/main" val="1743850164"/>
                    </a:ext>
                  </a:extLst>
                </a:gridCol>
                <a:gridCol w="822960">
                  <a:extLst>
                    <a:ext uri="{9D8B030D-6E8A-4147-A177-3AD203B41FA5}">
                      <a16:colId xmlns:a16="http://schemas.microsoft.com/office/drawing/2014/main" val="2984678828"/>
                    </a:ext>
                  </a:extLst>
                </a:gridCol>
                <a:gridCol w="822960">
                  <a:extLst>
                    <a:ext uri="{9D8B030D-6E8A-4147-A177-3AD203B41FA5}">
                      <a16:colId xmlns:a16="http://schemas.microsoft.com/office/drawing/2014/main" val="448977319"/>
                    </a:ext>
                  </a:extLst>
                </a:gridCol>
                <a:gridCol w="822960">
                  <a:extLst>
                    <a:ext uri="{9D8B030D-6E8A-4147-A177-3AD203B41FA5}">
                      <a16:colId xmlns:a16="http://schemas.microsoft.com/office/drawing/2014/main" val="527873153"/>
                    </a:ext>
                  </a:extLst>
                </a:gridCol>
                <a:gridCol w="822960">
                  <a:extLst>
                    <a:ext uri="{9D8B030D-6E8A-4147-A177-3AD203B41FA5}">
                      <a16:colId xmlns:a16="http://schemas.microsoft.com/office/drawing/2014/main" val="2407208044"/>
                    </a:ext>
                  </a:extLst>
                </a:gridCol>
                <a:gridCol w="822960">
                  <a:extLst>
                    <a:ext uri="{9D8B030D-6E8A-4147-A177-3AD203B41FA5}">
                      <a16:colId xmlns:a16="http://schemas.microsoft.com/office/drawing/2014/main" val="1770230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88238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- 2022-02-22 10:57:31</a:t>
                      </a:r>
                      <a:r>
                        <a:rPr kumimoji="0" lang="es-ES" sz="1000" b="0" i="0" u="none" strike="noStrike" kern="1200" cap="none" spc="0" normalizeH="0" baseline="0" noProof="0">
                          <a:ln>
                            <a:noFill/>
                          </a:ln>
                          <a:solidFill>
                            <a:prstClr val="black"/>
                          </a:solidFill>
                          <a:effectLst/>
                          <a:uLnTx/>
                          <a:uFillTx/>
                          <a:latin typeface="+mn-lt"/>
                          <a:ea typeface="+mn-ea"/>
                          <a:cs typeface="+mn-cs"/>
                        </a:rPr>
                        <a:t>
 Detrás de un gran #equipo como el teamvenzo.arg existe otro más.
Un grupo de personas dispuesto a darlo todo para que cada corredor tenga sus #bicicletas en condiciones, preparados en la llegada con agua, alimento y un abrazo de #felicitaciones.
Ese otro equipo son las personas que conforman grupocarloskarabitian 
Apasionados, grandes compañeros y excelentes personas. ❤️🖤🤍
#Gracias a cada uno de ellos por brindar lo mejor a esta gran #familia en la #vueltadelporvenir y en cada competencia! 
.
.
#SOMOSVENZO ❤️‍🔥
#venzo #grupocarloskarabitian #sabemosdebicicletas #teamvenzo
#venzoargentina #venzoarg #cycling #cyclinglife #ciclismoargentino #ciclismo #ciclismoderuta #ruta #renault #venzoetna #etna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274566620_375873447289793_3104025565339348250_n.jpg?_nc_cat=101&amp;ccb=1-5&amp;_nc_sid=8ae9d6&amp;_nc_ohc=f8kewNZoMUMAX8u3_D1&amp;_nc_ht=scontent-bos3-1.cdninstagram.com&amp;edm=AL-3X8kEAAAA&amp;oh=00_AT-cqwfo1GuSb9vw6BXQj8jWNPjvf4A1JeIuwi9dL0w9yw&amp;oe=6230D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08922667"/>
                  </a:ext>
                </a:extLst>
              </a:tr>
            </a:tbl>
          </a:graphicData>
        </a:graphic>
      </p:graphicFrame>
      <p:sp>
        <p:nvSpPr>
          <p:cNvPr id="4" name="Text Placeholder 3">
            <a:extLst>
              <a:ext uri="{FF2B5EF4-FFF2-40B4-BE49-F238E27FC236}">
                <a16:creationId xmlns:a16="http://schemas.microsoft.com/office/drawing/2014/main" id="{A0D770A6-9C98-44DB-95C3-7D3BE0F93718}"/>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0756899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97942-FBDA-4B4D-AFE4-700B0CAF2C9B}"/>
              </a:ext>
            </a:extLst>
          </p:cNvPr>
          <p:cNvSpPr>
            <a:spLocks noGrp="1"/>
          </p:cNvSpPr>
          <p:nvPr>
            <p:ph type="title"/>
          </p:nvPr>
        </p:nvSpPr>
        <p:spPr/>
        <p:txBody>
          <a:bodyPr/>
          <a:lstStyle/>
          <a:p>
            <a:r>
              <a:rPr lang="en-US"/>
              <a:t>Instagram Posts Table | Teknialbikes - 14 of 25</a:t>
            </a:r>
          </a:p>
        </p:txBody>
      </p:sp>
      <p:graphicFrame>
        <p:nvGraphicFramePr>
          <p:cNvPr id="5" name="Table Placeholder 4">
            <a:extLst>
              <a:ext uri="{FF2B5EF4-FFF2-40B4-BE49-F238E27FC236}">
                <a16:creationId xmlns:a16="http://schemas.microsoft.com/office/drawing/2014/main" id="{40C009F8-EACF-48D2-8430-89127CE06E96}"/>
              </a:ext>
            </a:extLst>
          </p:cNvPr>
          <p:cNvGraphicFramePr>
            <a:graphicFrameLocks noGrp="1"/>
          </p:cNvGraphicFramePr>
          <p:nvPr>
            <p:ph type="tbl" sz="quarter" idx="13"/>
            <p:extLst>
              <p:ext uri="{D42A27DB-BD31-4B8C-83A1-F6EECF244321}">
                <p14:modId xmlns:p14="http://schemas.microsoft.com/office/powerpoint/2010/main" val="1934589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94905462"/>
                    </a:ext>
                  </a:extLst>
                </a:gridCol>
                <a:gridCol w="1810512">
                  <a:extLst>
                    <a:ext uri="{9D8B030D-6E8A-4147-A177-3AD203B41FA5}">
                      <a16:colId xmlns:a16="http://schemas.microsoft.com/office/drawing/2014/main" val="334765870"/>
                    </a:ext>
                  </a:extLst>
                </a:gridCol>
                <a:gridCol w="822960">
                  <a:extLst>
                    <a:ext uri="{9D8B030D-6E8A-4147-A177-3AD203B41FA5}">
                      <a16:colId xmlns:a16="http://schemas.microsoft.com/office/drawing/2014/main" val="120864081"/>
                    </a:ext>
                  </a:extLst>
                </a:gridCol>
                <a:gridCol w="822960">
                  <a:extLst>
                    <a:ext uri="{9D8B030D-6E8A-4147-A177-3AD203B41FA5}">
                      <a16:colId xmlns:a16="http://schemas.microsoft.com/office/drawing/2014/main" val="2686471220"/>
                    </a:ext>
                  </a:extLst>
                </a:gridCol>
                <a:gridCol w="822960">
                  <a:extLst>
                    <a:ext uri="{9D8B030D-6E8A-4147-A177-3AD203B41FA5}">
                      <a16:colId xmlns:a16="http://schemas.microsoft.com/office/drawing/2014/main" val="855537908"/>
                    </a:ext>
                  </a:extLst>
                </a:gridCol>
                <a:gridCol w="822960">
                  <a:extLst>
                    <a:ext uri="{9D8B030D-6E8A-4147-A177-3AD203B41FA5}">
                      <a16:colId xmlns:a16="http://schemas.microsoft.com/office/drawing/2014/main" val="45411223"/>
                    </a:ext>
                  </a:extLst>
                </a:gridCol>
                <a:gridCol w="822960">
                  <a:extLst>
                    <a:ext uri="{9D8B030D-6E8A-4147-A177-3AD203B41FA5}">
                      <a16:colId xmlns:a16="http://schemas.microsoft.com/office/drawing/2014/main" val="3373233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48691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- 2022-03-08 13:01:26</a:t>
                      </a:r>
                      <a:r>
                        <a:rPr kumimoji="0" lang="en-US" sz="1000" b="0" i="0" u="none" strike="noStrike" kern="1200" cap="none" spc="0" normalizeH="0" baseline="0" noProof="0">
                          <a:ln>
                            <a:noFill/>
                          </a:ln>
                          <a:solidFill>
                            <a:prstClr val="black"/>
                          </a:solidFill>
                          <a:effectLst/>
                          <a:uLnTx/>
                          <a:uFillTx/>
                          <a:latin typeface="+mn-lt"/>
                          <a:ea typeface="+mn-ea"/>
                          <a:cs typeface="+mn-cs"/>
                        </a:rPr>
                        <a:t>
 ::
#8M 
Día Internacional de la Mujer 💙
Las #MujeresRaleigh luchan todos los días, no bajan los brazos, siempre persiguen sus sueños y objetivos y desafían todos los terrenos.
Hoy les decimos que es un honor estar al lado de ellas en este camino.
.
🚴 Carla Grillo / grillocarla657
🚴 Jimena Manganiello / jimemanganiello
🚴 Lula Tufró / lulatufro
🚴 Anabel Ruiz
🚴 Valeria Gómez / valeriagomez2232
🚴 Estefanía Pilz / estefaniapilzok
🚴 Silvana Saenz / silvana.saenz.5
🚴 Bea Carrizo / beacarrizo
🚴 Paola Allevato / paolaallevato
🚴 Josefina Campo / campojosefina83
🚴 Ceci Caillabet / cecicaillabet
.
Son #MujeresRaleigh
.
.
#MujeresRaleigh #MujeresAzzurra #MejorEnBici #SomosRaleigh #FamiliaAzzurra #DesafiandoTodosLosTerrenos #mtblife #mtb #mtblove #mtbiking #DesafioRaleigh RaleighDalSanto
.
Las placas:
📸 cristiandiazfotodeportiva
📸 luisrojomallea
📸 ubicefoto
📸 one1_photo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275397378_664109541680888_6195209333655919363_n.jpg?_nc_cat=101&amp;ccb=1-5&amp;_nc_sid=8ae9d6&amp;_nc_ohc=sIGx0pdMpGsAX92kTA6&amp;_nc_ht=scontent-iad3-1.cdninstagram.com&amp;edm=AL-3X8kEAAAA&amp;oh=00_AT_t-Y9peq8btTqTcfTs0D08EnwgvHBRDxF3F8B8e1L6rw&amp;oe=622FA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30820110"/>
                  </a:ext>
                </a:extLst>
              </a:tr>
            </a:tbl>
          </a:graphicData>
        </a:graphic>
      </p:graphicFrame>
      <p:sp>
        <p:nvSpPr>
          <p:cNvPr id="4" name="Text Placeholder 3">
            <a:extLst>
              <a:ext uri="{FF2B5EF4-FFF2-40B4-BE49-F238E27FC236}">
                <a16:creationId xmlns:a16="http://schemas.microsoft.com/office/drawing/2014/main" id="{7E1B650A-BE99-484E-B139-F3711DC9BEED}"/>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0604853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BB0DE-A823-466D-AE33-AE81192E693C}"/>
              </a:ext>
            </a:extLst>
          </p:cNvPr>
          <p:cNvSpPr>
            <a:spLocks noGrp="1"/>
          </p:cNvSpPr>
          <p:nvPr>
            <p:ph type="title"/>
          </p:nvPr>
        </p:nvSpPr>
        <p:spPr/>
        <p:txBody>
          <a:bodyPr/>
          <a:lstStyle/>
          <a:p>
            <a:r>
              <a:rPr lang="en-US"/>
              <a:t>Instagram Posts Table | Teknialbikes - 15 of 25</a:t>
            </a:r>
          </a:p>
        </p:txBody>
      </p:sp>
      <p:graphicFrame>
        <p:nvGraphicFramePr>
          <p:cNvPr id="5" name="Table Placeholder 4">
            <a:extLst>
              <a:ext uri="{FF2B5EF4-FFF2-40B4-BE49-F238E27FC236}">
                <a16:creationId xmlns:a16="http://schemas.microsoft.com/office/drawing/2014/main" id="{18152BC7-8C98-489C-B86F-EFFDEADBCC3D}"/>
              </a:ext>
            </a:extLst>
          </p:cNvPr>
          <p:cNvGraphicFramePr>
            <a:graphicFrameLocks noGrp="1"/>
          </p:cNvGraphicFramePr>
          <p:nvPr>
            <p:ph type="tbl" sz="quarter" idx="13"/>
            <p:extLst>
              <p:ext uri="{D42A27DB-BD31-4B8C-83A1-F6EECF244321}">
                <p14:modId xmlns:p14="http://schemas.microsoft.com/office/powerpoint/2010/main" val="2433636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81486350"/>
                    </a:ext>
                  </a:extLst>
                </a:gridCol>
                <a:gridCol w="1810512">
                  <a:extLst>
                    <a:ext uri="{9D8B030D-6E8A-4147-A177-3AD203B41FA5}">
                      <a16:colId xmlns:a16="http://schemas.microsoft.com/office/drawing/2014/main" val="2607353841"/>
                    </a:ext>
                  </a:extLst>
                </a:gridCol>
                <a:gridCol w="822960">
                  <a:extLst>
                    <a:ext uri="{9D8B030D-6E8A-4147-A177-3AD203B41FA5}">
                      <a16:colId xmlns:a16="http://schemas.microsoft.com/office/drawing/2014/main" val="639593302"/>
                    </a:ext>
                  </a:extLst>
                </a:gridCol>
                <a:gridCol w="822960">
                  <a:extLst>
                    <a:ext uri="{9D8B030D-6E8A-4147-A177-3AD203B41FA5}">
                      <a16:colId xmlns:a16="http://schemas.microsoft.com/office/drawing/2014/main" val="387544756"/>
                    </a:ext>
                  </a:extLst>
                </a:gridCol>
                <a:gridCol w="822960">
                  <a:extLst>
                    <a:ext uri="{9D8B030D-6E8A-4147-A177-3AD203B41FA5}">
                      <a16:colId xmlns:a16="http://schemas.microsoft.com/office/drawing/2014/main" val="269596200"/>
                    </a:ext>
                  </a:extLst>
                </a:gridCol>
                <a:gridCol w="822960">
                  <a:extLst>
                    <a:ext uri="{9D8B030D-6E8A-4147-A177-3AD203B41FA5}">
                      <a16:colId xmlns:a16="http://schemas.microsoft.com/office/drawing/2014/main" val="3114960446"/>
                    </a:ext>
                  </a:extLst>
                </a:gridCol>
                <a:gridCol w="822960">
                  <a:extLst>
                    <a:ext uri="{9D8B030D-6E8A-4147-A177-3AD203B41FA5}">
                      <a16:colId xmlns:a16="http://schemas.microsoft.com/office/drawing/2014/main" val="3788796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68244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- 2022-02-25 19:47:01</a:t>
                      </a:r>
                      <a:r>
                        <a:rPr kumimoji="0" lang="en-US" sz="1000" b="0" i="0" u="none" strike="noStrike" kern="1200" cap="none" spc="0" normalizeH="0" baseline="0" noProof="0">
                          <a:ln>
                            <a:noFill/>
                          </a:ln>
                          <a:solidFill>
                            <a:prstClr val="black"/>
                          </a:solidFill>
                          <a:effectLst/>
                          <a:uLnTx/>
                          <a:uFillTx/>
                          <a:latin typeface="+mn-lt"/>
                          <a:ea typeface="+mn-ea"/>
                          <a:cs typeface="+mn-cs"/>
                        </a:rPr>
                        <a:t>
 Resumen de una semana diferente y apasionante🔥
✅ Participando de la #vueltadelporvenir junto al teamvenzo.arg en nuestras #venzoetna
✅Realizando la mecánica neutra del evento junto a grupocarloskarabitian
✅Disfrutando y aprendiendo de la experiencia de competir en #ciclismoderuta con corredores de #mountainbike
.
.
La #pasion nos mueve!
.
#somosvenzo #venzo #venzoargentina #cycling #road #cyclingroad #ruta #etna #sabemosdebicicletas #ciclismoderuta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274649650_496953215341760_685934912460707366_n.jpg?stp=dst-jpg_e35_s640x640_sh0.08&amp;_nc_ht=scontent.cdninstagram.com&amp;_nc_cat=108&amp;_nc_ohc=mmZE2bhP7f0AX9zNDxA&amp;edm=AMO9-JQAAAAA&amp;ccb=7-4&amp;oh=00_AT94R_JIdqkgUiAwv_eR_lN0RLGClibgTgIq07ds7KCCPw&amp;oe=622B965E&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74381832"/>
                  </a:ext>
                </a:extLst>
              </a:tr>
            </a:tbl>
          </a:graphicData>
        </a:graphic>
      </p:graphicFrame>
      <p:sp>
        <p:nvSpPr>
          <p:cNvPr id="4" name="Text Placeholder 3">
            <a:extLst>
              <a:ext uri="{FF2B5EF4-FFF2-40B4-BE49-F238E27FC236}">
                <a16:creationId xmlns:a16="http://schemas.microsoft.com/office/drawing/2014/main" id="{A155B146-39B3-4178-A855-CF15A85E29F2}"/>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3193091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F701D-F768-42D5-94D8-BD0DE3112B3B}"/>
              </a:ext>
            </a:extLst>
          </p:cNvPr>
          <p:cNvSpPr>
            <a:spLocks noGrp="1"/>
          </p:cNvSpPr>
          <p:nvPr>
            <p:ph type="title"/>
          </p:nvPr>
        </p:nvSpPr>
        <p:spPr/>
        <p:txBody>
          <a:bodyPr/>
          <a:lstStyle/>
          <a:p>
            <a:r>
              <a:rPr lang="en-US"/>
              <a:t>Instagram Posts Table | Teknialbikes - 16 of 25</a:t>
            </a:r>
          </a:p>
        </p:txBody>
      </p:sp>
      <p:graphicFrame>
        <p:nvGraphicFramePr>
          <p:cNvPr id="5" name="Table Placeholder 4">
            <a:extLst>
              <a:ext uri="{FF2B5EF4-FFF2-40B4-BE49-F238E27FC236}">
                <a16:creationId xmlns:a16="http://schemas.microsoft.com/office/drawing/2014/main" id="{9FCD13FB-D694-4777-8E0A-688E256D7437}"/>
              </a:ext>
            </a:extLst>
          </p:cNvPr>
          <p:cNvGraphicFramePr>
            <a:graphicFrameLocks noGrp="1"/>
          </p:cNvGraphicFramePr>
          <p:nvPr>
            <p:ph type="tbl" sz="quarter" idx="13"/>
            <p:extLst>
              <p:ext uri="{D42A27DB-BD31-4B8C-83A1-F6EECF244321}">
                <p14:modId xmlns:p14="http://schemas.microsoft.com/office/powerpoint/2010/main" val="2824189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44751425"/>
                    </a:ext>
                  </a:extLst>
                </a:gridCol>
                <a:gridCol w="1810512">
                  <a:extLst>
                    <a:ext uri="{9D8B030D-6E8A-4147-A177-3AD203B41FA5}">
                      <a16:colId xmlns:a16="http://schemas.microsoft.com/office/drawing/2014/main" val="3877247167"/>
                    </a:ext>
                  </a:extLst>
                </a:gridCol>
                <a:gridCol w="822960">
                  <a:extLst>
                    <a:ext uri="{9D8B030D-6E8A-4147-A177-3AD203B41FA5}">
                      <a16:colId xmlns:a16="http://schemas.microsoft.com/office/drawing/2014/main" val="4118942013"/>
                    </a:ext>
                  </a:extLst>
                </a:gridCol>
                <a:gridCol w="822960">
                  <a:extLst>
                    <a:ext uri="{9D8B030D-6E8A-4147-A177-3AD203B41FA5}">
                      <a16:colId xmlns:a16="http://schemas.microsoft.com/office/drawing/2014/main" val="3580086385"/>
                    </a:ext>
                  </a:extLst>
                </a:gridCol>
                <a:gridCol w="822960">
                  <a:extLst>
                    <a:ext uri="{9D8B030D-6E8A-4147-A177-3AD203B41FA5}">
                      <a16:colId xmlns:a16="http://schemas.microsoft.com/office/drawing/2014/main" val="279709549"/>
                    </a:ext>
                  </a:extLst>
                </a:gridCol>
                <a:gridCol w="822960">
                  <a:extLst>
                    <a:ext uri="{9D8B030D-6E8A-4147-A177-3AD203B41FA5}">
                      <a16:colId xmlns:a16="http://schemas.microsoft.com/office/drawing/2014/main" val="1044438823"/>
                    </a:ext>
                  </a:extLst>
                </a:gridCol>
                <a:gridCol w="822960">
                  <a:extLst>
                    <a:ext uri="{9D8B030D-6E8A-4147-A177-3AD203B41FA5}">
                      <a16:colId xmlns:a16="http://schemas.microsoft.com/office/drawing/2014/main" val="3956472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10357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- 2022-02-14 11:30:11</a:t>
                      </a:r>
                      <a:r>
                        <a:rPr kumimoji="0" lang="en-US" sz="1000" b="0" i="0" u="none" strike="noStrike" kern="1200" cap="none" spc="0" normalizeH="0" baseline="0" noProof="0">
                          <a:ln>
                            <a:noFill/>
                          </a:ln>
                          <a:solidFill>
                            <a:prstClr val="black"/>
                          </a:solidFill>
                          <a:effectLst/>
                          <a:uLnTx/>
                          <a:uFillTx/>
                          <a:latin typeface="+mn-lt"/>
                          <a:ea typeface="+mn-ea"/>
                          <a:cs typeface="+mn-cs"/>
                        </a:rPr>
                        <a:t>
 💙
Nos impulsa el amor por lo que hacemos! 
🏹 Feliz San Valentín
.
.
.
.
.
🔵 #SanValentin #DiadelosEnamorados #RaleighMMXXI #MejorEnBici #SomosRaleigh #FamiliaAzzurra #DesafiandoTodosLosTerrenos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273838296_488056009609179_7742007875572368790_n.jpg?_nc_cat=101&amp;ccb=1-5&amp;_nc_sid=8ae9d6&amp;_nc_ohc=tY5G2LYxqYsAX9tnhW8&amp;_nc_ht=scontent-iad3-1.cdninstagram.com&amp;edm=AL-3X8kEAAAA&amp;oh=00_AT_14Dq2J74dU2HE7GUWJP_TmJ5Jook074LGdZYBAnFang&amp;oe=622FAF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70549201"/>
                  </a:ext>
                </a:extLst>
              </a:tr>
            </a:tbl>
          </a:graphicData>
        </a:graphic>
      </p:graphicFrame>
      <p:sp>
        <p:nvSpPr>
          <p:cNvPr id="4" name="Text Placeholder 3">
            <a:extLst>
              <a:ext uri="{FF2B5EF4-FFF2-40B4-BE49-F238E27FC236}">
                <a16:creationId xmlns:a16="http://schemas.microsoft.com/office/drawing/2014/main" id="{0A16EF1E-2299-4206-B673-57E91D12DDF2}"/>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6664647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7C7F0-E8A1-4048-ACBF-11489AC36870}"/>
              </a:ext>
            </a:extLst>
          </p:cNvPr>
          <p:cNvSpPr>
            <a:spLocks noGrp="1"/>
          </p:cNvSpPr>
          <p:nvPr>
            <p:ph type="title"/>
          </p:nvPr>
        </p:nvSpPr>
        <p:spPr/>
        <p:txBody>
          <a:bodyPr/>
          <a:lstStyle/>
          <a:p>
            <a:r>
              <a:rPr lang="en-US"/>
              <a:t>Instagram Posts Table | Teknialbikes - 17 of 25</a:t>
            </a:r>
          </a:p>
        </p:txBody>
      </p:sp>
      <p:graphicFrame>
        <p:nvGraphicFramePr>
          <p:cNvPr id="5" name="Table Placeholder 4">
            <a:extLst>
              <a:ext uri="{FF2B5EF4-FFF2-40B4-BE49-F238E27FC236}">
                <a16:creationId xmlns:a16="http://schemas.microsoft.com/office/drawing/2014/main" id="{D0AA5028-C4CB-455C-A3DA-0339F7640C9A}"/>
              </a:ext>
            </a:extLst>
          </p:cNvPr>
          <p:cNvGraphicFramePr>
            <a:graphicFrameLocks noGrp="1"/>
          </p:cNvGraphicFramePr>
          <p:nvPr>
            <p:ph type="tbl" sz="quarter" idx="13"/>
            <p:extLst>
              <p:ext uri="{D42A27DB-BD31-4B8C-83A1-F6EECF244321}">
                <p14:modId xmlns:p14="http://schemas.microsoft.com/office/powerpoint/2010/main" val="640859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88819074"/>
                    </a:ext>
                  </a:extLst>
                </a:gridCol>
                <a:gridCol w="1810512">
                  <a:extLst>
                    <a:ext uri="{9D8B030D-6E8A-4147-A177-3AD203B41FA5}">
                      <a16:colId xmlns:a16="http://schemas.microsoft.com/office/drawing/2014/main" val="1088675053"/>
                    </a:ext>
                  </a:extLst>
                </a:gridCol>
                <a:gridCol w="822960">
                  <a:extLst>
                    <a:ext uri="{9D8B030D-6E8A-4147-A177-3AD203B41FA5}">
                      <a16:colId xmlns:a16="http://schemas.microsoft.com/office/drawing/2014/main" val="1412546851"/>
                    </a:ext>
                  </a:extLst>
                </a:gridCol>
                <a:gridCol w="822960">
                  <a:extLst>
                    <a:ext uri="{9D8B030D-6E8A-4147-A177-3AD203B41FA5}">
                      <a16:colId xmlns:a16="http://schemas.microsoft.com/office/drawing/2014/main" val="2198518750"/>
                    </a:ext>
                  </a:extLst>
                </a:gridCol>
                <a:gridCol w="822960">
                  <a:extLst>
                    <a:ext uri="{9D8B030D-6E8A-4147-A177-3AD203B41FA5}">
                      <a16:colId xmlns:a16="http://schemas.microsoft.com/office/drawing/2014/main" val="160745441"/>
                    </a:ext>
                  </a:extLst>
                </a:gridCol>
                <a:gridCol w="822960">
                  <a:extLst>
                    <a:ext uri="{9D8B030D-6E8A-4147-A177-3AD203B41FA5}">
                      <a16:colId xmlns:a16="http://schemas.microsoft.com/office/drawing/2014/main" val="3663547902"/>
                    </a:ext>
                  </a:extLst>
                </a:gridCol>
                <a:gridCol w="822960">
                  <a:extLst>
                    <a:ext uri="{9D8B030D-6E8A-4147-A177-3AD203B41FA5}">
                      <a16:colId xmlns:a16="http://schemas.microsoft.com/office/drawing/2014/main" val="406282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38423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- 2022-02-21 10:24:04</a:t>
                      </a:r>
                      <a:r>
                        <a:rPr kumimoji="0" lang="en-US" sz="1000" b="0" i="0" u="none" strike="noStrike" kern="1200" cap="none" spc="0" normalizeH="0" baseline="0" noProof="0">
                          <a:ln>
                            <a:noFill/>
                          </a:ln>
                          <a:solidFill>
                            <a:prstClr val="black"/>
                          </a:solidFill>
                          <a:effectLst/>
                          <a:uLnTx/>
                          <a:uFillTx/>
                          <a:latin typeface="+mn-lt"/>
                          <a:ea typeface="+mn-ea"/>
                          <a:cs typeface="+mn-cs"/>
                        </a:rPr>
                        <a:t>
 Semana que se arranca 𝙧𝙤𝙙𝙖𝙣𝙙𝙤 𝙪𝙣𝙖 𝙏𝙤𝙥𝙢𝙚𝙜𝙖, semana que 𝘀𝗲 𝗮𝗿𝗿𝗮𝗻𝗰𝗮 𝗯𝗶𝗲𝗻. 🙌☺
.
➡Poné tu lunes súper 𝙖𝙧𝙧𝙞𝙗𝙖 con esta bomba 💣💣
.
.
.
.
#topmega #tubicitumundo #actitudtopmega #adrenalina #aventura #ciclismo #ciclismourbano #ciclismoargentina #bicis #bicicletas #mtbargentina #mtblife #mtblifestyle #movilidadsustentable #mountainbike #cycling #foldingbike #plegable #biciplegable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51.2885-15/274490123_689692402042456_5930223087204105735_n.jpg?_nc_cat=111&amp;ccb=1-5&amp;_nc_sid=8ae9d6&amp;_nc_ohc=dTmGlQB4yRMAX_6UUBX&amp;_nc_ht=scontent-bos3-1.cdninstagram.com&amp;edm=AL-3X8kEAAAA&amp;oh=00_AT_-QDttYDAspyKh4Hvz3yL6gpKa50TlL0lGtLVEB-kHjg&amp;oe=622F015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17110196"/>
                  </a:ext>
                </a:extLst>
              </a:tr>
            </a:tbl>
          </a:graphicData>
        </a:graphic>
      </p:graphicFrame>
      <p:sp>
        <p:nvSpPr>
          <p:cNvPr id="4" name="Text Placeholder 3">
            <a:extLst>
              <a:ext uri="{FF2B5EF4-FFF2-40B4-BE49-F238E27FC236}">
                <a16:creationId xmlns:a16="http://schemas.microsoft.com/office/drawing/2014/main" id="{07FCDC60-59C9-4976-B814-2182BFBB6B55}"/>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0803790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9BC4E-3A8A-4E74-85AA-E885FE42652C}"/>
              </a:ext>
            </a:extLst>
          </p:cNvPr>
          <p:cNvSpPr>
            <a:spLocks noGrp="1"/>
          </p:cNvSpPr>
          <p:nvPr>
            <p:ph type="title"/>
          </p:nvPr>
        </p:nvSpPr>
        <p:spPr/>
        <p:txBody>
          <a:bodyPr/>
          <a:lstStyle/>
          <a:p>
            <a:r>
              <a:rPr lang="en-US"/>
              <a:t>Instagram Posts Table | Teknialbikes - 18 of 25</a:t>
            </a:r>
          </a:p>
        </p:txBody>
      </p:sp>
      <p:graphicFrame>
        <p:nvGraphicFramePr>
          <p:cNvPr id="5" name="Table Placeholder 4">
            <a:extLst>
              <a:ext uri="{FF2B5EF4-FFF2-40B4-BE49-F238E27FC236}">
                <a16:creationId xmlns:a16="http://schemas.microsoft.com/office/drawing/2014/main" id="{612E976A-8AA4-425F-95FC-E5A671A131A7}"/>
              </a:ext>
            </a:extLst>
          </p:cNvPr>
          <p:cNvGraphicFramePr>
            <a:graphicFrameLocks noGrp="1"/>
          </p:cNvGraphicFramePr>
          <p:nvPr>
            <p:ph type="tbl" sz="quarter" idx="13"/>
            <p:extLst>
              <p:ext uri="{D42A27DB-BD31-4B8C-83A1-F6EECF244321}">
                <p14:modId xmlns:p14="http://schemas.microsoft.com/office/powerpoint/2010/main" val="1603397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95011663"/>
                    </a:ext>
                  </a:extLst>
                </a:gridCol>
                <a:gridCol w="1810512">
                  <a:extLst>
                    <a:ext uri="{9D8B030D-6E8A-4147-A177-3AD203B41FA5}">
                      <a16:colId xmlns:a16="http://schemas.microsoft.com/office/drawing/2014/main" val="4256297211"/>
                    </a:ext>
                  </a:extLst>
                </a:gridCol>
                <a:gridCol w="822960">
                  <a:extLst>
                    <a:ext uri="{9D8B030D-6E8A-4147-A177-3AD203B41FA5}">
                      <a16:colId xmlns:a16="http://schemas.microsoft.com/office/drawing/2014/main" val="1539957617"/>
                    </a:ext>
                  </a:extLst>
                </a:gridCol>
                <a:gridCol w="822960">
                  <a:extLst>
                    <a:ext uri="{9D8B030D-6E8A-4147-A177-3AD203B41FA5}">
                      <a16:colId xmlns:a16="http://schemas.microsoft.com/office/drawing/2014/main" val="227435563"/>
                    </a:ext>
                  </a:extLst>
                </a:gridCol>
                <a:gridCol w="822960">
                  <a:extLst>
                    <a:ext uri="{9D8B030D-6E8A-4147-A177-3AD203B41FA5}">
                      <a16:colId xmlns:a16="http://schemas.microsoft.com/office/drawing/2014/main" val="2948528805"/>
                    </a:ext>
                  </a:extLst>
                </a:gridCol>
                <a:gridCol w="822960">
                  <a:extLst>
                    <a:ext uri="{9D8B030D-6E8A-4147-A177-3AD203B41FA5}">
                      <a16:colId xmlns:a16="http://schemas.microsoft.com/office/drawing/2014/main" val="1136308530"/>
                    </a:ext>
                  </a:extLst>
                </a:gridCol>
                <a:gridCol w="822960">
                  <a:extLst>
                    <a:ext uri="{9D8B030D-6E8A-4147-A177-3AD203B41FA5}">
                      <a16:colId xmlns:a16="http://schemas.microsoft.com/office/drawing/2014/main" val="1335435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74464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- 2022-03-06 17:57:06</a:t>
                      </a:r>
                      <a:r>
                        <a:rPr kumimoji="0" lang="en-US" sz="1000" b="0" i="0" u="none" strike="noStrike" kern="1200" cap="none" spc="0" normalizeH="0" baseline="0" noProof="0">
                          <a:ln>
                            <a:noFill/>
                          </a:ln>
                          <a:solidFill>
                            <a:prstClr val="black"/>
                          </a:solidFill>
                          <a:effectLst/>
                          <a:uLnTx/>
                          <a:uFillTx/>
                          <a:latin typeface="+mn-lt"/>
                          <a:ea typeface="+mn-ea"/>
                          <a:cs typeface="+mn-cs"/>
                        </a:rPr>
                        <a:t>
 Ser mujer 𝘀𝗲 𝗰𝗲𝗹𝗲𝗯𝗿𝗮 𝗳𝘂𝗲𝗿𝘁𝗲 🤜🤛 ¿ya aprovechaste los 𝙙𝙚𝙨𝙘𝙪𝙚𝙣𝙩𝙤𝙨? 🔥
.
➡Tu próxima Topmega está 𝗮 𝘂𝗻 𝗰𝗹𝗶𝗰𝗸 𝘁𝘂𝘆𝗼: corré ahora a nuestra web [link en bio] y pedila. La enviamos 𝙜𝙧𝙖𝙩𝙞𝙨 a tu casa 🚚💨
.
.
.
.
.
#topmega #tubicitumundo #actitudtopmega #adrenalina #aventura #ciclismo #ciclismourbano #ciclismoargentina #bicis #bicicletas #mtbargentina #mtblife #mtblifestyle #movilidadsustentable #mountainbike #cycling #mujeres #diadelamujer #fitness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275311866_362351955752365_2416807334324258448_n.webp?stp=dst-jpg&amp;_nc_cat=107&amp;ccb=1-5&amp;_nc_sid=8ae9d6&amp;_nc_ohc=5rdCb4BwfmwAX8P-Yek&amp;_nc_oc=AQleueYqnqNngJZbiOeUj_-ESAz8-xFhgNxpEmIwjxGcRfj3yF2Nlcu6wafvgXuAa20&amp;_nc_ht=scontent-bos3-1.cdninstagram.com&amp;edm=AL-3X8kEAAAA&amp;oh=00_AT8iS5ZjlsT1eaGbvXevm7ojg0LFuFsiJasOzcUnx7_vrw&amp;oe=623054B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09447993"/>
                  </a:ext>
                </a:extLst>
              </a:tr>
            </a:tbl>
          </a:graphicData>
        </a:graphic>
      </p:graphicFrame>
      <p:sp>
        <p:nvSpPr>
          <p:cNvPr id="4" name="Text Placeholder 3">
            <a:extLst>
              <a:ext uri="{FF2B5EF4-FFF2-40B4-BE49-F238E27FC236}">
                <a16:creationId xmlns:a16="http://schemas.microsoft.com/office/drawing/2014/main" id="{F9D66587-E162-48B3-A83B-E8218228C3C4}"/>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1553575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E85A1-71B4-4873-8C6B-B47175089300}"/>
              </a:ext>
            </a:extLst>
          </p:cNvPr>
          <p:cNvSpPr>
            <a:spLocks noGrp="1"/>
          </p:cNvSpPr>
          <p:nvPr>
            <p:ph type="title"/>
          </p:nvPr>
        </p:nvSpPr>
        <p:spPr/>
        <p:txBody>
          <a:bodyPr/>
          <a:lstStyle/>
          <a:p>
            <a:r>
              <a:rPr lang="en-US"/>
              <a:t>Instagram Posts Table | Teknialbikes - 19 of 25</a:t>
            </a:r>
          </a:p>
        </p:txBody>
      </p:sp>
      <p:graphicFrame>
        <p:nvGraphicFramePr>
          <p:cNvPr id="5" name="Table Placeholder 4">
            <a:extLst>
              <a:ext uri="{FF2B5EF4-FFF2-40B4-BE49-F238E27FC236}">
                <a16:creationId xmlns:a16="http://schemas.microsoft.com/office/drawing/2014/main" id="{4C7409D9-CD5E-4175-A61C-2269E8D6FFD5}"/>
              </a:ext>
            </a:extLst>
          </p:cNvPr>
          <p:cNvGraphicFramePr>
            <a:graphicFrameLocks noGrp="1"/>
          </p:cNvGraphicFramePr>
          <p:nvPr>
            <p:ph type="tbl" sz="quarter" idx="13"/>
            <p:extLst>
              <p:ext uri="{D42A27DB-BD31-4B8C-83A1-F6EECF244321}">
                <p14:modId xmlns:p14="http://schemas.microsoft.com/office/powerpoint/2010/main" val="3614357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46562737"/>
                    </a:ext>
                  </a:extLst>
                </a:gridCol>
                <a:gridCol w="1810512">
                  <a:extLst>
                    <a:ext uri="{9D8B030D-6E8A-4147-A177-3AD203B41FA5}">
                      <a16:colId xmlns:a16="http://schemas.microsoft.com/office/drawing/2014/main" val="116464309"/>
                    </a:ext>
                  </a:extLst>
                </a:gridCol>
                <a:gridCol w="822960">
                  <a:extLst>
                    <a:ext uri="{9D8B030D-6E8A-4147-A177-3AD203B41FA5}">
                      <a16:colId xmlns:a16="http://schemas.microsoft.com/office/drawing/2014/main" val="1056480479"/>
                    </a:ext>
                  </a:extLst>
                </a:gridCol>
                <a:gridCol w="822960">
                  <a:extLst>
                    <a:ext uri="{9D8B030D-6E8A-4147-A177-3AD203B41FA5}">
                      <a16:colId xmlns:a16="http://schemas.microsoft.com/office/drawing/2014/main" val="2768049205"/>
                    </a:ext>
                  </a:extLst>
                </a:gridCol>
                <a:gridCol w="822960">
                  <a:extLst>
                    <a:ext uri="{9D8B030D-6E8A-4147-A177-3AD203B41FA5}">
                      <a16:colId xmlns:a16="http://schemas.microsoft.com/office/drawing/2014/main" val="3718653302"/>
                    </a:ext>
                  </a:extLst>
                </a:gridCol>
                <a:gridCol w="822960">
                  <a:extLst>
                    <a:ext uri="{9D8B030D-6E8A-4147-A177-3AD203B41FA5}">
                      <a16:colId xmlns:a16="http://schemas.microsoft.com/office/drawing/2014/main" val="3707634772"/>
                    </a:ext>
                  </a:extLst>
                </a:gridCol>
                <a:gridCol w="822960">
                  <a:extLst>
                    <a:ext uri="{9D8B030D-6E8A-4147-A177-3AD203B41FA5}">
                      <a16:colId xmlns:a16="http://schemas.microsoft.com/office/drawing/2014/main" val="1995796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23139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- 2022-02-28 17:54:12</a:t>
                      </a:r>
                      <a:r>
                        <a:rPr kumimoji="0" lang="en-US" sz="1000" b="0" i="0" u="none" strike="noStrike" kern="1200" cap="none" spc="0" normalizeH="0" baseline="0" noProof="0">
                          <a:ln>
                            <a:noFill/>
                          </a:ln>
                          <a:solidFill>
                            <a:prstClr val="black"/>
                          </a:solidFill>
                          <a:effectLst/>
                          <a:uLnTx/>
                          <a:uFillTx/>
                          <a:latin typeface="+mn-lt"/>
                          <a:ea typeface="+mn-ea"/>
                          <a:cs typeface="+mn-cs"/>
                        </a:rPr>
                        <a:t>
 𝗔𝗹 𝗰𝗼𝗹𝗲 𝘀𝗲 𝘃𝘂𝗲𝗹𝘃𝗲 𝗽𝗲𝗱𝗮𝗹𝗲𝗮𝗻𝗱𝗼 🚲❤ porque 𝘀𝗼𝗺𝗼𝘀 𝗳𝗮𝗻𝘀 de las bicis, y sobre todo de la #LigadeHéroes 💯
.
.
.
.
#topmega #tubicitumundo #actitudtopmega #adrenalina #aventura #ciclismo #ciclismourbano #ciclismoargentina #bicis #bicicletas #mtbargentina #mtblife #mtblifestyle #movilidadsustentable #mountainbike #cycling #ligadehéroes #ligadeheroes #superpoderes #vueltaalcole #vueltaalcole2022 #biciskids #bicisniños #infanciafeliz #infanciaenbici #Crossboy #Speedmike #Flexygirl #Vickfly 
.
ʟᴀs ɪᴍáɢᴇɴᴇs ᴘᴜʙʟɪᴄᴀᴅᴀs sᴏɴ ᴍᴇʀᴀᴍᴇɴᴛᴇ ɪʟᴜsᴛʀᴀᴛɪᴠᴀs. ʟᴏs ʟʟᴀᴠᴇʀᴏs ᴅᴇ ʟᴀ ʟɪɢᴀ ᴅᴇ ʜéʀᴏᴇs </a:t>
                      </a:r>
                      <a:r>
                        <a:rPr kumimoji="0" lang="az-Cyrl-AZ" sz="1000" b="0" i="0" u="none" strike="noStrike" kern="1200" cap="none" spc="0" normalizeH="0" baseline="0" noProof="0">
                          <a:ln>
                            <a:noFill/>
                          </a:ln>
                          <a:solidFill>
                            <a:prstClr val="black"/>
                          </a:solidFill>
                          <a:effectLst/>
                          <a:uLnTx/>
                          <a:uFillTx/>
                          <a:latin typeface="+mn-lt"/>
                          <a:ea typeface="+mn-ea"/>
                          <a:cs typeface="+mn-cs"/>
                        </a:rPr>
                        <a:t>ғ</a:t>
                      </a:r>
                      <a:r>
                        <a:rPr kumimoji="0" lang="en-US" sz="1000" b="0" i="0" u="none" strike="noStrike" kern="1200" cap="none" spc="0" normalizeH="0" baseline="0" noProof="0">
                          <a:ln>
                            <a:noFill/>
                          </a:ln>
                          <a:solidFill>
                            <a:prstClr val="black"/>
                          </a:solidFill>
                          <a:effectLst/>
                          <a:uLnTx/>
                          <a:uFillTx/>
                          <a:latin typeface="+mn-lt"/>
                          <a:ea typeface="+mn-ea"/>
                          <a:cs typeface="+mn-cs"/>
                        </a:rPr>
                        <a:t>ᴜᴇʀᴏɴ ᴄᴏʟᴏᴄᴀᴅᴏs ᴅᴇ ᴍᴀɴᴇʀᴀ ᴀʟᴇᴀᴛᴏʀɪᴀ ᴇɴ ᴀʟɢᴜɴᴀs ᴄᴀᴊᴀs ᴅᴇ ʙɪᴄɪᴄʟᴇᴛᴀs.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274832015_3232391047040931_6909093058627932067_n.webp?stp=dst-jpg&amp;_nc_cat=105&amp;ccb=1-5&amp;_nc_sid=8ae9d6&amp;_nc_ohc=Ug-colgymXoAX9y_0pi&amp;_nc_ht=scontent-bos3-1.cdninstagram.com&amp;edm=AL-3X8kEAAAA&amp;oh=00_AT9AwTH0ymtYLX9Go72FkrmhSJRNOHKNjpp8TtwV1M4vtQ&amp;oe=622EFD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72526452"/>
                  </a:ext>
                </a:extLst>
              </a:tr>
            </a:tbl>
          </a:graphicData>
        </a:graphic>
      </p:graphicFrame>
      <p:sp>
        <p:nvSpPr>
          <p:cNvPr id="4" name="Text Placeholder 3">
            <a:extLst>
              <a:ext uri="{FF2B5EF4-FFF2-40B4-BE49-F238E27FC236}">
                <a16:creationId xmlns:a16="http://schemas.microsoft.com/office/drawing/2014/main" id="{416A3FDD-A49E-4B46-8755-FFC2F7B87A74}"/>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924661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8C70F-707C-4D84-A153-EFA199DE7FC4}"/>
              </a:ext>
            </a:extLst>
          </p:cNvPr>
          <p:cNvSpPr>
            <a:spLocks noGrp="1"/>
          </p:cNvSpPr>
          <p:nvPr>
            <p:ph type="title"/>
          </p:nvPr>
        </p:nvSpPr>
        <p:spPr/>
        <p:txBody>
          <a:bodyPr/>
          <a:lstStyle/>
          <a:p>
            <a:r>
              <a:rPr lang="en-US"/>
              <a:t>Instagram Posts Table | Teknialbikes - 20 of 25</a:t>
            </a:r>
          </a:p>
        </p:txBody>
      </p:sp>
      <p:graphicFrame>
        <p:nvGraphicFramePr>
          <p:cNvPr id="5" name="Table Placeholder 4">
            <a:extLst>
              <a:ext uri="{FF2B5EF4-FFF2-40B4-BE49-F238E27FC236}">
                <a16:creationId xmlns:a16="http://schemas.microsoft.com/office/drawing/2014/main" id="{A4EC4CE2-0CD7-4128-B3E8-497FF259B93E}"/>
              </a:ext>
            </a:extLst>
          </p:cNvPr>
          <p:cNvGraphicFramePr>
            <a:graphicFrameLocks noGrp="1"/>
          </p:cNvGraphicFramePr>
          <p:nvPr>
            <p:ph type="tbl" sz="quarter" idx="13"/>
            <p:extLst>
              <p:ext uri="{D42A27DB-BD31-4B8C-83A1-F6EECF244321}">
                <p14:modId xmlns:p14="http://schemas.microsoft.com/office/powerpoint/2010/main" val="2786006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83165489"/>
                    </a:ext>
                  </a:extLst>
                </a:gridCol>
                <a:gridCol w="1810512">
                  <a:extLst>
                    <a:ext uri="{9D8B030D-6E8A-4147-A177-3AD203B41FA5}">
                      <a16:colId xmlns:a16="http://schemas.microsoft.com/office/drawing/2014/main" val="2232119517"/>
                    </a:ext>
                  </a:extLst>
                </a:gridCol>
                <a:gridCol w="822960">
                  <a:extLst>
                    <a:ext uri="{9D8B030D-6E8A-4147-A177-3AD203B41FA5}">
                      <a16:colId xmlns:a16="http://schemas.microsoft.com/office/drawing/2014/main" val="3880047795"/>
                    </a:ext>
                  </a:extLst>
                </a:gridCol>
                <a:gridCol w="822960">
                  <a:extLst>
                    <a:ext uri="{9D8B030D-6E8A-4147-A177-3AD203B41FA5}">
                      <a16:colId xmlns:a16="http://schemas.microsoft.com/office/drawing/2014/main" val="384078366"/>
                    </a:ext>
                  </a:extLst>
                </a:gridCol>
                <a:gridCol w="822960">
                  <a:extLst>
                    <a:ext uri="{9D8B030D-6E8A-4147-A177-3AD203B41FA5}">
                      <a16:colId xmlns:a16="http://schemas.microsoft.com/office/drawing/2014/main" val="2790577366"/>
                    </a:ext>
                  </a:extLst>
                </a:gridCol>
                <a:gridCol w="822960">
                  <a:extLst>
                    <a:ext uri="{9D8B030D-6E8A-4147-A177-3AD203B41FA5}">
                      <a16:colId xmlns:a16="http://schemas.microsoft.com/office/drawing/2014/main" val="1086118729"/>
                    </a:ext>
                  </a:extLst>
                </a:gridCol>
                <a:gridCol w="822960">
                  <a:extLst>
                    <a:ext uri="{9D8B030D-6E8A-4147-A177-3AD203B41FA5}">
                      <a16:colId xmlns:a16="http://schemas.microsoft.com/office/drawing/2014/main" val="505559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6068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- 2022-02-15 12:23:54</a:t>
                      </a:r>
                      <a:r>
                        <a:rPr kumimoji="0" lang="en-US" sz="1000" b="0" i="0" u="none" strike="noStrike" kern="1200" cap="none" spc="0" normalizeH="0" baseline="0" noProof="0">
                          <a:ln>
                            <a:noFill/>
                          </a:ln>
                          <a:solidFill>
                            <a:prstClr val="black"/>
                          </a:solidFill>
                          <a:effectLst/>
                          <a:uLnTx/>
                          <a:uFillTx/>
                          <a:latin typeface="+mn-lt"/>
                          <a:ea typeface="+mn-ea"/>
                          <a:cs typeface="+mn-cs"/>
                        </a:rPr>
                        <a:t>
 Volvé 𝙖𝙡 𝙘𝙤𝙡𝙚 con súper poderes! 👊 👊
.
➡Sé parte de nuestra #LigaDeHéroes y llevá #tupoder a todos lados! 🙌
.
Subí 𝘁𝘂 𝗳𝗼𝘁𝗼 📸 con el 𝙡𝙡𝙖𝙫𝙚𝙧𝙤 de tu bici y mencionanos, contándonos de dónde sos 📍
.
.
.
.
#topmega #tubicitumundo #actitudtopmega #adrenalina #aventura #ciclismo #ciclismourbano #ciclismoargentina #bicis #bicicletas #mtbargentina #mtblife #mtblifestyle #movilidadsustentable #mountainbike #cycling #ligadehéroes #ligadeheroes #superpoderes #vueltaalcole #vueltaalcole2022 #biciskids #bicisniños #infanciafeliz #infanciaenbici 
.
ʟᴀs ɪᴍáɢᴇɴᴇs ᴘᴜʙʟɪᴄᴀᴅᴀs sᴏɴ ᴍᴇʀᴀᴍᴇɴᴛᴇ ɪʟᴜsᴛʀᴀᴛɪᴠᴀs. ʟᴏs ʟʟᴀᴠᴇʀᴏs ᴅᴇ ʟᴀ ʟɪɢᴀ ᴅᴇ ʜéʀᴏᴇs </a:t>
                      </a:r>
                      <a:r>
                        <a:rPr kumimoji="0" lang="az-Cyrl-AZ" sz="1000" b="0" i="0" u="none" strike="noStrike" kern="1200" cap="none" spc="0" normalizeH="0" baseline="0" noProof="0">
                          <a:ln>
                            <a:noFill/>
                          </a:ln>
                          <a:solidFill>
                            <a:prstClr val="black"/>
                          </a:solidFill>
                          <a:effectLst/>
                          <a:uLnTx/>
                          <a:uFillTx/>
                          <a:latin typeface="+mn-lt"/>
                          <a:ea typeface="+mn-ea"/>
                          <a:cs typeface="+mn-cs"/>
                        </a:rPr>
                        <a:t>ғ</a:t>
                      </a:r>
                      <a:r>
                        <a:rPr kumimoji="0" lang="en-US" sz="1000" b="0" i="0" u="none" strike="noStrike" kern="1200" cap="none" spc="0" normalizeH="0" baseline="0" noProof="0">
                          <a:ln>
                            <a:noFill/>
                          </a:ln>
                          <a:solidFill>
                            <a:prstClr val="black"/>
                          </a:solidFill>
                          <a:effectLst/>
                          <a:uLnTx/>
                          <a:uFillTx/>
                          <a:latin typeface="+mn-lt"/>
                          <a:ea typeface="+mn-ea"/>
                          <a:cs typeface="+mn-cs"/>
                        </a:rPr>
                        <a:t>ᴜᴇʀᴏɴ ᴄᴏʟᴏᴄᴀᴅᴏs ᴅᴇ ᴍᴀɴᴇʀᴀ ᴀʟᴇᴀᴛᴏʀɪᴀ ᴇɴ ᴀʟɢᴜɴᴀs ᴄᴀᴊᴀs ᴅᴇ ʙɪᴄɪᴄʟᴇᴛᴀs.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274070337_420565466503674_335310569686200445_n.webp?stp=dst-jpg&amp;_nc_cat=105&amp;ccb=1-5&amp;_nc_sid=8ae9d6&amp;_nc_ohc=Xufoe8an9yMAX8WpocJ&amp;_nc_ht=scontent-bos3-1.cdninstagram.com&amp;edm=AL-3X8kEAAAA&amp;oh=00_AT_Iz4z91BvAch1ASbWLTVLub1AQQc58XffKGOH9xXNkjw&amp;oe=623034B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5452120"/>
                  </a:ext>
                </a:extLst>
              </a:tr>
            </a:tbl>
          </a:graphicData>
        </a:graphic>
      </p:graphicFrame>
      <p:sp>
        <p:nvSpPr>
          <p:cNvPr id="4" name="Text Placeholder 3">
            <a:extLst>
              <a:ext uri="{FF2B5EF4-FFF2-40B4-BE49-F238E27FC236}">
                <a16:creationId xmlns:a16="http://schemas.microsoft.com/office/drawing/2014/main" id="{0E339EF8-1D7D-40E1-93E3-64B104C9661A}"/>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5818982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2DB50-121F-4B58-8249-E5E07B35D397}"/>
              </a:ext>
            </a:extLst>
          </p:cNvPr>
          <p:cNvSpPr>
            <a:spLocks noGrp="1"/>
          </p:cNvSpPr>
          <p:nvPr>
            <p:ph type="title"/>
          </p:nvPr>
        </p:nvSpPr>
        <p:spPr/>
        <p:txBody>
          <a:bodyPr/>
          <a:lstStyle/>
          <a:p>
            <a:r>
              <a:rPr lang="en-US"/>
              <a:t>Instagram Posts Table | Teknialbikes - 21 of 25</a:t>
            </a:r>
          </a:p>
        </p:txBody>
      </p:sp>
      <p:graphicFrame>
        <p:nvGraphicFramePr>
          <p:cNvPr id="5" name="Table Placeholder 4">
            <a:extLst>
              <a:ext uri="{FF2B5EF4-FFF2-40B4-BE49-F238E27FC236}">
                <a16:creationId xmlns:a16="http://schemas.microsoft.com/office/drawing/2014/main" id="{94C9CCB4-ABEC-4C7C-B8A0-79361F9A9BF0}"/>
              </a:ext>
            </a:extLst>
          </p:cNvPr>
          <p:cNvGraphicFramePr>
            <a:graphicFrameLocks noGrp="1"/>
          </p:cNvGraphicFramePr>
          <p:nvPr>
            <p:ph type="tbl" sz="quarter" idx="13"/>
            <p:extLst>
              <p:ext uri="{D42A27DB-BD31-4B8C-83A1-F6EECF244321}">
                <p14:modId xmlns:p14="http://schemas.microsoft.com/office/powerpoint/2010/main" val="521517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80457426"/>
                    </a:ext>
                  </a:extLst>
                </a:gridCol>
                <a:gridCol w="1810512">
                  <a:extLst>
                    <a:ext uri="{9D8B030D-6E8A-4147-A177-3AD203B41FA5}">
                      <a16:colId xmlns:a16="http://schemas.microsoft.com/office/drawing/2014/main" val="266916370"/>
                    </a:ext>
                  </a:extLst>
                </a:gridCol>
                <a:gridCol w="822960">
                  <a:extLst>
                    <a:ext uri="{9D8B030D-6E8A-4147-A177-3AD203B41FA5}">
                      <a16:colId xmlns:a16="http://schemas.microsoft.com/office/drawing/2014/main" val="4224353215"/>
                    </a:ext>
                  </a:extLst>
                </a:gridCol>
                <a:gridCol w="822960">
                  <a:extLst>
                    <a:ext uri="{9D8B030D-6E8A-4147-A177-3AD203B41FA5}">
                      <a16:colId xmlns:a16="http://schemas.microsoft.com/office/drawing/2014/main" val="2736563110"/>
                    </a:ext>
                  </a:extLst>
                </a:gridCol>
                <a:gridCol w="822960">
                  <a:extLst>
                    <a:ext uri="{9D8B030D-6E8A-4147-A177-3AD203B41FA5}">
                      <a16:colId xmlns:a16="http://schemas.microsoft.com/office/drawing/2014/main" val="4210165639"/>
                    </a:ext>
                  </a:extLst>
                </a:gridCol>
                <a:gridCol w="822960">
                  <a:extLst>
                    <a:ext uri="{9D8B030D-6E8A-4147-A177-3AD203B41FA5}">
                      <a16:colId xmlns:a16="http://schemas.microsoft.com/office/drawing/2014/main" val="2674273757"/>
                    </a:ext>
                  </a:extLst>
                </a:gridCol>
                <a:gridCol w="822960">
                  <a:extLst>
                    <a:ext uri="{9D8B030D-6E8A-4147-A177-3AD203B41FA5}">
                      <a16:colId xmlns:a16="http://schemas.microsoft.com/office/drawing/2014/main" val="1106887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17515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- 2022-03-02 11:48:49</a:t>
                      </a:r>
                      <a:r>
                        <a:rPr kumimoji="0" lang="en-US" sz="1000" b="0" i="0" u="none" strike="noStrike" kern="1200" cap="none" spc="0" normalizeH="0" baseline="0" noProof="0">
                          <a:ln>
                            <a:noFill/>
                          </a:ln>
                          <a:solidFill>
                            <a:prstClr val="black"/>
                          </a:solidFill>
                          <a:effectLst/>
                          <a:uLnTx/>
                          <a:uFillTx/>
                          <a:latin typeface="+mn-lt"/>
                          <a:ea typeface="+mn-ea"/>
                          <a:cs typeface="+mn-cs"/>
                        </a:rPr>
                        <a:t>
 ::
VENTURE 3.0
.
🚲 V-3.0
» Cuadro: Aluminio 27.5
» 15” / 21v
» Cambio: Shimano RD-TZ400 - 21v
» Piñón: Shimano MF-TZ21
» Plato y palanca: Shimano FC-TY301
» Frenos: A disco mecánico 16 mm - C-Star BX-350
» Puños de gel
» Reflectores rojo y blanco
.
» Buscala en bicicleterías de todo el país. #SomosRaleigh
.
.
.
.
.
#Urbana #UrbanBike #Venture3.0 #MejorEnBici #SomosRaleigh #FamiliaAzzurra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274941700_1295411854277400_3686224086602970029_n.jpg?_nc_cat=104&amp;ccb=1-5&amp;_nc_sid=8ae9d6&amp;_nc_ohc=YQ9pIlsCkXkAX87qcDm&amp;_nc_ht=scontent-iad3-1.cdninstagram.com&amp;edm=AL-3X8kEAAAA&amp;oh=00_AT-GUOGXfYGbUKJX4qd89SquTXbd6G6IJooHwK_pj1VTRw&amp;oe=6230D0A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9827492"/>
                  </a:ext>
                </a:extLst>
              </a:tr>
            </a:tbl>
          </a:graphicData>
        </a:graphic>
      </p:graphicFrame>
      <p:sp>
        <p:nvSpPr>
          <p:cNvPr id="4" name="Text Placeholder 3">
            <a:extLst>
              <a:ext uri="{FF2B5EF4-FFF2-40B4-BE49-F238E27FC236}">
                <a16:creationId xmlns:a16="http://schemas.microsoft.com/office/drawing/2014/main" id="{D022D654-81FD-412A-88A8-6C393C494949}"/>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7319288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96198-5387-4805-8AB5-6D945EC9B4E7}"/>
              </a:ext>
            </a:extLst>
          </p:cNvPr>
          <p:cNvSpPr>
            <a:spLocks noGrp="1"/>
          </p:cNvSpPr>
          <p:nvPr>
            <p:ph type="title"/>
          </p:nvPr>
        </p:nvSpPr>
        <p:spPr/>
        <p:txBody>
          <a:bodyPr/>
          <a:lstStyle/>
          <a:p>
            <a:r>
              <a:rPr lang="en-US"/>
              <a:t>Instagram Posts Table | Teknialbikes - 22 of 25</a:t>
            </a:r>
          </a:p>
        </p:txBody>
      </p:sp>
      <p:graphicFrame>
        <p:nvGraphicFramePr>
          <p:cNvPr id="5" name="Table Placeholder 4">
            <a:extLst>
              <a:ext uri="{FF2B5EF4-FFF2-40B4-BE49-F238E27FC236}">
                <a16:creationId xmlns:a16="http://schemas.microsoft.com/office/drawing/2014/main" id="{7DF95DD7-E134-4CD8-9F74-9C86CD6D91ED}"/>
              </a:ext>
            </a:extLst>
          </p:cNvPr>
          <p:cNvGraphicFramePr>
            <a:graphicFrameLocks noGrp="1"/>
          </p:cNvGraphicFramePr>
          <p:nvPr>
            <p:ph type="tbl" sz="quarter" idx="13"/>
            <p:extLst>
              <p:ext uri="{D42A27DB-BD31-4B8C-83A1-F6EECF244321}">
                <p14:modId xmlns:p14="http://schemas.microsoft.com/office/powerpoint/2010/main" val="3670640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40685599"/>
                    </a:ext>
                  </a:extLst>
                </a:gridCol>
                <a:gridCol w="1810512">
                  <a:extLst>
                    <a:ext uri="{9D8B030D-6E8A-4147-A177-3AD203B41FA5}">
                      <a16:colId xmlns:a16="http://schemas.microsoft.com/office/drawing/2014/main" val="693630397"/>
                    </a:ext>
                  </a:extLst>
                </a:gridCol>
                <a:gridCol w="822960">
                  <a:extLst>
                    <a:ext uri="{9D8B030D-6E8A-4147-A177-3AD203B41FA5}">
                      <a16:colId xmlns:a16="http://schemas.microsoft.com/office/drawing/2014/main" val="4026456445"/>
                    </a:ext>
                  </a:extLst>
                </a:gridCol>
                <a:gridCol w="822960">
                  <a:extLst>
                    <a:ext uri="{9D8B030D-6E8A-4147-A177-3AD203B41FA5}">
                      <a16:colId xmlns:a16="http://schemas.microsoft.com/office/drawing/2014/main" val="4038688396"/>
                    </a:ext>
                  </a:extLst>
                </a:gridCol>
                <a:gridCol w="822960">
                  <a:extLst>
                    <a:ext uri="{9D8B030D-6E8A-4147-A177-3AD203B41FA5}">
                      <a16:colId xmlns:a16="http://schemas.microsoft.com/office/drawing/2014/main" val="1684214759"/>
                    </a:ext>
                  </a:extLst>
                </a:gridCol>
                <a:gridCol w="822960">
                  <a:extLst>
                    <a:ext uri="{9D8B030D-6E8A-4147-A177-3AD203B41FA5}">
                      <a16:colId xmlns:a16="http://schemas.microsoft.com/office/drawing/2014/main" val="3610112733"/>
                    </a:ext>
                  </a:extLst>
                </a:gridCol>
                <a:gridCol w="822960">
                  <a:extLst>
                    <a:ext uri="{9D8B030D-6E8A-4147-A177-3AD203B41FA5}">
                      <a16:colId xmlns:a16="http://schemas.microsoft.com/office/drawing/2014/main" val="2700613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24137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- 2022-02-12 10:51:04</a:t>
                      </a:r>
                      <a:r>
                        <a:rPr kumimoji="0" lang="en-US" sz="1000" b="0" i="0" u="none" strike="noStrike" kern="1200" cap="none" spc="0" normalizeH="0" baseline="0" noProof="0">
                          <a:ln>
                            <a:noFill/>
                          </a:ln>
                          <a:solidFill>
                            <a:prstClr val="black"/>
                          </a:solidFill>
                          <a:effectLst/>
                          <a:uLnTx/>
                          <a:uFillTx/>
                          <a:latin typeface="+mn-lt"/>
                          <a:ea typeface="+mn-ea"/>
                          <a:cs typeface="+mn-cs"/>
                        </a:rPr>
                        <a:t>
 ☝ Que nadie te diga que una #Topmega no puede ser 𝙚𝙡 𝙖𝙢𝙤𝙧 𝙙𝙚 𝙩𝙪 𝙫𝙞𝙙𝙖 🤩🥰
.
➡Conocé todos los modelos disponibles en nuestra web y sentí 𝗲𝗹 𝘃𝗲𝗿𝗱𝗮𝗱𝗲𝗿𝗼 𝗮𝗺𝗼𝗿 𝗮 𝗽𝗿𝗶𝗺𝗲𝗿𝗮 𝘃𝗶𝘀𝘁𝗮… ❤️🔥
.
.
.
.
#topmega #tubicitumundo #actitudtopmega #adrenalina #aventura #ciclismo #ciclismourbano #ciclismoargentina #bicis #bicicletas #mtbargentina #mtblife #mtblifestyle #movilidadsustentable #mountainbike #cycling #bicidepaseo #movilidadelectrica #ebike #bicielectrica #bicicletaelectrica #sanvalentin #sanvalentin2022 #diadelosenamorados #diadelosenamorados2022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51.2885-15/273948588_616450235997363_8613944563149754238_n.jpg?_nc_cat=109&amp;ccb=1-5&amp;_nc_sid=8ae9d6&amp;_nc_ohc=WOCY5hjwKjwAX99-C0A&amp;_nc_ht=scontent-bos3-1.cdninstagram.com&amp;edm=AL-3X8kEAAAA&amp;oh=00_AT8xVFmPGsXUmua1W-gC-8OKU_R9ALJCH1t6JrRwb-CljQ&amp;oe=62306DB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12699159"/>
                  </a:ext>
                </a:extLst>
              </a:tr>
            </a:tbl>
          </a:graphicData>
        </a:graphic>
      </p:graphicFrame>
      <p:sp>
        <p:nvSpPr>
          <p:cNvPr id="4" name="Text Placeholder 3">
            <a:extLst>
              <a:ext uri="{FF2B5EF4-FFF2-40B4-BE49-F238E27FC236}">
                <a16:creationId xmlns:a16="http://schemas.microsoft.com/office/drawing/2014/main" id="{C70AF601-F729-4E88-8141-E6025A70C163}"/>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3213841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A2410-76AA-4BAA-8F82-DD4A9102F3F5}"/>
              </a:ext>
            </a:extLst>
          </p:cNvPr>
          <p:cNvSpPr>
            <a:spLocks noGrp="1"/>
          </p:cNvSpPr>
          <p:nvPr>
            <p:ph type="title"/>
          </p:nvPr>
        </p:nvSpPr>
        <p:spPr/>
        <p:txBody>
          <a:bodyPr/>
          <a:lstStyle/>
          <a:p>
            <a:r>
              <a:rPr lang="en-US"/>
              <a:t>Instagram Posts Table | Teknialbikes - 23 of 25</a:t>
            </a:r>
          </a:p>
        </p:txBody>
      </p:sp>
      <p:graphicFrame>
        <p:nvGraphicFramePr>
          <p:cNvPr id="5" name="Table Placeholder 4">
            <a:extLst>
              <a:ext uri="{FF2B5EF4-FFF2-40B4-BE49-F238E27FC236}">
                <a16:creationId xmlns:a16="http://schemas.microsoft.com/office/drawing/2014/main" id="{E332036E-20D7-4AD6-A7FD-DED4FE778F73}"/>
              </a:ext>
            </a:extLst>
          </p:cNvPr>
          <p:cNvGraphicFramePr>
            <a:graphicFrameLocks noGrp="1"/>
          </p:cNvGraphicFramePr>
          <p:nvPr>
            <p:ph type="tbl" sz="quarter" idx="13"/>
            <p:extLst>
              <p:ext uri="{D42A27DB-BD31-4B8C-83A1-F6EECF244321}">
                <p14:modId xmlns:p14="http://schemas.microsoft.com/office/powerpoint/2010/main" val="2625361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90277737"/>
                    </a:ext>
                  </a:extLst>
                </a:gridCol>
                <a:gridCol w="1810512">
                  <a:extLst>
                    <a:ext uri="{9D8B030D-6E8A-4147-A177-3AD203B41FA5}">
                      <a16:colId xmlns:a16="http://schemas.microsoft.com/office/drawing/2014/main" val="2302837160"/>
                    </a:ext>
                  </a:extLst>
                </a:gridCol>
                <a:gridCol w="822960">
                  <a:extLst>
                    <a:ext uri="{9D8B030D-6E8A-4147-A177-3AD203B41FA5}">
                      <a16:colId xmlns:a16="http://schemas.microsoft.com/office/drawing/2014/main" val="639172643"/>
                    </a:ext>
                  </a:extLst>
                </a:gridCol>
                <a:gridCol w="822960">
                  <a:extLst>
                    <a:ext uri="{9D8B030D-6E8A-4147-A177-3AD203B41FA5}">
                      <a16:colId xmlns:a16="http://schemas.microsoft.com/office/drawing/2014/main" val="627209796"/>
                    </a:ext>
                  </a:extLst>
                </a:gridCol>
                <a:gridCol w="822960">
                  <a:extLst>
                    <a:ext uri="{9D8B030D-6E8A-4147-A177-3AD203B41FA5}">
                      <a16:colId xmlns:a16="http://schemas.microsoft.com/office/drawing/2014/main" val="760171439"/>
                    </a:ext>
                  </a:extLst>
                </a:gridCol>
                <a:gridCol w="822960">
                  <a:extLst>
                    <a:ext uri="{9D8B030D-6E8A-4147-A177-3AD203B41FA5}">
                      <a16:colId xmlns:a16="http://schemas.microsoft.com/office/drawing/2014/main" val="2472278040"/>
                    </a:ext>
                  </a:extLst>
                </a:gridCol>
                <a:gridCol w="822960">
                  <a:extLst>
                    <a:ext uri="{9D8B030D-6E8A-4147-A177-3AD203B41FA5}">
                      <a16:colId xmlns:a16="http://schemas.microsoft.com/office/drawing/2014/main" val="1653997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15904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teknialbikes - 2022-02-14 10:10:53</a:t>
                      </a:r>
                      <a:r>
                        <a:rPr kumimoji="0" lang="es-ES" sz="1000" b="0" i="0" u="none" strike="noStrike" kern="1200" cap="none" spc="0" normalizeH="0" baseline="0" noProof="0">
                          <a:ln>
                            <a:noFill/>
                          </a:ln>
                          <a:solidFill>
                            <a:prstClr val="black"/>
                          </a:solidFill>
                          <a:effectLst/>
                          <a:uLnTx/>
                          <a:uFillTx/>
                          <a:latin typeface="+mn-lt"/>
                          <a:ea typeface="+mn-ea"/>
                          <a:cs typeface="+mn-cs"/>
                        </a:rPr>
                        <a:t>
 Sigamos recorriendo kilómetros de amor y pasión 🚴💘
¡Feliz día de los enamorados a todos los ciclistas!
#TeknialArgentina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51.2885-15/273948433_527906855179705_2215345346996399529_n.jpg?_nc_cat=103&amp;ccb=1-5&amp;_nc_sid=8ae9d6&amp;_nc_ohc=dtBTfL1Zz3EAX_KlaxI&amp;_nc_ht=scontent-bos3-1.cdninstagram.com&amp;edm=AL-3X8kEAAAA&amp;oh=00_AT9ay0RqlosW-i6RkrbcwfSIi7esqO6nd46e4z9lz_6LjQ&amp;oe=623062E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26636133"/>
                  </a:ext>
                </a:extLst>
              </a:tr>
            </a:tbl>
          </a:graphicData>
        </a:graphic>
      </p:graphicFrame>
      <p:sp>
        <p:nvSpPr>
          <p:cNvPr id="4" name="Text Placeholder 3">
            <a:extLst>
              <a:ext uri="{FF2B5EF4-FFF2-40B4-BE49-F238E27FC236}">
                <a16:creationId xmlns:a16="http://schemas.microsoft.com/office/drawing/2014/main" id="{32AEE3CC-5D60-4384-810B-9775A6B90ABF}"/>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0716291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11B27-E4B2-4D94-8638-43B66F5C24A6}"/>
              </a:ext>
            </a:extLst>
          </p:cNvPr>
          <p:cNvSpPr>
            <a:spLocks noGrp="1"/>
          </p:cNvSpPr>
          <p:nvPr>
            <p:ph type="title"/>
          </p:nvPr>
        </p:nvSpPr>
        <p:spPr/>
        <p:txBody>
          <a:bodyPr/>
          <a:lstStyle/>
          <a:p>
            <a:r>
              <a:rPr lang="en-US"/>
              <a:t>Instagram Posts Table | Teknialbikes - 24 of 25</a:t>
            </a:r>
          </a:p>
        </p:txBody>
      </p:sp>
      <p:graphicFrame>
        <p:nvGraphicFramePr>
          <p:cNvPr id="5" name="Table Placeholder 4">
            <a:extLst>
              <a:ext uri="{FF2B5EF4-FFF2-40B4-BE49-F238E27FC236}">
                <a16:creationId xmlns:a16="http://schemas.microsoft.com/office/drawing/2014/main" id="{A8FCBBC5-3F99-40BB-A610-D360F7BD544A}"/>
              </a:ext>
            </a:extLst>
          </p:cNvPr>
          <p:cNvGraphicFramePr>
            <a:graphicFrameLocks noGrp="1"/>
          </p:cNvGraphicFramePr>
          <p:nvPr>
            <p:ph type="tbl" sz="quarter" idx="13"/>
            <p:extLst>
              <p:ext uri="{D42A27DB-BD31-4B8C-83A1-F6EECF244321}">
                <p14:modId xmlns:p14="http://schemas.microsoft.com/office/powerpoint/2010/main" val="1103762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9519011"/>
                    </a:ext>
                  </a:extLst>
                </a:gridCol>
                <a:gridCol w="1810512">
                  <a:extLst>
                    <a:ext uri="{9D8B030D-6E8A-4147-A177-3AD203B41FA5}">
                      <a16:colId xmlns:a16="http://schemas.microsoft.com/office/drawing/2014/main" val="1785694682"/>
                    </a:ext>
                  </a:extLst>
                </a:gridCol>
                <a:gridCol w="822960">
                  <a:extLst>
                    <a:ext uri="{9D8B030D-6E8A-4147-A177-3AD203B41FA5}">
                      <a16:colId xmlns:a16="http://schemas.microsoft.com/office/drawing/2014/main" val="428771972"/>
                    </a:ext>
                  </a:extLst>
                </a:gridCol>
                <a:gridCol w="822960">
                  <a:extLst>
                    <a:ext uri="{9D8B030D-6E8A-4147-A177-3AD203B41FA5}">
                      <a16:colId xmlns:a16="http://schemas.microsoft.com/office/drawing/2014/main" val="4181869879"/>
                    </a:ext>
                  </a:extLst>
                </a:gridCol>
                <a:gridCol w="822960">
                  <a:extLst>
                    <a:ext uri="{9D8B030D-6E8A-4147-A177-3AD203B41FA5}">
                      <a16:colId xmlns:a16="http://schemas.microsoft.com/office/drawing/2014/main" val="1342519761"/>
                    </a:ext>
                  </a:extLst>
                </a:gridCol>
                <a:gridCol w="822960">
                  <a:extLst>
                    <a:ext uri="{9D8B030D-6E8A-4147-A177-3AD203B41FA5}">
                      <a16:colId xmlns:a16="http://schemas.microsoft.com/office/drawing/2014/main" val="1457186650"/>
                    </a:ext>
                  </a:extLst>
                </a:gridCol>
                <a:gridCol w="822960">
                  <a:extLst>
                    <a:ext uri="{9D8B030D-6E8A-4147-A177-3AD203B41FA5}">
                      <a16:colId xmlns:a16="http://schemas.microsoft.com/office/drawing/2014/main" val="2373482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78140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teknialbikes - 2022-03-01 19:00:59</a:t>
                      </a:r>
                      <a:r>
                        <a:rPr kumimoji="0" lang="en-US" sz="1000" b="0" i="0" u="none" strike="noStrike" kern="1200" cap="none" spc="0" normalizeH="0" baseline="0" noProof="0">
                          <a:ln>
                            <a:noFill/>
                          </a:ln>
                          <a:solidFill>
                            <a:prstClr val="black"/>
                          </a:solidFill>
                          <a:effectLst/>
                          <a:uLnTx/>
                          <a:uFillTx/>
                          <a:latin typeface="+mn-lt"/>
                          <a:ea typeface="+mn-ea"/>
                          <a:cs typeface="+mn-cs"/>
                        </a:rPr>
                        <a:t>
 ✔️ 𝐓𝐮 𝐒𝐞𝐫𝐯𝐢𝐜𝐞 𝐓𝐞𝐤𝐧𝐢𝐚𝐥 presente en Neuquén. Visitá scottstorear y dejá tu bici lista para seguir camino.
👉 Si estás en otra provincia podes consultar las tiendas participantes ingresando en www.teknial.com.ar
#TeknialArgentina #TuServiceTeknial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51.2885-15/274900736_629910444757069_6599331774892721076_n.jpg?_nc_cat=100&amp;ccb=1-5&amp;_nc_sid=8ae9d6&amp;_nc_ohc=7T3_3bP55XcAX_bWsK_&amp;_nc_ht=scontent-bos3-1.cdninstagram.com&amp;edm=AL-3X8kEAAAA&amp;oh=00_AT9sg-8LtasMeMhkD70-ha_Ur-KVA4eqXzbIBGQjJ_8Y8w&amp;oe=62301391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31181494"/>
                  </a:ext>
                </a:extLst>
              </a:tr>
            </a:tbl>
          </a:graphicData>
        </a:graphic>
      </p:graphicFrame>
      <p:sp>
        <p:nvSpPr>
          <p:cNvPr id="4" name="Text Placeholder 3">
            <a:extLst>
              <a:ext uri="{FF2B5EF4-FFF2-40B4-BE49-F238E27FC236}">
                <a16:creationId xmlns:a16="http://schemas.microsoft.com/office/drawing/2014/main" id="{678556E8-3578-4213-8D19-DEA8740F4363}"/>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078065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2DE82-942D-449A-A7AE-D1C9DD5BF8C7}"/>
              </a:ext>
            </a:extLst>
          </p:cNvPr>
          <p:cNvSpPr>
            <a:spLocks noGrp="1"/>
          </p:cNvSpPr>
          <p:nvPr>
            <p:ph type="title"/>
          </p:nvPr>
        </p:nvSpPr>
        <p:spPr/>
        <p:txBody>
          <a:bodyPr/>
          <a:lstStyle/>
          <a:p>
            <a:r>
              <a:rPr lang="en-US"/>
              <a:t>Instagram Posts Table | Teknialbikes - 25 of 25</a:t>
            </a:r>
          </a:p>
        </p:txBody>
      </p:sp>
      <p:graphicFrame>
        <p:nvGraphicFramePr>
          <p:cNvPr id="5" name="Table Placeholder 4">
            <a:extLst>
              <a:ext uri="{FF2B5EF4-FFF2-40B4-BE49-F238E27FC236}">
                <a16:creationId xmlns:a16="http://schemas.microsoft.com/office/drawing/2014/main" id="{643DA4BD-18CA-486F-A25B-A29C36E61A79}"/>
              </a:ext>
            </a:extLst>
          </p:cNvPr>
          <p:cNvGraphicFramePr>
            <a:graphicFrameLocks noGrp="1"/>
          </p:cNvGraphicFramePr>
          <p:nvPr>
            <p:ph type="tbl" sz="quarter" idx="13"/>
            <p:extLst>
              <p:ext uri="{D42A27DB-BD31-4B8C-83A1-F6EECF244321}">
                <p14:modId xmlns:p14="http://schemas.microsoft.com/office/powerpoint/2010/main" val="1754563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9355855"/>
                    </a:ext>
                  </a:extLst>
                </a:gridCol>
                <a:gridCol w="1810512">
                  <a:extLst>
                    <a:ext uri="{9D8B030D-6E8A-4147-A177-3AD203B41FA5}">
                      <a16:colId xmlns:a16="http://schemas.microsoft.com/office/drawing/2014/main" val="1070151708"/>
                    </a:ext>
                  </a:extLst>
                </a:gridCol>
                <a:gridCol w="822960">
                  <a:extLst>
                    <a:ext uri="{9D8B030D-6E8A-4147-A177-3AD203B41FA5}">
                      <a16:colId xmlns:a16="http://schemas.microsoft.com/office/drawing/2014/main" val="2488461293"/>
                    </a:ext>
                  </a:extLst>
                </a:gridCol>
                <a:gridCol w="822960">
                  <a:extLst>
                    <a:ext uri="{9D8B030D-6E8A-4147-A177-3AD203B41FA5}">
                      <a16:colId xmlns:a16="http://schemas.microsoft.com/office/drawing/2014/main" val="1322105886"/>
                    </a:ext>
                  </a:extLst>
                </a:gridCol>
                <a:gridCol w="822960">
                  <a:extLst>
                    <a:ext uri="{9D8B030D-6E8A-4147-A177-3AD203B41FA5}">
                      <a16:colId xmlns:a16="http://schemas.microsoft.com/office/drawing/2014/main" val="3100188016"/>
                    </a:ext>
                  </a:extLst>
                </a:gridCol>
                <a:gridCol w="822960">
                  <a:extLst>
                    <a:ext uri="{9D8B030D-6E8A-4147-A177-3AD203B41FA5}">
                      <a16:colId xmlns:a16="http://schemas.microsoft.com/office/drawing/2014/main" val="3319501907"/>
                    </a:ext>
                  </a:extLst>
                </a:gridCol>
                <a:gridCol w="822960">
                  <a:extLst>
                    <a:ext uri="{9D8B030D-6E8A-4147-A177-3AD203B41FA5}">
                      <a16:colId xmlns:a16="http://schemas.microsoft.com/office/drawing/2014/main" val="1289580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88710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- 2022-03-07 10:30:06</a:t>
                      </a:r>
                      <a:r>
                        <a:rPr kumimoji="0" lang="en-US" sz="1000" b="0" i="0" u="none" strike="noStrike" kern="1200" cap="none" spc="0" normalizeH="0" baseline="0" noProof="0">
                          <a:ln>
                            <a:noFill/>
                          </a:ln>
                          <a:solidFill>
                            <a:prstClr val="black"/>
                          </a:solidFill>
                          <a:effectLst/>
                          <a:uLnTx/>
                          <a:uFillTx/>
                          <a:latin typeface="+mn-lt"/>
                          <a:ea typeface="+mn-ea"/>
                          <a:cs typeface="+mn-cs"/>
                        </a:rPr>
                        <a:t>
 Hay días 𝙪𝙣 𝙥𝙤𝙘𝙤 𝙞𝙣𝙩𝙚𝙣𝙨𝙤𝙨 😥 y están los 𝗹𝘂𝗻𝗲𝘀… ☠
.
Ponele toda la onda 😎 y arrancá la semana 𝗿𝗼𝗱𝗮𝗻𝗱𝗼 𝗳𝘂𝗲𝗿𝘁𝗲 🚲❣
.
.
.
.
.
#topmega #tubicitumundo #actitudtopmega #adrenalina #aventura #ciclismo #ciclismourbano #ciclismoargentina #bicis #bicicletas #mtbargentina #mtblife #mtblifestyle #movilidadsustentable #mountainbike #cycling #fitness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51.2885-15/275181528_413328087228038_4585825562784638926_n.jpg?_nc_cat=103&amp;ccb=1-5&amp;_nc_sid=8ae9d6&amp;_nc_ohc=mx7ku0Y0WWEAX9MnTJG&amp;_nc_ht=scontent-bos3-1.cdninstagram.com&amp;edm=AL-3X8kEAAAA&amp;oh=00_AT92TpCvwYuEzgENrmazZt6o6Aixr8tdUkabdtSVgFrRPw&amp;oe=622FAE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19890464"/>
                  </a:ext>
                </a:extLst>
              </a:tr>
            </a:tbl>
          </a:graphicData>
        </a:graphic>
      </p:graphicFrame>
      <p:sp>
        <p:nvSpPr>
          <p:cNvPr id="4" name="Text Placeholder 3">
            <a:extLst>
              <a:ext uri="{FF2B5EF4-FFF2-40B4-BE49-F238E27FC236}">
                <a16:creationId xmlns:a16="http://schemas.microsoft.com/office/drawing/2014/main" id="{CF92439F-CB3F-498A-A149-9367EF8BDD65}"/>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45920335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3145</Words>
  <Application>Microsoft Office PowerPoint</Application>
  <PresentationFormat>On-screen Show (4:3)</PresentationFormat>
  <Paragraphs>624</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Reporte Instagram</vt:lpstr>
      <vt:lpstr>Instagram Key Metrics Table | Teknialbikes</vt:lpstr>
      <vt:lpstr>Instagram Key Metrics Radar | Teknialbikes</vt:lpstr>
      <vt:lpstr>Instagram Followers Total | Teknialbikes</vt:lpstr>
      <vt:lpstr>Instagram Followers Change | Teknialbikes</vt:lpstr>
      <vt:lpstr>Instagram Followers Change Per Weekday | Teknialbikes</vt:lpstr>
      <vt:lpstr>Instagram Posts By Weekday | Teknialbikes</vt:lpstr>
      <vt:lpstr>Instagram Interaction Rate By Weekday | Teknialbikes</vt:lpstr>
      <vt:lpstr>Instagram Posts By Hour | Teknialbikes</vt:lpstr>
      <vt:lpstr>Instagram Interaction Rate By Hour | Teknialbikes</vt:lpstr>
      <vt:lpstr>Instagram Post Type Distribution Per Profile | Teknialbikes</vt:lpstr>
      <vt:lpstr>Instagram Interactions by Post Type | Teknialbikes</vt:lpstr>
      <vt:lpstr>Instagram Interaction Rate By Post Type | Teknialbikes</vt:lpstr>
      <vt:lpstr>Instagram Interactions Distribution | Teknialbikes</vt:lpstr>
      <vt:lpstr>Instagram Hashtag Detection | Teknialbikes - 1 of 2</vt:lpstr>
      <vt:lpstr>Instagram Hashtag Detection | Teknialbikes - 2 of 2</vt:lpstr>
      <vt:lpstr>Instagram Posts Table | Teknialbikes - 1 of 25</vt:lpstr>
      <vt:lpstr>Instagram Posts Table | Teknialbikes - 2 of 25</vt:lpstr>
      <vt:lpstr>Instagram Posts Table | Teknialbikes - 3 of 25</vt:lpstr>
      <vt:lpstr>Instagram Posts Table | Teknialbikes - 4 of 25</vt:lpstr>
      <vt:lpstr>Instagram Posts Table | Teknialbikes - 5 of 25</vt:lpstr>
      <vt:lpstr>Instagram Posts Table | Teknialbikes - 6 of 25</vt:lpstr>
      <vt:lpstr>Instagram Posts Table | Teknialbikes - 7 of 25</vt:lpstr>
      <vt:lpstr>Instagram Posts Table | Teknialbikes - 8 of 25</vt:lpstr>
      <vt:lpstr>Instagram Posts Table | Teknialbikes - 9 of 25</vt:lpstr>
      <vt:lpstr>Instagram Posts Table | Teknialbikes - 10 of 25</vt:lpstr>
      <vt:lpstr>Instagram Posts Table | Teknialbikes - 11 of 25</vt:lpstr>
      <vt:lpstr>Instagram Posts Table | Teknialbikes - 12 of 25</vt:lpstr>
      <vt:lpstr>Instagram Posts Table | Teknialbikes - 13 of 25</vt:lpstr>
      <vt:lpstr>Instagram Posts Table | Teknialbikes - 14 of 25</vt:lpstr>
      <vt:lpstr>Instagram Posts Table | Teknialbikes - 15 of 25</vt:lpstr>
      <vt:lpstr>Instagram Posts Table | Teknialbikes - 16 of 25</vt:lpstr>
      <vt:lpstr>Instagram Posts Table | Teknialbikes - 17 of 25</vt:lpstr>
      <vt:lpstr>Instagram Posts Table | Teknialbikes - 18 of 25</vt:lpstr>
      <vt:lpstr>Instagram Posts Table | Teknialbikes - 19 of 25</vt:lpstr>
      <vt:lpstr>Instagram Posts Table | Teknialbikes - 20 of 25</vt:lpstr>
      <vt:lpstr>Instagram Posts Table | Teknialbikes - 21 of 25</vt:lpstr>
      <vt:lpstr>Instagram Posts Table | Teknialbikes - 22 of 25</vt:lpstr>
      <vt:lpstr>Instagram Posts Table | Teknialbikes - 23 of 25</vt:lpstr>
      <vt:lpstr>Instagram Posts Table | Teknialbikes - 24 of 25</vt:lpstr>
      <vt:lpstr>Instagram Posts Table | Teknialbikes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2022-03-11T10:21:32Z</dcterms:created>
  <dcterms:modified xsi:type="dcterms:W3CDTF">2022-03-11T10:22:33Z</dcterms:modified>
</cp:coreProperties>
</file>