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6.4917999999999996</c:v>
                </c:pt>
                <c:pt idx="1">
                  <c:v>100</c:v>
                </c:pt>
                <c:pt idx="2">
                  <c:v>12.5</c:v>
                </c:pt>
                <c:pt idx="3">
                  <c:v>0</c:v>
                </c:pt>
                <c:pt idx="4">
                  <c:v>77.777799999999999</c:v>
                </c:pt>
                <c:pt idx="5">
                  <c:v>0.2893</c:v>
                </c:pt>
                <c:pt idx="6">
                  <c:v>2.4674</c:v>
                </c:pt>
                <c:pt idx="7">
                  <c:v>-12.690200000000001</c:v>
                </c:pt>
              </c:numCache>
            </c:numRef>
          </c:val>
          <c:extLst>
            <c:ext xmlns:c16="http://schemas.microsoft.com/office/drawing/2014/chart" uri="{C3380CC4-5D6E-409C-BE32-E72D297353CC}">
              <c16:uniqueId val="{00000000-B1F8-4813-9DFA-30CF3AF956AC}"/>
            </c:ext>
          </c:extLst>
        </c:ser>
        <c:ser>
          <c:idx val="1"/>
          <c:order val="1"/>
          <c:tx>
            <c:strRef>
              <c:f>Sheet1!$C$1</c:f>
              <c:strCache>
                <c:ptCount val="1"/>
                <c:pt idx="0">
                  <c:v>olmobikes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66.666700000000006</c:v>
                </c:pt>
                <c:pt idx="2">
                  <c:v>0</c:v>
                </c:pt>
                <c:pt idx="3">
                  <c:v>0</c:v>
                </c:pt>
                <c:pt idx="4">
                  <c:v>44.444400000000002</c:v>
                </c:pt>
                <c:pt idx="5">
                  <c:v>100</c:v>
                </c:pt>
                <c:pt idx="6">
                  <c:v>100</c:v>
                </c:pt>
                <c:pt idx="7">
                  <c:v>100</c:v>
                </c:pt>
              </c:numCache>
            </c:numRef>
          </c:val>
          <c:extLst>
            <c:ext xmlns:c16="http://schemas.microsoft.com/office/drawing/2014/chart" uri="{C3380CC4-5D6E-409C-BE32-E72D297353CC}">
              <c16:uniqueId val="{00000001-B1F8-4813-9DFA-30CF3AF956AC}"/>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4.0730000000000004</c:v>
                </c:pt>
                <c:pt idx="1">
                  <c:v>16.666699999999999</c:v>
                </c:pt>
                <c:pt idx="2">
                  <c:v>50</c:v>
                </c:pt>
                <c:pt idx="3">
                  <c:v>0</c:v>
                </c:pt>
                <c:pt idx="4">
                  <c:v>55.555599999999998</c:v>
                </c:pt>
                <c:pt idx="5">
                  <c:v>0.80059999999999998</c:v>
                </c:pt>
                <c:pt idx="6">
                  <c:v>13.2247</c:v>
                </c:pt>
                <c:pt idx="7">
                  <c:v>46.442900000000002</c:v>
                </c:pt>
              </c:numCache>
            </c:numRef>
          </c:val>
          <c:extLst>
            <c:ext xmlns:c16="http://schemas.microsoft.com/office/drawing/2014/chart" uri="{C3380CC4-5D6E-409C-BE32-E72D297353CC}">
              <c16:uniqueId val="{00000002-B1F8-4813-9DFA-30CF3AF956AC}"/>
            </c:ext>
          </c:extLst>
        </c:ser>
        <c:ser>
          <c:idx val="3"/>
          <c:order val="3"/>
          <c:tx>
            <c:strRef>
              <c:f>Sheet1!$E$1</c:f>
              <c:strCache>
                <c:ptCount val="1"/>
                <c:pt idx="0">
                  <c:v>motomelbicicletas</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2.7793000000000001</c:v>
                </c:pt>
                <c:pt idx="1">
                  <c:v>50</c:v>
                </c:pt>
                <c:pt idx="2">
                  <c:v>12.5</c:v>
                </c:pt>
                <c:pt idx="3">
                  <c:v>100</c:v>
                </c:pt>
                <c:pt idx="4">
                  <c:v>55.555599999999998</c:v>
                </c:pt>
                <c:pt idx="5">
                  <c:v>0.18659999999999999</c:v>
                </c:pt>
                <c:pt idx="6">
                  <c:v>5.0730000000000004</c:v>
                </c:pt>
                <c:pt idx="7">
                  <c:v>13.4108</c:v>
                </c:pt>
              </c:numCache>
            </c:numRef>
          </c:val>
          <c:extLst>
            <c:ext xmlns:c16="http://schemas.microsoft.com/office/drawing/2014/chart" uri="{C3380CC4-5D6E-409C-BE32-E72D297353CC}">
              <c16:uniqueId val="{00000003-B1F8-4813-9DFA-30CF3AF956AC}"/>
            </c:ext>
          </c:extLst>
        </c:ser>
        <c:ser>
          <c:idx val="4"/>
          <c:order val="4"/>
          <c:tx>
            <c:strRef>
              <c:f>Sheet1!$F$1</c:f>
              <c:strCache>
                <c:ptCount val="1"/>
                <c:pt idx="0">
                  <c:v>topmega_oficial</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31.211500000000001</c:v>
                </c:pt>
                <c:pt idx="1">
                  <c:v>66.666700000000006</c:v>
                </c:pt>
                <c:pt idx="2">
                  <c:v>25</c:v>
                </c:pt>
                <c:pt idx="3">
                  <c:v>0</c:v>
                </c:pt>
                <c:pt idx="4">
                  <c:v>66.666700000000006</c:v>
                </c:pt>
                <c:pt idx="5">
                  <c:v>0.53749999999999998</c:v>
                </c:pt>
                <c:pt idx="6">
                  <c:v>1.1393</c:v>
                </c:pt>
                <c:pt idx="7">
                  <c:v>-4.5195999999999996</c:v>
                </c:pt>
              </c:numCache>
            </c:numRef>
          </c:val>
          <c:extLst>
            <c:ext xmlns:c16="http://schemas.microsoft.com/office/drawing/2014/chart" uri="{C3380CC4-5D6E-409C-BE32-E72D297353CC}">
              <c16:uniqueId val="{00000004-B1F8-4813-9DFA-30CF3AF956AC}"/>
            </c:ext>
          </c:extLst>
        </c:ser>
        <c:ser>
          <c:idx val="5"/>
          <c:order val="5"/>
          <c:tx>
            <c:strRef>
              <c:f>Sheet1!$G$1</c:f>
              <c:strCache>
                <c:ptCount val="1"/>
                <c:pt idx="0">
                  <c:v>venzoarg</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40.831800000000001</c:v>
                </c:pt>
                <c:pt idx="1">
                  <c:v>0</c:v>
                </c:pt>
                <c:pt idx="2">
                  <c:v>100</c:v>
                </c:pt>
                <c:pt idx="3">
                  <c:v>100</c:v>
                </c:pt>
                <c:pt idx="4">
                  <c:v>100</c:v>
                </c:pt>
                <c:pt idx="5">
                  <c:v>3.4190999999999998</c:v>
                </c:pt>
                <c:pt idx="6">
                  <c:v>1.4487000000000001</c:v>
                </c:pt>
                <c:pt idx="7">
                  <c:v>0.57320000000000004</c:v>
                </c:pt>
              </c:numCache>
            </c:numRef>
          </c:val>
          <c:extLst>
            <c:ext xmlns:c16="http://schemas.microsoft.com/office/drawing/2014/chart" uri="{C3380CC4-5D6E-409C-BE32-E72D297353CC}">
              <c16:uniqueId val="{00000005-B1F8-4813-9DFA-30CF3AF956AC}"/>
            </c:ext>
          </c:extLst>
        </c:ser>
        <c:dLbls>
          <c:showLegendKey val="0"/>
          <c:showVal val="0"/>
          <c:showCatName val="0"/>
          <c:showSerName val="0"/>
          <c:showPercent val="0"/>
          <c:showBubbleSize val="0"/>
        </c:dLbls>
        <c:axId val="334216616"/>
        <c:axId val="334214320"/>
      </c:radarChart>
      <c:catAx>
        <c:axId val="334216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214320"/>
        <c:crosses val="autoZero"/>
        <c:auto val="1"/>
        <c:lblAlgn val="ctr"/>
        <c:lblOffset val="100"/>
        <c:noMultiLvlLbl val="0"/>
      </c:catAx>
      <c:valAx>
        <c:axId val="334214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216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14681</c:v>
                </c:pt>
                <c:pt idx="1">
                  <c:v>14857</c:v>
                </c:pt>
                <c:pt idx="2">
                  <c:v>14897</c:v>
                </c:pt>
                <c:pt idx="3">
                  <c:v>14799</c:v>
                </c:pt>
                <c:pt idx="4">
                  <c:v>14775</c:v>
                </c:pt>
                <c:pt idx="5">
                  <c:v>14754</c:v>
                </c:pt>
                <c:pt idx="6">
                  <c:v>14733</c:v>
                </c:pt>
                <c:pt idx="7">
                  <c:v>14728</c:v>
                </c:pt>
                <c:pt idx="8">
                  <c:v>14716</c:v>
                </c:pt>
                <c:pt idx="9">
                  <c:v>14701</c:v>
                </c:pt>
                <c:pt idx="10">
                  <c:v>14690</c:v>
                </c:pt>
                <c:pt idx="11">
                  <c:v>14687</c:v>
                </c:pt>
                <c:pt idx="12">
                  <c:v>14672</c:v>
                </c:pt>
                <c:pt idx="13">
                  <c:v>14663</c:v>
                </c:pt>
                <c:pt idx="14">
                  <c:v>14658</c:v>
                </c:pt>
                <c:pt idx="15">
                  <c:v>14646</c:v>
                </c:pt>
                <c:pt idx="16">
                  <c:v>14645</c:v>
                </c:pt>
                <c:pt idx="17">
                  <c:v>14637</c:v>
                </c:pt>
                <c:pt idx="18">
                  <c:v>14628</c:v>
                </c:pt>
                <c:pt idx="19">
                  <c:v>14623</c:v>
                </c:pt>
                <c:pt idx="20">
                  <c:v>14611</c:v>
                </c:pt>
                <c:pt idx="21">
                  <c:v>14602</c:v>
                </c:pt>
                <c:pt idx="22">
                  <c:v>14594</c:v>
                </c:pt>
                <c:pt idx="23">
                  <c:v>14587</c:v>
                </c:pt>
                <c:pt idx="24">
                  <c:v>14583</c:v>
                </c:pt>
                <c:pt idx="25">
                  <c:v>14575</c:v>
                </c:pt>
                <c:pt idx="26">
                  <c:v>14555</c:v>
                </c:pt>
                <c:pt idx="27">
                  <c:v>14552</c:v>
                </c:pt>
              </c:numCache>
            </c:numRef>
          </c:val>
          <c:smooth val="0"/>
          <c:extLst>
            <c:ext xmlns:c16="http://schemas.microsoft.com/office/drawing/2014/chart" uri="{C3380CC4-5D6E-409C-BE32-E72D297353CC}">
              <c16:uniqueId val="{00000000-100C-477C-B6CC-137363006999}"/>
            </c:ext>
          </c:extLst>
        </c:ser>
        <c:ser>
          <c:idx val="1"/>
          <c:order val="1"/>
          <c:tx>
            <c:strRef>
              <c:f>Sheet1!$C$1</c:f>
              <c:strCache>
                <c:ptCount val="1"/>
                <c:pt idx="0">
                  <c:v>olmobikes</c:v>
                </c:pt>
              </c:strCache>
            </c:strRef>
          </c:tx>
          <c:spPr>
            <a:ln w="28575" cap="rnd">
              <a:solidFill>
                <a:schemeClr val="accent2"/>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Sheet1!$C$2:$C$29</c:f>
              <c:numCache>
                <c:formatCode>General</c:formatCode>
                <c:ptCount val="28"/>
                <c:pt idx="0">
                  <c:v>214300</c:v>
                </c:pt>
                <c:pt idx="1">
                  <c:v>214242</c:v>
                </c:pt>
                <c:pt idx="2">
                  <c:v>214211</c:v>
                </c:pt>
                <c:pt idx="3">
                  <c:v>214150</c:v>
                </c:pt>
                <c:pt idx="4">
                  <c:v>214098</c:v>
                </c:pt>
                <c:pt idx="5">
                  <c:v>214055</c:v>
                </c:pt>
                <c:pt idx="6">
                  <c:v>214717</c:v>
                </c:pt>
                <c:pt idx="7">
                  <c:v>215243</c:v>
                </c:pt>
                <c:pt idx="8">
                  <c:v>215500</c:v>
                </c:pt>
                <c:pt idx="9">
                  <c:v>216742</c:v>
                </c:pt>
                <c:pt idx="10">
                  <c:v>219427</c:v>
                </c:pt>
                <c:pt idx="11">
                  <c:v>221940</c:v>
                </c:pt>
                <c:pt idx="12">
                  <c:v>224168</c:v>
                </c:pt>
                <c:pt idx="13">
                  <c:v>225262</c:v>
                </c:pt>
                <c:pt idx="14">
                  <c:v>225079</c:v>
                </c:pt>
                <c:pt idx="15">
                  <c:v>225026</c:v>
                </c:pt>
                <c:pt idx="16">
                  <c:v>224898</c:v>
                </c:pt>
                <c:pt idx="17">
                  <c:v>224821</c:v>
                </c:pt>
                <c:pt idx="18">
                  <c:v>224739</c:v>
                </c:pt>
                <c:pt idx="19">
                  <c:v>224645</c:v>
                </c:pt>
                <c:pt idx="20">
                  <c:v>224564</c:v>
                </c:pt>
                <c:pt idx="21">
                  <c:v>224497</c:v>
                </c:pt>
                <c:pt idx="22">
                  <c:v>224439</c:v>
                </c:pt>
                <c:pt idx="23">
                  <c:v>224383</c:v>
                </c:pt>
                <c:pt idx="24">
                  <c:v>224308</c:v>
                </c:pt>
                <c:pt idx="25">
                  <c:v>224229</c:v>
                </c:pt>
                <c:pt idx="26">
                  <c:v>224177</c:v>
                </c:pt>
                <c:pt idx="27">
                  <c:v>224161</c:v>
                </c:pt>
              </c:numCache>
            </c:numRef>
          </c:val>
          <c:smooth val="0"/>
          <c:extLst>
            <c:ext xmlns:c16="http://schemas.microsoft.com/office/drawing/2014/chart" uri="{C3380CC4-5D6E-409C-BE32-E72D297353CC}">
              <c16:uniqueId val="{00000001-100C-477C-B6CC-137363006999}"/>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Sheet1!$D$2:$D$29</c:f>
              <c:numCache>
                <c:formatCode>General</c:formatCode>
                <c:ptCount val="28"/>
                <c:pt idx="0">
                  <c:v>8950</c:v>
                </c:pt>
                <c:pt idx="1">
                  <c:v>8956</c:v>
                </c:pt>
                <c:pt idx="2">
                  <c:v>8961</c:v>
                </c:pt>
                <c:pt idx="3">
                  <c:v>8965</c:v>
                </c:pt>
                <c:pt idx="4">
                  <c:v>8971</c:v>
                </c:pt>
                <c:pt idx="5">
                  <c:v>8981</c:v>
                </c:pt>
                <c:pt idx="6">
                  <c:v>8988</c:v>
                </c:pt>
                <c:pt idx="7">
                  <c:v>8998</c:v>
                </c:pt>
                <c:pt idx="8">
                  <c:v>9009</c:v>
                </c:pt>
                <c:pt idx="9">
                  <c:v>9015</c:v>
                </c:pt>
                <c:pt idx="10">
                  <c:v>9026</c:v>
                </c:pt>
                <c:pt idx="11">
                  <c:v>9039</c:v>
                </c:pt>
                <c:pt idx="12">
                  <c:v>9054</c:v>
                </c:pt>
                <c:pt idx="13">
                  <c:v>9058</c:v>
                </c:pt>
                <c:pt idx="14">
                  <c:v>9064</c:v>
                </c:pt>
                <c:pt idx="15">
                  <c:v>9064</c:v>
                </c:pt>
                <c:pt idx="16">
                  <c:v>9068</c:v>
                </c:pt>
                <c:pt idx="17">
                  <c:v>9067</c:v>
                </c:pt>
                <c:pt idx="18">
                  <c:v>9076</c:v>
                </c:pt>
                <c:pt idx="19">
                  <c:v>9078</c:v>
                </c:pt>
                <c:pt idx="20">
                  <c:v>9082</c:v>
                </c:pt>
                <c:pt idx="21">
                  <c:v>9089</c:v>
                </c:pt>
                <c:pt idx="22">
                  <c:v>9105</c:v>
                </c:pt>
                <c:pt idx="23">
                  <c:v>9116</c:v>
                </c:pt>
                <c:pt idx="24">
                  <c:v>9124</c:v>
                </c:pt>
                <c:pt idx="25">
                  <c:v>9128</c:v>
                </c:pt>
                <c:pt idx="26">
                  <c:v>9127</c:v>
                </c:pt>
                <c:pt idx="27">
                  <c:v>9130</c:v>
                </c:pt>
              </c:numCache>
            </c:numRef>
          </c:val>
          <c:smooth val="0"/>
          <c:extLst>
            <c:ext xmlns:c16="http://schemas.microsoft.com/office/drawing/2014/chart" uri="{C3380CC4-5D6E-409C-BE32-E72D297353CC}">
              <c16:uniqueId val="{00000002-100C-477C-B6CC-137363006999}"/>
            </c:ext>
          </c:extLst>
        </c:ser>
        <c:ser>
          <c:idx val="3"/>
          <c:order val="3"/>
          <c:tx>
            <c:strRef>
              <c:f>Sheet1!$E$1</c:f>
              <c:strCache>
                <c:ptCount val="1"/>
                <c:pt idx="0">
                  <c:v>motomelbicicletas</c:v>
                </c:pt>
              </c:strCache>
            </c:strRef>
          </c:tx>
          <c:spPr>
            <a:ln w="28575" cap="rnd">
              <a:solidFill>
                <a:schemeClr val="accent4"/>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Sheet1!$E$2:$E$29</c:f>
              <c:numCache>
                <c:formatCode>General</c:formatCode>
                <c:ptCount val="28"/>
                <c:pt idx="0">
                  <c:v>6195</c:v>
                </c:pt>
                <c:pt idx="1">
                  <c:v>6194</c:v>
                </c:pt>
                <c:pt idx="2">
                  <c:v>6201</c:v>
                </c:pt>
                <c:pt idx="3">
                  <c:v>6204</c:v>
                </c:pt>
                <c:pt idx="4">
                  <c:v>6204</c:v>
                </c:pt>
                <c:pt idx="5">
                  <c:v>6205</c:v>
                </c:pt>
                <c:pt idx="6">
                  <c:v>6204</c:v>
                </c:pt>
                <c:pt idx="7">
                  <c:v>6202</c:v>
                </c:pt>
                <c:pt idx="8">
                  <c:v>6204</c:v>
                </c:pt>
                <c:pt idx="9">
                  <c:v>6206</c:v>
                </c:pt>
                <c:pt idx="10">
                  <c:v>6207</c:v>
                </c:pt>
                <c:pt idx="11">
                  <c:v>6209</c:v>
                </c:pt>
                <c:pt idx="12">
                  <c:v>6205</c:v>
                </c:pt>
                <c:pt idx="13">
                  <c:v>6209</c:v>
                </c:pt>
                <c:pt idx="14">
                  <c:v>6211</c:v>
                </c:pt>
                <c:pt idx="15">
                  <c:v>6215</c:v>
                </c:pt>
                <c:pt idx="16">
                  <c:v>6218</c:v>
                </c:pt>
                <c:pt idx="17">
                  <c:v>6212</c:v>
                </c:pt>
                <c:pt idx="18">
                  <c:v>6213</c:v>
                </c:pt>
                <c:pt idx="19">
                  <c:v>6214</c:v>
                </c:pt>
                <c:pt idx="20">
                  <c:v>6213</c:v>
                </c:pt>
                <c:pt idx="21">
                  <c:v>6221</c:v>
                </c:pt>
                <c:pt idx="22">
                  <c:v>6223</c:v>
                </c:pt>
                <c:pt idx="23">
                  <c:v>6226</c:v>
                </c:pt>
                <c:pt idx="24">
                  <c:v>6228</c:v>
                </c:pt>
                <c:pt idx="25">
                  <c:v>6228</c:v>
                </c:pt>
                <c:pt idx="26">
                  <c:v>6233</c:v>
                </c:pt>
                <c:pt idx="27">
                  <c:v>6230</c:v>
                </c:pt>
              </c:numCache>
            </c:numRef>
          </c:val>
          <c:smooth val="0"/>
          <c:extLst>
            <c:ext xmlns:c16="http://schemas.microsoft.com/office/drawing/2014/chart" uri="{C3380CC4-5D6E-409C-BE32-E72D297353CC}">
              <c16:uniqueId val="{00000003-100C-477C-B6CC-137363006999}"/>
            </c:ext>
          </c:extLst>
        </c:ser>
        <c:ser>
          <c:idx val="4"/>
          <c:order val="4"/>
          <c:tx>
            <c:strRef>
              <c:f>Sheet1!$F$1</c:f>
              <c:strCache>
                <c:ptCount val="1"/>
                <c:pt idx="0">
                  <c:v>topmega_oficial</c:v>
                </c:pt>
              </c:strCache>
            </c:strRef>
          </c:tx>
          <c:spPr>
            <a:ln w="28575" cap="rnd">
              <a:solidFill>
                <a:schemeClr val="accent5"/>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Sheet1!$F$2:$F$29</c:f>
              <c:numCache>
                <c:formatCode>General</c:formatCode>
                <c:ptCount val="28"/>
                <c:pt idx="0">
                  <c:v>70131</c:v>
                </c:pt>
                <c:pt idx="1">
                  <c:v>70133</c:v>
                </c:pt>
                <c:pt idx="2">
                  <c:v>70144</c:v>
                </c:pt>
                <c:pt idx="3">
                  <c:v>70153</c:v>
                </c:pt>
                <c:pt idx="4">
                  <c:v>70148</c:v>
                </c:pt>
                <c:pt idx="5">
                  <c:v>70138</c:v>
                </c:pt>
                <c:pt idx="6">
                  <c:v>70125</c:v>
                </c:pt>
                <c:pt idx="7">
                  <c:v>70109</c:v>
                </c:pt>
                <c:pt idx="8">
                  <c:v>70105</c:v>
                </c:pt>
                <c:pt idx="9">
                  <c:v>70094</c:v>
                </c:pt>
                <c:pt idx="10">
                  <c:v>70088</c:v>
                </c:pt>
                <c:pt idx="11">
                  <c:v>70068</c:v>
                </c:pt>
                <c:pt idx="12">
                  <c:v>70051</c:v>
                </c:pt>
                <c:pt idx="13">
                  <c:v>70045</c:v>
                </c:pt>
                <c:pt idx="14">
                  <c:v>70039</c:v>
                </c:pt>
                <c:pt idx="15">
                  <c:v>70041</c:v>
                </c:pt>
                <c:pt idx="16">
                  <c:v>70028</c:v>
                </c:pt>
                <c:pt idx="17">
                  <c:v>70007</c:v>
                </c:pt>
                <c:pt idx="18">
                  <c:v>69998</c:v>
                </c:pt>
                <c:pt idx="19">
                  <c:v>69990</c:v>
                </c:pt>
                <c:pt idx="20">
                  <c:v>70000</c:v>
                </c:pt>
                <c:pt idx="21">
                  <c:v>70012</c:v>
                </c:pt>
                <c:pt idx="22">
                  <c:v>70003</c:v>
                </c:pt>
                <c:pt idx="23">
                  <c:v>69995</c:v>
                </c:pt>
                <c:pt idx="24">
                  <c:v>69979</c:v>
                </c:pt>
                <c:pt idx="25">
                  <c:v>69971</c:v>
                </c:pt>
                <c:pt idx="26">
                  <c:v>69966</c:v>
                </c:pt>
                <c:pt idx="27">
                  <c:v>69964</c:v>
                </c:pt>
              </c:numCache>
            </c:numRef>
          </c:val>
          <c:smooth val="0"/>
          <c:extLst>
            <c:ext xmlns:c16="http://schemas.microsoft.com/office/drawing/2014/chart" uri="{C3380CC4-5D6E-409C-BE32-E72D297353CC}">
              <c16:uniqueId val="{00000004-100C-477C-B6CC-137363006999}"/>
            </c:ext>
          </c:extLst>
        </c:ser>
        <c:ser>
          <c:idx val="5"/>
          <c:order val="5"/>
          <c:tx>
            <c:strRef>
              <c:f>Sheet1!$G$1</c:f>
              <c:strCache>
                <c:ptCount val="1"/>
                <c:pt idx="0">
                  <c:v>venzoarg</c:v>
                </c:pt>
              </c:strCache>
            </c:strRef>
          </c:tx>
          <c:spPr>
            <a:ln w="28575" cap="rnd">
              <a:solidFill>
                <a:schemeClr val="accent6"/>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Sheet1!$G$2:$G$29</c:f>
              <c:numCache>
                <c:formatCode>General</c:formatCode>
                <c:ptCount val="28"/>
                <c:pt idx="0">
                  <c:v>91489</c:v>
                </c:pt>
                <c:pt idx="1">
                  <c:v>91490</c:v>
                </c:pt>
                <c:pt idx="2">
                  <c:v>91504</c:v>
                </c:pt>
                <c:pt idx="3">
                  <c:v>91519</c:v>
                </c:pt>
                <c:pt idx="4">
                  <c:v>91522</c:v>
                </c:pt>
                <c:pt idx="5">
                  <c:v>91516</c:v>
                </c:pt>
                <c:pt idx="6">
                  <c:v>91538</c:v>
                </c:pt>
                <c:pt idx="7">
                  <c:v>91544</c:v>
                </c:pt>
                <c:pt idx="8">
                  <c:v>91544</c:v>
                </c:pt>
                <c:pt idx="9">
                  <c:v>91538</c:v>
                </c:pt>
                <c:pt idx="10">
                  <c:v>91535</c:v>
                </c:pt>
                <c:pt idx="11">
                  <c:v>91542</c:v>
                </c:pt>
                <c:pt idx="12">
                  <c:v>91551</c:v>
                </c:pt>
                <c:pt idx="13">
                  <c:v>91551</c:v>
                </c:pt>
                <c:pt idx="14">
                  <c:v>91553</c:v>
                </c:pt>
                <c:pt idx="15">
                  <c:v>91551</c:v>
                </c:pt>
                <c:pt idx="16">
                  <c:v>91536</c:v>
                </c:pt>
                <c:pt idx="17">
                  <c:v>91536</c:v>
                </c:pt>
                <c:pt idx="18">
                  <c:v>91536</c:v>
                </c:pt>
                <c:pt idx="19">
                  <c:v>91549</c:v>
                </c:pt>
                <c:pt idx="20">
                  <c:v>91510</c:v>
                </c:pt>
                <c:pt idx="21">
                  <c:v>91501</c:v>
                </c:pt>
                <c:pt idx="22">
                  <c:v>91505</c:v>
                </c:pt>
                <c:pt idx="23">
                  <c:v>91505</c:v>
                </c:pt>
                <c:pt idx="24">
                  <c:v>91504</c:v>
                </c:pt>
                <c:pt idx="25">
                  <c:v>91506</c:v>
                </c:pt>
                <c:pt idx="26">
                  <c:v>91532</c:v>
                </c:pt>
                <c:pt idx="27">
                  <c:v>91529</c:v>
                </c:pt>
              </c:numCache>
            </c:numRef>
          </c:val>
          <c:smooth val="0"/>
          <c:extLst>
            <c:ext xmlns:c16="http://schemas.microsoft.com/office/drawing/2014/chart" uri="{C3380CC4-5D6E-409C-BE32-E72D297353CC}">
              <c16:uniqueId val="{00000005-100C-477C-B6CC-137363006999}"/>
            </c:ext>
          </c:extLst>
        </c:ser>
        <c:dLbls>
          <c:showLegendKey val="0"/>
          <c:showVal val="0"/>
          <c:showCatName val="0"/>
          <c:showSerName val="0"/>
          <c:showPercent val="0"/>
          <c:showBubbleSize val="0"/>
        </c:dLbls>
        <c:smooth val="0"/>
        <c:axId val="399000432"/>
        <c:axId val="399010600"/>
      </c:lineChart>
      <c:dateAx>
        <c:axId val="399000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10600"/>
        <c:crosses val="autoZero"/>
        <c:auto val="1"/>
        <c:lblOffset val="100"/>
        <c:baseTimeUnit val="days"/>
      </c:dateAx>
      <c:valAx>
        <c:axId val="399010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0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44</c:v>
                </c:pt>
                <c:pt idx="1">
                  <c:v>176</c:v>
                </c:pt>
                <c:pt idx="2">
                  <c:v>40</c:v>
                </c:pt>
                <c:pt idx="3">
                  <c:v>-98</c:v>
                </c:pt>
                <c:pt idx="4">
                  <c:v>-24</c:v>
                </c:pt>
                <c:pt idx="5">
                  <c:v>-21</c:v>
                </c:pt>
                <c:pt idx="6">
                  <c:v>-21</c:v>
                </c:pt>
                <c:pt idx="7">
                  <c:v>-5</c:v>
                </c:pt>
                <c:pt idx="8">
                  <c:v>-12</c:v>
                </c:pt>
                <c:pt idx="9">
                  <c:v>-15</c:v>
                </c:pt>
                <c:pt idx="10">
                  <c:v>-11</c:v>
                </c:pt>
                <c:pt idx="11">
                  <c:v>-3</c:v>
                </c:pt>
                <c:pt idx="12">
                  <c:v>-15</c:v>
                </c:pt>
                <c:pt idx="13">
                  <c:v>-9</c:v>
                </c:pt>
                <c:pt idx="14">
                  <c:v>-5</c:v>
                </c:pt>
                <c:pt idx="15">
                  <c:v>-12</c:v>
                </c:pt>
                <c:pt idx="16">
                  <c:v>-1</c:v>
                </c:pt>
                <c:pt idx="17">
                  <c:v>-8</c:v>
                </c:pt>
                <c:pt idx="18">
                  <c:v>-9</c:v>
                </c:pt>
                <c:pt idx="19">
                  <c:v>-5</c:v>
                </c:pt>
                <c:pt idx="20">
                  <c:v>-12</c:v>
                </c:pt>
                <c:pt idx="21">
                  <c:v>-9</c:v>
                </c:pt>
                <c:pt idx="22">
                  <c:v>-8</c:v>
                </c:pt>
                <c:pt idx="23">
                  <c:v>-7</c:v>
                </c:pt>
                <c:pt idx="24">
                  <c:v>-4</c:v>
                </c:pt>
                <c:pt idx="25">
                  <c:v>-8</c:v>
                </c:pt>
                <c:pt idx="26">
                  <c:v>-20</c:v>
                </c:pt>
                <c:pt idx="27">
                  <c:v>-3</c:v>
                </c:pt>
              </c:numCache>
            </c:numRef>
          </c:val>
          <c:smooth val="0"/>
          <c:extLst>
            <c:ext xmlns:c16="http://schemas.microsoft.com/office/drawing/2014/chart" uri="{C3380CC4-5D6E-409C-BE32-E72D297353CC}">
              <c16:uniqueId val="{00000000-41FD-4257-B983-849E20D065CF}"/>
            </c:ext>
          </c:extLst>
        </c:ser>
        <c:ser>
          <c:idx val="1"/>
          <c:order val="1"/>
          <c:tx>
            <c:strRef>
              <c:f>Sheet1!$C$1</c:f>
              <c:strCache>
                <c:ptCount val="1"/>
                <c:pt idx="0">
                  <c:v>olmobikes</c:v>
                </c:pt>
              </c:strCache>
            </c:strRef>
          </c:tx>
          <c:spPr>
            <a:ln w="28575" cap="rnd">
              <a:solidFill>
                <a:schemeClr val="accent2"/>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Sheet1!$C$2:$C$29</c:f>
              <c:numCache>
                <c:formatCode>General</c:formatCode>
                <c:ptCount val="28"/>
                <c:pt idx="0">
                  <c:v>-52</c:v>
                </c:pt>
                <c:pt idx="1">
                  <c:v>-58</c:v>
                </c:pt>
                <c:pt idx="2">
                  <c:v>-31</c:v>
                </c:pt>
                <c:pt idx="3">
                  <c:v>-61</c:v>
                </c:pt>
                <c:pt idx="4">
                  <c:v>-52</c:v>
                </c:pt>
                <c:pt idx="5">
                  <c:v>-43</c:v>
                </c:pt>
                <c:pt idx="6">
                  <c:v>662</c:v>
                </c:pt>
                <c:pt idx="7">
                  <c:v>526</c:v>
                </c:pt>
                <c:pt idx="8">
                  <c:v>257</c:v>
                </c:pt>
                <c:pt idx="9">
                  <c:v>1242</c:v>
                </c:pt>
                <c:pt idx="10">
                  <c:v>2685</c:v>
                </c:pt>
                <c:pt idx="11">
                  <c:v>2513</c:v>
                </c:pt>
                <c:pt idx="12">
                  <c:v>2228</c:v>
                </c:pt>
                <c:pt idx="13">
                  <c:v>1094</c:v>
                </c:pt>
                <c:pt idx="14">
                  <c:v>-183</c:v>
                </c:pt>
                <c:pt idx="15">
                  <c:v>-53</c:v>
                </c:pt>
                <c:pt idx="16">
                  <c:v>-128</c:v>
                </c:pt>
                <c:pt idx="17">
                  <c:v>-77</c:v>
                </c:pt>
                <c:pt idx="18">
                  <c:v>-82</c:v>
                </c:pt>
                <c:pt idx="19">
                  <c:v>-94</c:v>
                </c:pt>
                <c:pt idx="20">
                  <c:v>-81</c:v>
                </c:pt>
                <c:pt idx="21">
                  <c:v>-67</c:v>
                </c:pt>
                <c:pt idx="22">
                  <c:v>-58</c:v>
                </c:pt>
                <c:pt idx="23">
                  <c:v>-56</c:v>
                </c:pt>
                <c:pt idx="24">
                  <c:v>-75</c:v>
                </c:pt>
                <c:pt idx="25">
                  <c:v>-79</c:v>
                </c:pt>
                <c:pt idx="26">
                  <c:v>-52</c:v>
                </c:pt>
                <c:pt idx="27">
                  <c:v>-16</c:v>
                </c:pt>
              </c:numCache>
            </c:numRef>
          </c:val>
          <c:smooth val="0"/>
          <c:extLst>
            <c:ext xmlns:c16="http://schemas.microsoft.com/office/drawing/2014/chart" uri="{C3380CC4-5D6E-409C-BE32-E72D297353CC}">
              <c16:uniqueId val="{00000001-41FD-4257-B983-849E20D065CF}"/>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Sheet1!$D$2:$D$29</c:f>
              <c:numCache>
                <c:formatCode>General</c:formatCode>
                <c:ptCount val="28"/>
                <c:pt idx="0">
                  <c:v>10</c:v>
                </c:pt>
                <c:pt idx="1">
                  <c:v>6</c:v>
                </c:pt>
                <c:pt idx="2">
                  <c:v>5</c:v>
                </c:pt>
                <c:pt idx="3">
                  <c:v>4</c:v>
                </c:pt>
                <c:pt idx="4">
                  <c:v>6</c:v>
                </c:pt>
                <c:pt idx="5">
                  <c:v>10</c:v>
                </c:pt>
                <c:pt idx="6">
                  <c:v>7</c:v>
                </c:pt>
                <c:pt idx="7">
                  <c:v>10</c:v>
                </c:pt>
                <c:pt idx="8">
                  <c:v>11</c:v>
                </c:pt>
                <c:pt idx="9">
                  <c:v>6</c:v>
                </c:pt>
                <c:pt idx="10">
                  <c:v>11</c:v>
                </c:pt>
                <c:pt idx="11">
                  <c:v>13</c:v>
                </c:pt>
                <c:pt idx="12">
                  <c:v>15</c:v>
                </c:pt>
                <c:pt idx="13">
                  <c:v>4</c:v>
                </c:pt>
                <c:pt idx="14">
                  <c:v>6</c:v>
                </c:pt>
                <c:pt idx="15">
                  <c:v>0</c:v>
                </c:pt>
                <c:pt idx="16">
                  <c:v>4</c:v>
                </c:pt>
                <c:pt idx="17">
                  <c:v>-1</c:v>
                </c:pt>
                <c:pt idx="18">
                  <c:v>9</c:v>
                </c:pt>
                <c:pt idx="19">
                  <c:v>2</c:v>
                </c:pt>
                <c:pt idx="20">
                  <c:v>4</c:v>
                </c:pt>
                <c:pt idx="21">
                  <c:v>7</c:v>
                </c:pt>
                <c:pt idx="22">
                  <c:v>16</c:v>
                </c:pt>
                <c:pt idx="23">
                  <c:v>11</c:v>
                </c:pt>
                <c:pt idx="24">
                  <c:v>8</c:v>
                </c:pt>
                <c:pt idx="25">
                  <c:v>4</c:v>
                </c:pt>
                <c:pt idx="26">
                  <c:v>-1</c:v>
                </c:pt>
                <c:pt idx="27">
                  <c:v>3</c:v>
                </c:pt>
              </c:numCache>
            </c:numRef>
          </c:val>
          <c:smooth val="0"/>
          <c:extLst>
            <c:ext xmlns:c16="http://schemas.microsoft.com/office/drawing/2014/chart" uri="{C3380CC4-5D6E-409C-BE32-E72D297353CC}">
              <c16:uniqueId val="{00000002-41FD-4257-B983-849E20D065CF}"/>
            </c:ext>
          </c:extLst>
        </c:ser>
        <c:ser>
          <c:idx val="3"/>
          <c:order val="3"/>
          <c:tx>
            <c:strRef>
              <c:f>Sheet1!$E$1</c:f>
              <c:strCache>
                <c:ptCount val="1"/>
                <c:pt idx="0">
                  <c:v>motomelbicicletas</c:v>
                </c:pt>
              </c:strCache>
            </c:strRef>
          </c:tx>
          <c:spPr>
            <a:ln w="28575" cap="rnd">
              <a:solidFill>
                <a:schemeClr val="accent4"/>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Sheet1!$E$2:$E$29</c:f>
              <c:numCache>
                <c:formatCode>General</c:formatCode>
                <c:ptCount val="28"/>
                <c:pt idx="0">
                  <c:v>3</c:v>
                </c:pt>
                <c:pt idx="1">
                  <c:v>-1</c:v>
                </c:pt>
                <c:pt idx="2">
                  <c:v>7</c:v>
                </c:pt>
                <c:pt idx="3">
                  <c:v>3</c:v>
                </c:pt>
                <c:pt idx="4">
                  <c:v>0</c:v>
                </c:pt>
                <c:pt idx="5">
                  <c:v>1</c:v>
                </c:pt>
                <c:pt idx="6">
                  <c:v>-1</c:v>
                </c:pt>
                <c:pt idx="7">
                  <c:v>-2</c:v>
                </c:pt>
                <c:pt idx="8">
                  <c:v>2</c:v>
                </c:pt>
                <c:pt idx="9">
                  <c:v>2</c:v>
                </c:pt>
                <c:pt idx="10">
                  <c:v>1</c:v>
                </c:pt>
                <c:pt idx="11">
                  <c:v>2</c:v>
                </c:pt>
                <c:pt idx="12">
                  <c:v>-4</c:v>
                </c:pt>
                <c:pt idx="13">
                  <c:v>4</c:v>
                </c:pt>
                <c:pt idx="14">
                  <c:v>2</c:v>
                </c:pt>
                <c:pt idx="15">
                  <c:v>4</c:v>
                </c:pt>
                <c:pt idx="16">
                  <c:v>3</c:v>
                </c:pt>
                <c:pt idx="17">
                  <c:v>-6</c:v>
                </c:pt>
                <c:pt idx="18">
                  <c:v>1</c:v>
                </c:pt>
                <c:pt idx="19">
                  <c:v>1</c:v>
                </c:pt>
                <c:pt idx="20">
                  <c:v>-1</c:v>
                </c:pt>
                <c:pt idx="21">
                  <c:v>8</c:v>
                </c:pt>
                <c:pt idx="22">
                  <c:v>2</c:v>
                </c:pt>
                <c:pt idx="23">
                  <c:v>3</c:v>
                </c:pt>
                <c:pt idx="24">
                  <c:v>2</c:v>
                </c:pt>
                <c:pt idx="25">
                  <c:v>0</c:v>
                </c:pt>
                <c:pt idx="26">
                  <c:v>5</c:v>
                </c:pt>
                <c:pt idx="27">
                  <c:v>-3</c:v>
                </c:pt>
              </c:numCache>
            </c:numRef>
          </c:val>
          <c:smooth val="0"/>
          <c:extLst>
            <c:ext xmlns:c16="http://schemas.microsoft.com/office/drawing/2014/chart" uri="{C3380CC4-5D6E-409C-BE32-E72D297353CC}">
              <c16:uniqueId val="{00000003-41FD-4257-B983-849E20D065CF}"/>
            </c:ext>
          </c:extLst>
        </c:ser>
        <c:ser>
          <c:idx val="4"/>
          <c:order val="4"/>
          <c:tx>
            <c:strRef>
              <c:f>Sheet1!$F$1</c:f>
              <c:strCache>
                <c:ptCount val="1"/>
                <c:pt idx="0">
                  <c:v>topmega_oficial</c:v>
                </c:pt>
              </c:strCache>
            </c:strRef>
          </c:tx>
          <c:spPr>
            <a:ln w="28575" cap="rnd">
              <a:solidFill>
                <a:schemeClr val="accent5"/>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Sheet1!$F$2:$F$29</c:f>
              <c:numCache>
                <c:formatCode>General</c:formatCode>
                <c:ptCount val="28"/>
                <c:pt idx="0">
                  <c:v>22</c:v>
                </c:pt>
                <c:pt idx="1">
                  <c:v>2</c:v>
                </c:pt>
                <c:pt idx="2">
                  <c:v>11</c:v>
                </c:pt>
                <c:pt idx="3">
                  <c:v>9</c:v>
                </c:pt>
                <c:pt idx="4">
                  <c:v>-5</c:v>
                </c:pt>
                <c:pt idx="5">
                  <c:v>-10</c:v>
                </c:pt>
                <c:pt idx="6">
                  <c:v>-13</c:v>
                </c:pt>
                <c:pt idx="7">
                  <c:v>-16</c:v>
                </c:pt>
                <c:pt idx="8">
                  <c:v>-4</c:v>
                </c:pt>
                <c:pt idx="9">
                  <c:v>-11</c:v>
                </c:pt>
                <c:pt idx="10">
                  <c:v>-6</c:v>
                </c:pt>
                <c:pt idx="11">
                  <c:v>-20</c:v>
                </c:pt>
                <c:pt idx="12">
                  <c:v>-17</c:v>
                </c:pt>
                <c:pt idx="13">
                  <c:v>-6</c:v>
                </c:pt>
                <c:pt idx="14">
                  <c:v>-6</c:v>
                </c:pt>
                <c:pt idx="15">
                  <c:v>2</c:v>
                </c:pt>
                <c:pt idx="16">
                  <c:v>-13</c:v>
                </c:pt>
                <c:pt idx="17">
                  <c:v>-21</c:v>
                </c:pt>
                <c:pt idx="18">
                  <c:v>-9</c:v>
                </c:pt>
                <c:pt idx="19">
                  <c:v>-8</c:v>
                </c:pt>
                <c:pt idx="20">
                  <c:v>10</c:v>
                </c:pt>
                <c:pt idx="21">
                  <c:v>12</c:v>
                </c:pt>
                <c:pt idx="22">
                  <c:v>-9</c:v>
                </c:pt>
                <c:pt idx="23">
                  <c:v>-8</c:v>
                </c:pt>
                <c:pt idx="24">
                  <c:v>-16</c:v>
                </c:pt>
                <c:pt idx="25">
                  <c:v>-8</c:v>
                </c:pt>
                <c:pt idx="26">
                  <c:v>-5</c:v>
                </c:pt>
                <c:pt idx="27">
                  <c:v>-2</c:v>
                </c:pt>
              </c:numCache>
            </c:numRef>
          </c:val>
          <c:smooth val="0"/>
          <c:extLst>
            <c:ext xmlns:c16="http://schemas.microsoft.com/office/drawing/2014/chart" uri="{C3380CC4-5D6E-409C-BE32-E72D297353CC}">
              <c16:uniqueId val="{00000004-41FD-4257-B983-849E20D065CF}"/>
            </c:ext>
          </c:extLst>
        </c:ser>
        <c:ser>
          <c:idx val="5"/>
          <c:order val="5"/>
          <c:tx>
            <c:strRef>
              <c:f>Sheet1!$G$1</c:f>
              <c:strCache>
                <c:ptCount val="1"/>
                <c:pt idx="0">
                  <c:v>venzoarg</c:v>
                </c:pt>
              </c:strCache>
            </c:strRef>
          </c:tx>
          <c:spPr>
            <a:ln w="28575" cap="rnd">
              <a:solidFill>
                <a:schemeClr val="accent6"/>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Sheet1!$G$2:$G$29</c:f>
              <c:numCache>
                <c:formatCode>General</c:formatCode>
                <c:ptCount val="28"/>
                <c:pt idx="0">
                  <c:v>-16</c:v>
                </c:pt>
                <c:pt idx="1">
                  <c:v>1</c:v>
                </c:pt>
                <c:pt idx="2">
                  <c:v>14</c:v>
                </c:pt>
                <c:pt idx="3">
                  <c:v>15</c:v>
                </c:pt>
                <c:pt idx="4">
                  <c:v>3</c:v>
                </c:pt>
                <c:pt idx="5">
                  <c:v>-6</c:v>
                </c:pt>
                <c:pt idx="6">
                  <c:v>22</c:v>
                </c:pt>
                <c:pt idx="7">
                  <c:v>6</c:v>
                </c:pt>
                <c:pt idx="8">
                  <c:v>0</c:v>
                </c:pt>
                <c:pt idx="9">
                  <c:v>-6</c:v>
                </c:pt>
                <c:pt idx="10">
                  <c:v>-3</c:v>
                </c:pt>
                <c:pt idx="11">
                  <c:v>7</c:v>
                </c:pt>
                <c:pt idx="12">
                  <c:v>9</c:v>
                </c:pt>
                <c:pt idx="13">
                  <c:v>0</c:v>
                </c:pt>
                <c:pt idx="14">
                  <c:v>2</c:v>
                </c:pt>
                <c:pt idx="15">
                  <c:v>-2</c:v>
                </c:pt>
                <c:pt idx="16">
                  <c:v>-15</c:v>
                </c:pt>
                <c:pt idx="17">
                  <c:v>0</c:v>
                </c:pt>
                <c:pt idx="18">
                  <c:v>0</c:v>
                </c:pt>
                <c:pt idx="19">
                  <c:v>13</c:v>
                </c:pt>
                <c:pt idx="20">
                  <c:v>-39</c:v>
                </c:pt>
                <c:pt idx="21">
                  <c:v>-9</c:v>
                </c:pt>
                <c:pt idx="22">
                  <c:v>4</c:v>
                </c:pt>
                <c:pt idx="23">
                  <c:v>0</c:v>
                </c:pt>
                <c:pt idx="24">
                  <c:v>-1</c:v>
                </c:pt>
                <c:pt idx="25">
                  <c:v>2</c:v>
                </c:pt>
                <c:pt idx="26">
                  <c:v>26</c:v>
                </c:pt>
                <c:pt idx="27">
                  <c:v>-3</c:v>
                </c:pt>
              </c:numCache>
            </c:numRef>
          </c:val>
          <c:smooth val="0"/>
          <c:extLst>
            <c:ext xmlns:c16="http://schemas.microsoft.com/office/drawing/2014/chart" uri="{C3380CC4-5D6E-409C-BE32-E72D297353CC}">
              <c16:uniqueId val="{00000005-41FD-4257-B983-849E20D065CF}"/>
            </c:ext>
          </c:extLst>
        </c:ser>
        <c:dLbls>
          <c:showLegendKey val="0"/>
          <c:showVal val="0"/>
          <c:showCatName val="0"/>
          <c:showSerName val="0"/>
          <c:showPercent val="0"/>
          <c:showBubbleSize val="0"/>
        </c:dLbls>
        <c:smooth val="0"/>
        <c:axId val="399002728"/>
        <c:axId val="398749920"/>
      </c:lineChart>
      <c:dateAx>
        <c:axId val="399002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749920"/>
        <c:crosses val="autoZero"/>
        <c:auto val="1"/>
        <c:lblOffset val="100"/>
        <c:baseTimeUnit val="days"/>
      </c:dateAx>
      <c:valAx>
        <c:axId val="398749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02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-30</c:v>
                </c:pt>
                <c:pt idx="2">
                  <c:v>-11</c:v>
                </c:pt>
                <c:pt idx="3">
                  <c:v>-15</c:v>
                </c:pt>
                <c:pt idx="4">
                  <c:v>-11</c:v>
                </c:pt>
                <c:pt idx="5">
                  <c:v>6</c:v>
                </c:pt>
                <c:pt idx="6">
                  <c:v>36</c:v>
                </c:pt>
              </c:numCache>
            </c:numRef>
          </c:val>
          <c:extLst>
            <c:ext xmlns:c16="http://schemas.microsoft.com/office/drawing/2014/chart" uri="{C3380CC4-5D6E-409C-BE32-E72D297353CC}">
              <c16:uniqueId val="{00000000-2477-495D-B2A5-B273934AEF58}"/>
            </c:ext>
          </c:extLst>
        </c:ser>
        <c:ser>
          <c:idx val="1"/>
          <c:order val="1"/>
          <c:tx>
            <c:strRef>
              <c:f>Sheet1!$C$1</c:f>
              <c:strCache>
                <c:ptCount val="1"/>
                <c:pt idx="0">
                  <c:v>olmobikes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257</c:v>
                </c:pt>
                <c:pt idx="1">
                  <c:v>618</c:v>
                </c:pt>
                <c:pt idx="2">
                  <c:v>575</c:v>
                </c:pt>
                <c:pt idx="3">
                  <c:v>510</c:v>
                </c:pt>
                <c:pt idx="4">
                  <c:v>415</c:v>
                </c:pt>
                <c:pt idx="5">
                  <c:v>56</c:v>
                </c:pt>
                <c:pt idx="6">
                  <c:v>22</c:v>
                </c:pt>
              </c:numCache>
            </c:numRef>
          </c:val>
          <c:extLst>
            <c:ext xmlns:c16="http://schemas.microsoft.com/office/drawing/2014/chart" uri="{C3380CC4-5D6E-409C-BE32-E72D297353CC}">
              <c16:uniqueId val="{00000001-2477-495D-B2A5-B273934AEF58}"/>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7</c:v>
                </c:pt>
                <c:pt idx="1">
                  <c:v>6</c:v>
                </c:pt>
                <c:pt idx="2">
                  <c:v>8</c:v>
                </c:pt>
                <c:pt idx="3">
                  <c:v>7</c:v>
                </c:pt>
                <c:pt idx="4">
                  <c:v>5</c:v>
                </c:pt>
                <c:pt idx="5">
                  <c:v>8</c:v>
                </c:pt>
                <c:pt idx="6">
                  <c:v>8</c:v>
                </c:pt>
              </c:numCache>
            </c:numRef>
          </c:val>
          <c:extLst>
            <c:ext xmlns:c16="http://schemas.microsoft.com/office/drawing/2014/chart" uri="{C3380CC4-5D6E-409C-BE32-E72D297353CC}">
              <c16:uniqueId val="{00000002-2477-495D-B2A5-B273934AEF58}"/>
            </c:ext>
          </c:extLst>
        </c:ser>
        <c:ser>
          <c:idx val="3"/>
          <c:order val="3"/>
          <c:tx>
            <c:strRef>
              <c:f>Sheet1!$E$1</c:f>
              <c:strCache>
                <c:ptCount val="1"/>
                <c:pt idx="0">
                  <c:v>motomelbicicletas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0</c:v>
                </c:pt>
                <c:pt idx="2">
                  <c:v>1</c:v>
                </c:pt>
                <c:pt idx="3">
                  <c:v>1</c:v>
                </c:pt>
                <c:pt idx="4">
                  <c:v>0</c:v>
                </c:pt>
                <c:pt idx="5">
                  <c:v>3</c:v>
                </c:pt>
                <c:pt idx="6">
                  <c:v>2</c:v>
                </c:pt>
              </c:numCache>
            </c:numRef>
          </c:val>
          <c:extLst>
            <c:ext xmlns:c16="http://schemas.microsoft.com/office/drawing/2014/chart" uri="{C3380CC4-5D6E-409C-BE32-E72D297353CC}">
              <c16:uniqueId val="{00000003-2477-495D-B2A5-B273934AEF58}"/>
            </c:ext>
          </c:extLst>
        </c:ser>
        <c:ser>
          <c:idx val="4"/>
          <c:order val="4"/>
          <c:tx>
            <c:strRef>
              <c:f>Sheet1!$F$1</c:f>
              <c:strCache>
                <c:ptCount val="1"/>
                <c:pt idx="0">
                  <c:v>topmega_oficial</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c:v>
                </c:pt>
                <c:pt idx="1">
                  <c:v>-9</c:v>
                </c:pt>
                <c:pt idx="2">
                  <c:v>-11</c:v>
                </c:pt>
                <c:pt idx="3">
                  <c:v>-10</c:v>
                </c:pt>
                <c:pt idx="4">
                  <c:v>-3</c:v>
                </c:pt>
                <c:pt idx="5">
                  <c:v>3</c:v>
                </c:pt>
                <c:pt idx="6">
                  <c:v>-2</c:v>
                </c:pt>
              </c:numCache>
            </c:numRef>
          </c:val>
          <c:extLst>
            <c:ext xmlns:c16="http://schemas.microsoft.com/office/drawing/2014/chart" uri="{C3380CC4-5D6E-409C-BE32-E72D297353CC}">
              <c16:uniqueId val="{00000004-2477-495D-B2A5-B273934AEF58}"/>
            </c:ext>
          </c:extLst>
        </c:ser>
        <c:ser>
          <c:idx val="5"/>
          <c:order val="5"/>
          <c:tx>
            <c:strRef>
              <c:f>Sheet1!$G$1</c:f>
              <c:strCache>
                <c:ptCount val="1"/>
                <c:pt idx="0">
                  <c:v>venzoarg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c:v>
                </c:pt>
                <c:pt idx="1">
                  <c:v>3</c:v>
                </c:pt>
                <c:pt idx="2">
                  <c:v>3</c:v>
                </c:pt>
                <c:pt idx="3">
                  <c:v>11</c:v>
                </c:pt>
                <c:pt idx="4">
                  <c:v>-5</c:v>
                </c:pt>
                <c:pt idx="5">
                  <c:v>-4</c:v>
                </c:pt>
                <c:pt idx="6">
                  <c:v>1</c:v>
                </c:pt>
              </c:numCache>
            </c:numRef>
          </c:val>
          <c:extLst>
            <c:ext xmlns:c16="http://schemas.microsoft.com/office/drawing/2014/chart" uri="{C3380CC4-5D6E-409C-BE32-E72D297353CC}">
              <c16:uniqueId val="{00000005-2477-495D-B2A5-B273934AEF58}"/>
            </c:ext>
          </c:extLst>
        </c:ser>
        <c:dLbls>
          <c:showLegendKey val="0"/>
          <c:showVal val="0"/>
          <c:showCatName val="0"/>
          <c:showSerName val="0"/>
          <c:showPercent val="0"/>
          <c:showBubbleSize val="0"/>
        </c:dLbls>
        <c:gapWidth val="219"/>
        <c:overlap val="-27"/>
        <c:axId val="418172808"/>
        <c:axId val="418179696"/>
      </c:barChart>
      <c:catAx>
        <c:axId val="418172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79696"/>
        <c:crosses val="autoZero"/>
        <c:auto val="1"/>
        <c:lblAlgn val="ctr"/>
        <c:lblOffset val="100"/>
        <c:noMultiLvlLbl val="0"/>
      </c:catAx>
      <c:valAx>
        <c:axId val="418179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72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2</c:v>
                </c:pt>
                <c:pt idx="2">
                  <c:v>1</c:v>
                </c:pt>
                <c:pt idx="3">
                  <c:v>2</c:v>
                </c:pt>
                <c:pt idx="4">
                  <c:v>1</c:v>
                </c:pt>
                <c:pt idx="5">
                  <c:v>0</c:v>
                </c:pt>
                <c:pt idx="6">
                  <c:v>0</c:v>
                </c:pt>
              </c:numCache>
            </c:numRef>
          </c:val>
          <c:extLst>
            <c:ext xmlns:c16="http://schemas.microsoft.com/office/drawing/2014/chart" uri="{C3380CC4-5D6E-409C-BE32-E72D297353CC}">
              <c16:uniqueId val="{00000000-C976-4448-B211-9557B74A9B68}"/>
            </c:ext>
          </c:extLst>
        </c:ser>
        <c:ser>
          <c:idx val="1"/>
          <c:order val="1"/>
          <c:tx>
            <c:strRef>
              <c:f>Sheet1!$C$1</c:f>
              <c:strCache>
                <c:ptCount val="1"/>
                <c:pt idx="0">
                  <c:v>olmobikes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1</c:v>
                </c:pt>
                <c:pt idx="3">
                  <c:v>0</c:v>
                </c:pt>
                <c:pt idx="4">
                  <c:v>2</c:v>
                </c:pt>
                <c:pt idx="5">
                  <c:v>0</c:v>
                </c:pt>
                <c:pt idx="6">
                  <c:v>0</c:v>
                </c:pt>
              </c:numCache>
            </c:numRef>
          </c:val>
          <c:extLst>
            <c:ext xmlns:c16="http://schemas.microsoft.com/office/drawing/2014/chart" uri="{C3380CC4-5D6E-409C-BE32-E72D297353CC}">
              <c16:uniqueId val="{00000001-C976-4448-B211-9557B74A9B68}"/>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2</c:v>
                </c:pt>
                <c:pt idx="3">
                  <c:v>0</c:v>
                </c:pt>
                <c:pt idx="4">
                  <c:v>1</c:v>
                </c:pt>
                <c:pt idx="5">
                  <c:v>0</c:v>
                </c:pt>
                <c:pt idx="6">
                  <c:v>0</c:v>
                </c:pt>
              </c:numCache>
            </c:numRef>
          </c:val>
          <c:extLst>
            <c:ext xmlns:c16="http://schemas.microsoft.com/office/drawing/2014/chart" uri="{C3380CC4-5D6E-409C-BE32-E72D297353CC}">
              <c16:uniqueId val="{00000002-C976-4448-B211-9557B74A9B68}"/>
            </c:ext>
          </c:extLst>
        </c:ser>
        <c:ser>
          <c:idx val="3"/>
          <c:order val="3"/>
          <c:tx>
            <c:strRef>
              <c:f>Sheet1!$E$1</c:f>
              <c:strCache>
                <c:ptCount val="1"/>
                <c:pt idx="0">
                  <c:v>motomelbicicletas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0</c:v>
                </c:pt>
                <c:pt idx="3">
                  <c:v>3</c:v>
                </c:pt>
                <c:pt idx="4">
                  <c:v>0</c:v>
                </c:pt>
                <c:pt idx="5">
                  <c:v>0</c:v>
                </c:pt>
                <c:pt idx="6">
                  <c:v>0</c:v>
                </c:pt>
              </c:numCache>
            </c:numRef>
          </c:val>
          <c:extLst>
            <c:ext xmlns:c16="http://schemas.microsoft.com/office/drawing/2014/chart" uri="{C3380CC4-5D6E-409C-BE32-E72D297353CC}">
              <c16:uniqueId val="{00000003-C976-4448-B211-9557B74A9B68}"/>
            </c:ext>
          </c:extLst>
        </c:ser>
        <c:ser>
          <c:idx val="4"/>
          <c:order val="4"/>
          <c:tx>
            <c:strRef>
              <c:f>Sheet1!$F$1</c:f>
              <c:strCache>
                <c:ptCount val="1"/>
                <c:pt idx="0">
                  <c:v>topmega_oficial</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1</c:v>
                </c:pt>
                <c:pt idx="2">
                  <c:v>0</c:v>
                </c:pt>
                <c:pt idx="3">
                  <c:v>0</c:v>
                </c:pt>
                <c:pt idx="4">
                  <c:v>0</c:v>
                </c:pt>
                <c:pt idx="5">
                  <c:v>1</c:v>
                </c:pt>
                <c:pt idx="6">
                  <c:v>1</c:v>
                </c:pt>
              </c:numCache>
            </c:numRef>
          </c:val>
          <c:extLst>
            <c:ext xmlns:c16="http://schemas.microsoft.com/office/drawing/2014/chart" uri="{C3380CC4-5D6E-409C-BE32-E72D297353CC}">
              <c16:uniqueId val="{00000004-C976-4448-B211-9557B74A9B68}"/>
            </c:ext>
          </c:extLst>
        </c:ser>
        <c:ser>
          <c:idx val="5"/>
          <c:order val="5"/>
          <c:tx>
            <c:strRef>
              <c:f>Sheet1!$G$1</c:f>
              <c:strCache>
                <c:ptCount val="1"/>
                <c:pt idx="0">
                  <c:v>venzoarg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2</c:v>
                </c:pt>
                <c:pt idx="2">
                  <c:v>1</c:v>
                </c:pt>
                <c:pt idx="3">
                  <c:v>1</c:v>
                </c:pt>
                <c:pt idx="4">
                  <c:v>1</c:v>
                </c:pt>
                <c:pt idx="5">
                  <c:v>0</c:v>
                </c:pt>
                <c:pt idx="6">
                  <c:v>3</c:v>
                </c:pt>
              </c:numCache>
            </c:numRef>
          </c:val>
          <c:extLst>
            <c:ext xmlns:c16="http://schemas.microsoft.com/office/drawing/2014/chart" uri="{C3380CC4-5D6E-409C-BE32-E72D297353CC}">
              <c16:uniqueId val="{00000005-C976-4448-B211-9557B74A9B68}"/>
            </c:ext>
          </c:extLst>
        </c:ser>
        <c:dLbls>
          <c:showLegendKey val="0"/>
          <c:showVal val="0"/>
          <c:showCatName val="0"/>
          <c:showSerName val="0"/>
          <c:showPercent val="0"/>
          <c:showBubbleSize val="0"/>
        </c:dLbls>
        <c:gapWidth val="219"/>
        <c:overlap val="-27"/>
        <c:axId val="418177072"/>
        <c:axId val="418180352"/>
      </c:barChart>
      <c:catAx>
        <c:axId val="418177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80352"/>
        <c:crosses val="autoZero"/>
        <c:auto val="1"/>
        <c:lblAlgn val="ctr"/>
        <c:lblOffset val="100"/>
        <c:noMultiLvlLbl val="0"/>
      </c:catAx>
      <c:valAx>
        <c:axId val="418180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7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0.19841269841269801</c:v>
                </c:pt>
                <c:pt idx="1">
                  <c:v>0.16762452107279699</c:v>
                </c:pt>
                <c:pt idx="2">
                  <c:v>0.15736179529283001</c:v>
                </c:pt>
                <c:pt idx="3">
                  <c:v>0.14367816091954</c:v>
                </c:pt>
                <c:pt idx="4">
                  <c:v>8.2101806239737299E-2</c:v>
                </c:pt>
              </c:numCache>
            </c:numRef>
          </c:val>
          <c:extLst>
            <c:ext xmlns:c16="http://schemas.microsoft.com/office/drawing/2014/chart" uri="{C3380CC4-5D6E-409C-BE32-E72D297353CC}">
              <c16:uniqueId val="{00000000-801A-4525-928C-889A24D3B42C}"/>
            </c:ext>
          </c:extLst>
        </c:ser>
        <c:ser>
          <c:idx val="1"/>
          <c:order val="1"/>
          <c:tx>
            <c:strRef>
              <c:f>Sheet1!$C$1</c:f>
              <c:strCache>
                <c:ptCount val="1"/>
                <c:pt idx="0">
                  <c:v>olmobikes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7.0702002463166505E-2</c:v>
                </c:pt>
                <c:pt idx="2">
                  <c:v>0.11357934589244199</c:v>
                </c:pt>
                <c:pt idx="4">
                  <c:v>12.128358345117</c:v>
                </c:pt>
              </c:numCache>
            </c:numRef>
          </c:val>
          <c:extLst>
            <c:ext xmlns:c16="http://schemas.microsoft.com/office/drawing/2014/chart" uri="{C3380CC4-5D6E-409C-BE32-E72D297353CC}">
              <c16:uniqueId val="{00000001-801A-4525-928C-889A24D3B42C}"/>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0.80752212389380496</c:v>
                </c:pt>
                <c:pt idx="1">
                  <c:v>1.0398230088495599</c:v>
                </c:pt>
                <c:pt idx="2">
                  <c:v>1.34955752212389</c:v>
                </c:pt>
                <c:pt idx="4">
                  <c:v>0.199115044247788</c:v>
                </c:pt>
              </c:numCache>
            </c:numRef>
          </c:val>
          <c:extLst>
            <c:ext xmlns:c16="http://schemas.microsoft.com/office/drawing/2014/chart" uri="{C3380CC4-5D6E-409C-BE32-E72D297353CC}">
              <c16:uniqueId val="{00000002-801A-4525-928C-889A24D3B42C}"/>
            </c:ext>
          </c:extLst>
        </c:ser>
        <c:ser>
          <c:idx val="3"/>
          <c:order val="3"/>
          <c:tx>
            <c:strRef>
              <c:f>Sheet1!$E$1</c:f>
              <c:strCache>
                <c:ptCount val="1"/>
                <c:pt idx="0">
                  <c:v>motomelbicicletas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0.19317450096587299</c:v>
                </c:pt>
                <c:pt idx="1">
                  <c:v>0.19317450096587299</c:v>
                </c:pt>
                <c:pt idx="3">
                  <c:v>0.40781283537239699</c:v>
                </c:pt>
              </c:numCache>
            </c:numRef>
          </c:val>
          <c:extLst>
            <c:ext xmlns:c16="http://schemas.microsoft.com/office/drawing/2014/chart" uri="{C3380CC4-5D6E-409C-BE32-E72D297353CC}">
              <c16:uniqueId val="{00000003-801A-4525-928C-889A24D3B42C}"/>
            </c:ext>
          </c:extLst>
        </c:ser>
        <c:ser>
          <c:idx val="4"/>
          <c:order val="4"/>
          <c:tx>
            <c:strRef>
              <c:f>Sheet1!$F$1</c:f>
              <c:strCache>
                <c:ptCount val="1"/>
                <c:pt idx="0">
                  <c:v>topmega_oficial</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7.2332386350117295E-2</c:v>
                </c:pt>
                <c:pt idx="1">
                  <c:v>6.2814967093522897E-2</c:v>
                </c:pt>
                <c:pt idx="5">
                  <c:v>4.2828386654674699E-2</c:v>
                </c:pt>
                <c:pt idx="6">
                  <c:v>8.8511999086327703E-2</c:v>
                </c:pt>
              </c:numCache>
            </c:numRef>
          </c:val>
          <c:extLst>
            <c:ext xmlns:c16="http://schemas.microsoft.com/office/drawing/2014/chart" uri="{C3380CC4-5D6E-409C-BE32-E72D297353CC}">
              <c16:uniqueId val="{00000004-801A-4525-928C-889A24D3B42C}"/>
            </c:ext>
          </c:extLst>
        </c:ser>
        <c:ser>
          <c:idx val="5"/>
          <c:order val="5"/>
          <c:tx>
            <c:strRef>
              <c:f>Sheet1!$G$1</c:f>
              <c:strCache>
                <c:ptCount val="1"/>
                <c:pt idx="0">
                  <c:v>venzoarg</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0.15736157099301701</c:v>
                </c:pt>
                <c:pt idx="1">
                  <c:v>0.166650274836355</c:v>
                </c:pt>
                <c:pt idx="2">
                  <c:v>0.62507512922226205</c:v>
                </c:pt>
                <c:pt idx="3">
                  <c:v>0.25243418680129798</c:v>
                </c:pt>
                <c:pt idx="4">
                  <c:v>8.8515883683572105E-2</c:v>
                </c:pt>
                <c:pt idx="6">
                  <c:v>0.18176718501276701</c:v>
                </c:pt>
              </c:numCache>
            </c:numRef>
          </c:val>
          <c:extLst>
            <c:ext xmlns:c16="http://schemas.microsoft.com/office/drawing/2014/chart" uri="{C3380CC4-5D6E-409C-BE32-E72D297353CC}">
              <c16:uniqueId val="{00000005-801A-4525-928C-889A24D3B42C}"/>
            </c:ext>
          </c:extLst>
        </c:ser>
        <c:dLbls>
          <c:showLegendKey val="0"/>
          <c:showVal val="0"/>
          <c:showCatName val="0"/>
          <c:showSerName val="0"/>
          <c:showPercent val="0"/>
          <c:showBubbleSize val="0"/>
        </c:dLbls>
        <c:gapWidth val="219"/>
        <c:overlap val="-27"/>
        <c:axId val="418178384"/>
        <c:axId val="418181664"/>
      </c:barChart>
      <c:catAx>
        <c:axId val="418178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81664"/>
        <c:crosses val="autoZero"/>
        <c:auto val="1"/>
        <c:lblAlgn val="ctr"/>
        <c:lblOffset val="100"/>
        <c:noMultiLvlLbl val="0"/>
      </c:catAx>
      <c:valAx>
        <c:axId val="418181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78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1</c:v>
                </c:pt>
                <c:pt idx="12">
                  <c:v>0</c:v>
                </c:pt>
                <c:pt idx="13">
                  <c:v>1</c:v>
                </c:pt>
                <c:pt idx="14">
                  <c:v>0</c:v>
                </c:pt>
                <c:pt idx="15">
                  <c:v>0</c:v>
                </c:pt>
                <c:pt idx="16">
                  <c:v>0</c:v>
                </c:pt>
                <c:pt idx="17">
                  <c:v>0</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0-B7F4-4C20-96DA-7E24B730B339}"/>
            </c:ext>
          </c:extLst>
        </c:ser>
        <c:ser>
          <c:idx val="1"/>
          <c:order val="1"/>
          <c:tx>
            <c:strRef>
              <c:f>Sheet1!$C$1</c:f>
              <c:strCache>
                <c:ptCount val="1"/>
                <c:pt idx="0">
                  <c:v>olmobikes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2</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1-B7F4-4C20-96DA-7E24B730B339}"/>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B7F4-4C20-96DA-7E24B730B339}"/>
            </c:ext>
          </c:extLst>
        </c:ser>
        <c:ser>
          <c:idx val="3"/>
          <c:order val="3"/>
          <c:tx>
            <c:strRef>
              <c:f>Sheet1!$E$1</c:f>
              <c:strCache>
                <c:ptCount val="1"/>
                <c:pt idx="0">
                  <c:v>motomelbicicletas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2</c:v>
                </c:pt>
                <c:pt idx="15">
                  <c:v>0</c:v>
                </c:pt>
                <c:pt idx="16">
                  <c:v>0</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3-B7F4-4C20-96DA-7E24B730B339}"/>
            </c:ext>
          </c:extLst>
        </c:ser>
        <c:ser>
          <c:idx val="4"/>
          <c:order val="4"/>
          <c:tx>
            <c:strRef>
              <c:f>Sheet1!$F$1</c:f>
              <c:strCache>
                <c:ptCount val="1"/>
                <c:pt idx="0">
                  <c:v>topmega_oficial</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0</c:v>
                </c:pt>
                <c:pt idx="12">
                  <c:v>0</c:v>
                </c:pt>
                <c:pt idx="13">
                  <c:v>0</c:v>
                </c:pt>
                <c:pt idx="14">
                  <c:v>0</c:v>
                </c:pt>
                <c:pt idx="15">
                  <c:v>0</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B7F4-4C20-96DA-7E24B730B339}"/>
            </c:ext>
          </c:extLst>
        </c:ser>
        <c:ser>
          <c:idx val="5"/>
          <c:order val="5"/>
          <c:tx>
            <c:strRef>
              <c:f>Sheet1!$G$1</c:f>
              <c:strCache>
                <c:ptCount val="1"/>
                <c:pt idx="0">
                  <c:v>venzoarg</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5-B7F4-4C20-96DA-7E24B730B339}"/>
            </c:ext>
          </c:extLst>
        </c:ser>
        <c:dLbls>
          <c:showLegendKey val="0"/>
          <c:showVal val="0"/>
          <c:showCatName val="0"/>
          <c:showSerName val="0"/>
          <c:showPercent val="0"/>
          <c:showBubbleSize val="0"/>
        </c:dLbls>
        <c:smooth val="0"/>
        <c:axId val="418158704"/>
        <c:axId val="418157720"/>
      </c:lineChart>
      <c:catAx>
        <c:axId val="418158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57720"/>
        <c:crosses val="autoZero"/>
        <c:auto val="1"/>
        <c:lblAlgn val="ctr"/>
        <c:lblOffset val="100"/>
        <c:noMultiLvlLbl val="0"/>
      </c:catAx>
      <c:valAx>
        <c:axId val="418157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5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0.15410958904109601</c:v>
                </c:pt>
                <c:pt idx="11">
                  <c:v>0.13013698630136999</c:v>
                </c:pt>
                <c:pt idx="12">
                  <c:v>0</c:v>
                </c:pt>
                <c:pt idx="13">
                  <c:v>0.15753424657534201</c:v>
                </c:pt>
                <c:pt idx="14">
                  <c:v>0</c:v>
                </c:pt>
                <c:pt idx="15">
                  <c:v>0</c:v>
                </c:pt>
                <c:pt idx="16">
                  <c:v>0.15753424657534201</c:v>
                </c:pt>
                <c:pt idx="17">
                  <c:v>0</c:v>
                </c:pt>
                <c:pt idx="18">
                  <c:v>8.2191780821917804E-2</c:v>
                </c:pt>
                <c:pt idx="19">
                  <c:v>0.22602739726027399</c:v>
                </c:pt>
                <c:pt idx="20">
                  <c:v>0</c:v>
                </c:pt>
                <c:pt idx="21">
                  <c:v>0</c:v>
                </c:pt>
                <c:pt idx="22">
                  <c:v>0</c:v>
                </c:pt>
                <c:pt idx="23">
                  <c:v>0</c:v>
                </c:pt>
              </c:numCache>
            </c:numRef>
          </c:val>
          <c:smooth val="0"/>
          <c:extLst>
            <c:ext xmlns:c16="http://schemas.microsoft.com/office/drawing/2014/chart" uri="{C3380CC4-5D6E-409C-BE32-E72D297353CC}">
              <c16:uniqueId val="{00000000-B363-4346-9ECA-9BA584471321}"/>
            </c:ext>
          </c:extLst>
        </c:ser>
        <c:ser>
          <c:idx val="1"/>
          <c:order val="1"/>
          <c:tx>
            <c:strRef>
              <c:f>Sheet1!$C$1</c:f>
              <c:strCache>
                <c:ptCount val="1"/>
                <c:pt idx="0">
                  <c:v>olmobikes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24.1640706600318</c:v>
                </c:pt>
                <c:pt idx="12">
                  <c:v>0</c:v>
                </c:pt>
                <c:pt idx="13">
                  <c:v>0</c:v>
                </c:pt>
                <c:pt idx="14">
                  <c:v>0</c:v>
                </c:pt>
                <c:pt idx="15">
                  <c:v>0</c:v>
                </c:pt>
                <c:pt idx="16">
                  <c:v>0</c:v>
                </c:pt>
                <c:pt idx="17">
                  <c:v>0.102167874588934</c:v>
                </c:pt>
                <c:pt idx="18">
                  <c:v>7.0696520362878407E-2</c:v>
                </c:pt>
                <c:pt idx="19">
                  <c:v>0</c:v>
                </c:pt>
                <c:pt idx="20">
                  <c:v>0</c:v>
                </c:pt>
                <c:pt idx="21">
                  <c:v>0</c:v>
                </c:pt>
                <c:pt idx="22">
                  <c:v>0</c:v>
                </c:pt>
                <c:pt idx="23">
                  <c:v>0</c:v>
                </c:pt>
              </c:numCache>
            </c:numRef>
          </c:val>
          <c:smooth val="0"/>
          <c:extLst>
            <c:ext xmlns:c16="http://schemas.microsoft.com/office/drawing/2014/chart" uri="{C3380CC4-5D6E-409C-BE32-E72D297353CC}">
              <c16:uniqueId val="{00000001-B363-4346-9ECA-9BA584471321}"/>
            </c:ext>
          </c:extLst>
        </c:ser>
        <c:ser>
          <c:idx val="2"/>
          <c:order val="2"/>
          <c:tx>
            <c:strRef>
              <c:f>Sheet1!$D$1</c:f>
              <c:strCache>
                <c:ptCount val="1"/>
                <c:pt idx="0">
                  <c:v>raleigh.bicicletas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0.19918114418501701</c:v>
                </c:pt>
                <c:pt idx="11">
                  <c:v>0.61414186123713599</c:v>
                </c:pt>
                <c:pt idx="12">
                  <c:v>2.27951753900631</c:v>
                </c:pt>
                <c:pt idx="13">
                  <c:v>1.04016819741065</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B363-4346-9ECA-9BA584471321}"/>
            </c:ext>
          </c:extLst>
        </c:ser>
        <c:ser>
          <c:idx val="3"/>
          <c:order val="3"/>
          <c:tx>
            <c:strRef>
              <c:f>Sheet1!$E$1</c:f>
              <c:strCache>
                <c:ptCount val="1"/>
                <c:pt idx="0">
                  <c:v>motomelbicicletas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0.19317450096587299</c:v>
                </c:pt>
                <c:pt idx="12">
                  <c:v>0</c:v>
                </c:pt>
                <c:pt idx="13">
                  <c:v>0</c:v>
                </c:pt>
                <c:pt idx="14">
                  <c:v>0.20927237604636201</c:v>
                </c:pt>
                <c:pt idx="15">
                  <c:v>0</c:v>
                </c:pt>
                <c:pt idx="16">
                  <c:v>0.370251126851256</c:v>
                </c:pt>
                <c:pt idx="17">
                  <c:v>0</c:v>
                </c:pt>
                <c:pt idx="18">
                  <c:v>0.62781712813908597</c:v>
                </c:pt>
                <c:pt idx="19">
                  <c:v>0</c:v>
                </c:pt>
                <c:pt idx="20">
                  <c:v>0</c:v>
                </c:pt>
                <c:pt idx="21">
                  <c:v>0</c:v>
                </c:pt>
                <c:pt idx="22">
                  <c:v>0</c:v>
                </c:pt>
                <c:pt idx="23">
                  <c:v>0</c:v>
                </c:pt>
              </c:numCache>
            </c:numRef>
          </c:val>
          <c:smooth val="0"/>
          <c:extLst>
            <c:ext xmlns:c16="http://schemas.microsoft.com/office/drawing/2014/chart" uri="{C3380CC4-5D6E-409C-BE32-E72D297353CC}">
              <c16:uniqueId val="{00000003-B363-4346-9ECA-9BA584471321}"/>
            </c:ext>
          </c:extLst>
        </c:ser>
        <c:ser>
          <c:idx val="4"/>
          <c:order val="4"/>
          <c:tx>
            <c:strRef>
              <c:f>Sheet1!$F$1</c:f>
              <c:strCache>
                <c:ptCount val="1"/>
                <c:pt idx="0">
                  <c:v>topmega_oficial</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6.3297163525604397E-2</c:v>
                </c:pt>
                <c:pt idx="11">
                  <c:v>0</c:v>
                </c:pt>
                <c:pt idx="12">
                  <c:v>6.2821245002855505E-2</c:v>
                </c:pt>
                <c:pt idx="13">
                  <c:v>0</c:v>
                </c:pt>
                <c:pt idx="14">
                  <c:v>0</c:v>
                </c:pt>
                <c:pt idx="15">
                  <c:v>0</c:v>
                </c:pt>
                <c:pt idx="16">
                  <c:v>0</c:v>
                </c:pt>
                <c:pt idx="17">
                  <c:v>7.9240434037692806E-2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B363-4346-9ECA-9BA584471321}"/>
            </c:ext>
          </c:extLst>
        </c:ser>
        <c:ser>
          <c:idx val="5"/>
          <c:order val="5"/>
          <c:tx>
            <c:strRef>
              <c:f>Sheet1!$G$1</c:f>
              <c:strCache>
                <c:ptCount val="1"/>
                <c:pt idx="0">
                  <c:v>venzoarg</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0.18430494090221999</c:v>
                </c:pt>
                <c:pt idx="11">
                  <c:v>0.40594438070261701</c:v>
                </c:pt>
                <c:pt idx="12">
                  <c:v>0</c:v>
                </c:pt>
                <c:pt idx="13">
                  <c:v>0</c:v>
                </c:pt>
                <c:pt idx="14">
                  <c:v>0.204338086652461</c:v>
                </c:pt>
                <c:pt idx="15">
                  <c:v>0</c:v>
                </c:pt>
                <c:pt idx="16">
                  <c:v>0</c:v>
                </c:pt>
                <c:pt idx="17">
                  <c:v>0.190132765120472</c:v>
                </c:pt>
                <c:pt idx="18">
                  <c:v>0</c:v>
                </c:pt>
                <c:pt idx="19">
                  <c:v>0.12129159154237</c:v>
                </c:pt>
                <c:pt idx="20">
                  <c:v>0</c:v>
                </c:pt>
                <c:pt idx="21">
                  <c:v>0</c:v>
                </c:pt>
                <c:pt idx="22">
                  <c:v>0</c:v>
                </c:pt>
                <c:pt idx="23">
                  <c:v>0</c:v>
                </c:pt>
              </c:numCache>
            </c:numRef>
          </c:val>
          <c:smooth val="0"/>
          <c:extLst>
            <c:ext xmlns:c16="http://schemas.microsoft.com/office/drawing/2014/chart" uri="{C3380CC4-5D6E-409C-BE32-E72D297353CC}">
              <c16:uniqueId val="{00000005-B363-4346-9ECA-9BA584471321}"/>
            </c:ext>
          </c:extLst>
        </c:ser>
        <c:dLbls>
          <c:showLegendKey val="0"/>
          <c:showVal val="0"/>
          <c:showCatName val="0"/>
          <c:showSerName val="0"/>
          <c:showPercent val="0"/>
          <c:showBubbleSize val="0"/>
        </c:dLbls>
        <c:smooth val="0"/>
        <c:axId val="418156408"/>
        <c:axId val="418153128"/>
      </c:lineChart>
      <c:catAx>
        <c:axId val="418156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53128"/>
        <c:crosses val="autoZero"/>
        <c:auto val="1"/>
        <c:lblAlgn val="ctr"/>
        <c:lblOffset val="100"/>
        <c:noMultiLvlLbl val="0"/>
      </c:catAx>
      <c:valAx>
        <c:axId val="418153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56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Sheet1!$B$2:$B$7</c:f>
              <c:numCache>
                <c:formatCode>General</c:formatCode>
                <c:ptCount val="6"/>
                <c:pt idx="0">
                  <c:v>1</c:v>
                </c:pt>
                <c:pt idx="1">
                  <c:v>0</c:v>
                </c:pt>
                <c:pt idx="2">
                  <c:v>4</c:v>
                </c:pt>
                <c:pt idx="3">
                  <c:v>1</c:v>
                </c:pt>
                <c:pt idx="4">
                  <c:v>2</c:v>
                </c:pt>
                <c:pt idx="5">
                  <c:v>8</c:v>
                </c:pt>
              </c:numCache>
            </c:numRef>
          </c:val>
          <c:extLst>
            <c:ext xmlns:c16="http://schemas.microsoft.com/office/drawing/2014/chart" uri="{C3380CC4-5D6E-409C-BE32-E72D297353CC}">
              <c16:uniqueId val="{00000000-D012-4CF7-9DF3-B1490852EF8C}"/>
            </c:ext>
          </c:extLst>
        </c:ser>
        <c:ser>
          <c:idx val="1"/>
          <c:order val="1"/>
          <c:tx>
            <c:strRef>
              <c:f>Sheet1!$C$1</c:f>
              <c:strCache>
                <c:ptCount val="1"/>
                <c:pt idx="0">
                  <c:v>Images</c:v>
                </c:pt>
              </c:strCache>
            </c:strRef>
          </c:tx>
          <c:spPr>
            <a:solidFill>
              <a:schemeClr val="accent2"/>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Sheet1!$C$2:$C$7</c:f>
              <c:numCache>
                <c:formatCode>General</c:formatCode>
                <c:ptCount val="6"/>
                <c:pt idx="0">
                  <c:v>6</c:v>
                </c:pt>
                <c:pt idx="1">
                  <c:v>4</c:v>
                </c:pt>
                <c:pt idx="2">
                  <c:v>1</c:v>
                </c:pt>
                <c:pt idx="3">
                  <c:v>3</c:v>
                </c:pt>
                <c:pt idx="4">
                  <c:v>4</c:v>
                </c:pt>
                <c:pt idx="5">
                  <c:v>0</c:v>
                </c:pt>
              </c:numCache>
            </c:numRef>
          </c:val>
          <c:extLst>
            <c:ext xmlns:c16="http://schemas.microsoft.com/office/drawing/2014/chart" uri="{C3380CC4-5D6E-409C-BE32-E72D297353CC}">
              <c16:uniqueId val="{00000001-D012-4CF7-9DF3-B1490852EF8C}"/>
            </c:ext>
          </c:extLst>
        </c:ser>
        <c:ser>
          <c:idx val="2"/>
          <c:order val="2"/>
          <c:tx>
            <c:strRef>
              <c:f>Sheet1!$D$1</c:f>
              <c:strCache>
                <c:ptCount val="1"/>
                <c:pt idx="0">
                  <c:v>Videos</c:v>
                </c:pt>
              </c:strCache>
            </c:strRef>
          </c:tx>
          <c:spPr>
            <a:solidFill>
              <a:schemeClr val="accent3"/>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Sheet1!$D$2:$D$7</c:f>
              <c:numCache>
                <c:formatCode>General</c:formatCode>
                <c:ptCount val="6"/>
                <c:pt idx="0">
                  <c:v>0</c:v>
                </c:pt>
                <c:pt idx="1">
                  <c:v>0</c:v>
                </c:pt>
                <c:pt idx="2">
                  <c:v>0</c:v>
                </c:pt>
                <c:pt idx="3">
                  <c:v>1</c:v>
                </c:pt>
                <c:pt idx="4">
                  <c:v>0</c:v>
                </c:pt>
                <c:pt idx="5">
                  <c:v>1</c:v>
                </c:pt>
              </c:numCache>
            </c:numRef>
          </c:val>
          <c:extLst>
            <c:ext xmlns:c16="http://schemas.microsoft.com/office/drawing/2014/chart" uri="{C3380CC4-5D6E-409C-BE32-E72D297353CC}">
              <c16:uniqueId val="{00000002-D012-4CF7-9DF3-B1490852EF8C}"/>
            </c:ext>
          </c:extLst>
        </c:ser>
        <c:dLbls>
          <c:showLegendKey val="0"/>
          <c:showVal val="0"/>
          <c:showCatName val="0"/>
          <c:showSerName val="0"/>
          <c:showPercent val="0"/>
          <c:showBubbleSize val="0"/>
        </c:dLbls>
        <c:gapWidth val="150"/>
        <c:overlap val="100"/>
        <c:axId val="418160016"/>
        <c:axId val="418168872"/>
      </c:barChart>
      <c:catAx>
        <c:axId val="418160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68872"/>
        <c:crosses val="autoZero"/>
        <c:auto val="1"/>
        <c:lblAlgn val="ctr"/>
        <c:lblOffset val="100"/>
        <c:noMultiLvlLbl val="0"/>
      </c:catAx>
      <c:valAx>
        <c:axId val="4181688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6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Sheet1!$B$2:$B$7</c:f>
              <c:numCache>
                <c:formatCode>General</c:formatCode>
                <c:ptCount val="6"/>
                <c:pt idx="0">
                  <c:v>132</c:v>
                </c:pt>
                <c:pt idx="1">
                  <c:v>53582</c:v>
                </c:pt>
                <c:pt idx="2">
                  <c:v>73</c:v>
                </c:pt>
                <c:pt idx="3">
                  <c:v>63</c:v>
                </c:pt>
                <c:pt idx="4">
                  <c:v>195</c:v>
                </c:pt>
                <c:pt idx="5">
                  <c:v>0</c:v>
                </c:pt>
              </c:numCache>
            </c:numRef>
          </c:val>
          <c:extLst>
            <c:ext xmlns:c16="http://schemas.microsoft.com/office/drawing/2014/chart" uri="{C3380CC4-5D6E-409C-BE32-E72D297353CC}">
              <c16:uniqueId val="{00000000-5324-4599-A14E-24F2B42F4EAE}"/>
            </c:ext>
          </c:extLst>
        </c:ser>
        <c:ser>
          <c:idx val="1"/>
          <c:order val="1"/>
          <c:tx>
            <c:strRef>
              <c:f>Sheet1!$C$1</c:f>
              <c:strCache>
                <c:ptCount val="1"/>
                <c:pt idx="0">
                  <c:v>Videos</c:v>
                </c:pt>
              </c:strCache>
            </c:strRef>
          </c:tx>
          <c:spPr>
            <a:solidFill>
              <a:schemeClr val="accent2"/>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Sheet1!$C$2:$C$7</c:f>
              <c:numCache>
                <c:formatCode>General</c:formatCode>
                <c:ptCount val="6"/>
                <c:pt idx="0">
                  <c:v>0</c:v>
                </c:pt>
                <c:pt idx="1">
                  <c:v>0</c:v>
                </c:pt>
                <c:pt idx="2">
                  <c:v>0</c:v>
                </c:pt>
                <c:pt idx="3">
                  <c:v>14</c:v>
                </c:pt>
                <c:pt idx="4">
                  <c:v>0</c:v>
                </c:pt>
                <c:pt idx="5">
                  <c:v>81</c:v>
                </c:pt>
              </c:numCache>
            </c:numRef>
          </c:val>
          <c:extLst>
            <c:ext xmlns:c16="http://schemas.microsoft.com/office/drawing/2014/chart" uri="{C3380CC4-5D6E-409C-BE32-E72D297353CC}">
              <c16:uniqueId val="{00000001-5324-4599-A14E-24F2B42F4EAE}"/>
            </c:ext>
          </c:extLst>
        </c:ser>
        <c:ser>
          <c:idx val="2"/>
          <c:order val="2"/>
          <c:tx>
            <c:strRef>
              <c:f>Sheet1!$D$1</c:f>
              <c:strCache>
                <c:ptCount val="1"/>
                <c:pt idx="0">
                  <c:v>Carousels</c:v>
                </c:pt>
              </c:strCache>
            </c:strRef>
          </c:tx>
          <c:spPr>
            <a:solidFill>
              <a:schemeClr val="accent3"/>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Sheet1!$D$2:$D$7</c:f>
              <c:numCache>
                <c:formatCode>General</c:formatCode>
                <c:ptCount val="6"/>
                <c:pt idx="0">
                  <c:v>23</c:v>
                </c:pt>
                <c:pt idx="1">
                  <c:v>0</c:v>
                </c:pt>
                <c:pt idx="2">
                  <c:v>356</c:v>
                </c:pt>
                <c:pt idx="3">
                  <c:v>23</c:v>
                </c:pt>
                <c:pt idx="4">
                  <c:v>93</c:v>
                </c:pt>
                <c:pt idx="5">
                  <c:v>1751</c:v>
                </c:pt>
              </c:numCache>
            </c:numRef>
          </c:val>
          <c:extLst>
            <c:ext xmlns:c16="http://schemas.microsoft.com/office/drawing/2014/chart" uri="{C3380CC4-5D6E-409C-BE32-E72D297353CC}">
              <c16:uniqueId val="{00000002-5324-4599-A14E-24F2B42F4EAE}"/>
            </c:ext>
          </c:extLst>
        </c:ser>
        <c:dLbls>
          <c:showLegendKey val="0"/>
          <c:showVal val="0"/>
          <c:showCatName val="0"/>
          <c:showSerName val="0"/>
          <c:showPercent val="0"/>
          <c:showBubbleSize val="0"/>
        </c:dLbls>
        <c:gapWidth val="150"/>
        <c:overlap val="100"/>
        <c:axId val="418165920"/>
        <c:axId val="418166248"/>
      </c:barChart>
      <c:catAx>
        <c:axId val="41816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66248"/>
        <c:crosses val="autoZero"/>
        <c:auto val="1"/>
        <c:lblAlgn val="ctr"/>
        <c:lblOffset val="100"/>
        <c:noMultiLvlLbl val="0"/>
      </c:catAx>
      <c:valAx>
        <c:axId val="4181662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6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0.15566835871404</c:v>
                </c:pt>
                <c:pt idx="1">
                  <c:v>0.149830341698835</c:v>
                </c:pt>
                <c:pt idx="2">
                  <c:v>0</c:v>
                </c:pt>
              </c:numCache>
            </c:numRef>
          </c:val>
          <c:extLst>
            <c:ext xmlns:c16="http://schemas.microsoft.com/office/drawing/2014/chart" uri="{C3380CC4-5D6E-409C-BE32-E72D297353CC}">
              <c16:uniqueId val="{00000000-82B4-4BC8-B671-B15DD07644AB}"/>
            </c:ext>
          </c:extLst>
        </c:ser>
        <c:ser>
          <c:idx val="1"/>
          <c:order val="1"/>
          <c:tx>
            <c:strRef>
              <c:f>Sheet1!$C$1</c:f>
              <c:strCache>
                <c:ptCount val="1"/>
                <c:pt idx="0">
                  <c:v>olmobikes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6.2369731272387199</c:v>
                </c:pt>
                <c:pt idx="2">
                  <c:v>0</c:v>
                </c:pt>
              </c:numCache>
            </c:numRef>
          </c:val>
          <c:extLst>
            <c:ext xmlns:c16="http://schemas.microsoft.com/office/drawing/2014/chart" uri="{C3380CC4-5D6E-409C-BE32-E72D297353CC}">
              <c16:uniqueId val="{00000001-82B4-4BC8-B671-B15DD07644AB}"/>
            </c:ext>
          </c:extLst>
        </c:ser>
        <c:ser>
          <c:idx val="2"/>
          <c:order val="2"/>
          <c:tx>
            <c:strRef>
              <c:f>Sheet1!$D$1</c:f>
              <c:strCache>
                <c:ptCount val="1"/>
                <c:pt idx="0">
                  <c:v>raleigh.bicicletas</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0.98166726644240798</c:v>
                </c:pt>
                <c:pt idx="1">
                  <c:v>0.81464122307777997</c:v>
                </c:pt>
                <c:pt idx="2">
                  <c:v>0</c:v>
                </c:pt>
              </c:numCache>
            </c:numRef>
          </c:val>
          <c:extLst>
            <c:ext xmlns:c16="http://schemas.microsoft.com/office/drawing/2014/chart" uri="{C3380CC4-5D6E-409C-BE32-E72D297353CC}">
              <c16:uniqueId val="{00000002-82B4-4BC8-B671-B15DD07644AB}"/>
            </c:ext>
          </c:extLst>
        </c:ser>
        <c:ser>
          <c:idx val="3"/>
          <c:order val="3"/>
          <c:tx>
            <c:strRef>
              <c:f>Sheet1!$E$1</c:f>
              <c:strCache>
                <c:ptCount val="1"/>
                <c:pt idx="0">
                  <c:v>motomelbicicletas</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0.37013196009012</c:v>
                </c:pt>
                <c:pt idx="1">
                  <c:v>0.33824026158846698</c:v>
                </c:pt>
                <c:pt idx="2">
                  <c:v>0.22461094176158999</c:v>
                </c:pt>
              </c:numCache>
            </c:numRef>
          </c:val>
          <c:extLst>
            <c:ext xmlns:c16="http://schemas.microsoft.com/office/drawing/2014/chart" uri="{C3380CC4-5D6E-409C-BE32-E72D297353CC}">
              <c16:uniqueId val="{00000003-82B4-4BC8-B671-B15DD07644AB}"/>
            </c:ext>
          </c:extLst>
        </c:ser>
        <c:ser>
          <c:idx val="4"/>
          <c:order val="4"/>
          <c:tx>
            <c:strRef>
              <c:f>Sheet1!$F$1</c:f>
              <c:strCache>
                <c:ptCount val="1"/>
                <c:pt idx="0">
                  <c:v>topmega_oficial</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6.6346032966511995E-2</c:v>
                </c:pt>
                <c:pt idx="1">
                  <c:v>6.9586687823442198E-2</c:v>
                </c:pt>
                <c:pt idx="2">
                  <c:v>0</c:v>
                </c:pt>
              </c:numCache>
            </c:numRef>
          </c:val>
          <c:extLst>
            <c:ext xmlns:c16="http://schemas.microsoft.com/office/drawing/2014/chart" uri="{C3380CC4-5D6E-409C-BE32-E72D297353CC}">
              <c16:uniqueId val="{00000004-82B4-4BC8-B671-B15DD07644AB}"/>
            </c:ext>
          </c:extLst>
        </c:ser>
        <c:ser>
          <c:idx val="5"/>
          <c:order val="5"/>
          <c:tx>
            <c:strRef>
              <c:f>Sheet1!$G$1</c:f>
              <c:strCache>
                <c:ptCount val="1"/>
                <c:pt idx="0">
                  <c:v>venzoarg</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0.239157486498037</c:v>
                </c:pt>
                <c:pt idx="1">
                  <c:v>0</c:v>
                </c:pt>
                <c:pt idx="2">
                  <c:v>8.8475276075629994E-2</c:v>
                </c:pt>
              </c:numCache>
            </c:numRef>
          </c:val>
          <c:extLst>
            <c:ext xmlns:c16="http://schemas.microsoft.com/office/drawing/2014/chart" uri="{C3380CC4-5D6E-409C-BE32-E72D297353CC}">
              <c16:uniqueId val="{00000005-82B4-4BC8-B671-B15DD07644AB}"/>
            </c:ext>
          </c:extLst>
        </c:ser>
        <c:dLbls>
          <c:showLegendKey val="0"/>
          <c:showVal val="0"/>
          <c:showCatName val="0"/>
          <c:showSerName val="0"/>
          <c:showPercent val="0"/>
          <c:showBubbleSize val="0"/>
        </c:dLbls>
        <c:gapWidth val="219"/>
        <c:overlap val="-27"/>
        <c:axId val="418167888"/>
        <c:axId val="418169856"/>
      </c:barChart>
      <c:catAx>
        <c:axId val="418167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69856"/>
        <c:crosses val="autoZero"/>
        <c:auto val="1"/>
        <c:lblAlgn val="ctr"/>
        <c:lblOffset val="100"/>
        <c:noMultiLvlLbl val="0"/>
      </c:catAx>
      <c:valAx>
        <c:axId val="418169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6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Sheet1!$B$2:$B$7</c:f>
              <c:numCache>
                <c:formatCode>General</c:formatCode>
                <c:ptCount val="6"/>
                <c:pt idx="0">
                  <c:v>145</c:v>
                </c:pt>
                <c:pt idx="1">
                  <c:v>17410</c:v>
                </c:pt>
                <c:pt idx="2">
                  <c:v>406</c:v>
                </c:pt>
                <c:pt idx="3">
                  <c:v>82</c:v>
                </c:pt>
                <c:pt idx="4">
                  <c:v>268</c:v>
                </c:pt>
                <c:pt idx="5">
                  <c:v>1804</c:v>
                </c:pt>
              </c:numCache>
            </c:numRef>
          </c:val>
          <c:extLst>
            <c:ext xmlns:c16="http://schemas.microsoft.com/office/drawing/2014/chart" uri="{C3380CC4-5D6E-409C-BE32-E72D297353CC}">
              <c16:uniqueId val="{00000000-F187-4407-B958-05BD16840993}"/>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teknialbikes</c:v>
                </c:pt>
                <c:pt idx="1">
                  <c:v>olmobikes</c:v>
                </c:pt>
                <c:pt idx="2">
                  <c:v>raleigh.bicicletas</c:v>
                </c:pt>
                <c:pt idx="3">
                  <c:v>motomelbicicletas</c:v>
                </c:pt>
                <c:pt idx="4">
                  <c:v>topmega_oficial</c:v>
                </c:pt>
                <c:pt idx="5">
                  <c:v>venzoarg</c:v>
                </c:pt>
              </c:strCache>
            </c:strRef>
          </c:cat>
          <c:val>
            <c:numRef>
              <c:f>Sheet1!$C$2:$C$7</c:f>
              <c:numCache>
                <c:formatCode>General</c:formatCode>
                <c:ptCount val="6"/>
                <c:pt idx="0">
                  <c:v>10</c:v>
                </c:pt>
                <c:pt idx="1">
                  <c:v>36172</c:v>
                </c:pt>
                <c:pt idx="2">
                  <c:v>23</c:v>
                </c:pt>
                <c:pt idx="3">
                  <c:v>18</c:v>
                </c:pt>
                <c:pt idx="4">
                  <c:v>20</c:v>
                </c:pt>
                <c:pt idx="5">
                  <c:v>28</c:v>
                </c:pt>
              </c:numCache>
            </c:numRef>
          </c:val>
          <c:extLst>
            <c:ext xmlns:c16="http://schemas.microsoft.com/office/drawing/2014/chart" uri="{C3380CC4-5D6E-409C-BE32-E72D297353CC}">
              <c16:uniqueId val="{00000001-F187-4407-B958-05BD16840993}"/>
            </c:ext>
          </c:extLst>
        </c:ser>
        <c:dLbls>
          <c:showLegendKey val="0"/>
          <c:showVal val="0"/>
          <c:showCatName val="0"/>
          <c:showSerName val="0"/>
          <c:showPercent val="0"/>
          <c:showBubbleSize val="0"/>
        </c:dLbls>
        <c:gapWidth val="150"/>
        <c:overlap val="100"/>
        <c:axId val="418161656"/>
        <c:axId val="397981464"/>
      </c:barChart>
      <c:catAx>
        <c:axId val="418161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81464"/>
        <c:crosses val="autoZero"/>
        <c:auto val="1"/>
        <c:lblAlgn val="ctr"/>
        <c:lblOffset val="100"/>
        <c:noMultiLvlLbl val="0"/>
      </c:catAx>
      <c:valAx>
        <c:axId val="397981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16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1D424-A5D0-402F-901E-01FCC03E873A}"/>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1426E2F1-A385-4FBE-8ED8-59BA63D5AD6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718499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00A37-486B-448C-A910-89D59C2E4E26}"/>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98B84AD0-C931-4D11-A1DC-EA2CAFB8301C}"/>
              </a:ext>
            </a:extLst>
          </p:cNvPr>
          <p:cNvGraphicFramePr>
            <a:graphicFrameLocks noGrp="1"/>
          </p:cNvGraphicFramePr>
          <p:nvPr>
            <p:ph type="tbl" sz="quarter" idx="13"/>
            <p:extLst>
              <p:ext uri="{D42A27DB-BD31-4B8C-83A1-F6EECF244321}">
                <p14:modId xmlns:p14="http://schemas.microsoft.com/office/powerpoint/2010/main" val="3059274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88938450"/>
                    </a:ext>
                  </a:extLst>
                </a:gridCol>
                <a:gridCol w="658368">
                  <a:extLst>
                    <a:ext uri="{9D8B030D-6E8A-4147-A177-3AD203B41FA5}">
                      <a16:colId xmlns:a16="http://schemas.microsoft.com/office/drawing/2014/main" val="4232956207"/>
                    </a:ext>
                  </a:extLst>
                </a:gridCol>
                <a:gridCol w="658368">
                  <a:extLst>
                    <a:ext uri="{9D8B030D-6E8A-4147-A177-3AD203B41FA5}">
                      <a16:colId xmlns:a16="http://schemas.microsoft.com/office/drawing/2014/main" val="3477909006"/>
                    </a:ext>
                  </a:extLst>
                </a:gridCol>
                <a:gridCol w="658368">
                  <a:extLst>
                    <a:ext uri="{9D8B030D-6E8A-4147-A177-3AD203B41FA5}">
                      <a16:colId xmlns:a16="http://schemas.microsoft.com/office/drawing/2014/main" val="4153521113"/>
                    </a:ext>
                  </a:extLst>
                </a:gridCol>
                <a:gridCol w="658368">
                  <a:extLst>
                    <a:ext uri="{9D8B030D-6E8A-4147-A177-3AD203B41FA5}">
                      <a16:colId xmlns:a16="http://schemas.microsoft.com/office/drawing/2014/main" val="2250424238"/>
                    </a:ext>
                  </a:extLst>
                </a:gridCol>
                <a:gridCol w="658368">
                  <a:extLst>
                    <a:ext uri="{9D8B030D-6E8A-4147-A177-3AD203B41FA5}">
                      <a16:colId xmlns:a16="http://schemas.microsoft.com/office/drawing/2014/main" val="3938382571"/>
                    </a:ext>
                  </a:extLst>
                </a:gridCol>
                <a:gridCol w="658368">
                  <a:extLst>
                    <a:ext uri="{9D8B030D-6E8A-4147-A177-3AD203B41FA5}">
                      <a16:colId xmlns:a16="http://schemas.microsoft.com/office/drawing/2014/main" val="513760687"/>
                    </a:ext>
                  </a:extLst>
                </a:gridCol>
                <a:gridCol w="658368">
                  <a:extLst>
                    <a:ext uri="{9D8B030D-6E8A-4147-A177-3AD203B41FA5}">
                      <a16:colId xmlns:a16="http://schemas.microsoft.com/office/drawing/2014/main" val="2684432724"/>
                    </a:ext>
                  </a:extLst>
                </a:gridCol>
                <a:gridCol w="658368">
                  <a:extLst>
                    <a:ext uri="{9D8B030D-6E8A-4147-A177-3AD203B41FA5}">
                      <a16:colId xmlns:a16="http://schemas.microsoft.com/office/drawing/2014/main" val="704882024"/>
                    </a:ext>
                  </a:extLst>
                </a:gridCol>
                <a:gridCol w="658368">
                  <a:extLst>
                    <a:ext uri="{9D8B030D-6E8A-4147-A177-3AD203B41FA5}">
                      <a16:colId xmlns:a16="http://schemas.microsoft.com/office/drawing/2014/main" val="361471533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139036996"/>
                  </a:ext>
                </a:extLst>
              </a:tr>
              <a:tr h="370840">
                <a:tc>
                  <a:txBody>
                    <a:bodyPr/>
                    <a:lstStyle/>
                    <a:p>
                      <a:r>
                        <a:rPr lang="en-US" sz="1000"/>
                        <a:t>olmobikes</a:t>
                      </a:r>
                    </a:p>
                  </a:txBody>
                  <a:tcPr/>
                </a:tc>
                <a:tc>
                  <a:txBody>
                    <a:bodyPr/>
                    <a:lstStyle/>
                    <a:p>
                      <a:r>
                        <a:rPr lang="en-US" sz="1000"/>
                        <a:t>224161</a:t>
                      </a:r>
                    </a:p>
                  </a:txBody>
                  <a:tcPr/>
                </a:tc>
                <a:tc>
                  <a:txBody>
                    <a:bodyPr/>
                    <a:lstStyle/>
                    <a:p>
                      <a:r>
                        <a:rPr lang="en-US" sz="1000"/>
                        <a:t>9809</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17410</a:t>
                      </a:r>
                    </a:p>
                  </a:txBody>
                  <a:tcPr/>
                </a:tc>
                <a:tc>
                  <a:txBody>
                    <a:bodyPr/>
                    <a:lstStyle/>
                    <a:p>
                      <a:r>
                        <a:rPr lang="en-US" sz="1000"/>
                        <a:t>36172</a:t>
                      </a:r>
                    </a:p>
                  </a:txBody>
                  <a:tcPr/>
                </a:tc>
                <a:tc>
                  <a:txBody>
                    <a:bodyPr/>
                    <a:lstStyle/>
                    <a:p>
                      <a:r>
                        <a:rPr lang="en-US" sz="1000"/>
                        <a:t>6.1095 %</a:t>
                      </a:r>
                    </a:p>
                  </a:txBody>
                  <a:tcPr/>
                </a:tc>
                <a:extLst>
                  <a:ext uri="{0D108BD9-81ED-4DB2-BD59-A6C34878D82A}">
                    <a16:rowId xmlns:a16="http://schemas.microsoft.com/office/drawing/2014/main" val="491633811"/>
                  </a:ext>
                </a:extLst>
              </a:tr>
              <a:tr h="370840">
                <a:tc>
                  <a:txBody>
                    <a:bodyPr/>
                    <a:lstStyle/>
                    <a:p>
                      <a:r>
                        <a:rPr lang="en-US" sz="1000"/>
                        <a:t>venzoarg</a:t>
                      </a:r>
                    </a:p>
                  </a:txBody>
                  <a:tcPr/>
                </a:tc>
                <a:tc>
                  <a:txBody>
                    <a:bodyPr/>
                    <a:lstStyle/>
                    <a:p>
                      <a:r>
                        <a:rPr lang="en-US" sz="1000"/>
                        <a:t>91529</a:t>
                      </a:r>
                    </a:p>
                  </a:txBody>
                  <a:tcPr/>
                </a:tc>
                <a:tc>
                  <a:txBody>
                    <a:bodyPr/>
                    <a:lstStyle/>
                    <a:p>
                      <a:r>
                        <a:rPr lang="en-US" sz="1000"/>
                        <a:t>24</a:t>
                      </a:r>
                    </a:p>
                  </a:txBody>
                  <a:tcPr/>
                </a:tc>
                <a:tc>
                  <a:txBody>
                    <a:bodyPr/>
                    <a:lstStyle/>
                    <a:p>
                      <a:r>
                        <a:rPr lang="en-US" sz="1000"/>
                        <a:t>0</a:t>
                      </a:r>
                    </a:p>
                  </a:txBody>
                  <a:tcPr/>
                </a:tc>
                <a:tc>
                  <a:txBody>
                    <a:bodyPr/>
                    <a:lstStyle/>
                    <a:p>
                      <a:r>
                        <a:rPr lang="en-US" sz="1000"/>
                        <a:t>8</a:t>
                      </a:r>
                    </a:p>
                  </a:txBody>
                  <a:tcPr/>
                </a:tc>
                <a:tc>
                  <a:txBody>
                    <a:bodyPr/>
                    <a:lstStyle/>
                    <a:p>
                      <a:r>
                        <a:rPr lang="en-US" sz="1000"/>
                        <a:t>1</a:t>
                      </a:r>
                    </a:p>
                  </a:txBody>
                  <a:tcPr/>
                </a:tc>
                <a:tc>
                  <a:txBody>
                    <a:bodyPr/>
                    <a:lstStyle/>
                    <a:p>
                      <a:r>
                        <a:rPr lang="en-US" sz="1000"/>
                        <a:t>9</a:t>
                      </a:r>
                    </a:p>
                  </a:txBody>
                  <a:tcPr/>
                </a:tc>
                <a:tc>
                  <a:txBody>
                    <a:bodyPr/>
                    <a:lstStyle/>
                    <a:p>
                      <a:r>
                        <a:rPr lang="en-US" sz="1000"/>
                        <a:t>1804</a:t>
                      </a:r>
                    </a:p>
                  </a:txBody>
                  <a:tcPr/>
                </a:tc>
                <a:tc>
                  <a:txBody>
                    <a:bodyPr/>
                    <a:lstStyle/>
                    <a:p>
                      <a:r>
                        <a:rPr lang="en-US" sz="1000"/>
                        <a:t>28</a:t>
                      </a:r>
                    </a:p>
                  </a:txBody>
                  <a:tcPr/>
                </a:tc>
                <a:tc>
                  <a:txBody>
                    <a:bodyPr/>
                    <a:lstStyle/>
                    <a:p>
                      <a:r>
                        <a:rPr lang="en-US" sz="1000"/>
                        <a:t>0.2224 %</a:t>
                      </a:r>
                    </a:p>
                  </a:txBody>
                  <a:tcPr/>
                </a:tc>
                <a:extLst>
                  <a:ext uri="{0D108BD9-81ED-4DB2-BD59-A6C34878D82A}">
                    <a16:rowId xmlns:a16="http://schemas.microsoft.com/office/drawing/2014/main" val="3439922978"/>
                  </a:ext>
                </a:extLst>
              </a:tr>
              <a:tr h="370840">
                <a:tc>
                  <a:txBody>
                    <a:bodyPr/>
                    <a:lstStyle/>
                    <a:p>
                      <a:r>
                        <a:rPr lang="en-US" sz="1000"/>
                        <a:t>topmega_oficial</a:t>
                      </a:r>
                    </a:p>
                  </a:txBody>
                  <a:tcPr/>
                </a:tc>
                <a:tc>
                  <a:txBody>
                    <a:bodyPr/>
                    <a:lstStyle/>
                    <a:p>
                      <a:r>
                        <a:rPr lang="en-US" sz="1000"/>
                        <a:t>69964</a:t>
                      </a:r>
                    </a:p>
                  </a:txBody>
                  <a:tcPr/>
                </a:tc>
                <a:tc>
                  <a:txBody>
                    <a:bodyPr/>
                    <a:lstStyle/>
                    <a:p>
                      <a:r>
                        <a:rPr lang="en-US" sz="1000"/>
                        <a:t>-145</a:t>
                      </a:r>
                    </a:p>
                  </a:txBody>
                  <a:tcPr/>
                </a:tc>
                <a:tc>
                  <a:txBody>
                    <a:bodyPr/>
                    <a:lstStyle/>
                    <a:p>
                      <a:r>
                        <a:rPr lang="en-US" sz="1000"/>
                        <a:t>4</a:t>
                      </a:r>
                    </a:p>
                  </a:txBody>
                  <a:tcPr/>
                </a:tc>
                <a:tc>
                  <a:txBody>
                    <a:bodyPr/>
                    <a:lstStyle/>
                    <a:p>
                      <a:r>
                        <a:rPr lang="en-US" sz="1000"/>
                        <a:t>2</a:t>
                      </a:r>
                    </a:p>
                  </a:txBody>
                  <a:tcPr/>
                </a:tc>
                <a:tc>
                  <a:txBody>
                    <a:bodyPr/>
                    <a:lstStyle/>
                    <a:p>
                      <a:r>
                        <a:rPr lang="en-US" sz="1000"/>
                        <a:t>0</a:t>
                      </a:r>
                    </a:p>
                  </a:txBody>
                  <a:tcPr/>
                </a:tc>
                <a:tc>
                  <a:txBody>
                    <a:bodyPr/>
                    <a:lstStyle/>
                    <a:p>
                      <a:r>
                        <a:rPr lang="en-US" sz="1000"/>
                        <a:t>6</a:t>
                      </a:r>
                    </a:p>
                  </a:txBody>
                  <a:tcPr/>
                </a:tc>
                <a:tc>
                  <a:txBody>
                    <a:bodyPr/>
                    <a:lstStyle/>
                    <a:p>
                      <a:r>
                        <a:rPr lang="en-US" sz="1000"/>
                        <a:t>268</a:t>
                      </a:r>
                    </a:p>
                  </a:txBody>
                  <a:tcPr/>
                </a:tc>
                <a:tc>
                  <a:txBody>
                    <a:bodyPr/>
                    <a:lstStyle/>
                    <a:p>
                      <a:r>
                        <a:rPr lang="en-US" sz="1000"/>
                        <a:t>20</a:t>
                      </a:r>
                    </a:p>
                  </a:txBody>
                  <a:tcPr/>
                </a:tc>
                <a:tc>
                  <a:txBody>
                    <a:bodyPr/>
                    <a:lstStyle/>
                    <a:p>
                      <a:r>
                        <a:rPr lang="en-US" sz="1000"/>
                        <a:t>0.0685 %</a:t>
                      </a:r>
                    </a:p>
                  </a:txBody>
                  <a:tcPr/>
                </a:tc>
                <a:extLst>
                  <a:ext uri="{0D108BD9-81ED-4DB2-BD59-A6C34878D82A}">
                    <a16:rowId xmlns:a16="http://schemas.microsoft.com/office/drawing/2014/main" val="2636668006"/>
                  </a:ext>
                </a:extLst>
              </a:tr>
              <a:tr h="370840">
                <a:tc>
                  <a:txBody>
                    <a:bodyPr/>
                    <a:lstStyle/>
                    <a:p>
                      <a:r>
                        <a:rPr lang="en-US" sz="1000"/>
                        <a:t>teknialbikes</a:t>
                      </a:r>
                    </a:p>
                  </a:txBody>
                  <a:tcPr/>
                </a:tc>
                <a:tc>
                  <a:txBody>
                    <a:bodyPr/>
                    <a:lstStyle/>
                    <a:p>
                      <a:r>
                        <a:rPr lang="en-US" sz="1000"/>
                        <a:t>14552</a:t>
                      </a:r>
                    </a:p>
                  </a:txBody>
                  <a:tcPr/>
                </a:tc>
                <a:tc>
                  <a:txBody>
                    <a:bodyPr/>
                    <a:lstStyle/>
                    <a:p>
                      <a:r>
                        <a:rPr lang="en-US" sz="1000"/>
                        <a:t>-85</a:t>
                      </a:r>
                    </a:p>
                  </a:txBody>
                  <a:tcPr/>
                </a:tc>
                <a:tc>
                  <a:txBody>
                    <a:bodyPr/>
                    <a:lstStyle/>
                    <a:p>
                      <a:r>
                        <a:rPr lang="en-US" sz="1000"/>
                        <a:t>6</a:t>
                      </a:r>
                    </a:p>
                  </a:txBody>
                  <a:tcPr/>
                </a:tc>
                <a:tc>
                  <a:txBody>
                    <a:bodyPr/>
                    <a:lstStyle/>
                    <a:p>
                      <a:r>
                        <a:rPr lang="en-US" sz="1000"/>
                        <a:t>1</a:t>
                      </a:r>
                    </a:p>
                  </a:txBody>
                  <a:tcPr/>
                </a:tc>
                <a:tc>
                  <a:txBody>
                    <a:bodyPr/>
                    <a:lstStyle/>
                    <a:p>
                      <a:r>
                        <a:rPr lang="en-US" sz="1000"/>
                        <a:t>0</a:t>
                      </a:r>
                    </a:p>
                  </a:txBody>
                  <a:tcPr/>
                </a:tc>
                <a:tc>
                  <a:txBody>
                    <a:bodyPr/>
                    <a:lstStyle/>
                    <a:p>
                      <a:r>
                        <a:rPr lang="en-US" sz="1000"/>
                        <a:t>7</a:t>
                      </a:r>
                    </a:p>
                  </a:txBody>
                  <a:tcPr/>
                </a:tc>
                <a:tc>
                  <a:txBody>
                    <a:bodyPr/>
                    <a:lstStyle/>
                    <a:p>
                      <a:r>
                        <a:rPr lang="en-US" sz="1000"/>
                        <a:t>145</a:t>
                      </a:r>
                    </a:p>
                  </a:txBody>
                  <a:tcPr/>
                </a:tc>
                <a:tc>
                  <a:txBody>
                    <a:bodyPr/>
                    <a:lstStyle/>
                    <a:p>
                      <a:r>
                        <a:rPr lang="en-US" sz="1000"/>
                        <a:t>10</a:t>
                      </a:r>
                    </a:p>
                  </a:txBody>
                  <a:tcPr/>
                </a:tc>
                <a:tc>
                  <a:txBody>
                    <a:bodyPr/>
                    <a:lstStyle/>
                    <a:p>
                      <a:r>
                        <a:rPr lang="en-US" sz="1000"/>
                        <a:t>0.1517 %</a:t>
                      </a:r>
                    </a:p>
                  </a:txBody>
                  <a:tcPr/>
                </a:tc>
                <a:extLst>
                  <a:ext uri="{0D108BD9-81ED-4DB2-BD59-A6C34878D82A}">
                    <a16:rowId xmlns:a16="http://schemas.microsoft.com/office/drawing/2014/main" val="3990653087"/>
                  </a:ext>
                </a:extLst>
              </a:tr>
              <a:tr h="370840">
                <a:tc>
                  <a:txBody>
                    <a:bodyPr/>
                    <a:lstStyle/>
                    <a:p>
                      <a:r>
                        <a:rPr lang="en-US" sz="1000"/>
                        <a:t>raleigh.bicicletas</a:t>
                      </a:r>
                    </a:p>
                  </a:txBody>
                  <a:tcPr/>
                </a:tc>
                <a:tc>
                  <a:txBody>
                    <a:bodyPr/>
                    <a:lstStyle/>
                    <a:p>
                      <a:r>
                        <a:rPr lang="en-US" sz="1000"/>
                        <a:t>9130</a:t>
                      </a:r>
                    </a:p>
                  </a:txBody>
                  <a:tcPr/>
                </a:tc>
                <a:tc>
                  <a:txBody>
                    <a:bodyPr/>
                    <a:lstStyle/>
                    <a:p>
                      <a:r>
                        <a:rPr lang="en-US" sz="1000"/>
                        <a:t>190</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5</a:t>
                      </a:r>
                    </a:p>
                  </a:txBody>
                  <a:tcPr/>
                </a:tc>
                <a:tc>
                  <a:txBody>
                    <a:bodyPr/>
                    <a:lstStyle/>
                    <a:p>
                      <a:r>
                        <a:rPr lang="en-US" sz="1000"/>
                        <a:t>406</a:t>
                      </a:r>
                    </a:p>
                  </a:txBody>
                  <a:tcPr/>
                </a:tc>
                <a:tc>
                  <a:txBody>
                    <a:bodyPr/>
                    <a:lstStyle/>
                    <a:p>
                      <a:r>
                        <a:rPr lang="en-US" sz="1000"/>
                        <a:t>23</a:t>
                      </a:r>
                    </a:p>
                  </a:txBody>
                  <a:tcPr/>
                </a:tc>
                <a:tc>
                  <a:txBody>
                    <a:bodyPr/>
                    <a:lstStyle/>
                    <a:p>
                      <a:r>
                        <a:rPr lang="en-US" sz="1000"/>
                        <a:t>0.9496 %</a:t>
                      </a:r>
                    </a:p>
                  </a:txBody>
                  <a:tcPr/>
                </a:tc>
                <a:extLst>
                  <a:ext uri="{0D108BD9-81ED-4DB2-BD59-A6C34878D82A}">
                    <a16:rowId xmlns:a16="http://schemas.microsoft.com/office/drawing/2014/main" val="1382155174"/>
                  </a:ext>
                </a:extLst>
              </a:tr>
              <a:tr h="370840">
                <a:tc>
                  <a:txBody>
                    <a:bodyPr/>
                    <a:lstStyle/>
                    <a:p>
                      <a:r>
                        <a:rPr lang="en-US" sz="1000"/>
                        <a:t>motomelbicicletas</a:t>
                      </a:r>
                    </a:p>
                  </a:txBody>
                  <a:tcPr/>
                </a:tc>
                <a:tc>
                  <a:txBody>
                    <a:bodyPr/>
                    <a:lstStyle/>
                    <a:p>
                      <a:r>
                        <a:rPr lang="en-US" sz="1000"/>
                        <a:t>6230</a:t>
                      </a:r>
                    </a:p>
                  </a:txBody>
                  <a:tcPr/>
                </a:tc>
                <a:tc>
                  <a:txBody>
                    <a:bodyPr/>
                    <a:lstStyle/>
                    <a:p>
                      <a:r>
                        <a:rPr lang="en-US" sz="1000"/>
                        <a:t>38</a:t>
                      </a:r>
                    </a:p>
                  </a:txBody>
                  <a:tcPr/>
                </a:tc>
                <a:tc>
                  <a:txBody>
                    <a:bodyPr/>
                    <a:lstStyle/>
                    <a:p>
                      <a:r>
                        <a:rPr lang="en-US" sz="1000"/>
                        <a:t>3</a:t>
                      </a:r>
                    </a:p>
                  </a:txBody>
                  <a:tcPr/>
                </a:tc>
                <a:tc>
                  <a:txBody>
                    <a:bodyPr/>
                    <a:lstStyle/>
                    <a:p>
                      <a:r>
                        <a:rPr lang="en-US" sz="1000"/>
                        <a:t>1</a:t>
                      </a:r>
                    </a:p>
                  </a:txBody>
                  <a:tcPr/>
                </a:tc>
                <a:tc>
                  <a:txBody>
                    <a:bodyPr/>
                    <a:lstStyle/>
                    <a:p>
                      <a:r>
                        <a:rPr lang="en-US" sz="1000"/>
                        <a:t>1</a:t>
                      </a:r>
                    </a:p>
                  </a:txBody>
                  <a:tcPr/>
                </a:tc>
                <a:tc>
                  <a:txBody>
                    <a:bodyPr/>
                    <a:lstStyle/>
                    <a:p>
                      <a:r>
                        <a:rPr lang="en-US" sz="1000"/>
                        <a:t>5</a:t>
                      </a:r>
                    </a:p>
                  </a:txBody>
                  <a:tcPr/>
                </a:tc>
                <a:tc>
                  <a:txBody>
                    <a:bodyPr/>
                    <a:lstStyle/>
                    <a:p>
                      <a:r>
                        <a:rPr lang="en-US" sz="1000"/>
                        <a:t>82</a:t>
                      </a:r>
                    </a:p>
                  </a:txBody>
                  <a:tcPr/>
                </a:tc>
                <a:tc>
                  <a:txBody>
                    <a:bodyPr/>
                    <a:lstStyle/>
                    <a:p>
                      <a:r>
                        <a:rPr lang="en-US" sz="1000"/>
                        <a:t>18</a:t>
                      </a:r>
                    </a:p>
                  </a:txBody>
                  <a:tcPr/>
                </a:tc>
                <a:tc>
                  <a:txBody>
                    <a:bodyPr/>
                    <a:lstStyle/>
                    <a:p>
                      <a:r>
                        <a:rPr lang="en-US" sz="1000"/>
                        <a:t>0.3220 %</a:t>
                      </a:r>
                    </a:p>
                  </a:txBody>
                  <a:tcPr/>
                </a:tc>
                <a:extLst>
                  <a:ext uri="{0D108BD9-81ED-4DB2-BD59-A6C34878D82A}">
                    <a16:rowId xmlns:a16="http://schemas.microsoft.com/office/drawing/2014/main" val="1026272337"/>
                  </a:ext>
                </a:extLst>
              </a:tr>
            </a:tbl>
          </a:graphicData>
        </a:graphic>
      </p:graphicFrame>
      <p:sp>
        <p:nvSpPr>
          <p:cNvPr id="4" name="Text Placeholder 3">
            <a:extLst>
              <a:ext uri="{FF2B5EF4-FFF2-40B4-BE49-F238E27FC236}">
                <a16:creationId xmlns:a16="http://schemas.microsoft.com/office/drawing/2014/main" id="{4A1D3CAB-7FD8-4207-A04E-F9DE56728FC5}"/>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099077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00857-73D6-4844-8C97-9B1DAE75E3E5}"/>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13AF611A-EE22-4071-B06B-FE59D94EE14B}"/>
              </a:ext>
            </a:extLst>
          </p:cNvPr>
          <p:cNvGraphicFramePr>
            <a:graphicFrameLocks noGrp="1"/>
          </p:cNvGraphicFramePr>
          <p:nvPr>
            <p:ph type="chart" sz="quarter" idx="13"/>
            <p:extLst>
              <p:ext uri="{D42A27DB-BD31-4B8C-83A1-F6EECF244321}">
                <p14:modId xmlns:p14="http://schemas.microsoft.com/office/powerpoint/2010/main" val="23691596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9524D5-4190-4E58-86BF-B8C3AA8254B0}"/>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8CFA5214-BB85-482A-8DB3-830A3A0319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2573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C6BA7-E410-4CE9-8951-6E9B7F577B69}"/>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C744252E-0D13-4D1D-97CA-0E7B72F407CD}"/>
              </a:ext>
            </a:extLst>
          </p:cNvPr>
          <p:cNvGraphicFramePr>
            <a:graphicFrameLocks noGrp="1"/>
          </p:cNvGraphicFramePr>
          <p:nvPr>
            <p:ph type="chart" sz="quarter" idx="13"/>
            <p:extLst>
              <p:ext uri="{D42A27DB-BD31-4B8C-83A1-F6EECF244321}">
                <p14:modId xmlns:p14="http://schemas.microsoft.com/office/powerpoint/2010/main" val="2961186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87518E-6376-4F1E-A44D-0F1D1687B1CC}"/>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CFF40AA9-08F6-4811-A873-2A2953E584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9786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F9ABD-FE58-4EB5-AB2E-0EBE9DB79E6F}"/>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5C598BB1-E6E9-46F9-9CE8-C8370AC82F2B}"/>
              </a:ext>
            </a:extLst>
          </p:cNvPr>
          <p:cNvGraphicFramePr>
            <a:graphicFrameLocks noGrp="1"/>
          </p:cNvGraphicFramePr>
          <p:nvPr>
            <p:ph type="chart" sz="quarter" idx="13"/>
            <p:extLst>
              <p:ext uri="{D42A27DB-BD31-4B8C-83A1-F6EECF244321}">
                <p14:modId xmlns:p14="http://schemas.microsoft.com/office/powerpoint/2010/main" val="36144732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841A83-ACCB-4A8D-A5C3-0BA8C70BF2FD}"/>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A4258CBF-B6DE-45DE-BE7C-20CAF8674C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7781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51892-38F4-40CA-B746-AD73812F497F}"/>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F2A5625A-0245-408B-8005-26E605D3F0E2}"/>
              </a:ext>
            </a:extLst>
          </p:cNvPr>
          <p:cNvGraphicFramePr>
            <a:graphicFrameLocks noGrp="1"/>
          </p:cNvGraphicFramePr>
          <p:nvPr>
            <p:ph type="chart" sz="quarter" idx="13"/>
            <p:extLst>
              <p:ext uri="{D42A27DB-BD31-4B8C-83A1-F6EECF244321}">
                <p14:modId xmlns:p14="http://schemas.microsoft.com/office/powerpoint/2010/main" val="2660757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ACEC0F-0C0C-4DBB-A7FB-1816BBA95BED}"/>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82015814-2364-4179-835A-75DB365F3C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3822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33857-4517-4C75-B23A-2110BC5B7A96}"/>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2002BD56-7DE0-483F-8CF6-B682EEBABFB0}"/>
              </a:ext>
            </a:extLst>
          </p:cNvPr>
          <p:cNvGraphicFramePr>
            <a:graphicFrameLocks noGrp="1"/>
          </p:cNvGraphicFramePr>
          <p:nvPr>
            <p:ph type="chart" sz="quarter" idx="13"/>
            <p:extLst>
              <p:ext uri="{D42A27DB-BD31-4B8C-83A1-F6EECF244321}">
                <p14:modId xmlns:p14="http://schemas.microsoft.com/office/powerpoint/2010/main" val="418297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3BB69E-2125-4EA8-BE68-5AF21538CE44}"/>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F2321123-15CF-4016-9776-D6DA3E3066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4045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58718-B57A-4B5B-80F7-A90B9921C403}"/>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34351421-83D7-4F7D-8B5C-EF411EADF916}"/>
              </a:ext>
            </a:extLst>
          </p:cNvPr>
          <p:cNvGraphicFramePr>
            <a:graphicFrameLocks noGrp="1"/>
          </p:cNvGraphicFramePr>
          <p:nvPr>
            <p:ph type="chart" sz="quarter" idx="13"/>
            <p:extLst>
              <p:ext uri="{D42A27DB-BD31-4B8C-83A1-F6EECF244321}">
                <p14:modId xmlns:p14="http://schemas.microsoft.com/office/powerpoint/2010/main" val="4063332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CD8CBB-C1A7-4C5B-B164-CCE4FD995FD4}"/>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163DBC20-CC54-44DA-A9D8-E7957F5054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593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C9C34-B052-4699-9992-0A9BF94FDC49}"/>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5C8FE042-D89A-4944-AA50-FC4AA937F2FB}"/>
              </a:ext>
            </a:extLst>
          </p:cNvPr>
          <p:cNvGraphicFramePr>
            <a:graphicFrameLocks noGrp="1"/>
          </p:cNvGraphicFramePr>
          <p:nvPr>
            <p:ph type="chart" sz="quarter" idx="13"/>
            <p:extLst>
              <p:ext uri="{D42A27DB-BD31-4B8C-83A1-F6EECF244321}">
                <p14:modId xmlns:p14="http://schemas.microsoft.com/office/powerpoint/2010/main" val="1302299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53388F-D3F9-4B80-94C3-A35B2DA33D7C}"/>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2215F2BF-F0ED-4227-82E5-B033B25433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5500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C0C25-8793-4241-85F9-D4F3B566C8B8}"/>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0540FAAB-1A38-4EB6-BE9B-E0734233C993}"/>
              </a:ext>
            </a:extLst>
          </p:cNvPr>
          <p:cNvGraphicFramePr>
            <a:graphicFrameLocks noGrp="1"/>
          </p:cNvGraphicFramePr>
          <p:nvPr>
            <p:ph type="chart" sz="quarter" idx="13"/>
            <p:extLst>
              <p:ext uri="{D42A27DB-BD31-4B8C-83A1-F6EECF244321}">
                <p14:modId xmlns:p14="http://schemas.microsoft.com/office/powerpoint/2010/main" val="1304866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6317E6-0688-46C8-BA48-161E3F72FFFC}"/>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A40CA2F6-C886-4C16-A187-D736F451FB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3746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6F973-D7A9-46D6-9528-5DF60F7D16CE}"/>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D0DA9159-D289-408C-81AE-B5A0B890025B}"/>
              </a:ext>
            </a:extLst>
          </p:cNvPr>
          <p:cNvGraphicFramePr>
            <a:graphicFrameLocks noGrp="1"/>
          </p:cNvGraphicFramePr>
          <p:nvPr>
            <p:ph type="chart" sz="quarter" idx="13"/>
            <p:extLst>
              <p:ext uri="{D42A27DB-BD31-4B8C-83A1-F6EECF244321}">
                <p14:modId xmlns:p14="http://schemas.microsoft.com/office/powerpoint/2010/main" val="6945955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B36FEF-E073-4CB9-8C58-BA29C466A9C8}"/>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EE4FF0E7-2F44-4CC4-89B6-D6FC96A8D6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4793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FFC0C-BCA6-4A88-8F77-4614E3C095FF}"/>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7AF73AA7-762A-4A28-8D8F-690BEB99E213}"/>
              </a:ext>
            </a:extLst>
          </p:cNvPr>
          <p:cNvGraphicFramePr>
            <a:graphicFrameLocks noGrp="1"/>
          </p:cNvGraphicFramePr>
          <p:nvPr>
            <p:ph type="chart" sz="quarter" idx="13"/>
            <p:extLst>
              <p:ext uri="{D42A27DB-BD31-4B8C-83A1-F6EECF244321}">
                <p14:modId xmlns:p14="http://schemas.microsoft.com/office/powerpoint/2010/main" val="4178755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EA4270-8245-40E9-8EC8-0478307580E3}"/>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6ABEA477-088E-4BB2-BA45-FE953B588F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91675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6226A-E8D4-4F4A-9376-019FB2B3F24F}"/>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E9A9C664-922F-42CB-92CB-9A9555296913}"/>
              </a:ext>
            </a:extLst>
          </p:cNvPr>
          <p:cNvGraphicFramePr>
            <a:graphicFrameLocks noGrp="1"/>
          </p:cNvGraphicFramePr>
          <p:nvPr>
            <p:ph type="chart" sz="quarter" idx="13"/>
            <p:extLst>
              <p:ext uri="{D42A27DB-BD31-4B8C-83A1-F6EECF244321}">
                <p14:modId xmlns:p14="http://schemas.microsoft.com/office/powerpoint/2010/main" val="4163814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900E27-1E0D-4B18-B5ED-105BCF4DBE6C}"/>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A4F4F636-E572-48D8-B978-3A5896F41A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8488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26FAE-1BC3-45DB-96A3-8C866605D0F5}"/>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4B9F4D38-82F0-4ACC-9299-B505D135DFA4}"/>
              </a:ext>
            </a:extLst>
          </p:cNvPr>
          <p:cNvGraphicFramePr>
            <a:graphicFrameLocks noGrp="1"/>
          </p:cNvGraphicFramePr>
          <p:nvPr>
            <p:ph type="chart" sz="quarter" idx="13"/>
            <p:extLst>
              <p:ext uri="{D42A27DB-BD31-4B8C-83A1-F6EECF244321}">
                <p14:modId xmlns:p14="http://schemas.microsoft.com/office/powerpoint/2010/main" val="20114453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AAD038-96B6-4D62-90F7-2A33F29FB211}"/>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E73C1B6F-D77F-4532-A63D-26FF1E4742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3498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A4459-523C-41F4-885E-A93E8B507DA6}"/>
              </a:ext>
            </a:extLst>
          </p:cNvPr>
          <p:cNvSpPr>
            <a:spLocks noGrp="1"/>
          </p:cNvSpPr>
          <p:nvPr>
            <p:ph type="title"/>
          </p:nvPr>
        </p:nvSpPr>
        <p:spPr/>
        <p:txBody>
          <a:bodyPr/>
          <a:lstStyle/>
          <a:p>
            <a:r>
              <a:rPr lang="en-US"/>
              <a:t>Instagram Hashtag Detection | Teknialbikes - 1 of 2</a:t>
            </a:r>
          </a:p>
        </p:txBody>
      </p:sp>
      <p:graphicFrame>
        <p:nvGraphicFramePr>
          <p:cNvPr id="5" name="Table Placeholder 4">
            <a:extLst>
              <a:ext uri="{FF2B5EF4-FFF2-40B4-BE49-F238E27FC236}">
                <a16:creationId xmlns:a16="http://schemas.microsoft.com/office/drawing/2014/main" id="{2F49CB36-BE00-4977-9447-D2EDF2CD29A0}"/>
              </a:ext>
            </a:extLst>
          </p:cNvPr>
          <p:cNvGraphicFramePr>
            <a:graphicFrameLocks noGrp="1"/>
          </p:cNvGraphicFramePr>
          <p:nvPr>
            <p:ph type="tbl" sz="quarter" idx="13"/>
            <p:extLst>
              <p:ext uri="{D42A27DB-BD31-4B8C-83A1-F6EECF244321}">
                <p14:modId xmlns:p14="http://schemas.microsoft.com/office/powerpoint/2010/main" val="3989511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33781501"/>
                    </a:ext>
                  </a:extLst>
                </a:gridCol>
                <a:gridCol w="1399032">
                  <a:extLst>
                    <a:ext uri="{9D8B030D-6E8A-4147-A177-3AD203B41FA5}">
                      <a16:colId xmlns:a16="http://schemas.microsoft.com/office/drawing/2014/main" val="2630320751"/>
                    </a:ext>
                  </a:extLst>
                </a:gridCol>
                <a:gridCol w="1399032">
                  <a:extLst>
                    <a:ext uri="{9D8B030D-6E8A-4147-A177-3AD203B41FA5}">
                      <a16:colId xmlns:a16="http://schemas.microsoft.com/office/drawing/2014/main" val="1396196790"/>
                    </a:ext>
                  </a:extLst>
                </a:gridCol>
                <a:gridCol w="1399032">
                  <a:extLst>
                    <a:ext uri="{9D8B030D-6E8A-4147-A177-3AD203B41FA5}">
                      <a16:colId xmlns:a16="http://schemas.microsoft.com/office/drawing/2014/main" val="3022259857"/>
                    </a:ext>
                  </a:extLst>
                </a:gridCol>
                <a:gridCol w="1399032">
                  <a:extLst>
                    <a:ext uri="{9D8B030D-6E8A-4147-A177-3AD203B41FA5}">
                      <a16:colId xmlns:a16="http://schemas.microsoft.com/office/drawing/2014/main" val="4209242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599109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105.69230769231</a:t>
                      </a:r>
                    </a:p>
                  </a:txBody>
                  <a:tcPr/>
                </a:tc>
                <a:extLst>
                  <a:ext uri="{0D108BD9-81ED-4DB2-BD59-A6C34878D82A}">
                    <a16:rowId xmlns:a16="http://schemas.microsoft.com/office/drawing/2014/main" val="2483849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79.916666666667</a:t>
                      </a:r>
                    </a:p>
                  </a:txBody>
                  <a:tcPr/>
                </a:tc>
                <a:extLst>
                  <a:ext uri="{0D108BD9-81ED-4DB2-BD59-A6C34878D82A}">
                    <a16:rowId xmlns:a16="http://schemas.microsoft.com/office/drawing/2014/main" val="3732870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96.545454545455</a:t>
                      </a:r>
                    </a:p>
                  </a:txBody>
                  <a:tcPr/>
                </a:tc>
                <a:extLst>
                  <a:ext uri="{0D108BD9-81ED-4DB2-BD59-A6C34878D82A}">
                    <a16:rowId xmlns:a16="http://schemas.microsoft.com/office/drawing/2014/main" val="3787206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168.33333333333</a:t>
                      </a:r>
                    </a:p>
                  </a:txBody>
                  <a:tcPr/>
                </a:tc>
                <a:extLst>
                  <a:ext uri="{0D108BD9-81ED-4DB2-BD59-A6C34878D82A}">
                    <a16:rowId xmlns:a16="http://schemas.microsoft.com/office/drawing/2014/main" val="2923182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#mountainbike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941028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#SomosRaleigh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86.375</a:t>
                      </a:r>
                    </a:p>
                  </a:txBody>
                  <a:tcPr/>
                </a:tc>
                <a:extLst>
                  <a:ext uri="{0D108BD9-81ED-4DB2-BD59-A6C34878D82A}">
                    <a16:rowId xmlns:a16="http://schemas.microsoft.com/office/drawing/2014/main" val="4198979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59.857142857143</a:t>
                      </a:r>
                    </a:p>
                  </a:txBody>
                  <a:tcPr/>
                </a:tc>
                <a:extLst>
                  <a:ext uri="{0D108BD9-81ED-4DB2-BD59-A6C34878D82A}">
                    <a16:rowId xmlns:a16="http://schemas.microsoft.com/office/drawing/2014/main" val="1104364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22.142857142857</a:t>
                      </a:r>
                    </a:p>
                  </a:txBody>
                  <a:tcPr/>
                </a:tc>
                <a:extLst>
                  <a:ext uri="{0D108BD9-81ED-4DB2-BD59-A6C34878D82A}">
                    <a16:rowId xmlns:a16="http://schemas.microsoft.com/office/drawing/2014/main" val="1916987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203.85714285714</a:t>
                      </a:r>
                    </a:p>
                  </a:txBody>
                  <a:tcPr/>
                </a:tc>
                <a:extLst>
                  <a:ext uri="{0D108BD9-81ED-4DB2-BD59-A6C34878D82A}">
                    <a16:rowId xmlns:a16="http://schemas.microsoft.com/office/drawing/2014/main" val="627186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155.14285714286</a:t>
                      </a:r>
                    </a:p>
                  </a:txBody>
                  <a:tcPr/>
                </a:tc>
                <a:extLst>
                  <a:ext uri="{0D108BD9-81ED-4DB2-BD59-A6C34878D82A}">
                    <a16:rowId xmlns:a16="http://schemas.microsoft.com/office/drawing/2014/main" val="3419280840"/>
                  </a:ext>
                </a:extLst>
              </a:tr>
            </a:tbl>
          </a:graphicData>
        </a:graphic>
      </p:graphicFrame>
      <p:sp>
        <p:nvSpPr>
          <p:cNvPr id="4" name="Text Placeholder 3">
            <a:extLst>
              <a:ext uri="{FF2B5EF4-FFF2-40B4-BE49-F238E27FC236}">
                <a16:creationId xmlns:a16="http://schemas.microsoft.com/office/drawing/2014/main" id="{01A8364C-0EC1-4EAB-A2F3-FE728EF3D73B}"/>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252639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0C737-C911-4792-984A-20B559A59B41}"/>
              </a:ext>
            </a:extLst>
          </p:cNvPr>
          <p:cNvSpPr>
            <a:spLocks noGrp="1"/>
          </p:cNvSpPr>
          <p:nvPr>
            <p:ph type="title"/>
          </p:nvPr>
        </p:nvSpPr>
        <p:spPr/>
        <p:txBody>
          <a:bodyPr/>
          <a:lstStyle/>
          <a:p>
            <a:r>
              <a:rPr lang="en-US"/>
              <a:t>Instagram Hashtag Detection | Teknialbikes - 2 of 2</a:t>
            </a:r>
          </a:p>
        </p:txBody>
      </p:sp>
      <p:graphicFrame>
        <p:nvGraphicFramePr>
          <p:cNvPr id="5" name="Table Placeholder 4">
            <a:extLst>
              <a:ext uri="{FF2B5EF4-FFF2-40B4-BE49-F238E27FC236}">
                <a16:creationId xmlns:a16="http://schemas.microsoft.com/office/drawing/2014/main" id="{F7D093A2-00E8-4562-AA2F-05D05A68E132}"/>
              </a:ext>
            </a:extLst>
          </p:cNvPr>
          <p:cNvGraphicFramePr>
            <a:graphicFrameLocks noGrp="1"/>
          </p:cNvGraphicFramePr>
          <p:nvPr>
            <p:ph type="tbl" sz="quarter" idx="13"/>
            <p:extLst>
              <p:ext uri="{D42A27DB-BD31-4B8C-83A1-F6EECF244321}">
                <p14:modId xmlns:p14="http://schemas.microsoft.com/office/powerpoint/2010/main" val="2771239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30310646"/>
                    </a:ext>
                  </a:extLst>
                </a:gridCol>
                <a:gridCol w="1399032">
                  <a:extLst>
                    <a:ext uri="{9D8B030D-6E8A-4147-A177-3AD203B41FA5}">
                      <a16:colId xmlns:a16="http://schemas.microsoft.com/office/drawing/2014/main" val="949863751"/>
                    </a:ext>
                  </a:extLst>
                </a:gridCol>
                <a:gridCol w="1399032">
                  <a:extLst>
                    <a:ext uri="{9D8B030D-6E8A-4147-A177-3AD203B41FA5}">
                      <a16:colId xmlns:a16="http://schemas.microsoft.com/office/drawing/2014/main" val="139523908"/>
                    </a:ext>
                  </a:extLst>
                </a:gridCol>
                <a:gridCol w="1399032">
                  <a:extLst>
                    <a:ext uri="{9D8B030D-6E8A-4147-A177-3AD203B41FA5}">
                      <a16:colId xmlns:a16="http://schemas.microsoft.com/office/drawing/2014/main" val="1120528986"/>
                    </a:ext>
                  </a:extLst>
                </a:gridCol>
                <a:gridCol w="1399032">
                  <a:extLst>
                    <a:ext uri="{9D8B030D-6E8A-4147-A177-3AD203B41FA5}">
                      <a16:colId xmlns:a16="http://schemas.microsoft.com/office/drawing/2014/main" val="4199473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272743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1804411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54002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#actitudtopmega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4260636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#adrenalina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3666139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#aventura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3502570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#ciclismourbano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1391645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1947803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2496894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759494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2337366340"/>
                  </a:ext>
                </a:extLst>
              </a:tr>
            </a:tbl>
          </a:graphicData>
        </a:graphic>
      </p:graphicFrame>
      <p:sp>
        <p:nvSpPr>
          <p:cNvPr id="4" name="Text Placeholder 3">
            <a:extLst>
              <a:ext uri="{FF2B5EF4-FFF2-40B4-BE49-F238E27FC236}">
                <a16:creationId xmlns:a16="http://schemas.microsoft.com/office/drawing/2014/main" id="{87B33A7E-FAEB-4BF5-98AF-FC6C74F7A355}"/>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7280308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D0C50-DD48-4BF5-A4FF-C6EB917ADBC2}"/>
              </a:ext>
            </a:extLst>
          </p:cNvPr>
          <p:cNvSpPr>
            <a:spLocks noGrp="1"/>
          </p:cNvSpPr>
          <p:nvPr>
            <p:ph type="title"/>
          </p:nvPr>
        </p:nvSpPr>
        <p:spPr/>
        <p:txBody>
          <a:bodyPr/>
          <a:lstStyle/>
          <a:p>
            <a:r>
              <a:rPr lang="en-US"/>
              <a:t>Instagram Posts Table | Teknialbikes - 1 of 25</a:t>
            </a:r>
          </a:p>
        </p:txBody>
      </p:sp>
      <p:graphicFrame>
        <p:nvGraphicFramePr>
          <p:cNvPr id="5" name="Table Placeholder 4">
            <a:extLst>
              <a:ext uri="{FF2B5EF4-FFF2-40B4-BE49-F238E27FC236}">
                <a16:creationId xmlns:a16="http://schemas.microsoft.com/office/drawing/2014/main" id="{604D7ECC-9538-4B12-871E-2C20116AD71B}"/>
              </a:ext>
            </a:extLst>
          </p:cNvPr>
          <p:cNvGraphicFramePr>
            <a:graphicFrameLocks noGrp="1"/>
          </p:cNvGraphicFramePr>
          <p:nvPr>
            <p:ph type="tbl" sz="quarter" idx="13"/>
            <p:extLst>
              <p:ext uri="{D42A27DB-BD31-4B8C-83A1-F6EECF244321}">
                <p14:modId xmlns:p14="http://schemas.microsoft.com/office/powerpoint/2010/main" val="3594270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04485272"/>
                    </a:ext>
                  </a:extLst>
                </a:gridCol>
                <a:gridCol w="1810512">
                  <a:extLst>
                    <a:ext uri="{9D8B030D-6E8A-4147-A177-3AD203B41FA5}">
                      <a16:colId xmlns:a16="http://schemas.microsoft.com/office/drawing/2014/main" val="2183021755"/>
                    </a:ext>
                  </a:extLst>
                </a:gridCol>
                <a:gridCol w="822960">
                  <a:extLst>
                    <a:ext uri="{9D8B030D-6E8A-4147-A177-3AD203B41FA5}">
                      <a16:colId xmlns:a16="http://schemas.microsoft.com/office/drawing/2014/main" val="1151761172"/>
                    </a:ext>
                  </a:extLst>
                </a:gridCol>
                <a:gridCol w="822960">
                  <a:extLst>
                    <a:ext uri="{9D8B030D-6E8A-4147-A177-3AD203B41FA5}">
                      <a16:colId xmlns:a16="http://schemas.microsoft.com/office/drawing/2014/main" val="520087266"/>
                    </a:ext>
                  </a:extLst>
                </a:gridCol>
                <a:gridCol w="822960">
                  <a:extLst>
                    <a:ext uri="{9D8B030D-6E8A-4147-A177-3AD203B41FA5}">
                      <a16:colId xmlns:a16="http://schemas.microsoft.com/office/drawing/2014/main" val="2086785359"/>
                    </a:ext>
                  </a:extLst>
                </a:gridCol>
                <a:gridCol w="822960">
                  <a:extLst>
                    <a:ext uri="{9D8B030D-6E8A-4147-A177-3AD203B41FA5}">
                      <a16:colId xmlns:a16="http://schemas.microsoft.com/office/drawing/2014/main" val="1017288494"/>
                    </a:ext>
                  </a:extLst>
                </a:gridCol>
                <a:gridCol w="822960">
                  <a:extLst>
                    <a:ext uri="{9D8B030D-6E8A-4147-A177-3AD203B41FA5}">
                      <a16:colId xmlns:a16="http://schemas.microsoft.com/office/drawing/2014/main" val="1514664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0160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- 2022-02-18 11:57:49</a:t>
                      </a:r>
                      <a:r>
                        <a:rPr kumimoji="0" lang="es-ES" sz="1000" b="0" i="0" u="none" strike="noStrike" kern="1200" cap="none" spc="0" normalizeH="0" baseline="0" noProof="0">
                          <a:ln>
                            <a:noFill/>
                          </a:ln>
                          <a:solidFill>
                            <a:prstClr val="black"/>
                          </a:solidFill>
                          <a:effectLst/>
                          <a:uLnTx/>
                          <a:uFillTx/>
                          <a:latin typeface="+mn-lt"/>
                          <a:ea typeface="+mn-ea"/>
                          <a:cs typeface="+mn-cs"/>
                        </a:rPr>
                        <a:t>
 📣 #SORTEO ¿Querés ganarte esta bici Olmo Mint rodado 24? 🚲 Sólo tenés que hacer dos cosas para participar ✌️
1️⃣ Seguirnos en olmobikes 
2️⃣ Etiquetá al menos 3 amigxs en este post, para que también puedan participar.
⚠️ ¡OJO con las cuentas FAKE! Nunca te contactaremos desde otras cuentas, ni te pediremos datos de tarjeta de crédito. Ignorá todos los mensajes que te lleguen desde cuentas con nombre similar.
¡Dale, sorteamos el viernes 25!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274174147_284408460442525_8377848957872448770_n.jpg?_nc_cat=106&amp;ccb=1-5&amp;_nc_sid=8ae9d6&amp;_nc_eui2=AeE4_Nm9OST0Esw8k6ljPqE9UeGhPuyKRrZR4aE-7IpGtmvj86mYYjruFOZwWtygldM&amp;_nc_ohc=0JQvXhh8_3sAX8xkHBN&amp;_nc_oc=AQlBwaXp8qV3EjvidzC62rixuqOjMd8i5DB4I-fNgnxoDiqyr5P9NUSgRqx1leqbhg4&amp;_nc_ht=scontent-iad3-1.cdninstagram.com&amp;edm=AL-3X8kEAAAA&amp;oh=00_AT9NrQMcTf95y-JPvSgCwP_lhc2twXGSG6sO3gmLGX7uFQ&amp;oe=622FE01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64955808"/>
                  </a:ext>
                </a:extLst>
              </a:tr>
            </a:tbl>
          </a:graphicData>
        </a:graphic>
      </p:graphicFrame>
      <p:sp>
        <p:nvSpPr>
          <p:cNvPr id="4" name="Text Placeholder 3">
            <a:extLst>
              <a:ext uri="{FF2B5EF4-FFF2-40B4-BE49-F238E27FC236}">
                <a16:creationId xmlns:a16="http://schemas.microsoft.com/office/drawing/2014/main" id="{A189FF90-48F5-4D4A-B415-9CBA01682491}"/>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235970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B964B-4C1E-4E5D-977D-CB4827FBA4B5}"/>
              </a:ext>
            </a:extLst>
          </p:cNvPr>
          <p:cNvSpPr>
            <a:spLocks noGrp="1"/>
          </p:cNvSpPr>
          <p:nvPr>
            <p:ph type="title"/>
          </p:nvPr>
        </p:nvSpPr>
        <p:spPr/>
        <p:txBody>
          <a:bodyPr/>
          <a:lstStyle/>
          <a:p>
            <a:r>
              <a:rPr lang="en-US"/>
              <a:t>Instagram Posts Table | Teknialbikes - 2 of 25</a:t>
            </a:r>
          </a:p>
        </p:txBody>
      </p:sp>
      <p:graphicFrame>
        <p:nvGraphicFramePr>
          <p:cNvPr id="5" name="Table Placeholder 4">
            <a:extLst>
              <a:ext uri="{FF2B5EF4-FFF2-40B4-BE49-F238E27FC236}">
                <a16:creationId xmlns:a16="http://schemas.microsoft.com/office/drawing/2014/main" id="{0823F7A3-91EA-4707-92F8-D1643F3C0DB9}"/>
              </a:ext>
            </a:extLst>
          </p:cNvPr>
          <p:cNvGraphicFramePr>
            <a:graphicFrameLocks noGrp="1"/>
          </p:cNvGraphicFramePr>
          <p:nvPr>
            <p:ph type="tbl" sz="quarter" idx="13"/>
            <p:extLst>
              <p:ext uri="{D42A27DB-BD31-4B8C-83A1-F6EECF244321}">
                <p14:modId xmlns:p14="http://schemas.microsoft.com/office/powerpoint/2010/main" val="2251339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98546182"/>
                    </a:ext>
                  </a:extLst>
                </a:gridCol>
                <a:gridCol w="1810512">
                  <a:extLst>
                    <a:ext uri="{9D8B030D-6E8A-4147-A177-3AD203B41FA5}">
                      <a16:colId xmlns:a16="http://schemas.microsoft.com/office/drawing/2014/main" val="438636319"/>
                    </a:ext>
                  </a:extLst>
                </a:gridCol>
                <a:gridCol w="822960">
                  <a:extLst>
                    <a:ext uri="{9D8B030D-6E8A-4147-A177-3AD203B41FA5}">
                      <a16:colId xmlns:a16="http://schemas.microsoft.com/office/drawing/2014/main" val="3095709393"/>
                    </a:ext>
                  </a:extLst>
                </a:gridCol>
                <a:gridCol w="822960">
                  <a:extLst>
                    <a:ext uri="{9D8B030D-6E8A-4147-A177-3AD203B41FA5}">
                      <a16:colId xmlns:a16="http://schemas.microsoft.com/office/drawing/2014/main" val="1200425119"/>
                    </a:ext>
                  </a:extLst>
                </a:gridCol>
                <a:gridCol w="822960">
                  <a:extLst>
                    <a:ext uri="{9D8B030D-6E8A-4147-A177-3AD203B41FA5}">
                      <a16:colId xmlns:a16="http://schemas.microsoft.com/office/drawing/2014/main" val="1763127770"/>
                    </a:ext>
                  </a:extLst>
                </a:gridCol>
                <a:gridCol w="822960">
                  <a:extLst>
                    <a:ext uri="{9D8B030D-6E8A-4147-A177-3AD203B41FA5}">
                      <a16:colId xmlns:a16="http://schemas.microsoft.com/office/drawing/2014/main" val="4010369915"/>
                    </a:ext>
                  </a:extLst>
                </a:gridCol>
                <a:gridCol w="822960">
                  <a:extLst>
                    <a:ext uri="{9D8B030D-6E8A-4147-A177-3AD203B41FA5}">
                      <a16:colId xmlns:a16="http://schemas.microsoft.com/office/drawing/2014/main" val="4098098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0584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- 2022-03-09 11:14:18</a:t>
                      </a:r>
                      <a:r>
                        <a:rPr kumimoji="0" lang="es-ES" sz="1000" b="0" i="0" u="none" strike="noStrike" kern="1200" cap="none" spc="0" normalizeH="0" baseline="0" noProof="0">
                          <a:ln>
                            <a:noFill/>
                          </a:ln>
                          <a:solidFill>
                            <a:prstClr val="black"/>
                          </a:solidFill>
                          <a:effectLst/>
                          <a:uLnTx/>
                          <a:uFillTx/>
                          <a:latin typeface="+mn-lt"/>
                          <a:ea typeface="+mn-ea"/>
                          <a:cs typeface="+mn-cs"/>
                        </a:rPr>
                        <a:t>
 Así de contentos están los integrantes del teamvenzo.arg por los nuevos desafíos internacionales que se vienen.
.
.
Nos espera la UCI World Cup en Brasil el próximo 8 de Abril.
Y junto a las #VenzoXBLAZEEX y #VenzoXTREME estaremos disputando la competencia con los mejores ciclistas elite del mundo.
.
.
La #venzo #xblazeex es la fiel compañera para todo el #teamvenzo en las diferentes modalidades del #mtb en nuestro país 👊🏻🔥🇦🇷
.
.
#SOMOSVENZO
#VENZOINTERNACIONAL
#Venzobikes #venzobike #xco #xcc #xc #worldcup #uciworldcup #uci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275443897_377687693879057_6635258659133764004_n.jpg?_nc_cat=104&amp;ccb=1-5&amp;_nc_sid=8ae9d6&amp;_nc_ohc=P7NmiHyeBS8AX9U01nI&amp;_nc_ht=scontent-bos3-1.cdninstagram.com&amp;edm=AL-3X8kEAAAA&amp;oh=00_AT8nqCffjwPWB-5rM2dfcispssLuGY4KczeyXARYvNdAYw&amp;oe=622F7B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12613543"/>
                  </a:ext>
                </a:extLst>
              </a:tr>
            </a:tbl>
          </a:graphicData>
        </a:graphic>
      </p:graphicFrame>
      <p:sp>
        <p:nvSpPr>
          <p:cNvPr id="4" name="Text Placeholder 3">
            <a:extLst>
              <a:ext uri="{FF2B5EF4-FFF2-40B4-BE49-F238E27FC236}">
                <a16:creationId xmlns:a16="http://schemas.microsoft.com/office/drawing/2014/main" id="{6EE53C57-1E4F-440B-9061-437FA82DB618}"/>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8215018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4B0A5-FD48-4FE1-B1EF-380BC6FE9AC6}"/>
              </a:ext>
            </a:extLst>
          </p:cNvPr>
          <p:cNvSpPr>
            <a:spLocks noGrp="1"/>
          </p:cNvSpPr>
          <p:nvPr>
            <p:ph type="title"/>
          </p:nvPr>
        </p:nvSpPr>
        <p:spPr/>
        <p:txBody>
          <a:bodyPr/>
          <a:lstStyle/>
          <a:p>
            <a:r>
              <a:rPr lang="en-US"/>
              <a:t>Instagram Posts Table | Teknialbikes - 3 of 25</a:t>
            </a:r>
          </a:p>
        </p:txBody>
      </p:sp>
      <p:graphicFrame>
        <p:nvGraphicFramePr>
          <p:cNvPr id="5" name="Table Placeholder 4">
            <a:extLst>
              <a:ext uri="{FF2B5EF4-FFF2-40B4-BE49-F238E27FC236}">
                <a16:creationId xmlns:a16="http://schemas.microsoft.com/office/drawing/2014/main" id="{CB318858-9EE1-4E14-8C44-8532FAFBA2A0}"/>
              </a:ext>
            </a:extLst>
          </p:cNvPr>
          <p:cNvGraphicFramePr>
            <a:graphicFrameLocks noGrp="1"/>
          </p:cNvGraphicFramePr>
          <p:nvPr>
            <p:ph type="tbl" sz="quarter" idx="13"/>
            <p:extLst>
              <p:ext uri="{D42A27DB-BD31-4B8C-83A1-F6EECF244321}">
                <p14:modId xmlns:p14="http://schemas.microsoft.com/office/powerpoint/2010/main" val="613993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33690311"/>
                    </a:ext>
                  </a:extLst>
                </a:gridCol>
                <a:gridCol w="1810512">
                  <a:extLst>
                    <a:ext uri="{9D8B030D-6E8A-4147-A177-3AD203B41FA5}">
                      <a16:colId xmlns:a16="http://schemas.microsoft.com/office/drawing/2014/main" val="3639402123"/>
                    </a:ext>
                  </a:extLst>
                </a:gridCol>
                <a:gridCol w="822960">
                  <a:extLst>
                    <a:ext uri="{9D8B030D-6E8A-4147-A177-3AD203B41FA5}">
                      <a16:colId xmlns:a16="http://schemas.microsoft.com/office/drawing/2014/main" val="739056144"/>
                    </a:ext>
                  </a:extLst>
                </a:gridCol>
                <a:gridCol w="822960">
                  <a:extLst>
                    <a:ext uri="{9D8B030D-6E8A-4147-A177-3AD203B41FA5}">
                      <a16:colId xmlns:a16="http://schemas.microsoft.com/office/drawing/2014/main" val="3597196686"/>
                    </a:ext>
                  </a:extLst>
                </a:gridCol>
                <a:gridCol w="822960">
                  <a:extLst>
                    <a:ext uri="{9D8B030D-6E8A-4147-A177-3AD203B41FA5}">
                      <a16:colId xmlns:a16="http://schemas.microsoft.com/office/drawing/2014/main" val="573007118"/>
                    </a:ext>
                  </a:extLst>
                </a:gridCol>
                <a:gridCol w="822960">
                  <a:extLst>
                    <a:ext uri="{9D8B030D-6E8A-4147-A177-3AD203B41FA5}">
                      <a16:colId xmlns:a16="http://schemas.microsoft.com/office/drawing/2014/main" val="1463881484"/>
                    </a:ext>
                  </a:extLst>
                </a:gridCol>
                <a:gridCol w="822960">
                  <a:extLst>
                    <a:ext uri="{9D8B030D-6E8A-4147-A177-3AD203B41FA5}">
                      <a16:colId xmlns:a16="http://schemas.microsoft.com/office/drawing/2014/main" val="40939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2066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- 2022-02-16 17:33:26</a:t>
                      </a:r>
                      <a:r>
                        <a:rPr kumimoji="0" lang="en-US" sz="1000" b="0" i="0" u="none" strike="noStrike" kern="1200" cap="none" spc="0" normalizeH="0" baseline="0" noProof="0">
                          <a:ln>
                            <a:noFill/>
                          </a:ln>
                          <a:solidFill>
                            <a:prstClr val="black"/>
                          </a:solidFill>
                          <a:effectLst/>
                          <a:uLnTx/>
                          <a:uFillTx/>
                          <a:latin typeface="+mn-lt"/>
                          <a:ea typeface="+mn-ea"/>
                          <a:cs typeface="+mn-cs"/>
                        </a:rPr>
                        <a:t>
 No necesitás un espacio súper amplio para poder entrenar en casa. Corré un par de muebles, hacé un lugarcito, ¡y a darle duro! 💪 rodrigoguirao
#entrenaencasa #gymencasa #gymathome #fit #fitness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274052201_897076517638000_6996177064315421481_n.jpg?_nc_cat=102&amp;ccb=1-5&amp;_nc_sid=8ae9d6&amp;_nc_eui2=AeEd-LqhzCnVG7eqouXCBpKlhC6OwTaO8oGELo7BNo7ygX6m5lurdUlMjwDcoc7avGw&amp;_nc_ohc=dZju2zwMsK8AX9LJQbk&amp;_nc_ht=scontent-iad3-1.cdninstagram.com&amp;edm=AL-3X8kEAAAA&amp;oh=00_AT-VfPyj6qAtXSBMeEeZcG2OuLeWlYwNWZMZtFzzLQFgWA&amp;oe=62300435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04370028"/>
                  </a:ext>
                </a:extLst>
              </a:tr>
            </a:tbl>
          </a:graphicData>
        </a:graphic>
      </p:graphicFrame>
      <p:sp>
        <p:nvSpPr>
          <p:cNvPr id="4" name="Text Placeholder 3">
            <a:extLst>
              <a:ext uri="{FF2B5EF4-FFF2-40B4-BE49-F238E27FC236}">
                <a16:creationId xmlns:a16="http://schemas.microsoft.com/office/drawing/2014/main" id="{2F2C2AA3-0E92-434D-86CC-5D44C55A16C5}"/>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0255031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1764D-D106-4612-B133-5AAA3563104B}"/>
              </a:ext>
            </a:extLst>
          </p:cNvPr>
          <p:cNvSpPr>
            <a:spLocks noGrp="1"/>
          </p:cNvSpPr>
          <p:nvPr>
            <p:ph type="title"/>
          </p:nvPr>
        </p:nvSpPr>
        <p:spPr/>
        <p:txBody>
          <a:bodyPr/>
          <a:lstStyle/>
          <a:p>
            <a:r>
              <a:rPr lang="en-US"/>
              <a:t>Instagram Posts Table | Teknialbikes - 4 of 25</a:t>
            </a:r>
          </a:p>
        </p:txBody>
      </p:sp>
      <p:graphicFrame>
        <p:nvGraphicFramePr>
          <p:cNvPr id="5" name="Table Placeholder 4">
            <a:extLst>
              <a:ext uri="{FF2B5EF4-FFF2-40B4-BE49-F238E27FC236}">
                <a16:creationId xmlns:a16="http://schemas.microsoft.com/office/drawing/2014/main" id="{4B6D315C-89D4-4D03-801F-394DEBE1AF0F}"/>
              </a:ext>
            </a:extLst>
          </p:cNvPr>
          <p:cNvGraphicFramePr>
            <a:graphicFrameLocks noGrp="1"/>
          </p:cNvGraphicFramePr>
          <p:nvPr>
            <p:ph type="tbl" sz="quarter" idx="13"/>
            <p:extLst>
              <p:ext uri="{D42A27DB-BD31-4B8C-83A1-F6EECF244321}">
                <p14:modId xmlns:p14="http://schemas.microsoft.com/office/powerpoint/2010/main" val="3225475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35162167"/>
                    </a:ext>
                  </a:extLst>
                </a:gridCol>
                <a:gridCol w="1810512">
                  <a:extLst>
                    <a:ext uri="{9D8B030D-6E8A-4147-A177-3AD203B41FA5}">
                      <a16:colId xmlns:a16="http://schemas.microsoft.com/office/drawing/2014/main" val="3527139104"/>
                    </a:ext>
                  </a:extLst>
                </a:gridCol>
                <a:gridCol w="822960">
                  <a:extLst>
                    <a:ext uri="{9D8B030D-6E8A-4147-A177-3AD203B41FA5}">
                      <a16:colId xmlns:a16="http://schemas.microsoft.com/office/drawing/2014/main" val="2320126523"/>
                    </a:ext>
                  </a:extLst>
                </a:gridCol>
                <a:gridCol w="822960">
                  <a:extLst>
                    <a:ext uri="{9D8B030D-6E8A-4147-A177-3AD203B41FA5}">
                      <a16:colId xmlns:a16="http://schemas.microsoft.com/office/drawing/2014/main" val="377096669"/>
                    </a:ext>
                  </a:extLst>
                </a:gridCol>
                <a:gridCol w="822960">
                  <a:extLst>
                    <a:ext uri="{9D8B030D-6E8A-4147-A177-3AD203B41FA5}">
                      <a16:colId xmlns:a16="http://schemas.microsoft.com/office/drawing/2014/main" val="581993648"/>
                    </a:ext>
                  </a:extLst>
                </a:gridCol>
                <a:gridCol w="822960">
                  <a:extLst>
                    <a:ext uri="{9D8B030D-6E8A-4147-A177-3AD203B41FA5}">
                      <a16:colId xmlns:a16="http://schemas.microsoft.com/office/drawing/2014/main" val="2324134665"/>
                    </a:ext>
                  </a:extLst>
                </a:gridCol>
                <a:gridCol w="822960">
                  <a:extLst>
                    <a:ext uri="{9D8B030D-6E8A-4147-A177-3AD203B41FA5}">
                      <a16:colId xmlns:a16="http://schemas.microsoft.com/office/drawing/2014/main" val="40980002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7823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- 2022-02-24 10:09:56</a:t>
                      </a:r>
                      <a:r>
                        <a:rPr kumimoji="0" lang="en-US" sz="1000" b="0" i="0" u="none" strike="noStrike" kern="1200" cap="none" spc="0" normalizeH="0" baseline="0" noProof="0">
                          <a:ln>
                            <a:noFill/>
                          </a:ln>
                          <a:solidFill>
                            <a:prstClr val="black"/>
                          </a:solidFill>
                          <a:effectLst/>
                          <a:uLnTx/>
                          <a:uFillTx/>
                          <a:latin typeface="+mn-lt"/>
                          <a:ea typeface="+mn-ea"/>
                          <a:cs typeface="+mn-cs"/>
                        </a:rPr>
                        <a:t>
 La #venzoetna superó con éxito la prueba más importante de #ciclismoderuta de nuestro país
.
.
En la #vueltadelporvenir los miembros del teamvenzo.arg disputaron las 5 etapas en sus #etna junto a #ciclistas de primer nivel de #latinoamerica
.
.
Equipada con componentes #B1 #B1team de #fibradecarbono, las #Venzo etna se llevaron todas las miradas! 🔥🤩
.
.
#somosvenzo #venzoargentina #ruta #road #cycling #cyclinglife #cyclingroad #grupocarloskarabitian #venzobikes #venzobike #venzoarg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274566749_643430680280626_3244600302442852133_n.jpg?_nc_cat=102&amp;ccb=1-5&amp;_nc_sid=8ae9d6&amp;_nc_ohc=a0gNcsCVT54AX8QJF_c&amp;_nc_ht=scontent-bos3-1.cdninstagram.com&amp;edm=AL-3X8kEAAAA&amp;oh=00_AT-aZ73vQQaMwm8-XDg5YD9C9mF5Qm6b4ucxOE6ngbnphg&amp;oe=622FCB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57814249"/>
                  </a:ext>
                </a:extLst>
              </a:tr>
            </a:tbl>
          </a:graphicData>
        </a:graphic>
      </p:graphicFrame>
      <p:sp>
        <p:nvSpPr>
          <p:cNvPr id="4" name="Text Placeholder 3">
            <a:extLst>
              <a:ext uri="{FF2B5EF4-FFF2-40B4-BE49-F238E27FC236}">
                <a16:creationId xmlns:a16="http://schemas.microsoft.com/office/drawing/2014/main" id="{48E67FE8-D44D-415A-A227-D1DF98326E13}"/>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8939774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B9959-6496-4758-BECF-E135783013FD}"/>
              </a:ext>
            </a:extLst>
          </p:cNvPr>
          <p:cNvSpPr>
            <a:spLocks noGrp="1"/>
          </p:cNvSpPr>
          <p:nvPr>
            <p:ph type="title"/>
          </p:nvPr>
        </p:nvSpPr>
        <p:spPr/>
        <p:txBody>
          <a:bodyPr/>
          <a:lstStyle/>
          <a:p>
            <a:r>
              <a:rPr lang="en-US"/>
              <a:t>Instagram Posts Table | Teknialbikes - 5 of 25</a:t>
            </a:r>
          </a:p>
        </p:txBody>
      </p:sp>
      <p:graphicFrame>
        <p:nvGraphicFramePr>
          <p:cNvPr id="5" name="Table Placeholder 4">
            <a:extLst>
              <a:ext uri="{FF2B5EF4-FFF2-40B4-BE49-F238E27FC236}">
                <a16:creationId xmlns:a16="http://schemas.microsoft.com/office/drawing/2014/main" id="{63B93BBF-DFA4-4909-9F0D-76B3B01D1FDA}"/>
              </a:ext>
            </a:extLst>
          </p:cNvPr>
          <p:cNvGraphicFramePr>
            <a:graphicFrameLocks noGrp="1"/>
          </p:cNvGraphicFramePr>
          <p:nvPr>
            <p:ph type="tbl" sz="quarter" idx="13"/>
            <p:extLst>
              <p:ext uri="{D42A27DB-BD31-4B8C-83A1-F6EECF244321}">
                <p14:modId xmlns:p14="http://schemas.microsoft.com/office/powerpoint/2010/main" val="3765827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47370474"/>
                    </a:ext>
                  </a:extLst>
                </a:gridCol>
                <a:gridCol w="1810512">
                  <a:extLst>
                    <a:ext uri="{9D8B030D-6E8A-4147-A177-3AD203B41FA5}">
                      <a16:colId xmlns:a16="http://schemas.microsoft.com/office/drawing/2014/main" val="2786346567"/>
                    </a:ext>
                  </a:extLst>
                </a:gridCol>
                <a:gridCol w="822960">
                  <a:extLst>
                    <a:ext uri="{9D8B030D-6E8A-4147-A177-3AD203B41FA5}">
                      <a16:colId xmlns:a16="http://schemas.microsoft.com/office/drawing/2014/main" val="1432950034"/>
                    </a:ext>
                  </a:extLst>
                </a:gridCol>
                <a:gridCol w="822960">
                  <a:extLst>
                    <a:ext uri="{9D8B030D-6E8A-4147-A177-3AD203B41FA5}">
                      <a16:colId xmlns:a16="http://schemas.microsoft.com/office/drawing/2014/main" val="1246030365"/>
                    </a:ext>
                  </a:extLst>
                </a:gridCol>
                <a:gridCol w="822960">
                  <a:extLst>
                    <a:ext uri="{9D8B030D-6E8A-4147-A177-3AD203B41FA5}">
                      <a16:colId xmlns:a16="http://schemas.microsoft.com/office/drawing/2014/main" val="2329979969"/>
                    </a:ext>
                  </a:extLst>
                </a:gridCol>
                <a:gridCol w="822960">
                  <a:extLst>
                    <a:ext uri="{9D8B030D-6E8A-4147-A177-3AD203B41FA5}">
                      <a16:colId xmlns:a16="http://schemas.microsoft.com/office/drawing/2014/main" val="1505001417"/>
                    </a:ext>
                  </a:extLst>
                </a:gridCol>
                <a:gridCol w="822960">
                  <a:extLst>
                    <a:ext uri="{9D8B030D-6E8A-4147-A177-3AD203B41FA5}">
                      <a16:colId xmlns:a16="http://schemas.microsoft.com/office/drawing/2014/main" val="666134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518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olmobikes - 2022-03-04 17:38:04</a:t>
                      </a:r>
                      <a:r>
                        <a:rPr kumimoji="0" lang="en-US" sz="1000" b="0" i="0" u="none" strike="noStrike" kern="1200" cap="none" spc="0" normalizeH="0" baseline="0" noProof="0">
                          <a:ln>
                            <a:noFill/>
                          </a:ln>
                          <a:solidFill>
                            <a:prstClr val="black"/>
                          </a:solidFill>
                          <a:effectLst/>
                          <a:uLnTx/>
                          <a:uFillTx/>
                          <a:latin typeface="+mn-lt"/>
                          <a:ea typeface="+mn-ea"/>
                          <a:cs typeface="+mn-cs"/>
                        </a:rPr>
                        <a:t>
 Olmo Safari. Hace más lindo cualquier paisaje. 🚲🔥
ph: gabychavez86 📷
#bicicleta #bici #bike #mtb #mountainbike #bikelife #biketrip #biketour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275218516_380263660580907_3725140251465602695_n.jpg?_nc_cat=101&amp;ccb=1-5&amp;_nc_sid=8ae9d6&amp;_nc_eui2=AeEqy8tOCz04dixuuy_sfWUILylnQLBWgs0vKWdAsFaCzW2a2tUhAbUurTYbp35LdLw&amp;_nc_ohc=Lga84QGp8UUAX_bit_S&amp;_nc_ht=scontent-iad3-1.cdninstagram.com&amp;edm=AL-3X8kEAAAA&amp;oh=00_AT8OdgCWzJpnjrwPe2qDQEa_gsMLRXybrs_-H_3BZV6XSQ&amp;oe=62300567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31029855"/>
                  </a:ext>
                </a:extLst>
              </a:tr>
            </a:tbl>
          </a:graphicData>
        </a:graphic>
      </p:graphicFrame>
      <p:sp>
        <p:nvSpPr>
          <p:cNvPr id="4" name="Text Placeholder 3">
            <a:extLst>
              <a:ext uri="{FF2B5EF4-FFF2-40B4-BE49-F238E27FC236}">
                <a16:creationId xmlns:a16="http://schemas.microsoft.com/office/drawing/2014/main" id="{E8F9E6B8-0974-49FD-8E09-8EE5B93CCF06}"/>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406998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511E7-D175-45EC-B3EC-465D39E9826F}"/>
              </a:ext>
            </a:extLst>
          </p:cNvPr>
          <p:cNvSpPr>
            <a:spLocks noGrp="1"/>
          </p:cNvSpPr>
          <p:nvPr>
            <p:ph type="title"/>
          </p:nvPr>
        </p:nvSpPr>
        <p:spPr/>
        <p:txBody>
          <a:bodyPr/>
          <a:lstStyle/>
          <a:p>
            <a:r>
              <a:rPr lang="en-US"/>
              <a:t>Instagram Posts Table | Teknialbikes - 6 of 25</a:t>
            </a:r>
          </a:p>
        </p:txBody>
      </p:sp>
      <p:graphicFrame>
        <p:nvGraphicFramePr>
          <p:cNvPr id="5" name="Table Placeholder 4">
            <a:extLst>
              <a:ext uri="{FF2B5EF4-FFF2-40B4-BE49-F238E27FC236}">
                <a16:creationId xmlns:a16="http://schemas.microsoft.com/office/drawing/2014/main" id="{B08A2B38-7232-4484-A223-39700C79956F}"/>
              </a:ext>
            </a:extLst>
          </p:cNvPr>
          <p:cNvGraphicFramePr>
            <a:graphicFrameLocks noGrp="1"/>
          </p:cNvGraphicFramePr>
          <p:nvPr>
            <p:ph type="tbl" sz="quarter" idx="13"/>
            <p:extLst>
              <p:ext uri="{D42A27DB-BD31-4B8C-83A1-F6EECF244321}">
                <p14:modId xmlns:p14="http://schemas.microsoft.com/office/powerpoint/2010/main" val="2975436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6265748"/>
                    </a:ext>
                  </a:extLst>
                </a:gridCol>
                <a:gridCol w="1810512">
                  <a:extLst>
                    <a:ext uri="{9D8B030D-6E8A-4147-A177-3AD203B41FA5}">
                      <a16:colId xmlns:a16="http://schemas.microsoft.com/office/drawing/2014/main" val="3032288431"/>
                    </a:ext>
                  </a:extLst>
                </a:gridCol>
                <a:gridCol w="822960">
                  <a:extLst>
                    <a:ext uri="{9D8B030D-6E8A-4147-A177-3AD203B41FA5}">
                      <a16:colId xmlns:a16="http://schemas.microsoft.com/office/drawing/2014/main" val="4203049515"/>
                    </a:ext>
                  </a:extLst>
                </a:gridCol>
                <a:gridCol w="822960">
                  <a:extLst>
                    <a:ext uri="{9D8B030D-6E8A-4147-A177-3AD203B41FA5}">
                      <a16:colId xmlns:a16="http://schemas.microsoft.com/office/drawing/2014/main" val="1610965571"/>
                    </a:ext>
                  </a:extLst>
                </a:gridCol>
                <a:gridCol w="822960">
                  <a:extLst>
                    <a:ext uri="{9D8B030D-6E8A-4147-A177-3AD203B41FA5}">
                      <a16:colId xmlns:a16="http://schemas.microsoft.com/office/drawing/2014/main" val="2608495400"/>
                    </a:ext>
                  </a:extLst>
                </a:gridCol>
                <a:gridCol w="822960">
                  <a:extLst>
                    <a:ext uri="{9D8B030D-6E8A-4147-A177-3AD203B41FA5}">
                      <a16:colId xmlns:a16="http://schemas.microsoft.com/office/drawing/2014/main" val="2135293713"/>
                    </a:ext>
                  </a:extLst>
                </a:gridCol>
                <a:gridCol w="822960">
                  <a:extLst>
                    <a:ext uri="{9D8B030D-6E8A-4147-A177-3AD203B41FA5}">
                      <a16:colId xmlns:a16="http://schemas.microsoft.com/office/drawing/2014/main" val="197063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7639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- 2022-02-23 12:31:34</a:t>
                      </a:r>
                      <a:r>
                        <a:rPr kumimoji="0" lang="en-US" sz="1000" b="0" i="0" u="none" strike="noStrike" kern="1200" cap="none" spc="0" normalizeH="0" baseline="0" noProof="0">
                          <a:ln>
                            <a:noFill/>
                          </a:ln>
                          <a:solidFill>
                            <a:prstClr val="black"/>
                          </a:solidFill>
                          <a:effectLst/>
                          <a:uLnTx/>
                          <a:uFillTx/>
                          <a:latin typeface="+mn-lt"/>
                          <a:ea typeface="+mn-ea"/>
                          <a:cs typeface="+mn-cs"/>
                        </a:rPr>
                        <a:t>
 ::
Mojave 9.5 //
Monoplato // 12v // 29er
.
.
🚲 M-9.5
» Cuadro: Carbono - 29”
» M-17• L-19• XL-21
» Horquilla: Suntour Axon 29 - Eje 15 mm
» Monoplato 34T - 170 mm
» Cambio: Shimano Deore XT RD - M8100 SGS
» Piñón: Shimano XT CS - M8100
» Plato y palanca: Shimano XT CS - M8100
» Shifter: Shimano XT CS - M8100
» Cadena: Shimano Deore XT CN - M8100
» Frenos: Shimano hidráulico ensamblado
» Disco de freno: Deore XT SM - RT81
.
» En bicicleterías de todo el país
.
🚲 #SomosRaleigh
.
.
.
#Mojave #MejorEnBici #SomosRaleigh #FamiliaAzzurra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274543301_1015406949063013_505750511127423597_n.jpg?_nc_cat=106&amp;ccb=1-5&amp;_nc_sid=8ae9d6&amp;_nc_ohc=ymIGeFSnVaEAX8ykHQD&amp;_nc_ht=scontent-iad3-1.cdninstagram.com&amp;edm=AL-3X8kEAAAA&amp;oh=00_AT_nbUL2GxnGQZkIxrW_RI3APDqL_k8kxxzwBauvfbLH5w&amp;oe=6230A9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1522057"/>
                  </a:ext>
                </a:extLst>
              </a:tr>
            </a:tbl>
          </a:graphicData>
        </a:graphic>
      </p:graphicFrame>
      <p:sp>
        <p:nvSpPr>
          <p:cNvPr id="4" name="Text Placeholder 3">
            <a:extLst>
              <a:ext uri="{FF2B5EF4-FFF2-40B4-BE49-F238E27FC236}">
                <a16:creationId xmlns:a16="http://schemas.microsoft.com/office/drawing/2014/main" id="{E78EB380-F44D-4A22-9DA0-9E00648B40B7}"/>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5490721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B85EF-B704-439D-85CB-C7BE8FCCD94A}"/>
              </a:ext>
            </a:extLst>
          </p:cNvPr>
          <p:cNvSpPr>
            <a:spLocks noGrp="1"/>
          </p:cNvSpPr>
          <p:nvPr>
            <p:ph type="title"/>
          </p:nvPr>
        </p:nvSpPr>
        <p:spPr/>
        <p:txBody>
          <a:bodyPr/>
          <a:lstStyle/>
          <a:p>
            <a:r>
              <a:rPr lang="en-US"/>
              <a:t>Instagram Posts Table | Teknialbikes - 7 of 25</a:t>
            </a:r>
          </a:p>
        </p:txBody>
      </p:sp>
      <p:graphicFrame>
        <p:nvGraphicFramePr>
          <p:cNvPr id="5" name="Table Placeholder 4">
            <a:extLst>
              <a:ext uri="{FF2B5EF4-FFF2-40B4-BE49-F238E27FC236}">
                <a16:creationId xmlns:a16="http://schemas.microsoft.com/office/drawing/2014/main" id="{D1DC559B-960A-40B5-9BB7-B24D5A6AAF4B}"/>
              </a:ext>
            </a:extLst>
          </p:cNvPr>
          <p:cNvGraphicFramePr>
            <a:graphicFrameLocks noGrp="1"/>
          </p:cNvGraphicFramePr>
          <p:nvPr>
            <p:ph type="tbl" sz="quarter" idx="13"/>
            <p:extLst>
              <p:ext uri="{D42A27DB-BD31-4B8C-83A1-F6EECF244321}">
                <p14:modId xmlns:p14="http://schemas.microsoft.com/office/powerpoint/2010/main" val="2949183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00123263"/>
                    </a:ext>
                  </a:extLst>
                </a:gridCol>
                <a:gridCol w="1810512">
                  <a:extLst>
                    <a:ext uri="{9D8B030D-6E8A-4147-A177-3AD203B41FA5}">
                      <a16:colId xmlns:a16="http://schemas.microsoft.com/office/drawing/2014/main" val="3450826306"/>
                    </a:ext>
                  </a:extLst>
                </a:gridCol>
                <a:gridCol w="822960">
                  <a:extLst>
                    <a:ext uri="{9D8B030D-6E8A-4147-A177-3AD203B41FA5}">
                      <a16:colId xmlns:a16="http://schemas.microsoft.com/office/drawing/2014/main" val="2955067148"/>
                    </a:ext>
                  </a:extLst>
                </a:gridCol>
                <a:gridCol w="822960">
                  <a:extLst>
                    <a:ext uri="{9D8B030D-6E8A-4147-A177-3AD203B41FA5}">
                      <a16:colId xmlns:a16="http://schemas.microsoft.com/office/drawing/2014/main" val="1145502658"/>
                    </a:ext>
                  </a:extLst>
                </a:gridCol>
                <a:gridCol w="822960">
                  <a:extLst>
                    <a:ext uri="{9D8B030D-6E8A-4147-A177-3AD203B41FA5}">
                      <a16:colId xmlns:a16="http://schemas.microsoft.com/office/drawing/2014/main" val="752956957"/>
                    </a:ext>
                  </a:extLst>
                </a:gridCol>
                <a:gridCol w="822960">
                  <a:extLst>
                    <a:ext uri="{9D8B030D-6E8A-4147-A177-3AD203B41FA5}">
                      <a16:colId xmlns:a16="http://schemas.microsoft.com/office/drawing/2014/main" val="68741675"/>
                    </a:ext>
                  </a:extLst>
                </a:gridCol>
                <a:gridCol w="822960">
                  <a:extLst>
                    <a:ext uri="{9D8B030D-6E8A-4147-A177-3AD203B41FA5}">
                      <a16:colId xmlns:a16="http://schemas.microsoft.com/office/drawing/2014/main" val="3002187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73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- 2022-02-20 14:31:01</a:t>
                      </a:r>
                      <a:r>
                        <a:rPr kumimoji="0" lang="es-ES" sz="1000" b="0" i="0" u="none" strike="noStrike" kern="1200" cap="none" spc="0" normalizeH="0" baseline="0" noProof="0">
                          <a:ln>
                            <a:noFill/>
                          </a:ln>
                          <a:solidFill>
                            <a:prstClr val="black"/>
                          </a:solidFill>
                          <a:effectLst/>
                          <a:uLnTx/>
                          <a:uFillTx/>
                          <a:latin typeface="+mn-lt"/>
                          <a:ea typeface="+mn-ea"/>
                          <a:cs typeface="+mn-cs"/>
                        </a:rPr>
                        <a:t>
 #SabemosdeBicicletas
.
.
Junto a grupocarloskarabitian fuimos convocados en la #vueltadelporvenir para realizar la mecánica neutra de toda la #competencia.
.
Ayudamos a resolver los problemas mecánicos de cada #ciclista que lo necesitó, brindándoles una solución inmediata para que puedan continuar en competencia.
.
Nuestros productos #venzo y #B1 #B1team superaron con éxito cada etapa de la vuelta.
.
#Somosvenzo #venzobike #venzoargentina #venzoarg #venzobikes #vivivenzo #ciclismo #biker #ciclismoargentino #ciclismoderuta #cycling #cyclingroad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274375443_478715047117901_3726549774173125476_n.jpg?_nc_cat=106&amp;ccb=1-5&amp;_nc_sid=8ae9d6&amp;_nc_ohc=rIn91h5eQiMAX99AeMv&amp;_nc_oc=AQldY59q1gtqLj8B3W0DH3DaCExbRlalhQ_rVenyTs_bhzQyHsmc1tNE634FkmrKtFs&amp;_nc_ht=scontent-bos3-1.cdninstagram.com&amp;edm=AL-3X8kEAAAA&amp;oh=00_AT_lClxNHJ7V41VjjTEMGPP6gekT4fB7e4IIICTBnJCZWg&amp;oe=623061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21765498"/>
                  </a:ext>
                </a:extLst>
              </a:tr>
            </a:tbl>
          </a:graphicData>
        </a:graphic>
      </p:graphicFrame>
      <p:sp>
        <p:nvSpPr>
          <p:cNvPr id="4" name="Text Placeholder 3">
            <a:extLst>
              <a:ext uri="{FF2B5EF4-FFF2-40B4-BE49-F238E27FC236}">
                <a16:creationId xmlns:a16="http://schemas.microsoft.com/office/drawing/2014/main" id="{7387CC5A-16C7-420A-819F-B6BBE4D0DFDF}"/>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5599038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4DDC9-0E69-45ED-A7A6-D0F697AC0619}"/>
              </a:ext>
            </a:extLst>
          </p:cNvPr>
          <p:cNvSpPr>
            <a:spLocks noGrp="1"/>
          </p:cNvSpPr>
          <p:nvPr>
            <p:ph type="title"/>
          </p:nvPr>
        </p:nvSpPr>
        <p:spPr/>
        <p:txBody>
          <a:bodyPr/>
          <a:lstStyle/>
          <a:p>
            <a:r>
              <a:rPr lang="en-US"/>
              <a:t>Instagram Posts Table | Teknialbikes - 8 of 25</a:t>
            </a:r>
          </a:p>
        </p:txBody>
      </p:sp>
      <p:graphicFrame>
        <p:nvGraphicFramePr>
          <p:cNvPr id="5" name="Table Placeholder 4">
            <a:extLst>
              <a:ext uri="{FF2B5EF4-FFF2-40B4-BE49-F238E27FC236}">
                <a16:creationId xmlns:a16="http://schemas.microsoft.com/office/drawing/2014/main" id="{C0ACFD41-0D02-4947-8173-4747554268E7}"/>
              </a:ext>
            </a:extLst>
          </p:cNvPr>
          <p:cNvGraphicFramePr>
            <a:graphicFrameLocks noGrp="1"/>
          </p:cNvGraphicFramePr>
          <p:nvPr>
            <p:ph type="tbl" sz="quarter" idx="13"/>
            <p:extLst>
              <p:ext uri="{D42A27DB-BD31-4B8C-83A1-F6EECF244321}">
                <p14:modId xmlns:p14="http://schemas.microsoft.com/office/powerpoint/2010/main" val="1981394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39866690"/>
                    </a:ext>
                  </a:extLst>
                </a:gridCol>
                <a:gridCol w="1810512">
                  <a:extLst>
                    <a:ext uri="{9D8B030D-6E8A-4147-A177-3AD203B41FA5}">
                      <a16:colId xmlns:a16="http://schemas.microsoft.com/office/drawing/2014/main" val="1563958954"/>
                    </a:ext>
                  </a:extLst>
                </a:gridCol>
                <a:gridCol w="822960">
                  <a:extLst>
                    <a:ext uri="{9D8B030D-6E8A-4147-A177-3AD203B41FA5}">
                      <a16:colId xmlns:a16="http://schemas.microsoft.com/office/drawing/2014/main" val="1483594688"/>
                    </a:ext>
                  </a:extLst>
                </a:gridCol>
                <a:gridCol w="822960">
                  <a:extLst>
                    <a:ext uri="{9D8B030D-6E8A-4147-A177-3AD203B41FA5}">
                      <a16:colId xmlns:a16="http://schemas.microsoft.com/office/drawing/2014/main" val="3598865874"/>
                    </a:ext>
                  </a:extLst>
                </a:gridCol>
                <a:gridCol w="822960">
                  <a:extLst>
                    <a:ext uri="{9D8B030D-6E8A-4147-A177-3AD203B41FA5}">
                      <a16:colId xmlns:a16="http://schemas.microsoft.com/office/drawing/2014/main" val="1904358592"/>
                    </a:ext>
                  </a:extLst>
                </a:gridCol>
                <a:gridCol w="822960">
                  <a:extLst>
                    <a:ext uri="{9D8B030D-6E8A-4147-A177-3AD203B41FA5}">
                      <a16:colId xmlns:a16="http://schemas.microsoft.com/office/drawing/2014/main" val="2824517395"/>
                    </a:ext>
                  </a:extLst>
                </a:gridCol>
                <a:gridCol w="822960">
                  <a:extLst>
                    <a:ext uri="{9D8B030D-6E8A-4147-A177-3AD203B41FA5}">
                      <a16:colId xmlns:a16="http://schemas.microsoft.com/office/drawing/2014/main" val="2168640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1225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- 2022-02-15 17:05:50</a:t>
                      </a:r>
                      <a:r>
                        <a:rPr kumimoji="0" lang="es-ES" sz="1000" b="0" i="0" u="none" strike="noStrike" kern="1200" cap="none" spc="0" normalizeH="0" baseline="0" noProof="0">
                          <a:ln>
                            <a:noFill/>
                          </a:ln>
                          <a:solidFill>
                            <a:prstClr val="black"/>
                          </a:solidFill>
                          <a:effectLst/>
                          <a:uLnTx/>
                          <a:uFillTx/>
                          <a:latin typeface="+mn-lt"/>
                          <a:ea typeface="+mn-ea"/>
                          <a:cs typeface="+mn-cs"/>
                        </a:rPr>
                        <a:t>
 El teamvenzo.arg estuvo presente en la 2da #VueltadelPorvenir 
La competencia más importante del país en este #2022 con grandes equipos nacionales e internacionales
5 durísimas etapas donde pudimos quedarnos con:
🏆 Top 10 general por equipos
🏆 Top 5 Sub23
🏆 Top 20 general Elite
Excelentes resultados y una gran experiencia para cada uno de los integrantes de este equipo de ruta.
fernando_contreras1205 franorocito agustinduran66 mariano.vazqz caballerolucasmtb bruno.contreras1
.
Destacado trabajo de nuestro jefe de equipo ariel.arnaudo.9 quién siempre impulsa el #crecimiento de nuestros #ciclistas a base de #esfuerzo, #honestidad y #constancia 🔥
y una performance impecable de nuestras #VenzoEtna 🔥
.
.
#SomosVenzo
#Gladiadores #Venzo
#VenzoArgentina #Venzoarg
#Cycling #Ciclismoderuta #Ciclismoargentino #Cyclinglife #Cyclingroad #Venzobikes #Road #GrupoCarlosKarabitian #TeamVenzo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274131281_238810775124882_255382500288274170_n.jpg?_nc_cat=106&amp;ccb=1-5&amp;_nc_sid=8ae9d6&amp;_nc_ohc=sn8roYHDTlcAX_xlWC1&amp;_nc_ht=scontent-bos3-1.cdninstagram.com&amp;edm=AL-3X8kEAAAA&amp;oh=00_AT98rMOj_TuaXmZtc3bnhT_rcCmZTBN0d8QMdWUXl6leKA&amp;oe=622FD6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86673047"/>
                  </a:ext>
                </a:extLst>
              </a:tr>
            </a:tbl>
          </a:graphicData>
        </a:graphic>
      </p:graphicFrame>
      <p:sp>
        <p:nvSpPr>
          <p:cNvPr id="4" name="Text Placeholder 3">
            <a:extLst>
              <a:ext uri="{FF2B5EF4-FFF2-40B4-BE49-F238E27FC236}">
                <a16:creationId xmlns:a16="http://schemas.microsoft.com/office/drawing/2014/main" id="{4060D752-66FB-4AD7-8128-59CBA41C20D9}"/>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041580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C6289-FA74-45B2-A966-478410E62431}"/>
              </a:ext>
            </a:extLst>
          </p:cNvPr>
          <p:cNvSpPr>
            <a:spLocks noGrp="1"/>
          </p:cNvSpPr>
          <p:nvPr>
            <p:ph type="title"/>
          </p:nvPr>
        </p:nvSpPr>
        <p:spPr/>
        <p:txBody>
          <a:bodyPr/>
          <a:lstStyle/>
          <a:p>
            <a:r>
              <a:rPr lang="en-US"/>
              <a:t>Instagram Posts Table | Teknialbikes - 9 of 25</a:t>
            </a:r>
          </a:p>
        </p:txBody>
      </p:sp>
      <p:graphicFrame>
        <p:nvGraphicFramePr>
          <p:cNvPr id="5" name="Table Placeholder 4">
            <a:extLst>
              <a:ext uri="{FF2B5EF4-FFF2-40B4-BE49-F238E27FC236}">
                <a16:creationId xmlns:a16="http://schemas.microsoft.com/office/drawing/2014/main" id="{6D2CB487-5892-4735-BFFD-2E2D5DA3A3A0}"/>
              </a:ext>
            </a:extLst>
          </p:cNvPr>
          <p:cNvGraphicFramePr>
            <a:graphicFrameLocks noGrp="1"/>
          </p:cNvGraphicFramePr>
          <p:nvPr>
            <p:ph type="tbl" sz="quarter" idx="13"/>
            <p:extLst>
              <p:ext uri="{D42A27DB-BD31-4B8C-83A1-F6EECF244321}">
                <p14:modId xmlns:p14="http://schemas.microsoft.com/office/powerpoint/2010/main" val="748435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73402686"/>
                    </a:ext>
                  </a:extLst>
                </a:gridCol>
                <a:gridCol w="1810512">
                  <a:extLst>
                    <a:ext uri="{9D8B030D-6E8A-4147-A177-3AD203B41FA5}">
                      <a16:colId xmlns:a16="http://schemas.microsoft.com/office/drawing/2014/main" val="2979165837"/>
                    </a:ext>
                  </a:extLst>
                </a:gridCol>
                <a:gridCol w="822960">
                  <a:extLst>
                    <a:ext uri="{9D8B030D-6E8A-4147-A177-3AD203B41FA5}">
                      <a16:colId xmlns:a16="http://schemas.microsoft.com/office/drawing/2014/main" val="4176001357"/>
                    </a:ext>
                  </a:extLst>
                </a:gridCol>
                <a:gridCol w="822960">
                  <a:extLst>
                    <a:ext uri="{9D8B030D-6E8A-4147-A177-3AD203B41FA5}">
                      <a16:colId xmlns:a16="http://schemas.microsoft.com/office/drawing/2014/main" val="3899045435"/>
                    </a:ext>
                  </a:extLst>
                </a:gridCol>
                <a:gridCol w="822960">
                  <a:extLst>
                    <a:ext uri="{9D8B030D-6E8A-4147-A177-3AD203B41FA5}">
                      <a16:colId xmlns:a16="http://schemas.microsoft.com/office/drawing/2014/main" val="147158200"/>
                    </a:ext>
                  </a:extLst>
                </a:gridCol>
                <a:gridCol w="822960">
                  <a:extLst>
                    <a:ext uri="{9D8B030D-6E8A-4147-A177-3AD203B41FA5}">
                      <a16:colId xmlns:a16="http://schemas.microsoft.com/office/drawing/2014/main" val="1539312331"/>
                    </a:ext>
                  </a:extLst>
                </a:gridCol>
                <a:gridCol w="822960">
                  <a:extLst>
                    <a:ext uri="{9D8B030D-6E8A-4147-A177-3AD203B41FA5}">
                      <a16:colId xmlns:a16="http://schemas.microsoft.com/office/drawing/2014/main" val="1197122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6917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- 2022-03-06 11:22:31</a:t>
                      </a:r>
                      <a:r>
                        <a:rPr kumimoji="0" lang="en-US" sz="1000" b="0" i="0" u="none" strike="noStrike" kern="1200" cap="none" spc="0" normalizeH="0" baseline="0" noProof="0">
                          <a:ln>
                            <a:noFill/>
                          </a:ln>
                          <a:solidFill>
                            <a:prstClr val="black"/>
                          </a:solidFill>
                          <a:effectLst/>
                          <a:uLnTx/>
                          <a:uFillTx/>
                          <a:latin typeface="+mn-lt"/>
                          <a:ea typeface="+mn-ea"/>
                          <a:cs typeface="+mn-cs"/>
                        </a:rPr>
                        <a:t>
 Cerramos la temporada de #veranovenzo en #pinamar junto a renaultarg disfrutando de un fin de semana sobre ruedas!
.
.
Un mes lleno de aventuras, bicicleteadas por el bosque y la playa y mucha diversión.
.
.
Seguimos trabajando firmes para muchas sorpresas en lo que viene del año ❤️🔥
.
.
#somosvenzo #venzo #venzoargentina #venzoarg #vivivenzo #ciclismo #cycling #renault #renaultargentina #bike #biker #mtb #cyclinglife #mtblife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275193439_363510735443239_1136041737949616602_n.jpg?_nc_cat=107&amp;ccb=1-5&amp;_nc_sid=8ae9d6&amp;_nc_ohc=Q80hgkHuMDwAX-V86Pr&amp;_nc_oc=AQk0aaq7TllKLVqNwkNmP_exBlBzQpKqxJHJOcayBP1ETSXKrLKPgZIyXs0JKKJyagE&amp;_nc_ht=scontent-bos3-1.cdninstagram.com&amp;edm=AL-3X8kEAAAA&amp;oh=00_AT_dqN0nEEbcdezGBNKZWwqv6GkJt35msaLrnAqpvZUwLg&amp;oe=62305D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55082720"/>
                  </a:ext>
                </a:extLst>
              </a:tr>
            </a:tbl>
          </a:graphicData>
        </a:graphic>
      </p:graphicFrame>
      <p:sp>
        <p:nvSpPr>
          <p:cNvPr id="4" name="Text Placeholder 3">
            <a:extLst>
              <a:ext uri="{FF2B5EF4-FFF2-40B4-BE49-F238E27FC236}">
                <a16:creationId xmlns:a16="http://schemas.microsoft.com/office/drawing/2014/main" id="{3777D03D-546F-4780-B321-1C3D85111696}"/>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6044079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CAEBB-21B2-4F95-B02E-B622243B2048}"/>
              </a:ext>
            </a:extLst>
          </p:cNvPr>
          <p:cNvSpPr>
            <a:spLocks noGrp="1"/>
          </p:cNvSpPr>
          <p:nvPr>
            <p:ph type="title"/>
          </p:nvPr>
        </p:nvSpPr>
        <p:spPr/>
        <p:txBody>
          <a:bodyPr/>
          <a:lstStyle/>
          <a:p>
            <a:r>
              <a:rPr lang="en-US"/>
              <a:t>Instagram Posts Table | Teknialbikes - 10 of 25</a:t>
            </a:r>
          </a:p>
        </p:txBody>
      </p:sp>
      <p:graphicFrame>
        <p:nvGraphicFramePr>
          <p:cNvPr id="5" name="Table Placeholder 4">
            <a:extLst>
              <a:ext uri="{FF2B5EF4-FFF2-40B4-BE49-F238E27FC236}">
                <a16:creationId xmlns:a16="http://schemas.microsoft.com/office/drawing/2014/main" id="{78D5AA4F-9050-4282-AD5A-130CF16EFFE7}"/>
              </a:ext>
            </a:extLst>
          </p:cNvPr>
          <p:cNvGraphicFramePr>
            <a:graphicFrameLocks noGrp="1"/>
          </p:cNvGraphicFramePr>
          <p:nvPr>
            <p:ph type="tbl" sz="quarter" idx="13"/>
            <p:extLst>
              <p:ext uri="{D42A27DB-BD31-4B8C-83A1-F6EECF244321}">
                <p14:modId xmlns:p14="http://schemas.microsoft.com/office/powerpoint/2010/main" val="4284562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59049"/>
                    </a:ext>
                  </a:extLst>
                </a:gridCol>
                <a:gridCol w="1810512">
                  <a:extLst>
                    <a:ext uri="{9D8B030D-6E8A-4147-A177-3AD203B41FA5}">
                      <a16:colId xmlns:a16="http://schemas.microsoft.com/office/drawing/2014/main" val="3148329175"/>
                    </a:ext>
                  </a:extLst>
                </a:gridCol>
                <a:gridCol w="822960">
                  <a:extLst>
                    <a:ext uri="{9D8B030D-6E8A-4147-A177-3AD203B41FA5}">
                      <a16:colId xmlns:a16="http://schemas.microsoft.com/office/drawing/2014/main" val="979871787"/>
                    </a:ext>
                  </a:extLst>
                </a:gridCol>
                <a:gridCol w="822960">
                  <a:extLst>
                    <a:ext uri="{9D8B030D-6E8A-4147-A177-3AD203B41FA5}">
                      <a16:colId xmlns:a16="http://schemas.microsoft.com/office/drawing/2014/main" val="2455914485"/>
                    </a:ext>
                  </a:extLst>
                </a:gridCol>
                <a:gridCol w="822960">
                  <a:extLst>
                    <a:ext uri="{9D8B030D-6E8A-4147-A177-3AD203B41FA5}">
                      <a16:colId xmlns:a16="http://schemas.microsoft.com/office/drawing/2014/main" val="2682217668"/>
                    </a:ext>
                  </a:extLst>
                </a:gridCol>
                <a:gridCol w="822960">
                  <a:extLst>
                    <a:ext uri="{9D8B030D-6E8A-4147-A177-3AD203B41FA5}">
                      <a16:colId xmlns:a16="http://schemas.microsoft.com/office/drawing/2014/main" val="877530461"/>
                    </a:ext>
                  </a:extLst>
                </a:gridCol>
                <a:gridCol w="822960">
                  <a:extLst>
                    <a:ext uri="{9D8B030D-6E8A-4147-A177-3AD203B41FA5}">
                      <a16:colId xmlns:a16="http://schemas.microsoft.com/office/drawing/2014/main" val="2581310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1100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- 2022-03-08 18:17:00</a:t>
                      </a:r>
                      <a:r>
                        <a:rPr kumimoji="0" lang="es-ES" sz="1000" b="0" i="0" u="none" strike="noStrike" kern="1200" cap="none" spc="0" normalizeH="0" baseline="0" noProof="0">
                          <a:ln>
                            <a:noFill/>
                          </a:ln>
                          <a:solidFill>
                            <a:prstClr val="black"/>
                          </a:solidFill>
                          <a:effectLst/>
                          <a:uLnTx/>
                          <a:uFillTx/>
                          <a:latin typeface="+mn-lt"/>
                          <a:ea typeface="+mn-ea"/>
                          <a:cs typeface="+mn-cs"/>
                        </a:rPr>
                        <a:t>
 Por más mujeres valientes que puedan cumplir sus sueños, disfrutar sin límites, vivir sin miedos. Por menos machos y más compañeros.
#8m #diadelamujer #niunamenos #mujerbonitaeslaquelucha💜 
ph: gabychavez86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275322213_506202614351877_1031913367234291198_n.jpg?_nc_cat=103&amp;ccb=1-5&amp;_nc_sid=8ae9d6&amp;_nc_eui2=AeG2RvfH2uzMZx962xRTOJ27ILMceqy9tnQgsxx6rL22dGoQ1JRksNoF6w8iz46nBgQ&amp;_nc_ohc=aPrva3ZiscsAX_NQcr4&amp;_nc_ht=scontent-iad3-1.cdninstagram.com&amp;edm=AL-3X8kEAAAA&amp;oh=00_AT8s8PzlOxl9ZtBAnVybRXTx0vzKnCcq5aXGaAEr16OX3Q&amp;oe=622EEF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5654173"/>
                  </a:ext>
                </a:extLst>
              </a:tr>
            </a:tbl>
          </a:graphicData>
        </a:graphic>
      </p:graphicFrame>
      <p:sp>
        <p:nvSpPr>
          <p:cNvPr id="4" name="Text Placeholder 3">
            <a:extLst>
              <a:ext uri="{FF2B5EF4-FFF2-40B4-BE49-F238E27FC236}">
                <a16:creationId xmlns:a16="http://schemas.microsoft.com/office/drawing/2014/main" id="{FB7A9F53-CD03-4247-81BD-7D130B6433B9}"/>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6268434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C508C-A0BC-423E-96E7-B96256F23F04}"/>
              </a:ext>
            </a:extLst>
          </p:cNvPr>
          <p:cNvSpPr>
            <a:spLocks noGrp="1"/>
          </p:cNvSpPr>
          <p:nvPr>
            <p:ph type="title"/>
          </p:nvPr>
        </p:nvSpPr>
        <p:spPr/>
        <p:txBody>
          <a:bodyPr/>
          <a:lstStyle/>
          <a:p>
            <a:r>
              <a:rPr lang="en-US"/>
              <a:t>Instagram Posts Table | Teknialbikes - 11 of 25</a:t>
            </a:r>
          </a:p>
        </p:txBody>
      </p:sp>
      <p:graphicFrame>
        <p:nvGraphicFramePr>
          <p:cNvPr id="5" name="Table Placeholder 4">
            <a:extLst>
              <a:ext uri="{FF2B5EF4-FFF2-40B4-BE49-F238E27FC236}">
                <a16:creationId xmlns:a16="http://schemas.microsoft.com/office/drawing/2014/main" id="{BBE56ED9-8D3C-4A10-96E9-09852DE15078}"/>
              </a:ext>
            </a:extLst>
          </p:cNvPr>
          <p:cNvGraphicFramePr>
            <a:graphicFrameLocks noGrp="1"/>
          </p:cNvGraphicFramePr>
          <p:nvPr>
            <p:ph type="tbl" sz="quarter" idx="13"/>
            <p:extLst>
              <p:ext uri="{D42A27DB-BD31-4B8C-83A1-F6EECF244321}">
                <p14:modId xmlns:p14="http://schemas.microsoft.com/office/powerpoint/2010/main" val="886147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05456968"/>
                    </a:ext>
                  </a:extLst>
                </a:gridCol>
                <a:gridCol w="1810512">
                  <a:extLst>
                    <a:ext uri="{9D8B030D-6E8A-4147-A177-3AD203B41FA5}">
                      <a16:colId xmlns:a16="http://schemas.microsoft.com/office/drawing/2014/main" val="3472050460"/>
                    </a:ext>
                  </a:extLst>
                </a:gridCol>
                <a:gridCol w="822960">
                  <a:extLst>
                    <a:ext uri="{9D8B030D-6E8A-4147-A177-3AD203B41FA5}">
                      <a16:colId xmlns:a16="http://schemas.microsoft.com/office/drawing/2014/main" val="2903473431"/>
                    </a:ext>
                  </a:extLst>
                </a:gridCol>
                <a:gridCol w="822960">
                  <a:extLst>
                    <a:ext uri="{9D8B030D-6E8A-4147-A177-3AD203B41FA5}">
                      <a16:colId xmlns:a16="http://schemas.microsoft.com/office/drawing/2014/main" val="2635362553"/>
                    </a:ext>
                  </a:extLst>
                </a:gridCol>
                <a:gridCol w="822960">
                  <a:extLst>
                    <a:ext uri="{9D8B030D-6E8A-4147-A177-3AD203B41FA5}">
                      <a16:colId xmlns:a16="http://schemas.microsoft.com/office/drawing/2014/main" val="52939143"/>
                    </a:ext>
                  </a:extLst>
                </a:gridCol>
                <a:gridCol w="822960">
                  <a:extLst>
                    <a:ext uri="{9D8B030D-6E8A-4147-A177-3AD203B41FA5}">
                      <a16:colId xmlns:a16="http://schemas.microsoft.com/office/drawing/2014/main" val="3268134869"/>
                    </a:ext>
                  </a:extLst>
                </a:gridCol>
                <a:gridCol w="822960">
                  <a:extLst>
                    <a:ext uri="{9D8B030D-6E8A-4147-A177-3AD203B41FA5}">
                      <a16:colId xmlns:a16="http://schemas.microsoft.com/office/drawing/2014/main" val="2031604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1713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- 2022-03-07 10:28:28</a:t>
                      </a:r>
                      <a:r>
                        <a:rPr kumimoji="0" lang="es-ES" sz="1000" b="0" i="0" u="none" strike="noStrike" kern="1200" cap="none" spc="0" normalizeH="0" baseline="0" noProof="0">
                          <a:ln>
                            <a:noFill/>
                          </a:ln>
                          <a:solidFill>
                            <a:prstClr val="black"/>
                          </a:solidFill>
                          <a:effectLst/>
                          <a:uLnTx/>
                          <a:uFillTx/>
                          <a:latin typeface="+mn-lt"/>
                          <a:ea typeface="+mn-ea"/>
                          <a:cs typeface="+mn-cs"/>
                        </a:rPr>
                        <a:t>
 El #veranovenzo llegó a diferentes puntos turísticos del país durante todo enero y febrero, con actividades para todo público, libres y gratuitas.
.
Pedaleadas en familia, salidas con los miembros del teamvenzo.arg, shows en  vivo, gym al aire libre, expo de las #venzobikes y test drives.
.
Cerramos la temporada junto a renaultarg planificando nuevas aventuras y sorpresas para todos ustedes que nos siguen y nos bancan ❤️
Llevándoles un poquito de esta pasión y alegría que nos mueve.
.
.
#somosvenzo
#venzo #venzoargentina #venzoarg #vivivenzo #ciclismo #ciclismoargentino #cycling #cyclinglife #mtb #mtblife #renault #renaultalaskan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275355985_1609787962714253_5388453952366729958_n.jpg?_nc_cat=104&amp;ccb=1-5&amp;_nc_sid=8ae9d6&amp;_nc_ohc=_4AGGgCl6g4AX9-VuCJ&amp;_nc_ht=scontent-bos3-1.cdninstagram.com&amp;edm=AL-3X8kEAAAA&amp;oh=00_AT9p730_df4mLyrs5OWx76Dyo8GXPrSXTnGrepgeGCuB5w&amp;oe=623064B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32063972"/>
                  </a:ext>
                </a:extLst>
              </a:tr>
            </a:tbl>
          </a:graphicData>
        </a:graphic>
      </p:graphicFrame>
      <p:sp>
        <p:nvSpPr>
          <p:cNvPr id="4" name="Text Placeholder 3">
            <a:extLst>
              <a:ext uri="{FF2B5EF4-FFF2-40B4-BE49-F238E27FC236}">
                <a16:creationId xmlns:a16="http://schemas.microsoft.com/office/drawing/2014/main" id="{0435B27B-BB87-45C8-BBF6-73781CD3DD43}"/>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9740431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3F827-38C6-4057-B95D-FF67E27DC906}"/>
              </a:ext>
            </a:extLst>
          </p:cNvPr>
          <p:cNvSpPr>
            <a:spLocks noGrp="1"/>
          </p:cNvSpPr>
          <p:nvPr>
            <p:ph type="title"/>
          </p:nvPr>
        </p:nvSpPr>
        <p:spPr/>
        <p:txBody>
          <a:bodyPr/>
          <a:lstStyle/>
          <a:p>
            <a:r>
              <a:rPr lang="en-US"/>
              <a:t>Instagram Posts Table | Teknialbikes - 12 of 25</a:t>
            </a:r>
          </a:p>
        </p:txBody>
      </p:sp>
      <p:graphicFrame>
        <p:nvGraphicFramePr>
          <p:cNvPr id="5" name="Table Placeholder 4">
            <a:extLst>
              <a:ext uri="{FF2B5EF4-FFF2-40B4-BE49-F238E27FC236}">
                <a16:creationId xmlns:a16="http://schemas.microsoft.com/office/drawing/2014/main" id="{CEE785E0-3F29-4711-98EF-2D9C5F042B99}"/>
              </a:ext>
            </a:extLst>
          </p:cNvPr>
          <p:cNvGraphicFramePr>
            <a:graphicFrameLocks noGrp="1"/>
          </p:cNvGraphicFramePr>
          <p:nvPr>
            <p:ph type="tbl" sz="quarter" idx="13"/>
            <p:extLst>
              <p:ext uri="{D42A27DB-BD31-4B8C-83A1-F6EECF244321}">
                <p14:modId xmlns:p14="http://schemas.microsoft.com/office/powerpoint/2010/main" val="65153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02011197"/>
                    </a:ext>
                  </a:extLst>
                </a:gridCol>
                <a:gridCol w="1810512">
                  <a:extLst>
                    <a:ext uri="{9D8B030D-6E8A-4147-A177-3AD203B41FA5}">
                      <a16:colId xmlns:a16="http://schemas.microsoft.com/office/drawing/2014/main" val="1611961102"/>
                    </a:ext>
                  </a:extLst>
                </a:gridCol>
                <a:gridCol w="822960">
                  <a:extLst>
                    <a:ext uri="{9D8B030D-6E8A-4147-A177-3AD203B41FA5}">
                      <a16:colId xmlns:a16="http://schemas.microsoft.com/office/drawing/2014/main" val="1591833112"/>
                    </a:ext>
                  </a:extLst>
                </a:gridCol>
                <a:gridCol w="822960">
                  <a:extLst>
                    <a:ext uri="{9D8B030D-6E8A-4147-A177-3AD203B41FA5}">
                      <a16:colId xmlns:a16="http://schemas.microsoft.com/office/drawing/2014/main" val="2525896393"/>
                    </a:ext>
                  </a:extLst>
                </a:gridCol>
                <a:gridCol w="822960">
                  <a:extLst>
                    <a:ext uri="{9D8B030D-6E8A-4147-A177-3AD203B41FA5}">
                      <a16:colId xmlns:a16="http://schemas.microsoft.com/office/drawing/2014/main" val="3076652912"/>
                    </a:ext>
                  </a:extLst>
                </a:gridCol>
                <a:gridCol w="822960">
                  <a:extLst>
                    <a:ext uri="{9D8B030D-6E8A-4147-A177-3AD203B41FA5}">
                      <a16:colId xmlns:a16="http://schemas.microsoft.com/office/drawing/2014/main" val="3425630112"/>
                    </a:ext>
                  </a:extLst>
                </a:gridCol>
                <a:gridCol w="822960">
                  <a:extLst>
                    <a:ext uri="{9D8B030D-6E8A-4147-A177-3AD203B41FA5}">
                      <a16:colId xmlns:a16="http://schemas.microsoft.com/office/drawing/2014/main" val="772907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3460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- 2022-03-06 19:46:22</a:t>
                      </a:r>
                      <a:r>
                        <a:rPr kumimoji="0" lang="es-ES" sz="1000" b="0" i="0" u="none" strike="noStrike" kern="1200" cap="none" spc="0" normalizeH="0" baseline="0" noProof="0">
                          <a:ln>
                            <a:noFill/>
                          </a:ln>
                          <a:solidFill>
                            <a:prstClr val="black"/>
                          </a:solidFill>
                          <a:effectLst/>
                          <a:uLnTx/>
                          <a:uFillTx/>
                          <a:latin typeface="+mn-lt"/>
                          <a:ea typeface="+mn-ea"/>
                          <a:cs typeface="+mn-cs"/>
                        </a:rPr>
                        <a:t>
 Este verano estuvo lleno de #aventuras 🤩🔥
.
Sumamos a nuestros #veranovenzo #travesías y #testdrive en 4 ruedas junto a renaultarg 
.
Una temporada de trabajo en equipo con los encargados de #marketing y #comunicación de ambas marcas en nuestro país 🇦🇷❤️
.
La #pasión y el #amor por la #bicicleta y la vida al aire libre se vieron reflejados en cada evento y en cada punto de encuentro este #verano
.
Vendrán nuevas pedaleadas y nuevos test drives, además de muchas #sorpresas para todos nuestros usuarios y seguidores 🔥 ❤️
.
.
#somosvenzo #venzo #venzobikes #venzobike #vivivenzo #venzoargentina #ciclismo #summer #cycling #cyclinglife #cyclingphotos #cyclinglove #renault #renaultduster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275441386_783227969323224_2426878797135161513_n.jpg?_nc_cat=101&amp;ccb=1-5&amp;_nc_sid=8ae9d6&amp;_nc_ohc=h-DJAlun1y4AX8d3IDj&amp;_nc_ht=scontent-bos3-1.cdninstagram.com&amp;edm=AL-3X8kEAAAA&amp;oh=00_AT8fQuBVzRLEDxkG3FYRkXfZCkSj-7ovGs-AoT2TBsFtrA&amp;oe=6230CC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76216326"/>
                  </a:ext>
                </a:extLst>
              </a:tr>
            </a:tbl>
          </a:graphicData>
        </a:graphic>
      </p:graphicFrame>
      <p:sp>
        <p:nvSpPr>
          <p:cNvPr id="4" name="Text Placeholder 3">
            <a:extLst>
              <a:ext uri="{FF2B5EF4-FFF2-40B4-BE49-F238E27FC236}">
                <a16:creationId xmlns:a16="http://schemas.microsoft.com/office/drawing/2014/main" id="{02A7CBCA-4544-47AE-ABEA-7FA4FD867949}"/>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4644699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43354-1C27-4A28-8796-89FDF19E955B}"/>
              </a:ext>
            </a:extLst>
          </p:cNvPr>
          <p:cNvSpPr>
            <a:spLocks noGrp="1"/>
          </p:cNvSpPr>
          <p:nvPr>
            <p:ph type="title"/>
          </p:nvPr>
        </p:nvSpPr>
        <p:spPr/>
        <p:txBody>
          <a:bodyPr/>
          <a:lstStyle/>
          <a:p>
            <a:r>
              <a:rPr lang="en-US"/>
              <a:t>Instagram Posts Table | Teknialbikes - 13 of 25</a:t>
            </a:r>
          </a:p>
        </p:txBody>
      </p:sp>
      <p:graphicFrame>
        <p:nvGraphicFramePr>
          <p:cNvPr id="5" name="Table Placeholder 4">
            <a:extLst>
              <a:ext uri="{FF2B5EF4-FFF2-40B4-BE49-F238E27FC236}">
                <a16:creationId xmlns:a16="http://schemas.microsoft.com/office/drawing/2014/main" id="{05762CF7-35C7-4201-B62B-1676FB161553}"/>
              </a:ext>
            </a:extLst>
          </p:cNvPr>
          <p:cNvGraphicFramePr>
            <a:graphicFrameLocks noGrp="1"/>
          </p:cNvGraphicFramePr>
          <p:nvPr>
            <p:ph type="tbl" sz="quarter" idx="13"/>
            <p:extLst>
              <p:ext uri="{D42A27DB-BD31-4B8C-83A1-F6EECF244321}">
                <p14:modId xmlns:p14="http://schemas.microsoft.com/office/powerpoint/2010/main" val="2187453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75667188"/>
                    </a:ext>
                  </a:extLst>
                </a:gridCol>
                <a:gridCol w="1810512">
                  <a:extLst>
                    <a:ext uri="{9D8B030D-6E8A-4147-A177-3AD203B41FA5}">
                      <a16:colId xmlns:a16="http://schemas.microsoft.com/office/drawing/2014/main" val="592126038"/>
                    </a:ext>
                  </a:extLst>
                </a:gridCol>
                <a:gridCol w="822960">
                  <a:extLst>
                    <a:ext uri="{9D8B030D-6E8A-4147-A177-3AD203B41FA5}">
                      <a16:colId xmlns:a16="http://schemas.microsoft.com/office/drawing/2014/main" val="42818108"/>
                    </a:ext>
                  </a:extLst>
                </a:gridCol>
                <a:gridCol w="822960">
                  <a:extLst>
                    <a:ext uri="{9D8B030D-6E8A-4147-A177-3AD203B41FA5}">
                      <a16:colId xmlns:a16="http://schemas.microsoft.com/office/drawing/2014/main" val="964344180"/>
                    </a:ext>
                  </a:extLst>
                </a:gridCol>
                <a:gridCol w="822960">
                  <a:extLst>
                    <a:ext uri="{9D8B030D-6E8A-4147-A177-3AD203B41FA5}">
                      <a16:colId xmlns:a16="http://schemas.microsoft.com/office/drawing/2014/main" val="854354789"/>
                    </a:ext>
                  </a:extLst>
                </a:gridCol>
                <a:gridCol w="822960">
                  <a:extLst>
                    <a:ext uri="{9D8B030D-6E8A-4147-A177-3AD203B41FA5}">
                      <a16:colId xmlns:a16="http://schemas.microsoft.com/office/drawing/2014/main" val="75869877"/>
                    </a:ext>
                  </a:extLst>
                </a:gridCol>
                <a:gridCol w="822960">
                  <a:extLst>
                    <a:ext uri="{9D8B030D-6E8A-4147-A177-3AD203B41FA5}">
                      <a16:colId xmlns:a16="http://schemas.microsoft.com/office/drawing/2014/main" val="1465626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1247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- 2022-02-22 10:57:31</a:t>
                      </a:r>
                      <a:r>
                        <a:rPr kumimoji="0" lang="es-ES" sz="1000" b="0" i="0" u="none" strike="noStrike" kern="1200" cap="none" spc="0" normalizeH="0" baseline="0" noProof="0">
                          <a:ln>
                            <a:noFill/>
                          </a:ln>
                          <a:solidFill>
                            <a:prstClr val="black"/>
                          </a:solidFill>
                          <a:effectLst/>
                          <a:uLnTx/>
                          <a:uFillTx/>
                          <a:latin typeface="+mn-lt"/>
                          <a:ea typeface="+mn-ea"/>
                          <a:cs typeface="+mn-cs"/>
                        </a:rPr>
                        <a:t>
 Detrás de un gran #equipo como el teamvenzo.arg existe otro más.
Un grupo de personas dispuesto a darlo todo para que cada corredor tenga sus #bicicletas en condiciones, preparados en la llegada con agua, alimento y un abrazo de #felicitaciones.
Ese otro equipo son las personas que conforman grupocarloskarabitian 
Apasionados, grandes compañeros y excelentes personas. ❤️🖤🤍
#Gracias a cada uno de ellos por brindar lo mejor a esta gran #familia en la #vueltadelporvenir y en cada competencia! 
.
.
#SOMOSVENZO ❤️‍🔥
#venzo #grupocarloskarabitian #sabemosdebicicletas #teamvenzo
#venzoargentina #venzoarg #cycling #cyclinglife #ciclismoargentino #ciclismo #ciclismoderuta #ruta #renault #venzoetna #etna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274566620_375873447289793_3104025565339348250_n.jpg?_nc_cat=101&amp;ccb=1-5&amp;_nc_sid=8ae9d6&amp;_nc_ohc=f8kewNZoMUMAX8u3_D1&amp;_nc_ht=scontent-bos3-1.cdninstagram.com&amp;edm=AL-3X8kEAAAA&amp;oh=00_AT-cqwfo1GuSb9vw6BXQj8jWNPjvf4A1JeIuwi9dL0w9yw&amp;oe=6230D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44514045"/>
                  </a:ext>
                </a:extLst>
              </a:tr>
            </a:tbl>
          </a:graphicData>
        </a:graphic>
      </p:graphicFrame>
      <p:sp>
        <p:nvSpPr>
          <p:cNvPr id="4" name="Text Placeholder 3">
            <a:extLst>
              <a:ext uri="{FF2B5EF4-FFF2-40B4-BE49-F238E27FC236}">
                <a16:creationId xmlns:a16="http://schemas.microsoft.com/office/drawing/2014/main" id="{375BE1E4-0C38-49D7-A047-28C160E45F09}"/>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6240592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A11A4-788D-485D-87DD-492F2545DA73}"/>
              </a:ext>
            </a:extLst>
          </p:cNvPr>
          <p:cNvSpPr>
            <a:spLocks noGrp="1"/>
          </p:cNvSpPr>
          <p:nvPr>
            <p:ph type="title"/>
          </p:nvPr>
        </p:nvSpPr>
        <p:spPr/>
        <p:txBody>
          <a:bodyPr/>
          <a:lstStyle/>
          <a:p>
            <a:r>
              <a:rPr lang="en-US"/>
              <a:t>Instagram Posts Table | Teknialbikes - 14 of 25</a:t>
            </a:r>
          </a:p>
        </p:txBody>
      </p:sp>
      <p:graphicFrame>
        <p:nvGraphicFramePr>
          <p:cNvPr id="5" name="Table Placeholder 4">
            <a:extLst>
              <a:ext uri="{FF2B5EF4-FFF2-40B4-BE49-F238E27FC236}">
                <a16:creationId xmlns:a16="http://schemas.microsoft.com/office/drawing/2014/main" id="{19C4E7E9-36C1-4836-9C62-0D5B6982C563}"/>
              </a:ext>
            </a:extLst>
          </p:cNvPr>
          <p:cNvGraphicFramePr>
            <a:graphicFrameLocks noGrp="1"/>
          </p:cNvGraphicFramePr>
          <p:nvPr>
            <p:ph type="tbl" sz="quarter" idx="13"/>
            <p:extLst>
              <p:ext uri="{D42A27DB-BD31-4B8C-83A1-F6EECF244321}">
                <p14:modId xmlns:p14="http://schemas.microsoft.com/office/powerpoint/2010/main" val="1906602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6335847"/>
                    </a:ext>
                  </a:extLst>
                </a:gridCol>
                <a:gridCol w="1810512">
                  <a:extLst>
                    <a:ext uri="{9D8B030D-6E8A-4147-A177-3AD203B41FA5}">
                      <a16:colId xmlns:a16="http://schemas.microsoft.com/office/drawing/2014/main" val="570096311"/>
                    </a:ext>
                  </a:extLst>
                </a:gridCol>
                <a:gridCol w="822960">
                  <a:extLst>
                    <a:ext uri="{9D8B030D-6E8A-4147-A177-3AD203B41FA5}">
                      <a16:colId xmlns:a16="http://schemas.microsoft.com/office/drawing/2014/main" val="2757668768"/>
                    </a:ext>
                  </a:extLst>
                </a:gridCol>
                <a:gridCol w="822960">
                  <a:extLst>
                    <a:ext uri="{9D8B030D-6E8A-4147-A177-3AD203B41FA5}">
                      <a16:colId xmlns:a16="http://schemas.microsoft.com/office/drawing/2014/main" val="3638482591"/>
                    </a:ext>
                  </a:extLst>
                </a:gridCol>
                <a:gridCol w="822960">
                  <a:extLst>
                    <a:ext uri="{9D8B030D-6E8A-4147-A177-3AD203B41FA5}">
                      <a16:colId xmlns:a16="http://schemas.microsoft.com/office/drawing/2014/main" val="2982387904"/>
                    </a:ext>
                  </a:extLst>
                </a:gridCol>
                <a:gridCol w="822960">
                  <a:extLst>
                    <a:ext uri="{9D8B030D-6E8A-4147-A177-3AD203B41FA5}">
                      <a16:colId xmlns:a16="http://schemas.microsoft.com/office/drawing/2014/main" val="3410095884"/>
                    </a:ext>
                  </a:extLst>
                </a:gridCol>
                <a:gridCol w="822960">
                  <a:extLst>
                    <a:ext uri="{9D8B030D-6E8A-4147-A177-3AD203B41FA5}">
                      <a16:colId xmlns:a16="http://schemas.microsoft.com/office/drawing/2014/main" val="169139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824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- 2022-03-08 13:01:26</a:t>
                      </a:r>
                      <a:r>
                        <a:rPr kumimoji="0" lang="en-US" sz="1000" b="0" i="0" u="none" strike="noStrike" kern="1200" cap="none" spc="0" normalizeH="0" baseline="0" noProof="0">
                          <a:ln>
                            <a:noFill/>
                          </a:ln>
                          <a:solidFill>
                            <a:prstClr val="black"/>
                          </a:solidFill>
                          <a:effectLst/>
                          <a:uLnTx/>
                          <a:uFillTx/>
                          <a:latin typeface="+mn-lt"/>
                          <a:ea typeface="+mn-ea"/>
                          <a:cs typeface="+mn-cs"/>
                        </a:rPr>
                        <a:t>
 ::
#8M 
Día Internacional de la Mujer 💙
Las #MujeresRaleigh luchan todos los días, no bajan los brazos, siempre persiguen sus sueños y objetivos y desafían todos los terrenos.
Hoy les decimos que es un honor estar al lado de ellas en este camino.
.
🚴 Carla Grillo / grillocarla657
🚴 Jimena Manganiello / jimemanganiello
🚴 Lula Tufró / lulatufro
🚴 Anabel Ruiz
🚴 Valeria Gómez / valeriagomez2232
🚴 Estefanía Pilz / estefaniapilzok
🚴 Silvana Saenz / silvana.saenz.5
🚴 Bea Carrizo / beacarrizo
🚴 Paola Allevato / paolaallevato
🚴 Josefina Campo / campojosefina83
🚴 Ceci Caillabet / cecicaillabet
.
Son #MujeresRaleigh
.
.
#MujeresRaleigh #MujeresAzzurra #MejorEnBici #SomosRaleigh #FamiliaAzzurra #DesafiandoTodosLosTerrenos #mtblife #mtb #mtblove #mtbiking #DesafioRaleigh RaleighDalSanto
.
Las placas:
📸 cristiandiazfotodeportiva
📸 luisrojomallea
📸 ubicefoto
📸 one1_photo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275397378_664109541680888_6195209333655919363_n.jpg?_nc_cat=101&amp;ccb=1-5&amp;_nc_sid=8ae9d6&amp;_nc_ohc=sIGx0pdMpGsAX92kTA6&amp;_nc_ht=scontent-iad3-1.cdninstagram.com&amp;edm=AL-3X8kEAAAA&amp;oh=00_AT_t-Y9peq8btTqTcfTs0D08EnwgvHBRDxF3F8B8e1L6rw&amp;oe=622FA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19047695"/>
                  </a:ext>
                </a:extLst>
              </a:tr>
            </a:tbl>
          </a:graphicData>
        </a:graphic>
      </p:graphicFrame>
      <p:sp>
        <p:nvSpPr>
          <p:cNvPr id="4" name="Text Placeholder 3">
            <a:extLst>
              <a:ext uri="{FF2B5EF4-FFF2-40B4-BE49-F238E27FC236}">
                <a16:creationId xmlns:a16="http://schemas.microsoft.com/office/drawing/2014/main" id="{80E315CE-3AA9-4EA8-A44C-96C972FAA359}"/>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397850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15ABC-91BE-4FF3-888D-4F8E4FD36574}"/>
              </a:ext>
            </a:extLst>
          </p:cNvPr>
          <p:cNvSpPr>
            <a:spLocks noGrp="1"/>
          </p:cNvSpPr>
          <p:nvPr>
            <p:ph type="title"/>
          </p:nvPr>
        </p:nvSpPr>
        <p:spPr/>
        <p:txBody>
          <a:bodyPr/>
          <a:lstStyle/>
          <a:p>
            <a:r>
              <a:rPr lang="en-US"/>
              <a:t>Instagram Posts Table | Teknialbikes - 15 of 25</a:t>
            </a:r>
          </a:p>
        </p:txBody>
      </p:sp>
      <p:graphicFrame>
        <p:nvGraphicFramePr>
          <p:cNvPr id="5" name="Table Placeholder 4">
            <a:extLst>
              <a:ext uri="{FF2B5EF4-FFF2-40B4-BE49-F238E27FC236}">
                <a16:creationId xmlns:a16="http://schemas.microsoft.com/office/drawing/2014/main" id="{4CA55813-B73D-4F6D-97A5-1DD2605A9571}"/>
              </a:ext>
            </a:extLst>
          </p:cNvPr>
          <p:cNvGraphicFramePr>
            <a:graphicFrameLocks noGrp="1"/>
          </p:cNvGraphicFramePr>
          <p:nvPr>
            <p:ph type="tbl" sz="quarter" idx="13"/>
            <p:extLst>
              <p:ext uri="{D42A27DB-BD31-4B8C-83A1-F6EECF244321}">
                <p14:modId xmlns:p14="http://schemas.microsoft.com/office/powerpoint/2010/main" val="1837789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62360282"/>
                    </a:ext>
                  </a:extLst>
                </a:gridCol>
                <a:gridCol w="1810512">
                  <a:extLst>
                    <a:ext uri="{9D8B030D-6E8A-4147-A177-3AD203B41FA5}">
                      <a16:colId xmlns:a16="http://schemas.microsoft.com/office/drawing/2014/main" val="2893433685"/>
                    </a:ext>
                  </a:extLst>
                </a:gridCol>
                <a:gridCol w="822960">
                  <a:extLst>
                    <a:ext uri="{9D8B030D-6E8A-4147-A177-3AD203B41FA5}">
                      <a16:colId xmlns:a16="http://schemas.microsoft.com/office/drawing/2014/main" val="1469288738"/>
                    </a:ext>
                  </a:extLst>
                </a:gridCol>
                <a:gridCol w="822960">
                  <a:extLst>
                    <a:ext uri="{9D8B030D-6E8A-4147-A177-3AD203B41FA5}">
                      <a16:colId xmlns:a16="http://schemas.microsoft.com/office/drawing/2014/main" val="4207774302"/>
                    </a:ext>
                  </a:extLst>
                </a:gridCol>
                <a:gridCol w="822960">
                  <a:extLst>
                    <a:ext uri="{9D8B030D-6E8A-4147-A177-3AD203B41FA5}">
                      <a16:colId xmlns:a16="http://schemas.microsoft.com/office/drawing/2014/main" val="946059163"/>
                    </a:ext>
                  </a:extLst>
                </a:gridCol>
                <a:gridCol w="822960">
                  <a:extLst>
                    <a:ext uri="{9D8B030D-6E8A-4147-A177-3AD203B41FA5}">
                      <a16:colId xmlns:a16="http://schemas.microsoft.com/office/drawing/2014/main" val="3090437832"/>
                    </a:ext>
                  </a:extLst>
                </a:gridCol>
                <a:gridCol w="822960">
                  <a:extLst>
                    <a:ext uri="{9D8B030D-6E8A-4147-A177-3AD203B41FA5}">
                      <a16:colId xmlns:a16="http://schemas.microsoft.com/office/drawing/2014/main" val="1238037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2111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- 2022-02-25 19:47:01</a:t>
                      </a:r>
                      <a:r>
                        <a:rPr kumimoji="0" lang="en-US" sz="1000" b="0" i="0" u="none" strike="noStrike" kern="1200" cap="none" spc="0" normalizeH="0" baseline="0" noProof="0">
                          <a:ln>
                            <a:noFill/>
                          </a:ln>
                          <a:solidFill>
                            <a:prstClr val="black"/>
                          </a:solidFill>
                          <a:effectLst/>
                          <a:uLnTx/>
                          <a:uFillTx/>
                          <a:latin typeface="+mn-lt"/>
                          <a:ea typeface="+mn-ea"/>
                          <a:cs typeface="+mn-cs"/>
                        </a:rPr>
                        <a:t>
 Resumen de una semana diferente y apasionante🔥
✅ Participando de la #vueltadelporvenir junto al teamvenzo.arg en nuestras #venzoetna
✅Realizando la mecánica neutra del evento junto a grupocarloskarabitian
✅Disfrutando y aprendiendo de la experiencia de competir en #ciclismoderuta con corredores de #mountainbike
.
.
La #pasion nos mueve!
.
#somosvenzo #venzo #venzoargentina #cycling #road #cyclingroad #ruta #etna #sabemosdebicicletas #ciclismoderuta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274649650_496953215341760_685934912460707366_n.jpg?stp=dst-jpg_e35_s640x640_sh0.08&amp;_nc_ht=scontent.cdninstagram.com&amp;_nc_cat=108&amp;_nc_ohc=mmZE2bhP7f0AX9zNDxA&amp;edm=AMO9-JQAAAAA&amp;ccb=7-4&amp;oh=00_AT94R_JIdqkgUiAwv_eR_lN0RLGClibgTgIq07ds7KCCPw&amp;oe=622B965E&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96708149"/>
                  </a:ext>
                </a:extLst>
              </a:tr>
            </a:tbl>
          </a:graphicData>
        </a:graphic>
      </p:graphicFrame>
      <p:sp>
        <p:nvSpPr>
          <p:cNvPr id="4" name="Text Placeholder 3">
            <a:extLst>
              <a:ext uri="{FF2B5EF4-FFF2-40B4-BE49-F238E27FC236}">
                <a16:creationId xmlns:a16="http://schemas.microsoft.com/office/drawing/2014/main" id="{FA3357A8-E429-4973-9586-B40C328AC188}"/>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5581186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1D196-E816-4929-B626-BF9F0A6B1449}"/>
              </a:ext>
            </a:extLst>
          </p:cNvPr>
          <p:cNvSpPr>
            <a:spLocks noGrp="1"/>
          </p:cNvSpPr>
          <p:nvPr>
            <p:ph type="title"/>
          </p:nvPr>
        </p:nvSpPr>
        <p:spPr/>
        <p:txBody>
          <a:bodyPr/>
          <a:lstStyle/>
          <a:p>
            <a:r>
              <a:rPr lang="en-US"/>
              <a:t>Instagram Posts Table | Teknialbikes - 16 of 25</a:t>
            </a:r>
          </a:p>
        </p:txBody>
      </p:sp>
      <p:graphicFrame>
        <p:nvGraphicFramePr>
          <p:cNvPr id="5" name="Table Placeholder 4">
            <a:extLst>
              <a:ext uri="{FF2B5EF4-FFF2-40B4-BE49-F238E27FC236}">
                <a16:creationId xmlns:a16="http://schemas.microsoft.com/office/drawing/2014/main" id="{6EFAD2E2-F33A-4036-A260-3479180A393B}"/>
              </a:ext>
            </a:extLst>
          </p:cNvPr>
          <p:cNvGraphicFramePr>
            <a:graphicFrameLocks noGrp="1"/>
          </p:cNvGraphicFramePr>
          <p:nvPr>
            <p:ph type="tbl" sz="quarter" idx="13"/>
            <p:extLst>
              <p:ext uri="{D42A27DB-BD31-4B8C-83A1-F6EECF244321}">
                <p14:modId xmlns:p14="http://schemas.microsoft.com/office/powerpoint/2010/main" val="2740255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88896329"/>
                    </a:ext>
                  </a:extLst>
                </a:gridCol>
                <a:gridCol w="1810512">
                  <a:extLst>
                    <a:ext uri="{9D8B030D-6E8A-4147-A177-3AD203B41FA5}">
                      <a16:colId xmlns:a16="http://schemas.microsoft.com/office/drawing/2014/main" val="801353447"/>
                    </a:ext>
                  </a:extLst>
                </a:gridCol>
                <a:gridCol w="822960">
                  <a:extLst>
                    <a:ext uri="{9D8B030D-6E8A-4147-A177-3AD203B41FA5}">
                      <a16:colId xmlns:a16="http://schemas.microsoft.com/office/drawing/2014/main" val="3684524106"/>
                    </a:ext>
                  </a:extLst>
                </a:gridCol>
                <a:gridCol w="822960">
                  <a:extLst>
                    <a:ext uri="{9D8B030D-6E8A-4147-A177-3AD203B41FA5}">
                      <a16:colId xmlns:a16="http://schemas.microsoft.com/office/drawing/2014/main" val="1108392451"/>
                    </a:ext>
                  </a:extLst>
                </a:gridCol>
                <a:gridCol w="822960">
                  <a:extLst>
                    <a:ext uri="{9D8B030D-6E8A-4147-A177-3AD203B41FA5}">
                      <a16:colId xmlns:a16="http://schemas.microsoft.com/office/drawing/2014/main" val="1786075021"/>
                    </a:ext>
                  </a:extLst>
                </a:gridCol>
                <a:gridCol w="822960">
                  <a:extLst>
                    <a:ext uri="{9D8B030D-6E8A-4147-A177-3AD203B41FA5}">
                      <a16:colId xmlns:a16="http://schemas.microsoft.com/office/drawing/2014/main" val="1717618309"/>
                    </a:ext>
                  </a:extLst>
                </a:gridCol>
                <a:gridCol w="822960">
                  <a:extLst>
                    <a:ext uri="{9D8B030D-6E8A-4147-A177-3AD203B41FA5}">
                      <a16:colId xmlns:a16="http://schemas.microsoft.com/office/drawing/2014/main" val="3053694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5630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- 2022-02-14 11:30:11</a:t>
                      </a:r>
                      <a:r>
                        <a:rPr kumimoji="0" lang="en-US" sz="1000" b="0" i="0" u="none" strike="noStrike" kern="1200" cap="none" spc="0" normalizeH="0" baseline="0" noProof="0">
                          <a:ln>
                            <a:noFill/>
                          </a:ln>
                          <a:solidFill>
                            <a:prstClr val="black"/>
                          </a:solidFill>
                          <a:effectLst/>
                          <a:uLnTx/>
                          <a:uFillTx/>
                          <a:latin typeface="+mn-lt"/>
                          <a:ea typeface="+mn-ea"/>
                          <a:cs typeface="+mn-cs"/>
                        </a:rPr>
                        <a:t>
 💙
Nos impulsa el amor por lo que hacemos! 
🏹 Feliz San Valentín
.
.
.
.
.
🔵 #SanValentin #DiadelosEnamorados #RaleighMMXXI #MejorEnBici #SomosRaleigh #FamiliaAzzurra #DesafiandoTodosLosTerrenos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273838296_488056009609179_7742007875572368790_n.jpg?_nc_cat=101&amp;ccb=1-5&amp;_nc_sid=8ae9d6&amp;_nc_ohc=tY5G2LYxqYsAX9tnhW8&amp;_nc_ht=scontent-iad3-1.cdninstagram.com&amp;edm=AL-3X8kEAAAA&amp;oh=00_AT_14Dq2J74dU2HE7GUWJP_TmJ5Jook074LGdZYBAnFang&amp;oe=622FAF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62716787"/>
                  </a:ext>
                </a:extLst>
              </a:tr>
            </a:tbl>
          </a:graphicData>
        </a:graphic>
      </p:graphicFrame>
      <p:sp>
        <p:nvSpPr>
          <p:cNvPr id="4" name="Text Placeholder 3">
            <a:extLst>
              <a:ext uri="{FF2B5EF4-FFF2-40B4-BE49-F238E27FC236}">
                <a16:creationId xmlns:a16="http://schemas.microsoft.com/office/drawing/2014/main" id="{46FAC3D9-5950-417D-9A5C-55F3EEEAB80F}"/>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5767937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E8B46-5C43-4322-8254-C7165A9BC56E}"/>
              </a:ext>
            </a:extLst>
          </p:cNvPr>
          <p:cNvSpPr>
            <a:spLocks noGrp="1"/>
          </p:cNvSpPr>
          <p:nvPr>
            <p:ph type="title"/>
          </p:nvPr>
        </p:nvSpPr>
        <p:spPr/>
        <p:txBody>
          <a:bodyPr/>
          <a:lstStyle/>
          <a:p>
            <a:r>
              <a:rPr lang="en-US"/>
              <a:t>Instagram Posts Table | Teknialbikes - 17 of 25</a:t>
            </a:r>
          </a:p>
        </p:txBody>
      </p:sp>
      <p:graphicFrame>
        <p:nvGraphicFramePr>
          <p:cNvPr id="5" name="Table Placeholder 4">
            <a:extLst>
              <a:ext uri="{FF2B5EF4-FFF2-40B4-BE49-F238E27FC236}">
                <a16:creationId xmlns:a16="http://schemas.microsoft.com/office/drawing/2014/main" id="{C08D8BD4-98AB-4B5C-8168-2E7870C33619}"/>
              </a:ext>
            </a:extLst>
          </p:cNvPr>
          <p:cNvGraphicFramePr>
            <a:graphicFrameLocks noGrp="1"/>
          </p:cNvGraphicFramePr>
          <p:nvPr>
            <p:ph type="tbl" sz="quarter" idx="13"/>
            <p:extLst>
              <p:ext uri="{D42A27DB-BD31-4B8C-83A1-F6EECF244321}">
                <p14:modId xmlns:p14="http://schemas.microsoft.com/office/powerpoint/2010/main" val="4075855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4069902"/>
                    </a:ext>
                  </a:extLst>
                </a:gridCol>
                <a:gridCol w="1810512">
                  <a:extLst>
                    <a:ext uri="{9D8B030D-6E8A-4147-A177-3AD203B41FA5}">
                      <a16:colId xmlns:a16="http://schemas.microsoft.com/office/drawing/2014/main" val="2316239856"/>
                    </a:ext>
                  </a:extLst>
                </a:gridCol>
                <a:gridCol w="822960">
                  <a:extLst>
                    <a:ext uri="{9D8B030D-6E8A-4147-A177-3AD203B41FA5}">
                      <a16:colId xmlns:a16="http://schemas.microsoft.com/office/drawing/2014/main" val="412850862"/>
                    </a:ext>
                  </a:extLst>
                </a:gridCol>
                <a:gridCol w="822960">
                  <a:extLst>
                    <a:ext uri="{9D8B030D-6E8A-4147-A177-3AD203B41FA5}">
                      <a16:colId xmlns:a16="http://schemas.microsoft.com/office/drawing/2014/main" val="2564772071"/>
                    </a:ext>
                  </a:extLst>
                </a:gridCol>
                <a:gridCol w="822960">
                  <a:extLst>
                    <a:ext uri="{9D8B030D-6E8A-4147-A177-3AD203B41FA5}">
                      <a16:colId xmlns:a16="http://schemas.microsoft.com/office/drawing/2014/main" val="1163535198"/>
                    </a:ext>
                  </a:extLst>
                </a:gridCol>
                <a:gridCol w="822960">
                  <a:extLst>
                    <a:ext uri="{9D8B030D-6E8A-4147-A177-3AD203B41FA5}">
                      <a16:colId xmlns:a16="http://schemas.microsoft.com/office/drawing/2014/main" val="581282671"/>
                    </a:ext>
                  </a:extLst>
                </a:gridCol>
                <a:gridCol w="822960">
                  <a:extLst>
                    <a:ext uri="{9D8B030D-6E8A-4147-A177-3AD203B41FA5}">
                      <a16:colId xmlns:a16="http://schemas.microsoft.com/office/drawing/2014/main" val="1658672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0665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- 2022-02-21 10:24:04</a:t>
                      </a:r>
                      <a:r>
                        <a:rPr kumimoji="0" lang="en-US" sz="1000" b="0" i="0" u="none" strike="noStrike" kern="1200" cap="none" spc="0" normalizeH="0" baseline="0" noProof="0">
                          <a:ln>
                            <a:noFill/>
                          </a:ln>
                          <a:solidFill>
                            <a:prstClr val="black"/>
                          </a:solidFill>
                          <a:effectLst/>
                          <a:uLnTx/>
                          <a:uFillTx/>
                          <a:latin typeface="+mn-lt"/>
                          <a:ea typeface="+mn-ea"/>
                          <a:cs typeface="+mn-cs"/>
                        </a:rPr>
                        <a:t>
 Semana que se arranca 𝙧𝙤𝙙𝙖𝙣𝙙𝙤 𝙪𝙣𝙖 𝙏𝙤𝙥𝙢𝙚𝙜𝙖, semana que 𝘀𝗲 𝗮𝗿𝗿𝗮𝗻𝗰𝗮 𝗯𝗶𝗲𝗻. 🙌☺
.
➡Poné tu lunes súper 𝙖𝙧𝙧𝙞𝙗𝙖 con esta bomba 💣💣
.
.
.
.
#topmega #tubicitumundo #actitudtopmega #adrenalina #aventura #ciclismo #ciclismourbano #ciclismoargentina #bicis #bicicletas #mtbargentina #mtblife #mtblifestyle #movilidadsustentable #mountainbike #cycling #foldingbike #plegable #biciplegable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274490123_689692402042456_5930223087204105735_n.jpg?_nc_cat=111&amp;ccb=1-5&amp;_nc_sid=8ae9d6&amp;_nc_ohc=dTmGlQB4yRMAX_6UUBX&amp;_nc_ht=scontent-bos3-1.cdninstagram.com&amp;edm=AL-3X8kEAAAA&amp;oh=00_AT_-QDttYDAspyKh4Hvz3yL6gpKa50TlL0lGtLVEB-kHjg&amp;oe=622F015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47499045"/>
                  </a:ext>
                </a:extLst>
              </a:tr>
            </a:tbl>
          </a:graphicData>
        </a:graphic>
      </p:graphicFrame>
      <p:sp>
        <p:nvSpPr>
          <p:cNvPr id="4" name="Text Placeholder 3">
            <a:extLst>
              <a:ext uri="{FF2B5EF4-FFF2-40B4-BE49-F238E27FC236}">
                <a16:creationId xmlns:a16="http://schemas.microsoft.com/office/drawing/2014/main" id="{696BA6F5-656B-4594-B87C-B680FBDE0030}"/>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5946133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ADBF1-39D1-48B0-9287-D19F6BA1468B}"/>
              </a:ext>
            </a:extLst>
          </p:cNvPr>
          <p:cNvSpPr>
            <a:spLocks noGrp="1"/>
          </p:cNvSpPr>
          <p:nvPr>
            <p:ph type="title"/>
          </p:nvPr>
        </p:nvSpPr>
        <p:spPr/>
        <p:txBody>
          <a:bodyPr/>
          <a:lstStyle/>
          <a:p>
            <a:r>
              <a:rPr lang="en-US"/>
              <a:t>Instagram Posts Table | Teknialbikes - 18 of 25</a:t>
            </a:r>
          </a:p>
        </p:txBody>
      </p:sp>
      <p:graphicFrame>
        <p:nvGraphicFramePr>
          <p:cNvPr id="5" name="Table Placeholder 4">
            <a:extLst>
              <a:ext uri="{FF2B5EF4-FFF2-40B4-BE49-F238E27FC236}">
                <a16:creationId xmlns:a16="http://schemas.microsoft.com/office/drawing/2014/main" id="{2DB26411-C946-4479-A2E6-8E48A2D15EEA}"/>
              </a:ext>
            </a:extLst>
          </p:cNvPr>
          <p:cNvGraphicFramePr>
            <a:graphicFrameLocks noGrp="1"/>
          </p:cNvGraphicFramePr>
          <p:nvPr>
            <p:ph type="tbl" sz="quarter" idx="13"/>
            <p:extLst>
              <p:ext uri="{D42A27DB-BD31-4B8C-83A1-F6EECF244321}">
                <p14:modId xmlns:p14="http://schemas.microsoft.com/office/powerpoint/2010/main" val="2689382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10301501"/>
                    </a:ext>
                  </a:extLst>
                </a:gridCol>
                <a:gridCol w="1810512">
                  <a:extLst>
                    <a:ext uri="{9D8B030D-6E8A-4147-A177-3AD203B41FA5}">
                      <a16:colId xmlns:a16="http://schemas.microsoft.com/office/drawing/2014/main" val="3573921012"/>
                    </a:ext>
                  </a:extLst>
                </a:gridCol>
                <a:gridCol w="822960">
                  <a:extLst>
                    <a:ext uri="{9D8B030D-6E8A-4147-A177-3AD203B41FA5}">
                      <a16:colId xmlns:a16="http://schemas.microsoft.com/office/drawing/2014/main" val="4294280024"/>
                    </a:ext>
                  </a:extLst>
                </a:gridCol>
                <a:gridCol w="822960">
                  <a:extLst>
                    <a:ext uri="{9D8B030D-6E8A-4147-A177-3AD203B41FA5}">
                      <a16:colId xmlns:a16="http://schemas.microsoft.com/office/drawing/2014/main" val="3061376574"/>
                    </a:ext>
                  </a:extLst>
                </a:gridCol>
                <a:gridCol w="822960">
                  <a:extLst>
                    <a:ext uri="{9D8B030D-6E8A-4147-A177-3AD203B41FA5}">
                      <a16:colId xmlns:a16="http://schemas.microsoft.com/office/drawing/2014/main" val="111690986"/>
                    </a:ext>
                  </a:extLst>
                </a:gridCol>
                <a:gridCol w="822960">
                  <a:extLst>
                    <a:ext uri="{9D8B030D-6E8A-4147-A177-3AD203B41FA5}">
                      <a16:colId xmlns:a16="http://schemas.microsoft.com/office/drawing/2014/main" val="27060443"/>
                    </a:ext>
                  </a:extLst>
                </a:gridCol>
                <a:gridCol w="822960">
                  <a:extLst>
                    <a:ext uri="{9D8B030D-6E8A-4147-A177-3AD203B41FA5}">
                      <a16:colId xmlns:a16="http://schemas.microsoft.com/office/drawing/2014/main" val="234795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3517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- 2022-03-06 17:57:06</a:t>
                      </a:r>
                      <a:r>
                        <a:rPr kumimoji="0" lang="en-US" sz="1000" b="0" i="0" u="none" strike="noStrike" kern="1200" cap="none" spc="0" normalizeH="0" baseline="0" noProof="0">
                          <a:ln>
                            <a:noFill/>
                          </a:ln>
                          <a:solidFill>
                            <a:prstClr val="black"/>
                          </a:solidFill>
                          <a:effectLst/>
                          <a:uLnTx/>
                          <a:uFillTx/>
                          <a:latin typeface="+mn-lt"/>
                          <a:ea typeface="+mn-ea"/>
                          <a:cs typeface="+mn-cs"/>
                        </a:rPr>
                        <a:t>
 Ser mujer 𝘀𝗲 𝗰𝗲𝗹𝗲𝗯𝗿𝗮 𝗳𝘂𝗲𝗿𝘁𝗲 🤜🤛 ¿ya aprovechaste los 𝙙𝙚𝙨𝙘𝙪𝙚𝙣𝙩𝙤𝙨? 🔥
.
➡Tu próxima Topmega está 𝗮 𝘂𝗻 𝗰𝗹𝗶𝗰𝗸 𝘁𝘂𝘆𝗼: corré ahora a nuestra web [link en bio] y pedila. La enviamos 𝙜𝙧𝙖𝙩𝙞𝙨 a tu casa 🚚💨
.
.
.
.
.
#topmega #tubicitumundo #actitudtopmega #adrenalina #aventura #ciclismo #ciclismourbano #ciclismoargentina #bicis #bicicletas #mtbargentina #mtblife #mtblifestyle #movilidadsustentable #mountainbike #cycling #mujeres #diadelamujer #fitness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275311866_362351955752365_2416807334324258448_n.webp?stp=dst-jpg&amp;_nc_cat=107&amp;ccb=1-5&amp;_nc_sid=8ae9d6&amp;_nc_ohc=5rdCb4BwfmwAX8P-Yek&amp;_nc_oc=AQleueYqnqNngJZbiOeUj_-ESAz8-xFhgNxpEmIwjxGcRfj3yF2Nlcu6wafvgXuAa20&amp;_nc_ht=scontent-bos3-1.cdninstagram.com&amp;edm=AL-3X8kEAAAA&amp;oh=00_AT8iS5ZjlsT1eaGbvXevm7ojg0LFuFsiJasOzcUnx7_vrw&amp;oe=623054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34564162"/>
                  </a:ext>
                </a:extLst>
              </a:tr>
            </a:tbl>
          </a:graphicData>
        </a:graphic>
      </p:graphicFrame>
      <p:sp>
        <p:nvSpPr>
          <p:cNvPr id="4" name="Text Placeholder 3">
            <a:extLst>
              <a:ext uri="{FF2B5EF4-FFF2-40B4-BE49-F238E27FC236}">
                <a16:creationId xmlns:a16="http://schemas.microsoft.com/office/drawing/2014/main" id="{0E8AE73E-A517-4E53-9E22-289FF6B93059}"/>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229820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CDD04-E3F0-4B9B-8047-E0884D5DEACF}"/>
              </a:ext>
            </a:extLst>
          </p:cNvPr>
          <p:cNvSpPr>
            <a:spLocks noGrp="1"/>
          </p:cNvSpPr>
          <p:nvPr>
            <p:ph type="title"/>
          </p:nvPr>
        </p:nvSpPr>
        <p:spPr/>
        <p:txBody>
          <a:bodyPr/>
          <a:lstStyle/>
          <a:p>
            <a:r>
              <a:rPr lang="en-US"/>
              <a:t>Instagram Posts Table | Teknialbikes - 19 of 25</a:t>
            </a:r>
          </a:p>
        </p:txBody>
      </p:sp>
      <p:graphicFrame>
        <p:nvGraphicFramePr>
          <p:cNvPr id="5" name="Table Placeholder 4">
            <a:extLst>
              <a:ext uri="{FF2B5EF4-FFF2-40B4-BE49-F238E27FC236}">
                <a16:creationId xmlns:a16="http://schemas.microsoft.com/office/drawing/2014/main" id="{8C1751E4-5550-45D6-A931-CADF3B4000F6}"/>
              </a:ext>
            </a:extLst>
          </p:cNvPr>
          <p:cNvGraphicFramePr>
            <a:graphicFrameLocks noGrp="1"/>
          </p:cNvGraphicFramePr>
          <p:nvPr>
            <p:ph type="tbl" sz="quarter" idx="13"/>
            <p:extLst>
              <p:ext uri="{D42A27DB-BD31-4B8C-83A1-F6EECF244321}">
                <p14:modId xmlns:p14="http://schemas.microsoft.com/office/powerpoint/2010/main" val="3706043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84311391"/>
                    </a:ext>
                  </a:extLst>
                </a:gridCol>
                <a:gridCol w="1810512">
                  <a:extLst>
                    <a:ext uri="{9D8B030D-6E8A-4147-A177-3AD203B41FA5}">
                      <a16:colId xmlns:a16="http://schemas.microsoft.com/office/drawing/2014/main" val="3603196260"/>
                    </a:ext>
                  </a:extLst>
                </a:gridCol>
                <a:gridCol w="822960">
                  <a:extLst>
                    <a:ext uri="{9D8B030D-6E8A-4147-A177-3AD203B41FA5}">
                      <a16:colId xmlns:a16="http://schemas.microsoft.com/office/drawing/2014/main" val="4158804517"/>
                    </a:ext>
                  </a:extLst>
                </a:gridCol>
                <a:gridCol w="822960">
                  <a:extLst>
                    <a:ext uri="{9D8B030D-6E8A-4147-A177-3AD203B41FA5}">
                      <a16:colId xmlns:a16="http://schemas.microsoft.com/office/drawing/2014/main" val="1672692698"/>
                    </a:ext>
                  </a:extLst>
                </a:gridCol>
                <a:gridCol w="822960">
                  <a:extLst>
                    <a:ext uri="{9D8B030D-6E8A-4147-A177-3AD203B41FA5}">
                      <a16:colId xmlns:a16="http://schemas.microsoft.com/office/drawing/2014/main" val="263230953"/>
                    </a:ext>
                  </a:extLst>
                </a:gridCol>
                <a:gridCol w="822960">
                  <a:extLst>
                    <a:ext uri="{9D8B030D-6E8A-4147-A177-3AD203B41FA5}">
                      <a16:colId xmlns:a16="http://schemas.microsoft.com/office/drawing/2014/main" val="1020546509"/>
                    </a:ext>
                  </a:extLst>
                </a:gridCol>
                <a:gridCol w="822960">
                  <a:extLst>
                    <a:ext uri="{9D8B030D-6E8A-4147-A177-3AD203B41FA5}">
                      <a16:colId xmlns:a16="http://schemas.microsoft.com/office/drawing/2014/main" val="2437456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0821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- 2022-02-28 17:54:12</a:t>
                      </a:r>
                      <a:r>
                        <a:rPr kumimoji="0" lang="en-US" sz="1000" b="0" i="0" u="none" strike="noStrike" kern="1200" cap="none" spc="0" normalizeH="0" baseline="0" noProof="0">
                          <a:ln>
                            <a:noFill/>
                          </a:ln>
                          <a:solidFill>
                            <a:prstClr val="black"/>
                          </a:solidFill>
                          <a:effectLst/>
                          <a:uLnTx/>
                          <a:uFillTx/>
                          <a:latin typeface="+mn-lt"/>
                          <a:ea typeface="+mn-ea"/>
                          <a:cs typeface="+mn-cs"/>
                        </a:rPr>
                        <a:t>
 𝗔𝗹 𝗰𝗼𝗹𝗲 𝘀𝗲 𝘃𝘂𝗲𝗹𝘃𝗲 𝗽𝗲𝗱𝗮𝗹𝗲𝗮𝗻𝗱𝗼 🚲❤ porque 𝘀𝗼𝗺𝗼𝘀 𝗳𝗮𝗻𝘀 de las bicis, y sobre todo de la #LigadeHéroes 💯
.
.
.
.
#topmega #tubicitumundo #actitudtopmega #adrenalina #aventura #ciclismo #ciclismourbano #ciclismoargentina #bicis #bicicletas #mtbargentina #mtblife #mtblifestyle #movilidadsustentable #mountainbike #cycling #ligadehéroes #ligadeheroes #superpoderes #vueltaalcole #vueltaalcole2022 #biciskids #bicisniños #infanciafeliz #infanciaenbici #Crossboy #Speedmike #Flexygirl #Vickfly 
.
ʟᴀs ɪᴍáɢᴇɴᴇs ᴘᴜʙʟɪᴄᴀᴅᴀs sᴏɴ ᴍᴇʀᴀᴍᴇɴᴛᴇ ɪʟᴜsᴛʀᴀᴛɪᴠᴀs. ʟᴏs ʟʟᴀᴠᴇʀᴏs ᴅᴇ ʟᴀ ʟɪɢᴀ ᴅᴇ ʜéʀᴏᴇs </a:t>
                      </a:r>
                      <a:r>
                        <a:rPr kumimoji="0" lang="az-Cyrl-AZ" sz="1000" b="0" i="0" u="none" strike="noStrike" kern="1200" cap="none" spc="0" normalizeH="0" baseline="0" noProof="0">
                          <a:ln>
                            <a:noFill/>
                          </a:ln>
                          <a:solidFill>
                            <a:prstClr val="black"/>
                          </a:solidFill>
                          <a:effectLst/>
                          <a:uLnTx/>
                          <a:uFillTx/>
                          <a:latin typeface="+mn-lt"/>
                          <a:ea typeface="+mn-ea"/>
                          <a:cs typeface="+mn-cs"/>
                        </a:rPr>
                        <a:t>ғ</a:t>
                      </a:r>
                      <a:r>
                        <a:rPr kumimoji="0" lang="en-US" sz="1000" b="0" i="0" u="none" strike="noStrike" kern="1200" cap="none" spc="0" normalizeH="0" baseline="0" noProof="0">
                          <a:ln>
                            <a:noFill/>
                          </a:ln>
                          <a:solidFill>
                            <a:prstClr val="black"/>
                          </a:solidFill>
                          <a:effectLst/>
                          <a:uLnTx/>
                          <a:uFillTx/>
                          <a:latin typeface="+mn-lt"/>
                          <a:ea typeface="+mn-ea"/>
                          <a:cs typeface="+mn-cs"/>
                        </a:rPr>
                        <a:t>ᴜᴇʀᴏɴ ᴄᴏʟᴏᴄᴀᴅᴏs ᴅᴇ ᴍᴀɴᴇʀᴀ ᴀʟᴇᴀᴛᴏʀɪᴀ ᴇɴ ᴀʟɢᴜɴᴀs ᴄᴀᴊᴀs ᴅᴇ ʙɪᴄɪᴄʟᴇᴛᴀs.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274832015_3232391047040931_6909093058627932067_n.webp?stp=dst-jpg&amp;_nc_cat=105&amp;ccb=1-5&amp;_nc_sid=8ae9d6&amp;_nc_ohc=Ug-colgymXoAX9y_0pi&amp;_nc_ht=scontent-bos3-1.cdninstagram.com&amp;edm=AL-3X8kEAAAA&amp;oh=00_AT9AwTH0ymtYLX9Go72FkrmhSJRNOHKNjpp8TtwV1M4vtQ&amp;oe=622EFD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45717820"/>
                  </a:ext>
                </a:extLst>
              </a:tr>
            </a:tbl>
          </a:graphicData>
        </a:graphic>
      </p:graphicFrame>
      <p:sp>
        <p:nvSpPr>
          <p:cNvPr id="4" name="Text Placeholder 3">
            <a:extLst>
              <a:ext uri="{FF2B5EF4-FFF2-40B4-BE49-F238E27FC236}">
                <a16:creationId xmlns:a16="http://schemas.microsoft.com/office/drawing/2014/main" id="{C466807C-DE20-463A-AF88-5B398FA3BD53}"/>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3005843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1C0A0-6DFF-4341-8B7F-FADA66B8CF91}"/>
              </a:ext>
            </a:extLst>
          </p:cNvPr>
          <p:cNvSpPr>
            <a:spLocks noGrp="1"/>
          </p:cNvSpPr>
          <p:nvPr>
            <p:ph type="title"/>
          </p:nvPr>
        </p:nvSpPr>
        <p:spPr/>
        <p:txBody>
          <a:bodyPr/>
          <a:lstStyle/>
          <a:p>
            <a:r>
              <a:rPr lang="en-US"/>
              <a:t>Instagram Posts Table | Teknialbikes - 20 of 25</a:t>
            </a:r>
          </a:p>
        </p:txBody>
      </p:sp>
      <p:graphicFrame>
        <p:nvGraphicFramePr>
          <p:cNvPr id="5" name="Table Placeholder 4">
            <a:extLst>
              <a:ext uri="{FF2B5EF4-FFF2-40B4-BE49-F238E27FC236}">
                <a16:creationId xmlns:a16="http://schemas.microsoft.com/office/drawing/2014/main" id="{5B483E63-0CE2-4AA2-A8F3-9CA0981E112D}"/>
              </a:ext>
            </a:extLst>
          </p:cNvPr>
          <p:cNvGraphicFramePr>
            <a:graphicFrameLocks noGrp="1"/>
          </p:cNvGraphicFramePr>
          <p:nvPr>
            <p:ph type="tbl" sz="quarter" idx="13"/>
            <p:extLst>
              <p:ext uri="{D42A27DB-BD31-4B8C-83A1-F6EECF244321}">
                <p14:modId xmlns:p14="http://schemas.microsoft.com/office/powerpoint/2010/main" val="1657613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21494991"/>
                    </a:ext>
                  </a:extLst>
                </a:gridCol>
                <a:gridCol w="1810512">
                  <a:extLst>
                    <a:ext uri="{9D8B030D-6E8A-4147-A177-3AD203B41FA5}">
                      <a16:colId xmlns:a16="http://schemas.microsoft.com/office/drawing/2014/main" val="370781391"/>
                    </a:ext>
                  </a:extLst>
                </a:gridCol>
                <a:gridCol w="822960">
                  <a:extLst>
                    <a:ext uri="{9D8B030D-6E8A-4147-A177-3AD203B41FA5}">
                      <a16:colId xmlns:a16="http://schemas.microsoft.com/office/drawing/2014/main" val="2004718666"/>
                    </a:ext>
                  </a:extLst>
                </a:gridCol>
                <a:gridCol w="822960">
                  <a:extLst>
                    <a:ext uri="{9D8B030D-6E8A-4147-A177-3AD203B41FA5}">
                      <a16:colId xmlns:a16="http://schemas.microsoft.com/office/drawing/2014/main" val="3177427602"/>
                    </a:ext>
                  </a:extLst>
                </a:gridCol>
                <a:gridCol w="822960">
                  <a:extLst>
                    <a:ext uri="{9D8B030D-6E8A-4147-A177-3AD203B41FA5}">
                      <a16:colId xmlns:a16="http://schemas.microsoft.com/office/drawing/2014/main" val="2780671311"/>
                    </a:ext>
                  </a:extLst>
                </a:gridCol>
                <a:gridCol w="822960">
                  <a:extLst>
                    <a:ext uri="{9D8B030D-6E8A-4147-A177-3AD203B41FA5}">
                      <a16:colId xmlns:a16="http://schemas.microsoft.com/office/drawing/2014/main" val="3694436827"/>
                    </a:ext>
                  </a:extLst>
                </a:gridCol>
                <a:gridCol w="822960">
                  <a:extLst>
                    <a:ext uri="{9D8B030D-6E8A-4147-A177-3AD203B41FA5}">
                      <a16:colId xmlns:a16="http://schemas.microsoft.com/office/drawing/2014/main" val="322849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9082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- 2022-02-15 12:23:54</a:t>
                      </a:r>
                      <a:r>
                        <a:rPr kumimoji="0" lang="en-US" sz="1000" b="0" i="0" u="none" strike="noStrike" kern="1200" cap="none" spc="0" normalizeH="0" baseline="0" noProof="0">
                          <a:ln>
                            <a:noFill/>
                          </a:ln>
                          <a:solidFill>
                            <a:prstClr val="black"/>
                          </a:solidFill>
                          <a:effectLst/>
                          <a:uLnTx/>
                          <a:uFillTx/>
                          <a:latin typeface="+mn-lt"/>
                          <a:ea typeface="+mn-ea"/>
                          <a:cs typeface="+mn-cs"/>
                        </a:rPr>
                        <a:t>
 Volvé 𝙖𝙡 𝙘𝙤𝙡𝙚 con súper poderes! 👊 👊
.
➡Sé parte de nuestra #LigaDeHéroes y llevá #tupoder a todos lados! 🙌
.
Subí 𝘁𝘂 𝗳𝗼𝘁𝗼 📸 con el 𝙡𝙡𝙖𝙫𝙚𝙧𝙤 de tu bici y mencionanos, contándonos de dónde sos 📍
.
.
.
.
#topmega #tubicitumundo #actitudtopmega #adrenalina #aventura #ciclismo #ciclismourbano #ciclismoargentina #bicis #bicicletas #mtbargentina #mtblife #mtblifestyle #movilidadsustentable #mountainbike #cycling #ligadehéroes #ligadeheroes #superpoderes #vueltaalcole #vueltaalcole2022 #biciskids #bicisniños #infanciafeliz #infanciaenbici 
.
ʟᴀs ɪᴍáɢᴇɴᴇs ᴘᴜʙʟɪᴄᴀᴅᴀs sᴏɴ ᴍᴇʀᴀᴍᴇɴᴛᴇ ɪʟᴜsᴛʀᴀᴛɪᴠᴀs. ʟᴏs ʟʟᴀᴠᴇʀᴏs ᴅᴇ ʟᴀ ʟɪɢᴀ ᴅᴇ ʜéʀᴏᴇs </a:t>
                      </a:r>
                      <a:r>
                        <a:rPr kumimoji="0" lang="az-Cyrl-AZ" sz="1000" b="0" i="0" u="none" strike="noStrike" kern="1200" cap="none" spc="0" normalizeH="0" baseline="0" noProof="0">
                          <a:ln>
                            <a:noFill/>
                          </a:ln>
                          <a:solidFill>
                            <a:prstClr val="black"/>
                          </a:solidFill>
                          <a:effectLst/>
                          <a:uLnTx/>
                          <a:uFillTx/>
                          <a:latin typeface="+mn-lt"/>
                          <a:ea typeface="+mn-ea"/>
                          <a:cs typeface="+mn-cs"/>
                        </a:rPr>
                        <a:t>ғ</a:t>
                      </a:r>
                      <a:r>
                        <a:rPr kumimoji="0" lang="en-US" sz="1000" b="0" i="0" u="none" strike="noStrike" kern="1200" cap="none" spc="0" normalizeH="0" baseline="0" noProof="0">
                          <a:ln>
                            <a:noFill/>
                          </a:ln>
                          <a:solidFill>
                            <a:prstClr val="black"/>
                          </a:solidFill>
                          <a:effectLst/>
                          <a:uLnTx/>
                          <a:uFillTx/>
                          <a:latin typeface="+mn-lt"/>
                          <a:ea typeface="+mn-ea"/>
                          <a:cs typeface="+mn-cs"/>
                        </a:rPr>
                        <a:t>ᴜᴇʀᴏɴ ᴄᴏʟᴏᴄᴀᴅᴏs ᴅᴇ ᴍᴀɴᴇʀᴀ ᴀʟᴇᴀᴛᴏʀɪᴀ ᴇɴ ᴀʟɢᴜɴᴀs ᴄᴀᴊᴀs ᴅᴇ ʙɪᴄɪᴄʟᴇᴛᴀs.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274070337_420565466503674_335310569686200445_n.webp?stp=dst-jpg&amp;_nc_cat=105&amp;ccb=1-5&amp;_nc_sid=8ae9d6&amp;_nc_ohc=Xufoe8an9yMAX8WpocJ&amp;_nc_ht=scontent-bos3-1.cdninstagram.com&amp;edm=AL-3X8kEAAAA&amp;oh=00_AT_Iz4z91BvAch1ASbWLTVLub1AQQc58XffKGOH9xXNkjw&amp;oe=623034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50771760"/>
                  </a:ext>
                </a:extLst>
              </a:tr>
            </a:tbl>
          </a:graphicData>
        </a:graphic>
      </p:graphicFrame>
      <p:sp>
        <p:nvSpPr>
          <p:cNvPr id="4" name="Text Placeholder 3">
            <a:extLst>
              <a:ext uri="{FF2B5EF4-FFF2-40B4-BE49-F238E27FC236}">
                <a16:creationId xmlns:a16="http://schemas.microsoft.com/office/drawing/2014/main" id="{85DB4069-DD0D-4BAA-B2C9-8A523D4426C1}"/>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3040014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FE5B2-8FC2-4818-82C1-04AAA9D3B75A}"/>
              </a:ext>
            </a:extLst>
          </p:cNvPr>
          <p:cNvSpPr>
            <a:spLocks noGrp="1"/>
          </p:cNvSpPr>
          <p:nvPr>
            <p:ph type="title"/>
          </p:nvPr>
        </p:nvSpPr>
        <p:spPr/>
        <p:txBody>
          <a:bodyPr/>
          <a:lstStyle/>
          <a:p>
            <a:r>
              <a:rPr lang="en-US"/>
              <a:t>Instagram Posts Table | Teknialbikes - 21 of 25</a:t>
            </a:r>
          </a:p>
        </p:txBody>
      </p:sp>
      <p:graphicFrame>
        <p:nvGraphicFramePr>
          <p:cNvPr id="5" name="Table Placeholder 4">
            <a:extLst>
              <a:ext uri="{FF2B5EF4-FFF2-40B4-BE49-F238E27FC236}">
                <a16:creationId xmlns:a16="http://schemas.microsoft.com/office/drawing/2014/main" id="{8AC7F785-5529-496B-843C-86DA599DAD39}"/>
              </a:ext>
            </a:extLst>
          </p:cNvPr>
          <p:cNvGraphicFramePr>
            <a:graphicFrameLocks noGrp="1"/>
          </p:cNvGraphicFramePr>
          <p:nvPr>
            <p:ph type="tbl" sz="quarter" idx="13"/>
            <p:extLst>
              <p:ext uri="{D42A27DB-BD31-4B8C-83A1-F6EECF244321}">
                <p14:modId xmlns:p14="http://schemas.microsoft.com/office/powerpoint/2010/main" val="7615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09915316"/>
                    </a:ext>
                  </a:extLst>
                </a:gridCol>
                <a:gridCol w="1810512">
                  <a:extLst>
                    <a:ext uri="{9D8B030D-6E8A-4147-A177-3AD203B41FA5}">
                      <a16:colId xmlns:a16="http://schemas.microsoft.com/office/drawing/2014/main" val="1778969600"/>
                    </a:ext>
                  </a:extLst>
                </a:gridCol>
                <a:gridCol w="822960">
                  <a:extLst>
                    <a:ext uri="{9D8B030D-6E8A-4147-A177-3AD203B41FA5}">
                      <a16:colId xmlns:a16="http://schemas.microsoft.com/office/drawing/2014/main" val="870135645"/>
                    </a:ext>
                  </a:extLst>
                </a:gridCol>
                <a:gridCol w="822960">
                  <a:extLst>
                    <a:ext uri="{9D8B030D-6E8A-4147-A177-3AD203B41FA5}">
                      <a16:colId xmlns:a16="http://schemas.microsoft.com/office/drawing/2014/main" val="3751769530"/>
                    </a:ext>
                  </a:extLst>
                </a:gridCol>
                <a:gridCol w="822960">
                  <a:extLst>
                    <a:ext uri="{9D8B030D-6E8A-4147-A177-3AD203B41FA5}">
                      <a16:colId xmlns:a16="http://schemas.microsoft.com/office/drawing/2014/main" val="3023129234"/>
                    </a:ext>
                  </a:extLst>
                </a:gridCol>
                <a:gridCol w="822960">
                  <a:extLst>
                    <a:ext uri="{9D8B030D-6E8A-4147-A177-3AD203B41FA5}">
                      <a16:colId xmlns:a16="http://schemas.microsoft.com/office/drawing/2014/main" val="1244585629"/>
                    </a:ext>
                  </a:extLst>
                </a:gridCol>
                <a:gridCol w="822960">
                  <a:extLst>
                    <a:ext uri="{9D8B030D-6E8A-4147-A177-3AD203B41FA5}">
                      <a16:colId xmlns:a16="http://schemas.microsoft.com/office/drawing/2014/main" val="3790915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7902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- 2022-03-02 11:48:49</a:t>
                      </a:r>
                      <a:r>
                        <a:rPr kumimoji="0" lang="en-US" sz="1000" b="0" i="0" u="none" strike="noStrike" kern="1200" cap="none" spc="0" normalizeH="0" baseline="0" noProof="0">
                          <a:ln>
                            <a:noFill/>
                          </a:ln>
                          <a:solidFill>
                            <a:prstClr val="black"/>
                          </a:solidFill>
                          <a:effectLst/>
                          <a:uLnTx/>
                          <a:uFillTx/>
                          <a:latin typeface="+mn-lt"/>
                          <a:ea typeface="+mn-ea"/>
                          <a:cs typeface="+mn-cs"/>
                        </a:rPr>
                        <a:t>
 ::
VENTURE 3.0
.
🚲 V-3.0
» Cuadro: Aluminio 27.5
» 15” / 21v
» Cambio: Shimano RD-TZ400 - 21v
» Piñón: Shimano MF-TZ21
» Plato y palanca: Shimano FC-TY301
» Frenos: A disco mecánico 16 mm - C-Star BX-350
» Puños de gel
» Reflectores rojo y blanco
.
» Buscala en bicicleterías de todo el país. #SomosRaleigh
.
.
.
.
.
#Urbana #UrbanBike #Venture3.0 #MejorEnBici #SomosRaleigh #FamiliaAzzurra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274941700_1295411854277400_3686224086602970029_n.jpg?_nc_cat=104&amp;ccb=1-5&amp;_nc_sid=8ae9d6&amp;_nc_ohc=YQ9pIlsCkXkAX87qcDm&amp;_nc_ht=scontent-iad3-1.cdninstagram.com&amp;edm=AL-3X8kEAAAA&amp;oh=00_AT-GUOGXfYGbUKJX4qd89SquTXbd6G6IJooHwK_pj1VTRw&amp;oe=6230D0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61000332"/>
                  </a:ext>
                </a:extLst>
              </a:tr>
            </a:tbl>
          </a:graphicData>
        </a:graphic>
      </p:graphicFrame>
      <p:sp>
        <p:nvSpPr>
          <p:cNvPr id="4" name="Text Placeholder 3">
            <a:extLst>
              <a:ext uri="{FF2B5EF4-FFF2-40B4-BE49-F238E27FC236}">
                <a16:creationId xmlns:a16="http://schemas.microsoft.com/office/drawing/2014/main" id="{115D69F9-70CE-4B4E-A4BA-0D2040F8E32C}"/>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1701122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3A858-B656-4F00-AB03-47CA6D2233CF}"/>
              </a:ext>
            </a:extLst>
          </p:cNvPr>
          <p:cNvSpPr>
            <a:spLocks noGrp="1"/>
          </p:cNvSpPr>
          <p:nvPr>
            <p:ph type="title"/>
          </p:nvPr>
        </p:nvSpPr>
        <p:spPr/>
        <p:txBody>
          <a:bodyPr/>
          <a:lstStyle/>
          <a:p>
            <a:r>
              <a:rPr lang="en-US"/>
              <a:t>Instagram Posts Table | Teknialbikes - 22 of 25</a:t>
            </a:r>
          </a:p>
        </p:txBody>
      </p:sp>
      <p:graphicFrame>
        <p:nvGraphicFramePr>
          <p:cNvPr id="5" name="Table Placeholder 4">
            <a:extLst>
              <a:ext uri="{FF2B5EF4-FFF2-40B4-BE49-F238E27FC236}">
                <a16:creationId xmlns:a16="http://schemas.microsoft.com/office/drawing/2014/main" id="{8E807A67-BE7D-400F-92E4-72E1A8F38DAE}"/>
              </a:ext>
            </a:extLst>
          </p:cNvPr>
          <p:cNvGraphicFramePr>
            <a:graphicFrameLocks noGrp="1"/>
          </p:cNvGraphicFramePr>
          <p:nvPr>
            <p:ph type="tbl" sz="quarter" idx="13"/>
            <p:extLst>
              <p:ext uri="{D42A27DB-BD31-4B8C-83A1-F6EECF244321}">
                <p14:modId xmlns:p14="http://schemas.microsoft.com/office/powerpoint/2010/main" val="10229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3279531"/>
                    </a:ext>
                  </a:extLst>
                </a:gridCol>
                <a:gridCol w="1810512">
                  <a:extLst>
                    <a:ext uri="{9D8B030D-6E8A-4147-A177-3AD203B41FA5}">
                      <a16:colId xmlns:a16="http://schemas.microsoft.com/office/drawing/2014/main" val="1377195073"/>
                    </a:ext>
                  </a:extLst>
                </a:gridCol>
                <a:gridCol w="822960">
                  <a:extLst>
                    <a:ext uri="{9D8B030D-6E8A-4147-A177-3AD203B41FA5}">
                      <a16:colId xmlns:a16="http://schemas.microsoft.com/office/drawing/2014/main" val="1916576965"/>
                    </a:ext>
                  </a:extLst>
                </a:gridCol>
                <a:gridCol w="822960">
                  <a:extLst>
                    <a:ext uri="{9D8B030D-6E8A-4147-A177-3AD203B41FA5}">
                      <a16:colId xmlns:a16="http://schemas.microsoft.com/office/drawing/2014/main" val="2985488402"/>
                    </a:ext>
                  </a:extLst>
                </a:gridCol>
                <a:gridCol w="822960">
                  <a:extLst>
                    <a:ext uri="{9D8B030D-6E8A-4147-A177-3AD203B41FA5}">
                      <a16:colId xmlns:a16="http://schemas.microsoft.com/office/drawing/2014/main" val="1448964242"/>
                    </a:ext>
                  </a:extLst>
                </a:gridCol>
                <a:gridCol w="822960">
                  <a:extLst>
                    <a:ext uri="{9D8B030D-6E8A-4147-A177-3AD203B41FA5}">
                      <a16:colId xmlns:a16="http://schemas.microsoft.com/office/drawing/2014/main" val="1566649511"/>
                    </a:ext>
                  </a:extLst>
                </a:gridCol>
                <a:gridCol w="822960">
                  <a:extLst>
                    <a:ext uri="{9D8B030D-6E8A-4147-A177-3AD203B41FA5}">
                      <a16:colId xmlns:a16="http://schemas.microsoft.com/office/drawing/2014/main" val="1945298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8780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- 2022-02-12 10:51:04</a:t>
                      </a:r>
                      <a:r>
                        <a:rPr kumimoji="0" lang="en-US" sz="1000" b="0" i="0" u="none" strike="noStrike" kern="1200" cap="none" spc="0" normalizeH="0" baseline="0" noProof="0">
                          <a:ln>
                            <a:noFill/>
                          </a:ln>
                          <a:solidFill>
                            <a:prstClr val="black"/>
                          </a:solidFill>
                          <a:effectLst/>
                          <a:uLnTx/>
                          <a:uFillTx/>
                          <a:latin typeface="+mn-lt"/>
                          <a:ea typeface="+mn-ea"/>
                          <a:cs typeface="+mn-cs"/>
                        </a:rPr>
                        <a:t>
 ☝ Que nadie te diga que una #Topmega no puede ser 𝙚𝙡 𝙖𝙢𝙤𝙧 𝙙𝙚 𝙩𝙪 𝙫𝙞𝙙𝙖 🤩🥰
.
➡Conocé todos los modelos disponibles en nuestra web y sentí 𝗲𝗹 𝘃𝗲𝗿𝗱𝗮𝗱𝗲𝗿𝗼 𝗮𝗺𝗼𝗿 𝗮 𝗽𝗿𝗶𝗺𝗲𝗿𝗮 𝘃𝗶𝘀𝘁𝗮… ❤️🔥
.
.
.
.
#topmega #tubicitumundo #actitudtopmega #adrenalina #aventura #ciclismo #ciclismourbano #ciclismoargentina #bicis #bicicletas #mtbargentina #mtblife #mtblifestyle #movilidadsustentable #mountainbike #cycling #bicidepaseo #movilidadelectrica #ebike #bicielectrica #bicicletaelectrica #sanvalentin #sanvalentin2022 #diadelosenamorados #diadelosenamorados2022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273948588_616450235997363_8613944563149754238_n.jpg?_nc_cat=109&amp;ccb=1-5&amp;_nc_sid=8ae9d6&amp;_nc_ohc=WOCY5hjwKjwAX99-C0A&amp;_nc_ht=scontent-bos3-1.cdninstagram.com&amp;edm=AL-3X8kEAAAA&amp;oh=00_AT8xVFmPGsXUmua1W-gC-8OKU_R9ALJCH1t6JrRwb-CljQ&amp;oe=62306D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97643344"/>
                  </a:ext>
                </a:extLst>
              </a:tr>
            </a:tbl>
          </a:graphicData>
        </a:graphic>
      </p:graphicFrame>
      <p:sp>
        <p:nvSpPr>
          <p:cNvPr id="4" name="Text Placeholder 3">
            <a:extLst>
              <a:ext uri="{FF2B5EF4-FFF2-40B4-BE49-F238E27FC236}">
                <a16:creationId xmlns:a16="http://schemas.microsoft.com/office/drawing/2014/main" id="{C051C486-C7F6-45E8-A0D5-9C742EC75E26}"/>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1828489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4A31A-DAE9-4690-8069-403D90421055}"/>
              </a:ext>
            </a:extLst>
          </p:cNvPr>
          <p:cNvSpPr>
            <a:spLocks noGrp="1"/>
          </p:cNvSpPr>
          <p:nvPr>
            <p:ph type="title"/>
          </p:nvPr>
        </p:nvSpPr>
        <p:spPr/>
        <p:txBody>
          <a:bodyPr/>
          <a:lstStyle/>
          <a:p>
            <a:r>
              <a:rPr lang="en-US"/>
              <a:t>Instagram Posts Table | Teknialbikes - 23 of 25</a:t>
            </a:r>
          </a:p>
        </p:txBody>
      </p:sp>
      <p:graphicFrame>
        <p:nvGraphicFramePr>
          <p:cNvPr id="5" name="Table Placeholder 4">
            <a:extLst>
              <a:ext uri="{FF2B5EF4-FFF2-40B4-BE49-F238E27FC236}">
                <a16:creationId xmlns:a16="http://schemas.microsoft.com/office/drawing/2014/main" id="{4D948617-0E24-4E63-8A8F-54E0A5C7C756}"/>
              </a:ext>
            </a:extLst>
          </p:cNvPr>
          <p:cNvGraphicFramePr>
            <a:graphicFrameLocks noGrp="1"/>
          </p:cNvGraphicFramePr>
          <p:nvPr>
            <p:ph type="tbl" sz="quarter" idx="13"/>
            <p:extLst>
              <p:ext uri="{D42A27DB-BD31-4B8C-83A1-F6EECF244321}">
                <p14:modId xmlns:p14="http://schemas.microsoft.com/office/powerpoint/2010/main" val="1022079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31554386"/>
                    </a:ext>
                  </a:extLst>
                </a:gridCol>
                <a:gridCol w="1810512">
                  <a:extLst>
                    <a:ext uri="{9D8B030D-6E8A-4147-A177-3AD203B41FA5}">
                      <a16:colId xmlns:a16="http://schemas.microsoft.com/office/drawing/2014/main" val="1382140955"/>
                    </a:ext>
                  </a:extLst>
                </a:gridCol>
                <a:gridCol w="822960">
                  <a:extLst>
                    <a:ext uri="{9D8B030D-6E8A-4147-A177-3AD203B41FA5}">
                      <a16:colId xmlns:a16="http://schemas.microsoft.com/office/drawing/2014/main" val="2744083210"/>
                    </a:ext>
                  </a:extLst>
                </a:gridCol>
                <a:gridCol w="822960">
                  <a:extLst>
                    <a:ext uri="{9D8B030D-6E8A-4147-A177-3AD203B41FA5}">
                      <a16:colId xmlns:a16="http://schemas.microsoft.com/office/drawing/2014/main" val="1551347387"/>
                    </a:ext>
                  </a:extLst>
                </a:gridCol>
                <a:gridCol w="822960">
                  <a:extLst>
                    <a:ext uri="{9D8B030D-6E8A-4147-A177-3AD203B41FA5}">
                      <a16:colId xmlns:a16="http://schemas.microsoft.com/office/drawing/2014/main" val="1486565608"/>
                    </a:ext>
                  </a:extLst>
                </a:gridCol>
                <a:gridCol w="822960">
                  <a:extLst>
                    <a:ext uri="{9D8B030D-6E8A-4147-A177-3AD203B41FA5}">
                      <a16:colId xmlns:a16="http://schemas.microsoft.com/office/drawing/2014/main" val="3092209590"/>
                    </a:ext>
                  </a:extLst>
                </a:gridCol>
                <a:gridCol w="822960">
                  <a:extLst>
                    <a:ext uri="{9D8B030D-6E8A-4147-A177-3AD203B41FA5}">
                      <a16:colId xmlns:a16="http://schemas.microsoft.com/office/drawing/2014/main" val="3404310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137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teknialbikes - 2022-02-14 10:10:53</a:t>
                      </a:r>
                      <a:r>
                        <a:rPr kumimoji="0" lang="es-ES" sz="1000" b="0" i="0" u="none" strike="noStrike" kern="1200" cap="none" spc="0" normalizeH="0" baseline="0" noProof="0">
                          <a:ln>
                            <a:noFill/>
                          </a:ln>
                          <a:solidFill>
                            <a:prstClr val="black"/>
                          </a:solidFill>
                          <a:effectLst/>
                          <a:uLnTx/>
                          <a:uFillTx/>
                          <a:latin typeface="+mn-lt"/>
                          <a:ea typeface="+mn-ea"/>
                          <a:cs typeface="+mn-cs"/>
                        </a:rPr>
                        <a:t>
 Sigamos recorriendo kilómetros de amor y pasión 🚴💘
¡Feliz día de los enamorados a todos los ciclistas!
#TeknialArgentina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273948433_527906855179705_2215345346996399529_n.jpg?_nc_cat=103&amp;ccb=1-5&amp;_nc_sid=8ae9d6&amp;_nc_ohc=dtBTfL1Zz3EAX_KlaxI&amp;_nc_ht=scontent-bos3-1.cdninstagram.com&amp;edm=AL-3X8kEAAAA&amp;oh=00_AT9ay0RqlosW-i6RkrbcwfSIi7esqO6nd46e4z9lz_6LjQ&amp;oe=623062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80827483"/>
                  </a:ext>
                </a:extLst>
              </a:tr>
            </a:tbl>
          </a:graphicData>
        </a:graphic>
      </p:graphicFrame>
      <p:sp>
        <p:nvSpPr>
          <p:cNvPr id="4" name="Text Placeholder 3">
            <a:extLst>
              <a:ext uri="{FF2B5EF4-FFF2-40B4-BE49-F238E27FC236}">
                <a16:creationId xmlns:a16="http://schemas.microsoft.com/office/drawing/2014/main" id="{C47DF246-4904-4DA6-8A96-927B6DC9F0EC}"/>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0582018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AB15E-497B-4087-9673-6BEAB317F440}"/>
              </a:ext>
            </a:extLst>
          </p:cNvPr>
          <p:cNvSpPr>
            <a:spLocks noGrp="1"/>
          </p:cNvSpPr>
          <p:nvPr>
            <p:ph type="title"/>
          </p:nvPr>
        </p:nvSpPr>
        <p:spPr/>
        <p:txBody>
          <a:bodyPr/>
          <a:lstStyle/>
          <a:p>
            <a:r>
              <a:rPr lang="en-US"/>
              <a:t>Instagram Posts Table | Teknialbikes - 24 of 25</a:t>
            </a:r>
          </a:p>
        </p:txBody>
      </p:sp>
      <p:graphicFrame>
        <p:nvGraphicFramePr>
          <p:cNvPr id="5" name="Table Placeholder 4">
            <a:extLst>
              <a:ext uri="{FF2B5EF4-FFF2-40B4-BE49-F238E27FC236}">
                <a16:creationId xmlns:a16="http://schemas.microsoft.com/office/drawing/2014/main" id="{47CBDED1-87BF-4188-BE49-C04E04CBCD9E}"/>
              </a:ext>
            </a:extLst>
          </p:cNvPr>
          <p:cNvGraphicFramePr>
            <a:graphicFrameLocks noGrp="1"/>
          </p:cNvGraphicFramePr>
          <p:nvPr>
            <p:ph type="tbl" sz="quarter" idx="13"/>
            <p:extLst>
              <p:ext uri="{D42A27DB-BD31-4B8C-83A1-F6EECF244321}">
                <p14:modId xmlns:p14="http://schemas.microsoft.com/office/powerpoint/2010/main" val="3567654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24769920"/>
                    </a:ext>
                  </a:extLst>
                </a:gridCol>
                <a:gridCol w="1810512">
                  <a:extLst>
                    <a:ext uri="{9D8B030D-6E8A-4147-A177-3AD203B41FA5}">
                      <a16:colId xmlns:a16="http://schemas.microsoft.com/office/drawing/2014/main" val="2064251517"/>
                    </a:ext>
                  </a:extLst>
                </a:gridCol>
                <a:gridCol w="822960">
                  <a:extLst>
                    <a:ext uri="{9D8B030D-6E8A-4147-A177-3AD203B41FA5}">
                      <a16:colId xmlns:a16="http://schemas.microsoft.com/office/drawing/2014/main" val="411408268"/>
                    </a:ext>
                  </a:extLst>
                </a:gridCol>
                <a:gridCol w="822960">
                  <a:extLst>
                    <a:ext uri="{9D8B030D-6E8A-4147-A177-3AD203B41FA5}">
                      <a16:colId xmlns:a16="http://schemas.microsoft.com/office/drawing/2014/main" val="2649286236"/>
                    </a:ext>
                  </a:extLst>
                </a:gridCol>
                <a:gridCol w="822960">
                  <a:extLst>
                    <a:ext uri="{9D8B030D-6E8A-4147-A177-3AD203B41FA5}">
                      <a16:colId xmlns:a16="http://schemas.microsoft.com/office/drawing/2014/main" val="933361971"/>
                    </a:ext>
                  </a:extLst>
                </a:gridCol>
                <a:gridCol w="822960">
                  <a:extLst>
                    <a:ext uri="{9D8B030D-6E8A-4147-A177-3AD203B41FA5}">
                      <a16:colId xmlns:a16="http://schemas.microsoft.com/office/drawing/2014/main" val="3433061688"/>
                    </a:ext>
                  </a:extLst>
                </a:gridCol>
                <a:gridCol w="822960">
                  <a:extLst>
                    <a:ext uri="{9D8B030D-6E8A-4147-A177-3AD203B41FA5}">
                      <a16:colId xmlns:a16="http://schemas.microsoft.com/office/drawing/2014/main" val="3262080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5082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teknialbikes - 2022-03-01 19:00:59</a:t>
                      </a:r>
                      <a:r>
                        <a:rPr kumimoji="0" lang="en-US" sz="1000" b="0" i="0" u="none" strike="noStrike" kern="1200" cap="none" spc="0" normalizeH="0" baseline="0" noProof="0">
                          <a:ln>
                            <a:noFill/>
                          </a:ln>
                          <a:solidFill>
                            <a:prstClr val="black"/>
                          </a:solidFill>
                          <a:effectLst/>
                          <a:uLnTx/>
                          <a:uFillTx/>
                          <a:latin typeface="+mn-lt"/>
                          <a:ea typeface="+mn-ea"/>
                          <a:cs typeface="+mn-cs"/>
                        </a:rPr>
                        <a:t>
 ✔️ 𝐓𝐮 𝐒𝐞𝐫𝐯𝐢𝐜𝐞 𝐓𝐞𝐤𝐧𝐢𝐚𝐥 presente en Neuquén. Visitá scottstorear y dejá tu bici lista para seguir camino.
👉 Si estás en otra provincia podes consultar las tiendas participantes ingresando en www.teknial.com.ar
#TeknialArgentina #TuServiceTeknial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274900736_629910444757069_6599331774892721076_n.jpg?_nc_cat=100&amp;ccb=1-5&amp;_nc_sid=8ae9d6&amp;_nc_ohc=7T3_3bP55XcAX_bWsK_&amp;_nc_ht=scontent-bos3-1.cdninstagram.com&amp;edm=AL-3X8kEAAAA&amp;oh=00_AT9sg-8LtasMeMhkD70-ha_Ur-KVA4eqXzbIBGQjJ_8Y8w&amp;oe=62301391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81049360"/>
                  </a:ext>
                </a:extLst>
              </a:tr>
            </a:tbl>
          </a:graphicData>
        </a:graphic>
      </p:graphicFrame>
      <p:sp>
        <p:nvSpPr>
          <p:cNvPr id="4" name="Text Placeholder 3">
            <a:extLst>
              <a:ext uri="{FF2B5EF4-FFF2-40B4-BE49-F238E27FC236}">
                <a16:creationId xmlns:a16="http://schemas.microsoft.com/office/drawing/2014/main" id="{3F61AFC7-F4C1-472A-8516-E03B3EA7D998}"/>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678840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0168E-EB29-4FA4-8559-9D9EF11821C5}"/>
              </a:ext>
            </a:extLst>
          </p:cNvPr>
          <p:cNvSpPr>
            <a:spLocks noGrp="1"/>
          </p:cNvSpPr>
          <p:nvPr>
            <p:ph type="title"/>
          </p:nvPr>
        </p:nvSpPr>
        <p:spPr/>
        <p:txBody>
          <a:bodyPr/>
          <a:lstStyle/>
          <a:p>
            <a:r>
              <a:rPr lang="en-US"/>
              <a:t>Instagram Posts Table | Teknialbikes - 25 of 25</a:t>
            </a:r>
          </a:p>
        </p:txBody>
      </p:sp>
      <p:graphicFrame>
        <p:nvGraphicFramePr>
          <p:cNvPr id="5" name="Table Placeholder 4">
            <a:extLst>
              <a:ext uri="{FF2B5EF4-FFF2-40B4-BE49-F238E27FC236}">
                <a16:creationId xmlns:a16="http://schemas.microsoft.com/office/drawing/2014/main" id="{DA801DB4-0061-4E5E-B3AE-3CFA55654E4B}"/>
              </a:ext>
            </a:extLst>
          </p:cNvPr>
          <p:cNvGraphicFramePr>
            <a:graphicFrameLocks noGrp="1"/>
          </p:cNvGraphicFramePr>
          <p:nvPr>
            <p:ph type="tbl" sz="quarter" idx="13"/>
            <p:extLst>
              <p:ext uri="{D42A27DB-BD31-4B8C-83A1-F6EECF244321}">
                <p14:modId xmlns:p14="http://schemas.microsoft.com/office/powerpoint/2010/main" val="768006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72567493"/>
                    </a:ext>
                  </a:extLst>
                </a:gridCol>
                <a:gridCol w="1810512">
                  <a:extLst>
                    <a:ext uri="{9D8B030D-6E8A-4147-A177-3AD203B41FA5}">
                      <a16:colId xmlns:a16="http://schemas.microsoft.com/office/drawing/2014/main" val="2025332765"/>
                    </a:ext>
                  </a:extLst>
                </a:gridCol>
                <a:gridCol w="822960">
                  <a:extLst>
                    <a:ext uri="{9D8B030D-6E8A-4147-A177-3AD203B41FA5}">
                      <a16:colId xmlns:a16="http://schemas.microsoft.com/office/drawing/2014/main" val="1401916848"/>
                    </a:ext>
                  </a:extLst>
                </a:gridCol>
                <a:gridCol w="822960">
                  <a:extLst>
                    <a:ext uri="{9D8B030D-6E8A-4147-A177-3AD203B41FA5}">
                      <a16:colId xmlns:a16="http://schemas.microsoft.com/office/drawing/2014/main" val="1880751132"/>
                    </a:ext>
                  </a:extLst>
                </a:gridCol>
                <a:gridCol w="822960">
                  <a:extLst>
                    <a:ext uri="{9D8B030D-6E8A-4147-A177-3AD203B41FA5}">
                      <a16:colId xmlns:a16="http://schemas.microsoft.com/office/drawing/2014/main" val="190890824"/>
                    </a:ext>
                  </a:extLst>
                </a:gridCol>
                <a:gridCol w="822960">
                  <a:extLst>
                    <a:ext uri="{9D8B030D-6E8A-4147-A177-3AD203B41FA5}">
                      <a16:colId xmlns:a16="http://schemas.microsoft.com/office/drawing/2014/main" val="3969502078"/>
                    </a:ext>
                  </a:extLst>
                </a:gridCol>
                <a:gridCol w="822960">
                  <a:extLst>
                    <a:ext uri="{9D8B030D-6E8A-4147-A177-3AD203B41FA5}">
                      <a16:colId xmlns:a16="http://schemas.microsoft.com/office/drawing/2014/main" val="2846425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9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- 2022-03-07 10:30:06</a:t>
                      </a:r>
                      <a:r>
                        <a:rPr kumimoji="0" lang="en-US" sz="1000" b="0" i="0" u="none" strike="noStrike" kern="1200" cap="none" spc="0" normalizeH="0" baseline="0" noProof="0">
                          <a:ln>
                            <a:noFill/>
                          </a:ln>
                          <a:solidFill>
                            <a:prstClr val="black"/>
                          </a:solidFill>
                          <a:effectLst/>
                          <a:uLnTx/>
                          <a:uFillTx/>
                          <a:latin typeface="+mn-lt"/>
                          <a:ea typeface="+mn-ea"/>
                          <a:cs typeface="+mn-cs"/>
                        </a:rPr>
                        <a:t>
 Hay días 𝙪𝙣 𝙥𝙤𝙘𝙤 𝙞𝙣𝙩𝙚𝙣𝙨𝙤𝙨 😥 y están los 𝗹𝘂𝗻𝗲𝘀… ☠
.
Ponele toda la onda 😎 y arrancá la semana 𝗿𝗼𝗱𝗮𝗻𝗱𝗼 𝗳𝘂𝗲𝗿𝘁𝗲 🚲❣
.
.
.
.
.
#topmega #tubicitumundo #actitudtopmega #adrenalina #aventura #ciclismo #ciclismourbano #ciclismoargentina #bicis #bicicletas #mtbargentina #mtblife #mtblifestyle #movilidadsustentable #mountainbike #cycling #fitness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51.2885-15/275181528_413328087228038_4585825562784638926_n.jpg?_nc_cat=103&amp;ccb=1-5&amp;_nc_sid=8ae9d6&amp;_nc_ohc=mx7ku0Y0WWEAX9MnTJG&amp;_nc_ht=scontent-bos3-1.cdninstagram.com&amp;edm=AL-3X8kEAAAA&amp;oh=00_AT92TpCvwYuEzgENrmazZt6o6Aixr8tdUkabdtSVgFrRPw&amp;oe=622FAE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44092785"/>
                  </a:ext>
                </a:extLst>
              </a:tr>
            </a:tbl>
          </a:graphicData>
        </a:graphic>
      </p:graphicFrame>
      <p:sp>
        <p:nvSpPr>
          <p:cNvPr id="4" name="Text Placeholder 3">
            <a:extLst>
              <a:ext uri="{FF2B5EF4-FFF2-40B4-BE49-F238E27FC236}">
                <a16:creationId xmlns:a16="http://schemas.microsoft.com/office/drawing/2014/main" id="{1CC84652-4AF2-4F82-80CD-D14AE9CC8818}"/>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7156219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3145</Words>
  <Application>Microsoft Office PowerPoint</Application>
  <PresentationFormat>On-screen Show (4:3)</PresentationFormat>
  <Paragraphs>624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Teknialbikes</vt:lpstr>
      <vt:lpstr>Instagram Key Metrics Radar | Teknialbikes</vt:lpstr>
      <vt:lpstr>Instagram Followers Total | Teknialbikes</vt:lpstr>
      <vt:lpstr>Instagram Followers Change | Teknialbikes</vt:lpstr>
      <vt:lpstr>Instagram Followers Change Per Weekday | Teknialbikes</vt:lpstr>
      <vt:lpstr>Instagram Posts By Weekday | Teknialbikes</vt:lpstr>
      <vt:lpstr>Instagram Interaction Rate By Weekday | Teknialbikes</vt:lpstr>
      <vt:lpstr>Instagram Posts By Hour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2</vt:lpstr>
      <vt:lpstr>Instagram Hashtag Detection | Teknialbikes - 2 of 2</vt:lpstr>
      <vt:lpstr>Instagram Posts Table | Teknialbikes - 1 of 25</vt:lpstr>
      <vt:lpstr>Instagram Posts Table | Teknialbikes - 2 of 25</vt:lpstr>
      <vt:lpstr>Instagram Posts Table | Teknialbikes - 3 of 25</vt:lpstr>
      <vt:lpstr>Instagram Posts Table | Teknialbikes - 4 of 25</vt:lpstr>
      <vt:lpstr>Instagram Posts Table | Teknialbikes - 5 of 25</vt:lpstr>
      <vt:lpstr>Instagram Posts Table | Teknialbikes - 6 of 25</vt:lpstr>
      <vt:lpstr>Instagram Posts Table | Teknialbikes - 7 of 25</vt:lpstr>
      <vt:lpstr>Instagram Posts Table | Teknialbikes - 8 of 25</vt:lpstr>
      <vt:lpstr>Instagram Posts Table | Teknialbikes - 9 of 25</vt:lpstr>
      <vt:lpstr>Instagram Posts Table | Teknialbikes - 10 of 25</vt:lpstr>
      <vt:lpstr>Instagram Posts Table | Teknialbikes - 11 of 25</vt:lpstr>
      <vt:lpstr>Instagram Posts Table | Teknialbikes - 12 of 25</vt:lpstr>
      <vt:lpstr>Instagram Posts Table | Teknialbikes - 13 of 25</vt:lpstr>
      <vt:lpstr>Instagram Posts Table | Teknialbikes - 14 of 25</vt:lpstr>
      <vt:lpstr>Instagram Posts Table | Teknialbikes - 15 of 25</vt:lpstr>
      <vt:lpstr>Instagram Posts Table | Teknialbikes - 16 of 25</vt:lpstr>
      <vt:lpstr>Instagram Posts Table | Teknialbikes - 17 of 25</vt:lpstr>
      <vt:lpstr>Instagram Posts Table | Teknialbikes - 18 of 25</vt:lpstr>
      <vt:lpstr>Instagram Posts Table | Teknialbikes - 19 of 25</vt:lpstr>
      <vt:lpstr>Instagram Posts Table | Teknialbikes - 20 of 25</vt:lpstr>
      <vt:lpstr>Instagram Posts Table | Teknialbikes - 21 of 25</vt:lpstr>
      <vt:lpstr>Instagram Posts Table | Teknialbikes - 22 of 25</vt:lpstr>
      <vt:lpstr>Instagram Posts Table | Teknialbikes - 23 of 25</vt:lpstr>
      <vt:lpstr>Instagram Posts Table | Teknialbikes - 24 of 25</vt:lpstr>
      <vt:lpstr>Instagram Posts Table | Teknialbikes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2022-03-11T10:15:33Z</dcterms:created>
  <dcterms:modified xsi:type="dcterms:W3CDTF">2022-03-11T10:16:36Z</dcterms:modified>
</cp:coreProperties>
</file>