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3-4C49-B97E-656D26DF2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692736"/>
        <c:axId val="379693392"/>
      </c:radarChart>
      <c:catAx>
        <c:axId val="37969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693392"/>
        <c:crosses val="autoZero"/>
        <c:auto val="1"/>
        <c:lblAlgn val="ctr"/>
        <c:lblOffset val="100"/>
        <c:noMultiLvlLbl val="0"/>
      </c:catAx>
      <c:valAx>
        <c:axId val="37969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69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6219</c:v>
                </c:pt>
                <c:pt idx="1">
                  <c:v>6254</c:v>
                </c:pt>
                <c:pt idx="2">
                  <c:v>6291</c:v>
                </c:pt>
                <c:pt idx="3">
                  <c:v>6330</c:v>
                </c:pt>
                <c:pt idx="4">
                  <c:v>6378</c:v>
                </c:pt>
                <c:pt idx="5">
                  <c:v>6419</c:v>
                </c:pt>
                <c:pt idx="6">
                  <c:v>6452</c:v>
                </c:pt>
                <c:pt idx="7">
                  <c:v>6491</c:v>
                </c:pt>
                <c:pt idx="8">
                  <c:v>6523</c:v>
                </c:pt>
                <c:pt idx="9">
                  <c:v>6548</c:v>
                </c:pt>
                <c:pt idx="10">
                  <c:v>6574</c:v>
                </c:pt>
                <c:pt idx="11">
                  <c:v>6608</c:v>
                </c:pt>
                <c:pt idx="12">
                  <c:v>6625</c:v>
                </c:pt>
                <c:pt idx="13">
                  <c:v>6651</c:v>
                </c:pt>
                <c:pt idx="14">
                  <c:v>6686</c:v>
                </c:pt>
                <c:pt idx="15">
                  <c:v>6716</c:v>
                </c:pt>
                <c:pt idx="16">
                  <c:v>6743</c:v>
                </c:pt>
                <c:pt idx="17">
                  <c:v>6773</c:v>
                </c:pt>
                <c:pt idx="18">
                  <c:v>6809</c:v>
                </c:pt>
                <c:pt idx="19">
                  <c:v>6855</c:v>
                </c:pt>
                <c:pt idx="20">
                  <c:v>6875</c:v>
                </c:pt>
                <c:pt idx="21">
                  <c:v>6904</c:v>
                </c:pt>
                <c:pt idx="22">
                  <c:v>6934</c:v>
                </c:pt>
                <c:pt idx="23">
                  <c:v>6987</c:v>
                </c:pt>
                <c:pt idx="24">
                  <c:v>7024</c:v>
                </c:pt>
                <c:pt idx="25">
                  <c:v>7048</c:v>
                </c:pt>
                <c:pt idx="26">
                  <c:v>7084</c:v>
                </c:pt>
                <c:pt idx="27">
                  <c:v>7118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40-4AC8-B786-665C2B0B5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642720"/>
        <c:axId val="385647312"/>
      </c:lineChart>
      <c:dateAx>
        <c:axId val="385642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47312"/>
        <c:crosses val="autoZero"/>
        <c:auto val="1"/>
        <c:lblOffset val="100"/>
        <c:baseTimeUnit val="days"/>
      </c:dateAx>
      <c:valAx>
        <c:axId val="38564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4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</c:v>
                </c:pt>
                <c:pt idx="1">
                  <c:v>35</c:v>
                </c:pt>
                <c:pt idx="2">
                  <c:v>37</c:v>
                </c:pt>
                <c:pt idx="3">
                  <c:v>39</c:v>
                </c:pt>
                <c:pt idx="4">
                  <c:v>48</c:v>
                </c:pt>
                <c:pt idx="5">
                  <c:v>41</c:v>
                </c:pt>
                <c:pt idx="6">
                  <c:v>33</c:v>
                </c:pt>
                <c:pt idx="7">
                  <c:v>39</c:v>
                </c:pt>
                <c:pt idx="8">
                  <c:v>32</c:v>
                </c:pt>
                <c:pt idx="9">
                  <c:v>25</c:v>
                </c:pt>
                <c:pt idx="10">
                  <c:v>26</c:v>
                </c:pt>
                <c:pt idx="11">
                  <c:v>34</c:v>
                </c:pt>
                <c:pt idx="12">
                  <c:v>17</c:v>
                </c:pt>
                <c:pt idx="13">
                  <c:v>26</c:v>
                </c:pt>
                <c:pt idx="14">
                  <c:v>35</c:v>
                </c:pt>
                <c:pt idx="15">
                  <c:v>30</c:v>
                </c:pt>
                <c:pt idx="16">
                  <c:v>27</c:v>
                </c:pt>
                <c:pt idx="17">
                  <c:v>30</c:v>
                </c:pt>
                <c:pt idx="18">
                  <c:v>36</c:v>
                </c:pt>
                <c:pt idx="19">
                  <c:v>46</c:v>
                </c:pt>
                <c:pt idx="20">
                  <c:v>20</c:v>
                </c:pt>
                <c:pt idx="21">
                  <c:v>29</c:v>
                </c:pt>
                <c:pt idx="22">
                  <c:v>30</c:v>
                </c:pt>
                <c:pt idx="23">
                  <c:v>53</c:v>
                </c:pt>
                <c:pt idx="24">
                  <c:v>37</c:v>
                </c:pt>
                <c:pt idx="25">
                  <c:v>24</c:v>
                </c:pt>
                <c:pt idx="26">
                  <c:v>36</c:v>
                </c:pt>
                <c:pt idx="27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C4-40B7-86A9-31413C9F5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712408"/>
        <c:axId val="381714376"/>
      </c:lineChart>
      <c:dateAx>
        <c:axId val="381712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14376"/>
        <c:crosses val="autoZero"/>
        <c:auto val="1"/>
        <c:lblOffset val="100"/>
        <c:baseTimeUnit val="days"/>
      </c:dateAx>
      <c:valAx>
        <c:axId val="38171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1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30</c:v>
                </c:pt>
                <c:pt idx="2">
                  <c:v>32</c:v>
                </c:pt>
                <c:pt idx="3">
                  <c:v>36</c:v>
                </c:pt>
                <c:pt idx="4">
                  <c:v>33</c:v>
                </c:pt>
                <c:pt idx="5">
                  <c:v>36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2B-49D8-AE18-6EFC600F0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16016"/>
        <c:axId val="381716344"/>
      </c:barChart>
      <c:catAx>
        <c:axId val="38171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16344"/>
        <c:crosses val="autoZero"/>
        <c:auto val="1"/>
        <c:lblAlgn val="ctr"/>
        <c:lblOffset val="100"/>
        <c:noMultiLvlLbl val="0"/>
      </c:catAx>
      <c:valAx>
        <c:axId val="38171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1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67-4B7C-9929-727B959BE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11424"/>
        <c:axId val="381719624"/>
      </c:barChart>
      <c:catAx>
        <c:axId val="38171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19624"/>
        <c:crosses val="autoZero"/>
        <c:auto val="1"/>
        <c:lblAlgn val="ctr"/>
        <c:lblOffset val="100"/>
        <c:noMultiLvlLbl val="0"/>
      </c:catAx>
      <c:valAx>
        <c:axId val="38171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1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1.6759148170365901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D-49B5-90E7-262648620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24872"/>
        <c:axId val="381721264"/>
      </c:barChart>
      <c:catAx>
        <c:axId val="38172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21264"/>
        <c:crosses val="autoZero"/>
        <c:auto val="1"/>
        <c:lblAlgn val="ctr"/>
        <c:lblOffset val="100"/>
        <c:noMultiLvlLbl val="0"/>
      </c:catAx>
      <c:valAx>
        <c:axId val="38172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2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EF-4EFA-8F62-E5FD231FE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653872"/>
        <c:axId val="385650264"/>
      </c:lineChart>
      <c:catAx>
        <c:axId val="38565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50264"/>
        <c:crosses val="autoZero"/>
        <c:auto val="1"/>
        <c:lblAlgn val="ctr"/>
        <c:lblOffset val="100"/>
        <c:noMultiLvlLbl val="0"/>
      </c:catAx>
      <c:valAx>
        <c:axId val="38565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5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1.3063063063063101</c:v>
                </c:pt>
                <c:pt idx="11">
                  <c:v>2.8978978978979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1.2012012012012001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1F-4FEA-9652-83CCB632E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28216"/>
        <c:axId val="325411504"/>
      </c:lineChart>
      <c:catAx>
        <c:axId val="32192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11504"/>
        <c:crosses val="autoZero"/>
        <c:auto val="1"/>
        <c:lblAlgn val="ctr"/>
        <c:lblOffset val="100"/>
        <c:noMultiLvlLbl val="0"/>
      </c:catAx>
      <c:valAx>
        <c:axId val="32541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2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5F-4B51-AD28-0C70DFD8D2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5F-4B51-AD28-0C70DFD8D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777088"/>
        <c:axId val="390771840"/>
      </c:barChart>
      <c:catAx>
        <c:axId val="39077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1840"/>
        <c:crosses val="autoZero"/>
        <c:auto val="1"/>
        <c:lblAlgn val="ctr"/>
        <c:lblOffset val="100"/>
        <c:noMultiLvlLbl val="0"/>
      </c:catAx>
      <c:valAx>
        <c:axId val="39077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1-4011-B223-F822D8F6BA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31-4011-B223-F822D8F6BA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31-4011-B223-F822D8F6BA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777744"/>
        <c:axId val="390770856"/>
      </c:barChart>
      <c:catAx>
        <c:axId val="39077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0856"/>
        <c:crosses val="autoZero"/>
        <c:auto val="1"/>
        <c:lblAlgn val="ctr"/>
        <c:lblOffset val="100"/>
        <c:noMultiLvlLbl val="0"/>
      </c:catAx>
      <c:valAx>
        <c:axId val="39077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1.86343267915417</c:v>
                </c:pt>
                <c:pt idx="1">
                  <c:v>1.1603878556667999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0F-4113-B369-136C4834E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778072"/>
        <c:axId val="390773152"/>
      </c:barChart>
      <c:catAx>
        <c:axId val="39077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3152"/>
        <c:crosses val="autoZero"/>
        <c:auto val="1"/>
        <c:lblAlgn val="ctr"/>
        <c:lblOffset val="100"/>
        <c:noMultiLvlLbl val="0"/>
      </c:catAx>
      <c:valAx>
        <c:axId val="39077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0F-407D-BEA5-FE4301EC8F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0F-407D-BEA5-FE4301EC8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784304"/>
        <c:axId val="390781024"/>
      </c:barChart>
      <c:catAx>
        <c:axId val="39078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81024"/>
        <c:crosses val="autoZero"/>
        <c:auto val="1"/>
        <c:lblAlgn val="ctr"/>
        <c:lblOffset val="100"/>
        <c:noMultiLvlLbl val="0"/>
      </c:catAx>
      <c:valAx>
        <c:axId val="39078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8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07DFE-CB1C-442C-A5AC-B7E37E4338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A87EE1-69FB-43D6-9606-0297296DC3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0953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CE637-DE79-439D-B32C-53D3879B0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42FE8-D427-490C-98A0-9D8F2F6FFD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334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2445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507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757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751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5491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82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0243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942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521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084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04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707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820B8-FF8A-42AF-B1F9-AACC87DA0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3239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35A4-CCCB-413B-848B-F0AB2C14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B9C43D-5046-4141-9EE7-B057D82F79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869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B1870-F9C7-483A-A64F-8B61AD64D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14BB1-38EA-4917-A23A-0BEB0934B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062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06E7A-2C9B-47FC-8743-1C9519E24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48AE61-3715-4E04-ADED-639D59B241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1536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68F93-9F19-4D05-A691-30132F04A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531D7-6277-4852-9B72-BDEBC8953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992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B184B-2E5F-48A4-BD97-A173CBD4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4E1372-EF25-4040-BFDA-537307903C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1557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BAD9E-5128-4A2C-A2C7-1B113D182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FAA06-E478-4267-BB7C-A6A9E3067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902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38AB5-E01A-4330-BC95-A4A4F8339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5EDB73-00BD-411B-9CB8-5255DEE2A2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546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C640F-2678-4284-B7D0-8268C1B31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A6F38-3F76-4B90-ACB8-FA7D11846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06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7FCD3-CCD0-40F3-87B6-8C966D83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16BDA1-792B-4C35-854D-67F79E635D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2504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AD8BF-95CD-4B7B-A72B-E5BF35168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EC3C9-07C0-45BD-B63E-DE65AEB01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17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20BF4-736E-44AD-9F1F-19D9962DB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E46BBC-6E5F-4DE9-B9B3-881CEB2ED1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4651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87E0D-1379-4DD7-8D81-3BF6405C3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22AA8-8420-4993-9A90-EC95B1443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49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1C830-C4D0-4404-9CF6-F3FF73A96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709CA-801B-4CC9-BF88-D75E86D3ED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1960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0CD19-2557-47C4-BDB8-917C75BBD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3DF9D-59C8-4F35-916E-4F2353956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18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3E556-1AE8-4183-BAEA-62E94CD1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C702CD-7580-48B9-A7A0-CD9C1A7CCD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869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8B7D8-C2F3-43E0-9588-F5E559B2E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B9222-61E4-44F6-8D38-0FD6E303F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591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5F5D0-6048-4356-8A68-F7FF6307C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A265FF-35AD-4576-A2C0-BD20BE8532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99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9970B-A4DB-47EF-9086-1A701CC81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B0245-01FE-496B-BF66-B474D97D5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236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4601-34A0-43A5-9586-74F61FC6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B2325B-0793-4B51-B63E-570BF3349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828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87DD6-2650-4229-A5FB-8BA78F4DD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CA8A0-2B56-40DB-A15F-F89BBC38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99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DCB41-6129-4979-BE18-B11A550D7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E7A325-36A5-4520-A2C7-4E6E935C90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165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6CDA8-D0A6-4CF2-9C6C-D2AE0F3FF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D77F9-AC3E-49CB-8CA9-CC8AFA496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160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3E32-DFA7-455B-B546-4746E4BB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5CE1D4-BA6B-40B8-8753-45A3696C3D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6319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1A8A0-E3C3-4152-91BF-64A4C81A2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53993-9E4C-45D0-A3E0-E85EA8E1A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125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307C-0735-4644-B770-1E2519E3A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8E15A4-01E8-4F49-9122-874F5BF12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504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234582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062111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654993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344476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78043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03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6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41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83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7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75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39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47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C9703-7D51-4C15-A97F-62D402519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529738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7DFFE-C4E0-4B98-8FE8-D9CD60E6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A0CC3F-00A9-4ABA-817F-5C8C29D1FF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976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238814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75798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514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6623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3613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485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9841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1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03A6A-02B6-4D94-AF4B-0D09B0602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703930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59643-A8D5-4F93-861B-2514F4DA3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B063E1-F528-4ADE-BE52-26C192C63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995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681062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1299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926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427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961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700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776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02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@camelbak_ar - 2022-02-10 11:54:23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𝐏𝐫𝐞𝐩𝐚𝐫𝐚𝐭𝐞 𝐩𝐚𝐫𝐚 𝐥𝐨 𝐧𝐮𝐞𝐯𝐨 𝐝𝐞 𝐂𝐚𝐦𝐞𝐥𝐛𝐚𝐤:
Nuestro chaleco para correr más popular es ahora más ligero y cómodo: 
𝘌𝘭 𝘤𝘩𝘢𝘭𝘦𝘤𝘰 𝘊𝘪𝘳𝘤𝘶𝘪𝘵 🔥
💧Incluye un depósito CRUX de 1.5 litros que entrega un 20% más de agua por sorbo y es más liviano para mayor comodidad. 
💧Con un sistema de ajuste de correa de esternón dual más aerodinámico, que también tiene reflectancia integrada, y una nueva Micro Mesh 3D.
💧El bolsillo con cremallera seguro se adapta a la mayoría de los teléfonos inteligentes y los bolsillos delanteros abiertos del arnés están diseñados específicamente para los frascos Quick Stow .
Próximamente vas a encontrarlo en nuestras tiendas oficiales.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273561571_667035164494660_7282333076129355945_n.jpg?_nc_cat=110&amp;ccb=1-5&amp;_nc_sid=8ae9d6&amp;_nc_ohc=fMZzhIuulUkAX9Eik5L&amp;_nc_oc=AQkONO4jkBP5MYWXi_Fn5cukfTq73W5L76St6eDTLuSkD7McoXNnW6WsjUdtKpDEP9w&amp;_nc_ht=scontent-iad3-1.cdninstagram.com&amp;edm=AL-3X8kEAAAA&amp;oh=00_AT99hbgdpnDV646o7hK_mO0xiSmquNYTBYwM0ohiQ_d_fQ&amp;oe=622237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459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6F446-B89C-4983-9E81-6DB2BD8AB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19175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4B589-5F70-4A36-BA25-51F6D9BE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E3BD4-A4D4-4127-8609-379EE05A3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590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614104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81310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943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764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666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662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853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7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@camelbak_ar - 2022-02-17 10:01:30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𝐀𝐥𝐠𝐨 𝐧𝐮𝐞𝐯𝐨 𝐞𝐬𝐭𝐚́ 𝐥𝐥𝐞𝐠𝐚𝐧𝐝𝐨 𝐚 𝐂𝐚𝐦𝐞𝐥𝐛𝐚𝐤: 𝐐𝐮𝐢𝐜𝐤 𝐆𝐫𝐢𝐩 𝐂𝐡𝐢𝐥𝐥 
La botella Peak Fitness Chill que te permite moverte ligero y rápido. 
También incluye una bolsa con cremallera con espacio suficiente para los tres elementos esenciales que llevás habitualmente: llaves, tarjeta y teléfono. 
💧Tecnología Jet Valve con un dial de bloqueo para un transporte a prueba de fugas. 
💧Bolsillo seguro para el teléfono: convenientemente ubicado con un cierre de cremallera para un acceso rápido y seguro.
💧Reflectividad: para carreras matutinas o nocturnas.
💧Pequeño bolsillo elástico para artículos esenciales para combustible adicional.
💧La tecnología TruTaste patentada mantiene el sabor del agua limpia
Próximamente vas a encontrarlo en nuestras tiendas oficiales.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274081463_621890958900697_5136437866384713294_n.jpg?_nc_cat=101&amp;ccb=1-5&amp;_nc_sid=8ae9d6&amp;_nc_ohc=yGEo_QZ-2jMAX_ZQKBT&amp;_nc_ht=scontent-iad3-1.cdninstagram.com&amp;edm=AL-3X8kEAAAA&amp;oh=00_AT_pSWdc1S25Nck8ePUsYyF4nvyBGQP53CD_O_gTlaadug&amp;oe=622252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226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198E9-16C8-49B5-A913-1035D68A3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449680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778FD-EDC7-489C-94EA-472DDE07F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AE5C0-4D22-4922-A033-1260BB3AE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956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963877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12761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247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339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553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956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7924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01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@camelbak_ar - 2022-02-24 15:08:47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𝐜𝐡𝐚𝐥𝐞𝐜𝐨 𝐙𝐞𝐩𝐡𝐲𝐫 está diseñado para los corredores amantes de largas distancias. Es liviano y cuenta con bolsillos seguros para llevar agua, ropa, teléfono y otros equipos esenciales. 
Y MÁS características:
✅Engineered Knit Mesh: material ligero y transpirable fabricado con tecnología de mapeo corporal para ventilar las áreas del cuerpo que generan la mayor cantidad de calor.
✅Correas ajustables dobles: para un ajuste personalizado y una mayor estabilidad.
✅Almacenamiento de combustible y equipo: múltiples opciones de almacenamiento, de fácil acceso.
✅Reflectividad: para seguridad con poca luz.
✅Polygiene antimicrobiano.
✅Silbato de seguridad: para ser escuchado en caso de emergencia.
Próximamente vas a encontrarlo en nuestras tiendas oficiales.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274524012_347783417235115_81552702028986007_n.jpg?_nc_cat=106&amp;ccb=1-5&amp;_nc_sid=8ae9d6&amp;_nc_ohc=qCe9NyIJ9FsAX9CaByj&amp;_nc_ht=scontent-iad3-1.cdninstagram.com&amp;edm=AL-3X8kEAAAA&amp;oh=00_AT99qpm-vg626aiRfD0diu3cdY0FLTtgK3eRQPPeKDXtNA&amp;oe=622377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635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8A37D-FDC6-4672-BF62-9EA8B73E7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244552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DF64-46D5-4C0D-A933-C80DA9839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EFE32B-8422-4F40-91E6-47541F787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55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1115567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05884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027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168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397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037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04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96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@camelbak_ar - 2022-02-03 10:09:28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𝐓𝐮𝐬 𝐝𝐢́𝐚𝐬 𝐝𝐞 𝐜𝐚𝐥𝐨𝐫 𝐲𝐚 𝐞𝐬𝐭𝐚́𝐧 𝐬𝐨𝐥𝐮𝐜𝐢𝐨𝐧𝐚𝐝𝐨𝐬 𝐜𝐨𝐧 𝐏𝐨𝐝𝐢𝐮𝐦 𝐒𝐦𝐨𝐤𝐞.
𝘓𝘢 𝘮𝘦𝘫𝘰𝘳 𝘤𝘢𝘳𝘢𝘮𝘢ñ𝘰𝘭𝘢 𝘱𝘢𝘳𝘢 𝘶𝘯𝘢 𝘩𝘪𝘥𝘳𝘢𝘵𝘢𝘤𝘪ó𝘯 𝘳á𝘱𝘪𝘥𝘢 𝘺 𝘴𝘦𝘨𝘶𝘳𝘢. 
💧 Fácil compresión: más cantidad de agua con menos esfuerzo
💧Tapa de autocierre de alto flujo: maximiza la tasa de flujo y elimina las salpicaduras y derrames
💧100% libre de BPA, BPS y BPF: Ride clean, drink clean
💧Fácil de limpiar: todas las partes se pueden separar para una limpieza completa
💧Bloqueo positivo: para transporte a prueba de fugas 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273128071_151170100604185_5827648032053530834_n.jpg?_nc_cat=111&amp;ccb=1-5&amp;_nc_sid=8ae9d6&amp;_nc_ohc=zMNQ_sI0NOYAX-F--1a&amp;_nc_ht=scontent-iad3-1.cdninstagram.com&amp;edm=AL-3X8kEAAAA&amp;oh=00_AT-FhwMRg_6dUpSzSe5JV4LXkwRwCzGBNKB_J3NPoLUUtw&amp;oe=6223E7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8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1A435-9197-440B-8736-8FFB134B9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821198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735</Words>
  <Application>Microsoft Office PowerPoint</Application>
  <PresentationFormat>On-screen Show (4:3)</PresentationFormat>
  <Paragraphs>175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Instagram</vt:lpstr>
      <vt:lpstr>Instagram Key Metrics Table | CamelBak</vt:lpstr>
      <vt:lpstr>Instagram Key Metrics Radar | CamelBak</vt:lpstr>
      <vt:lpstr>Instagram Followers Total | CamelBak</vt:lpstr>
      <vt:lpstr>Instagram Followers Change | CamelBak</vt:lpstr>
      <vt:lpstr>Instagram Followers Change Per Weekday | CamelBak</vt:lpstr>
      <vt:lpstr>Instagram Posts By Weekday | CamelBak</vt:lpstr>
      <vt:lpstr>Instagram Interaction Rate By Weekday | CamelBak</vt:lpstr>
      <vt:lpstr>Instagram Posts By Hour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</vt:lpstr>
      <vt:lpstr>Instagram Posts Table | CamelBak - 1 of 5</vt:lpstr>
      <vt:lpstr>Instagram Posts Table | CamelBak - 2 of 5</vt:lpstr>
      <vt:lpstr>Instagram Posts Table | CamelBak - 3 of 5</vt:lpstr>
      <vt:lpstr>Instagram Posts Table | CamelBak - 4 of 5</vt:lpstr>
      <vt:lpstr>Instagram Posts Table | CamelBak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2022-03-01T15:57:56Z</dcterms:created>
  <dcterms:modified xsi:type="dcterms:W3CDTF">2022-03-01T15:58:47Z</dcterms:modified>
</cp:coreProperties>
</file>