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97.645899999999997</c:v>
                </c:pt>
                <c:pt idx="1">
                  <c:v>20</c:v>
                </c:pt>
                <c:pt idx="2">
                  <c:v>88.888900000000007</c:v>
                </c:pt>
                <c:pt idx="3">
                  <c:v>25</c:v>
                </c:pt>
                <c:pt idx="4">
                  <c:v>39.393900000000002</c:v>
                </c:pt>
                <c:pt idx="5">
                  <c:v>71.458299999999994</c:v>
                </c:pt>
                <c:pt idx="6">
                  <c:v>47.343200000000003</c:v>
                </c:pt>
                <c:pt idx="7">
                  <c:v>38.356299999999997</c:v>
                </c:pt>
              </c:numCache>
            </c:numRef>
          </c:val>
          <c:extLst>
            <c:ext xmlns:c16="http://schemas.microsoft.com/office/drawing/2014/chart" uri="{C3380CC4-5D6E-409C-BE32-E72D297353CC}">
              <c16:uniqueId val="{00000000-AED0-45A9-B407-8CEBAA80D998}"/>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13.905099999999999</c:v>
                </c:pt>
                <c:pt idx="1">
                  <c:v>10</c:v>
                </c:pt>
                <c:pt idx="2">
                  <c:v>22.222200000000001</c:v>
                </c:pt>
                <c:pt idx="3">
                  <c:v>75</c:v>
                </c:pt>
                <c:pt idx="4">
                  <c:v>21.2121</c:v>
                </c:pt>
                <c:pt idx="5">
                  <c:v>5.4356</c:v>
                </c:pt>
                <c:pt idx="6">
                  <c:v>100</c:v>
                </c:pt>
                <c:pt idx="7">
                  <c:v>30.578600000000002</c:v>
                </c:pt>
              </c:numCache>
            </c:numRef>
          </c:val>
          <c:extLst>
            <c:ext xmlns:c16="http://schemas.microsoft.com/office/drawing/2014/chart" uri="{C3380CC4-5D6E-409C-BE32-E72D297353CC}">
              <c16:uniqueId val="{00000001-AED0-45A9-B407-8CEBAA80D998}"/>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41.721699999999998</c:v>
                </c:pt>
                <c:pt idx="1">
                  <c:v>10</c:v>
                </c:pt>
                <c:pt idx="2">
                  <c:v>22.222200000000001</c:v>
                </c:pt>
                <c:pt idx="3">
                  <c:v>25</c:v>
                </c:pt>
                <c:pt idx="4">
                  <c:v>15.1515</c:v>
                </c:pt>
                <c:pt idx="5">
                  <c:v>2.1402000000000001</c:v>
                </c:pt>
                <c:pt idx="6">
                  <c:v>5.8832000000000004</c:v>
                </c:pt>
                <c:pt idx="7">
                  <c:v>19.087199999999999</c:v>
                </c:pt>
              </c:numCache>
            </c:numRef>
          </c:val>
          <c:extLst>
            <c:ext xmlns:c16="http://schemas.microsoft.com/office/drawing/2014/chart" uri="{C3380CC4-5D6E-409C-BE32-E72D297353CC}">
              <c16:uniqueId val="{00000002-AED0-45A9-B407-8CEBAA80D998}"/>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8.7792999999999992</c:v>
                </c:pt>
                <c:pt idx="1">
                  <c:v>0</c:v>
                </c:pt>
                <c:pt idx="2">
                  <c:v>11.1111</c:v>
                </c:pt>
                <c:pt idx="3">
                  <c:v>0</c:v>
                </c:pt>
                <c:pt idx="4">
                  <c:v>3.0303</c:v>
                </c:pt>
                <c:pt idx="5">
                  <c:v>5.7196999999999996</c:v>
                </c:pt>
                <c:pt idx="6">
                  <c:v>0</c:v>
                </c:pt>
                <c:pt idx="7">
                  <c:v>100</c:v>
                </c:pt>
              </c:numCache>
            </c:numRef>
          </c:val>
          <c:extLst>
            <c:ext xmlns:c16="http://schemas.microsoft.com/office/drawing/2014/chart" uri="{C3380CC4-5D6E-409C-BE32-E72D297353CC}">
              <c16:uniqueId val="{00000003-AED0-45A9-B407-8CEBAA80D998}"/>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39.6524</c:v>
                </c:pt>
                <c:pt idx="1">
                  <c:v>0</c:v>
                </c:pt>
                <c:pt idx="2">
                  <c:v>0</c:v>
                </c:pt>
                <c:pt idx="3">
                  <c:v>0</c:v>
                </c:pt>
                <c:pt idx="4">
                  <c:v>0</c:v>
                </c:pt>
                <c:pt idx="5">
                  <c:v>0</c:v>
                </c:pt>
                <c:pt idx="6">
                  <c:v>0</c:v>
                </c:pt>
                <c:pt idx="7">
                  <c:v>-7.0606999999999998</c:v>
                </c:pt>
              </c:numCache>
            </c:numRef>
          </c:val>
          <c:extLst>
            <c:ext xmlns:c16="http://schemas.microsoft.com/office/drawing/2014/chart" uri="{C3380CC4-5D6E-409C-BE32-E72D297353CC}">
              <c16:uniqueId val="{00000004-AED0-45A9-B407-8CEBAA80D998}"/>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34.351500000000001</c:v>
                </c:pt>
                <c:pt idx="1">
                  <c:v>55</c:v>
                </c:pt>
                <c:pt idx="2">
                  <c:v>77.777799999999999</c:v>
                </c:pt>
                <c:pt idx="3">
                  <c:v>0</c:v>
                </c:pt>
                <c:pt idx="4">
                  <c:v>54.545499999999997</c:v>
                </c:pt>
                <c:pt idx="5">
                  <c:v>35.454500000000003</c:v>
                </c:pt>
                <c:pt idx="6">
                  <c:v>96.720299999999995</c:v>
                </c:pt>
                <c:pt idx="7">
                  <c:v>23.360099999999999</c:v>
                </c:pt>
              </c:numCache>
            </c:numRef>
          </c:val>
          <c:extLst>
            <c:ext xmlns:c16="http://schemas.microsoft.com/office/drawing/2014/chart" uri="{C3380CC4-5D6E-409C-BE32-E72D297353CC}">
              <c16:uniqueId val="{00000005-AED0-45A9-B407-8CEBAA80D998}"/>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100</c:v>
                </c:pt>
                <c:pt idx="1">
                  <c:v>35</c:v>
                </c:pt>
                <c:pt idx="2">
                  <c:v>44.444400000000002</c:v>
                </c:pt>
                <c:pt idx="3">
                  <c:v>100</c:v>
                </c:pt>
                <c:pt idx="4">
                  <c:v>45.454500000000003</c:v>
                </c:pt>
                <c:pt idx="5">
                  <c:v>40.871200000000002</c:v>
                </c:pt>
                <c:pt idx="6">
                  <c:v>38.7438</c:v>
                </c:pt>
                <c:pt idx="7">
                  <c:v>3.9310999999999998</c:v>
                </c:pt>
              </c:numCache>
            </c:numRef>
          </c:val>
          <c:extLst>
            <c:ext xmlns:c16="http://schemas.microsoft.com/office/drawing/2014/chart" uri="{C3380CC4-5D6E-409C-BE32-E72D297353CC}">
              <c16:uniqueId val="{00000006-AED0-45A9-B407-8CEBAA80D998}"/>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76.212400000000002</c:v>
                </c:pt>
                <c:pt idx="1">
                  <c:v>100</c:v>
                </c:pt>
                <c:pt idx="2">
                  <c:v>100</c:v>
                </c:pt>
                <c:pt idx="3">
                  <c:v>100</c:v>
                </c:pt>
                <c:pt idx="4">
                  <c:v>100</c:v>
                </c:pt>
                <c:pt idx="5">
                  <c:v>100</c:v>
                </c:pt>
                <c:pt idx="6">
                  <c:v>59.7776</c:v>
                </c:pt>
                <c:pt idx="7">
                  <c:v>25.880199999999999</c:v>
                </c:pt>
              </c:numCache>
            </c:numRef>
          </c:val>
          <c:extLst>
            <c:ext xmlns:c16="http://schemas.microsoft.com/office/drawing/2014/chart" uri="{C3380CC4-5D6E-409C-BE32-E72D297353CC}">
              <c16:uniqueId val="{00000007-AED0-45A9-B407-8CEBAA80D998}"/>
            </c:ext>
          </c:extLst>
        </c:ser>
        <c:dLbls>
          <c:showLegendKey val="0"/>
          <c:showVal val="0"/>
          <c:showCatName val="0"/>
          <c:showSerName val="0"/>
          <c:showPercent val="0"/>
          <c:showBubbleSize val="0"/>
        </c:dLbls>
        <c:axId val="403551912"/>
        <c:axId val="403543712"/>
      </c:radarChart>
      <c:catAx>
        <c:axId val="40355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43712"/>
        <c:crosses val="autoZero"/>
        <c:auto val="1"/>
        <c:lblAlgn val="ctr"/>
        <c:lblOffset val="100"/>
        <c:noMultiLvlLbl val="0"/>
      </c:catAx>
      <c:valAx>
        <c:axId val="40354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5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45480</c:v>
                </c:pt>
                <c:pt idx="1">
                  <c:v>45498</c:v>
                </c:pt>
                <c:pt idx="2">
                  <c:v>45515</c:v>
                </c:pt>
                <c:pt idx="3">
                  <c:v>45529</c:v>
                </c:pt>
                <c:pt idx="4">
                  <c:v>45541</c:v>
                </c:pt>
                <c:pt idx="5">
                  <c:v>45573</c:v>
                </c:pt>
                <c:pt idx="6">
                  <c:v>45596</c:v>
                </c:pt>
                <c:pt idx="7">
                  <c:v>45612</c:v>
                </c:pt>
                <c:pt idx="8">
                  <c:v>45623</c:v>
                </c:pt>
                <c:pt idx="9">
                  <c:v>45642</c:v>
                </c:pt>
                <c:pt idx="10">
                  <c:v>45649</c:v>
                </c:pt>
                <c:pt idx="11">
                  <c:v>45682</c:v>
                </c:pt>
                <c:pt idx="12">
                  <c:v>45713</c:v>
                </c:pt>
                <c:pt idx="13">
                  <c:v>45737</c:v>
                </c:pt>
                <c:pt idx="14">
                  <c:v>45779</c:v>
                </c:pt>
                <c:pt idx="15">
                  <c:v>45816</c:v>
                </c:pt>
                <c:pt idx="16">
                  <c:v>45855</c:v>
                </c:pt>
                <c:pt idx="17">
                  <c:v>45879</c:v>
                </c:pt>
                <c:pt idx="18">
                  <c:v>45938</c:v>
                </c:pt>
                <c:pt idx="19">
                  <c:v>45979</c:v>
                </c:pt>
                <c:pt idx="20">
                  <c:v>46005</c:v>
                </c:pt>
                <c:pt idx="21">
                  <c:v>46034</c:v>
                </c:pt>
                <c:pt idx="22">
                  <c:v>46052</c:v>
                </c:pt>
                <c:pt idx="23">
                  <c:v>46097</c:v>
                </c:pt>
                <c:pt idx="24">
                  <c:v>46145</c:v>
                </c:pt>
                <c:pt idx="25">
                  <c:v>46199</c:v>
                </c:pt>
                <c:pt idx="26">
                  <c:v>46269</c:v>
                </c:pt>
                <c:pt idx="27">
                  <c:v>46291</c:v>
                </c:pt>
              </c:numCache>
            </c:numRef>
          </c:val>
          <c:smooth val="0"/>
          <c:extLst>
            <c:ext xmlns:c16="http://schemas.microsoft.com/office/drawing/2014/chart" uri="{C3380CC4-5D6E-409C-BE32-E72D297353CC}">
              <c16:uniqueId val="{00000000-9130-4802-B84B-9D642C141152}"/>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6499</c:v>
                </c:pt>
                <c:pt idx="1">
                  <c:v>6501</c:v>
                </c:pt>
                <c:pt idx="2">
                  <c:v>6502</c:v>
                </c:pt>
                <c:pt idx="3">
                  <c:v>6512</c:v>
                </c:pt>
                <c:pt idx="4">
                  <c:v>6513</c:v>
                </c:pt>
                <c:pt idx="5">
                  <c:v>6517</c:v>
                </c:pt>
                <c:pt idx="6">
                  <c:v>6515</c:v>
                </c:pt>
                <c:pt idx="7">
                  <c:v>6518</c:v>
                </c:pt>
                <c:pt idx="8">
                  <c:v>6528</c:v>
                </c:pt>
                <c:pt idx="9">
                  <c:v>6534</c:v>
                </c:pt>
                <c:pt idx="10">
                  <c:v>6535</c:v>
                </c:pt>
                <c:pt idx="11">
                  <c:v>6541</c:v>
                </c:pt>
                <c:pt idx="12">
                  <c:v>6546</c:v>
                </c:pt>
                <c:pt idx="13">
                  <c:v>6546</c:v>
                </c:pt>
                <c:pt idx="14">
                  <c:v>6552</c:v>
                </c:pt>
                <c:pt idx="15">
                  <c:v>6555</c:v>
                </c:pt>
                <c:pt idx="16">
                  <c:v>6554</c:v>
                </c:pt>
                <c:pt idx="17">
                  <c:v>6558</c:v>
                </c:pt>
                <c:pt idx="18">
                  <c:v>6564</c:v>
                </c:pt>
                <c:pt idx="19">
                  <c:v>6571</c:v>
                </c:pt>
                <c:pt idx="20">
                  <c:v>6574</c:v>
                </c:pt>
                <c:pt idx="21">
                  <c:v>6578</c:v>
                </c:pt>
                <c:pt idx="22">
                  <c:v>6579</c:v>
                </c:pt>
                <c:pt idx="23">
                  <c:v>6584</c:v>
                </c:pt>
                <c:pt idx="24">
                  <c:v>6586</c:v>
                </c:pt>
                <c:pt idx="25">
                  <c:v>6585</c:v>
                </c:pt>
                <c:pt idx="26">
                  <c:v>6585</c:v>
                </c:pt>
                <c:pt idx="27">
                  <c:v>6592</c:v>
                </c:pt>
              </c:numCache>
            </c:numRef>
          </c:val>
          <c:smooth val="0"/>
          <c:extLst>
            <c:ext xmlns:c16="http://schemas.microsoft.com/office/drawing/2014/chart" uri="{C3380CC4-5D6E-409C-BE32-E72D297353CC}">
              <c16:uniqueId val="{00000001-9130-4802-B84B-9D642C141152}"/>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19603</c:v>
                </c:pt>
                <c:pt idx="1">
                  <c:v>19608</c:v>
                </c:pt>
                <c:pt idx="2">
                  <c:v>19614</c:v>
                </c:pt>
                <c:pt idx="3">
                  <c:v>19619</c:v>
                </c:pt>
                <c:pt idx="4">
                  <c:v>19628</c:v>
                </c:pt>
                <c:pt idx="5">
                  <c:v>19633</c:v>
                </c:pt>
                <c:pt idx="6">
                  <c:v>19640</c:v>
                </c:pt>
                <c:pt idx="7">
                  <c:v>19649</c:v>
                </c:pt>
                <c:pt idx="8">
                  <c:v>19657</c:v>
                </c:pt>
                <c:pt idx="9">
                  <c:v>19666</c:v>
                </c:pt>
                <c:pt idx="10">
                  <c:v>19672</c:v>
                </c:pt>
                <c:pt idx="11">
                  <c:v>19675</c:v>
                </c:pt>
                <c:pt idx="12">
                  <c:v>19682</c:v>
                </c:pt>
                <c:pt idx="13">
                  <c:v>19685</c:v>
                </c:pt>
                <c:pt idx="14">
                  <c:v>19691</c:v>
                </c:pt>
                <c:pt idx="15">
                  <c:v>19695</c:v>
                </c:pt>
                <c:pt idx="16">
                  <c:v>19705</c:v>
                </c:pt>
                <c:pt idx="17">
                  <c:v>19709</c:v>
                </c:pt>
                <c:pt idx="18">
                  <c:v>19722</c:v>
                </c:pt>
                <c:pt idx="19">
                  <c:v>19730</c:v>
                </c:pt>
                <c:pt idx="20">
                  <c:v>19737</c:v>
                </c:pt>
                <c:pt idx="21">
                  <c:v>19741</c:v>
                </c:pt>
                <c:pt idx="22">
                  <c:v>19748</c:v>
                </c:pt>
                <c:pt idx="23">
                  <c:v>19754</c:v>
                </c:pt>
                <c:pt idx="24">
                  <c:v>19762</c:v>
                </c:pt>
                <c:pt idx="25">
                  <c:v>19769</c:v>
                </c:pt>
                <c:pt idx="26">
                  <c:v>19777</c:v>
                </c:pt>
                <c:pt idx="27">
                  <c:v>19779</c:v>
                </c:pt>
              </c:numCache>
            </c:numRef>
          </c:val>
          <c:smooth val="0"/>
          <c:extLst>
            <c:ext xmlns:c16="http://schemas.microsoft.com/office/drawing/2014/chart" uri="{C3380CC4-5D6E-409C-BE32-E72D297353CC}">
              <c16:uniqueId val="{00000002-9130-4802-B84B-9D642C141152}"/>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3981</c:v>
                </c:pt>
                <c:pt idx="1">
                  <c:v>3995</c:v>
                </c:pt>
                <c:pt idx="2">
                  <c:v>4002</c:v>
                </c:pt>
                <c:pt idx="3">
                  <c:v>4025</c:v>
                </c:pt>
                <c:pt idx="4">
                  <c:v>4042</c:v>
                </c:pt>
                <c:pt idx="5">
                  <c:v>4048</c:v>
                </c:pt>
                <c:pt idx="6">
                  <c:v>4047</c:v>
                </c:pt>
                <c:pt idx="7">
                  <c:v>4049</c:v>
                </c:pt>
                <c:pt idx="8">
                  <c:v>4058</c:v>
                </c:pt>
                <c:pt idx="9">
                  <c:v>4064</c:v>
                </c:pt>
                <c:pt idx="10">
                  <c:v>4064</c:v>
                </c:pt>
                <c:pt idx="11">
                  <c:v>4069</c:v>
                </c:pt>
                <c:pt idx="12">
                  <c:v>4070</c:v>
                </c:pt>
                <c:pt idx="13">
                  <c:v>4068</c:v>
                </c:pt>
                <c:pt idx="14">
                  <c:v>4072</c:v>
                </c:pt>
                <c:pt idx="15">
                  <c:v>4076</c:v>
                </c:pt>
                <c:pt idx="16">
                  <c:v>4088</c:v>
                </c:pt>
                <c:pt idx="17">
                  <c:v>4088</c:v>
                </c:pt>
                <c:pt idx="18">
                  <c:v>4090</c:v>
                </c:pt>
                <c:pt idx="19">
                  <c:v>4097</c:v>
                </c:pt>
                <c:pt idx="20">
                  <c:v>4103</c:v>
                </c:pt>
                <c:pt idx="21">
                  <c:v>4110</c:v>
                </c:pt>
                <c:pt idx="22">
                  <c:v>4121</c:v>
                </c:pt>
                <c:pt idx="23">
                  <c:v>4128</c:v>
                </c:pt>
                <c:pt idx="24">
                  <c:v>4137</c:v>
                </c:pt>
                <c:pt idx="25">
                  <c:v>4148</c:v>
                </c:pt>
                <c:pt idx="26">
                  <c:v>4158</c:v>
                </c:pt>
                <c:pt idx="27">
                  <c:v>4162</c:v>
                </c:pt>
              </c:numCache>
            </c:numRef>
          </c:val>
          <c:smooth val="0"/>
          <c:extLst>
            <c:ext xmlns:c16="http://schemas.microsoft.com/office/drawing/2014/chart" uri="{C3380CC4-5D6E-409C-BE32-E72D297353CC}">
              <c16:uniqueId val="{00000003-9130-4802-B84B-9D642C141152}"/>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18861</c:v>
                </c:pt>
                <c:pt idx="1">
                  <c:v>18857</c:v>
                </c:pt>
                <c:pt idx="2">
                  <c:v>18854</c:v>
                </c:pt>
                <c:pt idx="3">
                  <c:v>18852</c:v>
                </c:pt>
                <c:pt idx="4">
                  <c:v>18850</c:v>
                </c:pt>
                <c:pt idx="5">
                  <c:v>18848</c:v>
                </c:pt>
                <c:pt idx="6">
                  <c:v>18846</c:v>
                </c:pt>
                <c:pt idx="7">
                  <c:v>18843</c:v>
                </c:pt>
                <c:pt idx="8">
                  <c:v>18833</c:v>
                </c:pt>
                <c:pt idx="9">
                  <c:v>18832</c:v>
                </c:pt>
                <c:pt idx="10">
                  <c:v>18831</c:v>
                </c:pt>
                <c:pt idx="11">
                  <c:v>18828</c:v>
                </c:pt>
                <c:pt idx="12">
                  <c:v>18821</c:v>
                </c:pt>
                <c:pt idx="13">
                  <c:v>18819</c:v>
                </c:pt>
                <c:pt idx="14">
                  <c:v>18819</c:v>
                </c:pt>
                <c:pt idx="15">
                  <c:v>18812</c:v>
                </c:pt>
                <c:pt idx="16">
                  <c:v>18807</c:v>
                </c:pt>
                <c:pt idx="17">
                  <c:v>18806</c:v>
                </c:pt>
                <c:pt idx="18">
                  <c:v>18809</c:v>
                </c:pt>
                <c:pt idx="19">
                  <c:v>18809</c:v>
                </c:pt>
                <c:pt idx="20">
                  <c:v>18807</c:v>
                </c:pt>
                <c:pt idx="21">
                  <c:v>18806</c:v>
                </c:pt>
                <c:pt idx="22">
                  <c:v>18805</c:v>
                </c:pt>
                <c:pt idx="23">
                  <c:v>18801</c:v>
                </c:pt>
                <c:pt idx="24">
                  <c:v>18799</c:v>
                </c:pt>
                <c:pt idx="25">
                  <c:v>18801</c:v>
                </c:pt>
                <c:pt idx="26">
                  <c:v>18801</c:v>
                </c:pt>
                <c:pt idx="27">
                  <c:v>18798</c:v>
                </c:pt>
              </c:numCache>
            </c:numRef>
          </c:val>
          <c:smooth val="0"/>
          <c:extLst>
            <c:ext xmlns:c16="http://schemas.microsoft.com/office/drawing/2014/chart" uri="{C3380CC4-5D6E-409C-BE32-E72D297353CC}">
              <c16:uniqueId val="{00000004-9130-4802-B84B-9D642C141152}"/>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16111</c:v>
                </c:pt>
                <c:pt idx="1">
                  <c:v>16114</c:v>
                </c:pt>
                <c:pt idx="2">
                  <c:v>16111</c:v>
                </c:pt>
                <c:pt idx="3">
                  <c:v>16111</c:v>
                </c:pt>
                <c:pt idx="4">
                  <c:v>16111</c:v>
                </c:pt>
                <c:pt idx="5">
                  <c:v>16110</c:v>
                </c:pt>
                <c:pt idx="6">
                  <c:v>16126</c:v>
                </c:pt>
                <c:pt idx="7">
                  <c:v>16138</c:v>
                </c:pt>
                <c:pt idx="8">
                  <c:v>16173</c:v>
                </c:pt>
                <c:pt idx="9">
                  <c:v>16194</c:v>
                </c:pt>
                <c:pt idx="10">
                  <c:v>16233</c:v>
                </c:pt>
                <c:pt idx="11">
                  <c:v>16246</c:v>
                </c:pt>
                <c:pt idx="12">
                  <c:v>16253</c:v>
                </c:pt>
                <c:pt idx="13">
                  <c:v>16250</c:v>
                </c:pt>
                <c:pt idx="14">
                  <c:v>16256</c:v>
                </c:pt>
                <c:pt idx="15">
                  <c:v>16256</c:v>
                </c:pt>
                <c:pt idx="16">
                  <c:v>16257</c:v>
                </c:pt>
                <c:pt idx="17">
                  <c:v>16256</c:v>
                </c:pt>
                <c:pt idx="18">
                  <c:v>16256</c:v>
                </c:pt>
                <c:pt idx="19">
                  <c:v>16256</c:v>
                </c:pt>
                <c:pt idx="20">
                  <c:v>16261</c:v>
                </c:pt>
                <c:pt idx="21">
                  <c:v>16261</c:v>
                </c:pt>
                <c:pt idx="22">
                  <c:v>16262</c:v>
                </c:pt>
                <c:pt idx="23">
                  <c:v>16270</c:v>
                </c:pt>
                <c:pt idx="24">
                  <c:v>16269</c:v>
                </c:pt>
                <c:pt idx="25">
                  <c:v>16272</c:v>
                </c:pt>
                <c:pt idx="26">
                  <c:v>16277</c:v>
                </c:pt>
                <c:pt idx="27">
                  <c:v>16285</c:v>
                </c:pt>
              </c:numCache>
            </c:numRef>
          </c:val>
          <c:smooth val="0"/>
          <c:extLst>
            <c:ext xmlns:c16="http://schemas.microsoft.com/office/drawing/2014/chart" uri="{C3380CC4-5D6E-409C-BE32-E72D297353CC}">
              <c16:uniqueId val="{00000005-9130-4802-B84B-9D642C141152}"/>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47319</c:v>
                </c:pt>
                <c:pt idx="1">
                  <c:v>47331</c:v>
                </c:pt>
                <c:pt idx="2">
                  <c:v>47326</c:v>
                </c:pt>
                <c:pt idx="3">
                  <c:v>47326</c:v>
                </c:pt>
                <c:pt idx="4">
                  <c:v>47330</c:v>
                </c:pt>
                <c:pt idx="5">
                  <c:v>47334</c:v>
                </c:pt>
                <c:pt idx="6">
                  <c:v>47330</c:v>
                </c:pt>
                <c:pt idx="7">
                  <c:v>47333</c:v>
                </c:pt>
                <c:pt idx="8">
                  <c:v>47327</c:v>
                </c:pt>
                <c:pt idx="9">
                  <c:v>47339</c:v>
                </c:pt>
                <c:pt idx="10">
                  <c:v>47342</c:v>
                </c:pt>
                <c:pt idx="11">
                  <c:v>47342</c:v>
                </c:pt>
                <c:pt idx="12">
                  <c:v>47344</c:v>
                </c:pt>
                <c:pt idx="13">
                  <c:v>47351</c:v>
                </c:pt>
                <c:pt idx="14">
                  <c:v>47352</c:v>
                </c:pt>
                <c:pt idx="15">
                  <c:v>47357</c:v>
                </c:pt>
                <c:pt idx="16">
                  <c:v>47365</c:v>
                </c:pt>
                <c:pt idx="17">
                  <c:v>47373</c:v>
                </c:pt>
                <c:pt idx="18">
                  <c:v>47383</c:v>
                </c:pt>
                <c:pt idx="19">
                  <c:v>47390</c:v>
                </c:pt>
                <c:pt idx="20">
                  <c:v>47383</c:v>
                </c:pt>
                <c:pt idx="21">
                  <c:v>47381</c:v>
                </c:pt>
                <c:pt idx="22">
                  <c:v>47378</c:v>
                </c:pt>
                <c:pt idx="23">
                  <c:v>47388</c:v>
                </c:pt>
                <c:pt idx="24">
                  <c:v>47384</c:v>
                </c:pt>
                <c:pt idx="25">
                  <c:v>47389</c:v>
                </c:pt>
                <c:pt idx="26">
                  <c:v>47395</c:v>
                </c:pt>
                <c:pt idx="27">
                  <c:v>47407</c:v>
                </c:pt>
              </c:numCache>
            </c:numRef>
          </c:val>
          <c:smooth val="0"/>
          <c:extLst>
            <c:ext xmlns:c16="http://schemas.microsoft.com/office/drawing/2014/chart" uri="{C3380CC4-5D6E-409C-BE32-E72D297353CC}">
              <c16:uniqueId val="{00000006-9130-4802-B84B-9D642C141152}"/>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Sheet1!$I$2:$I$29</c:f>
              <c:numCache>
                <c:formatCode>General</c:formatCode>
                <c:ptCount val="28"/>
                <c:pt idx="0">
                  <c:v>35702</c:v>
                </c:pt>
                <c:pt idx="1">
                  <c:v>35721</c:v>
                </c:pt>
                <c:pt idx="2">
                  <c:v>35743</c:v>
                </c:pt>
                <c:pt idx="3">
                  <c:v>35760</c:v>
                </c:pt>
                <c:pt idx="4">
                  <c:v>35792</c:v>
                </c:pt>
                <c:pt idx="5">
                  <c:v>35852</c:v>
                </c:pt>
                <c:pt idx="6">
                  <c:v>35910</c:v>
                </c:pt>
                <c:pt idx="7">
                  <c:v>35938</c:v>
                </c:pt>
                <c:pt idx="8">
                  <c:v>35947</c:v>
                </c:pt>
                <c:pt idx="9">
                  <c:v>35958</c:v>
                </c:pt>
                <c:pt idx="10">
                  <c:v>35973</c:v>
                </c:pt>
                <c:pt idx="11">
                  <c:v>35984</c:v>
                </c:pt>
                <c:pt idx="12">
                  <c:v>35991</c:v>
                </c:pt>
                <c:pt idx="13">
                  <c:v>35999</c:v>
                </c:pt>
                <c:pt idx="14">
                  <c:v>36002</c:v>
                </c:pt>
                <c:pt idx="15">
                  <c:v>36025</c:v>
                </c:pt>
                <c:pt idx="16">
                  <c:v>36037</c:v>
                </c:pt>
                <c:pt idx="17">
                  <c:v>36057</c:v>
                </c:pt>
                <c:pt idx="18">
                  <c:v>36056</c:v>
                </c:pt>
                <c:pt idx="19">
                  <c:v>36068</c:v>
                </c:pt>
                <c:pt idx="20">
                  <c:v>36070</c:v>
                </c:pt>
                <c:pt idx="21">
                  <c:v>36077</c:v>
                </c:pt>
                <c:pt idx="22">
                  <c:v>36085</c:v>
                </c:pt>
                <c:pt idx="23">
                  <c:v>36095</c:v>
                </c:pt>
                <c:pt idx="24">
                  <c:v>36104</c:v>
                </c:pt>
                <c:pt idx="25">
                  <c:v>36117</c:v>
                </c:pt>
                <c:pt idx="26">
                  <c:v>36131</c:v>
                </c:pt>
                <c:pt idx="27">
                  <c:v>36130</c:v>
                </c:pt>
              </c:numCache>
            </c:numRef>
          </c:val>
          <c:smooth val="0"/>
          <c:extLst>
            <c:ext xmlns:c16="http://schemas.microsoft.com/office/drawing/2014/chart" uri="{C3380CC4-5D6E-409C-BE32-E72D297353CC}">
              <c16:uniqueId val="{00000007-9130-4802-B84B-9D642C141152}"/>
            </c:ext>
          </c:extLst>
        </c:ser>
        <c:dLbls>
          <c:showLegendKey val="0"/>
          <c:showVal val="0"/>
          <c:showCatName val="0"/>
          <c:showSerName val="0"/>
          <c:showPercent val="0"/>
          <c:showBubbleSize val="0"/>
        </c:dLbls>
        <c:smooth val="0"/>
        <c:axId val="418079296"/>
        <c:axId val="418081920"/>
      </c:lineChart>
      <c:dateAx>
        <c:axId val="418079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81920"/>
        <c:crosses val="autoZero"/>
        <c:auto val="1"/>
        <c:lblOffset val="100"/>
        <c:baseTimeUnit val="days"/>
      </c:dateAx>
      <c:valAx>
        <c:axId val="41808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7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14</c:v>
                </c:pt>
                <c:pt idx="1">
                  <c:v>18</c:v>
                </c:pt>
                <c:pt idx="2">
                  <c:v>17</c:v>
                </c:pt>
                <c:pt idx="3">
                  <c:v>14</c:v>
                </c:pt>
                <c:pt idx="4">
                  <c:v>12</c:v>
                </c:pt>
                <c:pt idx="5">
                  <c:v>32</c:v>
                </c:pt>
                <c:pt idx="6">
                  <c:v>23</c:v>
                </c:pt>
                <c:pt idx="7">
                  <c:v>16</c:v>
                </c:pt>
                <c:pt idx="8">
                  <c:v>11</c:v>
                </c:pt>
                <c:pt idx="9">
                  <c:v>19</c:v>
                </c:pt>
                <c:pt idx="10">
                  <c:v>7</c:v>
                </c:pt>
                <c:pt idx="11">
                  <c:v>33</c:v>
                </c:pt>
                <c:pt idx="12">
                  <c:v>31</c:v>
                </c:pt>
                <c:pt idx="13">
                  <c:v>24</c:v>
                </c:pt>
                <c:pt idx="14">
                  <c:v>42</c:v>
                </c:pt>
                <c:pt idx="15">
                  <c:v>37</c:v>
                </c:pt>
                <c:pt idx="16">
                  <c:v>39</c:v>
                </c:pt>
                <c:pt idx="17">
                  <c:v>24</c:v>
                </c:pt>
                <c:pt idx="18">
                  <c:v>59</c:v>
                </c:pt>
                <c:pt idx="19">
                  <c:v>41</c:v>
                </c:pt>
                <c:pt idx="20">
                  <c:v>26</c:v>
                </c:pt>
                <c:pt idx="21">
                  <c:v>29</c:v>
                </c:pt>
                <c:pt idx="22">
                  <c:v>18</c:v>
                </c:pt>
                <c:pt idx="23">
                  <c:v>45</c:v>
                </c:pt>
                <c:pt idx="24">
                  <c:v>48</c:v>
                </c:pt>
                <c:pt idx="25">
                  <c:v>54</c:v>
                </c:pt>
                <c:pt idx="26">
                  <c:v>70</c:v>
                </c:pt>
                <c:pt idx="27">
                  <c:v>22</c:v>
                </c:pt>
              </c:numCache>
            </c:numRef>
          </c:val>
          <c:smooth val="0"/>
          <c:extLst>
            <c:ext xmlns:c16="http://schemas.microsoft.com/office/drawing/2014/chart" uri="{C3380CC4-5D6E-409C-BE32-E72D297353CC}">
              <c16:uniqueId val="{00000000-2BA6-48A1-8DCA-43B5C6B8E37E}"/>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1</c:v>
                </c:pt>
                <c:pt idx="1">
                  <c:v>2</c:v>
                </c:pt>
                <c:pt idx="2">
                  <c:v>1</c:v>
                </c:pt>
                <c:pt idx="3">
                  <c:v>10</c:v>
                </c:pt>
                <c:pt idx="4">
                  <c:v>1</c:v>
                </c:pt>
                <c:pt idx="5">
                  <c:v>4</c:v>
                </c:pt>
                <c:pt idx="6">
                  <c:v>-2</c:v>
                </c:pt>
                <c:pt idx="7">
                  <c:v>3</c:v>
                </c:pt>
                <c:pt idx="8">
                  <c:v>10</c:v>
                </c:pt>
                <c:pt idx="9">
                  <c:v>6</c:v>
                </c:pt>
                <c:pt idx="10">
                  <c:v>1</c:v>
                </c:pt>
                <c:pt idx="11">
                  <c:v>6</c:v>
                </c:pt>
                <c:pt idx="12">
                  <c:v>5</c:v>
                </c:pt>
                <c:pt idx="13">
                  <c:v>0</c:v>
                </c:pt>
                <c:pt idx="14">
                  <c:v>6</c:v>
                </c:pt>
                <c:pt idx="15">
                  <c:v>3</c:v>
                </c:pt>
                <c:pt idx="16">
                  <c:v>-1</c:v>
                </c:pt>
                <c:pt idx="17">
                  <c:v>4</c:v>
                </c:pt>
                <c:pt idx="18">
                  <c:v>6</c:v>
                </c:pt>
                <c:pt idx="19">
                  <c:v>7</c:v>
                </c:pt>
                <c:pt idx="20">
                  <c:v>3</c:v>
                </c:pt>
                <c:pt idx="21">
                  <c:v>4</c:v>
                </c:pt>
                <c:pt idx="22">
                  <c:v>1</c:v>
                </c:pt>
                <c:pt idx="23">
                  <c:v>5</c:v>
                </c:pt>
                <c:pt idx="24">
                  <c:v>2</c:v>
                </c:pt>
                <c:pt idx="25">
                  <c:v>-1</c:v>
                </c:pt>
                <c:pt idx="26">
                  <c:v>0</c:v>
                </c:pt>
                <c:pt idx="27">
                  <c:v>7</c:v>
                </c:pt>
              </c:numCache>
            </c:numRef>
          </c:val>
          <c:smooth val="0"/>
          <c:extLst>
            <c:ext xmlns:c16="http://schemas.microsoft.com/office/drawing/2014/chart" uri="{C3380CC4-5D6E-409C-BE32-E72D297353CC}">
              <c16:uniqueId val="{00000001-2BA6-48A1-8DCA-43B5C6B8E37E}"/>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1</c:v>
                </c:pt>
                <c:pt idx="1">
                  <c:v>5</c:v>
                </c:pt>
                <c:pt idx="2">
                  <c:v>6</c:v>
                </c:pt>
                <c:pt idx="3">
                  <c:v>5</c:v>
                </c:pt>
                <c:pt idx="4">
                  <c:v>9</c:v>
                </c:pt>
                <c:pt idx="5">
                  <c:v>5</c:v>
                </c:pt>
                <c:pt idx="6">
                  <c:v>7</c:v>
                </c:pt>
                <c:pt idx="7">
                  <c:v>9</c:v>
                </c:pt>
                <c:pt idx="8">
                  <c:v>8</c:v>
                </c:pt>
                <c:pt idx="9">
                  <c:v>9</c:v>
                </c:pt>
                <c:pt idx="10">
                  <c:v>6</c:v>
                </c:pt>
                <c:pt idx="11">
                  <c:v>3</c:v>
                </c:pt>
                <c:pt idx="12">
                  <c:v>7</c:v>
                </c:pt>
                <c:pt idx="13">
                  <c:v>3</c:v>
                </c:pt>
                <c:pt idx="14">
                  <c:v>6</c:v>
                </c:pt>
                <c:pt idx="15">
                  <c:v>4</c:v>
                </c:pt>
                <c:pt idx="16">
                  <c:v>10</c:v>
                </c:pt>
                <c:pt idx="17">
                  <c:v>4</c:v>
                </c:pt>
                <c:pt idx="18">
                  <c:v>13</c:v>
                </c:pt>
                <c:pt idx="19">
                  <c:v>8</c:v>
                </c:pt>
                <c:pt idx="20">
                  <c:v>7</c:v>
                </c:pt>
                <c:pt idx="21">
                  <c:v>4</c:v>
                </c:pt>
                <c:pt idx="22">
                  <c:v>7</c:v>
                </c:pt>
                <c:pt idx="23">
                  <c:v>6</c:v>
                </c:pt>
                <c:pt idx="24">
                  <c:v>8</c:v>
                </c:pt>
                <c:pt idx="25">
                  <c:v>7</c:v>
                </c:pt>
                <c:pt idx="26">
                  <c:v>8</c:v>
                </c:pt>
                <c:pt idx="27">
                  <c:v>2</c:v>
                </c:pt>
              </c:numCache>
            </c:numRef>
          </c:val>
          <c:smooth val="0"/>
          <c:extLst>
            <c:ext xmlns:c16="http://schemas.microsoft.com/office/drawing/2014/chart" uri="{C3380CC4-5D6E-409C-BE32-E72D297353CC}">
              <c16:uniqueId val="{00000002-2BA6-48A1-8DCA-43B5C6B8E37E}"/>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7</c:v>
                </c:pt>
                <c:pt idx="1">
                  <c:v>14</c:v>
                </c:pt>
                <c:pt idx="2">
                  <c:v>7</c:v>
                </c:pt>
                <c:pt idx="3">
                  <c:v>23</c:v>
                </c:pt>
                <c:pt idx="4">
                  <c:v>17</c:v>
                </c:pt>
                <c:pt idx="5">
                  <c:v>6</c:v>
                </c:pt>
                <c:pt idx="6">
                  <c:v>-1</c:v>
                </c:pt>
                <c:pt idx="7">
                  <c:v>2</c:v>
                </c:pt>
                <c:pt idx="8">
                  <c:v>9</c:v>
                </c:pt>
                <c:pt idx="9">
                  <c:v>6</c:v>
                </c:pt>
                <c:pt idx="10">
                  <c:v>0</c:v>
                </c:pt>
                <c:pt idx="11">
                  <c:v>5</c:v>
                </c:pt>
                <c:pt idx="12">
                  <c:v>1</c:v>
                </c:pt>
                <c:pt idx="13">
                  <c:v>-2</c:v>
                </c:pt>
                <c:pt idx="14">
                  <c:v>4</c:v>
                </c:pt>
                <c:pt idx="15">
                  <c:v>4</c:v>
                </c:pt>
                <c:pt idx="16">
                  <c:v>12</c:v>
                </c:pt>
                <c:pt idx="17">
                  <c:v>0</c:v>
                </c:pt>
                <c:pt idx="18">
                  <c:v>2</c:v>
                </c:pt>
                <c:pt idx="19">
                  <c:v>7</c:v>
                </c:pt>
                <c:pt idx="20">
                  <c:v>6</c:v>
                </c:pt>
                <c:pt idx="21">
                  <c:v>7</c:v>
                </c:pt>
                <c:pt idx="22">
                  <c:v>11</c:v>
                </c:pt>
                <c:pt idx="23">
                  <c:v>7</c:v>
                </c:pt>
                <c:pt idx="24">
                  <c:v>9</c:v>
                </c:pt>
                <c:pt idx="25">
                  <c:v>11</c:v>
                </c:pt>
                <c:pt idx="26">
                  <c:v>10</c:v>
                </c:pt>
                <c:pt idx="27">
                  <c:v>4</c:v>
                </c:pt>
              </c:numCache>
            </c:numRef>
          </c:val>
          <c:smooth val="0"/>
          <c:extLst>
            <c:ext xmlns:c16="http://schemas.microsoft.com/office/drawing/2014/chart" uri="{C3380CC4-5D6E-409C-BE32-E72D297353CC}">
              <c16:uniqueId val="{00000003-2BA6-48A1-8DCA-43B5C6B8E37E}"/>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0</c:v>
                </c:pt>
                <c:pt idx="1">
                  <c:v>-4</c:v>
                </c:pt>
                <c:pt idx="2">
                  <c:v>-3</c:v>
                </c:pt>
                <c:pt idx="3">
                  <c:v>-2</c:v>
                </c:pt>
                <c:pt idx="4">
                  <c:v>-2</c:v>
                </c:pt>
                <c:pt idx="5">
                  <c:v>-2</c:v>
                </c:pt>
                <c:pt idx="6">
                  <c:v>-2</c:v>
                </c:pt>
                <c:pt idx="7">
                  <c:v>-3</c:v>
                </c:pt>
                <c:pt idx="8">
                  <c:v>-10</c:v>
                </c:pt>
                <c:pt idx="9">
                  <c:v>-1</c:v>
                </c:pt>
                <c:pt idx="10">
                  <c:v>-1</c:v>
                </c:pt>
                <c:pt idx="11">
                  <c:v>-3</c:v>
                </c:pt>
                <c:pt idx="12">
                  <c:v>-7</c:v>
                </c:pt>
                <c:pt idx="13">
                  <c:v>-2</c:v>
                </c:pt>
                <c:pt idx="14">
                  <c:v>0</c:v>
                </c:pt>
                <c:pt idx="15">
                  <c:v>-7</c:v>
                </c:pt>
                <c:pt idx="16">
                  <c:v>-5</c:v>
                </c:pt>
                <c:pt idx="17">
                  <c:v>-1</c:v>
                </c:pt>
                <c:pt idx="18">
                  <c:v>3</c:v>
                </c:pt>
                <c:pt idx="19">
                  <c:v>0</c:v>
                </c:pt>
                <c:pt idx="20">
                  <c:v>-2</c:v>
                </c:pt>
                <c:pt idx="21">
                  <c:v>-1</c:v>
                </c:pt>
                <c:pt idx="22">
                  <c:v>-1</c:v>
                </c:pt>
                <c:pt idx="23">
                  <c:v>-4</c:v>
                </c:pt>
                <c:pt idx="24">
                  <c:v>-2</c:v>
                </c:pt>
                <c:pt idx="25">
                  <c:v>2</c:v>
                </c:pt>
                <c:pt idx="26">
                  <c:v>0</c:v>
                </c:pt>
                <c:pt idx="27">
                  <c:v>-3</c:v>
                </c:pt>
              </c:numCache>
            </c:numRef>
          </c:val>
          <c:smooth val="0"/>
          <c:extLst>
            <c:ext xmlns:c16="http://schemas.microsoft.com/office/drawing/2014/chart" uri="{C3380CC4-5D6E-409C-BE32-E72D297353CC}">
              <c16:uniqueId val="{00000004-2BA6-48A1-8DCA-43B5C6B8E37E}"/>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4</c:v>
                </c:pt>
                <c:pt idx="1">
                  <c:v>3</c:v>
                </c:pt>
                <c:pt idx="2">
                  <c:v>-3</c:v>
                </c:pt>
                <c:pt idx="3">
                  <c:v>0</c:v>
                </c:pt>
                <c:pt idx="4">
                  <c:v>0</c:v>
                </c:pt>
                <c:pt idx="5">
                  <c:v>-1</c:v>
                </c:pt>
                <c:pt idx="6">
                  <c:v>16</c:v>
                </c:pt>
                <c:pt idx="7">
                  <c:v>12</c:v>
                </c:pt>
                <c:pt idx="8">
                  <c:v>35</c:v>
                </c:pt>
                <c:pt idx="9">
                  <c:v>21</c:v>
                </c:pt>
                <c:pt idx="10">
                  <c:v>39</c:v>
                </c:pt>
                <c:pt idx="11">
                  <c:v>13</c:v>
                </c:pt>
                <c:pt idx="12">
                  <c:v>7</c:v>
                </c:pt>
                <c:pt idx="13">
                  <c:v>-3</c:v>
                </c:pt>
                <c:pt idx="14">
                  <c:v>6</c:v>
                </c:pt>
                <c:pt idx="15">
                  <c:v>0</c:v>
                </c:pt>
                <c:pt idx="16">
                  <c:v>1</c:v>
                </c:pt>
                <c:pt idx="17">
                  <c:v>-1</c:v>
                </c:pt>
                <c:pt idx="18">
                  <c:v>0</c:v>
                </c:pt>
                <c:pt idx="19">
                  <c:v>0</c:v>
                </c:pt>
                <c:pt idx="20">
                  <c:v>5</c:v>
                </c:pt>
                <c:pt idx="21">
                  <c:v>0</c:v>
                </c:pt>
                <c:pt idx="22">
                  <c:v>1</c:v>
                </c:pt>
                <c:pt idx="23">
                  <c:v>8</c:v>
                </c:pt>
                <c:pt idx="24">
                  <c:v>-1</c:v>
                </c:pt>
                <c:pt idx="25">
                  <c:v>3</c:v>
                </c:pt>
                <c:pt idx="26">
                  <c:v>5</c:v>
                </c:pt>
                <c:pt idx="27">
                  <c:v>8</c:v>
                </c:pt>
              </c:numCache>
            </c:numRef>
          </c:val>
          <c:smooth val="0"/>
          <c:extLst>
            <c:ext xmlns:c16="http://schemas.microsoft.com/office/drawing/2014/chart" uri="{C3380CC4-5D6E-409C-BE32-E72D297353CC}">
              <c16:uniqueId val="{00000005-2BA6-48A1-8DCA-43B5C6B8E37E}"/>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0</c:v>
                </c:pt>
                <c:pt idx="1">
                  <c:v>12</c:v>
                </c:pt>
                <c:pt idx="2">
                  <c:v>-5</c:v>
                </c:pt>
                <c:pt idx="3">
                  <c:v>0</c:v>
                </c:pt>
                <c:pt idx="4">
                  <c:v>4</c:v>
                </c:pt>
                <c:pt idx="5">
                  <c:v>4</c:v>
                </c:pt>
                <c:pt idx="6">
                  <c:v>-4</c:v>
                </c:pt>
                <c:pt idx="7">
                  <c:v>3</c:v>
                </c:pt>
                <c:pt idx="8">
                  <c:v>-6</c:v>
                </c:pt>
                <c:pt idx="9">
                  <c:v>12</c:v>
                </c:pt>
                <c:pt idx="10">
                  <c:v>3</c:v>
                </c:pt>
                <c:pt idx="11">
                  <c:v>0</c:v>
                </c:pt>
                <c:pt idx="12">
                  <c:v>2</c:v>
                </c:pt>
                <c:pt idx="13">
                  <c:v>7</c:v>
                </c:pt>
                <c:pt idx="14">
                  <c:v>1</c:v>
                </c:pt>
                <c:pt idx="15">
                  <c:v>5</c:v>
                </c:pt>
                <c:pt idx="16">
                  <c:v>8</c:v>
                </c:pt>
                <c:pt idx="17">
                  <c:v>8</c:v>
                </c:pt>
                <c:pt idx="18">
                  <c:v>10</c:v>
                </c:pt>
                <c:pt idx="19">
                  <c:v>7</c:v>
                </c:pt>
                <c:pt idx="20">
                  <c:v>-7</c:v>
                </c:pt>
                <c:pt idx="21">
                  <c:v>-2</c:v>
                </c:pt>
                <c:pt idx="22">
                  <c:v>-3</c:v>
                </c:pt>
                <c:pt idx="23">
                  <c:v>10</c:v>
                </c:pt>
                <c:pt idx="24">
                  <c:v>-4</c:v>
                </c:pt>
                <c:pt idx="25">
                  <c:v>5</c:v>
                </c:pt>
                <c:pt idx="26">
                  <c:v>6</c:v>
                </c:pt>
                <c:pt idx="27">
                  <c:v>12</c:v>
                </c:pt>
              </c:numCache>
            </c:numRef>
          </c:val>
          <c:smooth val="0"/>
          <c:extLst>
            <c:ext xmlns:c16="http://schemas.microsoft.com/office/drawing/2014/chart" uri="{C3380CC4-5D6E-409C-BE32-E72D297353CC}">
              <c16:uniqueId val="{00000006-2BA6-48A1-8DCA-43B5C6B8E37E}"/>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Sheet1!$I$2:$I$29</c:f>
              <c:numCache>
                <c:formatCode>General</c:formatCode>
                <c:ptCount val="28"/>
                <c:pt idx="0">
                  <c:v>9</c:v>
                </c:pt>
                <c:pt idx="1">
                  <c:v>19</c:v>
                </c:pt>
                <c:pt idx="2">
                  <c:v>22</c:v>
                </c:pt>
                <c:pt idx="3">
                  <c:v>17</c:v>
                </c:pt>
                <c:pt idx="4">
                  <c:v>32</c:v>
                </c:pt>
                <c:pt idx="5">
                  <c:v>60</c:v>
                </c:pt>
                <c:pt idx="6">
                  <c:v>58</c:v>
                </c:pt>
                <c:pt idx="7">
                  <c:v>28</c:v>
                </c:pt>
                <c:pt idx="8">
                  <c:v>9</c:v>
                </c:pt>
                <c:pt idx="9">
                  <c:v>11</c:v>
                </c:pt>
                <c:pt idx="10">
                  <c:v>15</c:v>
                </c:pt>
                <c:pt idx="11">
                  <c:v>11</c:v>
                </c:pt>
                <c:pt idx="12">
                  <c:v>7</c:v>
                </c:pt>
                <c:pt idx="13">
                  <c:v>8</c:v>
                </c:pt>
                <c:pt idx="14">
                  <c:v>3</c:v>
                </c:pt>
                <c:pt idx="15">
                  <c:v>23</c:v>
                </c:pt>
                <c:pt idx="16">
                  <c:v>12</c:v>
                </c:pt>
                <c:pt idx="17">
                  <c:v>20</c:v>
                </c:pt>
                <c:pt idx="18">
                  <c:v>-1</c:v>
                </c:pt>
                <c:pt idx="19">
                  <c:v>12</c:v>
                </c:pt>
                <c:pt idx="20">
                  <c:v>2</c:v>
                </c:pt>
                <c:pt idx="21">
                  <c:v>7</c:v>
                </c:pt>
                <c:pt idx="22">
                  <c:v>8</c:v>
                </c:pt>
                <c:pt idx="23">
                  <c:v>10</c:v>
                </c:pt>
                <c:pt idx="24">
                  <c:v>9</c:v>
                </c:pt>
                <c:pt idx="25">
                  <c:v>13</c:v>
                </c:pt>
                <c:pt idx="26">
                  <c:v>14</c:v>
                </c:pt>
                <c:pt idx="27">
                  <c:v>-1</c:v>
                </c:pt>
              </c:numCache>
            </c:numRef>
          </c:val>
          <c:smooth val="0"/>
          <c:extLst>
            <c:ext xmlns:c16="http://schemas.microsoft.com/office/drawing/2014/chart" uri="{C3380CC4-5D6E-409C-BE32-E72D297353CC}">
              <c16:uniqueId val="{00000007-2BA6-48A1-8DCA-43B5C6B8E37E}"/>
            </c:ext>
          </c:extLst>
        </c:ser>
        <c:dLbls>
          <c:showLegendKey val="0"/>
          <c:showVal val="0"/>
          <c:showCatName val="0"/>
          <c:showSerName val="0"/>
          <c:showPercent val="0"/>
          <c:showBubbleSize val="0"/>
        </c:dLbls>
        <c:smooth val="0"/>
        <c:axId val="418085200"/>
        <c:axId val="418084544"/>
      </c:lineChart>
      <c:dateAx>
        <c:axId val="418085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84544"/>
        <c:crosses val="autoZero"/>
        <c:auto val="1"/>
        <c:lblOffset val="100"/>
        <c:baseTimeUnit val="days"/>
      </c:dateAx>
      <c:valAx>
        <c:axId val="41808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8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24</c:v>
                </c:pt>
                <c:pt idx="1">
                  <c:v>25</c:v>
                </c:pt>
                <c:pt idx="2">
                  <c:v>21</c:v>
                </c:pt>
                <c:pt idx="3">
                  <c:v>30</c:v>
                </c:pt>
                <c:pt idx="4">
                  <c:v>23</c:v>
                </c:pt>
                <c:pt idx="5">
                  <c:v>40</c:v>
                </c:pt>
                <c:pt idx="6">
                  <c:v>44</c:v>
                </c:pt>
              </c:numCache>
            </c:numRef>
          </c:val>
          <c:extLst>
            <c:ext xmlns:c16="http://schemas.microsoft.com/office/drawing/2014/chart" uri="{C3380CC4-5D6E-409C-BE32-E72D297353CC}">
              <c16:uniqueId val="{00000000-FAC2-4361-89D3-DEBA30B33E08}"/>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4</c:v>
                </c:pt>
                <c:pt idx="2">
                  <c:v>4</c:v>
                </c:pt>
                <c:pt idx="3">
                  <c:v>3</c:v>
                </c:pt>
                <c:pt idx="4">
                  <c:v>4</c:v>
                </c:pt>
                <c:pt idx="5">
                  <c:v>3</c:v>
                </c:pt>
                <c:pt idx="6">
                  <c:v>4</c:v>
                </c:pt>
              </c:numCache>
            </c:numRef>
          </c:val>
          <c:extLst>
            <c:ext xmlns:c16="http://schemas.microsoft.com/office/drawing/2014/chart" uri="{C3380CC4-5D6E-409C-BE32-E72D297353CC}">
              <c16:uniqueId val="{00000001-FAC2-4361-89D3-DEBA30B33E08}"/>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5</c:v>
                </c:pt>
                <c:pt idx="2">
                  <c:v>6</c:v>
                </c:pt>
                <c:pt idx="3">
                  <c:v>8</c:v>
                </c:pt>
                <c:pt idx="4">
                  <c:v>6</c:v>
                </c:pt>
                <c:pt idx="5">
                  <c:v>8</c:v>
                </c:pt>
                <c:pt idx="6">
                  <c:v>7</c:v>
                </c:pt>
              </c:numCache>
            </c:numRef>
          </c:val>
          <c:extLst>
            <c:ext xmlns:c16="http://schemas.microsoft.com/office/drawing/2014/chart" uri="{C3380CC4-5D6E-409C-BE32-E72D297353CC}">
              <c16:uniqueId val="{00000002-FAC2-4361-89D3-DEBA30B33E08}"/>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5</c:v>
                </c:pt>
                <c:pt idx="2">
                  <c:v>10</c:v>
                </c:pt>
                <c:pt idx="3">
                  <c:v>8</c:v>
                </c:pt>
                <c:pt idx="4">
                  <c:v>8</c:v>
                </c:pt>
                <c:pt idx="5">
                  <c:v>9</c:v>
                </c:pt>
                <c:pt idx="6">
                  <c:v>6</c:v>
                </c:pt>
              </c:numCache>
            </c:numRef>
          </c:val>
          <c:extLst>
            <c:ext xmlns:c16="http://schemas.microsoft.com/office/drawing/2014/chart" uri="{C3380CC4-5D6E-409C-BE32-E72D297353CC}">
              <c16:uniqueId val="{00000003-FAC2-4361-89D3-DEBA30B33E08}"/>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-1</c:v>
                </c:pt>
                <c:pt idx="2">
                  <c:v>-6</c:v>
                </c:pt>
                <c:pt idx="3">
                  <c:v>-3</c:v>
                </c:pt>
                <c:pt idx="4">
                  <c:v>-2</c:v>
                </c:pt>
                <c:pt idx="5">
                  <c:v>0</c:v>
                </c:pt>
                <c:pt idx="6">
                  <c:v>-2</c:v>
                </c:pt>
              </c:numCache>
            </c:numRef>
          </c:val>
          <c:extLst>
            <c:ext xmlns:c16="http://schemas.microsoft.com/office/drawing/2014/chart" uri="{C3380CC4-5D6E-409C-BE32-E72D297353CC}">
              <c16:uniqueId val="{00000004-FAC2-4361-89D3-DEBA30B33E08}"/>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c:v>
                </c:pt>
                <c:pt idx="1">
                  <c:v>6</c:v>
                </c:pt>
                <c:pt idx="2">
                  <c:v>10</c:v>
                </c:pt>
                <c:pt idx="3">
                  <c:v>7</c:v>
                </c:pt>
                <c:pt idx="4">
                  <c:v>9</c:v>
                </c:pt>
                <c:pt idx="5">
                  <c:v>4</c:v>
                </c:pt>
                <c:pt idx="6">
                  <c:v>3</c:v>
                </c:pt>
              </c:numCache>
            </c:numRef>
          </c:val>
          <c:extLst>
            <c:ext xmlns:c16="http://schemas.microsoft.com/office/drawing/2014/chart" uri="{C3380CC4-5D6E-409C-BE32-E72D297353CC}">
              <c16:uniqueId val="{00000005-FAC2-4361-89D3-DEBA30B33E08}"/>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c:v>
                </c:pt>
                <c:pt idx="1">
                  <c:v>1</c:v>
                </c:pt>
                <c:pt idx="2">
                  <c:v>2</c:v>
                </c:pt>
                <c:pt idx="3">
                  <c:v>6</c:v>
                </c:pt>
                <c:pt idx="4">
                  <c:v>2</c:v>
                </c:pt>
                <c:pt idx="5">
                  <c:v>5</c:v>
                </c:pt>
                <c:pt idx="6">
                  <c:v>5</c:v>
                </c:pt>
              </c:numCache>
            </c:numRef>
          </c:val>
          <c:extLst>
            <c:ext xmlns:c16="http://schemas.microsoft.com/office/drawing/2014/chart" uri="{C3380CC4-5D6E-409C-BE32-E72D297353CC}">
              <c16:uniqueId val="{00000006-FAC2-4361-89D3-DEBA30B33E08}"/>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17</c:v>
                </c:pt>
                <c:pt idx="1">
                  <c:v>12</c:v>
                </c:pt>
                <c:pt idx="2">
                  <c:v>15</c:v>
                </c:pt>
                <c:pt idx="3">
                  <c:v>14</c:v>
                </c:pt>
                <c:pt idx="4">
                  <c:v>15</c:v>
                </c:pt>
                <c:pt idx="5">
                  <c:v>14</c:v>
                </c:pt>
                <c:pt idx="6">
                  <c:v>23</c:v>
                </c:pt>
              </c:numCache>
            </c:numRef>
          </c:val>
          <c:extLst>
            <c:ext xmlns:c16="http://schemas.microsoft.com/office/drawing/2014/chart" uri="{C3380CC4-5D6E-409C-BE32-E72D297353CC}">
              <c16:uniqueId val="{00000007-FAC2-4361-89D3-DEBA30B33E08}"/>
            </c:ext>
          </c:extLst>
        </c:ser>
        <c:dLbls>
          <c:showLegendKey val="0"/>
          <c:showVal val="0"/>
          <c:showCatName val="0"/>
          <c:showSerName val="0"/>
          <c:showPercent val="0"/>
          <c:showBubbleSize val="0"/>
        </c:dLbls>
        <c:gapWidth val="219"/>
        <c:overlap val="-27"/>
        <c:axId val="418066176"/>
        <c:axId val="418058960"/>
      </c:barChart>
      <c:catAx>
        <c:axId val="41806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58960"/>
        <c:crosses val="autoZero"/>
        <c:auto val="1"/>
        <c:lblAlgn val="ctr"/>
        <c:lblOffset val="100"/>
        <c:noMultiLvlLbl val="0"/>
      </c:catAx>
      <c:valAx>
        <c:axId val="41805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6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3</c:v>
                </c:pt>
                <c:pt idx="3">
                  <c:v>1</c:v>
                </c:pt>
                <c:pt idx="4">
                  <c:v>4</c:v>
                </c:pt>
                <c:pt idx="5">
                  <c:v>1</c:v>
                </c:pt>
                <c:pt idx="6">
                  <c:v>0</c:v>
                </c:pt>
              </c:numCache>
            </c:numRef>
          </c:val>
          <c:extLst>
            <c:ext xmlns:c16="http://schemas.microsoft.com/office/drawing/2014/chart" uri="{C3380CC4-5D6E-409C-BE32-E72D297353CC}">
              <c16:uniqueId val="{00000000-4440-4585-9301-410C0D1B3DB3}"/>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0</c:v>
                </c:pt>
                <c:pt idx="3">
                  <c:v>1</c:v>
                </c:pt>
                <c:pt idx="4">
                  <c:v>2</c:v>
                </c:pt>
                <c:pt idx="5">
                  <c:v>0</c:v>
                </c:pt>
                <c:pt idx="6">
                  <c:v>1</c:v>
                </c:pt>
              </c:numCache>
            </c:numRef>
          </c:val>
          <c:extLst>
            <c:ext xmlns:c16="http://schemas.microsoft.com/office/drawing/2014/chart" uri="{C3380CC4-5D6E-409C-BE32-E72D297353CC}">
              <c16:uniqueId val="{00000001-4440-4585-9301-410C0D1B3DB3}"/>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2</c:v>
                </c:pt>
                <c:pt idx="3">
                  <c:v>1</c:v>
                </c:pt>
                <c:pt idx="4">
                  <c:v>0</c:v>
                </c:pt>
                <c:pt idx="5">
                  <c:v>0</c:v>
                </c:pt>
                <c:pt idx="6">
                  <c:v>0</c:v>
                </c:pt>
              </c:numCache>
            </c:numRef>
          </c:val>
          <c:extLst>
            <c:ext xmlns:c16="http://schemas.microsoft.com/office/drawing/2014/chart" uri="{C3380CC4-5D6E-409C-BE32-E72D297353CC}">
              <c16:uniqueId val="{00000002-4440-4585-9301-410C0D1B3DB3}"/>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1</c:v>
                </c:pt>
                <c:pt idx="5">
                  <c:v>0</c:v>
                </c:pt>
                <c:pt idx="6">
                  <c:v>0</c:v>
                </c:pt>
              </c:numCache>
            </c:numRef>
          </c:val>
          <c:extLst>
            <c:ext xmlns:c16="http://schemas.microsoft.com/office/drawing/2014/chart" uri="{C3380CC4-5D6E-409C-BE32-E72D297353CC}">
              <c16:uniqueId val="{00000003-4440-4585-9301-410C0D1B3DB3}"/>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4440-4585-9301-410C0D1B3DB3}"/>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4</c:v>
                </c:pt>
                <c:pt idx="2">
                  <c:v>3</c:v>
                </c:pt>
                <c:pt idx="3">
                  <c:v>3</c:v>
                </c:pt>
                <c:pt idx="4">
                  <c:v>4</c:v>
                </c:pt>
                <c:pt idx="5">
                  <c:v>0</c:v>
                </c:pt>
                <c:pt idx="6">
                  <c:v>0</c:v>
                </c:pt>
              </c:numCache>
            </c:numRef>
          </c:val>
          <c:extLst>
            <c:ext xmlns:c16="http://schemas.microsoft.com/office/drawing/2014/chart" uri="{C3380CC4-5D6E-409C-BE32-E72D297353CC}">
              <c16:uniqueId val="{00000005-4440-4585-9301-410C0D1B3DB3}"/>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2</c:v>
                </c:pt>
                <c:pt idx="2">
                  <c:v>3</c:v>
                </c:pt>
                <c:pt idx="3">
                  <c:v>3</c:v>
                </c:pt>
                <c:pt idx="4">
                  <c:v>4</c:v>
                </c:pt>
                <c:pt idx="5">
                  <c:v>0</c:v>
                </c:pt>
                <c:pt idx="6">
                  <c:v>0</c:v>
                </c:pt>
              </c:numCache>
            </c:numRef>
          </c:val>
          <c:extLst>
            <c:ext xmlns:c16="http://schemas.microsoft.com/office/drawing/2014/chart" uri="{C3380CC4-5D6E-409C-BE32-E72D297353CC}">
              <c16:uniqueId val="{00000006-4440-4585-9301-410C0D1B3DB3}"/>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6</c:v>
                </c:pt>
                <c:pt idx="1">
                  <c:v>4</c:v>
                </c:pt>
                <c:pt idx="2">
                  <c:v>4</c:v>
                </c:pt>
                <c:pt idx="3">
                  <c:v>4</c:v>
                </c:pt>
                <c:pt idx="4">
                  <c:v>5</c:v>
                </c:pt>
                <c:pt idx="5">
                  <c:v>6</c:v>
                </c:pt>
                <c:pt idx="6">
                  <c:v>4</c:v>
                </c:pt>
              </c:numCache>
            </c:numRef>
          </c:val>
          <c:extLst>
            <c:ext xmlns:c16="http://schemas.microsoft.com/office/drawing/2014/chart" uri="{C3380CC4-5D6E-409C-BE32-E72D297353CC}">
              <c16:uniqueId val="{00000007-4440-4585-9301-410C0D1B3DB3}"/>
            </c:ext>
          </c:extLst>
        </c:ser>
        <c:dLbls>
          <c:showLegendKey val="0"/>
          <c:showVal val="0"/>
          <c:showCatName val="0"/>
          <c:showSerName val="0"/>
          <c:showPercent val="0"/>
          <c:showBubbleSize val="0"/>
        </c:dLbls>
        <c:gapWidth val="219"/>
        <c:overlap val="-27"/>
        <c:axId val="418061584"/>
        <c:axId val="418067488"/>
      </c:barChart>
      <c:catAx>
        <c:axId val="41806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67488"/>
        <c:crosses val="autoZero"/>
        <c:auto val="1"/>
        <c:lblAlgn val="ctr"/>
        <c:lblOffset val="100"/>
        <c:noMultiLvlLbl val="0"/>
      </c:catAx>
      <c:valAx>
        <c:axId val="41806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6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0.53539646216991799</c:v>
                </c:pt>
                <c:pt idx="1">
                  <c:v>0.23972975918056</c:v>
                </c:pt>
                <c:pt idx="2">
                  <c:v>0.896444008572155</c:v>
                </c:pt>
                <c:pt idx="3">
                  <c:v>0.35741527732374401</c:v>
                </c:pt>
                <c:pt idx="4">
                  <c:v>0.65925683774653998</c:v>
                </c:pt>
                <c:pt idx="5">
                  <c:v>0.69303694017652795</c:v>
                </c:pt>
              </c:numCache>
            </c:numRef>
          </c:val>
          <c:extLst>
            <c:ext xmlns:c16="http://schemas.microsoft.com/office/drawing/2014/chart" uri="{C3380CC4-5D6E-409C-BE32-E72D297353CC}">
              <c16:uniqueId val="{00000000-FE19-48ED-BDF3-980CD93A44FF}"/>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0.53475935828876997</c:v>
                </c:pt>
                <c:pt idx="1">
                  <c:v>1.0542398777692901</c:v>
                </c:pt>
                <c:pt idx="3">
                  <c:v>0.51948051948051899</c:v>
                </c:pt>
                <c:pt idx="4">
                  <c:v>0.48128342245989297</c:v>
                </c:pt>
                <c:pt idx="6">
                  <c:v>0.25974025974025999</c:v>
                </c:pt>
              </c:numCache>
            </c:numRef>
          </c:val>
          <c:extLst>
            <c:ext xmlns:c16="http://schemas.microsoft.com/office/drawing/2014/chart" uri="{C3380CC4-5D6E-409C-BE32-E72D297353CC}">
              <c16:uniqueId val="{00000001-FE19-48ED-BDF3-980CD93A44FF}"/>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1.5235386724899699E-2</c:v>
                </c:pt>
                <c:pt idx="1">
                  <c:v>0.10664770707429801</c:v>
                </c:pt>
                <c:pt idx="2">
                  <c:v>0.22599156975267901</c:v>
                </c:pt>
                <c:pt idx="3">
                  <c:v>0</c:v>
                </c:pt>
              </c:numCache>
            </c:numRef>
          </c:val>
          <c:extLst>
            <c:ext xmlns:c16="http://schemas.microsoft.com/office/drawing/2014/chart" uri="{C3380CC4-5D6E-409C-BE32-E72D297353CC}">
              <c16:uniqueId val="{00000002-FE19-48ED-BDF3-980CD93A44FF}"/>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4">
                  <c:v>7.4183247359371203</c:v>
                </c:pt>
              </c:numCache>
            </c:numRef>
          </c:val>
          <c:extLst>
            <c:ext xmlns:c16="http://schemas.microsoft.com/office/drawing/2014/chart" uri="{C3380CC4-5D6E-409C-BE32-E72D297353CC}">
              <c16:uniqueId val="{00000003-FE19-48ED-BDF3-980CD93A44FF}"/>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FE19-48ED-BDF3-980CD93A44FF}"/>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0.92758365230275297</c:v>
                </c:pt>
                <c:pt idx="1">
                  <c:v>0.68063958513396705</c:v>
                </c:pt>
                <c:pt idx="2">
                  <c:v>0.74494793595917197</c:v>
                </c:pt>
                <c:pt idx="3">
                  <c:v>0.220191793225501</c:v>
                </c:pt>
                <c:pt idx="4">
                  <c:v>0.55716755154957398</c:v>
                </c:pt>
              </c:numCache>
            </c:numRef>
          </c:val>
          <c:extLst>
            <c:ext xmlns:c16="http://schemas.microsoft.com/office/drawing/2014/chart" uri="{C3380CC4-5D6E-409C-BE32-E72D297353CC}">
              <c16:uniqueId val="{00000005-FE19-48ED-BDF3-980CD93A44FF}"/>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0.441272723433904</c:v>
                </c:pt>
                <c:pt idx="1">
                  <c:v>0.49933492388573397</c:v>
                </c:pt>
                <c:pt idx="2">
                  <c:v>0.266734229954465</c:v>
                </c:pt>
                <c:pt idx="3">
                  <c:v>0.14146063382809401</c:v>
                </c:pt>
                <c:pt idx="4">
                  <c:v>0.25230665287249499</c:v>
                </c:pt>
              </c:numCache>
            </c:numRef>
          </c:val>
          <c:extLst>
            <c:ext xmlns:c16="http://schemas.microsoft.com/office/drawing/2014/chart" uri="{C3380CC4-5D6E-409C-BE32-E72D297353CC}">
              <c16:uniqueId val="{00000006-FE19-48ED-BDF3-980CD93A44FF}"/>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0.36984445186917603</c:v>
                </c:pt>
                <c:pt idx="1">
                  <c:v>0.34385789063370098</c:v>
                </c:pt>
                <c:pt idx="2">
                  <c:v>0.29443701971266301</c:v>
                </c:pt>
                <c:pt idx="3">
                  <c:v>0.39049448713665202</c:v>
                </c:pt>
                <c:pt idx="4">
                  <c:v>0.43211938968704799</c:v>
                </c:pt>
                <c:pt idx="5">
                  <c:v>0.60650777740654105</c:v>
                </c:pt>
                <c:pt idx="6">
                  <c:v>0.64177525336897201</c:v>
                </c:pt>
              </c:numCache>
            </c:numRef>
          </c:val>
          <c:extLst>
            <c:ext xmlns:c16="http://schemas.microsoft.com/office/drawing/2014/chart" uri="{C3380CC4-5D6E-409C-BE32-E72D297353CC}">
              <c16:uniqueId val="{00000007-FE19-48ED-BDF3-980CD93A44FF}"/>
            </c:ext>
          </c:extLst>
        </c:ser>
        <c:dLbls>
          <c:showLegendKey val="0"/>
          <c:showVal val="0"/>
          <c:showCatName val="0"/>
          <c:showSerName val="0"/>
          <c:showPercent val="0"/>
          <c:showBubbleSize val="0"/>
        </c:dLbls>
        <c:gapWidth val="219"/>
        <c:overlap val="-27"/>
        <c:axId val="418063552"/>
        <c:axId val="418062240"/>
      </c:barChart>
      <c:catAx>
        <c:axId val="41806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62240"/>
        <c:crosses val="autoZero"/>
        <c:auto val="1"/>
        <c:lblAlgn val="ctr"/>
        <c:lblOffset val="100"/>
        <c:noMultiLvlLbl val="0"/>
      </c:catAx>
      <c:valAx>
        <c:axId val="41806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6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1</c:v>
                </c:pt>
                <c:pt idx="18">
                  <c:v>2</c:v>
                </c:pt>
                <c:pt idx="19">
                  <c:v>1</c:v>
                </c:pt>
                <c:pt idx="20">
                  <c:v>0</c:v>
                </c:pt>
                <c:pt idx="21">
                  <c:v>0</c:v>
                </c:pt>
                <c:pt idx="22">
                  <c:v>0</c:v>
                </c:pt>
                <c:pt idx="23">
                  <c:v>0</c:v>
                </c:pt>
              </c:numCache>
            </c:numRef>
          </c:val>
          <c:smooth val="0"/>
          <c:extLst>
            <c:ext xmlns:c16="http://schemas.microsoft.com/office/drawing/2014/chart" uri="{C3380CC4-5D6E-409C-BE32-E72D297353CC}">
              <c16:uniqueId val="{00000000-1AD5-49D5-A530-4D0D305ABF99}"/>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0</c:v>
                </c:pt>
                <c:pt idx="14">
                  <c:v>0</c:v>
                </c:pt>
                <c:pt idx="15">
                  <c:v>0</c:v>
                </c:pt>
                <c:pt idx="16">
                  <c:v>0</c:v>
                </c:pt>
                <c:pt idx="17">
                  <c:v>1</c:v>
                </c:pt>
                <c:pt idx="18">
                  <c:v>0</c:v>
                </c:pt>
                <c:pt idx="19">
                  <c:v>0</c:v>
                </c:pt>
                <c:pt idx="20">
                  <c:v>1</c:v>
                </c:pt>
                <c:pt idx="21">
                  <c:v>1</c:v>
                </c:pt>
                <c:pt idx="22">
                  <c:v>0</c:v>
                </c:pt>
                <c:pt idx="23">
                  <c:v>0</c:v>
                </c:pt>
              </c:numCache>
            </c:numRef>
          </c:val>
          <c:smooth val="0"/>
          <c:extLst>
            <c:ext xmlns:c16="http://schemas.microsoft.com/office/drawing/2014/chart" uri="{C3380CC4-5D6E-409C-BE32-E72D297353CC}">
              <c16:uniqueId val="{00000001-1AD5-49D5-A530-4D0D305ABF99}"/>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1</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AD5-49D5-A530-4D0D305ABF99}"/>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1AD5-49D5-A530-4D0D305ABF99}"/>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1AD5-49D5-A530-4D0D305ABF99}"/>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3</c:v>
                </c:pt>
                <c:pt idx="9">
                  <c:v>5</c:v>
                </c:pt>
                <c:pt idx="10">
                  <c:v>1</c:v>
                </c:pt>
                <c:pt idx="11">
                  <c:v>1</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1AD5-49D5-A530-4D0D305ABF99}"/>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1</c:v>
                </c:pt>
                <c:pt idx="18">
                  <c:v>1</c:v>
                </c:pt>
                <c:pt idx="19">
                  <c:v>3</c:v>
                </c:pt>
                <c:pt idx="20">
                  <c:v>4</c:v>
                </c:pt>
                <c:pt idx="21">
                  <c:v>1</c:v>
                </c:pt>
                <c:pt idx="22">
                  <c:v>0</c:v>
                </c:pt>
                <c:pt idx="23">
                  <c:v>0</c:v>
                </c:pt>
              </c:numCache>
            </c:numRef>
          </c:val>
          <c:smooth val="0"/>
          <c:extLst>
            <c:ext xmlns:c16="http://schemas.microsoft.com/office/drawing/2014/chart" uri="{C3380CC4-5D6E-409C-BE32-E72D297353CC}">
              <c16:uniqueId val="{00000006-1AD5-49D5-A530-4D0D305ABF99}"/>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2</c:v>
                </c:pt>
                <c:pt idx="9">
                  <c:v>0</c:v>
                </c:pt>
                <c:pt idx="10">
                  <c:v>2</c:v>
                </c:pt>
                <c:pt idx="11">
                  <c:v>0</c:v>
                </c:pt>
                <c:pt idx="12">
                  <c:v>0</c:v>
                </c:pt>
                <c:pt idx="13">
                  <c:v>0</c:v>
                </c:pt>
                <c:pt idx="14">
                  <c:v>0</c:v>
                </c:pt>
                <c:pt idx="15">
                  <c:v>0</c:v>
                </c:pt>
                <c:pt idx="16">
                  <c:v>0</c:v>
                </c:pt>
                <c:pt idx="17">
                  <c:v>0</c:v>
                </c:pt>
                <c:pt idx="18">
                  <c:v>5</c:v>
                </c:pt>
                <c:pt idx="19">
                  <c:v>4</c:v>
                </c:pt>
                <c:pt idx="20">
                  <c:v>9</c:v>
                </c:pt>
                <c:pt idx="21">
                  <c:v>0</c:v>
                </c:pt>
                <c:pt idx="22">
                  <c:v>2</c:v>
                </c:pt>
                <c:pt idx="23">
                  <c:v>0</c:v>
                </c:pt>
              </c:numCache>
            </c:numRef>
          </c:val>
          <c:smooth val="0"/>
          <c:extLst>
            <c:ext xmlns:c16="http://schemas.microsoft.com/office/drawing/2014/chart" uri="{C3380CC4-5D6E-409C-BE32-E72D297353CC}">
              <c16:uniqueId val="{00000007-1AD5-49D5-A530-4D0D305ABF99}"/>
            </c:ext>
          </c:extLst>
        </c:ser>
        <c:dLbls>
          <c:showLegendKey val="0"/>
          <c:showVal val="0"/>
          <c:showCatName val="0"/>
          <c:showSerName val="0"/>
          <c:showPercent val="0"/>
          <c:showBubbleSize val="0"/>
        </c:dLbls>
        <c:smooth val="0"/>
        <c:axId val="420586712"/>
        <c:axId val="420588024"/>
      </c:lineChart>
      <c:catAx>
        <c:axId val="420586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588024"/>
        <c:crosses val="autoZero"/>
        <c:auto val="1"/>
        <c:lblAlgn val="ctr"/>
        <c:lblOffset val="100"/>
        <c:noMultiLvlLbl val="0"/>
      </c:catAx>
      <c:valAx>
        <c:axId val="42058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58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0.69308225447888105</c:v>
                </c:pt>
                <c:pt idx="11">
                  <c:v>0</c:v>
                </c:pt>
                <c:pt idx="12">
                  <c:v>0.357438646963951</c:v>
                </c:pt>
                <c:pt idx="13">
                  <c:v>0</c:v>
                </c:pt>
                <c:pt idx="14">
                  <c:v>0.31166906412100598</c:v>
                </c:pt>
                <c:pt idx="15">
                  <c:v>0.34872063118434199</c:v>
                </c:pt>
                <c:pt idx="16">
                  <c:v>0</c:v>
                </c:pt>
                <c:pt idx="17">
                  <c:v>0.239745433939235</c:v>
                </c:pt>
                <c:pt idx="18">
                  <c:v>0.72272350812955</c:v>
                </c:pt>
                <c:pt idx="19">
                  <c:v>0.88633160426020396</c:v>
                </c:pt>
                <c:pt idx="20">
                  <c:v>0</c:v>
                </c:pt>
                <c:pt idx="21">
                  <c:v>0</c:v>
                </c:pt>
                <c:pt idx="22">
                  <c:v>0</c:v>
                </c:pt>
                <c:pt idx="23">
                  <c:v>0</c:v>
                </c:pt>
              </c:numCache>
            </c:numRef>
          </c:val>
          <c:smooth val="0"/>
          <c:extLst>
            <c:ext xmlns:c16="http://schemas.microsoft.com/office/drawing/2014/chart" uri="{C3380CC4-5D6E-409C-BE32-E72D297353CC}">
              <c16:uniqueId val="{00000000-6F5C-4024-BA05-53EF64EDC28B}"/>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0.53475935828876997</c:v>
                </c:pt>
                <c:pt idx="10">
                  <c:v>0.18334606569900699</c:v>
                </c:pt>
                <c:pt idx="11">
                  <c:v>0</c:v>
                </c:pt>
                <c:pt idx="12">
                  <c:v>0.41252864782276499</c:v>
                </c:pt>
                <c:pt idx="13">
                  <c:v>0</c:v>
                </c:pt>
                <c:pt idx="14">
                  <c:v>0</c:v>
                </c:pt>
                <c:pt idx="15">
                  <c:v>0</c:v>
                </c:pt>
                <c:pt idx="16">
                  <c:v>0</c:v>
                </c:pt>
                <c:pt idx="17">
                  <c:v>1.9251336898395699</c:v>
                </c:pt>
                <c:pt idx="18">
                  <c:v>0</c:v>
                </c:pt>
                <c:pt idx="19">
                  <c:v>0</c:v>
                </c:pt>
                <c:pt idx="20">
                  <c:v>0.38961038961039002</c:v>
                </c:pt>
                <c:pt idx="21">
                  <c:v>0.55003819709702095</c:v>
                </c:pt>
                <c:pt idx="22">
                  <c:v>0</c:v>
                </c:pt>
                <c:pt idx="23">
                  <c:v>0</c:v>
                </c:pt>
              </c:numCache>
            </c:numRef>
          </c:val>
          <c:smooth val="0"/>
          <c:extLst>
            <c:ext xmlns:c16="http://schemas.microsoft.com/office/drawing/2014/chart" uri="{C3380CC4-5D6E-409C-BE32-E72D297353CC}">
              <c16:uniqueId val="{00000001-6F5C-4024-BA05-53EF64EDC28B}"/>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0.10664770707429801</c:v>
                </c:pt>
                <c:pt idx="10">
                  <c:v>0</c:v>
                </c:pt>
                <c:pt idx="11">
                  <c:v>0</c:v>
                </c:pt>
                <c:pt idx="12">
                  <c:v>0</c:v>
                </c:pt>
                <c:pt idx="13">
                  <c:v>0</c:v>
                </c:pt>
                <c:pt idx="14">
                  <c:v>0</c:v>
                </c:pt>
                <c:pt idx="15">
                  <c:v>0</c:v>
                </c:pt>
                <c:pt idx="16">
                  <c:v>0</c:v>
                </c:pt>
                <c:pt idx="17">
                  <c:v>0.15573950874341899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F5C-4024-BA05-53EF64EDC28B}"/>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7.4237954768928196</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6F5C-4024-BA05-53EF64EDC28B}"/>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6F5C-4024-BA05-53EF64EDC28B}"/>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0.75944677698197105</c:v>
                </c:pt>
                <c:pt idx="9">
                  <c:v>0.68226722647567295</c:v>
                </c:pt>
                <c:pt idx="10">
                  <c:v>0.54746027825800603</c:v>
                </c:pt>
                <c:pt idx="11">
                  <c:v>0.43837984687577197</c:v>
                </c:pt>
                <c:pt idx="12">
                  <c:v>0.222277105458138</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6F5C-4024-BA05-53EF64EDC28B}"/>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0.42015919599687501</c:v>
                </c:pt>
                <c:pt idx="15">
                  <c:v>0</c:v>
                </c:pt>
                <c:pt idx="16">
                  <c:v>0.107678989928847</c:v>
                </c:pt>
                <c:pt idx="17">
                  <c:v>0.14462766294364801</c:v>
                </c:pt>
                <c:pt idx="18">
                  <c:v>0.27025315119396998</c:v>
                </c:pt>
                <c:pt idx="19">
                  <c:v>0.26972531300804398</c:v>
                </c:pt>
                <c:pt idx="20">
                  <c:v>0.21219095074214001</c:v>
                </c:pt>
                <c:pt idx="21">
                  <c:v>0.77064375145155495</c:v>
                </c:pt>
                <c:pt idx="22">
                  <c:v>0</c:v>
                </c:pt>
                <c:pt idx="23">
                  <c:v>0</c:v>
                </c:pt>
              </c:numCache>
            </c:numRef>
          </c:val>
          <c:smooth val="0"/>
          <c:extLst>
            <c:ext xmlns:c16="http://schemas.microsoft.com/office/drawing/2014/chart" uri="{C3380CC4-5D6E-409C-BE32-E72D297353CC}">
              <c16:uniqueId val="{00000006-6F5C-4024-BA05-53EF64EDC28B}"/>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0.34670008354218901</c:v>
                </c:pt>
                <c:pt idx="9">
                  <c:v>0</c:v>
                </c:pt>
                <c:pt idx="10">
                  <c:v>0.51610507750858603</c:v>
                </c:pt>
                <c:pt idx="11">
                  <c:v>0</c:v>
                </c:pt>
                <c:pt idx="12">
                  <c:v>0.242272347535505</c:v>
                </c:pt>
                <c:pt idx="13">
                  <c:v>0</c:v>
                </c:pt>
                <c:pt idx="14">
                  <c:v>0</c:v>
                </c:pt>
                <c:pt idx="15">
                  <c:v>0</c:v>
                </c:pt>
                <c:pt idx="16">
                  <c:v>0</c:v>
                </c:pt>
                <c:pt idx="17">
                  <c:v>0</c:v>
                </c:pt>
                <c:pt idx="18">
                  <c:v>0.34196602617655197</c:v>
                </c:pt>
                <c:pt idx="19">
                  <c:v>0.56808688387635797</c:v>
                </c:pt>
                <c:pt idx="20">
                  <c:v>0.44859623806992199</c:v>
                </c:pt>
                <c:pt idx="21">
                  <c:v>0</c:v>
                </c:pt>
                <c:pt idx="22">
                  <c:v>0.231133389028126</c:v>
                </c:pt>
                <c:pt idx="23">
                  <c:v>0</c:v>
                </c:pt>
              </c:numCache>
            </c:numRef>
          </c:val>
          <c:smooth val="0"/>
          <c:extLst>
            <c:ext xmlns:c16="http://schemas.microsoft.com/office/drawing/2014/chart" uri="{C3380CC4-5D6E-409C-BE32-E72D297353CC}">
              <c16:uniqueId val="{00000007-6F5C-4024-BA05-53EF64EDC28B}"/>
            </c:ext>
          </c:extLst>
        </c:ser>
        <c:dLbls>
          <c:showLegendKey val="0"/>
          <c:showVal val="0"/>
          <c:showCatName val="0"/>
          <c:showSerName val="0"/>
          <c:showPercent val="0"/>
          <c:showBubbleSize val="0"/>
        </c:dLbls>
        <c:smooth val="0"/>
        <c:axId val="420580152"/>
        <c:axId val="420578184"/>
      </c:lineChart>
      <c:catAx>
        <c:axId val="42058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578184"/>
        <c:crosses val="autoZero"/>
        <c:auto val="1"/>
        <c:lblAlgn val="ctr"/>
        <c:lblOffset val="100"/>
        <c:noMultiLvlLbl val="0"/>
      </c:catAx>
      <c:valAx>
        <c:axId val="42057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58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8</c:v>
                </c:pt>
                <c:pt idx="1">
                  <c:v>2</c:v>
                </c:pt>
                <c:pt idx="2">
                  <c:v>2</c:v>
                </c:pt>
                <c:pt idx="3">
                  <c:v>1</c:v>
                </c:pt>
                <c:pt idx="4">
                  <c:v>0</c:v>
                </c:pt>
                <c:pt idx="5">
                  <c:v>7</c:v>
                </c:pt>
                <c:pt idx="6">
                  <c:v>4</c:v>
                </c:pt>
                <c:pt idx="7">
                  <c:v>9</c:v>
                </c:pt>
              </c:numCache>
            </c:numRef>
          </c:val>
          <c:extLst>
            <c:ext xmlns:c16="http://schemas.microsoft.com/office/drawing/2014/chart" uri="{C3380CC4-5D6E-409C-BE32-E72D297353CC}">
              <c16:uniqueId val="{00000000-AE03-467C-826F-EBA2FD7540C4}"/>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4</c:v>
                </c:pt>
                <c:pt idx="1">
                  <c:v>2</c:v>
                </c:pt>
                <c:pt idx="2">
                  <c:v>2</c:v>
                </c:pt>
                <c:pt idx="3">
                  <c:v>0</c:v>
                </c:pt>
                <c:pt idx="4">
                  <c:v>0</c:v>
                </c:pt>
                <c:pt idx="5">
                  <c:v>11</c:v>
                </c:pt>
                <c:pt idx="6">
                  <c:v>7</c:v>
                </c:pt>
                <c:pt idx="7">
                  <c:v>20</c:v>
                </c:pt>
              </c:numCache>
            </c:numRef>
          </c:val>
          <c:extLst>
            <c:ext xmlns:c16="http://schemas.microsoft.com/office/drawing/2014/chart" uri="{C3380CC4-5D6E-409C-BE32-E72D297353CC}">
              <c16:uniqueId val="{00000001-AE03-467C-826F-EBA2FD7540C4}"/>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1</c:v>
                </c:pt>
                <c:pt idx="1">
                  <c:v>3</c:v>
                </c:pt>
                <c:pt idx="2">
                  <c:v>1</c:v>
                </c:pt>
                <c:pt idx="3">
                  <c:v>0</c:v>
                </c:pt>
                <c:pt idx="4">
                  <c:v>0</c:v>
                </c:pt>
                <c:pt idx="5">
                  <c:v>0</c:v>
                </c:pt>
                <c:pt idx="6">
                  <c:v>4</c:v>
                </c:pt>
                <c:pt idx="7">
                  <c:v>4</c:v>
                </c:pt>
              </c:numCache>
            </c:numRef>
          </c:val>
          <c:extLst>
            <c:ext xmlns:c16="http://schemas.microsoft.com/office/drawing/2014/chart" uri="{C3380CC4-5D6E-409C-BE32-E72D297353CC}">
              <c16:uniqueId val="{00000002-AE03-467C-826F-EBA2FD7540C4}"/>
            </c:ext>
          </c:extLst>
        </c:ser>
        <c:dLbls>
          <c:showLegendKey val="0"/>
          <c:showVal val="0"/>
          <c:showCatName val="0"/>
          <c:showSerName val="0"/>
          <c:showPercent val="0"/>
          <c:showBubbleSize val="0"/>
        </c:dLbls>
        <c:gapWidth val="150"/>
        <c:overlap val="100"/>
        <c:axId val="420584744"/>
        <c:axId val="420588680"/>
      </c:barChart>
      <c:catAx>
        <c:axId val="42058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588680"/>
        <c:crosses val="autoZero"/>
        <c:auto val="1"/>
        <c:lblAlgn val="ctr"/>
        <c:lblOffset val="100"/>
        <c:noMultiLvlLbl val="0"/>
      </c:catAx>
      <c:valAx>
        <c:axId val="420588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58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640</c:v>
                </c:pt>
                <c:pt idx="1">
                  <c:v>162</c:v>
                </c:pt>
                <c:pt idx="2">
                  <c:v>3</c:v>
                </c:pt>
                <c:pt idx="3">
                  <c:v>0</c:v>
                </c:pt>
                <c:pt idx="5">
                  <c:v>1190</c:v>
                </c:pt>
                <c:pt idx="6">
                  <c:v>634</c:v>
                </c:pt>
                <c:pt idx="7">
                  <c:v>2634</c:v>
                </c:pt>
              </c:numCache>
            </c:numRef>
          </c:val>
          <c:extLst>
            <c:ext xmlns:c16="http://schemas.microsoft.com/office/drawing/2014/chart" uri="{C3380CC4-5D6E-409C-BE32-E72D297353CC}">
              <c16:uniqueId val="{00000000-7529-4E96-9352-145786C3956A}"/>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110</c:v>
                </c:pt>
                <c:pt idx="1">
                  <c:v>64</c:v>
                </c:pt>
                <c:pt idx="2">
                  <c:v>21</c:v>
                </c:pt>
                <c:pt idx="3">
                  <c:v>0</c:v>
                </c:pt>
                <c:pt idx="5">
                  <c:v>0</c:v>
                </c:pt>
                <c:pt idx="6">
                  <c:v>760</c:v>
                </c:pt>
                <c:pt idx="7">
                  <c:v>924</c:v>
                </c:pt>
              </c:numCache>
            </c:numRef>
          </c:val>
          <c:extLst>
            <c:ext xmlns:c16="http://schemas.microsoft.com/office/drawing/2014/chart" uri="{C3380CC4-5D6E-409C-BE32-E72D297353CC}">
              <c16:uniqueId val="{00000001-7529-4E96-9352-145786C3956A}"/>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3023</c:v>
                </c:pt>
                <c:pt idx="1">
                  <c:v>61</c:v>
                </c:pt>
                <c:pt idx="2">
                  <c:v>89</c:v>
                </c:pt>
                <c:pt idx="3">
                  <c:v>302</c:v>
                </c:pt>
                <c:pt idx="5">
                  <c:v>682</c:v>
                </c:pt>
                <c:pt idx="6">
                  <c:v>764</c:v>
                </c:pt>
                <c:pt idx="7">
                  <c:v>1722</c:v>
                </c:pt>
              </c:numCache>
            </c:numRef>
          </c:val>
          <c:extLst>
            <c:ext xmlns:c16="http://schemas.microsoft.com/office/drawing/2014/chart" uri="{C3380CC4-5D6E-409C-BE32-E72D297353CC}">
              <c16:uniqueId val="{00000002-7529-4E96-9352-145786C3956A}"/>
            </c:ext>
          </c:extLst>
        </c:ser>
        <c:dLbls>
          <c:showLegendKey val="0"/>
          <c:showVal val="0"/>
          <c:showCatName val="0"/>
          <c:showSerName val="0"/>
          <c:showPercent val="0"/>
          <c:showBubbleSize val="0"/>
        </c:dLbls>
        <c:gapWidth val="150"/>
        <c:overlap val="100"/>
        <c:axId val="420563096"/>
        <c:axId val="420560472"/>
      </c:barChart>
      <c:catAx>
        <c:axId val="42056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560472"/>
        <c:crosses val="autoZero"/>
        <c:auto val="1"/>
        <c:lblAlgn val="ctr"/>
        <c:lblOffset val="100"/>
        <c:noMultiLvlLbl val="0"/>
      </c:catAx>
      <c:valAx>
        <c:axId val="420560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56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0.82444134586738205</c:v>
                </c:pt>
                <c:pt idx="1">
                  <c:v>0.35028534310081499</c:v>
                </c:pt>
                <c:pt idx="2">
                  <c:v>0.23895381674415</c:v>
                </c:pt>
              </c:numCache>
            </c:numRef>
          </c:val>
          <c:extLst>
            <c:ext xmlns:c16="http://schemas.microsoft.com/office/drawing/2014/chart" uri="{C3380CC4-5D6E-409C-BE32-E72D297353CC}">
              <c16:uniqueId val="{00000000-1022-4F85-A17E-EACAB5BFAB0D}"/>
            </c:ext>
          </c:extLst>
        </c:ser>
        <c:ser>
          <c:idx val="1"/>
          <c:order val="1"/>
          <c:tx>
            <c:strRef>
              <c:f>Sheet1!$C$1</c:f>
              <c:strCache>
                <c:ptCount val="1"/>
                <c:pt idx="0">
                  <c:v>@meridabikes_ar</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0.46669316485459</c:v>
                </c:pt>
                <c:pt idx="1">
                  <c:v>1.2310449291397001</c:v>
                </c:pt>
                <c:pt idx="2">
                  <c:v>0.32426976994059997</c:v>
                </c:pt>
              </c:numCache>
            </c:numRef>
          </c:val>
          <c:extLst>
            <c:ext xmlns:c16="http://schemas.microsoft.com/office/drawing/2014/chart" uri="{C3380CC4-5D6E-409C-BE32-E72D297353CC}">
              <c16:uniqueId val="{00000001-1022-4F85-A17E-EACAB5BFAB0D}"/>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0.226388815638218</c:v>
                </c:pt>
                <c:pt idx="1">
                  <c:v>7.6374745417515004E-3</c:v>
                </c:pt>
                <c:pt idx="2">
                  <c:v>0.1066477070743</c:v>
                </c:pt>
              </c:numCache>
            </c:numRef>
          </c:val>
          <c:extLst>
            <c:ext xmlns:c16="http://schemas.microsoft.com/office/drawing/2014/chart" uri="{C3380CC4-5D6E-409C-BE32-E72D297353CC}">
              <c16:uniqueId val="{00000002-1022-4F85-A17E-EACAB5BFAB0D}"/>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7.2999758278945999</c:v>
                </c:pt>
                <c:pt idx="1">
                  <c:v>0</c:v>
                </c:pt>
                <c:pt idx="2">
                  <c:v>0</c:v>
                </c:pt>
              </c:numCache>
            </c:numRef>
          </c:val>
          <c:extLst>
            <c:ext xmlns:c16="http://schemas.microsoft.com/office/drawing/2014/chart" uri="{C3380CC4-5D6E-409C-BE32-E72D297353CC}">
              <c16:uniqueId val="{00000003-1022-4F85-A17E-EACAB5BFAB0D}"/>
            </c:ext>
          </c:extLst>
        </c:ser>
        <c:ser>
          <c:idx val="4"/>
          <c:order val="4"/>
          <c:tx>
            <c:strRef>
              <c:f>Sheet1!$F$1</c:f>
              <c:strCache>
                <c:ptCount val="1"/>
                <c:pt idx="0">
                  <c:v>@orbea.argentina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1022-4F85-A17E-EACAB5BFAB0D}"/>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0.60154446347669299</c:v>
                </c:pt>
                <c:pt idx="1">
                  <c:v>0.66739868995023699</c:v>
                </c:pt>
                <c:pt idx="2">
                  <c:v>0</c:v>
                </c:pt>
              </c:numCache>
            </c:numRef>
          </c:val>
          <c:extLst>
            <c:ext xmlns:c16="http://schemas.microsoft.com/office/drawing/2014/chart" uri="{C3380CC4-5D6E-409C-BE32-E72D297353CC}">
              <c16:uniqueId val="{00000005-1022-4F85-A17E-EACAB5BFAB0D}"/>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0.40313950629730699</c:v>
                </c:pt>
                <c:pt idx="1">
                  <c:v>0.19128576675662701</c:v>
                </c:pt>
                <c:pt idx="2">
                  <c:v>0.401007232107917</c:v>
                </c:pt>
              </c:numCache>
            </c:numRef>
          </c:val>
          <c:extLst>
            <c:ext xmlns:c16="http://schemas.microsoft.com/office/drawing/2014/chart" uri="{C3380CC4-5D6E-409C-BE32-E72D297353CC}">
              <c16:uniqueId val="{00000006-1022-4F85-A17E-EACAB5BFAB0D}"/>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0.53177463243598899</c:v>
                </c:pt>
                <c:pt idx="1">
                  <c:v>0.36574338957813302</c:v>
                </c:pt>
                <c:pt idx="2">
                  <c:v>0.64257748343124499</c:v>
                </c:pt>
              </c:numCache>
            </c:numRef>
          </c:val>
          <c:extLst>
            <c:ext xmlns:c16="http://schemas.microsoft.com/office/drawing/2014/chart" uri="{C3380CC4-5D6E-409C-BE32-E72D297353CC}">
              <c16:uniqueId val="{00000007-1022-4F85-A17E-EACAB5BFAB0D}"/>
            </c:ext>
          </c:extLst>
        </c:ser>
        <c:dLbls>
          <c:showLegendKey val="0"/>
          <c:showVal val="0"/>
          <c:showCatName val="0"/>
          <c:showSerName val="0"/>
          <c:showPercent val="0"/>
          <c:showBubbleSize val="0"/>
        </c:dLbls>
        <c:gapWidth val="219"/>
        <c:overlap val="-27"/>
        <c:axId val="420562112"/>
        <c:axId val="420562768"/>
      </c:barChart>
      <c:catAx>
        <c:axId val="42056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562768"/>
        <c:crosses val="autoZero"/>
        <c:auto val="1"/>
        <c:lblAlgn val="ctr"/>
        <c:lblOffset val="100"/>
        <c:noMultiLvlLbl val="0"/>
      </c:catAx>
      <c:valAx>
        <c:axId val="42056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56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3601</c:v>
                </c:pt>
                <c:pt idx="1">
                  <c:v>281</c:v>
                </c:pt>
                <c:pt idx="2">
                  <c:v>109</c:v>
                </c:pt>
                <c:pt idx="3">
                  <c:v>294</c:v>
                </c:pt>
                <c:pt idx="5">
                  <c:v>1834</c:v>
                </c:pt>
                <c:pt idx="6">
                  <c:v>2104</c:v>
                </c:pt>
                <c:pt idx="7">
                  <c:v>5183</c:v>
                </c:pt>
              </c:numCache>
            </c:numRef>
          </c:val>
          <c:extLst>
            <c:ext xmlns:c16="http://schemas.microsoft.com/office/drawing/2014/chart" uri="{C3380CC4-5D6E-409C-BE32-E72D297353CC}">
              <c16:uniqueId val="{00000000-EA1F-47A6-826F-04A09D85508C}"/>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172</c:v>
                </c:pt>
                <c:pt idx="1">
                  <c:v>6</c:v>
                </c:pt>
                <c:pt idx="2">
                  <c:v>4</c:v>
                </c:pt>
                <c:pt idx="3">
                  <c:v>8</c:v>
                </c:pt>
                <c:pt idx="5">
                  <c:v>38</c:v>
                </c:pt>
                <c:pt idx="6">
                  <c:v>54</c:v>
                </c:pt>
                <c:pt idx="7">
                  <c:v>97</c:v>
                </c:pt>
              </c:numCache>
            </c:numRef>
          </c:val>
          <c:extLst>
            <c:ext xmlns:c16="http://schemas.microsoft.com/office/drawing/2014/chart" uri="{C3380CC4-5D6E-409C-BE32-E72D297353CC}">
              <c16:uniqueId val="{00000001-EA1F-47A6-826F-04A09D85508C}"/>
            </c:ext>
          </c:extLst>
        </c:ser>
        <c:dLbls>
          <c:showLegendKey val="0"/>
          <c:showVal val="0"/>
          <c:showCatName val="0"/>
          <c:showSerName val="0"/>
          <c:showPercent val="0"/>
          <c:showBubbleSize val="0"/>
        </c:dLbls>
        <c:gapWidth val="150"/>
        <c:overlap val="100"/>
        <c:axId val="420559488"/>
        <c:axId val="420574248"/>
      </c:barChart>
      <c:catAx>
        <c:axId val="42055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574248"/>
        <c:crosses val="autoZero"/>
        <c:auto val="1"/>
        <c:lblAlgn val="ctr"/>
        <c:lblOffset val="100"/>
        <c:noMultiLvlLbl val="0"/>
      </c:catAx>
      <c:valAx>
        <c:axId val="420574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55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A9FA7-C777-4DB2-86F3-6461ECD02A66}"/>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54BB552F-6715-4EDF-90FA-879A78016BF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38214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092B8-32E0-47FE-8D84-138BB6317592}"/>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875E8441-F8CE-47A0-84DD-4E680D55E272}"/>
              </a:ext>
            </a:extLst>
          </p:cNvPr>
          <p:cNvGraphicFramePr>
            <a:graphicFrameLocks noGrp="1"/>
          </p:cNvGraphicFramePr>
          <p:nvPr>
            <p:ph type="tbl" sz="quarter" idx="13"/>
            <p:extLst>
              <p:ext uri="{D42A27DB-BD31-4B8C-83A1-F6EECF244321}">
                <p14:modId xmlns:p14="http://schemas.microsoft.com/office/powerpoint/2010/main" val="3250823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21054383"/>
                    </a:ext>
                  </a:extLst>
                </a:gridCol>
                <a:gridCol w="658368">
                  <a:extLst>
                    <a:ext uri="{9D8B030D-6E8A-4147-A177-3AD203B41FA5}">
                      <a16:colId xmlns:a16="http://schemas.microsoft.com/office/drawing/2014/main" val="2186505963"/>
                    </a:ext>
                  </a:extLst>
                </a:gridCol>
                <a:gridCol w="658368">
                  <a:extLst>
                    <a:ext uri="{9D8B030D-6E8A-4147-A177-3AD203B41FA5}">
                      <a16:colId xmlns:a16="http://schemas.microsoft.com/office/drawing/2014/main" val="1758415901"/>
                    </a:ext>
                  </a:extLst>
                </a:gridCol>
                <a:gridCol w="658368">
                  <a:extLst>
                    <a:ext uri="{9D8B030D-6E8A-4147-A177-3AD203B41FA5}">
                      <a16:colId xmlns:a16="http://schemas.microsoft.com/office/drawing/2014/main" val="1930833762"/>
                    </a:ext>
                  </a:extLst>
                </a:gridCol>
                <a:gridCol w="658368">
                  <a:extLst>
                    <a:ext uri="{9D8B030D-6E8A-4147-A177-3AD203B41FA5}">
                      <a16:colId xmlns:a16="http://schemas.microsoft.com/office/drawing/2014/main" val="109759797"/>
                    </a:ext>
                  </a:extLst>
                </a:gridCol>
                <a:gridCol w="658368">
                  <a:extLst>
                    <a:ext uri="{9D8B030D-6E8A-4147-A177-3AD203B41FA5}">
                      <a16:colId xmlns:a16="http://schemas.microsoft.com/office/drawing/2014/main" val="1451123197"/>
                    </a:ext>
                  </a:extLst>
                </a:gridCol>
                <a:gridCol w="658368">
                  <a:extLst>
                    <a:ext uri="{9D8B030D-6E8A-4147-A177-3AD203B41FA5}">
                      <a16:colId xmlns:a16="http://schemas.microsoft.com/office/drawing/2014/main" val="469998618"/>
                    </a:ext>
                  </a:extLst>
                </a:gridCol>
                <a:gridCol w="658368">
                  <a:extLst>
                    <a:ext uri="{9D8B030D-6E8A-4147-A177-3AD203B41FA5}">
                      <a16:colId xmlns:a16="http://schemas.microsoft.com/office/drawing/2014/main" val="1357670286"/>
                    </a:ext>
                  </a:extLst>
                </a:gridCol>
                <a:gridCol w="658368">
                  <a:extLst>
                    <a:ext uri="{9D8B030D-6E8A-4147-A177-3AD203B41FA5}">
                      <a16:colId xmlns:a16="http://schemas.microsoft.com/office/drawing/2014/main" val="3800152832"/>
                    </a:ext>
                  </a:extLst>
                </a:gridCol>
                <a:gridCol w="658368">
                  <a:extLst>
                    <a:ext uri="{9D8B030D-6E8A-4147-A177-3AD203B41FA5}">
                      <a16:colId xmlns:a16="http://schemas.microsoft.com/office/drawing/2014/main" val="35358424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321755399"/>
                  </a:ext>
                </a:extLst>
              </a:tr>
              <a:tr h="370840">
                <a:tc>
                  <a:txBody>
                    <a:bodyPr/>
                    <a:lstStyle/>
                    <a:p>
                      <a:r>
                        <a:rPr lang="en-US" sz="1000"/>
                        <a:t>@trekbicycleargentina</a:t>
                      </a:r>
                    </a:p>
                  </a:txBody>
                  <a:tcPr/>
                </a:tc>
                <a:tc>
                  <a:txBody>
                    <a:bodyPr/>
                    <a:lstStyle/>
                    <a:p>
                      <a:r>
                        <a:rPr lang="en-US" sz="1000"/>
                        <a:t>47407</a:t>
                      </a:r>
                    </a:p>
                  </a:txBody>
                  <a:tcPr/>
                </a:tc>
                <a:tc>
                  <a:txBody>
                    <a:bodyPr/>
                    <a:lstStyle/>
                    <a:p>
                      <a:r>
                        <a:rPr lang="en-US" sz="1000"/>
                        <a:t>88</a:t>
                      </a:r>
                    </a:p>
                  </a:txBody>
                  <a:tcPr/>
                </a:tc>
                <a:tc>
                  <a:txBody>
                    <a:bodyPr/>
                    <a:lstStyle/>
                    <a:p>
                      <a:r>
                        <a:rPr lang="en-US" sz="1000"/>
                        <a:t>7</a:t>
                      </a:r>
                    </a:p>
                  </a:txBody>
                  <a:tcPr/>
                </a:tc>
                <a:tc>
                  <a:txBody>
                    <a:bodyPr/>
                    <a:lstStyle/>
                    <a:p>
                      <a:r>
                        <a:rPr lang="en-US" sz="1000"/>
                        <a:t>4</a:t>
                      </a:r>
                    </a:p>
                  </a:txBody>
                  <a:tcPr/>
                </a:tc>
                <a:tc>
                  <a:txBody>
                    <a:bodyPr/>
                    <a:lstStyle/>
                    <a:p>
                      <a:r>
                        <a:rPr lang="en-US" sz="1000"/>
                        <a:t>4</a:t>
                      </a:r>
                    </a:p>
                  </a:txBody>
                  <a:tcPr/>
                </a:tc>
                <a:tc>
                  <a:txBody>
                    <a:bodyPr/>
                    <a:lstStyle/>
                    <a:p>
                      <a:r>
                        <a:rPr lang="en-US" sz="1000"/>
                        <a:t>15</a:t>
                      </a:r>
                    </a:p>
                  </a:txBody>
                  <a:tcPr/>
                </a:tc>
                <a:tc>
                  <a:txBody>
                    <a:bodyPr/>
                    <a:lstStyle/>
                    <a:p>
                      <a:r>
                        <a:rPr lang="en-US" sz="1000"/>
                        <a:t>2104</a:t>
                      </a:r>
                    </a:p>
                  </a:txBody>
                  <a:tcPr/>
                </a:tc>
                <a:tc>
                  <a:txBody>
                    <a:bodyPr/>
                    <a:lstStyle/>
                    <a:p>
                      <a:r>
                        <a:rPr lang="en-US" sz="1000"/>
                        <a:t>54</a:t>
                      </a:r>
                    </a:p>
                  </a:txBody>
                  <a:tcPr/>
                </a:tc>
                <a:tc>
                  <a:txBody>
                    <a:bodyPr/>
                    <a:lstStyle/>
                    <a:p>
                      <a:r>
                        <a:rPr lang="en-US" sz="1000"/>
                        <a:t>0.3038 %</a:t>
                      </a:r>
                    </a:p>
                  </a:txBody>
                  <a:tcPr/>
                </a:tc>
                <a:extLst>
                  <a:ext uri="{0D108BD9-81ED-4DB2-BD59-A6C34878D82A}">
                    <a16:rowId xmlns:a16="http://schemas.microsoft.com/office/drawing/2014/main" val="2099986864"/>
                  </a:ext>
                </a:extLst>
              </a:tr>
              <a:tr h="370840">
                <a:tc>
                  <a:txBody>
                    <a:bodyPr/>
                    <a:lstStyle/>
                    <a:p>
                      <a:r>
                        <a:rPr lang="en-US" sz="1000"/>
                        <a:t>@specialized_arg</a:t>
                      </a:r>
                    </a:p>
                  </a:txBody>
                  <a:tcPr/>
                </a:tc>
                <a:tc>
                  <a:txBody>
                    <a:bodyPr/>
                    <a:lstStyle/>
                    <a:p>
                      <a:r>
                        <a:rPr lang="en-US" sz="1000"/>
                        <a:t>46291</a:t>
                      </a:r>
                    </a:p>
                  </a:txBody>
                  <a:tcPr/>
                </a:tc>
                <a:tc>
                  <a:txBody>
                    <a:bodyPr/>
                    <a:lstStyle/>
                    <a:p>
                      <a:r>
                        <a:rPr lang="en-US" sz="1000"/>
                        <a:t>825</a:t>
                      </a:r>
                    </a:p>
                  </a:txBody>
                  <a:tcPr/>
                </a:tc>
                <a:tc>
                  <a:txBody>
                    <a:bodyPr/>
                    <a:lstStyle/>
                    <a:p>
                      <a:r>
                        <a:rPr lang="en-US" sz="1000"/>
                        <a:t>4</a:t>
                      </a:r>
                    </a:p>
                  </a:txBody>
                  <a:tcPr/>
                </a:tc>
                <a:tc>
                  <a:txBody>
                    <a:bodyPr/>
                    <a:lstStyle/>
                    <a:p>
                      <a:r>
                        <a:rPr lang="en-US" sz="1000"/>
                        <a:t>8</a:t>
                      </a:r>
                    </a:p>
                  </a:txBody>
                  <a:tcPr/>
                </a:tc>
                <a:tc>
                  <a:txBody>
                    <a:bodyPr/>
                    <a:lstStyle/>
                    <a:p>
                      <a:r>
                        <a:rPr lang="en-US" sz="1000"/>
                        <a:t>1</a:t>
                      </a:r>
                    </a:p>
                  </a:txBody>
                  <a:tcPr/>
                </a:tc>
                <a:tc>
                  <a:txBody>
                    <a:bodyPr/>
                    <a:lstStyle/>
                    <a:p>
                      <a:r>
                        <a:rPr lang="en-US" sz="1000"/>
                        <a:t>13</a:t>
                      </a:r>
                    </a:p>
                  </a:txBody>
                  <a:tcPr/>
                </a:tc>
                <a:tc>
                  <a:txBody>
                    <a:bodyPr/>
                    <a:lstStyle/>
                    <a:p>
                      <a:r>
                        <a:rPr lang="en-US" sz="1000"/>
                        <a:t>3601</a:t>
                      </a:r>
                    </a:p>
                  </a:txBody>
                  <a:tcPr/>
                </a:tc>
                <a:tc>
                  <a:txBody>
                    <a:bodyPr/>
                    <a:lstStyle/>
                    <a:p>
                      <a:r>
                        <a:rPr lang="en-US" sz="1000"/>
                        <a:t>172</a:t>
                      </a:r>
                    </a:p>
                  </a:txBody>
                  <a:tcPr/>
                </a:tc>
                <a:tc>
                  <a:txBody>
                    <a:bodyPr/>
                    <a:lstStyle/>
                    <a:p>
                      <a:r>
                        <a:rPr lang="en-US" sz="1000"/>
                        <a:t>0.6326 %</a:t>
                      </a:r>
                    </a:p>
                  </a:txBody>
                  <a:tcPr/>
                </a:tc>
                <a:extLst>
                  <a:ext uri="{0D108BD9-81ED-4DB2-BD59-A6C34878D82A}">
                    <a16:rowId xmlns:a16="http://schemas.microsoft.com/office/drawing/2014/main" val="565119011"/>
                  </a:ext>
                </a:extLst>
              </a:tr>
              <a:tr h="370840">
                <a:tc>
                  <a:txBody>
                    <a:bodyPr/>
                    <a:lstStyle/>
                    <a:p>
                      <a:r>
                        <a:rPr lang="en-US" sz="1000"/>
                        <a:t>@scottsportsargentina</a:t>
                      </a:r>
                    </a:p>
                  </a:txBody>
                  <a:tcPr/>
                </a:tc>
                <a:tc>
                  <a:txBody>
                    <a:bodyPr/>
                    <a:lstStyle/>
                    <a:p>
                      <a:r>
                        <a:rPr lang="en-US" sz="1000"/>
                        <a:t>36130</a:t>
                      </a:r>
                    </a:p>
                  </a:txBody>
                  <a:tcPr/>
                </a:tc>
                <a:tc>
                  <a:txBody>
                    <a:bodyPr/>
                    <a:lstStyle/>
                    <a:p>
                      <a:r>
                        <a:rPr lang="en-US" sz="1000"/>
                        <a:t>437</a:t>
                      </a:r>
                    </a:p>
                  </a:txBody>
                  <a:tcPr/>
                </a:tc>
                <a:tc>
                  <a:txBody>
                    <a:bodyPr/>
                    <a:lstStyle/>
                    <a:p>
                      <a:r>
                        <a:rPr lang="en-US" sz="1000"/>
                        <a:t>20</a:t>
                      </a:r>
                    </a:p>
                  </a:txBody>
                  <a:tcPr/>
                </a:tc>
                <a:tc>
                  <a:txBody>
                    <a:bodyPr/>
                    <a:lstStyle/>
                    <a:p>
                      <a:r>
                        <a:rPr lang="en-US" sz="1000"/>
                        <a:t>9</a:t>
                      </a:r>
                    </a:p>
                  </a:txBody>
                  <a:tcPr/>
                </a:tc>
                <a:tc>
                  <a:txBody>
                    <a:bodyPr/>
                    <a:lstStyle/>
                    <a:p>
                      <a:r>
                        <a:rPr lang="en-US" sz="1000"/>
                        <a:t>4</a:t>
                      </a:r>
                    </a:p>
                  </a:txBody>
                  <a:tcPr/>
                </a:tc>
                <a:tc>
                  <a:txBody>
                    <a:bodyPr/>
                    <a:lstStyle/>
                    <a:p>
                      <a:r>
                        <a:rPr lang="en-US" sz="1000"/>
                        <a:t>33</a:t>
                      </a:r>
                    </a:p>
                  </a:txBody>
                  <a:tcPr/>
                </a:tc>
                <a:tc>
                  <a:txBody>
                    <a:bodyPr/>
                    <a:lstStyle/>
                    <a:p>
                      <a:r>
                        <a:rPr lang="en-US" sz="1000"/>
                        <a:t>5183</a:t>
                      </a:r>
                    </a:p>
                  </a:txBody>
                  <a:tcPr/>
                </a:tc>
                <a:tc>
                  <a:txBody>
                    <a:bodyPr/>
                    <a:lstStyle/>
                    <a:p>
                      <a:r>
                        <a:rPr lang="en-US" sz="1000"/>
                        <a:t>97</a:t>
                      </a:r>
                    </a:p>
                  </a:txBody>
                  <a:tcPr/>
                </a:tc>
                <a:tc>
                  <a:txBody>
                    <a:bodyPr/>
                    <a:lstStyle/>
                    <a:p>
                      <a:r>
                        <a:rPr lang="en-US" sz="1000"/>
                        <a:t>0.4455 %</a:t>
                      </a:r>
                    </a:p>
                  </a:txBody>
                  <a:tcPr/>
                </a:tc>
                <a:extLst>
                  <a:ext uri="{0D108BD9-81ED-4DB2-BD59-A6C34878D82A}">
                    <a16:rowId xmlns:a16="http://schemas.microsoft.com/office/drawing/2014/main" val="312545855"/>
                  </a:ext>
                </a:extLst>
              </a:tr>
              <a:tr h="370840">
                <a:tc>
                  <a:txBody>
                    <a:bodyPr/>
                    <a:lstStyle/>
                    <a:p>
                      <a:r>
                        <a:rPr lang="en-US" sz="1000"/>
                        <a:t>@giantargentina</a:t>
                      </a:r>
                    </a:p>
                  </a:txBody>
                  <a:tcPr/>
                </a:tc>
                <a:tc>
                  <a:txBody>
                    <a:bodyPr/>
                    <a:lstStyle/>
                    <a:p>
                      <a:r>
                        <a:rPr lang="en-US" sz="1000"/>
                        <a:t>19779</a:t>
                      </a:r>
                    </a:p>
                  </a:txBody>
                  <a:tcPr/>
                </a:tc>
                <a:tc>
                  <a:txBody>
                    <a:bodyPr/>
                    <a:lstStyle/>
                    <a:p>
                      <a:r>
                        <a:rPr lang="en-US" sz="1000"/>
                        <a:t>177</a:t>
                      </a:r>
                    </a:p>
                  </a:txBody>
                  <a:tcPr/>
                </a:tc>
                <a:tc>
                  <a:txBody>
                    <a:bodyPr/>
                    <a:lstStyle/>
                    <a:p>
                      <a:r>
                        <a:rPr lang="en-US" sz="1000"/>
                        <a:t>2</a:t>
                      </a:r>
                    </a:p>
                  </a:txBody>
                  <a:tcPr/>
                </a:tc>
                <a:tc>
                  <a:txBody>
                    <a:bodyPr/>
                    <a:lstStyle/>
                    <a:p>
                      <a:r>
                        <a:rPr lang="en-US" sz="1000"/>
                        <a:t>2</a:t>
                      </a:r>
                    </a:p>
                  </a:txBody>
                  <a:tcPr/>
                </a:tc>
                <a:tc>
                  <a:txBody>
                    <a:bodyPr/>
                    <a:lstStyle/>
                    <a:p>
                      <a:r>
                        <a:rPr lang="en-US" sz="1000"/>
                        <a:t>1</a:t>
                      </a:r>
                    </a:p>
                  </a:txBody>
                  <a:tcPr/>
                </a:tc>
                <a:tc>
                  <a:txBody>
                    <a:bodyPr/>
                    <a:lstStyle/>
                    <a:p>
                      <a:r>
                        <a:rPr lang="en-US" sz="1000"/>
                        <a:t>5</a:t>
                      </a:r>
                    </a:p>
                  </a:txBody>
                  <a:tcPr/>
                </a:tc>
                <a:tc>
                  <a:txBody>
                    <a:bodyPr/>
                    <a:lstStyle/>
                    <a:p>
                      <a:r>
                        <a:rPr lang="en-US" sz="1000"/>
                        <a:t>109</a:t>
                      </a:r>
                    </a:p>
                  </a:txBody>
                  <a:tcPr/>
                </a:tc>
                <a:tc>
                  <a:txBody>
                    <a:bodyPr/>
                    <a:lstStyle/>
                    <a:p>
                      <a:r>
                        <a:rPr lang="en-US" sz="1000"/>
                        <a:t>4</a:t>
                      </a:r>
                    </a:p>
                  </a:txBody>
                  <a:tcPr/>
                </a:tc>
                <a:tc>
                  <a:txBody>
                    <a:bodyPr/>
                    <a:lstStyle/>
                    <a:p>
                      <a:r>
                        <a:rPr lang="en-US" sz="1000"/>
                        <a:t>0.1148 %</a:t>
                      </a:r>
                    </a:p>
                  </a:txBody>
                  <a:tcPr/>
                </a:tc>
                <a:extLst>
                  <a:ext uri="{0D108BD9-81ED-4DB2-BD59-A6C34878D82A}">
                    <a16:rowId xmlns:a16="http://schemas.microsoft.com/office/drawing/2014/main" val="2788762771"/>
                  </a:ext>
                </a:extLst>
              </a:tr>
              <a:tr h="370840">
                <a:tc>
                  <a:txBody>
                    <a:bodyPr/>
                    <a:lstStyle/>
                    <a:p>
                      <a:r>
                        <a:rPr lang="en-US" sz="1000"/>
                        <a:t>@orbea.argentina</a:t>
                      </a:r>
                    </a:p>
                  </a:txBody>
                  <a:tcPr/>
                </a:tc>
                <a:tc>
                  <a:txBody>
                    <a:bodyPr/>
                    <a:lstStyle/>
                    <a:p>
                      <a:r>
                        <a:rPr lang="en-US" sz="1000"/>
                        <a:t>18798</a:t>
                      </a:r>
                    </a:p>
                  </a:txBody>
                  <a:tcPr/>
                </a:tc>
                <a:tc>
                  <a:txBody>
                    <a:bodyPr/>
                    <a:lstStyle/>
                    <a:p>
                      <a:r>
                        <a:rPr lang="en-US" sz="1000"/>
                        <a:t>-63</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269741473"/>
                  </a:ext>
                </a:extLst>
              </a:tr>
              <a:tr h="370840">
                <a:tc>
                  <a:txBody>
                    <a:bodyPr/>
                    <a:lstStyle/>
                    <a:p>
                      <a:r>
                        <a:rPr lang="en-US" sz="1000"/>
                        <a:t>@cannondale.argentina</a:t>
                      </a:r>
                    </a:p>
                  </a:txBody>
                  <a:tcPr/>
                </a:tc>
                <a:tc>
                  <a:txBody>
                    <a:bodyPr/>
                    <a:lstStyle/>
                    <a:p>
                      <a:r>
                        <a:rPr lang="en-US" sz="1000"/>
                        <a:t>16285</a:t>
                      </a:r>
                    </a:p>
                  </a:txBody>
                  <a:tcPr/>
                </a:tc>
                <a:tc>
                  <a:txBody>
                    <a:bodyPr/>
                    <a:lstStyle/>
                    <a:p>
                      <a:r>
                        <a:rPr lang="en-US" sz="1000"/>
                        <a:t>178</a:t>
                      </a:r>
                    </a:p>
                  </a:txBody>
                  <a:tcPr/>
                </a:tc>
                <a:tc>
                  <a:txBody>
                    <a:bodyPr/>
                    <a:lstStyle/>
                    <a:p>
                      <a:r>
                        <a:rPr lang="en-US" sz="1000"/>
                        <a:t>11</a:t>
                      </a:r>
                    </a:p>
                  </a:txBody>
                  <a:tcPr/>
                </a:tc>
                <a:tc>
                  <a:txBody>
                    <a:bodyPr/>
                    <a:lstStyle/>
                    <a:p>
                      <a:r>
                        <a:rPr lang="en-US" sz="1000"/>
                        <a:t>7</a:t>
                      </a:r>
                    </a:p>
                  </a:txBody>
                  <a:tcPr/>
                </a:tc>
                <a:tc>
                  <a:txBody>
                    <a:bodyPr/>
                    <a:lstStyle/>
                    <a:p>
                      <a:r>
                        <a:rPr lang="en-US" sz="1000"/>
                        <a:t>0</a:t>
                      </a:r>
                    </a:p>
                  </a:txBody>
                  <a:tcPr/>
                </a:tc>
                <a:tc>
                  <a:txBody>
                    <a:bodyPr/>
                    <a:lstStyle/>
                    <a:p>
                      <a:r>
                        <a:rPr lang="en-US" sz="1000"/>
                        <a:t>18</a:t>
                      </a:r>
                    </a:p>
                  </a:txBody>
                  <a:tcPr/>
                </a:tc>
                <a:tc>
                  <a:txBody>
                    <a:bodyPr/>
                    <a:lstStyle/>
                    <a:p>
                      <a:r>
                        <a:rPr lang="en-US" sz="1000"/>
                        <a:t>1834</a:t>
                      </a:r>
                    </a:p>
                  </a:txBody>
                  <a:tcPr/>
                </a:tc>
                <a:tc>
                  <a:txBody>
                    <a:bodyPr/>
                    <a:lstStyle/>
                    <a:p>
                      <a:r>
                        <a:rPr lang="en-US" sz="1000"/>
                        <a:t>38</a:t>
                      </a:r>
                    </a:p>
                  </a:txBody>
                  <a:tcPr/>
                </a:tc>
                <a:tc>
                  <a:txBody>
                    <a:bodyPr/>
                    <a:lstStyle/>
                    <a:p>
                      <a:r>
                        <a:rPr lang="en-US" sz="1000"/>
                        <a:t>0.6421 %</a:t>
                      </a:r>
                    </a:p>
                  </a:txBody>
                  <a:tcPr/>
                </a:tc>
                <a:extLst>
                  <a:ext uri="{0D108BD9-81ED-4DB2-BD59-A6C34878D82A}">
                    <a16:rowId xmlns:a16="http://schemas.microsoft.com/office/drawing/2014/main" val="3503479570"/>
                  </a:ext>
                </a:extLst>
              </a:tr>
              <a:tr h="370840">
                <a:tc>
                  <a:txBody>
                    <a:bodyPr/>
                    <a:lstStyle/>
                    <a:p>
                      <a:r>
                        <a:rPr lang="en-US" sz="1000"/>
                        <a:t>@meridabikes_ar</a:t>
                      </a:r>
                    </a:p>
                  </a:txBody>
                  <a:tcPr/>
                </a:tc>
                <a:tc>
                  <a:txBody>
                    <a:bodyPr/>
                    <a:lstStyle/>
                    <a:p>
                      <a:r>
                        <a:rPr lang="en-US" sz="1000"/>
                        <a:t>6592</a:t>
                      </a:r>
                    </a:p>
                  </a:txBody>
                  <a:tcPr/>
                </a:tc>
                <a:tc>
                  <a:txBody>
                    <a:bodyPr/>
                    <a:lstStyle/>
                    <a:p>
                      <a:r>
                        <a:rPr lang="en-US" sz="1000"/>
                        <a:t>94</a:t>
                      </a:r>
                    </a:p>
                  </a:txBody>
                  <a:tcPr/>
                </a:tc>
                <a:tc>
                  <a:txBody>
                    <a:bodyPr/>
                    <a:lstStyle/>
                    <a:p>
                      <a:r>
                        <a:rPr lang="en-US" sz="1000"/>
                        <a:t>2</a:t>
                      </a:r>
                    </a:p>
                  </a:txBody>
                  <a:tcPr/>
                </a:tc>
                <a:tc>
                  <a:txBody>
                    <a:bodyPr/>
                    <a:lstStyle/>
                    <a:p>
                      <a:r>
                        <a:rPr lang="en-US" sz="1000"/>
                        <a:t>2</a:t>
                      </a:r>
                    </a:p>
                  </a:txBody>
                  <a:tcPr/>
                </a:tc>
                <a:tc>
                  <a:txBody>
                    <a:bodyPr/>
                    <a:lstStyle/>
                    <a:p>
                      <a:r>
                        <a:rPr lang="en-US" sz="1000"/>
                        <a:t>3</a:t>
                      </a:r>
                    </a:p>
                  </a:txBody>
                  <a:tcPr/>
                </a:tc>
                <a:tc>
                  <a:txBody>
                    <a:bodyPr/>
                    <a:lstStyle/>
                    <a:p>
                      <a:r>
                        <a:rPr lang="en-US" sz="1000"/>
                        <a:t>7</a:t>
                      </a:r>
                    </a:p>
                  </a:txBody>
                  <a:tcPr/>
                </a:tc>
                <a:tc>
                  <a:txBody>
                    <a:bodyPr/>
                    <a:lstStyle/>
                    <a:p>
                      <a:r>
                        <a:rPr lang="en-US" sz="1000"/>
                        <a:t>281</a:t>
                      </a:r>
                    </a:p>
                  </a:txBody>
                  <a:tcPr/>
                </a:tc>
                <a:tc>
                  <a:txBody>
                    <a:bodyPr/>
                    <a:lstStyle/>
                    <a:p>
                      <a:r>
                        <a:rPr lang="en-US" sz="1000"/>
                        <a:t>6</a:t>
                      </a:r>
                    </a:p>
                  </a:txBody>
                  <a:tcPr/>
                </a:tc>
                <a:tc>
                  <a:txBody>
                    <a:bodyPr/>
                    <a:lstStyle/>
                    <a:p>
                      <a:r>
                        <a:rPr lang="en-US" sz="1000"/>
                        <a:t>0.6264 %</a:t>
                      </a:r>
                    </a:p>
                  </a:txBody>
                  <a:tcPr/>
                </a:tc>
                <a:extLst>
                  <a:ext uri="{0D108BD9-81ED-4DB2-BD59-A6C34878D82A}">
                    <a16:rowId xmlns:a16="http://schemas.microsoft.com/office/drawing/2014/main" val="663025903"/>
                  </a:ext>
                </a:extLst>
              </a:tr>
              <a:tr h="370840">
                <a:tc>
                  <a:txBody>
                    <a:bodyPr/>
                    <a:lstStyle/>
                    <a:p>
                      <a:r>
                        <a:rPr lang="en-US" sz="1000"/>
                        <a:t>@cervelo_argentina</a:t>
                      </a:r>
                    </a:p>
                  </a:txBody>
                  <a:tcPr/>
                </a:tc>
                <a:tc>
                  <a:txBody>
                    <a:bodyPr/>
                    <a:lstStyle/>
                    <a:p>
                      <a:r>
                        <a:rPr lang="en-US" sz="1000"/>
                        <a:t>4162</a:t>
                      </a:r>
                    </a:p>
                  </a:txBody>
                  <a:tcPr/>
                </a:tc>
                <a:tc>
                  <a:txBody>
                    <a:bodyPr/>
                    <a:lstStyle/>
                    <a:p>
                      <a:r>
                        <a:rPr lang="en-US" sz="1000"/>
                        <a:t>188</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294</a:t>
                      </a:r>
                    </a:p>
                  </a:txBody>
                  <a:tcPr/>
                </a:tc>
                <a:tc>
                  <a:txBody>
                    <a:bodyPr/>
                    <a:lstStyle/>
                    <a:p>
                      <a:r>
                        <a:rPr lang="en-US" sz="1000"/>
                        <a:t>8</a:t>
                      </a:r>
                    </a:p>
                  </a:txBody>
                  <a:tcPr/>
                </a:tc>
                <a:tc>
                  <a:txBody>
                    <a:bodyPr/>
                    <a:lstStyle/>
                    <a:p>
                      <a:r>
                        <a:rPr lang="en-US" sz="1000"/>
                        <a:t>7.4238 %</a:t>
                      </a:r>
                    </a:p>
                  </a:txBody>
                  <a:tcPr/>
                </a:tc>
                <a:extLst>
                  <a:ext uri="{0D108BD9-81ED-4DB2-BD59-A6C34878D82A}">
                    <a16:rowId xmlns:a16="http://schemas.microsoft.com/office/drawing/2014/main" val="3705599668"/>
                  </a:ext>
                </a:extLst>
              </a:tr>
            </a:tbl>
          </a:graphicData>
        </a:graphic>
      </p:graphicFrame>
      <p:sp>
        <p:nvSpPr>
          <p:cNvPr id="4" name="Text Placeholder 3">
            <a:extLst>
              <a:ext uri="{FF2B5EF4-FFF2-40B4-BE49-F238E27FC236}">
                <a16:creationId xmlns:a16="http://schemas.microsoft.com/office/drawing/2014/main" id="{89642287-0345-49FA-9D68-ADB07ADF9DD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72170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C4366-1825-441F-AC5A-C0DDCF1752CF}"/>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87D6B95B-D172-44F1-A47F-EC00F1DD9FD2}"/>
              </a:ext>
            </a:extLst>
          </p:cNvPr>
          <p:cNvGraphicFramePr>
            <a:graphicFrameLocks noGrp="1"/>
          </p:cNvGraphicFramePr>
          <p:nvPr>
            <p:ph type="chart" sz="quarter" idx="13"/>
            <p:extLst>
              <p:ext uri="{D42A27DB-BD31-4B8C-83A1-F6EECF244321}">
                <p14:modId xmlns:p14="http://schemas.microsoft.com/office/powerpoint/2010/main" val="2402681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0F2C81-FAA3-45DB-B779-9E39373E388D}"/>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4495CD84-207E-4431-B845-8F45A0AB6F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1527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086D1-3865-4AAB-9A1B-0DED7AA4E0D8}"/>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2C958ABA-1DF7-45ED-8BCE-9A96A38FEB22}"/>
              </a:ext>
            </a:extLst>
          </p:cNvPr>
          <p:cNvGraphicFramePr>
            <a:graphicFrameLocks noGrp="1"/>
          </p:cNvGraphicFramePr>
          <p:nvPr>
            <p:ph type="chart" sz="quarter" idx="13"/>
            <p:extLst>
              <p:ext uri="{D42A27DB-BD31-4B8C-83A1-F6EECF244321}">
                <p14:modId xmlns:p14="http://schemas.microsoft.com/office/powerpoint/2010/main" val="2765723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778356-6760-4EF3-A360-D9BC6F60A1DF}"/>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81A5A3CC-EB77-43FF-BCD5-EE45EEC654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4121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3177D-A461-47A1-B511-DA39F529E888}"/>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CE4D08CD-67F9-4016-9023-18FDF20D4FC4}"/>
              </a:ext>
            </a:extLst>
          </p:cNvPr>
          <p:cNvGraphicFramePr>
            <a:graphicFrameLocks noGrp="1"/>
          </p:cNvGraphicFramePr>
          <p:nvPr>
            <p:ph type="chart" sz="quarter" idx="13"/>
            <p:extLst>
              <p:ext uri="{D42A27DB-BD31-4B8C-83A1-F6EECF244321}">
                <p14:modId xmlns:p14="http://schemas.microsoft.com/office/powerpoint/2010/main" val="444900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4042AD-77B1-40C2-A753-9DEF4D6B7A05}"/>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C163BF51-1AED-441F-B370-FD0AD4EC4E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6920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F924D-17AA-40E2-B6E4-F7847C88EF5C}"/>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9659EDF0-A10F-4766-83D2-C9617675A03D}"/>
              </a:ext>
            </a:extLst>
          </p:cNvPr>
          <p:cNvGraphicFramePr>
            <a:graphicFrameLocks noGrp="1"/>
          </p:cNvGraphicFramePr>
          <p:nvPr>
            <p:ph type="chart" sz="quarter" idx="13"/>
            <p:extLst>
              <p:ext uri="{D42A27DB-BD31-4B8C-83A1-F6EECF244321}">
                <p14:modId xmlns:p14="http://schemas.microsoft.com/office/powerpoint/2010/main" val="1462626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AB9C6D-6E3A-4B28-8D1B-F264B97AD926}"/>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469000D7-80ED-4814-B6AD-2395BDF71C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663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F553D-AEB5-42F1-AA44-ED2040A07F15}"/>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5C73AAF3-AB19-426C-B2A2-9282D5D3FC4B}"/>
              </a:ext>
            </a:extLst>
          </p:cNvPr>
          <p:cNvGraphicFramePr>
            <a:graphicFrameLocks noGrp="1"/>
          </p:cNvGraphicFramePr>
          <p:nvPr>
            <p:ph type="chart" sz="quarter" idx="13"/>
            <p:extLst>
              <p:ext uri="{D42A27DB-BD31-4B8C-83A1-F6EECF244321}">
                <p14:modId xmlns:p14="http://schemas.microsoft.com/office/powerpoint/2010/main" val="3678775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4FA7B6-7AED-4F84-B70B-F8F0F724E6C2}"/>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D37DC714-BC31-48A4-A50F-907FA417DD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7709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64AF-7347-4E18-8641-732D78A5026F}"/>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01C610C6-F236-4EA9-958A-7EB4EB31E60E}"/>
              </a:ext>
            </a:extLst>
          </p:cNvPr>
          <p:cNvGraphicFramePr>
            <a:graphicFrameLocks noGrp="1"/>
          </p:cNvGraphicFramePr>
          <p:nvPr>
            <p:ph type="chart" sz="quarter" idx="13"/>
            <p:extLst>
              <p:ext uri="{D42A27DB-BD31-4B8C-83A1-F6EECF244321}">
                <p14:modId xmlns:p14="http://schemas.microsoft.com/office/powerpoint/2010/main" val="2107920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BCE0EB-A4FC-4A59-87DD-531A813A3A5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A4B34B5A-67F0-4E53-810C-2FFA6EEC71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3325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65561-12E3-460C-9A4D-221A52753A49}"/>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B7EE9688-CBCB-41A0-BBE0-A517F7B3D606}"/>
              </a:ext>
            </a:extLst>
          </p:cNvPr>
          <p:cNvGraphicFramePr>
            <a:graphicFrameLocks noGrp="1"/>
          </p:cNvGraphicFramePr>
          <p:nvPr>
            <p:ph type="chart" sz="quarter" idx="13"/>
            <p:extLst>
              <p:ext uri="{D42A27DB-BD31-4B8C-83A1-F6EECF244321}">
                <p14:modId xmlns:p14="http://schemas.microsoft.com/office/powerpoint/2010/main" val="685334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6CA33A-7642-4C65-9E37-F0DAAC0F7CDA}"/>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39993AAB-68DC-4A50-9678-CAD5BBFC49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6801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7EA09-B13D-4D5A-8C96-B605EEAA516E}"/>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2727565A-F343-4366-AFD1-8C471DB3311F}"/>
              </a:ext>
            </a:extLst>
          </p:cNvPr>
          <p:cNvGraphicFramePr>
            <a:graphicFrameLocks noGrp="1"/>
          </p:cNvGraphicFramePr>
          <p:nvPr>
            <p:ph type="chart" sz="quarter" idx="13"/>
            <p:extLst>
              <p:ext uri="{D42A27DB-BD31-4B8C-83A1-F6EECF244321}">
                <p14:modId xmlns:p14="http://schemas.microsoft.com/office/powerpoint/2010/main" val="776057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60E2F4-8D58-47F7-AEE4-0117B15C348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04A96965-9435-40EE-B592-D27175A794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4015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3C0E0-2092-4741-8A43-8269C524A2CF}"/>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D91EB144-8AEF-483C-BED0-78195D6B012C}"/>
              </a:ext>
            </a:extLst>
          </p:cNvPr>
          <p:cNvGraphicFramePr>
            <a:graphicFrameLocks noGrp="1"/>
          </p:cNvGraphicFramePr>
          <p:nvPr>
            <p:ph type="chart" sz="quarter" idx="13"/>
            <p:extLst>
              <p:ext uri="{D42A27DB-BD31-4B8C-83A1-F6EECF244321}">
                <p14:modId xmlns:p14="http://schemas.microsoft.com/office/powerpoint/2010/main" val="1018144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876AFA-52D2-47B8-8E69-E0E3DA24E6B1}"/>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92863AF1-34A2-426E-9508-563257FFD6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8513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DD11F-0184-40D0-BFC4-ACBB1D2E4C29}"/>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7C97B676-B4D4-40B0-B195-648117BFE46F}"/>
              </a:ext>
            </a:extLst>
          </p:cNvPr>
          <p:cNvGraphicFramePr>
            <a:graphicFrameLocks noGrp="1"/>
          </p:cNvGraphicFramePr>
          <p:nvPr>
            <p:ph type="chart" sz="quarter" idx="13"/>
            <p:extLst>
              <p:ext uri="{D42A27DB-BD31-4B8C-83A1-F6EECF244321}">
                <p14:modId xmlns:p14="http://schemas.microsoft.com/office/powerpoint/2010/main" val="2532517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D9E327-4017-4218-A29E-58F3CB39AC7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4DC4CB7D-BDD0-46E2-90EA-E1461B38C0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6379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FD8C6-A4A2-4510-93C2-34D90DC844CA}"/>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0AC87F0C-809B-4663-A454-A6508954EF1B}"/>
              </a:ext>
            </a:extLst>
          </p:cNvPr>
          <p:cNvGraphicFramePr>
            <a:graphicFrameLocks noGrp="1"/>
          </p:cNvGraphicFramePr>
          <p:nvPr>
            <p:ph type="chart" sz="quarter" idx="13"/>
            <p:extLst>
              <p:ext uri="{D42A27DB-BD31-4B8C-83A1-F6EECF244321}">
                <p14:modId xmlns:p14="http://schemas.microsoft.com/office/powerpoint/2010/main" val="2588309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642E7E-C6E9-4F8F-8449-2B562F9A3F11}"/>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612CB481-D389-4FFC-B379-BF98C50692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6748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5F17D-8A53-4D74-806C-9AB6DA2C4215}"/>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0F5D7CBA-2746-490D-A84E-62D03B15A78C}"/>
              </a:ext>
            </a:extLst>
          </p:cNvPr>
          <p:cNvGraphicFramePr>
            <a:graphicFrameLocks noGrp="1"/>
          </p:cNvGraphicFramePr>
          <p:nvPr>
            <p:ph type="chart" sz="quarter" idx="13"/>
            <p:extLst>
              <p:ext uri="{D42A27DB-BD31-4B8C-83A1-F6EECF244321}">
                <p14:modId xmlns:p14="http://schemas.microsoft.com/office/powerpoint/2010/main" val="812302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AD876B-5120-4636-9392-E6CB0EFF4A9E}"/>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EB75085F-4EFE-4402-95C6-B75E6B37AB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9347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9C342-C08E-49FA-825A-80911674CAFC}"/>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7C2F9220-4382-44F0-AF4D-A4953B3C480C}"/>
              </a:ext>
            </a:extLst>
          </p:cNvPr>
          <p:cNvGraphicFramePr>
            <a:graphicFrameLocks noGrp="1"/>
          </p:cNvGraphicFramePr>
          <p:nvPr>
            <p:ph type="tbl" sz="quarter" idx="13"/>
            <p:extLst>
              <p:ext uri="{D42A27DB-BD31-4B8C-83A1-F6EECF244321}">
                <p14:modId xmlns:p14="http://schemas.microsoft.com/office/powerpoint/2010/main" val="3813815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39667022"/>
                    </a:ext>
                  </a:extLst>
                </a:gridCol>
                <a:gridCol w="1399032">
                  <a:extLst>
                    <a:ext uri="{9D8B030D-6E8A-4147-A177-3AD203B41FA5}">
                      <a16:colId xmlns:a16="http://schemas.microsoft.com/office/drawing/2014/main" val="889387303"/>
                    </a:ext>
                  </a:extLst>
                </a:gridCol>
                <a:gridCol w="1399032">
                  <a:extLst>
                    <a:ext uri="{9D8B030D-6E8A-4147-A177-3AD203B41FA5}">
                      <a16:colId xmlns:a16="http://schemas.microsoft.com/office/drawing/2014/main" val="27181137"/>
                    </a:ext>
                  </a:extLst>
                </a:gridCol>
                <a:gridCol w="1399032">
                  <a:extLst>
                    <a:ext uri="{9D8B030D-6E8A-4147-A177-3AD203B41FA5}">
                      <a16:colId xmlns:a16="http://schemas.microsoft.com/office/drawing/2014/main" val="2927378421"/>
                    </a:ext>
                  </a:extLst>
                </a:gridCol>
                <a:gridCol w="1399032">
                  <a:extLst>
                    <a:ext uri="{9D8B030D-6E8A-4147-A177-3AD203B41FA5}">
                      <a16:colId xmlns:a16="http://schemas.microsoft.com/office/drawing/2014/main" val="1155415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3603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a:t>
                      </a:r>
                    </a:p>
                  </a:txBody>
                  <a:tcPr/>
                </a:tc>
                <a:extLst>
                  <a:ext uri="{0D108BD9-81ED-4DB2-BD59-A6C34878D82A}">
                    <a16:rowId xmlns:a16="http://schemas.microsoft.com/office/drawing/2014/main" val="3415692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165.86206896552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3.1379310344828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1518633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4.4761904761905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139.19047619048</a:t>
                      </a:r>
                    </a:p>
                  </a:txBody>
                  <a:tcPr/>
                </a:tc>
                <a:extLst>
                  <a:ext uri="{0D108BD9-81ED-4DB2-BD59-A6C34878D82A}">
                    <a16:rowId xmlns:a16="http://schemas.microsoft.com/office/drawing/2014/main" val="1011255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124.92857142857</a:t>
                      </a:r>
                    </a:p>
                  </a:txBody>
                  <a:tcPr/>
                </a:tc>
                <a:extLst>
                  <a:ext uri="{0D108BD9-81ED-4DB2-BD59-A6C34878D82A}">
                    <a16:rowId xmlns:a16="http://schemas.microsoft.com/office/drawing/2014/main" val="979139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124.92857142857</a:t>
                      </a:r>
                    </a:p>
                  </a:txBody>
                  <a:tcPr/>
                </a:tc>
                <a:extLst>
                  <a:ext uri="{0D108BD9-81ED-4DB2-BD59-A6C34878D82A}">
                    <a16:rowId xmlns:a16="http://schemas.microsoft.com/office/drawing/2014/main" val="39937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119.23076923077</a:t>
                      </a:r>
                    </a:p>
                  </a:txBody>
                  <a:tcPr/>
                </a:tc>
                <a:extLst>
                  <a:ext uri="{0D108BD9-81ED-4DB2-BD59-A6C34878D82A}">
                    <a16:rowId xmlns:a16="http://schemas.microsoft.com/office/drawing/2014/main" val="325915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130.61538461538</a:t>
                      </a:r>
                    </a:p>
                  </a:txBody>
                  <a:tcPr/>
                </a:tc>
                <a:extLst>
                  <a:ext uri="{0D108BD9-81ED-4DB2-BD59-A6C34878D82A}">
                    <a16:rowId xmlns:a16="http://schemas.microsoft.com/office/drawing/2014/main" val="277895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111.91666666667</a:t>
                      </a:r>
                    </a:p>
                  </a:txBody>
                  <a:tcPr/>
                </a:tc>
                <a:extLst>
                  <a:ext uri="{0D108BD9-81ED-4DB2-BD59-A6C34878D82A}">
                    <a16:rowId xmlns:a16="http://schemas.microsoft.com/office/drawing/2014/main" val="193772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296.41666666667</a:t>
                      </a:r>
                    </a:p>
                  </a:txBody>
                  <a:tcPr/>
                </a:tc>
                <a:extLst>
                  <a:ext uri="{0D108BD9-81ED-4DB2-BD59-A6C34878D82A}">
                    <a16:rowId xmlns:a16="http://schemas.microsoft.com/office/drawing/2014/main" val="248747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extLst>
                  <a:ext uri="{0D108BD9-81ED-4DB2-BD59-A6C34878D82A}">
                    <a16:rowId xmlns:a16="http://schemas.microsoft.com/office/drawing/2014/main" val="2727783759"/>
                  </a:ext>
                </a:extLst>
              </a:tr>
            </a:tbl>
          </a:graphicData>
        </a:graphic>
      </p:graphicFrame>
      <p:sp>
        <p:nvSpPr>
          <p:cNvPr id="4" name="Text Placeholder 3">
            <a:extLst>
              <a:ext uri="{FF2B5EF4-FFF2-40B4-BE49-F238E27FC236}">
                <a16:creationId xmlns:a16="http://schemas.microsoft.com/office/drawing/2014/main" id="{00F2E48F-BD42-480A-AB06-A331B2580DE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93187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F0D1F-C529-4180-B11F-3507420FFD3B}"/>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CAAABD49-65F1-434B-8B7F-3EC781D1633A}"/>
              </a:ext>
            </a:extLst>
          </p:cNvPr>
          <p:cNvGraphicFramePr>
            <a:graphicFrameLocks noGrp="1"/>
          </p:cNvGraphicFramePr>
          <p:nvPr>
            <p:ph type="tbl" sz="quarter" idx="13"/>
            <p:extLst>
              <p:ext uri="{D42A27DB-BD31-4B8C-83A1-F6EECF244321}">
                <p14:modId xmlns:p14="http://schemas.microsoft.com/office/powerpoint/2010/main" val="2379406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2828837"/>
                    </a:ext>
                  </a:extLst>
                </a:gridCol>
                <a:gridCol w="1399032">
                  <a:extLst>
                    <a:ext uri="{9D8B030D-6E8A-4147-A177-3AD203B41FA5}">
                      <a16:colId xmlns:a16="http://schemas.microsoft.com/office/drawing/2014/main" val="407388940"/>
                    </a:ext>
                  </a:extLst>
                </a:gridCol>
                <a:gridCol w="1399032">
                  <a:extLst>
                    <a:ext uri="{9D8B030D-6E8A-4147-A177-3AD203B41FA5}">
                      <a16:colId xmlns:a16="http://schemas.microsoft.com/office/drawing/2014/main" val="4153303059"/>
                    </a:ext>
                  </a:extLst>
                </a:gridCol>
                <a:gridCol w="1399032">
                  <a:extLst>
                    <a:ext uri="{9D8B030D-6E8A-4147-A177-3AD203B41FA5}">
                      <a16:colId xmlns:a16="http://schemas.microsoft.com/office/drawing/2014/main" val="2778515962"/>
                    </a:ext>
                  </a:extLst>
                </a:gridCol>
                <a:gridCol w="1399032">
                  <a:extLst>
                    <a:ext uri="{9D8B030D-6E8A-4147-A177-3AD203B41FA5}">
                      <a16:colId xmlns:a16="http://schemas.microsoft.com/office/drawing/2014/main" val="3793777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18585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extLst>
                  <a:ext uri="{0D108BD9-81ED-4DB2-BD59-A6C34878D82A}">
                    <a16:rowId xmlns:a16="http://schemas.microsoft.com/office/drawing/2014/main" val="1710548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#treallant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62.666666666667</a:t>
                      </a:r>
                    </a:p>
                  </a:txBody>
                  <a:tcPr/>
                </a:tc>
                <a:extLst>
                  <a:ext uri="{0D108BD9-81ED-4DB2-BD59-A6C34878D82A}">
                    <a16:rowId xmlns:a16="http://schemas.microsoft.com/office/drawing/2014/main" val="2326287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extLst>
                  <a:ext uri="{0D108BD9-81ED-4DB2-BD59-A6C34878D82A}">
                    <a16:rowId xmlns:a16="http://schemas.microsoft.com/office/drawing/2014/main" val="330949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extLst>
                  <a:ext uri="{0D108BD9-81ED-4DB2-BD59-A6C34878D82A}">
                    <a16:rowId xmlns:a16="http://schemas.microsoft.com/office/drawing/2014/main" val="2414925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extLst>
                  <a:ext uri="{0D108BD9-81ED-4DB2-BD59-A6C34878D82A}">
                    <a16:rowId xmlns:a16="http://schemas.microsoft.com/office/drawing/2014/main" val="2290744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extLst>
                  <a:ext uri="{0D108BD9-81ED-4DB2-BD59-A6C34878D82A}">
                    <a16:rowId xmlns:a16="http://schemas.microsoft.com/office/drawing/2014/main" val="3489062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#RideGiant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7094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86.25</a:t>
                      </a:r>
                    </a:p>
                  </a:txBody>
                  <a:tcPr/>
                </a:tc>
                <a:extLst>
                  <a:ext uri="{0D108BD9-81ED-4DB2-BD59-A6C34878D82A}">
                    <a16:rowId xmlns:a16="http://schemas.microsoft.com/office/drawing/2014/main" val="513252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311116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410.66666666667</a:t>
                      </a:r>
                    </a:p>
                  </a:txBody>
                  <a:tcPr/>
                </a:tc>
                <a:extLst>
                  <a:ext uri="{0D108BD9-81ED-4DB2-BD59-A6C34878D82A}">
                    <a16:rowId xmlns:a16="http://schemas.microsoft.com/office/drawing/2014/main" val="3443324441"/>
                  </a:ext>
                </a:extLst>
              </a:tr>
            </a:tbl>
          </a:graphicData>
        </a:graphic>
      </p:graphicFrame>
      <p:sp>
        <p:nvSpPr>
          <p:cNvPr id="4" name="Text Placeholder 3">
            <a:extLst>
              <a:ext uri="{FF2B5EF4-FFF2-40B4-BE49-F238E27FC236}">
                <a16:creationId xmlns:a16="http://schemas.microsoft.com/office/drawing/2014/main" id="{3F7DECEA-5929-4BF2-921F-F43815F4CCC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469014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21EFC-1483-4475-BA45-BBE6A48AD30C}"/>
              </a:ext>
            </a:extLst>
          </p:cNvPr>
          <p:cNvSpPr>
            <a:spLocks noGrp="1"/>
          </p:cNvSpPr>
          <p:nvPr>
            <p:ph type="title"/>
          </p:nvPr>
        </p:nvSpPr>
        <p:spPr/>
        <p:txBody>
          <a:bodyPr/>
          <a:lstStyle/>
          <a:p>
            <a:r>
              <a:rPr lang="en-US"/>
              <a:t>Instagram Posts Table | Scott - 1 of 26</a:t>
            </a:r>
          </a:p>
        </p:txBody>
      </p:sp>
      <p:graphicFrame>
        <p:nvGraphicFramePr>
          <p:cNvPr id="5" name="Table Placeholder 4">
            <a:extLst>
              <a:ext uri="{FF2B5EF4-FFF2-40B4-BE49-F238E27FC236}">
                <a16:creationId xmlns:a16="http://schemas.microsoft.com/office/drawing/2014/main" id="{D4478B21-99F8-4887-9B5C-3D7347147DA8}"/>
              </a:ext>
            </a:extLst>
          </p:cNvPr>
          <p:cNvGraphicFramePr>
            <a:graphicFrameLocks noGrp="1"/>
          </p:cNvGraphicFramePr>
          <p:nvPr>
            <p:ph type="tbl" sz="quarter" idx="13"/>
            <p:extLst>
              <p:ext uri="{D42A27DB-BD31-4B8C-83A1-F6EECF244321}">
                <p14:modId xmlns:p14="http://schemas.microsoft.com/office/powerpoint/2010/main" val="495960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99159881"/>
                    </a:ext>
                  </a:extLst>
                </a:gridCol>
                <a:gridCol w="1810512">
                  <a:extLst>
                    <a:ext uri="{9D8B030D-6E8A-4147-A177-3AD203B41FA5}">
                      <a16:colId xmlns:a16="http://schemas.microsoft.com/office/drawing/2014/main" val="526119958"/>
                    </a:ext>
                  </a:extLst>
                </a:gridCol>
                <a:gridCol w="822960">
                  <a:extLst>
                    <a:ext uri="{9D8B030D-6E8A-4147-A177-3AD203B41FA5}">
                      <a16:colId xmlns:a16="http://schemas.microsoft.com/office/drawing/2014/main" val="910099256"/>
                    </a:ext>
                  </a:extLst>
                </a:gridCol>
                <a:gridCol w="822960">
                  <a:extLst>
                    <a:ext uri="{9D8B030D-6E8A-4147-A177-3AD203B41FA5}">
                      <a16:colId xmlns:a16="http://schemas.microsoft.com/office/drawing/2014/main" val="1235897302"/>
                    </a:ext>
                  </a:extLst>
                </a:gridCol>
                <a:gridCol w="822960">
                  <a:extLst>
                    <a:ext uri="{9D8B030D-6E8A-4147-A177-3AD203B41FA5}">
                      <a16:colId xmlns:a16="http://schemas.microsoft.com/office/drawing/2014/main" val="3796046263"/>
                    </a:ext>
                  </a:extLst>
                </a:gridCol>
                <a:gridCol w="822960">
                  <a:extLst>
                    <a:ext uri="{9D8B030D-6E8A-4147-A177-3AD203B41FA5}">
                      <a16:colId xmlns:a16="http://schemas.microsoft.com/office/drawing/2014/main" val="1323102568"/>
                    </a:ext>
                  </a:extLst>
                </a:gridCol>
                <a:gridCol w="822960">
                  <a:extLst>
                    <a:ext uri="{9D8B030D-6E8A-4147-A177-3AD203B41FA5}">
                      <a16:colId xmlns:a16="http://schemas.microsoft.com/office/drawing/2014/main" val="151261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9158261"/>
                  </a:ext>
                </a:extLst>
              </a:tr>
            </a:tbl>
          </a:graphicData>
        </a:graphic>
      </p:graphicFrame>
      <p:sp>
        <p:nvSpPr>
          <p:cNvPr id="4" name="Text Placeholder 3">
            <a:extLst>
              <a:ext uri="{FF2B5EF4-FFF2-40B4-BE49-F238E27FC236}">
                <a16:creationId xmlns:a16="http://schemas.microsoft.com/office/drawing/2014/main" id="{1E6E5CFC-E72F-498A-BA3B-E2DF1151A4A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94489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599C5-82E4-4B40-BC5A-25F8D0861EB3}"/>
              </a:ext>
            </a:extLst>
          </p:cNvPr>
          <p:cNvSpPr>
            <a:spLocks noGrp="1"/>
          </p:cNvSpPr>
          <p:nvPr>
            <p:ph type="title"/>
          </p:nvPr>
        </p:nvSpPr>
        <p:spPr/>
        <p:txBody>
          <a:bodyPr/>
          <a:lstStyle/>
          <a:p>
            <a:r>
              <a:rPr lang="en-US"/>
              <a:t>Instagram Posts Table | Scott - 2 of 26</a:t>
            </a:r>
          </a:p>
        </p:txBody>
      </p:sp>
      <p:graphicFrame>
        <p:nvGraphicFramePr>
          <p:cNvPr id="5" name="Table Placeholder 4">
            <a:extLst>
              <a:ext uri="{FF2B5EF4-FFF2-40B4-BE49-F238E27FC236}">
                <a16:creationId xmlns:a16="http://schemas.microsoft.com/office/drawing/2014/main" id="{1E73AA96-D086-4600-AF3B-F4D025C40BDE}"/>
              </a:ext>
            </a:extLst>
          </p:cNvPr>
          <p:cNvGraphicFramePr>
            <a:graphicFrameLocks noGrp="1"/>
          </p:cNvGraphicFramePr>
          <p:nvPr>
            <p:ph type="tbl" sz="quarter" idx="13"/>
            <p:extLst>
              <p:ext uri="{D42A27DB-BD31-4B8C-83A1-F6EECF244321}">
                <p14:modId xmlns:p14="http://schemas.microsoft.com/office/powerpoint/2010/main" val="1939533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86144435"/>
                    </a:ext>
                  </a:extLst>
                </a:gridCol>
                <a:gridCol w="1810512">
                  <a:extLst>
                    <a:ext uri="{9D8B030D-6E8A-4147-A177-3AD203B41FA5}">
                      <a16:colId xmlns:a16="http://schemas.microsoft.com/office/drawing/2014/main" val="3172304959"/>
                    </a:ext>
                  </a:extLst>
                </a:gridCol>
                <a:gridCol w="822960">
                  <a:extLst>
                    <a:ext uri="{9D8B030D-6E8A-4147-A177-3AD203B41FA5}">
                      <a16:colId xmlns:a16="http://schemas.microsoft.com/office/drawing/2014/main" val="289027424"/>
                    </a:ext>
                  </a:extLst>
                </a:gridCol>
                <a:gridCol w="822960">
                  <a:extLst>
                    <a:ext uri="{9D8B030D-6E8A-4147-A177-3AD203B41FA5}">
                      <a16:colId xmlns:a16="http://schemas.microsoft.com/office/drawing/2014/main" val="334248156"/>
                    </a:ext>
                  </a:extLst>
                </a:gridCol>
                <a:gridCol w="822960">
                  <a:extLst>
                    <a:ext uri="{9D8B030D-6E8A-4147-A177-3AD203B41FA5}">
                      <a16:colId xmlns:a16="http://schemas.microsoft.com/office/drawing/2014/main" val="2459443037"/>
                    </a:ext>
                  </a:extLst>
                </a:gridCol>
                <a:gridCol w="822960">
                  <a:extLst>
                    <a:ext uri="{9D8B030D-6E8A-4147-A177-3AD203B41FA5}">
                      <a16:colId xmlns:a16="http://schemas.microsoft.com/office/drawing/2014/main" val="2492178351"/>
                    </a:ext>
                  </a:extLst>
                </a:gridCol>
                <a:gridCol w="822960">
                  <a:extLst>
                    <a:ext uri="{9D8B030D-6E8A-4147-A177-3AD203B41FA5}">
                      <a16:colId xmlns:a16="http://schemas.microsoft.com/office/drawing/2014/main" val="2319144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0950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- 2022-02-02 18:30:08</a:t>
                      </a:r>
                      <a:r>
                        <a:rPr kumimoji="0" lang="en-US" sz="1000" b="0" i="0" u="none" strike="noStrike" kern="1200" cap="none" spc="0" normalizeH="0" baseline="0" noProof="0">
                          <a:ln>
                            <a:noFill/>
                          </a:ln>
                          <a:solidFill>
                            <a:prstClr val="black"/>
                          </a:solidFill>
                          <a:effectLst/>
                          <a:uLnTx/>
                          <a:uFillTx/>
                          <a:latin typeface="+mn-lt"/>
                          <a:ea typeface="+mn-ea"/>
                          <a:cs typeface="+mn-cs"/>
                        </a:rPr>
                        <a:t>
 Rápida, eficiente y liviana como ninguna. La Specialized Epic Expert te hará volar en los senderos más técnicos.🚵‍♂️💨 
Su alma es un cuadro súper liviano de geometría moderna, construido en carbono FACT 11M, con suspensión RockShox SID SL BRAIN y un renovado shock RockShox Specialized BRAIN, el más duradero y con la mejor respuesta que jamás se haya fabricado. Viene equipada con ruedas Roval Control de carbono, transmisión 1x12 Sram X01 Eagle y frenos SRAM Level TL.
🔺 Encontrala en nuestras tiendas autorizadas🔺 
#IamSpecialized #SpecializedEpic #Specialized #Epic #SpecializedArgentina #MTB #Xc #XCMTB #SpecializedBrain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260504445_3165842113638092_4996190797120233825_n.jpg?_nc_cat=100&amp;ccb=1-5&amp;_nc_sid=8ae9d6&amp;_nc_ohc=ZeuSW3K8J_cAX_3g4_D&amp;_nc_ht=scontent-iad3-1.cdninstagram.com&amp;edm=AL-3X8kEAAAA&amp;oh=00_AT_Hr2souEsHW7kYLcUmvhT--W3GN4GphRcly-0Sht8TnQ&amp;oe=6222AE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70936049"/>
                  </a:ext>
                </a:extLst>
              </a:tr>
            </a:tbl>
          </a:graphicData>
        </a:graphic>
      </p:graphicFrame>
      <p:sp>
        <p:nvSpPr>
          <p:cNvPr id="4" name="Text Placeholder 3">
            <a:extLst>
              <a:ext uri="{FF2B5EF4-FFF2-40B4-BE49-F238E27FC236}">
                <a16:creationId xmlns:a16="http://schemas.microsoft.com/office/drawing/2014/main" id="{B2733B5A-9C6E-455B-8F79-991FD976635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964099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D860-330A-41BE-8C73-256F6CEDA667}"/>
              </a:ext>
            </a:extLst>
          </p:cNvPr>
          <p:cNvSpPr>
            <a:spLocks noGrp="1"/>
          </p:cNvSpPr>
          <p:nvPr>
            <p:ph type="title"/>
          </p:nvPr>
        </p:nvSpPr>
        <p:spPr/>
        <p:txBody>
          <a:bodyPr/>
          <a:lstStyle/>
          <a:p>
            <a:r>
              <a:rPr lang="en-US"/>
              <a:t>Instagram Posts Table | Scott - 3 of 26</a:t>
            </a:r>
          </a:p>
        </p:txBody>
      </p:sp>
      <p:graphicFrame>
        <p:nvGraphicFramePr>
          <p:cNvPr id="5" name="Table Placeholder 4">
            <a:extLst>
              <a:ext uri="{FF2B5EF4-FFF2-40B4-BE49-F238E27FC236}">
                <a16:creationId xmlns:a16="http://schemas.microsoft.com/office/drawing/2014/main" id="{CBFFF617-0024-4C66-B057-A7A3C9785A33}"/>
              </a:ext>
            </a:extLst>
          </p:cNvPr>
          <p:cNvGraphicFramePr>
            <a:graphicFrameLocks noGrp="1"/>
          </p:cNvGraphicFramePr>
          <p:nvPr>
            <p:ph type="tbl" sz="quarter" idx="13"/>
            <p:extLst>
              <p:ext uri="{D42A27DB-BD31-4B8C-83A1-F6EECF244321}">
                <p14:modId xmlns:p14="http://schemas.microsoft.com/office/powerpoint/2010/main" val="1255452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27066592"/>
                    </a:ext>
                  </a:extLst>
                </a:gridCol>
                <a:gridCol w="1810512">
                  <a:extLst>
                    <a:ext uri="{9D8B030D-6E8A-4147-A177-3AD203B41FA5}">
                      <a16:colId xmlns:a16="http://schemas.microsoft.com/office/drawing/2014/main" val="1504650922"/>
                    </a:ext>
                  </a:extLst>
                </a:gridCol>
                <a:gridCol w="822960">
                  <a:extLst>
                    <a:ext uri="{9D8B030D-6E8A-4147-A177-3AD203B41FA5}">
                      <a16:colId xmlns:a16="http://schemas.microsoft.com/office/drawing/2014/main" val="1699166318"/>
                    </a:ext>
                  </a:extLst>
                </a:gridCol>
                <a:gridCol w="822960">
                  <a:extLst>
                    <a:ext uri="{9D8B030D-6E8A-4147-A177-3AD203B41FA5}">
                      <a16:colId xmlns:a16="http://schemas.microsoft.com/office/drawing/2014/main" val="171540768"/>
                    </a:ext>
                  </a:extLst>
                </a:gridCol>
                <a:gridCol w="822960">
                  <a:extLst>
                    <a:ext uri="{9D8B030D-6E8A-4147-A177-3AD203B41FA5}">
                      <a16:colId xmlns:a16="http://schemas.microsoft.com/office/drawing/2014/main" val="2730700664"/>
                    </a:ext>
                  </a:extLst>
                </a:gridCol>
                <a:gridCol w="822960">
                  <a:extLst>
                    <a:ext uri="{9D8B030D-6E8A-4147-A177-3AD203B41FA5}">
                      <a16:colId xmlns:a16="http://schemas.microsoft.com/office/drawing/2014/main" val="2877637919"/>
                    </a:ext>
                  </a:extLst>
                </a:gridCol>
                <a:gridCol w="822960">
                  <a:extLst>
                    <a:ext uri="{9D8B030D-6E8A-4147-A177-3AD203B41FA5}">
                      <a16:colId xmlns:a16="http://schemas.microsoft.com/office/drawing/2014/main" val="1157492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486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- 2022-02-26 19:52:24</a:t>
                      </a:r>
                      <a:r>
                        <a:rPr kumimoji="0" lang="en-US" sz="1000" b="0" i="0" u="none" strike="noStrike" kern="1200" cap="none" spc="0" normalizeH="0" baseline="0" noProof="0">
                          <a:ln>
                            <a:noFill/>
                          </a:ln>
                          <a:solidFill>
                            <a:prstClr val="black"/>
                          </a:solidFill>
                          <a:effectLst/>
                          <a:uLnTx/>
                          <a:uFillTx/>
                          <a:latin typeface="+mn-lt"/>
                          <a:ea typeface="+mn-ea"/>
                          <a:cs typeface="+mn-cs"/>
                        </a:rPr>
                        <a:t>
 nschurter presentó su nueva Spark para esta temporada. 
La decoración hace mención de sus 9 títulos mundiales.
¿Qué opinás?
#SCOTTargentina 
#SCOTTbikes 
scottmtbracing 
bikeonscott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274703117_4892957434131376_5827325341352951155_n.webp?stp=dst-jpg&amp;_nc_cat=103&amp;ccb=1-5&amp;_nc_sid=8ae9d6&amp;_nc_ohc=7Ivt3q-4C0wAX-vV9ps&amp;_nc_ht=scontent-iad3-1.cdninstagram.com&amp;edm=AL-3X8kEAAAA&amp;oh=00_AT9-jyFFFFrczxVjuHyD1P-slrTKyezJJH40bZmJ-7SXSA&amp;oe=6223A97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75985617"/>
                  </a:ext>
                </a:extLst>
              </a:tr>
            </a:tbl>
          </a:graphicData>
        </a:graphic>
      </p:graphicFrame>
      <p:sp>
        <p:nvSpPr>
          <p:cNvPr id="4" name="Text Placeholder 3">
            <a:extLst>
              <a:ext uri="{FF2B5EF4-FFF2-40B4-BE49-F238E27FC236}">
                <a16:creationId xmlns:a16="http://schemas.microsoft.com/office/drawing/2014/main" id="{FCEED380-E243-4A6A-B44E-052CCA4833E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533263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46151-8342-4B2D-8976-4A680727892E}"/>
              </a:ext>
            </a:extLst>
          </p:cNvPr>
          <p:cNvSpPr>
            <a:spLocks noGrp="1"/>
          </p:cNvSpPr>
          <p:nvPr>
            <p:ph type="title"/>
          </p:nvPr>
        </p:nvSpPr>
        <p:spPr/>
        <p:txBody>
          <a:bodyPr/>
          <a:lstStyle/>
          <a:p>
            <a:r>
              <a:rPr lang="en-US"/>
              <a:t>Instagram Posts Table | Scott - 4 of 26</a:t>
            </a:r>
          </a:p>
        </p:txBody>
      </p:sp>
      <p:graphicFrame>
        <p:nvGraphicFramePr>
          <p:cNvPr id="5" name="Table Placeholder 4">
            <a:extLst>
              <a:ext uri="{FF2B5EF4-FFF2-40B4-BE49-F238E27FC236}">
                <a16:creationId xmlns:a16="http://schemas.microsoft.com/office/drawing/2014/main" id="{2CEFA5E3-4781-4F9A-9242-34D6495F2A27}"/>
              </a:ext>
            </a:extLst>
          </p:cNvPr>
          <p:cNvGraphicFramePr>
            <a:graphicFrameLocks noGrp="1"/>
          </p:cNvGraphicFramePr>
          <p:nvPr>
            <p:ph type="tbl" sz="quarter" idx="13"/>
            <p:extLst>
              <p:ext uri="{D42A27DB-BD31-4B8C-83A1-F6EECF244321}">
                <p14:modId xmlns:p14="http://schemas.microsoft.com/office/powerpoint/2010/main" val="1480659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47025980"/>
                    </a:ext>
                  </a:extLst>
                </a:gridCol>
                <a:gridCol w="1810512">
                  <a:extLst>
                    <a:ext uri="{9D8B030D-6E8A-4147-A177-3AD203B41FA5}">
                      <a16:colId xmlns:a16="http://schemas.microsoft.com/office/drawing/2014/main" val="280144616"/>
                    </a:ext>
                  </a:extLst>
                </a:gridCol>
                <a:gridCol w="822960">
                  <a:extLst>
                    <a:ext uri="{9D8B030D-6E8A-4147-A177-3AD203B41FA5}">
                      <a16:colId xmlns:a16="http://schemas.microsoft.com/office/drawing/2014/main" val="1220227470"/>
                    </a:ext>
                  </a:extLst>
                </a:gridCol>
                <a:gridCol w="822960">
                  <a:extLst>
                    <a:ext uri="{9D8B030D-6E8A-4147-A177-3AD203B41FA5}">
                      <a16:colId xmlns:a16="http://schemas.microsoft.com/office/drawing/2014/main" val="4043084714"/>
                    </a:ext>
                  </a:extLst>
                </a:gridCol>
                <a:gridCol w="822960">
                  <a:extLst>
                    <a:ext uri="{9D8B030D-6E8A-4147-A177-3AD203B41FA5}">
                      <a16:colId xmlns:a16="http://schemas.microsoft.com/office/drawing/2014/main" val="616619949"/>
                    </a:ext>
                  </a:extLst>
                </a:gridCol>
                <a:gridCol w="822960">
                  <a:extLst>
                    <a:ext uri="{9D8B030D-6E8A-4147-A177-3AD203B41FA5}">
                      <a16:colId xmlns:a16="http://schemas.microsoft.com/office/drawing/2014/main" val="3008332770"/>
                    </a:ext>
                  </a:extLst>
                </a:gridCol>
                <a:gridCol w="822960">
                  <a:extLst>
                    <a:ext uri="{9D8B030D-6E8A-4147-A177-3AD203B41FA5}">
                      <a16:colId xmlns:a16="http://schemas.microsoft.com/office/drawing/2014/main" val="890591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6929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- 2022-02-25 19:14:04</a:t>
                      </a:r>
                      <a:r>
                        <a:rPr kumimoji="0" lang="es-ES" sz="1000" b="0" i="0" u="none" strike="noStrike" kern="1200" cap="none" spc="0" normalizeH="0" baseline="0" noProof="0">
                          <a:ln>
                            <a:noFill/>
                          </a:ln>
                          <a:solidFill>
                            <a:prstClr val="black"/>
                          </a:solidFill>
                          <a:effectLst/>
                          <a:uLnTx/>
                          <a:uFillTx/>
                          <a:latin typeface="+mn-lt"/>
                          <a:ea typeface="+mn-ea"/>
                          <a:cs typeface="+mn-cs"/>
                        </a:rPr>
                        <a:t>
 La nueva Diverge es la bicicleta de Gravel más capaz que hayamos fabricado hasta el momento. 
Disfrutá al máximo de tus salidas con la tecnología Future Shock 2.0, la geometría de un cuadro completamente rediseñado, el mayor espacio entre vainas para cubiertas más anchas y un compartimento interno dentro del cuadro con nuestra tecnología SWAT😎
Conocé a la Diverge a fondo → en el link de nuestra Bio
#IamSpecialized #GravelBike #Diverge #SpecializedDiverge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274841660_631129251513999_4601110072891545057_n.jpg?_nc_cat=100&amp;ccb=1-5&amp;_nc_sid=8ae9d6&amp;_nc_ohc=wxCNT9cElMIAX_yuwsc&amp;_nc_ht=scontent-iad3-1.cdninstagram.com&amp;edm=AL-3X8kEAAAA&amp;oh=00_AT9hjwqyHHo1GvG2Q0e-NVCfbzLVZrcweJ--CAsSbrzljw&amp;oe=62229C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75748084"/>
                  </a:ext>
                </a:extLst>
              </a:tr>
            </a:tbl>
          </a:graphicData>
        </a:graphic>
      </p:graphicFrame>
      <p:sp>
        <p:nvSpPr>
          <p:cNvPr id="4" name="Text Placeholder 3">
            <a:extLst>
              <a:ext uri="{FF2B5EF4-FFF2-40B4-BE49-F238E27FC236}">
                <a16:creationId xmlns:a16="http://schemas.microsoft.com/office/drawing/2014/main" id="{F1A9DD5E-7FA7-4D25-8C60-40E09B6EA23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99762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C044-ACE1-4F16-89B1-BFACD9C6E657}"/>
              </a:ext>
            </a:extLst>
          </p:cNvPr>
          <p:cNvSpPr>
            <a:spLocks noGrp="1"/>
          </p:cNvSpPr>
          <p:nvPr>
            <p:ph type="title"/>
          </p:nvPr>
        </p:nvSpPr>
        <p:spPr/>
        <p:txBody>
          <a:bodyPr/>
          <a:lstStyle/>
          <a:p>
            <a:r>
              <a:rPr lang="en-US"/>
              <a:t>Instagram Posts Table | Scott - 5 of 26</a:t>
            </a:r>
          </a:p>
        </p:txBody>
      </p:sp>
      <p:graphicFrame>
        <p:nvGraphicFramePr>
          <p:cNvPr id="5" name="Table Placeholder 4">
            <a:extLst>
              <a:ext uri="{FF2B5EF4-FFF2-40B4-BE49-F238E27FC236}">
                <a16:creationId xmlns:a16="http://schemas.microsoft.com/office/drawing/2014/main" id="{9DEE1640-918B-4016-B546-3BBA3694F6EF}"/>
              </a:ext>
            </a:extLst>
          </p:cNvPr>
          <p:cNvGraphicFramePr>
            <a:graphicFrameLocks noGrp="1"/>
          </p:cNvGraphicFramePr>
          <p:nvPr>
            <p:ph type="tbl" sz="quarter" idx="13"/>
            <p:extLst>
              <p:ext uri="{D42A27DB-BD31-4B8C-83A1-F6EECF244321}">
                <p14:modId xmlns:p14="http://schemas.microsoft.com/office/powerpoint/2010/main" val="173971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1004104"/>
                    </a:ext>
                  </a:extLst>
                </a:gridCol>
                <a:gridCol w="1810512">
                  <a:extLst>
                    <a:ext uri="{9D8B030D-6E8A-4147-A177-3AD203B41FA5}">
                      <a16:colId xmlns:a16="http://schemas.microsoft.com/office/drawing/2014/main" val="2047838132"/>
                    </a:ext>
                  </a:extLst>
                </a:gridCol>
                <a:gridCol w="822960">
                  <a:extLst>
                    <a:ext uri="{9D8B030D-6E8A-4147-A177-3AD203B41FA5}">
                      <a16:colId xmlns:a16="http://schemas.microsoft.com/office/drawing/2014/main" val="3345474526"/>
                    </a:ext>
                  </a:extLst>
                </a:gridCol>
                <a:gridCol w="822960">
                  <a:extLst>
                    <a:ext uri="{9D8B030D-6E8A-4147-A177-3AD203B41FA5}">
                      <a16:colId xmlns:a16="http://schemas.microsoft.com/office/drawing/2014/main" val="3982792653"/>
                    </a:ext>
                  </a:extLst>
                </a:gridCol>
                <a:gridCol w="822960">
                  <a:extLst>
                    <a:ext uri="{9D8B030D-6E8A-4147-A177-3AD203B41FA5}">
                      <a16:colId xmlns:a16="http://schemas.microsoft.com/office/drawing/2014/main" val="856610909"/>
                    </a:ext>
                  </a:extLst>
                </a:gridCol>
                <a:gridCol w="822960">
                  <a:extLst>
                    <a:ext uri="{9D8B030D-6E8A-4147-A177-3AD203B41FA5}">
                      <a16:colId xmlns:a16="http://schemas.microsoft.com/office/drawing/2014/main" val="1026853006"/>
                    </a:ext>
                  </a:extLst>
                </a:gridCol>
                <a:gridCol w="822960">
                  <a:extLst>
                    <a:ext uri="{9D8B030D-6E8A-4147-A177-3AD203B41FA5}">
                      <a16:colId xmlns:a16="http://schemas.microsoft.com/office/drawing/2014/main" val="2925506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327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- 2022-02-28 21:21:32</a:t>
                      </a:r>
                      <a:r>
                        <a:rPr kumimoji="0" lang="en-US" sz="1000" b="0" i="0" u="none" strike="noStrike" kern="1200" cap="none" spc="0" normalizeH="0" baseline="0" noProof="0">
                          <a:ln>
                            <a:noFill/>
                          </a:ln>
                          <a:solidFill>
                            <a:prstClr val="black"/>
                          </a:solidFill>
                          <a:effectLst/>
                          <a:uLnTx/>
                          <a:uFillTx/>
                          <a:latin typeface="+mn-lt"/>
                          <a:ea typeface="+mn-ea"/>
                          <a:cs typeface="+mn-cs"/>
                        </a:rPr>
                        <a:t>
 ¡Gran arranque de temporada oficial del #SuperTeamTrek llena de podios! 
chiquita.cantelmi, bikecarito y facu_cayata en lo más alto del podio de marathonlosreartes.
Descubrí todos los detalles de sus posiciones en las próximas publicaciones.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274979368_364251172217477_4081760788529220485_n.jpg?_nc_cat=100&amp;ccb=1-5&amp;_nc_sid=8ae9d6&amp;_nc_ohc=V2cWvd34qYsAX8OOdRL&amp;_nc_ht=scontent-iad3-1.cdninstagram.com&amp;edm=AL-3X8kEAAAA&amp;oh=00_AT8ZGKBt-akevm4RtbJMGYv1_ukQTjaX7X1h_J_DND1Nxw&amp;oe=6223C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89106091"/>
                  </a:ext>
                </a:extLst>
              </a:tr>
            </a:tbl>
          </a:graphicData>
        </a:graphic>
      </p:graphicFrame>
      <p:sp>
        <p:nvSpPr>
          <p:cNvPr id="4" name="Text Placeholder 3">
            <a:extLst>
              <a:ext uri="{FF2B5EF4-FFF2-40B4-BE49-F238E27FC236}">
                <a16:creationId xmlns:a16="http://schemas.microsoft.com/office/drawing/2014/main" id="{DA604733-74EA-4F69-B515-589DAA43B21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67155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A4FCA-827D-4242-9DE4-4F5517AEC2FE}"/>
              </a:ext>
            </a:extLst>
          </p:cNvPr>
          <p:cNvSpPr>
            <a:spLocks noGrp="1"/>
          </p:cNvSpPr>
          <p:nvPr>
            <p:ph type="title"/>
          </p:nvPr>
        </p:nvSpPr>
        <p:spPr/>
        <p:txBody>
          <a:bodyPr/>
          <a:lstStyle/>
          <a:p>
            <a:r>
              <a:rPr lang="en-US"/>
              <a:t>Instagram Posts Table | Scott - 6 of 26</a:t>
            </a:r>
          </a:p>
        </p:txBody>
      </p:sp>
      <p:graphicFrame>
        <p:nvGraphicFramePr>
          <p:cNvPr id="5" name="Table Placeholder 4">
            <a:extLst>
              <a:ext uri="{FF2B5EF4-FFF2-40B4-BE49-F238E27FC236}">
                <a16:creationId xmlns:a16="http://schemas.microsoft.com/office/drawing/2014/main" id="{E5F8E89E-C42F-4970-A3DE-09E6453D6851}"/>
              </a:ext>
            </a:extLst>
          </p:cNvPr>
          <p:cNvGraphicFramePr>
            <a:graphicFrameLocks noGrp="1"/>
          </p:cNvGraphicFramePr>
          <p:nvPr>
            <p:ph type="tbl" sz="quarter" idx="13"/>
            <p:extLst>
              <p:ext uri="{D42A27DB-BD31-4B8C-83A1-F6EECF244321}">
                <p14:modId xmlns:p14="http://schemas.microsoft.com/office/powerpoint/2010/main" val="83054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72907499"/>
                    </a:ext>
                  </a:extLst>
                </a:gridCol>
                <a:gridCol w="1810512">
                  <a:extLst>
                    <a:ext uri="{9D8B030D-6E8A-4147-A177-3AD203B41FA5}">
                      <a16:colId xmlns:a16="http://schemas.microsoft.com/office/drawing/2014/main" val="105782525"/>
                    </a:ext>
                  </a:extLst>
                </a:gridCol>
                <a:gridCol w="822960">
                  <a:extLst>
                    <a:ext uri="{9D8B030D-6E8A-4147-A177-3AD203B41FA5}">
                      <a16:colId xmlns:a16="http://schemas.microsoft.com/office/drawing/2014/main" val="1592619422"/>
                    </a:ext>
                  </a:extLst>
                </a:gridCol>
                <a:gridCol w="822960">
                  <a:extLst>
                    <a:ext uri="{9D8B030D-6E8A-4147-A177-3AD203B41FA5}">
                      <a16:colId xmlns:a16="http://schemas.microsoft.com/office/drawing/2014/main" val="3315915889"/>
                    </a:ext>
                  </a:extLst>
                </a:gridCol>
                <a:gridCol w="822960">
                  <a:extLst>
                    <a:ext uri="{9D8B030D-6E8A-4147-A177-3AD203B41FA5}">
                      <a16:colId xmlns:a16="http://schemas.microsoft.com/office/drawing/2014/main" val="3956832619"/>
                    </a:ext>
                  </a:extLst>
                </a:gridCol>
                <a:gridCol w="822960">
                  <a:extLst>
                    <a:ext uri="{9D8B030D-6E8A-4147-A177-3AD203B41FA5}">
                      <a16:colId xmlns:a16="http://schemas.microsoft.com/office/drawing/2014/main" val="58261414"/>
                    </a:ext>
                  </a:extLst>
                </a:gridCol>
                <a:gridCol w="822960">
                  <a:extLst>
                    <a:ext uri="{9D8B030D-6E8A-4147-A177-3AD203B41FA5}">
                      <a16:colId xmlns:a16="http://schemas.microsoft.com/office/drawing/2014/main" val="3441720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275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- 2022-02-20 10:43:43</a:t>
                      </a:r>
                      <a:r>
                        <a:rPr kumimoji="0" lang="es-ES" sz="1000" b="0" i="0" u="none" strike="noStrike" kern="1200" cap="none" spc="0" normalizeH="0" baseline="0" noProof="0">
                          <a:ln>
                            <a:noFill/>
                          </a:ln>
                          <a:solidFill>
                            <a:prstClr val="black"/>
                          </a:solidFill>
                          <a:effectLst/>
                          <a:uLnTx/>
                          <a:uFillTx/>
                          <a:latin typeface="+mn-lt"/>
                          <a:ea typeface="+mn-ea"/>
                          <a:cs typeface="+mn-cs"/>
                        </a:rPr>
                        <a:t>
 Domingo de entrenamiento para kateplusfate y su Spark del equipo scottmtbracing 
¿Y vos?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274503969_344548017586112_2042086729632960509_n.jpg?stp=dst-jpg_e35_p640x640_sh0.08&amp;_nc_ht=scontent.cdninstagram.com&amp;_nc_cat=108&amp;_nc_ohc=4GspUWFVQT8AX-6Za3p&amp;edm=AMO9-JQAAAAA&amp;ccb=7-4&amp;oh=00_AT_TnTcyqtZerOsHhSlm_JmQb0HpFGSJ4JnEgZy5xj8T2w&amp;oe=621EBA49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68495964"/>
                  </a:ext>
                </a:extLst>
              </a:tr>
            </a:tbl>
          </a:graphicData>
        </a:graphic>
      </p:graphicFrame>
      <p:sp>
        <p:nvSpPr>
          <p:cNvPr id="4" name="Text Placeholder 3">
            <a:extLst>
              <a:ext uri="{FF2B5EF4-FFF2-40B4-BE49-F238E27FC236}">
                <a16:creationId xmlns:a16="http://schemas.microsoft.com/office/drawing/2014/main" id="{0F48F357-8F4A-49F5-BAC3-F4A93384159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55305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03E01-C254-4F2B-AA8E-4B8B07E8C727}"/>
              </a:ext>
            </a:extLst>
          </p:cNvPr>
          <p:cNvSpPr>
            <a:spLocks noGrp="1"/>
          </p:cNvSpPr>
          <p:nvPr>
            <p:ph type="title"/>
          </p:nvPr>
        </p:nvSpPr>
        <p:spPr/>
        <p:txBody>
          <a:bodyPr/>
          <a:lstStyle/>
          <a:p>
            <a:r>
              <a:rPr lang="en-US"/>
              <a:t>Instagram Posts Table | Scott - 7 of 26</a:t>
            </a:r>
          </a:p>
        </p:txBody>
      </p:sp>
      <p:graphicFrame>
        <p:nvGraphicFramePr>
          <p:cNvPr id="5" name="Table Placeholder 4">
            <a:extLst>
              <a:ext uri="{FF2B5EF4-FFF2-40B4-BE49-F238E27FC236}">
                <a16:creationId xmlns:a16="http://schemas.microsoft.com/office/drawing/2014/main" id="{30D02EF5-BD3E-4990-8503-36CDC9F193CA}"/>
              </a:ext>
            </a:extLst>
          </p:cNvPr>
          <p:cNvGraphicFramePr>
            <a:graphicFrameLocks noGrp="1"/>
          </p:cNvGraphicFramePr>
          <p:nvPr>
            <p:ph type="tbl" sz="quarter" idx="13"/>
            <p:extLst>
              <p:ext uri="{D42A27DB-BD31-4B8C-83A1-F6EECF244321}">
                <p14:modId xmlns:p14="http://schemas.microsoft.com/office/powerpoint/2010/main" val="3728516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61130343"/>
                    </a:ext>
                  </a:extLst>
                </a:gridCol>
                <a:gridCol w="1810512">
                  <a:extLst>
                    <a:ext uri="{9D8B030D-6E8A-4147-A177-3AD203B41FA5}">
                      <a16:colId xmlns:a16="http://schemas.microsoft.com/office/drawing/2014/main" val="3874680954"/>
                    </a:ext>
                  </a:extLst>
                </a:gridCol>
                <a:gridCol w="822960">
                  <a:extLst>
                    <a:ext uri="{9D8B030D-6E8A-4147-A177-3AD203B41FA5}">
                      <a16:colId xmlns:a16="http://schemas.microsoft.com/office/drawing/2014/main" val="2350222591"/>
                    </a:ext>
                  </a:extLst>
                </a:gridCol>
                <a:gridCol w="822960">
                  <a:extLst>
                    <a:ext uri="{9D8B030D-6E8A-4147-A177-3AD203B41FA5}">
                      <a16:colId xmlns:a16="http://schemas.microsoft.com/office/drawing/2014/main" val="186117660"/>
                    </a:ext>
                  </a:extLst>
                </a:gridCol>
                <a:gridCol w="822960">
                  <a:extLst>
                    <a:ext uri="{9D8B030D-6E8A-4147-A177-3AD203B41FA5}">
                      <a16:colId xmlns:a16="http://schemas.microsoft.com/office/drawing/2014/main" val="960215913"/>
                    </a:ext>
                  </a:extLst>
                </a:gridCol>
                <a:gridCol w="822960">
                  <a:extLst>
                    <a:ext uri="{9D8B030D-6E8A-4147-A177-3AD203B41FA5}">
                      <a16:colId xmlns:a16="http://schemas.microsoft.com/office/drawing/2014/main" val="1042988479"/>
                    </a:ext>
                  </a:extLst>
                </a:gridCol>
                <a:gridCol w="822960">
                  <a:extLst>
                    <a:ext uri="{9D8B030D-6E8A-4147-A177-3AD203B41FA5}">
                      <a16:colId xmlns:a16="http://schemas.microsoft.com/office/drawing/2014/main" val="289168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0784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- 2022-02-14 19:30:48</a:t>
                      </a:r>
                      <a:r>
                        <a:rPr kumimoji="0" lang="es-ES" sz="1000" b="0" i="0" u="none" strike="noStrike" kern="1200" cap="none" spc="0" normalizeH="0" baseline="0" noProof="0">
                          <a:ln>
                            <a:noFill/>
                          </a:ln>
                          <a:solidFill>
                            <a:prstClr val="black"/>
                          </a:solidFill>
                          <a:effectLst/>
                          <a:uLnTx/>
                          <a:uFillTx/>
                          <a:latin typeface="+mn-lt"/>
                          <a:ea typeface="+mn-ea"/>
                          <a:cs typeface="+mn-cs"/>
                        </a:rPr>
                        <a:t>
 Sobre una Specialized Tarmac SL6 te sentirás rápido y liviano como el viento.💨
Su cuadro de carbono FACT 9r está confeccionado con ingeniería Rider First, la cual asegura que cada talla de cuadro tenga el mismo comportamiento y rendimiento. 
La Specialized Tarmac SL6 fue diseñada y testeada en nuestro túnel del viento, para que nada quede librado al azar.😎
🔺 Encontrala en nuestras tiendas autorizadas🔺 
#IamSpecialized #SpecialzedArgentina #SpecializedTarmac #Tarmacsl6 #RiderFirst #Road #Windtunnel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273879774_478134563934162_6922602399309142452_n.jpg?_nc_cat=101&amp;ccb=1-5&amp;_nc_sid=8ae9d6&amp;_nc_ohc=K1J5Y2ngSggAX-ESofg&amp;_nc_ht=scontent-iad3-1.cdninstagram.com&amp;edm=AL-3X8kEAAAA&amp;oh=00_AT8xLKpFVtNrkdRyzSF9SO_96yHQa9B9Qh5tzEV9IBfXXQ&amp;oe=62224A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03860313"/>
                  </a:ext>
                </a:extLst>
              </a:tr>
            </a:tbl>
          </a:graphicData>
        </a:graphic>
      </p:graphicFrame>
      <p:sp>
        <p:nvSpPr>
          <p:cNvPr id="4" name="Text Placeholder 3">
            <a:extLst>
              <a:ext uri="{FF2B5EF4-FFF2-40B4-BE49-F238E27FC236}">
                <a16:creationId xmlns:a16="http://schemas.microsoft.com/office/drawing/2014/main" id="{98C85AD0-945F-456F-829A-A7C496C3722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26940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EF641-4961-44A1-BE53-17ACF9EC7AD0}"/>
              </a:ext>
            </a:extLst>
          </p:cNvPr>
          <p:cNvSpPr>
            <a:spLocks noGrp="1"/>
          </p:cNvSpPr>
          <p:nvPr>
            <p:ph type="title"/>
          </p:nvPr>
        </p:nvSpPr>
        <p:spPr/>
        <p:txBody>
          <a:bodyPr/>
          <a:lstStyle/>
          <a:p>
            <a:r>
              <a:rPr lang="en-US"/>
              <a:t>Instagram Posts Table | Scott - 8 of 26</a:t>
            </a:r>
          </a:p>
        </p:txBody>
      </p:sp>
      <p:graphicFrame>
        <p:nvGraphicFramePr>
          <p:cNvPr id="5" name="Table Placeholder 4">
            <a:extLst>
              <a:ext uri="{FF2B5EF4-FFF2-40B4-BE49-F238E27FC236}">
                <a16:creationId xmlns:a16="http://schemas.microsoft.com/office/drawing/2014/main" id="{312C1861-53AF-4FF6-BD40-9D644D8CAB94}"/>
              </a:ext>
            </a:extLst>
          </p:cNvPr>
          <p:cNvGraphicFramePr>
            <a:graphicFrameLocks noGrp="1"/>
          </p:cNvGraphicFramePr>
          <p:nvPr>
            <p:ph type="tbl" sz="quarter" idx="13"/>
            <p:extLst>
              <p:ext uri="{D42A27DB-BD31-4B8C-83A1-F6EECF244321}">
                <p14:modId xmlns:p14="http://schemas.microsoft.com/office/powerpoint/2010/main" val="52824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46394321"/>
                    </a:ext>
                  </a:extLst>
                </a:gridCol>
                <a:gridCol w="1810512">
                  <a:extLst>
                    <a:ext uri="{9D8B030D-6E8A-4147-A177-3AD203B41FA5}">
                      <a16:colId xmlns:a16="http://schemas.microsoft.com/office/drawing/2014/main" val="1466562347"/>
                    </a:ext>
                  </a:extLst>
                </a:gridCol>
                <a:gridCol w="822960">
                  <a:extLst>
                    <a:ext uri="{9D8B030D-6E8A-4147-A177-3AD203B41FA5}">
                      <a16:colId xmlns:a16="http://schemas.microsoft.com/office/drawing/2014/main" val="3591955805"/>
                    </a:ext>
                  </a:extLst>
                </a:gridCol>
                <a:gridCol w="822960">
                  <a:extLst>
                    <a:ext uri="{9D8B030D-6E8A-4147-A177-3AD203B41FA5}">
                      <a16:colId xmlns:a16="http://schemas.microsoft.com/office/drawing/2014/main" val="2765113616"/>
                    </a:ext>
                  </a:extLst>
                </a:gridCol>
                <a:gridCol w="822960">
                  <a:extLst>
                    <a:ext uri="{9D8B030D-6E8A-4147-A177-3AD203B41FA5}">
                      <a16:colId xmlns:a16="http://schemas.microsoft.com/office/drawing/2014/main" val="136731338"/>
                    </a:ext>
                  </a:extLst>
                </a:gridCol>
                <a:gridCol w="822960">
                  <a:extLst>
                    <a:ext uri="{9D8B030D-6E8A-4147-A177-3AD203B41FA5}">
                      <a16:colId xmlns:a16="http://schemas.microsoft.com/office/drawing/2014/main" val="294384737"/>
                    </a:ext>
                  </a:extLst>
                </a:gridCol>
                <a:gridCol w="822960">
                  <a:extLst>
                    <a:ext uri="{9D8B030D-6E8A-4147-A177-3AD203B41FA5}">
                      <a16:colId xmlns:a16="http://schemas.microsoft.com/office/drawing/2014/main" val="1433989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2154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- 2022-02-06 19:49:18</a:t>
                      </a:r>
                      <a:r>
                        <a:rPr kumimoji="0" lang="es-ES" sz="1000" b="0" i="0" u="none" strike="noStrike" kern="1200" cap="none" spc="0" normalizeH="0" baseline="0" noProof="0">
                          <a:ln>
                            <a:noFill/>
                          </a:ln>
                          <a:solidFill>
                            <a:prstClr val="black"/>
                          </a:solidFill>
                          <a:effectLst/>
                          <a:uLnTx/>
                          <a:uFillTx/>
                          <a:latin typeface="+mn-lt"/>
                          <a:ea typeface="+mn-ea"/>
                          <a:cs typeface="+mn-cs"/>
                        </a:rPr>
                        <a:t>
 Bienvenido a casa catrielsoto 
Bienvenido a Scott.
"# NO SHORT CUTS
Llego el día 🙌. Aquí les presento mi nueva compañera de aventuras para este 2022 
Gracias infinitas a Scott Arg por brindarme este excelente material…. Nada de esto hubiera sido posible sin el apoyo por parte de Scott Suiza,  a quienes agradezco infinitamente por apostar a este proyecto. 
Gracias a todas y cada una de las marcas que me acompañarán durante este año. 
Pronto iré contando más novedades 
Gracias a todos"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273560449_7253778037995554_611670959677599500_n.jpg?stp=dst-jpg_e35&amp;_nc_ht=scontent.cdninstagram.com&amp;_nc_cat=102&amp;_nc_ohc=PvJxRhumncQAX86_1Le&amp;edm=AMO9-JQAAAAA&amp;ccb=7-4&amp;oh=00_AT_AQPIZARn6xNmKDFChC1--Jhtf07Fo2LDpgPTQpLpWMw&amp;oe=621E97B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5982124"/>
                  </a:ext>
                </a:extLst>
              </a:tr>
            </a:tbl>
          </a:graphicData>
        </a:graphic>
      </p:graphicFrame>
      <p:sp>
        <p:nvSpPr>
          <p:cNvPr id="4" name="Text Placeholder 3">
            <a:extLst>
              <a:ext uri="{FF2B5EF4-FFF2-40B4-BE49-F238E27FC236}">
                <a16:creationId xmlns:a16="http://schemas.microsoft.com/office/drawing/2014/main" id="{3ECD0BB9-D87C-4860-876E-556330C63CF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49577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83F2D-53DD-4A8F-9DE7-6721CECDAA42}"/>
              </a:ext>
            </a:extLst>
          </p:cNvPr>
          <p:cNvSpPr>
            <a:spLocks noGrp="1"/>
          </p:cNvSpPr>
          <p:nvPr>
            <p:ph type="title"/>
          </p:nvPr>
        </p:nvSpPr>
        <p:spPr/>
        <p:txBody>
          <a:bodyPr/>
          <a:lstStyle/>
          <a:p>
            <a:r>
              <a:rPr lang="en-US"/>
              <a:t>Instagram Posts Table | Scott - 9 of 26</a:t>
            </a:r>
          </a:p>
        </p:txBody>
      </p:sp>
      <p:graphicFrame>
        <p:nvGraphicFramePr>
          <p:cNvPr id="5" name="Table Placeholder 4">
            <a:extLst>
              <a:ext uri="{FF2B5EF4-FFF2-40B4-BE49-F238E27FC236}">
                <a16:creationId xmlns:a16="http://schemas.microsoft.com/office/drawing/2014/main" id="{CEC379E3-8280-4BF8-A4DC-90CE31FDAD33}"/>
              </a:ext>
            </a:extLst>
          </p:cNvPr>
          <p:cNvGraphicFramePr>
            <a:graphicFrameLocks noGrp="1"/>
          </p:cNvGraphicFramePr>
          <p:nvPr>
            <p:ph type="tbl" sz="quarter" idx="13"/>
            <p:extLst>
              <p:ext uri="{D42A27DB-BD31-4B8C-83A1-F6EECF244321}">
                <p14:modId xmlns:p14="http://schemas.microsoft.com/office/powerpoint/2010/main" val="2394833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28606301"/>
                    </a:ext>
                  </a:extLst>
                </a:gridCol>
                <a:gridCol w="1810512">
                  <a:extLst>
                    <a:ext uri="{9D8B030D-6E8A-4147-A177-3AD203B41FA5}">
                      <a16:colId xmlns:a16="http://schemas.microsoft.com/office/drawing/2014/main" val="2526719695"/>
                    </a:ext>
                  </a:extLst>
                </a:gridCol>
                <a:gridCol w="822960">
                  <a:extLst>
                    <a:ext uri="{9D8B030D-6E8A-4147-A177-3AD203B41FA5}">
                      <a16:colId xmlns:a16="http://schemas.microsoft.com/office/drawing/2014/main" val="1823779999"/>
                    </a:ext>
                  </a:extLst>
                </a:gridCol>
                <a:gridCol w="822960">
                  <a:extLst>
                    <a:ext uri="{9D8B030D-6E8A-4147-A177-3AD203B41FA5}">
                      <a16:colId xmlns:a16="http://schemas.microsoft.com/office/drawing/2014/main" val="1606265787"/>
                    </a:ext>
                  </a:extLst>
                </a:gridCol>
                <a:gridCol w="822960">
                  <a:extLst>
                    <a:ext uri="{9D8B030D-6E8A-4147-A177-3AD203B41FA5}">
                      <a16:colId xmlns:a16="http://schemas.microsoft.com/office/drawing/2014/main" val="4215922639"/>
                    </a:ext>
                  </a:extLst>
                </a:gridCol>
                <a:gridCol w="822960">
                  <a:extLst>
                    <a:ext uri="{9D8B030D-6E8A-4147-A177-3AD203B41FA5}">
                      <a16:colId xmlns:a16="http://schemas.microsoft.com/office/drawing/2014/main" val="63311011"/>
                    </a:ext>
                  </a:extLst>
                </a:gridCol>
                <a:gridCol w="822960">
                  <a:extLst>
                    <a:ext uri="{9D8B030D-6E8A-4147-A177-3AD203B41FA5}">
                      <a16:colId xmlns:a16="http://schemas.microsoft.com/office/drawing/2014/main" val="1550622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2428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- 2022-02-03 20:08:01</a:t>
                      </a:r>
                      <a:r>
                        <a:rPr kumimoji="0" lang="en-US" sz="1000" b="0" i="0" u="none" strike="noStrike" kern="1200" cap="none" spc="0" normalizeH="0" baseline="0" noProof="0">
                          <a:ln>
                            <a:noFill/>
                          </a:ln>
                          <a:solidFill>
                            <a:prstClr val="black"/>
                          </a:solidFill>
                          <a:effectLst/>
                          <a:uLnTx/>
                          <a:uFillTx/>
                          <a:latin typeface="+mn-lt"/>
                          <a:ea typeface="+mn-ea"/>
                          <a:cs typeface="+mn-cs"/>
                        </a:rPr>
                        <a:t>
 #TBT 
Recordamos lo que pasó el sábado pasado en Neuquén, con el tercer Test Ride de Spark organizado por scottstorear y scott_patagonia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273262509_4975000152558778_3695959124373814303_n.jpg?_nc_cat=105&amp;ccb=1-5&amp;_nc_sid=8ae9d6&amp;_nc_ohc=Uw5NIu4pRT8AX9h2GdP&amp;_nc_ht=scontent-iad3-1.cdninstagram.com&amp;edm=AL-3X8kEAAAA&amp;oh=00_AT_n2u-j4nozXVfqKReldKRYp4aFQnUd3n7fKpT3c-IhkA&amp;oe=6223776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70251298"/>
                  </a:ext>
                </a:extLst>
              </a:tr>
            </a:tbl>
          </a:graphicData>
        </a:graphic>
      </p:graphicFrame>
      <p:sp>
        <p:nvSpPr>
          <p:cNvPr id="4" name="Text Placeholder 3">
            <a:extLst>
              <a:ext uri="{FF2B5EF4-FFF2-40B4-BE49-F238E27FC236}">
                <a16:creationId xmlns:a16="http://schemas.microsoft.com/office/drawing/2014/main" id="{BB4C84FF-633D-42BD-BBD0-F854072745A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975056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8BC34-DDC8-4D78-8C92-EA64918F3967}"/>
              </a:ext>
            </a:extLst>
          </p:cNvPr>
          <p:cNvSpPr>
            <a:spLocks noGrp="1"/>
          </p:cNvSpPr>
          <p:nvPr>
            <p:ph type="title"/>
          </p:nvPr>
        </p:nvSpPr>
        <p:spPr/>
        <p:txBody>
          <a:bodyPr/>
          <a:lstStyle/>
          <a:p>
            <a:r>
              <a:rPr lang="en-US"/>
              <a:t>Instagram Posts Table | Scott - 10 of 26</a:t>
            </a:r>
          </a:p>
        </p:txBody>
      </p:sp>
      <p:graphicFrame>
        <p:nvGraphicFramePr>
          <p:cNvPr id="5" name="Table Placeholder 4">
            <a:extLst>
              <a:ext uri="{FF2B5EF4-FFF2-40B4-BE49-F238E27FC236}">
                <a16:creationId xmlns:a16="http://schemas.microsoft.com/office/drawing/2014/main" id="{7A3E357A-3CE5-4F33-B71A-F706DE45E014}"/>
              </a:ext>
            </a:extLst>
          </p:cNvPr>
          <p:cNvGraphicFramePr>
            <a:graphicFrameLocks noGrp="1"/>
          </p:cNvGraphicFramePr>
          <p:nvPr>
            <p:ph type="tbl" sz="quarter" idx="13"/>
            <p:extLst>
              <p:ext uri="{D42A27DB-BD31-4B8C-83A1-F6EECF244321}">
                <p14:modId xmlns:p14="http://schemas.microsoft.com/office/powerpoint/2010/main" val="3536987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03425173"/>
                    </a:ext>
                  </a:extLst>
                </a:gridCol>
                <a:gridCol w="1810512">
                  <a:extLst>
                    <a:ext uri="{9D8B030D-6E8A-4147-A177-3AD203B41FA5}">
                      <a16:colId xmlns:a16="http://schemas.microsoft.com/office/drawing/2014/main" val="2461701282"/>
                    </a:ext>
                  </a:extLst>
                </a:gridCol>
                <a:gridCol w="822960">
                  <a:extLst>
                    <a:ext uri="{9D8B030D-6E8A-4147-A177-3AD203B41FA5}">
                      <a16:colId xmlns:a16="http://schemas.microsoft.com/office/drawing/2014/main" val="3659432571"/>
                    </a:ext>
                  </a:extLst>
                </a:gridCol>
                <a:gridCol w="822960">
                  <a:extLst>
                    <a:ext uri="{9D8B030D-6E8A-4147-A177-3AD203B41FA5}">
                      <a16:colId xmlns:a16="http://schemas.microsoft.com/office/drawing/2014/main" val="1703933387"/>
                    </a:ext>
                  </a:extLst>
                </a:gridCol>
                <a:gridCol w="822960">
                  <a:extLst>
                    <a:ext uri="{9D8B030D-6E8A-4147-A177-3AD203B41FA5}">
                      <a16:colId xmlns:a16="http://schemas.microsoft.com/office/drawing/2014/main" val="629397289"/>
                    </a:ext>
                  </a:extLst>
                </a:gridCol>
                <a:gridCol w="822960">
                  <a:extLst>
                    <a:ext uri="{9D8B030D-6E8A-4147-A177-3AD203B41FA5}">
                      <a16:colId xmlns:a16="http://schemas.microsoft.com/office/drawing/2014/main" val="1687963471"/>
                    </a:ext>
                  </a:extLst>
                </a:gridCol>
                <a:gridCol w="822960">
                  <a:extLst>
                    <a:ext uri="{9D8B030D-6E8A-4147-A177-3AD203B41FA5}">
                      <a16:colId xmlns:a16="http://schemas.microsoft.com/office/drawing/2014/main" val="2240280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7167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- 2022-02-25 21:14:04</a:t>
                      </a:r>
                      <a:r>
                        <a:rPr kumimoji="0" lang="es-ES" sz="1000" b="0" i="0" u="none" strike="noStrike" kern="1200" cap="none" spc="0" normalizeH="0" baseline="0" noProof="0">
                          <a:ln>
                            <a:noFill/>
                          </a:ln>
                          <a:solidFill>
                            <a:prstClr val="black"/>
                          </a:solidFill>
                          <a:effectLst/>
                          <a:uLnTx/>
                          <a:uFillTx/>
                          <a:latin typeface="+mn-lt"/>
                          <a:ea typeface="+mn-ea"/>
                          <a:cs typeface="+mn-cs"/>
                        </a:rPr>
                        <a:t>
 La Marlin 6 es ideal para rodar en cualquier superficie de montaña o ciudad. Además está preparada para la instalación rápida de accesorios que la catalogan como una gran opción para la ciudad.
Descubrí todos los detalles y precio en las tiendas oficiales Trek más cercana. 
trekbikes trekbicycleargentina bontragerargentina  #trekbikes #trekargentina #bontragerargentina #racedtowin #gooutside #creemosenlasbicis #racedtowin #Marlin6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274735939_710118423329590_6941007137634272302_n.jpg?stp=dst-jpg_e35_s640x640_sh0.08&amp;_nc_ht=scontent.cdninstagram.com&amp;_nc_cat=110&amp;_nc_ohc=rVJ6y-27nnEAX8EhTrW&amp;edm=AMO9-JQAAAAA&amp;ccb=7-4&amp;oh=00_AT8VgQWlw366nRjZEqUroIek8Up6zBMBaixVJh3NXVInMQ&amp;oe=621EB317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43673667"/>
                  </a:ext>
                </a:extLst>
              </a:tr>
            </a:tbl>
          </a:graphicData>
        </a:graphic>
      </p:graphicFrame>
      <p:sp>
        <p:nvSpPr>
          <p:cNvPr id="4" name="Text Placeholder 3">
            <a:extLst>
              <a:ext uri="{FF2B5EF4-FFF2-40B4-BE49-F238E27FC236}">
                <a16:creationId xmlns:a16="http://schemas.microsoft.com/office/drawing/2014/main" id="{0E09E03C-2F72-4775-A452-7F55FF142F5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057727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9CBFE-CFA7-487A-A51E-B3D42A23EEC3}"/>
              </a:ext>
            </a:extLst>
          </p:cNvPr>
          <p:cNvSpPr>
            <a:spLocks noGrp="1"/>
          </p:cNvSpPr>
          <p:nvPr>
            <p:ph type="title"/>
          </p:nvPr>
        </p:nvSpPr>
        <p:spPr/>
        <p:txBody>
          <a:bodyPr/>
          <a:lstStyle/>
          <a:p>
            <a:r>
              <a:rPr lang="en-US"/>
              <a:t>Instagram Posts Table | Scott - 11 of 26</a:t>
            </a:r>
          </a:p>
        </p:txBody>
      </p:sp>
      <p:graphicFrame>
        <p:nvGraphicFramePr>
          <p:cNvPr id="5" name="Table Placeholder 4">
            <a:extLst>
              <a:ext uri="{FF2B5EF4-FFF2-40B4-BE49-F238E27FC236}">
                <a16:creationId xmlns:a16="http://schemas.microsoft.com/office/drawing/2014/main" id="{6B1570FE-8EAA-49EE-B1D1-AE460182C055}"/>
              </a:ext>
            </a:extLst>
          </p:cNvPr>
          <p:cNvGraphicFramePr>
            <a:graphicFrameLocks noGrp="1"/>
          </p:cNvGraphicFramePr>
          <p:nvPr>
            <p:ph type="tbl" sz="quarter" idx="13"/>
            <p:extLst>
              <p:ext uri="{D42A27DB-BD31-4B8C-83A1-F6EECF244321}">
                <p14:modId xmlns:p14="http://schemas.microsoft.com/office/powerpoint/2010/main" val="1401568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2829109"/>
                    </a:ext>
                  </a:extLst>
                </a:gridCol>
                <a:gridCol w="1810512">
                  <a:extLst>
                    <a:ext uri="{9D8B030D-6E8A-4147-A177-3AD203B41FA5}">
                      <a16:colId xmlns:a16="http://schemas.microsoft.com/office/drawing/2014/main" val="679877464"/>
                    </a:ext>
                  </a:extLst>
                </a:gridCol>
                <a:gridCol w="822960">
                  <a:extLst>
                    <a:ext uri="{9D8B030D-6E8A-4147-A177-3AD203B41FA5}">
                      <a16:colId xmlns:a16="http://schemas.microsoft.com/office/drawing/2014/main" val="3866422254"/>
                    </a:ext>
                  </a:extLst>
                </a:gridCol>
                <a:gridCol w="822960">
                  <a:extLst>
                    <a:ext uri="{9D8B030D-6E8A-4147-A177-3AD203B41FA5}">
                      <a16:colId xmlns:a16="http://schemas.microsoft.com/office/drawing/2014/main" val="2890709992"/>
                    </a:ext>
                  </a:extLst>
                </a:gridCol>
                <a:gridCol w="822960">
                  <a:extLst>
                    <a:ext uri="{9D8B030D-6E8A-4147-A177-3AD203B41FA5}">
                      <a16:colId xmlns:a16="http://schemas.microsoft.com/office/drawing/2014/main" val="1288854813"/>
                    </a:ext>
                  </a:extLst>
                </a:gridCol>
                <a:gridCol w="822960">
                  <a:extLst>
                    <a:ext uri="{9D8B030D-6E8A-4147-A177-3AD203B41FA5}">
                      <a16:colId xmlns:a16="http://schemas.microsoft.com/office/drawing/2014/main" val="4007884568"/>
                    </a:ext>
                  </a:extLst>
                </a:gridCol>
                <a:gridCol w="822960">
                  <a:extLst>
                    <a:ext uri="{9D8B030D-6E8A-4147-A177-3AD203B41FA5}">
                      <a16:colId xmlns:a16="http://schemas.microsoft.com/office/drawing/2014/main" val="182423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6973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@cervelo_argentina - 2022-02-25 09:53:08</a:t>
                      </a:r>
                      <a:r>
                        <a:rPr kumimoji="0" lang="es-ES" sz="1000" b="0" i="0" u="none" strike="noStrike" kern="1200" cap="none" spc="0" normalizeH="0" baseline="0" noProof="0">
                          <a:ln>
                            <a:noFill/>
                          </a:ln>
                          <a:solidFill>
                            <a:prstClr val="black"/>
                          </a:solidFill>
                          <a:effectLst/>
                          <a:uLnTx/>
                          <a:uFillTx/>
                          <a:latin typeface="+mn-lt"/>
                          <a:ea typeface="+mn-ea"/>
                          <a:cs typeface="+mn-cs"/>
                        </a:rPr>
                        <a:t>
 Estamos orgullosos de acompañar a nuestra representante olímpica en triatlón, Romina Biagioli, en su camino olímpico rumbo a París 2024.
Romina, estará usando nuestras bicis y accesorios en su preparación y competencia, para así estar al más alto nivel mundial y no perder esos segundos tan valiosos en las competencias internacionales.
También para nosotros será un gran desafío y será de mucho aprendizaje apoyar a un atleta de alto rendimiento en un proyecto de largo plazo, que ya comenzó y esperamos coronar en París.
Además de nuestro apoyo, Romina es patrocinada por:
shimanoargentina
technogym_arg
nutremax.arg
magentacycling
head.swimming.arg
corosoficialarg
lazerlatinamerica
#TeamMZ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274563074_307117068149772_8209750598677140434_n.webp?stp=dst-jpg&amp;_nc_cat=111&amp;ccb=1-5&amp;_nc_sid=8ae9d6&amp;_nc_ohc=ILJmQTELHnAAX_Poges&amp;_nc_ht=scontent-iad3-1.cdninstagram.com&amp;edm=AL-3X8kEAAAA&amp;oh=00_AT_5kljOG090SbGb7BW2g2xWU9MV6Taw_GhfZDfWDSRWDQ&amp;oe=622256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1375189"/>
                  </a:ext>
                </a:extLst>
              </a:tr>
            </a:tbl>
          </a:graphicData>
        </a:graphic>
      </p:graphicFrame>
      <p:sp>
        <p:nvSpPr>
          <p:cNvPr id="4" name="Text Placeholder 3">
            <a:extLst>
              <a:ext uri="{FF2B5EF4-FFF2-40B4-BE49-F238E27FC236}">
                <a16:creationId xmlns:a16="http://schemas.microsoft.com/office/drawing/2014/main" id="{A2CD1CF8-9A1F-4416-A4EC-0E315F6B7D6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721173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EA38-9132-4DC4-ACAB-ABA712B2543B}"/>
              </a:ext>
            </a:extLst>
          </p:cNvPr>
          <p:cNvSpPr>
            <a:spLocks noGrp="1"/>
          </p:cNvSpPr>
          <p:nvPr>
            <p:ph type="title"/>
          </p:nvPr>
        </p:nvSpPr>
        <p:spPr/>
        <p:txBody>
          <a:bodyPr/>
          <a:lstStyle/>
          <a:p>
            <a:r>
              <a:rPr lang="en-US"/>
              <a:t>Instagram Posts Table | Scott - 12 of 26</a:t>
            </a:r>
          </a:p>
        </p:txBody>
      </p:sp>
      <p:graphicFrame>
        <p:nvGraphicFramePr>
          <p:cNvPr id="5" name="Table Placeholder 4">
            <a:extLst>
              <a:ext uri="{FF2B5EF4-FFF2-40B4-BE49-F238E27FC236}">
                <a16:creationId xmlns:a16="http://schemas.microsoft.com/office/drawing/2014/main" id="{FE148568-0F0D-4904-BCE7-44A07F87E362}"/>
              </a:ext>
            </a:extLst>
          </p:cNvPr>
          <p:cNvGraphicFramePr>
            <a:graphicFrameLocks noGrp="1"/>
          </p:cNvGraphicFramePr>
          <p:nvPr>
            <p:ph type="tbl" sz="quarter" idx="13"/>
            <p:extLst>
              <p:ext uri="{D42A27DB-BD31-4B8C-83A1-F6EECF244321}">
                <p14:modId xmlns:p14="http://schemas.microsoft.com/office/powerpoint/2010/main" val="2417706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1428283"/>
                    </a:ext>
                  </a:extLst>
                </a:gridCol>
                <a:gridCol w="1810512">
                  <a:extLst>
                    <a:ext uri="{9D8B030D-6E8A-4147-A177-3AD203B41FA5}">
                      <a16:colId xmlns:a16="http://schemas.microsoft.com/office/drawing/2014/main" val="1704477490"/>
                    </a:ext>
                  </a:extLst>
                </a:gridCol>
                <a:gridCol w="822960">
                  <a:extLst>
                    <a:ext uri="{9D8B030D-6E8A-4147-A177-3AD203B41FA5}">
                      <a16:colId xmlns:a16="http://schemas.microsoft.com/office/drawing/2014/main" val="3827486478"/>
                    </a:ext>
                  </a:extLst>
                </a:gridCol>
                <a:gridCol w="822960">
                  <a:extLst>
                    <a:ext uri="{9D8B030D-6E8A-4147-A177-3AD203B41FA5}">
                      <a16:colId xmlns:a16="http://schemas.microsoft.com/office/drawing/2014/main" val="1385824311"/>
                    </a:ext>
                  </a:extLst>
                </a:gridCol>
                <a:gridCol w="822960">
                  <a:extLst>
                    <a:ext uri="{9D8B030D-6E8A-4147-A177-3AD203B41FA5}">
                      <a16:colId xmlns:a16="http://schemas.microsoft.com/office/drawing/2014/main" val="3788355579"/>
                    </a:ext>
                  </a:extLst>
                </a:gridCol>
                <a:gridCol w="822960">
                  <a:extLst>
                    <a:ext uri="{9D8B030D-6E8A-4147-A177-3AD203B41FA5}">
                      <a16:colId xmlns:a16="http://schemas.microsoft.com/office/drawing/2014/main" val="257310236"/>
                    </a:ext>
                  </a:extLst>
                </a:gridCol>
                <a:gridCol w="822960">
                  <a:extLst>
                    <a:ext uri="{9D8B030D-6E8A-4147-A177-3AD203B41FA5}">
                      <a16:colId xmlns:a16="http://schemas.microsoft.com/office/drawing/2014/main" val="4065573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4163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- 2022-02-26 10:51:17</a:t>
                      </a:r>
                      <a:r>
                        <a:rPr kumimoji="0" lang="es-ES" sz="1000" b="0" i="0" u="none" strike="noStrike" kern="1200" cap="none" spc="0" normalizeH="0" baseline="0" noProof="0">
                          <a:ln>
                            <a:noFill/>
                          </a:ln>
                          <a:solidFill>
                            <a:prstClr val="black"/>
                          </a:solidFill>
                          <a:effectLst/>
                          <a:uLnTx/>
                          <a:uFillTx/>
                          <a:latin typeface="+mn-lt"/>
                          <a:ea typeface="+mn-ea"/>
                          <a:cs typeface="+mn-cs"/>
                        </a:rPr>
                        <a:t>
 "Jugar al triatlón"👧🧒 fue la consigna de este proyecto que nació en el verano del 2021 de la mano de nuestra embajadora erisimon77 junto a la colonia del Club Santafecino. 
Las restricciones por la pandemia no permitían hacer colonias tal cual las conocemos, por lo que a Erika se le ocurrió hacer una actividad deportiva lúdica en relación al triatlón 🏊‍♂️🏃‍♂️🚴‍♂️
Erika observó como muchos chicos tienen bicicleta y casi no la usan, así que también esta era una buena excusa para que al menos una vez a la semana los niños pedalearan y se diviertan.
La colonia finalizó como los niños se merecían ¡Organizando una carrera con el objetivo de hacer esta aventura de nadar, correr y pedalear con forma de triatlón! 
Tal fue el éxito de este proyecto que este verano se volvió a repetir y seguirá creciendo. 230 chicos y más de 1000 familiares participaron y disfrutaron de este triatlón que desde Specialized sponsoreamos ya que nos parece que la actividad física es un derecho y un eslabón fundamental en el desarrollo de los niños👧🧒 
"La pandemia nos dejó algo muy bueno: poder entender la real importancia de la actividad física."🙌
👉 erisimon77 
Video: leo.sanchezpatagonia 
#IamSpecialized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274729708_438819841363460_5732340160041895494_n.jpg?_nc_cat=109&amp;ccb=1-5&amp;_nc_sid=8ae9d6&amp;_nc_ohc=FKYtNZXFTo8AX8PAKRT&amp;_nc_ht=scontent-iad3-1.cdninstagram.com&amp;edm=AL-3X8kEAAAA&amp;oh=00_AT-0n8UyFYl6N_1xbALekkxl_1cgIG8nRWaAVy7Ol-w4SQ&amp;oe=62228B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45694945"/>
                  </a:ext>
                </a:extLst>
              </a:tr>
            </a:tbl>
          </a:graphicData>
        </a:graphic>
      </p:graphicFrame>
      <p:sp>
        <p:nvSpPr>
          <p:cNvPr id="4" name="Text Placeholder 3">
            <a:extLst>
              <a:ext uri="{FF2B5EF4-FFF2-40B4-BE49-F238E27FC236}">
                <a16:creationId xmlns:a16="http://schemas.microsoft.com/office/drawing/2014/main" id="{095DBF0F-03B5-4D2B-9B54-E1C2DEC85EA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35965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337E2-FBFF-4F87-BCF8-5D94F7B4CA26}"/>
              </a:ext>
            </a:extLst>
          </p:cNvPr>
          <p:cNvSpPr>
            <a:spLocks noGrp="1"/>
          </p:cNvSpPr>
          <p:nvPr>
            <p:ph type="title"/>
          </p:nvPr>
        </p:nvSpPr>
        <p:spPr/>
        <p:txBody>
          <a:bodyPr/>
          <a:lstStyle/>
          <a:p>
            <a:r>
              <a:rPr lang="en-US"/>
              <a:t>Instagram Posts Table | Scott - 13 of 26</a:t>
            </a:r>
          </a:p>
        </p:txBody>
      </p:sp>
      <p:graphicFrame>
        <p:nvGraphicFramePr>
          <p:cNvPr id="5" name="Table Placeholder 4">
            <a:extLst>
              <a:ext uri="{FF2B5EF4-FFF2-40B4-BE49-F238E27FC236}">
                <a16:creationId xmlns:a16="http://schemas.microsoft.com/office/drawing/2014/main" id="{E7922597-961F-457E-9C3E-B2C66DF4C885}"/>
              </a:ext>
            </a:extLst>
          </p:cNvPr>
          <p:cNvGraphicFramePr>
            <a:graphicFrameLocks noGrp="1"/>
          </p:cNvGraphicFramePr>
          <p:nvPr>
            <p:ph type="tbl" sz="quarter" idx="13"/>
            <p:extLst>
              <p:ext uri="{D42A27DB-BD31-4B8C-83A1-F6EECF244321}">
                <p14:modId xmlns:p14="http://schemas.microsoft.com/office/powerpoint/2010/main" val="3295953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92070332"/>
                    </a:ext>
                  </a:extLst>
                </a:gridCol>
                <a:gridCol w="1810512">
                  <a:extLst>
                    <a:ext uri="{9D8B030D-6E8A-4147-A177-3AD203B41FA5}">
                      <a16:colId xmlns:a16="http://schemas.microsoft.com/office/drawing/2014/main" val="4012300227"/>
                    </a:ext>
                  </a:extLst>
                </a:gridCol>
                <a:gridCol w="822960">
                  <a:extLst>
                    <a:ext uri="{9D8B030D-6E8A-4147-A177-3AD203B41FA5}">
                      <a16:colId xmlns:a16="http://schemas.microsoft.com/office/drawing/2014/main" val="1929356914"/>
                    </a:ext>
                  </a:extLst>
                </a:gridCol>
                <a:gridCol w="822960">
                  <a:extLst>
                    <a:ext uri="{9D8B030D-6E8A-4147-A177-3AD203B41FA5}">
                      <a16:colId xmlns:a16="http://schemas.microsoft.com/office/drawing/2014/main" val="3212237996"/>
                    </a:ext>
                  </a:extLst>
                </a:gridCol>
                <a:gridCol w="822960">
                  <a:extLst>
                    <a:ext uri="{9D8B030D-6E8A-4147-A177-3AD203B41FA5}">
                      <a16:colId xmlns:a16="http://schemas.microsoft.com/office/drawing/2014/main" val="3228106839"/>
                    </a:ext>
                  </a:extLst>
                </a:gridCol>
                <a:gridCol w="822960">
                  <a:extLst>
                    <a:ext uri="{9D8B030D-6E8A-4147-A177-3AD203B41FA5}">
                      <a16:colId xmlns:a16="http://schemas.microsoft.com/office/drawing/2014/main" val="119897555"/>
                    </a:ext>
                  </a:extLst>
                </a:gridCol>
                <a:gridCol w="822960">
                  <a:extLst>
                    <a:ext uri="{9D8B030D-6E8A-4147-A177-3AD203B41FA5}">
                      <a16:colId xmlns:a16="http://schemas.microsoft.com/office/drawing/2014/main" val="4149531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30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- 2022-02-14 09:03:46</a:t>
                      </a:r>
                      <a:r>
                        <a:rPr kumimoji="0" lang="en-US" sz="1000" b="0" i="0" u="none" strike="noStrike" kern="1200" cap="none" spc="0" normalizeH="0" baseline="0" noProof="0">
                          <a:ln>
                            <a:noFill/>
                          </a:ln>
                          <a:solidFill>
                            <a:prstClr val="black"/>
                          </a:solidFill>
                          <a:effectLst/>
                          <a:uLnTx/>
                          <a:uFillTx/>
                          <a:latin typeface="+mn-lt"/>
                          <a:ea typeface="+mn-ea"/>
                          <a:cs typeface="+mn-cs"/>
                        </a:rPr>
                        <a:t>
 🥰 Amor biker. Amor verdadero. La versión Cannondale de #SanValentín, by matiasgiantrevel &amp; bastialucia. ♥🚴‍♂️#DíaDeLosEnamorados  #RideCannondale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273911995_1297051624104323_3178735411521553911_n.webp?stp=dst-jpg&amp;_nc_cat=109&amp;ccb=1-5&amp;_nc_sid=8ae9d6&amp;_nc_ohc=5zUWRxNfj4cAX8sbJXU&amp;_nc_ht=scontent-iad3-1.cdninstagram.com&amp;edm=AL-3X8kEAAAA&amp;oh=00_AT-rdPyc62jx0FSnG7U1yBGvx9k_QluwMqdsfl31q7X1og&amp;oe=62235C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83155285"/>
                  </a:ext>
                </a:extLst>
              </a:tr>
            </a:tbl>
          </a:graphicData>
        </a:graphic>
      </p:graphicFrame>
      <p:sp>
        <p:nvSpPr>
          <p:cNvPr id="4" name="Text Placeholder 3">
            <a:extLst>
              <a:ext uri="{FF2B5EF4-FFF2-40B4-BE49-F238E27FC236}">
                <a16:creationId xmlns:a16="http://schemas.microsoft.com/office/drawing/2014/main" id="{4320F021-03F5-44E0-B613-4D6DBC40576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879661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BE62B-CB6F-4BA2-9D39-DC15510BD007}"/>
              </a:ext>
            </a:extLst>
          </p:cNvPr>
          <p:cNvSpPr>
            <a:spLocks noGrp="1"/>
          </p:cNvSpPr>
          <p:nvPr>
            <p:ph type="title"/>
          </p:nvPr>
        </p:nvSpPr>
        <p:spPr/>
        <p:txBody>
          <a:bodyPr/>
          <a:lstStyle/>
          <a:p>
            <a:r>
              <a:rPr lang="en-US"/>
              <a:t>Instagram Posts Table | Scott - 14 of 26</a:t>
            </a:r>
          </a:p>
        </p:txBody>
      </p:sp>
      <p:graphicFrame>
        <p:nvGraphicFramePr>
          <p:cNvPr id="5" name="Table Placeholder 4">
            <a:extLst>
              <a:ext uri="{FF2B5EF4-FFF2-40B4-BE49-F238E27FC236}">
                <a16:creationId xmlns:a16="http://schemas.microsoft.com/office/drawing/2014/main" id="{354B67A2-C490-41E0-BFCC-DA9E0547D2A4}"/>
              </a:ext>
            </a:extLst>
          </p:cNvPr>
          <p:cNvGraphicFramePr>
            <a:graphicFrameLocks noGrp="1"/>
          </p:cNvGraphicFramePr>
          <p:nvPr>
            <p:ph type="tbl" sz="quarter" idx="13"/>
            <p:extLst>
              <p:ext uri="{D42A27DB-BD31-4B8C-83A1-F6EECF244321}">
                <p14:modId xmlns:p14="http://schemas.microsoft.com/office/powerpoint/2010/main" val="3742613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45810133"/>
                    </a:ext>
                  </a:extLst>
                </a:gridCol>
                <a:gridCol w="1810512">
                  <a:extLst>
                    <a:ext uri="{9D8B030D-6E8A-4147-A177-3AD203B41FA5}">
                      <a16:colId xmlns:a16="http://schemas.microsoft.com/office/drawing/2014/main" val="2504644042"/>
                    </a:ext>
                  </a:extLst>
                </a:gridCol>
                <a:gridCol w="822960">
                  <a:extLst>
                    <a:ext uri="{9D8B030D-6E8A-4147-A177-3AD203B41FA5}">
                      <a16:colId xmlns:a16="http://schemas.microsoft.com/office/drawing/2014/main" val="1875576963"/>
                    </a:ext>
                  </a:extLst>
                </a:gridCol>
                <a:gridCol w="822960">
                  <a:extLst>
                    <a:ext uri="{9D8B030D-6E8A-4147-A177-3AD203B41FA5}">
                      <a16:colId xmlns:a16="http://schemas.microsoft.com/office/drawing/2014/main" val="3017431022"/>
                    </a:ext>
                  </a:extLst>
                </a:gridCol>
                <a:gridCol w="822960">
                  <a:extLst>
                    <a:ext uri="{9D8B030D-6E8A-4147-A177-3AD203B41FA5}">
                      <a16:colId xmlns:a16="http://schemas.microsoft.com/office/drawing/2014/main" val="2737537235"/>
                    </a:ext>
                  </a:extLst>
                </a:gridCol>
                <a:gridCol w="822960">
                  <a:extLst>
                    <a:ext uri="{9D8B030D-6E8A-4147-A177-3AD203B41FA5}">
                      <a16:colId xmlns:a16="http://schemas.microsoft.com/office/drawing/2014/main" val="3878267940"/>
                    </a:ext>
                  </a:extLst>
                </a:gridCol>
                <a:gridCol w="822960">
                  <a:extLst>
                    <a:ext uri="{9D8B030D-6E8A-4147-A177-3AD203B41FA5}">
                      <a16:colId xmlns:a16="http://schemas.microsoft.com/office/drawing/2014/main" val="1203167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6690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- 2022-02-25 20:26:43</a:t>
                      </a:r>
                      <a:r>
                        <a:rPr kumimoji="0" lang="en-US" sz="1000" b="0" i="0" u="none" strike="noStrike" kern="1200" cap="none" spc="0" normalizeH="0" baseline="0" noProof="0">
                          <a:ln>
                            <a:noFill/>
                          </a:ln>
                          <a:solidFill>
                            <a:prstClr val="black"/>
                          </a:solidFill>
                          <a:effectLst/>
                          <a:uLnTx/>
                          <a:uFillTx/>
                          <a:latin typeface="+mn-lt"/>
                          <a:ea typeface="+mn-ea"/>
                          <a:cs typeface="+mn-cs"/>
                        </a:rPr>
                        <a:t>
 Liviana, rígida y rápida. Esto es lo que te ofrece la Scale RC 900 World Cup.
✅ Cuadro Scale RC de carbono HMX
✅ RockShox SID SL Select+RL3 100 mm
✅ Control remoto RideLoc con 3 posiciones
✅ SRAM X01 Eagle, 12 velocidades
✅ Frenos de disco SRAM Level TLM
✅ Ruedas de carbono Syncros Silverton 1.0
✅ Cubiertas Maxxis Rekon Race Kevlar
✅ Componentes de carbono Syncros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274827119_124172816839818_3939647798970089259_n.jpg?_nc_cat=104&amp;ccb=1-5&amp;_nc_sid=8ae9d6&amp;_nc_ohc=kn1NVgoEyy8AX9azmx_&amp;_nc_ht=scontent-iad3-1.cdninstagram.com&amp;edm=AL-3X8kEAAAA&amp;oh=00_AT8evfk7VsBdVKQexxfQWDSXeUrCPHSxh5Xjwe0Ozt9kqg&amp;oe=62231D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3151297"/>
                  </a:ext>
                </a:extLst>
              </a:tr>
            </a:tbl>
          </a:graphicData>
        </a:graphic>
      </p:graphicFrame>
      <p:sp>
        <p:nvSpPr>
          <p:cNvPr id="4" name="Text Placeholder 3">
            <a:extLst>
              <a:ext uri="{FF2B5EF4-FFF2-40B4-BE49-F238E27FC236}">
                <a16:creationId xmlns:a16="http://schemas.microsoft.com/office/drawing/2014/main" id="{F952A5A8-DAD1-4828-BA46-9F2B664F67F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4495616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97BFA-42FB-47E5-A4D4-00407534653F}"/>
              </a:ext>
            </a:extLst>
          </p:cNvPr>
          <p:cNvSpPr>
            <a:spLocks noGrp="1"/>
          </p:cNvSpPr>
          <p:nvPr>
            <p:ph type="title"/>
          </p:nvPr>
        </p:nvSpPr>
        <p:spPr/>
        <p:txBody>
          <a:bodyPr/>
          <a:lstStyle/>
          <a:p>
            <a:r>
              <a:rPr lang="en-US"/>
              <a:t>Instagram Posts Table | Scott - 15 of 26</a:t>
            </a:r>
          </a:p>
        </p:txBody>
      </p:sp>
      <p:graphicFrame>
        <p:nvGraphicFramePr>
          <p:cNvPr id="5" name="Table Placeholder 4">
            <a:extLst>
              <a:ext uri="{FF2B5EF4-FFF2-40B4-BE49-F238E27FC236}">
                <a16:creationId xmlns:a16="http://schemas.microsoft.com/office/drawing/2014/main" id="{EF3A9825-AF23-4F6A-BAB3-AF440BCCA6DC}"/>
              </a:ext>
            </a:extLst>
          </p:cNvPr>
          <p:cNvGraphicFramePr>
            <a:graphicFrameLocks noGrp="1"/>
          </p:cNvGraphicFramePr>
          <p:nvPr>
            <p:ph type="tbl" sz="quarter" idx="13"/>
            <p:extLst>
              <p:ext uri="{D42A27DB-BD31-4B8C-83A1-F6EECF244321}">
                <p14:modId xmlns:p14="http://schemas.microsoft.com/office/powerpoint/2010/main" val="2425822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99960603"/>
                    </a:ext>
                  </a:extLst>
                </a:gridCol>
                <a:gridCol w="1810512">
                  <a:extLst>
                    <a:ext uri="{9D8B030D-6E8A-4147-A177-3AD203B41FA5}">
                      <a16:colId xmlns:a16="http://schemas.microsoft.com/office/drawing/2014/main" val="432068731"/>
                    </a:ext>
                  </a:extLst>
                </a:gridCol>
                <a:gridCol w="822960">
                  <a:extLst>
                    <a:ext uri="{9D8B030D-6E8A-4147-A177-3AD203B41FA5}">
                      <a16:colId xmlns:a16="http://schemas.microsoft.com/office/drawing/2014/main" val="1201052063"/>
                    </a:ext>
                  </a:extLst>
                </a:gridCol>
                <a:gridCol w="822960">
                  <a:extLst>
                    <a:ext uri="{9D8B030D-6E8A-4147-A177-3AD203B41FA5}">
                      <a16:colId xmlns:a16="http://schemas.microsoft.com/office/drawing/2014/main" val="3281990198"/>
                    </a:ext>
                  </a:extLst>
                </a:gridCol>
                <a:gridCol w="822960">
                  <a:extLst>
                    <a:ext uri="{9D8B030D-6E8A-4147-A177-3AD203B41FA5}">
                      <a16:colId xmlns:a16="http://schemas.microsoft.com/office/drawing/2014/main" val="3988361228"/>
                    </a:ext>
                  </a:extLst>
                </a:gridCol>
                <a:gridCol w="822960">
                  <a:extLst>
                    <a:ext uri="{9D8B030D-6E8A-4147-A177-3AD203B41FA5}">
                      <a16:colId xmlns:a16="http://schemas.microsoft.com/office/drawing/2014/main" val="3023001514"/>
                    </a:ext>
                  </a:extLst>
                </a:gridCol>
                <a:gridCol w="822960">
                  <a:extLst>
                    <a:ext uri="{9D8B030D-6E8A-4147-A177-3AD203B41FA5}">
                      <a16:colId xmlns:a16="http://schemas.microsoft.com/office/drawing/2014/main" val="1571820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4593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- 2022-02-22 19:56:34</a:t>
                      </a:r>
                      <a:r>
                        <a:rPr kumimoji="0" lang="en-US" sz="1000" b="0" i="0" u="none" strike="noStrike" kern="1200" cap="none" spc="0" normalizeH="0" baseline="0" noProof="0">
                          <a:ln>
                            <a:noFill/>
                          </a:ln>
                          <a:solidFill>
                            <a:prstClr val="black"/>
                          </a:solidFill>
                          <a:effectLst/>
                          <a:uLnTx/>
                          <a:uFillTx/>
                          <a:latin typeface="+mn-lt"/>
                          <a:ea typeface="+mn-ea"/>
                          <a:cs typeface="+mn-cs"/>
                        </a:rPr>
                        <a:t>
 La Gama Marlin es el resultado de la combinación de una bici divertida y las mejores características de un rodado de gama alta al mejor precio. 
Descubrí tu primera bici de mtb Trek. 
trekbikes trekbicycleargentina bontragerargentina  #trekbikes #trekargentina #bontragerargentina #racedtowin #gooutside #creemosenlasbicis #racedtowin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274557723_532023228341271_259804164027552837_n.jpg?stp=dst-jpg_e35_s640x640_sh0.08&amp;_nc_ht=scontent.cdninstagram.com&amp;_nc_cat=103&amp;_nc_ohc=CCd--Si6ZTgAX9MBOYS&amp;edm=AMO9-JQAAAAA&amp;ccb=7-4&amp;oh=00_AT97CEImPiHWBI27muF-7iKe_VLoOqb-vld0PokXQOZwDA&amp;oe=621E9EE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85431701"/>
                  </a:ext>
                </a:extLst>
              </a:tr>
            </a:tbl>
          </a:graphicData>
        </a:graphic>
      </p:graphicFrame>
      <p:sp>
        <p:nvSpPr>
          <p:cNvPr id="4" name="Text Placeholder 3">
            <a:extLst>
              <a:ext uri="{FF2B5EF4-FFF2-40B4-BE49-F238E27FC236}">
                <a16:creationId xmlns:a16="http://schemas.microsoft.com/office/drawing/2014/main" id="{330361A8-B50D-423A-807E-78C04463617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94939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577D3-61F9-4958-8163-0F51CFC54E8D}"/>
              </a:ext>
            </a:extLst>
          </p:cNvPr>
          <p:cNvSpPr>
            <a:spLocks noGrp="1"/>
          </p:cNvSpPr>
          <p:nvPr>
            <p:ph type="title"/>
          </p:nvPr>
        </p:nvSpPr>
        <p:spPr/>
        <p:txBody>
          <a:bodyPr/>
          <a:lstStyle/>
          <a:p>
            <a:r>
              <a:rPr lang="en-US"/>
              <a:t>Instagram Posts Table | Scott - 16 of 26</a:t>
            </a:r>
          </a:p>
        </p:txBody>
      </p:sp>
      <p:graphicFrame>
        <p:nvGraphicFramePr>
          <p:cNvPr id="5" name="Table Placeholder 4">
            <a:extLst>
              <a:ext uri="{FF2B5EF4-FFF2-40B4-BE49-F238E27FC236}">
                <a16:creationId xmlns:a16="http://schemas.microsoft.com/office/drawing/2014/main" id="{F9B26681-FC7F-4443-ABF7-55A0E649F3E7}"/>
              </a:ext>
            </a:extLst>
          </p:cNvPr>
          <p:cNvGraphicFramePr>
            <a:graphicFrameLocks noGrp="1"/>
          </p:cNvGraphicFramePr>
          <p:nvPr>
            <p:ph type="tbl" sz="quarter" idx="13"/>
            <p:extLst>
              <p:ext uri="{D42A27DB-BD31-4B8C-83A1-F6EECF244321}">
                <p14:modId xmlns:p14="http://schemas.microsoft.com/office/powerpoint/2010/main" val="246734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41205144"/>
                    </a:ext>
                  </a:extLst>
                </a:gridCol>
                <a:gridCol w="1810512">
                  <a:extLst>
                    <a:ext uri="{9D8B030D-6E8A-4147-A177-3AD203B41FA5}">
                      <a16:colId xmlns:a16="http://schemas.microsoft.com/office/drawing/2014/main" val="1064143570"/>
                    </a:ext>
                  </a:extLst>
                </a:gridCol>
                <a:gridCol w="822960">
                  <a:extLst>
                    <a:ext uri="{9D8B030D-6E8A-4147-A177-3AD203B41FA5}">
                      <a16:colId xmlns:a16="http://schemas.microsoft.com/office/drawing/2014/main" val="887454789"/>
                    </a:ext>
                  </a:extLst>
                </a:gridCol>
                <a:gridCol w="822960">
                  <a:extLst>
                    <a:ext uri="{9D8B030D-6E8A-4147-A177-3AD203B41FA5}">
                      <a16:colId xmlns:a16="http://schemas.microsoft.com/office/drawing/2014/main" val="3713786018"/>
                    </a:ext>
                  </a:extLst>
                </a:gridCol>
                <a:gridCol w="822960">
                  <a:extLst>
                    <a:ext uri="{9D8B030D-6E8A-4147-A177-3AD203B41FA5}">
                      <a16:colId xmlns:a16="http://schemas.microsoft.com/office/drawing/2014/main" val="2259570006"/>
                    </a:ext>
                  </a:extLst>
                </a:gridCol>
                <a:gridCol w="822960">
                  <a:extLst>
                    <a:ext uri="{9D8B030D-6E8A-4147-A177-3AD203B41FA5}">
                      <a16:colId xmlns:a16="http://schemas.microsoft.com/office/drawing/2014/main" val="2341438922"/>
                    </a:ext>
                  </a:extLst>
                </a:gridCol>
                <a:gridCol w="822960">
                  <a:extLst>
                    <a:ext uri="{9D8B030D-6E8A-4147-A177-3AD203B41FA5}">
                      <a16:colId xmlns:a16="http://schemas.microsoft.com/office/drawing/2014/main" val="2548692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2681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- 2022-02-05 19:02:21</a:t>
                      </a:r>
                      <a:r>
                        <a:rPr kumimoji="0" lang="es-ES" sz="1000" b="0" i="0" u="none" strike="noStrike" kern="1200" cap="none" spc="0" normalizeH="0" baseline="0" noProof="0">
                          <a:ln>
                            <a:noFill/>
                          </a:ln>
                          <a:solidFill>
                            <a:prstClr val="black"/>
                          </a:solidFill>
                          <a:effectLst/>
                          <a:uLnTx/>
                          <a:uFillTx/>
                          <a:latin typeface="+mn-lt"/>
                          <a:ea typeface="+mn-ea"/>
                          <a:cs typeface="+mn-cs"/>
                        </a:rPr>
                        <a:t>
 Arranca la temporada 2022 y el teamdsm_ ya tiene sus Scott listas. Addict RC para trepadas y terrenos complicados, FOIL para velocidad y Plasma para contrareloj.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271936085_4139579959411761_6616474362090249445_n.webp?stp=dst-jpg&amp;_nc_cat=103&amp;ccb=1-5&amp;_nc_sid=8ae9d6&amp;_nc_ohc=K0JBSI2OycIAX_SVC4E&amp;_nc_ht=scontent-iad3-1.cdninstagram.com&amp;edm=AL-3X8kEAAAA&amp;oh=00_AT8zsfCCQ9aaRl26Sd6ssDt5NzRS_75kiTA01ALalB2IMw&amp;oe=62237D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59382945"/>
                  </a:ext>
                </a:extLst>
              </a:tr>
            </a:tbl>
          </a:graphicData>
        </a:graphic>
      </p:graphicFrame>
      <p:sp>
        <p:nvSpPr>
          <p:cNvPr id="4" name="Text Placeholder 3">
            <a:extLst>
              <a:ext uri="{FF2B5EF4-FFF2-40B4-BE49-F238E27FC236}">
                <a16:creationId xmlns:a16="http://schemas.microsoft.com/office/drawing/2014/main" id="{90A75D32-4275-453B-BC1A-B77BD68CAB0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9063076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50BF3-A4BE-45E6-8676-F38F36F6E741}"/>
              </a:ext>
            </a:extLst>
          </p:cNvPr>
          <p:cNvSpPr>
            <a:spLocks noGrp="1"/>
          </p:cNvSpPr>
          <p:nvPr>
            <p:ph type="title"/>
          </p:nvPr>
        </p:nvSpPr>
        <p:spPr/>
        <p:txBody>
          <a:bodyPr/>
          <a:lstStyle/>
          <a:p>
            <a:r>
              <a:rPr lang="en-US"/>
              <a:t>Instagram Posts Table | Scott - 17 of 26</a:t>
            </a:r>
          </a:p>
        </p:txBody>
      </p:sp>
      <p:graphicFrame>
        <p:nvGraphicFramePr>
          <p:cNvPr id="5" name="Table Placeholder 4">
            <a:extLst>
              <a:ext uri="{FF2B5EF4-FFF2-40B4-BE49-F238E27FC236}">
                <a16:creationId xmlns:a16="http://schemas.microsoft.com/office/drawing/2014/main" id="{600A6293-00C3-4DA7-B84A-93656F8EE861}"/>
              </a:ext>
            </a:extLst>
          </p:cNvPr>
          <p:cNvGraphicFramePr>
            <a:graphicFrameLocks noGrp="1"/>
          </p:cNvGraphicFramePr>
          <p:nvPr>
            <p:ph type="tbl" sz="quarter" idx="13"/>
            <p:extLst>
              <p:ext uri="{D42A27DB-BD31-4B8C-83A1-F6EECF244321}">
                <p14:modId xmlns:p14="http://schemas.microsoft.com/office/powerpoint/2010/main" val="1281320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61762854"/>
                    </a:ext>
                  </a:extLst>
                </a:gridCol>
                <a:gridCol w="1810512">
                  <a:extLst>
                    <a:ext uri="{9D8B030D-6E8A-4147-A177-3AD203B41FA5}">
                      <a16:colId xmlns:a16="http://schemas.microsoft.com/office/drawing/2014/main" val="3882852161"/>
                    </a:ext>
                  </a:extLst>
                </a:gridCol>
                <a:gridCol w="822960">
                  <a:extLst>
                    <a:ext uri="{9D8B030D-6E8A-4147-A177-3AD203B41FA5}">
                      <a16:colId xmlns:a16="http://schemas.microsoft.com/office/drawing/2014/main" val="984399518"/>
                    </a:ext>
                  </a:extLst>
                </a:gridCol>
                <a:gridCol w="822960">
                  <a:extLst>
                    <a:ext uri="{9D8B030D-6E8A-4147-A177-3AD203B41FA5}">
                      <a16:colId xmlns:a16="http://schemas.microsoft.com/office/drawing/2014/main" val="3471112997"/>
                    </a:ext>
                  </a:extLst>
                </a:gridCol>
                <a:gridCol w="822960">
                  <a:extLst>
                    <a:ext uri="{9D8B030D-6E8A-4147-A177-3AD203B41FA5}">
                      <a16:colId xmlns:a16="http://schemas.microsoft.com/office/drawing/2014/main" val="3259276536"/>
                    </a:ext>
                  </a:extLst>
                </a:gridCol>
                <a:gridCol w="822960">
                  <a:extLst>
                    <a:ext uri="{9D8B030D-6E8A-4147-A177-3AD203B41FA5}">
                      <a16:colId xmlns:a16="http://schemas.microsoft.com/office/drawing/2014/main" val="3588043672"/>
                    </a:ext>
                  </a:extLst>
                </a:gridCol>
                <a:gridCol w="822960">
                  <a:extLst>
                    <a:ext uri="{9D8B030D-6E8A-4147-A177-3AD203B41FA5}">
                      <a16:colId xmlns:a16="http://schemas.microsoft.com/office/drawing/2014/main" val="1562171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035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- 2022-02-21 20:24:07</a:t>
                      </a:r>
                      <a:r>
                        <a:rPr kumimoji="0" lang="en-US" sz="1000" b="0" i="0" u="none" strike="noStrike" kern="1200" cap="none" spc="0" normalizeH="0" baseline="0" noProof="0">
                          <a:ln>
                            <a:noFill/>
                          </a:ln>
                          <a:solidFill>
                            <a:prstClr val="black"/>
                          </a:solidFill>
                          <a:effectLst/>
                          <a:uLnTx/>
                          <a:uFillTx/>
                          <a:latin typeface="+mn-lt"/>
                          <a:ea typeface="+mn-ea"/>
                          <a:cs typeface="+mn-cs"/>
                        </a:rPr>
                        <a:t>
 Spark RC Comp, ingeniería de vanguardia en una bicicleta que va más allá de todo.
✅ Cuadro Spark RC de carbono HMF
✅ Horquilla FOX 32 Float Rhythm 120 mm
✅ FOX Float Custom, 120 mm, TwinLoc
✅ SRAM NX Eagle, 12 velocidades
✅ Frenos de disco Shimano Deore
✅ Llantas Syncros X-30SE TR
✅ Cubiertas Maxxis Rekon Race Foldable
✅ Componentes Syncros
#SCOTTbikes 
#SCOTTargentina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274558039_676898356800075_7808679463544482367_n.jpg?_nc_cat=100&amp;ccb=1-5&amp;_nc_sid=8ae9d6&amp;_nc_ohc=rlEfvcJtOK0AX_ZCQ5f&amp;_nc_ht=scontent-iad3-1.cdninstagram.com&amp;edm=AL-3X8kEAAAA&amp;oh=00_AT-EcyLeXaGrFTWRAQp0no6oWF3sM-GOPUia8zCdfQXr_w&amp;oe=6223D41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1252917"/>
                  </a:ext>
                </a:extLst>
              </a:tr>
            </a:tbl>
          </a:graphicData>
        </a:graphic>
      </p:graphicFrame>
      <p:sp>
        <p:nvSpPr>
          <p:cNvPr id="4" name="Text Placeholder 3">
            <a:extLst>
              <a:ext uri="{FF2B5EF4-FFF2-40B4-BE49-F238E27FC236}">
                <a16:creationId xmlns:a16="http://schemas.microsoft.com/office/drawing/2014/main" id="{085E883B-769F-49C3-B22A-8234A0C176A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7266903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E54A3-A9A4-432E-BCA7-67C2846BFA8F}"/>
              </a:ext>
            </a:extLst>
          </p:cNvPr>
          <p:cNvSpPr>
            <a:spLocks noGrp="1"/>
          </p:cNvSpPr>
          <p:nvPr>
            <p:ph type="title"/>
          </p:nvPr>
        </p:nvSpPr>
        <p:spPr/>
        <p:txBody>
          <a:bodyPr/>
          <a:lstStyle/>
          <a:p>
            <a:r>
              <a:rPr lang="en-US"/>
              <a:t>Instagram Posts Table | Scott - 18 of 26</a:t>
            </a:r>
          </a:p>
        </p:txBody>
      </p:sp>
      <p:graphicFrame>
        <p:nvGraphicFramePr>
          <p:cNvPr id="5" name="Table Placeholder 4">
            <a:extLst>
              <a:ext uri="{FF2B5EF4-FFF2-40B4-BE49-F238E27FC236}">
                <a16:creationId xmlns:a16="http://schemas.microsoft.com/office/drawing/2014/main" id="{C0298970-D902-4C82-8308-8761E2799FF3}"/>
              </a:ext>
            </a:extLst>
          </p:cNvPr>
          <p:cNvGraphicFramePr>
            <a:graphicFrameLocks noGrp="1"/>
          </p:cNvGraphicFramePr>
          <p:nvPr>
            <p:ph type="tbl" sz="quarter" idx="13"/>
            <p:extLst>
              <p:ext uri="{D42A27DB-BD31-4B8C-83A1-F6EECF244321}">
                <p14:modId xmlns:p14="http://schemas.microsoft.com/office/powerpoint/2010/main" val="101606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72465207"/>
                    </a:ext>
                  </a:extLst>
                </a:gridCol>
                <a:gridCol w="1810512">
                  <a:extLst>
                    <a:ext uri="{9D8B030D-6E8A-4147-A177-3AD203B41FA5}">
                      <a16:colId xmlns:a16="http://schemas.microsoft.com/office/drawing/2014/main" val="3406181981"/>
                    </a:ext>
                  </a:extLst>
                </a:gridCol>
                <a:gridCol w="822960">
                  <a:extLst>
                    <a:ext uri="{9D8B030D-6E8A-4147-A177-3AD203B41FA5}">
                      <a16:colId xmlns:a16="http://schemas.microsoft.com/office/drawing/2014/main" val="410567345"/>
                    </a:ext>
                  </a:extLst>
                </a:gridCol>
                <a:gridCol w="822960">
                  <a:extLst>
                    <a:ext uri="{9D8B030D-6E8A-4147-A177-3AD203B41FA5}">
                      <a16:colId xmlns:a16="http://schemas.microsoft.com/office/drawing/2014/main" val="3927722943"/>
                    </a:ext>
                  </a:extLst>
                </a:gridCol>
                <a:gridCol w="822960">
                  <a:extLst>
                    <a:ext uri="{9D8B030D-6E8A-4147-A177-3AD203B41FA5}">
                      <a16:colId xmlns:a16="http://schemas.microsoft.com/office/drawing/2014/main" val="2740524972"/>
                    </a:ext>
                  </a:extLst>
                </a:gridCol>
                <a:gridCol w="822960">
                  <a:extLst>
                    <a:ext uri="{9D8B030D-6E8A-4147-A177-3AD203B41FA5}">
                      <a16:colId xmlns:a16="http://schemas.microsoft.com/office/drawing/2014/main" val="677805662"/>
                    </a:ext>
                  </a:extLst>
                </a:gridCol>
                <a:gridCol w="822960">
                  <a:extLst>
                    <a:ext uri="{9D8B030D-6E8A-4147-A177-3AD203B41FA5}">
                      <a16:colId xmlns:a16="http://schemas.microsoft.com/office/drawing/2014/main" val="887912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2400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- 2022-02-04 19:00:08</a:t>
                      </a:r>
                      <a:r>
                        <a:rPr kumimoji="0" lang="en-US" sz="1000" b="0" i="0" u="none" strike="noStrike" kern="1200" cap="none" spc="0" normalizeH="0" baseline="0" noProof="0">
                          <a:ln>
                            <a:noFill/>
                          </a:ln>
                          <a:solidFill>
                            <a:prstClr val="black"/>
                          </a:solidFill>
                          <a:effectLst/>
                          <a:uLnTx/>
                          <a:uFillTx/>
                          <a:latin typeface="+mn-lt"/>
                          <a:ea typeface="+mn-ea"/>
                          <a:cs typeface="+mn-cs"/>
                        </a:rPr>
                        <a:t>
 ¡Que se venga un finde de diversión a puro pedal!😜
¿Y vos adónde vas a ir a rodar?
#IamSpecialized #SpecializedEpic #Specialized #Epic #SpecializedArgentina #MTB #Xc #XCMTB #SpecializedBrain #MountainBike
 📸 lifeofka1 🚴‍♂️ christopherblevs/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273134124_647008929844216_9030697670990570187_n.jpg?_nc_cat=106&amp;ccb=1-5&amp;_nc_sid=8ae9d6&amp;_nc_ohc=mokoxMOXkvIAX8hTZEl&amp;_nc_ht=scontent-iad3-1.cdninstagram.com&amp;edm=AL-3X8kEAAAA&amp;oh=00_AT9pO0LMzv26R5J4wT5JO3UVCaiLmFn8R_9HYmMxusMsVA&amp;oe=6223B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4711601"/>
                  </a:ext>
                </a:extLst>
              </a:tr>
            </a:tbl>
          </a:graphicData>
        </a:graphic>
      </p:graphicFrame>
      <p:sp>
        <p:nvSpPr>
          <p:cNvPr id="4" name="Text Placeholder 3">
            <a:extLst>
              <a:ext uri="{FF2B5EF4-FFF2-40B4-BE49-F238E27FC236}">
                <a16:creationId xmlns:a16="http://schemas.microsoft.com/office/drawing/2014/main" id="{561C2B3C-0E6C-4138-BAC4-D7DD70A273F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835082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1DB9-8F48-48D3-803F-71BEBFB595C0}"/>
              </a:ext>
            </a:extLst>
          </p:cNvPr>
          <p:cNvSpPr>
            <a:spLocks noGrp="1"/>
          </p:cNvSpPr>
          <p:nvPr>
            <p:ph type="title"/>
          </p:nvPr>
        </p:nvSpPr>
        <p:spPr/>
        <p:txBody>
          <a:bodyPr/>
          <a:lstStyle/>
          <a:p>
            <a:r>
              <a:rPr lang="en-US"/>
              <a:t>Instagram Posts Table | Scott - 19 of 26</a:t>
            </a:r>
          </a:p>
        </p:txBody>
      </p:sp>
      <p:graphicFrame>
        <p:nvGraphicFramePr>
          <p:cNvPr id="5" name="Table Placeholder 4">
            <a:extLst>
              <a:ext uri="{FF2B5EF4-FFF2-40B4-BE49-F238E27FC236}">
                <a16:creationId xmlns:a16="http://schemas.microsoft.com/office/drawing/2014/main" id="{EC09AB68-F578-41E2-A2A0-40E7D45409D4}"/>
              </a:ext>
            </a:extLst>
          </p:cNvPr>
          <p:cNvGraphicFramePr>
            <a:graphicFrameLocks noGrp="1"/>
          </p:cNvGraphicFramePr>
          <p:nvPr>
            <p:ph type="tbl" sz="quarter" idx="13"/>
            <p:extLst>
              <p:ext uri="{D42A27DB-BD31-4B8C-83A1-F6EECF244321}">
                <p14:modId xmlns:p14="http://schemas.microsoft.com/office/powerpoint/2010/main" val="3147142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9576250"/>
                    </a:ext>
                  </a:extLst>
                </a:gridCol>
                <a:gridCol w="1810512">
                  <a:extLst>
                    <a:ext uri="{9D8B030D-6E8A-4147-A177-3AD203B41FA5}">
                      <a16:colId xmlns:a16="http://schemas.microsoft.com/office/drawing/2014/main" val="2840614420"/>
                    </a:ext>
                  </a:extLst>
                </a:gridCol>
                <a:gridCol w="822960">
                  <a:extLst>
                    <a:ext uri="{9D8B030D-6E8A-4147-A177-3AD203B41FA5}">
                      <a16:colId xmlns:a16="http://schemas.microsoft.com/office/drawing/2014/main" val="4152934145"/>
                    </a:ext>
                  </a:extLst>
                </a:gridCol>
                <a:gridCol w="822960">
                  <a:extLst>
                    <a:ext uri="{9D8B030D-6E8A-4147-A177-3AD203B41FA5}">
                      <a16:colId xmlns:a16="http://schemas.microsoft.com/office/drawing/2014/main" val="1656808668"/>
                    </a:ext>
                  </a:extLst>
                </a:gridCol>
                <a:gridCol w="822960">
                  <a:extLst>
                    <a:ext uri="{9D8B030D-6E8A-4147-A177-3AD203B41FA5}">
                      <a16:colId xmlns:a16="http://schemas.microsoft.com/office/drawing/2014/main" val="4247579018"/>
                    </a:ext>
                  </a:extLst>
                </a:gridCol>
                <a:gridCol w="822960">
                  <a:extLst>
                    <a:ext uri="{9D8B030D-6E8A-4147-A177-3AD203B41FA5}">
                      <a16:colId xmlns:a16="http://schemas.microsoft.com/office/drawing/2014/main" val="1021764851"/>
                    </a:ext>
                  </a:extLst>
                </a:gridCol>
                <a:gridCol w="822960">
                  <a:extLst>
                    <a:ext uri="{9D8B030D-6E8A-4147-A177-3AD203B41FA5}">
                      <a16:colId xmlns:a16="http://schemas.microsoft.com/office/drawing/2014/main" val="1817852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625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- 2022-02-07 18:40:02</a:t>
                      </a:r>
                      <a:r>
                        <a:rPr kumimoji="0" lang="es-ES" sz="1000" b="0" i="0" u="none" strike="noStrike" kern="1200" cap="none" spc="0" normalizeH="0" baseline="0" noProof="0">
                          <a:ln>
                            <a:noFill/>
                          </a:ln>
                          <a:solidFill>
                            <a:prstClr val="black"/>
                          </a:solidFill>
                          <a:effectLst/>
                          <a:uLnTx/>
                          <a:uFillTx/>
                          <a:latin typeface="+mn-lt"/>
                          <a:ea typeface="+mn-ea"/>
                          <a:cs typeface="+mn-cs"/>
                        </a:rPr>
                        <a:t>
 Pedalear hasta la cima y llegar con fuerzas para más es posible.💪🚵‍♂️.
⚡️La Specialized Turbo Levo es nuestra mountain bike de pedaleo asistido inspirada en la Stumpjumper.
Con un cuadro súper liviano, rígido y y capaz de todo junto a un motor muy potente y suave y una batería con una gran autonomía, la Turbo Levo te permitirá llegar a donde nunca hubieses imaginado.
Además, la posibilidad de personalizar al máximo sus controles hará que tu experiencia Turbo sea perfecta.
La Turbo Levo te dará el poder de recorrer más y más senderos💪⚡️
🔺 Acercate a nuestras tiendas autorizadas y conocela🔺
📸 ubkman
iamspecialized #SpecializedArgentina #Turbo #ModoTurbo #TurboLevo #SpecializedTurboLevo #ebike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273592447_518821329516421_8525253230355208608_n.jpg?_nc_cat=102&amp;ccb=1-5&amp;_nc_sid=8ae9d6&amp;_nc_ohc=hP2zr9gSfUQAX_3Xbfu&amp;_nc_ht=scontent-iad3-1.cdninstagram.com&amp;edm=AL-3X8kEAAAA&amp;oh=00_AT8PY0yDNeTHAU-SAx0NuSVUsDIbvCnDncYl1ZVacO6_vg&amp;oe=6223699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90685558"/>
                  </a:ext>
                </a:extLst>
              </a:tr>
            </a:tbl>
          </a:graphicData>
        </a:graphic>
      </p:graphicFrame>
      <p:sp>
        <p:nvSpPr>
          <p:cNvPr id="4" name="Text Placeholder 3">
            <a:extLst>
              <a:ext uri="{FF2B5EF4-FFF2-40B4-BE49-F238E27FC236}">
                <a16:creationId xmlns:a16="http://schemas.microsoft.com/office/drawing/2014/main" id="{F4872373-FBCE-46A7-800C-0ABC0C4D7E7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4226300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3DE02-5132-4F1F-9FEF-C0B365C9AA5C}"/>
              </a:ext>
            </a:extLst>
          </p:cNvPr>
          <p:cNvSpPr>
            <a:spLocks noGrp="1"/>
          </p:cNvSpPr>
          <p:nvPr>
            <p:ph type="title"/>
          </p:nvPr>
        </p:nvSpPr>
        <p:spPr/>
        <p:txBody>
          <a:bodyPr/>
          <a:lstStyle/>
          <a:p>
            <a:r>
              <a:rPr lang="en-US"/>
              <a:t>Instagram Posts Table | Scott - 20 of 26</a:t>
            </a:r>
          </a:p>
        </p:txBody>
      </p:sp>
      <p:graphicFrame>
        <p:nvGraphicFramePr>
          <p:cNvPr id="5" name="Table Placeholder 4">
            <a:extLst>
              <a:ext uri="{FF2B5EF4-FFF2-40B4-BE49-F238E27FC236}">
                <a16:creationId xmlns:a16="http://schemas.microsoft.com/office/drawing/2014/main" id="{B127A415-7665-46F3-8CB7-0D5DFD6856CC}"/>
              </a:ext>
            </a:extLst>
          </p:cNvPr>
          <p:cNvGraphicFramePr>
            <a:graphicFrameLocks noGrp="1"/>
          </p:cNvGraphicFramePr>
          <p:nvPr>
            <p:ph type="tbl" sz="quarter" idx="13"/>
            <p:extLst>
              <p:ext uri="{D42A27DB-BD31-4B8C-83A1-F6EECF244321}">
                <p14:modId xmlns:p14="http://schemas.microsoft.com/office/powerpoint/2010/main" val="2280024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66625366"/>
                    </a:ext>
                  </a:extLst>
                </a:gridCol>
                <a:gridCol w="1810512">
                  <a:extLst>
                    <a:ext uri="{9D8B030D-6E8A-4147-A177-3AD203B41FA5}">
                      <a16:colId xmlns:a16="http://schemas.microsoft.com/office/drawing/2014/main" val="1028931876"/>
                    </a:ext>
                  </a:extLst>
                </a:gridCol>
                <a:gridCol w="822960">
                  <a:extLst>
                    <a:ext uri="{9D8B030D-6E8A-4147-A177-3AD203B41FA5}">
                      <a16:colId xmlns:a16="http://schemas.microsoft.com/office/drawing/2014/main" val="3662309903"/>
                    </a:ext>
                  </a:extLst>
                </a:gridCol>
                <a:gridCol w="822960">
                  <a:extLst>
                    <a:ext uri="{9D8B030D-6E8A-4147-A177-3AD203B41FA5}">
                      <a16:colId xmlns:a16="http://schemas.microsoft.com/office/drawing/2014/main" val="242988585"/>
                    </a:ext>
                  </a:extLst>
                </a:gridCol>
                <a:gridCol w="822960">
                  <a:extLst>
                    <a:ext uri="{9D8B030D-6E8A-4147-A177-3AD203B41FA5}">
                      <a16:colId xmlns:a16="http://schemas.microsoft.com/office/drawing/2014/main" val="1038772730"/>
                    </a:ext>
                  </a:extLst>
                </a:gridCol>
                <a:gridCol w="822960">
                  <a:extLst>
                    <a:ext uri="{9D8B030D-6E8A-4147-A177-3AD203B41FA5}">
                      <a16:colId xmlns:a16="http://schemas.microsoft.com/office/drawing/2014/main" val="363751519"/>
                    </a:ext>
                  </a:extLst>
                </a:gridCol>
                <a:gridCol w="822960">
                  <a:extLst>
                    <a:ext uri="{9D8B030D-6E8A-4147-A177-3AD203B41FA5}">
                      <a16:colId xmlns:a16="http://schemas.microsoft.com/office/drawing/2014/main" val="1719852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9111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- 2022-02-09 08:57:20</a:t>
                      </a:r>
                      <a:r>
                        <a:rPr kumimoji="0" lang="en-US" sz="1000" b="0" i="0" u="none" strike="noStrike" kern="1200" cap="none" spc="0" normalizeH="0" baseline="0" noProof="0">
                          <a:ln>
                            <a:noFill/>
                          </a:ln>
                          <a:solidFill>
                            <a:prstClr val="black"/>
                          </a:solidFill>
                          <a:effectLst/>
                          <a:uLnTx/>
                          <a:uFillTx/>
                          <a:latin typeface="+mn-lt"/>
                          <a:ea typeface="+mn-ea"/>
                          <a:cs typeface="+mn-cs"/>
                        </a:rPr>
                        <a:t>
 🧩 Deconstruída: Scalpel HT HI Mod 1. #RideScalpel #RideCannondale
📸: shmumpel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273779183_316607010272371_7176306701540933221_n.webp?stp=dst-jpg&amp;_nc_cat=104&amp;ccb=1-5&amp;_nc_sid=8ae9d6&amp;_nc_ohc=7u6Lqxdxr-gAX8jE-yO&amp;_nc_ht=scontent-iad3-1.cdninstagram.com&amp;edm=AL-3X8kEAAAA&amp;oh=00_AT-fw-HSFVB8A6p7L6W2vrEAmcWIUy88qKl1YaxTnjdxdg&amp;oe=6222A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9740263"/>
                  </a:ext>
                </a:extLst>
              </a:tr>
            </a:tbl>
          </a:graphicData>
        </a:graphic>
      </p:graphicFrame>
      <p:sp>
        <p:nvSpPr>
          <p:cNvPr id="4" name="Text Placeholder 3">
            <a:extLst>
              <a:ext uri="{FF2B5EF4-FFF2-40B4-BE49-F238E27FC236}">
                <a16:creationId xmlns:a16="http://schemas.microsoft.com/office/drawing/2014/main" id="{24265A16-9400-4108-8E92-645C09C5301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043769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9ECAD-83B4-4F0C-880E-495CE8F65503}"/>
              </a:ext>
            </a:extLst>
          </p:cNvPr>
          <p:cNvSpPr>
            <a:spLocks noGrp="1"/>
          </p:cNvSpPr>
          <p:nvPr>
            <p:ph type="title"/>
          </p:nvPr>
        </p:nvSpPr>
        <p:spPr/>
        <p:txBody>
          <a:bodyPr/>
          <a:lstStyle/>
          <a:p>
            <a:r>
              <a:rPr lang="en-US"/>
              <a:t>Instagram Posts Table | Scott - 21 of 26</a:t>
            </a:r>
          </a:p>
        </p:txBody>
      </p:sp>
      <p:graphicFrame>
        <p:nvGraphicFramePr>
          <p:cNvPr id="5" name="Table Placeholder 4">
            <a:extLst>
              <a:ext uri="{FF2B5EF4-FFF2-40B4-BE49-F238E27FC236}">
                <a16:creationId xmlns:a16="http://schemas.microsoft.com/office/drawing/2014/main" id="{F92A4479-E6FD-4586-A9F4-9A32E1A51090}"/>
              </a:ext>
            </a:extLst>
          </p:cNvPr>
          <p:cNvGraphicFramePr>
            <a:graphicFrameLocks noGrp="1"/>
          </p:cNvGraphicFramePr>
          <p:nvPr>
            <p:ph type="tbl" sz="quarter" idx="13"/>
            <p:extLst>
              <p:ext uri="{D42A27DB-BD31-4B8C-83A1-F6EECF244321}">
                <p14:modId xmlns:p14="http://schemas.microsoft.com/office/powerpoint/2010/main" val="3391506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40139167"/>
                    </a:ext>
                  </a:extLst>
                </a:gridCol>
                <a:gridCol w="1810512">
                  <a:extLst>
                    <a:ext uri="{9D8B030D-6E8A-4147-A177-3AD203B41FA5}">
                      <a16:colId xmlns:a16="http://schemas.microsoft.com/office/drawing/2014/main" val="2266331565"/>
                    </a:ext>
                  </a:extLst>
                </a:gridCol>
                <a:gridCol w="822960">
                  <a:extLst>
                    <a:ext uri="{9D8B030D-6E8A-4147-A177-3AD203B41FA5}">
                      <a16:colId xmlns:a16="http://schemas.microsoft.com/office/drawing/2014/main" val="3101217259"/>
                    </a:ext>
                  </a:extLst>
                </a:gridCol>
                <a:gridCol w="822960">
                  <a:extLst>
                    <a:ext uri="{9D8B030D-6E8A-4147-A177-3AD203B41FA5}">
                      <a16:colId xmlns:a16="http://schemas.microsoft.com/office/drawing/2014/main" val="1672735084"/>
                    </a:ext>
                  </a:extLst>
                </a:gridCol>
                <a:gridCol w="822960">
                  <a:extLst>
                    <a:ext uri="{9D8B030D-6E8A-4147-A177-3AD203B41FA5}">
                      <a16:colId xmlns:a16="http://schemas.microsoft.com/office/drawing/2014/main" val="1082838026"/>
                    </a:ext>
                  </a:extLst>
                </a:gridCol>
                <a:gridCol w="822960">
                  <a:extLst>
                    <a:ext uri="{9D8B030D-6E8A-4147-A177-3AD203B41FA5}">
                      <a16:colId xmlns:a16="http://schemas.microsoft.com/office/drawing/2014/main" val="383237563"/>
                    </a:ext>
                  </a:extLst>
                </a:gridCol>
                <a:gridCol w="822960">
                  <a:extLst>
                    <a:ext uri="{9D8B030D-6E8A-4147-A177-3AD203B41FA5}">
                      <a16:colId xmlns:a16="http://schemas.microsoft.com/office/drawing/2014/main" val="2827149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541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- 2022-02-15 14:15:28</a:t>
                      </a:r>
                      <a:r>
                        <a:rPr kumimoji="0" lang="en-US" sz="1000" b="0" i="0" u="none" strike="noStrike" kern="1200" cap="none" spc="0" normalizeH="0" baseline="0" noProof="0">
                          <a:ln>
                            <a:noFill/>
                          </a:ln>
                          <a:solidFill>
                            <a:prstClr val="black"/>
                          </a:solidFill>
                          <a:effectLst/>
                          <a:uLnTx/>
                          <a:uFillTx/>
                          <a:latin typeface="+mn-lt"/>
                          <a:ea typeface="+mn-ea"/>
                          <a:cs typeface="+mn-cs"/>
                        </a:rPr>
                        <a:t>
 Descubrí la espectacular bici del 
exciclista profesional y ganador del Tour de Francia 2006, oscarpereiro 
Qué te parece esta edición especial de la Madone? 
trekbikes  ridebontrager  #trekbikes #gobybike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273944686_335628008465963_5319868488061003242_n.jpg?_nc_cat=107&amp;ccb=1-5&amp;_nc_sid=8ae9d6&amp;_nc_ohc=pQnPSUXYcJ0AX81XfqE&amp;_nc_ht=scontent-iad3-1.cdninstagram.com&amp;edm=AL-3X8kEAAAA&amp;oh=00_AT_5Q1XitOc0hIJZq6FUhTG0AsF5KVniA8aAjr0DIFhUiw&amp;oe=622300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97363413"/>
                  </a:ext>
                </a:extLst>
              </a:tr>
            </a:tbl>
          </a:graphicData>
        </a:graphic>
      </p:graphicFrame>
      <p:sp>
        <p:nvSpPr>
          <p:cNvPr id="4" name="Text Placeholder 3">
            <a:extLst>
              <a:ext uri="{FF2B5EF4-FFF2-40B4-BE49-F238E27FC236}">
                <a16:creationId xmlns:a16="http://schemas.microsoft.com/office/drawing/2014/main" id="{99075299-E46A-4C14-AB57-4F087C287EF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521967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F4FB5-AC71-46D6-A474-14BEBFD820A2}"/>
              </a:ext>
            </a:extLst>
          </p:cNvPr>
          <p:cNvSpPr>
            <a:spLocks noGrp="1"/>
          </p:cNvSpPr>
          <p:nvPr>
            <p:ph type="title"/>
          </p:nvPr>
        </p:nvSpPr>
        <p:spPr/>
        <p:txBody>
          <a:bodyPr/>
          <a:lstStyle/>
          <a:p>
            <a:r>
              <a:rPr lang="en-US"/>
              <a:t>Instagram Posts Table | Scott - 22 of 26</a:t>
            </a:r>
          </a:p>
        </p:txBody>
      </p:sp>
      <p:graphicFrame>
        <p:nvGraphicFramePr>
          <p:cNvPr id="5" name="Table Placeholder 4">
            <a:extLst>
              <a:ext uri="{FF2B5EF4-FFF2-40B4-BE49-F238E27FC236}">
                <a16:creationId xmlns:a16="http://schemas.microsoft.com/office/drawing/2014/main" id="{E51A0F29-93AC-4C4A-85EF-9A25D7280D93}"/>
              </a:ext>
            </a:extLst>
          </p:cNvPr>
          <p:cNvGraphicFramePr>
            <a:graphicFrameLocks noGrp="1"/>
          </p:cNvGraphicFramePr>
          <p:nvPr>
            <p:ph type="tbl" sz="quarter" idx="13"/>
            <p:extLst>
              <p:ext uri="{D42A27DB-BD31-4B8C-83A1-F6EECF244321}">
                <p14:modId xmlns:p14="http://schemas.microsoft.com/office/powerpoint/2010/main" val="2353597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23621048"/>
                    </a:ext>
                  </a:extLst>
                </a:gridCol>
                <a:gridCol w="1810512">
                  <a:extLst>
                    <a:ext uri="{9D8B030D-6E8A-4147-A177-3AD203B41FA5}">
                      <a16:colId xmlns:a16="http://schemas.microsoft.com/office/drawing/2014/main" val="16378962"/>
                    </a:ext>
                  </a:extLst>
                </a:gridCol>
                <a:gridCol w="822960">
                  <a:extLst>
                    <a:ext uri="{9D8B030D-6E8A-4147-A177-3AD203B41FA5}">
                      <a16:colId xmlns:a16="http://schemas.microsoft.com/office/drawing/2014/main" val="148982425"/>
                    </a:ext>
                  </a:extLst>
                </a:gridCol>
                <a:gridCol w="822960">
                  <a:extLst>
                    <a:ext uri="{9D8B030D-6E8A-4147-A177-3AD203B41FA5}">
                      <a16:colId xmlns:a16="http://schemas.microsoft.com/office/drawing/2014/main" val="119612695"/>
                    </a:ext>
                  </a:extLst>
                </a:gridCol>
                <a:gridCol w="822960">
                  <a:extLst>
                    <a:ext uri="{9D8B030D-6E8A-4147-A177-3AD203B41FA5}">
                      <a16:colId xmlns:a16="http://schemas.microsoft.com/office/drawing/2014/main" val="568249211"/>
                    </a:ext>
                  </a:extLst>
                </a:gridCol>
                <a:gridCol w="822960">
                  <a:extLst>
                    <a:ext uri="{9D8B030D-6E8A-4147-A177-3AD203B41FA5}">
                      <a16:colId xmlns:a16="http://schemas.microsoft.com/office/drawing/2014/main" val="2682641298"/>
                    </a:ext>
                  </a:extLst>
                </a:gridCol>
                <a:gridCol w="822960">
                  <a:extLst>
                    <a:ext uri="{9D8B030D-6E8A-4147-A177-3AD203B41FA5}">
                      <a16:colId xmlns:a16="http://schemas.microsoft.com/office/drawing/2014/main" val="1063563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225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- 2022-02-16 20:02:31</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de fiesta! El profe y corredor ezecuevas7 celebra su cumple años. 
¡Qué tengas un excelente año lleno de éxitos! 
trekbikes ridebontrager opticacentralstore guargentina pave_sportswear  #trekbikes #trekargentina #bontragerargentina #Supercaliber #procaliber #topfuel #racedtowin #gooutside #creemosenlasbicis #racedtowin #felizcumpleeze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274010498_352486426735060_267911951681256900_n.jpg?_nc_cat=101&amp;ccb=1-5&amp;_nc_sid=8ae9d6&amp;_nc_ohc=29aMnobCGUIAX-fcMM_&amp;_nc_ht=scontent-iad3-1.cdninstagram.com&amp;edm=AL-3X8kEAAAA&amp;oh=00_AT9q3bG1OPetfGO2A9a5o_JvXK_37RBU8ADpEFbv8a77kg&amp;oe=622346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4405797"/>
                  </a:ext>
                </a:extLst>
              </a:tr>
            </a:tbl>
          </a:graphicData>
        </a:graphic>
      </p:graphicFrame>
      <p:sp>
        <p:nvSpPr>
          <p:cNvPr id="4" name="Text Placeholder 3">
            <a:extLst>
              <a:ext uri="{FF2B5EF4-FFF2-40B4-BE49-F238E27FC236}">
                <a16:creationId xmlns:a16="http://schemas.microsoft.com/office/drawing/2014/main" id="{8960D61C-70F3-494F-A678-54CCF79A17E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941367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15FDD-4F81-4197-B1F5-CE1A7A2F8BAC}"/>
              </a:ext>
            </a:extLst>
          </p:cNvPr>
          <p:cNvSpPr>
            <a:spLocks noGrp="1"/>
          </p:cNvSpPr>
          <p:nvPr>
            <p:ph type="title"/>
          </p:nvPr>
        </p:nvSpPr>
        <p:spPr/>
        <p:txBody>
          <a:bodyPr/>
          <a:lstStyle/>
          <a:p>
            <a:r>
              <a:rPr lang="en-US"/>
              <a:t>Instagram Posts Table | Scott - 23 of 26</a:t>
            </a:r>
          </a:p>
        </p:txBody>
      </p:sp>
      <p:graphicFrame>
        <p:nvGraphicFramePr>
          <p:cNvPr id="5" name="Table Placeholder 4">
            <a:extLst>
              <a:ext uri="{FF2B5EF4-FFF2-40B4-BE49-F238E27FC236}">
                <a16:creationId xmlns:a16="http://schemas.microsoft.com/office/drawing/2014/main" id="{E2059F56-E3B6-4D9C-A592-25A801D77C6C}"/>
              </a:ext>
            </a:extLst>
          </p:cNvPr>
          <p:cNvGraphicFramePr>
            <a:graphicFrameLocks noGrp="1"/>
          </p:cNvGraphicFramePr>
          <p:nvPr>
            <p:ph type="tbl" sz="quarter" idx="13"/>
            <p:extLst>
              <p:ext uri="{D42A27DB-BD31-4B8C-83A1-F6EECF244321}">
                <p14:modId xmlns:p14="http://schemas.microsoft.com/office/powerpoint/2010/main" val="3980434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35449519"/>
                    </a:ext>
                  </a:extLst>
                </a:gridCol>
                <a:gridCol w="1810512">
                  <a:extLst>
                    <a:ext uri="{9D8B030D-6E8A-4147-A177-3AD203B41FA5}">
                      <a16:colId xmlns:a16="http://schemas.microsoft.com/office/drawing/2014/main" val="3776564960"/>
                    </a:ext>
                  </a:extLst>
                </a:gridCol>
                <a:gridCol w="822960">
                  <a:extLst>
                    <a:ext uri="{9D8B030D-6E8A-4147-A177-3AD203B41FA5}">
                      <a16:colId xmlns:a16="http://schemas.microsoft.com/office/drawing/2014/main" val="711248639"/>
                    </a:ext>
                  </a:extLst>
                </a:gridCol>
                <a:gridCol w="822960">
                  <a:extLst>
                    <a:ext uri="{9D8B030D-6E8A-4147-A177-3AD203B41FA5}">
                      <a16:colId xmlns:a16="http://schemas.microsoft.com/office/drawing/2014/main" val="498854813"/>
                    </a:ext>
                  </a:extLst>
                </a:gridCol>
                <a:gridCol w="822960">
                  <a:extLst>
                    <a:ext uri="{9D8B030D-6E8A-4147-A177-3AD203B41FA5}">
                      <a16:colId xmlns:a16="http://schemas.microsoft.com/office/drawing/2014/main" val="1843044463"/>
                    </a:ext>
                  </a:extLst>
                </a:gridCol>
                <a:gridCol w="822960">
                  <a:extLst>
                    <a:ext uri="{9D8B030D-6E8A-4147-A177-3AD203B41FA5}">
                      <a16:colId xmlns:a16="http://schemas.microsoft.com/office/drawing/2014/main" val="1219078497"/>
                    </a:ext>
                  </a:extLst>
                </a:gridCol>
                <a:gridCol w="822960">
                  <a:extLst>
                    <a:ext uri="{9D8B030D-6E8A-4147-A177-3AD203B41FA5}">
                      <a16:colId xmlns:a16="http://schemas.microsoft.com/office/drawing/2014/main" val="3224440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914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- 2022-02-18 18:20:07</a:t>
                      </a:r>
                      <a:r>
                        <a:rPr kumimoji="0" lang="en-US" sz="1000" b="0" i="0" u="none" strike="noStrike" kern="1200" cap="none" spc="0" normalizeH="0" baseline="0" noProof="0">
                          <a:ln>
                            <a:noFill/>
                          </a:ln>
                          <a:solidFill>
                            <a:prstClr val="black"/>
                          </a:solidFill>
                          <a:effectLst/>
                          <a:uLnTx/>
                          <a:uFillTx/>
                          <a:latin typeface="+mn-lt"/>
                          <a:ea typeface="+mn-ea"/>
                          <a:cs typeface="+mn-cs"/>
                        </a:rPr>
                        <a:t>
 Miradas que dicen todo 😍
gabyspecialized  lista para subirse a una #SpecializedTarmac.
¿Y vos que planes tenés con ella 🚲 este finde?
#IamSpecialized #SpecialzedArgentina #SpecializedTarmac #Tarmacsl6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274136554_482590886578939_8094133822832578639_n.jpg?_nc_cat=110&amp;ccb=1-5&amp;_nc_sid=8ae9d6&amp;_nc_ohc=HfBqG6qupEsAX8-7MV4&amp;_nc_ht=scontent-iad3-1.cdninstagram.com&amp;edm=AL-3X8kEAAAA&amp;oh=00_AT_vGpJDeePGpt86sLVnwc5KF74Vtsbgfa0S4BB9BWjJiQ&amp;oe=6223AF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8686879"/>
                  </a:ext>
                </a:extLst>
              </a:tr>
            </a:tbl>
          </a:graphicData>
        </a:graphic>
      </p:graphicFrame>
      <p:sp>
        <p:nvSpPr>
          <p:cNvPr id="4" name="Text Placeholder 3">
            <a:extLst>
              <a:ext uri="{FF2B5EF4-FFF2-40B4-BE49-F238E27FC236}">
                <a16:creationId xmlns:a16="http://schemas.microsoft.com/office/drawing/2014/main" id="{6D81268F-1CE7-4285-8219-78A11A0086E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497767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D32A4-6BCD-454D-926E-6669FC0B7AE3}"/>
              </a:ext>
            </a:extLst>
          </p:cNvPr>
          <p:cNvSpPr>
            <a:spLocks noGrp="1"/>
          </p:cNvSpPr>
          <p:nvPr>
            <p:ph type="title"/>
          </p:nvPr>
        </p:nvSpPr>
        <p:spPr/>
        <p:txBody>
          <a:bodyPr/>
          <a:lstStyle/>
          <a:p>
            <a:r>
              <a:rPr lang="en-US"/>
              <a:t>Instagram Posts Table | Scott - 24 of 26</a:t>
            </a:r>
          </a:p>
        </p:txBody>
      </p:sp>
      <p:graphicFrame>
        <p:nvGraphicFramePr>
          <p:cNvPr id="5" name="Table Placeholder 4">
            <a:extLst>
              <a:ext uri="{FF2B5EF4-FFF2-40B4-BE49-F238E27FC236}">
                <a16:creationId xmlns:a16="http://schemas.microsoft.com/office/drawing/2014/main" id="{B6100B82-2A82-4DC6-B563-B400F964BBA6}"/>
              </a:ext>
            </a:extLst>
          </p:cNvPr>
          <p:cNvGraphicFramePr>
            <a:graphicFrameLocks noGrp="1"/>
          </p:cNvGraphicFramePr>
          <p:nvPr>
            <p:ph type="tbl" sz="quarter" idx="13"/>
            <p:extLst>
              <p:ext uri="{D42A27DB-BD31-4B8C-83A1-F6EECF244321}">
                <p14:modId xmlns:p14="http://schemas.microsoft.com/office/powerpoint/2010/main" val="994988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3465437"/>
                    </a:ext>
                  </a:extLst>
                </a:gridCol>
                <a:gridCol w="1810512">
                  <a:extLst>
                    <a:ext uri="{9D8B030D-6E8A-4147-A177-3AD203B41FA5}">
                      <a16:colId xmlns:a16="http://schemas.microsoft.com/office/drawing/2014/main" val="764037190"/>
                    </a:ext>
                  </a:extLst>
                </a:gridCol>
                <a:gridCol w="822960">
                  <a:extLst>
                    <a:ext uri="{9D8B030D-6E8A-4147-A177-3AD203B41FA5}">
                      <a16:colId xmlns:a16="http://schemas.microsoft.com/office/drawing/2014/main" val="2582958861"/>
                    </a:ext>
                  </a:extLst>
                </a:gridCol>
                <a:gridCol w="822960">
                  <a:extLst>
                    <a:ext uri="{9D8B030D-6E8A-4147-A177-3AD203B41FA5}">
                      <a16:colId xmlns:a16="http://schemas.microsoft.com/office/drawing/2014/main" val="1944781423"/>
                    </a:ext>
                  </a:extLst>
                </a:gridCol>
                <a:gridCol w="822960">
                  <a:extLst>
                    <a:ext uri="{9D8B030D-6E8A-4147-A177-3AD203B41FA5}">
                      <a16:colId xmlns:a16="http://schemas.microsoft.com/office/drawing/2014/main" val="935781623"/>
                    </a:ext>
                  </a:extLst>
                </a:gridCol>
                <a:gridCol w="822960">
                  <a:extLst>
                    <a:ext uri="{9D8B030D-6E8A-4147-A177-3AD203B41FA5}">
                      <a16:colId xmlns:a16="http://schemas.microsoft.com/office/drawing/2014/main" val="574124400"/>
                    </a:ext>
                  </a:extLst>
                </a:gridCol>
                <a:gridCol w="822960">
                  <a:extLst>
                    <a:ext uri="{9D8B030D-6E8A-4147-A177-3AD203B41FA5}">
                      <a16:colId xmlns:a16="http://schemas.microsoft.com/office/drawing/2014/main" val="2020976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1186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- 2022-02-14 18:10:28</a:t>
                      </a:r>
                      <a:r>
                        <a:rPr kumimoji="0" lang="es-ES" sz="1000" b="0" i="0" u="none" strike="noStrike" kern="1200" cap="none" spc="0" normalizeH="0" baseline="0" noProof="0">
                          <a:ln>
                            <a:noFill/>
                          </a:ln>
                          <a:solidFill>
                            <a:prstClr val="black"/>
                          </a:solidFill>
                          <a:effectLst/>
                          <a:uLnTx/>
                          <a:uFillTx/>
                          <a:latin typeface="+mn-lt"/>
                          <a:ea typeface="+mn-ea"/>
                          <a:cs typeface="+mn-cs"/>
                        </a:rPr>
                        <a:t>
 En febrero Enamorate de una Scott.
Vení a nuestras tiendas, probá una Aspect 950 y enamorate.
Encontrá la tienda más cercana en nuestro link en bio y en las Stories destacadas.
#EnamorateDeScott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274058547_287733793294072_180209392216463163_n.jpg?_nc_cat=107&amp;ccb=1-5&amp;_nc_sid=8ae9d6&amp;_nc_ohc=WmnoqiIoqdQAX_3TFEd&amp;_nc_ht=scontent-iad3-1.cdninstagram.com&amp;edm=AL-3X8kEAAAA&amp;oh=00_AT-Boi3jhaySf5XhzXL8vT3wUz2sUYhYQEvt7Gh5A_fnsQ&amp;oe=6222BC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4595606"/>
                  </a:ext>
                </a:extLst>
              </a:tr>
            </a:tbl>
          </a:graphicData>
        </a:graphic>
      </p:graphicFrame>
      <p:sp>
        <p:nvSpPr>
          <p:cNvPr id="4" name="Text Placeholder 3">
            <a:extLst>
              <a:ext uri="{FF2B5EF4-FFF2-40B4-BE49-F238E27FC236}">
                <a16:creationId xmlns:a16="http://schemas.microsoft.com/office/drawing/2014/main" id="{DDE0BA2F-376D-40D0-B8B3-63F2EB49F1A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6424308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4EC5B-526D-4DCA-B386-B109C4248793}"/>
              </a:ext>
            </a:extLst>
          </p:cNvPr>
          <p:cNvSpPr>
            <a:spLocks noGrp="1"/>
          </p:cNvSpPr>
          <p:nvPr>
            <p:ph type="title"/>
          </p:nvPr>
        </p:nvSpPr>
        <p:spPr/>
        <p:txBody>
          <a:bodyPr/>
          <a:lstStyle/>
          <a:p>
            <a:r>
              <a:rPr lang="en-US"/>
              <a:t>Instagram Posts Table | Scott - 25 of 26</a:t>
            </a:r>
          </a:p>
        </p:txBody>
      </p:sp>
      <p:graphicFrame>
        <p:nvGraphicFramePr>
          <p:cNvPr id="5" name="Table Placeholder 4">
            <a:extLst>
              <a:ext uri="{FF2B5EF4-FFF2-40B4-BE49-F238E27FC236}">
                <a16:creationId xmlns:a16="http://schemas.microsoft.com/office/drawing/2014/main" id="{4DEDE3DB-0F3F-4AF9-8239-D3D6285A252E}"/>
              </a:ext>
            </a:extLst>
          </p:cNvPr>
          <p:cNvGraphicFramePr>
            <a:graphicFrameLocks noGrp="1"/>
          </p:cNvGraphicFramePr>
          <p:nvPr>
            <p:ph type="tbl" sz="quarter" idx="13"/>
            <p:extLst>
              <p:ext uri="{D42A27DB-BD31-4B8C-83A1-F6EECF244321}">
                <p14:modId xmlns:p14="http://schemas.microsoft.com/office/powerpoint/2010/main" val="997088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21929919"/>
                    </a:ext>
                  </a:extLst>
                </a:gridCol>
                <a:gridCol w="1810512">
                  <a:extLst>
                    <a:ext uri="{9D8B030D-6E8A-4147-A177-3AD203B41FA5}">
                      <a16:colId xmlns:a16="http://schemas.microsoft.com/office/drawing/2014/main" val="2221673719"/>
                    </a:ext>
                  </a:extLst>
                </a:gridCol>
                <a:gridCol w="822960">
                  <a:extLst>
                    <a:ext uri="{9D8B030D-6E8A-4147-A177-3AD203B41FA5}">
                      <a16:colId xmlns:a16="http://schemas.microsoft.com/office/drawing/2014/main" val="3724639081"/>
                    </a:ext>
                  </a:extLst>
                </a:gridCol>
                <a:gridCol w="822960">
                  <a:extLst>
                    <a:ext uri="{9D8B030D-6E8A-4147-A177-3AD203B41FA5}">
                      <a16:colId xmlns:a16="http://schemas.microsoft.com/office/drawing/2014/main" val="3066774046"/>
                    </a:ext>
                  </a:extLst>
                </a:gridCol>
                <a:gridCol w="822960">
                  <a:extLst>
                    <a:ext uri="{9D8B030D-6E8A-4147-A177-3AD203B41FA5}">
                      <a16:colId xmlns:a16="http://schemas.microsoft.com/office/drawing/2014/main" val="1395523419"/>
                    </a:ext>
                  </a:extLst>
                </a:gridCol>
                <a:gridCol w="822960">
                  <a:extLst>
                    <a:ext uri="{9D8B030D-6E8A-4147-A177-3AD203B41FA5}">
                      <a16:colId xmlns:a16="http://schemas.microsoft.com/office/drawing/2014/main" val="1154678509"/>
                    </a:ext>
                  </a:extLst>
                </a:gridCol>
                <a:gridCol w="822960">
                  <a:extLst>
                    <a:ext uri="{9D8B030D-6E8A-4147-A177-3AD203B41FA5}">
                      <a16:colId xmlns:a16="http://schemas.microsoft.com/office/drawing/2014/main" val="3691972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1039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- 2022-02-24 18:15:34</a:t>
                      </a:r>
                      <a:r>
                        <a:rPr kumimoji="0" lang="es-ES" sz="1000" b="0" i="0" u="none" strike="noStrike" kern="1200" cap="none" spc="0" normalizeH="0" baseline="0" noProof="0">
                          <a:ln>
                            <a:noFill/>
                          </a:ln>
                          <a:solidFill>
                            <a:prstClr val="black"/>
                          </a:solidFill>
                          <a:effectLst/>
                          <a:uLnTx/>
                          <a:uFillTx/>
                          <a:latin typeface="+mn-lt"/>
                          <a:ea typeface="+mn-ea"/>
                          <a:cs typeface="+mn-cs"/>
                        </a:rPr>
                        <a:t>
 Todos los elementos de seguridad y confort en un casco👉 el Specialized Echelon II. 
Gracias a su ventilación mejorada y su diseño ergonómico, disfrutarás de un ajuste excepcional e increíble comodidad.
⭐️En cuanto a la protección🛡, posee tecnología MIPS y es apto para usar con el sensor ANGi.
⭐️Su diseño de ventilación🌬4th Dimension Cooling te mantendrá siempre fresco.
⭐️Su sistema de micro ajuste en la parte trasera y Trifix en correas, harán que su calce sea perfecto, confortable y seguro. 
Usá casco, en casa te esperan😊
#IamSpecialized #SpecializedArgentina #SpecializedEchelon #Mips #SpecializedHelmets #ANGi #PedaleaSeguro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274630086_270875521873608_990612842365325084_n.jpg?_nc_cat=104&amp;ccb=1-5&amp;_nc_sid=8ae9d6&amp;_nc_ohc=CdnhgiwIf68AX-2YZaY&amp;_nc_ht=scontent-iad3-1.cdninstagram.com&amp;edm=AL-3X8kEAAAA&amp;oh=00_AT-_8cfT8Q7_fEOBM8jDtUg9mptxQWVI4OniocwgOYr7kw&amp;oe=6222C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22413962"/>
                  </a:ext>
                </a:extLst>
              </a:tr>
            </a:tbl>
          </a:graphicData>
        </a:graphic>
      </p:graphicFrame>
      <p:sp>
        <p:nvSpPr>
          <p:cNvPr id="4" name="Text Placeholder 3">
            <a:extLst>
              <a:ext uri="{FF2B5EF4-FFF2-40B4-BE49-F238E27FC236}">
                <a16:creationId xmlns:a16="http://schemas.microsoft.com/office/drawing/2014/main" id="{CA6CF210-055B-4B83-8ABC-51B70B96C80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1276805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44493-5E38-43FF-B714-DB2681ACA4BE}"/>
              </a:ext>
            </a:extLst>
          </p:cNvPr>
          <p:cNvSpPr>
            <a:spLocks noGrp="1"/>
          </p:cNvSpPr>
          <p:nvPr>
            <p:ph type="title"/>
          </p:nvPr>
        </p:nvSpPr>
        <p:spPr/>
        <p:txBody>
          <a:bodyPr/>
          <a:lstStyle/>
          <a:p>
            <a:r>
              <a:rPr lang="en-US"/>
              <a:t>Instagram Posts Table | Scott - 26 of 26</a:t>
            </a:r>
          </a:p>
        </p:txBody>
      </p:sp>
      <p:graphicFrame>
        <p:nvGraphicFramePr>
          <p:cNvPr id="5" name="Table Placeholder 4">
            <a:extLst>
              <a:ext uri="{FF2B5EF4-FFF2-40B4-BE49-F238E27FC236}">
                <a16:creationId xmlns:a16="http://schemas.microsoft.com/office/drawing/2014/main" id="{F3D09F2A-A5B7-41C1-9646-E371B5FED081}"/>
              </a:ext>
            </a:extLst>
          </p:cNvPr>
          <p:cNvGraphicFramePr>
            <a:graphicFrameLocks noGrp="1"/>
          </p:cNvGraphicFramePr>
          <p:nvPr>
            <p:ph type="tbl" sz="quarter" idx="13"/>
            <p:extLst>
              <p:ext uri="{D42A27DB-BD31-4B8C-83A1-F6EECF244321}">
                <p14:modId xmlns:p14="http://schemas.microsoft.com/office/powerpoint/2010/main" val="3573846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1663442"/>
                    </a:ext>
                  </a:extLst>
                </a:gridCol>
                <a:gridCol w="1810512">
                  <a:extLst>
                    <a:ext uri="{9D8B030D-6E8A-4147-A177-3AD203B41FA5}">
                      <a16:colId xmlns:a16="http://schemas.microsoft.com/office/drawing/2014/main" val="2053175428"/>
                    </a:ext>
                  </a:extLst>
                </a:gridCol>
                <a:gridCol w="822960">
                  <a:extLst>
                    <a:ext uri="{9D8B030D-6E8A-4147-A177-3AD203B41FA5}">
                      <a16:colId xmlns:a16="http://schemas.microsoft.com/office/drawing/2014/main" val="4213567112"/>
                    </a:ext>
                  </a:extLst>
                </a:gridCol>
                <a:gridCol w="822960">
                  <a:extLst>
                    <a:ext uri="{9D8B030D-6E8A-4147-A177-3AD203B41FA5}">
                      <a16:colId xmlns:a16="http://schemas.microsoft.com/office/drawing/2014/main" val="3778595041"/>
                    </a:ext>
                  </a:extLst>
                </a:gridCol>
                <a:gridCol w="822960">
                  <a:extLst>
                    <a:ext uri="{9D8B030D-6E8A-4147-A177-3AD203B41FA5}">
                      <a16:colId xmlns:a16="http://schemas.microsoft.com/office/drawing/2014/main" val="2277331332"/>
                    </a:ext>
                  </a:extLst>
                </a:gridCol>
                <a:gridCol w="822960">
                  <a:extLst>
                    <a:ext uri="{9D8B030D-6E8A-4147-A177-3AD203B41FA5}">
                      <a16:colId xmlns:a16="http://schemas.microsoft.com/office/drawing/2014/main" val="3075755753"/>
                    </a:ext>
                  </a:extLst>
                </a:gridCol>
                <a:gridCol w="822960">
                  <a:extLst>
                    <a:ext uri="{9D8B030D-6E8A-4147-A177-3AD203B41FA5}">
                      <a16:colId xmlns:a16="http://schemas.microsoft.com/office/drawing/2014/main" val="620214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5726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- 2022-02-16 15:00:05</a:t>
                      </a:r>
                      <a:r>
                        <a:rPr kumimoji="0" lang="es-ES" sz="1000" b="0" i="0" u="none" strike="noStrike" kern="1200" cap="none" spc="0" normalizeH="0" baseline="0" noProof="0">
                          <a:ln>
                            <a:noFill/>
                          </a:ln>
                          <a:solidFill>
                            <a:prstClr val="black"/>
                          </a:solidFill>
                          <a:effectLst/>
                          <a:uLnTx/>
                          <a:uFillTx/>
                          <a:latin typeface="+mn-lt"/>
                          <a:ea typeface="+mn-ea"/>
                          <a:cs typeface="+mn-cs"/>
                        </a:rPr>
                        <a:t>
 Máxima ventilación, protección y estilo.😎
El Specialized Chamonix 2 te brindará el máximo confort gracias a su ajuste y calce perfectos y a su gran sistema de ventilación💨
Equipado con Mips y detalles reflectantes que te protegen al máximo🛡
Usá casco.
En casa te esperan.🤗
🔺 Encontralo en nuestras tiendas autorizadas🔺
#IamSpecialized #Chamonix2 #SpecializedChamonix2 #Mips #UsaCasco #SpecializedArgentina #PedaleaSeguro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274167899_1552196555181102_6875834758648534010_n.jpg?_nc_cat=102&amp;ccb=1-5&amp;_nc_sid=8ae9d6&amp;_nc_ohc=HlA8pA5yPG0AX-g1k_U&amp;_nc_ht=scontent-iad3-1.cdninstagram.com&amp;edm=AL-3X8kEAAAA&amp;oh=00_AT_oLEFutMVpqxvvmVK7GLax1RWWJkKWO7K6xD3UZ6F2kw&amp;oe=6223000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81124782"/>
                  </a:ext>
                </a:extLst>
              </a:tr>
            </a:tbl>
          </a:graphicData>
        </a:graphic>
      </p:graphicFrame>
      <p:sp>
        <p:nvSpPr>
          <p:cNvPr id="4" name="Text Placeholder 3">
            <a:extLst>
              <a:ext uri="{FF2B5EF4-FFF2-40B4-BE49-F238E27FC236}">
                <a16:creationId xmlns:a16="http://schemas.microsoft.com/office/drawing/2014/main" id="{9F3DCCC4-EB8C-4226-8D0C-2CE9100215A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8385929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3237</Words>
  <Application>Microsoft Office PowerPoint</Application>
  <PresentationFormat>On-screen Show (4:3)</PresentationFormat>
  <Paragraphs>653</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26</vt:lpstr>
      <vt:lpstr>Instagram Posts Table | Scott - 2 of 26</vt:lpstr>
      <vt:lpstr>Instagram Posts Table | Scott - 3 of 26</vt:lpstr>
      <vt:lpstr>Instagram Posts Table | Scott - 4 of 26</vt:lpstr>
      <vt:lpstr>Instagram Posts Table | Scott - 5 of 26</vt:lpstr>
      <vt:lpstr>Instagram Posts Table | Scott - 6 of 26</vt:lpstr>
      <vt:lpstr>Instagram Posts Table | Scott - 7 of 26</vt:lpstr>
      <vt:lpstr>Instagram Posts Table | Scott - 8 of 26</vt:lpstr>
      <vt:lpstr>Instagram Posts Table | Scott - 9 of 26</vt:lpstr>
      <vt:lpstr>Instagram Posts Table | Scott - 10 of 26</vt:lpstr>
      <vt:lpstr>Instagram Posts Table | Scott - 11 of 26</vt:lpstr>
      <vt:lpstr>Instagram Posts Table | Scott - 12 of 26</vt:lpstr>
      <vt:lpstr>Instagram Posts Table | Scott - 13 of 26</vt:lpstr>
      <vt:lpstr>Instagram Posts Table | Scott - 14 of 26</vt:lpstr>
      <vt:lpstr>Instagram Posts Table | Scott - 15 of 26</vt:lpstr>
      <vt:lpstr>Instagram Posts Table | Scott - 16 of 26</vt:lpstr>
      <vt:lpstr>Instagram Posts Table | Scott - 17 of 26</vt:lpstr>
      <vt:lpstr>Instagram Posts Table | Scott - 18 of 26</vt:lpstr>
      <vt:lpstr>Instagram Posts Table | Scott - 19 of 26</vt:lpstr>
      <vt:lpstr>Instagram Posts Table | Scott - 20 of 26</vt:lpstr>
      <vt:lpstr>Instagram Posts Table | Scott - 21 of 26</vt:lpstr>
      <vt:lpstr>Instagram Posts Table | Scott - 22 of 26</vt:lpstr>
      <vt:lpstr>Instagram Posts Table | Scott - 23 of 26</vt:lpstr>
      <vt:lpstr>Instagram Posts Table | Scott - 24 of 26</vt:lpstr>
      <vt:lpstr>Instagram Posts Table | Scott - 25 of 26</vt:lpstr>
      <vt:lpstr>Instagram Posts Table | Scott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2022-03-01T15:54:47Z</dcterms:created>
  <dcterms:modified xsi:type="dcterms:W3CDTF">2022-03-01T15:56:06Z</dcterms:modified>
</cp:coreProperties>
</file>