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@corvenmotos</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70.168599999999998</c:v>
                </c:pt>
                <c:pt idx="1">
                  <c:v>44.444400000000002</c:v>
                </c:pt>
                <c:pt idx="2">
                  <c:v>0</c:v>
                </c:pt>
                <c:pt idx="3">
                  <c:v>16.666699999999999</c:v>
                </c:pt>
                <c:pt idx="4">
                  <c:v>27.777799999999999</c:v>
                </c:pt>
                <c:pt idx="5">
                  <c:v>35.064900000000002</c:v>
                </c:pt>
                <c:pt idx="6">
                  <c:v>42.9437</c:v>
                </c:pt>
                <c:pt idx="7">
                  <c:v>37.506399999999999</c:v>
                </c:pt>
              </c:numCache>
            </c:numRef>
          </c:val>
          <c:extLst>
            <c:ext xmlns:c16="http://schemas.microsoft.com/office/drawing/2014/chart" uri="{C3380CC4-5D6E-409C-BE32-E72D297353CC}">
              <c16:uniqueId val="{00000000-430F-4AC3-810B-0F1A34C7E75C}"/>
            </c:ext>
          </c:extLst>
        </c:ser>
        <c:ser>
          <c:idx val="1"/>
          <c:order val="1"/>
          <c:tx>
            <c:strRef>
              <c:f>Sheet1!$C$1</c:f>
              <c:strCache>
                <c:ptCount val="1"/>
                <c:pt idx="0">
                  <c:v>@gileramotorsarg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40.145200000000003</c:v>
                </c:pt>
                <c:pt idx="1">
                  <c:v>55.555599999999998</c:v>
                </c:pt>
                <c:pt idx="2">
                  <c:v>66.666700000000006</c:v>
                </c:pt>
                <c:pt idx="3">
                  <c:v>0</c:v>
                </c:pt>
                <c:pt idx="4">
                  <c:v>38.8889</c:v>
                </c:pt>
                <c:pt idx="5">
                  <c:v>81.457400000000007</c:v>
                </c:pt>
                <c:pt idx="6">
                  <c:v>100</c:v>
                </c:pt>
                <c:pt idx="7">
                  <c:v>100</c:v>
                </c:pt>
              </c:numCache>
            </c:numRef>
          </c:val>
          <c:extLst>
            <c:ext xmlns:c16="http://schemas.microsoft.com/office/drawing/2014/chart" uri="{C3380CC4-5D6E-409C-BE32-E72D297353CC}">
              <c16:uniqueId val="{00000001-430F-4AC3-810B-0F1A34C7E75C}"/>
            </c:ext>
          </c:extLst>
        </c:ser>
        <c:ser>
          <c:idx val="2"/>
          <c:order val="2"/>
          <c:tx>
            <c:strRef>
              <c:f>Sheet1!$D$1</c:f>
              <c:strCache>
                <c:ptCount val="1"/>
                <c:pt idx="0">
                  <c:v>@motomeloficial</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100</c:v>
                </c:pt>
                <c:pt idx="1">
                  <c:v>100</c:v>
                </c:pt>
                <c:pt idx="2">
                  <c:v>100</c:v>
                </c:pt>
                <c:pt idx="3">
                  <c:v>100</c:v>
                </c:pt>
                <c:pt idx="4">
                  <c:v>100</c:v>
                </c:pt>
                <c:pt idx="5">
                  <c:v>100</c:v>
                </c:pt>
                <c:pt idx="6">
                  <c:v>20.559200000000001</c:v>
                </c:pt>
                <c:pt idx="7">
                  <c:v>89.728700000000003</c:v>
                </c:pt>
              </c:numCache>
            </c:numRef>
          </c:val>
          <c:extLst>
            <c:ext xmlns:c16="http://schemas.microsoft.com/office/drawing/2014/chart" uri="{C3380CC4-5D6E-409C-BE32-E72D297353CC}">
              <c16:uniqueId val="{00000002-430F-4AC3-810B-0F1A34C7E75C}"/>
            </c:ext>
          </c:extLst>
        </c:ser>
        <c:ser>
          <c:idx val="3"/>
          <c:order val="3"/>
          <c:tx>
            <c:strRef>
              <c:f>Sheet1!$E$1</c:f>
              <c:strCache>
                <c:ptCount val="1"/>
                <c:pt idx="0">
                  <c:v>@zanellahnos</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56.093499999999999</c:v>
                </c:pt>
                <c:pt idx="1">
                  <c:v>100</c:v>
                </c:pt>
                <c:pt idx="2">
                  <c:v>33.333300000000001</c:v>
                </c:pt>
                <c:pt idx="3">
                  <c:v>16.666699999999999</c:v>
                </c:pt>
                <c:pt idx="4">
                  <c:v>61.1111</c:v>
                </c:pt>
                <c:pt idx="5">
                  <c:v>98.196200000000005</c:v>
                </c:pt>
                <c:pt idx="6">
                  <c:v>69.839799999999997</c:v>
                </c:pt>
                <c:pt idx="7">
                  <c:v>49.415599999999998</c:v>
                </c:pt>
              </c:numCache>
            </c:numRef>
          </c:val>
          <c:extLst>
            <c:ext xmlns:c16="http://schemas.microsoft.com/office/drawing/2014/chart" uri="{C3380CC4-5D6E-409C-BE32-E72D297353CC}">
              <c16:uniqueId val="{00000003-430F-4AC3-810B-0F1A34C7E75C}"/>
            </c:ext>
          </c:extLst>
        </c:ser>
        <c:dLbls>
          <c:showLegendKey val="0"/>
          <c:showVal val="0"/>
          <c:showCatName val="0"/>
          <c:showSerName val="0"/>
          <c:showPercent val="0"/>
          <c:showBubbleSize val="0"/>
        </c:dLbls>
        <c:axId val="364344656"/>
        <c:axId val="364342032"/>
      </c:radarChart>
      <c:catAx>
        <c:axId val="364344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342032"/>
        <c:crosses val="autoZero"/>
        <c:auto val="1"/>
        <c:lblAlgn val="ctr"/>
        <c:lblOffset val="100"/>
        <c:noMultiLvlLbl val="0"/>
      </c:catAx>
      <c:valAx>
        <c:axId val="364342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344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@corvenmotos</c:v>
                </c:pt>
              </c:strCache>
            </c:strRef>
          </c:tx>
          <c:spPr>
            <a:ln w="28575" cap="rnd">
              <a:solidFill>
                <a:schemeClr val="accent1"/>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Sheet1!$B$2:$B$29</c:f>
              <c:numCache>
                <c:formatCode>General</c:formatCode>
                <c:ptCount val="28"/>
                <c:pt idx="0">
                  <c:v>27897</c:v>
                </c:pt>
                <c:pt idx="1">
                  <c:v>27906</c:v>
                </c:pt>
                <c:pt idx="2">
                  <c:v>27913</c:v>
                </c:pt>
                <c:pt idx="3">
                  <c:v>27925</c:v>
                </c:pt>
                <c:pt idx="4">
                  <c:v>27937</c:v>
                </c:pt>
                <c:pt idx="5">
                  <c:v>27943</c:v>
                </c:pt>
                <c:pt idx="6">
                  <c:v>27950</c:v>
                </c:pt>
                <c:pt idx="7">
                  <c:v>27953</c:v>
                </c:pt>
                <c:pt idx="8">
                  <c:v>27960</c:v>
                </c:pt>
                <c:pt idx="9">
                  <c:v>27977</c:v>
                </c:pt>
                <c:pt idx="10">
                  <c:v>27983</c:v>
                </c:pt>
                <c:pt idx="11">
                  <c:v>27995</c:v>
                </c:pt>
                <c:pt idx="12">
                  <c:v>28003</c:v>
                </c:pt>
                <c:pt idx="13">
                  <c:v>28009</c:v>
                </c:pt>
                <c:pt idx="14">
                  <c:v>28021</c:v>
                </c:pt>
                <c:pt idx="15">
                  <c:v>28031</c:v>
                </c:pt>
                <c:pt idx="16">
                  <c:v>28039</c:v>
                </c:pt>
                <c:pt idx="17">
                  <c:v>28044</c:v>
                </c:pt>
                <c:pt idx="18">
                  <c:v>28054</c:v>
                </c:pt>
                <c:pt idx="19">
                  <c:v>28070</c:v>
                </c:pt>
                <c:pt idx="20">
                  <c:v>28079</c:v>
                </c:pt>
                <c:pt idx="21">
                  <c:v>28083</c:v>
                </c:pt>
                <c:pt idx="22">
                  <c:v>28093</c:v>
                </c:pt>
                <c:pt idx="23">
                  <c:v>28100</c:v>
                </c:pt>
                <c:pt idx="24">
                  <c:v>28098</c:v>
                </c:pt>
                <c:pt idx="25">
                  <c:v>28102</c:v>
                </c:pt>
                <c:pt idx="26">
                  <c:v>28111</c:v>
                </c:pt>
                <c:pt idx="27">
                  <c:v>28132</c:v>
                </c:pt>
              </c:numCache>
            </c:numRef>
          </c:val>
          <c:smooth val="0"/>
          <c:extLst>
            <c:ext xmlns:c16="http://schemas.microsoft.com/office/drawing/2014/chart" uri="{C3380CC4-5D6E-409C-BE32-E72D297353CC}">
              <c16:uniqueId val="{00000000-1562-4858-9B44-F2CB23B1A378}"/>
            </c:ext>
          </c:extLst>
        </c:ser>
        <c:ser>
          <c:idx val="1"/>
          <c:order val="1"/>
          <c:tx>
            <c:strRef>
              <c:f>Sheet1!$C$1</c:f>
              <c:strCache>
                <c:ptCount val="1"/>
                <c:pt idx="0">
                  <c:v>@gileramotorsarg</c:v>
                </c:pt>
              </c:strCache>
            </c:strRef>
          </c:tx>
          <c:spPr>
            <a:ln w="28575" cap="rnd">
              <a:solidFill>
                <a:schemeClr val="accent2"/>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Sheet1!$C$2:$C$29</c:f>
              <c:numCache>
                <c:formatCode>General</c:formatCode>
                <c:ptCount val="28"/>
                <c:pt idx="0">
                  <c:v>15743</c:v>
                </c:pt>
                <c:pt idx="1">
                  <c:v>15749</c:v>
                </c:pt>
                <c:pt idx="2">
                  <c:v>15763</c:v>
                </c:pt>
                <c:pt idx="3">
                  <c:v>15783</c:v>
                </c:pt>
                <c:pt idx="4">
                  <c:v>15803</c:v>
                </c:pt>
                <c:pt idx="5">
                  <c:v>15805</c:v>
                </c:pt>
                <c:pt idx="6">
                  <c:v>15821</c:v>
                </c:pt>
                <c:pt idx="7">
                  <c:v>15835</c:v>
                </c:pt>
                <c:pt idx="8">
                  <c:v>15847</c:v>
                </c:pt>
                <c:pt idx="9">
                  <c:v>15855</c:v>
                </c:pt>
                <c:pt idx="10">
                  <c:v>15873</c:v>
                </c:pt>
                <c:pt idx="11">
                  <c:v>15889</c:v>
                </c:pt>
                <c:pt idx="12">
                  <c:v>15901</c:v>
                </c:pt>
                <c:pt idx="13">
                  <c:v>15915</c:v>
                </c:pt>
                <c:pt idx="14">
                  <c:v>15927</c:v>
                </c:pt>
                <c:pt idx="15">
                  <c:v>15944</c:v>
                </c:pt>
                <c:pt idx="16">
                  <c:v>15963</c:v>
                </c:pt>
                <c:pt idx="17">
                  <c:v>15971</c:v>
                </c:pt>
                <c:pt idx="18">
                  <c:v>15982</c:v>
                </c:pt>
                <c:pt idx="19">
                  <c:v>15994</c:v>
                </c:pt>
                <c:pt idx="20">
                  <c:v>16009</c:v>
                </c:pt>
                <c:pt idx="21">
                  <c:v>16018</c:v>
                </c:pt>
                <c:pt idx="22">
                  <c:v>16037</c:v>
                </c:pt>
                <c:pt idx="23">
                  <c:v>16052</c:v>
                </c:pt>
                <c:pt idx="24">
                  <c:v>16060</c:v>
                </c:pt>
                <c:pt idx="25">
                  <c:v>16076</c:v>
                </c:pt>
                <c:pt idx="26">
                  <c:v>16082</c:v>
                </c:pt>
                <c:pt idx="27">
                  <c:v>16095</c:v>
                </c:pt>
              </c:numCache>
            </c:numRef>
          </c:val>
          <c:smooth val="0"/>
          <c:extLst>
            <c:ext xmlns:c16="http://schemas.microsoft.com/office/drawing/2014/chart" uri="{C3380CC4-5D6E-409C-BE32-E72D297353CC}">
              <c16:uniqueId val="{00000001-1562-4858-9B44-F2CB23B1A378}"/>
            </c:ext>
          </c:extLst>
        </c:ser>
        <c:ser>
          <c:idx val="2"/>
          <c:order val="2"/>
          <c:tx>
            <c:strRef>
              <c:f>Sheet1!$D$1</c:f>
              <c:strCache>
                <c:ptCount val="1"/>
                <c:pt idx="0">
                  <c:v>@motomeloficial</c:v>
                </c:pt>
              </c:strCache>
            </c:strRef>
          </c:tx>
          <c:spPr>
            <a:ln w="28575" cap="rnd">
              <a:solidFill>
                <a:schemeClr val="accent3"/>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Sheet1!$D$2:$D$29</c:f>
              <c:numCache>
                <c:formatCode>General</c:formatCode>
                <c:ptCount val="28"/>
                <c:pt idx="0">
                  <c:v>39304</c:v>
                </c:pt>
                <c:pt idx="1">
                  <c:v>39338</c:v>
                </c:pt>
                <c:pt idx="2">
                  <c:v>39366</c:v>
                </c:pt>
                <c:pt idx="3">
                  <c:v>39386</c:v>
                </c:pt>
                <c:pt idx="4">
                  <c:v>39411</c:v>
                </c:pt>
                <c:pt idx="5">
                  <c:v>39443</c:v>
                </c:pt>
                <c:pt idx="6">
                  <c:v>39490</c:v>
                </c:pt>
                <c:pt idx="7">
                  <c:v>39515</c:v>
                </c:pt>
                <c:pt idx="8">
                  <c:v>39556</c:v>
                </c:pt>
                <c:pt idx="9">
                  <c:v>39584</c:v>
                </c:pt>
                <c:pt idx="10">
                  <c:v>39614</c:v>
                </c:pt>
                <c:pt idx="11">
                  <c:v>39638</c:v>
                </c:pt>
                <c:pt idx="12">
                  <c:v>39661</c:v>
                </c:pt>
                <c:pt idx="13">
                  <c:v>39691</c:v>
                </c:pt>
                <c:pt idx="14">
                  <c:v>39714</c:v>
                </c:pt>
                <c:pt idx="15">
                  <c:v>39746</c:v>
                </c:pt>
                <c:pt idx="16">
                  <c:v>39776</c:v>
                </c:pt>
                <c:pt idx="17">
                  <c:v>39827</c:v>
                </c:pt>
                <c:pt idx="18">
                  <c:v>39845</c:v>
                </c:pt>
                <c:pt idx="19">
                  <c:v>39877</c:v>
                </c:pt>
                <c:pt idx="20">
                  <c:v>39908</c:v>
                </c:pt>
                <c:pt idx="21">
                  <c:v>39939</c:v>
                </c:pt>
                <c:pt idx="22">
                  <c:v>39960</c:v>
                </c:pt>
                <c:pt idx="23">
                  <c:v>39983</c:v>
                </c:pt>
                <c:pt idx="24">
                  <c:v>40014</c:v>
                </c:pt>
                <c:pt idx="25">
                  <c:v>40047</c:v>
                </c:pt>
                <c:pt idx="26">
                  <c:v>40078</c:v>
                </c:pt>
                <c:pt idx="27">
                  <c:v>40092</c:v>
                </c:pt>
              </c:numCache>
            </c:numRef>
          </c:val>
          <c:smooth val="0"/>
          <c:extLst>
            <c:ext xmlns:c16="http://schemas.microsoft.com/office/drawing/2014/chart" uri="{C3380CC4-5D6E-409C-BE32-E72D297353CC}">
              <c16:uniqueId val="{00000002-1562-4858-9B44-F2CB23B1A378}"/>
            </c:ext>
          </c:extLst>
        </c:ser>
        <c:ser>
          <c:idx val="3"/>
          <c:order val="3"/>
          <c:tx>
            <c:strRef>
              <c:f>Sheet1!$E$1</c:f>
              <c:strCache>
                <c:ptCount val="1"/>
                <c:pt idx="0">
                  <c:v>@zanellahnos</c:v>
                </c:pt>
              </c:strCache>
            </c:strRef>
          </c:tx>
          <c:spPr>
            <a:ln w="28575" cap="rnd">
              <a:solidFill>
                <a:schemeClr val="accent4"/>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Sheet1!$E$2:$E$29</c:f>
              <c:numCache>
                <c:formatCode>General</c:formatCode>
                <c:ptCount val="28"/>
                <c:pt idx="0">
                  <c:v>22249</c:v>
                </c:pt>
                <c:pt idx="1">
                  <c:v>22252</c:v>
                </c:pt>
                <c:pt idx="2">
                  <c:v>22274</c:v>
                </c:pt>
                <c:pt idx="3">
                  <c:v>22296</c:v>
                </c:pt>
                <c:pt idx="4">
                  <c:v>22304</c:v>
                </c:pt>
                <c:pt idx="5">
                  <c:v>22308</c:v>
                </c:pt>
                <c:pt idx="6">
                  <c:v>22316</c:v>
                </c:pt>
                <c:pt idx="7">
                  <c:v>22332</c:v>
                </c:pt>
                <c:pt idx="8">
                  <c:v>22341</c:v>
                </c:pt>
                <c:pt idx="9">
                  <c:v>22350</c:v>
                </c:pt>
                <c:pt idx="10">
                  <c:v>22362</c:v>
                </c:pt>
                <c:pt idx="11">
                  <c:v>22360</c:v>
                </c:pt>
                <c:pt idx="12">
                  <c:v>22366</c:v>
                </c:pt>
                <c:pt idx="13">
                  <c:v>22379</c:v>
                </c:pt>
                <c:pt idx="14">
                  <c:v>22382</c:v>
                </c:pt>
                <c:pt idx="15">
                  <c:v>22383</c:v>
                </c:pt>
                <c:pt idx="16">
                  <c:v>22395</c:v>
                </c:pt>
                <c:pt idx="17">
                  <c:v>22417</c:v>
                </c:pt>
                <c:pt idx="18">
                  <c:v>22425</c:v>
                </c:pt>
                <c:pt idx="19">
                  <c:v>22436</c:v>
                </c:pt>
                <c:pt idx="20">
                  <c:v>22439</c:v>
                </c:pt>
                <c:pt idx="21">
                  <c:v>22445</c:v>
                </c:pt>
                <c:pt idx="22">
                  <c:v>22458</c:v>
                </c:pt>
                <c:pt idx="23">
                  <c:v>22464</c:v>
                </c:pt>
                <c:pt idx="24">
                  <c:v>22470</c:v>
                </c:pt>
                <c:pt idx="25">
                  <c:v>22477</c:v>
                </c:pt>
                <c:pt idx="26">
                  <c:v>22480</c:v>
                </c:pt>
                <c:pt idx="27">
                  <c:v>22489</c:v>
                </c:pt>
              </c:numCache>
            </c:numRef>
          </c:val>
          <c:smooth val="0"/>
          <c:extLst>
            <c:ext xmlns:c16="http://schemas.microsoft.com/office/drawing/2014/chart" uri="{C3380CC4-5D6E-409C-BE32-E72D297353CC}">
              <c16:uniqueId val="{00000003-1562-4858-9B44-F2CB23B1A378}"/>
            </c:ext>
          </c:extLst>
        </c:ser>
        <c:dLbls>
          <c:showLegendKey val="0"/>
          <c:showVal val="0"/>
          <c:showCatName val="0"/>
          <c:showSerName val="0"/>
          <c:showPercent val="0"/>
          <c:showBubbleSize val="0"/>
        </c:dLbls>
        <c:smooth val="0"/>
        <c:axId val="67163888"/>
        <c:axId val="68434832"/>
      </c:lineChart>
      <c:dateAx>
        <c:axId val="67163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434832"/>
        <c:crosses val="autoZero"/>
        <c:auto val="1"/>
        <c:lblOffset val="100"/>
        <c:baseTimeUnit val="days"/>
      </c:dateAx>
      <c:valAx>
        <c:axId val="68434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163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@corvenmotos</c:v>
                </c:pt>
              </c:strCache>
            </c:strRef>
          </c:tx>
          <c:spPr>
            <a:ln w="28575" cap="rnd">
              <a:solidFill>
                <a:schemeClr val="accent1"/>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Sheet1!$B$2:$B$29</c:f>
              <c:numCache>
                <c:formatCode>General</c:formatCode>
                <c:ptCount val="28"/>
                <c:pt idx="0">
                  <c:v>3</c:v>
                </c:pt>
                <c:pt idx="1">
                  <c:v>9</c:v>
                </c:pt>
                <c:pt idx="2">
                  <c:v>7</c:v>
                </c:pt>
                <c:pt idx="3">
                  <c:v>12</c:v>
                </c:pt>
                <c:pt idx="4">
                  <c:v>12</c:v>
                </c:pt>
                <c:pt idx="5">
                  <c:v>6</c:v>
                </c:pt>
                <c:pt idx="6">
                  <c:v>7</c:v>
                </c:pt>
                <c:pt idx="7">
                  <c:v>3</c:v>
                </c:pt>
                <c:pt idx="8">
                  <c:v>7</c:v>
                </c:pt>
                <c:pt idx="9">
                  <c:v>17</c:v>
                </c:pt>
                <c:pt idx="10">
                  <c:v>6</c:v>
                </c:pt>
                <c:pt idx="11">
                  <c:v>12</c:v>
                </c:pt>
                <c:pt idx="12">
                  <c:v>8</c:v>
                </c:pt>
                <c:pt idx="13">
                  <c:v>6</c:v>
                </c:pt>
                <c:pt idx="14">
                  <c:v>12</c:v>
                </c:pt>
                <c:pt idx="15">
                  <c:v>10</c:v>
                </c:pt>
                <c:pt idx="16">
                  <c:v>8</c:v>
                </c:pt>
                <c:pt idx="17">
                  <c:v>5</c:v>
                </c:pt>
                <c:pt idx="18">
                  <c:v>10</c:v>
                </c:pt>
                <c:pt idx="19">
                  <c:v>16</c:v>
                </c:pt>
                <c:pt idx="20">
                  <c:v>9</c:v>
                </c:pt>
                <c:pt idx="21">
                  <c:v>4</c:v>
                </c:pt>
                <c:pt idx="22">
                  <c:v>10</c:v>
                </c:pt>
                <c:pt idx="23">
                  <c:v>7</c:v>
                </c:pt>
                <c:pt idx="24">
                  <c:v>-2</c:v>
                </c:pt>
                <c:pt idx="25">
                  <c:v>4</c:v>
                </c:pt>
                <c:pt idx="26">
                  <c:v>9</c:v>
                </c:pt>
                <c:pt idx="27">
                  <c:v>21</c:v>
                </c:pt>
              </c:numCache>
            </c:numRef>
          </c:val>
          <c:smooth val="0"/>
          <c:extLst>
            <c:ext xmlns:c16="http://schemas.microsoft.com/office/drawing/2014/chart" uri="{C3380CC4-5D6E-409C-BE32-E72D297353CC}">
              <c16:uniqueId val="{00000000-F24F-4647-A78B-F97957164B47}"/>
            </c:ext>
          </c:extLst>
        </c:ser>
        <c:ser>
          <c:idx val="1"/>
          <c:order val="1"/>
          <c:tx>
            <c:strRef>
              <c:f>Sheet1!$C$1</c:f>
              <c:strCache>
                <c:ptCount val="1"/>
                <c:pt idx="0">
                  <c:v>@gileramotorsarg</c:v>
                </c:pt>
              </c:strCache>
            </c:strRef>
          </c:tx>
          <c:spPr>
            <a:ln w="28575" cap="rnd">
              <a:solidFill>
                <a:schemeClr val="accent2"/>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Sheet1!$C$2:$C$29</c:f>
              <c:numCache>
                <c:formatCode>General</c:formatCode>
                <c:ptCount val="28"/>
                <c:pt idx="0">
                  <c:v>6</c:v>
                </c:pt>
                <c:pt idx="1">
                  <c:v>6</c:v>
                </c:pt>
                <c:pt idx="2">
                  <c:v>14</c:v>
                </c:pt>
                <c:pt idx="3">
                  <c:v>20</c:v>
                </c:pt>
                <c:pt idx="4">
                  <c:v>20</c:v>
                </c:pt>
                <c:pt idx="5">
                  <c:v>2</c:v>
                </c:pt>
                <c:pt idx="6">
                  <c:v>16</c:v>
                </c:pt>
                <c:pt idx="7">
                  <c:v>14</c:v>
                </c:pt>
                <c:pt idx="8">
                  <c:v>12</c:v>
                </c:pt>
                <c:pt idx="9">
                  <c:v>8</c:v>
                </c:pt>
                <c:pt idx="10">
                  <c:v>18</c:v>
                </c:pt>
                <c:pt idx="11">
                  <c:v>16</c:v>
                </c:pt>
                <c:pt idx="12">
                  <c:v>12</c:v>
                </c:pt>
                <c:pt idx="13">
                  <c:v>14</c:v>
                </c:pt>
                <c:pt idx="14">
                  <c:v>12</c:v>
                </c:pt>
                <c:pt idx="15">
                  <c:v>17</c:v>
                </c:pt>
                <c:pt idx="16">
                  <c:v>19</c:v>
                </c:pt>
                <c:pt idx="17">
                  <c:v>8</c:v>
                </c:pt>
                <c:pt idx="18">
                  <c:v>11</c:v>
                </c:pt>
                <c:pt idx="19">
                  <c:v>12</c:v>
                </c:pt>
                <c:pt idx="20">
                  <c:v>15</c:v>
                </c:pt>
                <c:pt idx="21">
                  <c:v>9</c:v>
                </c:pt>
                <c:pt idx="22">
                  <c:v>19</c:v>
                </c:pt>
                <c:pt idx="23">
                  <c:v>15</c:v>
                </c:pt>
                <c:pt idx="24">
                  <c:v>8</c:v>
                </c:pt>
                <c:pt idx="25">
                  <c:v>16</c:v>
                </c:pt>
                <c:pt idx="26">
                  <c:v>6</c:v>
                </c:pt>
                <c:pt idx="27">
                  <c:v>13</c:v>
                </c:pt>
              </c:numCache>
            </c:numRef>
          </c:val>
          <c:smooth val="0"/>
          <c:extLst>
            <c:ext xmlns:c16="http://schemas.microsoft.com/office/drawing/2014/chart" uri="{C3380CC4-5D6E-409C-BE32-E72D297353CC}">
              <c16:uniqueId val="{00000001-F24F-4647-A78B-F97957164B47}"/>
            </c:ext>
          </c:extLst>
        </c:ser>
        <c:ser>
          <c:idx val="2"/>
          <c:order val="2"/>
          <c:tx>
            <c:strRef>
              <c:f>Sheet1!$D$1</c:f>
              <c:strCache>
                <c:ptCount val="1"/>
                <c:pt idx="0">
                  <c:v>@motomeloficial</c:v>
                </c:pt>
              </c:strCache>
            </c:strRef>
          </c:tx>
          <c:spPr>
            <a:ln w="28575" cap="rnd">
              <a:solidFill>
                <a:schemeClr val="accent3"/>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Sheet1!$D$2:$D$29</c:f>
              <c:numCache>
                <c:formatCode>General</c:formatCode>
                <c:ptCount val="28"/>
                <c:pt idx="0">
                  <c:v>14</c:v>
                </c:pt>
                <c:pt idx="1">
                  <c:v>34</c:v>
                </c:pt>
                <c:pt idx="2">
                  <c:v>28</c:v>
                </c:pt>
                <c:pt idx="3">
                  <c:v>20</c:v>
                </c:pt>
                <c:pt idx="4">
                  <c:v>25</c:v>
                </c:pt>
                <c:pt idx="5">
                  <c:v>32</c:v>
                </c:pt>
                <c:pt idx="6">
                  <c:v>47</c:v>
                </c:pt>
                <c:pt idx="7">
                  <c:v>25</c:v>
                </c:pt>
                <c:pt idx="8">
                  <c:v>41</c:v>
                </c:pt>
                <c:pt idx="9">
                  <c:v>28</c:v>
                </c:pt>
                <c:pt idx="10">
                  <c:v>30</c:v>
                </c:pt>
                <c:pt idx="11">
                  <c:v>24</c:v>
                </c:pt>
                <c:pt idx="12">
                  <c:v>23</c:v>
                </c:pt>
                <c:pt idx="13">
                  <c:v>30</c:v>
                </c:pt>
                <c:pt idx="14">
                  <c:v>23</c:v>
                </c:pt>
                <c:pt idx="15">
                  <c:v>32</c:v>
                </c:pt>
                <c:pt idx="16">
                  <c:v>30</c:v>
                </c:pt>
                <c:pt idx="17">
                  <c:v>51</c:v>
                </c:pt>
                <c:pt idx="18">
                  <c:v>18</c:v>
                </c:pt>
                <c:pt idx="19">
                  <c:v>32</c:v>
                </c:pt>
                <c:pt idx="20">
                  <c:v>31</c:v>
                </c:pt>
                <c:pt idx="21">
                  <c:v>31</c:v>
                </c:pt>
                <c:pt idx="22">
                  <c:v>21</c:v>
                </c:pt>
                <c:pt idx="23">
                  <c:v>23</c:v>
                </c:pt>
                <c:pt idx="24">
                  <c:v>31</c:v>
                </c:pt>
                <c:pt idx="25">
                  <c:v>33</c:v>
                </c:pt>
                <c:pt idx="26">
                  <c:v>31</c:v>
                </c:pt>
                <c:pt idx="27">
                  <c:v>14</c:v>
                </c:pt>
              </c:numCache>
            </c:numRef>
          </c:val>
          <c:smooth val="0"/>
          <c:extLst>
            <c:ext xmlns:c16="http://schemas.microsoft.com/office/drawing/2014/chart" uri="{C3380CC4-5D6E-409C-BE32-E72D297353CC}">
              <c16:uniqueId val="{00000002-F24F-4647-A78B-F97957164B47}"/>
            </c:ext>
          </c:extLst>
        </c:ser>
        <c:ser>
          <c:idx val="3"/>
          <c:order val="3"/>
          <c:tx>
            <c:strRef>
              <c:f>Sheet1!$E$1</c:f>
              <c:strCache>
                <c:ptCount val="1"/>
                <c:pt idx="0">
                  <c:v>@zanellahnos</c:v>
                </c:pt>
              </c:strCache>
            </c:strRef>
          </c:tx>
          <c:spPr>
            <a:ln w="28575" cap="rnd">
              <a:solidFill>
                <a:schemeClr val="accent4"/>
              </a:solidFill>
              <a:round/>
            </a:ln>
            <a:effectLst/>
          </c:spPr>
          <c:marker>
            <c:symbol val="none"/>
          </c:marker>
          <c:cat>
            <c:numRef>
              <c:f>Sheet1!$A$2:$A$29</c:f>
              <c:numCache>
                <c:formatCode>m/d/yyyy</c:formatCode>
                <c:ptCount val="28"/>
                <c:pt idx="0">
                  <c:v>44593</c:v>
                </c:pt>
                <c:pt idx="1">
                  <c:v>44594</c:v>
                </c:pt>
                <c:pt idx="2">
                  <c:v>44595</c:v>
                </c:pt>
                <c:pt idx="3">
                  <c:v>44596</c:v>
                </c:pt>
                <c:pt idx="4">
                  <c:v>44597</c:v>
                </c:pt>
                <c:pt idx="5">
                  <c:v>44598</c:v>
                </c:pt>
                <c:pt idx="6">
                  <c:v>44599</c:v>
                </c:pt>
                <c:pt idx="7">
                  <c:v>44600</c:v>
                </c:pt>
                <c:pt idx="8">
                  <c:v>44601</c:v>
                </c:pt>
                <c:pt idx="9">
                  <c:v>44602</c:v>
                </c:pt>
                <c:pt idx="10">
                  <c:v>44603</c:v>
                </c:pt>
                <c:pt idx="11">
                  <c:v>44604</c:v>
                </c:pt>
                <c:pt idx="12">
                  <c:v>44605</c:v>
                </c:pt>
                <c:pt idx="13">
                  <c:v>44606</c:v>
                </c:pt>
                <c:pt idx="14">
                  <c:v>44607</c:v>
                </c:pt>
                <c:pt idx="15">
                  <c:v>44608</c:v>
                </c:pt>
                <c:pt idx="16">
                  <c:v>44609</c:v>
                </c:pt>
                <c:pt idx="17">
                  <c:v>44610</c:v>
                </c:pt>
                <c:pt idx="18">
                  <c:v>44611</c:v>
                </c:pt>
                <c:pt idx="19">
                  <c:v>44612</c:v>
                </c:pt>
                <c:pt idx="20">
                  <c:v>44613</c:v>
                </c:pt>
                <c:pt idx="21">
                  <c:v>44614</c:v>
                </c:pt>
                <c:pt idx="22">
                  <c:v>44615</c:v>
                </c:pt>
                <c:pt idx="23">
                  <c:v>44616</c:v>
                </c:pt>
                <c:pt idx="24">
                  <c:v>44617</c:v>
                </c:pt>
                <c:pt idx="25">
                  <c:v>44618</c:v>
                </c:pt>
                <c:pt idx="26">
                  <c:v>44619</c:v>
                </c:pt>
                <c:pt idx="27">
                  <c:v>44620</c:v>
                </c:pt>
              </c:numCache>
            </c:numRef>
          </c:cat>
          <c:val>
            <c:numRef>
              <c:f>Sheet1!$E$2:$E$29</c:f>
              <c:numCache>
                <c:formatCode>General</c:formatCode>
                <c:ptCount val="28"/>
                <c:pt idx="0">
                  <c:v>10</c:v>
                </c:pt>
                <c:pt idx="1">
                  <c:v>3</c:v>
                </c:pt>
                <c:pt idx="2">
                  <c:v>22</c:v>
                </c:pt>
                <c:pt idx="3">
                  <c:v>22</c:v>
                </c:pt>
                <c:pt idx="4">
                  <c:v>8</c:v>
                </c:pt>
                <c:pt idx="5">
                  <c:v>4</c:v>
                </c:pt>
                <c:pt idx="6">
                  <c:v>8</c:v>
                </c:pt>
                <c:pt idx="7">
                  <c:v>16</c:v>
                </c:pt>
                <c:pt idx="8">
                  <c:v>9</c:v>
                </c:pt>
                <c:pt idx="9">
                  <c:v>9</c:v>
                </c:pt>
                <c:pt idx="10">
                  <c:v>12</c:v>
                </c:pt>
                <c:pt idx="11">
                  <c:v>-2</c:v>
                </c:pt>
                <c:pt idx="12">
                  <c:v>6</c:v>
                </c:pt>
                <c:pt idx="13">
                  <c:v>13</c:v>
                </c:pt>
                <c:pt idx="14">
                  <c:v>3</c:v>
                </c:pt>
                <c:pt idx="15">
                  <c:v>1</c:v>
                </c:pt>
                <c:pt idx="16">
                  <c:v>12</c:v>
                </c:pt>
                <c:pt idx="17">
                  <c:v>22</c:v>
                </c:pt>
                <c:pt idx="18">
                  <c:v>8</c:v>
                </c:pt>
                <c:pt idx="19">
                  <c:v>11</c:v>
                </c:pt>
                <c:pt idx="20">
                  <c:v>3</c:v>
                </c:pt>
                <c:pt idx="21">
                  <c:v>6</c:v>
                </c:pt>
                <c:pt idx="22">
                  <c:v>13</c:v>
                </c:pt>
                <c:pt idx="23">
                  <c:v>6</c:v>
                </c:pt>
                <c:pt idx="24">
                  <c:v>6</c:v>
                </c:pt>
                <c:pt idx="25">
                  <c:v>7</c:v>
                </c:pt>
                <c:pt idx="26">
                  <c:v>3</c:v>
                </c:pt>
                <c:pt idx="27">
                  <c:v>9</c:v>
                </c:pt>
              </c:numCache>
            </c:numRef>
          </c:val>
          <c:smooth val="0"/>
          <c:extLst>
            <c:ext xmlns:c16="http://schemas.microsoft.com/office/drawing/2014/chart" uri="{C3380CC4-5D6E-409C-BE32-E72D297353CC}">
              <c16:uniqueId val="{00000003-F24F-4647-A78B-F97957164B47}"/>
            </c:ext>
          </c:extLst>
        </c:ser>
        <c:dLbls>
          <c:showLegendKey val="0"/>
          <c:showVal val="0"/>
          <c:showCatName val="0"/>
          <c:showSerName val="0"/>
          <c:showPercent val="0"/>
          <c:showBubbleSize val="0"/>
        </c:dLbls>
        <c:smooth val="0"/>
        <c:axId val="377247560"/>
        <c:axId val="377248872"/>
      </c:lineChart>
      <c:dateAx>
        <c:axId val="377247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248872"/>
        <c:crosses val="autoZero"/>
        <c:auto val="1"/>
        <c:lblOffset val="100"/>
        <c:baseTimeUnit val="days"/>
      </c:dateAx>
      <c:valAx>
        <c:axId val="377248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247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@corvenmotos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11</c:v>
                </c:pt>
                <c:pt idx="1">
                  <c:v>6</c:v>
                </c:pt>
                <c:pt idx="2">
                  <c:v>9</c:v>
                </c:pt>
                <c:pt idx="3">
                  <c:v>10</c:v>
                </c:pt>
                <c:pt idx="4">
                  <c:v>5</c:v>
                </c:pt>
                <c:pt idx="5">
                  <c:v>10</c:v>
                </c:pt>
                <c:pt idx="6">
                  <c:v>10</c:v>
                </c:pt>
              </c:numCache>
            </c:numRef>
          </c:val>
          <c:extLst>
            <c:ext xmlns:c16="http://schemas.microsoft.com/office/drawing/2014/chart" uri="{C3380CC4-5D6E-409C-BE32-E72D297353CC}">
              <c16:uniqueId val="{00000000-05F9-4AD5-9490-AC7E8AE9C6A6}"/>
            </c:ext>
          </c:extLst>
        </c:ser>
        <c:ser>
          <c:idx val="1"/>
          <c:order val="1"/>
          <c:tx>
            <c:strRef>
              <c:f>Sheet1!$C$1</c:f>
              <c:strCache>
                <c:ptCount val="1"/>
                <c:pt idx="0">
                  <c:v>@gileramotorsarg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15</c:v>
                </c:pt>
                <c:pt idx="1">
                  <c:v>10</c:v>
                </c:pt>
                <c:pt idx="2">
                  <c:v>14</c:v>
                </c:pt>
                <c:pt idx="3">
                  <c:v>14</c:v>
                </c:pt>
                <c:pt idx="4">
                  <c:v>14</c:v>
                </c:pt>
                <c:pt idx="5">
                  <c:v>16</c:v>
                </c:pt>
                <c:pt idx="6">
                  <c:v>8</c:v>
                </c:pt>
              </c:numCache>
            </c:numRef>
          </c:val>
          <c:extLst>
            <c:ext xmlns:c16="http://schemas.microsoft.com/office/drawing/2014/chart" uri="{C3380CC4-5D6E-409C-BE32-E72D297353CC}">
              <c16:uniqueId val="{00000001-05F9-4AD5-9490-AC7E8AE9C6A6}"/>
            </c:ext>
          </c:extLst>
        </c:ser>
        <c:ser>
          <c:idx val="2"/>
          <c:order val="2"/>
          <c:tx>
            <c:strRef>
              <c:f>Sheet1!$D$1</c:f>
              <c:strCache>
                <c:ptCount val="1"/>
                <c:pt idx="0">
                  <c:v>@motomeloficial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31</c:v>
                </c:pt>
                <c:pt idx="1">
                  <c:v>23</c:v>
                </c:pt>
                <c:pt idx="2">
                  <c:v>32</c:v>
                </c:pt>
                <c:pt idx="3">
                  <c:v>27</c:v>
                </c:pt>
                <c:pt idx="4">
                  <c:v>33</c:v>
                </c:pt>
                <c:pt idx="5">
                  <c:v>25</c:v>
                </c:pt>
                <c:pt idx="6">
                  <c:v>30</c:v>
                </c:pt>
              </c:numCache>
            </c:numRef>
          </c:val>
          <c:extLst>
            <c:ext xmlns:c16="http://schemas.microsoft.com/office/drawing/2014/chart" uri="{C3380CC4-5D6E-409C-BE32-E72D297353CC}">
              <c16:uniqueId val="{00000002-05F9-4AD5-9490-AC7E8AE9C6A6}"/>
            </c:ext>
          </c:extLst>
        </c:ser>
        <c:ser>
          <c:idx val="3"/>
          <c:order val="3"/>
          <c:tx>
            <c:strRef>
              <c:f>Sheet1!$E$1</c:f>
              <c:strCache>
                <c:ptCount val="1"/>
                <c:pt idx="0">
                  <c:v>@zanellahnos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8</c:v>
                </c:pt>
                <c:pt idx="1">
                  <c:v>9</c:v>
                </c:pt>
                <c:pt idx="2">
                  <c:v>7</c:v>
                </c:pt>
                <c:pt idx="3">
                  <c:v>12</c:v>
                </c:pt>
                <c:pt idx="4">
                  <c:v>16</c:v>
                </c:pt>
                <c:pt idx="5">
                  <c:v>5</c:v>
                </c:pt>
                <c:pt idx="6">
                  <c:v>6</c:v>
                </c:pt>
              </c:numCache>
            </c:numRef>
          </c:val>
          <c:extLst>
            <c:ext xmlns:c16="http://schemas.microsoft.com/office/drawing/2014/chart" uri="{C3380CC4-5D6E-409C-BE32-E72D297353CC}">
              <c16:uniqueId val="{00000003-05F9-4AD5-9490-AC7E8AE9C6A6}"/>
            </c:ext>
          </c:extLst>
        </c:ser>
        <c:dLbls>
          <c:showLegendKey val="0"/>
          <c:showVal val="0"/>
          <c:showCatName val="0"/>
          <c:showSerName val="0"/>
          <c:showPercent val="0"/>
          <c:showBubbleSize val="0"/>
        </c:dLbls>
        <c:gapWidth val="219"/>
        <c:overlap val="-27"/>
        <c:axId val="377241656"/>
        <c:axId val="377246904"/>
      </c:barChart>
      <c:catAx>
        <c:axId val="377241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246904"/>
        <c:crosses val="autoZero"/>
        <c:auto val="1"/>
        <c:lblAlgn val="ctr"/>
        <c:lblOffset val="100"/>
        <c:noMultiLvlLbl val="0"/>
      </c:catAx>
      <c:valAx>
        <c:axId val="377246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241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@corvenmotos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0</c:v>
                </c:pt>
                <c:pt idx="2">
                  <c:v>1</c:v>
                </c:pt>
                <c:pt idx="3">
                  <c:v>0</c:v>
                </c:pt>
                <c:pt idx="4">
                  <c:v>1</c:v>
                </c:pt>
                <c:pt idx="5">
                  <c:v>0</c:v>
                </c:pt>
                <c:pt idx="6">
                  <c:v>0</c:v>
                </c:pt>
              </c:numCache>
            </c:numRef>
          </c:val>
          <c:extLst>
            <c:ext xmlns:c16="http://schemas.microsoft.com/office/drawing/2014/chart" uri="{C3380CC4-5D6E-409C-BE32-E72D297353CC}">
              <c16:uniqueId val="{00000000-17FD-45CF-B635-B28A45858173}"/>
            </c:ext>
          </c:extLst>
        </c:ser>
        <c:ser>
          <c:idx val="1"/>
          <c:order val="1"/>
          <c:tx>
            <c:strRef>
              <c:f>Sheet1!$C$1</c:f>
              <c:strCache>
                <c:ptCount val="1"/>
                <c:pt idx="0">
                  <c:v>@gileramotorsarg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3</c:v>
                </c:pt>
                <c:pt idx="2">
                  <c:v>0</c:v>
                </c:pt>
                <c:pt idx="3">
                  <c:v>4</c:v>
                </c:pt>
                <c:pt idx="4">
                  <c:v>0</c:v>
                </c:pt>
                <c:pt idx="5">
                  <c:v>0</c:v>
                </c:pt>
                <c:pt idx="6">
                  <c:v>0</c:v>
                </c:pt>
              </c:numCache>
            </c:numRef>
          </c:val>
          <c:extLst>
            <c:ext xmlns:c16="http://schemas.microsoft.com/office/drawing/2014/chart" uri="{C3380CC4-5D6E-409C-BE32-E72D297353CC}">
              <c16:uniqueId val="{00000001-17FD-45CF-B635-B28A45858173}"/>
            </c:ext>
          </c:extLst>
        </c:ser>
        <c:ser>
          <c:idx val="2"/>
          <c:order val="2"/>
          <c:tx>
            <c:strRef>
              <c:f>Sheet1!$D$1</c:f>
              <c:strCache>
                <c:ptCount val="1"/>
                <c:pt idx="0">
                  <c:v>@motomeloficial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3</c:v>
                </c:pt>
                <c:pt idx="2">
                  <c:v>3</c:v>
                </c:pt>
                <c:pt idx="3">
                  <c:v>5</c:v>
                </c:pt>
                <c:pt idx="4">
                  <c:v>2</c:v>
                </c:pt>
                <c:pt idx="5">
                  <c:v>2</c:v>
                </c:pt>
                <c:pt idx="6">
                  <c:v>0</c:v>
                </c:pt>
              </c:numCache>
            </c:numRef>
          </c:val>
          <c:extLst>
            <c:ext xmlns:c16="http://schemas.microsoft.com/office/drawing/2014/chart" uri="{C3380CC4-5D6E-409C-BE32-E72D297353CC}">
              <c16:uniqueId val="{00000002-17FD-45CF-B635-B28A45858173}"/>
            </c:ext>
          </c:extLst>
        </c:ser>
        <c:ser>
          <c:idx val="3"/>
          <c:order val="3"/>
          <c:tx>
            <c:strRef>
              <c:f>Sheet1!$E$1</c:f>
              <c:strCache>
                <c:ptCount val="1"/>
                <c:pt idx="0">
                  <c:v>@zanellahnos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1</c:v>
                </c:pt>
                <c:pt idx="2">
                  <c:v>2</c:v>
                </c:pt>
                <c:pt idx="3">
                  <c:v>2</c:v>
                </c:pt>
                <c:pt idx="4">
                  <c:v>3</c:v>
                </c:pt>
                <c:pt idx="5">
                  <c:v>1</c:v>
                </c:pt>
                <c:pt idx="6">
                  <c:v>0</c:v>
                </c:pt>
              </c:numCache>
            </c:numRef>
          </c:val>
          <c:extLst>
            <c:ext xmlns:c16="http://schemas.microsoft.com/office/drawing/2014/chart" uri="{C3380CC4-5D6E-409C-BE32-E72D297353CC}">
              <c16:uniqueId val="{00000003-17FD-45CF-B635-B28A45858173}"/>
            </c:ext>
          </c:extLst>
        </c:ser>
        <c:dLbls>
          <c:showLegendKey val="0"/>
          <c:showVal val="0"/>
          <c:showCatName val="0"/>
          <c:showSerName val="0"/>
          <c:showPercent val="0"/>
          <c:showBubbleSize val="0"/>
        </c:dLbls>
        <c:gapWidth val="219"/>
        <c:overlap val="-27"/>
        <c:axId val="377252480"/>
        <c:axId val="377253792"/>
      </c:barChart>
      <c:catAx>
        <c:axId val="377252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253792"/>
        <c:crosses val="autoZero"/>
        <c:auto val="1"/>
        <c:lblAlgn val="ctr"/>
        <c:lblOffset val="100"/>
        <c:noMultiLvlLbl val="0"/>
      </c:catAx>
      <c:valAx>
        <c:axId val="377253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252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@corvenmotos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0.41645843744794298</c:v>
                </c:pt>
                <c:pt idx="2">
                  <c:v>0.174912543728136</c:v>
                </c:pt>
                <c:pt idx="4">
                  <c:v>0.31055900621117999</c:v>
                </c:pt>
              </c:numCache>
            </c:numRef>
          </c:val>
          <c:extLst>
            <c:ext xmlns:c16="http://schemas.microsoft.com/office/drawing/2014/chart" uri="{C3380CC4-5D6E-409C-BE32-E72D297353CC}">
              <c16:uniqueId val="{00000000-72F2-4673-B50E-C99FE0FB5FE9}"/>
            </c:ext>
          </c:extLst>
        </c:ser>
        <c:ser>
          <c:idx val="1"/>
          <c:order val="1"/>
          <c:tx>
            <c:strRef>
              <c:f>Sheet1!$C$1</c:f>
              <c:strCache>
                <c:ptCount val="1"/>
                <c:pt idx="0">
                  <c:v>@gileramotorsarg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1">
                  <c:v>1.0448730029105699</c:v>
                </c:pt>
                <c:pt idx="3">
                  <c:v>0.98938375526100897</c:v>
                </c:pt>
              </c:numCache>
            </c:numRef>
          </c:val>
          <c:extLst>
            <c:ext xmlns:c16="http://schemas.microsoft.com/office/drawing/2014/chart" uri="{C3380CC4-5D6E-409C-BE32-E72D297353CC}">
              <c16:uniqueId val="{00000001-72F2-4673-B50E-C99FE0FB5FE9}"/>
            </c:ext>
          </c:extLst>
        </c:ser>
        <c:ser>
          <c:idx val="2"/>
          <c:order val="2"/>
          <c:tx>
            <c:strRef>
              <c:f>Sheet1!$D$1</c:f>
              <c:strCache>
                <c:ptCount val="1"/>
                <c:pt idx="0">
                  <c:v>@motomeloficial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0.278771390666196</c:v>
                </c:pt>
                <c:pt idx="1">
                  <c:v>0.20488017868238501</c:v>
                </c:pt>
                <c:pt idx="2">
                  <c:v>0.24350513040119601</c:v>
                </c:pt>
                <c:pt idx="3">
                  <c:v>0.159201974910575</c:v>
                </c:pt>
                <c:pt idx="4">
                  <c:v>0.17381228273464699</c:v>
                </c:pt>
                <c:pt idx="5">
                  <c:v>8.3127613481787502E-2</c:v>
                </c:pt>
              </c:numCache>
            </c:numRef>
          </c:val>
          <c:extLst>
            <c:ext xmlns:c16="http://schemas.microsoft.com/office/drawing/2014/chart" uri="{C3380CC4-5D6E-409C-BE32-E72D297353CC}">
              <c16:uniqueId val="{00000002-72F2-4673-B50E-C99FE0FB5FE9}"/>
            </c:ext>
          </c:extLst>
        </c:ser>
        <c:ser>
          <c:idx val="3"/>
          <c:order val="3"/>
          <c:tx>
            <c:strRef>
              <c:f>Sheet1!$E$1</c:f>
              <c:strCache>
                <c:ptCount val="1"/>
                <c:pt idx="0">
                  <c:v>@zanellahnos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0.28163976932361801</c:v>
                </c:pt>
                <c:pt idx="1">
                  <c:v>0.92538781349188604</c:v>
                </c:pt>
                <c:pt idx="2">
                  <c:v>0.60127855514327899</c:v>
                </c:pt>
                <c:pt idx="3">
                  <c:v>0.66833564307747295</c:v>
                </c:pt>
                <c:pt idx="4">
                  <c:v>0.65864961926475596</c:v>
                </c:pt>
                <c:pt idx="5">
                  <c:v>8.0468505521033601E-2</c:v>
                </c:pt>
              </c:numCache>
            </c:numRef>
          </c:val>
          <c:extLst>
            <c:ext xmlns:c16="http://schemas.microsoft.com/office/drawing/2014/chart" uri="{C3380CC4-5D6E-409C-BE32-E72D297353CC}">
              <c16:uniqueId val="{00000003-72F2-4673-B50E-C99FE0FB5FE9}"/>
            </c:ext>
          </c:extLst>
        </c:ser>
        <c:dLbls>
          <c:showLegendKey val="0"/>
          <c:showVal val="0"/>
          <c:showCatName val="0"/>
          <c:showSerName val="0"/>
          <c:showPercent val="0"/>
          <c:showBubbleSize val="0"/>
        </c:dLbls>
        <c:gapWidth val="219"/>
        <c:overlap val="-27"/>
        <c:axId val="363881768"/>
        <c:axId val="363882096"/>
      </c:barChart>
      <c:catAx>
        <c:axId val="363881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882096"/>
        <c:crosses val="autoZero"/>
        <c:auto val="1"/>
        <c:lblAlgn val="ctr"/>
        <c:lblOffset val="100"/>
        <c:noMultiLvlLbl val="0"/>
      </c:catAx>
      <c:valAx>
        <c:axId val="363882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881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@corvenmotos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1</c:v>
                </c:pt>
                <c:pt idx="8">
                  <c:v>1</c:v>
                </c:pt>
                <c:pt idx="9">
                  <c:v>2</c:v>
                </c:pt>
                <c:pt idx="10">
                  <c:v>0</c:v>
                </c:pt>
                <c:pt idx="11">
                  <c:v>0</c:v>
                </c:pt>
                <c:pt idx="12">
                  <c:v>0</c:v>
                </c:pt>
                <c:pt idx="13">
                  <c:v>0</c:v>
                </c:pt>
                <c:pt idx="14">
                  <c:v>0</c:v>
                </c:pt>
                <c:pt idx="15">
                  <c:v>0</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2D93-4A9F-8A81-F1D1A88708ED}"/>
            </c:ext>
          </c:extLst>
        </c:ser>
        <c:ser>
          <c:idx val="1"/>
          <c:order val="1"/>
          <c:tx>
            <c:strRef>
              <c:f>Sheet1!$C$1</c:f>
              <c:strCache>
                <c:ptCount val="1"/>
                <c:pt idx="0">
                  <c:v>@gileramotorsarg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4</c:v>
                </c:pt>
                <c:pt idx="20">
                  <c:v>0</c:v>
                </c:pt>
                <c:pt idx="21">
                  <c:v>1</c:v>
                </c:pt>
                <c:pt idx="22">
                  <c:v>0</c:v>
                </c:pt>
                <c:pt idx="23">
                  <c:v>0</c:v>
                </c:pt>
              </c:numCache>
            </c:numRef>
          </c:val>
          <c:smooth val="0"/>
          <c:extLst>
            <c:ext xmlns:c16="http://schemas.microsoft.com/office/drawing/2014/chart" uri="{C3380CC4-5D6E-409C-BE32-E72D297353CC}">
              <c16:uniqueId val="{00000001-2D93-4A9F-8A81-F1D1A88708ED}"/>
            </c:ext>
          </c:extLst>
        </c:ser>
        <c:ser>
          <c:idx val="2"/>
          <c:order val="2"/>
          <c:tx>
            <c:strRef>
              <c:f>Sheet1!$D$1</c:f>
              <c:strCache>
                <c:ptCount val="1"/>
                <c:pt idx="0">
                  <c:v>@motomeloficial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4</c:v>
                </c:pt>
                <c:pt idx="13">
                  <c:v>1</c:v>
                </c:pt>
                <c:pt idx="14">
                  <c:v>0</c:v>
                </c:pt>
                <c:pt idx="15">
                  <c:v>1</c:v>
                </c:pt>
                <c:pt idx="16">
                  <c:v>2</c:v>
                </c:pt>
                <c:pt idx="17">
                  <c:v>6</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2-2D93-4A9F-8A81-F1D1A88708ED}"/>
            </c:ext>
          </c:extLst>
        </c:ser>
        <c:ser>
          <c:idx val="3"/>
          <c:order val="3"/>
          <c:tx>
            <c:strRef>
              <c:f>Sheet1!$E$1</c:f>
              <c:strCache>
                <c:ptCount val="1"/>
                <c:pt idx="0">
                  <c:v>@zanellahnos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c:v>
                </c:pt>
                <c:pt idx="12">
                  <c:v>0</c:v>
                </c:pt>
                <c:pt idx="13">
                  <c:v>0</c:v>
                </c:pt>
                <c:pt idx="14">
                  <c:v>0</c:v>
                </c:pt>
                <c:pt idx="15">
                  <c:v>0</c:v>
                </c:pt>
                <c:pt idx="16">
                  <c:v>0</c:v>
                </c:pt>
                <c:pt idx="17">
                  <c:v>6</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3-2D93-4A9F-8A81-F1D1A88708ED}"/>
            </c:ext>
          </c:extLst>
        </c:ser>
        <c:dLbls>
          <c:showLegendKey val="0"/>
          <c:showVal val="0"/>
          <c:showCatName val="0"/>
          <c:showSerName val="0"/>
          <c:showPercent val="0"/>
          <c:showBubbleSize val="0"/>
        </c:dLbls>
        <c:smooth val="0"/>
        <c:axId val="363880128"/>
        <c:axId val="363873568"/>
      </c:lineChart>
      <c:catAx>
        <c:axId val="363880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873568"/>
        <c:crosses val="autoZero"/>
        <c:auto val="1"/>
        <c:lblAlgn val="ctr"/>
        <c:lblOffset val="100"/>
        <c:noMultiLvlLbl val="0"/>
      </c:catAx>
      <c:valAx>
        <c:axId val="363873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880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@corvenmotos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0.306989362461626</c:v>
                </c:pt>
                <c:pt idx="8">
                  <c:v>0.174912543728136</c:v>
                </c:pt>
                <c:pt idx="9">
                  <c:v>0.52652245305918499</c:v>
                </c:pt>
                <c:pt idx="10">
                  <c:v>0</c:v>
                </c:pt>
                <c:pt idx="11">
                  <c:v>0</c:v>
                </c:pt>
                <c:pt idx="12">
                  <c:v>0</c:v>
                </c:pt>
                <c:pt idx="13">
                  <c:v>0</c:v>
                </c:pt>
                <c:pt idx="14">
                  <c:v>0</c:v>
                </c:pt>
                <c:pt idx="15">
                  <c:v>0</c:v>
                </c:pt>
                <c:pt idx="16">
                  <c:v>0.19990004997501201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A758-468E-A90C-544F029AD397}"/>
            </c:ext>
          </c:extLst>
        </c:ser>
        <c:ser>
          <c:idx val="1"/>
          <c:order val="1"/>
          <c:tx>
            <c:strRef>
              <c:f>Sheet1!$C$1</c:f>
              <c:strCache>
                <c:ptCount val="1"/>
                <c:pt idx="0">
                  <c:v>@gileramotorsarg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1.10154761156834</c:v>
                </c:pt>
                <c:pt idx="20">
                  <c:v>0</c:v>
                </c:pt>
                <c:pt idx="21">
                  <c:v>0.483759502418798</c:v>
                </c:pt>
                <c:pt idx="22">
                  <c:v>0</c:v>
                </c:pt>
                <c:pt idx="23">
                  <c:v>0</c:v>
                </c:pt>
              </c:numCache>
            </c:numRef>
          </c:val>
          <c:smooth val="0"/>
          <c:extLst>
            <c:ext xmlns:c16="http://schemas.microsoft.com/office/drawing/2014/chart" uri="{C3380CC4-5D6E-409C-BE32-E72D297353CC}">
              <c16:uniqueId val="{00000001-A758-468E-A90C-544F029AD397}"/>
            </c:ext>
          </c:extLst>
        </c:ser>
        <c:ser>
          <c:idx val="2"/>
          <c:order val="2"/>
          <c:tx>
            <c:strRef>
              <c:f>Sheet1!$D$1</c:f>
              <c:strCache>
                <c:ptCount val="1"/>
                <c:pt idx="0">
                  <c:v>@motomeloficial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0.16250125969968801</c:v>
                </c:pt>
                <c:pt idx="13">
                  <c:v>9.5737176257180298E-2</c:v>
                </c:pt>
                <c:pt idx="14">
                  <c:v>0</c:v>
                </c:pt>
                <c:pt idx="15">
                  <c:v>8.5659578756424506E-2</c:v>
                </c:pt>
                <c:pt idx="16">
                  <c:v>0.26957573314521799</c:v>
                </c:pt>
                <c:pt idx="17">
                  <c:v>0.21855789579764201</c:v>
                </c:pt>
                <c:pt idx="18">
                  <c:v>0.28721152877154099</c:v>
                </c:pt>
                <c:pt idx="19">
                  <c:v>0</c:v>
                </c:pt>
                <c:pt idx="20">
                  <c:v>0</c:v>
                </c:pt>
                <c:pt idx="21">
                  <c:v>0</c:v>
                </c:pt>
                <c:pt idx="22">
                  <c:v>0</c:v>
                </c:pt>
                <c:pt idx="23">
                  <c:v>0</c:v>
                </c:pt>
              </c:numCache>
            </c:numRef>
          </c:val>
          <c:smooth val="0"/>
          <c:extLst>
            <c:ext xmlns:c16="http://schemas.microsoft.com/office/drawing/2014/chart" uri="{C3380CC4-5D6E-409C-BE32-E72D297353CC}">
              <c16:uniqueId val="{00000002-A758-468E-A90C-544F029AD397}"/>
            </c:ext>
          </c:extLst>
        </c:ser>
        <c:ser>
          <c:idx val="3"/>
          <c:order val="3"/>
          <c:tx>
            <c:strRef>
              <c:f>Sheet1!$E$1</c:f>
              <c:strCache>
                <c:ptCount val="1"/>
                <c:pt idx="0">
                  <c:v>@zanellahnos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9.3892515425198997E-2</c:v>
                </c:pt>
                <c:pt idx="12">
                  <c:v>0</c:v>
                </c:pt>
                <c:pt idx="13">
                  <c:v>0</c:v>
                </c:pt>
                <c:pt idx="14">
                  <c:v>0</c:v>
                </c:pt>
                <c:pt idx="15">
                  <c:v>0</c:v>
                </c:pt>
                <c:pt idx="16">
                  <c:v>0</c:v>
                </c:pt>
                <c:pt idx="17">
                  <c:v>0.66395421622105</c:v>
                </c:pt>
                <c:pt idx="18">
                  <c:v>0.63787296193627196</c:v>
                </c:pt>
                <c:pt idx="19">
                  <c:v>0</c:v>
                </c:pt>
                <c:pt idx="20">
                  <c:v>0</c:v>
                </c:pt>
                <c:pt idx="21">
                  <c:v>0</c:v>
                </c:pt>
                <c:pt idx="22">
                  <c:v>0</c:v>
                </c:pt>
                <c:pt idx="23">
                  <c:v>0</c:v>
                </c:pt>
              </c:numCache>
            </c:numRef>
          </c:val>
          <c:smooth val="0"/>
          <c:extLst>
            <c:ext xmlns:c16="http://schemas.microsoft.com/office/drawing/2014/chart" uri="{C3380CC4-5D6E-409C-BE32-E72D297353CC}">
              <c16:uniqueId val="{00000003-A758-468E-A90C-544F029AD397}"/>
            </c:ext>
          </c:extLst>
        </c:ser>
        <c:dLbls>
          <c:showLegendKey val="0"/>
          <c:showVal val="0"/>
          <c:showCatName val="0"/>
          <c:showSerName val="0"/>
          <c:showPercent val="0"/>
          <c:showBubbleSize val="0"/>
        </c:dLbls>
        <c:smooth val="0"/>
        <c:axId val="363883736"/>
        <c:axId val="363886360"/>
      </c:lineChart>
      <c:catAx>
        <c:axId val="363883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886360"/>
        <c:crosses val="autoZero"/>
        <c:auto val="1"/>
        <c:lblAlgn val="ctr"/>
        <c:lblOffset val="100"/>
        <c:noMultiLvlLbl val="0"/>
      </c:catAx>
      <c:valAx>
        <c:axId val="363886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883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Sheet1!$A$2:$A$5</c:f>
              <c:strCache>
                <c:ptCount val="4"/>
                <c:pt idx="0">
                  <c:v>@corvenmotos</c:v>
                </c:pt>
                <c:pt idx="1">
                  <c:v>@gileramotorsarg</c:v>
                </c:pt>
                <c:pt idx="2">
                  <c:v>@motomeloficial</c:v>
                </c:pt>
                <c:pt idx="3">
                  <c:v>@zanellahnos</c:v>
                </c:pt>
              </c:strCache>
            </c:strRef>
          </c:cat>
          <c:val>
            <c:numRef>
              <c:f>Sheet1!$B$2:$B$5</c:f>
              <c:numCache>
                <c:formatCode>General</c:formatCode>
                <c:ptCount val="4"/>
                <c:pt idx="0">
                  <c:v>0</c:v>
                </c:pt>
                <c:pt idx="1">
                  <c:v>2</c:v>
                </c:pt>
                <c:pt idx="2">
                  <c:v>3</c:v>
                </c:pt>
                <c:pt idx="3">
                  <c:v>1</c:v>
                </c:pt>
              </c:numCache>
            </c:numRef>
          </c:val>
          <c:extLst>
            <c:ext xmlns:c16="http://schemas.microsoft.com/office/drawing/2014/chart" uri="{C3380CC4-5D6E-409C-BE32-E72D297353CC}">
              <c16:uniqueId val="{00000000-A947-4A43-9653-EAE2D8D580DD}"/>
            </c:ext>
          </c:extLst>
        </c:ser>
        <c:ser>
          <c:idx val="1"/>
          <c:order val="1"/>
          <c:tx>
            <c:strRef>
              <c:f>Sheet1!$C$1</c:f>
              <c:strCache>
                <c:ptCount val="1"/>
                <c:pt idx="0">
                  <c:v>Images</c:v>
                </c:pt>
              </c:strCache>
            </c:strRef>
          </c:tx>
          <c:spPr>
            <a:solidFill>
              <a:schemeClr val="accent2"/>
            </a:solidFill>
            <a:ln>
              <a:noFill/>
            </a:ln>
            <a:effectLst/>
          </c:spPr>
          <c:invertIfNegative val="0"/>
          <c:cat>
            <c:strRef>
              <c:f>Sheet1!$A$2:$A$5</c:f>
              <c:strCache>
                <c:ptCount val="4"/>
                <c:pt idx="0">
                  <c:v>@corvenmotos</c:v>
                </c:pt>
                <c:pt idx="1">
                  <c:v>@gileramotorsarg</c:v>
                </c:pt>
                <c:pt idx="2">
                  <c:v>@motomeloficial</c:v>
                </c:pt>
                <c:pt idx="3">
                  <c:v>@zanellahnos</c:v>
                </c:pt>
              </c:strCache>
            </c:strRef>
          </c:cat>
          <c:val>
            <c:numRef>
              <c:f>Sheet1!$C$2:$C$5</c:f>
              <c:numCache>
                <c:formatCode>General</c:formatCode>
                <c:ptCount val="4"/>
                <c:pt idx="0">
                  <c:v>4</c:v>
                </c:pt>
                <c:pt idx="1">
                  <c:v>5</c:v>
                </c:pt>
                <c:pt idx="2">
                  <c:v>9</c:v>
                </c:pt>
                <c:pt idx="3">
                  <c:v>9</c:v>
                </c:pt>
              </c:numCache>
            </c:numRef>
          </c:val>
          <c:extLst>
            <c:ext xmlns:c16="http://schemas.microsoft.com/office/drawing/2014/chart" uri="{C3380CC4-5D6E-409C-BE32-E72D297353CC}">
              <c16:uniqueId val="{00000001-A947-4A43-9653-EAE2D8D580DD}"/>
            </c:ext>
          </c:extLst>
        </c:ser>
        <c:ser>
          <c:idx val="2"/>
          <c:order val="2"/>
          <c:tx>
            <c:strRef>
              <c:f>Sheet1!$D$1</c:f>
              <c:strCache>
                <c:ptCount val="1"/>
                <c:pt idx="0">
                  <c:v>Videos</c:v>
                </c:pt>
              </c:strCache>
            </c:strRef>
          </c:tx>
          <c:spPr>
            <a:solidFill>
              <a:schemeClr val="accent3"/>
            </a:solidFill>
            <a:ln>
              <a:noFill/>
            </a:ln>
            <a:effectLst/>
          </c:spPr>
          <c:invertIfNegative val="0"/>
          <c:cat>
            <c:strRef>
              <c:f>Sheet1!$A$2:$A$5</c:f>
              <c:strCache>
                <c:ptCount val="4"/>
                <c:pt idx="0">
                  <c:v>@corvenmotos</c:v>
                </c:pt>
                <c:pt idx="1">
                  <c:v>@gileramotorsarg</c:v>
                </c:pt>
                <c:pt idx="2">
                  <c:v>@motomeloficial</c:v>
                </c:pt>
                <c:pt idx="3">
                  <c:v>@zanellahnos</c:v>
                </c:pt>
              </c:strCache>
            </c:strRef>
          </c:cat>
          <c:val>
            <c:numRef>
              <c:f>Sheet1!$D$2:$D$5</c:f>
              <c:numCache>
                <c:formatCode>General</c:formatCode>
                <c:ptCount val="4"/>
                <c:pt idx="0">
                  <c:v>1</c:v>
                </c:pt>
                <c:pt idx="1">
                  <c:v>0</c:v>
                </c:pt>
                <c:pt idx="2">
                  <c:v>6</c:v>
                </c:pt>
                <c:pt idx="3">
                  <c:v>1</c:v>
                </c:pt>
              </c:numCache>
            </c:numRef>
          </c:val>
          <c:extLst>
            <c:ext xmlns:c16="http://schemas.microsoft.com/office/drawing/2014/chart" uri="{C3380CC4-5D6E-409C-BE32-E72D297353CC}">
              <c16:uniqueId val="{00000002-A947-4A43-9653-EAE2D8D580DD}"/>
            </c:ext>
          </c:extLst>
        </c:ser>
        <c:dLbls>
          <c:showLegendKey val="0"/>
          <c:showVal val="0"/>
          <c:showCatName val="0"/>
          <c:showSerName val="0"/>
          <c:showPercent val="0"/>
          <c:showBubbleSize val="0"/>
        </c:dLbls>
        <c:gapWidth val="150"/>
        <c:overlap val="100"/>
        <c:axId val="363886032"/>
        <c:axId val="363883408"/>
      </c:barChart>
      <c:catAx>
        <c:axId val="363886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883408"/>
        <c:crosses val="autoZero"/>
        <c:auto val="1"/>
        <c:lblAlgn val="ctr"/>
        <c:lblOffset val="100"/>
        <c:noMultiLvlLbl val="0"/>
      </c:catAx>
      <c:valAx>
        <c:axId val="3638834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886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Sheet1!$A$2:$A$5</c:f>
              <c:strCache>
                <c:ptCount val="4"/>
                <c:pt idx="0">
                  <c:v>@corvenmotos</c:v>
                </c:pt>
                <c:pt idx="1">
                  <c:v>@gileramotorsarg</c:v>
                </c:pt>
                <c:pt idx="2">
                  <c:v>@motomeloficial</c:v>
                </c:pt>
                <c:pt idx="3">
                  <c:v>@zanellahnos</c:v>
                </c:pt>
              </c:strCache>
            </c:strRef>
          </c:cat>
          <c:val>
            <c:numRef>
              <c:f>Sheet1!$B$2:$B$5</c:f>
              <c:numCache>
                <c:formatCode>General</c:formatCode>
                <c:ptCount val="4"/>
                <c:pt idx="0">
                  <c:v>400</c:v>
                </c:pt>
                <c:pt idx="1">
                  <c:v>643</c:v>
                </c:pt>
                <c:pt idx="2">
                  <c:v>575</c:v>
                </c:pt>
                <c:pt idx="3">
                  <c:v>1238</c:v>
                </c:pt>
              </c:numCache>
            </c:numRef>
          </c:val>
          <c:extLst>
            <c:ext xmlns:c16="http://schemas.microsoft.com/office/drawing/2014/chart" uri="{C3380CC4-5D6E-409C-BE32-E72D297353CC}">
              <c16:uniqueId val="{00000000-BBEF-4CD4-82EE-10D837CBC924}"/>
            </c:ext>
          </c:extLst>
        </c:ser>
        <c:ser>
          <c:idx val="1"/>
          <c:order val="1"/>
          <c:tx>
            <c:strRef>
              <c:f>Sheet1!$C$1</c:f>
              <c:strCache>
                <c:ptCount val="1"/>
                <c:pt idx="0">
                  <c:v>Videos</c:v>
                </c:pt>
              </c:strCache>
            </c:strRef>
          </c:tx>
          <c:spPr>
            <a:solidFill>
              <a:schemeClr val="accent2"/>
            </a:solidFill>
            <a:ln>
              <a:noFill/>
            </a:ln>
            <a:effectLst/>
          </c:spPr>
          <c:invertIfNegative val="0"/>
          <c:cat>
            <c:strRef>
              <c:f>Sheet1!$A$2:$A$5</c:f>
              <c:strCache>
                <c:ptCount val="4"/>
                <c:pt idx="0">
                  <c:v>@corvenmotos</c:v>
                </c:pt>
                <c:pt idx="1">
                  <c:v>@gileramotorsarg</c:v>
                </c:pt>
                <c:pt idx="2">
                  <c:v>@motomeloficial</c:v>
                </c:pt>
                <c:pt idx="3">
                  <c:v>@zanellahnos</c:v>
                </c:pt>
              </c:strCache>
            </c:strRef>
          </c:cat>
          <c:val>
            <c:numRef>
              <c:f>Sheet1!$C$2:$C$5</c:f>
              <c:numCache>
                <c:formatCode>General</c:formatCode>
                <c:ptCount val="4"/>
                <c:pt idx="0">
                  <c:v>86</c:v>
                </c:pt>
                <c:pt idx="1">
                  <c:v>0</c:v>
                </c:pt>
                <c:pt idx="2">
                  <c:v>414</c:v>
                </c:pt>
                <c:pt idx="3">
                  <c:v>24</c:v>
                </c:pt>
              </c:numCache>
            </c:numRef>
          </c:val>
          <c:extLst>
            <c:ext xmlns:c16="http://schemas.microsoft.com/office/drawing/2014/chart" uri="{C3380CC4-5D6E-409C-BE32-E72D297353CC}">
              <c16:uniqueId val="{00000001-BBEF-4CD4-82EE-10D837CBC924}"/>
            </c:ext>
          </c:extLst>
        </c:ser>
        <c:ser>
          <c:idx val="2"/>
          <c:order val="2"/>
          <c:tx>
            <c:strRef>
              <c:f>Sheet1!$D$1</c:f>
              <c:strCache>
                <c:ptCount val="1"/>
                <c:pt idx="0">
                  <c:v>Carousels</c:v>
                </c:pt>
              </c:strCache>
            </c:strRef>
          </c:tx>
          <c:spPr>
            <a:solidFill>
              <a:schemeClr val="accent3"/>
            </a:solidFill>
            <a:ln>
              <a:noFill/>
            </a:ln>
            <a:effectLst/>
          </c:spPr>
          <c:invertIfNegative val="0"/>
          <c:cat>
            <c:strRef>
              <c:f>Sheet1!$A$2:$A$5</c:f>
              <c:strCache>
                <c:ptCount val="4"/>
                <c:pt idx="0">
                  <c:v>@corvenmotos</c:v>
                </c:pt>
                <c:pt idx="1">
                  <c:v>@gileramotorsarg</c:v>
                </c:pt>
                <c:pt idx="2">
                  <c:v>@motomeloficial</c:v>
                </c:pt>
                <c:pt idx="3">
                  <c:v>@zanellahnos</c:v>
                </c:pt>
              </c:strCache>
            </c:strRef>
          </c:cat>
          <c:val>
            <c:numRef>
              <c:f>Sheet1!$D$2:$D$5</c:f>
              <c:numCache>
                <c:formatCode>General</c:formatCode>
                <c:ptCount val="4"/>
                <c:pt idx="0">
                  <c:v>0</c:v>
                </c:pt>
                <c:pt idx="1">
                  <c:v>486</c:v>
                </c:pt>
                <c:pt idx="2">
                  <c:v>397</c:v>
                </c:pt>
                <c:pt idx="3">
                  <c:v>99</c:v>
                </c:pt>
              </c:numCache>
            </c:numRef>
          </c:val>
          <c:extLst>
            <c:ext xmlns:c16="http://schemas.microsoft.com/office/drawing/2014/chart" uri="{C3380CC4-5D6E-409C-BE32-E72D297353CC}">
              <c16:uniqueId val="{00000002-BBEF-4CD4-82EE-10D837CBC924}"/>
            </c:ext>
          </c:extLst>
        </c:ser>
        <c:dLbls>
          <c:showLegendKey val="0"/>
          <c:showVal val="0"/>
          <c:showCatName val="0"/>
          <c:showSerName val="0"/>
          <c:showPercent val="0"/>
          <c:showBubbleSize val="0"/>
        </c:dLbls>
        <c:gapWidth val="150"/>
        <c:overlap val="100"/>
        <c:axId val="377255432"/>
        <c:axId val="377256744"/>
      </c:barChart>
      <c:catAx>
        <c:axId val="377255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256744"/>
        <c:crosses val="autoZero"/>
        <c:auto val="1"/>
        <c:lblAlgn val="ctr"/>
        <c:lblOffset val="100"/>
        <c:noMultiLvlLbl val="0"/>
      </c:catAx>
      <c:valAx>
        <c:axId val="3772567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255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@corvenmotos</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c:v>
                </c:pt>
                <c:pt idx="1">
                  <c:v>0.357250679449158</c:v>
                </c:pt>
                <c:pt idx="2">
                  <c:v>0.30627871362940001</c:v>
                </c:pt>
              </c:numCache>
            </c:numRef>
          </c:val>
          <c:extLst>
            <c:ext xmlns:c16="http://schemas.microsoft.com/office/drawing/2014/chart" uri="{C3380CC4-5D6E-409C-BE32-E72D297353CC}">
              <c16:uniqueId val="{00000000-DB16-471D-B35F-7F536193B372}"/>
            </c:ext>
          </c:extLst>
        </c:ser>
        <c:ser>
          <c:idx val="1"/>
          <c:order val="1"/>
          <c:tx>
            <c:strRef>
              <c:f>Sheet1!$C$1</c:f>
              <c:strCache>
                <c:ptCount val="1"/>
                <c:pt idx="0">
                  <c:v>@gileramotorsarg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1.5426566261751999</c:v>
                </c:pt>
                <c:pt idx="1">
                  <c:v>0.80521477419401599</c:v>
                </c:pt>
                <c:pt idx="2">
                  <c:v>0</c:v>
                </c:pt>
              </c:numCache>
            </c:numRef>
          </c:val>
          <c:extLst>
            <c:ext xmlns:c16="http://schemas.microsoft.com/office/drawing/2014/chart" uri="{C3380CC4-5D6E-409C-BE32-E72D297353CC}">
              <c16:uniqueId val="{00000001-DB16-471D-B35F-7F536193B372}"/>
            </c:ext>
          </c:extLst>
        </c:ser>
        <c:ser>
          <c:idx val="2"/>
          <c:order val="2"/>
          <c:tx>
            <c:strRef>
              <c:f>Sheet1!$D$1</c:f>
              <c:strCache>
                <c:ptCount val="1"/>
                <c:pt idx="0">
                  <c:v>@motomeloficial</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0.33347194367865102</c:v>
                </c:pt>
                <c:pt idx="1">
                  <c:v>0.161224632505821</c:v>
                </c:pt>
                <c:pt idx="2">
                  <c:v>0.174099716180494</c:v>
                </c:pt>
              </c:numCache>
            </c:numRef>
          </c:val>
          <c:extLst>
            <c:ext xmlns:c16="http://schemas.microsoft.com/office/drawing/2014/chart" uri="{C3380CC4-5D6E-409C-BE32-E72D297353CC}">
              <c16:uniqueId val="{00000002-DB16-471D-B35F-7F536193B372}"/>
            </c:ext>
          </c:extLst>
        </c:ser>
        <c:ser>
          <c:idx val="3"/>
          <c:order val="3"/>
          <c:tx>
            <c:strRef>
              <c:f>Sheet1!$E$1</c:f>
              <c:strCache>
                <c:ptCount val="1"/>
                <c:pt idx="0">
                  <c:v>@zanellahnos</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0.44402583423036002</c:v>
                </c:pt>
                <c:pt idx="1">
                  <c:v>0.61478254216716899</c:v>
                </c:pt>
                <c:pt idx="2">
                  <c:v>0.10683760683761</c:v>
                </c:pt>
              </c:numCache>
            </c:numRef>
          </c:val>
          <c:extLst>
            <c:ext xmlns:c16="http://schemas.microsoft.com/office/drawing/2014/chart" uri="{C3380CC4-5D6E-409C-BE32-E72D297353CC}">
              <c16:uniqueId val="{00000003-DB16-471D-B35F-7F536193B372}"/>
            </c:ext>
          </c:extLst>
        </c:ser>
        <c:dLbls>
          <c:showLegendKey val="0"/>
          <c:showVal val="0"/>
          <c:showCatName val="0"/>
          <c:showSerName val="0"/>
          <c:showPercent val="0"/>
          <c:showBubbleSize val="0"/>
        </c:dLbls>
        <c:gapWidth val="219"/>
        <c:overlap val="-27"/>
        <c:axId val="67159952"/>
        <c:axId val="67160280"/>
      </c:barChart>
      <c:catAx>
        <c:axId val="67159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160280"/>
        <c:crosses val="autoZero"/>
        <c:auto val="1"/>
        <c:lblAlgn val="ctr"/>
        <c:lblOffset val="100"/>
        <c:noMultiLvlLbl val="0"/>
      </c:catAx>
      <c:valAx>
        <c:axId val="67160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159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Sheet1!$A$2:$A$5</c:f>
              <c:strCache>
                <c:ptCount val="4"/>
                <c:pt idx="0">
                  <c:v>@corvenmotos</c:v>
                </c:pt>
                <c:pt idx="1">
                  <c:v>@gileramotorsarg</c:v>
                </c:pt>
                <c:pt idx="2">
                  <c:v>@motomeloficial</c:v>
                </c:pt>
                <c:pt idx="3">
                  <c:v>@zanellahnos</c:v>
                </c:pt>
              </c:strCache>
            </c:strRef>
          </c:cat>
          <c:val>
            <c:numRef>
              <c:f>Sheet1!$B$2:$B$5</c:f>
              <c:numCache>
                <c:formatCode>General</c:formatCode>
                <c:ptCount val="4"/>
                <c:pt idx="0">
                  <c:v>473</c:v>
                </c:pt>
                <c:pt idx="1">
                  <c:v>1086</c:v>
                </c:pt>
                <c:pt idx="2">
                  <c:v>1169</c:v>
                </c:pt>
                <c:pt idx="3">
                  <c:v>1272</c:v>
                </c:pt>
              </c:numCache>
            </c:numRef>
          </c:val>
          <c:extLst>
            <c:ext xmlns:c16="http://schemas.microsoft.com/office/drawing/2014/chart" uri="{C3380CC4-5D6E-409C-BE32-E72D297353CC}">
              <c16:uniqueId val="{00000000-6BAD-467F-A482-AF21852265B3}"/>
            </c:ext>
          </c:extLst>
        </c:ser>
        <c:ser>
          <c:idx val="1"/>
          <c:order val="1"/>
          <c:tx>
            <c:strRef>
              <c:f>Sheet1!$C$1</c:f>
              <c:strCache>
                <c:ptCount val="1"/>
                <c:pt idx="0">
                  <c:v>Comments</c:v>
                </c:pt>
              </c:strCache>
            </c:strRef>
          </c:tx>
          <c:spPr>
            <a:solidFill>
              <a:schemeClr val="accent2"/>
            </a:solidFill>
            <a:ln>
              <a:noFill/>
            </a:ln>
            <a:effectLst/>
          </c:spPr>
          <c:invertIfNegative val="0"/>
          <c:cat>
            <c:strRef>
              <c:f>Sheet1!$A$2:$A$5</c:f>
              <c:strCache>
                <c:ptCount val="4"/>
                <c:pt idx="0">
                  <c:v>@corvenmotos</c:v>
                </c:pt>
                <c:pt idx="1">
                  <c:v>@gileramotorsarg</c:v>
                </c:pt>
                <c:pt idx="2">
                  <c:v>@motomeloficial</c:v>
                </c:pt>
                <c:pt idx="3">
                  <c:v>@zanellahnos</c:v>
                </c:pt>
              </c:strCache>
            </c:strRef>
          </c:cat>
          <c:val>
            <c:numRef>
              <c:f>Sheet1!$C$2:$C$5</c:f>
              <c:numCache>
                <c:formatCode>General</c:formatCode>
                <c:ptCount val="4"/>
                <c:pt idx="0">
                  <c:v>13</c:v>
                </c:pt>
                <c:pt idx="1">
                  <c:v>43</c:v>
                </c:pt>
                <c:pt idx="2">
                  <c:v>217</c:v>
                </c:pt>
                <c:pt idx="3">
                  <c:v>89</c:v>
                </c:pt>
              </c:numCache>
            </c:numRef>
          </c:val>
          <c:extLst>
            <c:ext xmlns:c16="http://schemas.microsoft.com/office/drawing/2014/chart" uri="{C3380CC4-5D6E-409C-BE32-E72D297353CC}">
              <c16:uniqueId val="{00000001-6BAD-467F-A482-AF21852265B3}"/>
            </c:ext>
          </c:extLst>
        </c:ser>
        <c:dLbls>
          <c:showLegendKey val="0"/>
          <c:showVal val="0"/>
          <c:showCatName val="0"/>
          <c:showSerName val="0"/>
          <c:showPercent val="0"/>
          <c:showBubbleSize val="0"/>
        </c:dLbls>
        <c:gapWidth val="150"/>
        <c:overlap val="100"/>
        <c:axId val="331893744"/>
        <c:axId val="331894072"/>
      </c:barChart>
      <c:catAx>
        <c:axId val="331893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894072"/>
        <c:crosses val="autoZero"/>
        <c:auto val="1"/>
        <c:lblAlgn val="ctr"/>
        <c:lblOffset val="100"/>
        <c:noMultiLvlLbl val="0"/>
      </c:catAx>
      <c:valAx>
        <c:axId val="3318940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893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49921-D6CC-4299-805B-E86B70516C46}"/>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CD36ED6D-65D1-4C9E-8299-7A83380BB682}"/>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5760082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2CD2B-D18E-4590-B5D4-5625607418D9}"/>
              </a:ext>
            </a:extLst>
          </p:cNvPr>
          <p:cNvSpPr>
            <a:spLocks noGrp="1"/>
          </p:cNvSpPr>
          <p:nvPr>
            <p:ph type="title"/>
          </p:nvPr>
        </p:nvSpPr>
        <p:spPr/>
        <p:txBody>
          <a:bodyPr/>
          <a:lstStyle/>
          <a:p>
            <a:r>
              <a:rPr lang="en-US"/>
              <a:t>Instagram Key Metrics Table | Motomel</a:t>
            </a:r>
          </a:p>
        </p:txBody>
      </p:sp>
      <p:graphicFrame>
        <p:nvGraphicFramePr>
          <p:cNvPr id="5" name="Table Placeholder 4">
            <a:extLst>
              <a:ext uri="{FF2B5EF4-FFF2-40B4-BE49-F238E27FC236}">
                <a16:creationId xmlns:a16="http://schemas.microsoft.com/office/drawing/2014/main" id="{0E3AD76C-6D70-4BEE-AA5B-862535389BA4}"/>
              </a:ext>
            </a:extLst>
          </p:cNvPr>
          <p:cNvGraphicFramePr>
            <a:graphicFrameLocks noGrp="1"/>
          </p:cNvGraphicFramePr>
          <p:nvPr>
            <p:ph type="tbl" sz="quarter" idx="13"/>
            <p:extLst>
              <p:ext uri="{D42A27DB-BD31-4B8C-83A1-F6EECF244321}">
                <p14:modId xmlns:p14="http://schemas.microsoft.com/office/powerpoint/2010/main" val="4132542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08880979"/>
                    </a:ext>
                  </a:extLst>
                </a:gridCol>
                <a:gridCol w="658368">
                  <a:extLst>
                    <a:ext uri="{9D8B030D-6E8A-4147-A177-3AD203B41FA5}">
                      <a16:colId xmlns:a16="http://schemas.microsoft.com/office/drawing/2014/main" val="2849980116"/>
                    </a:ext>
                  </a:extLst>
                </a:gridCol>
                <a:gridCol w="658368">
                  <a:extLst>
                    <a:ext uri="{9D8B030D-6E8A-4147-A177-3AD203B41FA5}">
                      <a16:colId xmlns:a16="http://schemas.microsoft.com/office/drawing/2014/main" val="1465603643"/>
                    </a:ext>
                  </a:extLst>
                </a:gridCol>
                <a:gridCol w="658368">
                  <a:extLst>
                    <a:ext uri="{9D8B030D-6E8A-4147-A177-3AD203B41FA5}">
                      <a16:colId xmlns:a16="http://schemas.microsoft.com/office/drawing/2014/main" val="1658699684"/>
                    </a:ext>
                  </a:extLst>
                </a:gridCol>
                <a:gridCol w="658368">
                  <a:extLst>
                    <a:ext uri="{9D8B030D-6E8A-4147-A177-3AD203B41FA5}">
                      <a16:colId xmlns:a16="http://schemas.microsoft.com/office/drawing/2014/main" val="3292435344"/>
                    </a:ext>
                  </a:extLst>
                </a:gridCol>
                <a:gridCol w="658368">
                  <a:extLst>
                    <a:ext uri="{9D8B030D-6E8A-4147-A177-3AD203B41FA5}">
                      <a16:colId xmlns:a16="http://schemas.microsoft.com/office/drawing/2014/main" val="1397811333"/>
                    </a:ext>
                  </a:extLst>
                </a:gridCol>
                <a:gridCol w="658368">
                  <a:extLst>
                    <a:ext uri="{9D8B030D-6E8A-4147-A177-3AD203B41FA5}">
                      <a16:colId xmlns:a16="http://schemas.microsoft.com/office/drawing/2014/main" val="1614107350"/>
                    </a:ext>
                  </a:extLst>
                </a:gridCol>
                <a:gridCol w="658368">
                  <a:extLst>
                    <a:ext uri="{9D8B030D-6E8A-4147-A177-3AD203B41FA5}">
                      <a16:colId xmlns:a16="http://schemas.microsoft.com/office/drawing/2014/main" val="1947505829"/>
                    </a:ext>
                  </a:extLst>
                </a:gridCol>
                <a:gridCol w="658368">
                  <a:extLst>
                    <a:ext uri="{9D8B030D-6E8A-4147-A177-3AD203B41FA5}">
                      <a16:colId xmlns:a16="http://schemas.microsoft.com/office/drawing/2014/main" val="3467103193"/>
                    </a:ext>
                  </a:extLst>
                </a:gridCol>
                <a:gridCol w="658368">
                  <a:extLst>
                    <a:ext uri="{9D8B030D-6E8A-4147-A177-3AD203B41FA5}">
                      <a16:colId xmlns:a16="http://schemas.microsoft.com/office/drawing/2014/main" val="93257574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937161927"/>
                  </a:ext>
                </a:extLst>
              </a:tr>
              <a:tr h="370840">
                <a:tc>
                  <a:txBody>
                    <a:bodyPr/>
                    <a:lstStyle/>
                    <a:p>
                      <a:r>
                        <a:rPr lang="en-US" sz="1000"/>
                        <a:t>@motomeloficial</a:t>
                      </a:r>
                    </a:p>
                  </a:txBody>
                  <a:tcPr/>
                </a:tc>
                <a:tc>
                  <a:txBody>
                    <a:bodyPr/>
                    <a:lstStyle/>
                    <a:p>
                      <a:r>
                        <a:rPr lang="en-US" sz="1000"/>
                        <a:t>40092</a:t>
                      </a:r>
                    </a:p>
                  </a:txBody>
                  <a:tcPr/>
                </a:tc>
                <a:tc>
                  <a:txBody>
                    <a:bodyPr/>
                    <a:lstStyle/>
                    <a:p>
                      <a:r>
                        <a:rPr lang="en-US" sz="1000"/>
                        <a:t>802</a:t>
                      </a:r>
                    </a:p>
                  </a:txBody>
                  <a:tcPr/>
                </a:tc>
                <a:tc>
                  <a:txBody>
                    <a:bodyPr/>
                    <a:lstStyle/>
                    <a:p>
                      <a:r>
                        <a:rPr lang="en-US" sz="1000"/>
                        <a:t>9</a:t>
                      </a:r>
                    </a:p>
                  </a:txBody>
                  <a:tcPr/>
                </a:tc>
                <a:tc>
                  <a:txBody>
                    <a:bodyPr/>
                    <a:lstStyle/>
                    <a:p>
                      <a:r>
                        <a:rPr lang="en-US" sz="1000"/>
                        <a:t>3</a:t>
                      </a:r>
                    </a:p>
                  </a:txBody>
                  <a:tcPr/>
                </a:tc>
                <a:tc>
                  <a:txBody>
                    <a:bodyPr/>
                    <a:lstStyle/>
                    <a:p>
                      <a:r>
                        <a:rPr lang="en-US" sz="1000"/>
                        <a:t>6</a:t>
                      </a:r>
                    </a:p>
                  </a:txBody>
                  <a:tcPr/>
                </a:tc>
                <a:tc>
                  <a:txBody>
                    <a:bodyPr/>
                    <a:lstStyle/>
                    <a:p>
                      <a:r>
                        <a:rPr lang="en-US" sz="1000"/>
                        <a:t>18</a:t>
                      </a:r>
                    </a:p>
                  </a:txBody>
                  <a:tcPr/>
                </a:tc>
                <a:tc>
                  <a:txBody>
                    <a:bodyPr/>
                    <a:lstStyle/>
                    <a:p>
                      <a:r>
                        <a:rPr lang="en-US" sz="1000"/>
                        <a:t>1169</a:t>
                      </a:r>
                    </a:p>
                  </a:txBody>
                  <a:tcPr/>
                </a:tc>
                <a:tc>
                  <a:txBody>
                    <a:bodyPr/>
                    <a:lstStyle/>
                    <a:p>
                      <a:r>
                        <a:rPr lang="en-US" sz="1000"/>
                        <a:t>217</a:t>
                      </a:r>
                    </a:p>
                  </a:txBody>
                  <a:tcPr/>
                </a:tc>
                <a:tc>
                  <a:txBody>
                    <a:bodyPr/>
                    <a:lstStyle/>
                    <a:p>
                      <a:r>
                        <a:rPr lang="en-US" sz="1000"/>
                        <a:t>0.1940 %</a:t>
                      </a:r>
                    </a:p>
                  </a:txBody>
                  <a:tcPr/>
                </a:tc>
                <a:extLst>
                  <a:ext uri="{0D108BD9-81ED-4DB2-BD59-A6C34878D82A}">
                    <a16:rowId xmlns:a16="http://schemas.microsoft.com/office/drawing/2014/main" val="3039650622"/>
                  </a:ext>
                </a:extLst>
              </a:tr>
              <a:tr h="370840">
                <a:tc>
                  <a:txBody>
                    <a:bodyPr/>
                    <a:lstStyle/>
                    <a:p>
                      <a:r>
                        <a:rPr lang="en-US" sz="1000"/>
                        <a:t>@corvenmotos</a:t>
                      </a:r>
                    </a:p>
                  </a:txBody>
                  <a:tcPr/>
                </a:tc>
                <a:tc>
                  <a:txBody>
                    <a:bodyPr/>
                    <a:lstStyle/>
                    <a:p>
                      <a:r>
                        <a:rPr lang="en-US" sz="1000"/>
                        <a:t>28132</a:t>
                      </a:r>
                    </a:p>
                  </a:txBody>
                  <a:tcPr/>
                </a:tc>
                <a:tc>
                  <a:txBody>
                    <a:bodyPr/>
                    <a:lstStyle/>
                    <a:p>
                      <a:r>
                        <a:rPr lang="en-US" sz="1000"/>
                        <a:t>238</a:t>
                      </a:r>
                    </a:p>
                  </a:txBody>
                  <a:tcPr/>
                </a:tc>
                <a:tc>
                  <a:txBody>
                    <a:bodyPr/>
                    <a:lstStyle/>
                    <a:p>
                      <a:r>
                        <a:rPr lang="en-US" sz="1000"/>
                        <a:t>4</a:t>
                      </a:r>
                    </a:p>
                  </a:txBody>
                  <a:tcPr/>
                </a:tc>
                <a:tc>
                  <a:txBody>
                    <a:bodyPr/>
                    <a:lstStyle/>
                    <a:p>
                      <a:r>
                        <a:rPr lang="en-US" sz="1000"/>
                        <a:t>0</a:t>
                      </a:r>
                    </a:p>
                  </a:txBody>
                  <a:tcPr/>
                </a:tc>
                <a:tc>
                  <a:txBody>
                    <a:bodyPr/>
                    <a:lstStyle/>
                    <a:p>
                      <a:r>
                        <a:rPr lang="en-US" sz="1000"/>
                        <a:t>1</a:t>
                      </a:r>
                    </a:p>
                  </a:txBody>
                  <a:tcPr/>
                </a:tc>
                <a:tc>
                  <a:txBody>
                    <a:bodyPr/>
                    <a:lstStyle/>
                    <a:p>
                      <a:r>
                        <a:rPr lang="en-US" sz="1000"/>
                        <a:t>5</a:t>
                      </a:r>
                    </a:p>
                  </a:txBody>
                  <a:tcPr/>
                </a:tc>
                <a:tc>
                  <a:txBody>
                    <a:bodyPr/>
                    <a:lstStyle/>
                    <a:p>
                      <a:r>
                        <a:rPr lang="en-US" sz="1000"/>
                        <a:t>473</a:t>
                      </a:r>
                    </a:p>
                  </a:txBody>
                  <a:tcPr/>
                </a:tc>
                <a:tc>
                  <a:txBody>
                    <a:bodyPr/>
                    <a:lstStyle/>
                    <a:p>
                      <a:r>
                        <a:rPr lang="en-US" sz="1000"/>
                        <a:t>13</a:t>
                      </a:r>
                    </a:p>
                  </a:txBody>
                  <a:tcPr/>
                </a:tc>
                <a:tc>
                  <a:txBody>
                    <a:bodyPr/>
                    <a:lstStyle/>
                    <a:p>
                      <a:r>
                        <a:rPr lang="en-US" sz="1000"/>
                        <a:t>0.3470 %</a:t>
                      </a:r>
                    </a:p>
                  </a:txBody>
                  <a:tcPr/>
                </a:tc>
                <a:extLst>
                  <a:ext uri="{0D108BD9-81ED-4DB2-BD59-A6C34878D82A}">
                    <a16:rowId xmlns:a16="http://schemas.microsoft.com/office/drawing/2014/main" val="1063051597"/>
                  </a:ext>
                </a:extLst>
              </a:tr>
              <a:tr h="370840">
                <a:tc>
                  <a:txBody>
                    <a:bodyPr/>
                    <a:lstStyle/>
                    <a:p>
                      <a:r>
                        <a:rPr lang="en-US" sz="1000"/>
                        <a:t>@zanellahnos</a:t>
                      </a:r>
                    </a:p>
                  </a:txBody>
                  <a:tcPr/>
                </a:tc>
                <a:tc>
                  <a:txBody>
                    <a:bodyPr/>
                    <a:lstStyle/>
                    <a:p>
                      <a:r>
                        <a:rPr lang="en-US" sz="1000"/>
                        <a:t>22489</a:t>
                      </a:r>
                    </a:p>
                  </a:txBody>
                  <a:tcPr/>
                </a:tc>
                <a:tc>
                  <a:txBody>
                    <a:bodyPr/>
                    <a:lstStyle/>
                    <a:p>
                      <a:r>
                        <a:rPr lang="en-US" sz="1000"/>
                        <a:t>250</a:t>
                      </a:r>
                    </a:p>
                  </a:txBody>
                  <a:tcPr/>
                </a:tc>
                <a:tc>
                  <a:txBody>
                    <a:bodyPr/>
                    <a:lstStyle/>
                    <a:p>
                      <a:r>
                        <a:rPr lang="en-US" sz="1000"/>
                        <a:t>9</a:t>
                      </a:r>
                    </a:p>
                  </a:txBody>
                  <a:tcPr/>
                </a:tc>
                <a:tc>
                  <a:txBody>
                    <a:bodyPr/>
                    <a:lstStyle/>
                    <a:p>
                      <a:r>
                        <a:rPr lang="en-US" sz="1000"/>
                        <a:t>1</a:t>
                      </a:r>
                    </a:p>
                  </a:txBody>
                  <a:tcPr/>
                </a:tc>
                <a:tc>
                  <a:txBody>
                    <a:bodyPr/>
                    <a:lstStyle/>
                    <a:p>
                      <a:r>
                        <a:rPr lang="en-US" sz="1000"/>
                        <a:t>1</a:t>
                      </a:r>
                    </a:p>
                  </a:txBody>
                  <a:tcPr/>
                </a:tc>
                <a:tc>
                  <a:txBody>
                    <a:bodyPr/>
                    <a:lstStyle/>
                    <a:p>
                      <a:r>
                        <a:rPr lang="en-US" sz="1000"/>
                        <a:t>11</a:t>
                      </a:r>
                    </a:p>
                  </a:txBody>
                  <a:tcPr/>
                </a:tc>
                <a:tc>
                  <a:txBody>
                    <a:bodyPr/>
                    <a:lstStyle/>
                    <a:p>
                      <a:r>
                        <a:rPr lang="en-US" sz="1000"/>
                        <a:t>1272</a:t>
                      </a:r>
                    </a:p>
                  </a:txBody>
                  <a:tcPr/>
                </a:tc>
                <a:tc>
                  <a:txBody>
                    <a:bodyPr/>
                    <a:lstStyle/>
                    <a:p>
                      <a:r>
                        <a:rPr lang="en-US" sz="1000"/>
                        <a:t>89</a:t>
                      </a:r>
                    </a:p>
                  </a:txBody>
                  <a:tcPr/>
                </a:tc>
                <a:tc>
                  <a:txBody>
                    <a:bodyPr/>
                    <a:lstStyle/>
                    <a:p>
                      <a:r>
                        <a:rPr lang="en-US" sz="1000"/>
                        <a:t>0.5532 %</a:t>
                      </a:r>
                    </a:p>
                  </a:txBody>
                  <a:tcPr/>
                </a:tc>
                <a:extLst>
                  <a:ext uri="{0D108BD9-81ED-4DB2-BD59-A6C34878D82A}">
                    <a16:rowId xmlns:a16="http://schemas.microsoft.com/office/drawing/2014/main" val="3839096231"/>
                  </a:ext>
                </a:extLst>
              </a:tr>
              <a:tr h="370840">
                <a:tc>
                  <a:txBody>
                    <a:bodyPr/>
                    <a:lstStyle/>
                    <a:p>
                      <a:r>
                        <a:rPr lang="en-US" sz="1000"/>
                        <a:t>@gileramotorsarg</a:t>
                      </a:r>
                    </a:p>
                  </a:txBody>
                  <a:tcPr/>
                </a:tc>
                <a:tc>
                  <a:txBody>
                    <a:bodyPr/>
                    <a:lstStyle/>
                    <a:p>
                      <a:r>
                        <a:rPr lang="en-US" sz="1000"/>
                        <a:t>16095</a:t>
                      </a:r>
                    </a:p>
                  </a:txBody>
                  <a:tcPr/>
                </a:tc>
                <a:tc>
                  <a:txBody>
                    <a:bodyPr/>
                    <a:lstStyle/>
                    <a:p>
                      <a:r>
                        <a:rPr lang="en-US" sz="1000"/>
                        <a:t>358</a:t>
                      </a:r>
                    </a:p>
                  </a:txBody>
                  <a:tcPr/>
                </a:tc>
                <a:tc>
                  <a:txBody>
                    <a:bodyPr/>
                    <a:lstStyle/>
                    <a:p>
                      <a:r>
                        <a:rPr lang="en-US" sz="1000"/>
                        <a:t>5</a:t>
                      </a:r>
                    </a:p>
                  </a:txBody>
                  <a:tcPr/>
                </a:tc>
                <a:tc>
                  <a:txBody>
                    <a:bodyPr/>
                    <a:lstStyle/>
                    <a:p>
                      <a:r>
                        <a:rPr lang="en-US" sz="1000"/>
                        <a:t>2</a:t>
                      </a:r>
                    </a:p>
                  </a:txBody>
                  <a:tcPr/>
                </a:tc>
                <a:tc>
                  <a:txBody>
                    <a:bodyPr/>
                    <a:lstStyle/>
                    <a:p>
                      <a:r>
                        <a:rPr lang="en-US" sz="1000"/>
                        <a:t>0</a:t>
                      </a:r>
                    </a:p>
                  </a:txBody>
                  <a:tcPr/>
                </a:tc>
                <a:tc>
                  <a:txBody>
                    <a:bodyPr/>
                    <a:lstStyle/>
                    <a:p>
                      <a:r>
                        <a:rPr lang="en-US" sz="1000"/>
                        <a:t>7</a:t>
                      </a:r>
                    </a:p>
                  </a:txBody>
                  <a:tcPr/>
                </a:tc>
                <a:tc>
                  <a:txBody>
                    <a:bodyPr/>
                    <a:lstStyle/>
                    <a:p>
                      <a:r>
                        <a:rPr lang="en-US" sz="1000"/>
                        <a:t>1086</a:t>
                      </a:r>
                    </a:p>
                  </a:txBody>
                  <a:tcPr/>
                </a:tc>
                <a:tc>
                  <a:txBody>
                    <a:bodyPr/>
                    <a:lstStyle/>
                    <a:p>
                      <a:r>
                        <a:rPr lang="en-US" sz="1000"/>
                        <a:t>43</a:t>
                      </a:r>
                    </a:p>
                  </a:txBody>
                  <a:tcPr/>
                </a:tc>
                <a:tc>
                  <a:txBody>
                    <a:bodyPr/>
                    <a:lstStyle/>
                    <a:p>
                      <a:r>
                        <a:rPr lang="en-US" sz="1000"/>
                        <a:t>1.0134 %</a:t>
                      </a:r>
                    </a:p>
                  </a:txBody>
                  <a:tcPr/>
                </a:tc>
                <a:extLst>
                  <a:ext uri="{0D108BD9-81ED-4DB2-BD59-A6C34878D82A}">
                    <a16:rowId xmlns:a16="http://schemas.microsoft.com/office/drawing/2014/main" val="693466686"/>
                  </a:ext>
                </a:extLst>
              </a:tr>
            </a:tbl>
          </a:graphicData>
        </a:graphic>
      </p:graphicFrame>
      <p:sp>
        <p:nvSpPr>
          <p:cNvPr id="4" name="Text Placeholder 3">
            <a:extLst>
              <a:ext uri="{FF2B5EF4-FFF2-40B4-BE49-F238E27FC236}">
                <a16:creationId xmlns:a16="http://schemas.microsoft.com/office/drawing/2014/main" id="{A798C00D-CC40-4494-95D2-7AB499038795}"/>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4375528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D8505-D5C9-4B6D-B260-10B64DA73D5C}"/>
              </a:ext>
            </a:extLst>
          </p:cNvPr>
          <p:cNvSpPr>
            <a:spLocks noGrp="1"/>
          </p:cNvSpPr>
          <p:nvPr>
            <p:ph type="title"/>
          </p:nvPr>
        </p:nvSpPr>
        <p:spPr/>
        <p:txBody>
          <a:bodyPr/>
          <a:lstStyle/>
          <a:p>
            <a:r>
              <a:rPr lang="en-US"/>
              <a:t>Instagram Key Metrics Radar | Motomel</a:t>
            </a:r>
          </a:p>
        </p:txBody>
      </p:sp>
      <p:graphicFrame>
        <p:nvGraphicFramePr>
          <p:cNvPr id="6" name="Chart Placeholder 5">
            <a:extLst>
              <a:ext uri="{FF2B5EF4-FFF2-40B4-BE49-F238E27FC236}">
                <a16:creationId xmlns:a16="http://schemas.microsoft.com/office/drawing/2014/main" id="{9D98D6CA-16AC-4485-BB2D-8035E4AD8864}"/>
              </a:ext>
            </a:extLst>
          </p:cNvPr>
          <p:cNvGraphicFramePr>
            <a:graphicFrameLocks noGrp="1"/>
          </p:cNvGraphicFramePr>
          <p:nvPr>
            <p:ph type="chart" sz="quarter" idx="13"/>
            <p:extLst>
              <p:ext uri="{D42A27DB-BD31-4B8C-83A1-F6EECF244321}">
                <p14:modId xmlns:p14="http://schemas.microsoft.com/office/powerpoint/2010/main" val="40581291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02FB76-81A8-4B9E-AC90-6C47E93CFCE4}"/>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DBBC12A3-5F7D-4DA7-A6D6-4E55F2F453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69289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2F318-AFF7-4947-8359-596C6CB86082}"/>
              </a:ext>
            </a:extLst>
          </p:cNvPr>
          <p:cNvSpPr>
            <a:spLocks noGrp="1"/>
          </p:cNvSpPr>
          <p:nvPr>
            <p:ph type="title"/>
          </p:nvPr>
        </p:nvSpPr>
        <p:spPr/>
        <p:txBody>
          <a:bodyPr/>
          <a:lstStyle/>
          <a:p>
            <a:r>
              <a:rPr lang="en-US"/>
              <a:t>Instagram Followers Total | Motomel</a:t>
            </a:r>
          </a:p>
        </p:txBody>
      </p:sp>
      <p:graphicFrame>
        <p:nvGraphicFramePr>
          <p:cNvPr id="6" name="Chart Placeholder 5">
            <a:extLst>
              <a:ext uri="{FF2B5EF4-FFF2-40B4-BE49-F238E27FC236}">
                <a16:creationId xmlns:a16="http://schemas.microsoft.com/office/drawing/2014/main" id="{580CD2A4-F3DB-4593-BD89-F809E9E5C2D8}"/>
              </a:ext>
            </a:extLst>
          </p:cNvPr>
          <p:cNvGraphicFramePr>
            <a:graphicFrameLocks noGrp="1"/>
          </p:cNvGraphicFramePr>
          <p:nvPr>
            <p:ph type="chart" sz="quarter" idx="13"/>
            <p:extLst>
              <p:ext uri="{D42A27DB-BD31-4B8C-83A1-F6EECF244321}">
                <p14:modId xmlns:p14="http://schemas.microsoft.com/office/powerpoint/2010/main" val="41746620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22B927-294B-461C-81BE-4AEAE5D1F3F3}"/>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A54D9767-6603-4536-975C-C58082265F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78080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01C7D-76F5-40EC-BC11-3F6CECF99726}"/>
              </a:ext>
            </a:extLst>
          </p:cNvPr>
          <p:cNvSpPr>
            <a:spLocks noGrp="1"/>
          </p:cNvSpPr>
          <p:nvPr>
            <p:ph type="title"/>
          </p:nvPr>
        </p:nvSpPr>
        <p:spPr/>
        <p:txBody>
          <a:bodyPr/>
          <a:lstStyle/>
          <a:p>
            <a:r>
              <a:rPr lang="en-US"/>
              <a:t>Instagram Followers Change | Motomel</a:t>
            </a:r>
          </a:p>
        </p:txBody>
      </p:sp>
      <p:graphicFrame>
        <p:nvGraphicFramePr>
          <p:cNvPr id="6" name="Chart Placeholder 5">
            <a:extLst>
              <a:ext uri="{FF2B5EF4-FFF2-40B4-BE49-F238E27FC236}">
                <a16:creationId xmlns:a16="http://schemas.microsoft.com/office/drawing/2014/main" id="{3D8799DB-7B09-4638-BEC0-4D807BD8A390}"/>
              </a:ext>
            </a:extLst>
          </p:cNvPr>
          <p:cNvGraphicFramePr>
            <a:graphicFrameLocks noGrp="1"/>
          </p:cNvGraphicFramePr>
          <p:nvPr>
            <p:ph type="chart" sz="quarter" idx="13"/>
            <p:extLst>
              <p:ext uri="{D42A27DB-BD31-4B8C-83A1-F6EECF244321}">
                <p14:modId xmlns:p14="http://schemas.microsoft.com/office/powerpoint/2010/main" val="7721001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929AA0-BBC7-4466-A34B-EE507371FB52}"/>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5862B7E0-872E-480B-ACC6-6F675FBBB9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37254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D37E7-F72C-41E2-A969-8085F3BECBEA}"/>
              </a:ext>
            </a:extLst>
          </p:cNvPr>
          <p:cNvSpPr>
            <a:spLocks noGrp="1"/>
          </p:cNvSpPr>
          <p:nvPr>
            <p:ph type="title"/>
          </p:nvPr>
        </p:nvSpPr>
        <p:spPr/>
        <p:txBody>
          <a:bodyPr/>
          <a:lstStyle/>
          <a:p>
            <a:r>
              <a:rPr lang="en-US"/>
              <a:t>Instagram Followers Change Per Weekday | Motomel</a:t>
            </a:r>
          </a:p>
        </p:txBody>
      </p:sp>
      <p:graphicFrame>
        <p:nvGraphicFramePr>
          <p:cNvPr id="6" name="Chart Placeholder 5">
            <a:extLst>
              <a:ext uri="{FF2B5EF4-FFF2-40B4-BE49-F238E27FC236}">
                <a16:creationId xmlns:a16="http://schemas.microsoft.com/office/drawing/2014/main" id="{CBEBF1B9-5AEE-4F72-ABDB-94B524009E4B}"/>
              </a:ext>
            </a:extLst>
          </p:cNvPr>
          <p:cNvGraphicFramePr>
            <a:graphicFrameLocks noGrp="1"/>
          </p:cNvGraphicFramePr>
          <p:nvPr>
            <p:ph type="chart" sz="quarter" idx="13"/>
            <p:extLst>
              <p:ext uri="{D42A27DB-BD31-4B8C-83A1-F6EECF244321}">
                <p14:modId xmlns:p14="http://schemas.microsoft.com/office/powerpoint/2010/main" val="24186038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698481-6B23-41AE-88FE-244D886668CC}"/>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2FB886A1-A53A-4D56-A0E7-450A62582A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7586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DF49C-BFAD-48A4-91FD-7CE6D8323A00}"/>
              </a:ext>
            </a:extLst>
          </p:cNvPr>
          <p:cNvSpPr>
            <a:spLocks noGrp="1"/>
          </p:cNvSpPr>
          <p:nvPr>
            <p:ph type="title"/>
          </p:nvPr>
        </p:nvSpPr>
        <p:spPr/>
        <p:txBody>
          <a:bodyPr/>
          <a:lstStyle/>
          <a:p>
            <a:r>
              <a:rPr lang="en-US"/>
              <a:t>Instagram Posts By Weekday | Motomel</a:t>
            </a:r>
          </a:p>
        </p:txBody>
      </p:sp>
      <p:graphicFrame>
        <p:nvGraphicFramePr>
          <p:cNvPr id="6" name="Chart Placeholder 5">
            <a:extLst>
              <a:ext uri="{FF2B5EF4-FFF2-40B4-BE49-F238E27FC236}">
                <a16:creationId xmlns:a16="http://schemas.microsoft.com/office/drawing/2014/main" id="{0D978685-5BBA-4065-9D70-D73C8964FDC9}"/>
              </a:ext>
            </a:extLst>
          </p:cNvPr>
          <p:cNvGraphicFramePr>
            <a:graphicFrameLocks noGrp="1"/>
          </p:cNvGraphicFramePr>
          <p:nvPr>
            <p:ph type="chart" sz="quarter" idx="13"/>
            <p:extLst>
              <p:ext uri="{D42A27DB-BD31-4B8C-83A1-F6EECF244321}">
                <p14:modId xmlns:p14="http://schemas.microsoft.com/office/powerpoint/2010/main" val="19299310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38600F-13F8-4F8A-8A15-E74F60948374}"/>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3180FC20-2509-4A80-8C43-A78BF02E07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49865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688A5-13EA-4EFD-BBE5-2FFEC57E5F72}"/>
              </a:ext>
            </a:extLst>
          </p:cNvPr>
          <p:cNvSpPr>
            <a:spLocks noGrp="1"/>
          </p:cNvSpPr>
          <p:nvPr>
            <p:ph type="title"/>
          </p:nvPr>
        </p:nvSpPr>
        <p:spPr/>
        <p:txBody>
          <a:bodyPr/>
          <a:lstStyle/>
          <a:p>
            <a:r>
              <a:rPr lang="en-US"/>
              <a:t>Instagram Interaction Rate By Weekday | Motomel</a:t>
            </a:r>
          </a:p>
        </p:txBody>
      </p:sp>
      <p:graphicFrame>
        <p:nvGraphicFramePr>
          <p:cNvPr id="6" name="Chart Placeholder 5">
            <a:extLst>
              <a:ext uri="{FF2B5EF4-FFF2-40B4-BE49-F238E27FC236}">
                <a16:creationId xmlns:a16="http://schemas.microsoft.com/office/drawing/2014/main" id="{27B01670-B33B-4D84-AC69-4E6AC6F5D8D2}"/>
              </a:ext>
            </a:extLst>
          </p:cNvPr>
          <p:cNvGraphicFramePr>
            <a:graphicFrameLocks noGrp="1"/>
          </p:cNvGraphicFramePr>
          <p:nvPr>
            <p:ph type="chart" sz="quarter" idx="13"/>
            <p:extLst>
              <p:ext uri="{D42A27DB-BD31-4B8C-83A1-F6EECF244321}">
                <p14:modId xmlns:p14="http://schemas.microsoft.com/office/powerpoint/2010/main" val="20879163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5293D7-72F5-4A8A-BD9F-538E05AE2223}"/>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B4C2F1A3-2FBA-44D1-9B00-8C05DCE779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4426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4010A-EEB6-41D0-A6A9-A9D07E834478}"/>
              </a:ext>
            </a:extLst>
          </p:cNvPr>
          <p:cNvSpPr>
            <a:spLocks noGrp="1"/>
          </p:cNvSpPr>
          <p:nvPr>
            <p:ph type="title"/>
          </p:nvPr>
        </p:nvSpPr>
        <p:spPr/>
        <p:txBody>
          <a:bodyPr/>
          <a:lstStyle/>
          <a:p>
            <a:r>
              <a:rPr lang="en-US"/>
              <a:t>Instagram Posts By Hour | Motomel</a:t>
            </a:r>
          </a:p>
        </p:txBody>
      </p:sp>
      <p:graphicFrame>
        <p:nvGraphicFramePr>
          <p:cNvPr id="6" name="Chart Placeholder 5">
            <a:extLst>
              <a:ext uri="{FF2B5EF4-FFF2-40B4-BE49-F238E27FC236}">
                <a16:creationId xmlns:a16="http://schemas.microsoft.com/office/drawing/2014/main" id="{E55A41A9-C1B3-4CD9-BBD9-909101A1A77C}"/>
              </a:ext>
            </a:extLst>
          </p:cNvPr>
          <p:cNvGraphicFramePr>
            <a:graphicFrameLocks noGrp="1"/>
          </p:cNvGraphicFramePr>
          <p:nvPr>
            <p:ph type="chart" sz="quarter" idx="13"/>
            <p:extLst>
              <p:ext uri="{D42A27DB-BD31-4B8C-83A1-F6EECF244321}">
                <p14:modId xmlns:p14="http://schemas.microsoft.com/office/powerpoint/2010/main" val="29414678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887ED1-D799-4AC7-8CBD-B973CD87269E}"/>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89ADD37E-A41D-4556-A352-8D0354940B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93243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3B647-6668-4C34-A26C-FD73243E5240}"/>
              </a:ext>
            </a:extLst>
          </p:cNvPr>
          <p:cNvSpPr>
            <a:spLocks noGrp="1"/>
          </p:cNvSpPr>
          <p:nvPr>
            <p:ph type="title"/>
          </p:nvPr>
        </p:nvSpPr>
        <p:spPr/>
        <p:txBody>
          <a:bodyPr/>
          <a:lstStyle/>
          <a:p>
            <a:r>
              <a:rPr lang="en-US"/>
              <a:t>Instagram Interaction Rate By Hour | Motomel</a:t>
            </a:r>
          </a:p>
        </p:txBody>
      </p:sp>
      <p:graphicFrame>
        <p:nvGraphicFramePr>
          <p:cNvPr id="6" name="Chart Placeholder 5">
            <a:extLst>
              <a:ext uri="{FF2B5EF4-FFF2-40B4-BE49-F238E27FC236}">
                <a16:creationId xmlns:a16="http://schemas.microsoft.com/office/drawing/2014/main" id="{1B9637AB-36B2-4B2F-A212-FBE8A05613D6}"/>
              </a:ext>
            </a:extLst>
          </p:cNvPr>
          <p:cNvGraphicFramePr>
            <a:graphicFrameLocks noGrp="1"/>
          </p:cNvGraphicFramePr>
          <p:nvPr>
            <p:ph type="chart" sz="quarter" idx="13"/>
            <p:extLst>
              <p:ext uri="{D42A27DB-BD31-4B8C-83A1-F6EECF244321}">
                <p14:modId xmlns:p14="http://schemas.microsoft.com/office/powerpoint/2010/main" val="19151695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8557BA-F26D-401D-8E29-406D667B30D7}"/>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CD83B54E-E71F-4666-B37B-3CDB7F3974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23609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5B6F5-44B2-4C6C-8D58-E994822826D5}"/>
              </a:ext>
            </a:extLst>
          </p:cNvPr>
          <p:cNvSpPr>
            <a:spLocks noGrp="1"/>
          </p:cNvSpPr>
          <p:nvPr>
            <p:ph type="title"/>
          </p:nvPr>
        </p:nvSpPr>
        <p:spPr/>
        <p:txBody>
          <a:bodyPr/>
          <a:lstStyle/>
          <a:p>
            <a:r>
              <a:rPr lang="en-US"/>
              <a:t>Instagram Post Type Distribution Per Profile | Motomel</a:t>
            </a:r>
          </a:p>
        </p:txBody>
      </p:sp>
      <p:graphicFrame>
        <p:nvGraphicFramePr>
          <p:cNvPr id="6" name="Chart Placeholder 5">
            <a:extLst>
              <a:ext uri="{FF2B5EF4-FFF2-40B4-BE49-F238E27FC236}">
                <a16:creationId xmlns:a16="http://schemas.microsoft.com/office/drawing/2014/main" id="{D8F5CC42-01B3-45A5-AE49-652EF4451D9D}"/>
              </a:ext>
            </a:extLst>
          </p:cNvPr>
          <p:cNvGraphicFramePr>
            <a:graphicFrameLocks noGrp="1"/>
          </p:cNvGraphicFramePr>
          <p:nvPr>
            <p:ph type="chart" sz="quarter" idx="13"/>
            <p:extLst>
              <p:ext uri="{D42A27DB-BD31-4B8C-83A1-F6EECF244321}">
                <p14:modId xmlns:p14="http://schemas.microsoft.com/office/powerpoint/2010/main" val="39019372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B3630E-E746-4FEE-8A90-6731714B719F}"/>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BFE4EAB0-0E63-4480-A7B6-41C41F0579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98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75AD2-0790-4ADD-8626-3CFDE39867B0}"/>
              </a:ext>
            </a:extLst>
          </p:cNvPr>
          <p:cNvSpPr>
            <a:spLocks noGrp="1"/>
          </p:cNvSpPr>
          <p:nvPr>
            <p:ph type="title"/>
          </p:nvPr>
        </p:nvSpPr>
        <p:spPr/>
        <p:txBody>
          <a:bodyPr/>
          <a:lstStyle/>
          <a:p>
            <a:r>
              <a:rPr lang="en-US"/>
              <a:t>Instagram Interactions by Post Type | Motomel</a:t>
            </a:r>
          </a:p>
        </p:txBody>
      </p:sp>
      <p:graphicFrame>
        <p:nvGraphicFramePr>
          <p:cNvPr id="6" name="Chart Placeholder 5">
            <a:extLst>
              <a:ext uri="{FF2B5EF4-FFF2-40B4-BE49-F238E27FC236}">
                <a16:creationId xmlns:a16="http://schemas.microsoft.com/office/drawing/2014/main" id="{3BE5C3B0-26CD-43A1-9BD4-ED5A2B97BE55}"/>
              </a:ext>
            </a:extLst>
          </p:cNvPr>
          <p:cNvGraphicFramePr>
            <a:graphicFrameLocks noGrp="1"/>
          </p:cNvGraphicFramePr>
          <p:nvPr>
            <p:ph type="chart" sz="quarter" idx="13"/>
            <p:extLst>
              <p:ext uri="{D42A27DB-BD31-4B8C-83A1-F6EECF244321}">
                <p14:modId xmlns:p14="http://schemas.microsoft.com/office/powerpoint/2010/main" val="21985938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FD0C2B-0E9D-410A-8F5D-C5C9FE1935FD}"/>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30B7E96A-0292-44A6-9207-A951B680E6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23564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2790F-F8C6-4E20-8537-BF5B66B8751F}"/>
              </a:ext>
            </a:extLst>
          </p:cNvPr>
          <p:cNvSpPr>
            <a:spLocks noGrp="1"/>
          </p:cNvSpPr>
          <p:nvPr>
            <p:ph type="title"/>
          </p:nvPr>
        </p:nvSpPr>
        <p:spPr/>
        <p:txBody>
          <a:bodyPr/>
          <a:lstStyle/>
          <a:p>
            <a:r>
              <a:rPr lang="en-US"/>
              <a:t>Instagram Interaction Rate By Post Type | Motomel</a:t>
            </a:r>
          </a:p>
        </p:txBody>
      </p:sp>
      <p:graphicFrame>
        <p:nvGraphicFramePr>
          <p:cNvPr id="6" name="Chart Placeholder 5">
            <a:extLst>
              <a:ext uri="{FF2B5EF4-FFF2-40B4-BE49-F238E27FC236}">
                <a16:creationId xmlns:a16="http://schemas.microsoft.com/office/drawing/2014/main" id="{CF14FF27-A659-4CC2-B525-986E2248F0EA}"/>
              </a:ext>
            </a:extLst>
          </p:cNvPr>
          <p:cNvGraphicFramePr>
            <a:graphicFrameLocks noGrp="1"/>
          </p:cNvGraphicFramePr>
          <p:nvPr>
            <p:ph type="chart" sz="quarter" idx="13"/>
            <p:extLst>
              <p:ext uri="{D42A27DB-BD31-4B8C-83A1-F6EECF244321}">
                <p14:modId xmlns:p14="http://schemas.microsoft.com/office/powerpoint/2010/main" val="17516758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414697-7FE2-4641-9F84-D43FD43784B5}"/>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1F9E9817-EE85-4D81-AEE4-E93419F02E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33042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0DE17-B6D8-4A3F-B582-A606C77053C0}"/>
              </a:ext>
            </a:extLst>
          </p:cNvPr>
          <p:cNvSpPr>
            <a:spLocks noGrp="1"/>
          </p:cNvSpPr>
          <p:nvPr>
            <p:ph type="title"/>
          </p:nvPr>
        </p:nvSpPr>
        <p:spPr/>
        <p:txBody>
          <a:bodyPr/>
          <a:lstStyle/>
          <a:p>
            <a:r>
              <a:rPr lang="en-US"/>
              <a:t>Instagram Interactions Distribution | Motomel</a:t>
            </a:r>
          </a:p>
        </p:txBody>
      </p:sp>
      <p:graphicFrame>
        <p:nvGraphicFramePr>
          <p:cNvPr id="6" name="Chart Placeholder 5">
            <a:extLst>
              <a:ext uri="{FF2B5EF4-FFF2-40B4-BE49-F238E27FC236}">
                <a16:creationId xmlns:a16="http://schemas.microsoft.com/office/drawing/2014/main" id="{563BB9BE-9EFE-4488-9B9D-505A36E3F7F0}"/>
              </a:ext>
            </a:extLst>
          </p:cNvPr>
          <p:cNvGraphicFramePr>
            <a:graphicFrameLocks noGrp="1"/>
          </p:cNvGraphicFramePr>
          <p:nvPr>
            <p:ph type="chart" sz="quarter" idx="13"/>
            <p:extLst>
              <p:ext uri="{D42A27DB-BD31-4B8C-83A1-F6EECF244321}">
                <p14:modId xmlns:p14="http://schemas.microsoft.com/office/powerpoint/2010/main" val="7483088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291CB1-5F8B-43A2-834B-FDAB35C64917}"/>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C8970A8E-9B57-4367-8B61-6D11D24EDF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13091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5A7E9-D2F4-4091-86AD-E9256F71047E}"/>
              </a:ext>
            </a:extLst>
          </p:cNvPr>
          <p:cNvSpPr>
            <a:spLocks noGrp="1"/>
          </p:cNvSpPr>
          <p:nvPr>
            <p:ph type="title"/>
          </p:nvPr>
        </p:nvSpPr>
        <p:spPr/>
        <p:txBody>
          <a:bodyPr/>
          <a:lstStyle/>
          <a:p>
            <a:r>
              <a:rPr lang="en-US"/>
              <a:t>Instagram Hashtag Detection | Motomel - 1 of 2</a:t>
            </a:r>
          </a:p>
        </p:txBody>
      </p:sp>
      <p:graphicFrame>
        <p:nvGraphicFramePr>
          <p:cNvPr id="5" name="Table Placeholder 4">
            <a:extLst>
              <a:ext uri="{FF2B5EF4-FFF2-40B4-BE49-F238E27FC236}">
                <a16:creationId xmlns:a16="http://schemas.microsoft.com/office/drawing/2014/main" id="{6962EF10-C4E0-4F35-8F65-47B0118850B4}"/>
              </a:ext>
            </a:extLst>
          </p:cNvPr>
          <p:cNvGraphicFramePr>
            <a:graphicFrameLocks noGrp="1"/>
          </p:cNvGraphicFramePr>
          <p:nvPr>
            <p:ph type="tbl" sz="quarter" idx="13"/>
            <p:extLst>
              <p:ext uri="{D42A27DB-BD31-4B8C-83A1-F6EECF244321}">
                <p14:modId xmlns:p14="http://schemas.microsoft.com/office/powerpoint/2010/main" val="3048614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67459708"/>
                    </a:ext>
                  </a:extLst>
                </a:gridCol>
                <a:gridCol w="1399032">
                  <a:extLst>
                    <a:ext uri="{9D8B030D-6E8A-4147-A177-3AD203B41FA5}">
                      <a16:colId xmlns:a16="http://schemas.microsoft.com/office/drawing/2014/main" val="1914848455"/>
                    </a:ext>
                  </a:extLst>
                </a:gridCol>
                <a:gridCol w="1399032">
                  <a:extLst>
                    <a:ext uri="{9D8B030D-6E8A-4147-A177-3AD203B41FA5}">
                      <a16:colId xmlns:a16="http://schemas.microsoft.com/office/drawing/2014/main" val="2590477117"/>
                    </a:ext>
                  </a:extLst>
                </a:gridCol>
                <a:gridCol w="1399032">
                  <a:extLst>
                    <a:ext uri="{9D8B030D-6E8A-4147-A177-3AD203B41FA5}">
                      <a16:colId xmlns:a16="http://schemas.microsoft.com/office/drawing/2014/main" val="411895366"/>
                    </a:ext>
                  </a:extLst>
                </a:gridCol>
                <a:gridCol w="1399032">
                  <a:extLst>
                    <a:ext uri="{9D8B030D-6E8A-4147-A177-3AD203B41FA5}">
                      <a16:colId xmlns:a16="http://schemas.microsoft.com/office/drawing/2014/main" val="185260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616449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58.647058823529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68.647058823529</a:t>
                      </a:r>
                    </a:p>
                  </a:txBody>
                  <a:tcPr/>
                </a:tc>
                <a:extLst>
                  <a:ext uri="{0D108BD9-81ED-4DB2-BD59-A6C34878D82A}">
                    <a16:rowId xmlns:a16="http://schemas.microsoft.com/office/drawing/2014/main" val="2594391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extLst>
                  <a:ext uri="{0D108BD9-81ED-4DB2-BD59-A6C34878D82A}">
                    <a16:rowId xmlns:a16="http://schemas.microsoft.com/office/drawing/2014/main" val="2747755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#Zanella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a:t>
                      </a:r>
                    </a:p>
                  </a:txBody>
                  <a:tcPr/>
                </a:tc>
                <a:extLst>
                  <a:ext uri="{0D108BD9-81ED-4DB2-BD59-A6C34878D82A}">
                    <a16:rowId xmlns:a16="http://schemas.microsoft.com/office/drawing/2014/main" val="2351859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166.88888888889</a:t>
                      </a:r>
                    </a:p>
                  </a:txBody>
                  <a:tcPr/>
                </a:tc>
                <a:extLst>
                  <a:ext uri="{0D108BD9-81ED-4DB2-BD59-A6C34878D82A}">
                    <a16:rowId xmlns:a16="http://schemas.microsoft.com/office/drawing/2014/main" val="1655182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148.125</a:t>
                      </a:r>
                    </a:p>
                  </a:txBody>
                  <a:tcPr/>
                </a:tc>
                <a:extLst>
                  <a:ext uri="{0D108BD9-81ED-4DB2-BD59-A6C34878D82A}">
                    <a16:rowId xmlns:a16="http://schemas.microsoft.com/office/drawing/2014/main" val="1899428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#GileraMotors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161.28571428571</a:t>
                      </a:r>
                    </a:p>
                  </a:txBody>
                  <a:tcPr/>
                </a:tc>
                <a:extLst>
                  <a:ext uri="{0D108BD9-81ED-4DB2-BD59-A6C34878D82A}">
                    <a16:rowId xmlns:a16="http://schemas.microsoft.com/office/drawing/2014/main" val="597933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161.28571428571</a:t>
                      </a:r>
                    </a:p>
                  </a:txBody>
                  <a:tcPr/>
                </a:tc>
                <a:extLst>
                  <a:ext uri="{0D108BD9-81ED-4DB2-BD59-A6C34878D82A}">
                    <a16:rowId xmlns:a16="http://schemas.microsoft.com/office/drawing/2014/main" val="866845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#InfinitosCaminosTeEsperan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161.28571428571</a:t>
                      </a:r>
                    </a:p>
                  </a:txBody>
                  <a:tcPr/>
                </a:tc>
                <a:extLst>
                  <a:ext uri="{0D108BD9-81ED-4DB2-BD59-A6C34878D82A}">
                    <a16:rowId xmlns:a16="http://schemas.microsoft.com/office/drawing/2014/main" val="4011304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#0km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161.28571428571</a:t>
                      </a:r>
                    </a:p>
                  </a:txBody>
                  <a:tcPr/>
                </a:tc>
                <a:extLst>
                  <a:ext uri="{0D108BD9-81ED-4DB2-BD59-A6C34878D82A}">
                    <a16:rowId xmlns:a16="http://schemas.microsoft.com/office/drawing/2014/main" val="1299745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161.28571428571</a:t>
                      </a:r>
                    </a:p>
                  </a:txBody>
                  <a:tcPr/>
                </a:tc>
                <a:extLst>
                  <a:ext uri="{0D108BD9-81ED-4DB2-BD59-A6C34878D82A}">
                    <a16:rowId xmlns:a16="http://schemas.microsoft.com/office/drawing/2014/main" val="128075417"/>
                  </a:ext>
                </a:extLst>
              </a:tr>
            </a:tbl>
          </a:graphicData>
        </a:graphic>
      </p:graphicFrame>
      <p:sp>
        <p:nvSpPr>
          <p:cNvPr id="4" name="Text Placeholder 3">
            <a:extLst>
              <a:ext uri="{FF2B5EF4-FFF2-40B4-BE49-F238E27FC236}">
                <a16:creationId xmlns:a16="http://schemas.microsoft.com/office/drawing/2014/main" id="{2CDBB178-5097-40E7-848E-6DB7C3C21CA4}"/>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41521434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C9E9B-38B7-423B-917A-4975D1F3D321}"/>
              </a:ext>
            </a:extLst>
          </p:cNvPr>
          <p:cNvSpPr>
            <a:spLocks noGrp="1"/>
          </p:cNvSpPr>
          <p:nvPr>
            <p:ph type="title"/>
          </p:nvPr>
        </p:nvSpPr>
        <p:spPr/>
        <p:txBody>
          <a:bodyPr/>
          <a:lstStyle/>
          <a:p>
            <a:r>
              <a:rPr lang="en-US"/>
              <a:t>Instagram Hashtag Detection | Motomel - 2 of 2</a:t>
            </a:r>
          </a:p>
        </p:txBody>
      </p:sp>
      <p:graphicFrame>
        <p:nvGraphicFramePr>
          <p:cNvPr id="5" name="Table Placeholder 4">
            <a:extLst>
              <a:ext uri="{FF2B5EF4-FFF2-40B4-BE49-F238E27FC236}">
                <a16:creationId xmlns:a16="http://schemas.microsoft.com/office/drawing/2014/main" id="{10BE164F-F7FE-4F57-B624-DC9B5E1C39C4}"/>
              </a:ext>
            </a:extLst>
          </p:cNvPr>
          <p:cNvGraphicFramePr>
            <a:graphicFrameLocks noGrp="1"/>
          </p:cNvGraphicFramePr>
          <p:nvPr>
            <p:ph type="tbl" sz="quarter" idx="13"/>
            <p:extLst>
              <p:ext uri="{D42A27DB-BD31-4B8C-83A1-F6EECF244321}">
                <p14:modId xmlns:p14="http://schemas.microsoft.com/office/powerpoint/2010/main" val="2641972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64671981"/>
                    </a:ext>
                  </a:extLst>
                </a:gridCol>
                <a:gridCol w="1399032">
                  <a:extLst>
                    <a:ext uri="{9D8B030D-6E8A-4147-A177-3AD203B41FA5}">
                      <a16:colId xmlns:a16="http://schemas.microsoft.com/office/drawing/2014/main" val="3175298713"/>
                    </a:ext>
                  </a:extLst>
                </a:gridCol>
                <a:gridCol w="1399032">
                  <a:extLst>
                    <a:ext uri="{9D8B030D-6E8A-4147-A177-3AD203B41FA5}">
                      <a16:colId xmlns:a16="http://schemas.microsoft.com/office/drawing/2014/main" val="1086971007"/>
                    </a:ext>
                  </a:extLst>
                </a:gridCol>
                <a:gridCol w="1399032">
                  <a:extLst>
                    <a:ext uri="{9D8B030D-6E8A-4147-A177-3AD203B41FA5}">
                      <a16:colId xmlns:a16="http://schemas.microsoft.com/office/drawing/2014/main" val="34063606"/>
                    </a:ext>
                  </a:extLst>
                </a:gridCol>
                <a:gridCol w="1399032">
                  <a:extLst>
                    <a:ext uri="{9D8B030D-6E8A-4147-A177-3AD203B41FA5}">
                      <a16:colId xmlns:a16="http://schemas.microsoft.com/office/drawing/2014/main" val="842952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477478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#Zanellizate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extLst>
                  <a:ext uri="{0D108BD9-81ED-4DB2-BD59-A6C34878D82A}">
                    <a16:rowId xmlns:a16="http://schemas.microsoft.com/office/drawing/2014/main" val="1311339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#corven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extLst>
                  <a:ext uri="{0D108BD9-81ED-4DB2-BD59-A6C34878D82A}">
                    <a16:rowId xmlns:a16="http://schemas.microsoft.com/office/drawing/2014/main" val="1404358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#NosImpulsaNuestraHistoria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107.66666666667</a:t>
                      </a:r>
                    </a:p>
                  </a:txBody>
                  <a:tcPr/>
                </a:tc>
                <a:extLst>
                  <a:ext uri="{0D108BD9-81ED-4DB2-BD59-A6C34878D82A}">
                    <a16:rowId xmlns:a16="http://schemas.microsoft.com/office/drawing/2014/main" val="2738833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#Ceccatox700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258.33333333333</a:t>
                      </a:r>
                    </a:p>
                  </a:txBody>
                  <a:tcPr/>
                </a:tc>
                <a:extLst>
                  <a:ext uri="{0D108BD9-81ED-4DB2-BD59-A6C34878D82A}">
                    <a16:rowId xmlns:a16="http://schemas.microsoft.com/office/drawing/2014/main" val="1275210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#Iconica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258.33333333333</a:t>
                      </a:r>
                    </a:p>
                  </a:txBody>
                  <a:tcPr/>
                </a:tc>
                <a:extLst>
                  <a:ext uri="{0D108BD9-81ED-4DB2-BD59-A6C34878D82A}">
                    <a16:rowId xmlns:a16="http://schemas.microsoft.com/office/drawing/2014/main" val="3630938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#EnamorateDeTuMotomel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2692151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#𝐉𝐮𝐠𝐚𝐝𝐨𝐫𝐌𝐨𝐭𝐨𝐦𝐞𝐥</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334939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#Corven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extLst>
                  <a:ext uri="{0D108BD9-81ED-4DB2-BD59-A6C34878D82A}">
                    <a16:rowId xmlns:a16="http://schemas.microsoft.com/office/drawing/2014/main" val="1398605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extLst>
                  <a:ext uri="{0D108BD9-81ED-4DB2-BD59-A6C34878D82A}">
                    <a16:rowId xmlns:a16="http://schemas.microsoft.com/office/drawing/2014/main" val="1101428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#corvenmotos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extLst>
                  <a:ext uri="{0D108BD9-81ED-4DB2-BD59-A6C34878D82A}">
                    <a16:rowId xmlns:a16="http://schemas.microsoft.com/office/drawing/2014/main" val="956221360"/>
                  </a:ext>
                </a:extLst>
              </a:tr>
            </a:tbl>
          </a:graphicData>
        </a:graphic>
      </p:graphicFrame>
      <p:sp>
        <p:nvSpPr>
          <p:cNvPr id="4" name="Text Placeholder 3">
            <a:extLst>
              <a:ext uri="{FF2B5EF4-FFF2-40B4-BE49-F238E27FC236}">
                <a16:creationId xmlns:a16="http://schemas.microsoft.com/office/drawing/2014/main" id="{91D39E14-0EF9-4602-94A2-A04E53EF3CA8}"/>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7458226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F8FFA-6F6D-40CC-8A2F-D32C10AC54B6}"/>
              </a:ext>
            </a:extLst>
          </p:cNvPr>
          <p:cNvSpPr>
            <a:spLocks noGrp="1"/>
          </p:cNvSpPr>
          <p:nvPr>
            <p:ph type="title"/>
          </p:nvPr>
        </p:nvSpPr>
        <p:spPr/>
        <p:txBody>
          <a:bodyPr/>
          <a:lstStyle/>
          <a:p>
            <a:r>
              <a:rPr lang="en-US"/>
              <a:t>Instagram Posts Table | Motomel - 1 of 25</a:t>
            </a:r>
          </a:p>
        </p:txBody>
      </p:sp>
      <p:graphicFrame>
        <p:nvGraphicFramePr>
          <p:cNvPr id="5" name="Table Placeholder 4">
            <a:extLst>
              <a:ext uri="{FF2B5EF4-FFF2-40B4-BE49-F238E27FC236}">
                <a16:creationId xmlns:a16="http://schemas.microsoft.com/office/drawing/2014/main" id="{39B272F4-1B66-4C0A-80B3-F30F437F3F05}"/>
              </a:ext>
            </a:extLst>
          </p:cNvPr>
          <p:cNvGraphicFramePr>
            <a:graphicFrameLocks noGrp="1"/>
          </p:cNvGraphicFramePr>
          <p:nvPr>
            <p:ph type="tbl" sz="quarter" idx="13"/>
            <p:extLst>
              <p:ext uri="{D42A27DB-BD31-4B8C-83A1-F6EECF244321}">
                <p14:modId xmlns:p14="http://schemas.microsoft.com/office/powerpoint/2010/main" val="2714544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11114854"/>
                    </a:ext>
                  </a:extLst>
                </a:gridCol>
                <a:gridCol w="1810512">
                  <a:extLst>
                    <a:ext uri="{9D8B030D-6E8A-4147-A177-3AD203B41FA5}">
                      <a16:colId xmlns:a16="http://schemas.microsoft.com/office/drawing/2014/main" val="2060131495"/>
                    </a:ext>
                  </a:extLst>
                </a:gridCol>
                <a:gridCol w="822960">
                  <a:extLst>
                    <a:ext uri="{9D8B030D-6E8A-4147-A177-3AD203B41FA5}">
                      <a16:colId xmlns:a16="http://schemas.microsoft.com/office/drawing/2014/main" val="1556264861"/>
                    </a:ext>
                  </a:extLst>
                </a:gridCol>
                <a:gridCol w="822960">
                  <a:extLst>
                    <a:ext uri="{9D8B030D-6E8A-4147-A177-3AD203B41FA5}">
                      <a16:colId xmlns:a16="http://schemas.microsoft.com/office/drawing/2014/main" val="1900015028"/>
                    </a:ext>
                  </a:extLst>
                </a:gridCol>
                <a:gridCol w="822960">
                  <a:extLst>
                    <a:ext uri="{9D8B030D-6E8A-4147-A177-3AD203B41FA5}">
                      <a16:colId xmlns:a16="http://schemas.microsoft.com/office/drawing/2014/main" val="1762337999"/>
                    </a:ext>
                  </a:extLst>
                </a:gridCol>
                <a:gridCol w="822960">
                  <a:extLst>
                    <a:ext uri="{9D8B030D-6E8A-4147-A177-3AD203B41FA5}">
                      <a16:colId xmlns:a16="http://schemas.microsoft.com/office/drawing/2014/main" val="526322091"/>
                    </a:ext>
                  </a:extLst>
                </a:gridCol>
                <a:gridCol w="822960">
                  <a:extLst>
                    <a:ext uri="{9D8B030D-6E8A-4147-A177-3AD203B41FA5}">
                      <a16:colId xmlns:a16="http://schemas.microsoft.com/office/drawing/2014/main" val="285100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79096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@zanellahnos - 2022-02-11 17:35:00</a:t>
                      </a:r>
                      <a:r>
                        <a:rPr kumimoji="0" lang="es-ES" sz="1000" b="0" i="0" u="none" strike="noStrike" kern="1200" cap="none" spc="0" normalizeH="0" baseline="0" noProof="0">
                          <a:ln>
                            <a:noFill/>
                          </a:ln>
                          <a:solidFill>
                            <a:prstClr val="black"/>
                          </a:solidFill>
                          <a:effectLst/>
                          <a:uLnTx/>
                          <a:uFillTx/>
                          <a:latin typeface="+mn-lt"/>
                          <a:ea typeface="+mn-ea"/>
                          <a:cs typeface="+mn-cs"/>
                        </a:rPr>
                        <a:t>
 Las llamativas curvas y las líneas suaves del cuerpo se unen para dar una nueva versión del estilo clásico ceccatero. La Ceccato X 700 está marcada por el faro redondo de inspiración retro, los paneles laterales de aluminio del tanque de combustible, el asiento de cuero, las llantas de aleación de rayos múltiples y los neumáticos multipropósito. 
Además el peso en vacío de la Ceccato X 700 sea de solo 196 kg, lo que garantiza una alta relación potencia/peso.
#Zanella #Ceccatox700 #Iconica #Zanellizate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273763687_694689241701624_7986923827746154881_n.jpg?_nc_cat=110&amp;ccb=1-5&amp;_nc_sid=8ae9d6&amp;_nc_ohc=JpgfyHAWkoIAX_EldMW&amp;_nc_ht=scontent-lga3-1.cdninstagram.com&amp;edm=AL-3X8kEAAAA&amp;oh=00_AT8tXKSXizZ7X4u_r59DP_nV9xuxM0hrZTBG_6WdamoCFg&amp;oe=622373A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54965655"/>
                  </a:ext>
                </a:extLst>
              </a:tr>
            </a:tbl>
          </a:graphicData>
        </a:graphic>
      </p:graphicFrame>
      <p:sp>
        <p:nvSpPr>
          <p:cNvPr id="4" name="Text Placeholder 3">
            <a:extLst>
              <a:ext uri="{FF2B5EF4-FFF2-40B4-BE49-F238E27FC236}">
                <a16:creationId xmlns:a16="http://schemas.microsoft.com/office/drawing/2014/main" id="{AB0B9EB3-6425-4BC4-9FA8-0F3B8C2D701E}"/>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9579693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99F79-92CB-4883-84DA-25EE0FFD4691}"/>
              </a:ext>
            </a:extLst>
          </p:cNvPr>
          <p:cNvSpPr>
            <a:spLocks noGrp="1"/>
          </p:cNvSpPr>
          <p:nvPr>
            <p:ph type="title"/>
          </p:nvPr>
        </p:nvSpPr>
        <p:spPr/>
        <p:txBody>
          <a:bodyPr/>
          <a:lstStyle/>
          <a:p>
            <a:r>
              <a:rPr lang="en-US"/>
              <a:t>Instagram Posts Table | Motomel - 2 of 25</a:t>
            </a:r>
          </a:p>
        </p:txBody>
      </p:sp>
      <p:graphicFrame>
        <p:nvGraphicFramePr>
          <p:cNvPr id="5" name="Table Placeholder 4">
            <a:extLst>
              <a:ext uri="{FF2B5EF4-FFF2-40B4-BE49-F238E27FC236}">
                <a16:creationId xmlns:a16="http://schemas.microsoft.com/office/drawing/2014/main" id="{D1477490-91D9-4626-B63F-F1360EDB250B}"/>
              </a:ext>
            </a:extLst>
          </p:cNvPr>
          <p:cNvGraphicFramePr>
            <a:graphicFrameLocks noGrp="1"/>
          </p:cNvGraphicFramePr>
          <p:nvPr>
            <p:ph type="tbl" sz="quarter" idx="13"/>
            <p:extLst>
              <p:ext uri="{D42A27DB-BD31-4B8C-83A1-F6EECF244321}">
                <p14:modId xmlns:p14="http://schemas.microsoft.com/office/powerpoint/2010/main" val="1341513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00202404"/>
                    </a:ext>
                  </a:extLst>
                </a:gridCol>
                <a:gridCol w="1810512">
                  <a:extLst>
                    <a:ext uri="{9D8B030D-6E8A-4147-A177-3AD203B41FA5}">
                      <a16:colId xmlns:a16="http://schemas.microsoft.com/office/drawing/2014/main" val="2324196418"/>
                    </a:ext>
                  </a:extLst>
                </a:gridCol>
                <a:gridCol w="822960">
                  <a:extLst>
                    <a:ext uri="{9D8B030D-6E8A-4147-A177-3AD203B41FA5}">
                      <a16:colId xmlns:a16="http://schemas.microsoft.com/office/drawing/2014/main" val="3766628152"/>
                    </a:ext>
                  </a:extLst>
                </a:gridCol>
                <a:gridCol w="822960">
                  <a:extLst>
                    <a:ext uri="{9D8B030D-6E8A-4147-A177-3AD203B41FA5}">
                      <a16:colId xmlns:a16="http://schemas.microsoft.com/office/drawing/2014/main" val="525251586"/>
                    </a:ext>
                  </a:extLst>
                </a:gridCol>
                <a:gridCol w="822960">
                  <a:extLst>
                    <a:ext uri="{9D8B030D-6E8A-4147-A177-3AD203B41FA5}">
                      <a16:colId xmlns:a16="http://schemas.microsoft.com/office/drawing/2014/main" val="932411510"/>
                    </a:ext>
                  </a:extLst>
                </a:gridCol>
                <a:gridCol w="822960">
                  <a:extLst>
                    <a:ext uri="{9D8B030D-6E8A-4147-A177-3AD203B41FA5}">
                      <a16:colId xmlns:a16="http://schemas.microsoft.com/office/drawing/2014/main" val="2673162579"/>
                    </a:ext>
                  </a:extLst>
                </a:gridCol>
                <a:gridCol w="822960">
                  <a:extLst>
                    <a:ext uri="{9D8B030D-6E8A-4147-A177-3AD203B41FA5}">
                      <a16:colId xmlns:a16="http://schemas.microsoft.com/office/drawing/2014/main" val="2686388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51646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@zanellahnos - 2022-02-17 18:00:38</a:t>
                      </a:r>
                      <a:r>
                        <a:rPr kumimoji="0" lang="es-ES" sz="1000" b="0" i="0" u="none" strike="noStrike" kern="1200" cap="none" spc="0" normalizeH="0" baseline="0" noProof="0">
                          <a:ln>
                            <a:noFill/>
                          </a:ln>
                          <a:solidFill>
                            <a:prstClr val="black"/>
                          </a:solidFill>
                          <a:effectLst/>
                          <a:uLnTx/>
                          <a:uFillTx/>
                          <a:latin typeface="+mn-lt"/>
                          <a:ea typeface="+mn-ea"/>
                          <a:cs typeface="+mn-cs"/>
                        </a:rPr>
                        <a:t>
 Abraza las posibilidades, elimina los limites y atrévete a explorar terrenos diversos.
Pese a que esté lleno de desafios, la libertad está en el camino. Los atrevidos disfrutarán cada momento de girar el acelerador hacia el mañana.
Descubrí la nueva Ceccato X 700
#Zanella #Ceccatox700 #Iconica #Zanellizate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274280763_479005117082785_5391542037368525657_n.jpg?_nc_cat=111&amp;ccb=1-5&amp;_nc_sid=8ae9d6&amp;_nc_ohc=-rSJzF5x1QQAX9kmOWY&amp;_nc_ht=scontent-lga3-1.cdninstagram.com&amp;edm=AL-3X8kEAAAA&amp;oh=00_AT8B40dZAa3rWd7r_6NbMvhVLhSmoC_su-_RodTuXAeZGg&amp;oe=6223EC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77452897"/>
                  </a:ext>
                </a:extLst>
              </a:tr>
            </a:tbl>
          </a:graphicData>
        </a:graphic>
      </p:graphicFrame>
      <p:sp>
        <p:nvSpPr>
          <p:cNvPr id="4" name="Text Placeholder 3">
            <a:extLst>
              <a:ext uri="{FF2B5EF4-FFF2-40B4-BE49-F238E27FC236}">
                <a16:creationId xmlns:a16="http://schemas.microsoft.com/office/drawing/2014/main" id="{5B2C9337-C541-46AD-A645-927A711D77C5}"/>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2785797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EBE62-4120-487C-B9E0-F3C5391317E7}"/>
              </a:ext>
            </a:extLst>
          </p:cNvPr>
          <p:cNvSpPr>
            <a:spLocks noGrp="1"/>
          </p:cNvSpPr>
          <p:nvPr>
            <p:ph type="title"/>
          </p:nvPr>
        </p:nvSpPr>
        <p:spPr/>
        <p:txBody>
          <a:bodyPr/>
          <a:lstStyle/>
          <a:p>
            <a:r>
              <a:rPr lang="en-US"/>
              <a:t>Instagram Posts Table | Motomel - 3 of 25</a:t>
            </a:r>
          </a:p>
        </p:txBody>
      </p:sp>
      <p:graphicFrame>
        <p:nvGraphicFramePr>
          <p:cNvPr id="5" name="Table Placeholder 4">
            <a:extLst>
              <a:ext uri="{FF2B5EF4-FFF2-40B4-BE49-F238E27FC236}">
                <a16:creationId xmlns:a16="http://schemas.microsoft.com/office/drawing/2014/main" id="{206DC112-574B-48C7-8A5B-ACDB9AB843F4}"/>
              </a:ext>
            </a:extLst>
          </p:cNvPr>
          <p:cNvGraphicFramePr>
            <a:graphicFrameLocks noGrp="1"/>
          </p:cNvGraphicFramePr>
          <p:nvPr>
            <p:ph type="tbl" sz="quarter" idx="13"/>
            <p:extLst>
              <p:ext uri="{D42A27DB-BD31-4B8C-83A1-F6EECF244321}">
                <p14:modId xmlns:p14="http://schemas.microsoft.com/office/powerpoint/2010/main" val="2927773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45794384"/>
                    </a:ext>
                  </a:extLst>
                </a:gridCol>
                <a:gridCol w="1810512">
                  <a:extLst>
                    <a:ext uri="{9D8B030D-6E8A-4147-A177-3AD203B41FA5}">
                      <a16:colId xmlns:a16="http://schemas.microsoft.com/office/drawing/2014/main" val="1631774845"/>
                    </a:ext>
                  </a:extLst>
                </a:gridCol>
                <a:gridCol w="822960">
                  <a:extLst>
                    <a:ext uri="{9D8B030D-6E8A-4147-A177-3AD203B41FA5}">
                      <a16:colId xmlns:a16="http://schemas.microsoft.com/office/drawing/2014/main" val="3909863626"/>
                    </a:ext>
                  </a:extLst>
                </a:gridCol>
                <a:gridCol w="822960">
                  <a:extLst>
                    <a:ext uri="{9D8B030D-6E8A-4147-A177-3AD203B41FA5}">
                      <a16:colId xmlns:a16="http://schemas.microsoft.com/office/drawing/2014/main" val="342954726"/>
                    </a:ext>
                  </a:extLst>
                </a:gridCol>
                <a:gridCol w="822960">
                  <a:extLst>
                    <a:ext uri="{9D8B030D-6E8A-4147-A177-3AD203B41FA5}">
                      <a16:colId xmlns:a16="http://schemas.microsoft.com/office/drawing/2014/main" val="4189485995"/>
                    </a:ext>
                  </a:extLst>
                </a:gridCol>
                <a:gridCol w="822960">
                  <a:extLst>
                    <a:ext uri="{9D8B030D-6E8A-4147-A177-3AD203B41FA5}">
                      <a16:colId xmlns:a16="http://schemas.microsoft.com/office/drawing/2014/main" val="3938308749"/>
                    </a:ext>
                  </a:extLst>
                </a:gridCol>
                <a:gridCol w="822960">
                  <a:extLst>
                    <a:ext uri="{9D8B030D-6E8A-4147-A177-3AD203B41FA5}">
                      <a16:colId xmlns:a16="http://schemas.microsoft.com/office/drawing/2014/main" val="3800323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16458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- 2022-02-01 19:00:12</a:t>
                      </a:r>
                      <a:r>
                        <a:rPr kumimoji="0" lang="en-US" sz="1000" b="0" i="0" u="none" strike="noStrike" kern="1200" cap="none" spc="0" normalizeH="0" baseline="0" noProof="0">
                          <a:ln>
                            <a:noFill/>
                          </a:ln>
                          <a:solidFill>
                            <a:prstClr val="black"/>
                          </a:solidFill>
                          <a:effectLst/>
                          <a:uLnTx/>
                          <a:uFillTx/>
                          <a:latin typeface="+mn-lt"/>
                          <a:ea typeface="+mn-ea"/>
                          <a:cs typeface="+mn-cs"/>
                        </a:rPr>
                        <a:t>
 Gilera GX1 Sport 🏍️⁣
Salí a la calle a divertirte!!⁣
⁣
◻️ Motor 4 tiempos, refrigerado por aire⁣
◻️ Transmisión de 4 marchas⁣
◻️ Freno de disco, delantero y trasero⁣
◻️ Tablero digital⁣
◻️ Horquilla invertida⁣
◻️ Monoshock trasero⁣
⁣
Descubrí más detalles en 💻 www.gilera.com.ar⁣
⁣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273121259_1072423746936197_4665052871829092046_n.jpg?_nc_cat=108&amp;ccb=1-5&amp;_nc_sid=8ae9d6&amp;_nc_ohc=JmqUvNBlZ3sAX9Y96BC&amp;_nc_ht=scontent-iad3-2.cdninstagram.com&amp;edm=AL-3X8kEAAAA&amp;oh=00_AT_vMUcvhGKwsVf3ZpYeiBEaFFvvleJXoo6MNXEBkXnAMA&amp;oe=6223C6D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99426805"/>
                  </a:ext>
                </a:extLst>
              </a:tr>
            </a:tbl>
          </a:graphicData>
        </a:graphic>
      </p:graphicFrame>
      <p:sp>
        <p:nvSpPr>
          <p:cNvPr id="4" name="Text Placeholder 3">
            <a:extLst>
              <a:ext uri="{FF2B5EF4-FFF2-40B4-BE49-F238E27FC236}">
                <a16:creationId xmlns:a16="http://schemas.microsoft.com/office/drawing/2014/main" id="{E16AC0D6-A872-4A8C-BDD1-F4AB8CD5DD38}"/>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1794949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2BDDA-8781-493F-A6EF-A68C90AF62B0}"/>
              </a:ext>
            </a:extLst>
          </p:cNvPr>
          <p:cNvSpPr>
            <a:spLocks noGrp="1"/>
          </p:cNvSpPr>
          <p:nvPr>
            <p:ph type="title"/>
          </p:nvPr>
        </p:nvSpPr>
        <p:spPr/>
        <p:txBody>
          <a:bodyPr/>
          <a:lstStyle/>
          <a:p>
            <a:r>
              <a:rPr lang="en-US"/>
              <a:t>Instagram Posts Table | Motomel - 4 of 25</a:t>
            </a:r>
          </a:p>
        </p:txBody>
      </p:sp>
      <p:graphicFrame>
        <p:nvGraphicFramePr>
          <p:cNvPr id="5" name="Table Placeholder 4">
            <a:extLst>
              <a:ext uri="{FF2B5EF4-FFF2-40B4-BE49-F238E27FC236}">
                <a16:creationId xmlns:a16="http://schemas.microsoft.com/office/drawing/2014/main" id="{5C7E293F-1319-49B5-91B0-E700DB455E64}"/>
              </a:ext>
            </a:extLst>
          </p:cNvPr>
          <p:cNvGraphicFramePr>
            <a:graphicFrameLocks noGrp="1"/>
          </p:cNvGraphicFramePr>
          <p:nvPr>
            <p:ph type="tbl" sz="quarter" idx="13"/>
            <p:extLst>
              <p:ext uri="{D42A27DB-BD31-4B8C-83A1-F6EECF244321}">
                <p14:modId xmlns:p14="http://schemas.microsoft.com/office/powerpoint/2010/main" val="380048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55752468"/>
                    </a:ext>
                  </a:extLst>
                </a:gridCol>
                <a:gridCol w="1810512">
                  <a:extLst>
                    <a:ext uri="{9D8B030D-6E8A-4147-A177-3AD203B41FA5}">
                      <a16:colId xmlns:a16="http://schemas.microsoft.com/office/drawing/2014/main" val="3595939979"/>
                    </a:ext>
                  </a:extLst>
                </a:gridCol>
                <a:gridCol w="822960">
                  <a:extLst>
                    <a:ext uri="{9D8B030D-6E8A-4147-A177-3AD203B41FA5}">
                      <a16:colId xmlns:a16="http://schemas.microsoft.com/office/drawing/2014/main" val="2977313375"/>
                    </a:ext>
                  </a:extLst>
                </a:gridCol>
                <a:gridCol w="822960">
                  <a:extLst>
                    <a:ext uri="{9D8B030D-6E8A-4147-A177-3AD203B41FA5}">
                      <a16:colId xmlns:a16="http://schemas.microsoft.com/office/drawing/2014/main" val="170298322"/>
                    </a:ext>
                  </a:extLst>
                </a:gridCol>
                <a:gridCol w="822960">
                  <a:extLst>
                    <a:ext uri="{9D8B030D-6E8A-4147-A177-3AD203B41FA5}">
                      <a16:colId xmlns:a16="http://schemas.microsoft.com/office/drawing/2014/main" val="636415757"/>
                    </a:ext>
                  </a:extLst>
                </a:gridCol>
                <a:gridCol w="822960">
                  <a:extLst>
                    <a:ext uri="{9D8B030D-6E8A-4147-A177-3AD203B41FA5}">
                      <a16:colId xmlns:a16="http://schemas.microsoft.com/office/drawing/2014/main" val="4138626147"/>
                    </a:ext>
                  </a:extLst>
                </a:gridCol>
                <a:gridCol w="822960">
                  <a:extLst>
                    <a:ext uri="{9D8B030D-6E8A-4147-A177-3AD203B41FA5}">
                      <a16:colId xmlns:a16="http://schemas.microsoft.com/office/drawing/2014/main" val="577917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70070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- 2022-02-07 09:50:23</a:t>
                      </a:r>
                      <a:r>
                        <a:rPr kumimoji="0" lang="es-ES" sz="1000" b="0" i="0" u="none" strike="noStrike" kern="1200" cap="none" spc="0" normalizeH="0" baseline="0" noProof="0">
                          <a:ln>
                            <a:noFill/>
                          </a:ln>
                          <a:solidFill>
                            <a:prstClr val="black"/>
                          </a:solidFill>
                          <a:effectLst/>
                          <a:uLnTx/>
                          <a:uFillTx/>
                          <a:latin typeface="+mn-lt"/>
                          <a:ea typeface="+mn-ea"/>
                          <a:cs typeface="+mn-cs"/>
                        </a:rPr>
                        <a:t>
 ¿Ya sabés a dónde ir?
Descubrí una excelente opción para transitar todo tipo de caminos, de forma segura y con estilo.
Conocela en los concesionarios oficiales 
https://corvenmotos.com.ar/puntos-de-venta/
En instagram el link de acceso lo encontrás en la biografía
Elegí tu propia aventura.
#Corven #Motos #Triax250 #txr250x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273508916_701507591229420_5194877894432495505_n.jpg?_nc_cat=106&amp;ccb=1-5&amp;_nc_sid=8ae9d6&amp;_nc_ohc=8hSiswUsSqkAX8YU2zQ&amp;_nc_ht=scontent-lga3-1.cdninstagram.com&amp;edm=AL-3X8kEAAAA&amp;oh=00_AT-O0KDjbWFeylANe_6D7phn5-Zlt5PkYuRGc9gBxSdMJQ&amp;oe=6222D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50336783"/>
                  </a:ext>
                </a:extLst>
              </a:tr>
            </a:tbl>
          </a:graphicData>
        </a:graphic>
      </p:graphicFrame>
      <p:sp>
        <p:nvSpPr>
          <p:cNvPr id="4" name="Text Placeholder 3">
            <a:extLst>
              <a:ext uri="{FF2B5EF4-FFF2-40B4-BE49-F238E27FC236}">
                <a16:creationId xmlns:a16="http://schemas.microsoft.com/office/drawing/2014/main" id="{08BFD8EA-016A-46F8-92D4-CA5FA94A5FAF}"/>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7298048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1C304-0AE5-4F46-BFF2-FA8B29B9398D}"/>
              </a:ext>
            </a:extLst>
          </p:cNvPr>
          <p:cNvSpPr>
            <a:spLocks noGrp="1"/>
          </p:cNvSpPr>
          <p:nvPr>
            <p:ph type="title"/>
          </p:nvPr>
        </p:nvSpPr>
        <p:spPr/>
        <p:txBody>
          <a:bodyPr/>
          <a:lstStyle/>
          <a:p>
            <a:r>
              <a:rPr lang="en-US"/>
              <a:t>Instagram Posts Table | Motomel - 5 of 25</a:t>
            </a:r>
          </a:p>
        </p:txBody>
      </p:sp>
      <p:graphicFrame>
        <p:nvGraphicFramePr>
          <p:cNvPr id="5" name="Table Placeholder 4">
            <a:extLst>
              <a:ext uri="{FF2B5EF4-FFF2-40B4-BE49-F238E27FC236}">
                <a16:creationId xmlns:a16="http://schemas.microsoft.com/office/drawing/2014/main" id="{6A66EC62-0625-4DC7-B7FC-97053D3AA559}"/>
              </a:ext>
            </a:extLst>
          </p:cNvPr>
          <p:cNvGraphicFramePr>
            <a:graphicFrameLocks noGrp="1"/>
          </p:cNvGraphicFramePr>
          <p:nvPr>
            <p:ph type="tbl" sz="quarter" idx="13"/>
            <p:extLst>
              <p:ext uri="{D42A27DB-BD31-4B8C-83A1-F6EECF244321}">
                <p14:modId xmlns:p14="http://schemas.microsoft.com/office/powerpoint/2010/main" val="32359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44341499"/>
                    </a:ext>
                  </a:extLst>
                </a:gridCol>
                <a:gridCol w="1810512">
                  <a:extLst>
                    <a:ext uri="{9D8B030D-6E8A-4147-A177-3AD203B41FA5}">
                      <a16:colId xmlns:a16="http://schemas.microsoft.com/office/drawing/2014/main" val="2177336833"/>
                    </a:ext>
                  </a:extLst>
                </a:gridCol>
                <a:gridCol w="822960">
                  <a:extLst>
                    <a:ext uri="{9D8B030D-6E8A-4147-A177-3AD203B41FA5}">
                      <a16:colId xmlns:a16="http://schemas.microsoft.com/office/drawing/2014/main" val="837400215"/>
                    </a:ext>
                  </a:extLst>
                </a:gridCol>
                <a:gridCol w="822960">
                  <a:extLst>
                    <a:ext uri="{9D8B030D-6E8A-4147-A177-3AD203B41FA5}">
                      <a16:colId xmlns:a16="http://schemas.microsoft.com/office/drawing/2014/main" val="4153442313"/>
                    </a:ext>
                  </a:extLst>
                </a:gridCol>
                <a:gridCol w="822960">
                  <a:extLst>
                    <a:ext uri="{9D8B030D-6E8A-4147-A177-3AD203B41FA5}">
                      <a16:colId xmlns:a16="http://schemas.microsoft.com/office/drawing/2014/main" val="1517538280"/>
                    </a:ext>
                  </a:extLst>
                </a:gridCol>
                <a:gridCol w="822960">
                  <a:extLst>
                    <a:ext uri="{9D8B030D-6E8A-4147-A177-3AD203B41FA5}">
                      <a16:colId xmlns:a16="http://schemas.microsoft.com/office/drawing/2014/main" val="483228652"/>
                    </a:ext>
                  </a:extLst>
                </a:gridCol>
                <a:gridCol w="822960">
                  <a:extLst>
                    <a:ext uri="{9D8B030D-6E8A-4147-A177-3AD203B41FA5}">
                      <a16:colId xmlns:a16="http://schemas.microsoft.com/office/drawing/2014/main" val="3528785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06262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- 2022-02-03 19:00:18</a:t>
                      </a:r>
                      <a:r>
                        <a:rPr kumimoji="0" lang="en-US" sz="1000" b="0" i="0" u="none" strike="noStrike" kern="1200" cap="none" spc="0" normalizeH="0" baseline="0" noProof="0">
                          <a:ln>
                            <a:noFill/>
                          </a:ln>
                          <a:solidFill>
                            <a:prstClr val="black"/>
                          </a:solidFill>
                          <a:effectLst/>
                          <a:uLnTx/>
                          <a:uFillTx/>
                          <a:latin typeface="+mn-lt"/>
                          <a:ea typeface="+mn-ea"/>
                          <a:cs typeface="+mn-cs"/>
                        </a:rPr>
                        <a:t>
 Este verano se vive la aventura! #AventuraModoOn⁣
⁣
🔘 Motor monocilíndrico⁣
🔘 4 tiempos, refrigerado por aire⁣
🔘 Freno delantero de disco⁣
🔘 Tablero analógico - digital⁣
🔘 Iluminación LED⁣
⁣
Más detalles en nuestra nueva web 💻 www.gilera.com.ar⁣
⁣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273133527_270512715166003_586999232935149223_n.jpg?_nc_cat=102&amp;ccb=1-5&amp;_nc_sid=8ae9d6&amp;_nc_ohc=1jGJF3YHnOwAX-kJcA1&amp;_nc_ht=scontent-iad3-2.cdninstagram.com&amp;edm=AL-3X8kEAAAA&amp;oh=00_AT8uTdT6_hPsWvuyJt3J1nvnN_gZ0eqJnjPQC1o9BN0vUw&amp;oe=62229D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11594132"/>
                  </a:ext>
                </a:extLst>
              </a:tr>
            </a:tbl>
          </a:graphicData>
        </a:graphic>
      </p:graphicFrame>
      <p:sp>
        <p:nvSpPr>
          <p:cNvPr id="4" name="Text Placeholder 3">
            <a:extLst>
              <a:ext uri="{FF2B5EF4-FFF2-40B4-BE49-F238E27FC236}">
                <a16:creationId xmlns:a16="http://schemas.microsoft.com/office/drawing/2014/main" id="{DDF09BBA-F0CD-4299-8F1B-B9124AA60241}"/>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2499795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C8251-B5B4-4BAE-A7E8-B2F5215C782E}"/>
              </a:ext>
            </a:extLst>
          </p:cNvPr>
          <p:cNvSpPr>
            <a:spLocks noGrp="1"/>
          </p:cNvSpPr>
          <p:nvPr>
            <p:ph type="title"/>
          </p:nvPr>
        </p:nvSpPr>
        <p:spPr/>
        <p:txBody>
          <a:bodyPr/>
          <a:lstStyle/>
          <a:p>
            <a:r>
              <a:rPr lang="en-US"/>
              <a:t>Instagram Posts Table | Motomel - 6 of 25</a:t>
            </a:r>
          </a:p>
        </p:txBody>
      </p:sp>
      <p:graphicFrame>
        <p:nvGraphicFramePr>
          <p:cNvPr id="5" name="Table Placeholder 4">
            <a:extLst>
              <a:ext uri="{FF2B5EF4-FFF2-40B4-BE49-F238E27FC236}">
                <a16:creationId xmlns:a16="http://schemas.microsoft.com/office/drawing/2014/main" id="{1045FD4E-6E47-4816-BEA6-9C623350CAA8}"/>
              </a:ext>
            </a:extLst>
          </p:cNvPr>
          <p:cNvGraphicFramePr>
            <a:graphicFrameLocks noGrp="1"/>
          </p:cNvGraphicFramePr>
          <p:nvPr>
            <p:ph type="tbl" sz="quarter" idx="13"/>
            <p:extLst>
              <p:ext uri="{D42A27DB-BD31-4B8C-83A1-F6EECF244321}">
                <p14:modId xmlns:p14="http://schemas.microsoft.com/office/powerpoint/2010/main" val="2267012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56249778"/>
                    </a:ext>
                  </a:extLst>
                </a:gridCol>
                <a:gridCol w="1810512">
                  <a:extLst>
                    <a:ext uri="{9D8B030D-6E8A-4147-A177-3AD203B41FA5}">
                      <a16:colId xmlns:a16="http://schemas.microsoft.com/office/drawing/2014/main" val="3541685098"/>
                    </a:ext>
                  </a:extLst>
                </a:gridCol>
                <a:gridCol w="822960">
                  <a:extLst>
                    <a:ext uri="{9D8B030D-6E8A-4147-A177-3AD203B41FA5}">
                      <a16:colId xmlns:a16="http://schemas.microsoft.com/office/drawing/2014/main" val="2613311418"/>
                    </a:ext>
                  </a:extLst>
                </a:gridCol>
                <a:gridCol w="822960">
                  <a:extLst>
                    <a:ext uri="{9D8B030D-6E8A-4147-A177-3AD203B41FA5}">
                      <a16:colId xmlns:a16="http://schemas.microsoft.com/office/drawing/2014/main" val="521687795"/>
                    </a:ext>
                  </a:extLst>
                </a:gridCol>
                <a:gridCol w="822960">
                  <a:extLst>
                    <a:ext uri="{9D8B030D-6E8A-4147-A177-3AD203B41FA5}">
                      <a16:colId xmlns:a16="http://schemas.microsoft.com/office/drawing/2014/main" val="4085908044"/>
                    </a:ext>
                  </a:extLst>
                </a:gridCol>
                <a:gridCol w="822960">
                  <a:extLst>
                    <a:ext uri="{9D8B030D-6E8A-4147-A177-3AD203B41FA5}">
                      <a16:colId xmlns:a16="http://schemas.microsoft.com/office/drawing/2014/main" val="3862420332"/>
                    </a:ext>
                  </a:extLst>
                </a:gridCol>
                <a:gridCol w="822960">
                  <a:extLst>
                    <a:ext uri="{9D8B030D-6E8A-4147-A177-3AD203B41FA5}">
                      <a16:colId xmlns:a16="http://schemas.microsoft.com/office/drawing/2014/main" val="3858216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73672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- 2022-02-24 19:00:13</a:t>
                      </a:r>
                      <a:r>
                        <a:rPr kumimoji="0" lang="en-US" sz="1000" b="0" i="0" u="none" strike="noStrike" kern="1200" cap="none" spc="0" normalizeH="0" baseline="0" noProof="0">
                          <a:ln>
                            <a:noFill/>
                          </a:ln>
                          <a:solidFill>
                            <a:prstClr val="black"/>
                          </a:solidFill>
                          <a:effectLst/>
                          <a:uLnTx/>
                          <a:uFillTx/>
                          <a:latin typeface="+mn-lt"/>
                          <a:ea typeface="+mn-ea"/>
                          <a:cs typeface="+mn-cs"/>
                        </a:rPr>
                        <a:t>
 🔥 Gilera AC1 🔥⁣
⁣
Disponible en los concesionarios oficiales #Gilera 💪 ¡No te la pierdas!⁣
⁣
✅ Motor 4 tiempos, refrigerado por aire⁣
✅ Transmisión 5 marchas⁣
✅ Potencia 11.4 hp / 8000 rpm⁣
✅ Frenos delantero a disco y  trasero a tambor⁣
✅ Encendido eléctrico y patada⁣
⁣
Más info en 💻 www.gilera.com.ar/modelo⁣
⁣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274696214_663010028223853_8865447827797520420_n.jpg?_nc_cat=104&amp;ccb=1-5&amp;_nc_sid=8ae9d6&amp;_nc_ohc=xsrk-U14jmUAX9B2PQJ&amp;_nc_ht=scontent-iad3-2.cdninstagram.com&amp;edm=AL-3X8kEAAAA&amp;oh=00_AT8LQFwpL1-OWDQrypB9uQOQaJPdDDpbGmvK_hcrQgzYIg&amp;oe=62231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71157126"/>
                  </a:ext>
                </a:extLst>
              </a:tr>
            </a:tbl>
          </a:graphicData>
        </a:graphic>
      </p:graphicFrame>
      <p:sp>
        <p:nvSpPr>
          <p:cNvPr id="4" name="Text Placeholder 3">
            <a:extLst>
              <a:ext uri="{FF2B5EF4-FFF2-40B4-BE49-F238E27FC236}">
                <a16:creationId xmlns:a16="http://schemas.microsoft.com/office/drawing/2014/main" id="{239093B9-0AEB-4C0B-9EE0-85B81C39BC23}"/>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098113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08EB3-2249-4DBE-866D-1D1181D7DEA8}"/>
              </a:ext>
            </a:extLst>
          </p:cNvPr>
          <p:cNvSpPr>
            <a:spLocks noGrp="1"/>
          </p:cNvSpPr>
          <p:nvPr>
            <p:ph type="title"/>
          </p:nvPr>
        </p:nvSpPr>
        <p:spPr/>
        <p:txBody>
          <a:bodyPr/>
          <a:lstStyle/>
          <a:p>
            <a:r>
              <a:rPr lang="en-US"/>
              <a:t>Instagram Posts Table | Motomel - 7 of 25</a:t>
            </a:r>
          </a:p>
        </p:txBody>
      </p:sp>
      <p:graphicFrame>
        <p:nvGraphicFramePr>
          <p:cNvPr id="5" name="Table Placeholder 4">
            <a:extLst>
              <a:ext uri="{FF2B5EF4-FFF2-40B4-BE49-F238E27FC236}">
                <a16:creationId xmlns:a16="http://schemas.microsoft.com/office/drawing/2014/main" id="{72FCFD94-43EC-4AEA-A780-089FA664CAE7}"/>
              </a:ext>
            </a:extLst>
          </p:cNvPr>
          <p:cNvGraphicFramePr>
            <a:graphicFrameLocks noGrp="1"/>
          </p:cNvGraphicFramePr>
          <p:nvPr>
            <p:ph type="tbl" sz="quarter" idx="13"/>
            <p:extLst>
              <p:ext uri="{D42A27DB-BD31-4B8C-83A1-F6EECF244321}">
                <p14:modId xmlns:p14="http://schemas.microsoft.com/office/powerpoint/2010/main" val="4266841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45626273"/>
                    </a:ext>
                  </a:extLst>
                </a:gridCol>
                <a:gridCol w="1810512">
                  <a:extLst>
                    <a:ext uri="{9D8B030D-6E8A-4147-A177-3AD203B41FA5}">
                      <a16:colId xmlns:a16="http://schemas.microsoft.com/office/drawing/2014/main" val="3507158804"/>
                    </a:ext>
                  </a:extLst>
                </a:gridCol>
                <a:gridCol w="822960">
                  <a:extLst>
                    <a:ext uri="{9D8B030D-6E8A-4147-A177-3AD203B41FA5}">
                      <a16:colId xmlns:a16="http://schemas.microsoft.com/office/drawing/2014/main" val="2330240381"/>
                    </a:ext>
                  </a:extLst>
                </a:gridCol>
                <a:gridCol w="822960">
                  <a:extLst>
                    <a:ext uri="{9D8B030D-6E8A-4147-A177-3AD203B41FA5}">
                      <a16:colId xmlns:a16="http://schemas.microsoft.com/office/drawing/2014/main" val="1017666162"/>
                    </a:ext>
                  </a:extLst>
                </a:gridCol>
                <a:gridCol w="822960">
                  <a:extLst>
                    <a:ext uri="{9D8B030D-6E8A-4147-A177-3AD203B41FA5}">
                      <a16:colId xmlns:a16="http://schemas.microsoft.com/office/drawing/2014/main" val="961734444"/>
                    </a:ext>
                  </a:extLst>
                </a:gridCol>
                <a:gridCol w="822960">
                  <a:extLst>
                    <a:ext uri="{9D8B030D-6E8A-4147-A177-3AD203B41FA5}">
                      <a16:colId xmlns:a16="http://schemas.microsoft.com/office/drawing/2014/main" val="1604126412"/>
                    </a:ext>
                  </a:extLst>
                </a:gridCol>
                <a:gridCol w="822960">
                  <a:extLst>
                    <a:ext uri="{9D8B030D-6E8A-4147-A177-3AD203B41FA5}">
                      <a16:colId xmlns:a16="http://schemas.microsoft.com/office/drawing/2014/main" val="3261949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36532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@zanellahnos - 2022-02-15 17:00:25</a:t>
                      </a:r>
                      <a:r>
                        <a:rPr kumimoji="0" lang="es-ES" sz="1000" b="0" i="0" u="none" strike="noStrike" kern="1200" cap="none" spc="0" normalizeH="0" baseline="0" noProof="0">
                          <a:ln>
                            <a:noFill/>
                          </a:ln>
                          <a:solidFill>
                            <a:prstClr val="black"/>
                          </a:solidFill>
                          <a:effectLst/>
                          <a:uLnTx/>
                          <a:uFillTx/>
                          <a:latin typeface="+mn-lt"/>
                          <a:ea typeface="+mn-ea"/>
                          <a:cs typeface="+mn-cs"/>
                        </a:rPr>
                        <a:t>
 Si buscas una moto que no se parezca a nada de lo que conocías y que sea icónica, te presentamos la nueva Ceccato X 700 😎.
La X marca lo desconocido y nos llama a posibilidades infinitas. 
Descubrí más en el link de nuestra bio.
#Zanella #Ceccatox700 #Iconica #Zanellizate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273904326_679597536788842_1387061031621028981_n.jpg?_nc_cat=108&amp;ccb=1-5&amp;_nc_sid=8ae9d6&amp;_nc_ohc=BiupSVimsbYAX9mjJCz&amp;_nc_ht=scontent-lga3-1.cdninstagram.com&amp;edm=AL-3X8kEAAAA&amp;oh=00_AT_jO5PRv1q_p67m8P-d8vFjpeJGqczrdID_eKDj-rzRow&amp;oe=6223D9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18191671"/>
                  </a:ext>
                </a:extLst>
              </a:tr>
            </a:tbl>
          </a:graphicData>
        </a:graphic>
      </p:graphicFrame>
      <p:sp>
        <p:nvSpPr>
          <p:cNvPr id="4" name="Text Placeholder 3">
            <a:extLst>
              <a:ext uri="{FF2B5EF4-FFF2-40B4-BE49-F238E27FC236}">
                <a16:creationId xmlns:a16="http://schemas.microsoft.com/office/drawing/2014/main" id="{D884A443-F755-4040-A376-F15F448A1C18}"/>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7191000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C43C0-9707-4343-B93E-4EF331BB1C1F}"/>
              </a:ext>
            </a:extLst>
          </p:cNvPr>
          <p:cNvSpPr>
            <a:spLocks noGrp="1"/>
          </p:cNvSpPr>
          <p:nvPr>
            <p:ph type="title"/>
          </p:nvPr>
        </p:nvSpPr>
        <p:spPr/>
        <p:txBody>
          <a:bodyPr/>
          <a:lstStyle/>
          <a:p>
            <a:r>
              <a:rPr lang="en-US"/>
              <a:t>Instagram Posts Table | Motomel - 8 of 25</a:t>
            </a:r>
          </a:p>
        </p:txBody>
      </p:sp>
      <p:graphicFrame>
        <p:nvGraphicFramePr>
          <p:cNvPr id="5" name="Table Placeholder 4">
            <a:extLst>
              <a:ext uri="{FF2B5EF4-FFF2-40B4-BE49-F238E27FC236}">
                <a16:creationId xmlns:a16="http://schemas.microsoft.com/office/drawing/2014/main" id="{292182C5-D288-421A-B9C7-99EA42E482AB}"/>
              </a:ext>
            </a:extLst>
          </p:cNvPr>
          <p:cNvGraphicFramePr>
            <a:graphicFrameLocks noGrp="1"/>
          </p:cNvGraphicFramePr>
          <p:nvPr>
            <p:ph type="tbl" sz="quarter" idx="13"/>
            <p:extLst>
              <p:ext uri="{D42A27DB-BD31-4B8C-83A1-F6EECF244321}">
                <p14:modId xmlns:p14="http://schemas.microsoft.com/office/powerpoint/2010/main" val="750290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79538411"/>
                    </a:ext>
                  </a:extLst>
                </a:gridCol>
                <a:gridCol w="1810512">
                  <a:extLst>
                    <a:ext uri="{9D8B030D-6E8A-4147-A177-3AD203B41FA5}">
                      <a16:colId xmlns:a16="http://schemas.microsoft.com/office/drawing/2014/main" val="1390536890"/>
                    </a:ext>
                  </a:extLst>
                </a:gridCol>
                <a:gridCol w="822960">
                  <a:extLst>
                    <a:ext uri="{9D8B030D-6E8A-4147-A177-3AD203B41FA5}">
                      <a16:colId xmlns:a16="http://schemas.microsoft.com/office/drawing/2014/main" val="4185306977"/>
                    </a:ext>
                  </a:extLst>
                </a:gridCol>
                <a:gridCol w="822960">
                  <a:extLst>
                    <a:ext uri="{9D8B030D-6E8A-4147-A177-3AD203B41FA5}">
                      <a16:colId xmlns:a16="http://schemas.microsoft.com/office/drawing/2014/main" val="1006778112"/>
                    </a:ext>
                  </a:extLst>
                </a:gridCol>
                <a:gridCol w="822960">
                  <a:extLst>
                    <a:ext uri="{9D8B030D-6E8A-4147-A177-3AD203B41FA5}">
                      <a16:colId xmlns:a16="http://schemas.microsoft.com/office/drawing/2014/main" val="3456054616"/>
                    </a:ext>
                  </a:extLst>
                </a:gridCol>
                <a:gridCol w="822960">
                  <a:extLst>
                    <a:ext uri="{9D8B030D-6E8A-4147-A177-3AD203B41FA5}">
                      <a16:colId xmlns:a16="http://schemas.microsoft.com/office/drawing/2014/main" val="114697364"/>
                    </a:ext>
                  </a:extLst>
                </a:gridCol>
                <a:gridCol w="822960">
                  <a:extLst>
                    <a:ext uri="{9D8B030D-6E8A-4147-A177-3AD203B41FA5}">
                      <a16:colId xmlns:a16="http://schemas.microsoft.com/office/drawing/2014/main" val="34078987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78503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@zanellahnos - 2022-02-02 17:58:00</a:t>
                      </a:r>
                      <a:r>
                        <a:rPr kumimoji="0" lang="es-ES" sz="1000" b="0" i="0" u="none" strike="noStrike" kern="1200" cap="none" spc="0" normalizeH="0" baseline="0" noProof="0">
                          <a:ln>
                            <a:noFill/>
                          </a:ln>
                          <a:solidFill>
                            <a:prstClr val="black"/>
                          </a:solidFill>
                          <a:effectLst/>
                          <a:uLnTx/>
                          <a:uFillTx/>
                          <a:latin typeface="+mn-lt"/>
                          <a:ea typeface="+mn-ea"/>
                          <a:cs typeface="+mn-cs"/>
                        </a:rPr>
                        <a:t>
 La Ceccato R150 es el perfecto equilibrio entre tradición y modernidad, una mezcla que lleva la esencia del motociclismo a la máxima expresión.
Te la podes llevar en: 
👉🏼Cuotas fijas con Ahora 12
👉🏼Cuotas fijas con Ahora 18
Vos elegís el camino, nosotros te llevamos. 
#Zanella #Ceccato150R #NosImpulsaNuestraHistoria #Zanellizate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259141649_140921801715452_3692840020207459016_n.jpg?_nc_cat=107&amp;ccb=1-5&amp;_nc_sid=8ae9d6&amp;_nc_ohc=WB29UAlcnNsAX-f9T9U&amp;_nc_ht=scontent-lga3-1.cdninstagram.com&amp;edm=AL-3X8kEAAAA&amp;oh=00_AT-JJjb7P8EyQmQGeNup6hXrl2Br2MAXY3u6abdmAR2V3g&amp;oe=622237A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08693083"/>
                  </a:ext>
                </a:extLst>
              </a:tr>
            </a:tbl>
          </a:graphicData>
        </a:graphic>
      </p:graphicFrame>
      <p:sp>
        <p:nvSpPr>
          <p:cNvPr id="4" name="Text Placeholder 3">
            <a:extLst>
              <a:ext uri="{FF2B5EF4-FFF2-40B4-BE49-F238E27FC236}">
                <a16:creationId xmlns:a16="http://schemas.microsoft.com/office/drawing/2014/main" id="{1301AF02-AC2E-455B-BABB-10EAB805AB25}"/>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5390362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309F0-F66E-4EE9-A574-D99406439E1F}"/>
              </a:ext>
            </a:extLst>
          </p:cNvPr>
          <p:cNvSpPr>
            <a:spLocks noGrp="1"/>
          </p:cNvSpPr>
          <p:nvPr>
            <p:ph type="title"/>
          </p:nvPr>
        </p:nvSpPr>
        <p:spPr/>
        <p:txBody>
          <a:bodyPr/>
          <a:lstStyle/>
          <a:p>
            <a:r>
              <a:rPr lang="en-US"/>
              <a:t>Instagram Posts Table | Motomel - 9 of 25</a:t>
            </a:r>
          </a:p>
        </p:txBody>
      </p:sp>
      <p:graphicFrame>
        <p:nvGraphicFramePr>
          <p:cNvPr id="5" name="Table Placeholder 4">
            <a:extLst>
              <a:ext uri="{FF2B5EF4-FFF2-40B4-BE49-F238E27FC236}">
                <a16:creationId xmlns:a16="http://schemas.microsoft.com/office/drawing/2014/main" id="{F36D8AD8-27C8-4AA6-AD65-F5E8B747010A}"/>
              </a:ext>
            </a:extLst>
          </p:cNvPr>
          <p:cNvGraphicFramePr>
            <a:graphicFrameLocks noGrp="1"/>
          </p:cNvGraphicFramePr>
          <p:nvPr>
            <p:ph type="tbl" sz="quarter" idx="13"/>
            <p:extLst>
              <p:ext uri="{D42A27DB-BD31-4B8C-83A1-F6EECF244321}">
                <p14:modId xmlns:p14="http://schemas.microsoft.com/office/powerpoint/2010/main" val="864447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57277205"/>
                    </a:ext>
                  </a:extLst>
                </a:gridCol>
                <a:gridCol w="1810512">
                  <a:extLst>
                    <a:ext uri="{9D8B030D-6E8A-4147-A177-3AD203B41FA5}">
                      <a16:colId xmlns:a16="http://schemas.microsoft.com/office/drawing/2014/main" val="3936616846"/>
                    </a:ext>
                  </a:extLst>
                </a:gridCol>
                <a:gridCol w="822960">
                  <a:extLst>
                    <a:ext uri="{9D8B030D-6E8A-4147-A177-3AD203B41FA5}">
                      <a16:colId xmlns:a16="http://schemas.microsoft.com/office/drawing/2014/main" val="3401231102"/>
                    </a:ext>
                  </a:extLst>
                </a:gridCol>
                <a:gridCol w="822960">
                  <a:extLst>
                    <a:ext uri="{9D8B030D-6E8A-4147-A177-3AD203B41FA5}">
                      <a16:colId xmlns:a16="http://schemas.microsoft.com/office/drawing/2014/main" val="1439661119"/>
                    </a:ext>
                  </a:extLst>
                </a:gridCol>
                <a:gridCol w="822960">
                  <a:extLst>
                    <a:ext uri="{9D8B030D-6E8A-4147-A177-3AD203B41FA5}">
                      <a16:colId xmlns:a16="http://schemas.microsoft.com/office/drawing/2014/main" val="3801434518"/>
                    </a:ext>
                  </a:extLst>
                </a:gridCol>
                <a:gridCol w="822960">
                  <a:extLst>
                    <a:ext uri="{9D8B030D-6E8A-4147-A177-3AD203B41FA5}">
                      <a16:colId xmlns:a16="http://schemas.microsoft.com/office/drawing/2014/main" val="1808171183"/>
                    </a:ext>
                  </a:extLst>
                </a:gridCol>
                <a:gridCol w="822960">
                  <a:extLst>
                    <a:ext uri="{9D8B030D-6E8A-4147-A177-3AD203B41FA5}">
                      <a16:colId xmlns:a16="http://schemas.microsoft.com/office/drawing/2014/main" val="21505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7239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@motomeloficial - 2022-02-07 17:18:53</a:t>
                      </a:r>
                      <a:r>
                        <a:rPr kumimoji="0" lang="en-US" sz="1000" b="0" i="0" u="none" strike="noStrike" kern="1200" cap="none" spc="0" normalizeH="0" baseline="0" noProof="0">
                          <a:ln>
                            <a:noFill/>
                          </a:ln>
                          <a:solidFill>
                            <a:prstClr val="black"/>
                          </a:solidFill>
                          <a:effectLst/>
                          <a:uLnTx/>
                          <a:uFillTx/>
                          <a:latin typeface="+mn-lt"/>
                          <a:ea typeface="+mn-ea"/>
                          <a:cs typeface="+mn-cs"/>
                        </a:rPr>
                        <a:t>
 La 𝐒𝟐 𝟏𝟓𝟎 destaca por su 𝐫𝐞𝐬𝐢𝐬𝐭𝐞𝐧𝐭𝐞 𝐦𝐨𝐭𝐨𝐫 𝐂𝐆 𝐝𝐞 𝟒 𝐭𝐢𝐞𝐦𝐩𝐨𝐬 de 𝐛𝐚𝐣𝐨 𝐦𝐚𝐧𝐭𝐞𝐧𝐢𝐦𝐢𝐞𝐧𝐭𝐨 𝐲 𝐜𝐨𝐧𝐬𝐮𝐦𝐨 𝐫𝐞𝐝𝐮𝐜𝐢𝐝𝐨.
Además, viene con un 𝐦𝐚𝐧𝐢𝐥𝐥𝐚𝐫 súper cómodo para cualquier tipo de conducción y 𝐚𝐬𝐢𝐞𝐧𝐭𝐨 𝐛𝐢𝐩𝐥𝐚𝐳𝐚 𝐚𝐧𝐭𝐢𝐝𝐞𝐬𝐥𝐢𝐳𝐚𝐧𝐭𝐞 con agarre trasero ideal para que te copes y lleves a ese amigo que anda a pata 😅
Visitá nuestra web para conocerla más en detalle. Ingresá visitando el link en nuestra bio.
#MotomelTeBanca #Motome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273422504_436830721562520_3368457025975379381_n.jpg?_nc_cat=108&amp;ccb=1-5&amp;_nc_sid=8ae9d6&amp;_nc_ohc=dva9ZWPhmD4AX8hCZd3&amp;_nc_ht=scontent-iad3-1.cdninstagram.com&amp;edm=AL-3X8kEAAAA&amp;oh=00_AT_bOSWa149htJV39GfgTd1533VdZYQAV4UAhMlDjD0RRg&amp;oe=6223E08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47401603"/>
                  </a:ext>
                </a:extLst>
              </a:tr>
            </a:tbl>
          </a:graphicData>
        </a:graphic>
      </p:graphicFrame>
      <p:sp>
        <p:nvSpPr>
          <p:cNvPr id="4" name="Text Placeholder 3">
            <a:extLst>
              <a:ext uri="{FF2B5EF4-FFF2-40B4-BE49-F238E27FC236}">
                <a16:creationId xmlns:a16="http://schemas.microsoft.com/office/drawing/2014/main" id="{4DFB9905-2A53-4BDE-8C8B-542B8AD82640}"/>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9962396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308FF-1745-43C1-8FC7-321929EF04DC}"/>
              </a:ext>
            </a:extLst>
          </p:cNvPr>
          <p:cNvSpPr>
            <a:spLocks noGrp="1"/>
          </p:cNvSpPr>
          <p:nvPr>
            <p:ph type="title"/>
          </p:nvPr>
        </p:nvSpPr>
        <p:spPr/>
        <p:txBody>
          <a:bodyPr/>
          <a:lstStyle/>
          <a:p>
            <a:r>
              <a:rPr lang="en-US"/>
              <a:t>Instagram Posts Table | Motomel - 10 of 25</a:t>
            </a:r>
          </a:p>
        </p:txBody>
      </p:sp>
      <p:graphicFrame>
        <p:nvGraphicFramePr>
          <p:cNvPr id="5" name="Table Placeholder 4">
            <a:extLst>
              <a:ext uri="{FF2B5EF4-FFF2-40B4-BE49-F238E27FC236}">
                <a16:creationId xmlns:a16="http://schemas.microsoft.com/office/drawing/2014/main" id="{28B75556-D35C-4147-8E98-15F5A0B922EF}"/>
              </a:ext>
            </a:extLst>
          </p:cNvPr>
          <p:cNvGraphicFramePr>
            <a:graphicFrameLocks noGrp="1"/>
          </p:cNvGraphicFramePr>
          <p:nvPr>
            <p:ph type="tbl" sz="quarter" idx="13"/>
            <p:extLst>
              <p:ext uri="{D42A27DB-BD31-4B8C-83A1-F6EECF244321}">
                <p14:modId xmlns:p14="http://schemas.microsoft.com/office/powerpoint/2010/main" val="3878129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29329599"/>
                    </a:ext>
                  </a:extLst>
                </a:gridCol>
                <a:gridCol w="1810512">
                  <a:extLst>
                    <a:ext uri="{9D8B030D-6E8A-4147-A177-3AD203B41FA5}">
                      <a16:colId xmlns:a16="http://schemas.microsoft.com/office/drawing/2014/main" val="190827043"/>
                    </a:ext>
                  </a:extLst>
                </a:gridCol>
                <a:gridCol w="822960">
                  <a:extLst>
                    <a:ext uri="{9D8B030D-6E8A-4147-A177-3AD203B41FA5}">
                      <a16:colId xmlns:a16="http://schemas.microsoft.com/office/drawing/2014/main" val="2741730403"/>
                    </a:ext>
                  </a:extLst>
                </a:gridCol>
                <a:gridCol w="822960">
                  <a:extLst>
                    <a:ext uri="{9D8B030D-6E8A-4147-A177-3AD203B41FA5}">
                      <a16:colId xmlns:a16="http://schemas.microsoft.com/office/drawing/2014/main" val="3104176538"/>
                    </a:ext>
                  </a:extLst>
                </a:gridCol>
                <a:gridCol w="822960">
                  <a:extLst>
                    <a:ext uri="{9D8B030D-6E8A-4147-A177-3AD203B41FA5}">
                      <a16:colId xmlns:a16="http://schemas.microsoft.com/office/drawing/2014/main" val="1351533892"/>
                    </a:ext>
                  </a:extLst>
                </a:gridCol>
                <a:gridCol w="822960">
                  <a:extLst>
                    <a:ext uri="{9D8B030D-6E8A-4147-A177-3AD203B41FA5}">
                      <a16:colId xmlns:a16="http://schemas.microsoft.com/office/drawing/2014/main" val="640800860"/>
                    </a:ext>
                  </a:extLst>
                </a:gridCol>
                <a:gridCol w="822960">
                  <a:extLst>
                    <a:ext uri="{9D8B030D-6E8A-4147-A177-3AD203B41FA5}">
                      <a16:colId xmlns:a16="http://schemas.microsoft.com/office/drawing/2014/main" val="3281214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15778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- 2022-02-22 19:00:13</a:t>
                      </a:r>
                      <a:r>
                        <a:rPr kumimoji="0" lang="en-US" sz="1000" b="0" i="0" u="none" strike="noStrike" kern="1200" cap="none" spc="0" normalizeH="0" baseline="0" noProof="0">
                          <a:ln>
                            <a:noFill/>
                          </a:ln>
                          <a:solidFill>
                            <a:prstClr val="black"/>
                          </a:solidFill>
                          <a:effectLst/>
                          <a:uLnTx/>
                          <a:uFillTx/>
                          <a:latin typeface="+mn-lt"/>
                          <a:ea typeface="+mn-ea"/>
                          <a:cs typeface="+mn-cs"/>
                        </a:rPr>
                        <a:t>
 GILERA AC4 🙌 Enamorate de sus detalles⁣✨⁣
⁣
✔️ Motor 223cc⁣⁣⁣
✔️ Transmisión 17.7hp a 8500rpm⁣⁣⁣
✔️ Frenos de Disco delantero y trasero⁣⁣⁣
✔️ Neumáticos Delantero 100/80/17 - Trasero 130/70/17⁣⁣⁣
✔️ Encendido electrónico⁣⁣⁣
⁣⁣⁣
Para más información visitá: 💻 www.gilera.com.ar⁣⁣⁣
⁣⁣⁣
#GileraMotors #nuevo #retro #historia #Gilera #Gilera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274518636_1637210943323634_5762217705047691671_n.jpg?_nc_cat=101&amp;ccb=1-5&amp;_nc_sid=8ae9d6&amp;_nc_ohc=Z17mKdHMfDsAX9lua-q&amp;_nc_ht=scontent-iad3-2.cdninstagram.com&amp;edm=AL-3X8kEAAAA&amp;oh=00_AT9pfILnOdPQXbunS-GZkITVdtPO6q-D8qiyp0cy-sI8-Q&amp;oe=62232380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10490903"/>
                  </a:ext>
                </a:extLst>
              </a:tr>
            </a:tbl>
          </a:graphicData>
        </a:graphic>
      </p:graphicFrame>
      <p:sp>
        <p:nvSpPr>
          <p:cNvPr id="4" name="Text Placeholder 3">
            <a:extLst>
              <a:ext uri="{FF2B5EF4-FFF2-40B4-BE49-F238E27FC236}">
                <a16:creationId xmlns:a16="http://schemas.microsoft.com/office/drawing/2014/main" id="{4B0B372F-15CF-471A-9FE3-5FAE445FDFA9}"/>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084880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C286D-149E-42CA-96BD-E0F0069DF1E6}"/>
              </a:ext>
            </a:extLst>
          </p:cNvPr>
          <p:cNvSpPr>
            <a:spLocks noGrp="1"/>
          </p:cNvSpPr>
          <p:nvPr>
            <p:ph type="title"/>
          </p:nvPr>
        </p:nvSpPr>
        <p:spPr/>
        <p:txBody>
          <a:bodyPr/>
          <a:lstStyle/>
          <a:p>
            <a:r>
              <a:rPr lang="en-US"/>
              <a:t>Instagram Posts Table | Motomel - 11 of 25</a:t>
            </a:r>
          </a:p>
        </p:txBody>
      </p:sp>
      <p:graphicFrame>
        <p:nvGraphicFramePr>
          <p:cNvPr id="5" name="Table Placeholder 4">
            <a:extLst>
              <a:ext uri="{FF2B5EF4-FFF2-40B4-BE49-F238E27FC236}">
                <a16:creationId xmlns:a16="http://schemas.microsoft.com/office/drawing/2014/main" id="{93418072-A09C-47C9-AE3F-2BE7B73C2418}"/>
              </a:ext>
            </a:extLst>
          </p:cNvPr>
          <p:cNvGraphicFramePr>
            <a:graphicFrameLocks noGrp="1"/>
          </p:cNvGraphicFramePr>
          <p:nvPr>
            <p:ph type="tbl" sz="quarter" idx="13"/>
            <p:extLst>
              <p:ext uri="{D42A27DB-BD31-4B8C-83A1-F6EECF244321}">
                <p14:modId xmlns:p14="http://schemas.microsoft.com/office/powerpoint/2010/main" val="2847419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23947496"/>
                    </a:ext>
                  </a:extLst>
                </a:gridCol>
                <a:gridCol w="1810512">
                  <a:extLst>
                    <a:ext uri="{9D8B030D-6E8A-4147-A177-3AD203B41FA5}">
                      <a16:colId xmlns:a16="http://schemas.microsoft.com/office/drawing/2014/main" val="290318654"/>
                    </a:ext>
                  </a:extLst>
                </a:gridCol>
                <a:gridCol w="822960">
                  <a:extLst>
                    <a:ext uri="{9D8B030D-6E8A-4147-A177-3AD203B41FA5}">
                      <a16:colId xmlns:a16="http://schemas.microsoft.com/office/drawing/2014/main" val="2387752403"/>
                    </a:ext>
                  </a:extLst>
                </a:gridCol>
                <a:gridCol w="822960">
                  <a:extLst>
                    <a:ext uri="{9D8B030D-6E8A-4147-A177-3AD203B41FA5}">
                      <a16:colId xmlns:a16="http://schemas.microsoft.com/office/drawing/2014/main" val="2750310836"/>
                    </a:ext>
                  </a:extLst>
                </a:gridCol>
                <a:gridCol w="822960">
                  <a:extLst>
                    <a:ext uri="{9D8B030D-6E8A-4147-A177-3AD203B41FA5}">
                      <a16:colId xmlns:a16="http://schemas.microsoft.com/office/drawing/2014/main" val="3263496135"/>
                    </a:ext>
                  </a:extLst>
                </a:gridCol>
                <a:gridCol w="822960">
                  <a:extLst>
                    <a:ext uri="{9D8B030D-6E8A-4147-A177-3AD203B41FA5}">
                      <a16:colId xmlns:a16="http://schemas.microsoft.com/office/drawing/2014/main" val="1752699275"/>
                    </a:ext>
                  </a:extLst>
                </a:gridCol>
                <a:gridCol w="822960">
                  <a:extLst>
                    <a:ext uri="{9D8B030D-6E8A-4147-A177-3AD203B41FA5}">
                      <a16:colId xmlns:a16="http://schemas.microsoft.com/office/drawing/2014/main" val="3651493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67331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@motomeloficial - 2022-02-09 16:26:08</a:t>
                      </a:r>
                      <a:r>
                        <a:rPr kumimoji="0" lang="en-US" sz="1000" b="0" i="0" u="none" strike="noStrike" kern="1200" cap="none" spc="0" normalizeH="0" baseline="0" noProof="0">
                          <a:ln>
                            <a:noFill/>
                          </a:ln>
                          <a:solidFill>
                            <a:prstClr val="black"/>
                          </a:solidFill>
                          <a:effectLst/>
                          <a:uLnTx/>
                          <a:uFillTx/>
                          <a:latin typeface="+mn-lt"/>
                          <a:ea typeface="+mn-ea"/>
                          <a:cs typeface="+mn-cs"/>
                        </a:rPr>
                        <a:t>
 Tierra, asfalto o adoquines, a la 𝐒𝐤𝐮𝐚 𝟏𝟓𝟎 no le importa 💪🏼
La moto 𝐎𝐍/𝐎𝐅𝐅 más elegida por los argentinos.
¡El camino lo elegís vos! ⚡
Visitá nuestra web para conocerla más en detalle. Ingresá visitando el link en nuestra bio.
#MotomelTeBanca #Motomel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273519398_690772725448253_4117494584893798388_n.jpg?_nc_cat=106&amp;ccb=1-5&amp;_nc_sid=8ae9d6&amp;_nc_ohc=zJzO_4YbxZAAX903_c5&amp;_nc_ht=scontent-iad3-1.cdninstagram.com&amp;edm=AL-3X8kEAAAA&amp;oh=00_AT_Iq5-wfVD6tJFfxmPUkMPjTuYSGTbzw6ORgA9neSaNrQ&amp;oe=6223D36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55272417"/>
                  </a:ext>
                </a:extLst>
              </a:tr>
            </a:tbl>
          </a:graphicData>
        </a:graphic>
      </p:graphicFrame>
      <p:sp>
        <p:nvSpPr>
          <p:cNvPr id="4" name="Text Placeholder 3">
            <a:extLst>
              <a:ext uri="{FF2B5EF4-FFF2-40B4-BE49-F238E27FC236}">
                <a16:creationId xmlns:a16="http://schemas.microsoft.com/office/drawing/2014/main" id="{16C608F8-77E9-40F1-8708-F5D4037FD555}"/>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4990324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00496-0D3B-49F5-B0A2-5B4A830E6C66}"/>
              </a:ext>
            </a:extLst>
          </p:cNvPr>
          <p:cNvSpPr>
            <a:spLocks noGrp="1"/>
          </p:cNvSpPr>
          <p:nvPr>
            <p:ph type="title"/>
          </p:nvPr>
        </p:nvSpPr>
        <p:spPr/>
        <p:txBody>
          <a:bodyPr/>
          <a:lstStyle/>
          <a:p>
            <a:r>
              <a:rPr lang="en-US"/>
              <a:t>Instagram Posts Table | Motomel - 12 of 25</a:t>
            </a:r>
          </a:p>
        </p:txBody>
      </p:sp>
      <p:graphicFrame>
        <p:nvGraphicFramePr>
          <p:cNvPr id="5" name="Table Placeholder 4">
            <a:extLst>
              <a:ext uri="{FF2B5EF4-FFF2-40B4-BE49-F238E27FC236}">
                <a16:creationId xmlns:a16="http://schemas.microsoft.com/office/drawing/2014/main" id="{CD0A649B-2577-4944-9C5C-1874E9604C93}"/>
              </a:ext>
            </a:extLst>
          </p:cNvPr>
          <p:cNvGraphicFramePr>
            <a:graphicFrameLocks noGrp="1"/>
          </p:cNvGraphicFramePr>
          <p:nvPr>
            <p:ph type="tbl" sz="quarter" idx="13"/>
            <p:extLst>
              <p:ext uri="{D42A27DB-BD31-4B8C-83A1-F6EECF244321}">
                <p14:modId xmlns:p14="http://schemas.microsoft.com/office/powerpoint/2010/main" val="2438155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46701815"/>
                    </a:ext>
                  </a:extLst>
                </a:gridCol>
                <a:gridCol w="1810512">
                  <a:extLst>
                    <a:ext uri="{9D8B030D-6E8A-4147-A177-3AD203B41FA5}">
                      <a16:colId xmlns:a16="http://schemas.microsoft.com/office/drawing/2014/main" val="277966096"/>
                    </a:ext>
                  </a:extLst>
                </a:gridCol>
                <a:gridCol w="822960">
                  <a:extLst>
                    <a:ext uri="{9D8B030D-6E8A-4147-A177-3AD203B41FA5}">
                      <a16:colId xmlns:a16="http://schemas.microsoft.com/office/drawing/2014/main" val="4228833126"/>
                    </a:ext>
                  </a:extLst>
                </a:gridCol>
                <a:gridCol w="822960">
                  <a:extLst>
                    <a:ext uri="{9D8B030D-6E8A-4147-A177-3AD203B41FA5}">
                      <a16:colId xmlns:a16="http://schemas.microsoft.com/office/drawing/2014/main" val="1860270052"/>
                    </a:ext>
                  </a:extLst>
                </a:gridCol>
                <a:gridCol w="822960">
                  <a:extLst>
                    <a:ext uri="{9D8B030D-6E8A-4147-A177-3AD203B41FA5}">
                      <a16:colId xmlns:a16="http://schemas.microsoft.com/office/drawing/2014/main" val="3232708899"/>
                    </a:ext>
                  </a:extLst>
                </a:gridCol>
                <a:gridCol w="822960">
                  <a:extLst>
                    <a:ext uri="{9D8B030D-6E8A-4147-A177-3AD203B41FA5}">
                      <a16:colId xmlns:a16="http://schemas.microsoft.com/office/drawing/2014/main" val="3363874907"/>
                    </a:ext>
                  </a:extLst>
                </a:gridCol>
                <a:gridCol w="822960">
                  <a:extLst>
                    <a:ext uri="{9D8B030D-6E8A-4147-A177-3AD203B41FA5}">
                      <a16:colId xmlns:a16="http://schemas.microsoft.com/office/drawing/2014/main" val="3365314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9681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- 2022-02-22 17:50:47</a:t>
                      </a:r>
                      <a:r>
                        <a:rPr kumimoji="0" lang="es-ES" sz="1000" b="0" i="0" u="none" strike="noStrike" kern="1200" cap="none" spc="0" normalizeH="0" baseline="0" noProof="0">
                          <a:ln>
                            <a:noFill/>
                          </a:ln>
                          <a:solidFill>
                            <a:prstClr val="black"/>
                          </a:solidFill>
                          <a:effectLst/>
                          <a:uLnTx/>
                          <a:uFillTx/>
                          <a:latin typeface="+mn-lt"/>
                          <a:ea typeface="+mn-ea"/>
                          <a:cs typeface="+mn-cs"/>
                        </a:rPr>
                        <a:t>
 La 𝐒𝐤𝐮𝐚 𝟏𝟓𝟎 es la moto que se adapta a todos los terrenos 👊
¿Qué uso le das vos? ¿Sos más del estilo 𝐎𝐅𝐅 o del 𝐎𝐍?
👉Deslizá y elegí el modo que más te guste.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274447318_552358832970868_2744923781328869772_n.jpg?_nc_cat=103&amp;ccb=1-5&amp;_nc_sid=8ae9d6&amp;_nc_ohc=iBlxtUa6cbUAX9tIU_V&amp;_nc_oc=AQkfymH8eOXFHdbXL4jGb6mru2yg5eLIph_276gbbcQVoRgXvVuwTgAJI1x4H6b1KME&amp;_nc_ht=scontent-iad3-1.cdninstagram.com&amp;edm=AL-3X8kEAAAA&amp;oh=00_AT8pkq89Y66QQ8M1dFFclU9txGeEkTRhZzFc6AOSRGloNA&amp;oe=622246A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39751778"/>
                  </a:ext>
                </a:extLst>
              </a:tr>
            </a:tbl>
          </a:graphicData>
        </a:graphic>
      </p:graphicFrame>
      <p:sp>
        <p:nvSpPr>
          <p:cNvPr id="4" name="Text Placeholder 3">
            <a:extLst>
              <a:ext uri="{FF2B5EF4-FFF2-40B4-BE49-F238E27FC236}">
                <a16:creationId xmlns:a16="http://schemas.microsoft.com/office/drawing/2014/main" id="{50893012-89CD-4B61-9D7D-1C840C7F19A8}"/>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6940624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59A8F-6B4D-4136-AA75-F416D6C7215F}"/>
              </a:ext>
            </a:extLst>
          </p:cNvPr>
          <p:cNvSpPr>
            <a:spLocks noGrp="1"/>
          </p:cNvSpPr>
          <p:nvPr>
            <p:ph type="title"/>
          </p:nvPr>
        </p:nvSpPr>
        <p:spPr/>
        <p:txBody>
          <a:bodyPr/>
          <a:lstStyle/>
          <a:p>
            <a:r>
              <a:rPr lang="en-US"/>
              <a:t>Instagram Posts Table | Motomel - 13 of 25</a:t>
            </a:r>
          </a:p>
        </p:txBody>
      </p:sp>
      <p:graphicFrame>
        <p:nvGraphicFramePr>
          <p:cNvPr id="5" name="Table Placeholder 4">
            <a:extLst>
              <a:ext uri="{FF2B5EF4-FFF2-40B4-BE49-F238E27FC236}">
                <a16:creationId xmlns:a16="http://schemas.microsoft.com/office/drawing/2014/main" id="{25A019AE-248B-45A8-8D41-7E9990A24DF3}"/>
              </a:ext>
            </a:extLst>
          </p:cNvPr>
          <p:cNvGraphicFramePr>
            <a:graphicFrameLocks noGrp="1"/>
          </p:cNvGraphicFramePr>
          <p:nvPr>
            <p:ph type="tbl" sz="quarter" idx="13"/>
            <p:extLst>
              <p:ext uri="{D42A27DB-BD31-4B8C-83A1-F6EECF244321}">
                <p14:modId xmlns:p14="http://schemas.microsoft.com/office/powerpoint/2010/main" val="2282576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36796095"/>
                    </a:ext>
                  </a:extLst>
                </a:gridCol>
                <a:gridCol w="1810512">
                  <a:extLst>
                    <a:ext uri="{9D8B030D-6E8A-4147-A177-3AD203B41FA5}">
                      <a16:colId xmlns:a16="http://schemas.microsoft.com/office/drawing/2014/main" val="2720499379"/>
                    </a:ext>
                  </a:extLst>
                </a:gridCol>
                <a:gridCol w="822960">
                  <a:extLst>
                    <a:ext uri="{9D8B030D-6E8A-4147-A177-3AD203B41FA5}">
                      <a16:colId xmlns:a16="http://schemas.microsoft.com/office/drawing/2014/main" val="3114787395"/>
                    </a:ext>
                  </a:extLst>
                </a:gridCol>
                <a:gridCol w="822960">
                  <a:extLst>
                    <a:ext uri="{9D8B030D-6E8A-4147-A177-3AD203B41FA5}">
                      <a16:colId xmlns:a16="http://schemas.microsoft.com/office/drawing/2014/main" val="3871946112"/>
                    </a:ext>
                  </a:extLst>
                </a:gridCol>
                <a:gridCol w="822960">
                  <a:extLst>
                    <a:ext uri="{9D8B030D-6E8A-4147-A177-3AD203B41FA5}">
                      <a16:colId xmlns:a16="http://schemas.microsoft.com/office/drawing/2014/main" val="2987307264"/>
                    </a:ext>
                  </a:extLst>
                </a:gridCol>
                <a:gridCol w="822960">
                  <a:extLst>
                    <a:ext uri="{9D8B030D-6E8A-4147-A177-3AD203B41FA5}">
                      <a16:colId xmlns:a16="http://schemas.microsoft.com/office/drawing/2014/main" val="3858344848"/>
                    </a:ext>
                  </a:extLst>
                </a:gridCol>
                <a:gridCol w="822960">
                  <a:extLst>
                    <a:ext uri="{9D8B030D-6E8A-4147-A177-3AD203B41FA5}">
                      <a16:colId xmlns:a16="http://schemas.microsoft.com/office/drawing/2014/main" val="157186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17070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- 2022-02-10 19:00:13</a:t>
                      </a:r>
                      <a:r>
                        <a:rPr kumimoji="0" lang="en-US" sz="1000" b="0" i="0" u="none" strike="noStrike" kern="1200" cap="none" spc="0" normalizeH="0" baseline="0" noProof="0">
                          <a:ln>
                            <a:noFill/>
                          </a:ln>
                          <a:solidFill>
                            <a:prstClr val="black"/>
                          </a:solidFill>
                          <a:effectLst/>
                          <a:uLnTx/>
                          <a:uFillTx/>
                          <a:latin typeface="+mn-lt"/>
                          <a:ea typeface="+mn-ea"/>
                          <a:cs typeface="+mn-cs"/>
                        </a:rPr>
                        <a:t>
 ¡Nueva AC1! 🔥 Descubrí su diseño clásico 🙌😎⁣
⁣
◼ Motor 4 tiempos, refrigerado por aire⁣
◼ Transmisión 5 marchas⁣
◼ Potencia 11.4 hp / 8000 rpm⁣
◼ Freno delantero a disco y  trasero a tambor⁣
◼ Encendido eléctrico y patada⁣
⁣
Más info en: 💻 www.gilera.com.ar/modelo⁣
⁣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273775907_628553814869550_9133164928376723531_n.jpg?_nc_cat=110&amp;ccb=1-5&amp;_nc_sid=8ae9d6&amp;_nc_ohc=OyxvoznLdikAX9lnma_&amp;_nc_ht=scontent-iad3-2.cdninstagram.com&amp;edm=AL-3X8kEAAAA&amp;oh=00_AT82ZiKdb6ixUnof9GpPQzCWUhuEBmekuF8LTQn5jL93sw&amp;oe=6222E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32942929"/>
                  </a:ext>
                </a:extLst>
              </a:tr>
            </a:tbl>
          </a:graphicData>
        </a:graphic>
      </p:graphicFrame>
      <p:sp>
        <p:nvSpPr>
          <p:cNvPr id="4" name="Text Placeholder 3">
            <a:extLst>
              <a:ext uri="{FF2B5EF4-FFF2-40B4-BE49-F238E27FC236}">
                <a16:creationId xmlns:a16="http://schemas.microsoft.com/office/drawing/2014/main" id="{2259EE7E-A871-4F96-9383-0DBF3C76074E}"/>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0265627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A9A8B-1DA7-43B1-8D60-7799C7251413}"/>
              </a:ext>
            </a:extLst>
          </p:cNvPr>
          <p:cNvSpPr>
            <a:spLocks noGrp="1"/>
          </p:cNvSpPr>
          <p:nvPr>
            <p:ph type="title"/>
          </p:nvPr>
        </p:nvSpPr>
        <p:spPr/>
        <p:txBody>
          <a:bodyPr/>
          <a:lstStyle/>
          <a:p>
            <a:r>
              <a:rPr lang="en-US"/>
              <a:t>Instagram Posts Table | Motomel - 14 of 25</a:t>
            </a:r>
          </a:p>
        </p:txBody>
      </p:sp>
      <p:graphicFrame>
        <p:nvGraphicFramePr>
          <p:cNvPr id="5" name="Table Placeholder 4">
            <a:extLst>
              <a:ext uri="{FF2B5EF4-FFF2-40B4-BE49-F238E27FC236}">
                <a16:creationId xmlns:a16="http://schemas.microsoft.com/office/drawing/2014/main" id="{50AD6D2E-96EE-473D-89F2-0B94E0F32D4B}"/>
              </a:ext>
            </a:extLst>
          </p:cNvPr>
          <p:cNvGraphicFramePr>
            <a:graphicFrameLocks noGrp="1"/>
          </p:cNvGraphicFramePr>
          <p:nvPr>
            <p:ph type="tbl" sz="quarter" idx="13"/>
            <p:extLst>
              <p:ext uri="{D42A27DB-BD31-4B8C-83A1-F6EECF244321}">
                <p14:modId xmlns:p14="http://schemas.microsoft.com/office/powerpoint/2010/main" val="3760483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56333395"/>
                    </a:ext>
                  </a:extLst>
                </a:gridCol>
                <a:gridCol w="1810512">
                  <a:extLst>
                    <a:ext uri="{9D8B030D-6E8A-4147-A177-3AD203B41FA5}">
                      <a16:colId xmlns:a16="http://schemas.microsoft.com/office/drawing/2014/main" val="2433421801"/>
                    </a:ext>
                  </a:extLst>
                </a:gridCol>
                <a:gridCol w="822960">
                  <a:extLst>
                    <a:ext uri="{9D8B030D-6E8A-4147-A177-3AD203B41FA5}">
                      <a16:colId xmlns:a16="http://schemas.microsoft.com/office/drawing/2014/main" val="3167789197"/>
                    </a:ext>
                  </a:extLst>
                </a:gridCol>
                <a:gridCol w="822960">
                  <a:extLst>
                    <a:ext uri="{9D8B030D-6E8A-4147-A177-3AD203B41FA5}">
                      <a16:colId xmlns:a16="http://schemas.microsoft.com/office/drawing/2014/main" val="1377490824"/>
                    </a:ext>
                  </a:extLst>
                </a:gridCol>
                <a:gridCol w="822960">
                  <a:extLst>
                    <a:ext uri="{9D8B030D-6E8A-4147-A177-3AD203B41FA5}">
                      <a16:colId xmlns:a16="http://schemas.microsoft.com/office/drawing/2014/main" val="254710690"/>
                    </a:ext>
                  </a:extLst>
                </a:gridCol>
                <a:gridCol w="822960">
                  <a:extLst>
                    <a:ext uri="{9D8B030D-6E8A-4147-A177-3AD203B41FA5}">
                      <a16:colId xmlns:a16="http://schemas.microsoft.com/office/drawing/2014/main" val="2401870654"/>
                    </a:ext>
                  </a:extLst>
                </a:gridCol>
                <a:gridCol w="822960">
                  <a:extLst>
                    <a:ext uri="{9D8B030D-6E8A-4147-A177-3AD203B41FA5}">
                      <a16:colId xmlns:a16="http://schemas.microsoft.com/office/drawing/2014/main" val="2472492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67331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@motomeloficial - 2022-02-17 18:23:44</a:t>
                      </a:r>
                      <a:r>
                        <a:rPr kumimoji="0" lang="en-US" sz="1000" b="0" i="0" u="none" strike="noStrike" kern="1200" cap="none" spc="0" normalizeH="0" baseline="0" noProof="0">
                          <a:ln>
                            <a:noFill/>
                          </a:ln>
                          <a:solidFill>
                            <a:prstClr val="black"/>
                          </a:solidFill>
                          <a:effectLst/>
                          <a:uLnTx/>
                          <a:uFillTx/>
                          <a:latin typeface="+mn-lt"/>
                          <a:ea typeface="+mn-ea"/>
                          <a:cs typeface="+mn-cs"/>
                        </a:rPr>
                        <a:t>
 𝟒 𝐜𝐨𝐥𝐨𝐫𝐞𝐬 𝐝𝐢𝐟𝐞𝐫𝐞𝐧𝐭𝐞𝐬 la misma garra de siempre 👊
Y vos, ¿con qué variante de la 𝐒𝐤𝐮𝐚 𝟏𝟓𝟎 te quedas? 👇
⚡Visitá nuestra web para conocerla más en detalle. Ingresá visitando el link en nuestra bio.
#MotomelTeBanca #Motomel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274030270_5146105608742834_2689317109311841851_n.jpg?stp=dst-jpg_e35_s640x640_sh0.08&amp;_nc_ht=scontent.cdninstagram.com&amp;_nc_cat=110&amp;_nc_ohc=OldfCtw0qYQAX_2Oy9K&amp;edm=AMO9-JQAAAAA&amp;ccb=7-4&amp;oh=00_AT8cYmuQV7n_GLodP-nZpbSU688VuGwPrflut1NYj4UJDA&amp;oe=621EB572&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64241829"/>
                  </a:ext>
                </a:extLst>
              </a:tr>
            </a:tbl>
          </a:graphicData>
        </a:graphic>
      </p:graphicFrame>
      <p:sp>
        <p:nvSpPr>
          <p:cNvPr id="4" name="Text Placeholder 3">
            <a:extLst>
              <a:ext uri="{FF2B5EF4-FFF2-40B4-BE49-F238E27FC236}">
                <a16:creationId xmlns:a16="http://schemas.microsoft.com/office/drawing/2014/main" id="{891A4760-7278-40A8-B6A8-EB5E660C51E8}"/>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77285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F0C4C-F723-4431-978E-8F0B18092CA1}"/>
              </a:ext>
            </a:extLst>
          </p:cNvPr>
          <p:cNvSpPr>
            <a:spLocks noGrp="1"/>
          </p:cNvSpPr>
          <p:nvPr>
            <p:ph type="title"/>
          </p:nvPr>
        </p:nvSpPr>
        <p:spPr/>
        <p:txBody>
          <a:bodyPr/>
          <a:lstStyle/>
          <a:p>
            <a:r>
              <a:rPr lang="en-US"/>
              <a:t>Instagram Posts Table | Motomel - 15 of 25</a:t>
            </a:r>
          </a:p>
        </p:txBody>
      </p:sp>
      <p:graphicFrame>
        <p:nvGraphicFramePr>
          <p:cNvPr id="5" name="Table Placeholder 4">
            <a:extLst>
              <a:ext uri="{FF2B5EF4-FFF2-40B4-BE49-F238E27FC236}">
                <a16:creationId xmlns:a16="http://schemas.microsoft.com/office/drawing/2014/main" id="{5DC72770-78C5-411B-98FB-6A8FBC01B0D2}"/>
              </a:ext>
            </a:extLst>
          </p:cNvPr>
          <p:cNvGraphicFramePr>
            <a:graphicFrameLocks noGrp="1"/>
          </p:cNvGraphicFramePr>
          <p:nvPr>
            <p:ph type="tbl" sz="quarter" idx="13"/>
            <p:extLst>
              <p:ext uri="{D42A27DB-BD31-4B8C-83A1-F6EECF244321}">
                <p14:modId xmlns:p14="http://schemas.microsoft.com/office/powerpoint/2010/main" val="4207188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93827356"/>
                    </a:ext>
                  </a:extLst>
                </a:gridCol>
                <a:gridCol w="1810512">
                  <a:extLst>
                    <a:ext uri="{9D8B030D-6E8A-4147-A177-3AD203B41FA5}">
                      <a16:colId xmlns:a16="http://schemas.microsoft.com/office/drawing/2014/main" val="3563791367"/>
                    </a:ext>
                  </a:extLst>
                </a:gridCol>
                <a:gridCol w="822960">
                  <a:extLst>
                    <a:ext uri="{9D8B030D-6E8A-4147-A177-3AD203B41FA5}">
                      <a16:colId xmlns:a16="http://schemas.microsoft.com/office/drawing/2014/main" val="3418627923"/>
                    </a:ext>
                  </a:extLst>
                </a:gridCol>
                <a:gridCol w="822960">
                  <a:extLst>
                    <a:ext uri="{9D8B030D-6E8A-4147-A177-3AD203B41FA5}">
                      <a16:colId xmlns:a16="http://schemas.microsoft.com/office/drawing/2014/main" val="3191030382"/>
                    </a:ext>
                  </a:extLst>
                </a:gridCol>
                <a:gridCol w="822960">
                  <a:extLst>
                    <a:ext uri="{9D8B030D-6E8A-4147-A177-3AD203B41FA5}">
                      <a16:colId xmlns:a16="http://schemas.microsoft.com/office/drawing/2014/main" val="1604886105"/>
                    </a:ext>
                  </a:extLst>
                </a:gridCol>
                <a:gridCol w="822960">
                  <a:extLst>
                    <a:ext uri="{9D8B030D-6E8A-4147-A177-3AD203B41FA5}">
                      <a16:colId xmlns:a16="http://schemas.microsoft.com/office/drawing/2014/main" val="524376568"/>
                    </a:ext>
                  </a:extLst>
                </a:gridCol>
                <a:gridCol w="822960">
                  <a:extLst>
                    <a:ext uri="{9D8B030D-6E8A-4147-A177-3AD203B41FA5}">
                      <a16:colId xmlns:a16="http://schemas.microsoft.com/office/drawing/2014/main" val="1257779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65104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- 2022-02-25 09:41:20</a:t>
                      </a:r>
                      <a:r>
                        <a:rPr kumimoji="0" lang="es-ES" sz="1000" b="0" i="0" u="none" strike="noStrike" kern="1200" cap="none" spc="0" normalizeH="0" baseline="0" noProof="0">
                          <a:ln>
                            <a:noFill/>
                          </a:ln>
                          <a:solidFill>
                            <a:prstClr val="black"/>
                          </a:solidFill>
                          <a:effectLst/>
                          <a:uLnTx/>
                          <a:uFillTx/>
                          <a:latin typeface="+mn-lt"/>
                          <a:ea typeface="+mn-ea"/>
                          <a:cs typeface="+mn-cs"/>
                        </a:rPr>
                        <a:t>
 MOVILIDAD TODO TERRENO
El modelo Triax TXR 250 L presenta características todo terreno, aptas para el uso rutinario y pensadas para que puedas superar tus límites.
#triax #txr #corven #corvenmotos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274659583_112190341398521_3131482055458877219_n.jpg?_nc_cat=102&amp;ccb=1-5&amp;_nc_sid=8ae9d6&amp;_nc_ohc=W9JlZN5GtKcAX_86dIS&amp;_nc_ht=scontent-lga3-1.cdninstagram.com&amp;edm=AL-3X8kEAAAA&amp;oh=00_AT9rGSmfr0UgyrfdNfbre6IzFpLfS8s0_5o9jt9zer8s7Q&amp;oe=6222882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37593434"/>
                  </a:ext>
                </a:extLst>
              </a:tr>
            </a:tbl>
          </a:graphicData>
        </a:graphic>
      </p:graphicFrame>
      <p:sp>
        <p:nvSpPr>
          <p:cNvPr id="4" name="Text Placeholder 3">
            <a:extLst>
              <a:ext uri="{FF2B5EF4-FFF2-40B4-BE49-F238E27FC236}">
                <a16:creationId xmlns:a16="http://schemas.microsoft.com/office/drawing/2014/main" id="{5144E083-BCC6-4D19-B385-1B884101BF6E}"/>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6424248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F5E8B-EF2C-45B1-BBDE-3525EBE6F1F9}"/>
              </a:ext>
            </a:extLst>
          </p:cNvPr>
          <p:cNvSpPr>
            <a:spLocks noGrp="1"/>
          </p:cNvSpPr>
          <p:nvPr>
            <p:ph type="title"/>
          </p:nvPr>
        </p:nvSpPr>
        <p:spPr/>
        <p:txBody>
          <a:bodyPr/>
          <a:lstStyle/>
          <a:p>
            <a:r>
              <a:rPr lang="en-US"/>
              <a:t>Instagram Posts Table | Motomel - 16 of 25</a:t>
            </a:r>
          </a:p>
        </p:txBody>
      </p:sp>
      <p:graphicFrame>
        <p:nvGraphicFramePr>
          <p:cNvPr id="5" name="Table Placeholder 4">
            <a:extLst>
              <a:ext uri="{FF2B5EF4-FFF2-40B4-BE49-F238E27FC236}">
                <a16:creationId xmlns:a16="http://schemas.microsoft.com/office/drawing/2014/main" id="{62885BC7-A7D2-4CB7-A581-A03744BFA4F7}"/>
              </a:ext>
            </a:extLst>
          </p:cNvPr>
          <p:cNvGraphicFramePr>
            <a:graphicFrameLocks noGrp="1"/>
          </p:cNvGraphicFramePr>
          <p:nvPr>
            <p:ph type="tbl" sz="quarter" idx="13"/>
            <p:extLst>
              <p:ext uri="{D42A27DB-BD31-4B8C-83A1-F6EECF244321}">
                <p14:modId xmlns:p14="http://schemas.microsoft.com/office/powerpoint/2010/main" val="3260819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04348231"/>
                    </a:ext>
                  </a:extLst>
                </a:gridCol>
                <a:gridCol w="1810512">
                  <a:extLst>
                    <a:ext uri="{9D8B030D-6E8A-4147-A177-3AD203B41FA5}">
                      <a16:colId xmlns:a16="http://schemas.microsoft.com/office/drawing/2014/main" val="3034194004"/>
                    </a:ext>
                  </a:extLst>
                </a:gridCol>
                <a:gridCol w="822960">
                  <a:extLst>
                    <a:ext uri="{9D8B030D-6E8A-4147-A177-3AD203B41FA5}">
                      <a16:colId xmlns:a16="http://schemas.microsoft.com/office/drawing/2014/main" val="2699267150"/>
                    </a:ext>
                  </a:extLst>
                </a:gridCol>
                <a:gridCol w="822960">
                  <a:extLst>
                    <a:ext uri="{9D8B030D-6E8A-4147-A177-3AD203B41FA5}">
                      <a16:colId xmlns:a16="http://schemas.microsoft.com/office/drawing/2014/main" val="3523267985"/>
                    </a:ext>
                  </a:extLst>
                </a:gridCol>
                <a:gridCol w="822960">
                  <a:extLst>
                    <a:ext uri="{9D8B030D-6E8A-4147-A177-3AD203B41FA5}">
                      <a16:colId xmlns:a16="http://schemas.microsoft.com/office/drawing/2014/main" val="1412015563"/>
                    </a:ext>
                  </a:extLst>
                </a:gridCol>
                <a:gridCol w="822960">
                  <a:extLst>
                    <a:ext uri="{9D8B030D-6E8A-4147-A177-3AD203B41FA5}">
                      <a16:colId xmlns:a16="http://schemas.microsoft.com/office/drawing/2014/main" val="597129806"/>
                    </a:ext>
                  </a:extLst>
                </a:gridCol>
                <a:gridCol w="822960">
                  <a:extLst>
                    <a:ext uri="{9D8B030D-6E8A-4147-A177-3AD203B41FA5}">
                      <a16:colId xmlns:a16="http://schemas.microsoft.com/office/drawing/2014/main" val="3842627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16919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@zanellahnos - 2022-02-04 18:00:38</a:t>
                      </a:r>
                      <a:r>
                        <a:rPr kumimoji="0" lang="es-ES" sz="1000" b="0" i="0" u="none" strike="noStrike" kern="1200" cap="none" spc="0" normalizeH="0" baseline="0" noProof="0">
                          <a:ln>
                            <a:noFill/>
                          </a:ln>
                          <a:solidFill>
                            <a:prstClr val="black"/>
                          </a:solidFill>
                          <a:effectLst/>
                          <a:uLnTx/>
                          <a:uFillTx/>
                          <a:latin typeface="+mn-lt"/>
                          <a:ea typeface="+mn-ea"/>
                          <a:cs typeface="+mn-cs"/>
                        </a:rPr>
                        <a:t>
 Patagonian Eagle 150 ST el modelo street custom adaptado para todas tus necesidades, pensado para aquellos que desean vivir la adrenalina del camino,  al tiempo que disfrutan de la mejor calidad y seguridad gracias a su parabrisa de serie, motor en línea OHC de 13 HP, freno disco del, USB y su asiento doble altura. 
Te la podes llevar en: 
👉🏼Cuotas fijas con Ahora 12
👉🏼Cuotas fijas con Ahora 18
Vos elegís el camino, nosotros te llevamos. 
#BuiltToRide #Custom #Motorcycle⁣
#IndustriaNacional #Zanella #PatagonianEagle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273177508_267107485505026_8669803649288259546_n.jpg?_nc_cat=101&amp;ccb=1-5&amp;_nc_sid=8ae9d6&amp;_nc_ohc=i3gDZEsuEtUAX9y3oBn&amp;_nc_ht=scontent-lga3-1.cdninstagram.com&amp;edm=AL-3X8kEAAAA&amp;oh=00_AT_SMt7AWmyYbpwU7rPZosMND3UjqigDeFYXpxMIO3R-Vg&amp;oe=6223C72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41407881"/>
                  </a:ext>
                </a:extLst>
              </a:tr>
            </a:tbl>
          </a:graphicData>
        </a:graphic>
      </p:graphicFrame>
      <p:sp>
        <p:nvSpPr>
          <p:cNvPr id="4" name="Text Placeholder 3">
            <a:extLst>
              <a:ext uri="{FF2B5EF4-FFF2-40B4-BE49-F238E27FC236}">
                <a16:creationId xmlns:a16="http://schemas.microsoft.com/office/drawing/2014/main" id="{F7205D63-E704-4D1E-9330-C6BAAC53B047}"/>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8156392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0F80B-240D-45DE-A0E8-1353AC15F221}"/>
              </a:ext>
            </a:extLst>
          </p:cNvPr>
          <p:cNvSpPr>
            <a:spLocks noGrp="1"/>
          </p:cNvSpPr>
          <p:nvPr>
            <p:ph type="title"/>
          </p:nvPr>
        </p:nvSpPr>
        <p:spPr/>
        <p:txBody>
          <a:bodyPr/>
          <a:lstStyle/>
          <a:p>
            <a:r>
              <a:rPr lang="en-US"/>
              <a:t>Instagram Posts Table | Motomel - 17 of 25</a:t>
            </a:r>
          </a:p>
        </p:txBody>
      </p:sp>
      <p:graphicFrame>
        <p:nvGraphicFramePr>
          <p:cNvPr id="5" name="Table Placeholder 4">
            <a:extLst>
              <a:ext uri="{FF2B5EF4-FFF2-40B4-BE49-F238E27FC236}">
                <a16:creationId xmlns:a16="http://schemas.microsoft.com/office/drawing/2014/main" id="{BDBECCBB-EBAD-40C9-AD43-5BB8CA38EFAC}"/>
              </a:ext>
            </a:extLst>
          </p:cNvPr>
          <p:cNvGraphicFramePr>
            <a:graphicFrameLocks noGrp="1"/>
          </p:cNvGraphicFramePr>
          <p:nvPr>
            <p:ph type="tbl" sz="quarter" idx="13"/>
            <p:extLst>
              <p:ext uri="{D42A27DB-BD31-4B8C-83A1-F6EECF244321}">
                <p14:modId xmlns:p14="http://schemas.microsoft.com/office/powerpoint/2010/main" val="2997892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47085900"/>
                    </a:ext>
                  </a:extLst>
                </a:gridCol>
                <a:gridCol w="1810512">
                  <a:extLst>
                    <a:ext uri="{9D8B030D-6E8A-4147-A177-3AD203B41FA5}">
                      <a16:colId xmlns:a16="http://schemas.microsoft.com/office/drawing/2014/main" val="437621942"/>
                    </a:ext>
                  </a:extLst>
                </a:gridCol>
                <a:gridCol w="822960">
                  <a:extLst>
                    <a:ext uri="{9D8B030D-6E8A-4147-A177-3AD203B41FA5}">
                      <a16:colId xmlns:a16="http://schemas.microsoft.com/office/drawing/2014/main" val="2664262327"/>
                    </a:ext>
                  </a:extLst>
                </a:gridCol>
                <a:gridCol w="822960">
                  <a:extLst>
                    <a:ext uri="{9D8B030D-6E8A-4147-A177-3AD203B41FA5}">
                      <a16:colId xmlns:a16="http://schemas.microsoft.com/office/drawing/2014/main" val="1243588121"/>
                    </a:ext>
                  </a:extLst>
                </a:gridCol>
                <a:gridCol w="822960">
                  <a:extLst>
                    <a:ext uri="{9D8B030D-6E8A-4147-A177-3AD203B41FA5}">
                      <a16:colId xmlns:a16="http://schemas.microsoft.com/office/drawing/2014/main" val="385291784"/>
                    </a:ext>
                  </a:extLst>
                </a:gridCol>
                <a:gridCol w="822960">
                  <a:extLst>
                    <a:ext uri="{9D8B030D-6E8A-4147-A177-3AD203B41FA5}">
                      <a16:colId xmlns:a16="http://schemas.microsoft.com/office/drawing/2014/main" val="1055506915"/>
                    </a:ext>
                  </a:extLst>
                </a:gridCol>
                <a:gridCol w="822960">
                  <a:extLst>
                    <a:ext uri="{9D8B030D-6E8A-4147-A177-3AD203B41FA5}">
                      <a16:colId xmlns:a16="http://schemas.microsoft.com/office/drawing/2014/main" val="1410755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1849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@corvenmotos - 2022-02-21 07:27:02</a:t>
                      </a:r>
                      <a:r>
                        <a:rPr kumimoji="0" lang="en-US" sz="1000" b="0" i="0" u="none" strike="noStrike" kern="1200" cap="none" spc="0" normalizeH="0" baseline="0" noProof="0">
                          <a:ln>
                            <a:noFill/>
                          </a:ln>
                          <a:solidFill>
                            <a:prstClr val="black"/>
                          </a:solidFill>
                          <a:effectLst/>
                          <a:uLnTx/>
                          <a:uFillTx/>
                          <a:latin typeface="+mn-lt"/>
                          <a:ea typeface="+mn-ea"/>
                          <a:cs typeface="+mn-cs"/>
                        </a:rPr>
                        <a:t>
 ¿Ya sabés a dónde ir?
ARRANQUEMOS
Subite a una Triax 150.
Elegí tu propia aventura.
#Corven #Motos #Triax150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274517010_5452317801462324_5672050373072933849_n.jpg?stp=dst-jpg_e15_p640x640&amp;_nc_ht=scontent.cdninstagram.com&amp;_nc_cat=100&amp;_nc_ohc=jpetefbSIfgAX-nwn0A&amp;edm=AMO9-JQAAAAA&amp;ccb=7-4&amp;oh=00_AT9F_B-yFR05ryVBjDsgf04x9MF_zZC1SiHxbGBFSfx9BQ&amp;oe=621E936A&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60737052"/>
                  </a:ext>
                </a:extLst>
              </a:tr>
            </a:tbl>
          </a:graphicData>
        </a:graphic>
      </p:graphicFrame>
      <p:sp>
        <p:nvSpPr>
          <p:cNvPr id="4" name="Text Placeholder 3">
            <a:extLst>
              <a:ext uri="{FF2B5EF4-FFF2-40B4-BE49-F238E27FC236}">
                <a16:creationId xmlns:a16="http://schemas.microsoft.com/office/drawing/2014/main" id="{C2289F89-EFEA-4703-8FD5-F8A0FAED2D53}"/>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2041647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E9729-06D7-41F4-8CAF-D7F732D5261C}"/>
              </a:ext>
            </a:extLst>
          </p:cNvPr>
          <p:cNvSpPr>
            <a:spLocks noGrp="1"/>
          </p:cNvSpPr>
          <p:nvPr>
            <p:ph type="title"/>
          </p:nvPr>
        </p:nvSpPr>
        <p:spPr/>
        <p:txBody>
          <a:bodyPr/>
          <a:lstStyle/>
          <a:p>
            <a:r>
              <a:rPr lang="en-US"/>
              <a:t>Instagram Posts Table | Motomel - 18 of 25</a:t>
            </a:r>
          </a:p>
        </p:txBody>
      </p:sp>
      <p:graphicFrame>
        <p:nvGraphicFramePr>
          <p:cNvPr id="5" name="Table Placeholder 4">
            <a:extLst>
              <a:ext uri="{FF2B5EF4-FFF2-40B4-BE49-F238E27FC236}">
                <a16:creationId xmlns:a16="http://schemas.microsoft.com/office/drawing/2014/main" id="{E18F3E6A-ADC6-4B03-ADBB-3330CB516DE1}"/>
              </a:ext>
            </a:extLst>
          </p:cNvPr>
          <p:cNvGraphicFramePr>
            <a:graphicFrameLocks noGrp="1"/>
          </p:cNvGraphicFramePr>
          <p:nvPr>
            <p:ph type="tbl" sz="quarter" idx="13"/>
            <p:extLst>
              <p:ext uri="{D42A27DB-BD31-4B8C-83A1-F6EECF244321}">
                <p14:modId xmlns:p14="http://schemas.microsoft.com/office/powerpoint/2010/main" val="2879828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07661036"/>
                    </a:ext>
                  </a:extLst>
                </a:gridCol>
                <a:gridCol w="1810512">
                  <a:extLst>
                    <a:ext uri="{9D8B030D-6E8A-4147-A177-3AD203B41FA5}">
                      <a16:colId xmlns:a16="http://schemas.microsoft.com/office/drawing/2014/main" val="3843960314"/>
                    </a:ext>
                  </a:extLst>
                </a:gridCol>
                <a:gridCol w="822960">
                  <a:extLst>
                    <a:ext uri="{9D8B030D-6E8A-4147-A177-3AD203B41FA5}">
                      <a16:colId xmlns:a16="http://schemas.microsoft.com/office/drawing/2014/main" val="2027210360"/>
                    </a:ext>
                  </a:extLst>
                </a:gridCol>
                <a:gridCol w="822960">
                  <a:extLst>
                    <a:ext uri="{9D8B030D-6E8A-4147-A177-3AD203B41FA5}">
                      <a16:colId xmlns:a16="http://schemas.microsoft.com/office/drawing/2014/main" val="265253958"/>
                    </a:ext>
                  </a:extLst>
                </a:gridCol>
                <a:gridCol w="822960">
                  <a:extLst>
                    <a:ext uri="{9D8B030D-6E8A-4147-A177-3AD203B41FA5}">
                      <a16:colId xmlns:a16="http://schemas.microsoft.com/office/drawing/2014/main" val="4100327258"/>
                    </a:ext>
                  </a:extLst>
                </a:gridCol>
                <a:gridCol w="822960">
                  <a:extLst>
                    <a:ext uri="{9D8B030D-6E8A-4147-A177-3AD203B41FA5}">
                      <a16:colId xmlns:a16="http://schemas.microsoft.com/office/drawing/2014/main" val="4028159575"/>
                    </a:ext>
                  </a:extLst>
                </a:gridCol>
                <a:gridCol w="822960">
                  <a:extLst>
                    <a:ext uri="{9D8B030D-6E8A-4147-A177-3AD203B41FA5}">
                      <a16:colId xmlns:a16="http://schemas.microsoft.com/office/drawing/2014/main" val="2787225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7555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@motomeloficial - 2022-02-04 12:40:12</a:t>
                      </a:r>
                      <a:r>
                        <a:rPr kumimoji="0" lang="en-US" sz="1000" b="0" i="0" u="none" strike="noStrike" kern="1200" cap="none" spc="0" normalizeH="0" baseline="0" noProof="0">
                          <a:ln>
                            <a:noFill/>
                          </a:ln>
                          <a:solidFill>
                            <a:prstClr val="black"/>
                          </a:solidFill>
                          <a:effectLst/>
                          <a:uLnTx/>
                          <a:uFillTx/>
                          <a:latin typeface="+mn-lt"/>
                          <a:ea typeface="+mn-ea"/>
                          <a:cs typeface="+mn-cs"/>
                        </a:rPr>
                        <a:t>
 ¿Conoces la 𝐒𝟐 𝟏𝟓𝟎? El modelo perfecto para moverte de forma 𝐞𝐜𝐨𝐧𝐨́𝐦𝐢𝐜𝐚 y 𝐚́𝐠𝐢𝐥 por donde quieras ✨
Su 𝐛𝐚𝐣𝐨 𝐦𝐚𝐧𝐭𝐞𝐧𝐢𝐦𝐢𝐞𝐧𝐭𝐨 y 𝐜𝐨𝐧𝐬𝐮𝐦𝐨 𝐫𝐞𝐝𝐮𝐜𝐢𝐝𝐨 la hacen una de las motos 🏍️ más elegida por los argentinos.
Además viene en una gama de colores que enamora 😍
¿Cuál es tu favorita? ¡Contanos! 👇
Visitá nuestra web para conocerla más en detalle. Ingresá visitando el link en nuestra bio.
#MotomelTeBanca #Motomel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273409441_340504817916143_1518779030467955573_n.jpg?stp=dst-jpg_e35_s640x640_sh0.08&amp;_nc_ht=scontent.cdninstagram.com&amp;_nc_cat=111&amp;_nc_ohc=l8f5jsoeAKUAX9Tf9eE&amp;edm=AMO9-JQAAAAA&amp;ccb=7-4&amp;oh=00_AT8tno0Kjs0NEwUNKbnpzhKQ8QA_d3r3Zv7xyZPB_NYjpQ&amp;oe=621EB033&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0509905"/>
                  </a:ext>
                </a:extLst>
              </a:tr>
            </a:tbl>
          </a:graphicData>
        </a:graphic>
      </p:graphicFrame>
      <p:sp>
        <p:nvSpPr>
          <p:cNvPr id="4" name="Text Placeholder 3">
            <a:extLst>
              <a:ext uri="{FF2B5EF4-FFF2-40B4-BE49-F238E27FC236}">
                <a16:creationId xmlns:a16="http://schemas.microsoft.com/office/drawing/2014/main" id="{B4AF8330-D185-4B50-B03A-D39A5DCB7388}"/>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4900138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20F0A-8B8E-429C-9648-99A484EB5F41}"/>
              </a:ext>
            </a:extLst>
          </p:cNvPr>
          <p:cNvSpPr>
            <a:spLocks noGrp="1"/>
          </p:cNvSpPr>
          <p:nvPr>
            <p:ph type="title"/>
          </p:nvPr>
        </p:nvSpPr>
        <p:spPr/>
        <p:txBody>
          <a:bodyPr/>
          <a:lstStyle/>
          <a:p>
            <a:r>
              <a:rPr lang="en-US"/>
              <a:t>Instagram Posts Table | Motomel - 19 of 25</a:t>
            </a:r>
          </a:p>
        </p:txBody>
      </p:sp>
      <p:graphicFrame>
        <p:nvGraphicFramePr>
          <p:cNvPr id="5" name="Table Placeholder 4">
            <a:extLst>
              <a:ext uri="{FF2B5EF4-FFF2-40B4-BE49-F238E27FC236}">
                <a16:creationId xmlns:a16="http://schemas.microsoft.com/office/drawing/2014/main" id="{51A9757C-1233-4342-ACAE-8AD44F72C6DE}"/>
              </a:ext>
            </a:extLst>
          </p:cNvPr>
          <p:cNvGraphicFramePr>
            <a:graphicFrameLocks noGrp="1"/>
          </p:cNvGraphicFramePr>
          <p:nvPr>
            <p:ph type="tbl" sz="quarter" idx="13"/>
            <p:extLst>
              <p:ext uri="{D42A27DB-BD31-4B8C-83A1-F6EECF244321}">
                <p14:modId xmlns:p14="http://schemas.microsoft.com/office/powerpoint/2010/main" val="2837625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34620275"/>
                    </a:ext>
                  </a:extLst>
                </a:gridCol>
                <a:gridCol w="1810512">
                  <a:extLst>
                    <a:ext uri="{9D8B030D-6E8A-4147-A177-3AD203B41FA5}">
                      <a16:colId xmlns:a16="http://schemas.microsoft.com/office/drawing/2014/main" val="3413448398"/>
                    </a:ext>
                  </a:extLst>
                </a:gridCol>
                <a:gridCol w="822960">
                  <a:extLst>
                    <a:ext uri="{9D8B030D-6E8A-4147-A177-3AD203B41FA5}">
                      <a16:colId xmlns:a16="http://schemas.microsoft.com/office/drawing/2014/main" val="3688091080"/>
                    </a:ext>
                  </a:extLst>
                </a:gridCol>
                <a:gridCol w="822960">
                  <a:extLst>
                    <a:ext uri="{9D8B030D-6E8A-4147-A177-3AD203B41FA5}">
                      <a16:colId xmlns:a16="http://schemas.microsoft.com/office/drawing/2014/main" val="417975452"/>
                    </a:ext>
                  </a:extLst>
                </a:gridCol>
                <a:gridCol w="822960">
                  <a:extLst>
                    <a:ext uri="{9D8B030D-6E8A-4147-A177-3AD203B41FA5}">
                      <a16:colId xmlns:a16="http://schemas.microsoft.com/office/drawing/2014/main" val="2169989264"/>
                    </a:ext>
                  </a:extLst>
                </a:gridCol>
                <a:gridCol w="822960">
                  <a:extLst>
                    <a:ext uri="{9D8B030D-6E8A-4147-A177-3AD203B41FA5}">
                      <a16:colId xmlns:a16="http://schemas.microsoft.com/office/drawing/2014/main" val="1612475944"/>
                    </a:ext>
                  </a:extLst>
                </a:gridCol>
                <a:gridCol w="822960">
                  <a:extLst>
                    <a:ext uri="{9D8B030D-6E8A-4147-A177-3AD203B41FA5}">
                      <a16:colId xmlns:a16="http://schemas.microsoft.com/office/drawing/2014/main" val="1374625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50034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- 2022-02-17 21:50:07</a:t>
                      </a:r>
                      <a:r>
                        <a:rPr kumimoji="0" lang="en-US" sz="1000" b="0" i="0" u="none" strike="noStrike" kern="1200" cap="none" spc="0" normalizeH="0" baseline="0" noProof="0">
                          <a:ln>
                            <a:noFill/>
                          </a:ln>
                          <a:solidFill>
                            <a:prstClr val="black"/>
                          </a:solidFill>
                          <a:effectLst/>
                          <a:uLnTx/>
                          <a:uFillTx/>
                          <a:latin typeface="+mn-lt"/>
                          <a:ea typeface="+mn-ea"/>
                          <a:cs typeface="+mn-cs"/>
                        </a:rPr>
                        <a:t>
 💥 NUEVA SMX 200 ADVENTURE 💥⁣⁣
⁣
Lista para cualquier tipo de terreno 💣⁣ ¡Disfrutá este verano en modo aventura!⁣⁣
⁣⁣
#AventuraModoOn⁣⁣
⁣⁣
◾ Motor 4 tiempos, refrigerado por aire⁣⁣
◾ Transmisión 5 marchas⁣⁣
◾ Potencia 15 hp a 7500rpm⁣⁣
◾ Frenos Disco delantero y trasero⁣⁣
◾ Neumáticos Delantero 90/90 - 19 / Trasero 110/90 - 17⁣⁣
◾ Encendido eléctrico y pedal⁣⁣
⁣⁣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274049546_133318799146569_4532035572582193886_n.jpg?_nc_cat=100&amp;ccb=1-5&amp;_nc_sid=8ae9d6&amp;_nc_ohc=h7ur5vG9Nj0AX_c9jM1&amp;_nc_ht=scontent-iad3-2.cdninstagram.com&amp;edm=AL-3X8kEAAAA&amp;oh=00_AT-Zx3Vr-CCSqc48f7A0W0K-HSKhdEveA_XAEcWq-jhiWw&amp;oe=6223E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58201007"/>
                  </a:ext>
                </a:extLst>
              </a:tr>
            </a:tbl>
          </a:graphicData>
        </a:graphic>
      </p:graphicFrame>
      <p:sp>
        <p:nvSpPr>
          <p:cNvPr id="4" name="Text Placeholder 3">
            <a:extLst>
              <a:ext uri="{FF2B5EF4-FFF2-40B4-BE49-F238E27FC236}">
                <a16:creationId xmlns:a16="http://schemas.microsoft.com/office/drawing/2014/main" id="{3025CB57-99AB-4BEC-9718-5796DA5D4F1D}"/>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9635728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E7616-F6FA-489B-A11C-2F5D1AE20EA9}"/>
              </a:ext>
            </a:extLst>
          </p:cNvPr>
          <p:cNvSpPr>
            <a:spLocks noGrp="1"/>
          </p:cNvSpPr>
          <p:nvPr>
            <p:ph type="title"/>
          </p:nvPr>
        </p:nvSpPr>
        <p:spPr/>
        <p:txBody>
          <a:bodyPr/>
          <a:lstStyle/>
          <a:p>
            <a:r>
              <a:rPr lang="en-US"/>
              <a:t>Instagram Posts Table | Motomel - 20 of 25</a:t>
            </a:r>
          </a:p>
        </p:txBody>
      </p:sp>
      <p:graphicFrame>
        <p:nvGraphicFramePr>
          <p:cNvPr id="5" name="Table Placeholder 4">
            <a:extLst>
              <a:ext uri="{FF2B5EF4-FFF2-40B4-BE49-F238E27FC236}">
                <a16:creationId xmlns:a16="http://schemas.microsoft.com/office/drawing/2014/main" id="{8CE07EA2-0463-4AA0-B5F1-435E2A1F4C9D}"/>
              </a:ext>
            </a:extLst>
          </p:cNvPr>
          <p:cNvGraphicFramePr>
            <a:graphicFrameLocks noGrp="1"/>
          </p:cNvGraphicFramePr>
          <p:nvPr>
            <p:ph type="tbl" sz="quarter" idx="13"/>
            <p:extLst>
              <p:ext uri="{D42A27DB-BD31-4B8C-83A1-F6EECF244321}">
                <p14:modId xmlns:p14="http://schemas.microsoft.com/office/powerpoint/2010/main" val="3158510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15987580"/>
                    </a:ext>
                  </a:extLst>
                </a:gridCol>
                <a:gridCol w="1810512">
                  <a:extLst>
                    <a:ext uri="{9D8B030D-6E8A-4147-A177-3AD203B41FA5}">
                      <a16:colId xmlns:a16="http://schemas.microsoft.com/office/drawing/2014/main" val="1466702484"/>
                    </a:ext>
                  </a:extLst>
                </a:gridCol>
                <a:gridCol w="822960">
                  <a:extLst>
                    <a:ext uri="{9D8B030D-6E8A-4147-A177-3AD203B41FA5}">
                      <a16:colId xmlns:a16="http://schemas.microsoft.com/office/drawing/2014/main" val="2130890914"/>
                    </a:ext>
                  </a:extLst>
                </a:gridCol>
                <a:gridCol w="822960">
                  <a:extLst>
                    <a:ext uri="{9D8B030D-6E8A-4147-A177-3AD203B41FA5}">
                      <a16:colId xmlns:a16="http://schemas.microsoft.com/office/drawing/2014/main" val="120707087"/>
                    </a:ext>
                  </a:extLst>
                </a:gridCol>
                <a:gridCol w="822960">
                  <a:extLst>
                    <a:ext uri="{9D8B030D-6E8A-4147-A177-3AD203B41FA5}">
                      <a16:colId xmlns:a16="http://schemas.microsoft.com/office/drawing/2014/main" val="3210178394"/>
                    </a:ext>
                  </a:extLst>
                </a:gridCol>
                <a:gridCol w="822960">
                  <a:extLst>
                    <a:ext uri="{9D8B030D-6E8A-4147-A177-3AD203B41FA5}">
                      <a16:colId xmlns:a16="http://schemas.microsoft.com/office/drawing/2014/main" val="1276660655"/>
                    </a:ext>
                  </a:extLst>
                </a:gridCol>
                <a:gridCol w="822960">
                  <a:extLst>
                    <a:ext uri="{9D8B030D-6E8A-4147-A177-3AD203B41FA5}">
                      <a16:colId xmlns:a16="http://schemas.microsoft.com/office/drawing/2014/main" val="2973544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69148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- 2022-02-02 17:39:19</a:t>
                      </a:r>
                      <a:r>
                        <a:rPr kumimoji="0" lang="es-ES" sz="1000" b="0" i="0" u="none" strike="noStrike" kern="1200" cap="none" spc="0" normalizeH="0" baseline="0" noProof="0">
                          <a:ln>
                            <a:noFill/>
                          </a:ln>
                          <a:solidFill>
                            <a:prstClr val="black"/>
                          </a:solidFill>
                          <a:effectLst/>
                          <a:uLnTx/>
                          <a:uFillTx/>
                          <a:latin typeface="+mn-lt"/>
                          <a:ea typeface="+mn-ea"/>
                          <a:cs typeface="+mn-cs"/>
                        </a:rPr>
                        <a:t>
 Desde 𝐌𝐨𝐭𝐨𝐦𝐞𝐥 estamos convencidos de que el 𝐚𝐦𝐨𝐫 ❤️ que existe entre una moto y su dueño es de los más auténticos, de esos que no conoce límites 😍 🛵
¿Cuántos momentos hermosos vivimos junto a ella?, ¿a cuántos lugares nos llevó sin pedir nada a cambio?
Por eso te proponemos que, en el 𝐦𝐞𝐬 𝐝𝐞𝐥 𝐚𝐦𝐨𝐫, #𝐄𝐧𝐚𝐦𝐨𝐫𝐚𝐭𝐞𝐃𝐞𝐓𝐮𝐌𝐨𝐭𝐨𝐦𝐞𝐥 �💕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259871033_486394002922058_2947190771963925081_n.jpg?_nc_cat=103&amp;ccb=1-5&amp;_nc_sid=8ae9d6&amp;_nc_ohc=ig_xHO5dMbEAX_UWrwk&amp;_nc_ht=scontent-iad3-1.cdninstagram.com&amp;edm=AL-3X8kEAAAA&amp;oh=00_AT_V7bfHqi-uWi9LCNdwwJgXi7uMV4y-hixmuCtMXsVcwA&amp;oe=6222A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72086315"/>
                  </a:ext>
                </a:extLst>
              </a:tr>
            </a:tbl>
          </a:graphicData>
        </a:graphic>
      </p:graphicFrame>
      <p:sp>
        <p:nvSpPr>
          <p:cNvPr id="4" name="Text Placeholder 3">
            <a:extLst>
              <a:ext uri="{FF2B5EF4-FFF2-40B4-BE49-F238E27FC236}">
                <a16:creationId xmlns:a16="http://schemas.microsoft.com/office/drawing/2014/main" id="{28D3F6EF-93C6-4307-A100-335AA8D61CDD}"/>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7807771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C82EE-6465-47F5-A7F5-568864A42E54}"/>
              </a:ext>
            </a:extLst>
          </p:cNvPr>
          <p:cNvSpPr>
            <a:spLocks noGrp="1"/>
          </p:cNvSpPr>
          <p:nvPr>
            <p:ph type="title"/>
          </p:nvPr>
        </p:nvSpPr>
        <p:spPr/>
        <p:txBody>
          <a:bodyPr/>
          <a:lstStyle/>
          <a:p>
            <a:r>
              <a:rPr lang="en-US"/>
              <a:t>Instagram Posts Table | Motomel - 21 of 25</a:t>
            </a:r>
          </a:p>
        </p:txBody>
      </p:sp>
      <p:graphicFrame>
        <p:nvGraphicFramePr>
          <p:cNvPr id="5" name="Table Placeholder 4">
            <a:extLst>
              <a:ext uri="{FF2B5EF4-FFF2-40B4-BE49-F238E27FC236}">
                <a16:creationId xmlns:a16="http://schemas.microsoft.com/office/drawing/2014/main" id="{C5751661-978C-4BD4-9B32-E461357492E9}"/>
              </a:ext>
            </a:extLst>
          </p:cNvPr>
          <p:cNvGraphicFramePr>
            <a:graphicFrameLocks noGrp="1"/>
          </p:cNvGraphicFramePr>
          <p:nvPr>
            <p:ph type="tbl" sz="quarter" idx="13"/>
            <p:extLst>
              <p:ext uri="{D42A27DB-BD31-4B8C-83A1-F6EECF244321}">
                <p14:modId xmlns:p14="http://schemas.microsoft.com/office/powerpoint/2010/main" val="990556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44218426"/>
                    </a:ext>
                  </a:extLst>
                </a:gridCol>
                <a:gridCol w="1810512">
                  <a:extLst>
                    <a:ext uri="{9D8B030D-6E8A-4147-A177-3AD203B41FA5}">
                      <a16:colId xmlns:a16="http://schemas.microsoft.com/office/drawing/2014/main" val="478198615"/>
                    </a:ext>
                  </a:extLst>
                </a:gridCol>
                <a:gridCol w="822960">
                  <a:extLst>
                    <a:ext uri="{9D8B030D-6E8A-4147-A177-3AD203B41FA5}">
                      <a16:colId xmlns:a16="http://schemas.microsoft.com/office/drawing/2014/main" val="3100650814"/>
                    </a:ext>
                  </a:extLst>
                </a:gridCol>
                <a:gridCol w="822960">
                  <a:extLst>
                    <a:ext uri="{9D8B030D-6E8A-4147-A177-3AD203B41FA5}">
                      <a16:colId xmlns:a16="http://schemas.microsoft.com/office/drawing/2014/main" val="415756144"/>
                    </a:ext>
                  </a:extLst>
                </a:gridCol>
                <a:gridCol w="822960">
                  <a:extLst>
                    <a:ext uri="{9D8B030D-6E8A-4147-A177-3AD203B41FA5}">
                      <a16:colId xmlns:a16="http://schemas.microsoft.com/office/drawing/2014/main" val="645878959"/>
                    </a:ext>
                  </a:extLst>
                </a:gridCol>
                <a:gridCol w="822960">
                  <a:extLst>
                    <a:ext uri="{9D8B030D-6E8A-4147-A177-3AD203B41FA5}">
                      <a16:colId xmlns:a16="http://schemas.microsoft.com/office/drawing/2014/main" val="84417234"/>
                    </a:ext>
                  </a:extLst>
                </a:gridCol>
                <a:gridCol w="822960">
                  <a:extLst>
                    <a:ext uri="{9D8B030D-6E8A-4147-A177-3AD203B41FA5}">
                      <a16:colId xmlns:a16="http://schemas.microsoft.com/office/drawing/2014/main" val="4025245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91823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@zanellahnos - 2022-02-28 17:30:47</a:t>
                      </a:r>
                      <a:r>
                        <a:rPr kumimoji="0" lang="es-ES" sz="1000" b="0" i="0" u="none" strike="noStrike" kern="1200" cap="none" spc="0" normalizeH="0" baseline="0" noProof="0">
                          <a:ln>
                            <a:noFill/>
                          </a:ln>
                          <a:solidFill>
                            <a:prstClr val="black"/>
                          </a:solidFill>
                          <a:effectLst/>
                          <a:uLnTx/>
                          <a:uFillTx/>
                          <a:latin typeface="+mn-lt"/>
                          <a:ea typeface="+mn-ea"/>
                          <a:cs typeface="+mn-cs"/>
                        </a:rPr>
                        <a:t>
 Seguirás siendo un aventurero con toda la libertad y movimiento que ofrece la #Sapucai
Te la podes llevar en:
👉🏼Cuotas fijas con Ahora 12
👉🏼Cuotas fijas con Ahora 18
👉🏼48 Cuotas Plan banco Nación Mi Moto 
Vos elegís el camino, nosotros te llevamos.
⁣#Zanella #Sapucai150F⁣ #Street #Elencanntodeloclásico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274879842_1022673134989836_3521162079330583396_n.jpg?_nc_cat=103&amp;ccb=1-5&amp;_nc_sid=8ae9d6&amp;_nc_ohc=Dzptu4jPk1gAX9PKHhx&amp;_nc_ht=scontent-lga3-1.cdninstagram.com&amp;edm=AL-3X8kEAAAA&amp;oh=00_AT8TSP5sjiKTo_Eo_6uht2mct4NlCAGL9EYlx2CWy6CP4Q&amp;oe=62238603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87929707"/>
                  </a:ext>
                </a:extLst>
              </a:tr>
            </a:tbl>
          </a:graphicData>
        </a:graphic>
      </p:graphicFrame>
      <p:sp>
        <p:nvSpPr>
          <p:cNvPr id="4" name="Text Placeholder 3">
            <a:extLst>
              <a:ext uri="{FF2B5EF4-FFF2-40B4-BE49-F238E27FC236}">
                <a16:creationId xmlns:a16="http://schemas.microsoft.com/office/drawing/2014/main" id="{46DC2B04-233E-4412-A32F-E1A959B5107E}"/>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5002428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F0439-6926-4926-9E00-52383BF2D5D9}"/>
              </a:ext>
            </a:extLst>
          </p:cNvPr>
          <p:cNvSpPr>
            <a:spLocks noGrp="1"/>
          </p:cNvSpPr>
          <p:nvPr>
            <p:ph type="title"/>
          </p:nvPr>
        </p:nvSpPr>
        <p:spPr/>
        <p:txBody>
          <a:bodyPr/>
          <a:lstStyle/>
          <a:p>
            <a:r>
              <a:rPr lang="en-US"/>
              <a:t>Instagram Posts Table | Motomel - 22 of 25</a:t>
            </a:r>
          </a:p>
        </p:txBody>
      </p:sp>
      <p:graphicFrame>
        <p:nvGraphicFramePr>
          <p:cNvPr id="5" name="Table Placeholder 4">
            <a:extLst>
              <a:ext uri="{FF2B5EF4-FFF2-40B4-BE49-F238E27FC236}">
                <a16:creationId xmlns:a16="http://schemas.microsoft.com/office/drawing/2014/main" id="{15EA7A23-FBD2-4453-9591-17657B254A0E}"/>
              </a:ext>
            </a:extLst>
          </p:cNvPr>
          <p:cNvGraphicFramePr>
            <a:graphicFrameLocks noGrp="1"/>
          </p:cNvGraphicFramePr>
          <p:nvPr>
            <p:ph type="tbl" sz="quarter" idx="13"/>
            <p:extLst>
              <p:ext uri="{D42A27DB-BD31-4B8C-83A1-F6EECF244321}">
                <p14:modId xmlns:p14="http://schemas.microsoft.com/office/powerpoint/2010/main" val="3030895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79507389"/>
                    </a:ext>
                  </a:extLst>
                </a:gridCol>
                <a:gridCol w="1810512">
                  <a:extLst>
                    <a:ext uri="{9D8B030D-6E8A-4147-A177-3AD203B41FA5}">
                      <a16:colId xmlns:a16="http://schemas.microsoft.com/office/drawing/2014/main" val="3089901244"/>
                    </a:ext>
                  </a:extLst>
                </a:gridCol>
                <a:gridCol w="822960">
                  <a:extLst>
                    <a:ext uri="{9D8B030D-6E8A-4147-A177-3AD203B41FA5}">
                      <a16:colId xmlns:a16="http://schemas.microsoft.com/office/drawing/2014/main" val="3731582382"/>
                    </a:ext>
                  </a:extLst>
                </a:gridCol>
                <a:gridCol w="822960">
                  <a:extLst>
                    <a:ext uri="{9D8B030D-6E8A-4147-A177-3AD203B41FA5}">
                      <a16:colId xmlns:a16="http://schemas.microsoft.com/office/drawing/2014/main" val="972662083"/>
                    </a:ext>
                  </a:extLst>
                </a:gridCol>
                <a:gridCol w="822960">
                  <a:extLst>
                    <a:ext uri="{9D8B030D-6E8A-4147-A177-3AD203B41FA5}">
                      <a16:colId xmlns:a16="http://schemas.microsoft.com/office/drawing/2014/main" val="3643471757"/>
                    </a:ext>
                  </a:extLst>
                </a:gridCol>
                <a:gridCol w="822960">
                  <a:extLst>
                    <a:ext uri="{9D8B030D-6E8A-4147-A177-3AD203B41FA5}">
                      <a16:colId xmlns:a16="http://schemas.microsoft.com/office/drawing/2014/main" val="897236707"/>
                    </a:ext>
                  </a:extLst>
                </a:gridCol>
                <a:gridCol w="822960">
                  <a:extLst>
                    <a:ext uri="{9D8B030D-6E8A-4147-A177-3AD203B41FA5}">
                      <a16:colId xmlns:a16="http://schemas.microsoft.com/office/drawing/2014/main" val="2261275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42482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- 2022-02-08 19:00:31</a:t>
                      </a:r>
                      <a:r>
                        <a:rPr kumimoji="0" lang="en-US" sz="1000" b="0" i="0" u="none" strike="noStrike" kern="1200" cap="none" spc="0" normalizeH="0" baseline="0" noProof="0">
                          <a:ln>
                            <a:noFill/>
                          </a:ln>
                          <a:solidFill>
                            <a:prstClr val="black"/>
                          </a:solidFill>
                          <a:effectLst/>
                          <a:uLnTx/>
                          <a:uFillTx/>
                          <a:latin typeface="+mn-lt"/>
                          <a:ea typeface="+mn-ea"/>
                          <a:cs typeface="+mn-cs"/>
                        </a:rPr>
                        <a:t>
 Si te gustan los clásicos 🛵 Piccola SG 150 🇮🇹 es para vos!⁣
⁣
🔺 Motor monocilíndrico⁣
🔺 4 tiempos, refrigerado por aire⁣
🔺 Freno delantero de disco⁣
🔺 Tablero analógico - digital⁣
🔺 Iluminación LED⁣
⁣
Más detalles en nuestra nueva web 💻 www.gilera.com.ar⁣
⁣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273537178_1396451307481286_4276148611467585830_n.jpg?_nc_cat=100&amp;ccb=1-5&amp;_nc_sid=8ae9d6&amp;_nc_ohc=_tjXI3a4KUsAX-VGgy9&amp;_nc_ht=scontent-iad3-2.cdninstagram.com&amp;edm=AL-3X8kEAAAA&amp;oh=00_AT8JeqwK-U2DzVMNgy3pUNQNVrLZiGanHeiX83H3E6zmeQ&amp;oe=62234011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03972799"/>
                  </a:ext>
                </a:extLst>
              </a:tr>
            </a:tbl>
          </a:graphicData>
        </a:graphic>
      </p:graphicFrame>
      <p:sp>
        <p:nvSpPr>
          <p:cNvPr id="4" name="Text Placeholder 3">
            <a:extLst>
              <a:ext uri="{FF2B5EF4-FFF2-40B4-BE49-F238E27FC236}">
                <a16:creationId xmlns:a16="http://schemas.microsoft.com/office/drawing/2014/main" id="{FD047BE5-955F-48C0-BF10-CEF946224359}"/>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5715145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7105F-BEDD-483C-A54E-A1D54FB4F362}"/>
              </a:ext>
            </a:extLst>
          </p:cNvPr>
          <p:cNvSpPr>
            <a:spLocks noGrp="1"/>
          </p:cNvSpPr>
          <p:nvPr>
            <p:ph type="title"/>
          </p:nvPr>
        </p:nvSpPr>
        <p:spPr/>
        <p:txBody>
          <a:bodyPr/>
          <a:lstStyle/>
          <a:p>
            <a:r>
              <a:rPr lang="en-US"/>
              <a:t>Instagram Posts Table | Motomel - 23 of 25</a:t>
            </a:r>
          </a:p>
        </p:txBody>
      </p:sp>
      <p:graphicFrame>
        <p:nvGraphicFramePr>
          <p:cNvPr id="5" name="Table Placeholder 4">
            <a:extLst>
              <a:ext uri="{FF2B5EF4-FFF2-40B4-BE49-F238E27FC236}">
                <a16:creationId xmlns:a16="http://schemas.microsoft.com/office/drawing/2014/main" id="{782D03AC-FCF9-4827-95BB-CFC77F4C177A}"/>
              </a:ext>
            </a:extLst>
          </p:cNvPr>
          <p:cNvGraphicFramePr>
            <a:graphicFrameLocks noGrp="1"/>
          </p:cNvGraphicFramePr>
          <p:nvPr>
            <p:ph type="tbl" sz="quarter" idx="13"/>
            <p:extLst>
              <p:ext uri="{D42A27DB-BD31-4B8C-83A1-F6EECF244321}">
                <p14:modId xmlns:p14="http://schemas.microsoft.com/office/powerpoint/2010/main" val="2837303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43824876"/>
                    </a:ext>
                  </a:extLst>
                </a:gridCol>
                <a:gridCol w="1810512">
                  <a:extLst>
                    <a:ext uri="{9D8B030D-6E8A-4147-A177-3AD203B41FA5}">
                      <a16:colId xmlns:a16="http://schemas.microsoft.com/office/drawing/2014/main" val="1318800724"/>
                    </a:ext>
                  </a:extLst>
                </a:gridCol>
                <a:gridCol w="822960">
                  <a:extLst>
                    <a:ext uri="{9D8B030D-6E8A-4147-A177-3AD203B41FA5}">
                      <a16:colId xmlns:a16="http://schemas.microsoft.com/office/drawing/2014/main" val="847864617"/>
                    </a:ext>
                  </a:extLst>
                </a:gridCol>
                <a:gridCol w="822960">
                  <a:extLst>
                    <a:ext uri="{9D8B030D-6E8A-4147-A177-3AD203B41FA5}">
                      <a16:colId xmlns:a16="http://schemas.microsoft.com/office/drawing/2014/main" val="2054339909"/>
                    </a:ext>
                  </a:extLst>
                </a:gridCol>
                <a:gridCol w="822960">
                  <a:extLst>
                    <a:ext uri="{9D8B030D-6E8A-4147-A177-3AD203B41FA5}">
                      <a16:colId xmlns:a16="http://schemas.microsoft.com/office/drawing/2014/main" val="3224644435"/>
                    </a:ext>
                  </a:extLst>
                </a:gridCol>
                <a:gridCol w="822960">
                  <a:extLst>
                    <a:ext uri="{9D8B030D-6E8A-4147-A177-3AD203B41FA5}">
                      <a16:colId xmlns:a16="http://schemas.microsoft.com/office/drawing/2014/main" val="1695025332"/>
                    </a:ext>
                  </a:extLst>
                </a:gridCol>
                <a:gridCol w="822960">
                  <a:extLst>
                    <a:ext uri="{9D8B030D-6E8A-4147-A177-3AD203B41FA5}">
                      <a16:colId xmlns:a16="http://schemas.microsoft.com/office/drawing/2014/main" val="3943431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5606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- 2022-02-24 12:16:48</a:t>
                      </a:r>
                      <a:r>
                        <a:rPr kumimoji="0" lang="es-ES" sz="1000" b="0" i="0" u="none" strike="noStrike" kern="1200" cap="none" spc="0" normalizeH="0" baseline="0" noProof="0">
                          <a:ln>
                            <a:noFill/>
                          </a:ln>
                          <a:solidFill>
                            <a:prstClr val="black"/>
                          </a:solidFill>
                          <a:effectLst/>
                          <a:uLnTx/>
                          <a:uFillTx/>
                          <a:latin typeface="+mn-lt"/>
                          <a:ea typeface="+mn-ea"/>
                          <a:cs typeface="+mn-cs"/>
                        </a:rPr>
                        <a:t>
 Hoy celebramos a aquellos a los que les confiamos lo más preciado 🏍️ ❤️
¡Feliz día del mecánico! 🔧👏
#MotomelTeBanca #Motomel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274730536_656541135468792_6799783315419850412_n.jpg?_nc_cat=108&amp;ccb=1-5&amp;_nc_sid=8ae9d6&amp;_nc_ohc=QgqV3P3tRkIAX92ptjT&amp;_nc_ht=scontent-iad3-1.cdninstagram.com&amp;edm=AL-3X8kEAAAA&amp;oh=00_AT_IBMwqFNMhYs4pRaUgHAFW57Ztw_sBFBTKMru3DOPjcA&amp;oe=62222284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77458329"/>
                  </a:ext>
                </a:extLst>
              </a:tr>
            </a:tbl>
          </a:graphicData>
        </a:graphic>
      </p:graphicFrame>
      <p:sp>
        <p:nvSpPr>
          <p:cNvPr id="4" name="Text Placeholder 3">
            <a:extLst>
              <a:ext uri="{FF2B5EF4-FFF2-40B4-BE49-F238E27FC236}">
                <a16:creationId xmlns:a16="http://schemas.microsoft.com/office/drawing/2014/main" id="{2999F1CC-B52F-4377-81B3-F80B9FA4B27B}"/>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6499599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4C73A-3FB4-4D92-B995-B973D5DD0717}"/>
              </a:ext>
            </a:extLst>
          </p:cNvPr>
          <p:cNvSpPr>
            <a:spLocks noGrp="1"/>
          </p:cNvSpPr>
          <p:nvPr>
            <p:ph type="title"/>
          </p:nvPr>
        </p:nvSpPr>
        <p:spPr/>
        <p:txBody>
          <a:bodyPr/>
          <a:lstStyle/>
          <a:p>
            <a:r>
              <a:rPr lang="en-US"/>
              <a:t>Instagram Posts Table | Motomel - 24 of 25</a:t>
            </a:r>
          </a:p>
        </p:txBody>
      </p:sp>
      <p:graphicFrame>
        <p:nvGraphicFramePr>
          <p:cNvPr id="5" name="Table Placeholder 4">
            <a:extLst>
              <a:ext uri="{FF2B5EF4-FFF2-40B4-BE49-F238E27FC236}">
                <a16:creationId xmlns:a16="http://schemas.microsoft.com/office/drawing/2014/main" id="{1AF4DCBF-22E7-4DB7-967E-F0913757F279}"/>
              </a:ext>
            </a:extLst>
          </p:cNvPr>
          <p:cNvGraphicFramePr>
            <a:graphicFrameLocks noGrp="1"/>
          </p:cNvGraphicFramePr>
          <p:nvPr>
            <p:ph type="tbl" sz="quarter" idx="13"/>
            <p:extLst>
              <p:ext uri="{D42A27DB-BD31-4B8C-83A1-F6EECF244321}">
                <p14:modId xmlns:p14="http://schemas.microsoft.com/office/powerpoint/2010/main" val="4198081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03390856"/>
                    </a:ext>
                  </a:extLst>
                </a:gridCol>
                <a:gridCol w="1810512">
                  <a:extLst>
                    <a:ext uri="{9D8B030D-6E8A-4147-A177-3AD203B41FA5}">
                      <a16:colId xmlns:a16="http://schemas.microsoft.com/office/drawing/2014/main" val="1236671512"/>
                    </a:ext>
                  </a:extLst>
                </a:gridCol>
                <a:gridCol w="822960">
                  <a:extLst>
                    <a:ext uri="{9D8B030D-6E8A-4147-A177-3AD203B41FA5}">
                      <a16:colId xmlns:a16="http://schemas.microsoft.com/office/drawing/2014/main" val="1091612901"/>
                    </a:ext>
                  </a:extLst>
                </a:gridCol>
                <a:gridCol w="822960">
                  <a:extLst>
                    <a:ext uri="{9D8B030D-6E8A-4147-A177-3AD203B41FA5}">
                      <a16:colId xmlns:a16="http://schemas.microsoft.com/office/drawing/2014/main" val="3543477853"/>
                    </a:ext>
                  </a:extLst>
                </a:gridCol>
                <a:gridCol w="822960">
                  <a:extLst>
                    <a:ext uri="{9D8B030D-6E8A-4147-A177-3AD203B41FA5}">
                      <a16:colId xmlns:a16="http://schemas.microsoft.com/office/drawing/2014/main" val="663629420"/>
                    </a:ext>
                  </a:extLst>
                </a:gridCol>
                <a:gridCol w="822960">
                  <a:extLst>
                    <a:ext uri="{9D8B030D-6E8A-4147-A177-3AD203B41FA5}">
                      <a16:colId xmlns:a16="http://schemas.microsoft.com/office/drawing/2014/main" val="2400092905"/>
                    </a:ext>
                  </a:extLst>
                </a:gridCol>
                <a:gridCol w="822960">
                  <a:extLst>
                    <a:ext uri="{9D8B030D-6E8A-4147-A177-3AD203B41FA5}">
                      <a16:colId xmlns:a16="http://schemas.microsoft.com/office/drawing/2014/main" val="57559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2351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- 2022-02-14 16:46:06</a:t>
                      </a:r>
                      <a:r>
                        <a:rPr kumimoji="0" lang="es-ES" sz="1000" b="0" i="0" u="none" strike="noStrike" kern="1200" cap="none" spc="0" normalizeH="0" baseline="0" noProof="0">
                          <a:ln>
                            <a:noFill/>
                          </a:ln>
                          <a:solidFill>
                            <a:prstClr val="black"/>
                          </a:solidFill>
                          <a:effectLst/>
                          <a:uLnTx/>
                          <a:uFillTx/>
                          <a:latin typeface="+mn-lt"/>
                          <a:ea typeface="+mn-ea"/>
                          <a:cs typeface="+mn-cs"/>
                        </a:rPr>
                        <a:t>
 Nada mejor que viajar en pareja para compartir nuevas experiencias y aventuras.🧡🧡🧡
Buscá tu Corven en nuestros concesionarios oficiales y enamorate de todos los modelos que tenemos para vos.😍
#corven #diadelosenamorados #enamorados #amor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273904329_2225609127596625_8290882295673457962_n.jpg?_nc_cat=108&amp;ccb=1-5&amp;_nc_sid=8ae9d6&amp;_nc_ohc=F5GJ_9n_RdYAX8vqdlK&amp;_nc_ht=scontent-lga3-1.cdninstagram.com&amp;edm=AL-3X8kEAAAA&amp;oh=00_AT-H6KYm8s9QWoNLYccLpYe3BgXZtLkvMGfoXicE_FBviw&amp;oe=6223CA6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93331224"/>
                  </a:ext>
                </a:extLst>
              </a:tr>
            </a:tbl>
          </a:graphicData>
        </a:graphic>
      </p:graphicFrame>
      <p:sp>
        <p:nvSpPr>
          <p:cNvPr id="4" name="Text Placeholder 3">
            <a:extLst>
              <a:ext uri="{FF2B5EF4-FFF2-40B4-BE49-F238E27FC236}">
                <a16:creationId xmlns:a16="http://schemas.microsoft.com/office/drawing/2014/main" id="{F05304A5-18D8-4951-8072-8E3D8E540A3E}"/>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9058681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A891C-303B-45C0-9E2B-5763F835C64E}"/>
              </a:ext>
            </a:extLst>
          </p:cNvPr>
          <p:cNvSpPr>
            <a:spLocks noGrp="1"/>
          </p:cNvSpPr>
          <p:nvPr>
            <p:ph type="title"/>
          </p:nvPr>
        </p:nvSpPr>
        <p:spPr/>
        <p:txBody>
          <a:bodyPr/>
          <a:lstStyle/>
          <a:p>
            <a:r>
              <a:rPr lang="en-US"/>
              <a:t>Instagram Posts Table | Motomel - 25 of 25</a:t>
            </a:r>
          </a:p>
        </p:txBody>
      </p:sp>
      <p:graphicFrame>
        <p:nvGraphicFramePr>
          <p:cNvPr id="5" name="Table Placeholder 4">
            <a:extLst>
              <a:ext uri="{FF2B5EF4-FFF2-40B4-BE49-F238E27FC236}">
                <a16:creationId xmlns:a16="http://schemas.microsoft.com/office/drawing/2014/main" id="{1E15ACA8-6483-4FF4-BB64-3F3F4C8462AB}"/>
              </a:ext>
            </a:extLst>
          </p:cNvPr>
          <p:cNvGraphicFramePr>
            <a:graphicFrameLocks noGrp="1"/>
          </p:cNvGraphicFramePr>
          <p:nvPr>
            <p:ph type="tbl" sz="quarter" idx="13"/>
            <p:extLst>
              <p:ext uri="{D42A27DB-BD31-4B8C-83A1-F6EECF244321}">
                <p14:modId xmlns:p14="http://schemas.microsoft.com/office/powerpoint/2010/main" val="1380940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83183809"/>
                    </a:ext>
                  </a:extLst>
                </a:gridCol>
                <a:gridCol w="1810512">
                  <a:extLst>
                    <a:ext uri="{9D8B030D-6E8A-4147-A177-3AD203B41FA5}">
                      <a16:colId xmlns:a16="http://schemas.microsoft.com/office/drawing/2014/main" val="3812416500"/>
                    </a:ext>
                  </a:extLst>
                </a:gridCol>
                <a:gridCol w="822960">
                  <a:extLst>
                    <a:ext uri="{9D8B030D-6E8A-4147-A177-3AD203B41FA5}">
                      <a16:colId xmlns:a16="http://schemas.microsoft.com/office/drawing/2014/main" val="3159969028"/>
                    </a:ext>
                  </a:extLst>
                </a:gridCol>
                <a:gridCol w="822960">
                  <a:extLst>
                    <a:ext uri="{9D8B030D-6E8A-4147-A177-3AD203B41FA5}">
                      <a16:colId xmlns:a16="http://schemas.microsoft.com/office/drawing/2014/main" val="1175957355"/>
                    </a:ext>
                  </a:extLst>
                </a:gridCol>
                <a:gridCol w="822960">
                  <a:extLst>
                    <a:ext uri="{9D8B030D-6E8A-4147-A177-3AD203B41FA5}">
                      <a16:colId xmlns:a16="http://schemas.microsoft.com/office/drawing/2014/main" val="956285151"/>
                    </a:ext>
                  </a:extLst>
                </a:gridCol>
                <a:gridCol w="822960">
                  <a:extLst>
                    <a:ext uri="{9D8B030D-6E8A-4147-A177-3AD203B41FA5}">
                      <a16:colId xmlns:a16="http://schemas.microsoft.com/office/drawing/2014/main" val="60220258"/>
                    </a:ext>
                  </a:extLst>
                </a:gridCol>
                <a:gridCol w="822960">
                  <a:extLst>
                    <a:ext uri="{9D8B030D-6E8A-4147-A177-3AD203B41FA5}">
                      <a16:colId xmlns:a16="http://schemas.microsoft.com/office/drawing/2014/main" val="717704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99316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@zanellahnos - 2022-02-23 17:30:18</a:t>
                      </a:r>
                      <a:r>
                        <a:rPr kumimoji="0" lang="es-ES" sz="1000" b="0" i="0" u="none" strike="noStrike" kern="1200" cap="none" spc="0" normalizeH="0" baseline="0" noProof="0">
                          <a:ln>
                            <a:noFill/>
                          </a:ln>
                          <a:solidFill>
                            <a:prstClr val="black"/>
                          </a:solidFill>
                          <a:effectLst/>
                          <a:uLnTx/>
                          <a:uFillTx/>
                          <a:latin typeface="+mn-lt"/>
                          <a:ea typeface="+mn-ea"/>
                          <a:cs typeface="+mn-cs"/>
                        </a:rPr>
                        <a:t>
 Verla pasar está bien. Manejarla, MUCHO mejor. Del 1 al 10, ¿Cuánto te gustaría manejar la RX 150 LT😎?
Te la podes llevar en:
👉🏼Cuotas fijas con Ahora 12
👉🏼Cuotas fijas con Ahora 18
👉🏼48 Cuotas Plan banco Nación Mi Moto 
Vos elegís el camino, nosotros te llevamos
#Zanella #NosImpulsaNuestraHistoria #Street #RX150Z7 #RXteconecta.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51.2885-15/274563086_1987921378047433_2701703865119925074_n.jpg?_nc_cat=103&amp;ccb=1-5&amp;_nc_sid=8ae9d6&amp;_nc_ohc=LyoAQXuwjqAAX8lU5d4&amp;_nc_ht=scontent-lga3-1.cdninstagram.com&amp;edm=AL-3X8kEAAAA&amp;oh=00_AT9icorDpcvyOV2niTPladY22p1JmRXJpyLYw3BPzaL0Cg&amp;oe=6222271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96143923"/>
                  </a:ext>
                </a:extLst>
              </a:tr>
            </a:tbl>
          </a:graphicData>
        </a:graphic>
      </p:graphicFrame>
      <p:sp>
        <p:nvSpPr>
          <p:cNvPr id="4" name="Text Placeholder 3">
            <a:extLst>
              <a:ext uri="{FF2B5EF4-FFF2-40B4-BE49-F238E27FC236}">
                <a16:creationId xmlns:a16="http://schemas.microsoft.com/office/drawing/2014/main" id="{F6462DC5-47E6-4004-8ECA-85EB53324A97}"/>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407135212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3088</Words>
  <Application>Microsoft Office PowerPoint</Application>
  <PresentationFormat>On-screen Show (4:3)</PresentationFormat>
  <Paragraphs>604</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Reporte Instagram</vt:lpstr>
      <vt:lpstr>Instagram Key Metrics Table | Motomel</vt:lpstr>
      <vt:lpstr>Instagram Key Metrics Radar | Motomel</vt:lpstr>
      <vt:lpstr>Instagram Followers Total | Motomel</vt:lpstr>
      <vt:lpstr>Instagram Followers Change | Motomel</vt:lpstr>
      <vt:lpstr>Instagram Followers Change Per Weekday | Motomel</vt:lpstr>
      <vt:lpstr>Instagram Posts By Weekday | Motomel</vt:lpstr>
      <vt:lpstr>Instagram Interaction Rate By Weekday | Motomel</vt:lpstr>
      <vt:lpstr>Instagram Posts By Hour | Motomel</vt:lpstr>
      <vt:lpstr>Instagram Interaction Rate By Hour | Motomel</vt:lpstr>
      <vt:lpstr>Instagram Post Type Distribution Per Profile | Motomel</vt:lpstr>
      <vt:lpstr>Instagram Interactions by Post Type | Motomel</vt:lpstr>
      <vt:lpstr>Instagram Interaction Rate By Post Type | Motomel</vt:lpstr>
      <vt:lpstr>Instagram Interactions Distribution | Motomel</vt:lpstr>
      <vt:lpstr>Instagram Hashtag Detection | Motomel - 1 of 2</vt:lpstr>
      <vt:lpstr>Instagram Hashtag Detection | Motomel - 2 of 2</vt:lpstr>
      <vt:lpstr>Instagram Posts Table | Motomel - 1 of 25</vt:lpstr>
      <vt:lpstr>Instagram Posts Table | Motomel - 2 of 25</vt:lpstr>
      <vt:lpstr>Instagram Posts Table | Motomel - 3 of 25</vt:lpstr>
      <vt:lpstr>Instagram Posts Table | Motomel - 4 of 25</vt:lpstr>
      <vt:lpstr>Instagram Posts Table | Motomel - 5 of 25</vt:lpstr>
      <vt:lpstr>Instagram Posts Table | Motomel - 6 of 25</vt:lpstr>
      <vt:lpstr>Instagram Posts Table | Motomel - 7 of 25</vt:lpstr>
      <vt:lpstr>Instagram Posts Table | Motomel - 8 of 25</vt:lpstr>
      <vt:lpstr>Instagram Posts Table | Motomel - 9 of 25</vt:lpstr>
      <vt:lpstr>Instagram Posts Table | Motomel - 10 of 25</vt:lpstr>
      <vt:lpstr>Instagram Posts Table | Motomel - 11 of 25</vt:lpstr>
      <vt:lpstr>Instagram Posts Table | Motomel - 12 of 25</vt:lpstr>
      <vt:lpstr>Instagram Posts Table | Motomel - 13 of 25</vt:lpstr>
      <vt:lpstr>Instagram Posts Table | Motomel - 14 of 25</vt:lpstr>
      <vt:lpstr>Instagram Posts Table | Motomel - 15 of 25</vt:lpstr>
      <vt:lpstr>Instagram Posts Table | Motomel - 16 of 25</vt:lpstr>
      <vt:lpstr>Instagram Posts Table | Motomel - 17 of 25</vt:lpstr>
      <vt:lpstr>Instagram Posts Table | Motomel - 18 of 25</vt:lpstr>
      <vt:lpstr>Instagram Posts Table | Motomel - 19 of 25</vt:lpstr>
      <vt:lpstr>Instagram Posts Table | Motomel - 20 of 25</vt:lpstr>
      <vt:lpstr>Instagram Posts Table | Motomel - 21 of 25</vt:lpstr>
      <vt:lpstr>Instagram Posts Table | Motomel - 22 of 25</vt:lpstr>
      <vt:lpstr>Instagram Posts Table | Motomel - 23 of 25</vt:lpstr>
      <vt:lpstr>Instagram Posts Table | Motomel - 24 of 25</vt:lpstr>
      <vt:lpstr>Instagram Posts Table | Motomel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2022-03-01T15:42:22Z</dcterms:created>
  <dcterms:modified xsi:type="dcterms:W3CDTF">2022-03-01T15:43:43Z</dcterms:modified>
</cp:coreProperties>
</file>