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75</c:v>
                </c:pt>
                <c:pt idx="4">
                  <c:v>100</c:v>
                </c:pt>
                <c:pt idx="5">
                  <c:v>15.0212</c:v>
                </c:pt>
                <c:pt idx="6">
                  <c:v>4.5239000000000003</c:v>
                </c:pt>
                <c:pt idx="7">
                  <c:v>32.478700000000003</c:v>
                </c:pt>
              </c:numCache>
            </c:numRef>
          </c:val>
          <c:extLst>
            <c:ext xmlns:c16="http://schemas.microsoft.com/office/drawing/2014/chart" uri="{C3380CC4-5D6E-409C-BE32-E72D297353CC}">
              <c16:uniqueId val="{00000000-9F72-47A1-AEE2-770A81F5ACA4}"/>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56.383099999999999</c:v>
                </c:pt>
                <c:pt idx="1">
                  <c:v>85.714299999999994</c:v>
                </c:pt>
                <c:pt idx="2">
                  <c:v>50</c:v>
                </c:pt>
                <c:pt idx="3">
                  <c:v>100</c:v>
                </c:pt>
                <c:pt idx="4">
                  <c:v>85.714299999999994</c:v>
                </c:pt>
                <c:pt idx="5">
                  <c:v>100</c:v>
                </c:pt>
                <c:pt idx="6">
                  <c:v>100</c:v>
                </c:pt>
                <c:pt idx="7">
                  <c:v>100</c:v>
                </c:pt>
              </c:numCache>
            </c:numRef>
          </c:val>
          <c:extLst>
            <c:ext xmlns:c16="http://schemas.microsoft.com/office/drawing/2014/chart" uri="{C3380CC4-5D6E-409C-BE32-E72D297353CC}">
              <c16:uniqueId val="{00000001-9F72-47A1-AEE2-770A81F5ACA4}"/>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70.567599999999999</c:v>
                </c:pt>
                <c:pt idx="1">
                  <c:v>85.714299999999994</c:v>
                </c:pt>
                <c:pt idx="2">
                  <c:v>0</c:v>
                </c:pt>
                <c:pt idx="3">
                  <c:v>0</c:v>
                </c:pt>
                <c:pt idx="4">
                  <c:v>42.857100000000003</c:v>
                </c:pt>
                <c:pt idx="5">
                  <c:v>8.0962999999999994</c:v>
                </c:pt>
                <c:pt idx="6">
                  <c:v>10.827999999999999</c:v>
                </c:pt>
                <c:pt idx="7">
                  <c:v>17.275200000000002</c:v>
                </c:pt>
              </c:numCache>
            </c:numRef>
          </c:val>
          <c:extLst>
            <c:ext xmlns:c16="http://schemas.microsoft.com/office/drawing/2014/chart" uri="{C3380CC4-5D6E-409C-BE32-E72D297353CC}">
              <c16:uniqueId val="{00000002-9F72-47A1-AEE2-770A81F5ACA4}"/>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40.097299999999997</c:v>
                </c:pt>
                <c:pt idx="1">
                  <c:v>57.142899999999997</c:v>
                </c:pt>
                <c:pt idx="2">
                  <c:v>75</c:v>
                </c:pt>
                <c:pt idx="3">
                  <c:v>0</c:v>
                </c:pt>
                <c:pt idx="4">
                  <c:v>50</c:v>
                </c:pt>
                <c:pt idx="5">
                  <c:v>14.8796</c:v>
                </c:pt>
                <c:pt idx="6">
                  <c:v>17.711400000000001</c:v>
                </c:pt>
                <c:pt idx="7">
                  <c:v>33.123100000000001</c:v>
                </c:pt>
              </c:numCache>
            </c:numRef>
          </c:val>
          <c:extLst>
            <c:ext xmlns:c16="http://schemas.microsoft.com/office/drawing/2014/chart" uri="{C3380CC4-5D6E-409C-BE32-E72D297353CC}">
              <c16:uniqueId val="{00000003-9F72-47A1-AEE2-770A81F5ACA4}"/>
            </c:ext>
          </c:extLst>
        </c:ser>
        <c:dLbls>
          <c:showLegendKey val="0"/>
          <c:showVal val="0"/>
          <c:showCatName val="0"/>
          <c:showSerName val="0"/>
          <c:showPercent val="0"/>
          <c:showBubbleSize val="0"/>
        </c:dLbls>
        <c:axId val="389928272"/>
        <c:axId val="389927616"/>
      </c:radarChart>
      <c:catAx>
        <c:axId val="38992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27616"/>
        <c:crosses val="autoZero"/>
        <c:auto val="1"/>
        <c:lblAlgn val="ctr"/>
        <c:lblOffset val="100"/>
        <c:noMultiLvlLbl val="0"/>
      </c:catAx>
      <c:valAx>
        <c:axId val="38992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2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38983</c:v>
                </c:pt>
                <c:pt idx="1">
                  <c:v>39026</c:v>
                </c:pt>
                <c:pt idx="2">
                  <c:v>39069</c:v>
                </c:pt>
                <c:pt idx="3">
                  <c:v>39094</c:v>
                </c:pt>
                <c:pt idx="4">
                  <c:v>39106</c:v>
                </c:pt>
                <c:pt idx="5">
                  <c:v>39135</c:v>
                </c:pt>
                <c:pt idx="6">
                  <c:v>39159</c:v>
                </c:pt>
                <c:pt idx="7">
                  <c:v>39194</c:v>
                </c:pt>
                <c:pt idx="8">
                  <c:v>39221</c:v>
                </c:pt>
                <c:pt idx="9">
                  <c:v>39242</c:v>
                </c:pt>
                <c:pt idx="10">
                  <c:v>39259</c:v>
                </c:pt>
                <c:pt idx="11">
                  <c:v>39268</c:v>
                </c:pt>
                <c:pt idx="12">
                  <c:v>39290</c:v>
                </c:pt>
                <c:pt idx="13">
                  <c:v>39304</c:v>
                </c:pt>
                <c:pt idx="14">
                  <c:v>39338</c:v>
                </c:pt>
                <c:pt idx="15">
                  <c:v>39366</c:v>
                </c:pt>
                <c:pt idx="16">
                  <c:v>39386</c:v>
                </c:pt>
                <c:pt idx="17">
                  <c:v>39411</c:v>
                </c:pt>
                <c:pt idx="18">
                  <c:v>39443</c:v>
                </c:pt>
                <c:pt idx="19">
                  <c:v>39490</c:v>
                </c:pt>
                <c:pt idx="20">
                  <c:v>39515</c:v>
                </c:pt>
                <c:pt idx="21">
                  <c:v>39556</c:v>
                </c:pt>
                <c:pt idx="22">
                  <c:v>39584</c:v>
                </c:pt>
                <c:pt idx="23">
                  <c:v>39614</c:v>
                </c:pt>
                <c:pt idx="24">
                  <c:v>39638</c:v>
                </c:pt>
                <c:pt idx="25">
                  <c:v>39661</c:v>
                </c:pt>
                <c:pt idx="26">
                  <c:v>39691</c:v>
                </c:pt>
              </c:numCache>
            </c:numRef>
          </c:val>
          <c:smooth val="0"/>
          <c:extLst>
            <c:ext xmlns:c16="http://schemas.microsoft.com/office/drawing/2014/chart" uri="{C3380CC4-5D6E-409C-BE32-E72D297353CC}">
              <c16:uniqueId val="{00000000-0904-4620-B93C-4E4BF9EE1B86}"/>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21165</c:v>
                </c:pt>
                <c:pt idx="1">
                  <c:v>21224</c:v>
                </c:pt>
                <c:pt idx="2">
                  <c:v>21326</c:v>
                </c:pt>
                <c:pt idx="3">
                  <c:v>21448</c:v>
                </c:pt>
                <c:pt idx="4">
                  <c:v>21533</c:v>
                </c:pt>
                <c:pt idx="5">
                  <c:v>21644</c:v>
                </c:pt>
                <c:pt idx="6">
                  <c:v>21766</c:v>
                </c:pt>
                <c:pt idx="7">
                  <c:v>21868</c:v>
                </c:pt>
                <c:pt idx="8">
                  <c:v>21906</c:v>
                </c:pt>
                <c:pt idx="9">
                  <c:v>22240</c:v>
                </c:pt>
                <c:pt idx="10">
                  <c:v>22237</c:v>
                </c:pt>
                <c:pt idx="11">
                  <c:v>22242</c:v>
                </c:pt>
                <c:pt idx="12">
                  <c:v>22239</c:v>
                </c:pt>
                <c:pt idx="13">
                  <c:v>22249</c:v>
                </c:pt>
                <c:pt idx="14">
                  <c:v>22252</c:v>
                </c:pt>
                <c:pt idx="15">
                  <c:v>22274</c:v>
                </c:pt>
                <c:pt idx="16">
                  <c:v>22296</c:v>
                </c:pt>
                <c:pt idx="17">
                  <c:v>22304</c:v>
                </c:pt>
                <c:pt idx="18">
                  <c:v>22308</c:v>
                </c:pt>
                <c:pt idx="19">
                  <c:v>22316</c:v>
                </c:pt>
                <c:pt idx="20">
                  <c:v>22332</c:v>
                </c:pt>
                <c:pt idx="21">
                  <c:v>22341</c:v>
                </c:pt>
                <c:pt idx="22">
                  <c:v>22350</c:v>
                </c:pt>
                <c:pt idx="23">
                  <c:v>22362</c:v>
                </c:pt>
                <c:pt idx="24">
                  <c:v>22360</c:v>
                </c:pt>
                <c:pt idx="25">
                  <c:v>22366</c:v>
                </c:pt>
                <c:pt idx="26">
                  <c:v>22379</c:v>
                </c:pt>
              </c:numCache>
            </c:numRef>
          </c:val>
          <c:smooth val="0"/>
          <c:extLst>
            <c:ext xmlns:c16="http://schemas.microsoft.com/office/drawing/2014/chart" uri="{C3380CC4-5D6E-409C-BE32-E72D297353CC}">
              <c16:uniqueId val="{00000001-0904-4620-B93C-4E4BF9EE1B86}"/>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27741</c:v>
                </c:pt>
                <c:pt idx="1">
                  <c:v>27749</c:v>
                </c:pt>
                <c:pt idx="2">
                  <c:v>27758</c:v>
                </c:pt>
                <c:pt idx="3">
                  <c:v>27762</c:v>
                </c:pt>
                <c:pt idx="4">
                  <c:v>27775</c:v>
                </c:pt>
                <c:pt idx="5">
                  <c:v>27790</c:v>
                </c:pt>
                <c:pt idx="6">
                  <c:v>27792</c:v>
                </c:pt>
                <c:pt idx="7">
                  <c:v>27831</c:v>
                </c:pt>
                <c:pt idx="8">
                  <c:v>27836</c:v>
                </c:pt>
                <c:pt idx="9">
                  <c:v>27852</c:v>
                </c:pt>
                <c:pt idx="10">
                  <c:v>27868</c:v>
                </c:pt>
                <c:pt idx="11">
                  <c:v>27880</c:v>
                </c:pt>
                <c:pt idx="12">
                  <c:v>27894</c:v>
                </c:pt>
                <c:pt idx="13">
                  <c:v>27897</c:v>
                </c:pt>
                <c:pt idx="14">
                  <c:v>27906</c:v>
                </c:pt>
                <c:pt idx="15">
                  <c:v>27913</c:v>
                </c:pt>
                <c:pt idx="16">
                  <c:v>27925</c:v>
                </c:pt>
                <c:pt idx="17">
                  <c:v>27937</c:v>
                </c:pt>
                <c:pt idx="18">
                  <c:v>27943</c:v>
                </c:pt>
                <c:pt idx="19">
                  <c:v>27950</c:v>
                </c:pt>
                <c:pt idx="20">
                  <c:v>27953</c:v>
                </c:pt>
                <c:pt idx="21">
                  <c:v>27960</c:v>
                </c:pt>
                <c:pt idx="22">
                  <c:v>27977</c:v>
                </c:pt>
                <c:pt idx="23">
                  <c:v>27983</c:v>
                </c:pt>
                <c:pt idx="24">
                  <c:v>27995</c:v>
                </c:pt>
                <c:pt idx="25">
                  <c:v>28003</c:v>
                </c:pt>
                <c:pt idx="26">
                  <c:v>28009</c:v>
                </c:pt>
              </c:numCache>
            </c:numRef>
          </c:val>
          <c:smooth val="0"/>
          <c:extLst>
            <c:ext xmlns:c16="http://schemas.microsoft.com/office/drawing/2014/chart" uri="{C3380CC4-5D6E-409C-BE32-E72D297353CC}">
              <c16:uniqueId val="{00000002-0904-4620-B93C-4E4BF9EE1B86}"/>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15627</c:v>
                </c:pt>
                <c:pt idx="1">
                  <c:v>15633</c:v>
                </c:pt>
                <c:pt idx="2">
                  <c:v>15635</c:v>
                </c:pt>
                <c:pt idx="3">
                  <c:v>15651</c:v>
                </c:pt>
                <c:pt idx="4">
                  <c:v>15660</c:v>
                </c:pt>
                <c:pt idx="5">
                  <c:v>15674</c:v>
                </c:pt>
                <c:pt idx="6">
                  <c:v>15681</c:v>
                </c:pt>
                <c:pt idx="7">
                  <c:v>15695</c:v>
                </c:pt>
                <c:pt idx="8">
                  <c:v>15702</c:v>
                </c:pt>
                <c:pt idx="9">
                  <c:v>15708</c:v>
                </c:pt>
                <c:pt idx="10">
                  <c:v>15713</c:v>
                </c:pt>
                <c:pt idx="11">
                  <c:v>15718</c:v>
                </c:pt>
                <c:pt idx="12">
                  <c:v>15737</c:v>
                </c:pt>
                <c:pt idx="13">
                  <c:v>15743</c:v>
                </c:pt>
                <c:pt idx="14">
                  <c:v>15749</c:v>
                </c:pt>
                <c:pt idx="15">
                  <c:v>15763</c:v>
                </c:pt>
                <c:pt idx="16">
                  <c:v>15783</c:v>
                </c:pt>
                <c:pt idx="17">
                  <c:v>15803</c:v>
                </c:pt>
                <c:pt idx="18">
                  <c:v>15805</c:v>
                </c:pt>
                <c:pt idx="19">
                  <c:v>15821</c:v>
                </c:pt>
                <c:pt idx="20">
                  <c:v>15835</c:v>
                </c:pt>
                <c:pt idx="21">
                  <c:v>15847</c:v>
                </c:pt>
                <c:pt idx="22">
                  <c:v>15855</c:v>
                </c:pt>
                <c:pt idx="23">
                  <c:v>15873</c:v>
                </c:pt>
                <c:pt idx="24">
                  <c:v>15889</c:v>
                </c:pt>
                <c:pt idx="25">
                  <c:v>15901</c:v>
                </c:pt>
                <c:pt idx="26">
                  <c:v>15915</c:v>
                </c:pt>
              </c:numCache>
            </c:numRef>
          </c:val>
          <c:smooth val="0"/>
          <c:extLst>
            <c:ext xmlns:c16="http://schemas.microsoft.com/office/drawing/2014/chart" uri="{C3380CC4-5D6E-409C-BE32-E72D297353CC}">
              <c16:uniqueId val="{00000003-0904-4620-B93C-4E4BF9EE1B86}"/>
            </c:ext>
          </c:extLst>
        </c:ser>
        <c:dLbls>
          <c:showLegendKey val="0"/>
          <c:showVal val="0"/>
          <c:showCatName val="0"/>
          <c:showSerName val="0"/>
          <c:showPercent val="0"/>
          <c:showBubbleSize val="0"/>
        </c:dLbls>
        <c:smooth val="0"/>
        <c:axId val="397125304"/>
        <c:axId val="397126288"/>
      </c:lineChart>
      <c:dateAx>
        <c:axId val="39712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26288"/>
        <c:crosses val="autoZero"/>
        <c:auto val="1"/>
        <c:lblOffset val="100"/>
        <c:baseTimeUnit val="days"/>
      </c:dateAx>
      <c:valAx>
        <c:axId val="39712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2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21</c:v>
                </c:pt>
                <c:pt idx="1">
                  <c:v>43</c:v>
                </c:pt>
                <c:pt idx="2">
                  <c:v>43</c:v>
                </c:pt>
                <c:pt idx="3">
                  <c:v>25</c:v>
                </c:pt>
                <c:pt idx="4">
                  <c:v>12</c:v>
                </c:pt>
                <c:pt idx="5">
                  <c:v>29</c:v>
                </c:pt>
                <c:pt idx="6">
                  <c:v>24</c:v>
                </c:pt>
                <c:pt idx="7">
                  <c:v>35</c:v>
                </c:pt>
                <c:pt idx="8">
                  <c:v>27</c:v>
                </c:pt>
                <c:pt idx="9">
                  <c:v>21</c:v>
                </c:pt>
                <c:pt idx="10">
                  <c:v>17</c:v>
                </c:pt>
                <c:pt idx="11">
                  <c:v>9</c:v>
                </c:pt>
                <c:pt idx="12">
                  <c:v>22</c:v>
                </c:pt>
                <c:pt idx="13">
                  <c:v>14</c:v>
                </c:pt>
                <c:pt idx="14">
                  <c:v>34</c:v>
                </c:pt>
                <c:pt idx="15">
                  <c:v>28</c:v>
                </c:pt>
                <c:pt idx="16">
                  <c:v>20</c:v>
                </c:pt>
                <c:pt idx="17">
                  <c:v>25</c:v>
                </c:pt>
                <c:pt idx="18">
                  <c:v>32</c:v>
                </c:pt>
                <c:pt idx="19">
                  <c:v>47</c:v>
                </c:pt>
                <c:pt idx="20">
                  <c:v>25</c:v>
                </c:pt>
                <c:pt idx="21">
                  <c:v>41</c:v>
                </c:pt>
                <c:pt idx="22">
                  <c:v>28</c:v>
                </c:pt>
                <c:pt idx="23">
                  <c:v>30</c:v>
                </c:pt>
                <c:pt idx="24">
                  <c:v>24</c:v>
                </c:pt>
                <c:pt idx="25">
                  <c:v>23</c:v>
                </c:pt>
                <c:pt idx="26">
                  <c:v>30</c:v>
                </c:pt>
              </c:numCache>
            </c:numRef>
          </c:val>
          <c:smooth val="0"/>
          <c:extLst>
            <c:ext xmlns:c16="http://schemas.microsoft.com/office/drawing/2014/chart" uri="{C3380CC4-5D6E-409C-BE32-E72D297353CC}">
              <c16:uniqueId val="{00000000-ED86-4A35-9BBE-2F6A7A1D3DE3}"/>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5</c:v>
                </c:pt>
                <c:pt idx="1">
                  <c:v>59</c:v>
                </c:pt>
                <c:pt idx="2">
                  <c:v>102</c:v>
                </c:pt>
                <c:pt idx="3">
                  <c:v>122</c:v>
                </c:pt>
                <c:pt idx="4">
                  <c:v>85</c:v>
                </c:pt>
                <c:pt idx="5">
                  <c:v>111</c:v>
                </c:pt>
                <c:pt idx="6">
                  <c:v>122</c:v>
                </c:pt>
                <c:pt idx="7">
                  <c:v>102</c:v>
                </c:pt>
                <c:pt idx="8">
                  <c:v>38</c:v>
                </c:pt>
                <c:pt idx="9">
                  <c:v>334</c:v>
                </c:pt>
                <c:pt idx="10">
                  <c:v>-3</c:v>
                </c:pt>
                <c:pt idx="11">
                  <c:v>5</c:v>
                </c:pt>
                <c:pt idx="12">
                  <c:v>-3</c:v>
                </c:pt>
                <c:pt idx="13">
                  <c:v>10</c:v>
                </c:pt>
                <c:pt idx="14">
                  <c:v>3</c:v>
                </c:pt>
                <c:pt idx="15">
                  <c:v>22</c:v>
                </c:pt>
                <c:pt idx="16">
                  <c:v>22</c:v>
                </c:pt>
                <c:pt idx="17">
                  <c:v>8</c:v>
                </c:pt>
                <c:pt idx="18">
                  <c:v>4</c:v>
                </c:pt>
                <c:pt idx="19">
                  <c:v>8</c:v>
                </c:pt>
                <c:pt idx="20">
                  <c:v>16</c:v>
                </c:pt>
                <c:pt idx="21">
                  <c:v>9</c:v>
                </c:pt>
                <c:pt idx="22">
                  <c:v>9</c:v>
                </c:pt>
                <c:pt idx="23">
                  <c:v>12</c:v>
                </c:pt>
                <c:pt idx="24">
                  <c:v>-2</c:v>
                </c:pt>
                <c:pt idx="25">
                  <c:v>6</c:v>
                </c:pt>
                <c:pt idx="26">
                  <c:v>13</c:v>
                </c:pt>
              </c:numCache>
            </c:numRef>
          </c:val>
          <c:smooth val="0"/>
          <c:extLst>
            <c:ext xmlns:c16="http://schemas.microsoft.com/office/drawing/2014/chart" uri="{C3380CC4-5D6E-409C-BE32-E72D297353CC}">
              <c16:uniqueId val="{00000001-ED86-4A35-9BBE-2F6A7A1D3DE3}"/>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8</c:v>
                </c:pt>
                <c:pt idx="1">
                  <c:v>8</c:v>
                </c:pt>
                <c:pt idx="2">
                  <c:v>9</c:v>
                </c:pt>
                <c:pt idx="3">
                  <c:v>4</c:v>
                </c:pt>
                <c:pt idx="4">
                  <c:v>13</c:v>
                </c:pt>
                <c:pt idx="5">
                  <c:v>15</c:v>
                </c:pt>
                <c:pt idx="6">
                  <c:v>2</c:v>
                </c:pt>
                <c:pt idx="7">
                  <c:v>39</c:v>
                </c:pt>
                <c:pt idx="8">
                  <c:v>5</c:v>
                </c:pt>
                <c:pt idx="9">
                  <c:v>16</c:v>
                </c:pt>
                <c:pt idx="10">
                  <c:v>16</c:v>
                </c:pt>
                <c:pt idx="11">
                  <c:v>12</c:v>
                </c:pt>
                <c:pt idx="12">
                  <c:v>14</c:v>
                </c:pt>
                <c:pt idx="13">
                  <c:v>3</c:v>
                </c:pt>
                <c:pt idx="14">
                  <c:v>9</c:v>
                </c:pt>
                <c:pt idx="15">
                  <c:v>7</c:v>
                </c:pt>
                <c:pt idx="16">
                  <c:v>12</c:v>
                </c:pt>
                <c:pt idx="17">
                  <c:v>12</c:v>
                </c:pt>
                <c:pt idx="18">
                  <c:v>6</c:v>
                </c:pt>
                <c:pt idx="19">
                  <c:v>7</c:v>
                </c:pt>
                <c:pt idx="20">
                  <c:v>3</c:v>
                </c:pt>
                <c:pt idx="21">
                  <c:v>7</c:v>
                </c:pt>
                <c:pt idx="22">
                  <c:v>17</c:v>
                </c:pt>
                <c:pt idx="23">
                  <c:v>6</c:v>
                </c:pt>
                <c:pt idx="24">
                  <c:v>12</c:v>
                </c:pt>
                <c:pt idx="25">
                  <c:v>8</c:v>
                </c:pt>
                <c:pt idx="26">
                  <c:v>6</c:v>
                </c:pt>
              </c:numCache>
            </c:numRef>
          </c:val>
          <c:smooth val="0"/>
          <c:extLst>
            <c:ext xmlns:c16="http://schemas.microsoft.com/office/drawing/2014/chart" uri="{C3380CC4-5D6E-409C-BE32-E72D297353CC}">
              <c16:uniqueId val="{00000002-ED86-4A35-9BBE-2F6A7A1D3DE3}"/>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10</c:v>
                </c:pt>
                <c:pt idx="1">
                  <c:v>6</c:v>
                </c:pt>
                <c:pt idx="2">
                  <c:v>2</c:v>
                </c:pt>
                <c:pt idx="3">
                  <c:v>16</c:v>
                </c:pt>
                <c:pt idx="4">
                  <c:v>9</c:v>
                </c:pt>
                <c:pt idx="5">
                  <c:v>14</c:v>
                </c:pt>
                <c:pt idx="6">
                  <c:v>7</c:v>
                </c:pt>
                <c:pt idx="7">
                  <c:v>14</c:v>
                </c:pt>
                <c:pt idx="8">
                  <c:v>7</c:v>
                </c:pt>
                <c:pt idx="9">
                  <c:v>6</c:v>
                </c:pt>
                <c:pt idx="10">
                  <c:v>5</c:v>
                </c:pt>
                <c:pt idx="11">
                  <c:v>5</c:v>
                </c:pt>
                <c:pt idx="12">
                  <c:v>19</c:v>
                </c:pt>
                <c:pt idx="13">
                  <c:v>6</c:v>
                </c:pt>
                <c:pt idx="14">
                  <c:v>6</c:v>
                </c:pt>
                <c:pt idx="15">
                  <c:v>14</c:v>
                </c:pt>
                <c:pt idx="16">
                  <c:v>20</c:v>
                </c:pt>
                <c:pt idx="17">
                  <c:v>20</c:v>
                </c:pt>
                <c:pt idx="18">
                  <c:v>2</c:v>
                </c:pt>
                <c:pt idx="19">
                  <c:v>16</c:v>
                </c:pt>
                <c:pt idx="20">
                  <c:v>14</c:v>
                </c:pt>
                <c:pt idx="21">
                  <c:v>12</c:v>
                </c:pt>
                <c:pt idx="22">
                  <c:v>8</c:v>
                </c:pt>
                <c:pt idx="23">
                  <c:v>18</c:v>
                </c:pt>
                <c:pt idx="24">
                  <c:v>16</c:v>
                </c:pt>
                <c:pt idx="25">
                  <c:v>12</c:v>
                </c:pt>
                <c:pt idx="26">
                  <c:v>14</c:v>
                </c:pt>
              </c:numCache>
            </c:numRef>
          </c:val>
          <c:smooth val="0"/>
          <c:extLst>
            <c:ext xmlns:c16="http://schemas.microsoft.com/office/drawing/2014/chart" uri="{C3380CC4-5D6E-409C-BE32-E72D297353CC}">
              <c16:uniqueId val="{00000003-ED86-4A35-9BBE-2F6A7A1D3DE3}"/>
            </c:ext>
          </c:extLst>
        </c:ser>
        <c:dLbls>
          <c:showLegendKey val="0"/>
          <c:showVal val="0"/>
          <c:showCatName val="0"/>
          <c:showSerName val="0"/>
          <c:showPercent val="0"/>
          <c:showBubbleSize val="0"/>
        </c:dLbls>
        <c:smooth val="0"/>
        <c:axId val="335797960"/>
        <c:axId val="335802224"/>
      </c:lineChart>
      <c:dateAx>
        <c:axId val="33579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02224"/>
        <c:crosses val="autoZero"/>
        <c:auto val="1"/>
        <c:lblOffset val="100"/>
        <c:baseTimeUnit val="days"/>
      </c:dateAx>
      <c:valAx>
        <c:axId val="33580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9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c:v>
                </c:pt>
                <c:pt idx="1">
                  <c:v>21</c:v>
                </c:pt>
                <c:pt idx="2">
                  <c:v>33</c:v>
                </c:pt>
                <c:pt idx="3">
                  <c:v>32</c:v>
                </c:pt>
                <c:pt idx="4">
                  <c:v>29</c:v>
                </c:pt>
                <c:pt idx="5">
                  <c:v>23</c:v>
                </c:pt>
                <c:pt idx="6">
                  <c:v>19</c:v>
                </c:pt>
              </c:numCache>
            </c:numRef>
          </c:val>
          <c:extLst>
            <c:ext xmlns:c16="http://schemas.microsoft.com/office/drawing/2014/chart" uri="{C3380CC4-5D6E-409C-BE32-E72D297353CC}">
              <c16:uniqueId val="{00000000-1505-4D22-9B19-21F262542ABD}"/>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32</c:v>
                </c:pt>
                <c:pt idx="1">
                  <c:v>49</c:v>
                </c:pt>
                <c:pt idx="2">
                  <c:v>30</c:v>
                </c:pt>
                <c:pt idx="3">
                  <c:v>32</c:v>
                </c:pt>
                <c:pt idx="4">
                  <c:v>118</c:v>
                </c:pt>
                <c:pt idx="5">
                  <c:v>31</c:v>
                </c:pt>
                <c:pt idx="6">
                  <c:v>25</c:v>
                </c:pt>
              </c:numCache>
            </c:numRef>
          </c:val>
          <c:extLst>
            <c:ext xmlns:c16="http://schemas.microsoft.com/office/drawing/2014/chart" uri="{C3380CC4-5D6E-409C-BE32-E72D297353CC}">
              <c16:uniqueId val="{00000001-1505-4D22-9B19-21F262542ABD}"/>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c:v>
                </c:pt>
                <c:pt idx="1">
                  <c:v>3</c:v>
                </c:pt>
                <c:pt idx="2">
                  <c:v>16</c:v>
                </c:pt>
                <c:pt idx="3">
                  <c:v>9</c:v>
                </c:pt>
                <c:pt idx="4">
                  <c:v>11</c:v>
                </c:pt>
                <c:pt idx="5">
                  <c:v>11</c:v>
                </c:pt>
                <c:pt idx="6">
                  <c:v>10</c:v>
                </c:pt>
              </c:numCache>
            </c:numRef>
          </c:val>
          <c:extLst>
            <c:ext xmlns:c16="http://schemas.microsoft.com/office/drawing/2014/chart" uri="{C3380CC4-5D6E-409C-BE32-E72D297353CC}">
              <c16:uniqueId val="{00000002-1505-4D22-9B19-21F262542ABD}"/>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c:v>
                </c:pt>
                <c:pt idx="1">
                  <c:v>9</c:v>
                </c:pt>
                <c:pt idx="2">
                  <c:v>11</c:v>
                </c:pt>
                <c:pt idx="3">
                  <c:v>9</c:v>
                </c:pt>
                <c:pt idx="4">
                  <c:v>12</c:v>
                </c:pt>
                <c:pt idx="5">
                  <c:v>14</c:v>
                </c:pt>
                <c:pt idx="6">
                  <c:v>7</c:v>
                </c:pt>
              </c:numCache>
            </c:numRef>
          </c:val>
          <c:extLst>
            <c:ext xmlns:c16="http://schemas.microsoft.com/office/drawing/2014/chart" uri="{C3380CC4-5D6E-409C-BE32-E72D297353CC}">
              <c16:uniqueId val="{00000003-1505-4D22-9B19-21F262542ABD}"/>
            </c:ext>
          </c:extLst>
        </c:ser>
        <c:dLbls>
          <c:showLegendKey val="0"/>
          <c:showVal val="0"/>
          <c:showCatName val="0"/>
          <c:showSerName val="0"/>
          <c:showPercent val="0"/>
          <c:showBubbleSize val="0"/>
        </c:dLbls>
        <c:gapWidth val="219"/>
        <c:overlap val="-27"/>
        <c:axId val="396584064"/>
        <c:axId val="396584720"/>
      </c:barChart>
      <c:catAx>
        <c:axId val="39658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4720"/>
        <c:crosses val="autoZero"/>
        <c:auto val="1"/>
        <c:lblAlgn val="ctr"/>
        <c:lblOffset val="100"/>
        <c:noMultiLvlLbl val="0"/>
      </c:catAx>
      <c:valAx>
        <c:axId val="39658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4</c:v>
                </c:pt>
                <c:pt idx="3">
                  <c:v>3</c:v>
                </c:pt>
                <c:pt idx="4">
                  <c:v>1</c:v>
                </c:pt>
                <c:pt idx="5">
                  <c:v>1</c:v>
                </c:pt>
                <c:pt idx="6">
                  <c:v>0</c:v>
                </c:pt>
              </c:numCache>
            </c:numRef>
          </c:val>
          <c:extLst>
            <c:ext xmlns:c16="http://schemas.microsoft.com/office/drawing/2014/chart" uri="{C3380CC4-5D6E-409C-BE32-E72D297353CC}">
              <c16:uniqueId val="{00000000-C0C7-438B-9475-27ED69886275}"/>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1</c:v>
                </c:pt>
                <c:pt idx="3">
                  <c:v>3</c:v>
                </c:pt>
                <c:pt idx="4">
                  <c:v>4</c:v>
                </c:pt>
                <c:pt idx="5">
                  <c:v>1</c:v>
                </c:pt>
                <c:pt idx="6">
                  <c:v>1</c:v>
                </c:pt>
              </c:numCache>
            </c:numRef>
          </c:val>
          <c:extLst>
            <c:ext xmlns:c16="http://schemas.microsoft.com/office/drawing/2014/chart" uri="{C3380CC4-5D6E-409C-BE32-E72D297353CC}">
              <c16:uniqueId val="{00000001-C0C7-438B-9475-27ED69886275}"/>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0</c:v>
                </c:pt>
                <c:pt idx="2">
                  <c:v>1</c:v>
                </c:pt>
                <c:pt idx="3">
                  <c:v>1</c:v>
                </c:pt>
                <c:pt idx="4">
                  <c:v>0</c:v>
                </c:pt>
                <c:pt idx="5">
                  <c:v>0</c:v>
                </c:pt>
                <c:pt idx="6">
                  <c:v>0</c:v>
                </c:pt>
              </c:numCache>
            </c:numRef>
          </c:val>
          <c:extLst>
            <c:ext xmlns:c16="http://schemas.microsoft.com/office/drawing/2014/chart" uri="{C3380CC4-5D6E-409C-BE32-E72D297353CC}">
              <c16:uniqueId val="{00000002-C0C7-438B-9475-27ED69886275}"/>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3</c:v>
                </c:pt>
                <c:pt idx="2">
                  <c:v>0</c:v>
                </c:pt>
                <c:pt idx="3">
                  <c:v>4</c:v>
                </c:pt>
                <c:pt idx="4">
                  <c:v>0</c:v>
                </c:pt>
                <c:pt idx="5">
                  <c:v>0</c:v>
                </c:pt>
                <c:pt idx="6">
                  <c:v>0</c:v>
                </c:pt>
              </c:numCache>
            </c:numRef>
          </c:val>
          <c:extLst>
            <c:ext xmlns:c16="http://schemas.microsoft.com/office/drawing/2014/chart" uri="{C3380CC4-5D6E-409C-BE32-E72D297353CC}">
              <c16:uniqueId val="{00000003-C0C7-438B-9475-27ED69886275}"/>
            </c:ext>
          </c:extLst>
        </c:ser>
        <c:dLbls>
          <c:showLegendKey val="0"/>
          <c:showVal val="0"/>
          <c:showCatName val="0"/>
          <c:showSerName val="0"/>
          <c:showPercent val="0"/>
          <c:showBubbleSize val="0"/>
        </c:dLbls>
        <c:gapWidth val="219"/>
        <c:overlap val="-27"/>
        <c:axId val="396588000"/>
        <c:axId val="396588656"/>
      </c:barChart>
      <c:catAx>
        <c:axId val="39658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8656"/>
        <c:crosses val="autoZero"/>
        <c:auto val="1"/>
        <c:lblAlgn val="ctr"/>
        <c:lblOffset val="100"/>
        <c:noMultiLvlLbl val="0"/>
      </c:catAx>
      <c:valAx>
        <c:axId val="39658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8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0.37369397768004697</c:v>
                </c:pt>
                <c:pt idx="1">
                  <c:v>8.7703688639194602E-2</c:v>
                </c:pt>
                <c:pt idx="2">
                  <c:v>0.25357805628288899</c:v>
                </c:pt>
                <c:pt idx="3">
                  <c:v>0.113548736982146</c:v>
                </c:pt>
                <c:pt idx="4">
                  <c:v>0.221165823524926</c:v>
                </c:pt>
                <c:pt idx="5">
                  <c:v>9.4059028395657995E-2</c:v>
                </c:pt>
              </c:numCache>
            </c:numRef>
          </c:val>
          <c:extLst>
            <c:ext xmlns:c16="http://schemas.microsoft.com/office/drawing/2014/chart" uri="{C3380CC4-5D6E-409C-BE32-E72D297353CC}">
              <c16:uniqueId val="{00000000-5A16-46B3-9C57-BA1987D62AE8}"/>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0.37892706228182998</c:v>
                </c:pt>
                <c:pt idx="2">
                  <c:v>0.96913466838140705</c:v>
                </c:pt>
                <c:pt idx="3">
                  <c:v>10.337436462735001</c:v>
                </c:pt>
                <c:pt idx="4">
                  <c:v>0.57872496784861305</c:v>
                </c:pt>
                <c:pt idx="5">
                  <c:v>0.50523608304244005</c:v>
                </c:pt>
                <c:pt idx="6">
                  <c:v>0.124012493110417</c:v>
                </c:pt>
              </c:numCache>
            </c:numRef>
          </c:val>
          <c:extLst>
            <c:ext xmlns:c16="http://schemas.microsoft.com/office/drawing/2014/chart" uri="{C3380CC4-5D6E-409C-BE32-E72D297353CC}">
              <c16:uniqueId val="{00000001-5A16-46B3-9C57-BA1987D62AE8}"/>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0.49237668161435</c:v>
                </c:pt>
                <c:pt idx="2">
                  <c:v>0.17578475336322899</c:v>
                </c:pt>
                <c:pt idx="3">
                  <c:v>0.11121076233183901</c:v>
                </c:pt>
              </c:numCache>
            </c:numRef>
          </c:val>
          <c:extLst>
            <c:ext xmlns:c16="http://schemas.microsoft.com/office/drawing/2014/chart" uri="{C3380CC4-5D6E-409C-BE32-E72D297353CC}">
              <c16:uniqueId val="{00000002-5A16-46B3-9C57-BA1987D62AE8}"/>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0.80738908967936895</c:v>
                </c:pt>
                <c:pt idx="3">
                  <c:v>1.22693551455203</c:v>
                </c:pt>
              </c:numCache>
            </c:numRef>
          </c:val>
          <c:extLst>
            <c:ext xmlns:c16="http://schemas.microsoft.com/office/drawing/2014/chart" uri="{C3380CC4-5D6E-409C-BE32-E72D297353CC}">
              <c16:uniqueId val="{00000003-5A16-46B3-9C57-BA1987D62AE8}"/>
            </c:ext>
          </c:extLst>
        </c:ser>
        <c:dLbls>
          <c:showLegendKey val="0"/>
          <c:showVal val="0"/>
          <c:showCatName val="0"/>
          <c:showSerName val="0"/>
          <c:showPercent val="0"/>
          <c:showBubbleSize val="0"/>
        </c:dLbls>
        <c:gapWidth val="219"/>
        <c:overlap val="-27"/>
        <c:axId val="396597184"/>
        <c:axId val="396596856"/>
      </c:barChart>
      <c:catAx>
        <c:axId val="39659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6856"/>
        <c:crosses val="autoZero"/>
        <c:auto val="1"/>
        <c:lblAlgn val="ctr"/>
        <c:lblOffset val="100"/>
        <c:noMultiLvlLbl val="0"/>
      </c:catAx>
      <c:valAx>
        <c:axId val="39659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1</c:v>
                </c:pt>
                <c:pt idx="14">
                  <c:v>0</c:v>
                </c:pt>
                <c:pt idx="15">
                  <c:v>1</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1F7-405E-B4C2-07A6BA1CB476}"/>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0</c:v>
                </c:pt>
                <c:pt idx="13">
                  <c:v>1</c:v>
                </c:pt>
                <c:pt idx="14">
                  <c:v>0</c:v>
                </c:pt>
                <c:pt idx="15">
                  <c:v>0</c:v>
                </c:pt>
                <c:pt idx="16">
                  <c:v>0</c:v>
                </c:pt>
                <c:pt idx="17">
                  <c:v>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1F7-405E-B4C2-07A6BA1CB476}"/>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3</c:v>
                </c:pt>
                <c:pt idx="10">
                  <c:v>1</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1F7-405E-B4C2-07A6BA1CB476}"/>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4</c:v>
                </c:pt>
                <c:pt idx="20">
                  <c:v>0</c:v>
                </c:pt>
                <c:pt idx="21">
                  <c:v>0</c:v>
                </c:pt>
                <c:pt idx="22">
                  <c:v>0</c:v>
                </c:pt>
                <c:pt idx="23">
                  <c:v>0</c:v>
                </c:pt>
              </c:numCache>
            </c:numRef>
          </c:val>
          <c:smooth val="0"/>
          <c:extLst>
            <c:ext xmlns:c16="http://schemas.microsoft.com/office/drawing/2014/chart" uri="{C3380CC4-5D6E-409C-BE32-E72D297353CC}">
              <c16:uniqueId val="{00000003-F1F7-405E-B4C2-07A6BA1CB476}"/>
            </c:ext>
          </c:extLst>
        </c:ser>
        <c:dLbls>
          <c:showLegendKey val="0"/>
          <c:showVal val="0"/>
          <c:showCatName val="0"/>
          <c:showSerName val="0"/>
          <c:showPercent val="0"/>
          <c:showBubbleSize val="0"/>
        </c:dLbls>
        <c:smooth val="0"/>
        <c:axId val="396592264"/>
        <c:axId val="396592592"/>
      </c:lineChart>
      <c:catAx>
        <c:axId val="39659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2592"/>
        <c:crosses val="autoZero"/>
        <c:auto val="1"/>
        <c:lblAlgn val="ctr"/>
        <c:lblOffset val="100"/>
        <c:noMultiLvlLbl val="0"/>
      </c:catAx>
      <c:valAx>
        <c:axId val="39659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0.14577506568353299</c:v>
                </c:pt>
                <c:pt idx="13">
                  <c:v>9.4075769132977397E-2</c:v>
                </c:pt>
                <c:pt idx="14">
                  <c:v>0</c:v>
                </c:pt>
                <c:pt idx="15">
                  <c:v>0.241545893719807</c:v>
                </c:pt>
                <c:pt idx="16">
                  <c:v>0.215272480718705</c:v>
                </c:pt>
                <c:pt idx="17">
                  <c:v>0.21052631578947401</c:v>
                </c:pt>
                <c:pt idx="18">
                  <c:v>0.49580472921433999</c:v>
                </c:pt>
                <c:pt idx="19">
                  <c:v>0</c:v>
                </c:pt>
                <c:pt idx="20">
                  <c:v>0</c:v>
                </c:pt>
                <c:pt idx="21">
                  <c:v>0</c:v>
                </c:pt>
                <c:pt idx="22">
                  <c:v>0</c:v>
                </c:pt>
                <c:pt idx="23">
                  <c:v>0</c:v>
                </c:pt>
              </c:numCache>
            </c:numRef>
          </c:val>
          <c:smooth val="0"/>
          <c:extLst>
            <c:ext xmlns:c16="http://schemas.microsoft.com/office/drawing/2014/chart" uri="{C3380CC4-5D6E-409C-BE32-E72D297353CC}">
              <c16:uniqueId val="{00000000-47CF-4E1D-87D1-B734E71D949B}"/>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16.2655029857602</c:v>
                </c:pt>
                <c:pt idx="11">
                  <c:v>0.367478180983004</c:v>
                </c:pt>
                <c:pt idx="12">
                  <c:v>0</c:v>
                </c:pt>
                <c:pt idx="13">
                  <c:v>14.644005512172701</c:v>
                </c:pt>
                <c:pt idx="14">
                  <c:v>0</c:v>
                </c:pt>
                <c:pt idx="15">
                  <c:v>0</c:v>
                </c:pt>
                <c:pt idx="16">
                  <c:v>0</c:v>
                </c:pt>
                <c:pt idx="17">
                  <c:v>0.51709429752608405</c:v>
                </c:pt>
                <c:pt idx="18">
                  <c:v>0.422599908130455</c:v>
                </c:pt>
                <c:pt idx="19">
                  <c:v>0</c:v>
                </c:pt>
                <c:pt idx="20">
                  <c:v>0</c:v>
                </c:pt>
                <c:pt idx="21">
                  <c:v>0</c:v>
                </c:pt>
                <c:pt idx="22">
                  <c:v>0</c:v>
                </c:pt>
                <c:pt idx="23">
                  <c:v>0</c:v>
                </c:pt>
              </c:numCache>
            </c:numRef>
          </c:val>
          <c:smooth val="0"/>
          <c:extLst>
            <c:ext xmlns:c16="http://schemas.microsoft.com/office/drawing/2014/chart" uri="{C3380CC4-5D6E-409C-BE32-E72D297353CC}">
              <c16:uniqueId val="{00000001-47CF-4E1D-87D1-B734E71D949B}"/>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0.175816289917474</c:v>
                </c:pt>
                <c:pt idx="9">
                  <c:v>0.39349360124387001</c:v>
                </c:pt>
                <c:pt idx="10">
                  <c:v>0.70685324721923204</c:v>
                </c:pt>
                <c:pt idx="11">
                  <c:v>0</c:v>
                </c:pt>
                <c:pt idx="12">
                  <c:v>0</c:v>
                </c:pt>
                <c:pt idx="13">
                  <c:v>0</c:v>
                </c:pt>
                <c:pt idx="14">
                  <c:v>0</c:v>
                </c:pt>
                <c:pt idx="15">
                  <c:v>0</c:v>
                </c:pt>
                <c:pt idx="16">
                  <c:v>0.193756727664155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7CF-4E1D-87D1-B734E71D949B}"/>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1.0472627125553799</c:v>
                </c:pt>
                <c:pt idx="20">
                  <c:v>0</c:v>
                </c:pt>
                <c:pt idx="21">
                  <c:v>0</c:v>
                </c:pt>
                <c:pt idx="22">
                  <c:v>0</c:v>
                </c:pt>
                <c:pt idx="23">
                  <c:v>0</c:v>
                </c:pt>
              </c:numCache>
            </c:numRef>
          </c:val>
          <c:smooth val="0"/>
          <c:extLst>
            <c:ext xmlns:c16="http://schemas.microsoft.com/office/drawing/2014/chart" uri="{C3380CC4-5D6E-409C-BE32-E72D297353CC}">
              <c16:uniqueId val="{00000003-47CF-4E1D-87D1-B734E71D949B}"/>
            </c:ext>
          </c:extLst>
        </c:ser>
        <c:dLbls>
          <c:showLegendKey val="0"/>
          <c:showVal val="0"/>
          <c:showCatName val="0"/>
          <c:showSerName val="0"/>
          <c:showPercent val="0"/>
          <c:showBubbleSize val="0"/>
        </c:dLbls>
        <c:smooth val="0"/>
        <c:axId val="399834224"/>
        <c:axId val="399832256"/>
      </c:lineChart>
      <c:catAx>
        <c:axId val="39983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2256"/>
        <c:crosses val="autoZero"/>
        <c:auto val="1"/>
        <c:lblAlgn val="ctr"/>
        <c:lblOffset val="100"/>
        <c:noMultiLvlLbl val="0"/>
      </c:catAx>
      <c:valAx>
        <c:axId val="39983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4</c:v>
                </c:pt>
                <c:pt idx="1">
                  <c:v>2</c:v>
                </c:pt>
                <c:pt idx="2">
                  <c:v>0</c:v>
                </c:pt>
                <c:pt idx="3">
                  <c:v>3</c:v>
                </c:pt>
              </c:numCache>
            </c:numRef>
          </c:val>
          <c:extLst>
            <c:ext xmlns:c16="http://schemas.microsoft.com/office/drawing/2014/chart" uri="{C3380CC4-5D6E-409C-BE32-E72D297353CC}">
              <c16:uniqueId val="{00000000-C4D6-4A75-A346-940125DEA612}"/>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7</c:v>
                </c:pt>
                <c:pt idx="1">
                  <c:v>6</c:v>
                </c:pt>
                <c:pt idx="2">
                  <c:v>6</c:v>
                </c:pt>
                <c:pt idx="3">
                  <c:v>4</c:v>
                </c:pt>
              </c:numCache>
            </c:numRef>
          </c:val>
          <c:extLst>
            <c:ext xmlns:c16="http://schemas.microsoft.com/office/drawing/2014/chart" uri="{C3380CC4-5D6E-409C-BE32-E72D297353CC}">
              <c16:uniqueId val="{00000001-C4D6-4A75-A346-940125DEA612}"/>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3</c:v>
                </c:pt>
                <c:pt idx="1">
                  <c:v>4</c:v>
                </c:pt>
                <c:pt idx="2">
                  <c:v>0</c:v>
                </c:pt>
                <c:pt idx="3">
                  <c:v>0</c:v>
                </c:pt>
              </c:numCache>
            </c:numRef>
          </c:val>
          <c:extLst>
            <c:ext xmlns:c16="http://schemas.microsoft.com/office/drawing/2014/chart" uri="{C3380CC4-5D6E-409C-BE32-E72D297353CC}">
              <c16:uniqueId val="{00000002-C4D6-4A75-A346-940125DEA612}"/>
            </c:ext>
          </c:extLst>
        </c:ser>
        <c:dLbls>
          <c:showLegendKey val="0"/>
          <c:showVal val="0"/>
          <c:showCatName val="0"/>
          <c:showSerName val="0"/>
          <c:showPercent val="0"/>
          <c:showBubbleSize val="0"/>
        </c:dLbls>
        <c:gapWidth val="150"/>
        <c:overlap val="100"/>
        <c:axId val="399818808"/>
        <c:axId val="399828648"/>
      </c:barChart>
      <c:catAx>
        <c:axId val="39981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28648"/>
        <c:crosses val="autoZero"/>
        <c:auto val="1"/>
        <c:lblAlgn val="ctr"/>
        <c:lblOffset val="100"/>
        <c:noMultiLvlLbl val="0"/>
      </c:catAx>
      <c:valAx>
        <c:axId val="399828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1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463</c:v>
                </c:pt>
                <c:pt idx="1">
                  <c:v>716</c:v>
                </c:pt>
                <c:pt idx="2">
                  <c:v>629</c:v>
                </c:pt>
                <c:pt idx="3">
                  <c:v>388</c:v>
                </c:pt>
              </c:numCache>
            </c:numRef>
          </c:val>
          <c:extLst>
            <c:ext xmlns:c16="http://schemas.microsoft.com/office/drawing/2014/chart" uri="{C3380CC4-5D6E-409C-BE32-E72D297353CC}">
              <c16:uniqueId val="{00000000-74B5-4DB4-8DF7-CCC6BFD6356C}"/>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155</c:v>
                </c:pt>
                <c:pt idx="1">
                  <c:v>6846</c:v>
                </c:pt>
                <c:pt idx="2">
                  <c:v>0</c:v>
                </c:pt>
                <c:pt idx="3">
                  <c:v>0</c:v>
                </c:pt>
              </c:numCache>
            </c:numRef>
          </c:val>
          <c:extLst>
            <c:ext xmlns:c16="http://schemas.microsoft.com/office/drawing/2014/chart" uri="{C3380CC4-5D6E-409C-BE32-E72D297353CC}">
              <c16:uniqueId val="{00000001-74B5-4DB4-8DF7-CCC6BFD6356C}"/>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549</c:v>
                </c:pt>
                <c:pt idx="1">
                  <c:v>207</c:v>
                </c:pt>
                <c:pt idx="2">
                  <c:v>0</c:v>
                </c:pt>
                <c:pt idx="3">
                  <c:v>768</c:v>
                </c:pt>
              </c:numCache>
            </c:numRef>
          </c:val>
          <c:extLst>
            <c:ext xmlns:c16="http://schemas.microsoft.com/office/drawing/2014/chart" uri="{C3380CC4-5D6E-409C-BE32-E72D297353CC}">
              <c16:uniqueId val="{00000002-74B5-4DB4-8DF7-CCC6BFD6356C}"/>
            </c:ext>
          </c:extLst>
        </c:ser>
        <c:dLbls>
          <c:showLegendKey val="0"/>
          <c:showVal val="0"/>
          <c:showCatName val="0"/>
          <c:showSerName val="0"/>
          <c:showPercent val="0"/>
          <c:showBubbleSize val="0"/>
        </c:dLbls>
        <c:gapWidth val="150"/>
        <c:overlap val="100"/>
        <c:axId val="399823728"/>
        <c:axId val="399819464"/>
      </c:barChart>
      <c:catAx>
        <c:axId val="39982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19464"/>
        <c:crosses val="autoZero"/>
        <c:auto val="1"/>
        <c:lblAlgn val="ctr"/>
        <c:lblOffset val="100"/>
        <c:noMultiLvlLbl val="0"/>
      </c:catAx>
      <c:valAx>
        <c:axId val="399819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2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0.34958889841600199</c:v>
                </c:pt>
                <c:pt idx="1">
                  <c:v>0.16799068058157099</c:v>
                </c:pt>
                <c:pt idx="2">
                  <c:v>0.13103231671179399</c:v>
                </c:pt>
              </c:numCache>
            </c:numRef>
          </c:val>
          <c:extLst>
            <c:ext xmlns:c16="http://schemas.microsoft.com/office/drawing/2014/chart" uri="{C3380CC4-5D6E-409C-BE32-E72D297353CC}">
              <c16:uniqueId val="{00000000-420C-4248-8A53-D738B6F97B05}"/>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0.46486982521952502</c:v>
                </c:pt>
                <c:pt idx="1">
                  <c:v>0.53836003041171698</c:v>
                </c:pt>
                <c:pt idx="2">
                  <c:v>7.9327557414716301</c:v>
                </c:pt>
              </c:numCache>
            </c:numRef>
          </c:val>
          <c:extLst>
            <c:ext xmlns:c16="http://schemas.microsoft.com/office/drawing/2014/chart" uri="{C3380CC4-5D6E-409C-BE32-E72D297353CC}">
              <c16:uniqueId val="{00000001-420C-4248-8A53-D738B6F97B05}"/>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0.37586083426957501</c:v>
                </c:pt>
                <c:pt idx="2">
                  <c:v>0</c:v>
                </c:pt>
              </c:numCache>
            </c:numRef>
          </c:val>
          <c:extLst>
            <c:ext xmlns:c16="http://schemas.microsoft.com/office/drawing/2014/chart" uri="{C3380CC4-5D6E-409C-BE32-E72D297353CC}">
              <c16:uniqueId val="{00000002-420C-4248-8A53-D738B6F97B05}"/>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1.62999781588913</c:v>
                </c:pt>
                <c:pt idx="1">
                  <c:v>0.61514666928580997</c:v>
                </c:pt>
                <c:pt idx="2">
                  <c:v>0</c:v>
                </c:pt>
              </c:numCache>
            </c:numRef>
          </c:val>
          <c:extLst>
            <c:ext xmlns:c16="http://schemas.microsoft.com/office/drawing/2014/chart" uri="{C3380CC4-5D6E-409C-BE32-E72D297353CC}">
              <c16:uniqueId val="{00000003-420C-4248-8A53-D738B6F97B05}"/>
            </c:ext>
          </c:extLst>
        </c:ser>
        <c:dLbls>
          <c:showLegendKey val="0"/>
          <c:showVal val="0"/>
          <c:showCatName val="0"/>
          <c:showSerName val="0"/>
          <c:showPercent val="0"/>
          <c:showBubbleSize val="0"/>
        </c:dLbls>
        <c:gapWidth val="219"/>
        <c:overlap val="-27"/>
        <c:axId val="399821432"/>
        <c:axId val="399828320"/>
      </c:barChart>
      <c:catAx>
        <c:axId val="39982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28320"/>
        <c:crosses val="autoZero"/>
        <c:auto val="1"/>
        <c:lblAlgn val="ctr"/>
        <c:lblOffset val="100"/>
        <c:noMultiLvlLbl val="0"/>
      </c:catAx>
      <c:valAx>
        <c:axId val="39982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2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980</c:v>
                </c:pt>
                <c:pt idx="1">
                  <c:v>1913</c:v>
                </c:pt>
                <c:pt idx="2">
                  <c:v>592</c:v>
                </c:pt>
                <c:pt idx="3">
                  <c:v>1095</c:v>
                </c:pt>
              </c:numCache>
            </c:numRef>
          </c:val>
          <c:extLst>
            <c:ext xmlns:c16="http://schemas.microsoft.com/office/drawing/2014/chart" uri="{C3380CC4-5D6E-409C-BE32-E72D297353CC}">
              <c16:uniqueId val="{00000000-E0E3-4F26-B72F-983013F5C8ED}"/>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187</c:v>
                </c:pt>
                <c:pt idx="1">
                  <c:v>5856</c:v>
                </c:pt>
                <c:pt idx="2">
                  <c:v>37</c:v>
                </c:pt>
                <c:pt idx="3">
                  <c:v>61</c:v>
                </c:pt>
              </c:numCache>
            </c:numRef>
          </c:val>
          <c:extLst>
            <c:ext xmlns:c16="http://schemas.microsoft.com/office/drawing/2014/chart" uri="{C3380CC4-5D6E-409C-BE32-E72D297353CC}">
              <c16:uniqueId val="{00000001-E0E3-4F26-B72F-983013F5C8ED}"/>
            </c:ext>
          </c:extLst>
        </c:ser>
        <c:dLbls>
          <c:showLegendKey val="0"/>
          <c:showVal val="0"/>
          <c:showCatName val="0"/>
          <c:showSerName val="0"/>
          <c:showPercent val="0"/>
          <c:showBubbleSize val="0"/>
        </c:dLbls>
        <c:gapWidth val="150"/>
        <c:overlap val="100"/>
        <c:axId val="397135800"/>
        <c:axId val="397137440"/>
      </c:barChart>
      <c:catAx>
        <c:axId val="39713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7440"/>
        <c:crosses val="autoZero"/>
        <c:auto val="1"/>
        <c:lblAlgn val="ctr"/>
        <c:lblOffset val="100"/>
        <c:noMultiLvlLbl val="0"/>
      </c:catAx>
      <c:valAx>
        <c:axId val="397137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7B23B-EF11-4866-93CA-76AF36F4499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8D488E7D-7153-4A4E-B7E8-69FEE2CAFC0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60478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38E7-0146-4BB2-BFD7-21D8A1937DAA}"/>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C41AA4BB-F4DA-4BC6-84B9-FFF01950F022}"/>
              </a:ext>
            </a:extLst>
          </p:cNvPr>
          <p:cNvGraphicFramePr>
            <a:graphicFrameLocks noGrp="1"/>
          </p:cNvGraphicFramePr>
          <p:nvPr>
            <p:ph type="tbl" sz="quarter" idx="13"/>
            <p:extLst>
              <p:ext uri="{D42A27DB-BD31-4B8C-83A1-F6EECF244321}">
                <p14:modId xmlns:p14="http://schemas.microsoft.com/office/powerpoint/2010/main" val="88425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4587941"/>
                    </a:ext>
                  </a:extLst>
                </a:gridCol>
                <a:gridCol w="658368">
                  <a:extLst>
                    <a:ext uri="{9D8B030D-6E8A-4147-A177-3AD203B41FA5}">
                      <a16:colId xmlns:a16="http://schemas.microsoft.com/office/drawing/2014/main" val="2707389996"/>
                    </a:ext>
                  </a:extLst>
                </a:gridCol>
                <a:gridCol w="658368">
                  <a:extLst>
                    <a:ext uri="{9D8B030D-6E8A-4147-A177-3AD203B41FA5}">
                      <a16:colId xmlns:a16="http://schemas.microsoft.com/office/drawing/2014/main" val="2353270331"/>
                    </a:ext>
                  </a:extLst>
                </a:gridCol>
                <a:gridCol w="658368">
                  <a:extLst>
                    <a:ext uri="{9D8B030D-6E8A-4147-A177-3AD203B41FA5}">
                      <a16:colId xmlns:a16="http://schemas.microsoft.com/office/drawing/2014/main" val="691455651"/>
                    </a:ext>
                  </a:extLst>
                </a:gridCol>
                <a:gridCol w="658368">
                  <a:extLst>
                    <a:ext uri="{9D8B030D-6E8A-4147-A177-3AD203B41FA5}">
                      <a16:colId xmlns:a16="http://schemas.microsoft.com/office/drawing/2014/main" val="2500348988"/>
                    </a:ext>
                  </a:extLst>
                </a:gridCol>
                <a:gridCol w="658368">
                  <a:extLst>
                    <a:ext uri="{9D8B030D-6E8A-4147-A177-3AD203B41FA5}">
                      <a16:colId xmlns:a16="http://schemas.microsoft.com/office/drawing/2014/main" val="363278942"/>
                    </a:ext>
                  </a:extLst>
                </a:gridCol>
                <a:gridCol w="658368">
                  <a:extLst>
                    <a:ext uri="{9D8B030D-6E8A-4147-A177-3AD203B41FA5}">
                      <a16:colId xmlns:a16="http://schemas.microsoft.com/office/drawing/2014/main" val="2686152629"/>
                    </a:ext>
                  </a:extLst>
                </a:gridCol>
                <a:gridCol w="658368">
                  <a:extLst>
                    <a:ext uri="{9D8B030D-6E8A-4147-A177-3AD203B41FA5}">
                      <a16:colId xmlns:a16="http://schemas.microsoft.com/office/drawing/2014/main" val="1479011889"/>
                    </a:ext>
                  </a:extLst>
                </a:gridCol>
                <a:gridCol w="658368">
                  <a:extLst>
                    <a:ext uri="{9D8B030D-6E8A-4147-A177-3AD203B41FA5}">
                      <a16:colId xmlns:a16="http://schemas.microsoft.com/office/drawing/2014/main" val="2884811667"/>
                    </a:ext>
                  </a:extLst>
                </a:gridCol>
                <a:gridCol w="658368">
                  <a:extLst>
                    <a:ext uri="{9D8B030D-6E8A-4147-A177-3AD203B41FA5}">
                      <a16:colId xmlns:a16="http://schemas.microsoft.com/office/drawing/2014/main" val="17200955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60472493"/>
                  </a:ext>
                </a:extLst>
              </a:tr>
              <a:tr h="370840">
                <a:tc>
                  <a:txBody>
                    <a:bodyPr/>
                    <a:lstStyle/>
                    <a:p>
                      <a:r>
                        <a:rPr lang="en-US" sz="1000"/>
                        <a:t>@motomeloficial</a:t>
                      </a:r>
                    </a:p>
                  </a:txBody>
                  <a:tcPr/>
                </a:tc>
                <a:tc>
                  <a:txBody>
                    <a:bodyPr/>
                    <a:lstStyle/>
                    <a:p>
                      <a:r>
                        <a:rPr lang="en-US" sz="1000"/>
                        <a:t>39691</a:t>
                      </a:r>
                    </a:p>
                  </a:txBody>
                  <a:tcPr/>
                </a:tc>
                <a:tc>
                  <a:txBody>
                    <a:bodyPr/>
                    <a:lstStyle/>
                    <a:p>
                      <a:r>
                        <a:rPr lang="en-US" sz="1000"/>
                        <a:t>729</a:t>
                      </a:r>
                    </a:p>
                  </a:txBody>
                  <a:tcPr/>
                </a:tc>
                <a:tc>
                  <a:txBody>
                    <a:bodyPr/>
                    <a:lstStyle/>
                    <a:p>
                      <a:r>
                        <a:rPr lang="en-US" sz="1000"/>
                        <a:t>7</a:t>
                      </a:r>
                    </a:p>
                  </a:txBody>
                  <a:tcPr/>
                </a:tc>
                <a:tc>
                  <a:txBody>
                    <a:bodyPr/>
                    <a:lstStyle/>
                    <a:p>
                      <a:r>
                        <a:rPr lang="en-US" sz="1000"/>
                        <a:t>4</a:t>
                      </a:r>
                    </a:p>
                  </a:txBody>
                  <a:tcPr/>
                </a:tc>
                <a:tc>
                  <a:txBody>
                    <a:bodyPr/>
                    <a:lstStyle/>
                    <a:p>
                      <a:r>
                        <a:rPr lang="en-US" sz="1000"/>
                        <a:t>3</a:t>
                      </a:r>
                    </a:p>
                  </a:txBody>
                  <a:tcPr/>
                </a:tc>
                <a:tc>
                  <a:txBody>
                    <a:bodyPr/>
                    <a:lstStyle/>
                    <a:p>
                      <a:r>
                        <a:rPr lang="en-US" sz="1000"/>
                        <a:t>14</a:t>
                      </a:r>
                    </a:p>
                  </a:txBody>
                  <a:tcPr/>
                </a:tc>
                <a:tc>
                  <a:txBody>
                    <a:bodyPr/>
                    <a:lstStyle/>
                    <a:p>
                      <a:r>
                        <a:rPr lang="en-US" sz="1000"/>
                        <a:t>980</a:t>
                      </a:r>
                    </a:p>
                  </a:txBody>
                  <a:tcPr/>
                </a:tc>
                <a:tc>
                  <a:txBody>
                    <a:bodyPr/>
                    <a:lstStyle/>
                    <a:p>
                      <a:r>
                        <a:rPr lang="en-US" sz="1000"/>
                        <a:t>187</a:t>
                      </a:r>
                    </a:p>
                  </a:txBody>
                  <a:tcPr/>
                </a:tc>
                <a:tc>
                  <a:txBody>
                    <a:bodyPr/>
                    <a:lstStyle/>
                    <a:p>
                      <a:r>
                        <a:rPr lang="en-US" sz="1000"/>
                        <a:t>0.2120 %</a:t>
                      </a:r>
                    </a:p>
                  </a:txBody>
                  <a:tcPr/>
                </a:tc>
                <a:extLst>
                  <a:ext uri="{0D108BD9-81ED-4DB2-BD59-A6C34878D82A}">
                    <a16:rowId xmlns:a16="http://schemas.microsoft.com/office/drawing/2014/main" val="384854487"/>
                  </a:ext>
                </a:extLst>
              </a:tr>
              <a:tr h="370840">
                <a:tc>
                  <a:txBody>
                    <a:bodyPr/>
                    <a:lstStyle/>
                    <a:p>
                      <a:r>
                        <a:rPr lang="en-US" sz="1000"/>
                        <a:t>@corvenmotos</a:t>
                      </a:r>
                    </a:p>
                  </a:txBody>
                  <a:tcPr/>
                </a:tc>
                <a:tc>
                  <a:txBody>
                    <a:bodyPr/>
                    <a:lstStyle/>
                    <a:p>
                      <a:r>
                        <a:rPr lang="en-US" sz="1000"/>
                        <a:t>28009</a:t>
                      </a:r>
                    </a:p>
                  </a:txBody>
                  <a:tcPr/>
                </a:tc>
                <a:tc>
                  <a:txBody>
                    <a:bodyPr/>
                    <a:lstStyle/>
                    <a:p>
                      <a:r>
                        <a:rPr lang="en-US" sz="1000"/>
                        <a:t>276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592</a:t>
                      </a:r>
                    </a:p>
                  </a:txBody>
                  <a:tcPr/>
                </a:tc>
                <a:tc>
                  <a:txBody>
                    <a:bodyPr/>
                    <a:lstStyle/>
                    <a:p>
                      <a:r>
                        <a:rPr lang="en-US" sz="1000"/>
                        <a:t>37</a:t>
                      </a:r>
                    </a:p>
                  </a:txBody>
                  <a:tcPr/>
                </a:tc>
                <a:tc>
                  <a:txBody>
                    <a:bodyPr/>
                    <a:lstStyle/>
                    <a:p>
                      <a:r>
                        <a:rPr lang="en-US" sz="1000"/>
                        <a:t>0.3761 %</a:t>
                      </a:r>
                    </a:p>
                  </a:txBody>
                  <a:tcPr/>
                </a:tc>
                <a:extLst>
                  <a:ext uri="{0D108BD9-81ED-4DB2-BD59-A6C34878D82A}">
                    <a16:rowId xmlns:a16="http://schemas.microsoft.com/office/drawing/2014/main" val="3076052029"/>
                  </a:ext>
                </a:extLst>
              </a:tr>
              <a:tr h="370840">
                <a:tc>
                  <a:txBody>
                    <a:bodyPr/>
                    <a:lstStyle/>
                    <a:p>
                      <a:r>
                        <a:rPr lang="en-US" sz="1000"/>
                        <a:t>@zanellahnos</a:t>
                      </a:r>
                    </a:p>
                  </a:txBody>
                  <a:tcPr/>
                </a:tc>
                <a:tc>
                  <a:txBody>
                    <a:bodyPr/>
                    <a:lstStyle/>
                    <a:p>
                      <a:r>
                        <a:rPr lang="en-US" sz="1000"/>
                        <a:t>22379</a:t>
                      </a:r>
                    </a:p>
                  </a:txBody>
                  <a:tcPr/>
                </a:tc>
                <a:tc>
                  <a:txBody>
                    <a:bodyPr/>
                    <a:lstStyle/>
                    <a:p>
                      <a:r>
                        <a:rPr lang="en-US" sz="1000"/>
                        <a:t>1219</a:t>
                      </a:r>
                    </a:p>
                  </a:txBody>
                  <a:tcPr/>
                </a:tc>
                <a:tc>
                  <a:txBody>
                    <a:bodyPr/>
                    <a:lstStyle/>
                    <a:p>
                      <a:r>
                        <a:rPr lang="en-US" sz="1000"/>
                        <a:t>6</a:t>
                      </a:r>
                    </a:p>
                  </a:txBody>
                  <a:tcPr/>
                </a:tc>
                <a:tc>
                  <a:txBody>
                    <a:bodyPr/>
                    <a:lstStyle/>
                    <a:p>
                      <a:r>
                        <a:rPr lang="en-US" sz="1000"/>
                        <a:t>2</a:t>
                      </a:r>
                    </a:p>
                  </a:txBody>
                  <a:tcPr/>
                </a:tc>
                <a:tc>
                  <a:txBody>
                    <a:bodyPr/>
                    <a:lstStyle/>
                    <a:p>
                      <a:r>
                        <a:rPr lang="en-US" sz="1000"/>
                        <a:t>4</a:t>
                      </a:r>
                    </a:p>
                  </a:txBody>
                  <a:tcPr/>
                </a:tc>
                <a:tc>
                  <a:txBody>
                    <a:bodyPr/>
                    <a:lstStyle/>
                    <a:p>
                      <a:r>
                        <a:rPr lang="en-US" sz="1000"/>
                        <a:t>12</a:t>
                      </a:r>
                    </a:p>
                  </a:txBody>
                  <a:tcPr/>
                </a:tc>
                <a:tc>
                  <a:txBody>
                    <a:bodyPr/>
                    <a:lstStyle/>
                    <a:p>
                      <a:r>
                        <a:rPr lang="en-US" sz="1000"/>
                        <a:t>1913</a:t>
                      </a:r>
                    </a:p>
                  </a:txBody>
                  <a:tcPr/>
                </a:tc>
                <a:tc>
                  <a:txBody>
                    <a:bodyPr/>
                    <a:lstStyle/>
                    <a:p>
                      <a:r>
                        <a:rPr lang="en-US" sz="1000"/>
                        <a:t>5856</a:t>
                      </a:r>
                    </a:p>
                  </a:txBody>
                  <a:tcPr/>
                </a:tc>
                <a:tc>
                  <a:txBody>
                    <a:bodyPr/>
                    <a:lstStyle/>
                    <a:p>
                      <a:r>
                        <a:rPr lang="en-US" sz="1000"/>
                        <a:t>2.9740 %</a:t>
                      </a:r>
                    </a:p>
                  </a:txBody>
                  <a:tcPr/>
                </a:tc>
                <a:extLst>
                  <a:ext uri="{0D108BD9-81ED-4DB2-BD59-A6C34878D82A}">
                    <a16:rowId xmlns:a16="http://schemas.microsoft.com/office/drawing/2014/main" val="2838484659"/>
                  </a:ext>
                </a:extLst>
              </a:tr>
              <a:tr h="370840">
                <a:tc>
                  <a:txBody>
                    <a:bodyPr/>
                    <a:lstStyle/>
                    <a:p>
                      <a:r>
                        <a:rPr lang="en-US" sz="1000"/>
                        <a:t>@gileramotorsarg</a:t>
                      </a:r>
                    </a:p>
                  </a:txBody>
                  <a:tcPr/>
                </a:tc>
                <a:tc>
                  <a:txBody>
                    <a:bodyPr/>
                    <a:lstStyle/>
                    <a:p>
                      <a:r>
                        <a:rPr lang="en-US" sz="1000"/>
                        <a:t>15915</a:t>
                      </a:r>
                    </a:p>
                  </a:txBody>
                  <a:tcPr/>
                </a:tc>
                <a:tc>
                  <a:txBody>
                    <a:bodyPr/>
                    <a:lstStyle/>
                    <a:p>
                      <a:r>
                        <a:rPr lang="en-US" sz="1000"/>
                        <a:t>298</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7</a:t>
                      </a:r>
                    </a:p>
                  </a:txBody>
                  <a:tcPr/>
                </a:tc>
                <a:tc>
                  <a:txBody>
                    <a:bodyPr/>
                    <a:lstStyle/>
                    <a:p>
                      <a:r>
                        <a:rPr lang="en-US" sz="1000"/>
                        <a:t>1095</a:t>
                      </a:r>
                    </a:p>
                  </a:txBody>
                  <a:tcPr/>
                </a:tc>
                <a:tc>
                  <a:txBody>
                    <a:bodyPr/>
                    <a:lstStyle/>
                    <a:p>
                      <a:r>
                        <a:rPr lang="en-US" sz="1000"/>
                        <a:t>61</a:t>
                      </a:r>
                    </a:p>
                  </a:txBody>
                  <a:tcPr/>
                </a:tc>
                <a:tc>
                  <a:txBody>
                    <a:bodyPr/>
                    <a:lstStyle/>
                    <a:p>
                      <a:r>
                        <a:rPr lang="en-US" sz="1000"/>
                        <a:t>1.0475 %</a:t>
                      </a:r>
                    </a:p>
                  </a:txBody>
                  <a:tcPr/>
                </a:tc>
                <a:extLst>
                  <a:ext uri="{0D108BD9-81ED-4DB2-BD59-A6C34878D82A}">
                    <a16:rowId xmlns:a16="http://schemas.microsoft.com/office/drawing/2014/main" val="2328717819"/>
                  </a:ext>
                </a:extLst>
              </a:tr>
            </a:tbl>
          </a:graphicData>
        </a:graphic>
      </p:graphicFrame>
      <p:sp>
        <p:nvSpPr>
          <p:cNvPr id="4" name="Text Placeholder 3">
            <a:extLst>
              <a:ext uri="{FF2B5EF4-FFF2-40B4-BE49-F238E27FC236}">
                <a16:creationId xmlns:a16="http://schemas.microsoft.com/office/drawing/2014/main" id="{779DB65F-FE89-47B2-BD05-A4AE97977370}"/>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66220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92553-BCEE-42E2-8269-763B342F898D}"/>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07550947-B6CB-45D6-B91F-854A8C2F5172}"/>
              </a:ext>
            </a:extLst>
          </p:cNvPr>
          <p:cNvGraphicFramePr>
            <a:graphicFrameLocks noGrp="1"/>
          </p:cNvGraphicFramePr>
          <p:nvPr>
            <p:ph type="chart" sz="quarter" idx="13"/>
            <p:extLst>
              <p:ext uri="{D42A27DB-BD31-4B8C-83A1-F6EECF244321}">
                <p14:modId xmlns:p14="http://schemas.microsoft.com/office/powerpoint/2010/main" val="1851621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20F07B-14D5-4745-AF8B-7C31A073B34D}"/>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5FA1CF32-913D-46DD-BB4E-B1E9CF19E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6126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DD2A4-8B62-410D-8090-443439711D82}"/>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3DB02F33-ADAF-474C-AAF2-B1B0DD420FE9}"/>
              </a:ext>
            </a:extLst>
          </p:cNvPr>
          <p:cNvGraphicFramePr>
            <a:graphicFrameLocks noGrp="1"/>
          </p:cNvGraphicFramePr>
          <p:nvPr>
            <p:ph type="chart" sz="quarter" idx="13"/>
            <p:extLst>
              <p:ext uri="{D42A27DB-BD31-4B8C-83A1-F6EECF244321}">
                <p14:modId xmlns:p14="http://schemas.microsoft.com/office/powerpoint/2010/main" val="221829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6958C-3F14-4282-BE9F-34EF5031698A}"/>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8FC7C56D-CD99-4392-887D-FB2D94239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004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71EEB-5A70-47AD-BC2C-B4A8F4659EAB}"/>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A133D427-A21D-40EF-B272-9C39830A511F}"/>
              </a:ext>
            </a:extLst>
          </p:cNvPr>
          <p:cNvGraphicFramePr>
            <a:graphicFrameLocks noGrp="1"/>
          </p:cNvGraphicFramePr>
          <p:nvPr>
            <p:ph type="chart" sz="quarter" idx="13"/>
            <p:extLst>
              <p:ext uri="{D42A27DB-BD31-4B8C-83A1-F6EECF244321}">
                <p14:modId xmlns:p14="http://schemas.microsoft.com/office/powerpoint/2010/main" val="7931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9DC9B-5407-4732-BFD2-87E41A33F7FE}"/>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89B1056C-6BDB-42B6-8BA7-F2FDABEAA2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423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9E3C-26F9-4615-9F33-346DB05A8452}"/>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1B864F62-0222-4D03-833C-EB893E7EF24F}"/>
              </a:ext>
            </a:extLst>
          </p:cNvPr>
          <p:cNvGraphicFramePr>
            <a:graphicFrameLocks noGrp="1"/>
          </p:cNvGraphicFramePr>
          <p:nvPr>
            <p:ph type="chart" sz="quarter" idx="13"/>
            <p:extLst>
              <p:ext uri="{D42A27DB-BD31-4B8C-83A1-F6EECF244321}">
                <p14:modId xmlns:p14="http://schemas.microsoft.com/office/powerpoint/2010/main" val="3049779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A5FF1F-FCE6-4747-858A-072ECE868777}"/>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CC3B0CD6-1352-4778-80BB-30FD68FEF6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3978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3F232-D76F-467E-9307-046ECA6F4BCE}"/>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9CC2C4AC-06C5-4ED3-A898-FC884DFC6734}"/>
              </a:ext>
            </a:extLst>
          </p:cNvPr>
          <p:cNvGraphicFramePr>
            <a:graphicFrameLocks noGrp="1"/>
          </p:cNvGraphicFramePr>
          <p:nvPr>
            <p:ph type="chart" sz="quarter" idx="13"/>
            <p:extLst>
              <p:ext uri="{D42A27DB-BD31-4B8C-83A1-F6EECF244321}">
                <p14:modId xmlns:p14="http://schemas.microsoft.com/office/powerpoint/2010/main" val="3257429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7DB49-F2F4-4E65-87DA-B23F78116445}"/>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9C289CB9-6A58-4D6C-BBC4-C60685E746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245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54DE-6B4E-4167-9B72-796F1A8418DC}"/>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8F9A9112-4429-4167-8965-300C8F52C35C}"/>
              </a:ext>
            </a:extLst>
          </p:cNvPr>
          <p:cNvGraphicFramePr>
            <a:graphicFrameLocks noGrp="1"/>
          </p:cNvGraphicFramePr>
          <p:nvPr>
            <p:ph type="chart" sz="quarter" idx="13"/>
            <p:extLst>
              <p:ext uri="{D42A27DB-BD31-4B8C-83A1-F6EECF244321}">
                <p14:modId xmlns:p14="http://schemas.microsoft.com/office/powerpoint/2010/main" val="1579292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2102B-F01A-47EA-A9E6-7F5B7B993064}"/>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F38DE8A9-03E7-4C3B-A525-801E357A4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557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2B919-8CF3-4A77-B1BC-E82E7B06F707}"/>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045F84B5-F994-4150-A503-8DC550FEFDA1}"/>
              </a:ext>
            </a:extLst>
          </p:cNvPr>
          <p:cNvGraphicFramePr>
            <a:graphicFrameLocks noGrp="1"/>
          </p:cNvGraphicFramePr>
          <p:nvPr>
            <p:ph type="chart" sz="quarter" idx="13"/>
            <p:extLst>
              <p:ext uri="{D42A27DB-BD31-4B8C-83A1-F6EECF244321}">
                <p14:modId xmlns:p14="http://schemas.microsoft.com/office/powerpoint/2010/main" val="1732822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CFB32B-087D-43BA-9C25-76EBEECCEE78}"/>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499993D6-6248-4529-8531-F98074712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652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5A657-C4F0-4F1F-893C-05BBBD32F1BE}"/>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F82F06A7-9EDC-48F9-8045-F8EF9687C0A6}"/>
              </a:ext>
            </a:extLst>
          </p:cNvPr>
          <p:cNvGraphicFramePr>
            <a:graphicFrameLocks noGrp="1"/>
          </p:cNvGraphicFramePr>
          <p:nvPr>
            <p:ph type="chart" sz="quarter" idx="13"/>
            <p:extLst>
              <p:ext uri="{D42A27DB-BD31-4B8C-83A1-F6EECF244321}">
                <p14:modId xmlns:p14="http://schemas.microsoft.com/office/powerpoint/2010/main" val="1788756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04345-ED6A-409C-B17C-C3273361C4AE}"/>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D952FB5E-4CFC-4F7B-B5AF-E21BD08732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2845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ED54-6F5C-483C-A955-C6C3FFAA68EF}"/>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C110EB7D-B35D-4E35-87A8-00B37A94E632}"/>
              </a:ext>
            </a:extLst>
          </p:cNvPr>
          <p:cNvGraphicFramePr>
            <a:graphicFrameLocks noGrp="1"/>
          </p:cNvGraphicFramePr>
          <p:nvPr>
            <p:ph type="chart" sz="quarter" idx="13"/>
            <p:extLst>
              <p:ext uri="{D42A27DB-BD31-4B8C-83A1-F6EECF244321}">
                <p14:modId xmlns:p14="http://schemas.microsoft.com/office/powerpoint/2010/main" val="1919781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6C57C2-3E3B-4418-9844-C199F46FDE1C}"/>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FA278E8C-41D3-4133-8612-BC79D694C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684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920B-3B49-4E8D-A92C-E789AD609D63}"/>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1F2EF227-F9C3-4569-9378-B17E23F29E42}"/>
              </a:ext>
            </a:extLst>
          </p:cNvPr>
          <p:cNvGraphicFramePr>
            <a:graphicFrameLocks noGrp="1"/>
          </p:cNvGraphicFramePr>
          <p:nvPr>
            <p:ph type="chart" sz="quarter" idx="13"/>
            <p:extLst>
              <p:ext uri="{D42A27DB-BD31-4B8C-83A1-F6EECF244321}">
                <p14:modId xmlns:p14="http://schemas.microsoft.com/office/powerpoint/2010/main" val="406038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A6B2B-C332-4FA9-8CC9-9F8710E8BE30}"/>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D9EE75DD-16AE-45D0-9DEC-A02D82A1E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409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076DD-4AC5-4923-8EDA-14BCF830CBF6}"/>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2A372B35-48DB-414B-B109-5A9566EC25D0}"/>
              </a:ext>
            </a:extLst>
          </p:cNvPr>
          <p:cNvGraphicFramePr>
            <a:graphicFrameLocks noGrp="1"/>
          </p:cNvGraphicFramePr>
          <p:nvPr>
            <p:ph type="chart" sz="quarter" idx="13"/>
            <p:extLst>
              <p:ext uri="{D42A27DB-BD31-4B8C-83A1-F6EECF244321}">
                <p14:modId xmlns:p14="http://schemas.microsoft.com/office/powerpoint/2010/main" val="2059685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43050-E120-44FB-942B-417D6DFDEA69}"/>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93117678-EEEA-4819-B3C7-F56CB83D0A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0147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EB03-8A9E-4991-AE17-ECD72C4A0918}"/>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7B14C9FA-6D31-49A4-BAC4-24E3AE30E6AF}"/>
              </a:ext>
            </a:extLst>
          </p:cNvPr>
          <p:cNvGraphicFramePr>
            <a:graphicFrameLocks noGrp="1"/>
          </p:cNvGraphicFramePr>
          <p:nvPr>
            <p:ph type="chart" sz="quarter" idx="13"/>
            <p:extLst>
              <p:ext uri="{D42A27DB-BD31-4B8C-83A1-F6EECF244321}">
                <p14:modId xmlns:p14="http://schemas.microsoft.com/office/powerpoint/2010/main" val="1321464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BEAFB-BC05-4C13-B259-EBA5DC0A9F51}"/>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47742BB7-D231-4439-80D9-D6912860C8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5015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4970-5B53-49A0-AE6A-40137612DACD}"/>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A8F74426-DD4D-4422-9778-CA69F3BA7B5F}"/>
              </a:ext>
            </a:extLst>
          </p:cNvPr>
          <p:cNvGraphicFramePr>
            <a:graphicFrameLocks noGrp="1"/>
          </p:cNvGraphicFramePr>
          <p:nvPr>
            <p:ph type="tbl" sz="quarter" idx="13"/>
            <p:extLst>
              <p:ext uri="{D42A27DB-BD31-4B8C-83A1-F6EECF244321}">
                <p14:modId xmlns:p14="http://schemas.microsoft.com/office/powerpoint/2010/main" val="16447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9526053"/>
                    </a:ext>
                  </a:extLst>
                </a:gridCol>
                <a:gridCol w="1399032">
                  <a:extLst>
                    <a:ext uri="{9D8B030D-6E8A-4147-A177-3AD203B41FA5}">
                      <a16:colId xmlns:a16="http://schemas.microsoft.com/office/drawing/2014/main" val="2795343343"/>
                    </a:ext>
                  </a:extLst>
                </a:gridCol>
                <a:gridCol w="1399032">
                  <a:extLst>
                    <a:ext uri="{9D8B030D-6E8A-4147-A177-3AD203B41FA5}">
                      <a16:colId xmlns:a16="http://schemas.microsoft.com/office/drawing/2014/main" val="3988445082"/>
                    </a:ext>
                  </a:extLst>
                </a:gridCol>
                <a:gridCol w="1399032">
                  <a:extLst>
                    <a:ext uri="{9D8B030D-6E8A-4147-A177-3AD203B41FA5}">
                      <a16:colId xmlns:a16="http://schemas.microsoft.com/office/drawing/2014/main" val="2459543034"/>
                    </a:ext>
                  </a:extLst>
                </a:gridCol>
                <a:gridCol w="1399032">
                  <a:extLst>
                    <a:ext uri="{9D8B030D-6E8A-4147-A177-3AD203B41FA5}">
                      <a16:colId xmlns:a16="http://schemas.microsoft.com/office/drawing/2014/main" val="214629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0505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83.357142857143</a:t>
                      </a:r>
                    </a:p>
                  </a:txBody>
                  <a:tcPr/>
                </a:tc>
                <a:extLst>
                  <a:ext uri="{0D108BD9-81ED-4DB2-BD59-A6C34878D82A}">
                    <a16:rowId xmlns:a16="http://schemas.microsoft.com/office/drawing/2014/main" val="295411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74.307692307692</a:t>
                      </a:r>
                    </a:p>
                  </a:txBody>
                  <a:tcPr/>
                </a:tc>
                <a:extLst>
                  <a:ext uri="{0D108BD9-81ED-4DB2-BD59-A6C34878D82A}">
                    <a16:rowId xmlns:a16="http://schemas.microsoft.com/office/drawing/2014/main" val="129270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151.25</a:t>
                      </a:r>
                    </a:p>
                  </a:txBody>
                  <a:tcPr/>
                </a:tc>
                <a:extLst>
                  <a:ext uri="{0D108BD9-81ED-4DB2-BD59-A6C34878D82A}">
                    <a16:rowId xmlns:a16="http://schemas.microsoft.com/office/drawing/2014/main" val="196779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162.875</a:t>
                      </a:r>
                    </a:p>
                  </a:txBody>
                  <a:tcPr/>
                </a:tc>
                <a:extLst>
                  <a:ext uri="{0D108BD9-81ED-4DB2-BD59-A6C34878D82A}">
                    <a16:rowId xmlns:a16="http://schemas.microsoft.com/office/drawing/2014/main" val="30249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165.14285714286</a:t>
                      </a:r>
                    </a:p>
                  </a:txBody>
                  <a:tcPr/>
                </a:tc>
                <a:extLst>
                  <a:ext uri="{0D108BD9-81ED-4DB2-BD59-A6C34878D82A}">
                    <a16:rowId xmlns:a16="http://schemas.microsoft.com/office/drawing/2014/main" val="321983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165.14285714286</a:t>
                      </a:r>
                    </a:p>
                  </a:txBody>
                  <a:tcPr/>
                </a:tc>
                <a:extLst>
                  <a:ext uri="{0D108BD9-81ED-4DB2-BD59-A6C34878D82A}">
                    <a16:rowId xmlns:a16="http://schemas.microsoft.com/office/drawing/2014/main" val="267919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165.14285714286</a:t>
                      </a:r>
                    </a:p>
                  </a:txBody>
                  <a:tcPr/>
                </a:tc>
                <a:extLst>
                  <a:ext uri="{0D108BD9-81ED-4DB2-BD59-A6C34878D82A}">
                    <a16:rowId xmlns:a16="http://schemas.microsoft.com/office/drawing/2014/main" val="277273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165.14285714286</a:t>
                      </a:r>
                    </a:p>
                  </a:txBody>
                  <a:tcPr/>
                </a:tc>
                <a:extLst>
                  <a:ext uri="{0D108BD9-81ED-4DB2-BD59-A6C34878D82A}">
                    <a16:rowId xmlns:a16="http://schemas.microsoft.com/office/drawing/2014/main" val="26581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165.14285714286</a:t>
                      </a:r>
                    </a:p>
                  </a:txBody>
                  <a:tcPr/>
                </a:tc>
                <a:extLst>
                  <a:ext uri="{0D108BD9-81ED-4DB2-BD59-A6C34878D82A}">
                    <a16:rowId xmlns:a16="http://schemas.microsoft.com/office/drawing/2014/main" val="256527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652.5</a:t>
                      </a:r>
                    </a:p>
                  </a:txBody>
                  <a:tcPr/>
                </a:tc>
                <a:extLst>
                  <a:ext uri="{0D108BD9-81ED-4DB2-BD59-A6C34878D82A}">
                    <a16:rowId xmlns:a16="http://schemas.microsoft.com/office/drawing/2014/main" val="3848339136"/>
                  </a:ext>
                </a:extLst>
              </a:tr>
            </a:tbl>
          </a:graphicData>
        </a:graphic>
      </p:graphicFrame>
      <p:sp>
        <p:nvSpPr>
          <p:cNvPr id="4" name="Text Placeholder 3">
            <a:extLst>
              <a:ext uri="{FF2B5EF4-FFF2-40B4-BE49-F238E27FC236}">
                <a16:creationId xmlns:a16="http://schemas.microsoft.com/office/drawing/2014/main" id="{2B611429-17FB-4164-9E97-BBCD6D7D98A8}"/>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906106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1951-D88B-4E36-8793-47C85B123D6E}"/>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AEF44373-FF60-4CCD-86CD-9415B6B6AB4D}"/>
              </a:ext>
            </a:extLst>
          </p:cNvPr>
          <p:cNvGraphicFramePr>
            <a:graphicFrameLocks noGrp="1"/>
          </p:cNvGraphicFramePr>
          <p:nvPr>
            <p:ph type="tbl" sz="quarter" idx="13"/>
            <p:extLst>
              <p:ext uri="{D42A27DB-BD31-4B8C-83A1-F6EECF244321}">
                <p14:modId xmlns:p14="http://schemas.microsoft.com/office/powerpoint/2010/main" val="122969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31936790"/>
                    </a:ext>
                  </a:extLst>
                </a:gridCol>
                <a:gridCol w="1399032">
                  <a:extLst>
                    <a:ext uri="{9D8B030D-6E8A-4147-A177-3AD203B41FA5}">
                      <a16:colId xmlns:a16="http://schemas.microsoft.com/office/drawing/2014/main" val="3130952620"/>
                    </a:ext>
                  </a:extLst>
                </a:gridCol>
                <a:gridCol w="1399032">
                  <a:extLst>
                    <a:ext uri="{9D8B030D-6E8A-4147-A177-3AD203B41FA5}">
                      <a16:colId xmlns:a16="http://schemas.microsoft.com/office/drawing/2014/main" val="3352930337"/>
                    </a:ext>
                  </a:extLst>
                </a:gridCol>
                <a:gridCol w="1399032">
                  <a:extLst>
                    <a:ext uri="{9D8B030D-6E8A-4147-A177-3AD203B41FA5}">
                      <a16:colId xmlns:a16="http://schemas.microsoft.com/office/drawing/2014/main" val="936331059"/>
                    </a:ext>
                  </a:extLst>
                </a:gridCol>
                <a:gridCol w="1399032">
                  <a:extLst>
                    <a:ext uri="{9D8B030D-6E8A-4147-A177-3AD203B41FA5}">
                      <a16:colId xmlns:a16="http://schemas.microsoft.com/office/drawing/2014/main" val="352745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8322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#Zanellizate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181.75</a:t>
                      </a:r>
                    </a:p>
                  </a:txBody>
                  <a:tcPr/>
                </a:tc>
                <a:extLst>
                  <a:ext uri="{0D108BD9-81ED-4DB2-BD59-A6C34878D82A}">
                    <a16:rowId xmlns:a16="http://schemas.microsoft.com/office/drawing/2014/main" val="20740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22131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63711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337333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#Cosquin2022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2279.6666666667</a:t>
                      </a:r>
                    </a:p>
                  </a:txBody>
                  <a:tcPr/>
                </a:tc>
                <a:extLst>
                  <a:ext uri="{0D108BD9-81ED-4DB2-BD59-A6C34878D82A}">
                    <a16:rowId xmlns:a16="http://schemas.microsoft.com/office/drawing/2014/main" val="311802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#EnamorateDeTuMotomel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extLst>
                  <a:ext uri="{0D108BD9-81ED-4DB2-BD59-A6C34878D82A}">
                    <a16:rowId xmlns:a16="http://schemas.microsoft.com/office/drawing/2014/main" val="31680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#txr250x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31765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extLst>
                  <a:ext uri="{0D108BD9-81ED-4DB2-BD59-A6C34878D82A}">
                    <a16:rowId xmlns:a16="http://schemas.microsoft.com/office/drawing/2014/main" val="340811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#AventuraModoOn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extLst>
                  <a:ext uri="{0D108BD9-81ED-4DB2-BD59-A6C34878D82A}">
                    <a16:rowId xmlns:a16="http://schemas.microsoft.com/office/drawing/2014/main" val="242731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#Cosquin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069119068"/>
                  </a:ext>
                </a:extLst>
              </a:tr>
            </a:tbl>
          </a:graphicData>
        </a:graphic>
      </p:graphicFrame>
      <p:sp>
        <p:nvSpPr>
          <p:cNvPr id="4" name="Text Placeholder 3">
            <a:extLst>
              <a:ext uri="{FF2B5EF4-FFF2-40B4-BE49-F238E27FC236}">
                <a16:creationId xmlns:a16="http://schemas.microsoft.com/office/drawing/2014/main" id="{71D04DE1-14D3-4315-B0AB-25B2A09EA4B5}"/>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839889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FB8E-55BA-4FDC-82E5-9E397F795027}"/>
              </a:ext>
            </a:extLst>
          </p:cNvPr>
          <p:cNvSpPr>
            <a:spLocks noGrp="1"/>
          </p:cNvSpPr>
          <p:nvPr>
            <p:ph type="title"/>
          </p:nvPr>
        </p:nvSpPr>
        <p:spPr/>
        <p:txBody>
          <a:bodyPr/>
          <a:lstStyle/>
          <a:p>
            <a:r>
              <a:rPr lang="en-US"/>
              <a:t>Instagram Posts Table | Motomel - 1 of 26</a:t>
            </a:r>
          </a:p>
        </p:txBody>
      </p:sp>
      <p:graphicFrame>
        <p:nvGraphicFramePr>
          <p:cNvPr id="5" name="Table Placeholder 4">
            <a:extLst>
              <a:ext uri="{FF2B5EF4-FFF2-40B4-BE49-F238E27FC236}">
                <a16:creationId xmlns:a16="http://schemas.microsoft.com/office/drawing/2014/main" id="{BC75C7E6-79CA-4642-8D17-63BB214C587C}"/>
              </a:ext>
            </a:extLst>
          </p:cNvPr>
          <p:cNvGraphicFramePr>
            <a:graphicFrameLocks noGrp="1"/>
          </p:cNvGraphicFramePr>
          <p:nvPr>
            <p:ph type="tbl" sz="quarter" idx="13"/>
            <p:extLst>
              <p:ext uri="{D42A27DB-BD31-4B8C-83A1-F6EECF244321}">
                <p14:modId xmlns:p14="http://schemas.microsoft.com/office/powerpoint/2010/main" val="100499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1373646"/>
                    </a:ext>
                  </a:extLst>
                </a:gridCol>
                <a:gridCol w="1810512">
                  <a:extLst>
                    <a:ext uri="{9D8B030D-6E8A-4147-A177-3AD203B41FA5}">
                      <a16:colId xmlns:a16="http://schemas.microsoft.com/office/drawing/2014/main" val="571201611"/>
                    </a:ext>
                  </a:extLst>
                </a:gridCol>
                <a:gridCol w="822960">
                  <a:extLst>
                    <a:ext uri="{9D8B030D-6E8A-4147-A177-3AD203B41FA5}">
                      <a16:colId xmlns:a16="http://schemas.microsoft.com/office/drawing/2014/main" val="3854663478"/>
                    </a:ext>
                  </a:extLst>
                </a:gridCol>
                <a:gridCol w="822960">
                  <a:extLst>
                    <a:ext uri="{9D8B030D-6E8A-4147-A177-3AD203B41FA5}">
                      <a16:colId xmlns:a16="http://schemas.microsoft.com/office/drawing/2014/main" val="565672448"/>
                    </a:ext>
                  </a:extLst>
                </a:gridCol>
                <a:gridCol w="822960">
                  <a:extLst>
                    <a:ext uri="{9D8B030D-6E8A-4147-A177-3AD203B41FA5}">
                      <a16:colId xmlns:a16="http://schemas.microsoft.com/office/drawing/2014/main" val="2732398455"/>
                    </a:ext>
                  </a:extLst>
                </a:gridCol>
                <a:gridCol w="822960">
                  <a:extLst>
                    <a:ext uri="{9D8B030D-6E8A-4147-A177-3AD203B41FA5}">
                      <a16:colId xmlns:a16="http://schemas.microsoft.com/office/drawing/2014/main" val="2110596005"/>
                    </a:ext>
                  </a:extLst>
                </a:gridCol>
                <a:gridCol w="822960">
                  <a:extLst>
                    <a:ext uri="{9D8B030D-6E8A-4147-A177-3AD203B41FA5}">
                      <a16:colId xmlns:a16="http://schemas.microsoft.com/office/drawing/2014/main" val="519343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4189704"/>
                  </a:ext>
                </a:extLst>
              </a:tr>
            </a:tbl>
          </a:graphicData>
        </a:graphic>
      </p:graphicFrame>
      <p:sp>
        <p:nvSpPr>
          <p:cNvPr id="4" name="Text Placeholder 3">
            <a:extLst>
              <a:ext uri="{FF2B5EF4-FFF2-40B4-BE49-F238E27FC236}">
                <a16:creationId xmlns:a16="http://schemas.microsoft.com/office/drawing/2014/main" id="{855ABEFD-C1C4-4CE8-A374-CABA879A2F8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435218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1A6E-E2B3-44A4-9742-811A1CB63401}"/>
              </a:ext>
            </a:extLst>
          </p:cNvPr>
          <p:cNvSpPr>
            <a:spLocks noGrp="1"/>
          </p:cNvSpPr>
          <p:nvPr>
            <p:ph type="title"/>
          </p:nvPr>
        </p:nvSpPr>
        <p:spPr/>
        <p:txBody>
          <a:bodyPr/>
          <a:lstStyle/>
          <a:p>
            <a:r>
              <a:rPr lang="en-US"/>
              <a:t>Instagram Posts Table | Motomel - 2 of 26</a:t>
            </a:r>
          </a:p>
        </p:txBody>
      </p:sp>
      <p:graphicFrame>
        <p:nvGraphicFramePr>
          <p:cNvPr id="5" name="Table Placeholder 4">
            <a:extLst>
              <a:ext uri="{FF2B5EF4-FFF2-40B4-BE49-F238E27FC236}">
                <a16:creationId xmlns:a16="http://schemas.microsoft.com/office/drawing/2014/main" id="{4B671BD8-070A-4656-A7DB-BFEEB58BA787}"/>
              </a:ext>
            </a:extLst>
          </p:cNvPr>
          <p:cNvGraphicFramePr>
            <a:graphicFrameLocks noGrp="1"/>
          </p:cNvGraphicFramePr>
          <p:nvPr>
            <p:ph type="tbl" sz="quarter" idx="13"/>
            <p:extLst>
              <p:ext uri="{D42A27DB-BD31-4B8C-83A1-F6EECF244321}">
                <p14:modId xmlns:p14="http://schemas.microsoft.com/office/powerpoint/2010/main" val="168442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1845090"/>
                    </a:ext>
                  </a:extLst>
                </a:gridCol>
                <a:gridCol w="1810512">
                  <a:extLst>
                    <a:ext uri="{9D8B030D-6E8A-4147-A177-3AD203B41FA5}">
                      <a16:colId xmlns:a16="http://schemas.microsoft.com/office/drawing/2014/main" val="3238539566"/>
                    </a:ext>
                  </a:extLst>
                </a:gridCol>
                <a:gridCol w="822960">
                  <a:extLst>
                    <a:ext uri="{9D8B030D-6E8A-4147-A177-3AD203B41FA5}">
                      <a16:colId xmlns:a16="http://schemas.microsoft.com/office/drawing/2014/main" val="207876904"/>
                    </a:ext>
                  </a:extLst>
                </a:gridCol>
                <a:gridCol w="822960">
                  <a:extLst>
                    <a:ext uri="{9D8B030D-6E8A-4147-A177-3AD203B41FA5}">
                      <a16:colId xmlns:a16="http://schemas.microsoft.com/office/drawing/2014/main" val="3261324347"/>
                    </a:ext>
                  </a:extLst>
                </a:gridCol>
                <a:gridCol w="822960">
                  <a:extLst>
                    <a:ext uri="{9D8B030D-6E8A-4147-A177-3AD203B41FA5}">
                      <a16:colId xmlns:a16="http://schemas.microsoft.com/office/drawing/2014/main" val="1746510092"/>
                    </a:ext>
                  </a:extLst>
                </a:gridCol>
                <a:gridCol w="822960">
                  <a:extLst>
                    <a:ext uri="{9D8B030D-6E8A-4147-A177-3AD203B41FA5}">
                      <a16:colId xmlns:a16="http://schemas.microsoft.com/office/drawing/2014/main" val="2667922429"/>
                    </a:ext>
                  </a:extLst>
                </a:gridCol>
                <a:gridCol w="822960">
                  <a:extLst>
                    <a:ext uri="{9D8B030D-6E8A-4147-A177-3AD203B41FA5}">
                      <a16:colId xmlns:a16="http://schemas.microsoft.com/office/drawing/2014/main" val="3370336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261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- 2022-01-20 13:06:01</a:t>
                      </a:r>
                      <a:r>
                        <a:rPr kumimoji="0" lang="es-ES" sz="1000" b="0" i="0" u="none" strike="noStrike" kern="1200" cap="none" spc="0" normalizeH="0" baseline="0" noProof="0">
                          <a:ln>
                            <a:noFill/>
                          </a:ln>
                          <a:solidFill>
                            <a:prstClr val="black"/>
                          </a:solidFill>
                          <a:effectLst/>
                          <a:uLnTx/>
                          <a:uFillTx/>
                          <a:latin typeface="+mn-lt"/>
                          <a:ea typeface="+mn-ea"/>
                          <a:cs typeface="+mn-cs"/>
                        </a:rPr>
                        <a:t>
 ¿Querés ganar entradas para uno de los festivales más esperados del año?
Estaremos dando 5 pares de entradas por día para que vayas con tu acompañante y vivas la experiencia #Zanella.
Para participar es muy fácil:
👉🏻 Seguinos y etiqueta a un amigo.
Anunciaremos los ganadores en 3 etapas en distintas fechas:
💥Etapa 1: viernes 21 a las 14:00hrs entradas para sábado 22, domingo 23 y lunes 24. 
💥Etapa 2: lunes 24 a las 14:00hrs entradas para martes 25, miércoles 26 y jueves 27.
💥Etapa 3: jueves 27 a las 14:00hrs entradas para viernes 28, sábado 29 y domingo 30 
Que la aventura comience, el #Cosquin2022 te espera.
Ver bases y condiciones en nuestro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272283529_972935316673196_1737678465440428066_n.jpg?stp=dst-jpg_e35_s640x640_sh0.08&amp;_nc_ht=scontent.cdninstagram.com&amp;_nc_cat=108&amp;_nc_ohc=izm9CrNp1uAAX-ScDeg&amp;edm=AMO9-JQAAAAA&amp;ccb=7-4&amp;oh=00_AT-W1MwmgehgRlKbu1S-ZRH4lE26Ue_Vu6RqdAzgtig2kA&amp;oe=620D271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7090965"/>
                  </a:ext>
                </a:extLst>
              </a:tr>
            </a:tbl>
          </a:graphicData>
        </a:graphic>
      </p:graphicFrame>
      <p:sp>
        <p:nvSpPr>
          <p:cNvPr id="4" name="Text Placeholder 3">
            <a:extLst>
              <a:ext uri="{FF2B5EF4-FFF2-40B4-BE49-F238E27FC236}">
                <a16:creationId xmlns:a16="http://schemas.microsoft.com/office/drawing/2014/main" id="{4AE6AFFC-630C-4F41-B164-46758E03F3F3}"/>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858318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73F32-3093-4668-A07D-63CBBCC5AC97}"/>
              </a:ext>
            </a:extLst>
          </p:cNvPr>
          <p:cNvSpPr>
            <a:spLocks noGrp="1"/>
          </p:cNvSpPr>
          <p:nvPr>
            <p:ph type="title"/>
          </p:nvPr>
        </p:nvSpPr>
        <p:spPr/>
        <p:txBody>
          <a:bodyPr/>
          <a:lstStyle/>
          <a:p>
            <a:r>
              <a:rPr lang="en-US"/>
              <a:t>Instagram Posts Table | Motomel - 3 of 26</a:t>
            </a:r>
          </a:p>
        </p:txBody>
      </p:sp>
      <p:graphicFrame>
        <p:nvGraphicFramePr>
          <p:cNvPr id="5" name="Table Placeholder 4">
            <a:extLst>
              <a:ext uri="{FF2B5EF4-FFF2-40B4-BE49-F238E27FC236}">
                <a16:creationId xmlns:a16="http://schemas.microsoft.com/office/drawing/2014/main" id="{2AE7A2D2-CF40-4D93-A67F-7D32D615823E}"/>
              </a:ext>
            </a:extLst>
          </p:cNvPr>
          <p:cNvGraphicFramePr>
            <a:graphicFrameLocks noGrp="1"/>
          </p:cNvGraphicFramePr>
          <p:nvPr>
            <p:ph type="tbl" sz="quarter" idx="13"/>
            <p:extLst>
              <p:ext uri="{D42A27DB-BD31-4B8C-83A1-F6EECF244321}">
                <p14:modId xmlns:p14="http://schemas.microsoft.com/office/powerpoint/2010/main" val="2177399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0574737"/>
                    </a:ext>
                  </a:extLst>
                </a:gridCol>
                <a:gridCol w="1810512">
                  <a:extLst>
                    <a:ext uri="{9D8B030D-6E8A-4147-A177-3AD203B41FA5}">
                      <a16:colId xmlns:a16="http://schemas.microsoft.com/office/drawing/2014/main" val="533107113"/>
                    </a:ext>
                  </a:extLst>
                </a:gridCol>
                <a:gridCol w="822960">
                  <a:extLst>
                    <a:ext uri="{9D8B030D-6E8A-4147-A177-3AD203B41FA5}">
                      <a16:colId xmlns:a16="http://schemas.microsoft.com/office/drawing/2014/main" val="2344786779"/>
                    </a:ext>
                  </a:extLst>
                </a:gridCol>
                <a:gridCol w="822960">
                  <a:extLst>
                    <a:ext uri="{9D8B030D-6E8A-4147-A177-3AD203B41FA5}">
                      <a16:colId xmlns:a16="http://schemas.microsoft.com/office/drawing/2014/main" val="2653596795"/>
                    </a:ext>
                  </a:extLst>
                </a:gridCol>
                <a:gridCol w="822960">
                  <a:extLst>
                    <a:ext uri="{9D8B030D-6E8A-4147-A177-3AD203B41FA5}">
                      <a16:colId xmlns:a16="http://schemas.microsoft.com/office/drawing/2014/main" val="871132392"/>
                    </a:ext>
                  </a:extLst>
                </a:gridCol>
                <a:gridCol w="822960">
                  <a:extLst>
                    <a:ext uri="{9D8B030D-6E8A-4147-A177-3AD203B41FA5}">
                      <a16:colId xmlns:a16="http://schemas.microsoft.com/office/drawing/2014/main" val="1603924390"/>
                    </a:ext>
                  </a:extLst>
                </a:gridCol>
                <a:gridCol w="822960">
                  <a:extLst>
                    <a:ext uri="{9D8B030D-6E8A-4147-A177-3AD203B41FA5}">
                      <a16:colId xmlns:a16="http://schemas.microsoft.com/office/drawing/2014/main" val="329020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938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- 2022-01-27 10:49:38</a:t>
                      </a:r>
                      <a:r>
                        <a:rPr kumimoji="0" lang="es-ES" sz="1000" b="0" i="0" u="none" strike="noStrike" kern="1200" cap="none" spc="0" normalizeH="0" baseline="0" noProof="0">
                          <a:ln>
                            <a:noFill/>
                          </a:ln>
                          <a:solidFill>
                            <a:prstClr val="black"/>
                          </a:solidFill>
                          <a:effectLst/>
                          <a:uLnTx/>
                          <a:uFillTx/>
                          <a:latin typeface="+mn-lt"/>
                          <a:ea typeface="+mn-ea"/>
                          <a:cs typeface="+mn-cs"/>
                        </a:rPr>
                        <a:t>
 Termina enero y arranca febrero a puro cuarteto en el #Cosquin2022.
Sorteamos 10 pares de entradas para el 31 de enero y 1 de febrero. Para participar: 
👉🏻Etiqueta a un amigo
👉🏻Dale like a la publicación y seguinos.
¿Listos para 2 días sin parar de bailar?
Anunciamos a los ganadores el viernes 28 a las 16hs, mucha suerte. 😉
Bases y condiciones en la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272745151_1069810336898574_46412419690130511_n.jpg?_nc_ht=scontent.cdninstagram.com&amp;_nc_cat=106&amp;_nc_ohc=vLPk3C4f34MAX8Xh8kX&amp;edm=AMO9-JQAAAAA&amp;ccb=7-4&amp;oh=00_AT_uG3UUilbTaChEq2BN4CJuRSJmD6PsRcgWHt3k29rgGg&amp;oe=620D429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3110510"/>
                  </a:ext>
                </a:extLst>
              </a:tr>
            </a:tbl>
          </a:graphicData>
        </a:graphic>
      </p:graphicFrame>
      <p:sp>
        <p:nvSpPr>
          <p:cNvPr id="4" name="Text Placeholder 3">
            <a:extLst>
              <a:ext uri="{FF2B5EF4-FFF2-40B4-BE49-F238E27FC236}">
                <a16:creationId xmlns:a16="http://schemas.microsoft.com/office/drawing/2014/main" id="{2AF3250F-65E8-41E4-B29D-8355E9D4BCA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72639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DE804-D776-4193-A9EE-F4AA01E7E53C}"/>
              </a:ext>
            </a:extLst>
          </p:cNvPr>
          <p:cNvSpPr>
            <a:spLocks noGrp="1"/>
          </p:cNvSpPr>
          <p:nvPr>
            <p:ph type="title"/>
          </p:nvPr>
        </p:nvSpPr>
        <p:spPr/>
        <p:txBody>
          <a:bodyPr/>
          <a:lstStyle/>
          <a:p>
            <a:r>
              <a:rPr lang="en-US"/>
              <a:t>Instagram Posts Table | Motomel - 4 of 26</a:t>
            </a:r>
          </a:p>
        </p:txBody>
      </p:sp>
      <p:graphicFrame>
        <p:nvGraphicFramePr>
          <p:cNvPr id="5" name="Table Placeholder 4">
            <a:extLst>
              <a:ext uri="{FF2B5EF4-FFF2-40B4-BE49-F238E27FC236}">
                <a16:creationId xmlns:a16="http://schemas.microsoft.com/office/drawing/2014/main" id="{E169B93D-BC44-41D8-808C-363959124D1D}"/>
              </a:ext>
            </a:extLst>
          </p:cNvPr>
          <p:cNvGraphicFramePr>
            <a:graphicFrameLocks noGrp="1"/>
          </p:cNvGraphicFramePr>
          <p:nvPr>
            <p:ph type="tbl" sz="quarter" idx="13"/>
            <p:extLst>
              <p:ext uri="{D42A27DB-BD31-4B8C-83A1-F6EECF244321}">
                <p14:modId xmlns:p14="http://schemas.microsoft.com/office/powerpoint/2010/main" val="153498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65936685"/>
                    </a:ext>
                  </a:extLst>
                </a:gridCol>
                <a:gridCol w="1810512">
                  <a:extLst>
                    <a:ext uri="{9D8B030D-6E8A-4147-A177-3AD203B41FA5}">
                      <a16:colId xmlns:a16="http://schemas.microsoft.com/office/drawing/2014/main" val="3751152488"/>
                    </a:ext>
                  </a:extLst>
                </a:gridCol>
                <a:gridCol w="822960">
                  <a:extLst>
                    <a:ext uri="{9D8B030D-6E8A-4147-A177-3AD203B41FA5}">
                      <a16:colId xmlns:a16="http://schemas.microsoft.com/office/drawing/2014/main" val="92513840"/>
                    </a:ext>
                  </a:extLst>
                </a:gridCol>
                <a:gridCol w="822960">
                  <a:extLst>
                    <a:ext uri="{9D8B030D-6E8A-4147-A177-3AD203B41FA5}">
                      <a16:colId xmlns:a16="http://schemas.microsoft.com/office/drawing/2014/main" val="2671858047"/>
                    </a:ext>
                  </a:extLst>
                </a:gridCol>
                <a:gridCol w="822960">
                  <a:extLst>
                    <a:ext uri="{9D8B030D-6E8A-4147-A177-3AD203B41FA5}">
                      <a16:colId xmlns:a16="http://schemas.microsoft.com/office/drawing/2014/main" val="4151977810"/>
                    </a:ext>
                  </a:extLst>
                </a:gridCol>
                <a:gridCol w="822960">
                  <a:extLst>
                    <a:ext uri="{9D8B030D-6E8A-4147-A177-3AD203B41FA5}">
                      <a16:colId xmlns:a16="http://schemas.microsoft.com/office/drawing/2014/main" val="3103600577"/>
                    </a:ext>
                  </a:extLst>
                </a:gridCol>
                <a:gridCol w="822960">
                  <a:extLst>
                    <a:ext uri="{9D8B030D-6E8A-4147-A177-3AD203B41FA5}">
                      <a16:colId xmlns:a16="http://schemas.microsoft.com/office/drawing/2014/main" val="184241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878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- 2022-01-20 19:00:19</a:t>
                      </a:r>
                      <a:r>
                        <a:rPr kumimoji="0" lang="en-US" sz="1000" b="0" i="0" u="none" strike="noStrike" kern="1200" cap="none" spc="0" normalizeH="0" baseline="0" noProof="0">
                          <a:ln>
                            <a:noFill/>
                          </a:ln>
                          <a:solidFill>
                            <a:prstClr val="black"/>
                          </a:solidFill>
                          <a:effectLst/>
                          <a:uLnTx/>
                          <a:uFillTx/>
                          <a:latin typeface="+mn-lt"/>
                          <a:ea typeface="+mn-ea"/>
                          <a:cs typeface="+mn-cs"/>
                        </a:rPr>
                        <a:t>
 Este verano, viví tu aventura con la Gilera SMX 200 ADVENTURE ❗🏁⁣
⁣
#AventuraModoOn⁣
⁣
✔️ Motor 4 tiempos, refrigerado por aire⁣
✔️ Transmisión 5 marchas⁣
✔️ Potencia 15 hp a 7500rpm⁣
✔️ Frenos Disco delantero y trasero⁣
✔️ Neumáticos Delantero 90/90 - 19 / Trasero 110/90 - 17⁣
✔️ Encendido Eléctrico y pedal⁣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272250655_155473636805989_2979757961759149543_n.jpg?_nc_cat=100&amp;ccb=1-5&amp;_nc_sid=8ae9d6&amp;_nc_ohc=QqkxnssQin0AX8Rli-_&amp;_nc_ht=scontent-iad3-2.cdninstagram.com&amp;edm=AL-3X8kEAAAA&amp;oh=00_AT9GMO3YIwt_fZ5n3OUks7nIDQAo-J4ZM_lft0WRElCjpg&amp;oe=6210E6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97135040"/>
                  </a:ext>
                </a:extLst>
              </a:tr>
            </a:tbl>
          </a:graphicData>
        </a:graphic>
      </p:graphicFrame>
      <p:sp>
        <p:nvSpPr>
          <p:cNvPr id="4" name="Text Placeholder 3">
            <a:extLst>
              <a:ext uri="{FF2B5EF4-FFF2-40B4-BE49-F238E27FC236}">
                <a16:creationId xmlns:a16="http://schemas.microsoft.com/office/drawing/2014/main" id="{190C69B7-901B-4CA3-AAF7-3D341BBCDEA6}"/>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524342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0677-FE36-4AC6-BFC4-91A5A7700AE7}"/>
              </a:ext>
            </a:extLst>
          </p:cNvPr>
          <p:cNvSpPr>
            <a:spLocks noGrp="1"/>
          </p:cNvSpPr>
          <p:nvPr>
            <p:ph type="title"/>
          </p:nvPr>
        </p:nvSpPr>
        <p:spPr/>
        <p:txBody>
          <a:bodyPr/>
          <a:lstStyle/>
          <a:p>
            <a:r>
              <a:rPr lang="en-US"/>
              <a:t>Instagram Posts Table | Motomel - 5 of 26</a:t>
            </a:r>
          </a:p>
        </p:txBody>
      </p:sp>
      <p:graphicFrame>
        <p:nvGraphicFramePr>
          <p:cNvPr id="5" name="Table Placeholder 4">
            <a:extLst>
              <a:ext uri="{FF2B5EF4-FFF2-40B4-BE49-F238E27FC236}">
                <a16:creationId xmlns:a16="http://schemas.microsoft.com/office/drawing/2014/main" id="{A9417CEB-DD85-4210-ABEF-C755E63BA2B1}"/>
              </a:ext>
            </a:extLst>
          </p:cNvPr>
          <p:cNvGraphicFramePr>
            <a:graphicFrameLocks noGrp="1"/>
          </p:cNvGraphicFramePr>
          <p:nvPr>
            <p:ph type="tbl" sz="quarter" idx="13"/>
            <p:extLst>
              <p:ext uri="{D42A27DB-BD31-4B8C-83A1-F6EECF244321}">
                <p14:modId xmlns:p14="http://schemas.microsoft.com/office/powerpoint/2010/main" val="58142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6540457"/>
                    </a:ext>
                  </a:extLst>
                </a:gridCol>
                <a:gridCol w="1810512">
                  <a:extLst>
                    <a:ext uri="{9D8B030D-6E8A-4147-A177-3AD203B41FA5}">
                      <a16:colId xmlns:a16="http://schemas.microsoft.com/office/drawing/2014/main" val="2991810501"/>
                    </a:ext>
                  </a:extLst>
                </a:gridCol>
                <a:gridCol w="822960">
                  <a:extLst>
                    <a:ext uri="{9D8B030D-6E8A-4147-A177-3AD203B41FA5}">
                      <a16:colId xmlns:a16="http://schemas.microsoft.com/office/drawing/2014/main" val="1823501049"/>
                    </a:ext>
                  </a:extLst>
                </a:gridCol>
                <a:gridCol w="822960">
                  <a:extLst>
                    <a:ext uri="{9D8B030D-6E8A-4147-A177-3AD203B41FA5}">
                      <a16:colId xmlns:a16="http://schemas.microsoft.com/office/drawing/2014/main" val="288865715"/>
                    </a:ext>
                  </a:extLst>
                </a:gridCol>
                <a:gridCol w="822960">
                  <a:extLst>
                    <a:ext uri="{9D8B030D-6E8A-4147-A177-3AD203B41FA5}">
                      <a16:colId xmlns:a16="http://schemas.microsoft.com/office/drawing/2014/main" val="1945282224"/>
                    </a:ext>
                  </a:extLst>
                </a:gridCol>
                <a:gridCol w="822960">
                  <a:extLst>
                    <a:ext uri="{9D8B030D-6E8A-4147-A177-3AD203B41FA5}">
                      <a16:colId xmlns:a16="http://schemas.microsoft.com/office/drawing/2014/main" val="2994769302"/>
                    </a:ext>
                  </a:extLst>
                </a:gridCol>
                <a:gridCol w="822960">
                  <a:extLst>
                    <a:ext uri="{9D8B030D-6E8A-4147-A177-3AD203B41FA5}">
                      <a16:colId xmlns:a16="http://schemas.microsoft.com/office/drawing/2014/main" val="221569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319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- 2022-02-11 17:35:00</a:t>
                      </a:r>
                      <a:r>
                        <a:rPr kumimoji="0" lang="es-ES" sz="1000" b="0" i="0" u="none" strike="noStrike" kern="1200" cap="none" spc="0" normalizeH="0" baseline="0" noProof="0">
                          <a:ln>
                            <a:noFill/>
                          </a:ln>
                          <a:solidFill>
                            <a:prstClr val="black"/>
                          </a:solidFill>
                          <a:effectLst/>
                          <a:uLnTx/>
                          <a:uFillTx/>
                          <a:latin typeface="+mn-lt"/>
                          <a:ea typeface="+mn-ea"/>
                          <a:cs typeface="+mn-cs"/>
                        </a:rPr>
                        <a:t>
 Las llamativas curvas y las líneas suaves del cuerpo se unen para dar una nueva versión del estilo clásico ceccatero. La Ceccato X 700 está marcada por el faro redondo de inspiración retro, los paneles laterales de aluminio del tanque de combustible, el asiento de cuero, las llantas de aleación de rayos múltiples y los neumáticos multipropósito. 
Además el peso en vacío de la Ceccato X 700 sea de solo 196 kg, lo que garantiza una alta relación potencia/peso.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273763687_694689241701624_7986923827746154881_n.jpg?_nc_cat=110&amp;ccb=1-5&amp;_nc_sid=8ae9d6&amp;_nc_ohc=ppFYSTX_IdgAX-k-gka&amp;_nc_ht=scontent-atl3-1.cdninstagram.com&amp;edm=AL-3X8kEAAAA&amp;oh=00_AT9S9NUatBrxOlcoqFb2Bp1cO5mg5kiJlU64DiyXesXnUQ&amp;oe=6211A76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2060866"/>
                  </a:ext>
                </a:extLst>
              </a:tr>
            </a:tbl>
          </a:graphicData>
        </a:graphic>
      </p:graphicFrame>
      <p:sp>
        <p:nvSpPr>
          <p:cNvPr id="4" name="Text Placeholder 3">
            <a:extLst>
              <a:ext uri="{FF2B5EF4-FFF2-40B4-BE49-F238E27FC236}">
                <a16:creationId xmlns:a16="http://schemas.microsoft.com/office/drawing/2014/main" id="{0B900C03-1F4F-4E8D-9838-E005A53173D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480031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34906-7FDA-4C4C-89CE-D5C3B6675E29}"/>
              </a:ext>
            </a:extLst>
          </p:cNvPr>
          <p:cNvSpPr>
            <a:spLocks noGrp="1"/>
          </p:cNvSpPr>
          <p:nvPr>
            <p:ph type="title"/>
          </p:nvPr>
        </p:nvSpPr>
        <p:spPr/>
        <p:txBody>
          <a:bodyPr/>
          <a:lstStyle/>
          <a:p>
            <a:r>
              <a:rPr lang="en-US"/>
              <a:t>Instagram Posts Table | Motomel - 6 of 26</a:t>
            </a:r>
          </a:p>
        </p:txBody>
      </p:sp>
      <p:graphicFrame>
        <p:nvGraphicFramePr>
          <p:cNvPr id="5" name="Table Placeholder 4">
            <a:extLst>
              <a:ext uri="{FF2B5EF4-FFF2-40B4-BE49-F238E27FC236}">
                <a16:creationId xmlns:a16="http://schemas.microsoft.com/office/drawing/2014/main" id="{E2202949-2E74-44E3-BC1B-C2DC310A5727}"/>
              </a:ext>
            </a:extLst>
          </p:cNvPr>
          <p:cNvGraphicFramePr>
            <a:graphicFrameLocks noGrp="1"/>
          </p:cNvGraphicFramePr>
          <p:nvPr>
            <p:ph type="tbl" sz="quarter" idx="13"/>
            <p:extLst>
              <p:ext uri="{D42A27DB-BD31-4B8C-83A1-F6EECF244321}">
                <p14:modId xmlns:p14="http://schemas.microsoft.com/office/powerpoint/2010/main" val="625120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4287248"/>
                    </a:ext>
                  </a:extLst>
                </a:gridCol>
                <a:gridCol w="1810512">
                  <a:extLst>
                    <a:ext uri="{9D8B030D-6E8A-4147-A177-3AD203B41FA5}">
                      <a16:colId xmlns:a16="http://schemas.microsoft.com/office/drawing/2014/main" val="447508310"/>
                    </a:ext>
                  </a:extLst>
                </a:gridCol>
                <a:gridCol w="822960">
                  <a:extLst>
                    <a:ext uri="{9D8B030D-6E8A-4147-A177-3AD203B41FA5}">
                      <a16:colId xmlns:a16="http://schemas.microsoft.com/office/drawing/2014/main" val="3097169799"/>
                    </a:ext>
                  </a:extLst>
                </a:gridCol>
                <a:gridCol w="822960">
                  <a:extLst>
                    <a:ext uri="{9D8B030D-6E8A-4147-A177-3AD203B41FA5}">
                      <a16:colId xmlns:a16="http://schemas.microsoft.com/office/drawing/2014/main" val="447171312"/>
                    </a:ext>
                  </a:extLst>
                </a:gridCol>
                <a:gridCol w="822960">
                  <a:extLst>
                    <a:ext uri="{9D8B030D-6E8A-4147-A177-3AD203B41FA5}">
                      <a16:colId xmlns:a16="http://schemas.microsoft.com/office/drawing/2014/main" val="4294507930"/>
                    </a:ext>
                  </a:extLst>
                </a:gridCol>
                <a:gridCol w="822960">
                  <a:extLst>
                    <a:ext uri="{9D8B030D-6E8A-4147-A177-3AD203B41FA5}">
                      <a16:colId xmlns:a16="http://schemas.microsoft.com/office/drawing/2014/main" val="150335841"/>
                    </a:ext>
                  </a:extLst>
                </a:gridCol>
                <a:gridCol w="822960">
                  <a:extLst>
                    <a:ext uri="{9D8B030D-6E8A-4147-A177-3AD203B41FA5}">
                      <a16:colId xmlns:a16="http://schemas.microsoft.com/office/drawing/2014/main" val="1385202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9813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- 2022-02-01 19:00:12</a:t>
                      </a:r>
                      <a:r>
                        <a:rPr kumimoji="0" lang="en-US" sz="1000" b="0" i="0" u="none" strike="noStrike" kern="1200" cap="none" spc="0" normalizeH="0" baseline="0" noProof="0">
                          <a:ln>
                            <a:noFill/>
                          </a:ln>
                          <a:solidFill>
                            <a:prstClr val="black"/>
                          </a:solidFill>
                          <a:effectLst/>
                          <a:uLnTx/>
                          <a:uFillTx/>
                          <a:latin typeface="+mn-lt"/>
                          <a:ea typeface="+mn-ea"/>
                          <a:cs typeface="+mn-cs"/>
                        </a:rPr>
                        <a:t>
 Gilera GX1 Sport 🏍️⁣
Salí a la calle a divertirte!!⁣
⁣
◻️ Motor 4 tiempos, refrigerado por aire⁣
◻️ Transmisión de 4 marchas⁣
◻️ Freno de disco, delantero y trasero⁣
◻️ Tablero digital⁣
◻️ Horquilla invertida⁣
◻️ Monoshock trasero⁣
⁣
Descubrí más detalles en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273121259_1072423746936197_4665052871829092046_n.jpg?_nc_cat=108&amp;ccb=1-5&amp;_nc_sid=8ae9d6&amp;_nc_ohc=QuttfoeZr-oAX-bkZZd&amp;_nc_ht=scontent-iad3-2.cdninstagram.com&amp;edm=AL-3X8kEAAAA&amp;oh=00_AT9DJVt3W8AybJvuI2vjlzx3YwIEvrGLOd4iBc9spNjNAA&amp;oe=6211F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3265142"/>
                  </a:ext>
                </a:extLst>
              </a:tr>
            </a:tbl>
          </a:graphicData>
        </a:graphic>
      </p:graphicFrame>
      <p:sp>
        <p:nvSpPr>
          <p:cNvPr id="4" name="Text Placeholder 3">
            <a:extLst>
              <a:ext uri="{FF2B5EF4-FFF2-40B4-BE49-F238E27FC236}">
                <a16:creationId xmlns:a16="http://schemas.microsoft.com/office/drawing/2014/main" id="{A0D2444B-4B79-4A79-B3A4-CA2000996556}"/>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603167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4A89F-6796-4787-A7CF-97D21608392B}"/>
              </a:ext>
            </a:extLst>
          </p:cNvPr>
          <p:cNvSpPr>
            <a:spLocks noGrp="1"/>
          </p:cNvSpPr>
          <p:nvPr>
            <p:ph type="title"/>
          </p:nvPr>
        </p:nvSpPr>
        <p:spPr/>
        <p:txBody>
          <a:bodyPr/>
          <a:lstStyle/>
          <a:p>
            <a:r>
              <a:rPr lang="en-US"/>
              <a:t>Instagram Posts Table | Motomel - 7 of 26</a:t>
            </a:r>
          </a:p>
        </p:txBody>
      </p:sp>
      <p:graphicFrame>
        <p:nvGraphicFramePr>
          <p:cNvPr id="5" name="Table Placeholder 4">
            <a:extLst>
              <a:ext uri="{FF2B5EF4-FFF2-40B4-BE49-F238E27FC236}">
                <a16:creationId xmlns:a16="http://schemas.microsoft.com/office/drawing/2014/main" id="{F71022F1-4774-4C91-935C-C1199C53CCC7}"/>
              </a:ext>
            </a:extLst>
          </p:cNvPr>
          <p:cNvGraphicFramePr>
            <a:graphicFrameLocks noGrp="1"/>
          </p:cNvGraphicFramePr>
          <p:nvPr>
            <p:ph type="tbl" sz="quarter" idx="13"/>
            <p:extLst>
              <p:ext uri="{D42A27DB-BD31-4B8C-83A1-F6EECF244321}">
                <p14:modId xmlns:p14="http://schemas.microsoft.com/office/powerpoint/2010/main" val="429165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9688212"/>
                    </a:ext>
                  </a:extLst>
                </a:gridCol>
                <a:gridCol w="1810512">
                  <a:extLst>
                    <a:ext uri="{9D8B030D-6E8A-4147-A177-3AD203B41FA5}">
                      <a16:colId xmlns:a16="http://schemas.microsoft.com/office/drawing/2014/main" val="47769842"/>
                    </a:ext>
                  </a:extLst>
                </a:gridCol>
                <a:gridCol w="822960">
                  <a:extLst>
                    <a:ext uri="{9D8B030D-6E8A-4147-A177-3AD203B41FA5}">
                      <a16:colId xmlns:a16="http://schemas.microsoft.com/office/drawing/2014/main" val="3327101967"/>
                    </a:ext>
                  </a:extLst>
                </a:gridCol>
                <a:gridCol w="822960">
                  <a:extLst>
                    <a:ext uri="{9D8B030D-6E8A-4147-A177-3AD203B41FA5}">
                      <a16:colId xmlns:a16="http://schemas.microsoft.com/office/drawing/2014/main" val="3755574306"/>
                    </a:ext>
                  </a:extLst>
                </a:gridCol>
                <a:gridCol w="822960">
                  <a:extLst>
                    <a:ext uri="{9D8B030D-6E8A-4147-A177-3AD203B41FA5}">
                      <a16:colId xmlns:a16="http://schemas.microsoft.com/office/drawing/2014/main" val="1918828833"/>
                    </a:ext>
                  </a:extLst>
                </a:gridCol>
                <a:gridCol w="822960">
                  <a:extLst>
                    <a:ext uri="{9D8B030D-6E8A-4147-A177-3AD203B41FA5}">
                      <a16:colId xmlns:a16="http://schemas.microsoft.com/office/drawing/2014/main" val="495134742"/>
                    </a:ext>
                  </a:extLst>
                </a:gridCol>
                <a:gridCol w="822960">
                  <a:extLst>
                    <a:ext uri="{9D8B030D-6E8A-4147-A177-3AD203B41FA5}">
                      <a16:colId xmlns:a16="http://schemas.microsoft.com/office/drawing/2014/main" val="34860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47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- 2022-02-07 09:50:23</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Descubrí una excelente opción para transitar todo tipo de caminos, de forma segura y con estilo.
Conocela en los concesionarios oficiales 
https://corvenmotos.com.ar/puntos-de-venta/
En instagram el link de acceso lo encontrás en la biografía
Elegí tu propia aventura.
#Corven #Motos #Triax250 #txr250x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273508916_701507591229420_5194877894432495505_n.jpg?_nc_cat=106&amp;ccb=1-5&amp;_nc_sid=8ae9d6&amp;_nc_ohc=RgYDc1TLgWsAX8B_T1U&amp;_nc_ht=scontent-lga3-2.cdninstagram.com&amp;edm=AL-3X8kEAAAA&amp;oh=00_AT_Nl-qll4GaHJdCqr5NJN_QkwSMZwfRXa9LMFKEdqpfRg&amp;oe=62110C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4349673"/>
                  </a:ext>
                </a:extLst>
              </a:tr>
            </a:tbl>
          </a:graphicData>
        </a:graphic>
      </p:graphicFrame>
      <p:sp>
        <p:nvSpPr>
          <p:cNvPr id="4" name="Text Placeholder 3">
            <a:extLst>
              <a:ext uri="{FF2B5EF4-FFF2-40B4-BE49-F238E27FC236}">
                <a16:creationId xmlns:a16="http://schemas.microsoft.com/office/drawing/2014/main" id="{ADDC8F9F-4F62-46A3-B59D-205B0263AE91}"/>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4026131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CDFE8-A834-4005-A7A5-C244F6AD9FE6}"/>
              </a:ext>
            </a:extLst>
          </p:cNvPr>
          <p:cNvSpPr>
            <a:spLocks noGrp="1"/>
          </p:cNvSpPr>
          <p:nvPr>
            <p:ph type="title"/>
          </p:nvPr>
        </p:nvSpPr>
        <p:spPr/>
        <p:txBody>
          <a:bodyPr/>
          <a:lstStyle/>
          <a:p>
            <a:r>
              <a:rPr lang="en-US"/>
              <a:t>Instagram Posts Table | Motomel - 8 of 26</a:t>
            </a:r>
          </a:p>
        </p:txBody>
      </p:sp>
      <p:graphicFrame>
        <p:nvGraphicFramePr>
          <p:cNvPr id="5" name="Table Placeholder 4">
            <a:extLst>
              <a:ext uri="{FF2B5EF4-FFF2-40B4-BE49-F238E27FC236}">
                <a16:creationId xmlns:a16="http://schemas.microsoft.com/office/drawing/2014/main" id="{E8EE3CC2-FBEC-486E-9C85-17B8D1248B24}"/>
              </a:ext>
            </a:extLst>
          </p:cNvPr>
          <p:cNvGraphicFramePr>
            <a:graphicFrameLocks noGrp="1"/>
          </p:cNvGraphicFramePr>
          <p:nvPr>
            <p:ph type="tbl" sz="quarter" idx="13"/>
            <p:extLst>
              <p:ext uri="{D42A27DB-BD31-4B8C-83A1-F6EECF244321}">
                <p14:modId xmlns:p14="http://schemas.microsoft.com/office/powerpoint/2010/main" val="2591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2115402"/>
                    </a:ext>
                  </a:extLst>
                </a:gridCol>
                <a:gridCol w="1810512">
                  <a:extLst>
                    <a:ext uri="{9D8B030D-6E8A-4147-A177-3AD203B41FA5}">
                      <a16:colId xmlns:a16="http://schemas.microsoft.com/office/drawing/2014/main" val="3146957153"/>
                    </a:ext>
                  </a:extLst>
                </a:gridCol>
                <a:gridCol w="822960">
                  <a:extLst>
                    <a:ext uri="{9D8B030D-6E8A-4147-A177-3AD203B41FA5}">
                      <a16:colId xmlns:a16="http://schemas.microsoft.com/office/drawing/2014/main" val="1739830479"/>
                    </a:ext>
                  </a:extLst>
                </a:gridCol>
                <a:gridCol w="822960">
                  <a:extLst>
                    <a:ext uri="{9D8B030D-6E8A-4147-A177-3AD203B41FA5}">
                      <a16:colId xmlns:a16="http://schemas.microsoft.com/office/drawing/2014/main" val="403980748"/>
                    </a:ext>
                  </a:extLst>
                </a:gridCol>
                <a:gridCol w="822960">
                  <a:extLst>
                    <a:ext uri="{9D8B030D-6E8A-4147-A177-3AD203B41FA5}">
                      <a16:colId xmlns:a16="http://schemas.microsoft.com/office/drawing/2014/main" val="3585993737"/>
                    </a:ext>
                  </a:extLst>
                </a:gridCol>
                <a:gridCol w="822960">
                  <a:extLst>
                    <a:ext uri="{9D8B030D-6E8A-4147-A177-3AD203B41FA5}">
                      <a16:colId xmlns:a16="http://schemas.microsoft.com/office/drawing/2014/main" val="1261116028"/>
                    </a:ext>
                  </a:extLst>
                </a:gridCol>
                <a:gridCol w="822960">
                  <a:extLst>
                    <a:ext uri="{9D8B030D-6E8A-4147-A177-3AD203B41FA5}">
                      <a16:colId xmlns:a16="http://schemas.microsoft.com/office/drawing/2014/main" val="2452751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711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- 2022-02-03 19:00:18</a:t>
                      </a:r>
                      <a:r>
                        <a:rPr kumimoji="0" lang="en-US" sz="1000" b="0" i="0" u="none" strike="noStrike" kern="1200" cap="none" spc="0" normalizeH="0" baseline="0" noProof="0">
                          <a:ln>
                            <a:noFill/>
                          </a:ln>
                          <a:solidFill>
                            <a:prstClr val="black"/>
                          </a:solidFill>
                          <a:effectLst/>
                          <a:uLnTx/>
                          <a:uFillTx/>
                          <a:latin typeface="+mn-lt"/>
                          <a:ea typeface="+mn-ea"/>
                          <a:cs typeface="+mn-cs"/>
                        </a:rPr>
                        <a:t>
 Este verano se vive la aventura! #AventuraModoOn⁣
⁣
🔘 Motor monocilíndrico⁣
🔘 4 tiempos, refrigerado por aire⁣
🔘 Freno delantero de disco⁣
🔘 Tablero analógico - digital⁣
🔘 Iluminación LED⁣
⁣
Más detalles en nuestra nueva web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273133527_270512715166003_586999232935149223_n.jpg?_nc_cat=102&amp;ccb=1-5&amp;_nc_sid=8ae9d6&amp;_nc_ohc=0reTbQcAFp8AX9HQvYM&amp;_nc_ht=scontent-iad3-2.cdninstagram.com&amp;edm=AL-3X8kEAAAA&amp;oh=00_AT81t3E9WMx42HOg8z79V0KfhWwLuL0sWC99g2NeE0AKPg&amp;oe=6210D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8245200"/>
                  </a:ext>
                </a:extLst>
              </a:tr>
            </a:tbl>
          </a:graphicData>
        </a:graphic>
      </p:graphicFrame>
      <p:sp>
        <p:nvSpPr>
          <p:cNvPr id="4" name="Text Placeholder 3">
            <a:extLst>
              <a:ext uri="{FF2B5EF4-FFF2-40B4-BE49-F238E27FC236}">
                <a16:creationId xmlns:a16="http://schemas.microsoft.com/office/drawing/2014/main" id="{AEF46F07-C60E-4288-888F-15B412F7BE5B}"/>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893215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11FD1-6716-461D-BA6A-9F0A2DE8BF34}"/>
              </a:ext>
            </a:extLst>
          </p:cNvPr>
          <p:cNvSpPr>
            <a:spLocks noGrp="1"/>
          </p:cNvSpPr>
          <p:nvPr>
            <p:ph type="title"/>
          </p:nvPr>
        </p:nvSpPr>
        <p:spPr/>
        <p:txBody>
          <a:bodyPr/>
          <a:lstStyle/>
          <a:p>
            <a:r>
              <a:rPr lang="en-US"/>
              <a:t>Instagram Posts Table | Motomel - 9 of 26</a:t>
            </a:r>
          </a:p>
        </p:txBody>
      </p:sp>
      <p:graphicFrame>
        <p:nvGraphicFramePr>
          <p:cNvPr id="5" name="Table Placeholder 4">
            <a:extLst>
              <a:ext uri="{FF2B5EF4-FFF2-40B4-BE49-F238E27FC236}">
                <a16:creationId xmlns:a16="http://schemas.microsoft.com/office/drawing/2014/main" id="{8CEC4935-E743-4067-BFEC-575EF9C94B3F}"/>
              </a:ext>
            </a:extLst>
          </p:cNvPr>
          <p:cNvGraphicFramePr>
            <a:graphicFrameLocks noGrp="1"/>
          </p:cNvGraphicFramePr>
          <p:nvPr>
            <p:ph type="tbl" sz="quarter" idx="13"/>
            <p:extLst>
              <p:ext uri="{D42A27DB-BD31-4B8C-83A1-F6EECF244321}">
                <p14:modId xmlns:p14="http://schemas.microsoft.com/office/powerpoint/2010/main" val="4197986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16021434"/>
                    </a:ext>
                  </a:extLst>
                </a:gridCol>
                <a:gridCol w="1810512">
                  <a:extLst>
                    <a:ext uri="{9D8B030D-6E8A-4147-A177-3AD203B41FA5}">
                      <a16:colId xmlns:a16="http://schemas.microsoft.com/office/drawing/2014/main" val="142715453"/>
                    </a:ext>
                  </a:extLst>
                </a:gridCol>
                <a:gridCol w="822960">
                  <a:extLst>
                    <a:ext uri="{9D8B030D-6E8A-4147-A177-3AD203B41FA5}">
                      <a16:colId xmlns:a16="http://schemas.microsoft.com/office/drawing/2014/main" val="2409135667"/>
                    </a:ext>
                  </a:extLst>
                </a:gridCol>
                <a:gridCol w="822960">
                  <a:extLst>
                    <a:ext uri="{9D8B030D-6E8A-4147-A177-3AD203B41FA5}">
                      <a16:colId xmlns:a16="http://schemas.microsoft.com/office/drawing/2014/main" val="2734448015"/>
                    </a:ext>
                  </a:extLst>
                </a:gridCol>
                <a:gridCol w="822960">
                  <a:extLst>
                    <a:ext uri="{9D8B030D-6E8A-4147-A177-3AD203B41FA5}">
                      <a16:colId xmlns:a16="http://schemas.microsoft.com/office/drawing/2014/main" val="2352082609"/>
                    </a:ext>
                  </a:extLst>
                </a:gridCol>
                <a:gridCol w="822960">
                  <a:extLst>
                    <a:ext uri="{9D8B030D-6E8A-4147-A177-3AD203B41FA5}">
                      <a16:colId xmlns:a16="http://schemas.microsoft.com/office/drawing/2014/main" val="3880275514"/>
                    </a:ext>
                  </a:extLst>
                </a:gridCol>
                <a:gridCol w="822960">
                  <a:extLst>
                    <a:ext uri="{9D8B030D-6E8A-4147-A177-3AD203B41FA5}">
                      <a16:colId xmlns:a16="http://schemas.microsoft.com/office/drawing/2014/main" val="357177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91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- 2022-02-02 17:58:00</a:t>
                      </a:r>
                      <a:r>
                        <a:rPr kumimoji="0" lang="es-ES" sz="1000" b="0" i="0" u="none" strike="noStrike" kern="1200" cap="none" spc="0" normalizeH="0" baseline="0" noProof="0">
                          <a:ln>
                            <a:noFill/>
                          </a:ln>
                          <a:solidFill>
                            <a:prstClr val="black"/>
                          </a:solidFill>
                          <a:effectLst/>
                          <a:uLnTx/>
                          <a:uFillTx/>
                          <a:latin typeface="+mn-lt"/>
                          <a:ea typeface="+mn-ea"/>
                          <a:cs typeface="+mn-cs"/>
                        </a:rPr>
                        <a:t>
 La Ceccato R150 es el perfecto equilibrio entre tradición y modernidad, una mezcla que lleva la esencia del motociclismo a la máxima expresión.
Te la podes llevar en: 
👉🏼Cuotas fijas con Ahora 12
👉🏼Cuotas fijas con Ahora 18
Vos elegís el camino, nosotros te llevamos. 
#Zanella #Ceccato150R #NosImpulsaNuestraHistoria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259141649_140921801715452_3692840020207459016_n.jpg?_nc_cat=107&amp;ccb=1-5&amp;_nc_sid=8ae9d6&amp;_nc_ohc=rYeeJQGeWx0AX99NUZT&amp;_nc_ht=scontent-atl3-1.cdninstagram.com&amp;edm=AL-3X8kEAAAA&amp;oh=00_AT8_fhuMHXqurnVCqgWbVVsVVUvzD5eOM4mppTFgjnI_3g&amp;oe=621265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6670566"/>
                  </a:ext>
                </a:extLst>
              </a:tr>
            </a:tbl>
          </a:graphicData>
        </a:graphic>
      </p:graphicFrame>
      <p:sp>
        <p:nvSpPr>
          <p:cNvPr id="4" name="Text Placeholder 3">
            <a:extLst>
              <a:ext uri="{FF2B5EF4-FFF2-40B4-BE49-F238E27FC236}">
                <a16:creationId xmlns:a16="http://schemas.microsoft.com/office/drawing/2014/main" id="{4E387495-8EE5-4623-A09B-FCA3EC796803}"/>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098635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D2E1A-5531-4AAA-9C56-0CDE5A7072AA}"/>
              </a:ext>
            </a:extLst>
          </p:cNvPr>
          <p:cNvSpPr>
            <a:spLocks noGrp="1"/>
          </p:cNvSpPr>
          <p:nvPr>
            <p:ph type="title"/>
          </p:nvPr>
        </p:nvSpPr>
        <p:spPr/>
        <p:txBody>
          <a:bodyPr/>
          <a:lstStyle/>
          <a:p>
            <a:r>
              <a:rPr lang="en-US"/>
              <a:t>Instagram Posts Table | Motomel - 10 of 26</a:t>
            </a:r>
          </a:p>
        </p:txBody>
      </p:sp>
      <p:graphicFrame>
        <p:nvGraphicFramePr>
          <p:cNvPr id="5" name="Table Placeholder 4">
            <a:extLst>
              <a:ext uri="{FF2B5EF4-FFF2-40B4-BE49-F238E27FC236}">
                <a16:creationId xmlns:a16="http://schemas.microsoft.com/office/drawing/2014/main" id="{D6C06DD1-BD95-4A7F-B074-6E0F799BE75B}"/>
              </a:ext>
            </a:extLst>
          </p:cNvPr>
          <p:cNvGraphicFramePr>
            <a:graphicFrameLocks noGrp="1"/>
          </p:cNvGraphicFramePr>
          <p:nvPr>
            <p:ph type="tbl" sz="quarter" idx="13"/>
            <p:extLst>
              <p:ext uri="{D42A27DB-BD31-4B8C-83A1-F6EECF244321}">
                <p14:modId xmlns:p14="http://schemas.microsoft.com/office/powerpoint/2010/main" val="4011849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36706598"/>
                    </a:ext>
                  </a:extLst>
                </a:gridCol>
                <a:gridCol w="1810512">
                  <a:extLst>
                    <a:ext uri="{9D8B030D-6E8A-4147-A177-3AD203B41FA5}">
                      <a16:colId xmlns:a16="http://schemas.microsoft.com/office/drawing/2014/main" val="3172216388"/>
                    </a:ext>
                  </a:extLst>
                </a:gridCol>
                <a:gridCol w="822960">
                  <a:extLst>
                    <a:ext uri="{9D8B030D-6E8A-4147-A177-3AD203B41FA5}">
                      <a16:colId xmlns:a16="http://schemas.microsoft.com/office/drawing/2014/main" val="3791166080"/>
                    </a:ext>
                  </a:extLst>
                </a:gridCol>
                <a:gridCol w="822960">
                  <a:extLst>
                    <a:ext uri="{9D8B030D-6E8A-4147-A177-3AD203B41FA5}">
                      <a16:colId xmlns:a16="http://schemas.microsoft.com/office/drawing/2014/main" val="918132770"/>
                    </a:ext>
                  </a:extLst>
                </a:gridCol>
                <a:gridCol w="822960">
                  <a:extLst>
                    <a:ext uri="{9D8B030D-6E8A-4147-A177-3AD203B41FA5}">
                      <a16:colId xmlns:a16="http://schemas.microsoft.com/office/drawing/2014/main" val="2859999992"/>
                    </a:ext>
                  </a:extLst>
                </a:gridCol>
                <a:gridCol w="822960">
                  <a:extLst>
                    <a:ext uri="{9D8B030D-6E8A-4147-A177-3AD203B41FA5}">
                      <a16:colId xmlns:a16="http://schemas.microsoft.com/office/drawing/2014/main" val="3159867009"/>
                    </a:ext>
                  </a:extLst>
                </a:gridCol>
                <a:gridCol w="822960">
                  <a:extLst>
                    <a:ext uri="{9D8B030D-6E8A-4147-A177-3AD203B41FA5}">
                      <a16:colId xmlns:a16="http://schemas.microsoft.com/office/drawing/2014/main" val="226135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641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- 2022-01-24 10:44:37</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Subite a la aventura de CORVEN TXR Triax 250X.
Descubrí una excelente opción para transitar todo tipo de caminos, de forma segura y con estilo.
Elegí tu propia aventura.
#Corven #Motos #Triax250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272353442_507794590672614_5795524519939803721_n.jpg?_nc_cat=111&amp;ccb=1-5&amp;_nc_sid=8ae9d6&amp;_nc_ohc=z18Ay0UMgb4AX9pqTCq&amp;_nc_ht=scontent-lga3-2.cdninstagram.com&amp;edm=AL-3X8kEAAAA&amp;oh=00_AT-_6sSoub74FoCkBL6hMobSBG9ORV-FkvseRIQ9GKsT8Q&amp;oe=6211A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7890088"/>
                  </a:ext>
                </a:extLst>
              </a:tr>
            </a:tbl>
          </a:graphicData>
        </a:graphic>
      </p:graphicFrame>
      <p:sp>
        <p:nvSpPr>
          <p:cNvPr id="4" name="Text Placeholder 3">
            <a:extLst>
              <a:ext uri="{FF2B5EF4-FFF2-40B4-BE49-F238E27FC236}">
                <a16:creationId xmlns:a16="http://schemas.microsoft.com/office/drawing/2014/main" id="{05389108-34F7-4DBE-B620-74BA700EC691}"/>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133187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221-58D7-4B78-9D52-FC8D0FC8A7B8}"/>
              </a:ext>
            </a:extLst>
          </p:cNvPr>
          <p:cNvSpPr>
            <a:spLocks noGrp="1"/>
          </p:cNvSpPr>
          <p:nvPr>
            <p:ph type="title"/>
          </p:nvPr>
        </p:nvSpPr>
        <p:spPr/>
        <p:txBody>
          <a:bodyPr/>
          <a:lstStyle/>
          <a:p>
            <a:r>
              <a:rPr lang="en-US"/>
              <a:t>Instagram Posts Table | Motomel - 11 of 26</a:t>
            </a:r>
          </a:p>
        </p:txBody>
      </p:sp>
      <p:graphicFrame>
        <p:nvGraphicFramePr>
          <p:cNvPr id="5" name="Table Placeholder 4">
            <a:extLst>
              <a:ext uri="{FF2B5EF4-FFF2-40B4-BE49-F238E27FC236}">
                <a16:creationId xmlns:a16="http://schemas.microsoft.com/office/drawing/2014/main" id="{D7ED68AC-18E5-4CF5-937D-7FC3127B82F7}"/>
              </a:ext>
            </a:extLst>
          </p:cNvPr>
          <p:cNvGraphicFramePr>
            <a:graphicFrameLocks noGrp="1"/>
          </p:cNvGraphicFramePr>
          <p:nvPr>
            <p:ph type="tbl" sz="quarter" idx="13"/>
            <p:extLst>
              <p:ext uri="{D42A27DB-BD31-4B8C-83A1-F6EECF244321}">
                <p14:modId xmlns:p14="http://schemas.microsoft.com/office/powerpoint/2010/main" val="2618119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53142174"/>
                    </a:ext>
                  </a:extLst>
                </a:gridCol>
                <a:gridCol w="1810512">
                  <a:extLst>
                    <a:ext uri="{9D8B030D-6E8A-4147-A177-3AD203B41FA5}">
                      <a16:colId xmlns:a16="http://schemas.microsoft.com/office/drawing/2014/main" val="601501311"/>
                    </a:ext>
                  </a:extLst>
                </a:gridCol>
                <a:gridCol w="822960">
                  <a:extLst>
                    <a:ext uri="{9D8B030D-6E8A-4147-A177-3AD203B41FA5}">
                      <a16:colId xmlns:a16="http://schemas.microsoft.com/office/drawing/2014/main" val="3619106369"/>
                    </a:ext>
                  </a:extLst>
                </a:gridCol>
                <a:gridCol w="822960">
                  <a:extLst>
                    <a:ext uri="{9D8B030D-6E8A-4147-A177-3AD203B41FA5}">
                      <a16:colId xmlns:a16="http://schemas.microsoft.com/office/drawing/2014/main" val="3258522925"/>
                    </a:ext>
                  </a:extLst>
                </a:gridCol>
                <a:gridCol w="822960">
                  <a:extLst>
                    <a:ext uri="{9D8B030D-6E8A-4147-A177-3AD203B41FA5}">
                      <a16:colId xmlns:a16="http://schemas.microsoft.com/office/drawing/2014/main" val="2323657140"/>
                    </a:ext>
                  </a:extLst>
                </a:gridCol>
                <a:gridCol w="822960">
                  <a:extLst>
                    <a:ext uri="{9D8B030D-6E8A-4147-A177-3AD203B41FA5}">
                      <a16:colId xmlns:a16="http://schemas.microsoft.com/office/drawing/2014/main" val="1048373911"/>
                    </a:ext>
                  </a:extLst>
                </a:gridCol>
                <a:gridCol w="822960">
                  <a:extLst>
                    <a:ext uri="{9D8B030D-6E8A-4147-A177-3AD203B41FA5}">
                      <a16:colId xmlns:a16="http://schemas.microsoft.com/office/drawing/2014/main" val="35897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375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- 2022-02-07 17:18:53</a:t>
                      </a:r>
                      <a:r>
                        <a:rPr kumimoji="0" lang="en-US" sz="1000" b="0" i="0" u="none" strike="noStrike" kern="1200" cap="none" spc="0" normalizeH="0" baseline="0" noProof="0">
                          <a:ln>
                            <a:noFill/>
                          </a:ln>
                          <a:solidFill>
                            <a:prstClr val="black"/>
                          </a:solidFill>
                          <a:effectLst/>
                          <a:uLnTx/>
                          <a:uFillTx/>
                          <a:latin typeface="+mn-lt"/>
                          <a:ea typeface="+mn-ea"/>
                          <a:cs typeface="+mn-cs"/>
                        </a:rPr>
                        <a:t>
 La 𝐒𝟐 𝟏𝟓𝟎 destaca por su 𝐫𝐞𝐬𝐢𝐬𝐭𝐞𝐧𝐭𝐞 𝐦𝐨𝐭𝐨𝐫 𝐂𝐆 𝐝𝐞 𝟒 𝐭𝐢𝐞𝐦𝐩𝐨𝐬 de 𝐛𝐚𝐣𝐨 𝐦𝐚𝐧𝐭𝐞𝐧𝐢𝐦𝐢𝐞𝐧𝐭𝐨 𝐲 𝐜𝐨𝐧𝐬𝐮𝐦𝐨 𝐫𝐞𝐝𝐮𝐜𝐢𝐝𝐨.
Además, viene con un 𝐦𝐚𝐧𝐢𝐥𝐥𝐚𝐫 súper cómodo para cualquier tipo de conducción y 𝐚𝐬𝐢𝐞𝐧𝐭𝐨 𝐛𝐢𝐩𝐥𝐚𝐳𝐚 𝐚𝐧𝐭𝐢𝐝𝐞𝐬𝐥𝐢𝐳𝐚𝐧𝐭𝐞 con agarre trasero ideal para que te copes y lleves a ese amigo que anda a pata 😅
Visitá nuestra web para conocerla más en detalle. Ingresá visitando el link en nuestra bio.
#MotomelTeBanca #Motome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273422504_436830721562520_3368457025975379381_n.jpg?_nc_cat=108&amp;ccb=1-5&amp;_nc_sid=8ae9d6&amp;_nc_ohc=9Cs4Pj4cG6IAX-AjQGG&amp;_nc_ht=scontent-iad3-2.cdninstagram.com&amp;edm=AL-3X8kEAAAA&amp;oh=00_AT-T2KzjbGrc1A-BnoNi8zXCuVRvzIary5T0MZlwlSRkIg&amp;oe=6212144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0840188"/>
                  </a:ext>
                </a:extLst>
              </a:tr>
            </a:tbl>
          </a:graphicData>
        </a:graphic>
      </p:graphicFrame>
      <p:sp>
        <p:nvSpPr>
          <p:cNvPr id="4" name="Text Placeholder 3">
            <a:extLst>
              <a:ext uri="{FF2B5EF4-FFF2-40B4-BE49-F238E27FC236}">
                <a16:creationId xmlns:a16="http://schemas.microsoft.com/office/drawing/2014/main" id="{D1B6206B-8A36-42A1-B379-AB663648092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045185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9612-1432-4B7C-A4E8-630C97787831}"/>
              </a:ext>
            </a:extLst>
          </p:cNvPr>
          <p:cNvSpPr>
            <a:spLocks noGrp="1"/>
          </p:cNvSpPr>
          <p:nvPr>
            <p:ph type="title"/>
          </p:nvPr>
        </p:nvSpPr>
        <p:spPr/>
        <p:txBody>
          <a:bodyPr/>
          <a:lstStyle/>
          <a:p>
            <a:r>
              <a:rPr lang="en-US"/>
              <a:t>Instagram Posts Table | Motomel - 12 of 26</a:t>
            </a:r>
          </a:p>
        </p:txBody>
      </p:sp>
      <p:graphicFrame>
        <p:nvGraphicFramePr>
          <p:cNvPr id="5" name="Table Placeholder 4">
            <a:extLst>
              <a:ext uri="{FF2B5EF4-FFF2-40B4-BE49-F238E27FC236}">
                <a16:creationId xmlns:a16="http://schemas.microsoft.com/office/drawing/2014/main" id="{06DF0859-A5CA-48A2-94A9-A9CDD2D925D4}"/>
              </a:ext>
            </a:extLst>
          </p:cNvPr>
          <p:cNvGraphicFramePr>
            <a:graphicFrameLocks noGrp="1"/>
          </p:cNvGraphicFramePr>
          <p:nvPr>
            <p:ph type="tbl" sz="quarter" idx="13"/>
            <p:extLst>
              <p:ext uri="{D42A27DB-BD31-4B8C-83A1-F6EECF244321}">
                <p14:modId xmlns:p14="http://schemas.microsoft.com/office/powerpoint/2010/main" val="119494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6817126"/>
                    </a:ext>
                  </a:extLst>
                </a:gridCol>
                <a:gridCol w="1810512">
                  <a:extLst>
                    <a:ext uri="{9D8B030D-6E8A-4147-A177-3AD203B41FA5}">
                      <a16:colId xmlns:a16="http://schemas.microsoft.com/office/drawing/2014/main" val="1824021346"/>
                    </a:ext>
                  </a:extLst>
                </a:gridCol>
                <a:gridCol w="822960">
                  <a:extLst>
                    <a:ext uri="{9D8B030D-6E8A-4147-A177-3AD203B41FA5}">
                      <a16:colId xmlns:a16="http://schemas.microsoft.com/office/drawing/2014/main" val="893223178"/>
                    </a:ext>
                  </a:extLst>
                </a:gridCol>
                <a:gridCol w="822960">
                  <a:extLst>
                    <a:ext uri="{9D8B030D-6E8A-4147-A177-3AD203B41FA5}">
                      <a16:colId xmlns:a16="http://schemas.microsoft.com/office/drawing/2014/main" val="4218808052"/>
                    </a:ext>
                  </a:extLst>
                </a:gridCol>
                <a:gridCol w="822960">
                  <a:extLst>
                    <a:ext uri="{9D8B030D-6E8A-4147-A177-3AD203B41FA5}">
                      <a16:colId xmlns:a16="http://schemas.microsoft.com/office/drawing/2014/main" val="2357850283"/>
                    </a:ext>
                  </a:extLst>
                </a:gridCol>
                <a:gridCol w="822960">
                  <a:extLst>
                    <a:ext uri="{9D8B030D-6E8A-4147-A177-3AD203B41FA5}">
                      <a16:colId xmlns:a16="http://schemas.microsoft.com/office/drawing/2014/main" val="307178956"/>
                    </a:ext>
                  </a:extLst>
                </a:gridCol>
                <a:gridCol w="822960">
                  <a:extLst>
                    <a:ext uri="{9D8B030D-6E8A-4147-A177-3AD203B41FA5}">
                      <a16:colId xmlns:a16="http://schemas.microsoft.com/office/drawing/2014/main" val="255737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238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- 2022-01-24 18:41:45</a:t>
                      </a:r>
                      <a:r>
                        <a:rPr kumimoji="0" lang="en-US" sz="1000" b="0" i="0" u="none" strike="noStrike" kern="1200" cap="none" spc="0" normalizeH="0" baseline="0" noProof="0">
                          <a:ln>
                            <a:noFill/>
                          </a:ln>
                          <a:solidFill>
                            <a:prstClr val="black"/>
                          </a:solidFill>
                          <a:effectLst/>
                          <a:uLnTx/>
                          <a:uFillTx/>
                          <a:latin typeface="+mn-lt"/>
                          <a:ea typeface="+mn-ea"/>
                          <a:cs typeface="+mn-cs"/>
                        </a:rPr>
                        <a:t>
 Su 𝐠𝐫𝐚𝐧 𝐚𝐮𝐭𝐨𝐧𝐨𝐦𝐢́𝐚 y 𝐛𝐚𝐣𝐨 𝐜𝐨𝐬𝐭𝐨 𝐝𝐞 𝐦𝐚𝐧𝐭𝐞𝐧𝐢𝐦𝐢𝐞𝐧𝐭𝐨 hacen de la 𝐃𝐋𝐗 𝐃𝐞𝐥𝐮𝐱𝐞 tu fiel compañera 👩 🛵para moverte todos los días de forma simple y cuidando tu bolsillo 💸.
Te compartimos algunos de sus detalles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272364230_717824602489109_9204115011034459546_n.webp.jpg?_nc_cat=111&amp;ccb=1-5&amp;_nc_sid=8ae9d6&amp;_nc_ohc=SBlAbORTvC0AX_a2IxX&amp;_nc_ht=scontent-iad3-2.cdninstagram.com&amp;edm=AL-3X8kEAAAA&amp;oh=00_AT9Z4JIMSRO2P5fCib0-e-Gm52yvbJdpJ9iFv0Ss4WTKFg&amp;oe=6211C4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7348299"/>
                  </a:ext>
                </a:extLst>
              </a:tr>
            </a:tbl>
          </a:graphicData>
        </a:graphic>
      </p:graphicFrame>
      <p:sp>
        <p:nvSpPr>
          <p:cNvPr id="4" name="Text Placeholder 3">
            <a:extLst>
              <a:ext uri="{FF2B5EF4-FFF2-40B4-BE49-F238E27FC236}">
                <a16:creationId xmlns:a16="http://schemas.microsoft.com/office/drawing/2014/main" id="{E0568204-5546-43D8-9D57-9DCF7FB42CA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667185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33626-B27E-4024-93D6-C82ACB249F94}"/>
              </a:ext>
            </a:extLst>
          </p:cNvPr>
          <p:cNvSpPr>
            <a:spLocks noGrp="1"/>
          </p:cNvSpPr>
          <p:nvPr>
            <p:ph type="title"/>
          </p:nvPr>
        </p:nvSpPr>
        <p:spPr/>
        <p:txBody>
          <a:bodyPr/>
          <a:lstStyle/>
          <a:p>
            <a:r>
              <a:rPr lang="en-US"/>
              <a:t>Instagram Posts Table | Motomel - 13 of 26</a:t>
            </a:r>
          </a:p>
        </p:txBody>
      </p:sp>
      <p:graphicFrame>
        <p:nvGraphicFramePr>
          <p:cNvPr id="5" name="Table Placeholder 4">
            <a:extLst>
              <a:ext uri="{FF2B5EF4-FFF2-40B4-BE49-F238E27FC236}">
                <a16:creationId xmlns:a16="http://schemas.microsoft.com/office/drawing/2014/main" id="{E5D33092-D690-4766-A541-9E5168BD2907}"/>
              </a:ext>
            </a:extLst>
          </p:cNvPr>
          <p:cNvGraphicFramePr>
            <a:graphicFrameLocks noGrp="1"/>
          </p:cNvGraphicFramePr>
          <p:nvPr>
            <p:ph type="tbl" sz="quarter" idx="13"/>
            <p:extLst>
              <p:ext uri="{D42A27DB-BD31-4B8C-83A1-F6EECF244321}">
                <p14:modId xmlns:p14="http://schemas.microsoft.com/office/powerpoint/2010/main" val="382992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4136542"/>
                    </a:ext>
                  </a:extLst>
                </a:gridCol>
                <a:gridCol w="1810512">
                  <a:extLst>
                    <a:ext uri="{9D8B030D-6E8A-4147-A177-3AD203B41FA5}">
                      <a16:colId xmlns:a16="http://schemas.microsoft.com/office/drawing/2014/main" val="263188514"/>
                    </a:ext>
                  </a:extLst>
                </a:gridCol>
                <a:gridCol w="822960">
                  <a:extLst>
                    <a:ext uri="{9D8B030D-6E8A-4147-A177-3AD203B41FA5}">
                      <a16:colId xmlns:a16="http://schemas.microsoft.com/office/drawing/2014/main" val="1532494435"/>
                    </a:ext>
                  </a:extLst>
                </a:gridCol>
                <a:gridCol w="822960">
                  <a:extLst>
                    <a:ext uri="{9D8B030D-6E8A-4147-A177-3AD203B41FA5}">
                      <a16:colId xmlns:a16="http://schemas.microsoft.com/office/drawing/2014/main" val="125695842"/>
                    </a:ext>
                  </a:extLst>
                </a:gridCol>
                <a:gridCol w="822960">
                  <a:extLst>
                    <a:ext uri="{9D8B030D-6E8A-4147-A177-3AD203B41FA5}">
                      <a16:colId xmlns:a16="http://schemas.microsoft.com/office/drawing/2014/main" val="1129245664"/>
                    </a:ext>
                  </a:extLst>
                </a:gridCol>
                <a:gridCol w="822960">
                  <a:extLst>
                    <a:ext uri="{9D8B030D-6E8A-4147-A177-3AD203B41FA5}">
                      <a16:colId xmlns:a16="http://schemas.microsoft.com/office/drawing/2014/main" val="2403038420"/>
                    </a:ext>
                  </a:extLst>
                </a:gridCol>
                <a:gridCol w="822960">
                  <a:extLst>
                    <a:ext uri="{9D8B030D-6E8A-4147-A177-3AD203B41FA5}">
                      <a16:colId xmlns:a16="http://schemas.microsoft.com/office/drawing/2014/main" val="372157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756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- 2022-01-27 19:00:11</a:t>
                      </a:r>
                      <a:r>
                        <a:rPr kumimoji="0" lang="en-US" sz="1000" b="0" i="0" u="none" strike="noStrike" kern="1200" cap="none" spc="0" normalizeH="0" baseline="0" noProof="0">
                          <a:ln>
                            <a:noFill/>
                          </a:ln>
                          <a:solidFill>
                            <a:prstClr val="black"/>
                          </a:solidFill>
                          <a:effectLst/>
                          <a:uLnTx/>
                          <a:uFillTx/>
                          <a:latin typeface="+mn-lt"/>
                          <a:ea typeface="+mn-ea"/>
                          <a:cs typeface="+mn-cs"/>
                        </a:rPr>
                        <a:t>
 Dejate deslumbrar por su diseño retro, la especial atención a la calidad, detalles y tecnología.💥⁣⁣
⁣⁣
🏁 Motor 223cc⁣⁣
🏁 Potencia 17.7hp a 8500rpm⁣⁣
🏁 Frenos: Disco Delantero y Trasero⁣⁣
🏁 Neumáticos Delantero 100/80/17 - Trasero 130/70/17⁣⁣
🏁 Encendido Electrónico⁣⁣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272718818_1207222386765640_8253718474724910276_n.jpg?_nc_cat=106&amp;ccb=1-5&amp;_nc_sid=8ae9d6&amp;_nc_ohc=2x6wrBjyHZ0AX81yFUQ&amp;_nc_ht=scontent-iad3-2.cdninstagram.com&amp;edm=AL-3X8kEAAAA&amp;oh=00_AT-LgUCY8qa4t9NW5KiuEACvMcocLrSAy7FqU_2UbKA3mQ&amp;oe=62116079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564705"/>
                  </a:ext>
                </a:extLst>
              </a:tr>
            </a:tbl>
          </a:graphicData>
        </a:graphic>
      </p:graphicFrame>
      <p:sp>
        <p:nvSpPr>
          <p:cNvPr id="4" name="Text Placeholder 3">
            <a:extLst>
              <a:ext uri="{FF2B5EF4-FFF2-40B4-BE49-F238E27FC236}">
                <a16:creationId xmlns:a16="http://schemas.microsoft.com/office/drawing/2014/main" id="{372D133E-FFA8-4F28-955D-808078B11BD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955039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4CD55-9B14-4521-AC73-78C88758AE6D}"/>
              </a:ext>
            </a:extLst>
          </p:cNvPr>
          <p:cNvSpPr>
            <a:spLocks noGrp="1"/>
          </p:cNvSpPr>
          <p:nvPr>
            <p:ph type="title"/>
          </p:nvPr>
        </p:nvSpPr>
        <p:spPr/>
        <p:txBody>
          <a:bodyPr/>
          <a:lstStyle/>
          <a:p>
            <a:r>
              <a:rPr lang="en-US"/>
              <a:t>Instagram Posts Table | Motomel - 14 of 26</a:t>
            </a:r>
          </a:p>
        </p:txBody>
      </p:sp>
      <p:graphicFrame>
        <p:nvGraphicFramePr>
          <p:cNvPr id="5" name="Table Placeholder 4">
            <a:extLst>
              <a:ext uri="{FF2B5EF4-FFF2-40B4-BE49-F238E27FC236}">
                <a16:creationId xmlns:a16="http://schemas.microsoft.com/office/drawing/2014/main" id="{FCC376EB-DE15-4B68-833A-0662E68023FF}"/>
              </a:ext>
            </a:extLst>
          </p:cNvPr>
          <p:cNvGraphicFramePr>
            <a:graphicFrameLocks noGrp="1"/>
          </p:cNvGraphicFramePr>
          <p:nvPr>
            <p:ph type="tbl" sz="quarter" idx="13"/>
            <p:extLst>
              <p:ext uri="{D42A27DB-BD31-4B8C-83A1-F6EECF244321}">
                <p14:modId xmlns:p14="http://schemas.microsoft.com/office/powerpoint/2010/main" val="426152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027477"/>
                    </a:ext>
                  </a:extLst>
                </a:gridCol>
                <a:gridCol w="1810512">
                  <a:extLst>
                    <a:ext uri="{9D8B030D-6E8A-4147-A177-3AD203B41FA5}">
                      <a16:colId xmlns:a16="http://schemas.microsoft.com/office/drawing/2014/main" val="1192064069"/>
                    </a:ext>
                  </a:extLst>
                </a:gridCol>
                <a:gridCol w="822960">
                  <a:extLst>
                    <a:ext uri="{9D8B030D-6E8A-4147-A177-3AD203B41FA5}">
                      <a16:colId xmlns:a16="http://schemas.microsoft.com/office/drawing/2014/main" val="1961546009"/>
                    </a:ext>
                  </a:extLst>
                </a:gridCol>
                <a:gridCol w="822960">
                  <a:extLst>
                    <a:ext uri="{9D8B030D-6E8A-4147-A177-3AD203B41FA5}">
                      <a16:colId xmlns:a16="http://schemas.microsoft.com/office/drawing/2014/main" val="2920761136"/>
                    </a:ext>
                  </a:extLst>
                </a:gridCol>
                <a:gridCol w="822960">
                  <a:extLst>
                    <a:ext uri="{9D8B030D-6E8A-4147-A177-3AD203B41FA5}">
                      <a16:colId xmlns:a16="http://schemas.microsoft.com/office/drawing/2014/main" val="3818137094"/>
                    </a:ext>
                  </a:extLst>
                </a:gridCol>
                <a:gridCol w="822960">
                  <a:extLst>
                    <a:ext uri="{9D8B030D-6E8A-4147-A177-3AD203B41FA5}">
                      <a16:colId xmlns:a16="http://schemas.microsoft.com/office/drawing/2014/main" val="2028733124"/>
                    </a:ext>
                  </a:extLst>
                </a:gridCol>
                <a:gridCol w="822960">
                  <a:extLst>
                    <a:ext uri="{9D8B030D-6E8A-4147-A177-3AD203B41FA5}">
                      <a16:colId xmlns:a16="http://schemas.microsoft.com/office/drawing/2014/main" val="144585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68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- 2022-02-09 16:26:08</a:t>
                      </a:r>
                      <a:r>
                        <a:rPr kumimoji="0" lang="en-US" sz="1000" b="0" i="0" u="none" strike="noStrike" kern="1200" cap="none" spc="0" normalizeH="0" baseline="0" noProof="0">
                          <a:ln>
                            <a:noFill/>
                          </a:ln>
                          <a:solidFill>
                            <a:prstClr val="black"/>
                          </a:solidFill>
                          <a:effectLst/>
                          <a:uLnTx/>
                          <a:uFillTx/>
                          <a:latin typeface="+mn-lt"/>
                          <a:ea typeface="+mn-ea"/>
                          <a:cs typeface="+mn-cs"/>
                        </a:rPr>
                        <a:t>
 Tierra, asfalto o adoquines, a la 𝐒𝐤𝐮𝐚 𝟏𝟓𝟎 no le importa 💪🏼
La moto 𝐎𝐍/𝐎𝐅𝐅 más elegida por los argentinos.
¡El camino lo elegís vos!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273519398_690772725448253_4117494584893798388_n.jpg?_nc_cat=106&amp;ccb=1-5&amp;_nc_sid=8ae9d6&amp;_nc_ohc=Ng-Si70k8XkAX_XVmv-&amp;_nc_ht=scontent-iad3-2.cdninstagram.com&amp;edm=AL-3X8kEAAAA&amp;oh=00_AT8a9ZruniatAj9cFCFvdXWQg7pip2hQzT5KdTFky8eGhw&amp;oe=6212072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1833001"/>
                  </a:ext>
                </a:extLst>
              </a:tr>
            </a:tbl>
          </a:graphicData>
        </a:graphic>
      </p:graphicFrame>
      <p:sp>
        <p:nvSpPr>
          <p:cNvPr id="4" name="Text Placeholder 3">
            <a:extLst>
              <a:ext uri="{FF2B5EF4-FFF2-40B4-BE49-F238E27FC236}">
                <a16:creationId xmlns:a16="http://schemas.microsoft.com/office/drawing/2014/main" id="{3ACE0F43-6CA3-431D-9061-2C7BAB9A6A0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805891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7D40-6FB5-4128-99C5-BF0C1DD116FD}"/>
              </a:ext>
            </a:extLst>
          </p:cNvPr>
          <p:cNvSpPr>
            <a:spLocks noGrp="1"/>
          </p:cNvSpPr>
          <p:nvPr>
            <p:ph type="title"/>
          </p:nvPr>
        </p:nvSpPr>
        <p:spPr/>
        <p:txBody>
          <a:bodyPr/>
          <a:lstStyle/>
          <a:p>
            <a:r>
              <a:rPr lang="en-US"/>
              <a:t>Instagram Posts Table | Motomel - 15 of 26</a:t>
            </a:r>
          </a:p>
        </p:txBody>
      </p:sp>
      <p:graphicFrame>
        <p:nvGraphicFramePr>
          <p:cNvPr id="5" name="Table Placeholder 4">
            <a:extLst>
              <a:ext uri="{FF2B5EF4-FFF2-40B4-BE49-F238E27FC236}">
                <a16:creationId xmlns:a16="http://schemas.microsoft.com/office/drawing/2014/main" id="{7D079263-1237-4477-85CA-BE0100331D46}"/>
              </a:ext>
            </a:extLst>
          </p:cNvPr>
          <p:cNvGraphicFramePr>
            <a:graphicFrameLocks noGrp="1"/>
          </p:cNvGraphicFramePr>
          <p:nvPr>
            <p:ph type="tbl" sz="quarter" idx="13"/>
            <p:extLst>
              <p:ext uri="{D42A27DB-BD31-4B8C-83A1-F6EECF244321}">
                <p14:modId xmlns:p14="http://schemas.microsoft.com/office/powerpoint/2010/main" val="88405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24407394"/>
                    </a:ext>
                  </a:extLst>
                </a:gridCol>
                <a:gridCol w="1810512">
                  <a:extLst>
                    <a:ext uri="{9D8B030D-6E8A-4147-A177-3AD203B41FA5}">
                      <a16:colId xmlns:a16="http://schemas.microsoft.com/office/drawing/2014/main" val="1390587716"/>
                    </a:ext>
                  </a:extLst>
                </a:gridCol>
                <a:gridCol w="822960">
                  <a:extLst>
                    <a:ext uri="{9D8B030D-6E8A-4147-A177-3AD203B41FA5}">
                      <a16:colId xmlns:a16="http://schemas.microsoft.com/office/drawing/2014/main" val="3460156690"/>
                    </a:ext>
                  </a:extLst>
                </a:gridCol>
                <a:gridCol w="822960">
                  <a:extLst>
                    <a:ext uri="{9D8B030D-6E8A-4147-A177-3AD203B41FA5}">
                      <a16:colId xmlns:a16="http://schemas.microsoft.com/office/drawing/2014/main" val="1427568932"/>
                    </a:ext>
                  </a:extLst>
                </a:gridCol>
                <a:gridCol w="822960">
                  <a:extLst>
                    <a:ext uri="{9D8B030D-6E8A-4147-A177-3AD203B41FA5}">
                      <a16:colId xmlns:a16="http://schemas.microsoft.com/office/drawing/2014/main" val="383031530"/>
                    </a:ext>
                  </a:extLst>
                </a:gridCol>
                <a:gridCol w="822960">
                  <a:extLst>
                    <a:ext uri="{9D8B030D-6E8A-4147-A177-3AD203B41FA5}">
                      <a16:colId xmlns:a16="http://schemas.microsoft.com/office/drawing/2014/main" val="2518316023"/>
                    </a:ext>
                  </a:extLst>
                </a:gridCol>
                <a:gridCol w="822960">
                  <a:extLst>
                    <a:ext uri="{9D8B030D-6E8A-4147-A177-3AD203B41FA5}">
                      <a16:colId xmlns:a16="http://schemas.microsoft.com/office/drawing/2014/main" val="881836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26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- 2022-02-10 19:00:13</a:t>
                      </a:r>
                      <a:r>
                        <a:rPr kumimoji="0" lang="en-US" sz="1000" b="0" i="0" u="none" strike="noStrike" kern="1200" cap="none" spc="0" normalizeH="0" baseline="0" noProof="0">
                          <a:ln>
                            <a:noFill/>
                          </a:ln>
                          <a:solidFill>
                            <a:prstClr val="black"/>
                          </a:solidFill>
                          <a:effectLst/>
                          <a:uLnTx/>
                          <a:uFillTx/>
                          <a:latin typeface="+mn-lt"/>
                          <a:ea typeface="+mn-ea"/>
                          <a:cs typeface="+mn-cs"/>
                        </a:rPr>
                        <a:t>
 ¡Nueva AC1! 🔥 Descubrí su diseño clásico 🙌😎⁣
⁣
◼ Motor 4 tiempos, refrigerado por aire⁣
◼ Transmisión 5 marchas⁣
◼ Potencia 11.4 hp / 8000 rpm⁣
◼ Freno delantero a disco y  trasero a tambor⁣
◼ Encendido eléctrico y patada⁣
⁣
Más info en: 💻 www.gilera.com.ar/modelo⁣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273775907_628553814869550_9133164928376723531_n.jpg?_nc_cat=110&amp;ccb=1-5&amp;_nc_sid=8ae9d6&amp;_nc_ohc=4NxBmB2Rc9sAX9kfvXU&amp;_nc_ht=scontent-iad3-2.cdninstagram.com&amp;edm=AL-3X8kEAAAA&amp;oh=00_AT9IL0A9P72IejiHqIXHUqWoAOk8BFx6sEB1TyBRvNLSYA&amp;oe=62111C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9133704"/>
                  </a:ext>
                </a:extLst>
              </a:tr>
            </a:tbl>
          </a:graphicData>
        </a:graphic>
      </p:graphicFrame>
      <p:sp>
        <p:nvSpPr>
          <p:cNvPr id="4" name="Text Placeholder 3">
            <a:extLst>
              <a:ext uri="{FF2B5EF4-FFF2-40B4-BE49-F238E27FC236}">
                <a16:creationId xmlns:a16="http://schemas.microsoft.com/office/drawing/2014/main" id="{40216791-522A-44C2-8B27-632A02587CE9}"/>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40727190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885C1-5740-4400-998B-50714F5D2596}"/>
              </a:ext>
            </a:extLst>
          </p:cNvPr>
          <p:cNvSpPr>
            <a:spLocks noGrp="1"/>
          </p:cNvSpPr>
          <p:nvPr>
            <p:ph type="title"/>
          </p:nvPr>
        </p:nvSpPr>
        <p:spPr/>
        <p:txBody>
          <a:bodyPr/>
          <a:lstStyle/>
          <a:p>
            <a:r>
              <a:rPr lang="en-US"/>
              <a:t>Instagram Posts Table | Motomel - 16 of 26</a:t>
            </a:r>
          </a:p>
        </p:txBody>
      </p:sp>
      <p:graphicFrame>
        <p:nvGraphicFramePr>
          <p:cNvPr id="5" name="Table Placeholder 4">
            <a:extLst>
              <a:ext uri="{FF2B5EF4-FFF2-40B4-BE49-F238E27FC236}">
                <a16:creationId xmlns:a16="http://schemas.microsoft.com/office/drawing/2014/main" id="{FBAB0326-7189-4E65-9B02-C8F896ADABB3}"/>
              </a:ext>
            </a:extLst>
          </p:cNvPr>
          <p:cNvGraphicFramePr>
            <a:graphicFrameLocks noGrp="1"/>
          </p:cNvGraphicFramePr>
          <p:nvPr>
            <p:ph type="tbl" sz="quarter" idx="13"/>
            <p:extLst>
              <p:ext uri="{D42A27DB-BD31-4B8C-83A1-F6EECF244321}">
                <p14:modId xmlns:p14="http://schemas.microsoft.com/office/powerpoint/2010/main" val="404094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614564"/>
                    </a:ext>
                  </a:extLst>
                </a:gridCol>
                <a:gridCol w="1810512">
                  <a:extLst>
                    <a:ext uri="{9D8B030D-6E8A-4147-A177-3AD203B41FA5}">
                      <a16:colId xmlns:a16="http://schemas.microsoft.com/office/drawing/2014/main" val="198634363"/>
                    </a:ext>
                  </a:extLst>
                </a:gridCol>
                <a:gridCol w="822960">
                  <a:extLst>
                    <a:ext uri="{9D8B030D-6E8A-4147-A177-3AD203B41FA5}">
                      <a16:colId xmlns:a16="http://schemas.microsoft.com/office/drawing/2014/main" val="3708663604"/>
                    </a:ext>
                  </a:extLst>
                </a:gridCol>
                <a:gridCol w="822960">
                  <a:extLst>
                    <a:ext uri="{9D8B030D-6E8A-4147-A177-3AD203B41FA5}">
                      <a16:colId xmlns:a16="http://schemas.microsoft.com/office/drawing/2014/main" val="1452880820"/>
                    </a:ext>
                  </a:extLst>
                </a:gridCol>
                <a:gridCol w="822960">
                  <a:extLst>
                    <a:ext uri="{9D8B030D-6E8A-4147-A177-3AD203B41FA5}">
                      <a16:colId xmlns:a16="http://schemas.microsoft.com/office/drawing/2014/main" val="1016500021"/>
                    </a:ext>
                  </a:extLst>
                </a:gridCol>
                <a:gridCol w="822960">
                  <a:extLst>
                    <a:ext uri="{9D8B030D-6E8A-4147-A177-3AD203B41FA5}">
                      <a16:colId xmlns:a16="http://schemas.microsoft.com/office/drawing/2014/main" val="591416995"/>
                    </a:ext>
                  </a:extLst>
                </a:gridCol>
                <a:gridCol w="822960">
                  <a:extLst>
                    <a:ext uri="{9D8B030D-6E8A-4147-A177-3AD203B41FA5}">
                      <a16:colId xmlns:a16="http://schemas.microsoft.com/office/drawing/2014/main" val="1683976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513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- 2022-01-31 17:59:11</a:t>
                      </a:r>
                      <a:r>
                        <a:rPr kumimoji="0" lang="es-ES" sz="1000" b="0" i="0" u="none" strike="noStrike" kern="1200" cap="none" spc="0" normalizeH="0" baseline="0" noProof="0">
                          <a:ln>
                            <a:noFill/>
                          </a:ln>
                          <a:solidFill>
                            <a:prstClr val="black"/>
                          </a:solidFill>
                          <a:effectLst/>
                          <a:uLnTx/>
                          <a:uFillTx/>
                          <a:latin typeface="+mn-lt"/>
                          <a:ea typeface="+mn-ea"/>
                          <a:cs typeface="+mn-cs"/>
                        </a:rPr>
                        <a:t>
 ¿Será por su asiento biplaza? ¿Su gran maletero? ¿Su elegancia? Contanos, ¿qué es lo que más te atrae de la #ExclusiveEdizione😎?
Este enero, #Zanellizate y elegí la moto que siempre quisiste en cuotas. 
Te la podes llevar en: 
👉🏼Cuotas fijas con Ahora 12
👉🏼Cuotas fijas con Ahora 18
Vos elegís el camino, nosotros te llevamos. 
#Zanella  #Zanellizate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272914957_4849190758461182_3046836244079880545_n.jpg?_nc_cat=103&amp;ccb=1-5&amp;_nc_sid=8ae9d6&amp;_nc_ohc=n2Yt13h2GAQAX97Oktp&amp;_nc_ht=scontent-atl3-1.cdninstagram.com&amp;edm=AL-3X8kEAAAA&amp;oh=00_AT8LJplZW_kgXRcHGoP_AfKADvkbwB_uazA2qlasz98Vfw&amp;oe=621143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0283421"/>
                  </a:ext>
                </a:extLst>
              </a:tr>
            </a:tbl>
          </a:graphicData>
        </a:graphic>
      </p:graphicFrame>
      <p:sp>
        <p:nvSpPr>
          <p:cNvPr id="4" name="Text Placeholder 3">
            <a:extLst>
              <a:ext uri="{FF2B5EF4-FFF2-40B4-BE49-F238E27FC236}">
                <a16:creationId xmlns:a16="http://schemas.microsoft.com/office/drawing/2014/main" id="{B2C007E4-BBB0-4656-BBB6-7EC5D67FD38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088103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B2EB8-43B7-4728-ACB7-EA363FF49012}"/>
              </a:ext>
            </a:extLst>
          </p:cNvPr>
          <p:cNvSpPr>
            <a:spLocks noGrp="1"/>
          </p:cNvSpPr>
          <p:nvPr>
            <p:ph type="title"/>
          </p:nvPr>
        </p:nvSpPr>
        <p:spPr/>
        <p:txBody>
          <a:bodyPr/>
          <a:lstStyle/>
          <a:p>
            <a:r>
              <a:rPr lang="en-US"/>
              <a:t>Instagram Posts Table | Motomel - 17 of 26</a:t>
            </a:r>
          </a:p>
        </p:txBody>
      </p:sp>
      <p:graphicFrame>
        <p:nvGraphicFramePr>
          <p:cNvPr id="5" name="Table Placeholder 4">
            <a:extLst>
              <a:ext uri="{FF2B5EF4-FFF2-40B4-BE49-F238E27FC236}">
                <a16:creationId xmlns:a16="http://schemas.microsoft.com/office/drawing/2014/main" id="{FA623008-4705-41DA-A919-18B8317F61B0}"/>
              </a:ext>
            </a:extLst>
          </p:cNvPr>
          <p:cNvGraphicFramePr>
            <a:graphicFrameLocks noGrp="1"/>
          </p:cNvGraphicFramePr>
          <p:nvPr>
            <p:ph type="tbl" sz="quarter" idx="13"/>
            <p:extLst>
              <p:ext uri="{D42A27DB-BD31-4B8C-83A1-F6EECF244321}">
                <p14:modId xmlns:p14="http://schemas.microsoft.com/office/powerpoint/2010/main" val="2270992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37374204"/>
                    </a:ext>
                  </a:extLst>
                </a:gridCol>
                <a:gridCol w="1810512">
                  <a:extLst>
                    <a:ext uri="{9D8B030D-6E8A-4147-A177-3AD203B41FA5}">
                      <a16:colId xmlns:a16="http://schemas.microsoft.com/office/drawing/2014/main" val="1867852479"/>
                    </a:ext>
                  </a:extLst>
                </a:gridCol>
                <a:gridCol w="822960">
                  <a:extLst>
                    <a:ext uri="{9D8B030D-6E8A-4147-A177-3AD203B41FA5}">
                      <a16:colId xmlns:a16="http://schemas.microsoft.com/office/drawing/2014/main" val="3014272177"/>
                    </a:ext>
                  </a:extLst>
                </a:gridCol>
                <a:gridCol w="822960">
                  <a:extLst>
                    <a:ext uri="{9D8B030D-6E8A-4147-A177-3AD203B41FA5}">
                      <a16:colId xmlns:a16="http://schemas.microsoft.com/office/drawing/2014/main" val="4170144938"/>
                    </a:ext>
                  </a:extLst>
                </a:gridCol>
                <a:gridCol w="822960">
                  <a:extLst>
                    <a:ext uri="{9D8B030D-6E8A-4147-A177-3AD203B41FA5}">
                      <a16:colId xmlns:a16="http://schemas.microsoft.com/office/drawing/2014/main" val="1334080219"/>
                    </a:ext>
                  </a:extLst>
                </a:gridCol>
                <a:gridCol w="822960">
                  <a:extLst>
                    <a:ext uri="{9D8B030D-6E8A-4147-A177-3AD203B41FA5}">
                      <a16:colId xmlns:a16="http://schemas.microsoft.com/office/drawing/2014/main" val="2410089490"/>
                    </a:ext>
                  </a:extLst>
                </a:gridCol>
                <a:gridCol w="822960">
                  <a:extLst>
                    <a:ext uri="{9D8B030D-6E8A-4147-A177-3AD203B41FA5}">
                      <a16:colId xmlns:a16="http://schemas.microsoft.com/office/drawing/2014/main" val="220773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967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- 2022-01-22 11:00:31</a:t>
                      </a:r>
                      <a:r>
                        <a:rPr kumimoji="0" lang="es-ES" sz="1000" b="0" i="0" u="none" strike="noStrike" kern="1200" cap="none" spc="0" normalizeH="0" baseline="0" noProof="0">
                          <a:ln>
                            <a:noFill/>
                          </a:ln>
                          <a:solidFill>
                            <a:prstClr val="black"/>
                          </a:solidFill>
                          <a:effectLst/>
                          <a:uLnTx/>
                          <a:uFillTx/>
                          <a:latin typeface="+mn-lt"/>
                          <a:ea typeface="+mn-ea"/>
                          <a:cs typeface="+mn-cs"/>
                        </a:rPr>
                        <a:t>
 Estamos en temporada de recital mientras disfrutamos del #Cosquin2022, ¿Cuál es el recital que más disfrutaste? 
Dejalo escrito en los comentarios. 
👉🏻No te olvides que podes ver todo el #CosquinForklore transmitido en vivo desde nuestro canal de Youtube, link en la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272267849_1300008877184095_7907119300938633280_n.jpg?_nc_cat=102&amp;ccb=1-5&amp;_nc_sid=8ae9d6&amp;_nc_ohc=K0c2VfprlUsAX9lk5kd&amp;_nc_ht=scontent-atl3-1.cdninstagram.com&amp;edm=AL-3X8kEAAAA&amp;oh=00_AT8vFkDCXT9kx4bwjk6-sbl2rkJ1kdFtfD85wBDGJkJaYw&amp;oe=62128623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667763"/>
                  </a:ext>
                </a:extLst>
              </a:tr>
            </a:tbl>
          </a:graphicData>
        </a:graphic>
      </p:graphicFrame>
      <p:sp>
        <p:nvSpPr>
          <p:cNvPr id="4" name="Text Placeholder 3">
            <a:extLst>
              <a:ext uri="{FF2B5EF4-FFF2-40B4-BE49-F238E27FC236}">
                <a16:creationId xmlns:a16="http://schemas.microsoft.com/office/drawing/2014/main" id="{7F06EFA7-A188-47DC-B9C3-40752909B055}"/>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067266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104BA-7081-491C-844E-8E44DD96241F}"/>
              </a:ext>
            </a:extLst>
          </p:cNvPr>
          <p:cNvSpPr>
            <a:spLocks noGrp="1"/>
          </p:cNvSpPr>
          <p:nvPr>
            <p:ph type="title"/>
          </p:nvPr>
        </p:nvSpPr>
        <p:spPr/>
        <p:txBody>
          <a:bodyPr/>
          <a:lstStyle/>
          <a:p>
            <a:r>
              <a:rPr lang="en-US"/>
              <a:t>Instagram Posts Table | Motomel - 18 of 26</a:t>
            </a:r>
          </a:p>
        </p:txBody>
      </p:sp>
      <p:graphicFrame>
        <p:nvGraphicFramePr>
          <p:cNvPr id="5" name="Table Placeholder 4">
            <a:extLst>
              <a:ext uri="{FF2B5EF4-FFF2-40B4-BE49-F238E27FC236}">
                <a16:creationId xmlns:a16="http://schemas.microsoft.com/office/drawing/2014/main" id="{0ED5BBAE-548E-428F-9769-95CE78A24A2D}"/>
              </a:ext>
            </a:extLst>
          </p:cNvPr>
          <p:cNvGraphicFramePr>
            <a:graphicFrameLocks noGrp="1"/>
          </p:cNvGraphicFramePr>
          <p:nvPr>
            <p:ph type="tbl" sz="quarter" idx="13"/>
            <p:extLst>
              <p:ext uri="{D42A27DB-BD31-4B8C-83A1-F6EECF244321}">
                <p14:modId xmlns:p14="http://schemas.microsoft.com/office/powerpoint/2010/main" val="130798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10073"/>
                    </a:ext>
                  </a:extLst>
                </a:gridCol>
                <a:gridCol w="1810512">
                  <a:extLst>
                    <a:ext uri="{9D8B030D-6E8A-4147-A177-3AD203B41FA5}">
                      <a16:colId xmlns:a16="http://schemas.microsoft.com/office/drawing/2014/main" val="908010175"/>
                    </a:ext>
                  </a:extLst>
                </a:gridCol>
                <a:gridCol w="822960">
                  <a:extLst>
                    <a:ext uri="{9D8B030D-6E8A-4147-A177-3AD203B41FA5}">
                      <a16:colId xmlns:a16="http://schemas.microsoft.com/office/drawing/2014/main" val="157911781"/>
                    </a:ext>
                  </a:extLst>
                </a:gridCol>
                <a:gridCol w="822960">
                  <a:extLst>
                    <a:ext uri="{9D8B030D-6E8A-4147-A177-3AD203B41FA5}">
                      <a16:colId xmlns:a16="http://schemas.microsoft.com/office/drawing/2014/main" val="1215796073"/>
                    </a:ext>
                  </a:extLst>
                </a:gridCol>
                <a:gridCol w="822960">
                  <a:extLst>
                    <a:ext uri="{9D8B030D-6E8A-4147-A177-3AD203B41FA5}">
                      <a16:colId xmlns:a16="http://schemas.microsoft.com/office/drawing/2014/main" val="3635335169"/>
                    </a:ext>
                  </a:extLst>
                </a:gridCol>
                <a:gridCol w="822960">
                  <a:extLst>
                    <a:ext uri="{9D8B030D-6E8A-4147-A177-3AD203B41FA5}">
                      <a16:colId xmlns:a16="http://schemas.microsoft.com/office/drawing/2014/main" val="1542070363"/>
                    </a:ext>
                  </a:extLst>
                </a:gridCol>
                <a:gridCol w="822960">
                  <a:extLst>
                    <a:ext uri="{9D8B030D-6E8A-4147-A177-3AD203B41FA5}">
                      <a16:colId xmlns:a16="http://schemas.microsoft.com/office/drawing/2014/main" val="318270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383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- 2022-01-21 17:00:39</a:t>
                      </a:r>
                      <a:r>
                        <a:rPr kumimoji="0" lang="es-ES" sz="1000" b="0" i="0" u="none" strike="noStrike" kern="1200" cap="none" spc="0" normalizeH="0" baseline="0" noProof="0">
                          <a:ln>
                            <a:noFill/>
                          </a:ln>
                          <a:solidFill>
                            <a:prstClr val="black"/>
                          </a:solidFill>
                          <a:effectLst/>
                          <a:uLnTx/>
                          <a:uFillTx/>
                          <a:latin typeface="+mn-lt"/>
                          <a:ea typeface="+mn-ea"/>
                          <a:cs typeface="+mn-cs"/>
                        </a:rPr>
                        <a:t>
 Por primera vez en nuestra historia, Zanella está presente en el Cosquín 2022. Los esperamos a todos en nuestro stand para disfrutar de un entretenimiento exclusivo.
👉🏻 Pueden ver en vivo todo el recital desde nuestro canal de Youtube, link en la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272184338_515403006430087_6795087994456040509_n.jpg?_nc_ht=scontent.cdninstagram.com&amp;_nc_cat=107&amp;_nc_ohc=Br3j1BHTaHcAX93o9tf&amp;edm=AMO9-JQAAAAA&amp;ccb=7-4&amp;oh=00_AT-fFC8MSPOaxOPrsN7sDVy1KQJRwpx5cusPB5Yd6beEdg&amp;oe=620D4243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9166490"/>
                  </a:ext>
                </a:extLst>
              </a:tr>
            </a:tbl>
          </a:graphicData>
        </a:graphic>
      </p:graphicFrame>
      <p:sp>
        <p:nvSpPr>
          <p:cNvPr id="4" name="Text Placeholder 3">
            <a:extLst>
              <a:ext uri="{FF2B5EF4-FFF2-40B4-BE49-F238E27FC236}">
                <a16:creationId xmlns:a16="http://schemas.microsoft.com/office/drawing/2014/main" id="{6ECFD918-A331-4FC0-9651-21FB51931DA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653131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61238-3647-4EE2-B67D-F770FAFC4CC5}"/>
              </a:ext>
            </a:extLst>
          </p:cNvPr>
          <p:cNvSpPr>
            <a:spLocks noGrp="1"/>
          </p:cNvSpPr>
          <p:nvPr>
            <p:ph type="title"/>
          </p:nvPr>
        </p:nvSpPr>
        <p:spPr/>
        <p:txBody>
          <a:bodyPr/>
          <a:lstStyle/>
          <a:p>
            <a:r>
              <a:rPr lang="en-US"/>
              <a:t>Instagram Posts Table | Motomel - 19 of 26</a:t>
            </a:r>
          </a:p>
        </p:txBody>
      </p:sp>
      <p:graphicFrame>
        <p:nvGraphicFramePr>
          <p:cNvPr id="5" name="Table Placeholder 4">
            <a:extLst>
              <a:ext uri="{FF2B5EF4-FFF2-40B4-BE49-F238E27FC236}">
                <a16:creationId xmlns:a16="http://schemas.microsoft.com/office/drawing/2014/main" id="{A710B9C2-10D4-415F-B698-A806B74AD0E8}"/>
              </a:ext>
            </a:extLst>
          </p:cNvPr>
          <p:cNvGraphicFramePr>
            <a:graphicFrameLocks noGrp="1"/>
          </p:cNvGraphicFramePr>
          <p:nvPr>
            <p:ph type="tbl" sz="quarter" idx="13"/>
            <p:extLst>
              <p:ext uri="{D42A27DB-BD31-4B8C-83A1-F6EECF244321}">
                <p14:modId xmlns:p14="http://schemas.microsoft.com/office/powerpoint/2010/main" val="542946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6999931"/>
                    </a:ext>
                  </a:extLst>
                </a:gridCol>
                <a:gridCol w="1810512">
                  <a:extLst>
                    <a:ext uri="{9D8B030D-6E8A-4147-A177-3AD203B41FA5}">
                      <a16:colId xmlns:a16="http://schemas.microsoft.com/office/drawing/2014/main" val="4043616510"/>
                    </a:ext>
                  </a:extLst>
                </a:gridCol>
                <a:gridCol w="822960">
                  <a:extLst>
                    <a:ext uri="{9D8B030D-6E8A-4147-A177-3AD203B41FA5}">
                      <a16:colId xmlns:a16="http://schemas.microsoft.com/office/drawing/2014/main" val="2554517090"/>
                    </a:ext>
                  </a:extLst>
                </a:gridCol>
                <a:gridCol w="822960">
                  <a:extLst>
                    <a:ext uri="{9D8B030D-6E8A-4147-A177-3AD203B41FA5}">
                      <a16:colId xmlns:a16="http://schemas.microsoft.com/office/drawing/2014/main" val="1593847756"/>
                    </a:ext>
                  </a:extLst>
                </a:gridCol>
                <a:gridCol w="822960">
                  <a:extLst>
                    <a:ext uri="{9D8B030D-6E8A-4147-A177-3AD203B41FA5}">
                      <a16:colId xmlns:a16="http://schemas.microsoft.com/office/drawing/2014/main" val="1366338049"/>
                    </a:ext>
                  </a:extLst>
                </a:gridCol>
                <a:gridCol w="822960">
                  <a:extLst>
                    <a:ext uri="{9D8B030D-6E8A-4147-A177-3AD203B41FA5}">
                      <a16:colId xmlns:a16="http://schemas.microsoft.com/office/drawing/2014/main" val="3584970687"/>
                    </a:ext>
                  </a:extLst>
                </a:gridCol>
                <a:gridCol w="822960">
                  <a:extLst>
                    <a:ext uri="{9D8B030D-6E8A-4147-A177-3AD203B41FA5}">
                      <a16:colId xmlns:a16="http://schemas.microsoft.com/office/drawing/2014/main" val="140248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054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- 2022-01-31 09:39:26</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Descubrí una excelente opción para transitar todo tipo de caminos, de forma segura y con estilo.
Conocela en los concesionarios oficiales 
https://corvenmotos.com.ar/puntos-de-venta/
En instagram el link de acceso lo encontrás en la biografía
Elegí tu propia aventura.
#Corven #Motos #Triax250 #txr250x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272965385_516163283060102_6869501607534959659_n.jpg?_nc_cat=111&amp;ccb=1-5&amp;_nc_sid=8ae9d6&amp;_nc_ohc=vW0yW3LAH4kAX-zVZLp&amp;_nc_ht=scontent-atl3-2.cdninstagram.com&amp;edm=AL-3X8kEAAAA&amp;oh=00_AT-10yWGlIRWbcMF7zG1LmcaS0YH_vjs4KguKu1QrhPeWQ&amp;oe=62090862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0003361"/>
                  </a:ext>
                </a:extLst>
              </a:tr>
            </a:tbl>
          </a:graphicData>
        </a:graphic>
      </p:graphicFrame>
      <p:sp>
        <p:nvSpPr>
          <p:cNvPr id="4" name="Text Placeholder 3">
            <a:extLst>
              <a:ext uri="{FF2B5EF4-FFF2-40B4-BE49-F238E27FC236}">
                <a16:creationId xmlns:a16="http://schemas.microsoft.com/office/drawing/2014/main" id="{2C3CF296-235C-4562-8045-55A5C51E0160}"/>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580132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882E-07FC-45C1-A348-42E15C9C312A}"/>
              </a:ext>
            </a:extLst>
          </p:cNvPr>
          <p:cNvSpPr>
            <a:spLocks noGrp="1"/>
          </p:cNvSpPr>
          <p:nvPr>
            <p:ph type="title"/>
          </p:nvPr>
        </p:nvSpPr>
        <p:spPr/>
        <p:txBody>
          <a:bodyPr/>
          <a:lstStyle/>
          <a:p>
            <a:r>
              <a:rPr lang="en-US"/>
              <a:t>Instagram Posts Table | Motomel - 20 of 26</a:t>
            </a:r>
          </a:p>
        </p:txBody>
      </p:sp>
      <p:graphicFrame>
        <p:nvGraphicFramePr>
          <p:cNvPr id="5" name="Table Placeholder 4">
            <a:extLst>
              <a:ext uri="{FF2B5EF4-FFF2-40B4-BE49-F238E27FC236}">
                <a16:creationId xmlns:a16="http://schemas.microsoft.com/office/drawing/2014/main" id="{1ED7DC64-7825-4EFC-9B32-570259D147A0}"/>
              </a:ext>
            </a:extLst>
          </p:cNvPr>
          <p:cNvGraphicFramePr>
            <a:graphicFrameLocks noGrp="1"/>
          </p:cNvGraphicFramePr>
          <p:nvPr>
            <p:ph type="tbl" sz="quarter" idx="13"/>
            <p:extLst>
              <p:ext uri="{D42A27DB-BD31-4B8C-83A1-F6EECF244321}">
                <p14:modId xmlns:p14="http://schemas.microsoft.com/office/powerpoint/2010/main" val="2057851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1931880"/>
                    </a:ext>
                  </a:extLst>
                </a:gridCol>
                <a:gridCol w="1810512">
                  <a:extLst>
                    <a:ext uri="{9D8B030D-6E8A-4147-A177-3AD203B41FA5}">
                      <a16:colId xmlns:a16="http://schemas.microsoft.com/office/drawing/2014/main" val="2920999328"/>
                    </a:ext>
                  </a:extLst>
                </a:gridCol>
                <a:gridCol w="822960">
                  <a:extLst>
                    <a:ext uri="{9D8B030D-6E8A-4147-A177-3AD203B41FA5}">
                      <a16:colId xmlns:a16="http://schemas.microsoft.com/office/drawing/2014/main" val="2423583084"/>
                    </a:ext>
                  </a:extLst>
                </a:gridCol>
                <a:gridCol w="822960">
                  <a:extLst>
                    <a:ext uri="{9D8B030D-6E8A-4147-A177-3AD203B41FA5}">
                      <a16:colId xmlns:a16="http://schemas.microsoft.com/office/drawing/2014/main" val="1549532190"/>
                    </a:ext>
                  </a:extLst>
                </a:gridCol>
                <a:gridCol w="822960">
                  <a:extLst>
                    <a:ext uri="{9D8B030D-6E8A-4147-A177-3AD203B41FA5}">
                      <a16:colId xmlns:a16="http://schemas.microsoft.com/office/drawing/2014/main" val="1353207831"/>
                    </a:ext>
                  </a:extLst>
                </a:gridCol>
                <a:gridCol w="822960">
                  <a:extLst>
                    <a:ext uri="{9D8B030D-6E8A-4147-A177-3AD203B41FA5}">
                      <a16:colId xmlns:a16="http://schemas.microsoft.com/office/drawing/2014/main" val="106570718"/>
                    </a:ext>
                  </a:extLst>
                </a:gridCol>
                <a:gridCol w="822960">
                  <a:extLst>
                    <a:ext uri="{9D8B030D-6E8A-4147-A177-3AD203B41FA5}">
                      <a16:colId xmlns:a16="http://schemas.microsoft.com/office/drawing/2014/main" val="123054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676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- 2022-02-04 18:00:38</a:t>
                      </a:r>
                      <a:r>
                        <a:rPr kumimoji="0" lang="es-ES" sz="1000" b="0" i="0" u="none" strike="noStrike" kern="1200" cap="none" spc="0" normalizeH="0" baseline="0" noProof="0">
                          <a:ln>
                            <a:noFill/>
                          </a:ln>
                          <a:solidFill>
                            <a:prstClr val="black"/>
                          </a:solidFill>
                          <a:effectLst/>
                          <a:uLnTx/>
                          <a:uFillTx/>
                          <a:latin typeface="+mn-lt"/>
                          <a:ea typeface="+mn-ea"/>
                          <a:cs typeface="+mn-cs"/>
                        </a:rPr>
                        <a:t>
 Patagonian Eagle 150 ST el modelo street custom adaptado para todas tus necesidades, pensado para aquellos que desean vivir la adrenalina del camino,  al tiempo que disfrutan de la mejor calidad y seguridad gracias a su parabrisa de serie, motor en línea OHC de 13 HP, freno disco del, USB y su asiento doble altura. 
Te la podes llevar en: 
👉🏼Cuotas fijas con Ahora 12
👉🏼Cuotas fijas con Ahora 18
Vos elegís el camino, nosotros te llevamos. 
#BuiltToRide #Custom #Motorcycle⁣
#IndustriaNacional #Zanella #PatagonianEagle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273177508_267107485505026_8669803649288259546_n.jpg?_nc_cat=101&amp;ccb=1-5&amp;_nc_sid=8ae9d6&amp;_nc_ohc=bvjkNh8NdQUAX8pndhu&amp;_nc_ht=scontent-atl3-1.cdninstagram.com&amp;edm=AL-3X8kEAAAA&amp;oh=00_AT_1-kuo9IPH9TuX5dSpclZSFS96bBWq400K7rIzG8wHCw&amp;oe=6211F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3539325"/>
                  </a:ext>
                </a:extLst>
              </a:tr>
            </a:tbl>
          </a:graphicData>
        </a:graphic>
      </p:graphicFrame>
      <p:sp>
        <p:nvSpPr>
          <p:cNvPr id="4" name="Text Placeholder 3">
            <a:extLst>
              <a:ext uri="{FF2B5EF4-FFF2-40B4-BE49-F238E27FC236}">
                <a16:creationId xmlns:a16="http://schemas.microsoft.com/office/drawing/2014/main" id="{6FE6DC46-4C34-468F-B89B-1346EAE594F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5960298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D84C4-C163-414F-9065-C2D4DF18A517}"/>
              </a:ext>
            </a:extLst>
          </p:cNvPr>
          <p:cNvSpPr>
            <a:spLocks noGrp="1"/>
          </p:cNvSpPr>
          <p:nvPr>
            <p:ph type="title"/>
          </p:nvPr>
        </p:nvSpPr>
        <p:spPr/>
        <p:txBody>
          <a:bodyPr/>
          <a:lstStyle/>
          <a:p>
            <a:r>
              <a:rPr lang="en-US"/>
              <a:t>Instagram Posts Table | Motomel - 21 of 26</a:t>
            </a:r>
          </a:p>
        </p:txBody>
      </p:sp>
      <p:graphicFrame>
        <p:nvGraphicFramePr>
          <p:cNvPr id="5" name="Table Placeholder 4">
            <a:extLst>
              <a:ext uri="{FF2B5EF4-FFF2-40B4-BE49-F238E27FC236}">
                <a16:creationId xmlns:a16="http://schemas.microsoft.com/office/drawing/2014/main" id="{CAFF32C2-30FF-484D-9DE5-8CECEB8072DC}"/>
              </a:ext>
            </a:extLst>
          </p:cNvPr>
          <p:cNvGraphicFramePr>
            <a:graphicFrameLocks noGrp="1"/>
          </p:cNvGraphicFramePr>
          <p:nvPr>
            <p:ph type="tbl" sz="quarter" idx="13"/>
            <p:extLst>
              <p:ext uri="{D42A27DB-BD31-4B8C-83A1-F6EECF244321}">
                <p14:modId xmlns:p14="http://schemas.microsoft.com/office/powerpoint/2010/main" val="72115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8674699"/>
                    </a:ext>
                  </a:extLst>
                </a:gridCol>
                <a:gridCol w="1810512">
                  <a:extLst>
                    <a:ext uri="{9D8B030D-6E8A-4147-A177-3AD203B41FA5}">
                      <a16:colId xmlns:a16="http://schemas.microsoft.com/office/drawing/2014/main" val="1190351180"/>
                    </a:ext>
                  </a:extLst>
                </a:gridCol>
                <a:gridCol w="822960">
                  <a:extLst>
                    <a:ext uri="{9D8B030D-6E8A-4147-A177-3AD203B41FA5}">
                      <a16:colId xmlns:a16="http://schemas.microsoft.com/office/drawing/2014/main" val="2982908830"/>
                    </a:ext>
                  </a:extLst>
                </a:gridCol>
                <a:gridCol w="822960">
                  <a:extLst>
                    <a:ext uri="{9D8B030D-6E8A-4147-A177-3AD203B41FA5}">
                      <a16:colId xmlns:a16="http://schemas.microsoft.com/office/drawing/2014/main" val="2966223923"/>
                    </a:ext>
                  </a:extLst>
                </a:gridCol>
                <a:gridCol w="822960">
                  <a:extLst>
                    <a:ext uri="{9D8B030D-6E8A-4147-A177-3AD203B41FA5}">
                      <a16:colId xmlns:a16="http://schemas.microsoft.com/office/drawing/2014/main" val="1091345865"/>
                    </a:ext>
                  </a:extLst>
                </a:gridCol>
                <a:gridCol w="822960">
                  <a:extLst>
                    <a:ext uri="{9D8B030D-6E8A-4147-A177-3AD203B41FA5}">
                      <a16:colId xmlns:a16="http://schemas.microsoft.com/office/drawing/2014/main" val="1873093819"/>
                    </a:ext>
                  </a:extLst>
                </a:gridCol>
                <a:gridCol w="822960">
                  <a:extLst>
                    <a:ext uri="{9D8B030D-6E8A-4147-A177-3AD203B41FA5}">
                      <a16:colId xmlns:a16="http://schemas.microsoft.com/office/drawing/2014/main" val="544127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258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- 2022-02-02 17:39:19</a:t>
                      </a:r>
                      <a:r>
                        <a:rPr kumimoji="0" lang="es-ES" sz="1000" b="0" i="0" u="none" strike="noStrike" kern="1200" cap="none" spc="0" normalizeH="0" baseline="0" noProof="0">
                          <a:ln>
                            <a:noFill/>
                          </a:ln>
                          <a:solidFill>
                            <a:prstClr val="black"/>
                          </a:solidFill>
                          <a:effectLst/>
                          <a:uLnTx/>
                          <a:uFillTx/>
                          <a:latin typeface="+mn-lt"/>
                          <a:ea typeface="+mn-ea"/>
                          <a:cs typeface="+mn-cs"/>
                        </a:rPr>
                        <a:t>
 Desde 𝐌𝐨𝐭𝐨𝐦𝐞𝐥 estamos convencidos de que el 𝐚𝐦𝐨𝐫 ❤️ que existe entre una moto y su dueño es de los más auténticos, de esos que no conoce límites 😍 🛵
¿Cuántos momentos hermosos vivimos junto a ella?, ¿a cuántos lugares nos llevó sin pedir nada a cambio?
Por eso te proponemos que, en el 𝐦𝐞𝐬 𝐝𝐞𝐥 𝐚𝐦𝐨𝐫, #𝐄𝐧𝐚𝐦𝐨𝐫𝐚𝐭𝐞𝐃𝐞𝐓𝐮𝐌𝐨𝐭𝐨𝐦𝐞𝐥 �💕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259871033_486394002922058_2947190771963925081_n.jpg?_nc_cat=103&amp;ccb=1-5&amp;_nc_sid=8ae9d6&amp;_nc_ohc=MhcEkHhbROgAX_EcGsN&amp;_nc_ht=scontent-iad3-2.cdninstagram.com&amp;edm=AL-3X8kEAAAA&amp;oh=00_AT8CRXpLF5qD1hmHoRP9SRAedz8umH-AjCFJ9Z6QAfMtnQ&amp;oe=6210DB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8887585"/>
                  </a:ext>
                </a:extLst>
              </a:tr>
            </a:tbl>
          </a:graphicData>
        </a:graphic>
      </p:graphicFrame>
      <p:sp>
        <p:nvSpPr>
          <p:cNvPr id="4" name="Text Placeholder 3">
            <a:extLst>
              <a:ext uri="{FF2B5EF4-FFF2-40B4-BE49-F238E27FC236}">
                <a16:creationId xmlns:a16="http://schemas.microsoft.com/office/drawing/2014/main" id="{DBD71942-63F0-446C-AFF3-67D0F1C6F5A7}"/>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910737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2A888-E1EE-4E02-B5A3-E3BD6976804E}"/>
              </a:ext>
            </a:extLst>
          </p:cNvPr>
          <p:cNvSpPr>
            <a:spLocks noGrp="1"/>
          </p:cNvSpPr>
          <p:nvPr>
            <p:ph type="title"/>
          </p:nvPr>
        </p:nvSpPr>
        <p:spPr/>
        <p:txBody>
          <a:bodyPr/>
          <a:lstStyle/>
          <a:p>
            <a:r>
              <a:rPr lang="en-US"/>
              <a:t>Instagram Posts Table | Motomel - 22 of 26</a:t>
            </a:r>
          </a:p>
        </p:txBody>
      </p:sp>
      <p:graphicFrame>
        <p:nvGraphicFramePr>
          <p:cNvPr id="5" name="Table Placeholder 4">
            <a:extLst>
              <a:ext uri="{FF2B5EF4-FFF2-40B4-BE49-F238E27FC236}">
                <a16:creationId xmlns:a16="http://schemas.microsoft.com/office/drawing/2014/main" id="{82568097-4770-465F-9EE1-9AF43517F62E}"/>
              </a:ext>
            </a:extLst>
          </p:cNvPr>
          <p:cNvGraphicFramePr>
            <a:graphicFrameLocks noGrp="1"/>
          </p:cNvGraphicFramePr>
          <p:nvPr>
            <p:ph type="tbl" sz="quarter" idx="13"/>
            <p:extLst>
              <p:ext uri="{D42A27DB-BD31-4B8C-83A1-F6EECF244321}">
                <p14:modId xmlns:p14="http://schemas.microsoft.com/office/powerpoint/2010/main" val="219006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97387248"/>
                    </a:ext>
                  </a:extLst>
                </a:gridCol>
                <a:gridCol w="1810512">
                  <a:extLst>
                    <a:ext uri="{9D8B030D-6E8A-4147-A177-3AD203B41FA5}">
                      <a16:colId xmlns:a16="http://schemas.microsoft.com/office/drawing/2014/main" val="1000172255"/>
                    </a:ext>
                  </a:extLst>
                </a:gridCol>
                <a:gridCol w="822960">
                  <a:extLst>
                    <a:ext uri="{9D8B030D-6E8A-4147-A177-3AD203B41FA5}">
                      <a16:colId xmlns:a16="http://schemas.microsoft.com/office/drawing/2014/main" val="96341778"/>
                    </a:ext>
                  </a:extLst>
                </a:gridCol>
                <a:gridCol w="822960">
                  <a:extLst>
                    <a:ext uri="{9D8B030D-6E8A-4147-A177-3AD203B41FA5}">
                      <a16:colId xmlns:a16="http://schemas.microsoft.com/office/drawing/2014/main" val="399534521"/>
                    </a:ext>
                  </a:extLst>
                </a:gridCol>
                <a:gridCol w="822960">
                  <a:extLst>
                    <a:ext uri="{9D8B030D-6E8A-4147-A177-3AD203B41FA5}">
                      <a16:colId xmlns:a16="http://schemas.microsoft.com/office/drawing/2014/main" val="1596751523"/>
                    </a:ext>
                  </a:extLst>
                </a:gridCol>
                <a:gridCol w="822960">
                  <a:extLst>
                    <a:ext uri="{9D8B030D-6E8A-4147-A177-3AD203B41FA5}">
                      <a16:colId xmlns:a16="http://schemas.microsoft.com/office/drawing/2014/main" val="3313071265"/>
                    </a:ext>
                  </a:extLst>
                </a:gridCol>
                <a:gridCol w="822960">
                  <a:extLst>
                    <a:ext uri="{9D8B030D-6E8A-4147-A177-3AD203B41FA5}">
                      <a16:colId xmlns:a16="http://schemas.microsoft.com/office/drawing/2014/main" val="393224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086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- 2022-02-04 12:40:12</a:t>
                      </a:r>
                      <a:r>
                        <a:rPr kumimoji="0" lang="en-US" sz="1000" b="0" i="0" u="none" strike="noStrike" kern="1200" cap="none" spc="0" normalizeH="0" baseline="0" noProof="0">
                          <a:ln>
                            <a:noFill/>
                          </a:ln>
                          <a:solidFill>
                            <a:prstClr val="black"/>
                          </a:solidFill>
                          <a:effectLst/>
                          <a:uLnTx/>
                          <a:uFillTx/>
                          <a:latin typeface="+mn-lt"/>
                          <a:ea typeface="+mn-ea"/>
                          <a:cs typeface="+mn-cs"/>
                        </a:rPr>
                        <a:t>
 ¿Conoces la 𝐒𝟐 𝟏𝟓𝟎? El modelo perfecto para moverte de forma 𝐞𝐜𝐨𝐧𝐨́𝐦𝐢𝐜𝐚 y 𝐚́𝐠𝐢𝐥 por donde quieras ✨
Su 𝐛𝐚𝐣𝐨 𝐦𝐚𝐧𝐭𝐞𝐧𝐢𝐦𝐢𝐞𝐧𝐭𝐨 y 𝐜𝐨𝐧𝐬𝐮𝐦𝐨 𝐫𝐞𝐝𝐮𝐜𝐢𝐝𝐨 la hacen una de las motos 🏍️ más elegida por los argentinos.
Además viene en una gama de colores que enamora 😍
¿Cuál es tu favorita? ¡Contanos!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273409441_340504817916143_1518779030467955573_n.jpg?_nc_ht=scontent.cdninstagram.com&amp;_nc_cat=111&amp;_nc_ohc=c7IqRYmP0LEAX-lUFtD&amp;edm=AMO9-JQAAAAA&amp;ccb=7-4&amp;oh=00_AT-Fp1YiWdW6BJ4z5FFhPdWqEICE2u3lihmfO8DC8TQsaA&amp;oe=620D25A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6715784"/>
                  </a:ext>
                </a:extLst>
              </a:tr>
            </a:tbl>
          </a:graphicData>
        </a:graphic>
      </p:graphicFrame>
      <p:sp>
        <p:nvSpPr>
          <p:cNvPr id="4" name="Text Placeholder 3">
            <a:extLst>
              <a:ext uri="{FF2B5EF4-FFF2-40B4-BE49-F238E27FC236}">
                <a16:creationId xmlns:a16="http://schemas.microsoft.com/office/drawing/2014/main" id="{E798A904-56FF-4F9D-B9E6-F93125004237}"/>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729880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B91FF-7F73-422A-8348-C2CB78946082}"/>
              </a:ext>
            </a:extLst>
          </p:cNvPr>
          <p:cNvSpPr>
            <a:spLocks noGrp="1"/>
          </p:cNvSpPr>
          <p:nvPr>
            <p:ph type="title"/>
          </p:nvPr>
        </p:nvSpPr>
        <p:spPr/>
        <p:txBody>
          <a:bodyPr/>
          <a:lstStyle/>
          <a:p>
            <a:r>
              <a:rPr lang="en-US"/>
              <a:t>Instagram Posts Table | Motomel - 23 of 26</a:t>
            </a:r>
          </a:p>
        </p:txBody>
      </p:sp>
      <p:graphicFrame>
        <p:nvGraphicFramePr>
          <p:cNvPr id="5" name="Table Placeholder 4">
            <a:extLst>
              <a:ext uri="{FF2B5EF4-FFF2-40B4-BE49-F238E27FC236}">
                <a16:creationId xmlns:a16="http://schemas.microsoft.com/office/drawing/2014/main" id="{DA7771AF-ADAF-4FA7-A81E-4EAE45A2032E}"/>
              </a:ext>
            </a:extLst>
          </p:cNvPr>
          <p:cNvGraphicFramePr>
            <a:graphicFrameLocks noGrp="1"/>
          </p:cNvGraphicFramePr>
          <p:nvPr>
            <p:ph type="tbl" sz="quarter" idx="13"/>
            <p:extLst>
              <p:ext uri="{D42A27DB-BD31-4B8C-83A1-F6EECF244321}">
                <p14:modId xmlns:p14="http://schemas.microsoft.com/office/powerpoint/2010/main" val="1510899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5319090"/>
                    </a:ext>
                  </a:extLst>
                </a:gridCol>
                <a:gridCol w="1810512">
                  <a:extLst>
                    <a:ext uri="{9D8B030D-6E8A-4147-A177-3AD203B41FA5}">
                      <a16:colId xmlns:a16="http://schemas.microsoft.com/office/drawing/2014/main" val="966240734"/>
                    </a:ext>
                  </a:extLst>
                </a:gridCol>
                <a:gridCol w="822960">
                  <a:extLst>
                    <a:ext uri="{9D8B030D-6E8A-4147-A177-3AD203B41FA5}">
                      <a16:colId xmlns:a16="http://schemas.microsoft.com/office/drawing/2014/main" val="4289714936"/>
                    </a:ext>
                  </a:extLst>
                </a:gridCol>
                <a:gridCol w="822960">
                  <a:extLst>
                    <a:ext uri="{9D8B030D-6E8A-4147-A177-3AD203B41FA5}">
                      <a16:colId xmlns:a16="http://schemas.microsoft.com/office/drawing/2014/main" val="3743275893"/>
                    </a:ext>
                  </a:extLst>
                </a:gridCol>
                <a:gridCol w="822960">
                  <a:extLst>
                    <a:ext uri="{9D8B030D-6E8A-4147-A177-3AD203B41FA5}">
                      <a16:colId xmlns:a16="http://schemas.microsoft.com/office/drawing/2014/main" val="3024245903"/>
                    </a:ext>
                  </a:extLst>
                </a:gridCol>
                <a:gridCol w="822960">
                  <a:extLst>
                    <a:ext uri="{9D8B030D-6E8A-4147-A177-3AD203B41FA5}">
                      <a16:colId xmlns:a16="http://schemas.microsoft.com/office/drawing/2014/main" val="896778725"/>
                    </a:ext>
                  </a:extLst>
                </a:gridCol>
                <a:gridCol w="822960">
                  <a:extLst>
                    <a:ext uri="{9D8B030D-6E8A-4147-A177-3AD203B41FA5}">
                      <a16:colId xmlns:a16="http://schemas.microsoft.com/office/drawing/2014/main" val="260514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405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- 2022-01-19 15:38:08</a:t>
                      </a:r>
                      <a:r>
                        <a:rPr kumimoji="0" lang="en-US" sz="1000" b="0" i="0" u="none" strike="noStrike" kern="1200" cap="none" spc="0" normalizeH="0" baseline="0" noProof="0">
                          <a:ln>
                            <a:noFill/>
                          </a:ln>
                          <a:solidFill>
                            <a:prstClr val="black"/>
                          </a:solidFill>
                          <a:effectLst/>
                          <a:uLnTx/>
                          <a:uFillTx/>
                          <a:latin typeface="+mn-lt"/>
                          <a:ea typeface="+mn-ea"/>
                          <a:cs typeface="+mn-cs"/>
                        </a:rPr>
                        <a:t>
 ¿Es posible enamorarse de una moto? 😍🛵
¡Por supuesto! Más si se trata de un scooter tan 𝐩𝐫𝐚́𝐜𝐭𝐢𝐜𝐨 y estéticamente 𝐛𝐞𝐥𝐥𝐨 como el 𝐒𝐭𝐫𝐚𝐭𝐨 𝐀𝐥𝐩𝐢𝐧𝐨 𝟏𝟓𝟎.
¡Agregale estilo a tu día! ✨
En nuestra web vas a poder conocerla más en profundidad.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272060439_281030540697621_3619976637748072718_n.jpg?_nc_cat=110&amp;ccb=1-5&amp;_nc_sid=8ae9d6&amp;_nc_ohc=HukYJ3IroWIAX_t-w0v&amp;_nc_ht=scontent-iad3-2.cdninstagram.com&amp;edm=AL-3X8kEAAAA&amp;oh=00_AT_tWwfKDhIURy38KXssCvq_K2X2MqqgZWsnbAFnoKAVKg&amp;oe=6211F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3215126"/>
                  </a:ext>
                </a:extLst>
              </a:tr>
            </a:tbl>
          </a:graphicData>
        </a:graphic>
      </p:graphicFrame>
      <p:sp>
        <p:nvSpPr>
          <p:cNvPr id="4" name="Text Placeholder 3">
            <a:extLst>
              <a:ext uri="{FF2B5EF4-FFF2-40B4-BE49-F238E27FC236}">
                <a16:creationId xmlns:a16="http://schemas.microsoft.com/office/drawing/2014/main" id="{0859C60B-A554-4D0B-928C-88C967CF01B6}"/>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4120291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AE04F-6406-4D27-9587-8DB892680DCD}"/>
              </a:ext>
            </a:extLst>
          </p:cNvPr>
          <p:cNvSpPr>
            <a:spLocks noGrp="1"/>
          </p:cNvSpPr>
          <p:nvPr>
            <p:ph type="title"/>
          </p:nvPr>
        </p:nvSpPr>
        <p:spPr/>
        <p:txBody>
          <a:bodyPr/>
          <a:lstStyle/>
          <a:p>
            <a:r>
              <a:rPr lang="en-US"/>
              <a:t>Instagram Posts Table | Motomel - 24 of 26</a:t>
            </a:r>
          </a:p>
        </p:txBody>
      </p:sp>
      <p:graphicFrame>
        <p:nvGraphicFramePr>
          <p:cNvPr id="5" name="Table Placeholder 4">
            <a:extLst>
              <a:ext uri="{FF2B5EF4-FFF2-40B4-BE49-F238E27FC236}">
                <a16:creationId xmlns:a16="http://schemas.microsoft.com/office/drawing/2014/main" id="{B0980351-AEC3-43E6-980A-7B0F7D5881F5}"/>
              </a:ext>
            </a:extLst>
          </p:cNvPr>
          <p:cNvGraphicFramePr>
            <a:graphicFrameLocks noGrp="1"/>
          </p:cNvGraphicFramePr>
          <p:nvPr>
            <p:ph type="tbl" sz="quarter" idx="13"/>
            <p:extLst>
              <p:ext uri="{D42A27DB-BD31-4B8C-83A1-F6EECF244321}">
                <p14:modId xmlns:p14="http://schemas.microsoft.com/office/powerpoint/2010/main" val="4146756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43399073"/>
                    </a:ext>
                  </a:extLst>
                </a:gridCol>
                <a:gridCol w="1810512">
                  <a:extLst>
                    <a:ext uri="{9D8B030D-6E8A-4147-A177-3AD203B41FA5}">
                      <a16:colId xmlns:a16="http://schemas.microsoft.com/office/drawing/2014/main" val="1595043576"/>
                    </a:ext>
                  </a:extLst>
                </a:gridCol>
                <a:gridCol w="822960">
                  <a:extLst>
                    <a:ext uri="{9D8B030D-6E8A-4147-A177-3AD203B41FA5}">
                      <a16:colId xmlns:a16="http://schemas.microsoft.com/office/drawing/2014/main" val="3757437825"/>
                    </a:ext>
                  </a:extLst>
                </a:gridCol>
                <a:gridCol w="822960">
                  <a:extLst>
                    <a:ext uri="{9D8B030D-6E8A-4147-A177-3AD203B41FA5}">
                      <a16:colId xmlns:a16="http://schemas.microsoft.com/office/drawing/2014/main" val="439210179"/>
                    </a:ext>
                  </a:extLst>
                </a:gridCol>
                <a:gridCol w="822960">
                  <a:extLst>
                    <a:ext uri="{9D8B030D-6E8A-4147-A177-3AD203B41FA5}">
                      <a16:colId xmlns:a16="http://schemas.microsoft.com/office/drawing/2014/main" val="760581518"/>
                    </a:ext>
                  </a:extLst>
                </a:gridCol>
                <a:gridCol w="822960">
                  <a:extLst>
                    <a:ext uri="{9D8B030D-6E8A-4147-A177-3AD203B41FA5}">
                      <a16:colId xmlns:a16="http://schemas.microsoft.com/office/drawing/2014/main" val="2259306402"/>
                    </a:ext>
                  </a:extLst>
                </a:gridCol>
                <a:gridCol w="822960">
                  <a:extLst>
                    <a:ext uri="{9D8B030D-6E8A-4147-A177-3AD203B41FA5}">
                      <a16:colId xmlns:a16="http://schemas.microsoft.com/office/drawing/2014/main" val="40153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105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- 2022-01-20 17:41:34</a:t>
                      </a:r>
                      <a:r>
                        <a:rPr kumimoji="0" lang="en-US" sz="1000" b="0" i="0" u="none" strike="noStrike" kern="1200" cap="none" spc="0" normalizeH="0" baseline="0" noProof="0">
                          <a:ln>
                            <a:noFill/>
                          </a:ln>
                          <a:solidFill>
                            <a:prstClr val="black"/>
                          </a:solidFill>
                          <a:effectLst/>
                          <a:uLnTx/>
                          <a:uFillTx/>
                          <a:latin typeface="+mn-lt"/>
                          <a:ea typeface="+mn-ea"/>
                          <a:cs typeface="+mn-cs"/>
                        </a:rPr>
                        <a:t>
 Todos alguna vez fuimos principiantes y pasamos por una primera experiencia arriba de una moto 🛵 .
Sabemos que puede parecer intimidante 😰y hasta un desafío sentirse listo y con confianza para salir a rodar.
Es por eso que pensamos en compartirles ¡𝟓 𝐓𝐢𝐩𝐬 𝐩𝐚𝐫𝐚 𝐑𝐢𝐝𝐞𝐫𝐬 𝐏𝐫𝐢𝐧𝐜𝐢𝐩𝐢𝐚𝐧𝐭𝐞𝐬! 👌
¿Se nos escapó alguno? ¡Sumalo acá abajo! 👇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272152210_281225110585136_1237467101025356756_n.jpg?_nc_cat=104&amp;ccb=1-5&amp;_nc_sid=8ae9d6&amp;_nc_ohc=TPyZnEUfUW4AX82Fkdb&amp;_nc_ht=scontent-iad3-2.cdninstagram.com&amp;edm=AL-3X8kEAAAA&amp;oh=00_AT8m_sm-KmTi723TXmRH88gQZ66m-0BrwU-JpthQKKNxLw&amp;oe=62110050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0031505"/>
                  </a:ext>
                </a:extLst>
              </a:tr>
            </a:tbl>
          </a:graphicData>
        </a:graphic>
      </p:graphicFrame>
      <p:sp>
        <p:nvSpPr>
          <p:cNvPr id="4" name="Text Placeholder 3">
            <a:extLst>
              <a:ext uri="{FF2B5EF4-FFF2-40B4-BE49-F238E27FC236}">
                <a16:creationId xmlns:a16="http://schemas.microsoft.com/office/drawing/2014/main" id="{44FFA332-D173-4695-8A4B-752CA7EE579D}"/>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776132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0C03-9C58-4285-9615-F8AA7F99B8F6}"/>
              </a:ext>
            </a:extLst>
          </p:cNvPr>
          <p:cNvSpPr>
            <a:spLocks noGrp="1"/>
          </p:cNvSpPr>
          <p:nvPr>
            <p:ph type="title"/>
          </p:nvPr>
        </p:nvSpPr>
        <p:spPr/>
        <p:txBody>
          <a:bodyPr/>
          <a:lstStyle/>
          <a:p>
            <a:r>
              <a:rPr lang="en-US"/>
              <a:t>Instagram Posts Table | Motomel - 25 of 26</a:t>
            </a:r>
          </a:p>
        </p:txBody>
      </p:sp>
      <p:graphicFrame>
        <p:nvGraphicFramePr>
          <p:cNvPr id="5" name="Table Placeholder 4">
            <a:extLst>
              <a:ext uri="{FF2B5EF4-FFF2-40B4-BE49-F238E27FC236}">
                <a16:creationId xmlns:a16="http://schemas.microsoft.com/office/drawing/2014/main" id="{BBEE13ED-985D-4462-AFB0-116D7AA8AD66}"/>
              </a:ext>
            </a:extLst>
          </p:cNvPr>
          <p:cNvGraphicFramePr>
            <a:graphicFrameLocks noGrp="1"/>
          </p:cNvGraphicFramePr>
          <p:nvPr>
            <p:ph type="tbl" sz="quarter" idx="13"/>
            <p:extLst>
              <p:ext uri="{D42A27DB-BD31-4B8C-83A1-F6EECF244321}">
                <p14:modId xmlns:p14="http://schemas.microsoft.com/office/powerpoint/2010/main" val="3605172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68966184"/>
                    </a:ext>
                  </a:extLst>
                </a:gridCol>
                <a:gridCol w="1810512">
                  <a:extLst>
                    <a:ext uri="{9D8B030D-6E8A-4147-A177-3AD203B41FA5}">
                      <a16:colId xmlns:a16="http://schemas.microsoft.com/office/drawing/2014/main" val="2016596336"/>
                    </a:ext>
                  </a:extLst>
                </a:gridCol>
                <a:gridCol w="822960">
                  <a:extLst>
                    <a:ext uri="{9D8B030D-6E8A-4147-A177-3AD203B41FA5}">
                      <a16:colId xmlns:a16="http://schemas.microsoft.com/office/drawing/2014/main" val="1238640414"/>
                    </a:ext>
                  </a:extLst>
                </a:gridCol>
                <a:gridCol w="822960">
                  <a:extLst>
                    <a:ext uri="{9D8B030D-6E8A-4147-A177-3AD203B41FA5}">
                      <a16:colId xmlns:a16="http://schemas.microsoft.com/office/drawing/2014/main" val="1807390066"/>
                    </a:ext>
                  </a:extLst>
                </a:gridCol>
                <a:gridCol w="822960">
                  <a:extLst>
                    <a:ext uri="{9D8B030D-6E8A-4147-A177-3AD203B41FA5}">
                      <a16:colId xmlns:a16="http://schemas.microsoft.com/office/drawing/2014/main" val="913062384"/>
                    </a:ext>
                  </a:extLst>
                </a:gridCol>
                <a:gridCol w="822960">
                  <a:extLst>
                    <a:ext uri="{9D8B030D-6E8A-4147-A177-3AD203B41FA5}">
                      <a16:colId xmlns:a16="http://schemas.microsoft.com/office/drawing/2014/main" val="2348810595"/>
                    </a:ext>
                  </a:extLst>
                </a:gridCol>
                <a:gridCol w="822960">
                  <a:extLst>
                    <a:ext uri="{9D8B030D-6E8A-4147-A177-3AD203B41FA5}">
                      <a16:colId xmlns:a16="http://schemas.microsoft.com/office/drawing/2014/main" val="61176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58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- 2022-02-08 19:00:31</a:t>
                      </a:r>
                      <a:r>
                        <a:rPr kumimoji="0" lang="en-US" sz="1000" b="0" i="0" u="none" strike="noStrike" kern="1200" cap="none" spc="0" normalizeH="0" baseline="0" noProof="0">
                          <a:ln>
                            <a:noFill/>
                          </a:ln>
                          <a:solidFill>
                            <a:prstClr val="black"/>
                          </a:solidFill>
                          <a:effectLst/>
                          <a:uLnTx/>
                          <a:uFillTx/>
                          <a:latin typeface="+mn-lt"/>
                          <a:ea typeface="+mn-ea"/>
                          <a:cs typeface="+mn-cs"/>
                        </a:rPr>
                        <a:t>
 Si te gustan los clásicos 🛵 Piccola SG 150 🇮🇹 es para vos!⁣
⁣
🔺 Motor monocilíndrico⁣
🔺 4 tiempos, refrigerado por aire⁣
🔺 Freno delantero de disco⁣
🔺 Tablero analógico - digital⁣
🔺 Iluminación LED⁣
⁣
Más detalles en nuestra nueva web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273537178_1396451307481286_4276148611467585830_n.jpg?_nc_cat=100&amp;ccb=1-5&amp;_nc_sid=8ae9d6&amp;_nc_ohc=lGBDf3t0TUAAX8004pJ&amp;_nc_ht=scontent-iad3-2.cdninstagram.com&amp;edm=AL-3X8kEAAAA&amp;oh=00_AT_TEt5xi7RV4123xoGPue6r-_kSbapOL7RiTX4hBKuzPw&amp;oe=621173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1942091"/>
                  </a:ext>
                </a:extLst>
              </a:tr>
            </a:tbl>
          </a:graphicData>
        </a:graphic>
      </p:graphicFrame>
      <p:sp>
        <p:nvSpPr>
          <p:cNvPr id="4" name="Text Placeholder 3">
            <a:extLst>
              <a:ext uri="{FF2B5EF4-FFF2-40B4-BE49-F238E27FC236}">
                <a16:creationId xmlns:a16="http://schemas.microsoft.com/office/drawing/2014/main" id="{503806ED-A399-4936-BC23-D64907A79EB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653983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9B3F8-0878-4CAE-B5C5-51C7473074A9}"/>
              </a:ext>
            </a:extLst>
          </p:cNvPr>
          <p:cNvSpPr>
            <a:spLocks noGrp="1"/>
          </p:cNvSpPr>
          <p:nvPr>
            <p:ph type="title"/>
          </p:nvPr>
        </p:nvSpPr>
        <p:spPr/>
        <p:txBody>
          <a:bodyPr/>
          <a:lstStyle/>
          <a:p>
            <a:r>
              <a:rPr lang="en-US"/>
              <a:t>Instagram Posts Table | Motomel - 26 of 26</a:t>
            </a:r>
          </a:p>
        </p:txBody>
      </p:sp>
      <p:graphicFrame>
        <p:nvGraphicFramePr>
          <p:cNvPr id="5" name="Table Placeholder 4">
            <a:extLst>
              <a:ext uri="{FF2B5EF4-FFF2-40B4-BE49-F238E27FC236}">
                <a16:creationId xmlns:a16="http://schemas.microsoft.com/office/drawing/2014/main" id="{FBCAC8A6-8D1E-452A-944D-A24A5A925D78}"/>
              </a:ext>
            </a:extLst>
          </p:cNvPr>
          <p:cNvGraphicFramePr>
            <a:graphicFrameLocks noGrp="1"/>
          </p:cNvGraphicFramePr>
          <p:nvPr>
            <p:ph type="tbl" sz="quarter" idx="13"/>
            <p:extLst>
              <p:ext uri="{D42A27DB-BD31-4B8C-83A1-F6EECF244321}">
                <p14:modId xmlns:p14="http://schemas.microsoft.com/office/powerpoint/2010/main" val="204860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1641741"/>
                    </a:ext>
                  </a:extLst>
                </a:gridCol>
                <a:gridCol w="1810512">
                  <a:extLst>
                    <a:ext uri="{9D8B030D-6E8A-4147-A177-3AD203B41FA5}">
                      <a16:colId xmlns:a16="http://schemas.microsoft.com/office/drawing/2014/main" val="3114514479"/>
                    </a:ext>
                  </a:extLst>
                </a:gridCol>
                <a:gridCol w="822960">
                  <a:extLst>
                    <a:ext uri="{9D8B030D-6E8A-4147-A177-3AD203B41FA5}">
                      <a16:colId xmlns:a16="http://schemas.microsoft.com/office/drawing/2014/main" val="4110094965"/>
                    </a:ext>
                  </a:extLst>
                </a:gridCol>
                <a:gridCol w="822960">
                  <a:extLst>
                    <a:ext uri="{9D8B030D-6E8A-4147-A177-3AD203B41FA5}">
                      <a16:colId xmlns:a16="http://schemas.microsoft.com/office/drawing/2014/main" val="2715465339"/>
                    </a:ext>
                  </a:extLst>
                </a:gridCol>
                <a:gridCol w="822960">
                  <a:extLst>
                    <a:ext uri="{9D8B030D-6E8A-4147-A177-3AD203B41FA5}">
                      <a16:colId xmlns:a16="http://schemas.microsoft.com/office/drawing/2014/main" val="1820242858"/>
                    </a:ext>
                  </a:extLst>
                </a:gridCol>
                <a:gridCol w="822960">
                  <a:extLst>
                    <a:ext uri="{9D8B030D-6E8A-4147-A177-3AD203B41FA5}">
                      <a16:colId xmlns:a16="http://schemas.microsoft.com/office/drawing/2014/main" val="416684550"/>
                    </a:ext>
                  </a:extLst>
                </a:gridCol>
                <a:gridCol w="822960">
                  <a:extLst>
                    <a:ext uri="{9D8B030D-6E8A-4147-A177-3AD203B41FA5}">
                      <a16:colId xmlns:a16="http://schemas.microsoft.com/office/drawing/2014/main" val="209492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607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- 2022-01-26 16:56:16</a:t>
                      </a:r>
                      <a:r>
                        <a:rPr kumimoji="0" lang="en-US" sz="1000" b="0" i="0" u="none" strike="noStrike" kern="1200" cap="none" spc="0" normalizeH="0" baseline="0" noProof="0">
                          <a:ln>
                            <a:noFill/>
                          </a:ln>
                          <a:solidFill>
                            <a:prstClr val="black"/>
                          </a:solidFill>
                          <a:effectLst/>
                          <a:uLnTx/>
                          <a:uFillTx/>
                          <a:latin typeface="+mn-lt"/>
                          <a:ea typeface="+mn-ea"/>
                          <a:cs typeface="+mn-cs"/>
                        </a:rPr>
                        <a:t>
 ¿Calor o fresquito?. ¿𝐓𝐞𝐚𝐦 𝐕𝐞𝐫𝐚𝐧𝐨 ☀️ o 𝐓𝐞𝐚𝐦 𝐈𝐧𝐯𝐢𝐞𝐫𝐧𝐨 ☁️?
Acá está el verdadero debate de los últimos días 😅
A la hora de salir con tu moto 🛵, ¿preferís sentir el solcito en la cara a pesar del calor o el vientito frio, con la chance de una posible lluvia 🌧️?
¡Contanos! 👇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272716280_694203438652941_8290128657688254617_n.jpg?_nc_cat=100&amp;ccb=1-5&amp;_nc_sid=8ae9d6&amp;_nc_ohc=lbYvkTmH7WsAX8S4fjz&amp;_nc_ht=scontent-iad3-2.cdninstagram.com&amp;edm=AL-3X8kEAAAA&amp;oh=00_AT_U9CatdeEfq3Ips5xxaONM1HPvXLsY6mP0_0jj2-hHTg&amp;oe=62116E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1348687"/>
                  </a:ext>
                </a:extLst>
              </a:tr>
            </a:tbl>
          </a:graphicData>
        </a:graphic>
      </p:graphicFrame>
      <p:sp>
        <p:nvSpPr>
          <p:cNvPr id="4" name="Text Placeholder 3">
            <a:extLst>
              <a:ext uri="{FF2B5EF4-FFF2-40B4-BE49-F238E27FC236}">
                <a16:creationId xmlns:a16="http://schemas.microsoft.com/office/drawing/2014/main" id="{A14B2917-F682-435E-B184-02FC9B118B5A}"/>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7528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3087</Words>
  <Application>Microsoft Office PowerPoint</Application>
  <PresentationFormat>On-screen Show (4:3)</PresentationFormat>
  <Paragraphs>613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Reporte Instagram</vt:lpstr>
      <vt:lpstr>Instagram Key Metrics Table | Motomel</vt:lpstr>
      <vt:lpstr>Instagram Key Metrics Radar | Motomel</vt:lpstr>
      <vt:lpstr>Instagram Followers Total | Motomel</vt:lpstr>
      <vt:lpstr>Instagram Followers Change | Motomel</vt:lpstr>
      <vt:lpstr>Instagram Followers Change Per Weekday | Motomel</vt:lpstr>
      <vt:lpstr>Instagram Posts By Weekday | Motomel</vt:lpstr>
      <vt:lpstr>Instagram Interaction Rate By Weekday | Motomel</vt:lpstr>
      <vt:lpstr>Instagram Posts By Hour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26</vt:lpstr>
      <vt:lpstr>Instagram Posts Table | Motomel - 2 of 26</vt:lpstr>
      <vt:lpstr>Instagram Posts Table | Motomel - 3 of 26</vt:lpstr>
      <vt:lpstr>Instagram Posts Table | Motomel - 4 of 26</vt:lpstr>
      <vt:lpstr>Instagram Posts Table | Motomel - 5 of 26</vt:lpstr>
      <vt:lpstr>Instagram Posts Table | Motomel - 6 of 26</vt:lpstr>
      <vt:lpstr>Instagram Posts Table | Motomel - 7 of 26</vt:lpstr>
      <vt:lpstr>Instagram Posts Table | Motomel - 8 of 26</vt:lpstr>
      <vt:lpstr>Instagram Posts Table | Motomel - 9 of 26</vt:lpstr>
      <vt:lpstr>Instagram Posts Table | Motomel - 10 of 26</vt:lpstr>
      <vt:lpstr>Instagram Posts Table | Motomel - 11 of 26</vt:lpstr>
      <vt:lpstr>Instagram Posts Table | Motomel - 12 of 26</vt:lpstr>
      <vt:lpstr>Instagram Posts Table | Motomel - 13 of 26</vt:lpstr>
      <vt:lpstr>Instagram Posts Table | Motomel - 14 of 26</vt:lpstr>
      <vt:lpstr>Instagram Posts Table | Motomel - 15 of 26</vt:lpstr>
      <vt:lpstr>Instagram Posts Table | Motomel - 16 of 26</vt:lpstr>
      <vt:lpstr>Instagram Posts Table | Motomel - 17 of 26</vt:lpstr>
      <vt:lpstr>Instagram Posts Table | Motomel - 18 of 26</vt:lpstr>
      <vt:lpstr>Instagram Posts Table | Motomel - 19 of 26</vt:lpstr>
      <vt:lpstr>Instagram Posts Table | Motomel - 20 of 26</vt:lpstr>
      <vt:lpstr>Instagram Posts Table | Motomel - 21 of 26</vt:lpstr>
      <vt:lpstr>Instagram Posts Table | Motomel - 22 of 26</vt:lpstr>
      <vt:lpstr>Instagram Posts Table | Motomel - 23 of 26</vt:lpstr>
      <vt:lpstr>Instagram Posts Table | Motomel - 24 of 26</vt:lpstr>
      <vt:lpstr>Instagram Posts Table | Motomel - 25 of 26</vt:lpstr>
      <vt:lpstr>Instagram Posts Table | Motomel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2022-02-16T12:38:18Z</dcterms:created>
  <dcterms:modified xsi:type="dcterms:W3CDTF">2022-02-16T12:39:34Z</dcterms:modified>
</cp:coreProperties>
</file>