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0</c:v>
                </c:pt>
                <c:pt idx="4">
                  <c:v>100</c:v>
                </c:pt>
                <c:pt idx="5">
                  <c:v>100</c:v>
                </c:pt>
                <c:pt idx="6">
                  <c:v>100</c:v>
                </c:pt>
                <c:pt idx="7">
                  <c:v>100</c:v>
                </c:pt>
              </c:numCache>
            </c:numRef>
          </c:val>
          <c:extLst>
            <c:ext xmlns:c16="http://schemas.microsoft.com/office/drawing/2014/chart" uri="{C3380CC4-5D6E-409C-BE32-E72D297353CC}">
              <c16:uniqueId val="{00000000-1BCD-46B0-99ED-B691F47F9691}"/>
            </c:ext>
          </c:extLst>
        </c:ser>
        <c:dLbls>
          <c:showLegendKey val="0"/>
          <c:showVal val="0"/>
          <c:showCatName val="0"/>
          <c:showSerName val="0"/>
          <c:showPercent val="0"/>
          <c:showBubbleSize val="0"/>
        </c:dLbls>
        <c:axId val="380109056"/>
        <c:axId val="380111024"/>
      </c:radarChart>
      <c:catAx>
        <c:axId val="38010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11024"/>
        <c:crosses val="autoZero"/>
        <c:auto val="1"/>
        <c:lblAlgn val="ctr"/>
        <c:lblOffset val="100"/>
        <c:noMultiLvlLbl val="0"/>
      </c:catAx>
      <c:valAx>
        <c:axId val="38011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0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5879</c:v>
                </c:pt>
                <c:pt idx="1">
                  <c:v>5901</c:v>
                </c:pt>
                <c:pt idx="2">
                  <c:v>5928</c:v>
                </c:pt>
                <c:pt idx="3">
                  <c:v>5957</c:v>
                </c:pt>
                <c:pt idx="4">
                  <c:v>5995</c:v>
                </c:pt>
                <c:pt idx="5">
                  <c:v>6027</c:v>
                </c:pt>
                <c:pt idx="6">
                  <c:v>6050</c:v>
                </c:pt>
                <c:pt idx="7">
                  <c:v>6083</c:v>
                </c:pt>
                <c:pt idx="8">
                  <c:v>6102</c:v>
                </c:pt>
                <c:pt idx="9">
                  <c:v>6123</c:v>
                </c:pt>
                <c:pt idx="10">
                  <c:v>6159</c:v>
                </c:pt>
                <c:pt idx="11">
                  <c:v>6189</c:v>
                </c:pt>
                <c:pt idx="12">
                  <c:v>6203</c:v>
                </c:pt>
                <c:pt idx="13">
                  <c:v>6219</c:v>
                </c:pt>
                <c:pt idx="14">
                  <c:v>6254</c:v>
                </c:pt>
                <c:pt idx="15">
                  <c:v>6291</c:v>
                </c:pt>
                <c:pt idx="16">
                  <c:v>6330</c:v>
                </c:pt>
                <c:pt idx="17">
                  <c:v>6378</c:v>
                </c:pt>
                <c:pt idx="18">
                  <c:v>6419</c:v>
                </c:pt>
                <c:pt idx="19">
                  <c:v>6452</c:v>
                </c:pt>
                <c:pt idx="20">
                  <c:v>6491</c:v>
                </c:pt>
                <c:pt idx="21">
                  <c:v>6523</c:v>
                </c:pt>
                <c:pt idx="22">
                  <c:v>6548</c:v>
                </c:pt>
                <c:pt idx="23">
                  <c:v>6574</c:v>
                </c:pt>
              </c:numCache>
            </c:numRef>
          </c:val>
          <c:smooth val="0"/>
          <c:extLst>
            <c:ext xmlns:c16="http://schemas.microsoft.com/office/drawing/2014/chart" uri="{C3380CC4-5D6E-409C-BE32-E72D297353CC}">
              <c16:uniqueId val="{00000000-775B-40E6-8BDE-1BD19EF0BE3B}"/>
            </c:ext>
          </c:extLst>
        </c:ser>
        <c:dLbls>
          <c:showLegendKey val="0"/>
          <c:showVal val="0"/>
          <c:showCatName val="0"/>
          <c:showSerName val="0"/>
          <c:showPercent val="0"/>
          <c:showBubbleSize val="0"/>
        </c:dLbls>
        <c:smooth val="0"/>
        <c:axId val="325429584"/>
        <c:axId val="325431224"/>
      </c:lineChart>
      <c:dateAx>
        <c:axId val="32542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31224"/>
        <c:crosses val="autoZero"/>
        <c:auto val="1"/>
        <c:lblOffset val="100"/>
        <c:baseTimeUnit val="days"/>
      </c:dateAx>
      <c:valAx>
        <c:axId val="32543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2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44</c:v>
                </c:pt>
                <c:pt idx="1">
                  <c:v>22</c:v>
                </c:pt>
                <c:pt idx="2">
                  <c:v>27</c:v>
                </c:pt>
                <c:pt idx="3">
                  <c:v>29</c:v>
                </c:pt>
                <c:pt idx="4">
                  <c:v>38</c:v>
                </c:pt>
                <c:pt idx="5">
                  <c:v>32</c:v>
                </c:pt>
                <c:pt idx="6">
                  <c:v>23</c:v>
                </c:pt>
                <c:pt idx="7">
                  <c:v>33</c:v>
                </c:pt>
                <c:pt idx="8">
                  <c:v>19</c:v>
                </c:pt>
                <c:pt idx="9">
                  <c:v>21</c:v>
                </c:pt>
                <c:pt idx="10">
                  <c:v>36</c:v>
                </c:pt>
                <c:pt idx="11">
                  <c:v>30</c:v>
                </c:pt>
                <c:pt idx="12">
                  <c:v>14</c:v>
                </c:pt>
                <c:pt idx="13">
                  <c:v>16</c:v>
                </c:pt>
                <c:pt idx="14">
                  <c:v>35</c:v>
                </c:pt>
                <c:pt idx="15">
                  <c:v>37</c:v>
                </c:pt>
                <c:pt idx="16">
                  <c:v>39</c:v>
                </c:pt>
                <c:pt idx="17">
                  <c:v>48</c:v>
                </c:pt>
                <c:pt idx="18">
                  <c:v>41</c:v>
                </c:pt>
                <c:pt idx="19">
                  <c:v>33</c:v>
                </c:pt>
                <c:pt idx="20">
                  <c:v>39</c:v>
                </c:pt>
                <c:pt idx="21">
                  <c:v>32</c:v>
                </c:pt>
                <c:pt idx="22">
                  <c:v>25</c:v>
                </c:pt>
                <c:pt idx="23">
                  <c:v>26</c:v>
                </c:pt>
              </c:numCache>
            </c:numRef>
          </c:val>
          <c:smooth val="0"/>
          <c:extLst>
            <c:ext xmlns:c16="http://schemas.microsoft.com/office/drawing/2014/chart" uri="{C3380CC4-5D6E-409C-BE32-E72D297353CC}">
              <c16:uniqueId val="{00000000-F1D1-484A-B540-92C24545BA7A}"/>
            </c:ext>
          </c:extLst>
        </c:ser>
        <c:dLbls>
          <c:showLegendKey val="0"/>
          <c:showVal val="0"/>
          <c:showCatName val="0"/>
          <c:showSerName val="0"/>
          <c:showPercent val="0"/>
          <c:showBubbleSize val="0"/>
        </c:dLbls>
        <c:smooth val="0"/>
        <c:axId val="325432208"/>
        <c:axId val="325432536"/>
      </c:lineChart>
      <c:dateAx>
        <c:axId val="32543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32536"/>
        <c:crosses val="autoZero"/>
        <c:auto val="1"/>
        <c:lblOffset val="100"/>
        <c:baseTimeUnit val="days"/>
      </c:dateAx>
      <c:valAx>
        <c:axId val="32543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3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c:v>
                </c:pt>
                <c:pt idx="1">
                  <c:v>26</c:v>
                </c:pt>
                <c:pt idx="2">
                  <c:v>36</c:v>
                </c:pt>
                <c:pt idx="3">
                  <c:v>26</c:v>
                </c:pt>
                <c:pt idx="4">
                  <c:v>28</c:v>
                </c:pt>
                <c:pt idx="5">
                  <c:v>38</c:v>
                </c:pt>
                <c:pt idx="6">
                  <c:v>36</c:v>
                </c:pt>
              </c:numCache>
            </c:numRef>
          </c:val>
          <c:extLst>
            <c:ext xmlns:c16="http://schemas.microsoft.com/office/drawing/2014/chart" uri="{C3380CC4-5D6E-409C-BE32-E72D297353CC}">
              <c16:uniqueId val="{00000000-4B86-468A-AD77-057C5FA4DC4B}"/>
            </c:ext>
          </c:extLst>
        </c:ser>
        <c:dLbls>
          <c:showLegendKey val="0"/>
          <c:showVal val="0"/>
          <c:showCatName val="0"/>
          <c:showSerName val="0"/>
          <c:showPercent val="0"/>
          <c:showBubbleSize val="0"/>
        </c:dLbls>
        <c:gapWidth val="219"/>
        <c:overlap val="-27"/>
        <c:axId val="384564400"/>
        <c:axId val="384565712"/>
      </c:barChart>
      <c:catAx>
        <c:axId val="38456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65712"/>
        <c:crosses val="autoZero"/>
        <c:auto val="1"/>
        <c:lblAlgn val="ctr"/>
        <c:lblOffset val="100"/>
        <c:noMultiLvlLbl val="0"/>
      </c:catAx>
      <c:valAx>
        <c:axId val="38456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6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4</c:v>
                </c:pt>
                <c:pt idx="4">
                  <c:v>0</c:v>
                </c:pt>
                <c:pt idx="5">
                  <c:v>0</c:v>
                </c:pt>
                <c:pt idx="6">
                  <c:v>0</c:v>
                </c:pt>
              </c:numCache>
            </c:numRef>
          </c:val>
          <c:extLst>
            <c:ext xmlns:c16="http://schemas.microsoft.com/office/drawing/2014/chart" uri="{C3380CC4-5D6E-409C-BE32-E72D297353CC}">
              <c16:uniqueId val="{00000000-4533-4D98-95BD-1674FFF49A06}"/>
            </c:ext>
          </c:extLst>
        </c:ser>
        <c:dLbls>
          <c:showLegendKey val="0"/>
          <c:showVal val="0"/>
          <c:showCatName val="0"/>
          <c:showSerName val="0"/>
          <c:showPercent val="0"/>
          <c:showBubbleSize val="0"/>
        </c:dLbls>
        <c:gapWidth val="219"/>
        <c:overlap val="-27"/>
        <c:axId val="325440736"/>
        <c:axId val="325442704"/>
      </c:barChart>
      <c:catAx>
        <c:axId val="32544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42704"/>
        <c:crosses val="autoZero"/>
        <c:auto val="1"/>
        <c:lblAlgn val="ctr"/>
        <c:lblOffset val="100"/>
        <c:noMultiLvlLbl val="0"/>
      </c:catAx>
      <c:valAx>
        <c:axId val="32544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4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2.11612592354642</c:v>
                </c:pt>
              </c:numCache>
            </c:numRef>
          </c:val>
          <c:extLst>
            <c:ext xmlns:c16="http://schemas.microsoft.com/office/drawing/2014/chart" uri="{C3380CC4-5D6E-409C-BE32-E72D297353CC}">
              <c16:uniqueId val="{00000000-4622-4363-9EFA-E113E95378D7}"/>
            </c:ext>
          </c:extLst>
        </c:ser>
        <c:dLbls>
          <c:showLegendKey val="0"/>
          <c:showVal val="0"/>
          <c:showCatName val="0"/>
          <c:showSerName val="0"/>
          <c:showPercent val="0"/>
          <c:showBubbleSize val="0"/>
        </c:dLbls>
        <c:gapWidth val="219"/>
        <c:overlap val="-27"/>
        <c:axId val="384570960"/>
        <c:axId val="384567680"/>
      </c:barChart>
      <c:catAx>
        <c:axId val="38457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67680"/>
        <c:crosses val="autoZero"/>
        <c:auto val="1"/>
        <c:lblAlgn val="ctr"/>
        <c:lblOffset val="100"/>
        <c:noMultiLvlLbl val="0"/>
      </c:catAx>
      <c:valAx>
        <c:axId val="38456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7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77B-4D7D-8BF0-8789C6DA30CC}"/>
            </c:ext>
          </c:extLst>
        </c:ser>
        <c:dLbls>
          <c:showLegendKey val="0"/>
          <c:showVal val="0"/>
          <c:showCatName val="0"/>
          <c:showSerName val="0"/>
          <c:showPercent val="0"/>
          <c:showBubbleSize val="0"/>
        </c:dLbls>
        <c:smooth val="0"/>
        <c:axId val="384567024"/>
        <c:axId val="384567352"/>
      </c:lineChart>
      <c:catAx>
        <c:axId val="38456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67352"/>
        <c:crosses val="autoZero"/>
        <c:auto val="1"/>
        <c:lblAlgn val="ctr"/>
        <c:lblOffset val="100"/>
        <c:noMultiLvlLbl val="0"/>
      </c:catAx>
      <c:valAx>
        <c:axId val="38456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6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1.12685125563426</c:v>
                </c:pt>
                <c:pt idx="11">
                  <c:v>2.3824855119124302</c:v>
                </c:pt>
                <c:pt idx="12">
                  <c:v>0</c:v>
                </c:pt>
                <c:pt idx="13">
                  <c:v>0</c:v>
                </c:pt>
                <c:pt idx="14">
                  <c:v>0</c:v>
                </c:pt>
                <c:pt idx="15">
                  <c:v>0</c:v>
                </c:pt>
                <c:pt idx="16">
                  <c:v>2.4871216999356101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EA6-46AD-B86D-BDB6EDBCE060}"/>
            </c:ext>
          </c:extLst>
        </c:ser>
        <c:dLbls>
          <c:showLegendKey val="0"/>
          <c:showVal val="0"/>
          <c:showCatName val="0"/>
          <c:showSerName val="0"/>
          <c:showPercent val="0"/>
          <c:showBubbleSize val="0"/>
        </c:dLbls>
        <c:smooth val="0"/>
        <c:axId val="384578504"/>
        <c:axId val="384578832"/>
      </c:lineChart>
      <c:catAx>
        <c:axId val="38457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78832"/>
        <c:crosses val="autoZero"/>
        <c:auto val="1"/>
        <c:lblAlgn val="ctr"/>
        <c:lblOffset val="100"/>
        <c:noMultiLvlLbl val="0"/>
      </c:catAx>
      <c:valAx>
        <c:axId val="38457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7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3</c:v>
                </c:pt>
              </c:numCache>
            </c:numRef>
          </c:val>
          <c:extLst>
            <c:ext xmlns:c16="http://schemas.microsoft.com/office/drawing/2014/chart" uri="{C3380CC4-5D6E-409C-BE32-E72D297353CC}">
              <c16:uniqueId val="{00000000-00EE-4103-8431-E07B393FEC47}"/>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1</c:v>
                </c:pt>
              </c:numCache>
            </c:numRef>
          </c:val>
          <c:extLst>
            <c:ext xmlns:c16="http://schemas.microsoft.com/office/drawing/2014/chart" uri="{C3380CC4-5D6E-409C-BE32-E72D297353CC}">
              <c16:uniqueId val="{00000001-00EE-4103-8431-E07B393FEC47}"/>
            </c:ext>
          </c:extLst>
        </c:ser>
        <c:dLbls>
          <c:showLegendKey val="0"/>
          <c:showVal val="0"/>
          <c:showCatName val="0"/>
          <c:showSerName val="0"/>
          <c:showPercent val="0"/>
          <c:showBubbleSize val="0"/>
        </c:dLbls>
        <c:gapWidth val="150"/>
        <c:overlap val="100"/>
        <c:axId val="322968752"/>
        <c:axId val="322972032"/>
      </c:barChart>
      <c:catAx>
        <c:axId val="32296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2032"/>
        <c:crosses val="autoZero"/>
        <c:auto val="1"/>
        <c:lblAlgn val="ctr"/>
        <c:lblOffset val="100"/>
        <c:noMultiLvlLbl val="0"/>
      </c:catAx>
      <c:valAx>
        <c:axId val="322972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6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70</c:v>
                </c:pt>
              </c:numCache>
            </c:numRef>
          </c:val>
          <c:extLst>
            <c:ext xmlns:c16="http://schemas.microsoft.com/office/drawing/2014/chart" uri="{C3380CC4-5D6E-409C-BE32-E72D297353CC}">
              <c16:uniqueId val="{00000000-27AB-4FD5-9D5E-EC805B467165}"/>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0</c:v>
                </c:pt>
              </c:numCache>
            </c:numRef>
          </c:val>
          <c:extLst>
            <c:ext xmlns:c16="http://schemas.microsoft.com/office/drawing/2014/chart" uri="{C3380CC4-5D6E-409C-BE32-E72D297353CC}">
              <c16:uniqueId val="{00000001-27AB-4FD5-9D5E-EC805B467165}"/>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457</c:v>
                </c:pt>
              </c:numCache>
            </c:numRef>
          </c:val>
          <c:extLst>
            <c:ext xmlns:c16="http://schemas.microsoft.com/office/drawing/2014/chart" uri="{C3380CC4-5D6E-409C-BE32-E72D297353CC}">
              <c16:uniqueId val="{00000002-27AB-4FD5-9D5E-EC805B467165}"/>
            </c:ext>
          </c:extLst>
        </c:ser>
        <c:dLbls>
          <c:showLegendKey val="0"/>
          <c:showVal val="0"/>
          <c:showCatName val="0"/>
          <c:showSerName val="0"/>
          <c:showPercent val="0"/>
          <c:showBubbleSize val="0"/>
        </c:dLbls>
        <c:gapWidth val="150"/>
        <c:overlap val="100"/>
        <c:axId val="321710904"/>
        <c:axId val="60640840"/>
      </c:barChart>
      <c:catAx>
        <c:axId val="32171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640840"/>
        <c:crosses val="autoZero"/>
        <c:auto val="1"/>
        <c:lblAlgn val="ctr"/>
        <c:lblOffset val="100"/>
        <c:noMultiLvlLbl val="0"/>
      </c:catAx>
      <c:valAx>
        <c:axId val="60640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1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0">
                  <c:v>2.4609192458594298</c:v>
                </c:pt>
                <c:pt idx="1">
                  <c:v>1.1127006835161</c:v>
                </c:pt>
              </c:numCache>
            </c:numRef>
          </c:val>
          <c:extLst>
            <c:ext xmlns:c16="http://schemas.microsoft.com/office/drawing/2014/chart" uri="{C3380CC4-5D6E-409C-BE32-E72D297353CC}">
              <c16:uniqueId val="{00000000-87F5-4A83-8640-771BA05BD17E}"/>
            </c:ext>
          </c:extLst>
        </c:ser>
        <c:dLbls>
          <c:showLegendKey val="0"/>
          <c:showVal val="0"/>
          <c:showCatName val="0"/>
          <c:showSerName val="0"/>
          <c:showPercent val="0"/>
          <c:showBubbleSize val="0"/>
        </c:dLbls>
        <c:gapWidth val="219"/>
        <c:overlap val="-27"/>
        <c:axId val="378443176"/>
        <c:axId val="378436616"/>
      </c:barChart>
      <c:catAx>
        <c:axId val="37844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36616"/>
        <c:crosses val="autoZero"/>
        <c:auto val="1"/>
        <c:lblAlgn val="ctr"/>
        <c:lblOffset val="100"/>
        <c:noMultiLvlLbl val="0"/>
      </c:catAx>
      <c:valAx>
        <c:axId val="37843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4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421</c:v>
                </c:pt>
              </c:numCache>
            </c:numRef>
          </c:val>
          <c:extLst>
            <c:ext xmlns:c16="http://schemas.microsoft.com/office/drawing/2014/chart" uri="{C3380CC4-5D6E-409C-BE32-E72D297353CC}">
              <c16:uniqueId val="{00000000-A5FA-4483-A5EA-EF20D6BA906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A5FA-4483-A5EA-EF20D6BA9062}"/>
            </c:ext>
          </c:extLst>
        </c:ser>
        <c:dLbls>
          <c:showLegendKey val="0"/>
          <c:showVal val="0"/>
          <c:showCatName val="0"/>
          <c:showSerName val="0"/>
          <c:showPercent val="0"/>
          <c:showBubbleSize val="0"/>
        </c:dLbls>
        <c:gapWidth val="150"/>
        <c:overlap val="100"/>
        <c:axId val="378444488"/>
        <c:axId val="378445144"/>
      </c:barChart>
      <c:catAx>
        <c:axId val="37844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45144"/>
        <c:crosses val="autoZero"/>
        <c:auto val="1"/>
        <c:lblAlgn val="ctr"/>
        <c:lblOffset val="100"/>
        <c:noMultiLvlLbl val="0"/>
      </c:catAx>
      <c:valAx>
        <c:axId val="378445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4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62609-D762-4D36-A77C-7A9308F790B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AE3C490-B0A0-4EA5-86BF-5D176DF9A90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77825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81FF-0BDF-4A90-A4D3-4E4CC7516074}"/>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57BD03D8-9A46-4306-8D6D-E6DF9F7D73A8}"/>
              </a:ext>
            </a:extLst>
          </p:cNvPr>
          <p:cNvGraphicFramePr>
            <a:graphicFrameLocks noGrp="1"/>
          </p:cNvGraphicFramePr>
          <p:nvPr>
            <p:ph type="tbl" sz="quarter" idx="13"/>
            <p:extLst>
              <p:ext uri="{D42A27DB-BD31-4B8C-83A1-F6EECF244321}">
                <p14:modId xmlns:p14="http://schemas.microsoft.com/office/powerpoint/2010/main" val="348964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6105667"/>
                    </a:ext>
                  </a:extLst>
                </a:gridCol>
                <a:gridCol w="658368">
                  <a:extLst>
                    <a:ext uri="{9D8B030D-6E8A-4147-A177-3AD203B41FA5}">
                      <a16:colId xmlns:a16="http://schemas.microsoft.com/office/drawing/2014/main" val="3183777958"/>
                    </a:ext>
                  </a:extLst>
                </a:gridCol>
                <a:gridCol w="658368">
                  <a:extLst>
                    <a:ext uri="{9D8B030D-6E8A-4147-A177-3AD203B41FA5}">
                      <a16:colId xmlns:a16="http://schemas.microsoft.com/office/drawing/2014/main" val="2634916112"/>
                    </a:ext>
                  </a:extLst>
                </a:gridCol>
                <a:gridCol w="658368">
                  <a:extLst>
                    <a:ext uri="{9D8B030D-6E8A-4147-A177-3AD203B41FA5}">
                      <a16:colId xmlns:a16="http://schemas.microsoft.com/office/drawing/2014/main" val="1869928665"/>
                    </a:ext>
                  </a:extLst>
                </a:gridCol>
                <a:gridCol w="658368">
                  <a:extLst>
                    <a:ext uri="{9D8B030D-6E8A-4147-A177-3AD203B41FA5}">
                      <a16:colId xmlns:a16="http://schemas.microsoft.com/office/drawing/2014/main" val="2574104760"/>
                    </a:ext>
                  </a:extLst>
                </a:gridCol>
                <a:gridCol w="658368">
                  <a:extLst>
                    <a:ext uri="{9D8B030D-6E8A-4147-A177-3AD203B41FA5}">
                      <a16:colId xmlns:a16="http://schemas.microsoft.com/office/drawing/2014/main" val="3189265208"/>
                    </a:ext>
                  </a:extLst>
                </a:gridCol>
                <a:gridCol w="658368">
                  <a:extLst>
                    <a:ext uri="{9D8B030D-6E8A-4147-A177-3AD203B41FA5}">
                      <a16:colId xmlns:a16="http://schemas.microsoft.com/office/drawing/2014/main" val="3059808817"/>
                    </a:ext>
                  </a:extLst>
                </a:gridCol>
                <a:gridCol w="658368">
                  <a:extLst>
                    <a:ext uri="{9D8B030D-6E8A-4147-A177-3AD203B41FA5}">
                      <a16:colId xmlns:a16="http://schemas.microsoft.com/office/drawing/2014/main" val="476079175"/>
                    </a:ext>
                  </a:extLst>
                </a:gridCol>
                <a:gridCol w="658368">
                  <a:extLst>
                    <a:ext uri="{9D8B030D-6E8A-4147-A177-3AD203B41FA5}">
                      <a16:colId xmlns:a16="http://schemas.microsoft.com/office/drawing/2014/main" val="495851330"/>
                    </a:ext>
                  </a:extLst>
                </a:gridCol>
                <a:gridCol w="658368">
                  <a:extLst>
                    <a:ext uri="{9D8B030D-6E8A-4147-A177-3AD203B41FA5}">
                      <a16:colId xmlns:a16="http://schemas.microsoft.com/office/drawing/2014/main" val="2988501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02233128"/>
                  </a:ext>
                </a:extLst>
              </a:tr>
              <a:tr h="370840">
                <a:tc>
                  <a:txBody>
                    <a:bodyPr/>
                    <a:lstStyle/>
                    <a:p>
                      <a:r>
                        <a:rPr lang="en-US" sz="1000"/>
                        <a:t>@camelbak_ar</a:t>
                      </a:r>
                    </a:p>
                  </a:txBody>
                  <a:tcPr/>
                </a:tc>
                <a:tc>
                  <a:txBody>
                    <a:bodyPr/>
                    <a:lstStyle/>
                    <a:p>
                      <a:r>
                        <a:rPr lang="en-US" sz="1000"/>
                        <a:t>6574</a:t>
                      </a:r>
                    </a:p>
                  </a:txBody>
                  <a:tcPr/>
                </a:tc>
                <a:tc>
                  <a:txBody>
                    <a:bodyPr/>
                    <a:lstStyle/>
                    <a:p>
                      <a:r>
                        <a:rPr lang="en-US" sz="1000"/>
                        <a:t>739</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421</a:t>
                      </a:r>
                    </a:p>
                  </a:txBody>
                  <a:tcPr/>
                </a:tc>
                <a:tc>
                  <a:txBody>
                    <a:bodyPr/>
                    <a:lstStyle/>
                    <a:p>
                      <a:r>
                        <a:rPr lang="en-US" sz="1000"/>
                        <a:t>106</a:t>
                      </a:r>
                    </a:p>
                  </a:txBody>
                  <a:tcPr/>
                </a:tc>
                <a:tc>
                  <a:txBody>
                    <a:bodyPr/>
                    <a:lstStyle/>
                    <a:p>
                      <a:r>
                        <a:rPr lang="en-US" sz="1000"/>
                        <a:t>2.1236 %</a:t>
                      </a:r>
                    </a:p>
                  </a:txBody>
                  <a:tcPr/>
                </a:tc>
                <a:extLst>
                  <a:ext uri="{0D108BD9-81ED-4DB2-BD59-A6C34878D82A}">
                    <a16:rowId xmlns:a16="http://schemas.microsoft.com/office/drawing/2014/main" val="2631747188"/>
                  </a:ext>
                </a:extLst>
              </a:tr>
            </a:tbl>
          </a:graphicData>
        </a:graphic>
      </p:graphicFrame>
      <p:sp>
        <p:nvSpPr>
          <p:cNvPr id="4" name="Text Placeholder 3">
            <a:extLst>
              <a:ext uri="{FF2B5EF4-FFF2-40B4-BE49-F238E27FC236}">
                <a16:creationId xmlns:a16="http://schemas.microsoft.com/office/drawing/2014/main" id="{925AA2BF-B66F-4AFF-91F6-84D21E34FB7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420812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8B46-ED19-42CC-98C6-4BF8C8D5D3BE}"/>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1E239FE0-56E6-436D-AA0A-4A61B5DA0873}"/>
              </a:ext>
            </a:extLst>
          </p:cNvPr>
          <p:cNvGraphicFramePr>
            <a:graphicFrameLocks noGrp="1"/>
          </p:cNvGraphicFramePr>
          <p:nvPr>
            <p:ph type="chart" sz="quarter" idx="13"/>
            <p:extLst>
              <p:ext uri="{D42A27DB-BD31-4B8C-83A1-F6EECF244321}">
                <p14:modId xmlns:p14="http://schemas.microsoft.com/office/powerpoint/2010/main" val="122073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A0A5A-5DE6-4877-858F-3AE50F61F20D}"/>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039B266-7CDD-4018-9767-B5B4DA2C70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5883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5D82-FFEC-4E4B-967A-2BC8D7B55A53}"/>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BF529DED-7E3E-4FA8-8AAB-B015F209C8C7}"/>
              </a:ext>
            </a:extLst>
          </p:cNvPr>
          <p:cNvGraphicFramePr>
            <a:graphicFrameLocks noGrp="1"/>
          </p:cNvGraphicFramePr>
          <p:nvPr>
            <p:ph type="chart" sz="quarter" idx="13"/>
            <p:extLst>
              <p:ext uri="{D42A27DB-BD31-4B8C-83A1-F6EECF244321}">
                <p14:modId xmlns:p14="http://schemas.microsoft.com/office/powerpoint/2010/main" val="3935982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429FD-6A38-44A5-8FB1-1E2B9BDAF9C9}"/>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A88B899-35CF-4132-BFA8-ED09D66AC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8358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7D7BA-AB56-4BFE-9527-09A65A61E695}"/>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1260D250-25B9-4BF5-B86A-69ACDD065807}"/>
              </a:ext>
            </a:extLst>
          </p:cNvPr>
          <p:cNvGraphicFramePr>
            <a:graphicFrameLocks noGrp="1"/>
          </p:cNvGraphicFramePr>
          <p:nvPr>
            <p:ph type="chart" sz="quarter" idx="13"/>
            <p:extLst>
              <p:ext uri="{D42A27DB-BD31-4B8C-83A1-F6EECF244321}">
                <p14:modId xmlns:p14="http://schemas.microsoft.com/office/powerpoint/2010/main" val="1139964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2D810-4183-4978-A076-594C7896BEDB}"/>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B524A145-0122-41BB-BF40-87FB7F33D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49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23E94-C538-42ED-9A10-E5E66DF56C8C}"/>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318E1604-7009-494B-8FBD-D3448DC940CA}"/>
              </a:ext>
            </a:extLst>
          </p:cNvPr>
          <p:cNvGraphicFramePr>
            <a:graphicFrameLocks noGrp="1"/>
          </p:cNvGraphicFramePr>
          <p:nvPr>
            <p:ph type="chart" sz="quarter" idx="13"/>
            <p:extLst>
              <p:ext uri="{D42A27DB-BD31-4B8C-83A1-F6EECF244321}">
                <p14:modId xmlns:p14="http://schemas.microsoft.com/office/powerpoint/2010/main" val="905794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46FEA7-8CD7-4C42-ADDF-75385BEEA2AF}"/>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CDE962D-A5AE-4CE3-ABDE-B8E26BBD6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4776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154-6B5E-42C8-823C-229EF4E861ED}"/>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4525DF83-27B5-4B71-9771-E2528DF2C542}"/>
              </a:ext>
            </a:extLst>
          </p:cNvPr>
          <p:cNvGraphicFramePr>
            <a:graphicFrameLocks noGrp="1"/>
          </p:cNvGraphicFramePr>
          <p:nvPr>
            <p:ph type="chart" sz="quarter" idx="13"/>
            <p:extLst>
              <p:ext uri="{D42A27DB-BD31-4B8C-83A1-F6EECF244321}">
                <p14:modId xmlns:p14="http://schemas.microsoft.com/office/powerpoint/2010/main" val="3102815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9A969-5A7E-4D75-ADA6-70841D5A1117}"/>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361F7711-E47B-4122-903B-E936196CC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931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2984-0FBA-48A3-864F-CDB760798685}"/>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8F105524-F2BF-4DB9-B308-2842BFBC0DD3}"/>
              </a:ext>
            </a:extLst>
          </p:cNvPr>
          <p:cNvGraphicFramePr>
            <a:graphicFrameLocks noGrp="1"/>
          </p:cNvGraphicFramePr>
          <p:nvPr>
            <p:ph type="chart" sz="quarter" idx="13"/>
            <p:extLst>
              <p:ext uri="{D42A27DB-BD31-4B8C-83A1-F6EECF244321}">
                <p14:modId xmlns:p14="http://schemas.microsoft.com/office/powerpoint/2010/main" val="4080184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AB7AF2-42AA-4124-A936-B6D89D062D6D}"/>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6711F6C-A2A2-41D6-97D6-C2750BD3BC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272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A703-CDF5-470B-8FC9-0C0AE170531B}"/>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CCDC3885-0054-4583-A095-6F9DCA5A74E1}"/>
              </a:ext>
            </a:extLst>
          </p:cNvPr>
          <p:cNvGraphicFramePr>
            <a:graphicFrameLocks noGrp="1"/>
          </p:cNvGraphicFramePr>
          <p:nvPr>
            <p:ph type="chart" sz="quarter" idx="13"/>
            <p:extLst>
              <p:ext uri="{D42A27DB-BD31-4B8C-83A1-F6EECF244321}">
                <p14:modId xmlns:p14="http://schemas.microsoft.com/office/powerpoint/2010/main" val="140134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6A25A-5325-4362-AC3A-64268493BBEB}"/>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E22198E-5BED-44D6-88B9-5A29965A5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789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6851D-EC65-4290-B21C-1EEA177B3961}"/>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EA7E7E50-47AF-4585-B1A7-B8003BD987F9}"/>
              </a:ext>
            </a:extLst>
          </p:cNvPr>
          <p:cNvGraphicFramePr>
            <a:graphicFrameLocks noGrp="1"/>
          </p:cNvGraphicFramePr>
          <p:nvPr>
            <p:ph type="chart" sz="quarter" idx="13"/>
            <p:extLst>
              <p:ext uri="{D42A27DB-BD31-4B8C-83A1-F6EECF244321}">
                <p14:modId xmlns:p14="http://schemas.microsoft.com/office/powerpoint/2010/main" val="3818068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9D872C-AF61-4DDD-B05E-2AD956C24EA4}"/>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0FFCBA7D-3DA9-4FC0-BBF6-524C93878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218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5133F-828B-42AA-806B-4795D650BE3D}"/>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817D544B-0E9E-4AF9-B679-367967FAB8D6}"/>
              </a:ext>
            </a:extLst>
          </p:cNvPr>
          <p:cNvGraphicFramePr>
            <a:graphicFrameLocks noGrp="1"/>
          </p:cNvGraphicFramePr>
          <p:nvPr>
            <p:ph type="chart" sz="quarter" idx="13"/>
            <p:extLst>
              <p:ext uri="{D42A27DB-BD31-4B8C-83A1-F6EECF244321}">
                <p14:modId xmlns:p14="http://schemas.microsoft.com/office/powerpoint/2010/main" val="2061423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469F5A-801D-4672-B9CB-6F535288A007}"/>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C62E2B4B-9939-4481-BA09-49833E375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2643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395F-640D-4895-B551-5C4BEF1DDAFC}"/>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ADB73C7F-B5D2-4129-84A8-AC82F69D264F}"/>
              </a:ext>
            </a:extLst>
          </p:cNvPr>
          <p:cNvGraphicFramePr>
            <a:graphicFrameLocks noGrp="1"/>
          </p:cNvGraphicFramePr>
          <p:nvPr>
            <p:ph type="chart" sz="quarter" idx="13"/>
            <p:extLst>
              <p:ext uri="{D42A27DB-BD31-4B8C-83A1-F6EECF244321}">
                <p14:modId xmlns:p14="http://schemas.microsoft.com/office/powerpoint/2010/main" val="3471162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F2FBA-6F5D-4DD9-A97A-6534309036C6}"/>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AFBBF4F-960E-4026-87CA-C1C1AC74A7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792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9F105-EB6B-4321-9A95-9E9A39D19642}"/>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0F1D3FE8-2312-4DFE-91BC-6D65418ABDF0}"/>
              </a:ext>
            </a:extLst>
          </p:cNvPr>
          <p:cNvGraphicFramePr>
            <a:graphicFrameLocks noGrp="1"/>
          </p:cNvGraphicFramePr>
          <p:nvPr>
            <p:ph type="chart" sz="quarter" idx="13"/>
            <p:extLst>
              <p:ext uri="{D42A27DB-BD31-4B8C-83A1-F6EECF244321}">
                <p14:modId xmlns:p14="http://schemas.microsoft.com/office/powerpoint/2010/main" val="1624108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C14D4-912D-41FF-A536-FE4759882D3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4F5FE82-7228-45A9-B160-E66A5B787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526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0A52-58A6-4D55-8AF4-CF827EEF488D}"/>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C4AE4609-C38F-4CE2-AB41-B6C3A0A7BEEB}"/>
              </a:ext>
            </a:extLst>
          </p:cNvPr>
          <p:cNvGraphicFramePr>
            <a:graphicFrameLocks noGrp="1"/>
          </p:cNvGraphicFramePr>
          <p:nvPr>
            <p:ph type="chart" sz="quarter" idx="13"/>
            <p:extLst>
              <p:ext uri="{D42A27DB-BD31-4B8C-83A1-F6EECF244321}">
                <p14:modId xmlns:p14="http://schemas.microsoft.com/office/powerpoint/2010/main" val="3776992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77C183-9DE9-4B76-991A-A960A3FCBE59}"/>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ED4573A8-90F2-4738-9853-778CB37363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321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9379-9128-4F73-AFC0-6BC4730A8B77}"/>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24F663FF-1891-44E3-8D3D-4D50833DAB8E}"/>
              </a:ext>
            </a:extLst>
          </p:cNvPr>
          <p:cNvGraphicFramePr>
            <a:graphicFrameLocks noGrp="1"/>
          </p:cNvGraphicFramePr>
          <p:nvPr>
            <p:ph type="tbl" sz="quarter" idx="13"/>
            <p:extLst>
              <p:ext uri="{D42A27DB-BD31-4B8C-83A1-F6EECF244321}">
                <p14:modId xmlns:p14="http://schemas.microsoft.com/office/powerpoint/2010/main" val="384807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3386105"/>
                    </a:ext>
                  </a:extLst>
                </a:gridCol>
                <a:gridCol w="1399032">
                  <a:extLst>
                    <a:ext uri="{9D8B030D-6E8A-4147-A177-3AD203B41FA5}">
                      <a16:colId xmlns:a16="http://schemas.microsoft.com/office/drawing/2014/main" val="2152041179"/>
                    </a:ext>
                  </a:extLst>
                </a:gridCol>
                <a:gridCol w="1399032">
                  <a:extLst>
                    <a:ext uri="{9D8B030D-6E8A-4147-A177-3AD203B41FA5}">
                      <a16:colId xmlns:a16="http://schemas.microsoft.com/office/drawing/2014/main" val="1373926269"/>
                    </a:ext>
                  </a:extLst>
                </a:gridCol>
                <a:gridCol w="1399032">
                  <a:extLst>
                    <a:ext uri="{9D8B030D-6E8A-4147-A177-3AD203B41FA5}">
                      <a16:colId xmlns:a16="http://schemas.microsoft.com/office/drawing/2014/main" val="1811979020"/>
                    </a:ext>
                  </a:extLst>
                </a:gridCol>
                <a:gridCol w="1399032">
                  <a:extLst>
                    <a:ext uri="{9D8B030D-6E8A-4147-A177-3AD203B41FA5}">
                      <a16:colId xmlns:a16="http://schemas.microsoft.com/office/drawing/2014/main" val="428518827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704293901"/>
                  </a:ext>
                </a:extLst>
              </a:tr>
              <a:tr h="370840">
                <a:tc>
                  <a:txBody>
                    <a:bodyPr/>
                    <a:lstStyle/>
                    <a:p>
                      <a:r>
                        <a:rPr lang="en-US" sz="1000"/>
                        <a:t>#CamelbakArgentina</a:t>
                      </a:r>
                    </a:p>
                  </a:txBody>
                  <a:tcPr/>
                </a:tc>
                <a:tc>
                  <a:txBody>
                    <a:bodyPr/>
                    <a:lstStyle/>
                    <a:p>
                      <a:r>
                        <a:rPr lang="en-US" sz="1000"/>
                        <a:t>4</a:t>
                      </a:r>
                    </a:p>
                  </a:txBody>
                  <a:tcPr/>
                </a:tc>
                <a:tc>
                  <a:txBody>
                    <a:bodyPr/>
                    <a:lstStyle/>
                    <a:p>
                      <a:r>
                        <a:rPr lang="en-US" sz="1000"/>
                        <a:t>105.25</a:t>
                      </a:r>
                    </a:p>
                  </a:txBody>
                  <a:tcPr/>
                </a:tc>
                <a:tc>
                  <a:txBody>
                    <a:bodyPr/>
                    <a:lstStyle/>
                    <a:p>
                      <a:r>
                        <a:rPr lang="en-US" sz="1000"/>
                        <a:t>26.5</a:t>
                      </a:r>
                    </a:p>
                  </a:txBody>
                  <a:tcPr/>
                </a:tc>
                <a:tc>
                  <a:txBody>
                    <a:bodyPr/>
                    <a:lstStyle/>
                    <a:p>
                      <a:r>
                        <a:rPr lang="en-US" sz="1000"/>
                        <a:t>131.75</a:t>
                      </a:r>
                    </a:p>
                  </a:txBody>
                  <a:tcPr/>
                </a:tc>
                <a:extLst>
                  <a:ext uri="{0D108BD9-81ED-4DB2-BD59-A6C34878D82A}">
                    <a16:rowId xmlns:a16="http://schemas.microsoft.com/office/drawing/2014/main" val="1366188331"/>
                  </a:ext>
                </a:extLst>
              </a:tr>
              <a:tr h="370840">
                <a:tc>
                  <a:txBody>
                    <a:bodyPr/>
                    <a:lstStyle/>
                    <a:p>
                      <a:r>
                        <a:rPr lang="en-US" sz="1000"/>
                        <a:t>#Camelbak</a:t>
                      </a:r>
                    </a:p>
                  </a:txBody>
                  <a:tcPr/>
                </a:tc>
                <a:tc>
                  <a:txBody>
                    <a:bodyPr/>
                    <a:lstStyle/>
                    <a:p>
                      <a:r>
                        <a:rPr lang="en-US" sz="1000"/>
                        <a:t>4</a:t>
                      </a:r>
                    </a:p>
                  </a:txBody>
                  <a:tcPr/>
                </a:tc>
                <a:tc>
                  <a:txBody>
                    <a:bodyPr/>
                    <a:lstStyle/>
                    <a:p>
                      <a:r>
                        <a:rPr lang="en-US" sz="1000"/>
                        <a:t>105.25</a:t>
                      </a:r>
                    </a:p>
                  </a:txBody>
                  <a:tcPr/>
                </a:tc>
                <a:tc>
                  <a:txBody>
                    <a:bodyPr/>
                    <a:lstStyle/>
                    <a:p>
                      <a:r>
                        <a:rPr lang="en-US" sz="1000"/>
                        <a:t>26.5</a:t>
                      </a:r>
                    </a:p>
                  </a:txBody>
                  <a:tcPr/>
                </a:tc>
                <a:tc>
                  <a:txBody>
                    <a:bodyPr/>
                    <a:lstStyle/>
                    <a:p>
                      <a:r>
                        <a:rPr lang="en-US" sz="1000"/>
                        <a:t>131.75</a:t>
                      </a:r>
                    </a:p>
                  </a:txBody>
                  <a:tcPr/>
                </a:tc>
                <a:extLst>
                  <a:ext uri="{0D108BD9-81ED-4DB2-BD59-A6C34878D82A}">
                    <a16:rowId xmlns:a16="http://schemas.microsoft.com/office/drawing/2014/main" val="2761327852"/>
                  </a:ext>
                </a:extLst>
              </a:tr>
              <a:tr h="370840">
                <a:tc>
                  <a:txBody>
                    <a:bodyPr/>
                    <a:lstStyle/>
                    <a:p>
                      <a:r>
                        <a:rPr lang="en-US" sz="1000"/>
                        <a:t>#agua</a:t>
                      </a:r>
                    </a:p>
                  </a:txBody>
                  <a:tcPr/>
                </a:tc>
                <a:tc>
                  <a:txBody>
                    <a:bodyPr/>
                    <a:lstStyle/>
                    <a:p>
                      <a:r>
                        <a:rPr lang="en-US" sz="1000"/>
                        <a:t>4</a:t>
                      </a:r>
                    </a:p>
                  </a:txBody>
                  <a:tcPr/>
                </a:tc>
                <a:tc>
                  <a:txBody>
                    <a:bodyPr/>
                    <a:lstStyle/>
                    <a:p>
                      <a:r>
                        <a:rPr lang="en-US" sz="1000"/>
                        <a:t>105.25</a:t>
                      </a:r>
                    </a:p>
                  </a:txBody>
                  <a:tcPr/>
                </a:tc>
                <a:tc>
                  <a:txBody>
                    <a:bodyPr/>
                    <a:lstStyle/>
                    <a:p>
                      <a:r>
                        <a:rPr lang="en-US" sz="1000"/>
                        <a:t>26.5</a:t>
                      </a:r>
                    </a:p>
                  </a:txBody>
                  <a:tcPr/>
                </a:tc>
                <a:tc>
                  <a:txBody>
                    <a:bodyPr/>
                    <a:lstStyle/>
                    <a:p>
                      <a:r>
                        <a:rPr lang="en-US" sz="1000"/>
                        <a:t>131.75</a:t>
                      </a:r>
                    </a:p>
                  </a:txBody>
                  <a:tcPr/>
                </a:tc>
                <a:extLst>
                  <a:ext uri="{0D108BD9-81ED-4DB2-BD59-A6C34878D82A}">
                    <a16:rowId xmlns:a16="http://schemas.microsoft.com/office/drawing/2014/main" val="3622275908"/>
                  </a:ext>
                </a:extLst>
              </a:tr>
              <a:tr h="370840">
                <a:tc>
                  <a:txBody>
                    <a:bodyPr/>
                    <a:lstStyle/>
                    <a:p>
                      <a:r>
                        <a:rPr lang="en-US" sz="1000"/>
                        <a:t>#hidratacion</a:t>
                      </a:r>
                    </a:p>
                  </a:txBody>
                  <a:tcPr/>
                </a:tc>
                <a:tc>
                  <a:txBody>
                    <a:bodyPr/>
                    <a:lstStyle/>
                    <a:p>
                      <a:r>
                        <a:rPr lang="en-US" sz="1000"/>
                        <a:t>4</a:t>
                      </a:r>
                    </a:p>
                  </a:txBody>
                  <a:tcPr/>
                </a:tc>
                <a:tc>
                  <a:txBody>
                    <a:bodyPr/>
                    <a:lstStyle/>
                    <a:p>
                      <a:r>
                        <a:rPr lang="en-US" sz="1000"/>
                        <a:t>105.25</a:t>
                      </a:r>
                    </a:p>
                  </a:txBody>
                  <a:tcPr/>
                </a:tc>
                <a:tc>
                  <a:txBody>
                    <a:bodyPr/>
                    <a:lstStyle/>
                    <a:p>
                      <a:r>
                        <a:rPr lang="en-US" sz="1000"/>
                        <a:t>26.5</a:t>
                      </a:r>
                    </a:p>
                  </a:txBody>
                  <a:tcPr/>
                </a:tc>
                <a:tc>
                  <a:txBody>
                    <a:bodyPr/>
                    <a:lstStyle/>
                    <a:p>
                      <a:r>
                        <a:rPr lang="en-US" sz="1000"/>
                        <a:t>131.75</a:t>
                      </a:r>
                    </a:p>
                  </a:txBody>
                  <a:tcPr/>
                </a:tc>
                <a:extLst>
                  <a:ext uri="{0D108BD9-81ED-4DB2-BD59-A6C34878D82A}">
                    <a16:rowId xmlns:a16="http://schemas.microsoft.com/office/drawing/2014/main" val="1259581925"/>
                  </a:ext>
                </a:extLst>
              </a:tr>
              <a:tr h="370840">
                <a:tc>
                  <a:txBody>
                    <a:bodyPr/>
                    <a:lstStyle/>
                    <a:p>
                      <a:r>
                        <a:rPr lang="en-US" sz="1000"/>
                        <a:t>#deportes</a:t>
                      </a:r>
                    </a:p>
                  </a:txBody>
                  <a:tcPr/>
                </a:tc>
                <a:tc>
                  <a:txBody>
                    <a:bodyPr/>
                    <a:lstStyle/>
                    <a:p>
                      <a:r>
                        <a:rPr lang="en-US" sz="1000"/>
                        <a:t>4</a:t>
                      </a:r>
                    </a:p>
                  </a:txBody>
                  <a:tcPr/>
                </a:tc>
                <a:tc>
                  <a:txBody>
                    <a:bodyPr/>
                    <a:lstStyle/>
                    <a:p>
                      <a:r>
                        <a:rPr lang="en-US" sz="1000"/>
                        <a:t>105.25</a:t>
                      </a:r>
                    </a:p>
                  </a:txBody>
                  <a:tcPr/>
                </a:tc>
                <a:tc>
                  <a:txBody>
                    <a:bodyPr/>
                    <a:lstStyle/>
                    <a:p>
                      <a:r>
                        <a:rPr lang="en-US" sz="1000"/>
                        <a:t>26.5</a:t>
                      </a:r>
                    </a:p>
                  </a:txBody>
                  <a:tcPr/>
                </a:tc>
                <a:tc>
                  <a:txBody>
                    <a:bodyPr/>
                    <a:lstStyle/>
                    <a:p>
                      <a:r>
                        <a:rPr lang="en-US" sz="1000"/>
                        <a:t>131.75</a:t>
                      </a:r>
                    </a:p>
                  </a:txBody>
                  <a:tcPr/>
                </a:tc>
                <a:extLst>
                  <a:ext uri="{0D108BD9-81ED-4DB2-BD59-A6C34878D82A}">
                    <a16:rowId xmlns:a16="http://schemas.microsoft.com/office/drawing/2014/main" val="4228418163"/>
                  </a:ext>
                </a:extLst>
              </a:tr>
              <a:tr h="370840">
                <a:tc>
                  <a:txBody>
                    <a:bodyPr/>
                    <a:lstStyle/>
                    <a:p>
                      <a:r>
                        <a:rPr lang="en-US" sz="1000"/>
                        <a:t>#ciclismo</a:t>
                      </a:r>
                    </a:p>
                  </a:txBody>
                  <a:tcPr/>
                </a:tc>
                <a:tc>
                  <a:txBody>
                    <a:bodyPr/>
                    <a:lstStyle/>
                    <a:p>
                      <a:r>
                        <a:rPr lang="en-US" sz="1000"/>
                        <a:t>4</a:t>
                      </a:r>
                    </a:p>
                  </a:txBody>
                  <a:tcPr/>
                </a:tc>
                <a:tc>
                  <a:txBody>
                    <a:bodyPr/>
                    <a:lstStyle/>
                    <a:p>
                      <a:r>
                        <a:rPr lang="en-US" sz="1000"/>
                        <a:t>105.25</a:t>
                      </a:r>
                    </a:p>
                  </a:txBody>
                  <a:tcPr/>
                </a:tc>
                <a:tc>
                  <a:txBody>
                    <a:bodyPr/>
                    <a:lstStyle/>
                    <a:p>
                      <a:r>
                        <a:rPr lang="en-US" sz="1000"/>
                        <a:t>26.5</a:t>
                      </a:r>
                    </a:p>
                  </a:txBody>
                  <a:tcPr/>
                </a:tc>
                <a:tc>
                  <a:txBody>
                    <a:bodyPr/>
                    <a:lstStyle/>
                    <a:p>
                      <a:r>
                        <a:rPr lang="en-US" sz="1000"/>
                        <a:t>131.75</a:t>
                      </a:r>
                    </a:p>
                  </a:txBody>
                  <a:tcPr/>
                </a:tc>
                <a:extLst>
                  <a:ext uri="{0D108BD9-81ED-4DB2-BD59-A6C34878D82A}">
                    <a16:rowId xmlns:a16="http://schemas.microsoft.com/office/drawing/2014/main" val="513704312"/>
                  </a:ext>
                </a:extLst>
              </a:tr>
              <a:tr h="370840">
                <a:tc>
                  <a:txBody>
                    <a:bodyPr/>
                    <a:lstStyle/>
                    <a:p>
                      <a:r>
                        <a:rPr lang="en-US" sz="1000"/>
                        <a:t>#podium</a:t>
                      </a:r>
                    </a:p>
                  </a:txBody>
                  <a:tcPr/>
                </a:tc>
                <a:tc>
                  <a:txBody>
                    <a:bodyPr/>
                    <a:lstStyle/>
                    <a:p>
                      <a:r>
                        <a:rPr lang="en-US" sz="1000"/>
                        <a:t>2</a:t>
                      </a:r>
                    </a:p>
                  </a:txBody>
                  <a:tcPr/>
                </a:tc>
                <a:tc>
                  <a:txBody>
                    <a:bodyPr/>
                    <a:lstStyle/>
                    <a:p>
                      <a:r>
                        <a:rPr lang="en-US" sz="1000"/>
                        <a:t>81</a:t>
                      </a:r>
                    </a:p>
                  </a:txBody>
                  <a:tcPr/>
                </a:tc>
                <a:tc>
                  <a:txBody>
                    <a:bodyPr/>
                    <a:lstStyle/>
                    <a:p>
                      <a:r>
                        <a:rPr lang="en-US" sz="1000"/>
                        <a:t>6.5</a:t>
                      </a:r>
                    </a:p>
                  </a:txBody>
                  <a:tcPr/>
                </a:tc>
                <a:tc>
                  <a:txBody>
                    <a:bodyPr/>
                    <a:lstStyle/>
                    <a:p>
                      <a:r>
                        <a:rPr lang="en-US" sz="1000"/>
                        <a:t>87.5</a:t>
                      </a:r>
                    </a:p>
                  </a:txBody>
                  <a:tcPr/>
                </a:tc>
                <a:extLst>
                  <a:ext uri="{0D108BD9-81ED-4DB2-BD59-A6C34878D82A}">
                    <a16:rowId xmlns:a16="http://schemas.microsoft.com/office/drawing/2014/main" val="1713737462"/>
                  </a:ext>
                </a:extLst>
              </a:tr>
              <a:tr h="370840">
                <a:tc>
                  <a:txBody>
                    <a:bodyPr/>
                    <a:lstStyle/>
                    <a:p>
                      <a:r>
                        <a:rPr lang="en-US" sz="1000"/>
                        <a:t>#lobo</a:t>
                      </a:r>
                    </a:p>
                  </a:txBody>
                  <a:tcPr/>
                </a:tc>
                <a:tc>
                  <a:txBody>
                    <a:bodyPr/>
                    <a:lstStyle/>
                    <a:p>
                      <a:r>
                        <a:rPr lang="en-US" sz="1000"/>
                        <a:t>1</a:t>
                      </a:r>
                    </a:p>
                  </a:txBody>
                  <a:tcPr/>
                </a:tc>
                <a:tc>
                  <a:txBody>
                    <a:bodyPr/>
                    <a:lstStyle/>
                    <a:p>
                      <a:r>
                        <a:rPr lang="en-US" sz="1000"/>
                        <a:t>138</a:t>
                      </a:r>
                    </a:p>
                  </a:txBody>
                  <a:tcPr/>
                </a:tc>
                <a:tc>
                  <a:txBody>
                    <a:bodyPr/>
                    <a:lstStyle/>
                    <a:p>
                      <a:r>
                        <a:rPr lang="en-US" sz="1000"/>
                        <a:t>66</a:t>
                      </a:r>
                    </a:p>
                  </a:txBody>
                  <a:tcPr/>
                </a:tc>
                <a:tc>
                  <a:txBody>
                    <a:bodyPr/>
                    <a:lstStyle/>
                    <a:p>
                      <a:r>
                        <a:rPr lang="en-US" sz="1000"/>
                        <a:t>204</a:t>
                      </a:r>
                    </a:p>
                  </a:txBody>
                  <a:tcPr/>
                </a:tc>
                <a:extLst>
                  <a:ext uri="{0D108BD9-81ED-4DB2-BD59-A6C34878D82A}">
                    <a16:rowId xmlns:a16="http://schemas.microsoft.com/office/drawing/2014/main" val="1311837785"/>
                  </a:ext>
                </a:extLst>
              </a:tr>
            </a:tbl>
          </a:graphicData>
        </a:graphic>
      </p:graphicFrame>
      <p:sp>
        <p:nvSpPr>
          <p:cNvPr id="4" name="Text Placeholder 3">
            <a:extLst>
              <a:ext uri="{FF2B5EF4-FFF2-40B4-BE49-F238E27FC236}">
                <a16:creationId xmlns:a16="http://schemas.microsoft.com/office/drawing/2014/main" id="{19B9521A-E4CC-413B-96AF-1FC0A816510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111096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5BAE2-B607-406D-A262-61DF3BBE6A4D}"/>
              </a:ext>
            </a:extLst>
          </p:cNvPr>
          <p:cNvSpPr>
            <a:spLocks noGrp="1"/>
          </p:cNvSpPr>
          <p:nvPr>
            <p:ph type="title"/>
          </p:nvPr>
        </p:nvSpPr>
        <p:spPr/>
        <p:txBody>
          <a:bodyPr/>
          <a:lstStyle/>
          <a:p>
            <a:r>
              <a:rPr lang="en-US"/>
              <a:t>Instagram Posts Table | CamelBak - 1 of 4</a:t>
            </a:r>
          </a:p>
        </p:txBody>
      </p:sp>
      <p:graphicFrame>
        <p:nvGraphicFramePr>
          <p:cNvPr id="5" name="Table Placeholder 4">
            <a:extLst>
              <a:ext uri="{FF2B5EF4-FFF2-40B4-BE49-F238E27FC236}">
                <a16:creationId xmlns:a16="http://schemas.microsoft.com/office/drawing/2014/main" id="{A7189624-4DC8-4C64-9B1B-A0513E8CB2B8}"/>
              </a:ext>
            </a:extLst>
          </p:cNvPr>
          <p:cNvGraphicFramePr>
            <a:graphicFrameLocks noGrp="1"/>
          </p:cNvGraphicFramePr>
          <p:nvPr>
            <p:ph type="tbl" sz="quarter" idx="13"/>
            <p:extLst>
              <p:ext uri="{D42A27DB-BD31-4B8C-83A1-F6EECF244321}">
                <p14:modId xmlns:p14="http://schemas.microsoft.com/office/powerpoint/2010/main" val="3227856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7351522"/>
                    </a:ext>
                  </a:extLst>
                </a:gridCol>
                <a:gridCol w="1810512">
                  <a:extLst>
                    <a:ext uri="{9D8B030D-6E8A-4147-A177-3AD203B41FA5}">
                      <a16:colId xmlns:a16="http://schemas.microsoft.com/office/drawing/2014/main" val="3159847461"/>
                    </a:ext>
                  </a:extLst>
                </a:gridCol>
                <a:gridCol w="822960">
                  <a:extLst>
                    <a:ext uri="{9D8B030D-6E8A-4147-A177-3AD203B41FA5}">
                      <a16:colId xmlns:a16="http://schemas.microsoft.com/office/drawing/2014/main" val="4013541249"/>
                    </a:ext>
                  </a:extLst>
                </a:gridCol>
                <a:gridCol w="822960">
                  <a:extLst>
                    <a:ext uri="{9D8B030D-6E8A-4147-A177-3AD203B41FA5}">
                      <a16:colId xmlns:a16="http://schemas.microsoft.com/office/drawing/2014/main" val="2354998860"/>
                    </a:ext>
                  </a:extLst>
                </a:gridCol>
                <a:gridCol w="822960">
                  <a:extLst>
                    <a:ext uri="{9D8B030D-6E8A-4147-A177-3AD203B41FA5}">
                      <a16:colId xmlns:a16="http://schemas.microsoft.com/office/drawing/2014/main" val="559541374"/>
                    </a:ext>
                  </a:extLst>
                </a:gridCol>
                <a:gridCol w="822960">
                  <a:extLst>
                    <a:ext uri="{9D8B030D-6E8A-4147-A177-3AD203B41FA5}">
                      <a16:colId xmlns:a16="http://schemas.microsoft.com/office/drawing/2014/main" val="1886014176"/>
                    </a:ext>
                  </a:extLst>
                </a:gridCol>
                <a:gridCol w="822960">
                  <a:extLst>
                    <a:ext uri="{9D8B030D-6E8A-4147-A177-3AD203B41FA5}">
                      <a16:colId xmlns:a16="http://schemas.microsoft.com/office/drawing/2014/main" val="343569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26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- 2022-01-27 16:32:38</a:t>
                      </a:r>
                      <a:r>
                        <a:rPr kumimoji="0" lang="es-ES" sz="1000" b="0" i="0" u="none" strike="noStrike" kern="1200" cap="none" spc="0" normalizeH="0" baseline="0" noProof="0">
                          <a:ln>
                            <a:noFill/>
                          </a:ln>
                          <a:solidFill>
                            <a:prstClr val="black"/>
                          </a:solidFill>
                          <a:effectLst/>
                          <a:uLnTx/>
                          <a:uFillTx/>
                          <a:latin typeface="+mn-lt"/>
                          <a:ea typeface="+mn-ea"/>
                          <a:cs typeface="+mn-cs"/>
                        </a:rPr>
                        <a:t>
 La mochila de hidratación 𝐂𝐚𝐦𝐞𝐥𝐛𝐚𝐤 𝐋𝐨𝐛𝐨 está diseñada para aquellos ciclistas que necesitan una hidratación rápida y adecuada en los días calurosos.. 
☑️Con una capacidad  de 6 litros y una bolsa de reserva de agua Crux de 3 litros con QuickLink, transporta agua suficiente para un día largo de viaje. 
☑️El panel trasero Air Director y el arnés ventilado lo mantienen fresco y cómodo, mientras que el cinturón extraíble de estabilidad ofrece ajuste personalizado. 
☑️Bolsillos con cremallera de seguridad y transporte exterior para el casco brindan una mayor organización.
#CamelbakArgentina #Camelbak #agua #hidratacion #deportes #ciclismo  #lobo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272709046_777633003196267_7659497782772577683_n.jpg?_nc_cat=100&amp;ccb=1-5&amp;_nc_sid=8ae9d6&amp;_nc_ohc=KO_3oEiRjfEAX8-QSGk&amp;_nc_ht=scontent-iad3-1.cdninstagram.com&amp;edm=AL-3X8kEAAAA&amp;oh=00_AT-id4NYlJUUnPByMmqodtLMm9mkh9z28yGswnQhG4jugQ&amp;oe=621139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2811654"/>
                  </a:ext>
                </a:extLst>
              </a:tr>
            </a:tbl>
          </a:graphicData>
        </a:graphic>
      </p:graphicFrame>
      <p:sp>
        <p:nvSpPr>
          <p:cNvPr id="4" name="Text Placeholder 3">
            <a:extLst>
              <a:ext uri="{FF2B5EF4-FFF2-40B4-BE49-F238E27FC236}">
                <a16:creationId xmlns:a16="http://schemas.microsoft.com/office/drawing/2014/main" id="{7633C725-4A7C-4532-86C8-483FC20BBE6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283090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B7C7-6FC4-4608-80A8-332D4C0FA3A6}"/>
              </a:ext>
            </a:extLst>
          </p:cNvPr>
          <p:cNvSpPr>
            <a:spLocks noGrp="1"/>
          </p:cNvSpPr>
          <p:nvPr>
            <p:ph type="title"/>
          </p:nvPr>
        </p:nvSpPr>
        <p:spPr/>
        <p:txBody>
          <a:bodyPr/>
          <a:lstStyle/>
          <a:p>
            <a:r>
              <a:rPr lang="en-US"/>
              <a:t>Instagram Posts Table | CamelBak - 2 of 4</a:t>
            </a:r>
          </a:p>
        </p:txBody>
      </p:sp>
      <p:graphicFrame>
        <p:nvGraphicFramePr>
          <p:cNvPr id="5" name="Table Placeholder 4">
            <a:extLst>
              <a:ext uri="{FF2B5EF4-FFF2-40B4-BE49-F238E27FC236}">
                <a16:creationId xmlns:a16="http://schemas.microsoft.com/office/drawing/2014/main" id="{A9051D8E-3B13-4B18-84D4-3A23BED66322}"/>
              </a:ext>
            </a:extLst>
          </p:cNvPr>
          <p:cNvGraphicFramePr>
            <a:graphicFrameLocks noGrp="1"/>
          </p:cNvGraphicFramePr>
          <p:nvPr>
            <p:ph type="tbl" sz="quarter" idx="13"/>
            <p:extLst>
              <p:ext uri="{D42A27DB-BD31-4B8C-83A1-F6EECF244321}">
                <p14:modId xmlns:p14="http://schemas.microsoft.com/office/powerpoint/2010/main" val="22364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9359790"/>
                    </a:ext>
                  </a:extLst>
                </a:gridCol>
                <a:gridCol w="1810512">
                  <a:extLst>
                    <a:ext uri="{9D8B030D-6E8A-4147-A177-3AD203B41FA5}">
                      <a16:colId xmlns:a16="http://schemas.microsoft.com/office/drawing/2014/main" val="739792962"/>
                    </a:ext>
                  </a:extLst>
                </a:gridCol>
                <a:gridCol w="822960">
                  <a:extLst>
                    <a:ext uri="{9D8B030D-6E8A-4147-A177-3AD203B41FA5}">
                      <a16:colId xmlns:a16="http://schemas.microsoft.com/office/drawing/2014/main" val="82428762"/>
                    </a:ext>
                  </a:extLst>
                </a:gridCol>
                <a:gridCol w="822960">
                  <a:extLst>
                    <a:ext uri="{9D8B030D-6E8A-4147-A177-3AD203B41FA5}">
                      <a16:colId xmlns:a16="http://schemas.microsoft.com/office/drawing/2014/main" val="3992336308"/>
                    </a:ext>
                  </a:extLst>
                </a:gridCol>
                <a:gridCol w="822960">
                  <a:extLst>
                    <a:ext uri="{9D8B030D-6E8A-4147-A177-3AD203B41FA5}">
                      <a16:colId xmlns:a16="http://schemas.microsoft.com/office/drawing/2014/main" val="99651926"/>
                    </a:ext>
                  </a:extLst>
                </a:gridCol>
                <a:gridCol w="822960">
                  <a:extLst>
                    <a:ext uri="{9D8B030D-6E8A-4147-A177-3AD203B41FA5}">
                      <a16:colId xmlns:a16="http://schemas.microsoft.com/office/drawing/2014/main" val="4185050504"/>
                    </a:ext>
                  </a:extLst>
                </a:gridCol>
                <a:gridCol w="822960">
                  <a:extLst>
                    <a:ext uri="{9D8B030D-6E8A-4147-A177-3AD203B41FA5}">
                      <a16:colId xmlns:a16="http://schemas.microsoft.com/office/drawing/2014/main" val="429007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79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- 2022-02-10 11:54:23</a:t>
                      </a:r>
                      <a:r>
                        <a:rPr kumimoji="0" lang="es-ES" sz="1000" b="0" i="0" u="none" strike="noStrike" kern="1200" cap="none" spc="0" normalizeH="0" baseline="0" noProof="0">
                          <a:ln>
                            <a:noFill/>
                          </a:ln>
                          <a:solidFill>
                            <a:prstClr val="black"/>
                          </a:solidFill>
                          <a:effectLst/>
                          <a:uLnTx/>
                          <a:uFillTx/>
                          <a:latin typeface="+mn-lt"/>
                          <a:ea typeface="+mn-ea"/>
                          <a:cs typeface="+mn-cs"/>
                        </a:rPr>
                        <a:t>
 𝐏𝐫𝐞𝐩𝐚𝐫𝐚𝐭𝐞 𝐩𝐚𝐫𝐚 𝐥𝐨 𝐧𝐮𝐞𝐯𝐨 𝐝𝐞 𝐂𝐚𝐦𝐞𝐥𝐛𝐚𝐤:
Nuestro chaleco para correr más popular es ahora más ligero y cómodo: 
𝘌𝘭 𝘤𝘩𝘢𝘭𝘦𝘤𝘰 𝘊𝘪𝘳𝘤𝘶𝘪𝘵 🔥
💧Incluye un depósito CRUX de 1.5 litros que entrega un 20% más de agua por sorbo y es más liviano para mayor comodidad. 
💧Con un sistema de ajuste de correa de esternón dual más aerodinámico, que también tiene reflectancia integrada, y una nueva Micro Mesh 3D.
💧El bolsillo con cremallera seguro se adapta a la mayoría de los teléfonos inteligentes y los bolsillos delanteros abiertos del arnés están diseñados específicamente para los frascos Quick Stow .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273561571_667035164494660_7282333076129355945_n.jpg?_nc_cat=110&amp;ccb=1-5&amp;_nc_sid=8ae9d6&amp;_nc_ohc=MnBjq4fCGmkAX-9s8_d&amp;_nc_ht=scontent-iad3-1.cdninstagram.com&amp;edm=AL-3X8kEAAAA&amp;oh=00_AT-ZIHELPYiJW-kbMLHs06rm5rLUy1zvSVmGcScGQDQ0Zw&amp;oe=62106B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83697886"/>
                  </a:ext>
                </a:extLst>
              </a:tr>
            </a:tbl>
          </a:graphicData>
        </a:graphic>
      </p:graphicFrame>
      <p:sp>
        <p:nvSpPr>
          <p:cNvPr id="4" name="Text Placeholder 3">
            <a:extLst>
              <a:ext uri="{FF2B5EF4-FFF2-40B4-BE49-F238E27FC236}">
                <a16:creationId xmlns:a16="http://schemas.microsoft.com/office/drawing/2014/main" id="{1611721F-2178-43F6-96B7-BADAEE00D10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172509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76D2-7425-482B-B6F1-23A5A78BA822}"/>
              </a:ext>
            </a:extLst>
          </p:cNvPr>
          <p:cNvSpPr>
            <a:spLocks noGrp="1"/>
          </p:cNvSpPr>
          <p:nvPr>
            <p:ph type="title"/>
          </p:nvPr>
        </p:nvSpPr>
        <p:spPr/>
        <p:txBody>
          <a:bodyPr/>
          <a:lstStyle/>
          <a:p>
            <a:r>
              <a:rPr lang="en-US"/>
              <a:t>Instagram Posts Table | CamelBak - 3 of 4</a:t>
            </a:r>
          </a:p>
        </p:txBody>
      </p:sp>
      <p:graphicFrame>
        <p:nvGraphicFramePr>
          <p:cNvPr id="5" name="Table Placeholder 4">
            <a:extLst>
              <a:ext uri="{FF2B5EF4-FFF2-40B4-BE49-F238E27FC236}">
                <a16:creationId xmlns:a16="http://schemas.microsoft.com/office/drawing/2014/main" id="{AACD8FD0-99AE-4FAD-8BA0-DDC14C6A37E3}"/>
              </a:ext>
            </a:extLst>
          </p:cNvPr>
          <p:cNvGraphicFramePr>
            <a:graphicFrameLocks noGrp="1"/>
          </p:cNvGraphicFramePr>
          <p:nvPr>
            <p:ph type="tbl" sz="quarter" idx="13"/>
            <p:extLst>
              <p:ext uri="{D42A27DB-BD31-4B8C-83A1-F6EECF244321}">
                <p14:modId xmlns:p14="http://schemas.microsoft.com/office/powerpoint/2010/main" val="409598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7783796"/>
                    </a:ext>
                  </a:extLst>
                </a:gridCol>
                <a:gridCol w="1810512">
                  <a:extLst>
                    <a:ext uri="{9D8B030D-6E8A-4147-A177-3AD203B41FA5}">
                      <a16:colId xmlns:a16="http://schemas.microsoft.com/office/drawing/2014/main" val="3979606799"/>
                    </a:ext>
                  </a:extLst>
                </a:gridCol>
                <a:gridCol w="822960">
                  <a:extLst>
                    <a:ext uri="{9D8B030D-6E8A-4147-A177-3AD203B41FA5}">
                      <a16:colId xmlns:a16="http://schemas.microsoft.com/office/drawing/2014/main" val="3099452034"/>
                    </a:ext>
                  </a:extLst>
                </a:gridCol>
                <a:gridCol w="822960">
                  <a:extLst>
                    <a:ext uri="{9D8B030D-6E8A-4147-A177-3AD203B41FA5}">
                      <a16:colId xmlns:a16="http://schemas.microsoft.com/office/drawing/2014/main" val="2864979931"/>
                    </a:ext>
                  </a:extLst>
                </a:gridCol>
                <a:gridCol w="822960">
                  <a:extLst>
                    <a:ext uri="{9D8B030D-6E8A-4147-A177-3AD203B41FA5}">
                      <a16:colId xmlns:a16="http://schemas.microsoft.com/office/drawing/2014/main" val="4268312007"/>
                    </a:ext>
                  </a:extLst>
                </a:gridCol>
                <a:gridCol w="822960">
                  <a:extLst>
                    <a:ext uri="{9D8B030D-6E8A-4147-A177-3AD203B41FA5}">
                      <a16:colId xmlns:a16="http://schemas.microsoft.com/office/drawing/2014/main" val="837791756"/>
                    </a:ext>
                  </a:extLst>
                </a:gridCol>
                <a:gridCol w="822960">
                  <a:extLst>
                    <a:ext uri="{9D8B030D-6E8A-4147-A177-3AD203B41FA5}">
                      <a16:colId xmlns:a16="http://schemas.microsoft.com/office/drawing/2014/main" val="1998061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069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- 2022-01-20 16:47:50</a:t>
                      </a:r>
                      <a:r>
                        <a:rPr kumimoji="0" lang="en-US" sz="1000" b="0" i="0" u="none" strike="noStrike" kern="1200" cap="none" spc="0" normalizeH="0" baseline="0" noProof="0">
                          <a:ln>
                            <a:noFill/>
                          </a:ln>
                          <a:solidFill>
                            <a:prstClr val="black"/>
                          </a:solidFill>
                          <a:effectLst/>
                          <a:uLnTx/>
                          <a:uFillTx/>
                          <a:latin typeface="+mn-lt"/>
                          <a:ea typeface="+mn-ea"/>
                          <a:cs typeface="+mn-cs"/>
                        </a:rPr>
                        <a:t>
 𝐓𝐮 𝐧𝐮𝐞𝐯𝐚 𝐜𝐨𝐦𝐩𝐚ñ𝐞𝐫𝐚 𝐝𝐞 𝐯𝐢𝐚𝐣𝐞 𝐬𝐞 𝐥𝐥𝐚𝐦𝐚 𝐏𝐨𝐝𝐢𝐮𝐦 𝐅𝐥𝐨𝐰 😎
Es perfecta para llevar todo lo necesario para tus salidas en varios compartimentos, repartidos en cuatro bolsillos con cremallera especialmente diseñados para garantizar un ajuste perfecto. El panel trasero Air Support te asegura una buena ventilación y disipación del calor en la zona lumbar. Y, además, incluye un bidón Podium Dirt 
para poder hidratarte.
Todo lo que necesitás, en un solo lugar.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272152756_458827352372151_6337714274393530711_n.jpg?_nc_cat=110&amp;ccb=1-5&amp;_nc_sid=8ae9d6&amp;_nc_ohc=3gBoQN5v6NMAX_7vZGf&amp;_nc_ht=scontent-iad3-1.cdninstagram.com&amp;edm=AL-3X8kEAAAA&amp;oh=00_AT8vtpj8QjjiKaw82HsIUwfKcspEXW-j42P3QR2GZX1n_g&amp;oe=6210BE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18331824"/>
                  </a:ext>
                </a:extLst>
              </a:tr>
            </a:tbl>
          </a:graphicData>
        </a:graphic>
      </p:graphicFrame>
      <p:sp>
        <p:nvSpPr>
          <p:cNvPr id="4" name="Text Placeholder 3">
            <a:extLst>
              <a:ext uri="{FF2B5EF4-FFF2-40B4-BE49-F238E27FC236}">
                <a16:creationId xmlns:a16="http://schemas.microsoft.com/office/drawing/2014/main" id="{4E769D58-A852-42D3-9EAE-564327B84B0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300530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A5768-C4E8-4ADA-9280-A6BA8949064B}"/>
              </a:ext>
            </a:extLst>
          </p:cNvPr>
          <p:cNvSpPr>
            <a:spLocks noGrp="1"/>
          </p:cNvSpPr>
          <p:nvPr>
            <p:ph type="title"/>
          </p:nvPr>
        </p:nvSpPr>
        <p:spPr/>
        <p:txBody>
          <a:bodyPr/>
          <a:lstStyle/>
          <a:p>
            <a:r>
              <a:rPr lang="en-US"/>
              <a:t>Instagram Posts Table | CamelBak - 4 of 4</a:t>
            </a:r>
          </a:p>
        </p:txBody>
      </p:sp>
      <p:graphicFrame>
        <p:nvGraphicFramePr>
          <p:cNvPr id="5" name="Table Placeholder 4">
            <a:extLst>
              <a:ext uri="{FF2B5EF4-FFF2-40B4-BE49-F238E27FC236}">
                <a16:creationId xmlns:a16="http://schemas.microsoft.com/office/drawing/2014/main" id="{BF4B75D2-B9A2-4C2B-B175-9478E7B22E6D}"/>
              </a:ext>
            </a:extLst>
          </p:cNvPr>
          <p:cNvGraphicFramePr>
            <a:graphicFrameLocks noGrp="1"/>
          </p:cNvGraphicFramePr>
          <p:nvPr>
            <p:ph type="tbl" sz="quarter" idx="13"/>
            <p:extLst>
              <p:ext uri="{D42A27DB-BD31-4B8C-83A1-F6EECF244321}">
                <p14:modId xmlns:p14="http://schemas.microsoft.com/office/powerpoint/2010/main" val="129103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69944285"/>
                    </a:ext>
                  </a:extLst>
                </a:gridCol>
                <a:gridCol w="1810512">
                  <a:extLst>
                    <a:ext uri="{9D8B030D-6E8A-4147-A177-3AD203B41FA5}">
                      <a16:colId xmlns:a16="http://schemas.microsoft.com/office/drawing/2014/main" val="2763159620"/>
                    </a:ext>
                  </a:extLst>
                </a:gridCol>
                <a:gridCol w="822960">
                  <a:extLst>
                    <a:ext uri="{9D8B030D-6E8A-4147-A177-3AD203B41FA5}">
                      <a16:colId xmlns:a16="http://schemas.microsoft.com/office/drawing/2014/main" val="3861120271"/>
                    </a:ext>
                  </a:extLst>
                </a:gridCol>
                <a:gridCol w="822960">
                  <a:extLst>
                    <a:ext uri="{9D8B030D-6E8A-4147-A177-3AD203B41FA5}">
                      <a16:colId xmlns:a16="http://schemas.microsoft.com/office/drawing/2014/main" val="4205352191"/>
                    </a:ext>
                  </a:extLst>
                </a:gridCol>
                <a:gridCol w="822960">
                  <a:extLst>
                    <a:ext uri="{9D8B030D-6E8A-4147-A177-3AD203B41FA5}">
                      <a16:colId xmlns:a16="http://schemas.microsoft.com/office/drawing/2014/main" val="2450540876"/>
                    </a:ext>
                  </a:extLst>
                </a:gridCol>
                <a:gridCol w="822960">
                  <a:extLst>
                    <a:ext uri="{9D8B030D-6E8A-4147-A177-3AD203B41FA5}">
                      <a16:colId xmlns:a16="http://schemas.microsoft.com/office/drawing/2014/main" val="1381971963"/>
                    </a:ext>
                  </a:extLst>
                </a:gridCol>
                <a:gridCol w="822960">
                  <a:extLst>
                    <a:ext uri="{9D8B030D-6E8A-4147-A177-3AD203B41FA5}">
                      <a16:colId xmlns:a16="http://schemas.microsoft.com/office/drawing/2014/main" val="314909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056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- 2022-02-03 10:09:28</a:t>
                      </a:r>
                      <a:r>
                        <a:rPr kumimoji="0" lang="en-US" sz="1000" b="0" i="0" u="none" strike="noStrike" kern="1200" cap="none" spc="0" normalizeH="0" baseline="0" noProof="0">
                          <a:ln>
                            <a:noFill/>
                          </a:ln>
                          <a:solidFill>
                            <a:prstClr val="black"/>
                          </a:solidFill>
                          <a:effectLst/>
                          <a:uLnTx/>
                          <a:uFillTx/>
                          <a:latin typeface="+mn-lt"/>
                          <a:ea typeface="+mn-ea"/>
                          <a:cs typeface="+mn-cs"/>
                        </a:rPr>
                        <a:t>
 𝐓𝐮𝐬 𝐝𝐢́𝐚𝐬 𝐝𝐞 𝐜𝐚𝐥𝐨𝐫 𝐲𝐚 𝐞𝐬𝐭𝐚́𝐧 𝐬𝐨𝐥𝐮𝐜𝐢𝐨𝐧𝐚𝐝𝐨𝐬 𝐜𝐨𝐧 𝐏𝐨𝐝𝐢𝐮𝐦 𝐒𝐦𝐨𝐤𝐞.
𝘓𝘢 𝘮𝘦𝘫𝘰𝘳 𝘤𝘢𝘳𝘢𝘮𝘢ñ𝘰𝘭𝘢 𝘱𝘢𝘳𝘢 𝘶𝘯𝘢 𝘩𝘪𝘥𝘳𝘢𝘵𝘢𝘤𝘪ó𝘯 𝘳á𝘱𝘪𝘥𝘢 𝘺 𝘴𝘦𝘨𝘶𝘳𝘢. 
💧 Fácil compresión: más cantidad de agua con menos esfuerzo
💧Tapa de autocierre de alto flujo: maximiza la tasa de flujo y elimina las salpicaduras y derrames
💧100% libre de BPA, BPS y BPF: Ride clean, drink clean
💧Fácil de limpiar: todas las partes se pueden separar para una limpieza completa
💧Bloqueo positivo: para transporte a prueba de fugas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273128071_151170100604185_5827648032053530834_n.jpg?_nc_cat=111&amp;ccb=1-5&amp;_nc_sid=8ae9d6&amp;_nc_ohc=U29VH1McKfAAX_ixdyr&amp;_nc_ht=scontent-iad3-1.cdninstagram.com&amp;edm=AL-3X8kEAAAA&amp;oh=00_AT9abwmnMfbex9OLMiEf8dp5wCyi4caUCotv2Fsloa6oaA&amp;oe=62102142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2061653"/>
                  </a:ext>
                </a:extLst>
              </a:tr>
            </a:tbl>
          </a:graphicData>
        </a:graphic>
      </p:graphicFrame>
      <p:sp>
        <p:nvSpPr>
          <p:cNvPr id="4" name="Text Placeholder 3">
            <a:extLst>
              <a:ext uri="{FF2B5EF4-FFF2-40B4-BE49-F238E27FC236}">
                <a16:creationId xmlns:a16="http://schemas.microsoft.com/office/drawing/2014/main" id="{7F821D0F-9065-4E82-B190-AF5B79524FF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4118388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688</Words>
  <Application>Microsoft Office PowerPoint</Application>
  <PresentationFormat>On-screen Show (4:3)</PresentationFormat>
  <Paragraphs>171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4</vt:lpstr>
      <vt:lpstr>Instagram Posts Table | CamelBak - 2 of 4</vt:lpstr>
      <vt:lpstr>Instagram Posts Table | CamelBak - 3 of 4</vt:lpstr>
      <vt:lpstr>Instagram Posts Table | CamelBak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2022-02-15T18:53:46Z</dcterms:created>
  <dcterms:modified xsi:type="dcterms:W3CDTF">2022-02-15T18:54:30Z</dcterms:modified>
</cp:coreProperties>
</file>