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34.288800000000002</c:v>
                </c:pt>
                <c:pt idx="1">
                  <c:v>66.666700000000006</c:v>
                </c:pt>
                <c:pt idx="2">
                  <c:v>71.428600000000003</c:v>
                </c:pt>
                <c:pt idx="3">
                  <c:v>100</c:v>
                </c:pt>
                <c:pt idx="4">
                  <c:v>70.833299999999994</c:v>
                </c:pt>
                <c:pt idx="5">
                  <c:v>36.509</c:v>
                </c:pt>
                <c:pt idx="6">
                  <c:v>100</c:v>
                </c:pt>
                <c:pt idx="7">
                  <c:v>16.0443</c:v>
                </c:pt>
              </c:numCache>
            </c:numRef>
          </c:val>
          <c:extLst>
            <c:ext xmlns:c16="http://schemas.microsoft.com/office/drawing/2014/chart" uri="{C3380CC4-5D6E-409C-BE32-E72D297353CC}">
              <c16:uniqueId val="{00000000-6231-4A3B-B947-11774833A100}"/>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100</c:v>
                </c:pt>
                <c:pt idx="1">
                  <c:v>73.333299999999994</c:v>
                </c:pt>
                <c:pt idx="2">
                  <c:v>57.142899999999997</c:v>
                </c:pt>
                <c:pt idx="3">
                  <c:v>0</c:v>
                </c:pt>
                <c:pt idx="4">
                  <c:v>62.5</c:v>
                </c:pt>
                <c:pt idx="5">
                  <c:v>100</c:v>
                </c:pt>
                <c:pt idx="6">
                  <c:v>76.1768</c:v>
                </c:pt>
                <c:pt idx="7">
                  <c:v>8.4589999999999996</c:v>
                </c:pt>
              </c:numCache>
            </c:numRef>
          </c:val>
          <c:extLst>
            <c:ext xmlns:c16="http://schemas.microsoft.com/office/drawing/2014/chart" uri="{C3380CC4-5D6E-409C-BE32-E72D297353CC}">
              <c16:uniqueId val="{00000001-6231-4A3B-B947-11774833A100}"/>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75.985399999999998</c:v>
                </c:pt>
                <c:pt idx="1">
                  <c:v>100</c:v>
                </c:pt>
                <c:pt idx="2">
                  <c:v>100</c:v>
                </c:pt>
                <c:pt idx="3">
                  <c:v>100</c:v>
                </c:pt>
                <c:pt idx="4">
                  <c:v>100</c:v>
                </c:pt>
                <c:pt idx="5">
                  <c:v>95.201700000000002</c:v>
                </c:pt>
                <c:pt idx="6">
                  <c:v>70.589299999999994</c:v>
                </c:pt>
                <c:pt idx="7">
                  <c:v>23.443100000000001</c:v>
                </c:pt>
              </c:numCache>
            </c:numRef>
          </c:val>
          <c:extLst>
            <c:ext xmlns:c16="http://schemas.microsoft.com/office/drawing/2014/chart" uri="{C3380CC4-5D6E-409C-BE32-E72D297353CC}">
              <c16:uniqueId val="{00000002-6231-4A3B-B947-11774833A100}"/>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96.423900000000003</c:v>
                </c:pt>
                <c:pt idx="1">
                  <c:v>60</c:v>
                </c:pt>
                <c:pt idx="2">
                  <c:v>28.571400000000001</c:v>
                </c:pt>
                <c:pt idx="3">
                  <c:v>0</c:v>
                </c:pt>
                <c:pt idx="4">
                  <c:v>45.833300000000001</c:v>
                </c:pt>
                <c:pt idx="5">
                  <c:v>63.467799999999997</c:v>
                </c:pt>
                <c:pt idx="6">
                  <c:v>65.232900000000001</c:v>
                </c:pt>
                <c:pt idx="7">
                  <c:v>15.6379</c:v>
                </c:pt>
              </c:numCache>
            </c:numRef>
          </c:val>
          <c:extLst>
            <c:ext xmlns:c16="http://schemas.microsoft.com/office/drawing/2014/chart" uri="{C3380CC4-5D6E-409C-BE32-E72D297353CC}">
              <c16:uniqueId val="{00000003-6231-4A3B-B947-11774833A100}"/>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13.803800000000001</c:v>
                </c:pt>
                <c:pt idx="1">
                  <c:v>13.333299999999999</c:v>
                </c:pt>
                <c:pt idx="2">
                  <c:v>42.857100000000003</c:v>
                </c:pt>
                <c:pt idx="3">
                  <c:v>50</c:v>
                </c:pt>
                <c:pt idx="4">
                  <c:v>25</c:v>
                </c:pt>
                <c:pt idx="5">
                  <c:v>10.315300000000001</c:v>
                </c:pt>
                <c:pt idx="6">
                  <c:v>84.946899999999999</c:v>
                </c:pt>
                <c:pt idx="7">
                  <c:v>22.861499999999999</c:v>
                </c:pt>
              </c:numCache>
            </c:numRef>
          </c:val>
          <c:extLst>
            <c:ext xmlns:c16="http://schemas.microsoft.com/office/drawing/2014/chart" uri="{C3380CC4-5D6E-409C-BE32-E72D297353CC}">
              <c16:uniqueId val="{00000004-6231-4A3B-B947-11774833A100}"/>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41.552999999999997</c:v>
                </c:pt>
                <c:pt idx="1">
                  <c:v>13.333299999999999</c:v>
                </c:pt>
                <c:pt idx="2">
                  <c:v>71.428600000000003</c:v>
                </c:pt>
                <c:pt idx="3">
                  <c:v>0</c:v>
                </c:pt>
                <c:pt idx="4">
                  <c:v>29.166699999999999</c:v>
                </c:pt>
                <c:pt idx="5">
                  <c:v>2.3875999999999999</c:v>
                </c:pt>
                <c:pt idx="6">
                  <c:v>1.3184</c:v>
                </c:pt>
                <c:pt idx="7">
                  <c:v>11.0467</c:v>
                </c:pt>
              </c:numCache>
            </c:numRef>
          </c:val>
          <c:extLst>
            <c:ext xmlns:c16="http://schemas.microsoft.com/office/drawing/2014/chart" uri="{C3380CC4-5D6E-409C-BE32-E72D297353CC}">
              <c16:uniqueId val="{00000005-6231-4A3B-B947-11774833A100}"/>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8.5843000000000007</c:v>
                </c:pt>
                <c:pt idx="1">
                  <c:v>0</c:v>
                </c:pt>
                <c:pt idx="2">
                  <c:v>28.571400000000001</c:v>
                </c:pt>
                <c:pt idx="3">
                  <c:v>0</c:v>
                </c:pt>
                <c:pt idx="4">
                  <c:v>8.3332999999999995</c:v>
                </c:pt>
                <c:pt idx="5">
                  <c:v>9.1562000000000001</c:v>
                </c:pt>
                <c:pt idx="6">
                  <c:v>0</c:v>
                </c:pt>
                <c:pt idx="7">
                  <c:v>100</c:v>
                </c:pt>
              </c:numCache>
            </c:numRef>
          </c:val>
          <c:extLst>
            <c:ext xmlns:c16="http://schemas.microsoft.com/office/drawing/2014/chart" uri="{C3380CC4-5D6E-409C-BE32-E72D297353CC}">
              <c16:uniqueId val="{00000006-6231-4A3B-B947-11774833A100}"/>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Sheet1!$I$2:$I$9</c:f>
              <c:numCache>
                <c:formatCode>General</c:formatCode>
                <c:ptCount val="8"/>
                <c:pt idx="0">
                  <c:v>39.776499999999999</c:v>
                </c:pt>
                <c:pt idx="1">
                  <c:v>0</c:v>
                </c:pt>
                <c:pt idx="2">
                  <c:v>0</c:v>
                </c:pt>
                <c:pt idx="3">
                  <c:v>0</c:v>
                </c:pt>
                <c:pt idx="4">
                  <c:v>0</c:v>
                </c:pt>
                <c:pt idx="5">
                  <c:v>0</c:v>
                </c:pt>
                <c:pt idx="6">
                  <c:v>0</c:v>
                </c:pt>
                <c:pt idx="7">
                  <c:v>-4.6494</c:v>
                </c:pt>
              </c:numCache>
            </c:numRef>
          </c:val>
          <c:extLst>
            <c:ext xmlns:c16="http://schemas.microsoft.com/office/drawing/2014/chart" uri="{C3380CC4-5D6E-409C-BE32-E72D297353CC}">
              <c16:uniqueId val="{00000007-6231-4A3B-B947-11774833A100}"/>
            </c:ext>
          </c:extLst>
        </c:ser>
        <c:dLbls>
          <c:showLegendKey val="0"/>
          <c:showVal val="0"/>
          <c:showCatName val="0"/>
          <c:showSerName val="0"/>
          <c:showPercent val="0"/>
          <c:showBubbleSize val="0"/>
        </c:dLbls>
        <c:axId val="397424680"/>
        <c:axId val="397425008"/>
      </c:radarChart>
      <c:catAx>
        <c:axId val="397424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25008"/>
        <c:crosses val="autoZero"/>
        <c:auto val="1"/>
        <c:lblAlgn val="ctr"/>
        <c:lblOffset val="100"/>
        <c:noMultiLvlLbl val="0"/>
      </c:catAx>
      <c:valAx>
        <c:axId val="397425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24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Sheet1!$B$2:$B$25</c:f>
              <c:numCache>
                <c:formatCode>General</c:formatCode>
                <c:ptCount val="24"/>
                <c:pt idx="0">
                  <c:v>16085</c:v>
                </c:pt>
                <c:pt idx="1">
                  <c:v>16094</c:v>
                </c:pt>
                <c:pt idx="2">
                  <c:v>16097</c:v>
                </c:pt>
                <c:pt idx="3">
                  <c:v>16094</c:v>
                </c:pt>
                <c:pt idx="4">
                  <c:v>16097</c:v>
                </c:pt>
                <c:pt idx="5">
                  <c:v>16103</c:v>
                </c:pt>
                <c:pt idx="6">
                  <c:v>16100</c:v>
                </c:pt>
                <c:pt idx="7">
                  <c:v>16098</c:v>
                </c:pt>
                <c:pt idx="8">
                  <c:v>16102</c:v>
                </c:pt>
                <c:pt idx="9">
                  <c:v>16104</c:v>
                </c:pt>
                <c:pt idx="10">
                  <c:v>16104</c:v>
                </c:pt>
                <c:pt idx="11">
                  <c:v>16103</c:v>
                </c:pt>
                <c:pt idx="12">
                  <c:v>16107</c:v>
                </c:pt>
                <c:pt idx="13">
                  <c:v>16111</c:v>
                </c:pt>
                <c:pt idx="14">
                  <c:v>16114</c:v>
                </c:pt>
                <c:pt idx="15">
                  <c:v>16111</c:v>
                </c:pt>
                <c:pt idx="16">
                  <c:v>16111</c:v>
                </c:pt>
                <c:pt idx="17">
                  <c:v>16111</c:v>
                </c:pt>
                <c:pt idx="18">
                  <c:v>16110</c:v>
                </c:pt>
                <c:pt idx="19">
                  <c:v>16126</c:v>
                </c:pt>
                <c:pt idx="20">
                  <c:v>16138</c:v>
                </c:pt>
                <c:pt idx="21">
                  <c:v>16173</c:v>
                </c:pt>
                <c:pt idx="22">
                  <c:v>16194</c:v>
                </c:pt>
                <c:pt idx="23">
                  <c:v>16233</c:v>
                </c:pt>
              </c:numCache>
            </c:numRef>
          </c:val>
          <c:smooth val="0"/>
          <c:extLst>
            <c:ext xmlns:c16="http://schemas.microsoft.com/office/drawing/2014/chart" uri="{C3380CC4-5D6E-409C-BE32-E72D297353CC}">
              <c16:uniqueId val="{00000000-9569-48E3-AB04-DBBFFEA10A98}"/>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Sheet1!$C$2:$C$25</c:f>
              <c:numCache>
                <c:formatCode>General</c:formatCode>
                <c:ptCount val="24"/>
                <c:pt idx="0">
                  <c:v>47118</c:v>
                </c:pt>
                <c:pt idx="1">
                  <c:v>47143</c:v>
                </c:pt>
                <c:pt idx="2">
                  <c:v>47151</c:v>
                </c:pt>
                <c:pt idx="3">
                  <c:v>47155</c:v>
                </c:pt>
                <c:pt idx="4">
                  <c:v>47176</c:v>
                </c:pt>
                <c:pt idx="5">
                  <c:v>47196</c:v>
                </c:pt>
                <c:pt idx="6">
                  <c:v>47243</c:v>
                </c:pt>
                <c:pt idx="7">
                  <c:v>47261</c:v>
                </c:pt>
                <c:pt idx="8">
                  <c:v>47278</c:v>
                </c:pt>
                <c:pt idx="9">
                  <c:v>47296</c:v>
                </c:pt>
                <c:pt idx="10">
                  <c:v>47296</c:v>
                </c:pt>
                <c:pt idx="11">
                  <c:v>47311</c:v>
                </c:pt>
                <c:pt idx="12">
                  <c:v>47319</c:v>
                </c:pt>
                <c:pt idx="13">
                  <c:v>47319</c:v>
                </c:pt>
                <c:pt idx="14">
                  <c:v>47331</c:v>
                </c:pt>
                <c:pt idx="15">
                  <c:v>47326</c:v>
                </c:pt>
                <c:pt idx="16">
                  <c:v>47326</c:v>
                </c:pt>
                <c:pt idx="17">
                  <c:v>47330</c:v>
                </c:pt>
                <c:pt idx="18">
                  <c:v>47334</c:v>
                </c:pt>
                <c:pt idx="19">
                  <c:v>47330</c:v>
                </c:pt>
                <c:pt idx="20">
                  <c:v>47333</c:v>
                </c:pt>
                <c:pt idx="21">
                  <c:v>47327</c:v>
                </c:pt>
                <c:pt idx="22">
                  <c:v>47339</c:v>
                </c:pt>
                <c:pt idx="23">
                  <c:v>47342</c:v>
                </c:pt>
              </c:numCache>
            </c:numRef>
          </c:val>
          <c:smooth val="0"/>
          <c:extLst>
            <c:ext xmlns:c16="http://schemas.microsoft.com/office/drawing/2014/chart" uri="{C3380CC4-5D6E-409C-BE32-E72D297353CC}">
              <c16:uniqueId val="{00000001-9569-48E3-AB04-DBBFFEA10A98}"/>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Sheet1!$D$2:$D$25</c:f>
              <c:numCache>
                <c:formatCode>General</c:formatCode>
                <c:ptCount val="24"/>
                <c:pt idx="0">
                  <c:v>35502</c:v>
                </c:pt>
                <c:pt idx="1">
                  <c:v>35523</c:v>
                </c:pt>
                <c:pt idx="2">
                  <c:v>35528</c:v>
                </c:pt>
                <c:pt idx="3">
                  <c:v>35547</c:v>
                </c:pt>
                <c:pt idx="4">
                  <c:v>35562</c:v>
                </c:pt>
                <c:pt idx="5">
                  <c:v>35578</c:v>
                </c:pt>
                <c:pt idx="6">
                  <c:v>35573</c:v>
                </c:pt>
                <c:pt idx="7">
                  <c:v>35587</c:v>
                </c:pt>
                <c:pt idx="8">
                  <c:v>35611</c:v>
                </c:pt>
                <c:pt idx="9">
                  <c:v>35635</c:v>
                </c:pt>
                <c:pt idx="10">
                  <c:v>35650</c:v>
                </c:pt>
                <c:pt idx="11">
                  <c:v>35683</c:v>
                </c:pt>
                <c:pt idx="12">
                  <c:v>35693</c:v>
                </c:pt>
                <c:pt idx="13">
                  <c:v>35702</c:v>
                </c:pt>
                <c:pt idx="14">
                  <c:v>35721</c:v>
                </c:pt>
                <c:pt idx="15">
                  <c:v>35743</c:v>
                </c:pt>
                <c:pt idx="16">
                  <c:v>35760</c:v>
                </c:pt>
                <c:pt idx="17">
                  <c:v>35792</c:v>
                </c:pt>
                <c:pt idx="18">
                  <c:v>35852</c:v>
                </c:pt>
                <c:pt idx="19">
                  <c:v>35910</c:v>
                </c:pt>
                <c:pt idx="20">
                  <c:v>35938</c:v>
                </c:pt>
                <c:pt idx="21">
                  <c:v>35947</c:v>
                </c:pt>
                <c:pt idx="22">
                  <c:v>35958</c:v>
                </c:pt>
                <c:pt idx="23">
                  <c:v>35973</c:v>
                </c:pt>
              </c:numCache>
            </c:numRef>
          </c:val>
          <c:smooth val="0"/>
          <c:extLst>
            <c:ext xmlns:c16="http://schemas.microsoft.com/office/drawing/2014/chart" uri="{C3380CC4-5D6E-409C-BE32-E72D297353CC}">
              <c16:uniqueId val="{00000002-9569-48E3-AB04-DBBFFEA10A98}"/>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Sheet1!$E$2:$E$25</c:f>
              <c:numCache>
                <c:formatCode>General</c:formatCode>
                <c:ptCount val="24"/>
                <c:pt idx="0">
                  <c:v>45257</c:v>
                </c:pt>
                <c:pt idx="1">
                  <c:v>45278</c:v>
                </c:pt>
                <c:pt idx="2">
                  <c:v>45331</c:v>
                </c:pt>
                <c:pt idx="3">
                  <c:v>45370</c:v>
                </c:pt>
                <c:pt idx="4">
                  <c:v>45377</c:v>
                </c:pt>
                <c:pt idx="5">
                  <c:v>45384</c:v>
                </c:pt>
                <c:pt idx="6">
                  <c:v>45396</c:v>
                </c:pt>
                <c:pt idx="7">
                  <c:v>45404</c:v>
                </c:pt>
                <c:pt idx="8">
                  <c:v>45418</c:v>
                </c:pt>
                <c:pt idx="9">
                  <c:v>45438</c:v>
                </c:pt>
                <c:pt idx="10">
                  <c:v>45453</c:v>
                </c:pt>
                <c:pt idx="11">
                  <c:v>45465</c:v>
                </c:pt>
                <c:pt idx="12">
                  <c:v>45466</c:v>
                </c:pt>
                <c:pt idx="13">
                  <c:v>45480</c:v>
                </c:pt>
                <c:pt idx="14">
                  <c:v>45498</c:v>
                </c:pt>
                <c:pt idx="15">
                  <c:v>45515</c:v>
                </c:pt>
                <c:pt idx="16">
                  <c:v>45529</c:v>
                </c:pt>
                <c:pt idx="17">
                  <c:v>45541</c:v>
                </c:pt>
                <c:pt idx="18">
                  <c:v>45573</c:v>
                </c:pt>
                <c:pt idx="19">
                  <c:v>45596</c:v>
                </c:pt>
                <c:pt idx="20">
                  <c:v>45612</c:v>
                </c:pt>
                <c:pt idx="21">
                  <c:v>45623</c:v>
                </c:pt>
                <c:pt idx="22">
                  <c:v>45642</c:v>
                </c:pt>
                <c:pt idx="23">
                  <c:v>45649</c:v>
                </c:pt>
              </c:numCache>
            </c:numRef>
          </c:val>
          <c:smooth val="0"/>
          <c:extLst>
            <c:ext xmlns:c16="http://schemas.microsoft.com/office/drawing/2014/chart" uri="{C3380CC4-5D6E-409C-BE32-E72D297353CC}">
              <c16:uniqueId val="{00000003-9569-48E3-AB04-DBBFFEA10A98}"/>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Sheet1!$F$2:$F$25</c:f>
              <c:numCache>
                <c:formatCode>General</c:formatCode>
                <c:ptCount val="24"/>
                <c:pt idx="0">
                  <c:v>6461</c:v>
                </c:pt>
                <c:pt idx="1">
                  <c:v>6465</c:v>
                </c:pt>
                <c:pt idx="2">
                  <c:v>6462</c:v>
                </c:pt>
                <c:pt idx="3">
                  <c:v>6466</c:v>
                </c:pt>
                <c:pt idx="4">
                  <c:v>6469</c:v>
                </c:pt>
                <c:pt idx="5">
                  <c:v>6477</c:v>
                </c:pt>
                <c:pt idx="6">
                  <c:v>6488</c:v>
                </c:pt>
                <c:pt idx="7">
                  <c:v>6487</c:v>
                </c:pt>
                <c:pt idx="8">
                  <c:v>6487</c:v>
                </c:pt>
                <c:pt idx="9">
                  <c:v>6491</c:v>
                </c:pt>
                <c:pt idx="10">
                  <c:v>6490</c:v>
                </c:pt>
                <c:pt idx="11">
                  <c:v>6490</c:v>
                </c:pt>
                <c:pt idx="12">
                  <c:v>6498</c:v>
                </c:pt>
                <c:pt idx="13">
                  <c:v>6499</c:v>
                </c:pt>
                <c:pt idx="14">
                  <c:v>6501</c:v>
                </c:pt>
                <c:pt idx="15">
                  <c:v>6502</c:v>
                </c:pt>
                <c:pt idx="16">
                  <c:v>6512</c:v>
                </c:pt>
                <c:pt idx="17">
                  <c:v>6513</c:v>
                </c:pt>
                <c:pt idx="18">
                  <c:v>6517</c:v>
                </c:pt>
                <c:pt idx="19">
                  <c:v>6515</c:v>
                </c:pt>
                <c:pt idx="20">
                  <c:v>6518</c:v>
                </c:pt>
                <c:pt idx="21">
                  <c:v>6528</c:v>
                </c:pt>
                <c:pt idx="22">
                  <c:v>6534</c:v>
                </c:pt>
                <c:pt idx="23">
                  <c:v>6535</c:v>
                </c:pt>
              </c:numCache>
            </c:numRef>
          </c:val>
          <c:smooth val="0"/>
          <c:extLst>
            <c:ext xmlns:c16="http://schemas.microsoft.com/office/drawing/2014/chart" uri="{C3380CC4-5D6E-409C-BE32-E72D297353CC}">
              <c16:uniqueId val="{00000004-9569-48E3-AB04-DBBFFEA10A98}"/>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Sheet1!$G$2:$G$25</c:f>
              <c:numCache>
                <c:formatCode>General</c:formatCode>
                <c:ptCount val="24"/>
                <c:pt idx="0">
                  <c:v>19554</c:v>
                </c:pt>
                <c:pt idx="1">
                  <c:v>19556</c:v>
                </c:pt>
                <c:pt idx="2">
                  <c:v>19560</c:v>
                </c:pt>
                <c:pt idx="3">
                  <c:v>19562</c:v>
                </c:pt>
                <c:pt idx="4">
                  <c:v>19568</c:v>
                </c:pt>
                <c:pt idx="5">
                  <c:v>19571</c:v>
                </c:pt>
                <c:pt idx="6">
                  <c:v>19575</c:v>
                </c:pt>
                <c:pt idx="7">
                  <c:v>19578</c:v>
                </c:pt>
                <c:pt idx="8">
                  <c:v>19587</c:v>
                </c:pt>
                <c:pt idx="9">
                  <c:v>19590</c:v>
                </c:pt>
                <c:pt idx="10">
                  <c:v>19595</c:v>
                </c:pt>
                <c:pt idx="11">
                  <c:v>19597</c:v>
                </c:pt>
                <c:pt idx="12">
                  <c:v>19602</c:v>
                </c:pt>
                <c:pt idx="13">
                  <c:v>19603</c:v>
                </c:pt>
                <c:pt idx="14">
                  <c:v>19608</c:v>
                </c:pt>
                <c:pt idx="15">
                  <c:v>19614</c:v>
                </c:pt>
                <c:pt idx="16">
                  <c:v>19619</c:v>
                </c:pt>
                <c:pt idx="17">
                  <c:v>19628</c:v>
                </c:pt>
                <c:pt idx="18">
                  <c:v>19633</c:v>
                </c:pt>
                <c:pt idx="19">
                  <c:v>19640</c:v>
                </c:pt>
                <c:pt idx="20">
                  <c:v>19649</c:v>
                </c:pt>
                <c:pt idx="21">
                  <c:v>19657</c:v>
                </c:pt>
                <c:pt idx="22">
                  <c:v>19666</c:v>
                </c:pt>
                <c:pt idx="23">
                  <c:v>19672</c:v>
                </c:pt>
              </c:numCache>
            </c:numRef>
          </c:val>
          <c:smooth val="0"/>
          <c:extLst>
            <c:ext xmlns:c16="http://schemas.microsoft.com/office/drawing/2014/chart" uri="{C3380CC4-5D6E-409C-BE32-E72D297353CC}">
              <c16:uniqueId val="{00000005-9569-48E3-AB04-DBBFFEA10A98}"/>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Sheet1!$H$2:$H$25</c:f>
              <c:numCache>
                <c:formatCode>General</c:formatCode>
                <c:ptCount val="24"/>
                <c:pt idx="0">
                  <c:v>3843</c:v>
                </c:pt>
                <c:pt idx="1">
                  <c:v>3844</c:v>
                </c:pt>
                <c:pt idx="2">
                  <c:v>3846</c:v>
                </c:pt>
                <c:pt idx="3">
                  <c:v>3898</c:v>
                </c:pt>
                <c:pt idx="4">
                  <c:v>3924</c:v>
                </c:pt>
                <c:pt idx="5">
                  <c:v>3925</c:v>
                </c:pt>
                <c:pt idx="6">
                  <c:v>3928</c:v>
                </c:pt>
                <c:pt idx="7">
                  <c:v>3938</c:v>
                </c:pt>
                <c:pt idx="8">
                  <c:v>3966</c:v>
                </c:pt>
                <c:pt idx="9">
                  <c:v>3971</c:v>
                </c:pt>
                <c:pt idx="10">
                  <c:v>3972</c:v>
                </c:pt>
                <c:pt idx="11">
                  <c:v>3976</c:v>
                </c:pt>
                <c:pt idx="12">
                  <c:v>3974</c:v>
                </c:pt>
                <c:pt idx="13">
                  <c:v>3981</c:v>
                </c:pt>
                <c:pt idx="14">
                  <c:v>3995</c:v>
                </c:pt>
                <c:pt idx="15">
                  <c:v>4002</c:v>
                </c:pt>
                <c:pt idx="16">
                  <c:v>4025</c:v>
                </c:pt>
                <c:pt idx="17">
                  <c:v>4042</c:v>
                </c:pt>
                <c:pt idx="18">
                  <c:v>4048</c:v>
                </c:pt>
                <c:pt idx="19">
                  <c:v>4047</c:v>
                </c:pt>
                <c:pt idx="20">
                  <c:v>4049</c:v>
                </c:pt>
                <c:pt idx="21">
                  <c:v>4058</c:v>
                </c:pt>
                <c:pt idx="22">
                  <c:v>4064</c:v>
                </c:pt>
                <c:pt idx="23">
                  <c:v>4064</c:v>
                </c:pt>
              </c:numCache>
            </c:numRef>
          </c:val>
          <c:smooth val="0"/>
          <c:extLst>
            <c:ext xmlns:c16="http://schemas.microsoft.com/office/drawing/2014/chart" uri="{C3380CC4-5D6E-409C-BE32-E72D297353CC}">
              <c16:uniqueId val="{00000006-9569-48E3-AB04-DBBFFEA10A98}"/>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Sheet1!$I$2:$I$25</c:f>
              <c:numCache>
                <c:formatCode>General</c:formatCode>
                <c:ptCount val="24"/>
                <c:pt idx="0">
                  <c:v>18879</c:v>
                </c:pt>
                <c:pt idx="1">
                  <c:v>18880</c:v>
                </c:pt>
                <c:pt idx="2">
                  <c:v>18877</c:v>
                </c:pt>
                <c:pt idx="3">
                  <c:v>18873</c:v>
                </c:pt>
                <c:pt idx="4">
                  <c:v>18871</c:v>
                </c:pt>
                <c:pt idx="5">
                  <c:v>18871</c:v>
                </c:pt>
                <c:pt idx="6">
                  <c:v>18867</c:v>
                </c:pt>
                <c:pt idx="7">
                  <c:v>18865</c:v>
                </c:pt>
                <c:pt idx="8">
                  <c:v>18865</c:v>
                </c:pt>
                <c:pt idx="9">
                  <c:v>18866</c:v>
                </c:pt>
                <c:pt idx="10">
                  <c:v>18869</c:v>
                </c:pt>
                <c:pt idx="11">
                  <c:v>18865</c:v>
                </c:pt>
                <c:pt idx="12">
                  <c:v>18861</c:v>
                </c:pt>
                <c:pt idx="13">
                  <c:v>18861</c:v>
                </c:pt>
                <c:pt idx="14">
                  <c:v>18857</c:v>
                </c:pt>
                <c:pt idx="15">
                  <c:v>18854</c:v>
                </c:pt>
                <c:pt idx="16">
                  <c:v>18852</c:v>
                </c:pt>
                <c:pt idx="17">
                  <c:v>18850</c:v>
                </c:pt>
                <c:pt idx="18">
                  <c:v>18848</c:v>
                </c:pt>
                <c:pt idx="19">
                  <c:v>18846</c:v>
                </c:pt>
                <c:pt idx="20">
                  <c:v>18843</c:v>
                </c:pt>
                <c:pt idx="21">
                  <c:v>18833</c:v>
                </c:pt>
                <c:pt idx="22">
                  <c:v>18832</c:v>
                </c:pt>
                <c:pt idx="23">
                  <c:v>18831</c:v>
                </c:pt>
              </c:numCache>
            </c:numRef>
          </c:val>
          <c:smooth val="0"/>
          <c:extLst>
            <c:ext xmlns:c16="http://schemas.microsoft.com/office/drawing/2014/chart" uri="{C3380CC4-5D6E-409C-BE32-E72D297353CC}">
              <c16:uniqueId val="{00000007-9569-48E3-AB04-DBBFFEA10A98}"/>
            </c:ext>
          </c:extLst>
        </c:ser>
        <c:dLbls>
          <c:showLegendKey val="0"/>
          <c:showVal val="0"/>
          <c:showCatName val="0"/>
          <c:showSerName val="0"/>
          <c:showPercent val="0"/>
          <c:showBubbleSize val="0"/>
        </c:dLbls>
        <c:smooth val="0"/>
        <c:axId val="397429600"/>
        <c:axId val="397428944"/>
      </c:lineChart>
      <c:dateAx>
        <c:axId val="397429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28944"/>
        <c:crosses val="autoZero"/>
        <c:auto val="1"/>
        <c:lblOffset val="100"/>
        <c:baseTimeUnit val="days"/>
      </c:dateAx>
      <c:valAx>
        <c:axId val="397428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29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Sheet1!$B$2:$B$25</c:f>
              <c:numCache>
                <c:formatCode>General</c:formatCode>
                <c:ptCount val="24"/>
                <c:pt idx="0">
                  <c:v>-1</c:v>
                </c:pt>
                <c:pt idx="1">
                  <c:v>9</c:v>
                </c:pt>
                <c:pt idx="2">
                  <c:v>3</c:v>
                </c:pt>
                <c:pt idx="3">
                  <c:v>-3</c:v>
                </c:pt>
                <c:pt idx="4">
                  <c:v>3</c:v>
                </c:pt>
                <c:pt idx="5">
                  <c:v>6</c:v>
                </c:pt>
                <c:pt idx="6">
                  <c:v>-3</c:v>
                </c:pt>
                <c:pt idx="7">
                  <c:v>-2</c:v>
                </c:pt>
                <c:pt idx="8">
                  <c:v>4</c:v>
                </c:pt>
                <c:pt idx="9">
                  <c:v>2</c:v>
                </c:pt>
                <c:pt idx="10">
                  <c:v>0</c:v>
                </c:pt>
                <c:pt idx="11">
                  <c:v>-1</c:v>
                </c:pt>
                <c:pt idx="12">
                  <c:v>4</c:v>
                </c:pt>
                <c:pt idx="13">
                  <c:v>4</c:v>
                </c:pt>
                <c:pt idx="14">
                  <c:v>3</c:v>
                </c:pt>
                <c:pt idx="15">
                  <c:v>-3</c:v>
                </c:pt>
                <c:pt idx="16">
                  <c:v>0</c:v>
                </c:pt>
                <c:pt idx="17">
                  <c:v>0</c:v>
                </c:pt>
                <c:pt idx="18">
                  <c:v>-1</c:v>
                </c:pt>
                <c:pt idx="19">
                  <c:v>16</c:v>
                </c:pt>
                <c:pt idx="20">
                  <c:v>12</c:v>
                </c:pt>
                <c:pt idx="21">
                  <c:v>35</c:v>
                </c:pt>
                <c:pt idx="22">
                  <c:v>21</c:v>
                </c:pt>
                <c:pt idx="23">
                  <c:v>39</c:v>
                </c:pt>
              </c:numCache>
            </c:numRef>
          </c:val>
          <c:smooth val="0"/>
          <c:extLst>
            <c:ext xmlns:c16="http://schemas.microsoft.com/office/drawing/2014/chart" uri="{C3380CC4-5D6E-409C-BE32-E72D297353CC}">
              <c16:uniqueId val="{00000000-DFFD-4538-ACD5-E086CDCCCCEB}"/>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Sheet1!$C$2:$C$25</c:f>
              <c:numCache>
                <c:formatCode>General</c:formatCode>
                <c:ptCount val="24"/>
                <c:pt idx="0">
                  <c:v>3</c:v>
                </c:pt>
                <c:pt idx="1">
                  <c:v>25</c:v>
                </c:pt>
                <c:pt idx="2">
                  <c:v>8</c:v>
                </c:pt>
                <c:pt idx="3">
                  <c:v>4</c:v>
                </c:pt>
                <c:pt idx="4">
                  <c:v>21</c:v>
                </c:pt>
                <c:pt idx="5">
                  <c:v>20</c:v>
                </c:pt>
                <c:pt idx="6">
                  <c:v>47</c:v>
                </c:pt>
                <c:pt idx="7">
                  <c:v>18</c:v>
                </c:pt>
                <c:pt idx="8">
                  <c:v>17</c:v>
                </c:pt>
                <c:pt idx="9">
                  <c:v>18</c:v>
                </c:pt>
                <c:pt idx="10">
                  <c:v>0</c:v>
                </c:pt>
                <c:pt idx="11">
                  <c:v>15</c:v>
                </c:pt>
                <c:pt idx="12">
                  <c:v>8</c:v>
                </c:pt>
                <c:pt idx="13">
                  <c:v>0</c:v>
                </c:pt>
                <c:pt idx="14">
                  <c:v>12</c:v>
                </c:pt>
                <c:pt idx="15">
                  <c:v>-5</c:v>
                </c:pt>
                <c:pt idx="16">
                  <c:v>0</c:v>
                </c:pt>
                <c:pt idx="17">
                  <c:v>4</c:v>
                </c:pt>
                <c:pt idx="18">
                  <c:v>4</c:v>
                </c:pt>
                <c:pt idx="19">
                  <c:v>-4</c:v>
                </c:pt>
                <c:pt idx="20">
                  <c:v>3</c:v>
                </c:pt>
                <c:pt idx="21">
                  <c:v>-6</c:v>
                </c:pt>
                <c:pt idx="22">
                  <c:v>12</c:v>
                </c:pt>
                <c:pt idx="23">
                  <c:v>3</c:v>
                </c:pt>
              </c:numCache>
            </c:numRef>
          </c:val>
          <c:smooth val="0"/>
          <c:extLst>
            <c:ext xmlns:c16="http://schemas.microsoft.com/office/drawing/2014/chart" uri="{C3380CC4-5D6E-409C-BE32-E72D297353CC}">
              <c16:uniqueId val="{00000001-DFFD-4538-ACD5-E086CDCCCCEB}"/>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Sheet1!$D$2:$D$25</c:f>
              <c:numCache>
                <c:formatCode>General</c:formatCode>
                <c:ptCount val="24"/>
                <c:pt idx="0">
                  <c:v>3</c:v>
                </c:pt>
                <c:pt idx="1">
                  <c:v>21</c:v>
                </c:pt>
                <c:pt idx="2">
                  <c:v>5</c:v>
                </c:pt>
                <c:pt idx="3">
                  <c:v>19</c:v>
                </c:pt>
                <c:pt idx="4">
                  <c:v>15</c:v>
                </c:pt>
                <c:pt idx="5">
                  <c:v>16</c:v>
                </c:pt>
                <c:pt idx="6">
                  <c:v>-5</c:v>
                </c:pt>
                <c:pt idx="7">
                  <c:v>14</c:v>
                </c:pt>
                <c:pt idx="8">
                  <c:v>24</c:v>
                </c:pt>
                <c:pt idx="9">
                  <c:v>24</c:v>
                </c:pt>
                <c:pt idx="10">
                  <c:v>15</c:v>
                </c:pt>
                <c:pt idx="11">
                  <c:v>33</c:v>
                </c:pt>
                <c:pt idx="12">
                  <c:v>10</c:v>
                </c:pt>
                <c:pt idx="13">
                  <c:v>9</c:v>
                </c:pt>
                <c:pt idx="14">
                  <c:v>19</c:v>
                </c:pt>
                <c:pt idx="15">
                  <c:v>22</c:v>
                </c:pt>
                <c:pt idx="16">
                  <c:v>17</c:v>
                </c:pt>
                <c:pt idx="17">
                  <c:v>32</c:v>
                </c:pt>
                <c:pt idx="18">
                  <c:v>60</c:v>
                </c:pt>
                <c:pt idx="19">
                  <c:v>58</c:v>
                </c:pt>
                <c:pt idx="20">
                  <c:v>28</c:v>
                </c:pt>
                <c:pt idx="21">
                  <c:v>9</c:v>
                </c:pt>
                <c:pt idx="22">
                  <c:v>11</c:v>
                </c:pt>
                <c:pt idx="23">
                  <c:v>15</c:v>
                </c:pt>
              </c:numCache>
            </c:numRef>
          </c:val>
          <c:smooth val="0"/>
          <c:extLst>
            <c:ext xmlns:c16="http://schemas.microsoft.com/office/drawing/2014/chart" uri="{C3380CC4-5D6E-409C-BE32-E72D297353CC}">
              <c16:uniqueId val="{00000002-DFFD-4538-ACD5-E086CDCCCCEB}"/>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Sheet1!$E$2:$E$25</c:f>
              <c:numCache>
                <c:formatCode>General</c:formatCode>
                <c:ptCount val="24"/>
                <c:pt idx="0">
                  <c:v>11</c:v>
                </c:pt>
                <c:pt idx="1">
                  <c:v>21</c:v>
                </c:pt>
                <c:pt idx="2">
                  <c:v>53</c:v>
                </c:pt>
                <c:pt idx="3">
                  <c:v>39</c:v>
                </c:pt>
                <c:pt idx="4">
                  <c:v>7</c:v>
                </c:pt>
                <c:pt idx="5">
                  <c:v>7</c:v>
                </c:pt>
                <c:pt idx="6">
                  <c:v>12</c:v>
                </c:pt>
                <c:pt idx="7">
                  <c:v>8</c:v>
                </c:pt>
                <c:pt idx="8">
                  <c:v>14</c:v>
                </c:pt>
                <c:pt idx="9">
                  <c:v>20</c:v>
                </c:pt>
                <c:pt idx="10">
                  <c:v>15</c:v>
                </c:pt>
                <c:pt idx="11">
                  <c:v>12</c:v>
                </c:pt>
                <c:pt idx="12">
                  <c:v>1</c:v>
                </c:pt>
                <c:pt idx="13">
                  <c:v>14</c:v>
                </c:pt>
                <c:pt idx="14">
                  <c:v>18</c:v>
                </c:pt>
                <c:pt idx="15">
                  <c:v>17</c:v>
                </c:pt>
                <c:pt idx="16">
                  <c:v>14</c:v>
                </c:pt>
                <c:pt idx="17">
                  <c:v>12</c:v>
                </c:pt>
                <c:pt idx="18">
                  <c:v>32</c:v>
                </c:pt>
                <c:pt idx="19">
                  <c:v>23</c:v>
                </c:pt>
                <c:pt idx="20">
                  <c:v>16</c:v>
                </c:pt>
                <c:pt idx="21">
                  <c:v>11</c:v>
                </c:pt>
                <c:pt idx="22">
                  <c:v>19</c:v>
                </c:pt>
                <c:pt idx="23">
                  <c:v>7</c:v>
                </c:pt>
              </c:numCache>
            </c:numRef>
          </c:val>
          <c:smooth val="0"/>
          <c:extLst>
            <c:ext xmlns:c16="http://schemas.microsoft.com/office/drawing/2014/chart" uri="{C3380CC4-5D6E-409C-BE32-E72D297353CC}">
              <c16:uniqueId val="{00000003-DFFD-4538-ACD5-E086CDCCCCEB}"/>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Sheet1!$F$2:$F$25</c:f>
              <c:numCache>
                <c:formatCode>General</c:formatCode>
                <c:ptCount val="24"/>
                <c:pt idx="0">
                  <c:v>10</c:v>
                </c:pt>
                <c:pt idx="1">
                  <c:v>4</c:v>
                </c:pt>
                <c:pt idx="2">
                  <c:v>-3</c:v>
                </c:pt>
                <c:pt idx="3">
                  <c:v>4</c:v>
                </c:pt>
                <c:pt idx="4">
                  <c:v>3</c:v>
                </c:pt>
                <c:pt idx="5">
                  <c:v>8</c:v>
                </c:pt>
                <c:pt idx="6">
                  <c:v>11</c:v>
                </c:pt>
                <c:pt idx="7">
                  <c:v>-1</c:v>
                </c:pt>
                <c:pt idx="8">
                  <c:v>0</c:v>
                </c:pt>
                <c:pt idx="9">
                  <c:v>4</c:v>
                </c:pt>
                <c:pt idx="10">
                  <c:v>-1</c:v>
                </c:pt>
                <c:pt idx="11">
                  <c:v>0</c:v>
                </c:pt>
                <c:pt idx="12">
                  <c:v>8</c:v>
                </c:pt>
                <c:pt idx="13">
                  <c:v>1</c:v>
                </c:pt>
                <c:pt idx="14">
                  <c:v>2</c:v>
                </c:pt>
                <c:pt idx="15">
                  <c:v>1</c:v>
                </c:pt>
                <c:pt idx="16">
                  <c:v>10</c:v>
                </c:pt>
                <c:pt idx="17">
                  <c:v>1</c:v>
                </c:pt>
                <c:pt idx="18">
                  <c:v>4</c:v>
                </c:pt>
                <c:pt idx="19">
                  <c:v>-2</c:v>
                </c:pt>
                <c:pt idx="20">
                  <c:v>3</c:v>
                </c:pt>
                <c:pt idx="21">
                  <c:v>10</c:v>
                </c:pt>
                <c:pt idx="22">
                  <c:v>6</c:v>
                </c:pt>
                <c:pt idx="23">
                  <c:v>1</c:v>
                </c:pt>
              </c:numCache>
            </c:numRef>
          </c:val>
          <c:smooth val="0"/>
          <c:extLst>
            <c:ext xmlns:c16="http://schemas.microsoft.com/office/drawing/2014/chart" uri="{C3380CC4-5D6E-409C-BE32-E72D297353CC}">
              <c16:uniqueId val="{00000004-DFFD-4538-ACD5-E086CDCCCCEB}"/>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Sheet1!$G$2:$G$25</c:f>
              <c:numCache>
                <c:formatCode>General</c:formatCode>
                <c:ptCount val="24"/>
                <c:pt idx="0">
                  <c:v>5</c:v>
                </c:pt>
                <c:pt idx="1">
                  <c:v>2</c:v>
                </c:pt>
                <c:pt idx="2">
                  <c:v>4</c:v>
                </c:pt>
                <c:pt idx="3">
                  <c:v>2</c:v>
                </c:pt>
                <c:pt idx="4">
                  <c:v>6</c:v>
                </c:pt>
                <c:pt idx="5">
                  <c:v>3</c:v>
                </c:pt>
                <c:pt idx="6">
                  <c:v>4</c:v>
                </c:pt>
                <c:pt idx="7">
                  <c:v>3</c:v>
                </c:pt>
                <c:pt idx="8">
                  <c:v>9</c:v>
                </c:pt>
                <c:pt idx="9">
                  <c:v>3</c:v>
                </c:pt>
                <c:pt idx="10">
                  <c:v>5</c:v>
                </c:pt>
                <c:pt idx="11">
                  <c:v>2</c:v>
                </c:pt>
                <c:pt idx="12">
                  <c:v>5</c:v>
                </c:pt>
                <c:pt idx="13">
                  <c:v>1</c:v>
                </c:pt>
                <c:pt idx="14">
                  <c:v>5</c:v>
                </c:pt>
                <c:pt idx="15">
                  <c:v>6</c:v>
                </c:pt>
                <c:pt idx="16">
                  <c:v>5</c:v>
                </c:pt>
                <c:pt idx="17">
                  <c:v>9</c:v>
                </c:pt>
                <c:pt idx="18">
                  <c:v>5</c:v>
                </c:pt>
                <c:pt idx="19">
                  <c:v>7</c:v>
                </c:pt>
                <c:pt idx="20">
                  <c:v>9</c:v>
                </c:pt>
                <c:pt idx="21">
                  <c:v>8</c:v>
                </c:pt>
                <c:pt idx="22">
                  <c:v>9</c:v>
                </c:pt>
                <c:pt idx="23">
                  <c:v>6</c:v>
                </c:pt>
              </c:numCache>
            </c:numRef>
          </c:val>
          <c:smooth val="0"/>
          <c:extLst>
            <c:ext xmlns:c16="http://schemas.microsoft.com/office/drawing/2014/chart" uri="{C3380CC4-5D6E-409C-BE32-E72D297353CC}">
              <c16:uniqueId val="{00000005-DFFD-4538-ACD5-E086CDCCCCEB}"/>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Sheet1!$H$2:$H$25</c:f>
              <c:numCache>
                <c:formatCode>General</c:formatCode>
                <c:ptCount val="24"/>
                <c:pt idx="0">
                  <c:v>-2</c:v>
                </c:pt>
                <c:pt idx="1">
                  <c:v>1</c:v>
                </c:pt>
                <c:pt idx="2">
                  <c:v>2</c:v>
                </c:pt>
                <c:pt idx="3">
                  <c:v>52</c:v>
                </c:pt>
                <c:pt idx="4">
                  <c:v>26</c:v>
                </c:pt>
                <c:pt idx="5">
                  <c:v>1</c:v>
                </c:pt>
                <c:pt idx="6">
                  <c:v>3</c:v>
                </c:pt>
                <c:pt idx="7">
                  <c:v>10</c:v>
                </c:pt>
                <c:pt idx="8">
                  <c:v>28</c:v>
                </c:pt>
                <c:pt idx="9">
                  <c:v>5</c:v>
                </c:pt>
                <c:pt idx="10">
                  <c:v>1</c:v>
                </c:pt>
                <c:pt idx="11">
                  <c:v>4</c:v>
                </c:pt>
                <c:pt idx="12">
                  <c:v>-2</c:v>
                </c:pt>
                <c:pt idx="13">
                  <c:v>7</c:v>
                </c:pt>
                <c:pt idx="14">
                  <c:v>14</c:v>
                </c:pt>
                <c:pt idx="15">
                  <c:v>7</c:v>
                </c:pt>
                <c:pt idx="16">
                  <c:v>23</c:v>
                </c:pt>
                <c:pt idx="17">
                  <c:v>17</c:v>
                </c:pt>
                <c:pt idx="18">
                  <c:v>6</c:v>
                </c:pt>
                <c:pt idx="19">
                  <c:v>-1</c:v>
                </c:pt>
                <c:pt idx="20">
                  <c:v>2</c:v>
                </c:pt>
                <c:pt idx="21">
                  <c:v>9</c:v>
                </c:pt>
                <c:pt idx="22">
                  <c:v>6</c:v>
                </c:pt>
                <c:pt idx="23">
                  <c:v>0</c:v>
                </c:pt>
              </c:numCache>
            </c:numRef>
          </c:val>
          <c:smooth val="0"/>
          <c:extLst>
            <c:ext xmlns:c16="http://schemas.microsoft.com/office/drawing/2014/chart" uri="{C3380CC4-5D6E-409C-BE32-E72D297353CC}">
              <c16:uniqueId val="{00000006-DFFD-4538-ACD5-E086CDCCCCEB}"/>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Sheet1!$I$2:$I$25</c:f>
              <c:numCache>
                <c:formatCode>General</c:formatCode>
                <c:ptCount val="24"/>
                <c:pt idx="0">
                  <c:v>-2</c:v>
                </c:pt>
                <c:pt idx="1">
                  <c:v>1</c:v>
                </c:pt>
                <c:pt idx="2">
                  <c:v>-3</c:v>
                </c:pt>
                <c:pt idx="3">
                  <c:v>-4</c:v>
                </c:pt>
                <c:pt idx="4">
                  <c:v>-2</c:v>
                </c:pt>
                <c:pt idx="5">
                  <c:v>0</c:v>
                </c:pt>
                <c:pt idx="6">
                  <c:v>-4</c:v>
                </c:pt>
                <c:pt idx="7">
                  <c:v>-2</c:v>
                </c:pt>
                <c:pt idx="8">
                  <c:v>0</c:v>
                </c:pt>
                <c:pt idx="9">
                  <c:v>1</c:v>
                </c:pt>
                <c:pt idx="10">
                  <c:v>3</c:v>
                </c:pt>
                <c:pt idx="11">
                  <c:v>-4</c:v>
                </c:pt>
                <c:pt idx="12">
                  <c:v>-4</c:v>
                </c:pt>
                <c:pt idx="13">
                  <c:v>0</c:v>
                </c:pt>
                <c:pt idx="14">
                  <c:v>-4</c:v>
                </c:pt>
                <c:pt idx="15">
                  <c:v>-3</c:v>
                </c:pt>
                <c:pt idx="16">
                  <c:v>-2</c:v>
                </c:pt>
                <c:pt idx="17">
                  <c:v>-2</c:v>
                </c:pt>
                <c:pt idx="18">
                  <c:v>-2</c:v>
                </c:pt>
                <c:pt idx="19">
                  <c:v>-2</c:v>
                </c:pt>
                <c:pt idx="20">
                  <c:v>-3</c:v>
                </c:pt>
                <c:pt idx="21">
                  <c:v>-10</c:v>
                </c:pt>
                <c:pt idx="22">
                  <c:v>-1</c:v>
                </c:pt>
                <c:pt idx="23">
                  <c:v>-1</c:v>
                </c:pt>
              </c:numCache>
            </c:numRef>
          </c:val>
          <c:smooth val="0"/>
          <c:extLst>
            <c:ext xmlns:c16="http://schemas.microsoft.com/office/drawing/2014/chart" uri="{C3380CC4-5D6E-409C-BE32-E72D297353CC}">
              <c16:uniqueId val="{00000007-DFFD-4538-ACD5-E086CDCCCCEB}"/>
            </c:ext>
          </c:extLst>
        </c:ser>
        <c:dLbls>
          <c:showLegendKey val="0"/>
          <c:showVal val="0"/>
          <c:showCatName val="0"/>
          <c:showSerName val="0"/>
          <c:showPercent val="0"/>
          <c:showBubbleSize val="0"/>
        </c:dLbls>
        <c:smooth val="0"/>
        <c:axId val="397426648"/>
        <c:axId val="397433536"/>
      </c:lineChart>
      <c:dateAx>
        <c:axId val="397426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33536"/>
        <c:crosses val="autoZero"/>
        <c:auto val="1"/>
        <c:lblOffset val="100"/>
        <c:baseTimeUnit val="days"/>
      </c:dateAx>
      <c:valAx>
        <c:axId val="397433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26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c:v>
                </c:pt>
                <c:pt idx="1">
                  <c:v>4</c:v>
                </c:pt>
                <c:pt idx="2">
                  <c:v>9</c:v>
                </c:pt>
                <c:pt idx="3">
                  <c:v>8</c:v>
                </c:pt>
                <c:pt idx="4">
                  <c:v>11</c:v>
                </c:pt>
                <c:pt idx="5">
                  <c:v>-1</c:v>
                </c:pt>
                <c:pt idx="6">
                  <c:v>0</c:v>
                </c:pt>
              </c:numCache>
            </c:numRef>
          </c:val>
          <c:extLst>
            <c:ext xmlns:c16="http://schemas.microsoft.com/office/drawing/2014/chart" uri="{C3380CC4-5D6E-409C-BE32-E72D297353CC}">
              <c16:uniqueId val="{00000000-B0F9-4203-AE5F-8927F6B8B0BD}"/>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8</c:v>
                </c:pt>
                <c:pt idx="1">
                  <c:v>17</c:v>
                </c:pt>
                <c:pt idx="2">
                  <c:v>7</c:v>
                </c:pt>
                <c:pt idx="3">
                  <c:v>12</c:v>
                </c:pt>
                <c:pt idx="4">
                  <c:v>7</c:v>
                </c:pt>
                <c:pt idx="5">
                  <c:v>3</c:v>
                </c:pt>
                <c:pt idx="6">
                  <c:v>13</c:v>
                </c:pt>
              </c:numCache>
            </c:numRef>
          </c:val>
          <c:extLst>
            <c:ext xmlns:c16="http://schemas.microsoft.com/office/drawing/2014/chart" uri="{C3380CC4-5D6E-409C-BE32-E72D297353CC}">
              <c16:uniqueId val="{00000001-B0F9-4203-AE5F-8927F6B8B0BD}"/>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28</c:v>
                </c:pt>
                <c:pt idx="1">
                  <c:v>11</c:v>
                </c:pt>
                <c:pt idx="2">
                  <c:v>11</c:v>
                </c:pt>
                <c:pt idx="3">
                  <c:v>20</c:v>
                </c:pt>
                <c:pt idx="4">
                  <c:v>15</c:v>
                </c:pt>
                <c:pt idx="5">
                  <c:v>22</c:v>
                </c:pt>
                <c:pt idx="6">
                  <c:v>36</c:v>
                </c:pt>
              </c:numCache>
            </c:numRef>
          </c:val>
          <c:extLst>
            <c:ext xmlns:c16="http://schemas.microsoft.com/office/drawing/2014/chart" uri="{C3380CC4-5D6E-409C-BE32-E72D297353CC}">
              <c16:uniqueId val="{00000002-B0F9-4203-AE5F-8927F6B8B0BD}"/>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10</c:v>
                </c:pt>
                <c:pt idx="1">
                  <c:v>14</c:v>
                </c:pt>
                <c:pt idx="2">
                  <c:v>12</c:v>
                </c:pt>
                <c:pt idx="3">
                  <c:v>18</c:v>
                </c:pt>
                <c:pt idx="4">
                  <c:v>24</c:v>
                </c:pt>
                <c:pt idx="5">
                  <c:v>22</c:v>
                </c:pt>
                <c:pt idx="6">
                  <c:v>17</c:v>
                </c:pt>
              </c:numCache>
            </c:numRef>
          </c:val>
          <c:extLst>
            <c:ext xmlns:c16="http://schemas.microsoft.com/office/drawing/2014/chart" uri="{C3380CC4-5D6E-409C-BE32-E72D297353CC}">
              <c16:uniqueId val="{00000003-B0F9-4203-AE5F-8927F6B8B0BD}"/>
            </c:ext>
          </c:extLst>
        </c:ser>
        <c:ser>
          <c:idx val="4"/>
          <c:order val="4"/>
          <c:tx>
            <c:strRef>
              <c:f>Sheet1!$F$1</c:f>
              <c:strCache>
                <c:ptCount val="1"/>
                <c:pt idx="0">
                  <c:v>@meridabikes_ar</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5</c:v>
                </c:pt>
                <c:pt idx="1">
                  <c:v>5</c:v>
                </c:pt>
                <c:pt idx="2">
                  <c:v>5</c:v>
                </c:pt>
                <c:pt idx="3">
                  <c:v>3</c:v>
                </c:pt>
                <c:pt idx="4">
                  <c:v>3</c:v>
                </c:pt>
                <c:pt idx="5">
                  <c:v>1</c:v>
                </c:pt>
                <c:pt idx="6">
                  <c:v>2</c:v>
                </c:pt>
              </c:numCache>
            </c:numRef>
          </c:val>
          <c:extLst>
            <c:ext xmlns:c16="http://schemas.microsoft.com/office/drawing/2014/chart" uri="{C3380CC4-5D6E-409C-BE32-E72D297353CC}">
              <c16:uniqueId val="{00000004-B0F9-4203-AE5F-8927F6B8B0BD}"/>
            </c:ext>
          </c:extLst>
        </c:ser>
        <c:ser>
          <c:idx val="5"/>
          <c:order val="5"/>
          <c:tx>
            <c:strRef>
              <c:f>Sheet1!$G$1</c:f>
              <c:strCache>
                <c:ptCount val="1"/>
                <c:pt idx="0">
                  <c:v>@giantargentina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5</c:v>
                </c:pt>
                <c:pt idx="1">
                  <c:v>5</c:v>
                </c:pt>
                <c:pt idx="2">
                  <c:v>5</c:v>
                </c:pt>
                <c:pt idx="3">
                  <c:v>7</c:v>
                </c:pt>
                <c:pt idx="4">
                  <c:v>5</c:v>
                </c:pt>
                <c:pt idx="5">
                  <c:v>5</c:v>
                </c:pt>
                <c:pt idx="6">
                  <c:v>4</c:v>
                </c:pt>
              </c:numCache>
            </c:numRef>
          </c:val>
          <c:extLst>
            <c:ext xmlns:c16="http://schemas.microsoft.com/office/drawing/2014/chart" uri="{C3380CC4-5D6E-409C-BE32-E72D297353CC}">
              <c16:uniqueId val="{00000005-B0F9-4203-AE5F-8927F6B8B0BD}"/>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c:v>
                </c:pt>
                <c:pt idx="1">
                  <c:v>4</c:v>
                </c:pt>
                <c:pt idx="2">
                  <c:v>8</c:v>
                </c:pt>
                <c:pt idx="3">
                  <c:v>11</c:v>
                </c:pt>
                <c:pt idx="4">
                  <c:v>8</c:v>
                </c:pt>
                <c:pt idx="5">
                  <c:v>23</c:v>
                </c:pt>
                <c:pt idx="6">
                  <c:v>12</c:v>
                </c:pt>
              </c:numCache>
            </c:numRef>
          </c:val>
          <c:extLst>
            <c:ext xmlns:c16="http://schemas.microsoft.com/office/drawing/2014/chart" uri="{C3380CC4-5D6E-409C-BE32-E72D297353CC}">
              <c16:uniqueId val="{00000006-B0F9-4203-AE5F-8927F6B8B0BD}"/>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-2</c:v>
                </c:pt>
                <c:pt idx="1">
                  <c:v>-2</c:v>
                </c:pt>
                <c:pt idx="2">
                  <c:v>-5</c:v>
                </c:pt>
                <c:pt idx="3">
                  <c:v>-1</c:v>
                </c:pt>
                <c:pt idx="4">
                  <c:v>-1</c:v>
                </c:pt>
                <c:pt idx="5">
                  <c:v>-1</c:v>
                </c:pt>
                <c:pt idx="6">
                  <c:v>-3</c:v>
                </c:pt>
              </c:numCache>
            </c:numRef>
          </c:val>
          <c:extLst>
            <c:ext xmlns:c16="http://schemas.microsoft.com/office/drawing/2014/chart" uri="{C3380CC4-5D6E-409C-BE32-E72D297353CC}">
              <c16:uniqueId val="{00000007-B0F9-4203-AE5F-8927F6B8B0BD}"/>
            </c:ext>
          </c:extLst>
        </c:ser>
        <c:dLbls>
          <c:showLegendKey val="0"/>
          <c:showVal val="0"/>
          <c:showCatName val="0"/>
          <c:showSerName val="0"/>
          <c:showPercent val="0"/>
          <c:showBubbleSize val="0"/>
        </c:dLbls>
        <c:gapWidth val="219"/>
        <c:overlap val="-27"/>
        <c:axId val="399165808"/>
        <c:axId val="399170400"/>
      </c:barChart>
      <c:catAx>
        <c:axId val="39916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70400"/>
        <c:crosses val="autoZero"/>
        <c:auto val="1"/>
        <c:lblAlgn val="ctr"/>
        <c:lblOffset val="100"/>
        <c:noMultiLvlLbl val="0"/>
      </c:catAx>
      <c:valAx>
        <c:axId val="399170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6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3</c:v>
                </c:pt>
                <c:pt idx="2">
                  <c:v>4</c:v>
                </c:pt>
                <c:pt idx="3">
                  <c:v>4</c:v>
                </c:pt>
                <c:pt idx="4">
                  <c:v>4</c:v>
                </c:pt>
                <c:pt idx="5">
                  <c:v>0</c:v>
                </c:pt>
                <c:pt idx="6">
                  <c:v>0</c:v>
                </c:pt>
              </c:numCache>
            </c:numRef>
          </c:val>
          <c:extLst>
            <c:ext xmlns:c16="http://schemas.microsoft.com/office/drawing/2014/chart" uri="{C3380CC4-5D6E-409C-BE32-E72D297353CC}">
              <c16:uniqueId val="{00000000-4C72-4C01-8F98-6BF617E5E22E}"/>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0</c:v>
                </c:pt>
                <c:pt idx="2">
                  <c:v>3</c:v>
                </c:pt>
                <c:pt idx="3">
                  <c:v>4</c:v>
                </c:pt>
                <c:pt idx="4">
                  <c:v>2</c:v>
                </c:pt>
                <c:pt idx="5">
                  <c:v>1</c:v>
                </c:pt>
                <c:pt idx="6">
                  <c:v>1</c:v>
                </c:pt>
              </c:numCache>
            </c:numRef>
          </c:val>
          <c:extLst>
            <c:ext xmlns:c16="http://schemas.microsoft.com/office/drawing/2014/chart" uri="{C3380CC4-5D6E-409C-BE32-E72D297353CC}">
              <c16:uniqueId val="{00000001-4C72-4C01-8F98-6BF617E5E22E}"/>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3</c:v>
                </c:pt>
                <c:pt idx="2">
                  <c:v>4</c:v>
                </c:pt>
                <c:pt idx="3">
                  <c:v>4</c:v>
                </c:pt>
                <c:pt idx="4">
                  <c:v>4</c:v>
                </c:pt>
                <c:pt idx="5">
                  <c:v>3</c:v>
                </c:pt>
                <c:pt idx="6">
                  <c:v>3</c:v>
                </c:pt>
              </c:numCache>
            </c:numRef>
          </c:val>
          <c:extLst>
            <c:ext xmlns:c16="http://schemas.microsoft.com/office/drawing/2014/chart" uri="{C3380CC4-5D6E-409C-BE32-E72D297353CC}">
              <c16:uniqueId val="{00000002-4C72-4C01-8F98-6BF617E5E22E}"/>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0</c:v>
                </c:pt>
                <c:pt idx="2">
                  <c:v>4</c:v>
                </c:pt>
                <c:pt idx="3">
                  <c:v>0</c:v>
                </c:pt>
                <c:pt idx="4">
                  <c:v>4</c:v>
                </c:pt>
                <c:pt idx="5">
                  <c:v>0</c:v>
                </c:pt>
                <c:pt idx="6">
                  <c:v>0</c:v>
                </c:pt>
              </c:numCache>
            </c:numRef>
          </c:val>
          <c:extLst>
            <c:ext xmlns:c16="http://schemas.microsoft.com/office/drawing/2014/chart" uri="{C3380CC4-5D6E-409C-BE32-E72D297353CC}">
              <c16:uniqueId val="{00000003-4C72-4C01-8F98-6BF617E5E22E}"/>
            </c:ext>
          </c:extLst>
        </c:ser>
        <c:ser>
          <c:idx val="4"/>
          <c:order val="4"/>
          <c:tx>
            <c:strRef>
              <c:f>Sheet1!$F$1</c:f>
              <c:strCache>
                <c:ptCount val="1"/>
                <c:pt idx="0">
                  <c:v>@meridabikes_ar</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0</c:v>
                </c:pt>
                <c:pt idx="2">
                  <c:v>1</c:v>
                </c:pt>
                <c:pt idx="3">
                  <c:v>1</c:v>
                </c:pt>
                <c:pt idx="4">
                  <c:v>2</c:v>
                </c:pt>
                <c:pt idx="5">
                  <c:v>0</c:v>
                </c:pt>
                <c:pt idx="6">
                  <c:v>0</c:v>
                </c:pt>
              </c:numCache>
            </c:numRef>
          </c:val>
          <c:extLst>
            <c:ext xmlns:c16="http://schemas.microsoft.com/office/drawing/2014/chart" uri="{C3380CC4-5D6E-409C-BE32-E72D297353CC}">
              <c16:uniqueId val="{00000004-4C72-4C01-8F98-6BF617E5E22E}"/>
            </c:ext>
          </c:extLst>
        </c:ser>
        <c:ser>
          <c:idx val="5"/>
          <c:order val="5"/>
          <c:tx>
            <c:strRef>
              <c:f>Sheet1!$G$1</c:f>
              <c:strCache>
                <c:ptCount val="1"/>
                <c:pt idx="0">
                  <c:v>@giantargentina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c:v>
                </c:pt>
                <c:pt idx="1">
                  <c:v>0</c:v>
                </c:pt>
                <c:pt idx="2">
                  <c:v>3</c:v>
                </c:pt>
                <c:pt idx="3">
                  <c:v>1</c:v>
                </c:pt>
                <c:pt idx="4">
                  <c:v>1</c:v>
                </c:pt>
                <c:pt idx="5">
                  <c:v>0</c:v>
                </c:pt>
                <c:pt idx="6">
                  <c:v>0</c:v>
                </c:pt>
              </c:numCache>
            </c:numRef>
          </c:val>
          <c:extLst>
            <c:ext xmlns:c16="http://schemas.microsoft.com/office/drawing/2014/chart" uri="{C3380CC4-5D6E-409C-BE32-E72D297353CC}">
              <c16:uniqueId val="{00000005-4C72-4C01-8F98-6BF617E5E22E}"/>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1</c:v>
                </c:pt>
                <c:pt idx="3">
                  <c:v>1</c:v>
                </c:pt>
                <c:pt idx="4">
                  <c:v>0</c:v>
                </c:pt>
                <c:pt idx="5">
                  <c:v>0</c:v>
                </c:pt>
                <c:pt idx="6">
                  <c:v>0</c:v>
                </c:pt>
              </c:numCache>
            </c:numRef>
          </c:val>
          <c:extLst>
            <c:ext xmlns:c16="http://schemas.microsoft.com/office/drawing/2014/chart" uri="{C3380CC4-5D6E-409C-BE32-E72D297353CC}">
              <c16:uniqueId val="{00000006-4C72-4C01-8F98-6BF617E5E22E}"/>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7-4C72-4C01-8F98-6BF617E5E22E}"/>
            </c:ext>
          </c:extLst>
        </c:ser>
        <c:dLbls>
          <c:showLegendKey val="0"/>
          <c:showVal val="0"/>
          <c:showCatName val="0"/>
          <c:showSerName val="0"/>
          <c:showPercent val="0"/>
          <c:showBubbleSize val="0"/>
        </c:dLbls>
        <c:gapWidth val="219"/>
        <c:overlap val="-27"/>
        <c:axId val="414193320"/>
        <c:axId val="414194632"/>
      </c:barChart>
      <c:catAx>
        <c:axId val="414193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194632"/>
        <c:crosses val="autoZero"/>
        <c:auto val="1"/>
        <c:lblAlgn val="ctr"/>
        <c:lblOffset val="100"/>
        <c:noMultiLvlLbl val="0"/>
      </c:catAx>
      <c:valAx>
        <c:axId val="414194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193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0.513645646389009</c:v>
                </c:pt>
                <c:pt idx="1">
                  <c:v>0.41875528601192302</c:v>
                </c:pt>
                <c:pt idx="2">
                  <c:v>0.53066402623924702</c:v>
                </c:pt>
                <c:pt idx="3">
                  <c:v>0.40844111640571801</c:v>
                </c:pt>
                <c:pt idx="4">
                  <c:v>0.92672813911751994</c:v>
                </c:pt>
              </c:numCache>
            </c:numRef>
          </c:val>
          <c:extLst>
            <c:ext xmlns:c16="http://schemas.microsoft.com/office/drawing/2014/chart" uri="{C3380CC4-5D6E-409C-BE32-E72D297353CC}">
              <c16:uniqueId val="{00000000-3859-4AEC-AA19-635557186A11}"/>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0.86279906838873599</c:v>
                </c:pt>
                <c:pt idx="2">
                  <c:v>0.68106429529253998</c:v>
                </c:pt>
                <c:pt idx="3">
                  <c:v>0.284776625026466</c:v>
                </c:pt>
                <c:pt idx="4">
                  <c:v>8.9985178911708694E-2</c:v>
                </c:pt>
                <c:pt idx="5">
                  <c:v>0.400169383866187</c:v>
                </c:pt>
                <c:pt idx="6">
                  <c:v>1.9203895828922299</c:v>
                </c:pt>
              </c:numCache>
            </c:numRef>
          </c:val>
          <c:extLst>
            <c:ext xmlns:c16="http://schemas.microsoft.com/office/drawing/2014/chart" uri="{C3380CC4-5D6E-409C-BE32-E72D297353CC}">
              <c16:uniqueId val="{00000001-3859-4AEC-AA19-635557186A11}"/>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0.614675732900542</c:v>
                </c:pt>
                <c:pt idx="1">
                  <c:v>0.31713163761181201</c:v>
                </c:pt>
                <c:pt idx="2">
                  <c:v>0.49388588857486598</c:v>
                </c:pt>
                <c:pt idx="3">
                  <c:v>0.406441503203962</c:v>
                </c:pt>
                <c:pt idx="4">
                  <c:v>0.43092593110781502</c:v>
                </c:pt>
                <c:pt idx="5">
                  <c:v>0.57176968781188497</c:v>
                </c:pt>
                <c:pt idx="6">
                  <c:v>0.55218214548880196</c:v>
                </c:pt>
              </c:numCache>
            </c:numRef>
          </c:val>
          <c:extLst>
            <c:ext xmlns:c16="http://schemas.microsoft.com/office/drawing/2014/chart" uri="{C3380CC4-5D6E-409C-BE32-E72D297353CC}">
              <c16:uniqueId val="{00000002-3859-4AEC-AA19-635557186A11}"/>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0.45174869278888802</c:v>
                </c:pt>
                <c:pt idx="2">
                  <c:v>0.81237762083910803</c:v>
                </c:pt>
                <c:pt idx="4">
                  <c:v>0.35476206191010501</c:v>
                </c:pt>
              </c:numCache>
            </c:numRef>
          </c:val>
          <c:extLst>
            <c:ext xmlns:c16="http://schemas.microsoft.com/office/drawing/2014/chart" uri="{C3380CC4-5D6E-409C-BE32-E72D297353CC}">
              <c16:uniqueId val="{00000003-3859-4AEC-AA19-635557186A11}"/>
            </c:ext>
          </c:extLst>
        </c:ser>
        <c:ser>
          <c:idx val="4"/>
          <c:order val="4"/>
          <c:tx>
            <c:strRef>
              <c:f>Sheet1!$F$1</c:f>
              <c:strCache>
                <c:ptCount val="1"/>
                <c:pt idx="0">
                  <c:v>@meridabikes_ar</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1.6620498614958401</c:v>
                </c:pt>
                <c:pt idx="2">
                  <c:v>2.2314558325638698</c:v>
                </c:pt>
                <c:pt idx="3">
                  <c:v>0.38473376423514899</c:v>
                </c:pt>
                <c:pt idx="4">
                  <c:v>0.45398584179747598</c:v>
                </c:pt>
              </c:numCache>
            </c:numRef>
          </c:val>
          <c:extLst>
            <c:ext xmlns:c16="http://schemas.microsoft.com/office/drawing/2014/chart" uri="{C3380CC4-5D6E-409C-BE32-E72D297353CC}">
              <c16:uniqueId val="{00000004-3859-4AEC-AA19-635557186A11}"/>
            </c:ext>
          </c:extLst>
        </c:ser>
        <c:ser>
          <c:idx val="5"/>
          <c:order val="5"/>
          <c:tx>
            <c:strRef>
              <c:f>Sheet1!$G$1</c:f>
              <c:strCache>
                <c:ptCount val="1"/>
                <c:pt idx="0">
                  <c:v>@giantargentina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7.6479885790037196E-3</c:v>
                </c:pt>
                <c:pt idx="2">
                  <c:v>0.169955301755638</c:v>
                </c:pt>
                <c:pt idx="3">
                  <c:v>0</c:v>
                </c:pt>
                <c:pt idx="4">
                  <c:v>0</c:v>
                </c:pt>
              </c:numCache>
            </c:numRef>
          </c:val>
          <c:extLst>
            <c:ext xmlns:c16="http://schemas.microsoft.com/office/drawing/2014/chart" uri="{C3380CC4-5D6E-409C-BE32-E72D297353CC}">
              <c16:uniqueId val="{00000005-3859-4AEC-AA19-635557186A11}"/>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2">
                  <c:v>5.51479888692133</c:v>
                </c:pt>
                <c:pt idx="3">
                  <c:v>4.4776119402985097</c:v>
                </c:pt>
              </c:numCache>
            </c:numRef>
          </c:val>
          <c:extLst>
            <c:ext xmlns:c16="http://schemas.microsoft.com/office/drawing/2014/chart" uri="{C3380CC4-5D6E-409C-BE32-E72D297353CC}">
              <c16:uniqueId val="{00000006-3859-4AEC-AA19-635557186A11}"/>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numCache>
            </c:numRef>
          </c:val>
          <c:extLst>
            <c:ext xmlns:c16="http://schemas.microsoft.com/office/drawing/2014/chart" uri="{C3380CC4-5D6E-409C-BE32-E72D297353CC}">
              <c16:uniqueId val="{00000007-3859-4AEC-AA19-635557186A11}"/>
            </c:ext>
          </c:extLst>
        </c:ser>
        <c:dLbls>
          <c:showLegendKey val="0"/>
          <c:showVal val="0"/>
          <c:showCatName val="0"/>
          <c:showSerName val="0"/>
          <c:showPercent val="0"/>
          <c:showBubbleSize val="0"/>
        </c:dLbls>
        <c:gapWidth val="219"/>
        <c:overlap val="-27"/>
        <c:axId val="414207096"/>
        <c:axId val="414208408"/>
      </c:barChart>
      <c:catAx>
        <c:axId val="414207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08408"/>
        <c:crosses val="autoZero"/>
        <c:auto val="1"/>
        <c:lblAlgn val="ctr"/>
        <c:lblOffset val="100"/>
        <c:noMultiLvlLbl val="0"/>
      </c:catAx>
      <c:valAx>
        <c:axId val="414208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07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c:v>
                </c:pt>
                <c:pt idx="9">
                  <c:v>5</c:v>
                </c:pt>
                <c:pt idx="10">
                  <c:v>2</c:v>
                </c:pt>
                <c:pt idx="11">
                  <c:v>4</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7055-4A21-BA62-A6B459CAC75C}"/>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1</c:v>
                </c:pt>
                <c:pt idx="8">
                  <c:v>0</c:v>
                </c:pt>
                <c:pt idx="9">
                  <c:v>0</c:v>
                </c:pt>
                <c:pt idx="10">
                  <c:v>0</c:v>
                </c:pt>
                <c:pt idx="11">
                  <c:v>0</c:v>
                </c:pt>
                <c:pt idx="12">
                  <c:v>0</c:v>
                </c:pt>
                <c:pt idx="13">
                  <c:v>0</c:v>
                </c:pt>
                <c:pt idx="14">
                  <c:v>1</c:v>
                </c:pt>
                <c:pt idx="15">
                  <c:v>0</c:v>
                </c:pt>
                <c:pt idx="16">
                  <c:v>1</c:v>
                </c:pt>
                <c:pt idx="17">
                  <c:v>1</c:v>
                </c:pt>
                <c:pt idx="18">
                  <c:v>1</c:v>
                </c:pt>
                <c:pt idx="19">
                  <c:v>1</c:v>
                </c:pt>
                <c:pt idx="20">
                  <c:v>5</c:v>
                </c:pt>
                <c:pt idx="21">
                  <c:v>0</c:v>
                </c:pt>
                <c:pt idx="22">
                  <c:v>0</c:v>
                </c:pt>
                <c:pt idx="23">
                  <c:v>0</c:v>
                </c:pt>
              </c:numCache>
            </c:numRef>
          </c:val>
          <c:smooth val="0"/>
          <c:extLst>
            <c:ext xmlns:c16="http://schemas.microsoft.com/office/drawing/2014/chart" uri="{C3380CC4-5D6E-409C-BE32-E72D297353CC}">
              <c16:uniqueId val="{00000001-7055-4A21-BA62-A6B459CAC75C}"/>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2</c:v>
                </c:pt>
                <c:pt idx="19">
                  <c:v>6</c:v>
                </c:pt>
                <c:pt idx="20">
                  <c:v>5</c:v>
                </c:pt>
                <c:pt idx="21">
                  <c:v>2</c:v>
                </c:pt>
                <c:pt idx="22">
                  <c:v>2</c:v>
                </c:pt>
                <c:pt idx="23">
                  <c:v>0</c:v>
                </c:pt>
              </c:numCache>
            </c:numRef>
          </c:val>
          <c:smooth val="0"/>
          <c:extLst>
            <c:ext xmlns:c16="http://schemas.microsoft.com/office/drawing/2014/chart" uri="{C3380CC4-5D6E-409C-BE32-E72D297353CC}">
              <c16:uniqueId val="{00000002-7055-4A21-BA62-A6B459CAC75C}"/>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0</c:v>
                </c:pt>
                <c:pt idx="17">
                  <c:v>4</c:v>
                </c:pt>
                <c:pt idx="18">
                  <c:v>3</c:v>
                </c:pt>
                <c:pt idx="19">
                  <c:v>1</c:v>
                </c:pt>
                <c:pt idx="20">
                  <c:v>0</c:v>
                </c:pt>
                <c:pt idx="21">
                  <c:v>0</c:v>
                </c:pt>
                <c:pt idx="22">
                  <c:v>0</c:v>
                </c:pt>
                <c:pt idx="23">
                  <c:v>0</c:v>
                </c:pt>
              </c:numCache>
            </c:numRef>
          </c:val>
          <c:smooth val="0"/>
          <c:extLst>
            <c:ext xmlns:c16="http://schemas.microsoft.com/office/drawing/2014/chart" uri="{C3380CC4-5D6E-409C-BE32-E72D297353CC}">
              <c16:uniqueId val="{00000003-7055-4A21-BA62-A6B459CAC75C}"/>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1</c:v>
                </c:pt>
                <c:pt idx="1">
                  <c:v>0</c:v>
                </c:pt>
                <c:pt idx="2">
                  <c:v>0</c:v>
                </c:pt>
                <c:pt idx="3">
                  <c:v>0</c:v>
                </c:pt>
                <c:pt idx="4">
                  <c:v>0</c:v>
                </c:pt>
                <c:pt idx="5">
                  <c:v>0</c:v>
                </c:pt>
                <c:pt idx="6">
                  <c:v>0</c:v>
                </c:pt>
                <c:pt idx="7">
                  <c:v>0</c:v>
                </c:pt>
                <c:pt idx="8">
                  <c:v>1</c:v>
                </c:pt>
                <c:pt idx="9">
                  <c:v>0</c:v>
                </c:pt>
                <c:pt idx="10">
                  <c:v>0</c:v>
                </c:pt>
                <c:pt idx="11">
                  <c:v>0</c:v>
                </c:pt>
                <c:pt idx="12">
                  <c:v>0</c:v>
                </c:pt>
                <c:pt idx="13">
                  <c:v>0</c:v>
                </c:pt>
                <c:pt idx="14">
                  <c:v>0</c:v>
                </c:pt>
                <c:pt idx="15">
                  <c:v>0</c:v>
                </c:pt>
                <c:pt idx="16">
                  <c:v>0</c:v>
                </c:pt>
                <c:pt idx="17">
                  <c:v>0</c:v>
                </c:pt>
                <c:pt idx="18">
                  <c:v>0</c:v>
                </c:pt>
                <c:pt idx="19">
                  <c:v>0</c:v>
                </c:pt>
                <c:pt idx="20">
                  <c:v>0</c:v>
                </c:pt>
                <c:pt idx="21">
                  <c:v>1</c:v>
                </c:pt>
                <c:pt idx="22">
                  <c:v>0</c:v>
                </c:pt>
                <c:pt idx="23">
                  <c:v>0</c:v>
                </c:pt>
              </c:numCache>
            </c:numRef>
          </c:val>
          <c:smooth val="0"/>
          <c:extLst>
            <c:ext xmlns:c16="http://schemas.microsoft.com/office/drawing/2014/chart" uri="{C3380CC4-5D6E-409C-BE32-E72D297353CC}">
              <c16:uniqueId val="{00000004-7055-4A21-BA62-A6B459CAC75C}"/>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7055-4A21-BA62-A6B459CAC75C}"/>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7055-4A21-BA62-A6B459CAC75C}"/>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7055-4A21-BA62-A6B459CAC75C}"/>
            </c:ext>
          </c:extLst>
        </c:ser>
        <c:dLbls>
          <c:showLegendKey val="0"/>
          <c:showVal val="0"/>
          <c:showCatName val="0"/>
          <c:showSerName val="0"/>
          <c:showPercent val="0"/>
          <c:showBubbleSize val="0"/>
        </c:dLbls>
        <c:smooth val="0"/>
        <c:axId val="414209064"/>
        <c:axId val="414212016"/>
      </c:lineChart>
      <c:catAx>
        <c:axId val="414209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12016"/>
        <c:crosses val="autoZero"/>
        <c:auto val="1"/>
        <c:lblAlgn val="ctr"/>
        <c:lblOffset val="100"/>
        <c:noMultiLvlLbl val="0"/>
      </c:catAx>
      <c:valAx>
        <c:axId val="414212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09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1.03663819779676</c:v>
                </c:pt>
                <c:pt idx="9">
                  <c:v>0.406403432768082</c:v>
                </c:pt>
                <c:pt idx="10">
                  <c:v>0.79681891323183596</c:v>
                </c:pt>
                <c:pt idx="11">
                  <c:v>0.40970417130832998</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E2C4-4301-8353-C0B059AA56F8}"/>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0.40018633014313498</c:v>
                </c:pt>
                <c:pt idx="8">
                  <c:v>0</c:v>
                </c:pt>
                <c:pt idx="9">
                  <c:v>1.1518590666553701</c:v>
                </c:pt>
                <c:pt idx="10">
                  <c:v>0</c:v>
                </c:pt>
                <c:pt idx="11">
                  <c:v>0</c:v>
                </c:pt>
                <c:pt idx="12">
                  <c:v>0</c:v>
                </c:pt>
                <c:pt idx="13">
                  <c:v>0</c:v>
                </c:pt>
                <c:pt idx="14">
                  <c:v>1.92047090708901</c:v>
                </c:pt>
                <c:pt idx="15">
                  <c:v>0</c:v>
                </c:pt>
                <c:pt idx="16">
                  <c:v>0.10375201151859099</c:v>
                </c:pt>
                <c:pt idx="17">
                  <c:v>0.13233674938595699</c:v>
                </c:pt>
                <c:pt idx="18">
                  <c:v>0.160921487253324</c:v>
                </c:pt>
                <c:pt idx="19">
                  <c:v>0.44571017193190499</c:v>
                </c:pt>
                <c:pt idx="20">
                  <c:v>0.28669433386973803</c:v>
                </c:pt>
                <c:pt idx="21">
                  <c:v>2.80765647497247</c:v>
                </c:pt>
                <c:pt idx="22">
                  <c:v>0</c:v>
                </c:pt>
                <c:pt idx="23">
                  <c:v>0</c:v>
                </c:pt>
              </c:numCache>
            </c:numRef>
          </c:val>
          <c:smooth val="0"/>
          <c:extLst>
            <c:ext xmlns:c16="http://schemas.microsoft.com/office/drawing/2014/chart" uri="{C3380CC4-5D6E-409C-BE32-E72D297353CC}">
              <c16:uniqueId val="{00000001-E2C4-4301-8353-C0B059AA56F8}"/>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0.45147147987500602</c:v>
                </c:pt>
                <c:pt idx="19">
                  <c:v>0.56567191029203101</c:v>
                </c:pt>
                <c:pt idx="20">
                  <c:v>0.50846509024765596</c:v>
                </c:pt>
                <c:pt idx="21">
                  <c:v>0.31481740590457502</c:v>
                </c:pt>
                <c:pt idx="22">
                  <c:v>0.23226528613404199</c:v>
                </c:pt>
                <c:pt idx="23">
                  <c:v>0</c:v>
                </c:pt>
              </c:numCache>
            </c:numRef>
          </c:val>
          <c:smooth val="0"/>
          <c:extLst>
            <c:ext xmlns:c16="http://schemas.microsoft.com/office/drawing/2014/chart" uri="{C3380CC4-5D6E-409C-BE32-E72D297353CC}">
              <c16:uniqueId val="{00000002-E2C4-4301-8353-C0B059AA56F8}"/>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0.299229922992299</c:v>
                </c:pt>
                <c:pt idx="15">
                  <c:v>0</c:v>
                </c:pt>
                <c:pt idx="16">
                  <c:v>0</c:v>
                </c:pt>
                <c:pt idx="17">
                  <c:v>0.47249724972497198</c:v>
                </c:pt>
                <c:pt idx="18">
                  <c:v>0.67062706270627104</c:v>
                </c:pt>
                <c:pt idx="19">
                  <c:v>0.48184818481848202</c:v>
                </c:pt>
                <c:pt idx="20">
                  <c:v>0</c:v>
                </c:pt>
                <c:pt idx="21">
                  <c:v>0</c:v>
                </c:pt>
                <c:pt idx="22">
                  <c:v>0</c:v>
                </c:pt>
                <c:pt idx="23">
                  <c:v>0</c:v>
                </c:pt>
              </c:numCache>
            </c:numRef>
          </c:val>
          <c:smooth val="0"/>
          <c:extLst>
            <c:ext xmlns:c16="http://schemas.microsoft.com/office/drawing/2014/chart" uri="{C3380CC4-5D6E-409C-BE32-E72D297353CC}">
              <c16:uniqueId val="{00000003-E2C4-4301-8353-C0B059AA56F8}"/>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1.60892994611239</c:v>
                </c:pt>
                <c:pt idx="1">
                  <c:v>0</c:v>
                </c:pt>
                <c:pt idx="2">
                  <c:v>0</c:v>
                </c:pt>
                <c:pt idx="3">
                  <c:v>0</c:v>
                </c:pt>
                <c:pt idx="4">
                  <c:v>0</c:v>
                </c:pt>
                <c:pt idx="5">
                  <c:v>0</c:v>
                </c:pt>
                <c:pt idx="6">
                  <c:v>0</c:v>
                </c:pt>
                <c:pt idx="7">
                  <c:v>0</c:v>
                </c:pt>
                <c:pt idx="8">
                  <c:v>0.60046189376443404</c:v>
                </c:pt>
                <c:pt idx="9">
                  <c:v>0</c:v>
                </c:pt>
                <c:pt idx="10">
                  <c:v>0</c:v>
                </c:pt>
                <c:pt idx="11">
                  <c:v>0</c:v>
                </c:pt>
                <c:pt idx="12">
                  <c:v>0.41570438799076198</c:v>
                </c:pt>
                <c:pt idx="13">
                  <c:v>0</c:v>
                </c:pt>
                <c:pt idx="14">
                  <c:v>0</c:v>
                </c:pt>
                <c:pt idx="15">
                  <c:v>0</c:v>
                </c:pt>
                <c:pt idx="16">
                  <c:v>0</c:v>
                </c:pt>
                <c:pt idx="17">
                  <c:v>0</c:v>
                </c:pt>
                <c:pt idx="18">
                  <c:v>0</c:v>
                </c:pt>
                <c:pt idx="19">
                  <c:v>0</c:v>
                </c:pt>
                <c:pt idx="20">
                  <c:v>2.2324865280985402</c:v>
                </c:pt>
                <c:pt idx="21">
                  <c:v>0.384911470361817</c:v>
                </c:pt>
                <c:pt idx="22">
                  <c:v>0</c:v>
                </c:pt>
                <c:pt idx="23">
                  <c:v>0</c:v>
                </c:pt>
              </c:numCache>
            </c:numRef>
          </c:val>
          <c:smooth val="0"/>
          <c:extLst>
            <c:ext xmlns:c16="http://schemas.microsoft.com/office/drawing/2014/chart" uri="{C3380CC4-5D6E-409C-BE32-E72D297353CC}">
              <c16:uniqueId val="{00000004-E2C4-4301-8353-C0B059AA56F8}"/>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9.6889342172361004E-2</c:v>
                </c:pt>
                <c:pt idx="14">
                  <c:v>0</c:v>
                </c:pt>
                <c:pt idx="15">
                  <c:v>0</c:v>
                </c:pt>
                <c:pt idx="16">
                  <c:v>0</c:v>
                </c:pt>
                <c:pt idx="17">
                  <c:v>0.10708822029576701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E2C4-4301-8353-C0B059AA56F8}"/>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4.4764795144157796</c:v>
                </c:pt>
                <c:pt idx="13">
                  <c:v>0</c:v>
                </c:pt>
                <c:pt idx="14">
                  <c:v>0</c:v>
                </c:pt>
                <c:pt idx="15">
                  <c:v>0</c:v>
                </c:pt>
                <c:pt idx="16">
                  <c:v>0</c:v>
                </c:pt>
                <c:pt idx="17">
                  <c:v>0</c:v>
                </c:pt>
                <c:pt idx="18">
                  <c:v>0</c:v>
                </c:pt>
                <c:pt idx="19">
                  <c:v>0</c:v>
                </c:pt>
                <c:pt idx="20">
                  <c:v>0</c:v>
                </c:pt>
                <c:pt idx="21">
                  <c:v>0</c:v>
                </c:pt>
                <c:pt idx="22">
                  <c:v>5.5134041476985303</c:v>
                </c:pt>
                <c:pt idx="23">
                  <c:v>0</c:v>
                </c:pt>
              </c:numCache>
            </c:numRef>
          </c:val>
          <c:smooth val="0"/>
          <c:extLst>
            <c:ext xmlns:c16="http://schemas.microsoft.com/office/drawing/2014/chart" uri="{C3380CC4-5D6E-409C-BE32-E72D297353CC}">
              <c16:uniqueId val="{00000006-E2C4-4301-8353-C0B059AA56F8}"/>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E2C4-4301-8353-C0B059AA56F8}"/>
            </c:ext>
          </c:extLst>
        </c:ser>
        <c:dLbls>
          <c:showLegendKey val="0"/>
          <c:showVal val="0"/>
          <c:showCatName val="0"/>
          <c:showSerName val="0"/>
          <c:showPercent val="0"/>
          <c:showBubbleSize val="0"/>
        </c:dLbls>
        <c:smooth val="0"/>
        <c:axId val="414209392"/>
        <c:axId val="414209720"/>
      </c:lineChart>
      <c:catAx>
        <c:axId val="414209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09720"/>
        <c:crosses val="autoZero"/>
        <c:auto val="1"/>
        <c:lblAlgn val="ctr"/>
        <c:lblOffset val="100"/>
        <c:noMultiLvlLbl val="0"/>
      </c:catAx>
      <c:valAx>
        <c:axId val="414209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09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Sheet1!$B$2:$B$9</c:f>
              <c:numCache>
                <c:formatCode>General</c:formatCode>
                <c:ptCount val="8"/>
                <c:pt idx="0">
                  <c:v>5</c:v>
                </c:pt>
                <c:pt idx="1">
                  <c:v>4</c:v>
                </c:pt>
                <c:pt idx="2">
                  <c:v>7</c:v>
                </c:pt>
                <c:pt idx="3">
                  <c:v>2</c:v>
                </c:pt>
                <c:pt idx="4">
                  <c:v>3</c:v>
                </c:pt>
                <c:pt idx="5">
                  <c:v>5</c:v>
                </c:pt>
                <c:pt idx="6">
                  <c:v>2</c:v>
                </c:pt>
                <c:pt idx="7">
                  <c:v>0</c:v>
                </c:pt>
              </c:numCache>
            </c:numRef>
          </c:val>
          <c:extLst>
            <c:ext xmlns:c16="http://schemas.microsoft.com/office/drawing/2014/chart" uri="{C3380CC4-5D6E-409C-BE32-E72D297353CC}">
              <c16:uniqueId val="{00000000-A9B6-482E-A9FB-457482C4B578}"/>
            </c:ext>
          </c:extLst>
        </c:ser>
        <c:ser>
          <c:idx val="1"/>
          <c:order val="1"/>
          <c:tx>
            <c:strRef>
              <c:f>Sheet1!$C$1</c:f>
              <c:strCache>
                <c:ptCount val="1"/>
                <c:pt idx="0">
                  <c:v>Images</c:v>
                </c:pt>
              </c:strCache>
            </c:strRef>
          </c:tx>
          <c:spPr>
            <a:solidFill>
              <a:schemeClr val="accent2"/>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Sheet1!$C$2:$C$9</c:f>
              <c:numCache>
                <c:formatCode>General</c:formatCode>
                <c:ptCount val="8"/>
                <c:pt idx="0">
                  <c:v>10</c:v>
                </c:pt>
                <c:pt idx="1">
                  <c:v>11</c:v>
                </c:pt>
                <c:pt idx="2">
                  <c:v>15</c:v>
                </c:pt>
                <c:pt idx="3">
                  <c:v>9</c:v>
                </c:pt>
                <c:pt idx="4">
                  <c:v>2</c:v>
                </c:pt>
                <c:pt idx="5">
                  <c:v>2</c:v>
                </c:pt>
                <c:pt idx="6">
                  <c:v>0</c:v>
                </c:pt>
                <c:pt idx="7">
                  <c:v>0</c:v>
                </c:pt>
              </c:numCache>
            </c:numRef>
          </c:val>
          <c:extLst>
            <c:ext xmlns:c16="http://schemas.microsoft.com/office/drawing/2014/chart" uri="{C3380CC4-5D6E-409C-BE32-E72D297353CC}">
              <c16:uniqueId val="{00000001-A9B6-482E-A9FB-457482C4B578}"/>
            </c:ext>
          </c:extLst>
        </c:ser>
        <c:ser>
          <c:idx val="2"/>
          <c:order val="2"/>
          <c:tx>
            <c:strRef>
              <c:f>Sheet1!$D$1</c:f>
              <c:strCache>
                <c:ptCount val="1"/>
                <c:pt idx="0">
                  <c:v>Videos</c:v>
                </c:pt>
              </c:strCache>
            </c:strRef>
          </c:tx>
          <c:spPr>
            <a:solidFill>
              <a:schemeClr val="accent3"/>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Sheet1!$D$2:$D$9</c:f>
              <c:numCache>
                <c:formatCode>General</c:formatCode>
                <c:ptCount val="8"/>
                <c:pt idx="0">
                  <c:v>2</c:v>
                </c:pt>
                <c:pt idx="1">
                  <c:v>0</c:v>
                </c:pt>
                <c:pt idx="2">
                  <c:v>2</c:v>
                </c:pt>
                <c:pt idx="3">
                  <c:v>0</c:v>
                </c:pt>
                <c:pt idx="4">
                  <c:v>1</c:v>
                </c:pt>
                <c:pt idx="5">
                  <c:v>0</c:v>
                </c:pt>
                <c:pt idx="6">
                  <c:v>0</c:v>
                </c:pt>
                <c:pt idx="7">
                  <c:v>0</c:v>
                </c:pt>
              </c:numCache>
            </c:numRef>
          </c:val>
          <c:extLst>
            <c:ext xmlns:c16="http://schemas.microsoft.com/office/drawing/2014/chart" uri="{C3380CC4-5D6E-409C-BE32-E72D297353CC}">
              <c16:uniqueId val="{00000002-A9B6-482E-A9FB-457482C4B578}"/>
            </c:ext>
          </c:extLst>
        </c:ser>
        <c:dLbls>
          <c:showLegendKey val="0"/>
          <c:showVal val="0"/>
          <c:showCatName val="0"/>
          <c:showSerName val="0"/>
          <c:showPercent val="0"/>
          <c:showBubbleSize val="0"/>
        </c:dLbls>
        <c:gapWidth val="150"/>
        <c:overlap val="100"/>
        <c:axId val="414221856"/>
        <c:axId val="414216280"/>
      </c:barChart>
      <c:catAx>
        <c:axId val="414221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16280"/>
        <c:crosses val="autoZero"/>
        <c:auto val="1"/>
        <c:lblAlgn val="ctr"/>
        <c:lblOffset val="100"/>
        <c:noMultiLvlLbl val="0"/>
      </c:catAx>
      <c:valAx>
        <c:axId val="4142162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21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Sheet1!$B$2:$B$9</c:f>
              <c:numCache>
                <c:formatCode>General</c:formatCode>
                <c:ptCount val="8"/>
                <c:pt idx="0">
                  <c:v>982</c:v>
                </c:pt>
                <c:pt idx="1">
                  <c:v>2296</c:v>
                </c:pt>
                <c:pt idx="2">
                  <c:v>2050</c:v>
                </c:pt>
                <c:pt idx="3">
                  <c:v>1548</c:v>
                </c:pt>
                <c:pt idx="4">
                  <c:v>71</c:v>
                </c:pt>
                <c:pt idx="5">
                  <c:v>3</c:v>
                </c:pt>
                <c:pt idx="6">
                  <c:v>0</c:v>
                </c:pt>
              </c:numCache>
            </c:numRef>
          </c:val>
          <c:extLst>
            <c:ext xmlns:c16="http://schemas.microsoft.com/office/drawing/2014/chart" uri="{C3380CC4-5D6E-409C-BE32-E72D297353CC}">
              <c16:uniqueId val="{00000000-E0CC-4FD2-9EFA-BF928EBBDAA5}"/>
            </c:ext>
          </c:extLst>
        </c:ser>
        <c:ser>
          <c:idx val="1"/>
          <c:order val="1"/>
          <c:tx>
            <c:strRef>
              <c:f>Sheet1!$C$1</c:f>
              <c:strCache>
                <c:ptCount val="1"/>
                <c:pt idx="0">
                  <c:v>Videos</c:v>
                </c:pt>
              </c:strCache>
            </c:strRef>
          </c:tx>
          <c:spPr>
            <a:solidFill>
              <a:schemeClr val="accent2"/>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Sheet1!$C$2:$C$9</c:f>
              <c:numCache>
                <c:formatCode>General</c:formatCode>
                <c:ptCount val="8"/>
                <c:pt idx="0">
                  <c:v>143</c:v>
                </c:pt>
                <c:pt idx="1">
                  <c:v>0</c:v>
                </c:pt>
                <c:pt idx="2">
                  <c:v>438</c:v>
                </c:pt>
                <c:pt idx="3">
                  <c:v>0</c:v>
                </c:pt>
                <c:pt idx="4">
                  <c:v>25</c:v>
                </c:pt>
                <c:pt idx="5">
                  <c:v>0</c:v>
                </c:pt>
                <c:pt idx="6">
                  <c:v>0</c:v>
                </c:pt>
              </c:numCache>
            </c:numRef>
          </c:val>
          <c:extLst>
            <c:ext xmlns:c16="http://schemas.microsoft.com/office/drawing/2014/chart" uri="{C3380CC4-5D6E-409C-BE32-E72D297353CC}">
              <c16:uniqueId val="{00000001-E0CC-4FD2-9EFA-BF928EBBDAA5}"/>
            </c:ext>
          </c:extLst>
        </c:ser>
        <c:ser>
          <c:idx val="2"/>
          <c:order val="2"/>
          <c:tx>
            <c:strRef>
              <c:f>Sheet1!$D$1</c:f>
              <c:strCache>
                <c:ptCount val="1"/>
                <c:pt idx="0">
                  <c:v>Carousels</c:v>
                </c:pt>
              </c:strCache>
            </c:strRef>
          </c:tx>
          <c:spPr>
            <a:solidFill>
              <a:schemeClr val="accent3"/>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Sheet1!$D$2:$D$9</c:f>
              <c:numCache>
                <c:formatCode>General</c:formatCode>
                <c:ptCount val="8"/>
                <c:pt idx="0">
                  <c:v>450</c:v>
                </c:pt>
                <c:pt idx="1">
                  <c:v>2018</c:v>
                </c:pt>
                <c:pt idx="2">
                  <c:v>1619</c:v>
                </c:pt>
                <c:pt idx="3">
                  <c:v>1190</c:v>
                </c:pt>
                <c:pt idx="4">
                  <c:v>349</c:v>
                </c:pt>
                <c:pt idx="5">
                  <c:v>100</c:v>
                </c:pt>
                <c:pt idx="6">
                  <c:v>395</c:v>
                </c:pt>
              </c:numCache>
            </c:numRef>
          </c:val>
          <c:extLst>
            <c:ext xmlns:c16="http://schemas.microsoft.com/office/drawing/2014/chart" uri="{C3380CC4-5D6E-409C-BE32-E72D297353CC}">
              <c16:uniqueId val="{00000002-E0CC-4FD2-9EFA-BF928EBBDAA5}"/>
            </c:ext>
          </c:extLst>
        </c:ser>
        <c:dLbls>
          <c:showLegendKey val="0"/>
          <c:showVal val="0"/>
          <c:showCatName val="0"/>
          <c:showSerName val="0"/>
          <c:showPercent val="0"/>
          <c:showBubbleSize val="0"/>
        </c:dLbls>
        <c:gapWidth val="150"/>
        <c:overlap val="100"/>
        <c:axId val="414216608"/>
        <c:axId val="414213328"/>
      </c:barChart>
      <c:catAx>
        <c:axId val="414216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13328"/>
        <c:crosses val="autoZero"/>
        <c:auto val="1"/>
        <c:lblAlgn val="ctr"/>
        <c:lblOffset val="100"/>
        <c:noMultiLvlLbl val="0"/>
      </c:catAx>
      <c:valAx>
        <c:axId val="4142133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16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0.55786799884266203</c:v>
                </c:pt>
                <c:pt idx="1">
                  <c:v>0.60913498966889701</c:v>
                </c:pt>
                <c:pt idx="2">
                  <c:v>0.44406736536503</c:v>
                </c:pt>
              </c:numCache>
            </c:numRef>
          </c:val>
          <c:extLst>
            <c:ext xmlns:c16="http://schemas.microsoft.com/office/drawing/2014/chart" uri="{C3380CC4-5D6E-409C-BE32-E72D297353CC}">
              <c16:uniqueId val="{00000000-242D-4D1D-9288-BE35CCBC7D5B}"/>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1.0683186516618199</c:v>
                </c:pt>
                <c:pt idx="1">
                  <c:v>0.44186616429214398</c:v>
                </c:pt>
                <c:pt idx="2">
                  <c:v>0</c:v>
                </c:pt>
              </c:numCache>
            </c:numRef>
          </c:val>
          <c:extLst>
            <c:ext xmlns:c16="http://schemas.microsoft.com/office/drawing/2014/chart" uri="{C3380CC4-5D6E-409C-BE32-E72D297353CC}">
              <c16:uniqueId val="{00000001-242D-4D1D-9288-BE35CCBC7D5B}"/>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0.64825710226421596</c:v>
                </c:pt>
                <c:pt idx="1">
                  <c:v>0.38303614116094098</c:v>
                </c:pt>
                <c:pt idx="2">
                  <c:v>0.61132023301453497</c:v>
                </c:pt>
              </c:numCache>
            </c:numRef>
          </c:val>
          <c:extLst>
            <c:ext xmlns:c16="http://schemas.microsoft.com/office/drawing/2014/chart" uri="{C3380CC4-5D6E-409C-BE32-E72D297353CC}">
              <c16:uniqueId val="{00000002-242D-4D1D-9288-BE35CCBC7D5B}"/>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1.30725613645577</c:v>
                </c:pt>
                <c:pt idx="1">
                  <c:v>0.378520617011192</c:v>
                </c:pt>
                <c:pt idx="2">
                  <c:v>0</c:v>
                </c:pt>
              </c:numCache>
            </c:numRef>
          </c:val>
          <c:extLst>
            <c:ext xmlns:c16="http://schemas.microsoft.com/office/drawing/2014/chart" uri="{C3380CC4-5D6E-409C-BE32-E72D297353CC}">
              <c16:uniqueId val="{00000003-242D-4D1D-9288-BE35CCBC7D5B}"/>
            </c:ext>
          </c:extLst>
        </c:ser>
        <c:ser>
          <c:idx val="4"/>
          <c:order val="4"/>
          <c:tx>
            <c:strRef>
              <c:f>Sheet1!$F$1</c:f>
              <c:strCache>
                <c:ptCount val="1"/>
                <c:pt idx="0">
                  <c:v>@meridabikes_ar</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1.7942562846682899</c:v>
                </c:pt>
                <c:pt idx="1">
                  <c:v>0.54866666982045997</c:v>
                </c:pt>
                <c:pt idx="2">
                  <c:v>0.38538615692924</c:v>
                </c:pt>
              </c:numCache>
            </c:numRef>
          </c:val>
          <c:extLst>
            <c:ext xmlns:c16="http://schemas.microsoft.com/office/drawing/2014/chart" uri="{C3380CC4-5D6E-409C-BE32-E72D297353CC}">
              <c16:uniqueId val="{00000004-242D-4D1D-9288-BE35CCBC7D5B}"/>
            </c:ext>
          </c:extLst>
        </c:ser>
        <c:ser>
          <c:idx val="5"/>
          <c:order val="5"/>
          <c:tx>
            <c:strRef>
              <c:f>Sheet1!$G$1</c:f>
              <c:strCache>
                <c:ptCount val="1"/>
                <c:pt idx="0">
                  <c:v>@giantargentina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0.101825473539431</c:v>
                </c:pt>
                <c:pt idx="1">
                  <c:v>7.6374745417515004E-3</c:v>
                </c:pt>
                <c:pt idx="2">
                  <c:v>0</c:v>
                </c:pt>
              </c:numCache>
            </c:numRef>
          </c:val>
          <c:extLst>
            <c:ext xmlns:c16="http://schemas.microsoft.com/office/drawing/2014/chart" uri="{C3380CC4-5D6E-409C-BE32-E72D297353CC}">
              <c16:uniqueId val="{00000005-242D-4D1D-9288-BE35CCBC7D5B}"/>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4.99936996209785</c:v>
                </c:pt>
                <c:pt idx="1">
                  <c:v>0</c:v>
                </c:pt>
                <c:pt idx="2">
                  <c:v>0</c:v>
                </c:pt>
              </c:numCache>
            </c:numRef>
          </c:val>
          <c:extLst>
            <c:ext xmlns:c16="http://schemas.microsoft.com/office/drawing/2014/chart" uri="{C3380CC4-5D6E-409C-BE32-E72D297353CC}">
              <c16:uniqueId val="{00000006-242D-4D1D-9288-BE35CCBC7D5B}"/>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Sheet1!$A$2:$A$4</c:f>
              <c:strCache>
                <c:ptCount val="3"/>
                <c:pt idx="0">
                  <c:v>Carousel</c:v>
                </c:pt>
                <c:pt idx="1">
                  <c:v>Image</c:v>
                </c:pt>
                <c:pt idx="2">
                  <c:v>Video</c:v>
                </c:pt>
              </c:strCache>
            </c:strRef>
          </c:cat>
          <c:val>
            <c:numRef>
              <c:f>Sheet1!$I$2:$I$4</c:f>
              <c:numCache>
                <c:formatCode>General</c:formatCode>
                <c:ptCount val="3"/>
                <c:pt idx="0">
                  <c:v>0</c:v>
                </c:pt>
                <c:pt idx="1">
                  <c:v>0</c:v>
                </c:pt>
                <c:pt idx="2">
                  <c:v>0</c:v>
                </c:pt>
              </c:numCache>
            </c:numRef>
          </c:val>
          <c:extLst>
            <c:ext xmlns:c16="http://schemas.microsoft.com/office/drawing/2014/chart" uri="{C3380CC4-5D6E-409C-BE32-E72D297353CC}">
              <c16:uniqueId val="{00000007-242D-4D1D-9288-BE35CCBC7D5B}"/>
            </c:ext>
          </c:extLst>
        </c:ser>
        <c:dLbls>
          <c:showLegendKey val="0"/>
          <c:showVal val="0"/>
          <c:showCatName val="0"/>
          <c:showSerName val="0"/>
          <c:showPercent val="0"/>
          <c:showBubbleSize val="0"/>
        </c:dLbls>
        <c:gapWidth val="219"/>
        <c:overlap val="-27"/>
        <c:axId val="414223496"/>
        <c:axId val="414223824"/>
      </c:barChart>
      <c:catAx>
        <c:axId val="414223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23824"/>
        <c:crosses val="autoZero"/>
        <c:auto val="1"/>
        <c:lblAlgn val="ctr"/>
        <c:lblOffset val="100"/>
        <c:noMultiLvlLbl val="0"/>
      </c:catAx>
      <c:valAx>
        <c:axId val="414223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23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Sheet1!$B$2:$B$9</c:f>
              <c:numCache>
                <c:formatCode>General</c:formatCode>
                <c:ptCount val="8"/>
                <c:pt idx="0">
                  <c:v>1531</c:v>
                </c:pt>
                <c:pt idx="1">
                  <c:v>4258</c:v>
                </c:pt>
                <c:pt idx="2">
                  <c:v>4026</c:v>
                </c:pt>
                <c:pt idx="3">
                  <c:v>2665</c:v>
                </c:pt>
                <c:pt idx="4">
                  <c:v>437</c:v>
                </c:pt>
                <c:pt idx="5">
                  <c:v>80</c:v>
                </c:pt>
                <c:pt idx="6">
                  <c:v>384</c:v>
                </c:pt>
              </c:numCache>
            </c:numRef>
          </c:val>
          <c:extLst>
            <c:ext xmlns:c16="http://schemas.microsoft.com/office/drawing/2014/chart" uri="{C3380CC4-5D6E-409C-BE32-E72D297353CC}">
              <c16:uniqueId val="{00000000-46F9-4BF6-9AB0-32B6513A461C}"/>
            </c:ext>
          </c:extLst>
        </c:ser>
        <c:ser>
          <c:idx val="1"/>
          <c:order val="1"/>
          <c:tx>
            <c:strRef>
              <c:f>Sheet1!$C$1</c:f>
              <c:strCache>
                <c:ptCount val="1"/>
                <c:pt idx="0">
                  <c:v>Comments</c:v>
                </c:pt>
              </c:strCache>
            </c:strRef>
          </c:tx>
          <c:spPr>
            <a:solidFill>
              <a:schemeClr val="accent2"/>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Sheet1!$C$2:$C$9</c:f>
              <c:numCache>
                <c:formatCode>General</c:formatCode>
                <c:ptCount val="8"/>
                <c:pt idx="0">
                  <c:v>44</c:v>
                </c:pt>
                <c:pt idx="1">
                  <c:v>56</c:v>
                </c:pt>
                <c:pt idx="2">
                  <c:v>81</c:v>
                </c:pt>
                <c:pt idx="3">
                  <c:v>73</c:v>
                </c:pt>
                <c:pt idx="4">
                  <c:v>8</c:v>
                </c:pt>
                <c:pt idx="5">
                  <c:v>23</c:v>
                </c:pt>
                <c:pt idx="6">
                  <c:v>11</c:v>
                </c:pt>
              </c:numCache>
            </c:numRef>
          </c:val>
          <c:extLst>
            <c:ext xmlns:c16="http://schemas.microsoft.com/office/drawing/2014/chart" uri="{C3380CC4-5D6E-409C-BE32-E72D297353CC}">
              <c16:uniqueId val="{00000001-46F9-4BF6-9AB0-32B6513A461C}"/>
            </c:ext>
          </c:extLst>
        </c:ser>
        <c:dLbls>
          <c:showLegendKey val="0"/>
          <c:showVal val="0"/>
          <c:showCatName val="0"/>
          <c:showSerName val="0"/>
          <c:showPercent val="0"/>
          <c:showBubbleSize val="0"/>
        </c:dLbls>
        <c:gapWidth val="150"/>
        <c:overlap val="100"/>
        <c:axId val="414195616"/>
        <c:axId val="414198568"/>
      </c:barChart>
      <c:catAx>
        <c:axId val="414195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198568"/>
        <c:crosses val="autoZero"/>
        <c:auto val="1"/>
        <c:lblAlgn val="ctr"/>
        <c:lblOffset val="100"/>
        <c:noMultiLvlLbl val="0"/>
      </c:catAx>
      <c:valAx>
        <c:axId val="4141985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195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4DE6F-89E2-4853-AFA8-DF41A3B4D511}"/>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4C6C8F94-9BBA-44E4-AB67-E66D4CDD6EA7}"/>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312099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5F9E7-F732-4D41-93C4-8651E9A5C7C3}"/>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C7E8D742-1A5A-40D8-9EA3-78220FAB7A97}"/>
              </a:ext>
            </a:extLst>
          </p:cNvPr>
          <p:cNvGraphicFramePr>
            <a:graphicFrameLocks noGrp="1"/>
          </p:cNvGraphicFramePr>
          <p:nvPr>
            <p:ph type="tbl" sz="quarter" idx="13"/>
            <p:extLst>
              <p:ext uri="{D42A27DB-BD31-4B8C-83A1-F6EECF244321}">
                <p14:modId xmlns:p14="http://schemas.microsoft.com/office/powerpoint/2010/main" val="2453419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21094420"/>
                    </a:ext>
                  </a:extLst>
                </a:gridCol>
                <a:gridCol w="658368">
                  <a:extLst>
                    <a:ext uri="{9D8B030D-6E8A-4147-A177-3AD203B41FA5}">
                      <a16:colId xmlns:a16="http://schemas.microsoft.com/office/drawing/2014/main" val="339371587"/>
                    </a:ext>
                  </a:extLst>
                </a:gridCol>
                <a:gridCol w="658368">
                  <a:extLst>
                    <a:ext uri="{9D8B030D-6E8A-4147-A177-3AD203B41FA5}">
                      <a16:colId xmlns:a16="http://schemas.microsoft.com/office/drawing/2014/main" val="3355392279"/>
                    </a:ext>
                  </a:extLst>
                </a:gridCol>
                <a:gridCol w="658368">
                  <a:extLst>
                    <a:ext uri="{9D8B030D-6E8A-4147-A177-3AD203B41FA5}">
                      <a16:colId xmlns:a16="http://schemas.microsoft.com/office/drawing/2014/main" val="4213806665"/>
                    </a:ext>
                  </a:extLst>
                </a:gridCol>
                <a:gridCol w="658368">
                  <a:extLst>
                    <a:ext uri="{9D8B030D-6E8A-4147-A177-3AD203B41FA5}">
                      <a16:colId xmlns:a16="http://schemas.microsoft.com/office/drawing/2014/main" val="2166313676"/>
                    </a:ext>
                  </a:extLst>
                </a:gridCol>
                <a:gridCol w="658368">
                  <a:extLst>
                    <a:ext uri="{9D8B030D-6E8A-4147-A177-3AD203B41FA5}">
                      <a16:colId xmlns:a16="http://schemas.microsoft.com/office/drawing/2014/main" val="3345179070"/>
                    </a:ext>
                  </a:extLst>
                </a:gridCol>
                <a:gridCol w="658368">
                  <a:extLst>
                    <a:ext uri="{9D8B030D-6E8A-4147-A177-3AD203B41FA5}">
                      <a16:colId xmlns:a16="http://schemas.microsoft.com/office/drawing/2014/main" val="284572488"/>
                    </a:ext>
                  </a:extLst>
                </a:gridCol>
                <a:gridCol w="658368">
                  <a:extLst>
                    <a:ext uri="{9D8B030D-6E8A-4147-A177-3AD203B41FA5}">
                      <a16:colId xmlns:a16="http://schemas.microsoft.com/office/drawing/2014/main" val="1694348872"/>
                    </a:ext>
                  </a:extLst>
                </a:gridCol>
                <a:gridCol w="658368">
                  <a:extLst>
                    <a:ext uri="{9D8B030D-6E8A-4147-A177-3AD203B41FA5}">
                      <a16:colId xmlns:a16="http://schemas.microsoft.com/office/drawing/2014/main" val="3567480445"/>
                    </a:ext>
                  </a:extLst>
                </a:gridCol>
                <a:gridCol w="658368">
                  <a:extLst>
                    <a:ext uri="{9D8B030D-6E8A-4147-A177-3AD203B41FA5}">
                      <a16:colId xmlns:a16="http://schemas.microsoft.com/office/drawing/2014/main" val="185683897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487887961"/>
                  </a:ext>
                </a:extLst>
              </a:tr>
              <a:tr h="370840">
                <a:tc>
                  <a:txBody>
                    <a:bodyPr/>
                    <a:lstStyle/>
                    <a:p>
                      <a:r>
                        <a:rPr lang="en-US" sz="1000"/>
                        <a:t>@trekbicycleargentina</a:t>
                      </a:r>
                    </a:p>
                  </a:txBody>
                  <a:tcPr/>
                </a:tc>
                <a:tc>
                  <a:txBody>
                    <a:bodyPr/>
                    <a:lstStyle/>
                    <a:p>
                      <a:r>
                        <a:rPr lang="en-US" sz="1000"/>
                        <a:t>47342</a:t>
                      </a:r>
                    </a:p>
                  </a:txBody>
                  <a:tcPr/>
                </a:tc>
                <a:tc>
                  <a:txBody>
                    <a:bodyPr/>
                    <a:lstStyle/>
                    <a:p>
                      <a:r>
                        <a:rPr lang="en-US" sz="1000"/>
                        <a:t>227</a:t>
                      </a:r>
                    </a:p>
                  </a:txBody>
                  <a:tcPr/>
                </a:tc>
                <a:tc>
                  <a:txBody>
                    <a:bodyPr/>
                    <a:lstStyle/>
                    <a:p>
                      <a:r>
                        <a:rPr lang="en-US" sz="1000"/>
                        <a:t>11</a:t>
                      </a:r>
                    </a:p>
                  </a:txBody>
                  <a:tcPr/>
                </a:tc>
                <a:tc>
                  <a:txBody>
                    <a:bodyPr/>
                    <a:lstStyle/>
                    <a:p>
                      <a:r>
                        <a:rPr lang="en-US" sz="1000"/>
                        <a:t>4</a:t>
                      </a:r>
                    </a:p>
                  </a:txBody>
                  <a:tcPr/>
                </a:tc>
                <a:tc>
                  <a:txBody>
                    <a:bodyPr/>
                    <a:lstStyle/>
                    <a:p>
                      <a:r>
                        <a:rPr lang="en-US" sz="1000"/>
                        <a:t>0</a:t>
                      </a:r>
                    </a:p>
                  </a:txBody>
                  <a:tcPr/>
                </a:tc>
                <a:tc>
                  <a:txBody>
                    <a:bodyPr/>
                    <a:lstStyle/>
                    <a:p>
                      <a:r>
                        <a:rPr lang="en-US" sz="1000"/>
                        <a:t>15</a:t>
                      </a:r>
                    </a:p>
                  </a:txBody>
                  <a:tcPr/>
                </a:tc>
                <a:tc>
                  <a:txBody>
                    <a:bodyPr/>
                    <a:lstStyle/>
                    <a:p>
                      <a:r>
                        <a:rPr lang="en-US" sz="1000"/>
                        <a:t>4258</a:t>
                      </a:r>
                    </a:p>
                  </a:txBody>
                  <a:tcPr/>
                </a:tc>
                <a:tc>
                  <a:txBody>
                    <a:bodyPr/>
                    <a:lstStyle/>
                    <a:p>
                      <a:r>
                        <a:rPr lang="en-US" sz="1000"/>
                        <a:t>56</a:t>
                      </a:r>
                    </a:p>
                  </a:txBody>
                  <a:tcPr/>
                </a:tc>
                <a:tc>
                  <a:txBody>
                    <a:bodyPr/>
                    <a:lstStyle/>
                    <a:p>
                      <a:r>
                        <a:rPr lang="en-US" sz="1000"/>
                        <a:t>0.6090 %</a:t>
                      </a:r>
                    </a:p>
                  </a:txBody>
                  <a:tcPr/>
                </a:tc>
                <a:extLst>
                  <a:ext uri="{0D108BD9-81ED-4DB2-BD59-A6C34878D82A}">
                    <a16:rowId xmlns:a16="http://schemas.microsoft.com/office/drawing/2014/main" val="2984465155"/>
                  </a:ext>
                </a:extLst>
              </a:tr>
              <a:tr h="370840">
                <a:tc>
                  <a:txBody>
                    <a:bodyPr/>
                    <a:lstStyle/>
                    <a:p>
                      <a:r>
                        <a:rPr lang="en-US" sz="1000"/>
                        <a:t>@specialized_arg</a:t>
                      </a:r>
                    </a:p>
                  </a:txBody>
                  <a:tcPr/>
                </a:tc>
                <a:tc>
                  <a:txBody>
                    <a:bodyPr/>
                    <a:lstStyle/>
                    <a:p>
                      <a:r>
                        <a:rPr lang="en-US" sz="1000"/>
                        <a:t>45649</a:t>
                      </a:r>
                    </a:p>
                  </a:txBody>
                  <a:tcPr/>
                </a:tc>
                <a:tc>
                  <a:txBody>
                    <a:bodyPr/>
                    <a:lstStyle/>
                    <a:p>
                      <a:r>
                        <a:rPr lang="en-US" sz="1000"/>
                        <a:t>403</a:t>
                      </a:r>
                    </a:p>
                  </a:txBody>
                  <a:tcPr/>
                </a:tc>
                <a:tc>
                  <a:txBody>
                    <a:bodyPr/>
                    <a:lstStyle/>
                    <a:p>
                      <a:r>
                        <a:rPr lang="en-US" sz="1000"/>
                        <a:t>9</a:t>
                      </a:r>
                    </a:p>
                  </a:txBody>
                  <a:tcPr/>
                </a:tc>
                <a:tc>
                  <a:txBody>
                    <a:bodyPr/>
                    <a:lstStyle/>
                    <a:p>
                      <a:r>
                        <a:rPr lang="en-US" sz="1000"/>
                        <a:t>2</a:t>
                      </a:r>
                    </a:p>
                  </a:txBody>
                  <a:tcPr/>
                </a:tc>
                <a:tc>
                  <a:txBody>
                    <a:bodyPr/>
                    <a:lstStyle/>
                    <a:p>
                      <a:r>
                        <a:rPr lang="en-US" sz="1000"/>
                        <a:t>0</a:t>
                      </a:r>
                    </a:p>
                  </a:txBody>
                  <a:tcPr/>
                </a:tc>
                <a:tc>
                  <a:txBody>
                    <a:bodyPr/>
                    <a:lstStyle/>
                    <a:p>
                      <a:r>
                        <a:rPr lang="en-US" sz="1000"/>
                        <a:t>11</a:t>
                      </a:r>
                    </a:p>
                  </a:txBody>
                  <a:tcPr/>
                </a:tc>
                <a:tc>
                  <a:txBody>
                    <a:bodyPr/>
                    <a:lstStyle/>
                    <a:p>
                      <a:r>
                        <a:rPr lang="en-US" sz="1000"/>
                        <a:t>2665</a:t>
                      </a:r>
                    </a:p>
                  </a:txBody>
                  <a:tcPr/>
                </a:tc>
                <a:tc>
                  <a:txBody>
                    <a:bodyPr/>
                    <a:lstStyle/>
                    <a:p>
                      <a:r>
                        <a:rPr lang="en-US" sz="1000"/>
                        <a:t>73</a:t>
                      </a:r>
                    </a:p>
                  </a:txBody>
                  <a:tcPr/>
                </a:tc>
                <a:tc>
                  <a:txBody>
                    <a:bodyPr/>
                    <a:lstStyle/>
                    <a:p>
                      <a:r>
                        <a:rPr lang="en-US" sz="1000"/>
                        <a:t>0.5477 %</a:t>
                      </a:r>
                    </a:p>
                  </a:txBody>
                  <a:tcPr/>
                </a:tc>
                <a:extLst>
                  <a:ext uri="{0D108BD9-81ED-4DB2-BD59-A6C34878D82A}">
                    <a16:rowId xmlns:a16="http://schemas.microsoft.com/office/drawing/2014/main" val="2040897169"/>
                  </a:ext>
                </a:extLst>
              </a:tr>
              <a:tr h="370840">
                <a:tc>
                  <a:txBody>
                    <a:bodyPr/>
                    <a:lstStyle/>
                    <a:p>
                      <a:r>
                        <a:rPr lang="en-US" sz="1000"/>
                        <a:t>@scottsportsargentina</a:t>
                      </a:r>
                    </a:p>
                  </a:txBody>
                  <a:tcPr/>
                </a:tc>
                <a:tc>
                  <a:txBody>
                    <a:bodyPr/>
                    <a:lstStyle/>
                    <a:p>
                      <a:r>
                        <a:rPr lang="en-US" sz="1000"/>
                        <a:t>35973</a:t>
                      </a:r>
                    </a:p>
                  </a:txBody>
                  <a:tcPr/>
                </a:tc>
                <a:tc>
                  <a:txBody>
                    <a:bodyPr/>
                    <a:lstStyle/>
                    <a:p>
                      <a:r>
                        <a:rPr lang="en-US" sz="1000"/>
                        <a:t>474</a:t>
                      </a:r>
                    </a:p>
                  </a:txBody>
                  <a:tcPr/>
                </a:tc>
                <a:tc>
                  <a:txBody>
                    <a:bodyPr/>
                    <a:lstStyle/>
                    <a:p>
                      <a:r>
                        <a:rPr lang="en-US" sz="1000"/>
                        <a:t>15</a:t>
                      </a:r>
                    </a:p>
                  </a:txBody>
                  <a:tcPr/>
                </a:tc>
                <a:tc>
                  <a:txBody>
                    <a:bodyPr/>
                    <a:lstStyle/>
                    <a:p>
                      <a:r>
                        <a:rPr lang="en-US" sz="1000"/>
                        <a:t>7</a:t>
                      </a:r>
                    </a:p>
                  </a:txBody>
                  <a:tcPr/>
                </a:tc>
                <a:tc>
                  <a:txBody>
                    <a:bodyPr/>
                    <a:lstStyle/>
                    <a:p>
                      <a:r>
                        <a:rPr lang="en-US" sz="1000"/>
                        <a:t>2</a:t>
                      </a:r>
                    </a:p>
                  </a:txBody>
                  <a:tcPr/>
                </a:tc>
                <a:tc>
                  <a:txBody>
                    <a:bodyPr/>
                    <a:lstStyle/>
                    <a:p>
                      <a:r>
                        <a:rPr lang="en-US" sz="1000"/>
                        <a:t>24</a:t>
                      </a:r>
                    </a:p>
                  </a:txBody>
                  <a:tcPr/>
                </a:tc>
                <a:tc>
                  <a:txBody>
                    <a:bodyPr/>
                    <a:lstStyle/>
                    <a:p>
                      <a:r>
                        <a:rPr lang="en-US" sz="1000"/>
                        <a:t>4026</a:t>
                      </a:r>
                    </a:p>
                  </a:txBody>
                  <a:tcPr/>
                </a:tc>
                <a:tc>
                  <a:txBody>
                    <a:bodyPr/>
                    <a:lstStyle/>
                    <a:p>
                      <a:r>
                        <a:rPr lang="en-US" sz="1000"/>
                        <a:t>81</a:t>
                      </a:r>
                    </a:p>
                  </a:txBody>
                  <a:tcPr/>
                </a:tc>
                <a:tc>
                  <a:txBody>
                    <a:bodyPr/>
                    <a:lstStyle/>
                    <a:p>
                      <a:r>
                        <a:rPr lang="en-US" sz="1000"/>
                        <a:t>0.4789 %</a:t>
                      </a:r>
                    </a:p>
                  </a:txBody>
                  <a:tcPr/>
                </a:tc>
                <a:extLst>
                  <a:ext uri="{0D108BD9-81ED-4DB2-BD59-A6C34878D82A}">
                    <a16:rowId xmlns:a16="http://schemas.microsoft.com/office/drawing/2014/main" val="2938434775"/>
                  </a:ext>
                </a:extLst>
              </a:tr>
              <a:tr h="370840">
                <a:tc>
                  <a:txBody>
                    <a:bodyPr/>
                    <a:lstStyle/>
                    <a:p>
                      <a:r>
                        <a:rPr lang="en-US" sz="1000"/>
                        <a:t>@giantargentina</a:t>
                      </a:r>
                    </a:p>
                  </a:txBody>
                  <a:tcPr/>
                </a:tc>
                <a:tc>
                  <a:txBody>
                    <a:bodyPr/>
                    <a:lstStyle/>
                    <a:p>
                      <a:r>
                        <a:rPr lang="en-US" sz="1000"/>
                        <a:t>19672</a:t>
                      </a:r>
                    </a:p>
                  </a:txBody>
                  <a:tcPr/>
                </a:tc>
                <a:tc>
                  <a:txBody>
                    <a:bodyPr/>
                    <a:lstStyle/>
                    <a:p>
                      <a:r>
                        <a:rPr lang="en-US" sz="1000"/>
                        <a:t>123</a:t>
                      </a:r>
                    </a:p>
                  </a:txBody>
                  <a:tcPr/>
                </a:tc>
                <a:tc>
                  <a:txBody>
                    <a:bodyPr/>
                    <a:lstStyle/>
                    <a:p>
                      <a:r>
                        <a:rPr lang="en-US" sz="1000"/>
                        <a:t>2</a:t>
                      </a:r>
                    </a:p>
                  </a:txBody>
                  <a:tcPr/>
                </a:tc>
                <a:tc>
                  <a:txBody>
                    <a:bodyPr/>
                    <a:lstStyle/>
                    <a:p>
                      <a:r>
                        <a:rPr lang="en-US" sz="1000"/>
                        <a:t>5</a:t>
                      </a:r>
                    </a:p>
                  </a:txBody>
                  <a:tcPr/>
                </a:tc>
                <a:tc>
                  <a:txBody>
                    <a:bodyPr/>
                    <a:lstStyle/>
                    <a:p>
                      <a:r>
                        <a:rPr lang="en-US" sz="1000"/>
                        <a:t>0</a:t>
                      </a:r>
                    </a:p>
                  </a:txBody>
                  <a:tcPr/>
                </a:tc>
                <a:tc>
                  <a:txBody>
                    <a:bodyPr/>
                    <a:lstStyle/>
                    <a:p>
                      <a:r>
                        <a:rPr lang="en-US" sz="1000"/>
                        <a:t>7</a:t>
                      </a:r>
                    </a:p>
                  </a:txBody>
                  <a:tcPr/>
                </a:tc>
                <a:tc>
                  <a:txBody>
                    <a:bodyPr/>
                    <a:lstStyle/>
                    <a:p>
                      <a:r>
                        <a:rPr lang="en-US" sz="1000"/>
                        <a:t>80</a:t>
                      </a:r>
                    </a:p>
                  </a:txBody>
                  <a:tcPr/>
                </a:tc>
                <a:tc>
                  <a:txBody>
                    <a:bodyPr/>
                    <a:lstStyle/>
                    <a:p>
                      <a:r>
                        <a:rPr lang="en-US" sz="1000"/>
                        <a:t>23</a:t>
                      </a:r>
                    </a:p>
                  </a:txBody>
                  <a:tcPr/>
                </a:tc>
                <a:tc>
                  <a:txBody>
                    <a:bodyPr/>
                    <a:lstStyle/>
                    <a:p>
                      <a:r>
                        <a:rPr lang="en-US" sz="1000"/>
                        <a:t>0.0750 %</a:t>
                      </a:r>
                    </a:p>
                  </a:txBody>
                  <a:tcPr/>
                </a:tc>
                <a:extLst>
                  <a:ext uri="{0D108BD9-81ED-4DB2-BD59-A6C34878D82A}">
                    <a16:rowId xmlns:a16="http://schemas.microsoft.com/office/drawing/2014/main" val="985575302"/>
                  </a:ext>
                </a:extLst>
              </a:tr>
              <a:tr h="370840">
                <a:tc>
                  <a:txBody>
                    <a:bodyPr/>
                    <a:lstStyle/>
                    <a:p>
                      <a:r>
                        <a:rPr lang="en-US" sz="1000"/>
                        <a:t>@orbea.argentina</a:t>
                      </a:r>
                    </a:p>
                  </a:txBody>
                  <a:tcPr/>
                </a:tc>
                <a:tc>
                  <a:txBody>
                    <a:bodyPr/>
                    <a:lstStyle/>
                    <a:p>
                      <a:r>
                        <a:rPr lang="en-US" sz="1000"/>
                        <a:t>18831</a:t>
                      </a:r>
                    </a:p>
                  </a:txBody>
                  <a:tcPr/>
                </a:tc>
                <a:tc>
                  <a:txBody>
                    <a:bodyPr/>
                    <a:lstStyle/>
                    <a:p>
                      <a:r>
                        <a:rPr lang="en-US" sz="1000"/>
                        <a:t>-50</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1547586873"/>
                  </a:ext>
                </a:extLst>
              </a:tr>
              <a:tr h="370840">
                <a:tc>
                  <a:txBody>
                    <a:bodyPr/>
                    <a:lstStyle/>
                    <a:p>
                      <a:r>
                        <a:rPr lang="en-US" sz="1000"/>
                        <a:t>@cannondale.argentina</a:t>
                      </a:r>
                    </a:p>
                  </a:txBody>
                  <a:tcPr/>
                </a:tc>
                <a:tc>
                  <a:txBody>
                    <a:bodyPr/>
                    <a:lstStyle/>
                    <a:p>
                      <a:r>
                        <a:rPr lang="en-US" sz="1000"/>
                        <a:t>16233</a:t>
                      </a:r>
                    </a:p>
                  </a:txBody>
                  <a:tcPr/>
                </a:tc>
                <a:tc>
                  <a:txBody>
                    <a:bodyPr/>
                    <a:lstStyle/>
                    <a:p>
                      <a:r>
                        <a:rPr lang="en-US" sz="1000"/>
                        <a:t>147</a:t>
                      </a:r>
                    </a:p>
                  </a:txBody>
                  <a:tcPr/>
                </a:tc>
                <a:tc>
                  <a:txBody>
                    <a:bodyPr/>
                    <a:lstStyle/>
                    <a:p>
                      <a:r>
                        <a:rPr lang="en-US" sz="1000"/>
                        <a:t>10</a:t>
                      </a:r>
                    </a:p>
                  </a:txBody>
                  <a:tcPr/>
                </a:tc>
                <a:tc>
                  <a:txBody>
                    <a:bodyPr/>
                    <a:lstStyle/>
                    <a:p>
                      <a:r>
                        <a:rPr lang="en-US" sz="1000"/>
                        <a:t>5</a:t>
                      </a:r>
                    </a:p>
                  </a:txBody>
                  <a:tcPr/>
                </a:tc>
                <a:tc>
                  <a:txBody>
                    <a:bodyPr/>
                    <a:lstStyle/>
                    <a:p>
                      <a:r>
                        <a:rPr lang="en-US" sz="1000"/>
                        <a:t>2</a:t>
                      </a:r>
                    </a:p>
                  </a:txBody>
                  <a:tcPr/>
                </a:tc>
                <a:tc>
                  <a:txBody>
                    <a:bodyPr/>
                    <a:lstStyle/>
                    <a:p>
                      <a:r>
                        <a:rPr lang="en-US" sz="1000"/>
                        <a:t>17</a:t>
                      </a:r>
                    </a:p>
                  </a:txBody>
                  <a:tcPr/>
                </a:tc>
                <a:tc>
                  <a:txBody>
                    <a:bodyPr/>
                    <a:lstStyle/>
                    <a:p>
                      <a:r>
                        <a:rPr lang="en-US" sz="1000"/>
                        <a:t>1531</a:t>
                      </a:r>
                    </a:p>
                  </a:txBody>
                  <a:tcPr/>
                </a:tc>
                <a:tc>
                  <a:txBody>
                    <a:bodyPr/>
                    <a:lstStyle/>
                    <a:p>
                      <a:r>
                        <a:rPr lang="en-US" sz="1000"/>
                        <a:t>44</a:t>
                      </a:r>
                    </a:p>
                  </a:txBody>
                  <a:tcPr/>
                </a:tc>
                <a:tc>
                  <a:txBody>
                    <a:bodyPr/>
                    <a:lstStyle/>
                    <a:p>
                      <a:r>
                        <a:rPr lang="en-US" sz="1000"/>
                        <a:t>0.5733 %</a:t>
                      </a:r>
                    </a:p>
                  </a:txBody>
                  <a:tcPr/>
                </a:tc>
                <a:extLst>
                  <a:ext uri="{0D108BD9-81ED-4DB2-BD59-A6C34878D82A}">
                    <a16:rowId xmlns:a16="http://schemas.microsoft.com/office/drawing/2014/main" val="872237222"/>
                  </a:ext>
                </a:extLst>
              </a:tr>
              <a:tr h="370840">
                <a:tc>
                  <a:txBody>
                    <a:bodyPr/>
                    <a:lstStyle/>
                    <a:p>
                      <a:r>
                        <a:rPr lang="en-US" sz="1000"/>
                        <a:t>@meridabikes_ar</a:t>
                      </a:r>
                    </a:p>
                  </a:txBody>
                  <a:tcPr/>
                </a:tc>
                <a:tc>
                  <a:txBody>
                    <a:bodyPr/>
                    <a:lstStyle/>
                    <a:p>
                      <a:r>
                        <a:rPr lang="en-US" sz="1000"/>
                        <a:t>6535</a:t>
                      </a:r>
                    </a:p>
                  </a:txBody>
                  <a:tcPr/>
                </a:tc>
                <a:tc>
                  <a:txBody>
                    <a:bodyPr/>
                    <a:lstStyle/>
                    <a:p>
                      <a:r>
                        <a:rPr lang="en-US" sz="1000"/>
                        <a:t>84</a:t>
                      </a:r>
                    </a:p>
                  </a:txBody>
                  <a:tcPr/>
                </a:tc>
                <a:tc>
                  <a:txBody>
                    <a:bodyPr/>
                    <a:lstStyle/>
                    <a:p>
                      <a:r>
                        <a:rPr lang="en-US" sz="1000"/>
                        <a:t>2</a:t>
                      </a:r>
                    </a:p>
                  </a:txBody>
                  <a:tcPr/>
                </a:tc>
                <a:tc>
                  <a:txBody>
                    <a:bodyPr/>
                    <a:lstStyle/>
                    <a:p>
                      <a:r>
                        <a:rPr lang="en-US" sz="1000"/>
                        <a:t>3</a:t>
                      </a:r>
                    </a:p>
                  </a:txBody>
                  <a:tcPr/>
                </a:tc>
                <a:tc>
                  <a:txBody>
                    <a:bodyPr/>
                    <a:lstStyle/>
                    <a:p>
                      <a:r>
                        <a:rPr lang="en-US" sz="1000"/>
                        <a:t>1</a:t>
                      </a:r>
                    </a:p>
                  </a:txBody>
                  <a:tcPr/>
                </a:tc>
                <a:tc>
                  <a:txBody>
                    <a:bodyPr/>
                    <a:lstStyle/>
                    <a:p>
                      <a:r>
                        <a:rPr lang="en-US" sz="1000"/>
                        <a:t>6</a:t>
                      </a:r>
                    </a:p>
                  </a:txBody>
                  <a:tcPr/>
                </a:tc>
                <a:tc>
                  <a:txBody>
                    <a:bodyPr/>
                    <a:lstStyle/>
                    <a:p>
                      <a:r>
                        <a:rPr lang="en-US" sz="1000"/>
                        <a:t>437</a:t>
                      </a:r>
                    </a:p>
                  </a:txBody>
                  <a:tcPr/>
                </a:tc>
                <a:tc>
                  <a:txBody>
                    <a:bodyPr/>
                    <a:lstStyle/>
                    <a:p>
                      <a:r>
                        <a:rPr lang="en-US" sz="1000"/>
                        <a:t>8</a:t>
                      </a:r>
                    </a:p>
                  </a:txBody>
                  <a:tcPr/>
                </a:tc>
                <a:tc>
                  <a:txBody>
                    <a:bodyPr/>
                    <a:lstStyle/>
                    <a:p>
                      <a:r>
                        <a:rPr lang="en-US" sz="1000"/>
                        <a:t>1.1423 %</a:t>
                      </a:r>
                    </a:p>
                  </a:txBody>
                  <a:tcPr/>
                </a:tc>
                <a:extLst>
                  <a:ext uri="{0D108BD9-81ED-4DB2-BD59-A6C34878D82A}">
                    <a16:rowId xmlns:a16="http://schemas.microsoft.com/office/drawing/2014/main" val="135463696"/>
                  </a:ext>
                </a:extLst>
              </a:tr>
              <a:tr h="370840">
                <a:tc>
                  <a:txBody>
                    <a:bodyPr/>
                    <a:lstStyle/>
                    <a:p>
                      <a:r>
                        <a:rPr lang="en-US" sz="1000"/>
                        <a:t>@cervelo_argentina</a:t>
                      </a:r>
                    </a:p>
                  </a:txBody>
                  <a:tcPr/>
                </a:tc>
                <a:tc>
                  <a:txBody>
                    <a:bodyPr/>
                    <a:lstStyle/>
                    <a:p>
                      <a:r>
                        <a:rPr lang="en-US" sz="1000"/>
                        <a:t>4064</a:t>
                      </a:r>
                    </a:p>
                  </a:txBody>
                  <a:tcPr/>
                </a:tc>
                <a:tc>
                  <a:txBody>
                    <a:bodyPr/>
                    <a:lstStyle/>
                    <a:p>
                      <a:r>
                        <a:rPr lang="en-US" sz="1000"/>
                        <a:t>219</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384</a:t>
                      </a:r>
                    </a:p>
                  </a:txBody>
                  <a:tcPr/>
                </a:tc>
                <a:tc>
                  <a:txBody>
                    <a:bodyPr/>
                    <a:lstStyle/>
                    <a:p>
                      <a:r>
                        <a:rPr lang="en-US" sz="1000"/>
                        <a:t>11</a:t>
                      </a:r>
                    </a:p>
                  </a:txBody>
                  <a:tcPr/>
                </a:tc>
                <a:tc>
                  <a:txBody>
                    <a:bodyPr/>
                    <a:lstStyle/>
                    <a:p>
                      <a:r>
                        <a:rPr lang="en-US" sz="1000"/>
                        <a:t>4.9949 %</a:t>
                      </a:r>
                    </a:p>
                  </a:txBody>
                  <a:tcPr/>
                </a:tc>
                <a:extLst>
                  <a:ext uri="{0D108BD9-81ED-4DB2-BD59-A6C34878D82A}">
                    <a16:rowId xmlns:a16="http://schemas.microsoft.com/office/drawing/2014/main" val="1707666932"/>
                  </a:ext>
                </a:extLst>
              </a:tr>
            </a:tbl>
          </a:graphicData>
        </a:graphic>
      </p:graphicFrame>
      <p:sp>
        <p:nvSpPr>
          <p:cNvPr id="4" name="Text Placeholder 3">
            <a:extLst>
              <a:ext uri="{FF2B5EF4-FFF2-40B4-BE49-F238E27FC236}">
                <a16:creationId xmlns:a16="http://schemas.microsoft.com/office/drawing/2014/main" id="{03C1FCEE-9318-4CF9-B94E-DBE3CA70744B}"/>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1381511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C65F3-E17C-49C7-81BC-20CE17242A3F}"/>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E2ADC893-9C09-412F-98CB-E8CFD9D77264}"/>
              </a:ext>
            </a:extLst>
          </p:cNvPr>
          <p:cNvGraphicFramePr>
            <a:graphicFrameLocks noGrp="1"/>
          </p:cNvGraphicFramePr>
          <p:nvPr>
            <p:ph type="chart" sz="quarter" idx="13"/>
            <p:extLst>
              <p:ext uri="{D42A27DB-BD31-4B8C-83A1-F6EECF244321}">
                <p14:modId xmlns:p14="http://schemas.microsoft.com/office/powerpoint/2010/main" val="3527026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D64579-3E5F-4932-8BDE-373CE6A304F7}"/>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D003AACA-9CC6-455B-BCE4-1751754BB5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535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6917B-D8C9-49CA-B649-F37AE3C1B7E8}"/>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9E337E63-2E9E-422F-973F-17C0D3C4BD42}"/>
              </a:ext>
            </a:extLst>
          </p:cNvPr>
          <p:cNvGraphicFramePr>
            <a:graphicFrameLocks noGrp="1"/>
          </p:cNvGraphicFramePr>
          <p:nvPr>
            <p:ph type="chart" sz="quarter" idx="13"/>
            <p:extLst>
              <p:ext uri="{D42A27DB-BD31-4B8C-83A1-F6EECF244321}">
                <p14:modId xmlns:p14="http://schemas.microsoft.com/office/powerpoint/2010/main" val="38802950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B21C61-0F8C-4618-BCC8-B3CEBC0F5058}"/>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D46ECB9E-EB75-4624-BC70-F194C063FC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010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23E2F-8955-4CC2-83E3-9D42604C68CC}"/>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BFC0BC55-C6C6-4967-BC46-E72BF62719C8}"/>
              </a:ext>
            </a:extLst>
          </p:cNvPr>
          <p:cNvGraphicFramePr>
            <a:graphicFrameLocks noGrp="1"/>
          </p:cNvGraphicFramePr>
          <p:nvPr>
            <p:ph type="chart" sz="quarter" idx="13"/>
            <p:extLst>
              <p:ext uri="{D42A27DB-BD31-4B8C-83A1-F6EECF244321}">
                <p14:modId xmlns:p14="http://schemas.microsoft.com/office/powerpoint/2010/main" val="41796813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8DBDC3-E9DD-4267-8227-85A479838DD6}"/>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C08E9A2D-933C-436E-B975-9E4399864F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3631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2D8C9-4AA4-4297-A9CF-A439FC4E2BB3}"/>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BB1FE1BE-3F03-4E42-BDCB-8DB4C9F0D5EB}"/>
              </a:ext>
            </a:extLst>
          </p:cNvPr>
          <p:cNvGraphicFramePr>
            <a:graphicFrameLocks noGrp="1"/>
          </p:cNvGraphicFramePr>
          <p:nvPr>
            <p:ph type="chart" sz="quarter" idx="13"/>
            <p:extLst>
              <p:ext uri="{D42A27DB-BD31-4B8C-83A1-F6EECF244321}">
                <p14:modId xmlns:p14="http://schemas.microsoft.com/office/powerpoint/2010/main" val="29327863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D2B6B7-3A9A-4910-BE4D-F912F06CD3F8}"/>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6FBA7E33-AC03-4161-9F45-8A4637D7D4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0581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08C55-97E6-4D65-AC2C-2FFC1F3926FE}"/>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8BADD0F8-96F2-40E6-A743-EFAA307BAC86}"/>
              </a:ext>
            </a:extLst>
          </p:cNvPr>
          <p:cNvGraphicFramePr>
            <a:graphicFrameLocks noGrp="1"/>
          </p:cNvGraphicFramePr>
          <p:nvPr>
            <p:ph type="chart" sz="quarter" idx="13"/>
            <p:extLst>
              <p:ext uri="{D42A27DB-BD31-4B8C-83A1-F6EECF244321}">
                <p14:modId xmlns:p14="http://schemas.microsoft.com/office/powerpoint/2010/main" val="8678976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30CFB4-54EB-4E02-B8FE-81E65B612061}"/>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714C4D7E-1F4A-42AA-BFB7-8D0A3B4CCC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4981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1AB45-663E-4D34-B59E-AB87B0CA1BA6}"/>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6FF21498-79D7-4E6B-AAE0-758D158A2382}"/>
              </a:ext>
            </a:extLst>
          </p:cNvPr>
          <p:cNvGraphicFramePr>
            <a:graphicFrameLocks noGrp="1"/>
          </p:cNvGraphicFramePr>
          <p:nvPr>
            <p:ph type="chart" sz="quarter" idx="13"/>
            <p:extLst>
              <p:ext uri="{D42A27DB-BD31-4B8C-83A1-F6EECF244321}">
                <p14:modId xmlns:p14="http://schemas.microsoft.com/office/powerpoint/2010/main" val="23008322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A1C47E-E33A-4B51-ADA5-9D85AD58E0D9}"/>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68235099-ED30-4177-BB55-D287D2FEF4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6710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D2096-0B53-442E-9D83-E354B07213A6}"/>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C73F4022-7CF0-4DC4-81D1-B04F1011471B}"/>
              </a:ext>
            </a:extLst>
          </p:cNvPr>
          <p:cNvGraphicFramePr>
            <a:graphicFrameLocks noGrp="1"/>
          </p:cNvGraphicFramePr>
          <p:nvPr>
            <p:ph type="chart" sz="quarter" idx="13"/>
            <p:extLst>
              <p:ext uri="{D42A27DB-BD31-4B8C-83A1-F6EECF244321}">
                <p14:modId xmlns:p14="http://schemas.microsoft.com/office/powerpoint/2010/main" val="6367627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6BEC46-20A5-47FF-80B7-4B10FC5696F2}"/>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44FB5ED4-FCAD-46FE-93C5-68A682344B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6601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59EE8-CF37-4933-8DEF-272D65412579}"/>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D0F3770D-9AA8-43E5-B785-E4D25318F2BB}"/>
              </a:ext>
            </a:extLst>
          </p:cNvPr>
          <p:cNvGraphicFramePr>
            <a:graphicFrameLocks noGrp="1"/>
          </p:cNvGraphicFramePr>
          <p:nvPr>
            <p:ph type="chart" sz="quarter" idx="13"/>
            <p:extLst>
              <p:ext uri="{D42A27DB-BD31-4B8C-83A1-F6EECF244321}">
                <p14:modId xmlns:p14="http://schemas.microsoft.com/office/powerpoint/2010/main" val="39281513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12CF26-CA01-4AA4-9DB9-796D7A73E285}"/>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6711926F-2622-4FAE-8184-49FCE19AF9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51917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CB1FD-EEF9-4F68-A63A-3E0A71F2EF92}"/>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8A3366F9-E940-4549-B046-75F07BB4F5B0}"/>
              </a:ext>
            </a:extLst>
          </p:cNvPr>
          <p:cNvGraphicFramePr>
            <a:graphicFrameLocks noGrp="1"/>
          </p:cNvGraphicFramePr>
          <p:nvPr>
            <p:ph type="chart" sz="quarter" idx="13"/>
            <p:extLst>
              <p:ext uri="{D42A27DB-BD31-4B8C-83A1-F6EECF244321}">
                <p14:modId xmlns:p14="http://schemas.microsoft.com/office/powerpoint/2010/main" val="8069692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F63C2B-8BE9-4287-BE6E-7009A9CA3BEE}"/>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BE991708-3C17-4EBB-8E62-86ADC9CF82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0413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B554F-92E6-4120-B80F-5E1109CD5A70}"/>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11139AE4-B2AC-4A42-9DD2-FB16E27C9CF1}"/>
              </a:ext>
            </a:extLst>
          </p:cNvPr>
          <p:cNvGraphicFramePr>
            <a:graphicFrameLocks noGrp="1"/>
          </p:cNvGraphicFramePr>
          <p:nvPr>
            <p:ph type="chart" sz="quarter" idx="13"/>
            <p:extLst>
              <p:ext uri="{D42A27DB-BD31-4B8C-83A1-F6EECF244321}">
                <p14:modId xmlns:p14="http://schemas.microsoft.com/office/powerpoint/2010/main" val="34286295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A04ABE-4FFD-4606-81DD-FF5CA4C303F8}"/>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B50BCDD4-0735-46DE-AEE9-16DC4AFF44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4463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E6785-85F5-4506-822F-D69769F8BF82}"/>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12C7C0DA-4161-4E5C-BA9E-54E8402D1BAF}"/>
              </a:ext>
            </a:extLst>
          </p:cNvPr>
          <p:cNvGraphicFramePr>
            <a:graphicFrameLocks noGrp="1"/>
          </p:cNvGraphicFramePr>
          <p:nvPr>
            <p:ph type="chart" sz="quarter" idx="13"/>
            <p:extLst>
              <p:ext uri="{D42A27DB-BD31-4B8C-83A1-F6EECF244321}">
                <p14:modId xmlns:p14="http://schemas.microsoft.com/office/powerpoint/2010/main" val="2724742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149F95-C7C6-4111-A846-C5A67ED6CE13}"/>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6CFCED3F-94EB-4427-BC8B-29B0AC654F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7455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B24F5-37E7-410B-99F4-31B8C758BF09}"/>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27CC06DA-D6A0-4E1E-8F4E-AF3063394434}"/>
              </a:ext>
            </a:extLst>
          </p:cNvPr>
          <p:cNvGraphicFramePr>
            <a:graphicFrameLocks noGrp="1"/>
          </p:cNvGraphicFramePr>
          <p:nvPr>
            <p:ph type="chart" sz="quarter" idx="13"/>
            <p:extLst>
              <p:ext uri="{D42A27DB-BD31-4B8C-83A1-F6EECF244321}">
                <p14:modId xmlns:p14="http://schemas.microsoft.com/office/powerpoint/2010/main" val="3899435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624624-640E-4B8A-B0CE-62023A22A102}"/>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108C29AB-6944-4A44-8983-A105201A20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9602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C3976-01C2-4D56-9A87-294C3351381C}"/>
              </a:ext>
            </a:extLst>
          </p:cNvPr>
          <p:cNvSpPr>
            <a:spLocks noGrp="1"/>
          </p:cNvSpPr>
          <p:nvPr>
            <p:ph type="title"/>
          </p:nvPr>
        </p:nvSpPr>
        <p:spPr/>
        <p:txBody>
          <a:bodyPr/>
          <a:lstStyle/>
          <a:p>
            <a:r>
              <a:rPr lang="en-US"/>
              <a:t>Instagram Hashtag Detection | Scott - 1 of 2</a:t>
            </a:r>
          </a:p>
        </p:txBody>
      </p:sp>
      <p:graphicFrame>
        <p:nvGraphicFramePr>
          <p:cNvPr id="5" name="Table Placeholder 4">
            <a:extLst>
              <a:ext uri="{FF2B5EF4-FFF2-40B4-BE49-F238E27FC236}">
                <a16:creationId xmlns:a16="http://schemas.microsoft.com/office/drawing/2014/main" id="{724EB195-C567-4392-83DD-24FA48831B1C}"/>
              </a:ext>
            </a:extLst>
          </p:cNvPr>
          <p:cNvGraphicFramePr>
            <a:graphicFrameLocks noGrp="1"/>
          </p:cNvGraphicFramePr>
          <p:nvPr>
            <p:ph type="tbl" sz="quarter" idx="13"/>
            <p:extLst>
              <p:ext uri="{D42A27DB-BD31-4B8C-83A1-F6EECF244321}">
                <p14:modId xmlns:p14="http://schemas.microsoft.com/office/powerpoint/2010/main" val="505475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94765535"/>
                    </a:ext>
                  </a:extLst>
                </a:gridCol>
                <a:gridCol w="1399032">
                  <a:extLst>
                    <a:ext uri="{9D8B030D-6E8A-4147-A177-3AD203B41FA5}">
                      <a16:colId xmlns:a16="http://schemas.microsoft.com/office/drawing/2014/main" val="2238697308"/>
                    </a:ext>
                  </a:extLst>
                </a:gridCol>
                <a:gridCol w="1399032">
                  <a:extLst>
                    <a:ext uri="{9D8B030D-6E8A-4147-A177-3AD203B41FA5}">
                      <a16:colId xmlns:a16="http://schemas.microsoft.com/office/drawing/2014/main" val="3246247287"/>
                    </a:ext>
                  </a:extLst>
                </a:gridCol>
                <a:gridCol w="1399032">
                  <a:extLst>
                    <a:ext uri="{9D8B030D-6E8A-4147-A177-3AD203B41FA5}">
                      <a16:colId xmlns:a16="http://schemas.microsoft.com/office/drawing/2014/main" val="571540808"/>
                    </a:ext>
                  </a:extLst>
                </a:gridCol>
                <a:gridCol w="1399032">
                  <a:extLst>
                    <a:ext uri="{9D8B030D-6E8A-4147-A177-3AD203B41FA5}">
                      <a16:colId xmlns:a16="http://schemas.microsoft.com/office/drawing/2014/main" val="4043187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686853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171.125</a:t>
                      </a:r>
                    </a:p>
                  </a:txBody>
                  <a:tcPr/>
                </a:tc>
                <a:extLst>
                  <a:ext uri="{0D108BD9-81ED-4DB2-BD59-A6C34878D82A}">
                    <a16:rowId xmlns:a16="http://schemas.microsoft.com/office/drawing/2014/main" val="996807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176.81818181818</a:t>
                      </a:r>
                    </a:p>
                  </a:txBody>
                  <a:tcPr/>
                </a:tc>
                <a:extLst>
                  <a:ext uri="{0D108BD9-81ED-4DB2-BD59-A6C34878D82A}">
                    <a16:rowId xmlns:a16="http://schemas.microsoft.com/office/drawing/2014/main" val="2341001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94.933333333333</a:t>
                      </a:r>
                    </a:p>
                  </a:txBody>
                  <a:tcPr/>
                </a:tc>
                <a:extLst>
                  <a:ext uri="{0D108BD9-81ED-4DB2-BD59-A6C34878D82A}">
                    <a16:rowId xmlns:a16="http://schemas.microsoft.com/office/drawing/2014/main" val="2761155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1847353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255.25</a:t>
                      </a:r>
                    </a:p>
                  </a:txBody>
                  <a:tcPr/>
                </a:tc>
                <a:extLst>
                  <a:ext uri="{0D108BD9-81ED-4DB2-BD59-A6C34878D82A}">
                    <a16:rowId xmlns:a16="http://schemas.microsoft.com/office/drawing/2014/main" val="4093896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295.875</a:t>
                      </a:r>
                    </a:p>
                  </a:txBody>
                  <a:tcPr/>
                </a:tc>
                <a:extLst>
                  <a:ext uri="{0D108BD9-81ED-4DB2-BD59-A6C34878D82A}">
                    <a16:rowId xmlns:a16="http://schemas.microsoft.com/office/drawing/2014/main" val="4090615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14.714285714286</a:t>
                      </a:r>
                    </a:p>
                  </a:txBody>
                  <a:tcPr/>
                </a:tc>
                <a:extLst>
                  <a:ext uri="{0D108BD9-81ED-4DB2-BD59-A6C34878D82A}">
                    <a16:rowId xmlns:a16="http://schemas.microsoft.com/office/drawing/2014/main" val="3098665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#RideGiant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14.714285714286</a:t>
                      </a:r>
                    </a:p>
                  </a:txBody>
                  <a:tcPr/>
                </a:tc>
                <a:extLst>
                  <a:ext uri="{0D108BD9-81ED-4DB2-BD59-A6C34878D82A}">
                    <a16:rowId xmlns:a16="http://schemas.microsoft.com/office/drawing/2014/main" val="2493170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#GiantArgentina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14.714285714286</a:t>
                      </a:r>
                    </a:p>
                  </a:txBody>
                  <a:tcPr/>
                </a:tc>
                <a:extLst>
                  <a:ext uri="{0D108BD9-81ED-4DB2-BD59-A6C34878D82A}">
                    <a16:rowId xmlns:a16="http://schemas.microsoft.com/office/drawing/2014/main" val="3990456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72.285714285714</a:t>
                      </a:r>
                    </a:p>
                  </a:txBody>
                  <a:tcPr/>
                </a:tc>
                <a:extLst>
                  <a:ext uri="{0D108BD9-81ED-4DB2-BD59-A6C34878D82A}">
                    <a16:rowId xmlns:a16="http://schemas.microsoft.com/office/drawing/2014/main" val="3164005564"/>
                  </a:ext>
                </a:extLst>
              </a:tr>
            </a:tbl>
          </a:graphicData>
        </a:graphic>
      </p:graphicFrame>
      <p:sp>
        <p:nvSpPr>
          <p:cNvPr id="4" name="Text Placeholder 3">
            <a:extLst>
              <a:ext uri="{FF2B5EF4-FFF2-40B4-BE49-F238E27FC236}">
                <a16:creationId xmlns:a16="http://schemas.microsoft.com/office/drawing/2014/main" id="{0C5F4AE9-6F7D-4BE8-B013-1D6E010D6DDD}"/>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636620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38666-7EE8-40DB-BF3F-3ED586F8EA40}"/>
              </a:ext>
            </a:extLst>
          </p:cNvPr>
          <p:cNvSpPr>
            <a:spLocks noGrp="1"/>
          </p:cNvSpPr>
          <p:nvPr>
            <p:ph type="title"/>
          </p:nvPr>
        </p:nvSpPr>
        <p:spPr/>
        <p:txBody>
          <a:bodyPr/>
          <a:lstStyle/>
          <a:p>
            <a:r>
              <a:rPr lang="en-US"/>
              <a:t>Instagram Hashtag Detection | Scott - 2 of 2</a:t>
            </a:r>
          </a:p>
        </p:txBody>
      </p:sp>
      <p:graphicFrame>
        <p:nvGraphicFramePr>
          <p:cNvPr id="5" name="Table Placeholder 4">
            <a:extLst>
              <a:ext uri="{FF2B5EF4-FFF2-40B4-BE49-F238E27FC236}">
                <a16:creationId xmlns:a16="http://schemas.microsoft.com/office/drawing/2014/main" id="{8981DCEF-ADD9-4461-A518-A00E51D11D3E}"/>
              </a:ext>
            </a:extLst>
          </p:cNvPr>
          <p:cNvGraphicFramePr>
            <a:graphicFrameLocks noGrp="1"/>
          </p:cNvGraphicFramePr>
          <p:nvPr>
            <p:ph type="tbl" sz="quarter" idx="13"/>
            <p:extLst>
              <p:ext uri="{D42A27DB-BD31-4B8C-83A1-F6EECF244321}">
                <p14:modId xmlns:p14="http://schemas.microsoft.com/office/powerpoint/2010/main" val="1475802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95492416"/>
                    </a:ext>
                  </a:extLst>
                </a:gridCol>
                <a:gridCol w="1399032">
                  <a:extLst>
                    <a:ext uri="{9D8B030D-6E8A-4147-A177-3AD203B41FA5}">
                      <a16:colId xmlns:a16="http://schemas.microsoft.com/office/drawing/2014/main" val="1738658335"/>
                    </a:ext>
                  </a:extLst>
                </a:gridCol>
                <a:gridCol w="1399032">
                  <a:extLst>
                    <a:ext uri="{9D8B030D-6E8A-4147-A177-3AD203B41FA5}">
                      <a16:colId xmlns:a16="http://schemas.microsoft.com/office/drawing/2014/main" val="3150144711"/>
                    </a:ext>
                  </a:extLst>
                </a:gridCol>
                <a:gridCol w="1399032">
                  <a:extLst>
                    <a:ext uri="{9D8B030D-6E8A-4147-A177-3AD203B41FA5}">
                      <a16:colId xmlns:a16="http://schemas.microsoft.com/office/drawing/2014/main" val="649136903"/>
                    </a:ext>
                  </a:extLst>
                </a:gridCol>
                <a:gridCol w="1399032">
                  <a:extLst>
                    <a:ext uri="{9D8B030D-6E8A-4147-A177-3AD203B41FA5}">
                      <a16:colId xmlns:a16="http://schemas.microsoft.com/office/drawing/2014/main" val="48167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726133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72.285714285714</a:t>
                      </a:r>
                    </a:p>
                  </a:txBody>
                  <a:tcPr/>
                </a:tc>
                <a:extLst>
                  <a:ext uri="{0D108BD9-81ED-4DB2-BD59-A6C34878D82A}">
                    <a16:rowId xmlns:a16="http://schemas.microsoft.com/office/drawing/2014/main" val="3608228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72.285714285714</a:t>
                      </a:r>
                    </a:p>
                  </a:txBody>
                  <a:tcPr/>
                </a:tc>
                <a:extLst>
                  <a:ext uri="{0D108BD9-81ED-4DB2-BD59-A6C34878D82A}">
                    <a16:rowId xmlns:a16="http://schemas.microsoft.com/office/drawing/2014/main" val="3150878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308.28571428571</a:t>
                      </a:r>
                    </a:p>
                  </a:txBody>
                  <a:tcPr/>
                </a:tc>
                <a:extLst>
                  <a:ext uri="{0D108BD9-81ED-4DB2-BD59-A6C34878D82A}">
                    <a16:rowId xmlns:a16="http://schemas.microsoft.com/office/drawing/2014/main" val="3090014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76.166666666667</a:t>
                      </a:r>
                    </a:p>
                  </a:txBody>
                  <a:tcPr/>
                </a:tc>
                <a:extLst>
                  <a:ext uri="{0D108BD9-81ED-4DB2-BD59-A6C34878D82A}">
                    <a16:rowId xmlns:a16="http://schemas.microsoft.com/office/drawing/2014/main" val="1855234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#treallant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extLst>
                  <a:ext uri="{0D108BD9-81ED-4DB2-BD59-A6C34878D82A}">
                    <a16:rowId xmlns:a16="http://schemas.microsoft.com/office/drawing/2014/main" val="3481069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319.2</a:t>
                      </a:r>
                    </a:p>
                  </a:txBody>
                  <a:tcPr/>
                </a:tc>
                <a:extLst>
                  <a:ext uri="{0D108BD9-81ED-4DB2-BD59-A6C34878D82A}">
                    <a16:rowId xmlns:a16="http://schemas.microsoft.com/office/drawing/2014/main" val="2538646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#meridaarg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extLst>
                  <a:ext uri="{0D108BD9-81ED-4DB2-BD59-A6C34878D82A}">
                    <a16:rowId xmlns:a16="http://schemas.microsoft.com/office/drawing/2014/main" val="627270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extLst>
                  <a:ext uri="{0D108BD9-81ED-4DB2-BD59-A6C34878D82A}">
                    <a16:rowId xmlns:a16="http://schemas.microsoft.com/office/drawing/2014/main" val="476976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#meridabikes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3041257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2234991435"/>
                  </a:ext>
                </a:extLst>
              </a:tr>
            </a:tbl>
          </a:graphicData>
        </a:graphic>
      </p:graphicFrame>
      <p:sp>
        <p:nvSpPr>
          <p:cNvPr id="4" name="Text Placeholder 3">
            <a:extLst>
              <a:ext uri="{FF2B5EF4-FFF2-40B4-BE49-F238E27FC236}">
                <a16:creationId xmlns:a16="http://schemas.microsoft.com/office/drawing/2014/main" id="{C83A7231-F1A1-4364-B18C-5F4272BE1435}"/>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14362987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B1021-21FC-4932-8D56-1D85A90D54C7}"/>
              </a:ext>
            </a:extLst>
          </p:cNvPr>
          <p:cNvSpPr>
            <a:spLocks noGrp="1"/>
          </p:cNvSpPr>
          <p:nvPr>
            <p:ph type="title"/>
          </p:nvPr>
        </p:nvSpPr>
        <p:spPr/>
        <p:txBody>
          <a:bodyPr/>
          <a:lstStyle/>
          <a:p>
            <a:r>
              <a:rPr lang="en-US"/>
              <a:t>Instagram Posts Table | Scott - 1 of 25</a:t>
            </a:r>
          </a:p>
        </p:txBody>
      </p:sp>
      <p:graphicFrame>
        <p:nvGraphicFramePr>
          <p:cNvPr id="5" name="Table Placeholder 4">
            <a:extLst>
              <a:ext uri="{FF2B5EF4-FFF2-40B4-BE49-F238E27FC236}">
                <a16:creationId xmlns:a16="http://schemas.microsoft.com/office/drawing/2014/main" id="{F4AFEB26-A63F-4E72-B398-8D16CC5C77DA}"/>
              </a:ext>
            </a:extLst>
          </p:cNvPr>
          <p:cNvGraphicFramePr>
            <a:graphicFrameLocks noGrp="1"/>
          </p:cNvGraphicFramePr>
          <p:nvPr>
            <p:ph type="tbl" sz="quarter" idx="13"/>
            <p:extLst>
              <p:ext uri="{D42A27DB-BD31-4B8C-83A1-F6EECF244321}">
                <p14:modId xmlns:p14="http://schemas.microsoft.com/office/powerpoint/2010/main" val="1952413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30014414"/>
                    </a:ext>
                  </a:extLst>
                </a:gridCol>
                <a:gridCol w="1810512">
                  <a:extLst>
                    <a:ext uri="{9D8B030D-6E8A-4147-A177-3AD203B41FA5}">
                      <a16:colId xmlns:a16="http://schemas.microsoft.com/office/drawing/2014/main" val="329527544"/>
                    </a:ext>
                  </a:extLst>
                </a:gridCol>
                <a:gridCol w="822960">
                  <a:extLst>
                    <a:ext uri="{9D8B030D-6E8A-4147-A177-3AD203B41FA5}">
                      <a16:colId xmlns:a16="http://schemas.microsoft.com/office/drawing/2014/main" val="1899258126"/>
                    </a:ext>
                  </a:extLst>
                </a:gridCol>
                <a:gridCol w="822960">
                  <a:extLst>
                    <a:ext uri="{9D8B030D-6E8A-4147-A177-3AD203B41FA5}">
                      <a16:colId xmlns:a16="http://schemas.microsoft.com/office/drawing/2014/main" val="3014280728"/>
                    </a:ext>
                  </a:extLst>
                </a:gridCol>
                <a:gridCol w="822960">
                  <a:extLst>
                    <a:ext uri="{9D8B030D-6E8A-4147-A177-3AD203B41FA5}">
                      <a16:colId xmlns:a16="http://schemas.microsoft.com/office/drawing/2014/main" val="3092107875"/>
                    </a:ext>
                  </a:extLst>
                </a:gridCol>
                <a:gridCol w="822960">
                  <a:extLst>
                    <a:ext uri="{9D8B030D-6E8A-4147-A177-3AD203B41FA5}">
                      <a16:colId xmlns:a16="http://schemas.microsoft.com/office/drawing/2014/main" val="3565532726"/>
                    </a:ext>
                  </a:extLst>
                </a:gridCol>
                <a:gridCol w="822960">
                  <a:extLst>
                    <a:ext uri="{9D8B030D-6E8A-4147-A177-3AD203B41FA5}">
                      <a16:colId xmlns:a16="http://schemas.microsoft.com/office/drawing/2014/main" val="2094713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73405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- 2022-01-24 21:00:07</a:t>
                      </a:r>
                      <a:r>
                        <a:rPr kumimoji="0" lang="es-ES" sz="1000" b="0" i="0" u="none" strike="noStrike" kern="1200" cap="none" spc="0" normalizeH="0" baseline="0" noProof="0">
                          <a:ln>
                            <a:noFill/>
                          </a:ln>
                          <a:solidFill>
                            <a:prstClr val="black"/>
                          </a:solidFill>
                          <a:effectLst/>
                          <a:uLnTx/>
                          <a:uFillTx/>
                          <a:latin typeface="+mn-lt"/>
                          <a:ea typeface="+mn-ea"/>
                          <a:cs typeface="+mn-cs"/>
                        </a:rPr>
                        <a:t>
 ¡La promesa facu_cayata  se une  al SuperTeamTrek! 
No hay mejor manera de seguir apostando al ciclismo argentino que apoyar a las nuevas generaciones de corredores. Por eso el múltiple Campeón juvenil y gran revelación del 2021 se suma al team oficial.
No te pierdas los nuevos sponsors para este 2022. ¡Nos espera un año increíble!
trekbikes trekbicycleargentina bontragerargentina santini_arg guargentina OpticaCentralStore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272459155_623208955456060_7860403643857719339_n.jpg?_nc_cat=106&amp;ccb=1-5&amp;_nc_sid=8ae9d6&amp;_nc_ohc=0ak4pnlnHnsAX-UPjEb&amp;_nc_ht=scontent-lga3-1.cdninstagram.com&amp;edm=AL-3X8kEAAAA&amp;oh=00_AT8b0qG1KwkSGp-HFA8YmlTJxUjNtjNs2jQry-yEeRENLQ&amp;oe=620FD2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16824294"/>
                  </a:ext>
                </a:extLst>
              </a:tr>
            </a:tbl>
          </a:graphicData>
        </a:graphic>
      </p:graphicFrame>
      <p:sp>
        <p:nvSpPr>
          <p:cNvPr id="4" name="Text Placeholder 3">
            <a:extLst>
              <a:ext uri="{FF2B5EF4-FFF2-40B4-BE49-F238E27FC236}">
                <a16:creationId xmlns:a16="http://schemas.microsoft.com/office/drawing/2014/main" id="{A6A58D88-D6E2-4942-8343-A2B9A320CFCB}"/>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1391442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03D0C-EF99-4B6F-A66B-B8D48DC7C325}"/>
              </a:ext>
            </a:extLst>
          </p:cNvPr>
          <p:cNvSpPr>
            <a:spLocks noGrp="1"/>
          </p:cNvSpPr>
          <p:nvPr>
            <p:ph type="title"/>
          </p:nvPr>
        </p:nvSpPr>
        <p:spPr/>
        <p:txBody>
          <a:bodyPr/>
          <a:lstStyle/>
          <a:p>
            <a:r>
              <a:rPr lang="en-US"/>
              <a:t>Instagram Posts Table | Scott - 2 of 25</a:t>
            </a:r>
          </a:p>
        </p:txBody>
      </p:sp>
      <p:graphicFrame>
        <p:nvGraphicFramePr>
          <p:cNvPr id="5" name="Table Placeholder 4">
            <a:extLst>
              <a:ext uri="{FF2B5EF4-FFF2-40B4-BE49-F238E27FC236}">
                <a16:creationId xmlns:a16="http://schemas.microsoft.com/office/drawing/2014/main" id="{4D247E09-20EE-41AC-B81F-F8AA6D955F8F}"/>
              </a:ext>
            </a:extLst>
          </p:cNvPr>
          <p:cNvGraphicFramePr>
            <a:graphicFrameLocks noGrp="1"/>
          </p:cNvGraphicFramePr>
          <p:nvPr>
            <p:ph type="tbl" sz="quarter" idx="13"/>
            <p:extLst>
              <p:ext uri="{D42A27DB-BD31-4B8C-83A1-F6EECF244321}">
                <p14:modId xmlns:p14="http://schemas.microsoft.com/office/powerpoint/2010/main" val="207249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10870448"/>
                    </a:ext>
                  </a:extLst>
                </a:gridCol>
                <a:gridCol w="1810512">
                  <a:extLst>
                    <a:ext uri="{9D8B030D-6E8A-4147-A177-3AD203B41FA5}">
                      <a16:colId xmlns:a16="http://schemas.microsoft.com/office/drawing/2014/main" val="616001914"/>
                    </a:ext>
                  </a:extLst>
                </a:gridCol>
                <a:gridCol w="822960">
                  <a:extLst>
                    <a:ext uri="{9D8B030D-6E8A-4147-A177-3AD203B41FA5}">
                      <a16:colId xmlns:a16="http://schemas.microsoft.com/office/drawing/2014/main" val="1768524117"/>
                    </a:ext>
                  </a:extLst>
                </a:gridCol>
                <a:gridCol w="822960">
                  <a:extLst>
                    <a:ext uri="{9D8B030D-6E8A-4147-A177-3AD203B41FA5}">
                      <a16:colId xmlns:a16="http://schemas.microsoft.com/office/drawing/2014/main" val="3382707269"/>
                    </a:ext>
                  </a:extLst>
                </a:gridCol>
                <a:gridCol w="822960">
                  <a:extLst>
                    <a:ext uri="{9D8B030D-6E8A-4147-A177-3AD203B41FA5}">
                      <a16:colId xmlns:a16="http://schemas.microsoft.com/office/drawing/2014/main" val="3807519429"/>
                    </a:ext>
                  </a:extLst>
                </a:gridCol>
                <a:gridCol w="822960">
                  <a:extLst>
                    <a:ext uri="{9D8B030D-6E8A-4147-A177-3AD203B41FA5}">
                      <a16:colId xmlns:a16="http://schemas.microsoft.com/office/drawing/2014/main" val="3969996683"/>
                    </a:ext>
                  </a:extLst>
                </a:gridCol>
                <a:gridCol w="822960">
                  <a:extLst>
                    <a:ext uri="{9D8B030D-6E8A-4147-A177-3AD203B41FA5}">
                      <a16:colId xmlns:a16="http://schemas.microsoft.com/office/drawing/2014/main" val="2354639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36485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- 2022-02-02 18:30:08</a:t>
                      </a:r>
                      <a:r>
                        <a:rPr kumimoji="0" lang="en-US" sz="1000" b="0" i="0" u="none" strike="noStrike" kern="1200" cap="none" spc="0" normalizeH="0" baseline="0" noProof="0">
                          <a:ln>
                            <a:noFill/>
                          </a:ln>
                          <a:solidFill>
                            <a:prstClr val="black"/>
                          </a:solidFill>
                          <a:effectLst/>
                          <a:uLnTx/>
                          <a:uFillTx/>
                          <a:latin typeface="+mn-lt"/>
                          <a:ea typeface="+mn-ea"/>
                          <a:cs typeface="+mn-cs"/>
                        </a:rPr>
                        <a:t>
 Rápida, eficiente y liviana como ninguna. La Specialized Epic Expert te hará volar en los senderos más técnicos.🚵‍♂️💨 
Su alma es un cuadro súper liviano de geometría moderna, construido en carbono FACT 11M, con suspensión RockShox SID SL BRAIN y un renovado shock RockShox Specialized BRAIN, el más duradero y con la mejor respuesta que jamás se haya fabricado. Viene equipada con ruedas Roval Control de carbono, transmisión 1x12 Sram X01 Eagle y frenos SRAM Level TL.
🔺 Encontrala en nuestras tiendas autorizadas🔺 
#IamSpecialized #SpecializedEpic #Specialized #Epic #SpecializedArgentina #MTB #Xc #XCMTB #SpecializedBrain #MountainBike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260504445_3165842113638092_4996190797120233825_n.jpg?_nc_cat=100&amp;ccb=1-5&amp;_nc_sid=8ae9d6&amp;_nc_ohc=b0r2JvLMt7UAX99PwFT&amp;_nc_ht=scontent-iad3-2.cdninstagram.com&amp;edm=AL-3X8kEAAAA&amp;oh=00_AT8d42QudTK7ULiz2lyE2hj8bFJTHBMU6nmxW3NTF8rxaw&amp;oe=6210E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16627888"/>
                  </a:ext>
                </a:extLst>
              </a:tr>
            </a:tbl>
          </a:graphicData>
        </a:graphic>
      </p:graphicFrame>
      <p:sp>
        <p:nvSpPr>
          <p:cNvPr id="4" name="Text Placeholder 3">
            <a:extLst>
              <a:ext uri="{FF2B5EF4-FFF2-40B4-BE49-F238E27FC236}">
                <a16:creationId xmlns:a16="http://schemas.microsoft.com/office/drawing/2014/main" id="{2CA699F3-F236-41DD-B474-52A09542EB8D}"/>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37821904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A6E4A-1BCA-421B-8AC8-7A3EFA535C0D}"/>
              </a:ext>
            </a:extLst>
          </p:cNvPr>
          <p:cNvSpPr>
            <a:spLocks noGrp="1"/>
          </p:cNvSpPr>
          <p:nvPr>
            <p:ph type="title"/>
          </p:nvPr>
        </p:nvSpPr>
        <p:spPr/>
        <p:txBody>
          <a:bodyPr/>
          <a:lstStyle/>
          <a:p>
            <a:r>
              <a:rPr lang="en-US"/>
              <a:t>Instagram Posts Table | Scott - 3 of 25</a:t>
            </a:r>
          </a:p>
        </p:txBody>
      </p:sp>
      <p:graphicFrame>
        <p:nvGraphicFramePr>
          <p:cNvPr id="5" name="Table Placeholder 4">
            <a:extLst>
              <a:ext uri="{FF2B5EF4-FFF2-40B4-BE49-F238E27FC236}">
                <a16:creationId xmlns:a16="http://schemas.microsoft.com/office/drawing/2014/main" id="{9137923C-3E52-4A15-8663-66A0209AF55E}"/>
              </a:ext>
            </a:extLst>
          </p:cNvPr>
          <p:cNvGraphicFramePr>
            <a:graphicFrameLocks noGrp="1"/>
          </p:cNvGraphicFramePr>
          <p:nvPr>
            <p:ph type="tbl" sz="quarter" idx="13"/>
            <p:extLst>
              <p:ext uri="{D42A27DB-BD31-4B8C-83A1-F6EECF244321}">
                <p14:modId xmlns:p14="http://schemas.microsoft.com/office/powerpoint/2010/main" val="429491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20686819"/>
                    </a:ext>
                  </a:extLst>
                </a:gridCol>
                <a:gridCol w="1810512">
                  <a:extLst>
                    <a:ext uri="{9D8B030D-6E8A-4147-A177-3AD203B41FA5}">
                      <a16:colId xmlns:a16="http://schemas.microsoft.com/office/drawing/2014/main" val="2427575504"/>
                    </a:ext>
                  </a:extLst>
                </a:gridCol>
                <a:gridCol w="822960">
                  <a:extLst>
                    <a:ext uri="{9D8B030D-6E8A-4147-A177-3AD203B41FA5}">
                      <a16:colId xmlns:a16="http://schemas.microsoft.com/office/drawing/2014/main" val="387995408"/>
                    </a:ext>
                  </a:extLst>
                </a:gridCol>
                <a:gridCol w="822960">
                  <a:extLst>
                    <a:ext uri="{9D8B030D-6E8A-4147-A177-3AD203B41FA5}">
                      <a16:colId xmlns:a16="http://schemas.microsoft.com/office/drawing/2014/main" val="3541623919"/>
                    </a:ext>
                  </a:extLst>
                </a:gridCol>
                <a:gridCol w="822960">
                  <a:extLst>
                    <a:ext uri="{9D8B030D-6E8A-4147-A177-3AD203B41FA5}">
                      <a16:colId xmlns:a16="http://schemas.microsoft.com/office/drawing/2014/main" val="3049177638"/>
                    </a:ext>
                  </a:extLst>
                </a:gridCol>
                <a:gridCol w="822960">
                  <a:extLst>
                    <a:ext uri="{9D8B030D-6E8A-4147-A177-3AD203B41FA5}">
                      <a16:colId xmlns:a16="http://schemas.microsoft.com/office/drawing/2014/main" val="2673907903"/>
                    </a:ext>
                  </a:extLst>
                </a:gridCol>
                <a:gridCol w="822960">
                  <a:extLst>
                    <a:ext uri="{9D8B030D-6E8A-4147-A177-3AD203B41FA5}">
                      <a16:colId xmlns:a16="http://schemas.microsoft.com/office/drawing/2014/main" val="3427289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2257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- 2022-01-23 14:57:52</a:t>
                      </a:r>
                      <a:r>
                        <a:rPr kumimoji="0" lang="es-ES" sz="1000" b="0" i="0" u="none" strike="noStrike" kern="1200" cap="none" spc="0" normalizeH="0" baseline="0" noProof="0">
                          <a:ln>
                            <a:noFill/>
                          </a:ln>
                          <a:solidFill>
                            <a:prstClr val="black"/>
                          </a:solidFill>
                          <a:effectLst/>
                          <a:uLnTx/>
                          <a:uFillTx/>
                          <a:latin typeface="+mn-lt"/>
                          <a:ea typeface="+mn-ea"/>
                          <a:cs typeface="+mn-cs"/>
                        </a:rPr>
                        <a:t>
 ¡Muy pronto las novedades del #TeamTrekBontrager para el 2022!
De qué crees que se trata ? 
trekbikes trekbicycleargentina bontragerargentina santini_arg guargentina opticacentralstore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272337309_464000678593907_3926085853350965235_n.jpg?_nc_cat=110&amp;ccb=1-5&amp;_nc_sid=8ae9d6&amp;_nc_ohc=GCWAU1iet4UAX99d0PJ&amp;_nc_ht=scontent-lga3-1.cdninstagram.com&amp;edm=AL-3X8kEAAAA&amp;oh=00_AT8F6d_WP_HRYNKsaDnDijYv0qBC_QAhJwDpga2pR8fbyA&amp;oe=62107800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82902257"/>
                  </a:ext>
                </a:extLst>
              </a:tr>
            </a:tbl>
          </a:graphicData>
        </a:graphic>
      </p:graphicFrame>
      <p:sp>
        <p:nvSpPr>
          <p:cNvPr id="4" name="Text Placeholder 3">
            <a:extLst>
              <a:ext uri="{FF2B5EF4-FFF2-40B4-BE49-F238E27FC236}">
                <a16:creationId xmlns:a16="http://schemas.microsoft.com/office/drawing/2014/main" id="{CFDC0223-8F96-483C-A69E-4E1635E85409}"/>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24984806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360B9-E506-4283-8634-BD64ED55BC9A}"/>
              </a:ext>
            </a:extLst>
          </p:cNvPr>
          <p:cNvSpPr>
            <a:spLocks noGrp="1"/>
          </p:cNvSpPr>
          <p:nvPr>
            <p:ph type="title"/>
          </p:nvPr>
        </p:nvSpPr>
        <p:spPr/>
        <p:txBody>
          <a:bodyPr/>
          <a:lstStyle/>
          <a:p>
            <a:r>
              <a:rPr lang="en-US"/>
              <a:t>Instagram Posts Table | Scott - 4 of 25</a:t>
            </a:r>
          </a:p>
        </p:txBody>
      </p:sp>
      <p:graphicFrame>
        <p:nvGraphicFramePr>
          <p:cNvPr id="5" name="Table Placeholder 4">
            <a:extLst>
              <a:ext uri="{FF2B5EF4-FFF2-40B4-BE49-F238E27FC236}">
                <a16:creationId xmlns:a16="http://schemas.microsoft.com/office/drawing/2014/main" id="{8C96FACF-6544-45E7-9C5B-0D35D8BE8738}"/>
              </a:ext>
            </a:extLst>
          </p:cNvPr>
          <p:cNvGraphicFramePr>
            <a:graphicFrameLocks noGrp="1"/>
          </p:cNvGraphicFramePr>
          <p:nvPr>
            <p:ph type="tbl" sz="quarter" idx="13"/>
            <p:extLst>
              <p:ext uri="{D42A27DB-BD31-4B8C-83A1-F6EECF244321}">
                <p14:modId xmlns:p14="http://schemas.microsoft.com/office/powerpoint/2010/main" val="1747605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82039307"/>
                    </a:ext>
                  </a:extLst>
                </a:gridCol>
                <a:gridCol w="1810512">
                  <a:extLst>
                    <a:ext uri="{9D8B030D-6E8A-4147-A177-3AD203B41FA5}">
                      <a16:colId xmlns:a16="http://schemas.microsoft.com/office/drawing/2014/main" val="1524371064"/>
                    </a:ext>
                  </a:extLst>
                </a:gridCol>
                <a:gridCol w="822960">
                  <a:extLst>
                    <a:ext uri="{9D8B030D-6E8A-4147-A177-3AD203B41FA5}">
                      <a16:colId xmlns:a16="http://schemas.microsoft.com/office/drawing/2014/main" val="3495590436"/>
                    </a:ext>
                  </a:extLst>
                </a:gridCol>
                <a:gridCol w="822960">
                  <a:extLst>
                    <a:ext uri="{9D8B030D-6E8A-4147-A177-3AD203B41FA5}">
                      <a16:colId xmlns:a16="http://schemas.microsoft.com/office/drawing/2014/main" val="496359310"/>
                    </a:ext>
                  </a:extLst>
                </a:gridCol>
                <a:gridCol w="822960">
                  <a:extLst>
                    <a:ext uri="{9D8B030D-6E8A-4147-A177-3AD203B41FA5}">
                      <a16:colId xmlns:a16="http://schemas.microsoft.com/office/drawing/2014/main" val="2681376167"/>
                    </a:ext>
                  </a:extLst>
                </a:gridCol>
                <a:gridCol w="822960">
                  <a:extLst>
                    <a:ext uri="{9D8B030D-6E8A-4147-A177-3AD203B41FA5}">
                      <a16:colId xmlns:a16="http://schemas.microsoft.com/office/drawing/2014/main" val="3823190070"/>
                    </a:ext>
                  </a:extLst>
                </a:gridCol>
                <a:gridCol w="822960">
                  <a:extLst>
                    <a:ext uri="{9D8B030D-6E8A-4147-A177-3AD203B41FA5}">
                      <a16:colId xmlns:a16="http://schemas.microsoft.com/office/drawing/2014/main" val="2406305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3786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- 2022-01-26 09:11:41</a:t>
                      </a:r>
                      <a:r>
                        <a:rPr kumimoji="0" lang="en-US" sz="1000" b="0" i="0" u="none" strike="noStrike" kern="1200" cap="none" spc="0" normalizeH="0" baseline="0" noProof="0">
                          <a:ln>
                            <a:noFill/>
                          </a:ln>
                          <a:solidFill>
                            <a:prstClr val="black"/>
                          </a:solidFill>
                          <a:effectLst/>
                          <a:uLnTx/>
                          <a:uFillTx/>
                          <a:latin typeface="+mn-lt"/>
                          <a:ea typeface="+mn-ea"/>
                          <a:cs typeface="+mn-cs"/>
                        </a:rPr>
                        <a:t>
 ¡Las primeras imágenes de facu_cayata con el SuperTeamTrek en el training camp de San Luis! 
Muy pronto los nuevos partners  para este 2022. 
trekbikes trekbicycleargentina bontragerargentina santini_arg guargentina OpticaCentralStore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272705844_519017939400083_7586888886931382361_n.jpg?_nc_cat=107&amp;ccb=1-5&amp;_nc_sid=8ae9d6&amp;_nc_ohc=tcub0fKeUWwAX9vaS_U&amp;_nc_ht=scontent-lga3-1.cdninstagram.com&amp;edm=AL-3X8kEAAAA&amp;oh=00_AT-_Gwp_JoCh0fK7nkbfpWUw-5MVAF02bqppfiIlogpZLQ&amp;oe=62118935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67007852"/>
                  </a:ext>
                </a:extLst>
              </a:tr>
            </a:tbl>
          </a:graphicData>
        </a:graphic>
      </p:graphicFrame>
      <p:sp>
        <p:nvSpPr>
          <p:cNvPr id="4" name="Text Placeholder 3">
            <a:extLst>
              <a:ext uri="{FF2B5EF4-FFF2-40B4-BE49-F238E27FC236}">
                <a16:creationId xmlns:a16="http://schemas.microsoft.com/office/drawing/2014/main" id="{48068E01-4E65-485D-90AC-4B518A06576A}"/>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21244725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3E9AD-C264-411E-B4BA-F2B0649E141C}"/>
              </a:ext>
            </a:extLst>
          </p:cNvPr>
          <p:cNvSpPr>
            <a:spLocks noGrp="1"/>
          </p:cNvSpPr>
          <p:nvPr>
            <p:ph type="title"/>
          </p:nvPr>
        </p:nvSpPr>
        <p:spPr/>
        <p:txBody>
          <a:bodyPr/>
          <a:lstStyle/>
          <a:p>
            <a:r>
              <a:rPr lang="en-US"/>
              <a:t>Instagram Posts Table | Scott - 5 of 25</a:t>
            </a:r>
          </a:p>
        </p:txBody>
      </p:sp>
      <p:graphicFrame>
        <p:nvGraphicFramePr>
          <p:cNvPr id="5" name="Table Placeholder 4">
            <a:extLst>
              <a:ext uri="{FF2B5EF4-FFF2-40B4-BE49-F238E27FC236}">
                <a16:creationId xmlns:a16="http://schemas.microsoft.com/office/drawing/2014/main" id="{ED745E3E-612F-48BC-B3DA-8C702907A765}"/>
              </a:ext>
            </a:extLst>
          </p:cNvPr>
          <p:cNvGraphicFramePr>
            <a:graphicFrameLocks noGrp="1"/>
          </p:cNvGraphicFramePr>
          <p:nvPr>
            <p:ph type="tbl" sz="quarter" idx="13"/>
            <p:extLst>
              <p:ext uri="{D42A27DB-BD31-4B8C-83A1-F6EECF244321}">
                <p14:modId xmlns:p14="http://schemas.microsoft.com/office/powerpoint/2010/main" val="2004670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2510671"/>
                    </a:ext>
                  </a:extLst>
                </a:gridCol>
                <a:gridCol w="1810512">
                  <a:extLst>
                    <a:ext uri="{9D8B030D-6E8A-4147-A177-3AD203B41FA5}">
                      <a16:colId xmlns:a16="http://schemas.microsoft.com/office/drawing/2014/main" val="1737084285"/>
                    </a:ext>
                  </a:extLst>
                </a:gridCol>
                <a:gridCol w="822960">
                  <a:extLst>
                    <a:ext uri="{9D8B030D-6E8A-4147-A177-3AD203B41FA5}">
                      <a16:colId xmlns:a16="http://schemas.microsoft.com/office/drawing/2014/main" val="1148119217"/>
                    </a:ext>
                  </a:extLst>
                </a:gridCol>
                <a:gridCol w="822960">
                  <a:extLst>
                    <a:ext uri="{9D8B030D-6E8A-4147-A177-3AD203B41FA5}">
                      <a16:colId xmlns:a16="http://schemas.microsoft.com/office/drawing/2014/main" val="3239733624"/>
                    </a:ext>
                  </a:extLst>
                </a:gridCol>
                <a:gridCol w="822960">
                  <a:extLst>
                    <a:ext uri="{9D8B030D-6E8A-4147-A177-3AD203B41FA5}">
                      <a16:colId xmlns:a16="http://schemas.microsoft.com/office/drawing/2014/main" val="3847262251"/>
                    </a:ext>
                  </a:extLst>
                </a:gridCol>
                <a:gridCol w="822960">
                  <a:extLst>
                    <a:ext uri="{9D8B030D-6E8A-4147-A177-3AD203B41FA5}">
                      <a16:colId xmlns:a16="http://schemas.microsoft.com/office/drawing/2014/main" val="2647904458"/>
                    </a:ext>
                  </a:extLst>
                </a:gridCol>
                <a:gridCol w="822960">
                  <a:extLst>
                    <a:ext uri="{9D8B030D-6E8A-4147-A177-3AD203B41FA5}">
                      <a16:colId xmlns:a16="http://schemas.microsoft.com/office/drawing/2014/main" val="3459655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5868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- 2022-01-24 20:11:07</a:t>
                      </a:r>
                      <a:r>
                        <a:rPr kumimoji="0" lang="en-US" sz="1000" b="0" i="0" u="none" strike="noStrike" kern="1200" cap="none" spc="0" normalizeH="0" baseline="0" noProof="0">
                          <a:ln>
                            <a:noFill/>
                          </a:ln>
                          <a:solidFill>
                            <a:prstClr val="black"/>
                          </a:solidFill>
                          <a:effectLst/>
                          <a:uLnTx/>
                          <a:uFillTx/>
                          <a:latin typeface="+mn-lt"/>
                          <a:ea typeface="+mn-ea"/>
                          <a:cs typeface="+mn-cs"/>
                        </a:rPr>
                        <a:t>
 ¿Estás preparado para la nueva Spark RC Team Red?
✅ Cuadro Spark RC de carbono HMF
✅ Horquilla FOX 34 SC Float Perf. 120 mm
✅ FOX Nude 5 EVOL, 120 mm, TwinLoc
✅ Shimano XT, 12 velocidades
✅ Frenos de disco Shimano XT
✅ Ruedas Syncros Silverton 2.5 TR
✅ Cubiertas Maxxis Rekon Race Foldable
✅ Componentes Syncros
Encontrala en nuestra tiendas. Link en bio.
#SCOTTargentina 
#SCOTTbikes 
#FastIsFun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272591850_5077479042302245_6819237764501513729_n.jpg?_nc_cat=106&amp;ccb=1-5&amp;_nc_sid=8ae9d6&amp;_nc_ohc=p05Vnrf9WeMAX-WR1JX&amp;_nc_ht=scontent-iad3-1.cdninstagram.com&amp;edm=AL-3X8kEAAAA&amp;oh=00_AT93FLs7NX3z0s3xPOuMBTEodoxYl-snMta9a2_jI8GMoQ&amp;oe=621063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96623586"/>
                  </a:ext>
                </a:extLst>
              </a:tr>
            </a:tbl>
          </a:graphicData>
        </a:graphic>
      </p:graphicFrame>
      <p:sp>
        <p:nvSpPr>
          <p:cNvPr id="4" name="Text Placeholder 3">
            <a:extLst>
              <a:ext uri="{FF2B5EF4-FFF2-40B4-BE49-F238E27FC236}">
                <a16:creationId xmlns:a16="http://schemas.microsoft.com/office/drawing/2014/main" id="{1F55FEA8-97F1-4BD5-A94B-62DC95BC0D45}"/>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4347056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EB3F9-4447-40B1-B129-80C7C3CDA524}"/>
              </a:ext>
            </a:extLst>
          </p:cNvPr>
          <p:cNvSpPr>
            <a:spLocks noGrp="1"/>
          </p:cNvSpPr>
          <p:nvPr>
            <p:ph type="title"/>
          </p:nvPr>
        </p:nvSpPr>
        <p:spPr/>
        <p:txBody>
          <a:bodyPr/>
          <a:lstStyle/>
          <a:p>
            <a:r>
              <a:rPr lang="en-US"/>
              <a:t>Instagram Posts Table | Scott - 6 of 25</a:t>
            </a:r>
          </a:p>
        </p:txBody>
      </p:sp>
      <p:graphicFrame>
        <p:nvGraphicFramePr>
          <p:cNvPr id="5" name="Table Placeholder 4">
            <a:extLst>
              <a:ext uri="{FF2B5EF4-FFF2-40B4-BE49-F238E27FC236}">
                <a16:creationId xmlns:a16="http://schemas.microsoft.com/office/drawing/2014/main" id="{A7436F72-FCD1-47C0-BD91-628E83B9FF91}"/>
              </a:ext>
            </a:extLst>
          </p:cNvPr>
          <p:cNvGraphicFramePr>
            <a:graphicFrameLocks noGrp="1"/>
          </p:cNvGraphicFramePr>
          <p:nvPr>
            <p:ph type="tbl" sz="quarter" idx="13"/>
            <p:extLst>
              <p:ext uri="{D42A27DB-BD31-4B8C-83A1-F6EECF244321}">
                <p14:modId xmlns:p14="http://schemas.microsoft.com/office/powerpoint/2010/main" val="3079536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82846038"/>
                    </a:ext>
                  </a:extLst>
                </a:gridCol>
                <a:gridCol w="1810512">
                  <a:extLst>
                    <a:ext uri="{9D8B030D-6E8A-4147-A177-3AD203B41FA5}">
                      <a16:colId xmlns:a16="http://schemas.microsoft.com/office/drawing/2014/main" val="46480740"/>
                    </a:ext>
                  </a:extLst>
                </a:gridCol>
                <a:gridCol w="822960">
                  <a:extLst>
                    <a:ext uri="{9D8B030D-6E8A-4147-A177-3AD203B41FA5}">
                      <a16:colId xmlns:a16="http://schemas.microsoft.com/office/drawing/2014/main" val="1453845269"/>
                    </a:ext>
                  </a:extLst>
                </a:gridCol>
                <a:gridCol w="822960">
                  <a:extLst>
                    <a:ext uri="{9D8B030D-6E8A-4147-A177-3AD203B41FA5}">
                      <a16:colId xmlns:a16="http://schemas.microsoft.com/office/drawing/2014/main" val="3603983578"/>
                    </a:ext>
                  </a:extLst>
                </a:gridCol>
                <a:gridCol w="822960">
                  <a:extLst>
                    <a:ext uri="{9D8B030D-6E8A-4147-A177-3AD203B41FA5}">
                      <a16:colId xmlns:a16="http://schemas.microsoft.com/office/drawing/2014/main" val="3312066206"/>
                    </a:ext>
                  </a:extLst>
                </a:gridCol>
                <a:gridCol w="822960">
                  <a:extLst>
                    <a:ext uri="{9D8B030D-6E8A-4147-A177-3AD203B41FA5}">
                      <a16:colId xmlns:a16="http://schemas.microsoft.com/office/drawing/2014/main" val="1016192244"/>
                    </a:ext>
                  </a:extLst>
                </a:gridCol>
                <a:gridCol w="822960">
                  <a:extLst>
                    <a:ext uri="{9D8B030D-6E8A-4147-A177-3AD203B41FA5}">
                      <a16:colId xmlns:a16="http://schemas.microsoft.com/office/drawing/2014/main" val="2784131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581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- 2022-01-26 19:42:28</a:t>
                      </a:r>
                      <a:r>
                        <a:rPr kumimoji="0" lang="es-ES" sz="1000" b="0" i="0" u="none" strike="noStrike" kern="1200" cap="none" spc="0" normalizeH="0" baseline="0" noProof="0">
                          <a:ln>
                            <a:noFill/>
                          </a:ln>
                          <a:solidFill>
                            <a:prstClr val="black"/>
                          </a:solidFill>
                          <a:effectLst/>
                          <a:uLnTx/>
                          <a:uFillTx/>
                          <a:latin typeface="+mn-lt"/>
                          <a:ea typeface="+mn-ea"/>
                          <a:cs typeface="+mn-cs"/>
                        </a:rPr>
                        <a:t>
 ¡Bienvenido SHIMANO al SuperTeamTrek! La legendaria marca de componentes shimanoargentina hoy se suma como partner oficial. ¡Nos espera un año a tope! 
¡Seguinos y conoce más sorpresas de nuestros partners en el 2022!
trekbikes trekbicycleargentina bontragerargentina santini_arg guargentina OpticaCentralStore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272638975_1418095071984762_2548016241485722713_n.jpg?_nc_cat=102&amp;ccb=1-5&amp;_nc_sid=8ae9d6&amp;_nc_ohc=IvzjF35_jNUAX8Z0VKp&amp;_nc_ht=scontent-lga3-1.cdninstagram.com&amp;edm=AL-3X8kEAAAA&amp;oh=00_AT_3cZW7UwohK-ngeacJm8N2iTsw_fZj4octp7D5k9bz0w&amp;oe=6210336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74438847"/>
                  </a:ext>
                </a:extLst>
              </a:tr>
            </a:tbl>
          </a:graphicData>
        </a:graphic>
      </p:graphicFrame>
      <p:sp>
        <p:nvSpPr>
          <p:cNvPr id="4" name="Text Placeholder 3">
            <a:extLst>
              <a:ext uri="{FF2B5EF4-FFF2-40B4-BE49-F238E27FC236}">
                <a16:creationId xmlns:a16="http://schemas.microsoft.com/office/drawing/2014/main" id="{951471C5-B639-43A8-9D03-F7A6F412D17E}"/>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41056273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7E8BE-3E26-4E66-AE0C-2A93345B3D20}"/>
              </a:ext>
            </a:extLst>
          </p:cNvPr>
          <p:cNvSpPr>
            <a:spLocks noGrp="1"/>
          </p:cNvSpPr>
          <p:nvPr>
            <p:ph type="title"/>
          </p:nvPr>
        </p:nvSpPr>
        <p:spPr/>
        <p:txBody>
          <a:bodyPr/>
          <a:lstStyle/>
          <a:p>
            <a:r>
              <a:rPr lang="en-US"/>
              <a:t>Instagram Posts Table | Scott - 7 of 25</a:t>
            </a:r>
          </a:p>
        </p:txBody>
      </p:sp>
      <p:graphicFrame>
        <p:nvGraphicFramePr>
          <p:cNvPr id="5" name="Table Placeholder 4">
            <a:extLst>
              <a:ext uri="{FF2B5EF4-FFF2-40B4-BE49-F238E27FC236}">
                <a16:creationId xmlns:a16="http://schemas.microsoft.com/office/drawing/2014/main" id="{7C733DB8-A2A0-4DB5-BA8D-433143C9DF03}"/>
              </a:ext>
            </a:extLst>
          </p:cNvPr>
          <p:cNvGraphicFramePr>
            <a:graphicFrameLocks noGrp="1"/>
          </p:cNvGraphicFramePr>
          <p:nvPr>
            <p:ph type="tbl" sz="quarter" idx="13"/>
            <p:extLst>
              <p:ext uri="{D42A27DB-BD31-4B8C-83A1-F6EECF244321}">
                <p14:modId xmlns:p14="http://schemas.microsoft.com/office/powerpoint/2010/main" val="2904204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13443707"/>
                    </a:ext>
                  </a:extLst>
                </a:gridCol>
                <a:gridCol w="1810512">
                  <a:extLst>
                    <a:ext uri="{9D8B030D-6E8A-4147-A177-3AD203B41FA5}">
                      <a16:colId xmlns:a16="http://schemas.microsoft.com/office/drawing/2014/main" val="1568354140"/>
                    </a:ext>
                  </a:extLst>
                </a:gridCol>
                <a:gridCol w="822960">
                  <a:extLst>
                    <a:ext uri="{9D8B030D-6E8A-4147-A177-3AD203B41FA5}">
                      <a16:colId xmlns:a16="http://schemas.microsoft.com/office/drawing/2014/main" val="872169895"/>
                    </a:ext>
                  </a:extLst>
                </a:gridCol>
                <a:gridCol w="822960">
                  <a:extLst>
                    <a:ext uri="{9D8B030D-6E8A-4147-A177-3AD203B41FA5}">
                      <a16:colId xmlns:a16="http://schemas.microsoft.com/office/drawing/2014/main" val="120625455"/>
                    </a:ext>
                  </a:extLst>
                </a:gridCol>
                <a:gridCol w="822960">
                  <a:extLst>
                    <a:ext uri="{9D8B030D-6E8A-4147-A177-3AD203B41FA5}">
                      <a16:colId xmlns:a16="http://schemas.microsoft.com/office/drawing/2014/main" val="2557276892"/>
                    </a:ext>
                  </a:extLst>
                </a:gridCol>
                <a:gridCol w="822960">
                  <a:extLst>
                    <a:ext uri="{9D8B030D-6E8A-4147-A177-3AD203B41FA5}">
                      <a16:colId xmlns:a16="http://schemas.microsoft.com/office/drawing/2014/main" val="3708343018"/>
                    </a:ext>
                  </a:extLst>
                </a:gridCol>
                <a:gridCol w="822960">
                  <a:extLst>
                    <a:ext uri="{9D8B030D-6E8A-4147-A177-3AD203B41FA5}">
                      <a16:colId xmlns:a16="http://schemas.microsoft.com/office/drawing/2014/main" val="255395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1551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- 2022-02-06 19:49:18</a:t>
                      </a:r>
                      <a:r>
                        <a:rPr kumimoji="0" lang="es-ES" sz="1000" b="0" i="0" u="none" strike="noStrike" kern="1200" cap="none" spc="0" normalizeH="0" baseline="0" noProof="0">
                          <a:ln>
                            <a:noFill/>
                          </a:ln>
                          <a:solidFill>
                            <a:prstClr val="black"/>
                          </a:solidFill>
                          <a:effectLst/>
                          <a:uLnTx/>
                          <a:uFillTx/>
                          <a:latin typeface="+mn-lt"/>
                          <a:ea typeface="+mn-ea"/>
                          <a:cs typeface="+mn-cs"/>
                        </a:rPr>
                        <a:t>
 Bienvenido a casa catrielsoto 
Bienvenido a Scott.
"# NO SHORT CUTS
Llego el día 🙌. Aquí les presento mi nueva compañera de aventuras para este 2022 
Gracias infinitas a Scott Arg por brindarme este excelente material…. Nada de esto hubiera sido posible sin el apoyo por parte de Scott Suiza,  a quienes agradezco infinitamente por apostar a este proyecto. 
Gracias a todas y cada una de las marcas que me acompañarán durante este año. 
Pronto iré contando más novedades 
Gracias a todos"
#FastIsFun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e15/273445500_286412440081789_6562188504231852052_n.jpg?_nc_ht=scontent.cdninstagram.com&amp;_nc_cat=101&amp;_nc_ohc=TNvn1RzLQvEAX8nVpaR&amp;edm=AMO9-JQAAAAA&amp;ccb=7-4&amp;oh=00_AT-svtTTPUU_nBNCc_VvYrRg-bmhV44YfrNnogujN8oF6g&amp;oe=620C2C2B&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54994683"/>
                  </a:ext>
                </a:extLst>
              </a:tr>
            </a:tbl>
          </a:graphicData>
        </a:graphic>
      </p:graphicFrame>
      <p:sp>
        <p:nvSpPr>
          <p:cNvPr id="4" name="Text Placeholder 3">
            <a:extLst>
              <a:ext uri="{FF2B5EF4-FFF2-40B4-BE49-F238E27FC236}">
                <a16:creationId xmlns:a16="http://schemas.microsoft.com/office/drawing/2014/main" id="{03087656-23BE-4911-B035-D7B69D6B9F91}"/>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28308481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A8727-D58E-4C2B-9758-9119354FBF9F}"/>
              </a:ext>
            </a:extLst>
          </p:cNvPr>
          <p:cNvSpPr>
            <a:spLocks noGrp="1"/>
          </p:cNvSpPr>
          <p:nvPr>
            <p:ph type="title"/>
          </p:nvPr>
        </p:nvSpPr>
        <p:spPr/>
        <p:txBody>
          <a:bodyPr/>
          <a:lstStyle/>
          <a:p>
            <a:r>
              <a:rPr lang="en-US"/>
              <a:t>Instagram Posts Table | Scott - 8 of 25</a:t>
            </a:r>
          </a:p>
        </p:txBody>
      </p:sp>
      <p:graphicFrame>
        <p:nvGraphicFramePr>
          <p:cNvPr id="5" name="Table Placeholder 4">
            <a:extLst>
              <a:ext uri="{FF2B5EF4-FFF2-40B4-BE49-F238E27FC236}">
                <a16:creationId xmlns:a16="http://schemas.microsoft.com/office/drawing/2014/main" id="{A4FBA56E-D773-47B1-BC05-8EB075202582}"/>
              </a:ext>
            </a:extLst>
          </p:cNvPr>
          <p:cNvGraphicFramePr>
            <a:graphicFrameLocks noGrp="1"/>
          </p:cNvGraphicFramePr>
          <p:nvPr>
            <p:ph type="tbl" sz="quarter" idx="13"/>
            <p:extLst>
              <p:ext uri="{D42A27DB-BD31-4B8C-83A1-F6EECF244321}">
                <p14:modId xmlns:p14="http://schemas.microsoft.com/office/powerpoint/2010/main" val="1570074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60159816"/>
                    </a:ext>
                  </a:extLst>
                </a:gridCol>
                <a:gridCol w="1810512">
                  <a:extLst>
                    <a:ext uri="{9D8B030D-6E8A-4147-A177-3AD203B41FA5}">
                      <a16:colId xmlns:a16="http://schemas.microsoft.com/office/drawing/2014/main" val="4252906253"/>
                    </a:ext>
                  </a:extLst>
                </a:gridCol>
                <a:gridCol w="822960">
                  <a:extLst>
                    <a:ext uri="{9D8B030D-6E8A-4147-A177-3AD203B41FA5}">
                      <a16:colId xmlns:a16="http://schemas.microsoft.com/office/drawing/2014/main" val="2638738277"/>
                    </a:ext>
                  </a:extLst>
                </a:gridCol>
                <a:gridCol w="822960">
                  <a:extLst>
                    <a:ext uri="{9D8B030D-6E8A-4147-A177-3AD203B41FA5}">
                      <a16:colId xmlns:a16="http://schemas.microsoft.com/office/drawing/2014/main" val="937506"/>
                    </a:ext>
                  </a:extLst>
                </a:gridCol>
                <a:gridCol w="822960">
                  <a:extLst>
                    <a:ext uri="{9D8B030D-6E8A-4147-A177-3AD203B41FA5}">
                      <a16:colId xmlns:a16="http://schemas.microsoft.com/office/drawing/2014/main" val="1943035805"/>
                    </a:ext>
                  </a:extLst>
                </a:gridCol>
                <a:gridCol w="822960">
                  <a:extLst>
                    <a:ext uri="{9D8B030D-6E8A-4147-A177-3AD203B41FA5}">
                      <a16:colId xmlns:a16="http://schemas.microsoft.com/office/drawing/2014/main" val="2675589965"/>
                    </a:ext>
                  </a:extLst>
                </a:gridCol>
                <a:gridCol w="822960">
                  <a:extLst>
                    <a:ext uri="{9D8B030D-6E8A-4147-A177-3AD203B41FA5}">
                      <a16:colId xmlns:a16="http://schemas.microsoft.com/office/drawing/2014/main" val="1226868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9166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- 2022-01-26 17:50:05</a:t>
                      </a:r>
                      <a:r>
                        <a:rPr kumimoji="0" lang="es-ES" sz="1000" b="0" i="0" u="none" strike="noStrike" kern="1200" cap="none" spc="0" normalizeH="0" baseline="0" noProof="0">
                          <a:ln>
                            <a:noFill/>
                          </a:ln>
                          <a:solidFill>
                            <a:prstClr val="black"/>
                          </a:solidFill>
                          <a:effectLst/>
                          <a:uLnTx/>
                          <a:uFillTx/>
                          <a:latin typeface="+mn-lt"/>
                          <a:ea typeface="+mn-ea"/>
                          <a:cs typeface="+mn-cs"/>
                        </a:rPr>
                        <a:t>
 La Tarmac SL7 en palabras de josemeolans 👇
"Para mí es una bici muy funcional, que responde al instante cuando te parás en los pedales y querés hacer una aceleración. Lo mismo sucede al trepar. 
Te da seguridad manejarla cuando bajás, cuando doblás, en todo momento.
Creo que si tengo que resumir la Tarmac SL7 en una sola palabra sería ᴘʟᴀᴄᴇʀ. Es una bici muy dinámica y muy cómoda, eso te resuelve mucho. Y su versatilidad es sin duda su mayor condición".
¿Vos cómo describirías la sensación de subirte a una Tarmac? 
#AeroIsEverything 
#IamSpecialized #SpecializedArgentina #SpecializedTarmac #SpecializedTarmacSl7 #TarmacSL7 #Road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272671710_118514740714359_3738316306611639645_n.jpg?_nc_cat=111&amp;ccb=1-5&amp;_nc_sid=8ae9d6&amp;_nc_ohc=Cg1y0R9dXXIAX9oFeii&amp;_nc_ht=scontent-iad3-2.cdninstagram.com&amp;edm=AL-3X8kEAAAA&amp;oh=00_AT_f1DRA0MWUF111wbTcgszJiWaVy2ebrwu4iLYIoVgU3A&amp;oe=62116289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186551"/>
                  </a:ext>
                </a:extLst>
              </a:tr>
            </a:tbl>
          </a:graphicData>
        </a:graphic>
      </p:graphicFrame>
      <p:sp>
        <p:nvSpPr>
          <p:cNvPr id="4" name="Text Placeholder 3">
            <a:extLst>
              <a:ext uri="{FF2B5EF4-FFF2-40B4-BE49-F238E27FC236}">
                <a16:creationId xmlns:a16="http://schemas.microsoft.com/office/drawing/2014/main" id="{B5A17E9F-656B-422A-9D3A-61EDE62AD9AA}"/>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40307061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8FD0A-A47B-447B-9FF5-217487F1DDFD}"/>
              </a:ext>
            </a:extLst>
          </p:cNvPr>
          <p:cNvSpPr>
            <a:spLocks noGrp="1"/>
          </p:cNvSpPr>
          <p:nvPr>
            <p:ph type="title"/>
          </p:nvPr>
        </p:nvSpPr>
        <p:spPr/>
        <p:txBody>
          <a:bodyPr/>
          <a:lstStyle/>
          <a:p>
            <a:r>
              <a:rPr lang="en-US"/>
              <a:t>Instagram Posts Table | Scott - 9 of 25</a:t>
            </a:r>
          </a:p>
        </p:txBody>
      </p:sp>
      <p:graphicFrame>
        <p:nvGraphicFramePr>
          <p:cNvPr id="5" name="Table Placeholder 4">
            <a:extLst>
              <a:ext uri="{FF2B5EF4-FFF2-40B4-BE49-F238E27FC236}">
                <a16:creationId xmlns:a16="http://schemas.microsoft.com/office/drawing/2014/main" id="{F6762799-4DE7-4F94-8D2D-0CD3D83959E9}"/>
              </a:ext>
            </a:extLst>
          </p:cNvPr>
          <p:cNvGraphicFramePr>
            <a:graphicFrameLocks noGrp="1"/>
          </p:cNvGraphicFramePr>
          <p:nvPr>
            <p:ph type="tbl" sz="quarter" idx="13"/>
            <p:extLst>
              <p:ext uri="{D42A27DB-BD31-4B8C-83A1-F6EECF244321}">
                <p14:modId xmlns:p14="http://schemas.microsoft.com/office/powerpoint/2010/main" val="2791866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52235557"/>
                    </a:ext>
                  </a:extLst>
                </a:gridCol>
                <a:gridCol w="1810512">
                  <a:extLst>
                    <a:ext uri="{9D8B030D-6E8A-4147-A177-3AD203B41FA5}">
                      <a16:colId xmlns:a16="http://schemas.microsoft.com/office/drawing/2014/main" val="1430003517"/>
                    </a:ext>
                  </a:extLst>
                </a:gridCol>
                <a:gridCol w="822960">
                  <a:extLst>
                    <a:ext uri="{9D8B030D-6E8A-4147-A177-3AD203B41FA5}">
                      <a16:colId xmlns:a16="http://schemas.microsoft.com/office/drawing/2014/main" val="652510614"/>
                    </a:ext>
                  </a:extLst>
                </a:gridCol>
                <a:gridCol w="822960">
                  <a:extLst>
                    <a:ext uri="{9D8B030D-6E8A-4147-A177-3AD203B41FA5}">
                      <a16:colId xmlns:a16="http://schemas.microsoft.com/office/drawing/2014/main" val="3685463480"/>
                    </a:ext>
                  </a:extLst>
                </a:gridCol>
                <a:gridCol w="822960">
                  <a:extLst>
                    <a:ext uri="{9D8B030D-6E8A-4147-A177-3AD203B41FA5}">
                      <a16:colId xmlns:a16="http://schemas.microsoft.com/office/drawing/2014/main" val="478484052"/>
                    </a:ext>
                  </a:extLst>
                </a:gridCol>
                <a:gridCol w="822960">
                  <a:extLst>
                    <a:ext uri="{9D8B030D-6E8A-4147-A177-3AD203B41FA5}">
                      <a16:colId xmlns:a16="http://schemas.microsoft.com/office/drawing/2014/main" val="2282988620"/>
                    </a:ext>
                  </a:extLst>
                </a:gridCol>
                <a:gridCol w="822960">
                  <a:extLst>
                    <a:ext uri="{9D8B030D-6E8A-4147-A177-3AD203B41FA5}">
                      <a16:colId xmlns:a16="http://schemas.microsoft.com/office/drawing/2014/main" val="2638461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92058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- 2022-02-03 20:08:01</a:t>
                      </a:r>
                      <a:r>
                        <a:rPr kumimoji="0" lang="en-US" sz="1000" b="0" i="0" u="none" strike="noStrike" kern="1200" cap="none" spc="0" normalizeH="0" baseline="0" noProof="0">
                          <a:ln>
                            <a:noFill/>
                          </a:ln>
                          <a:solidFill>
                            <a:prstClr val="black"/>
                          </a:solidFill>
                          <a:effectLst/>
                          <a:uLnTx/>
                          <a:uFillTx/>
                          <a:latin typeface="+mn-lt"/>
                          <a:ea typeface="+mn-ea"/>
                          <a:cs typeface="+mn-cs"/>
                        </a:rPr>
                        <a:t>
 #TBT 
Recordamos lo que pasó el sábado pasado en Neuquén, con el tercer Test Ride de Spark organizado por scottstorear y scott_patagonia 
#FastIsFun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273262509_4975000152558778_3695959124373814303_n.jpg?_nc_cat=105&amp;ccb=1-5&amp;_nc_sid=8ae9d6&amp;_nc_ohc=joLImJg6LWkAX8Pn7Yf&amp;_nc_ht=scontent-iad3-1.cdninstagram.com&amp;edm=AL-3X8kEAAAA&amp;oh=00_AT_8cCKTQ6ljGdwyjDqaB-vkJwBp9w8NXKjbO6xffynMnQ&amp;oe=620FB0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65265531"/>
                  </a:ext>
                </a:extLst>
              </a:tr>
            </a:tbl>
          </a:graphicData>
        </a:graphic>
      </p:graphicFrame>
      <p:sp>
        <p:nvSpPr>
          <p:cNvPr id="4" name="Text Placeholder 3">
            <a:extLst>
              <a:ext uri="{FF2B5EF4-FFF2-40B4-BE49-F238E27FC236}">
                <a16:creationId xmlns:a16="http://schemas.microsoft.com/office/drawing/2014/main" id="{B951A55F-5642-4E3A-9D97-E043485DF78A}"/>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12593131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C2623-0092-4C62-87C0-1511BD1595D6}"/>
              </a:ext>
            </a:extLst>
          </p:cNvPr>
          <p:cNvSpPr>
            <a:spLocks noGrp="1"/>
          </p:cNvSpPr>
          <p:nvPr>
            <p:ph type="title"/>
          </p:nvPr>
        </p:nvSpPr>
        <p:spPr/>
        <p:txBody>
          <a:bodyPr/>
          <a:lstStyle/>
          <a:p>
            <a:r>
              <a:rPr lang="en-US"/>
              <a:t>Instagram Posts Table | Scott - 10 of 25</a:t>
            </a:r>
          </a:p>
        </p:txBody>
      </p:sp>
      <p:graphicFrame>
        <p:nvGraphicFramePr>
          <p:cNvPr id="5" name="Table Placeholder 4">
            <a:extLst>
              <a:ext uri="{FF2B5EF4-FFF2-40B4-BE49-F238E27FC236}">
                <a16:creationId xmlns:a16="http://schemas.microsoft.com/office/drawing/2014/main" id="{E69AC137-A737-45FB-BAE1-709C5A56DA25}"/>
              </a:ext>
            </a:extLst>
          </p:cNvPr>
          <p:cNvGraphicFramePr>
            <a:graphicFrameLocks noGrp="1"/>
          </p:cNvGraphicFramePr>
          <p:nvPr>
            <p:ph type="tbl" sz="quarter" idx="13"/>
            <p:extLst>
              <p:ext uri="{D42A27DB-BD31-4B8C-83A1-F6EECF244321}">
                <p14:modId xmlns:p14="http://schemas.microsoft.com/office/powerpoint/2010/main" val="697548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54570071"/>
                    </a:ext>
                  </a:extLst>
                </a:gridCol>
                <a:gridCol w="1810512">
                  <a:extLst>
                    <a:ext uri="{9D8B030D-6E8A-4147-A177-3AD203B41FA5}">
                      <a16:colId xmlns:a16="http://schemas.microsoft.com/office/drawing/2014/main" val="2911608750"/>
                    </a:ext>
                  </a:extLst>
                </a:gridCol>
                <a:gridCol w="822960">
                  <a:extLst>
                    <a:ext uri="{9D8B030D-6E8A-4147-A177-3AD203B41FA5}">
                      <a16:colId xmlns:a16="http://schemas.microsoft.com/office/drawing/2014/main" val="1639139655"/>
                    </a:ext>
                  </a:extLst>
                </a:gridCol>
                <a:gridCol w="822960">
                  <a:extLst>
                    <a:ext uri="{9D8B030D-6E8A-4147-A177-3AD203B41FA5}">
                      <a16:colId xmlns:a16="http://schemas.microsoft.com/office/drawing/2014/main" val="2217245599"/>
                    </a:ext>
                  </a:extLst>
                </a:gridCol>
                <a:gridCol w="822960">
                  <a:extLst>
                    <a:ext uri="{9D8B030D-6E8A-4147-A177-3AD203B41FA5}">
                      <a16:colId xmlns:a16="http://schemas.microsoft.com/office/drawing/2014/main" val="3576419908"/>
                    </a:ext>
                  </a:extLst>
                </a:gridCol>
                <a:gridCol w="822960">
                  <a:extLst>
                    <a:ext uri="{9D8B030D-6E8A-4147-A177-3AD203B41FA5}">
                      <a16:colId xmlns:a16="http://schemas.microsoft.com/office/drawing/2014/main" val="3356843239"/>
                    </a:ext>
                  </a:extLst>
                </a:gridCol>
                <a:gridCol w="822960">
                  <a:extLst>
                    <a:ext uri="{9D8B030D-6E8A-4147-A177-3AD203B41FA5}">
                      <a16:colId xmlns:a16="http://schemas.microsoft.com/office/drawing/2014/main" val="1244060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3954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- 2022-01-26 19:50:07</a:t>
                      </a:r>
                      <a:r>
                        <a:rPr kumimoji="0" lang="en-US" sz="1000" b="0" i="0" u="none" strike="noStrike" kern="1200" cap="none" spc="0" normalizeH="0" baseline="0" noProof="0">
                          <a:ln>
                            <a:noFill/>
                          </a:ln>
                          <a:solidFill>
                            <a:prstClr val="black"/>
                          </a:solidFill>
                          <a:effectLst/>
                          <a:uLnTx/>
                          <a:uFillTx/>
                          <a:latin typeface="+mn-lt"/>
                          <a:ea typeface="+mn-ea"/>
                          <a:cs typeface="+mn-cs"/>
                        </a:rPr>
                        <a:t>
 Pasaron Córdoba y Mendoza.
Ahora llega el turno de Neuquén.
Inscribite en el Test Ride y probá la nueva Spark.
Contactá a scottstoreneuquen 
Últimos lugares disponibles.
Nos vemos este sábado 29 de enero.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272722324_3022432988017827_3009769190508145281_n.jpg?_nc_cat=103&amp;ccb=1-5&amp;_nc_sid=8ae9d6&amp;_nc_ohc=kkhRq0PosC4AX9N7TxQ&amp;_nc_ht=scontent-iad3-1.cdninstagram.com&amp;edm=AL-3X8kEAAAA&amp;oh=00_AT_eR2928TO6sPXqCbDeFllG76Z0on1XoZxT1xX0MW-CWw&amp;oe=62113A1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76993432"/>
                  </a:ext>
                </a:extLst>
              </a:tr>
            </a:tbl>
          </a:graphicData>
        </a:graphic>
      </p:graphicFrame>
      <p:sp>
        <p:nvSpPr>
          <p:cNvPr id="4" name="Text Placeholder 3">
            <a:extLst>
              <a:ext uri="{FF2B5EF4-FFF2-40B4-BE49-F238E27FC236}">
                <a16:creationId xmlns:a16="http://schemas.microsoft.com/office/drawing/2014/main" id="{EBD71B4C-13FA-4BA7-8264-CEA74339E5F9}"/>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4731708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5B0FB-DEF1-42B2-9BAE-06CD131F0FCF}"/>
              </a:ext>
            </a:extLst>
          </p:cNvPr>
          <p:cNvSpPr>
            <a:spLocks noGrp="1"/>
          </p:cNvSpPr>
          <p:nvPr>
            <p:ph type="title"/>
          </p:nvPr>
        </p:nvSpPr>
        <p:spPr/>
        <p:txBody>
          <a:bodyPr/>
          <a:lstStyle/>
          <a:p>
            <a:r>
              <a:rPr lang="en-US"/>
              <a:t>Instagram Posts Table | Scott - 11 of 25</a:t>
            </a:r>
          </a:p>
        </p:txBody>
      </p:sp>
      <p:graphicFrame>
        <p:nvGraphicFramePr>
          <p:cNvPr id="5" name="Table Placeholder 4">
            <a:extLst>
              <a:ext uri="{FF2B5EF4-FFF2-40B4-BE49-F238E27FC236}">
                <a16:creationId xmlns:a16="http://schemas.microsoft.com/office/drawing/2014/main" id="{E1648BCA-3390-4DAB-B132-451AB7E35460}"/>
              </a:ext>
            </a:extLst>
          </p:cNvPr>
          <p:cNvGraphicFramePr>
            <a:graphicFrameLocks noGrp="1"/>
          </p:cNvGraphicFramePr>
          <p:nvPr>
            <p:ph type="tbl" sz="quarter" idx="13"/>
            <p:extLst>
              <p:ext uri="{D42A27DB-BD31-4B8C-83A1-F6EECF244321}">
                <p14:modId xmlns:p14="http://schemas.microsoft.com/office/powerpoint/2010/main" val="4114826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19285994"/>
                    </a:ext>
                  </a:extLst>
                </a:gridCol>
                <a:gridCol w="1810512">
                  <a:extLst>
                    <a:ext uri="{9D8B030D-6E8A-4147-A177-3AD203B41FA5}">
                      <a16:colId xmlns:a16="http://schemas.microsoft.com/office/drawing/2014/main" val="2637324908"/>
                    </a:ext>
                  </a:extLst>
                </a:gridCol>
                <a:gridCol w="822960">
                  <a:extLst>
                    <a:ext uri="{9D8B030D-6E8A-4147-A177-3AD203B41FA5}">
                      <a16:colId xmlns:a16="http://schemas.microsoft.com/office/drawing/2014/main" val="1534735963"/>
                    </a:ext>
                  </a:extLst>
                </a:gridCol>
                <a:gridCol w="822960">
                  <a:extLst>
                    <a:ext uri="{9D8B030D-6E8A-4147-A177-3AD203B41FA5}">
                      <a16:colId xmlns:a16="http://schemas.microsoft.com/office/drawing/2014/main" val="682776763"/>
                    </a:ext>
                  </a:extLst>
                </a:gridCol>
                <a:gridCol w="822960">
                  <a:extLst>
                    <a:ext uri="{9D8B030D-6E8A-4147-A177-3AD203B41FA5}">
                      <a16:colId xmlns:a16="http://schemas.microsoft.com/office/drawing/2014/main" val="1153929728"/>
                    </a:ext>
                  </a:extLst>
                </a:gridCol>
                <a:gridCol w="822960">
                  <a:extLst>
                    <a:ext uri="{9D8B030D-6E8A-4147-A177-3AD203B41FA5}">
                      <a16:colId xmlns:a16="http://schemas.microsoft.com/office/drawing/2014/main" val="2831798725"/>
                    </a:ext>
                  </a:extLst>
                </a:gridCol>
                <a:gridCol w="822960">
                  <a:extLst>
                    <a:ext uri="{9D8B030D-6E8A-4147-A177-3AD203B41FA5}">
                      <a16:colId xmlns:a16="http://schemas.microsoft.com/office/drawing/2014/main" val="2932560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63783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- 2022-01-24 17:30:05</a:t>
                      </a:r>
                      <a:r>
                        <a:rPr kumimoji="0" lang="en-US" sz="1000" b="0" i="0" u="none" strike="noStrike" kern="1200" cap="none" spc="0" normalizeH="0" baseline="0" noProof="0">
                          <a:ln>
                            <a:noFill/>
                          </a:ln>
                          <a:solidFill>
                            <a:prstClr val="black"/>
                          </a:solidFill>
                          <a:effectLst/>
                          <a:uLnTx/>
                          <a:uFillTx/>
                          <a:latin typeface="+mn-lt"/>
                          <a:ea typeface="+mn-ea"/>
                          <a:cs typeface="+mn-cs"/>
                        </a:rPr>
                        <a:t>
 De paseo con la más linda y veloz, la Tarmac SL7 S-Works😍
Nuestros ingenieros sabían que era hora de diseñar la bicicleta más rápida del pelotón, dentro del límite de peso legal, que además sea realmente aerodinámica, liviana y cómoda.💨 
Con menos de 6,8 kilos este misil🚀 en forma de bicicleta ha llegado para dominar a todas las demás💪
🔺 Encontrá la línea #Tarmac en nuestras tiendas autorizadas🔺
#AeroIsEverything 
#SpecializedTarmac #TarmacSL7 #TarmacSL7sworks #IamSpecialized #SpecializedArgentina #SpecializedTarmacSl7 #SpecializedRoad #Road #sworks
📸 santysaenz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272451229_3133861330273703_8290183607209916079_n.jpg?_nc_cat=105&amp;ccb=1-5&amp;_nc_sid=8ae9d6&amp;_nc_ohc=ARi9qXuBaJkAX-J20aK&amp;_nc_ht=scontent-iad3-2.cdninstagram.com&amp;edm=AL-3X8kEAAAA&amp;oh=00_AT8uknjpLtqO_z3B6UUroH4v0ch5E_GN7oYi5Lo8FiFTQw&amp;oe=620FD8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10883710"/>
                  </a:ext>
                </a:extLst>
              </a:tr>
            </a:tbl>
          </a:graphicData>
        </a:graphic>
      </p:graphicFrame>
      <p:sp>
        <p:nvSpPr>
          <p:cNvPr id="4" name="Text Placeholder 3">
            <a:extLst>
              <a:ext uri="{FF2B5EF4-FFF2-40B4-BE49-F238E27FC236}">
                <a16:creationId xmlns:a16="http://schemas.microsoft.com/office/drawing/2014/main" id="{0D15A38D-46B6-47D5-9A90-C6CD319182F1}"/>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4569249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6D35E-450C-4A78-9730-300094EAE0A5}"/>
              </a:ext>
            </a:extLst>
          </p:cNvPr>
          <p:cNvSpPr>
            <a:spLocks noGrp="1"/>
          </p:cNvSpPr>
          <p:nvPr>
            <p:ph type="title"/>
          </p:nvPr>
        </p:nvSpPr>
        <p:spPr/>
        <p:txBody>
          <a:bodyPr/>
          <a:lstStyle/>
          <a:p>
            <a:r>
              <a:rPr lang="en-US"/>
              <a:t>Instagram Posts Table | Scott - 12 of 25</a:t>
            </a:r>
          </a:p>
        </p:txBody>
      </p:sp>
      <p:graphicFrame>
        <p:nvGraphicFramePr>
          <p:cNvPr id="5" name="Table Placeholder 4">
            <a:extLst>
              <a:ext uri="{FF2B5EF4-FFF2-40B4-BE49-F238E27FC236}">
                <a16:creationId xmlns:a16="http://schemas.microsoft.com/office/drawing/2014/main" id="{A2F0173D-44B6-4133-9059-684A9018A111}"/>
              </a:ext>
            </a:extLst>
          </p:cNvPr>
          <p:cNvGraphicFramePr>
            <a:graphicFrameLocks noGrp="1"/>
          </p:cNvGraphicFramePr>
          <p:nvPr>
            <p:ph type="tbl" sz="quarter" idx="13"/>
            <p:extLst>
              <p:ext uri="{D42A27DB-BD31-4B8C-83A1-F6EECF244321}">
                <p14:modId xmlns:p14="http://schemas.microsoft.com/office/powerpoint/2010/main" val="1908168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17681171"/>
                    </a:ext>
                  </a:extLst>
                </a:gridCol>
                <a:gridCol w="1810512">
                  <a:extLst>
                    <a:ext uri="{9D8B030D-6E8A-4147-A177-3AD203B41FA5}">
                      <a16:colId xmlns:a16="http://schemas.microsoft.com/office/drawing/2014/main" val="292999089"/>
                    </a:ext>
                  </a:extLst>
                </a:gridCol>
                <a:gridCol w="822960">
                  <a:extLst>
                    <a:ext uri="{9D8B030D-6E8A-4147-A177-3AD203B41FA5}">
                      <a16:colId xmlns:a16="http://schemas.microsoft.com/office/drawing/2014/main" val="2315425119"/>
                    </a:ext>
                  </a:extLst>
                </a:gridCol>
                <a:gridCol w="822960">
                  <a:extLst>
                    <a:ext uri="{9D8B030D-6E8A-4147-A177-3AD203B41FA5}">
                      <a16:colId xmlns:a16="http://schemas.microsoft.com/office/drawing/2014/main" val="599695290"/>
                    </a:ext>
                  </a:extLst>
                </a:gridCol>
                <a:gridCol w="822960">
                  <a:extLst>
                    <a:ext uri="{9D8B030D-6E8A-4147-A177-3AD203B41FA5}">
                      <a16:colId xmlns:a16="http://schemas.microsoft.com/office/drawing/2014/main" val="3254881285"/>
                    </a:ext>
                  </a:extLst>
                </a:gridCol>
                <a:gridCol w="822960">
                  <a:extLst>
                    <a:ext uri="{9D8B030D-6E8A-4147-A177-3AD203B41FA5}">
                      <a16:colId xmlns:a16="http://schemas.microsoft.com/office/drawing/2014/main" val="1348996888"/>
                    </a:ext>
                  </a:extLst>
                </a:gridCol>
                <a:gridCol w="822960">
                  <a:extLst>
                    <a:ext uri="{9D8B030D-6E8A-4147-A177-3AD203B41FA5}">
                      <a16:colId xmlns:a16="http://schemas.microsoft.com/office/drawing/2014/main" val="2681772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5290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- 2022-01-28 18:24:24</a:t>
                      </a:r>
                      <a:r>
                        <a:rPr kumimoji="0" lang="en-US" sz="1000" b="0" i="0" u="none" strike="noStrike" kern="1200" cap="none" spc="0" normalizeH="0" baseline="0" noProof="0">
                          <a:ln>
                            <a:noFill/>
                          </a:ln>
                          <a:solidFill>
                            <a:prstClr val="black"/>
                          </a:solidFill>
                          <a:effectLst/>
                          <a:uLnTx/>
                          <a:uFillTx/>
                          <a:latin typeface="+mn-lt"/>
                          <a:ea typeface="+mn-ea"/>
                          <a:cs typeface="+mn-cs"/>
                        </a:rPr>
                        <a:t>
 Aspect 950 o la Scott que estabas buscando para tus salidas #MTB. 
✅ Cuadro de aleación Aspect 700/900
✅ Suntour XCT30-HLO 100 mm
✅ Shimano Altus, 18 velocidades
✅ Tektro hidráulicos Frenos de disco hidráulicos
✅ Kenda Booster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272690756_2970522863165262_8482675678200125529_n.jpg?_nc_cat=101&amp;ccb=1-5&amp;_nc_sid=8ae9d6&amp;_nc_ohc=S1xT5JyG4yEAX_tYkVi&amp;_nc_ht=scontent-iad3-1.cdninstagram.com&amp;edm=AL-3X8kEAAAA&amp;oh=00_AT-SkvReZBb7oH_wWkSvjfgestDkhKypcB_GNENKzjv3kw&amp;oe=621031C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47225950"/>
                  </a:ext>
                </a:extLst>
              </a:tr>
            </a:tbl>
          </a:graphicData>
        </a:graphic>
      </p:graphicFrame>
      <p:sp>
        <p:nvSpPr>
          <p:cNvPr id="4" name="Text Placeholder 3">
            <a:extLst>
              <a:ext uri="{FF2B5EF4-FFF2-40B4-BE49-F238E27FC236}">
                <a16:creationId xmlns:a16="http://schemas.microsoft.com/office/drawing/2014/main" id="{412A0F40-9F2F-413B-9B16-06EBF18BB9B1}"/>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20504271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DA246-A970-4631-9C0E-4D2C88DADFC5}"/>
              </a:ext>
            </a:extLst>
          </p:cNvPr>
          <p:cNvSpPr>
            <a:spLocks noGrp="1"/>
          </p:cNvSpPr>
          <p:nvPr>
            <p:ph type="title"/>
          </p:nvPr>
        </p:nvSpPr>
        <p:spPr/>
        <p:txBody>
          <a:bodyPr/>
          <a:lstStyle/>
          <a:p>
            <a:r>
              <a:rPr lang="en-US"/>
              <a:t>Instagram Posts Table | Scott - 13 of 25</a:t>
            </a:r>
          </a:p>
        </p:txBody>
      </p:sp>
      <p:graphicFrame>
        <p:nvGraphicFramePr>
          <p:cNvPr id="5" name="Table Placeholder 4">
            <a:extLst>
              <a:ext uri="{FF2B5EF4-FFF2-40B4-BE49-F238E27FC236}">
                <a16:creationId xmlns:a16="http://schemas.microsoft.com/office/drawing/2014/main" id="{38F6781A-9B54-4266-A132-4F104F24DD5F}"/>
              </a:ext>
            </a:extLst>
          </p:cNvPr>
          <p:cNvGraphicFramePr>
            <a:graphicFrameLocks noGrp="1"/>
          </p:cNvGraphicFramePr>
          <p:nvPr>
            <p:ph type="tbl" sz="quarter" idx="13"/>
            <p:extLst>
              <p:ext uri="{D42A27DB-BD31-4B8C-83A1-F6EECF244321}">
                <p14:modId xmlns:p14="http://schemas.microsoft.com/office/powerpoint/2010/main" val="1848590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08974184"/>
                    </a:ext>
                  </a:extLst>
                </a:gridCol>
                <a:gridCol w="1810512">
                  <a:extLst>
                    <a:ext uri="{9D8B030D-6E8A-4147-A177-3AD203B41FA5}">
                      <a16:colId xmlns:a16="http://schemas.microsoft.com/office/drawing/2014/main" val="1539003163"/>
                    </a:ext>
                  </a:extLst>
                </a:gridCol>
                <a:gridCol w="822960">
                  <a:extLst>
                    <a:ext uri="{9D8B030D-6E8A-4147-A177-3AD203B41FA5}">
                      <a16:colId xmlns:a16="http://schemas.microsoft.com/office/drawing/2014/main" val="3291746781"/>
                    </a:ext>
                  </a:extLst>
                </a:gridCol>
                <a:gridCol w="822960">
                  <a:extLst>
                    <a:ext uri="{9D8B030D-6E8A-4147-A177-3AD203B41FA5}">
                      <a16:colId xmlns:a16="http://schemas.microsoft.com/office/drawing/2014/main" val="1129721357"/>
                    </a:ext>
                  </a:extLst>
                </a:gridCol>
                <a:gridCol w="822960">
                  <a:extLst>
                    <a:ext uri="{9D8B030D-6E8A-4147-A177-3AD203B41FA5}">
                      <a16:colId xmlns:a16="http://schemas.microsoft.com/office/drawing/2014/main" val="2579199779"/>
                    </a:ext>
                  </a:extLst>
                </a:gridCol>
                <a:gridCol w="822960">
                  <a:extLst>
                    <a:ext uri="{9D8B030D-6E8A-4147-A177-3AD203B41FA5}">
                      <a16:colId xmlns:a16="http://schemas.microsoft.com/office/drawing/2014/main" val="1728982721"/>
                    </a:ext>
                  </a:extLst>
                </a:gridCol>
                <a:gridCol w="822960">
                  <a:extLst>
                    <a:ext uri="{9D8B030D-6E8A-4147-A177-3AD203B41FA5}">
                      <a16:colId xmlns:a16="http://schemas.microsoft.com/office/drawing/2014/main" val="4095601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9051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- 2022-01-27 20:40:50</a:t>
                      </a:r>
                      <a:r>
                        <a:rPr kumimoji="0" lang="es-ES" sz="1000" b="0" i="0" u="none" strike="noStrike" kern="1200" cap="none" spc="0" normalizeH="0" baseline="0" noProof="0">
                          <a:ln>
                            <a:noFill/>
                          </a:ln>
                          <a:solidFill>
                            <a:prstClr val="black"/>
                          </a:solidFill>
                          <a:effectLst/>
                          <a:uLnTx/>
                          <a:uFillTx/>
                          <a:latin typeface="+mn-lt"/>
                          <a:ea typeface="+mn-ea"/>
                          <a:cs typeface="+mn-cs"/>
                        </a:rPr>
                        <a:t>
 ¡Bienvenido PIERO al SuperTeamTrek!
Ahora el equipo oficial cuenta con la última tecnología en descanso para lograr la mejor perfomance sobre la bici.
¡El buen descanso y el buen entrenamiento aliados indiscutibles! 
trekbikes trekbicycleargentina bontragerargentina santini_arg guargentina OpticaCentralStore shimanoargentina colchonespiero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272708991_660045628521002_4705396900375134917_n.jpg?_nc_cat=102&amp;ccb=1-5&amp;_nc_sid=8ae9d6&amp;_nc_ohc=FOiUx6QGbEcAX-AYkXJ&amp;_nc_ht=scontent-lga3-1.cdninstagram.com&amp;edm=AL-3X8kEAAAA&amp;oh=00_AT_cfrD1ErxNjaPNycpYVyFFd_m-I1yfu6UzRl5YDhzJtw&amp;oe=62113982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38575474"/>
                  </a:ext>
                </a:extLst>
              </a:tr>
            </a:tbl>
          </a:graphicData>
        </a:graphic>
      </p:graphicFrame>
      <p:sp>
        <p:nvSpPr>
          <p:cNvPr id="4" name="Text Placeholder 3">
            <a:extLst>
              <a:ext uri="{FF2B5EF4-FFF2-40B4-BE49-F238E27FC236}">
                <a16:creationId xmlns:a16="http://schemas.microsoft.com/office/drawing/2014/main" id="{E393ACD0-CF6D-4ED5-80CD-D834BAB53C77}"/>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13796248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36D5E-518C-479C-8EEA-A7B8AD3E5B70}"/>
              </a:ext>
            </a:extLst>
          </p:cNvPr>
          <p:cNvSpPr>
            <a:spLocks noGrp="1"/>
          </p:cNvSpPr>
          <p:nvPr>
            <p:ph type="title"/>
          </p:nvPr>
        </p:nvSpPr>
        <p:spPr/>
        <p:txBody>
          <a:bodyPr/>
          <a:lstStyle/>
          <a:p>
            <a:r>
              <a:rPr lang="en-US"/>
              <a:t>Instagram Posts Table | Scott - 14 of 25</a:t>
            </a:r>
          </a:p>
        </p:txBody>
      </p:sp>
      <p:graphicFrame>
        <p:nvGraphicFramePr>
          <p:cNvPr id="5" name="Table Placeholder 4">
            <a:extLst>
              <a:ext uri="{FF2B5EF4-FFF2-40B4-BE49-F238E27FC236}">
                <a16:creationId xmlns:a16="http://schemas.microsoft.com/office/drawing/2014/main" id="{5CB483BE-60A7-4871-BB2C-907561D6A896}"/>
              </a:ext>
            </a:extLst>
          </p:cNvPr>
          <p:cNvGraphicFramePr>
            <a:graphicFrameLocks noGrp="1"/>
          </p:cNvGraphicFramePr>
          <p:nvPr>
            <p:ph type="tbl" sz="quarter" idx="13"/>
            <p:extLst>
              <p:ext uri="{D42A27DB-BD31-4B8C-83A1-F6EECF244321}">
                <p14:modId xmlns:p14="http://schemas.microsoft.com/office/powerpoint/2010/main" val="2755352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98176797"/>
                    </a:ext>
                  </a:extLst>
                </a:gridCol>
                <a:gridCol w="1810512">
                  <a:extLst>
                    <a:ext uri="{9D8B030D-6E8A-4147-A177-3AD203B41FA5}">
                      <a16:colId xmlns:a16="http://schemas.microsoft.com/office/drawing/2014/main" val="3880698313"/>
                    </a:ext>
                  </a:extLst>
                </a:gridCol>
                <a:gridCol w="822960">
                  <a:extLst>
                    <a:ext uri="{9D8B030D-6E8A-4147-A177-3AD203B41FA5}">
                      <a16:colId xmlns:a16="http://schemas.microsoft.com/office/drawing/2014/main" val="1064290981"/>
                    </a:ext>
                  </a:extLst>
                </a:gridCol>
                <a:gridCol w="822960">
                  <a:extLst>
                    <a:ext uri="{9D8B030D-6E8A-4147-A177-3AD203B41FA5}">
                      <a16:colId xmlns:a16="http://schemas.microsoft.com/office/drawing/2014/main" val="2791796588"/>
                    </a:ext>
                  </a:extLst>
                </a:gridCol>
                <a:gridCol w="822960">
                  <a:extLst>
                    <a:ext uri="{9D8B030D-6E8A-4147-A177-3AD203B41FA5}">
                      <a16:colId xmlns:a16="http://schemas.microsoft.com/office/drawing/2014/main" val="4073174025"/>
                    </a:ext>
                  </a:extLst>
                </a:gridCol>
                <a:gridCol w="822960">
                  <a:extLst>
                    <a:ext uri="{9D8B030D-6E8A-4147-A177-3AD203B41FA5}">
                      <a16:colId xmlns:a16="http://schemas.microsoft.com/office/drawing/2014/main" val="1261623822"/>
                    </a:ext>
                  </a:extLst>
                </a:gridCol>
                <a:gridCol w="822960">
                  <a:extLst>
                    <a:ext uri="{9D8B030D-6E8A-4147-A177-3AD203B41FA5}">
                      <a16:colId xmlns:a16="http://schemas.microsoft.com/office/drawing/2014/main" val="3566287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12420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- 2022-02-05 19:02:21</a:t>
                      </a:r>
                      <a:r>
                        <a:rPr kumimoji="0" lang="es-ES" sz="1000" b="0" i="0" u="none" strike="noStrike" kern="1200" cap="none" spc="0" normalizeH="0" baseline="0" noProof="0">
                          <a:ln>
                            <a:noFill/>
                          </a:ln>
                          <a:solidFill>
                            <a:prstClr val="black"/>
                          </a:solidFill>
                          <a:effectLst/>
                          <a:uLnTx/>
                          <a:uFillTx/>
                          <a:latin typeface="+mn-lt"/>
                          <a:ea typeface="+mn-ea"/>
                          <a:cs typeface="+mn-cs"/>
                        </a:rPr>
                        <a:t>
 Arranca la temporada 2022 y el teamdsm_ ya tiene sus Scott listas. Addict RC para trepadas y terrenos complicados, FOIL para velocidad y Plasma para contrareloj.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271936085_4139579959411761_6616474362090249445_n.webp.jpg?_nc_cat=103&amp;ccb=1-5&amp;_nc_sid=8ae9d6&amp;_nc_ohc=HzIf8rX__cYAX8Xq3PJ&amp;_nc_ht=scontent-iad3-1.cdninstagram.com&amp;edm=AL-3X8kEAAAA&amp;oh=00_AT9dF5vlmMZKcNqSoAVfmZ_WLmeUKQXAKaDgR3AL_O5rDQ&amp;oe=62106F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55526703"/>
                  </a:ext>
                </a:extLst>
              </a:tr>
            </a:tbl>
          </a:graphicData>
        </a:graphic>
      </p:graphicFrame>
      <p:sp>
        <p:nvSpPr>
          <p:cNvPr id="4" name="Text Placeholder 3">
            <a:extLst>
              <a:ext uri="{FF2B5EF4-FFF2-40B4-BE49-F238E27FC236}">
                <a16:creationId xmlns:a16="http://schemas.microsoft.com/office/drawing/2014/main" id="{65EC10EC-00BA-47D8-8BFE-B581A2EEE054}"/>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27208106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F12F4-D52D-4465-9ED3-858468484D01}"/>
              </a:ext>
            </a:extLst>
          </p:cNvPr>
          <p:cNvSpPr>
            <a:spLocks noGrp="1"/>
          </p:cNvSpPr>
          <p:nvPr>
            <p:ph type="title"/>
          </p:nvPr>
        </p:nvSpPr>
        <p:spPr/>
        <p:txBody>
          <a:bodyPr/>
          <a:lstStyle/>
          <a:p>
            <a:r>
              <a:rPr lang="en-US"/>
              <a:t>Instagram Posts Table | Scott - 15 of 25</a:t>
            </a:r>
          </a:p>
        </p:txBody>
      </p:sp>
      <p:graphicFrame>
        <p:nvGraphicFramePr>
          <p:cNvPr id="5" name="Table Placeholder 4">
            <a:extLst>
              <a:ext uri="{FF2B5EF4-FFF2-40B4-BE49-F238E27FC236}">
                <a16:creationId xmlns:a16="http://schemas.microsoft.com/office/drawing/2014/main" id="{0A6ADD74-D0A4-4840-9C65-856074B5D0C3}"/>
              </a:ext>
            </a:extLst>
          </p:cNvPr>
          <p:cNvGraphicFramePr>
            <a:graphicFrameLocks noGrp="1"/>
          </p:cNvGraphicFramePr>
          <p:nvPr>
            <p:ph type="tbl" sz="quarter" idx="13"/>
            <p:extLst>
              <p:ext uri="{D42A27DB-BD31-4B8C-83A1-F6EECF244321}">
                <p14:modId xmlns:p14="http://schemas.microsoft.com/office/powerpoint/2010/main" val="2600064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76382346"/>
                    </a:ext>
                  </a:extLst>
                </a:gridCol>
                <a:gridCol w="1810512">
                  <a:extLst>
                    <a:ext uri="{9D8B030D-6E8A-4147-A177-3AD203B41FA5}">
                      <a16:colId xmlns:a16="http://schemas.microsoft.com/office/drawing/2014/main" val="766231577"/>
                    </a:ext>
                  </a:extLst>
                </a:gridCol>
                <a:gridCol w="822960">
                  <a:extLst>
                    <a:ext uri="{9D8B030D-6E8A-4147-A177-3AD203B41FA5}">
                      <a16:colId xmlns:a16="http://schemas.microsoft.com/office/drawing/2014/main" val="2735052405"/>
                    </a:ext>
                  </a:extLst>
                </a:gridCol>
                <a:gridCol w="822960">
                  <a:extLst>
                    <a:ext uri="{9D8B030D-6E8A-4147-A177-3AD203B41FA5}">
                      <a16:colId xmlns:a16="http://schemas.microsoft.com/office/drawing/2014/main" val="1894466405"/>
                    </a:ext>
                  </a:extLst>
                </a:gridCol>
                <a:gridCol w="822960">
                  <a:extLst>
                    <a:ext uri="{9D8B030D-6E8A-4147-A177-3AD203B41FA5}">
                      <a16:colId xmlns:a16="http://schemas.microsoft.com/office/drawing/2014/main" val="2435779963"/>
                    </a:ext>
                  </a:extLst>
                </a:gridCol>
                <a:gridCol w="822960">
                  <a:extLst>
                    <a:ext uri="{9D8B030D-6E8A-4147-A177-3AD203B41FA5}">
                      <a16:colId xmlns:a16="http://schemas.microsoft.com/office/drawing/2014/main" val="1885608125"/>
                    </a:ext>
                  </a:extLst>
                </a:gridCol>
                <a:gridCol w="822960">
                  <a:extLst>
                    <a:ext uri="{9D8B030D-6E8A-4147-A177-3AD203B41FA5}">
                      <a16:colId xmlns:a16="http://schemas.microsoft.com/office/drawing/2014/main" val="3093351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975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- 2022-01-19 20:41:16</a:t>
                      </a:r>
                      <a:r>
                        <a:rPr kumimoji="0" lang="en-US" sz="1000" b="0" i="0" u="none" strike="noStrike" kern="1200" cap="none" spc="0" normalizeH="0" baseline="0" noProof="0">
                          <a:ln>
                            <a:noFill/>
                          </a:ln>
                          <a:solidFill>
                            <a:prstClr val="black"/>
                          </a:solidFill>
                          <a:effectLst/>
                          <a:uLnTx/>
                          <a:uFillTx/>
                          <a:latin typeface="+mn-lt"/>
                          <a:ea typeface="+mn-ea"/>
                          <a:cs typeface="+mn-cs"/>
                        </a:rPr>
                        <a:t>
 Así es la nueva Spark, detalle por detalle: 
✅ Cuadro Spark RC de carbono HMX
✅ Horquilla RockShox SID Select+ RL3 120 mm
✅ RS Nude 5 RL3, 120 mm, TwinLoc
✅ SRAM X01 Eagle AXS 12 velocidades
✅ Frenos de disco Shimano XTR
✅ Ruedas de carbono Syncros Silverton 1.0
✅ Cubiertas Maxxis Rekon Race Foldable
✅ Tija ajustable FOX, 
✅ Componentes Syncros CF
#SCOTTargentina 
#SCOTTbikes 
#FastIsFun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272109194_226984822967838_8915412779576606006_n.webp.jpg?_nc_cat=107&amp;ccb=1-5&amp;_nc_sid=8ae9d6&amp;_nc_ohc=dAnIRBuuCo0AX_lYbIv&amp;_nc_ht=scontent-iad3-1.cdninstagram.com&amp;edm=AL-3X8kEAAAA&amp;oh=00_AT_BakrOBX9V47MDxSuhJuEChJAqaJsV__XTSLgGlYSNDA&amp;oe=621021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32236267"/>
                  </a:ext>
                </a:extLst>
              </a:tr>
            </a:tbl>
          </a:graphicData>
        </a:graphic>
      </p:graphicFrame>
      <p:sp>
        <p:nvSpPr>
          <p:cNvPr id="4" name="Text Placeholder 3">
            <a:extLst>
              <a:ext uri="{FF2B5EF4-FFF2-40B4-BE49-F238E27FC236}">
                <a16:creationId xmlns:a16="http://schemas.microsoft.com/office/drawing/2014/main" id="{5C62A7F1-9981-4831-BC71-8AA9190ED073}"/>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40398701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8DB69-23A2-49A4-8C4F-9797E26C1057}"/>
              </a:ext>
            </a:extLst>
          </p:cNvPr>
          <p:cNvSpPr>
            <a:spLocks noGrp="1"/>
          </p:cNvSpPr>
          <p:nvPr>
            <p:ph type="title"/>
          </p:nvPr>
        </p:nvSpPr>
        <p:spPr/>
        <p:txBody>
          <a:bodyPr/>
          <a:lstStyle/>
          <a:p>
            <a:r>
              <a:rPr lang="en-US"/>
              <a:t>Instagram Posts Table | Scott - 16 of 25</a:t>
            </a:r>
          </a:p>
        </p:txBody>
      </p:sp>
      <p:graphicFrame>
        <p:nvGraphicFramePr>
          <p:cNvPr id="5" name="Table Placeholder 4">
            <a:extLst>
              <a:ext uri="{FF2B5EF4-FFF2-40B4-BE49-F238E27FC236}">
                <a16:creationId xmlns:a16="http://schemas.microsoft.com/office/drawing/2014/main" id="{05C318C7-4083-4C52-8D3E-FB3FC5D5CAC4}"/>
              </a:ext>
            </a:extLst>
          </p:cNvPr>
          <p:cNvGraphicFramePr>
            <a:graphicFrameLocks noGrp="1"/>
          </p:cNvGraphicFramePr>
          <p:nvPr>
            <p:ph type="tbl" sz="quarter" idx="13"/>
            <p:extLst>
              <p:ext uri="{D42A27DB-BD31-4B8C-83A1-F6EECF244321}">
                <p14:modId xmlns:p14="http://schemas.microsoft.com/office/powerpoint/2010/main" val="3715109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1017360"/>
                    </a:ext>
                  </a:extLst>
                </a:gridCol>
                <a:gridCol w="1810512">
                  <a:extLst>
                    <a:ext uri="{9D8B030D-6E8A-4147-A177-3AD203B41FA5}">
                      <a16:colId xmlns:a16="http://schemas.microsoft.com/office/drawing/2014/main" val="2536199775"/>
                    </a:ext>
                  </a:extLst>
                </a:gridCol>
                <a:gridCol w="822960">
                  <a:extLst>
                    <a:ext uri="{9D8B030D-6E8A-4147-A177-3AD203B41FA5}">
                      <a16:colId xmlns:a16="http://schemas.microsoft.com/office/drawing/2014/main" val="3896774593"/>
                    </a:ext>
                  </a:extLst>
                </a:gridCol>
                <a:gridCol w="822960">
                  <a:extLst>
                    <a:ext uri="{9D8B030D-6E8A-4147-A177-3AD203B41FA5}">
                      <a16:colId xmlns:a16="http://schemas.microsoft.com/office/drawing/2014/main" val="2983750120"/>
                    </a:ext>
                  </a:extLst>
                </a:gridCol>
                <a:gridCol w="822960">
                  <a:extLst>
                    <a:ext uri="{9D8B030D-6E8A-4147-A177-3AD203B41FA5}">
                      <a16:colId xmlns:a16="http://schemas.microsoft.com/office/drawing/2014/main" val="2450376736"/>
                    </a:ext>
                  </a:extLst>
                </a:gridCol>
                <a:gridCol w="822960">
                  <a:extLst>
                    <a:ext uri="{9D8B030D-6E8A-4147-A177-3AD203B41FA5}">
                      <a16:colId xmlns:a16="http://schemas.microsoft.com/office/drawing/2014/main" val="4223329710"/>
                    </a:ext>
                  </a:extLst>
                </a:gridCol>
                <a:gridCol w="822960">
                  <a:extLst>
                    <a:ext uri="{9D8B030D-6E8A-4147-A177-3AD203B41FA5}">
                      <a16:colId xmlns:a16="http://schemas.microsoft.com/office/drawing/2014/main" val="139917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5807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- 2022-02-04 19:00:08</a:t>
                      </a:r>
                      <a:r>
                        <a:rPr kumimoji="0" lang="en-US" sz="1000" b="0" i="0" u="none" strike="noStrike" kern="1200" cap="none" spc="0" normalizeH="0" baseline="0" noProof="0">
                          <a:ln>
                            <a:noFill/>
                          </a:ln>
                          <a:solidFill>
                            <a:prstClr val="black"/>
                          </a:solidFill>
                          <a:effectLst/>
                          <a:uLnTx/>
                          <a:uFillTx/>
                          <a:latin typeface="+mn-lt"/>
                          <a:ea typeface="+mn-ea"/>
                          <a:cs typeface="+mn-cs"/>
                        </a:rPr>
                        <a:t>
 ¡Que se venga un finde de diversión a puro pedal!😜
¿Y vos adónde vas a ir a rodar?
#IamSpecialized #SpecializedEpic #Specialized #Epic #SpecializedArgentina #MTB #Xc #XCMTB #SpecializedBrain #MountainBike
 📸 lifeofka1 🚴‍♂️ christopherblevs/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273134124_647008929844216_9030697670990570187_n.jpg?_nc_cat=106&amp;ccb=1-5&amp;_nc_sid=8ae9d6&amp;_nc_ohc=GX1XBkP_y6YAX_jmk6k&amp;_nc_oc=AQk9Fk_aWNOviGmY0XJJWodSFwj6pzTNEJ9XGJ8SNLjyTMfzv14M8tzc8jqPJsWqVWg&amp;_nc_ht=scontent-iad3-2.cdninstagram.com&amp;edm=AL-3X8kEAAAA&amp;oh=00_AT8p1WMyaweBokh9NOvmrKt_rMzScetb1IPtci98dmMjMw&amp;oe=620FEB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61143634"/>
                  </a:ext>
                </a:extLst>
              </a:tr>
            </a:tbl>
          </a:graphicData>
        </a:graphic>
      </p:graphicFrame>
      <p:sp>
        <p:nvSpPr>
          <p:cNvPr id="4" name="Text Placeholder 3">
            <a:extLst>
              <a:ext uri="{FF2B5EF4-FFF2-40B4-BE49-F238E27FC236}">
                <a16:creationId xmlns:a16="http://schemas.microsoft.com/office/drawing/2014/main" id="{11776F5A-7275-4C54-A906-B2A0C31D443E}"/>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16309658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CDCE4-8F81-4D49-BDA0-BF846C1C93D2}"/>
              </a:ext>
            </a:extLst>
          </p:cNvPr>
          <p:cNvSpPr>
            <a:spLocks noGrp="1"/>
          </p:cNvSpPr>
          <p:nvPr>
            <p:ph type="title"/>
          </p:nvPr>
        </p:nvSpPr>
        <p:spPr/>
        <p:txBody>
          <a:bodyPr/>
          <a:lstStyle/>
          <a:p>
            <a:r>
              <a:rPr lang="en-US"/>
              <a:t>Instagram Posts Table | Scott - 17 of 25</a:t>
            </a:r>
          </a:p>
        </p:txBody>
      </p:sp>
      <p:graphicFrame>
        <p:nvGraphicFramePr>
          <p:cNvPr id="5" name="Table Placeholder 4">
            <a:extLst>
              <a:ext uri="{FF2B5EF4-FFF2-40B4-BE49-F238E27FC236}">
                <a16:creationId xmlns:a16="http://schemas.microsoft.com/office/drawing/2014/main" id="{A8AC969B-2191-437B-AA33-35D1B77C9440}"/>
              </a:ext>
            </a:extLst>
          </p:cNvPr>
          <p:cNvGraphicFramePr>
            <a:graphicFrameLocks noGrp="1"/>
          </p:cNvGraphicFramePr>
          <p:nvPr>
            <p:ph type="tbl" sz="quarter" idx="13"/>
            <p:extLst>
              <p:ext uri="{D42A27DB-BD31-4B8C-83A1-F6EECF244321}">
                <p14:modId xmlns:p14="http://schemas.microsoft.com/office/powerpoint/2010/main" val="2429138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68125971"/>
                    </a:ext>
                  </a:extLst>
                </a:gridCol>
                <a:gridCol w="1810512">
                  <a:extLst>
                    <a:ext uri="{9D8B030D-6E8A-4147-A177-3AD203B41FA5}">
                      <a16:colId xmlns:a16="http://schemas.microsoft.com/office/drawing/2014/main" val="1377402060"/>
                    </a:ext>
                  </a:extLst>
                </a:gridCol>
                <a:gridCol w="822960">
                  <a:extLst>
                    <a:ext uri="{9D8B030D-6E8A-4147-A177-3AD203B41FA5}">
                      <a16:colId xmlns:a16="http://schemas.microsoft.com/office/drawing/2014/main" val="3016176625"/>
                    </a:ext>
                  </a:extLst>
                </a:gridCol>
                <a:gridCol w="822960">
                  <a:extLst>
                    <a:ext uri="{9D8B030D-6E8A-4147-A177-3AD203B41FA5}">
                      <a16:colId xmlns:a16="http://schemas.microsoft.com/office/drawing/2014/main" val="1160153038"/>
                    </a:ext>
                  </a:extLst>
                </a:gridCol>
                <a:gridCol w="822960">
                  <a:extLst>
                    <a:ext uri="{9D8B030D-6E8A-4147-A177-3AD203B41FA5}">
                      <a16:colId xmlns:a16="http://schemas.microsoft.com/office/drawing/2014/main" val="83924274"/>
                    </a:ext>
                  </a:extLst>
                </a:gridCol>
                <a:gridCol w="822960">
                  <a:extLst>
                    <a:ext uri="{9D8B030D-6E8A-4147-A177-3AD203B41FA5}">
                      <a16:colId xmlns:a16="http://schemas.microsoft.com/office/drawing/2014/main" val="2276503619"/>
                    </a:ext>
                  </a:extLst>
                </a:gridCol>
                <a:gridCol w="822960">
                  <a:extLst>
                    <a:ext uri="{9D8B030D-6E8A-4147-A177-3AD203B41FA5}">
                      <a16:colId xmlns:a16="http://schemas.microsoft.com/office/drawing/2014/main" val="1508735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7851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@cannondale.argentina - 2022-01-28 10:23:33</a:t>
                      </a:r>
                      <a:r>
                        <a:rPr kumimoji="0" lang="es-ES" sz="1000" b="0" i="0" u="none" strike="noStrike" kern="1200" cap="none" spc="0" normalizeH="0" baseline="0" noProof="0">
                          <a:ln>
                            <a:noFill/>
                          </a:ln>
                          <a:solidFill>
                            <a:prstClr val="black"/>
                          </a:solidFill>
                          <a:effectLst/>
                          <a:uLnTx/>
                          <a:uFillTx/>
                          <a:latin typeface="+mn-lt"/>
                          <a:ea typeface="+mn-ea"/>
                          <a:cs typeface="+mn-cs"/>
                        </a:rPr>
                        <a:t>
 🔝 Con ustedes, la #SuperSixEvo del efeducation.tibco.svb para este 2022. ¿Dónde la llevarías a dar una vuelta? 🔥 #RideCannondale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272877032_1300583593781388_7976300289496285527_n.webp.jpg?_nc_cat=110&amp;ccb=1-5&amp;_nc_sid=8ae9d6&amp;_nc_ohc=h0I6FnRZ-JMAX_REo1y&amp;_nc_ht=scontent-yyz1-1.cdninstagram.com&amp;edm=AL-3X8kEAAAA&amp;oh=00_AT9W3cI2ZTwg2KbGGE4QxlKcO8Xi08iUoJigZVCTxTdRdA&amp;oe=62113F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40112516"/>
                  </a:ext>
                </a:extLst>
              </a:tr>
            </a:tbl>
          </a:graphicData>
        </a:graphic>
      </p:graphicFrame>
      <p:sp>
        <p:nvSpPr>
          <p:cNvPr id="4" name="Text Placeholder 3">
            <a:extLst>
              <a:ext uri="{FF2B5EF4-FFF2-40B4-BE49-F238E27FC236}">
                <a16:creationId xmlns:a16="http://schemas.microsoft.com/office/drawing/2014/main" id="{ADB14423-25DA-4B47-BB8F-22A909DFF305}"/>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16226586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A5D12-B06D-467F-BDEB-0C772D7AF216}"/>
              </a:ext>
            </a:extLst>
          </p:cNvPr>
          <p:cNvSpPr>
            <a:spLocks noGrp="1"/>
          </p:cNvSpPr>
          <p:nvPr>
            <p:ph type="title"/>
          </p:nvPr>
        </p:nvSpPr>
        <p:spPr/>
        <p:txBody>
          <a:bodyPr/>
          <a:lstStyle/>
          <a:p>
            <a:r>
              <a:rPr lang="en-US"/>
              <a:t>Instagram Posts Table | Scott - 18 of 25</a:t>
            </a:r>
          </a:p>
        </p:txBody>
      </p:sp>
      <p:graphicFrame>
        <p:nvGraphicFramePr>
          <p:cNvPr id="5" name="Table Placeholder 4">
            <a:extLst>
              <a:ext uri="{FF2B5EF4-FFF2-40B4-BE49-F238E27FC236}">
                <a16:creationId xmlns:a16="http://schemas.microsoft.com/office/drawing/2014/main" id="{E5B28934-07BC-4AFB-B790-11E76A4153EE}"/>
              </a:ext>
            </a:extLst>
          </p:cNvPr>
          <p:cNvGraphicFramePr>
            <a:graphicFrameLocks noGrp="1"/>
          </p:cNvGraphicFramePr>
          <p:nvPr>
            <p:ph type="tbl" sz="quarter" idx="13"/>
            <p:extLst>
              <p:ext uri="{D42A27DB-BD31-4B8C-83A1-F6EECF244321}">
                <p14:modId xmlns:p14="http://schemas.microsoft.com/office/powerpoint/2010/main" val="927835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50242831"/>
                    </a:ext>
                  </a:extLst>
                </a:gridCol>
                <a:gridCol w="1810512">
                  <a:extLst>
                    <a:ext uri="{9D8B030D-6E8A-4147-A177-3AD203B41FA5}">
                      <a16:colId xmlns:a16="http://schemas.microsoft.com/office/drawing/2014/main" val="2050273027"/>
                    </a:ext>
                  </a:extLst>
                </a:gridCol>
                <a:gridCol w="822960">
                  <a:extLst>
                    <a:ext uri="{9D8B030D-6E8A-4147-A177-3AD203B41FA5}">
                      <a16:colId xmlns:a16="http://schemas.microsoft.com/office/drawing/2014/main" val="4013627406"/>
                    </a:ext>
                  </a:extLst>
                </a:gridCol>
                <a:gridCol w="822960">
                  <a:extLst>
                    <a:ext uri="{9D8B030D-6E8A-4147-A177-3AD203B41FA5}">
                      <a16:colId xmlns:a16="http://schemas.microsoft.com/office/drawing/2014/main" val="3819645003"/>
                    </a:ext>
                  </a:extLst>
                </a:gridCol>
                <a:gridCol w="822960">
                  <a:extLst>
                    <a:ext uri="{9D8B030D-6E8A-4147-A177-3AD203B41FA5}">
                      <a16:colId xmlns:a16="http://schemas.microsoft.com/office/drawing/2014/main" val="1927985331"/>
                    </a:ext>
                  </a:extLst>
                </a:gridCol>
                <a:gridCol w="822960">
                  <a:extLst>
                    <a:ext uri="{9D8B030D-6E8A-4147-A177-3AD203B41FA5}">
                      <a16:colId xmlns:a16="http://schemas.microsoft.com/office/drawing/2014/main" val="2149474675"/>
                    </a:ext>
                  </a:extLst>
                </a:gridCol>
                <a:gridCol w="822960">
                  <a:extLst>
                    <a:ext uri="{9D8B030D-6E8A-4147-A177-3AD203B41FA5}">
                      <a16:colId xmlns:a16="http://schemas.microsoft.com/office/drawing/2014/main" val="3313423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887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@cervelo_argentina - 2022-01-26 22:59:36</a:t>
                      </a:r>
                      <a:r>
                        <a:rPr kumimoji="0" lang="es-ES" sz="1000" b="0" i="0" u="none" strike="noStrike" kern="1200" cap="none" spc="0" normalizeH="0" baseline="0" noProof="0">
                          <a:ln>
                            <a:noFill/>
                          </a:ln>
                          <a:solidFill>
                            <a:prstClr val="black"/>
                          </a:solidFill>
                          <a:effectLst/>
                          <a:uLnTx/>
                          <a:uFillTx/>
                          <a:latin typeface="+mn-lt"/>
                          <a:ea typeface="+mn-ea"/>
                          <a:cs typeface="+mn-cs"/>
                        </a:rPr>
                        <a:t>
 Qué te parece la nueva S5 de sebadominguez6 ?
S5 modelo 2022
Color: Five black
Armado: pelocycling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272633458_302794628567783_3673501843251444125_n.webp.jpg?_nc_cat=109&amp;ccb=1-5&amp;_nc_sid=8ae9d6&amp;_nc_ohc=EevlOXKGfqIAX_LuuAi&amp;_nc_ht=scontent-lga3-1.cdninstagram.com&amp;edm=AL-3X8kEAAAA&amp;oh=00_AT9KQr0JvF1iAUP0aRMWASoKMeXCbVxccQqQpQz6Z-3qpg&amp;oe=621119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66766138"/>
                  </a:ext>
                </a:extLst>
              </a:tr>
            </a:tbl>
          </a:graphicData>
        </a:graphic>
      </p:graphicFrame>
      <p:sp>
        <p:nvSpPr>
          <p:cNvPr id="4" name="Text Placeholder 3">
            <a:extLst>
              <a:ext uri="{FF2B5EF4-FFF2-40B4-BE49-F238E27FC236}">
                <a16:creationId xmlns:a16="http://schemas.microsoft.com/office/drawing/2014/main" id="{D75CDD0C-B29A-495B-A5BE-EC038B57F25C}"/>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3527053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C9356-37C9-4939-A2BA-15A3EC0217EC}"/>
              </a:ext>
            </a:extLst>
          </p:cNvPr>
          <p:cNvSpPr>
            <a:spLocks noGrp="1"/>
          </p:cNvSpPr>
          <p:nvPr>
            <p:ph type="title"/>
          </p:nvPr>
        </p:nvSpPr>
        <p:spPr/>
        <p:txBody>
          <a:bodyPr/>
          <a:lstStyle/>
          <a:p>
            <a:r>
              <a:rPr lang="en-US"/>
              <a:t>Instagram Posts Table | Scott - 19 of 25</a:t>
            </a:r>
          </a:p>
        </p:txBody>
      </p:sp>
      <p:graphicFrame>
        <p:nvGraphicFramePr>
          <p:cNvPr id="5" name="Table Placeholder 4">
            <a:extLst>
              <a:ext uri="{FF2B5EF4-FFF2-40B4-BE49-F238E27FC236}">
                <a16:creationId xmlns:a16="http://schemas.microsoft.com/office/drawing/2014/main" id="{BDFA4FDA-484B-4A09-B5A7-2B2FEB452B90}"/>
              </a:ext>
            </a:extLst>
          </p:cNvPr>
          <p:cNvGraphicFramePr>
            <a:graphicFrameLocks noGrp="1"/>
          </p:cNvGraphicFramePr>
          <p:nvPr>
            <p:ph type="tbl" sz="quarter" idx="13"/>
            <p:extLst>
              <p:ext uri="{D42A27DB-BD31-4B8C-83A1-F6EECF244321}">
                <p14:modId xmlns:p14="http://schemas.microsoft.com/office/powerpoint/2010/main" val="2755241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17146624"/>
                    </a:ext>
                  </a:extLst>
                </a:gridCol>
                <a:gridCol w="1810512">
                  <a:extLst>
                    <a:ext uri="{9D8B030D-6E8A-4147-A177-3AD203B41FA5}">
                      <a16:colId xmlns:a16="http://schemas.microsoft.com/office/drawing/2014/main" val="3648780579"/>
                    </a:ext>
                  </a:extLst>
                </a:gridCol>
                <a:gridCol w="822960">
                  <a:extLst>
                    <a:ext uri="{9D8B030D-6E8A-4147-A177-3AD203B41FA5}">
                      <a16:colId xmlns:a16="http://schemas.microsoft.com/office/drawing/2014/main" val="248350082"/>
                    </a:ext>
                  </a:extLst>
                </a:gridCol>
                <a:gridCol w="822960">
                  <a:extLst>
                    <a:ext uri="{9D8B030D-6E8A-4147-A177-3AD203B41FA5}">
                      <a16:colId xmlns:a16="http://schemas.microsoft.com/office/drawing/2014/main" val="3545114735"/>
                    </a:ext>
                  </a:extLst>
                </a:gridCol>
                <a:gridCol w="822960">
                  <a:extLst>
                    <a:ext uri="{9D8B030D-6E8A-4147-A177-3AD203B41FA5}">
                      <a16:colId xmlns:a16="http://schemas.microsoft.com/office/drawing/2014/main" val="782057769"/>
                    </a:ext>
                  </a:extLst>
                </a:gridCol>
                <a:gridCol w="822960">
                  <a:extLst>
                    <a:ext uri="{9D8B030D-6E8A-4147-A177-3AD203B41FA5}">
                      <a16:colId xmlns:a16="http://schemas.microsoft.com/office/drawing/2014/main" val="1890846906"/>
                    </a:ext>
                  </a:extLst>
                </a:gridCol>
                <a:gridCol w="822960">
                  <a:extLst>
                    <a:ext uri="{9D8B030D-6E8A-4147-A177-3AD203B41FA5}">
                      <a16:colId xmlns:a16="http://schemas.microsoft.com/office/drawing/2014/main" val="2907979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0636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- 2022-02-07 18:40:02</a:t>
                      </a:r>
                      <a:r>
                        <a:rPr kumimoji="0" lang="es-ES" sz="1000" b="0" i="0" u="none" strike="noStrike" kern="1200" cap="none" spc="0" normalizeH="0" baseline="0" noProof="0">
                          <a:ln>
                            <a:noFill/>
                          </a:ln>
                          <a:solidFill>
                            <a:prstClr val="black"/>
                          </a:solidFill>
                          <a:effectLst/>
                          <a:uLnTx/>
                          <a:uFillTx/>
                          <a:latin typeface="+mn-lt"/>
                          <a:ea typeface="+mn-ea"/>
                          <a:cs typeface="+mn-cs"/>
                        </a:rPr>
                        <a:t>
 Pedalear hasta la cima y llegar con fuerzas para más es posible.💪🚵‍♂️.
⚡️La Specialized Turbo Levo es nuestra mountain bike de pedaleo asistido inspirada en la Stumpjumper.
Con un cuadro súper liviano, rígido y y capaz de todo junto a un motor muy potente y suave y una batería con una gran autonomía, la Turbo Levo te permitirá llegar a donde nunca hubieses imaginado.
Además, la posibilidad de personalizar al máximo sus controles hará que tu experiencia Turbo sea perfecta.
La Turbo Levo te dará el poder de recorrer más y más senderos💪⚡️
🔺 Acercate a nuestras tiendas autorizadas y conocela🔺
📸 ubkman
iamspecialized #SpecializedArgentina #Turbo #ModoTurbo #TurboLevo #SpecializedTurboLevo #ebike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273592447_518821329516421_8525253230355208608_n.jpg?_nc_cat=102&amp;ccb=1-5&amp;_nc_sid=8ae9d6&amp;_nc_ohc=tvQApHKCKWMAX8_xl4u&amp;_nc_ht=scontent-iad3-2.cdninstagram.com&amp;edm=AL-3X8kEAAAA&amp;oh=00_AT-4OMRVM3QUlC5C3-bYBk1aMARAPFDLGs_1Y5IdatP41A&amp;oe=620FA31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92318551"/>
                  </a:ext>
                </a:extLst>
              </a:tr>
            </a:tbl>
          </a:graphicData>
        </a:graphic>
      </p:graphicFrame>
      <p:sp>
        <p:nvSpPr>
          <p:cNvPr id="4" name="Text Placeholder 3">
            <a:extLst>
              <a:ext uri="{FF2B5EF4-FFF2-40B4-BE49-F238E27FC236}">
                <a16:creationId xmlns:a16="http://schemas.microsoft.com/office/drawing/2014/main" id="{43B3C903-9E2A-4531-95B8-9EBF8FAA6669}"/>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22774738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893E9-52F9-41F2-AD19-B89988DCE5B9}"/>
              </a:ext>
            </a:extLst>
          </p:cNvPr>
          <p:cNvSpPr>
            <a:spLocks noGrp="1"/>
          </p:cNvSpPr>
          <p:nvPr>
            <p:ph type="title"/>
          </p:nvPr>
        </p:nvSpPr>
        <p:spPr/>
        <p:txBody>
          <a:bodyPr/>
          <a:lstStyle/>
          <a:p>
            <a:r>
              <a:rPr lang="en-US"/>
              <a:t>Instagram Posts Table | Scott - 20 of 25</a:t>
            </a:r>
          </a:p>
        </p:txBody>
      </p:sp>
      <p:graphicFrame>
        <p:nvGraphicFramePr>
          <p:cNvPr id="5" name="Table Placeholder 4">
            <a:extLst>
              <a:ext uri="{FF2B5EF4-FFF2-40B4-BE49-F238E27FC236}">
                <a16:creationId xmlns:a16="http://schemas.microsoft.com/office/drawing/2014/main" id="{DE0817BF-4625-4E89-9497-B532F351C859}"/>
              </a:ext>
            </a:extLst>
          </p:cNvPr>
          <p:cNvGraphicFramePr>
            <a:graphicFrameLocks noGrp="1"/>
          </p:cNvGraphicFramePr>
          <p:nvPr>
            <p:ph type="tbl" sz="quarter" idx="13"/>
            <p:extLst>
              <p:ext uri="{D42A27DB-BD31-4B8C-83A1-F6EECF244321}">
                <p14:modId xmlns:p14="http://schemas.microsoft.com/office/powerpoint/2010/main" val="1668717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29430109"/>
                    </a:ext>
                  </a:extLst>
                </a:gridCol>
                <a:gridCol w="1810512">
                  <a:extLst>
                    <a:ext uri="{9D8B030D-6E8A-4147-A177-3AD203B41FA5}">
                      <a16:colId xmlns:a16="http://schemas.microsoft.com/office/drawing/2014/main" val="4269397226"/>
                    </a:ext>
                  </a:extLst>
                </a:gridCol>
                <a:gridCol w="822960">
                  <a:extLst>
                    <a:ext uri="{9D8B030D-6E8A-4147-A177-3AD203B41FA5}">
                      <a16:colId xmlns:a16="http://schemas.microsoft.com/office/drawing/2014/main" val="2464099499"/>
                    </a:ext>
                  </a:extLst>
                </a:gridCol>
                <a:gridCol w="822960">
                  <a:extLst>
                    <a:ext uri="{9D8B030D-6E8A-4147-A177-3AD203B41FA5}">
                      <a16:colId xmlns:a16="http://schemas.microsoft.com/office/drawing/2014/main" val="1311702996"/>
                    </a:ext>
                  </a:extLst>
                </a:gridCol>
                <a:gridCol w="822960">
                  <a:extLst>
                    <a:ext uri="{9D8B030D-6E8A-4147-A177-3AD203B41FA5}">
                      <a16:colId xmlns:a16="http://schemas.microsoft.com/office/drawing/2014/main" val="1061864341"/>
                    </a:ext>
                  </a:extLst>
                </a:gridCol>
                <a:gridCol w="822960">
                  <a:extLst>
                    <a:ext uri="{9D8B030D-6E8A-4147-A177-3AD203B41FA5}">
                      <a16:colId xmlns:a16="http://schemas.microsoft.com/office/drawing/2014/main" val="2699120429"/>
                    </a:ext>
                  </a:extLst>
                </a:gridCol>
                <a:gridCol w="822960">
                  <a:extLst>
                    <a:ext uri="{9D8B030D-6E8A-4147-A177-3AD203B41FA5}">
                      <a16:colId xmlns:a16="http://schemas.microsoft.com/office/drawing/2014/main" val="1919618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7752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@cannondale.argentina - 2022-02-09 08:57:20</a:t>
                      </a:r>
                      <a:r>
                        <a:rPr kumimoji="0" lang="en-US" sz="1000" b="0" i="0" u="none" strike="noStrike" kern="1200" cap="none" spc="0" normalizeH="0" baseline="0" noProof="0">
                          <a:ln>
                            <a:noFill/>
                          </a:ln>
                          <a:solidFill>
                            <a:prstClr val="black"/>
                          </a:solidFill>
                          <a:effectLst/>
                          <a:uLnTx/>
                          <a:uFillTx/>
                          <a:latin typeface="+mn-lt"/>
                          <a:ea typeface="+mn-ea"/>
                          <a:cs typeface="+mn-cs"/>
                        </a:rPr>
                        <a:t>
 🧩 Deconstruída: Scalpel HT HI Mod 1. #RideScalpel #RideCannondale
📸: shmumpel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273779183_316607010272371_7176306701540933221_n.webp.jpg?_nc_cat=104&amp;ccb=1-5&amp;_nc_sid=8ae9d6&amp;_nc_ohc=z5h8ICBkCbQAX-6aGB3&amp;_nc_ht=scontent-yyz1-1.cdninstagram.com&amp;edm=AL-3X8kEAAAA&amp;oh=00_AT-qCLSsnAZLuJ-oFJLQ-mnoUqJQbFXoy9236pqeJ5Ev7A&amp;oe=62109B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36957299"/>
                  </a:ext>
                </a:extLst>
              </a:tr>
            </a:tbl>
          </a:graphicData>
        </a:graphic>
      </p:graphicFrame>
      <p:sp>
        <p:nvSpPr>
          <p:cNvPr id="4" name="Text Placeholder 3">
            <a:extLst>
              <a:ext uri="{FF2B5EF4-FFF2-40B4-BE49-F238E27FC236}">
                <a16:creationId xmlns:a16="http://schemas.microsoft.com/office/drawing/2014/main" id="{3537C1CB-E03C-4830-B7E4-C3B488060901}"/>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9951202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76FF2-BE2F-40AF-828E-44047D819ACD}"/>
              </a:ext>
            </a:extLst>
          </p:cNvPr>
          <p:cNvSpPr>
            <a:spLocks noGrp="1"/>
          </p:cNvSpPr>
          <p:nvPr>
            <p:ph type="title"/>
          </p:nvPr>
        </p:nvSpPr>
        <p:spPr/>
        <p:txBody>
          <a:bodyPr/>
          <a:lstStyle/>
          <a:p>
            <a:r>
              <a:rPr lang="en-US"/>
              <a:t>Instagram Posts Table | Scott - 21 of 25</a:t>
            </a:r>
          </a:p>
        </p:txBody>
      </p:sp>
      <p:graphicFrame>
        <p:nvGraphicFramePr>
          <p:cNvPr id="5" name="Table Placeholder 4">
            <a:extLst>
              <a:ext uri="{FF2B5EF4-FFF2-40B4-BE49-F238E27FC236}">
                <a16:creationId xmlns:a16="http://schemas.microsoft.com/office/drawing/2014/main" id="{9015EB0E-6B4B-4992-80EE-9C14A7A436F3}"/>
              </a:ext>
            </a:extLst>
          </p:cNvPr>
          <p:cNvGraphicFramePr>
            <a:graphicFrameLocks noGrp="1"/>
          </p:cNvGraphicFramePr>
          <p:nvPr>
            <p:ph type="tbl" sz="quarter" idx="13"/>
            <p:extLst>
              <p:ext uri="{D42A27DB-BD31-4B8C-83A1-F6EECF244321}">
                <p14:modId xmlns:p14="http://schemas.microsoft.com/office/powerpoint/2010/main" val="3485650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04506782"/>
                    </a:ext>
                  </a:extLst>
                </a:gridCol>
                <a:gridCol w="1810512">
                  <a:extLst>
                    <a:ext uri="{9D8B030D-6E8A-4147-A177-3AD203B41FA5}">
                      <a16:colId xmlns:a16="http://schemas.microsoft.com/office/drawing/2014/main" val="4225638907"/>
                    </a:ext>
                  </a:extLst>
                </a:gridCol>
                <a:gridCol w="822960">
                  <a:extLst>
                    <a:ext uri="{9D8B030D-6E8A-4147-A177-3AD203B41FA5}">
                      <a16:colId xmlns:a16="http://schemas.microsoft.com/office/drawing/2014/main" val="117093235"/>
                    </a:ext>
                  </a:extLst>
                </a:gridCol>
                <a:gridCol w="822960">
                  <a:extLst>
                    <a:ext uri="{9D8B030D-6E8A-4147-A177-3AD203B41FA5}">
                      <a16:colId xmlns:a16="http://schemas.microsoft.com/office/drawing/2014/main" val="4291564424"/>
                    </a:ext>
                  </a:extLst>
                </a:gridCol>
                <a:gridCol w="822960">
                  <a:extLst>
                    <a:ext uri="{9D8B030D-6E8A-4147-A177-3AD203B41FA5}">
                      <a16:colId xmlns:a16="http://schemas.microsoft.com/office/drawing/2014/main" val="2365154165"/>
                    </a:ext>
                  </a:extLst>
                </a:gridCol>
                <a:gridCol w="822960">
                  <a:extLst>
                    <a:ext uri="{9D8B030D-6E8A-4147-A177-3AD203B41FA5}">
                      <a16:colId xmlns:a16="http://schemas.microsoft.com/office/drawing/2014/main" val="3622967684"/>
                    </a:ext>
                  </a:extLst>
                </a:gridCol>
                <a:gridCol w="822960">
                  <a:extLst>
                    <a:ext uri="{9D8B030D-6E8A-4147-A177-3AD203B41FA5}">
                      <a16:colId xmlns:a16="http://schemas.microsoft.com/office/drawing/2014/main" val="61276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1120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- 2022-01-29 20:50:53</a:t>
                      </a:r>
                      <a:r>
                        <a:rPr kumimoji="0" lang="en-US" sz="1000" b="0" i="0" u="none" strike="noStrike" kern="1200" cap="none" spc="0" normalizeH="0" baseline="0" noProof="0">
                          <a:ln>
                            <a:noFill/>
                          </a:ln>
                          <a:solidFill>
                            <a:prstClr val="black"/>
                          </a:solidFill>
                          <a:effectLst/>
                          <a:uLnTx/>
                          <a:uFillTx/>
                          <a:latin typeface="+mn-lt"/>
                          <a:ea typeface="+mn-ea"/>
                          <a:cs typeface="+mn-cs"/>
                        </a:rPr>
                        <a:t>
 Gran jornada de Test Ride de Spark en Neuquén junto a scott_patagonia y scottstorear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272804520_225612863121341_1262786707016443131_n.webp?stp=dst-jpg&amp;_nc_cat=107&amp;ccb=1-5&amp;_nc_sid=8ae9d6&amp;_nc_ohc=SOdm9ZQohDoAX-iRmDy&amp;_nc_ht=scontent-iad3-1.cdninstagram.com&amp;edm=AL-3X8kEAAAA&amp;oh=00_AT_sXd3q9i2PI0Wnzz8_uP-dqdrFIhiSbl-bNQ8hINwF4g&amp;oe=620F96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13759381"/>
                  </a:ext>
                </a:extLst>
              </a:tr>
            </a:tbl>
          </a:graphicData>
        </a:graphic>
      </p:graphicFrame>
      <p:sp>
        <p:nvSpPr>
          <p:cNvPr id="4" name="Text Placeholder 3">
            <a:extLst>
              <a:ext uri="{FF2B5EF4-FFF2-40B4-BE49-F238E27FC236}">
                <a16:creationId xmlns:a16="http://schemas.microsoft.com/office/drawing/2014/main" id="{53AB9407-78A7-4196-996C-6D3D0F0C5678}"/>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36346193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ADB6D-41DC-4873-A5D6-30DC6AF65153}"/>
              </a:ext>
            </a:extLst>
          </p:cNvPr>
          <p:cNvSpPr>
            <a:spLocks noGrp="1"/>
          </p:cNvSpPr>
          <p:nvPr>
            <p:ph type="title"/>
          </p:nvPr>
        </p:nvSpPr>
        <p:spPr/>
        <p:txBody>
          <a:bodyPr/>
          <a:lstStyle/>
          <a:p>
            <a:r>
              <a:rPr lang="en-US"/>
              <a:t>Instagram Posts Table | Scott - 22 of 25</a:t>
            </a:r>
          </a:p>
        </p:txBody>
      </p:sp>
      <p:graphicFrame>
        <p:nvGraphicFramePr>
          <p:cNvPr id="5" name="Table Placeholder 4">
            <a:extLst>
              <a:ext uri="{FF2B5EF4-FFF2-40B4-BE49-F238E27FC236}">
                <a16:creationId xmlns:a16="http://schemas.microsoft.com/office/drawing/2014/main" id="{BA0E8E37-9D7C-406E-A0B6-0C524B53DEF9}"/>
              </a:ext>
            </a:extLst>
          </p:cNvPr>
          <p:cNvGraphicFramePr>
            <a:graphicFrameLocks noGrp="1"/>
          </p:cNvGraphicFramePr>
          <p:nvPr>
            <p:ph type="tbl" sz="quarter" idx="13"/>
            <p:extLst>
              <p:ext uri="{D42A27DB-BD31-4B8C-83A1-F6EECF244321}">
                <p14:modId xmlns:p14="http://schemas.microsoft.com/office/powerpoint/2010/main" val="2475269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27539754"/>
                    </a:ext>
                  </a:extLst>
                </a:gridCol>
                <a:gridCol w="1810512">
                  <a:extLst>
                    <a:ext uri="{9D8B030D-6E8A-4147-A177-3AD203B41FA5}">
                      <a16:colId xmlns:a16="http://schemas.microsoft.com/office/drawing/2014/main" val="2489132881"/>
                    </a:ext>
                  </a:extLst>
                </a:gridCol>
                <a:gridCol w="822960">
                  <a:extLst>
                    <a:ext uri="{9D8B030D-6E8A-4147-A177-3AD203B41FA5}">
                      <a16:colId xmlns:a16="http://schemas.microsoft.com/office/drawing/2014/main" val="2705658262"/>
                    </a:ext>
                  </a:extLst>
                </a:gridCol>
                <a:gridCol w="822960">
                  <a:extLst>
                    <a:ext uri="{9D8B030D-6E8A-4147-A177-3AD203B41FA5}">
                      <a16:colId xmlns:a16="http://schemas.microsoft.com/office/drawing/2014/main" val="2033703719"/>
                    </a:ext>
                  </a:extLst>
                </a:gridCol>
                <a:gridCol w="822960">
                  <a:extLst>
                    <a:ext uri="{9D8B030D-6E8A-4147-A177-3AD203B41FA5}">
                      <a16:colId xmlns:a16="http://schemas.microsoft.com/office/drawing/2014/main" val="4143783336"/>
                    </a:ext>
                  </a:extLst>
                </a:gridCol>
                <a:gridCol w="822960">
                  <a:extLst>
                    <a:ext uri="{9D8B030D-6E8A-4147-A177-3AD203B41FA5}">
                      <a16:colId xmlns:a16="http://schemas.microsoft.com/office/drawing/2014/main" val="2902190797"/>
                    </a:ext>
                  </a:extLst>
                </a:gridCol>
                <a:gridCol w="822960">
                  <a:extLst>
                    <a:ext uri="{9D8B030D-6E8A-4147-A177-3AD203B41FA5}">
                      <a16:colId xmlns:a16="http://schemas.microsoft.com/office/drawing/2014/main" val="3008159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78489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- 2022-01-29 07:58:43</a:t>
                      </a:r>
                      <a:r>
                        <a:rPr kumimoji="0" lang="en-US" sz="1000" b="0" i="0" u="none" strike="noStrike" kern="1200" cap="none" spc="0" normalizeH="0" baseline="0" noProof="0">
                          <a:ln>
                            <a:noFill/>
                          </a:ln>
                          <a:solidFill>
                            <a:prstClr val="black"/>
                          </a:solidFill>
                          <a:effectLst/>
                          <a:uLnTx/>
                          <a:uFillTx/>
                          <a:latin typeface="+mn-lt"/>
                          <a:ea typeface="+mn-ea"/>
                          <a:cs typeface="+mn-cs"/>
                        </a:rPr>
                        <a:t>
 santini_arg una vez más apostando por el SuperTeamTrek!
¡Gracias por seguir a tope junto al team! 
trekbikes trekbicycleargentina bontragerargentina santini_arg guargentina OpticaCentralStore shimanoargentina colchonespiero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272806167_999882150621680_2271292737767315234_n.jpg?_nc_cat=107&amp;ccb=1-5&amp;_nc_sid=8ae9d6&amp;_nc_ohc=GP62ScIxubEAX_Y1qi6&amp;_nc_ht=scontent-lga3-1.cdninstagram.com&amp;edm=AL-3X8kEAAAA&amp;oh=00_AT980v2f2sXmBAH6mkja8QuoZMlQfimfwuXOxYJlNy-L1A&amp;oe=62102C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29925102"/>
                  </a:ext>
                </a:extLst>
              </a:tr>
            </a:tbl>
          </a:graphicData>
        </a:graphic>
      </p:graphicFrame>
      <p:sp>
        <p:nvSpPr>
          <p:cNvPr id="4" name="Text Placeholder 3">
            <a:extLst>
              <a:ext uri="{FF2B5EF4-FFF2-40B4-BE49-F238E27FC236}">
                <a16:creationId xmlns:a16="http://schemas.microsoft.com/office/drawing/2014/main" id="{15E33C0D-A040-499E-BA47-A458970C4EAF}"/>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38668764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AFDAF-6741-4653-930C-20C69ABE06A4}"/>
              </a:ext>
            </a:extLst>
          </p:cNvPr>
          <p:cNvSpPr>
            <a:spLocks noGrp="1"/>
          </p:cNvSpPr>
          <p:nvPr>
            <p:ph type="title"/>
          </p:nvPr>
        </p:nvSpPr>
        <p:spPr/>
        <p:txBody>
          <a:bodyPr/>
          <a:lstStyle/>
          <a:p>
            <a:r>
              <a:rPr lang="en-US"/>
              <a:t>Instagram Posts Table | Scott - 23 of 25</a:t>
            </a:r>
          </a:p>
        </p:txBody>
      </p:sp>
      <p:graphicFrame>
        <p:nvGraphicFramePr>
          <p:cNvPr id="5" name="Table Placeholder 4">
            <a:extLst>
              <a:ext uri="{FF2B5EF4-FFF2-40B4-BE49-F238E27FC236}">
                <a16:creationId xmlns:a16="http://schemas.microsoft.com/office/drawing/2014/main" id="{DB87A9E5-D9F6-4B52-AD66-EF5D431269A0}"/>
              </a:ext>
            </a:extLst>
          </p:cNvPr>
          <p:cNvGraphicFramePr>
            <a:graphicFrameLocks noGrp="1"/>
          </p:cNvGraphicFramePr>
          <p:nvPr>
            <p:ph type="tbl" sz="quarter" idx="13"/>
            <p:extLst>
              <p:ext uri="{D42A27DB-BD31-4B8C-83A1-F6EECF244321}">
                <p14:modId xmlns:p14="http://schemas.microsoft.com/office/powerpoint/2010/main" val="1876943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85608725"/>
                    </a:ext>
                  </a:extLst>
                </a:gridCol>
                <a:gridCol w="1810512">
                  <a:extLst>
                    <a:ext uri="{9D8B030D-6E8A-4147-A177-3AD203B41FA5}">
                      <a16:colId xmlns:a16="http://schemas.microsoft.com/office/drawing/2014/main" val="3950387978"/>
                    </a:ext>
                  </a:extLst>
                </a:gridCol>
                <a:gridCol w="822960">
                  <a:extLst>
                    <a:ext uri="{9D8B030D-6E8A-4147-A177-3AD203B41FA5}">
                      <a16:colId xmlns:a16="http://schemas.microsoft.com/office/drawing/2014/main" val="43162578"/>
                    </a:ext>
                  </a:extLst>
                </a:gridCol>
                <a:gridCol w="822960">
                  <a:extLst>
                    <a:ext uri="{9D8B030D-6E8A-4147-A177-3AD203B41FA5}">
                      <a16:colId xmlns:a16="http://schemas.microsoft.com/office/drawing/2014/main" val="1624852026"/>
                    </a:ext>
                  </a:extLst>
                </a:gridCol>
                <a:gridCol w="822960">
                  <a:extLst>
                    <a:ext uri="{9D8B030D-6E8A-4147-A177-3AD203B41FA5}">
                      <a16:colId xmlns:a16="http://schemas.microsoft.com/office/drawing/2014/main" val="1478843349"/>
                    </a:ext>
                  </a:extLst>
                </a:gridCol>
                <a:gridCol w="822960">
                  <a:extLst>
                    <a:ext uri="{9D8B030D-6E8A-4147-A177-3AD203B41FA5}">
                      <a16:colId xmlns:a16="http://schemas.microsoft.com/office/drawing/2014/main" val="2658304013"/>
                    </a:ext>
                  </a:extLst>
                </a:gridCol>
                <a:gridCol w="822960">
                  <a:extLst>
                    <a:ext uri="{9D8B030D-6E8A-4147-A177-3AD203B41FA5}">
                      <a16:colId xmlns:a16="http://schemas.microsoft.com/office/drawing/2014/main" val="1634477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941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- 2022-01-23 20:35:30</a:t>
                      </a:r>
                      <a:r>
                        <a:rPr kumimoji="0" lang="es-ES" sz="1000" b="0" i="0" u="none" strike="noStrike" kern="1200" cap="none" spc="0" normalizeH="0" baseline="0" noProof="0">
                          <a:ln>
                            <a:noFill/>
                          </a:ln>
                          <a:solidFill>
                            <a:prstClr val="black"/>
                          </a:solidFill>
                          <a:effectLst/>
                          <a:uLnTx/>
                          <a:uFillTx/>
                          <a:latin typeface="+mn-lt"/>
                          <a:ea typeface="+mn-ea"/>
                          <a:cs typeface="+mn-cs"/>
                        </a:rPr>
                        <a:t>
 ¿Entrenar y divertirse? 
kateplusfate dice que sí es posible 💪💪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272471424_154982280205335_8866755577703453479_n.webp.jpg?_nc_cat=103&amp;ccb=1-5&amp;_nc_sid=8ae9d6&amp;_nc_ohc=lU8Hzid5oY4AX8xsidb&amp;_nc_ht=scontent-iad3-1.cdninstagram.com&amp;edm=AL-3X8kEAAAA&amp;oh=00_AT9cA22RPQ3-wj71eqx0U64FradW3ZgMtU5AdLPe4PkPSQ&amp;oe=62113B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51836918"/>
                  </a:ext>
                </a:extLst>
              </a:tr>
            </a:tbl>
          </a:graphicData>
        </a:graphic>
      </p:graphicFrame>
      <p:sp>
        <p:nvSpPr>
          <p:cNvPr id="4" name="Text Placeholder 3">
            <a:extLst>
              <a:ext uri="{FF2B5EF4-FFF2-40B4-BE49-F238E27FC236}">
                <a16:creationId xmlns:a16="http://schemas.microsoft.com/office/drawing/2014/main" id="{890CBF61-DB66-446A-BC54-7F6A68DFF675}"/>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27546096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5217-1E3A-4301-91DF-99FDEB7D5D83}"/>
              </a:ext>
            </a:extLst>
          </p:cNvPr>
          <p:cNvSpPr>
            <a:spLocks noGrp="1"/>
          </p:cNvSpPr>
          <p:nvPr>
            <p:ph type="title"/>
          </p:nvPr>
        </p:nvSpPr>
        <p:spPr/>
        <p:txBody>
          <a:bodyPr/>
          <a:lstStyle/>
          <a:p>
            <a:r>
              <a:rPr lang="en-US"/>
              <a:t>Instagram Posts Table | Scott - 24 of 25</a:t>
            </a:r>
          </a:p>
        </p:txBody>
      </p:sp>
      <p:graphicFrame>
        <p:nvGraphicFramePr>
          <p:cNvPr id="5" name="Table Placeholder 4">
            <a:extLst>
              <a:ext uri="{FF2B5EF4-FFF2-40B4-BE49-F238E27FC236}">
                <a16:creationId xmlns:a16="http://schemas.microsoft.com/office/drawing/2014/main" id="{37F9B334-877D-4D2E-9AD3-E4370827AD4E}"/>
              </a:ext>
            </a:extLst>
          </p:cNvPr>
          <p:cNvGraphicFramePr>
            <a:graphicFrameLocks noGrp="1"/>
          </p:cNvGraphicFramePr>
          <p:nvPr>
            <p:ph type="tbl" sz="quarter" idx="13"/>
            <p:extLst>
              <p:ext uri="{D42A27DB-BD31-4B8C-83A1-F6EECF244321}">
                <p14:modId xmlns:p14="http://schemas.microsoft.com/office/powerpoint/2010/main" val="182804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11118701"/>
                    </a:ext>
                  </a:extLst>
                </a:gridCol>
                <a:gridCol w="1810512">
                  <a:extLst>
                    <a:ext uri="{9D8B030D-6E8A-4147-A177-3AD203B41FA5}">
                      <a16:colId xmlns:a16="http://schemas.microsoft.com/office/drawing/2014/main" val="3938956881"/>
                    </a:ext>
                  </a:extLst>
                </a:gridCol>
                <a:gridCol w="822960">
                  <a:extLst>
                    <a:ext uri="{9D8B030D-6E8A-4147-A177-3AD203B41FA5}">
                      <a16:colId xmlns:a16="http://schemas.microsoft.com/office/drawing/2014/main" val="1895567229"/>
                    </a:ext>
                  </a:extLst>
                </a:gridCol>
                <a:gridCol w="822960">
                  <a:extLst>
                    <a:ext uri="{9D8B030D-6E8A-4147-A177-3AD203B41FA5}">
                      <a16:colId xmlns:a16="http://schemas.microsoft.com/office/drawing/2014/main" val="1789830848"/>
                    </a:ext>
                  </a:extLst>
                </a:gridCol>
                <a:gridCol w="822960">
                  <a:extLst>
                    <a:ext uri="{9D8B030D-6E8A-4147-A177-3AD203B41FA5}">
                      <a16:colId xmlns:a16="http://schemas.microsoft.com/office/drawing/2014/main" val="275643271"/>
                    </a:ext>
                  </a:extLst>
                </a:gridCol>
                <a:gridCol w="822960">
                  <a:extLst>
                    <a:ext uri="{9D8B030D-6E8A-4147-A177-3AD203B41FA5}">
                      <a16:colId xmlns:a16="http://schemas.microsoft.com/office/drawing/2014/main" val="1132724361"/>
                    </a:ext>
                  </a:extLst>
                </a:gridCol>
                <a:gridCol w="822960">
                  <a:extLst>
                    <a:ext uri="{9D8B030D-6E8A-4147-A177-3AD203B41FA5}">
                      <a16:colId xmlns:a16="http://schemas.microsoft.com/office/drawing/2014/main" val="1238431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4686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@cervelo_argentina - 2022-01-27 12:08:39</a:t>
                      </a:r>
                      <a:r>
                        <a:rPr kumimoji="0" lang="es-ES" sz="1000" b="0" i="0" u="none" strike="noStrike" kern="1200" cap="none" spc="0" normalizeH="0" baseline="0" noProof="0">
                          <a:ln>
                            <a:noFill/>
                          </a:ln>
                          <a:solidFill>
                            <a:prstClr val="black"/>
                          </a:solidFill>
                          <a:effectLst/>
                          <a:uLnTx/>
                          <a:uFillTx/>
                          <a:latin typeface="+mn-lt"/>
                          <a:ea typeface="+mn-ea"/>
                          <a:cs typeface="+mn-cs"/>
                        </a:rPr>
                        <a:t>
 Cervelo, la bici de Ironman
Cervelo, la bicicleta que durante los últimos años es la más elegida por los triatletas en el Campeonato Mundial Ironman, en Hawaii, será la bicicleta oficial de los eventos Ironman Argentina en este 2022.
Comenzando por un 5150, en Nordelta en Febrero, para luego realizar un 70.3 en San Juan, Ironman Argentina confirmó que su bici oficial, será la marca más popular en los parques cerrados de todo el mundo, y que en Argentina es distribuida de manera exclusiva por Boyrim S.A.
La marca estará presente en todos estos eventos, mostrando los últimos modelos y dando un servicio de calidad a todos sus usuarios, con importantes premios y sorteos.
De esta manera Ironman y Cervelo, unen fuerzas en Argentina para seguir desarrollando el triatlón en el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272777969_3196522497249884_7796137800258153624_n.webp.jpg?_nc_cat=111&amp;ccb=1-5&amp;_nc_sid=8ae9d6&amp;_nc_ohc=s9eSB0nJwpYAX9JVZb5&amp;_nc_ht=scontent-lga3-1.cdninstagram.com&amp;edm=AL-3X8kEAAAA&amp;oh=00_AT8tUyWXhNs2weJvawEHq747e1jZf5uEg09GEdYc87smow&amp;oe=620F9C3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49779099"/>
                  </a:ext>
                </a:extLst>
              </a:tr>
            </a:tbl>
          </a:graphicData>
        </a:graphic>
      </p:graphicFrame>
      <p:sp>
        <p:nvSpPr>
          <p:cNvPr id="4" name="Text Placeholder 3">
            <a:extLst>
              <a:ext uri="{FF2B5EF4-FFF2-40B4-BE49-F238E27FC236}">
                <a16:creationId xmlns:a16="http://schemas.microsoft.com/office/drawing/2014/main" id="{BF2CF010-4698-417C-87A4-DCB30D713A58}"/>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5625181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31646-4082-49F3-A250-416249B5BAE5}"/>
              </a:ext>
            </a:extLst>
          </p:cNvPr>
          <p:cNvSpPr>
            <a:spLocks noGrp="1"/>
          </p:cNvSpPr>
          <p:nvPr>
            <p:ph type="title"/>
          </p:nvPr>
        </p:nvSpPr>
        <p:spPr/>
        <p:txBody>
          <a:bodyPr/>
          <a:lstStyle/>
          <a:p>
            <a:r>
              <a:rPr lang="en-US"/>
              <a:t>Instagram Posts Table | Scott - 25 of 25</a:t>
            </a:r>
          </a:p>
        </p:txBody>
      </p:sp>
      <p:graphicFrame>
        <p:nvGraphicFramePr>
          <p:cNvPr id="5" name="Table Placeholder 4">
            <a:extLst>
              <a:ext uri="{FF2B5EF4-FFF2-40B4-BE49-F238E27FC236}">
                <a16:creationId xmlns:a16="http://schemas.microsoft.com/office/drawing/2014/main" id="{F5100765-9C47-4C8E-B21D-F40F909E421E}"/>
              </a:ext>
            </a:extLst>
          </p:cNvPr>
          <p:cNvGraphicFramePr>
            <a:graphicFrameLocks noGrp="1"/>
          </p:cNvGraphicFramePr>
          <p:nvPr>
            <p:ph type="tbl" sz="quarter" idx="13"/>
            <p:extLst>
              <p:ext uri="{D42A27DB-BD31-4B8C-83A1-F6EECF244321}">
                <p14:modId xmlns:p14="http://schemas.microsoft.com/office/powerpoint/2010/main" val="4224140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78708298"/>
                    </a:ext>
                  </a:extLst>
                </a:gridCol>
                <a:gridCol w="1810512">
                  <a:extLst>
                    <a:ext uri="{9D8B030D-6E8A-4147-A177-3AD203B41FA5}">
                      <a16:colId xmlns:a16="http://schemas.microsoft.com/office/drawing/2014/main" val="683774428"/>
                    </a:ext>
                  </a:extLst>
                </a:gridCol>
                <a:gridCol w="822960">
                  <a:extLst>
                    <a:ext uri="{9D8B030D-6E8A-4147-A177-3AD203B41FA5}">
                      <a16:colId xmlns:a16="http://schemas.microsoft.com/office/drawing/2014/main" val="1836104555"/>
                    </a:ext>
                  </a:extLst>
                </a:gridCol>
                <a:gridCol w="822960">
                  <a:extLst>
                    <a:ext uri="{9D8B030D-6E8A-4147-A177-3AD203B41FA5}">
                      <a16:colId xmlns:a16="http://schemas.microsoft.com/office/drawing/2014/main" val="3653989959"/>
                    </a:ext>
                  </a:extLst>
                </a:gridCol>
                <a:gridCol w="822960">
                  <a:extLst>
                    <a:ext uri="{9D8B030D-6E8A-4147-A177-3AD203B41FA5}">
                      <a16:colId xmlns:a16="http://schemas.microsoft.com/office/drawing/2014/main" val="1432314153"/>
                    </a:ext>
                  </a:extLst>
                </a:gridCol>
                <a:gridCol w="822960">
                  <a:extLst>
                    <a:ext uri="{9D8B030D-6E8A-4147-A177-3AD203B41FA5}">
                      <a16:colId xmlns:a16="http://schemas.microsoft.com/office/drawing/2014/main" val="3700493074"/>
                    </a:ext>
                  </a:extLst>
                </a:gridCol>
                <a:gridCol w="822960">
                  <a:extLst>
                    <a:ext uri="{9D8B030D-6E8A-4147-A177-3AD203B41FA5}">
                      <a16:colId xmlns:a16="http://schemas.microsoft.com/office/drawing/2014/main" val="3036288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7408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@meridabikes_ar - 2022-01-31 00:00:12</a:t>
                      </a:r>
                      <a:r>
                        <a:rPr kumimoji="0" lang="es-ES" sz="1000" b="0" i="0" u="none" strike="noStrike" kern="1200" cap="none" spc="0" normalizeH="0" baseline="0" noProof="0">
                          <a:ln>
                            <a:noFill/>
                          </a:ln>
                          <a:solidFill>
                            <a:prstClr val="black"/>
                          </a:solidFill>
                          <a:effectLst/>
                          <a:uLnTx/>
                          <a:uFillTx/>
                          <a:latin typeface="+mn-lt"/>
                          <a:ea typeface="+mn-ea"/>
                          <a:cs typeface="+mn-cs"/>
                        </a:rPr>
                        <a:t>
 En la actualidad los circuitos de XC, las carreras tipo maratón o por etapas son cada vez más exigentes, con descensos muy técnicos y desniveles más propios de un salto alpino, caminos imposibles, rock gardens que parecen espigones, caminos muy rotos y subidas explosivas que claramente han redefinido las reglas del juego para este tipo de pruebas y para las bicis que participan en ellas.
Además, cada vez hay más ciclistas que buscan armas ligeras de Trail que combinen la capacidad de escalada y velocidad de una bicicleta de carreras XC con la maniobrabilidad y agilidad de una bicicleta de trail.
Para nosotros, era hora de mirar hacia nuestra NINETY-SIX y crear una nueva y emocionante reencarnación de nuestra antigua máquina para XC y maratón, ganadora de la Copa del Mundo..
.
.
.
.
📸NINETY SIX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258709892_1027572997823603_2286958713475583604_n.jpg?_nc_cat=107&amp;ccb=1-5&amp;_nc_sid=8ae9d6&amp;_nc_ohc=-3QaB1LRmWUAX_5NMW9&amp;_nc_ht=scontent-iad3-1.cdninstagram.com&amp;edm=AL-3X8kEAAAA&amp;oh=00_AT9mBldiH3Hy_nRA5-zDY4dsDRiPpeiLTRJQ7fwy2LR8og&amp;oe=6210815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50736717"/>
                  </a:ext>
                </a:extLst>
              </a:tr>
            </a:tbl>
          </a:graphicData>
        </a:graphic>
      </p:graphicFrame>
      <p:sp>
        <p:nvSpPr>
          <p:cNvPr id="4" name="Text Placeholder 3">
            <a:extLst>
              <a:ext uri="{FF2B5EF4-FFF2-40B4-BE49-F238E27FC236}">
                <a16:creationId xmlns:a16="http://schemas.microsoft.com/office/drawing/2014/main" id="{F7AC1165-172F-44DE-8287-A7CACA2CFE63}"/>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39132061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3172</Words>
  <Application>Microsoft Office PowerPoint</Application>
  <PresentationFormat>On-screen Show (4:3)</PresentationFormat>
  <Paragraphs>644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Scott</vt:lpstr>
      <vt:lpstr>Instagram Key Metrics Radar | Scott</vt:lpstr>
      <vt:lpstr>Instagram Followers Total | Scott</vt:lpstr>
      <vt:lpstr>Instagram Followers Change | Scott</vt:lpstr>
      <vt:lpstr>Instagram Followers Change Per Weekday | Scott</vt:lpstr>
      <vt:lpstr>Instagram Posts By Weekday | Scott</vt:lpstr>
      <vt:lpstr>Instagram Interaction Rate By Weekday | Scott</vt:lpstr>
      <vt:lpstr>Instagram Posts By Hour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2</vt:lpstr>
      <vt:lpstr>Instagram Hashtag Detection | Scott - 2 of 2</vt:lpstr>
      <vt:lpstr>Instagram Posts Table | Scott - 1 of 25</vt:lpstr>
      <vt:lpstr>Instagram Posts Table | Scott - 2 of 25</vt:lpstr>
      <vt:lpstr>Instagram Posts Table | Scott - 3 of 25</vt:lpstr>
      <vt:lpstr>Instagram Posts Table | Scott - 4 of 25</vt:lpstr>
      <vt:lpstr>Instagram Posts Table | Scott - 5 of 25</vt:lpstr>
      <vt:lpstr>Instagram Posts Table | Scott - 6 of 25</vt:lpstr>
      <vt:lpstr>Instagram Posts Table | Scott - 7 of 25</vt:lpstr>
      <vt:lpstr>Instagram Posts Table | Scott - 8 of 25</vt:lpstr>
      <vt:lpstr>Instagram Posts Table | Scott - 9 of 25</vt:lpstr>
      <vt:lpstr>Instagram Posts Table | Scott - 10 of 25</vt:lpstr>
      <vt:lpstr>Instagram Posts Table | Scott - 11 of 25</vt:lpstr>
      <vt:lpstr>Instagram Posts Table | Scott - 12 of 25</vt:lpstr>
      <vt:lpstr>Instagram Posts Table | Scott - 13 of 25</vt:lpstr>
      <vt:lpstr>Instagram Posts Table | Scott - 14 of 25</vt:lpstr>
      <vt:lpstr>Instagram Posts Table | Scott - 15 of 25</vt:lpstr>
      <vt:lpstr>Instagram Posts Table | Scott - 16 of 25</vt:lpstr>
      <vt:lpstr>Instagram Posts Table | Scott - 17 of 25</vt:lpstr>
      <vt:lpstr>Instagram Posts Table | Scott - 18 of 25</vt:lpstr>
      <vt:lpstr>Instagram Posts Table | Scott - 19 of 25</vt:lpstr>
      <vt:lpstr>Instagram Posts Table | Scott - 20 of 25</vt:lpstr>
      <vt:lpstr>Instagram Posts Table | Scott - 21 of 25</vt:lpstr>
      <vt:lpstr>Instagram Posts Table | Scott - 22 of 25</vt:lpstr>
      <vt:lpstr>Instagram Posts Table | Scott - 23 of 25</vt:lpstr>
      <vt:lpstr>Instagram Posts Table | Scott - 24 of 25</vt:lpstr>
      <vt:lpstr>Instagram Posts Table | Scott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2022-02-15T18:18:20Z</dcterms:created>
  <dcterms:modified xsi:type="dcterms:W3CDTF">2022-02-15T18:19:34Z</dcterms:modified>
</cp:coreProperties>
</file>