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349F-4F7A-9F0E-AD09A51B67F5}"/>
            </c:ext>
          </c:extLst>
        </c:ser>
        <c:dLbls>
          <c:showLegendKey val="0"/>
          <c:showVal val="0"/>
          <c:showCatName val="0"/>
          <c:showSerName val="0"/>
          <c:showPercent val="0"/>
          <c:showBubbleSize val="0"/>
        </c:dLbls>
        <c:axId val="378174144"/>
        <c:axId val="378180704"/>
      </c:radarChart>
      <c:catAx>
        <c:axId val="37817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80704"/>
        <c:crosses val="autoZero"/>
        <c:auto val="1"/>
        <c:lblAlgn val="ctr"/>
        <c:lblOffset val="100"/>
        <c:noMultiLvlLbl val="0"/>
      </c:catAx>
      <c:valAx>
        <c:axId val="378180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7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9012</c:v>
                </c:pt>
                <c:pt idx="1">
                  <c:v>9038</c:v>
                </c:pt>
                <c:pt idx="2">
                  <c:v>9084</c:v>
                </c:pt>
                <c:pt idx="3">
                  <c:v>9125</c:v>
                </c:pt>
                <c:pt idx="4">
                  <c:v>9168</c:v>
                </c:pt>
                <c:pt idx="5">
                  <c:v>9210</c:v>
                </c:pt>
                <c:pt idx="6">
                  <c:v>9250</c:v>
                </c:pt>
                <c:pt idx="7">
                  <c:v>9299</c:v>
                </c:pt>
                <c:pt idx="8">
                  <c:v>9334</c:v>
                </c:pt>
                <c:pt idx="9">
                  <c:v>9376</c:v>
                </c:pt>
                <c:pt idx="10">
                  <c:v>9412</c:v>
                </c:pt>
                <c:pt idx="11">
                  <c:v>9460</c:v>
                </c:pt>
                <c:pt idx="12">
                  <c:v>9494</c:v>
                </c:pt>
                <c:pt idx="13">
                  <c:v>9574</c:v>
                </c:pt>
                <c:pt idx="14">
                  <c:v>9714</c:v>
                </c:pt>
                <c:pt idx="15">
                  <c:v>9903</c:v>
                </c:pt>
                <c:pt idx="16">
                  <c:v>10078</c:v>
                </c:pt>
                <c:pt idx="17">
                  <c:v>10217</c:v>
                </c:pt>
                <c:pt idx="18">
                  <c:v>10371</c:v>
                </c:pt>
                <c:pt idx="19">
                  <c:v>10507</c:v>
                </c:pt>
                <c:pt idx="20">
                  <c:v>10598</c:v>
                </c:pt>
                <c:pt idx="21">
                  <c:v>10689</c:v>
                </c:pt>
                <c:pt idx="22">
                  <c:v>10773</c:v>
                </c:pt>
                <c:pt idx="23">
                  <c:v>10856</c:v>
                </c:pt>
              </c:numCache>
            </c:numRef>
          </c:val>
          <c:smooth val="0"/>
          <c:extLst>
            <c:ext xmlns:c16="http://schemas.microsoft.com/office/drawing/2014/chart" uri="{C3380CC4-5D6E-409C-BE32-E72D297353CC}">
              <c16:uniqueId val="{00000000-48C9-470C-BDE5-21F95A43CE16}"/>
            </c:ext>
          </c:extLst>
        </c:ser>
        <c:dLbls>
          <c:showLegendKey val="0"/>
          <c:showVal val="0"/>
          <c:showCatName val="0"/>
          <c:showSerName val="0"/>
          <c:showPercent val="0"/>
          <c:showBubbleSize val="0"/>
        </c:dLbls>
        <c:smooth val="0"/>
        <c:axId val="383261312"/>
        <c:axId val="383261640"/>
      </c:lineChart>
      <c:dateAx>
        <c:axId val="38326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61640"/>
        <c:crosses val="autoZero"/>
        <c:auto val="1"/>
        <c:lblOffset val="100"/>
        <c:baseTimeUnit val="days"/>
      </c:dateAx>
      <c:valAx>
        <c:axId val="38326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6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42</c:v>
                </c:pt>
                <c:pt idx="1">
                  <c:v>26</c:v>
                </c:pt>
                <c:pt idx="2">
                  <c:v>46</c:v>
                </c:pt>
                <c:pt idx="3">
                  <c:v>41</c:v>
                </c:pt>
                <c:pt idx="4">
                  <c:v>43</c:v>
                </c:pt>
                <c:pt idx="5">
                  <c:v>42</c:v>
                </c:pt>
                <c:pt idx="6">
                  <c:v>40</c:v>
                </c:pt>
                <c:pt idx="7">
                  <c:v>49</c:v>
                </c:pt>
                <c:pt idx="8">
                  <c:v>35</c:v>
                </c:pt>
                <c:pt idx="9">
                  <c:v>42</c:v>
                </c:pt>
                <c:pt idx="10">
                  <c:v>36</c:v>
                </c:pt>
                <c:pt idx="11">
                  <c:v>48</c:v>
                </c:pt>
                <c:pt idx="12">
                  <c:v>34</c:v>
                </c:pt>
                <c:pt idx="13">
                  <c:v>80</c:v>
                </c:pt>
                <c:pt idx="14">
                  <c:v>140</c:v>
                </c:pt>
                <c:pt idx="15">
                  <c:v>189</c:v>
                </c:pt>
                <c:pt idx="16">
                  <c:v>175</c:v>
                </c:pt>
                <c:pt idx="17">
                  <c:v>139</c:v>
                </c:pt>
                <c:pt idx="18">
                  <c:v>154</c:v>
                </c:pt>
                <c:pt idx="19">
                  <c:v>136</c:v>
                </c:pt>
                <c:pt idx="20">
                  <c:v>91</c:v>
                </c:pt>
                <c:pt idx="21">
                  <c:v>91</c:v>
                </c:pt>
                <c:pt idx="22">
                  <c:v>84</c:v>
                </c:pt>
                <c:pt idx="23">
                  <c:v>83</c:v>
                </c:pt>
              </c:numCache>
            </c:numRef>
          </c:val>
          <c:smooth val="0"/>
          <c:extLst>
            <c:ext xmlns:c16="http://schemas.microsoft.com/office/drawing/2014/chart" uri="{C3380CC4-5D6E-409C-BE32-E72D297353CC}">
              <c16:uniqueId val="{00000000-0ABE-464C-9D6F-26CEF0762C1F}"/>
            </c:ext>
          </c:extLst>
        </c:ser>
        <c:dLbls>
          <c:showLegendKey val="0"/>
          <c:showVal val="0"/>
          <c:showCatName val="0"/>
          <c:showSerName val="0"/>
          <c:showPercent val="0"/>
          <c:showBubbleSize val="0"/>
        </c:dLbls>
        <c:smooth val="0"/>
        <c:axId val="383250816"/>
        <c:axId val="383256064"/>
      </c:lineChart>
      <c:dateAx>
        <c:axId val="383250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56064"/>
        <c:crosses val="autoZero"/>
        <c:auto val="1"/>
        <c:lblOffset val="100"/>
        <c:baseTimeUnit val="days"/>
      </c:dateAx>
      <c:valAx>
        <c:axId val="38325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50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71</c:v>
                </c:pt>
                <c:pt idx="1">
                  <c:v>70</c:v>
                </c:pt>
                <c:pt idx="2">
                  <c:v>81</c:v>
                </c:pt>
                <c:pt idx="3">
                  <c:v>84</c:v>
                </c:pt>
                <c:pt idx="4">
                  <c:v>87</c:v>
                </c:pt>
                <c:pt idx="5">
                  <c:v>72</c:v>
                </c:pt>
                <c:pt idx="6">
                  <c:v>82</c:v>
                </c:pt>
              </c:numCache>
            </c:numRef>
          </c:val>
          <c:extLst>
            <c:ext xmlns:c16="http://schemas.microsoft.com/office/drawing/2014/chart" uri="{C3380CC4-5D6E-409C-BE32-E72D297353CC}">
              <c16:uniqueId val="{00000000-CB51-44A2-A2F7-2E69C5C3C749}"/>
            </c:ext>
          </c:extLst>
        </c:ser>
        <c:dLbls>
          <c:showLegendKey val="0"/>
          <c:showVal val="0"/>
          <c:showCatName val="0"/>
          <c:showSerName val="0"/>
          <c:showPercent val="0"/>
          <c:showBubbleSize val="0"/>
        </c:dLbls>
        <c:gapWidth val="219"/>
        <c:overlap val="-27"/>
        <c:axId val="383252456"/>
        <c:axId val="383257704"/>
      </c:barChart>
      <c:catAx>
        <c:axId val="383252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57704"/>
        <c:crosses val="autoZero"/>
        <c:auto val="1"/>
        <c:lblAlgn val="ctr"/>
        <c:lblOffset val="100"/>
        <c:noMultiLvlLbl val="0"/>
      </c:catAx>
      <c:valAx>
        <c:axId val="38325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5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0.46822742474916401</c:v>
                </c:pt>
                <c:pt idx="1">
                  <c:v>0.28850421660008901</c:v>
                </c:pt>
                <c:pt idx="2">
                  <c:v>0.50896215976986103</c:v>
                </c:pt>
                <c:pt idx="3">
                  <c:v>0.45134302069572901</c:v>
                </c:pt>
                <c:pt idx="4">
                  <c:v>0.471232876712329</c:v>
                </c:pt>
                <c:pt idx="5">
                  <c:v>0.45811518324607298</c:v>
                </c:pt>
                <c:pt idx="6">
                  <c:v>0.43431053203040199</c:v>
                </c:pt>
                <c:pt idx="7">
                  <c:v>0.52972972972972998</c:v>
                </c:pt>
                <c:pt idx="8">
                  <c:v>0.376384557479299</c:v>
                </c:pt>
                <c:pt idx="9">
                  <c:v>0.44996785943861201</c:v>
                </c:pt>
                <c:pt idx="10">
                  <c:v>0.38395904436860101</c:v>
                </c:pt>
                <c:pt idx="11">
                  <c:v>0.50998725031874204</c:v>
                </c:pt>
                <c:pt idx="12">
                  <c:v>0.359408033826639</c:v>
                </c:pt>
                <c:pt idx="13">
                  <c:v>0.84263745523488498</c:v>
                </c:pt>
                <c:pt idx="14">
                  <c:v>1.4622937121370401</c:v>
                </c:pt>
                <c:pt idx="15">
                  <c:v>1.9456454601605899</c:v>
                </c:pt>
                <c:pt idx="16">
                  <c:v>1.7671412703221201</c:v>
                </c:pt>
                <c:pt idx="17">
                  <c:v>1.37924191307799</c:v>
                </c:pt>
                <c:pt idx="18">
                  <c:v>1.50729176862093</c:v>
                </c:pt>
                <c:pt idx="19">
                  <c:v>1.3113489538135199</c:v>
                </c:pt>
                <c:pt idx="20">
                  <c:v>0.86608927381745504</c:v>
                </c:pt>
                <c:pt idx="21">
                  <c:v>0.85865257595772804</c:v>
                </c:pt>
                <c:pt idx="22">
                  <c:v>0.78585461689587399</c:v>
                </c:pt>
                <c:pt idx="23">
                  <c:v>0.77044463009375297</c:v>
                </c:pt>
              </c:numCache>
            </c:numRef>
          </c:val>
          <c:smooth val="0"/>
          <c:extLst>
            <c:ext xmlns:c16="http://schemas.microsoft.com/office/drawing/2014/chart" uri="{C3380CC4-5D6E-409C-BE32-E72D297353CC}">
              <c16:uniqueId val="{00000000-B783-456B-9C7C-620E8E2208A9}"/>
            </c:ext>
          </c:extLst>
        </c:ser>
        <c:dLbls>
          <c:showLegendKey val="0"/>
          <c:showVal val="0"/>
          <c:showCatName val="0"/>
          <c:showSerName val="0"/>
          <c:showPercent val="0"/>
          <c:showBubbleSize val="0"/>
        </c:dLbls>
        <c:smooth val="0"/>
        <c:axId val="381475240"/>
        <c:axId val="381475896"/>
      </c:lineChart>
      <c:dateAx>
        <c:axId val="381475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75896"/>
        <c:crosses val="autoZero"/>
        <c:auto val="1"/>
        <c:lblOffset val="100"/>
        <c:baseTimeUnit val="days"/>
      </c:dateAx>
      <c:valAx>
        <c:axId val="38147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7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0</c:v>
                </c:pt>
                <c:pt idx="1">
                  <c:v>1</c:v>
                </c:pt>
                <c:pt idx="2">
                  <c:v>0</c:v>
                </c:pt>
                <c:pt idx="3">
                  <c:v>0</c:v>
                </c:pt>
                <c:pt idx="4">
                  <c:v>0</c:v>
                </c:pt>
                <c:pt idx="5">
                  <c:v>0</c:v>
                </c:pt>
                <c:pt idx="6">
                  <c:v>0</c:v>
                </c:pt>
                <c:pt idx="7">
                  <c:v>0</c:v>
                </c:pt>
                <c:pt idx="8">
                  <c:v>1</c:v>
                </c:pt>
                <c:pt idx="9">
                  <c:v>0</c:v>
                </c:pt>
                <c:pt idx="10">
                  <c:v>0</c:v>
                </c:pt>
                <c:pt idx="11">
                  <c:v>0</c:v>
                </c:pt>
                <c:pt idx="12">
                  <c:v>0</c:v>
                </c:pt>
                <c:pt idx="13">
                  <c:v>0</c:v>
                </c:pt>
                <c:pt idx="14">
                  <c:v>0</c:v>
                </c:pt>
                <c:pt idx="15">
                  <c:v>1</c:v>
                </c:pt>
                <c:pt idx="16">
                  <c:v>0</c:v>
                </c:pt>
                <c:pt idx="17">
                  <c:v>0</c:v>
                </c:pt>
                <c:pt idx="18">
                  <c:v>0</c:v>
                </c:pt>
                <c:pt idx="19">
                  <c:v>0</c:v>
                </c:pt>
                <c:pt idx="20">
                  <c:v>0</c:v>
                </c:pt>
                <c:pt idx="21">
                  <c:v>0</c:v>
                </c:pt>
                <c:pt idx="22">
                  <c:v>1</c:v>
                </c:pt>
                <c:pt idx="23">
                  <c:v>0</c:v>
                </c:pt>
              </c:numCache>
            </c:numRef>
          </c:val>
          <c:smooth val="0"/>
          <c:extLst>
            <c:ext xmlns:c16="http://schemas.microsoft.com/office/drawing/2014/chart" uri="{C3380CC4-5D6E-409C-BE32-E72D297353CC}">
              <c16:uniqueId val="{00000000-F925-4EC3-B614-180B1BF38DCC}"/>
            </c:ext>
          </c:extLst>
        </c:ser>
        <c:dLbls>
          <c:showLegendKey val="0"/>
          <c:showVal val="0"/>
          <c:showCatName val="0"/>
          <c:showSerName val="0"/>
          <c:showPercent val="0"/>
          <c:showBubbleSize val="0"/>
        </c:dLbls>
        <c:smooth val="0"/>
        <c:axId val="381473272"/>
        <c:axId val="381471960"/>
      </c:lineChart>
      <c:dateAx>
        <c:axId val="381473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71960"/>
        <c:crosses val="autoZero"/>
        <c:auto val="1"/>
        <c:lblOffset val="100"/>
        <c:baseTimeUnit val="days"/>
      </c:dateAx>
      <c:valAx>
        <c:axId val="38147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7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0</c:v>
                </c:pt>
                <c:pt idx="14">
                  <c:v>0</c:v>
                </c:pt>
                <c:pt idx="15">
                  <c:v>0</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865-4541-B836-086181E2F030}"/>
            </c:ext>
          </c:extLst>
        </c:ser>
        <c:dLbls>
          <c:showLegendKey val="0"/>
          <c:showVal val="0"/>
          <c:showCatName val="0"/>
          <c:showSerName val="0"/>
          <c:showPercent val="0"/>
          <c:showBubbleSize val="0"/>
        </c:dLbls>
        <c:smooth val="0"/>
        <c:axId val="381465400"/>
        <c:axId val="381464088"/>
      </c:lineChart>
      <c:catAx>
        <c:axId val="381465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64088"/>
        <c:crosses val="autoZero"/>
        <c:auto val="1"/>
        <c:lblAlgn val="ctr"/>
        <c:lblOffset val="100"/>
        <c:noMultiLvlLbl val="0"/>
      </c:catAx>
      <c:valAx>
        <c:axId val="38146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6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4</c:v>
                </c:pt>
                <c:pt idx="4">
                  <c:v>0</c:v>
                </c:pt>
                <c:pt idx="5">
                  <c:v>0</c:v>
                </c:pt>
                <c:pt idx="6">
                  <c:v>0</c:v>
                </c:pt>
              </c:numCache>
            </c:numRef>
          </c:val>
          <c:extLst>
            <c:ext xmlns:c16="http://schemas.microsoft.com/office/drawing/2014/chart" uri="{C3380CC4-5D6E-409C-BE32-E72D297353CC}">
              <c16:uniqueId val="{00000000-537E-4010-8FA3-4EAF5571FD7B}"/>
            </c:ext>
          </c:extLst>
        </c:ser>
        <c:dLbls>
          <c:showLegendKey val="0"/>
          <c:showVal val="0"/>
          <c:showCatName val="0"/>
          <c:showSerName val="0"/>
          <c:showPercent val="0"/>
          <c:showBubbleSize val="0"/>
        </c:dLbls>
        <c:gapWidth val="219"/>
        <c:overlap val="-27"/>
        <c:axId val="381473928"/>
        <c:axId val="381465072"/>
      </c:barChart>
      <c:catAx>
        <c:axId val="381473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65072"/>
        <c:crosses val="autoZero"/>
        <c:auto val="1"/>
        <c:lblAlgn val="ctr"/>
        <c:lblOffset val="100"/>
        <c:noMultiLvlLbl val="0"/>
      </c:catAx>
      <c:valAx>
        <c:axId val="38146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7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88</c:v>
                </c:pt>
              </c:numCache>
            </c:numRef>
          </c:val>
          <c:extLst>
            <c:ext xmlns:c16="http://schemas.microsoft.com/office/drawing/2014/chart" uri="{C3380CC4-5D6E-409C-BE32-E72D297353CC}">
              <c16:uniqueId val="{00000000-DF2B-4E66-B021-FA2422D5F88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6</c:v>
                </c:pt>
              </c:numCache>
            </c:numRef>
          </c:val>
          <c:extLst>
            <c:ext xmlns:c16="http://schemas.microsoft.com/office/drawing/2014/chart" uri="{C3380CC4-5D6E-409C-BE32-E72D297353CC}">
              <c16:uniqueId val="{00000001-DF2B-4E66-B021-FA2422D5F88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Camelbak Argentina</c:v>
                </c:pt>
              </c:strCache>
            </c:strRef>
          </c:cat>
          <c:val>
            <c:numRef>
              <c:f>Sheet1!$D$2</c:f>
              <c:numCache>
                <c:formatCode>General</c:formatCode>
                <c:ptCount val="1"/>
                <c:pt idx="0">
                  <c:v>0</c:v>
                </c:pt>
              </c:numCache>
            </c:numRef>
          </c:val>
          <c:extLst>
            <c:ext xmlns:c16="http://schemas.microsoft.com/office/drawing/2014/chart" uri="{C3380CC4-5D6E-409C-BE32-E72D297353CC}">
              <c16:uniqueId val="{00000002-DF2B-4E66-B021-FA2422D5F88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Camelbak Argentina</c:v>
                </c:pt>
              </c:strCache>
            </c:strRef>
          </c:cat>
          <c:val>
            <c:numRef>
              <c:f>Sheet1!$E$2</c:f>
              <c:numCache>
                <c:formatCode>General</c:formatCode>
                <c:ptCount val="1"/>
                <c:pt idx="0">
                  <c:v>1</c:v>
                </c:pt>
              </c:numCache>
            </c:numRef>
          </c:val>
          <c:extLst>
            <c:ext xmlns:c16="http://schemas.microsoft.com/office/drawing/2014/chart" uri="{C3380CC4-5D6E-409C-BE32-E72D297353CC}">
              <c16:uniqueId val="{00000003-DF2B-4E66-B021-FA2422D5F88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Camelbak Argentina</c:v>
                </c:pt>
              </c:strCache>
            </c:strRef>
          </c:cat>
          <c:val>
            <c:numRef>
              <c:f>Sheet1!$F$2</c:f>
              <c:numCache>
                <c:formatCode>General</c:formatCode>
                <c:ptCount val="1"/>
                <c:pt idx="0">
                  <c:v>0</c:v>
                </c:pt>
              </c:numCache>
            </c:numRef>
          </c:val>
          <c:extLst>
            <c:ext xmlns:c16="http://schemas.microsoft.com/office/drawing/2014/chart" uri="{C3380CC4-5D6E-409C-BE32-E72D297353CC}">
              <c16:uniqueId val="{00000004-DF2B-4E66-B021-FA2422D5F88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Camelbak Argentina</c:v>
                </c:pt>
              </c:strCache>
            </c:strRef>
          </c:cat>
          <c:val>
            <c:numRef>
              <c:f>Sheet1!$G$2</c:f>
              <c:numCache>
                <c:formatCode>General</c:formatCode>
                <c:ptCount val="1"/>
                <c:pt idx="0">
                  <c:v>0</c:v>
                </c:pt>
              </c:numCache>
            </c:numRef>
          </c:val>
          <c:extLst>
            <c:ext xmlns:c16="http://schemas.microsoft.com/office/drawing/2014/chart" uri="{C3380CC4-5D6E-409C-BE32-E72D297353CC}">
              <c16:uniqueId val="{00000005-DF2B-4E66-B021-FA2422D5F88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Camelbak Argentina</c:v>
                </c:pt>
              </c:strCache>
            </c:strRef>
          </c:cat>
          <c:val>
            <c:numRef>
              <c:f>Sheet1!$H$2</c:f>
              <c:numCache>
                <c:formatCode>General</c:formatCode>
                <c:ptCount val="1"/>
                <c:pt idx="0">
                  <c:v>36</c:v>
                </c:pt>
              </c:numCache>
            </c:numRef>
          </c:val>
          <c:extLst>
            <c:ext xmlns:c16="http://schemas.microsoft.com/office/drawing/2014/chart" uri="{C3380CC4-5D6E-409C-BE32-E72D297353CC}">
              <c16:uniqueId val="{00000006-DF2B-4E66-B021-FA2422D5F88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Camelbak Argentina</c:v>
                </c:pt>
              </c:strCache>
            </c:strRef>
          </c:cat>
          <c:val>
            <c:numRef>
              <c:f>Sheet1!$I$2</c:f>
              <c:numCache>
                <c:formatCode>General</c:formatCode>
                <c:ptCount val="1"/>
                <c:pt idx="0">
                  <c:v>1</c:v>
                </c:pt>
              </c:numCache>
            </c:numRef>
          </c:val>
          <c:extLst>
            <c:ext xmlns:c16="http://schemas.microsoft.com/office/drawing/2014/chart" uri="{C3380CC4-5D6E-409C-BE32-E72D297353CC}">
              <c16:uniqueId val="{00000007-DF2B-4E66-B021-FA2422D5F88E}"/>
            </c:ext>
          </c:extLst>
        </c:ser>
        <c:dLbls>
          <c:showLegendKey val="0"/>
          <c:showVal val="0"/>
          <c:showCatName val="0"/>
          <c:showSerName val="0"/>
          <c:showPercent val="0"/>
          <c:showBubbleSize val="0"/>
        </c:dLbls>
        <c:gapWidth val="150"/>
        <c:overlap val="100"/>
        <c:axId val="380193928"/>
        <c:axId val="380195240"/>
      </c:barChart>
      <c:catAx>
        <c:axId val="380193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95240"/>
        <c:crosses val="autoZero"/>
        <c:auto val="1"/>
        <c:lblAlgn val="ctr"/>
        <c:lblOffset val="100"/>
        <c:noMultiLvlLbl val="0"/>
      </c:catAx>
      <c:valAx>
        <c:axId val="380195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19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3</c:v>
                </c:pt>
              </c:numCache>
            </c:numRef>
          </c:val>
          <c:extLst>
            <c:ext xmlns:c16="http://schemas.microsoft.com/office/drawing/2014/chart" uri="{C3380CC4-5D6E-409C-BE32-E72D297353CC}">
              <c16:uniqueId val="{00000000-541F-49F5-81DC-B91A2C24D6E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1</c:v>
                </c:pt>
              </c:numCache>
            </c:numRef>
          </c:val>
          <c:extLst>
            <c:ext xmlns:c16="http://schemas.microsoft.com/office/drawing/2014/chart" uri="{C3380CC4-5D6E-409C-BE32-E72D297353CC}">
              <c16:uniqueId val="{00000001-541F-49F5-81DC-B91A2C24D6EF}"/>
            </c:ext>
          </c:extLst>
        </c:ser>
        <c:dLbls>
          <c:showLegendKey val="0"/>
          <c:showVal val="0"/>
          <c:showCatName val="0"/>
          <c:showSerName val="0"/>
          <c:showPercent val="0"/>
          <c:showBubbleSize val="0"/>
        </c:dLbls>
        <c:gapWidth val="150"/>
        <c:overlap val="100"/>
        <c:axId val="378178408"/>
        <c:axId val="379093632"/>
      </c:barChart>
      <c:catAx>
        <c:axId val="378178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93632"/>
        <c:crosses val="autoZero"/>
        <c:auto val="1"/>
        <c:lblAlgn val="ctr"/>
        <c:lblOffset val="100"/>
        <c:noMultiLvlLbl val="0"/>
      </c:catAx>
      <c:valAx>
        <c:axId val="379093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178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3">
                  <c:v>0.332192470304006</c:v>
                </c:pt>
              </c:numCache>
            </c:numRef>
          </c:val>
          <c:extLst>
            <c:ext xmlns:c16="http://schemas.microsoft.com/office/drawing/2014/chart" uri="{C3380CC4-5D6E-409C-BE32-E72D297353CC}">
              <c16:uniqueId val="{00000000-6492-4008-AC5A-ED82D12563E8}"/>
            </c:ext>
          </c:extLst>
        </c:ser>
        <c:dLbls>
          <c:showLegendKey val="0"/>
          <c:showVal val="0"/>
          <c:showCatName val="0"/>
          <c:showSerName val="0"/>
          <c:showPercent val="0"/>
          <c:showBubbleSize val="0"/>
        </c:dLbls>
        <c:gapWidth val="219"/>
        <c:overlap val="-27"/>
        <c:axId val="379096256"/>
        <c:axId val="379096584"/>
      </c:barChart>
      <c:catAx>
        <c:axId val="37909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96584"/>
        <c:crosses val="autoZero"/>
        <c:auto val="1"/>
        <c:lblAlgn val="ctr"/>
        <c:lblOffset val="100"/>
        <c:noMultiLvlLbl val="0"/>
      </c:catAx>
      <c:valAx>
        <c:axId val="379096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9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0</c:v>
                </c:pt>
                <c:pt idx="1">
                  <c:v>0.254847645429363</c:v>
                </c:pt>
                <c:pt idx="2">
                  <c:v>0</c:v>
                </c:pt>
                <c:pt idx="3">
                  <c:v>0</c:v>
                </c:pt>
                <c:pt idx="4">
                  <c:v>0</c:v>
                </c:pt>
                <c:pt idx="5">
                  <c:v>0</c:v>
                </c:pt>
                <c:pt idx="6">
                  <c:v>0</c:v>
                </c:pt>
                <c:pt idx="7">
                  <c:v>0</c:v>
                </c:pt>
                <c:pt idx="8">
                  <c:v>0.72992700729926996</c:v>
                </c:pt>
                <c:pt idx="9">
                  <c:v>0</c:v>
                </c:pt>
                <c:pt idx="10">
                  <c:v>0</c:v>
                </c:pt>
                <c:pt idx="11">
                  <c:v>0</c:v>
                </c:pt>
                <c:pt idx="12">
                  <c:v>0</c:v>
                </c:pt>
                <c:pt idx="13">
                  <c:v>0</c:v>
                </c:pt>
                <c:pt idx="14">
                  <c:v>0</c:v>
                </c:pt>
                <c:pt idx="15">
                  <c:v>0.152936378466558</c:v>
                </c:pt>
                <c:pt idx="16">
                  <c:v>0</c:v>
                </c:pt>
                <c:pt idx="17">
                  <c:v>0</c:v>
                </c:pt>
                <c:pt idx="18">
                  <c:v>0</c:v>
                </c:pt>
                <c:pt idx="19">
                  <c:v>0</c:v>
                </c:pt>
                <c:pt idx="20">
                  <c:v>0</c:v>
                </c:pt>
                <c:pt idx="21">
                  <c:v>0</c:v>
                </c:pt>
                <c:pt idx="22">
                  <c:v>0.24228869630043801</c:v>
                </c:pt>
                <c:pt idx="23">
                  <c:v>0</c:v>
                </c:pt>
              </c:numCache>
            </c:numRef>
          </c:val>
          <c:smooth val="0"/>
          <c:extLst>
            <c:ext xmlns:c16="http://schemas.microsoft.com/office/drawing/2014/chart" uri="{C3380CC4-5D6E-409C-BE32-E72D297353CC}">
              <c16:uniqueId val="{00000000-C59E-4EFC-A665-A0B94C15B4A7}"/>
            </c:ext>
          </c:extLst>
        </c:ser>
        <c:dLbls>
          <c:showLegendKey val="0"/>
          <c:showVal val="0"/>
          <c:showCatName val="0"/>
          <c:showSerName val="0"/>
          <c:showPercent val="0"/>
          <c:showBubbleSize val="0"/>
        </c:dLbls>
        <c:smooth val="0"/>
        <c:axId val="379083136"/>
        <c:axId val="379089368"/>
      </c:lineChart>
      <c:dateAx>
        <c:axId val="379083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89368"/>
        <c:crosses val="autoZero"/>
        <c:auto val="1"/>
        <c:lblOffset val="100"/>
        <c:baseTimeUnit val="days"/>
      </c:dateAx>
      <c:valAx>
        <c:axId val="37908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8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Sheet1!$A$2:$A$3</c:f>
              <c:strCache>
                <c:ptCount val="2"/>
                <c:pt idx="0">
                  <c:v>Album</c:v>
                </c:pt>
                <c:pt idx="1">
                  <c:v>Photo</c:v>
                </c:pt>
              </c:strCache>
            </c:strRef>
          </c:cat>
          <c:val>
            <c:numRef>
              <c:f>Sheet1!$B$2:$B$3</c:f>
              <c:numCache>
                <c:formatCode>General</c:formatCode>
                <c:ptCount val="2"/>
                <c:pt idx="0">
                  <c:v>0.40811485745006398</c:v>
                </c:pt>
                <c:pt idx="1">
                  <c:v>0.15146925174189599</c:v>
                </c:pt>
              </c:numCache>
            </c:numRef>
          </c:val>
          <c:extLst>
            <c:ext xmlns:c16="http://schemas.microsoft.com/office/drawing/2014/chart" uri="{C3380CC4-5D6E-409C-BE32-E72D297353CC}">
              <c16:uniqueId val="{00000000-58BE-4ED1-8844-24879B56809F}"/>
            </c:ext>
          </c:extLst>
        </c:ser>
        <c:dLbls>
          <c:showLegendKey val="0"/>
          <c:showVal val="0"/>
          <c:showCatName val="0"/>
          <c:showSerName val="0"/>
          <c:showPercent val="0"/>
          <c:showBubbleSize val="0"/>
        </c:dLbls>
        <c:gapWidth val="219"/>
        <c:overlap val="-27"/>
        <c:axId val="379086088"/>
        <c:axId val="379082480"/>
      </c:barChart>
      <c:catAx>
        <c:axId val="379086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82480"/>
        <c:crosses val="autoZero"/>
        <c:auto val="1"/>
        <c:lblAlgn val="ctr"/>
        <c:lblOffset val="100"/>
        <c:noMultiLvlLbl val="0"/>
      </c:catAx>
      <c:valAx>
        <c:axId val="37908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8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0.15125541998588299</c:v>
                </c:pt>
                <c:pt idx="11">
                  <c:v>0.26217606130886401</c:v>
                </c:pt>
                <c:pt idx="12">
                  <c:v>0</c:v>
                </c:pt>
                <c:pt idx="13">
                  <c:v>0</c:v>
                </c:pt>
                <c:pt idx="14">
                  <c:v>0</c:v>
                </c:pt>
                <c:pt idx="15">
                  <c:v>0</c:v>
                </c:pt>
                <c:pt idx="16">
                  <c:v>0.45880810729051102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C60-4C0B-8178-951E3F6EF176}"/>
            </c:ext>
          </c:extLst>
        </c:ser>
        <c:dLbls>
          <c:showLegendKey val="0"/>
          <c:showVal val="0"/>
          <c:showCatName val="0"/>
          <c:showSerName val="0"/>
          <c:showPercent val="0"/>
          <c:showBubbleSize val="0"/>
        </c:dLbls>
        <c:smooth val="0"/>
        <c:axId val="379091664"/>
        <c:axId val="379091992"/>
      </c:lineChart>
      <c:catAx>
        <c:axId val="379091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91992"/>
        <c:crosses val="autoZero"/>
        <c:auto val="1"/>
        <c:lblAlgn val="ctr"/>
        <c:lblOffset val="100"/>
        <c:noMultiLvlLbl val="0"/>
      </c:catAx>
      <c:valAx>
        <c:axId val="37909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9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m/d/yyyy</c:formatCode>
                <c:ptCount val="24"/>
                <c:pt idx="0">
                  <c:v>44580</c:v>
                </c:pt>
                <c:pt idx="1">
                  <c:v>44581</c:v>
                </c:pt>
                <c:pt idx="2">
                  <c:v>44582</c:v>
                </c:pt>
                <c:pt idx="3">
                  <c:v>44583</c:v>
                </c:pt>
                <c:pt idx="4">
                  <c:v>44584</c:v>
                </c:pt>
                <c:pt idx="5">
                  <c:v>44585</c:v>
                </c:pt>
                <c:pt idx="6">
                  <c:v>44586</c:v>
                </c:pt>
                <c:pt idx="7">
                  <c:v>44587</c:v>
                </c:pt>
                <c:pt idx="8">
                  <c:v>44588</c:v>
                </c:pt>
                <c:pt idx="9">
                  <c:v>44589</c:v>
                </c:pt>
                <c:pt idx="10">
                  <c:v>44590</c:v>
                </c:pt>
                <c:pt idx="11">
                  <c:v>44591</c:v>
                </c:pt>
                <c:pt idx="12">
                  <c:v>44592</c:v>
                </c:pt>
                <c:pt idx="13">
                  <c:v>44593</c:v>
                </c:pt>
                <c:pt idx="14">
                  <c:v>44594</c:v>
                </c:pt>
                <c:pt idx="15">
                  <c:v>44595</c:v>
                </c:pt>
                <c:pt idx="16">
                  <c:v>44596</c:v>
                </c:pt>
                <c:pt idx="17">
                  <c:v>44597</c:v>
                </c:pt>
                <c:pt idx="18">
                  <c:v>44598</c:v>
                </c:pt>
                <c:pt idx="19">
                  <c:v>44599</c:v>
                </c:pt>
                <c:pt idx="20">
                  <c:v>44600</c:v>
                </c:pt>
                <c:pt idx="21">
                  <c:v>44601</c:v>
                </c:pt>
                <c:pt idx="22">
                  <c:v>44602</c:v>
                </c:pt>
                <c:pt idx="23">
                  <c:v>44603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A18-443A-A278-1557763957E8}"/>
            </c:ext>
          </c:extLst>
        </c:ser>
        <c:dLbls>
          <c:showLegendKey val="0"/>
          <c:showVal val="0"/>
          <c:showCatName val="0"/>
          <c:showSerName val="0"/>
          <c:showPercent val="0"/>
          <c:showBubbleSize val="0"/>
        </c:dLbls>
        <c:smooth val="0"/>
        <c:axId val="260168288"/>
        <c:axId val="260173536"/>
      </c:lineChart>
      <c:dateAx>
        <c:axId val="260168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173536"/>
        <c:crosses val="autoZero"/>
        <c:auto val="1"/>
        <c:lblOffset val="100"/>
        <c:baseTimeUnit val="days"/>
      </c:dateAx>
      <c:valAx>
        <c:axId val="26017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16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6BCC2-E27B-4059-BDCB-1DBBB366D5DD}"/>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C8F34FCE-EB1E-4033-8A68-15C7DC386EE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044344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61AF1-ECBB-4A40-B149-7D3E607C526E}"/>
              </a:ext>
            </a:extLst>
          </p:cNvPr>
          <p:cNvSpPr>
            <a:spLocks noGrp="1"/>
          </p:cNvSpPr>
          <p:nvPr>
            <p:ph type="title"/>
          </p:nvPr>
        </p:nvSpPr>
        <p:spPr/>
        <p:txBody>
          <a:bodyPr/>
          <a:lstStyle/>
          <a:p>
            <a:r>
              <a:rPr lang="en-US"/>
              <a:t>Facebook Key Metrics Table | CamelBak</a:t>
            </a:r>
          </a:p>
        </p:txBody>
      </p:sp>
      <p:graphicFrame>
        <p:nvGraphicFramePr>
          <p:cNvPr id="5" name="Table Placeholder 4">
            <a:extLst>
              <a:ext uri="{FF2B5EF4-FFF2-40B4-BE49-F238E27FC236}">
                <a16:creationId xmlns:a16="http://schemas.microsoft.com/office/drawing/2014/main" id="{E62B9605-EA0D-4887-A77C-79C79AAC6B58}"/>
              </a:ext>
            </a:extLst>
          </p:cNvPr>
          <p:cNvGraphicFramePr>
            <a:graphicFrameLocks noGrp="1"/>
          </p:cNvGraphicFramePr>
          <p:nvPr>
            <p:ph type="tbl" sz="quarter" idx="13"/>
            <p:extLst>
              <p:ext uri="{D42A27DB-BD31-4B8C-83A1-F6EECF244321}">
                <p14:modId xmlns:p14="http://schemas.microsoft.com/office/powerpoint/2010/main" val="396080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38856520"/>
                    </a:ext>
                  </a:extLst>
                </a:gridCol>
                <a:gridCol w="740664">
                  <a:extLst>
                    <a:ext uri="{9D8B030D-6E8A-4147-A177-3AD203B41FA5}">
                      <a16:colId xmlns:a16="http://schemas.microsoft.com/office/drawing/2014/main" val="302789467"/>
                    </a:ext>
                  </a:extLst>
                </a:gridCol>
                <a:gridCol w="740664">
                  <a:extLst>
                    <a:ext uri="{9D8B030D-6E8A-4147-A177-3AD203B41FA5}">
                      <a16:colId xmlns:a16="http://schemas.microsoft.com/office/drawing/2014/main" val="227720265"/>
                    </a:ext>
                  </a:extLst>
                </a:gridCol>
                <a:gridCol w="740664">
                  <a:extLst>
                    <a:ext uri="{9D8B030D-6E8A-4147-A177-3AD203B41FA5}">
                      <a16:colId xmlns:a16="http://schemas.microsoft.com/office/drawing/2014/main" val="2818986738"/>
                    </a:ext>
                  </a:extLst>
                </a:gridCol>
                <a:gridCol w="740664">
                  <a:extLst>
                    <a:ext uri="{9D8B030D-6E8A-4147-A177-3AD203B41FA5}">
                      <a16:colId xmlns:a16="http://schemas.microsoft.com/office/drawing/2014/main" val="1915077949"/>
                    </a:ext>
                  </a:extLst>
                </a:gridCol>
                <a:gridCol w="740664">
                  <a:extLst>
                    <a:ext uri="{9D8B030D-6E8A-4147-A177-3AD203B41FA5}">
                      <a16:colId xmlns:a16="http://schemas.microsoft.com/office/drawing/2014/main" val="4147258957"/>
                    </a:ext>
                  </a:extLst>
                </a:gridCol>
                <a:gridCol w="740664">
                  <a:extLst>
                    <a:ext uri="{9D8B030D-6E8A-4147-A177-3AD203B41FA5}">
                      <a16:colId xmlns:a16="http://schemas.microsoft.com/office/drawing/2014/main" val="2209522976"/>
                    </a:ext>
                  </a:extLst>
                </a:gridCol>
                <a:gridCol w="740664">
                  <a:extLst>
                    <a:ext uri="{9D8B030D-6E8A-4147-A177-3AD203B41FA5}">
                      <a16:colId xmlns:a16="http://schemas.microsoft.com/office/drawing/2014/main" val="1145815205"/>
                    </a:ext>
                  </a:extLst>
                </a:gridCol>
                <a:gridCol w="740664">
                  <a:extLst>
                    <a:ext uri="{9D8B030D-6E8A-4147-A177-3AD203B41FA5}">
                      <a16:colId xmlns:a16="http://schemas.microsoft.com/office/drawing/2014/main" val="235257200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364290057"/>
                  </a:ext>
                </a:extLst>
              </a:tr>
              <a:tr h="370840">
                <a:tc>
                  <a:txBody>
                    <a:bodyPr/>
                    <a:lstStyle/>
                    <a:p>
                      <a:r>
                        <a:rPr lang="en-US" sz="1000"/>
                        <a:t>Camelbak Argentina</a:t>
                      </a:r>
                    </a:p>
                  </a:txBody>
                  <a:tcPr/>
                </a:tc>
                <a:tc>
                  <a:txBody>
                    <a:bodyPr/>
                    <a:lstStyle/>
                    <a:p>
                      <a:r>
                        <a:rPr lang="en-US" sz="1000"/>
                        <a:t>10856</a:t>
                      </a:r>
                    </a:p>
                  </a:txBody>
                  <a:tcPr/>
                </a:tc>
                <a:tc>
                  <a:txBody>
                    <a:bodyPr/>
                    <a:lstStyle/>
                    <a:p>
                      <a:r>
                        <a:rPr lang="en-US" sz="1000"/>
                        <a:t>1886</a:t>
                      </a:r>
                    </a:p>
                  </a:txBody>
                  <a:tcPr/>
                </a:tc>
                <a:tc>
                  <a:txBody>
                    <a:bodyPr/>
                    <a:lstStyle/>
                    <a:p>
                      <a:r>
                        <a:rPr lang="en-US" sz="1000"/>
                        <a:t>4</a:t>
                      </a:r>
                    </a:p>
                  </a:txBody>
                  <a:tcPr/>
                </a:tc>
                <a:tc>
                  <a:txBody>
                    <a:bodyPr/>
                    <a:lstStyle/>
                    <a:p>
                      <a:r>
                        <a:rPr lang="en-US" sz="1000"/>
                        <a:t>95</a:t>
                      </a:r>
                    </a:p>
                  </a:txBody>
                  <a:tcPr/>
                </a:tc>
                <a:tc>
                  <a:txBody>
                    <a:bodyPr/>
                    <a:lstStyle/>
                    <a:p>
                      <a:r>
                        <a:rPr lang="en-US" sz="1000"/>
                        <a:t>36</a:t>
                      </a:r>
                    </a:p>
                  </a:txBody>
                  <a:tcPr/>
                </a:tc>
                <a:tc>
                  <a:txBody>
                    <a:bodyPr/>
                    <a:lstStyle/>
                    <a:p>
                      <a:r>
                        <a:rPr lang="en-US" sz="1000"/>
                        <a:t>1</a:t>
                      </a:r>
                    </a:p>
                  </a:txBody>
                  <a:tcPr/>
                </a:tc>
                <a:tc>
                  <a:txBody>
                    <a:bodyPr/>
                    <a:lstStyle/>
                    <a:p>
                      <a:r>
                        <a:rPr lang="en-US" sz="1000"/>
                        <a:t>0</a:t>
                      </a:r>
                    </a:p>
                  </a:txBody>
                  <a:tcPr/>
                </a:tc>
                <a:tc>
                  <a:txBody>
                    <a:bodyPr/>
                    <a:lstStyle/>
                    <a:p>
                      <a:r>
                        <a:rPr lang="en-US" sz="1000"/>
                        <a:t>0.3329 %</a:t>
                      </a:r>
                    </a:p>
                  </a:txBody>
                  <a:tcPr/>
                </a:tc>
                <a:extLst>
                  <a:ext uri="{0D108BD9-81ED-4DB2-BD59-A6C34878D82A}">
                    <a16:rowId xmlns:a16="http://schemas.microsoft.com/office/drawing/2014/main" val="3324797725"/>
                  </a:ext>
                </a:extLst>
              </a:tr>
            </a:tbl>
          </a:graphicData>
        </a:graphic>
      </p:graphicFrame>
      <p:sp>
        <p:nvSpPr>
          <p:cNvPr id="4" name="Text Placeholder 3">
            <a:extLst>
              <a:ext uri="{FF2B5EF4-FFF2-40B4-BE49-F238E27FC236}">
                <a16:creationId xmlns:a16="http://schemas.microsoft.com/office/drawing/2014/main" id="{AFB6043D-525D-43B2-B3CA-5EBE9031220B}"/>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2927784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B7E79-AD94-42BA-88F1-C262CD0CE7C0}"/>
              </a:ext>
            </a:extLst>
          </p:cNvPr>
          <p:cNvSpPr>
            <a:spLocks noGrp="1"/>
          </p:cNvSpPr>
          <p:nvPr>
            <p:ph type="title"/>
          </p:nvPr>
        </p:nvSpPr>
        <p:spPr/>
        <p:txBody>
          <a:bodyPr/>
          <a:lstStyle/>
          <a:p>
            <a:r>
              <a:rPr lang="en-US"/>
              <a:t>Facebook Key Metrics Radar | CamelBak</a:t>
            </a:r>
          </a:p>
        </p:txBody>
      </p:sp>
      <p:graphicFrame>
        <p:nvGraphicFramePr>
          <p:cNvPr id="6" name="Chart Placeholder 5">
            <a:extLst>
              <a:ext uri="{FF2B5EF4-FFF2-40B4-BE49-F238E27FC236}">
                <a16:creationId xmlns:a16="http://schemas.microsoft.com/office/drawing/2014/main" id="{8C831D18-2E92-4846-B1E1-911CDF13F65C}"/>
              </a:ext>
            </a:extLst>
          </p:cNvPr>
          <p:cNvGraphicFramePr>
            <a:graphicFrameLocks noGrp="1"/>
          </p:cNvGraphicFramePr>
          <p:nvPr>
            <p:ph type="chart" sz="quarter" idx="13"/>
            <p:extLst>
              <p:ext uri="{D42A27DB-BD31-4B8C-83A1-F6EECF244321}">
                <p14:modId xmlns:p14="http://schemas.microsoft.com/office/powerpoint/2010/main" val="26386937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F4697D-A98F-4AE0-B059-2E739DBCBB39}"/>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E4974991-C30F-49E0-AD01-347AB2E59C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0930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6807A-7E9A-4744-AE79-D300F069A193}"/>
              </a:ext>
            </a:extLst>
          </p:cNvPr>
          <p:cNvSpPr>
            <a:spLocks noGrp="1"/>
          </p:cNvSpPr>
          <p:nvPr>
            <p:ph type="title"/>
          </p:nvPr>
        </p:nvSpPr>
        <p:spPr/>
        <p:txBody>
          <a:bodyPr/>
          <a:lstStyle/>
          <a:p>
            <a:r>
              <a:rPr lang="en-US"/>
              <a:t>Facebook Page Likes Total | CamelBak</a:t>
            </a:r>
          </a:p>
        </p:txBody>
      </p:sp>
      <p:graphicFrame>
        <p:nvGraphicFramePr>
          <p:cNvPr id="6" name="Chart Placeholder 5">
            <a:extLst>
              <a:ext uri="{FF2B5EF4-FFF2-40B4-BE49-F238E27FC236}">
                <a16:creationId xmlns:a16="http://schemas.microsoft.com/office/drawing/2014/main" id="{FD23055D-DA3B-4DC8-B2F9-819841E5AD8E}"/>
              </a:ext>
            </a:extLst>
          </p:cNvPr>
          <p:cNvGraphicFramePr>
            <a:graphicFrameLocks noGrp="1"/>
          </p:cNvGraphicFramePr>
          <p:nvPr>
            <p:ph type="chart" sz="quarter" idx="13"/>
            <p:extLst>
              <p:ext uri="{D42A27DB-BD31-4B8C-83A1-F6EECF244321}">
                <p14:modId xmlns:p14="http://schemas.microsoft.com/office/powerpoint/2010/main" val="2843252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8F1CAD-D72C-4E4D-B72A-1DEBEE4BE27F}"/>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EE787765-713E-4F82-AB5C-CC654AE7DB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7378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EB3FD-3A94-4209-8EFC-C783876D42FD}"/>
              </a:ext>
            </a:extLst>
          </p:cNvPr>
          <p:cNvSpPr>
            <a:spLocks noGrp="1"/>
          </p:cNvSpPr>
          <p:nvPr>
            <p:ph type="title"/>
          </p:nvPr>
        </p:nvSpPr>
        <p:spPr/>
        <p:txBody>
          <a:bodyPr/>
          <a:lstStyle/>
          <a:p>
            <a:r>
              <a:rPr lang="en-US"/>
              <a:t>Facebook Fans Change | CamelBak</a:t>
            </a:r>
          </a:p>
        </p:txBody>
      </p:sp>
      <p:graphicFrame>
        <p:nvGraphicFramePr>
          <p:cNvPr id="6" name="Chart Placeholder 5">
            <a:extLst>
              <a:ext uri="{FF2B5EF4-FFF2-40B4-BE49-F238E27FC236}">
                <a16:creationId xmlns:a16="http://schemas.microsoft.com/office/drawing/2014/main" id="{0D6785C3-473A-4561-82DF-7106AE1E3D58}"/>
              </a:ext>
            </a:extLst>
          </p:cNvPr>
          <p:cNvGraphicFramePr>
            <a:graphicFrameLocks noGrp="1"/>
          </p:cNvGraphicFramePr>
          <p:nvPr>
            <p:ph type="chart" sz="quarter" idx="13"/>
            <p:extLst>
              <p:ext uri="{D42A27DB-BD31-4B8C-83A1-F6EECF244321}">
                <p14:modId xmlns:p14="http://schemas.microsoft.com/office/powerpoint/2010/main" val="3074501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FA7935-EB04-4E27-BD22-43776E2286AC}"/>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454E7CA7-22A7-4EFA-A44E-EEAD12F810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1922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D6339-0F99-42B0-828F-EDCF6B5594A1}"/>
              </a:ext>
            </a:extLst>
          </p:cNvPr>
          <p:cNvSpPr>
            <a:spLocks noGrp="1"/>
          </p:cNvSpPr>
          <p:nvPr>
            <p:ph type="title"/>
          </p:nvPr>
        </p:nvSpPr>
        <p:spPr/>
        <p:txBody>
          <a:bodyPr/>
          <a:lstStyle/>
          <a:p>
            <a:r>
              <a:rPr lang="en-US"/>
              <a:t>Facebook Fans Change Per Weekday | CamelBak</a:t>
            </a:r>
          </a:p>
        </p:txBody>
      </p:sp>
      <p:graphicFrame>
        <p:nvGraphicFramePr>
          <p:cNvPr id="6" name="Chart Placeholder 5">
            <a:extLst>
              <a:ext uri="{FF2B5EF4-FFF2-40B4-BE49-F238E27FC236}">
                <a16:creationId xmlns:a16="http://schemas.microsoft.com/office/drawing/2014/main" id="{605A379C-4E07-441F-B630-65210B0B22C7}"/>
              </a:ext>
            </a:extLst>
          </p:cNvPr>
          <p:cNvGraphicFramePr>
            <a:graphicFrameLocks noGrp="1"/>
          </p:cNvGraphicFramePr>
          <p:nvPr>
            <p:ph type="chart" sz="quarter" idx="13"/>
            <p:extLst>
              <p:ext uri="{D42A27DB-BD31-4B8C-83A1-F6EECF244321}">
                <p14:modId xmlns:p14="http://schemas.microsoft.com/office/powerpoint/2010/main" val="3118781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282ED4-0E25-49EA-87BC-FA9810B5AB4B}"/>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F3A30FDB-76A7-4E32-A05A-04A5BFA6E1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7504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78941-4608-4ECB-92DA-1BF50753B0B9}"/>
              </a:ext>
            </a:extLst>
          </p:cNvPr>
          <p:cNvSpPr>
            <a:spLocks noGrp="1"/>
          </p:cNvSpPr>
          <p:nvPr>
            <p:ph type="title"/>
          </p:nvPr>
        </p:nvSpPr>
        <p:spPr/>
        <p:txBody>
          <a:bodyPr/>
          <a:lstStyle/>
          <a:p>
            <a:r>
              <a:rPr lang="en-US"/>
              <a:t>Facebook Fans Change Rate | CamelBak</a:t>
            </a:r>
          </a:p>
        </p:txBody>
      </p:sp>
      <p:graphicFrame>
        <p:nvGraphicFramePr>
          <p:cNvPr id="6" name="Chart Placeholder 5">
            <a:extLst>
              <a:ext uri="{FF2B5EF4-FFF2-40B4-BE49-F238E27FC236}">
                <a16:creationId xmlns:a16="http://schemas.microsoft.com/office/drawing/2014/main" id="{0BB25A65-11B3-488D-B414-0295FB350E67}"/>
              </a:ext>
            </a:extLst>
          </p:cNvPr>
          <p:cNvGraphicFramePr>
            <a:graphicFrameLocks noGrp="1"/>
          </p:cNvGraphicFramePr>
          <p:nvPr>
            <p:ph type="chart" sz="quarter" idx="13"/>
            <p:extLst>
              <p:ext uri="{D42A27DB-BD31-4B8C-83A1-F6EECF244321}">
                <p14:modId xmlns:p14="http://schemas.microsoft.com/office/powerpoint/2010/main" val="3045926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9B3D85-ACC5-4E53-AB8E-3D0F8C316841}"/>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DB5D2B66-4BF4-445D-A7A6-7DABCEB8CA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3828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3E93A-3796-4573-B529-2A285CCAA6FC}"/>
              </a:ext>
            </a:extLst>
          </p:cNvPr>
          <p:cNvSpPr>
            <a:spLocks noGrp="1"/>
          </p:cNvSpPr>
          <p:nvPr>
            <p:ph type="title"/>
          </p:nvPr>
        </p:nvSpPr>
        <p:spPr/>
        <p:txBody>
          <a:bodyPr/>
          <a:lstStyle/>
          <a:p>
            <a:r>
              <a:rPr lang="en-US"/>
              <a:t>Facebook Own Posts | CamelBak</a:t>
            </a:r>
          </a:p>
        </p:txBody>
      </p:sp>
      <p:graphicFrame>
        <p:nvGraphicFramePr>
          <p:cNvPr id="6" name="Chart Placeholder 5">
            <a:extLst>
              <a:ext uri="{FF2B5EF4-FFF2-40B4-BE49-F238E27FC236}">
                <a16:creationId xmlns:a16="http://schemas.microsoft.com/office/drawing/2014/main" id="{ACB8D7C7-4977-43B8-83F4-5C40B0FCEA59}"/>
              </a:ext>
            </a:extLst>
          </p:cNvPr>
          <p:cNvGraphicFramePr>
            <a:graphicFrameLocks noGrp="1"/>
          </p:cNvGraphicFramePr>
          <p:nvPr>
            <p:ph type="chart" sz="quarter" idx="13"/>
            <p:extLst>
              <p:ext uri="{D42A27DB-BD31-4B8C-83A1-F6EECF244321}">
                <p14:modId xmlns:p14="http://schemas.microsoft.com/office/powerpoint/2010/main" val="618219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CD13EB-35B3-496D-9198-DD7800408B0B}"/>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53E0F863-FFEF-44F9-9208-D6A8767231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6022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F1F7F-0C2D-4422-A432-7FE5107FEAA4}"/>
              </a:ext>
            </a:extLst>
          </p:cNvPr>
          <p:cNvSpPr>
            <a:spLocks noGrp="1"/>
          </p:cNvSpPr>
          <p:nvPr>
            <p:ph type="title"/>
          </p:nvPr>
        </p:nvSpPr>
        <p:spPr/>
        <p:txBody>
          <a:bodyPr/>
          <a:lstStyle/>
          <a:p>
            <a:r>
              <a:rPr lang="en-US"/>
              <a:t>Facebook Own Posts By Hour | CamelBak</a:t>
            </a:r>
          </a:p>
        </p:txBody>
      </p:sp>
      <p:graphicFrame>
        <p:nvGraphicFramePr>
          <p:cNvPr id="6" name="Chart Placeholder 5">
            <a:extLst>
              <a:ext uri="{FF2B5EF4-FFF2-40B4-BE49-F238E27FC236}">
                <a16:creationId xmlns:a16="http://schemas.microsoft.com/office/drawing/2014/main" id="{048C16F3-4EDD-47B2-9D58-6A8ECB5B22B3}"/>
              </a:ext>
            </a:extLst>
          </p:cNvPr>
          <p:cNvGraphicFramePr>
            <a:graphicFrameLocks noGrp="1"/>
          </p:cNvGraphicFramePr>
          <p:nvPr>
            <p:ph type="chart" sz="quarter" idx="13"/>
            <p:extLst>
              <p:ext uri="{D42A27DB-BD31-4B8C-83A1-F6EECF244321}">
                <p14:modId xmlns:p14="http://schemas.microsoft.com/office/powerpoint/2010/main" val="1493171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85207C-B514-43B0-8612-8B6ECB494829}"/>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E804C9F4-2EDF-43EF-9B2F-C46060F720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0681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D1D1A-4FF8-4C5B-8383-18E042B62FDF}"/>
              </a:ext>
            </a:extLst>
          </p:cNvPr>
          <p:cNvSpPr>
            <a:spLocks noGrp="1"/>
          </p:cNvSpPr>
          <p:nvPr>
            <p:ph type="title"/>
          </p:nvPr>
        </p:nvSpPr>
        <p:spPr/>
        <p:txBody>
          <a:bodyPr/>
          <a:lstStyle/>
          <a:p>
            <a:r>
              <a:rPr lang="en-US"/>
              <a:t>Facebook Own Posts By Weekday | CamelBak</a:t>
            </a:r>
          </a:p>
        </p:txBody>
      </p:sp>
      <p:graphicFrame>
        <p:nvGraphicFramePr>
          <p:cNvPr id="6" name="Chart Placeholder 5">
            <a:extLst>
              <a:ext uri="{FF2B5EF4-FFF2-40B4-BE49-F238E27FC236}">
                <a16:creationId xmlns:a16="http://schemas.microsoft.com/office/drawing/2014/main" id="{6B8B9983-5D51-4B8F-B746-6A320CF92C6A}"/>
              </a:ext>
            </a:extLst>
          </p:cNvPr>
          <p:cNvGraphicFramePr>
            <a:graphicFrameLocks noGrp="1"/>
          </p:cNvGraphicFramePr>
          <p:nvPr>
            <p:ph type="chart" sz="quarter" idx="13"/>
            <p:extLst>
              <p:ext uri="{D42A27DB-BD31-4B8C-83A1-F6EECF244321}">
                <p14:modId xmlns:p14="http://schemas.microsoft.com/office/powerpoint/2010/main" val="1450686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E7437D-DBCB-4B52-B363-6FF60A484E9D}"/>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637DB8C4-2950-40D5-9CE9-0568B4459C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4836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3F25-8981-4CF7-9627-AE1FADDE35A9}"/>
              </a:ext>
            </a:extLst>
          </p:cNvPr>
          <p:cNvSpPr>
            <a:spLocks noGrp="1"/>
          </p:cNvSpPr>
          <p:nvPr>
            <p:ph type="title"/>
          </p:nvPr>
        </p:nvSpPr>
        <p:spPr/>
        <p:txBody>
          <a:bodyPr/>
          <a:lstStyle/>
          <a:p>
            <a:r>
              <a:rPr lang="en-US"/>
              <a:t>Facebook Interactions Distribution | CamelBak</a:t>
            </a:r>
          </a:p>
        </p:txBody>
      </p:sp>
      <p:graphicFrame>
        <p:nvGraphicFramePr>
          <p:cNvPr id="6" name="Chart Placeholder 5">
            <a:extLst>
              <a:ext uri="{FF2B5EF4-FFF2-40B4-BE49-F238E27FC236}">
                <a16:creationId xmlns:a16="http://schemas.microsoft.com/office/drawing/2014/main" id="{74875009-5AD1-40BE-9244-3DD648EF8983}"/>
              </a:ext>
            </a:extLst>
          </p:cNvPr>
          <p:cNvGraphicFramePr>
            <a:graphicFrameLocks noGrp="1"/>
          </p:cNvGraphicFramePr>
          <p:nvPr>
            <p:ph type="chart" sz="quarter" idx="13"/>
            <p:extLst>
              <p:ext uri="{D42A27DB-BD31-4B8C-83A1-F6EECF244321}">
                <p14:modId xmlns:p14="http://schemas.microsoft.com/office/powerpoint/2010/main" val="16762834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EE3FED-8040-465F-8AB7-EF5B6DF32458}"/>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AB154D43-C882-43F2-930C-D517494BE4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4394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573F7-DB97-41E4-B150-39E4A800B9A8}"/>
              </a:ext>
            </a:extLst>
          </p:cNvPr>
          <p:cNvSpPr>
            <a:spLocks noGrp="1"/>
          </p:cNvSpPr>
          <p:nvPr>
            <p:ph type="title"/>
          </p:nvPr>
        </p:nvSpPr>
        <p:spPr/>
        <p:txBody>
          <a:bodyPr/>
          <a:lstStyle/>
          <a:p>
            <a:r>
              <a:rPr lang="en-US"/>
              <a:t>Facebook Post Type Distribution Per Profile | CamelBak</a:t>
            </a:r>
          </a:p>
        </p:txBody>
      </p:sp>
      <p:graphicFrame>
        <p:nvGraphicFramePr>
          <p:cNvPr id="6" name="Chart Placeholder 5">
            <a:extLst>
              <a:ext uri="{FF2B5EF4-FFF2-40B4-BE49-F238E27FC236}">
                <a16:creationId xmlns:a16="http://schemas.microsoft.com/office/drawing/2014/main" id="{55C21C1B-DF34-444E-8597-10877CAFE00E}"/>
              </a:ext>
            </a:extLst>
          </p:cNvPr>
          <p:cNvGraphicFramePr>
            <a:graphicFrameLocks noGrp="1"/>
          </p:cNvGraphicFramePr>
          <p:nvPr>
            <p:ph type="chart" sz="quarter" idx="13"/>
            <p:extLst>
              <p:ext uri="{D42A27DB-BD31-4B8C-83A1-F6EECF244321}">
                <p14:modId xmlns:p14="http://schemas.microsoft.com/office/powerpoint/2010/main" val="28007721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C4C798-898B-4D98-AEFA-F990169F9B5B}"/>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F9AAC7CF-79FD-4D89-BECE-6471F3F00D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4190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66D70-202A-46EB-B780-318FF4FCA036}"/>
              </a:ext>
            </a:extLst>
          </p:cNvPr>
          <p:cNvSpPr>
            <a:spLocks noGrp="1"/>
          </p:cNvSpPr>
          <p:nvPr>
            <p:ph type="title"/>
          </p:nvPr>
        </p:nvSpPr>
        <p:spPr/>
        <p:txBody>
          <a:bodyPr/>
          <a:lstStyle/>
          <a:p>
            <a:r>
              <a:rPr lang="en-US"/>
              <a:t>Facebook Interaction Rate By Weekday | CamelBak</a:t>
            </a:r>
          </a:p>
        </p:txBody>
      </p:sp>
      <p:graphicFrame>
        <p:nvGraphicFramePr>
          <p:cNvPr id="6" name="Chart Placeholder 5">
            <a:extLst>
              <a:ext uri="{FF2B5EF4-FFF2-40B4-BE49-F238E27FC236}">
                <a16:creationId xmlns:a16="http://schemas.microsoft.com/office/drawing/2014/main" id="{3A159B7B-9085-4785-9C59-C79A2C3A1762}"/>
              </a:ext>
            </a:extLst>
          </p:cNvPr>
          <p:cNvGraphicFramePr>
            <a:graphicFrameLocks noGrp="1"/>
          </p:cNvGraphicFramePr>
          <p:nvPr>
            <p:ph type="chart" sz="quarter" idx="13"/>
            <p:extLst>
              <p:ext uri="{D42A27DB-BD31-4B8C-83A1-F6EECF244321}">
                <p14:modId xmlns:p14="http://schemas.microsoft.com/office/powerpoint/2010/main" val="2459969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039197-B753-4D49-B7BC-9DF315BBE540}"/>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0103657E-F128-4629-8D5A-DEBF4F4B7C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9276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39E2B-2A2F-4735-9A45-B06DF81F134A}"/>
              </a:ext>
            </a:extLst>
          </p:cNvPr>
          <p:cNvSpPr>
            <a:spLocks noGrp="1"/>
          </p:cNvSpPr>
          <p:nvPr>
            <p:ph type="title"/>
          </p:nvPr>
        </p:nvSpPr>
        <p:spPr/>
        <p:txBody>
          <a:bodyPr/>
          <a:lstStyle/>
          <a:p>
            <a:r>
              <a:rPr lang="en-US"/>
              <a:t>Facebook Interaction Rate | CamelBak</a:t>
            </a:r>
          </a:p>
        </p:txBody>
      </p:sp>
      <p:graphicFrame>
        <p:nvGraphicFramePr>
          <p:cNvPr id="6" name="Chart Placeholder 5">
            <a:extLst>
              <a:ext uri="{FF2B5EF4-FFF2-40B4-BE49-F238E27FC236}">
                <a16:creationId xmlns:a16="http://schemas.microsoft.com/office/drawing/2014/main" id="{33330E17-EF9A-45D2-A368-FE3F9A3970B2}"/>
              </a:ext>
            </a:extLst>
          </p:cNvPr>
          <p:cNvGraphicFramePr>
            <a:graphicFrameLocks noGrp="1"/>
          </p:cNvGraphicFramePr>
          <p:nvPr>
            <p:ph type="chart" sz="quarter" idx="13"/>
            <p:extLst>
              <p:ext uri="{D42A27DB-BD31-4B8C-83A1-F6EECF244321}">
                <p14:modId xmlns:p14="http://schemas.microsoft.com/office/powerpoint/2010/main" val="510676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310C09-F610-4FD3-8EAC-5634E620DDED}"/>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24B1A9B7-8B58-43B8-A278-9B896763B0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6254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ABA32-834F-4845-8920-78E429AADC44}"/>
              </a:ext>
            </a:extLst>
          </p:cNvPr>
          <p:cNvSpPr>
            <a:spLocks noGrp="1"/>
          </p:cNvSpPr>
          <p:nvPr>
            <p:ph type="title"/>
          </p:nvPr>
        </p:nvSpPr>
        <p:spPr/>
        <p:txBody>
          <a:bodyPr/>
          <a:lstStyle/>
          <a:p>
            <a:r>
              <a:rPr lang="en-US"/>
              <a:t>Facebook Interaction Rate By Post Type | CamelBak</a:t>
            </a:r>
          </a:p>
        </p:txBody>
      </p:sp>
      <p:graphicFrame>
        <p:nvGraphicFramePr>
          <p:cNvPr id="6" name="Chart Placeholder 5">
            <a:extLst>
              <a:ext uri="{FF2B5EF4-FFF2-40B4-BE49-F238E27FC236}">
                <a16:creationId xmlns:a16="http://schemas.microsoft.com/office/drawing/2014/main" id="{ED33CD31-9968-47E3-942E-65F414E5689B}"/>
              </a:ext>
            </a:extLst>
          </p:cNvPr>
          <p:cNvGraphicFramePr>
            <a:graphicFrameLocks noGrp="1"/>
          </p:cNvGraphicFramePr>
          <p:nvPr>
            <p:ph type="chart" sz="quarter" idx="13"/>
            <p:extLst>
              <p:ext uri="{D42A27DB-BD31-4B8C-83A1-F6EECF244321}">
                <p14:modId xmlns:p14="http://schemas.microsoft.com/office/powerpoint/2010/main" val="1123211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34E557-E6C7-4758-BDD6-9DCC3D81AAA4}"/>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39D28FAD-097E-40CB-BE9A-A8A635D12D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5482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D3EAA-B5A2-4F95-9994-C78823C7DC00}"/>
              </a:ext>
            </a:extLst>
          </p:cNvPr>
          <p:cNvSpPr>
            <a:spLocks noGrp="1"/>
          </p:cNvSpPr>
          <p:nvPr>
            <p:ph type="title"/>
          </p:nvPr>
        </p:nvSpPr>
        <p:spPr/>
        <p:txBody>
          <a:bodyPr/>
          <a:lstStyle/>
          <a:p>
            <a:r>
              <a:rPr lang="en-US"/>
              <a:t>Facebook Interaction Rate By Hour | CamelBak</a:t>
            </a:r>
          </a:p>
        </p:txBody>
      </p:sp>
      <p:graphicFrame>
        <p:nvGraphicFramePr>
          <p:cNvPr id="6" name="Chart Placeholder 5">
            <a:extLst>
              <a:ext uri="{FF2B5EF4-FFF2-40B4-BE49-F238E27FC236}">
                <a16:creationId xmlns:a16="http://schemas.microsoft.com/office/drawing/2014/main" id="{C2B52310-2F19-42CF-ACD0-B9EDA3181567}"/>
              </a:ext>
            </a:extLst>
          </p:cNvPr>
          <p:cNvGraphicFramePr>
            <a:graphicFrameLocks noGrp="1"/>
          </p:cNvGraphicFramePr>
          <p:nvPr>
            <p:ph type="chart" sz="quarter" idx="13"/>
            <p:extLst>
              <p:ext uri="{D42A27DB-BD31-4B8C-83A1-F6EECF244321}">
                <p14:modId xmlns:p14="http://schemas.microsoft.com/office/powerpoint/2010/main" val="301300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BB9E8E-D8FB-48ED-94DD-1902D784EA98}"/>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6CDB40F6-AC51-4D24-BFC0-B807F6F571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62363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3DBC2-8418-4707-956B-F6CD2CB42E17}"/>
              </a:ext>
            </a:extLst>
          </p:cNvPr>
          <p:cNvSpPr>
            <a:spLocks noGrp="1"/>
          </p:cNvSpPr>
          <p:nvPr>
            <p:ph type="title"/>
          </p:nvPr>
        </p:nvSpPr>
        <p:spPr/>
        <p:txBody>
          <a:bodyPr/>
          <a:lstStyle/>
          <a:p>
            <a:r>
              <a:rPr lang="en-US"/>
              <a:t>Facebook Hashtag Detection | CamelBak</a:t>
            </a:r>
          </a:p>
        </p:txBody>
      </p:sp>
      <p:graphicFrame>
        <p:nvGraphicFramePr>
          <p:cNvPr id="5" name="Table Placeholder 4">
            <a:extLst>
              <a:ext uri="{FF2B5EF4-FFF2-40B4-BE49-F238E27FC236}">
                <a16:creationId xmlns:a16="http://schemas.microsoft.com/office/drawing/2014/main" id="{863FC6AF-FF2B-4897-A051-2568FD2C5A8D}"/>
              </a:ext>
            </a:extLst>
          </p:cNvPr>
          <p:cNvGraphicFramePr>
            <a:graphicFrameLocks noGrp="1"/>
          </p:cNvGraphicFramePr>
          <p:nvPr>
            <p:ph type="tbl" sz="quarter" idx="13"/>
            <p:extLst>
              <p:ext uri="{D42A27DB-BD31-4B8C-83A1-F6EECF244321}">
                <p14:modId xmlns:p14="http://schemas.microsoft.com/office/powerpoint/2010/main" val="3545668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6593570"/>
                    </a:ext>
                  </a:extLst>
                </a:gridCol>
                <a:gridCol w="1152144">
                  <a:extLst>
                    <a:ext uri="{9D8B030D-6E8A-4147-A177-3AD203B41FA5}">
                      <a16:colId xmlns:a16="http://schemas.microsoft.com/office/drawing/2014/main" val="3308094978"/>
                    </a:ext>
                  </a:extLst>
                </a:gridCol>
                <a:gridCol w="1152144">
                  <a:extLst>
                    <a:ext uri="{9D8B030D-6E8A-4147-A177-3AD203B41FA5}">
                      <a16:colId xmlns:a16="http://schemas.microsoft.com/office/drawing/2014/main" val="965982207"/>
                    </a:ext>
                  </a:extLst>
                </a:gridCol>
                <a:gridCol w="1152144">
                  <a:extLst>
                    <a:ext uri="{9D8B030D-6E8A-4147-A177-3AD203B41FA5}">
                      <a16:colId xmlns:a16="http://schemas.microsoft.com/office/drawing/2014/main" val="897232362"/>
                    </a:ext>
                  </a:extLst>
                </a:gridCol>
                <a:gridCol w="1152144">
                  <a:extLst>
                    <a:ext uri="{9D8B030D-6E8A-4147-A177-3AD203B41FA5}">
                      <a16:colId xmlns:a16="http://schemas.microsoft.com/office/drawing/2014/main" val="4197159428"/>
                    </a:ext>
                  </a:extLst>
                </a:gridCol>
                <a:gridCol w="1152144">
                  <a:extLst>
                    <a:ext uri="{9D8B030D-6E8A-4147-A177-3AD203B41FA5}">
                      <a16:colId xmlns:a16="http://schemas.microsoft.com/office/drawing/2014/main" val="282977377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000328792"/>
                  </a:ext>
                </a:extLst>
              </a:tr>
              <a:tr h="370840">
                <a:tc>
                  <a:txBody>
                    <a:bodyPr/>
                    <a:lstStyle/>
                    <a:p>
                      <a:r>
                        <a:rPr lang="en-US" sz="1000"/>
                        <a:t>#CamelbakArgentina</a:t>
                      </a:r>
                    </a:p>
                  </a:txBody>
                  <a:tcPr/>
                </a:tc>
                <a:tc>
                  <a:txBody>
                    <a:bodyPr/>
                    <a:lstStyle/>
                    <a:p>
                      <a:r>
                        <a:rPr lang="en-US" sz="1000"/>
                        <a:t>4</a:t>
                      </a:r>
                    </a:p>
                  </a:txBody>
                  <a:tcPr/>
                </a:tc>
                <a:tc>
                  <a:txBody>
                    <a:bodyPr/>
                    <a:lstStyle/>
                    <a:p>
                      <a:r>
                        <a:rPr lang="en-US" sz="1000"/>
                        <a:t>23.75</a:t>
                      </a:r>
                    </a:p>
                  </a:txBody>
                  <a:tcPr/>
                </a:tc>
                <a:tc>
                  <a:txBody>
                    <a:bodyPr/>
                    <a:lstStyle/>
                    <a:p>
                      <a:r>
                        <a:rPr lang="en-US" sz="1000"/>
                        <a:t>9</a:t>
                      </a:r>
                    </a:p>
                  </a:txBody>
                  <a:tcPr/>
                </a:tc>
                <a:tc>
                  <a:txBody>
                    <a:bodyPr/>
                    <a:lstStyle/>
                    <a:p>
                      <a:r>
                        <a:rPr lang="en-US" sz="1000"/>
                        <a:t>0.25</a:t>
                      </a:r>
                    </a:p>
                  </a:txBody>
                  <a:tcPr/>
                </a:tc>
                <a:tc>
                  <a:txBody>
                    <a:bodyPr/>
                    <a:lstStyle/>
                    <a:p>
                      <a:r>
                        <a:rPr lang="en-US" sz="1000"/>
                        <a:t>33</a:t>
                      </a:r>
                    </a:p>
                  </a:txBody>
                  <a:tcPr/>
                </a:tc>
                <a:extLst>
                  <a:ext uri="{0D108BD9-81ED-4DB2-BD59-A6C34878D82A}">
                    <a16:rowId xmlns:a16="http://schemas.microsoft.com/office/drawing/2014/main" val="3459591675"/>
                  </a:ext>
                </a:extLst>
              </a:tr>
              <a:tr h="370840">
                <a:tc>
                  <a:txBody>
                    <a:bodyPr/>
                    <a:lstStyle/>
                    <a:p>
                      <a:r>
                        <a:rPr lang="en-US" sz="1000"/>
                        <a:t>#Camelbak</a:t>
                      </a:r>
                    </a:p>
                  </a:txBody>
                  <a:tcPr/>
                </a:tc>
                <a:tc>
                  <a:txBody>
                    <a:bodyPr/>
                    <a:lstStyle/>
                    <a:p>
                      <a:r>
                        <a:rPr lang="en-US" sz="1000"/>
                        <a:t>4</a:t>
                      </a:r>
                    </a:p>
                  </a:txBody>
                  <a:tcPr/>
                </a:tc>
                <a:tc>
                  <a:txBody>
                    <a:bodyPr/>
                    <a:lstStyle/>
                    <a:p>
                      <a:r>
                        <a:rPr lang="en-US" sz="1000"/>
                        <a:t>23.75</a:t>
                      </a:r>
                    </a:p>
                  </a:txBody>
                  <a:tcPr/>
                </a:tc>
                <a:tc>
                  <a:txBody>
                    <a:bodyPr/>
                    <a:lstStyle/>
                    <a:p>
                      <a:r>
                        <a:rPr lang="en-US" sz="1000"/>
                        <a:t>9</a:t>
                      </a:r>
                    </a:p>
                  </a:txBody>
                  <a:tcPr/>
                </a:tc>
                <a:tc>
                  <a:txBody>
                    <a:bodyPr/>
                    <a:lstStyle/>
                    <a:p>
                      <a:r>
                        <a:rPr lang="en-US" sz="1000"/>
                        <a:t>0.25</a:t>
                      </a:r>
                    </a:p>
                  </a:txBody>
                  <a:tcPr/>
                </a:tc>
                <a:tc>
                  <a:txBody>
                    <a:bodyPr/>
                    <a:lstStyle/>
                    <a:p>
                      <a:r>
                        <a:rPr lang="en-US" sz="1000"/>
                        <a:t>33</a:t>
                      </a:r>
                    </a:p>
                  </a:txBody>
                  <a:tcPr/>
                </a:tc>
                <a:extLst>
                  <a:ext uri="{0D108BD9-81ED-4DB2-BD59-A6C34878D82A}">
                    <a16:rowId xmlns:a16="http://schemas.microsoft.com/office/drawing/2014/main" val="2414054013"/>
                  </a:ext>
                </a:extLst>
              </a:tr>
              <a:tr h="370840">
                <a:tc>
                  <a:txBody>
                    <a:bodyPr/>
                    <a:lstStyle/>
                    <a:p>
                      <a:r>
                        <a:rPr lang="en-US" sz="1000"/>
                        <a:t>#agua</a:t>
                      </a:r>
                    </a:p>
                  </a:txBody>
                  <a:tcPr/>
                </a:tc>
                <a:tc>
                  <a:txBody>
                    <a:bodyPr/>
                    <a:lstStyle/>
                    <a:p>
                      <a:r>
                        <a:rPr lang="en-US" sz="1000"/>
                        <a:t>4</a:t>
                      </a:r>
                    </a:p>
                  </a:txBody>
                  <a:tcPr/>
                </a:tc>
                <a:tc>
                  <a:txBody>
                    <a:bodyPr/>
                    <a:lstStyle/>
                    <a:p>
                      <a:r>
                        <a:rPr lang="en-US" sz="1000"/>
                        <a:t>23.75</a:t>
                      </a:r>
                    </a:p>
                  </a:txBody>
                  <a:tcPr/>
                </a:tc>
                <a:tc>
                  <a:txBody>
                    <a:bodyPr/>
                    <a:lstStyle/>
                    <a:p>
                      <a:r>
                        <a:rPr lang="en-US" sz="1000"/>
                        <a:t>9</a:t>
                      </a:r>
                    </a:p>
                  </a:txBody>
                  <a:tcPr/>
                </a:tc>
                <a:tc>
                  <a:txBody>
                    <a:bodyPr/>
                    <a:lstStyle/>
                    <a:p>
                      <a:r>
                        <a:rPr lang="en-US" sz="1000"/>
                        <a:t>0.25</a:t>
                      </a:r>
                    </a:p>
                  </a:txBody>
                  <a:tcPr/>
                </a:tc>
                <a:tc>
                  <a:txBody>
                    <a:bodyPr/>
                    <a:lstStyle/>
                    <a:p>
                      <a:r>
                        <a:rPr lang="en-US" sz="1000"/>
                        <a:t>33</a:t>
                      </a:r>
                    </a:p>
                  </a:txBody>
                  <a:tcPr/>
                </a:tc>
                <a:extLst>
                  <a:ext uri="{0D108BD9-81ED-4DB2-BD59-A6C34878D82A}">
                    <a16:rowId xmlns:a16="http://schemas.microsoft.com/office/drawing/2014/main" val="1310208668"/>
                  </a:ext>
                </a:extLst>
              </a:tr>
              <a:tr h="370840">
                <a:tc>
                  <a:txBody>
                    <a:bodyPr/>
                    <a:lstStyle/>
                    <a:p>
                      <a:r>
                        <a:rPr lang="en-US" sz="1000"/>
                        <a:t>#hidratacion</a:t>
                      </a:r>
                    </a:p>
                  </a:txBody>
                  <a:tcPr/>
                </a:tc>
                <a:tc>
                  <a:txBody>
                    <a:bodyPr/>
                    <a:lstStyle/>
                    <a:p>
                      <a:r>
                        <a:rPr lang="en-US" sz="1000"/>
                        <a:t>4</a:t>
                      </a:r>
                    </a:p>
                  </a:txBody>
                  <a:tcPr/>
                </a:tc>
                <a:tc>
                  <a:txBody>
                    <a:bodyPr/>
                    <a:lstStyle/>
                    <a:p>
                      <a:r>
                        <a:rPr lang="en-US" sz="1000"/>
                        <a:t>23.75</a:t>
                      </a:r>
                    </a:p>
                  </a:txBody>
                  <a:tcPr/>
                </a:tc>
                <a:tc>
                  <a:txBody>
                    <a:bodyPr/>
                    <a:lstStyle/>
                    <a:p>
                      <a:r>
                        <a:rPr lang="en-US" sz="1000"/>
                        <a:t>9</a:t>
                      </a:r>
                    </a:p>
                  </a:txBody>
                  <a:tcPr/>
                </a:tc>
                <a:tc>
                  <a:txBody>
                    <a:bodyPr/>
                    <a:lstStyle/>
                    <a:p>
                      <a:r>
                        <a:rPr lang="en-US" sz="1000"/>
                        <a:t>0.25</a:t>
                      </a:r>
                    </a:p>
                  </a:txBody>
                  <a:tcPr/>
                </a:tc>
                <a:tc>
                  <a:txBody>
                    <a:bodyPr/>
                    <a:lstStyle/>
                    <a:p>
                      <a:r>
                        <a:rPr lang="en-US" sz="1000"/>
                        <a:t>33</a:t>
                      </a:r>
                    </a:p>
                  </a:txBody>
                  <a:tcPr/>
                </a:tc>
                <a:extLst>
                  <a:ext uri="{0D108BD9-81ED-4DB2-BD59-A6C34878D82A}">
                    <a16:rowId xmlns:a16="http://schemas.microsoft.com/office/drawing/2014/main" val="2662782939"/>
                  </a:ext>
                </a:extLst>
              </a:tr>
              <a:tr h="370840">
                <a:tc>
                  <a:txBody>
                    <a:bodyPr/>
                    <a:lstStyle/>
                    <a:p>
                      <a:r>
                        <a:rPr lang="en-US" sz="1000"/>
                        <a:t>#deportes</a:t>
                      </a:r>
                    </a:p>
                  </a:txBody>
                  <a:tcPr/>
                </a:tc>
                <a:tc>
                  <a:txBody>
                    <a:bodyPr/>
                    <a:lstStyle/>
                    <a:p>
                      <a:r>
                        <a:rPr lang="en-US" sz="1000"/>
                        <a:t>4</a:t>
                      </a:r>
                    </a:p>
                  </a:txBody>
                  <a:tcPr/>
                </a:tc>
                <a:tc>
                  <a:txBody>
                    <a:bodyPr/>
                    <a:lstStyle/>
                    <a:p>
                      <a:r>
                        <a:rPr lang="en-US" sz="1000"/>
                        <a:t>23.75</a:t>
                      </a:r>
                    </a:p>
                  </a:txBody>
                  <a:tcPr/>
                </a:tc>
                <a:tc>
                  <a:txBody>
                    <a:bodyPr/>
                    <a:lstStyle/>
                    <a:p>
                      <a:r>
                        <a:rPr lang="en-US" sz="1000"/>
                        <a:t>9</a:t>
                      </a:r>
                    </a:p>
                  </a:txBody>
                  <a:tcPr/>
                </a:tc>
                <a:tc>
                  <a:txBody>
                    <a:bodyPr/>
                    <a:lstStyle/>
                    <a:p>
                      <a:r>
                        <a:rPr lang="en-US" sz="1000"/>
                        <a:t>0.25</a:t>
                      </a:r>
                    </a:p>
                  </a:txBody>
                  <a:tcPr/>
                </a:tc>
                <a:tc>
                  <a:txBody>
                    <a:bodyPr/>
                    <a:lstStyle/>
                    <a:p>
                      <a:r>
                        <a:rPr lang="en-US" sz="1000"/>
                        <a:t>33</a:t>
                      </a:r>
                    </a:p>
                  </a:txBody>
                  <a:tcPr/>
                </a:tc>
                <a:extLst>
                  <a:ext uri="{0D108BD9-81ED-4DB2-BD59-A6C34878D82A}">
                    <a16:rowId xmlns:a16="http://schemas.microsoft.com/office/drawing/2014/main" val="561307500"/>
                  </a:ext>
                </a:extLst>
              </a:tr>
              <a:tr h="370840">
                <a:tc>
                  <a:txBody>
                    <a:bodyPr/>
                    <a:lstStyle/>
                    <a:p>
                      <a:r>
                        <a:rPr lang="en-US" sz="1000"/>
                        <a:t>#ciclismo</a:t>
                      </a:r>
                    </a:p>
                  </a:txBody>
                  <a:tcPr/>
                </a:tc>
                <a:tc>
                  <a:txBody>
                    <a:bodyPr/>
                    <a:lstStyle/>
                    <a:p>
                      <a:r>
                        <a:rPr lang="en-US" sz="1000"/>
                        <a:t>4</a:t>
                      </a:r>
                    </a:p>
                  </a:txBody>
                  <a:tcPr/>
                </a:tc>
                <a:tc>
                  <a:txBody>
                    <a:bodyPr/>
                    <a:lstStyle/>
                    <a:p>
                      <a:r>
                        <a:rPr lang="en-US" sz="1000"/>
                        <a:t>23.75</a:t>
                      </a:r>
                    </a:p>
                  </a:txBody>
                  <a:tcPr/>
                </a:tc>
                <a:tc>
                  <a:txBody>
                    <a:bodyPr/>
                    <a:lstStyle/>
                    <a:p>
                      <a:r>
                        <a:rPr lang="en-US" sz="1000"/>
                        <a:t>9</a:t>
                      </a:r>
                    </a:p>
                  </a:txBody>
                  <a:tcPr/>
                </a:tc>
                <a:tc>
                  <a:txBody>
                    <a:bodyPr/>
                    <a:lstStyle/>
                    <a:p>
                      <a:r>
                        <a:rPr lang="en-US" sz="1000"/>
                        <a:t>0.25</a:t>
                      </a:r>
                    </a:p>
                  </a:txBody>
                  <a:tcPr/>
                </a:tc>
                <a:tc>
                  <a:txBody>
                    <a:bodyPr/>
                    <a:lstStyle/>
                    <a:p>
                      <a:r>
                        <a:rPr lang="en-US" sz="1000"/>
                        <a:t>33</a:t>
                      </a:r>
                    </a:p>
                  </a:txBody>
                  <a:tcPr/>
                </a:tc>
                <a:extLst>
                  <a:ext uri="{0D108BD9-81ED-4DB2-BD59-A6C34878D82A}">
                    <a16:rowId xmlns:a16="http://schemas.microsoft.com/office/drawing/2014/main" val="2988828683"/>
                  </a:ext>
                </a:extLst>
              </a:tr>
              <a:tr h="370840">
                <a:tc>
                  <a:txBody>
                    <a:bodyPr/>
                    <a:lstStyle/>
                    <a:p>
                      <a:r>
                        <a:rPr lang="en-US" sz="1000"/>
                        <a:t>#podium</a:t>
                      </a:r>
                    </a:p>
                  </a:txBody>
                  <a:tcPr/>
                </a:tc>
                <a:tc>
                  <a:txBody>
                    <a:bodyPr/>
                    <a:lstStyle/>
                    <a:p>
                      <a:r>
                        <a:rPr lang="en-US" sz="1000"/>
                        <a:t>2</a:t>
                      </a:r>
                    </a:p>
                  </a:txBody>
                  <a:tcPr/>
                </a:tc>
                <a:tc>
                  <a:txBody>
                    <a:bodyPr/>
                    <a:lstStyle/>
                    <a:p>
                      <a:r>
                        <a:rPr lang="en-US" sz="1000"/>
                        <a:t>17.5</a:t>
                      </a:r>
                    </a:p>
                  </a:txBody>
                  <a:tcPr/>
                </a:tc>
                <a:tc>
                  <a:txBody>
                    <a:bodyPr/>
                    <a:lstStyle/>
                    <a:p>
                      <a:r>
                        <a:rPr lang="en-US" sz="1000"/>
                        <a:t>1.5</a:t>
                      </a:r>
                    </a:p>
                  </a:txBody>
                  <a:tcPr/>
                </a:tc>
                <a:tc>
                  <a:txBody>
                    <a:bodyPr/>
                    <a:lstStyle/>
                    <a:p>
                      <a:r>
                        <a:rPr lang="en-US" sz="1000"/>
                        <a:t>0</a:t>
                      </a:r>
                    </a:p>
                  </a:txBody>
                  <a:tcPr/>
                </a:tc>
                <a:tc>
                  <a:txBody>
                    <a:bodyPr/>
                    <a:lstStyle/>
                    <a:p>
                      <a:r>
                        <a:rPr lang="en-US" sz="1000"/>
                        <a:t>19</a:t>
                      </a:r>
                    </a:p>
                  </a:txBody>
                  <a:tcPr/>
                </a:tc>
                <a:extLst>
                  <a:ext uri="{0D108BD9-81ED-4DB2-BD59-A6C34878D82A}">
                    <a16:rowId xmlns:a16="http://schemas.microsoft.com/office/drawing/2014/main" val="1798381834"/>
                  </a:ext>
                </a:extLst>
              </a:tr>
              <a:tr h="370840">
                <a:tc>
                  <a:txBody>
                    <a:bodyPr/>
                    <a:lstStyle/>
                    <a:p>
                      <a:r>
                        <a:rPr lang="en-US" sz="1000"/>
                        <a:t>#lobo</a:t>
                      </a:r>
                    </a:p>
                  </a:txBody>
                  <a:tcPr/>
                </a:tc>
                <a:tc>
                  <a:txBody>
                    <a:bodyPr/>
                    <a:lstStyle/>
                    <a:p>
                      <a:r>
                        <a:rPr lang="en-US" sz="1000"/>
                        <a:t>1</a:t>
                      </a:r>
                    </a:p>
                  </a:txBody>
                  <a:tcPr/>
                </a:tc>
                <a:tc>
                  <a:txBody>
                    <a:bodyPr/>
                    <a:lstStyle/>
                    <a:p>
                      <a:r>
                        <a:rPr lang="en-US" sz="1000"/>
                        <a:t>36</a:t>
                      </a:r>
                    </a:p>
                  </a:txBody>
                  <a:tcPr/>
                </a:tc>
                <a:tc>
                  <a:txBody>
                    <a:bodyPr/>
                    <a:lstStyle/>
                    <a:p>
                      <a:r>
                        <a:rPr lang="en-US" sz="1000"/>
                        <a:t>31</a:t>
                      </a:r>
                    </a:p>
                  </a:txBody>
                  <a:tcPr/>
                </a:tc>
                <a:tc>
                  <a:txBody>
                    <a:bodyPr/>
                    <a:lstStyle/>
                    <a:p>
                      <a:r>
                        <a:rPr lang="en-US" sz="1000"/>
                        <a:t>1</a:t>
                      </a:r>
                    </a:p>
                  </a:txBody>
                  <a:tcPr/>
                </a:tc>
                <a:tc>
                  <a:txBody>
                    <a:bodyPr/>
                    <a:lstStyle/>
                    <a:p>
                      <a:r>
                        <a:rPr lang="en-US" sz="1000"/>
                        <a:t>68</a:t>
                      </a:r>
                    </a:p>
                  </a:txBody>
                  <a:tcPr/>
                </a:tc>
                <a:extLst>
                  <a:ext uri="{0D108BD9-81ED-4DB2-BD59-A6C34878D82A}">
                    <a16:rowId xmlns:a16="http://schemas.microsoft.com/office/drawing/2014/main" val="3005018217"/>
                  </a:ext>
                </a:extLst>
              </a:tr>
            </a:tbl>
          </a:graphicData>
        </a:graphic>
      </p:graphicFrame>
      <p:sp>
        <p:nvSpPr>
          <p:cNvPr id="4" name="Text Placeholder 3">
            <a:extLst>
              <a:ext uri="{FF2B5EF4-FFF2-40B4-BE49-F238E27FC236}">
                <a16:creationId xmlns:a16="http://schemas.microsoft.com/office/drawing/2014/main" id="{82A80914-E6E4-46A8-9AA1-89D66EE50983}"/>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857091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7E5E8-7784-4B17-8C0C-F7E2748A57F0}"/>
              </a:ext>
            </a:extLst>
          </p:cNvPr>
          <p:cNvSpPr>
            <a:spLocks noGrp="1"/>
          </p:cNvSpPr>
          <p:nvPr>
            <p:ph type="title"/>
          </p:nvPr>
        </p:nvSpPr>
        <p:spPr/>
        <p:txBody>
          <a:bodyPr/>
          <a:lstStyle/>
          <a:p>
            <a:r>
              <a:rPr lang="en-US"/>
              <a:t>Facebook Post Table + Reactions | CamelBak - 1 of 5</a:t>
            </a:r>
          </a:p>
        </p:txBody>
      </p:sp>
      <p:graphicFrame>
        <p:nvGraphicFramePr>
          <p:cNvPr id="5" name="Table Placeholder 4">
            <a:extLst>
              <a:ext uri="{FF2B5EF4-FFF2-40B4-BE49-F238E27FC236}">
                <a16:creationId xmlns:a16="http://schemas.microsoft.com/office/drawing/2014/main" id="{F46C501E-8CCA-4B80-BC9F-80A3077DE743}"/>
              </a:ext>
            </a:extLst>
          </p:cNvPr>
          <p:cNvGraphicFramePr>
            <a:graphicFrameLocks noGrp="1"/>
          </p:cNvGraphicFramePr>
          <p:nvPr>
            <p:ph type="tbl" sz="quarter" idx="13"/>
            <p:extLst>
              <p:ext uri="{D42A27DB-BD31-4B8C-83A1-F6EECF244321}">
                <p14:modId xmlns:p14="http://schemas.microsoft.com/office/powerpoint/2010/main" val="915229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48084789"/>
                    </a:ext>
                  </a:extLst>
                </a:gridCol>
                <a:gridCol w="493776">
                  <a:extLst>
                    <a:ext uri="{9D8B030D-6E8A-4147-A177-3AD203B41FA5}">
                      <a16:colId xmlns:a16="http://schemas.microsoft.com/office/drawing/2014/main" val="1222663389"/>
                    </a:ext>
                  </a:extLst>
                </a:gridCol>
                <a:gridCol w="493776">
                  <a:extLst>
                    <a:ext uri="{9D8B030D-6E8A-4147-A177-3AD203B41FA5}">
                      <a16:colId xmlns:a16="http://schemas.microsoft.com/office/drawing/2014/main" val="1948094310"/>
                    </a:ext>
                  </a:extLst>
                </a:gridCol>
                <a:gridCol w="493776">
                  <a:extLst>
                    <a:ext uri="{9D8B030D-6E8A-4147-A177-3AD203B41FA5}">
                      <a16:colId xmlns:a16="http://schemas.microsoft.com/office/drawing/2014/main" val="1364695546"/>
                    </a:ext>
                  </a:extLst>
                </a:gridCol>
                <a:gridCol w="493776">
                  <a:extLst>
                    <a:ext uri="{9D8B030D-6E8A-4147-A177-3AD203B41FA5}">
                      <a16:colId xmlns:a16="http://schemas.microsoft.com/office/drawing/2014/main" val="446144613"/>
                    </a:ext>
                  </a:extLst>
                </a:gridCol>
                <a:gridCol w="493776">
                  <a:extLst>
                    <a:ext uri="{9D8B030D-6E8A-4147-A177-3AD203B41FA5}">
                      <a16:colId xmlns:a16="http://schemas.microsoft.com/office/drawing/2014/main" val="814385636"/>
                    </a:ext>
                  </a:extLst>
                </a:gridCol>
                <a:gridCol w="493776">
                  <a:extLst>
                    <a:ext uri="{9D8B030D-6E8A-4147-A177-3AD203B41FA5}">
                      <a16:colId xmlns:a16="http://schemas.microsoft.com/office/drawing/2014/main" val="1823539794"/>
                    </a:ext>
                  </a:extLst>
                </a:gridCol>
                <a:gridCol w="493776">
                  <a:extLst>
                    <a:ext uri="{9D8B030D-6E8A-4147-A177-3AD203B41FA5}">
                      <a16:colId xmlns:a16="http://schemas.microsoft.com/office/drawing/2014/main" val="2462719976"/>
                    </a:ext>
                  </a:extLst>
                </a:gridCol>
                <a:gridCol w="493776">
                  <a:extLst>
                    <a:ext uri="{9D8B030D-6E8A-4147-A177-3AD203B41FA5}">
                      <a16:colId xmlns:a16="http://schemas.microsoft.com/office/drawing/2014/main" val="78496322"/>
                    </a:ext>
                  </a:extLst>
                </a:gridCol>
                <a:gridCol w="493776">
                  <a:extLst>
                    <a:ext uri="{9D8B030D-6E8A-4147-A177-3AD203B41FA5}">
                      <a16:colId xmlns:a16="http://schemas.microsoft.com/office/drawing/2014/main" val="3206560430"/>
                    </a:ext>
                  </a:extLst>
                </a:gridCol>
                <a:gridCol w="493776">
                  <a:extLst>
                    <a:ext uri="{9D8B030D-6E8A-4147-A177-3AD203B41FA5}">
                      <a16:colId xmlns:a16="http://schemas.microsoft.com/office/drawing/2014/main" val="4250943679"/>
                    </a:ext>
                  </a:extLst>
                </a:gridCol>
                <a:gridCol w="493776">
                  <a:extLst>
                    <a:ext uri="{9D8B030D-6E8A-4147-A177-3AD203B41FA5}">
                      <a16:colId xmlns:a16="http://schemas.microsoft.com/office/drawing/2014/main" val="644783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029418"/>
                  </a:ext>
                </a:extLst>
              </a:tr>
            </a:tbl>
          </a:graphicData>
        </a:graphic>
      </p:graphicFrame>
      <p:sp>
        <p:nvSpPr>
          <p:cNvPr id="4" name="Text Placeholder 3">
            <a:extLst>
              <a:ext uri="{FF2B5EF4-FFF2-40B4-BE49-F238E27FC236}">
                <a16:creationId xmlns:a16="http://schemas.microsoft.com/office/drawing/2014/main" id="{44905C81-2BC6-4656-AA80-20507067895B}"/>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550529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5F84B-250A-4B28-B821-3429DF4722E1}"/>
              </a:ext>
            </a:extLst>
          </p:cNvPr>
          <p:cNvSpPr>
            <a:spLocks noGrp="1"/>
          </p:cNvSpPr>
          <p:nvPr>
            <p:ph type="title"/>
          </p:nvPr>
        </p:nvSpPr>
        <p:spPr/>
        <p:txBody>
          <a:bodyPr/>
          <a:lstStyle/>
          <a:p>
            <a:r>
              <a:rPr lang="en-US"/>
              <a:t>Facebook Post Table + Reactions | CamelBak - 2 of 5</a:t>
            </a:r>
          </a:p>
        </p:txBody>
      </p:sp>
      <p:graphicFrame>
        <p:nvGraphicFramePr>
          <p:cNvPr id="5" name="Table Placeholder 4">
            <a:extLst>
              <a:ext uri="{FF2B5EF4-FFF2-40B4-BE49-F238E27FC236}">
                <a16:creationId xmlns:a16="http://schemas.microsoft.com/office/drawing/2014/main" id="{1DC75BF8-CBBC-47D8-A3C4-F8ECF85AC6EF}"/>
              </a:ext>
            </a:extLst>
          </p:cNvPr>
          <p:cNvGraphicFramePr>
            <a:graphicFrameLocks noGrp="1"/>
          </p:cNvGraphicFramePr>
          <p:nvPr>
            <p:ph type="tbl" sz="quarter" idx="13"/>
            <p:extLst>
              <p:ext uri="{D42A27DB-BD31-4B8C-83A1-F6EECF244321}">
                <p14:modId xmlns:p14="http://schemas.microsoft.com/office/powerpoint/2010/main" val="386962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9702603"/>
                    </a:ext>
                  </a:extLst>
                </a:gridCol>
                <a:gridCol w="493776">
                  <a:extLst>
                    <a:ext uri="{9D8B030D-6E8A-4147-A177-3AD203B41FA5}">
                      <a16:colId xmlns:a16="http://schemas.microsoft.com/office/drawing/2014/main" val="4103848142"/>
                    </a:ext>
                  </a:extLst>
                </a:gridCol>
                <a:gridCol w="493776">
                  <a:extLst>
                    <a:ext uri="{9D8B030D-6E8A-4147-A177-3AD203B41FA5}">
                      <a16:colId xmlns:a16="http://schemas.microsoft.com/office/drawing/2014/main" val="3939012249"/>
                    </a:ext>
                  </a:extLst>
                </a:gridCol>
                <a:gridCol w="493776">
                  <a:extLst>
                    <a:ext uri="{9D8B030D-6E8A-4147-A177-3AD203B41FA5}">
                      <a16:colId xmlns:a16="http://schemas.microsoft.com/office/drawing/2014/main" val="630738928"/>
                    </a:ext>
                  </a:extLst>
                </a:gridCol>
                <a:gridCol w="493776">
                  <a:extLst>
                    <a:ext uri="{9D8B030D-6E8A-4147-A177-3AD203B41FA5}">
                      <a16:colId xmlns:a16="http://schemas.microsoft.com/office/drawing/2014/main" val="1839463933"/>
                    </a:ext>
                  </a:extLst>
                </a:gridCol>
                <a:gridCol w="493776">
                  <a:extLst>
                    <a:ext uri="{9D8B030D-6E8A-4147-A177-3AD203B41FA5}">
                      <a16:colId xmlns:a16="http://schemas.microsoft.com/office/drawing/2014/main" val="1867239684"/>
                    </a:ext>
                  </a:extLst>
                </a:gridCol>
                <a:gridCol w="493776">
                  <a:extLst>
                    <a:ext uri="{9D8B030D-6E8A-4147-A177-3AD203B41FA5}">
                      <a16:colId xmlns:a16="http://schemas.microsoft.com/office/drawing/2014/main" val="324555627"/>
                    </a:ext>
                  </a:extLst>
                </a:gridCol>
                <a:gridCol w="493776">
                  <a:extLst>
                    <a:ext uri="{9D8B030D-6E8A-4147-A177-3AD203B41FA5}">
                      <a16:colId xmlns:a16="http://schemas.microsoft.com/office/drawing/2014/main" val="3772570663"/>
                    </a:ext>
                  </a:extLst>
                </a:gridCol>
                <a:gridCol w="493776">
                  <a:extLst>
                    <a:ext uri="{9D8B030D-6E8A-4147-A177-3AD203B41FA5}">
                      <a16:colId xmlns:a16="http://schemas.microsoft.com/office/drawing/2014/main" val="2786329815"/>
                    </a:ext>
                  </a:extLst>
                </a:gridCol>
                <a:gridCol w="493776">
                  <a:extLst>
                    <a:ext uri="{9D8B030D-6E8A-4147-A177-3AD203B41FA5}">
                      <a16:colId xmlns:a16="http://schemas.microsoft.com/office/drawing/2014/main" val="3076517805"/>
                    </a:ext>
                  </a:extLst>
                </a:gridCol>
                <a:gridCol w="493776">
                  <a:extLst>
                    <a:ext uri="{9D8B030D-6E8A-4147-A177-3AD203B41FA5}">
                      <a16:colId xmlns:a16="http://schemas.microsoft.com/office/drawing/2014/main" val="151660415"/>
                    </a:ext>
                  </a:extLst>
                </a:gridCol>
                <a:gridCol w="493776">
                  <a:extLst>
                    <a:ext uri="{9D8B030D-6E8A-4147-A177-3AD203B41FA5}">
                      <a16:colId xmlns:a16="http://schemas.microsoft.com/office/drawing/2014/main" val="1954604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6941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- 2022-01-27 16:32:37</a:t>
                      </a:r>
                      <a:r>
                        <a:rPr kumimoji="0" lang="es-ES" sz="1000" b="0" i="0" u="none" strike="noStrike" kern="1200" cap="none" spc="0" normalizeH="0" baseline="0" noProof="0">
                          <a:ln>
                            <a:noFill/>
                          </a:ln>
                          <a:solidFill>
                            <a:prstClr val="black"/>
                          </a:solidFill>
                          <a:effectLst/>
                          <a:uLnTx/>
                          <a:uFillTx/>
                          <a:latin typeface="+mn-lt"/>
                          <a:ea typeface="+mn-ea"/>
                          <a:cs typeface="+mn-cs"/>
                        </a:rPr>
                        <a:t>
 La mochila de hidratación 𝐂𝐚𝐦𝐞𝐥𝐛𝐚𝐤 𝐋𝐨𝐛𝐨 está diseñada para aquellos ciclistas que necesitan una hidratación rápida y adecuada en los días calurosos.. 
☑️Con una capacidad  de 6 litros y una bolsa de reserva de agua Crux de 3 litros con QuickLink, transporta agua suficiente para un día largo de viaje. 
☑️El panel trasero Air Director y el arnés ventilado lo mantienen fresco y cómodo, mientras que el cinturón extraíble de estabilidad ofrece ajuste personalizado. 
☑️Bolsillos con cremallera de seguridad y transporte exterior para el casco brindan una mayor organización.
#CamelbakArgentina #Camelbak #agua #hidratacion #deportes #ciclismo  #lobo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95946638"/>
                  </a:ext>
                </a:extLst>
              </a:tr>
            </a:tbl>
          </a:graphicData>
        </a:graphic>
      </p:graphicFrame>
      <p:sp>
        <p:nvSpPr>
          <p:cNvPr id="4" name="Text Placeholder 3">
            <a:extLst>
              <a:ext uri="{FF2B5EF4-FFF2-40B4-BE49-F238E27FC236}">
                <a16:creationId xmlns:a16="http://schemas.microsoft.com/office/drawing/2014/main" id="{7E6939C6-C2F6-41A0-BAF1-A030FA2684EE}"/>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159260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C166D-88BF-4D7A-9349-824B792DFB36}"/>
              </a:ext>
            </a:extLst>
          </p:cNvPr>
          <p:cNvSpPr>
            <a:spLocks noGrp="1"/>
          </p:cNvSpPr>
          <p:nvPr>
            <p:ph type="title"/>
          </p:nvPr>
        </p:nvSpPr>
        <p:spPr/>
        <p:txBody>
          <a:bodyPr/>
          <a:lstStyle/>
          <a:p>
            <a:r>
              <a:rPr lang="en-US"/>
              <a:t>Facebook Post Table + Reactions | CamelBak - 3 of 5</a:t>
            </a:r>
          </a:p>
        </p:txBody>
      </p:sp>
      <p:graphicFrame>
        <p:nvGraphicFramePr>
          <p:cNvPr id="5" name="Table Placeholder 4">
            <a:extLst>
              <a:ext uri="{FF2B5EF4-FFF2-40B4-BE49-F238E27FC236}">
                <a16:creationId xmlns:a16="http://schemas.microsoft.com/office/drawing/2014/main" id="{524EAD34-33FA-46E2-815E-3BBC9D63B148}"/>
              </a:ext>
            </a:extLst>
          </p:cNvPr>
          <p:cNvGraphicFramePr>
            <a:graphicFrameLocks noGrp="1"/>
          </p:cNvGraphicFramePr>
          <p:nvPr>
            <p:ph type="tbl" sz="quarter" idx="13"/>
            <p:extLst>
              <p:ext uri="{D42A27DB-BD31-4B8C-83A1-F6EECF244321}">
                <p14:modId xmlns:p14="http://schemas.microsoft.com/office/powerpoint/2010/main" val="3231248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8356624"/>
                    </a:ext>
                  </a:extLst>
                </a:gridCol>
                <a:gridCol w="493776">
                  <a:extLst>
                    <a:ext uri="{9D8B030D-6E8A-4147-A177-3AD203B41FA5}">
                      <a16:colId xmlns:a16="http://schemas.microsoft.com/office/drawing/2014/main" val="344703445"/>
                    </a:ext>
                  </a:extLst>
                </a:gridCol>
                <a:gridCol w="493776">
                  <a:extLst>
                    <a:ext uri="{9D8B030D-6E8A-4147-A177-3AD203B41FA5}">
                      <a16:colId xmlns:a16="http://schemas.microsoft.com/office/drawing/2014/main" val="357661935"/>
                    </a:ext>
                  </a:extLst>
                </a:gridCol>
                <a:gridCol w="493776">
                  <a:extLst>
                    <a:ext uri="{9D8B030D-6E8A-4147-A177-3AD203B41FA5}">
                      <a16:colId xmlns:a16="http://schemas.microsoft.com/office/drawing/2014/main" val="1210557767"/>
                    </a:ext>
                  </a:extLst>
                </a:gridCol>
                <a:gridCol w="493776">
                  <a:extLst>
                    <a:ext uri="{9D8B030D-6E8A-4147-A177-3AD203B41FA5}">
                      <a16:colId xmlns:a16="http://schemas.microsoft.com/office/drawing/2014/main" val="3362725848"/>
                    </a:ext>
                  </a:extLst>
                </a:gridCol>
                <a:gridCol w="493776">
                  <a:extLst>
                    <a:ext uri="{9D8B030D-6E8A-4147-A177-3AD203B41FA5}">
                      <a16:colId xmlns:a16="http://schemas.microsoft.com/office/drawing/2014/main" val="288907614"/>
                    </a:ext>
                  </a:extLst>
                </a:gridCol>
                <a:gridCol w="493776">
                  <a:extLst>
                    <a:ext uri="{9D8B030D-6E8A-4147-A177-3AD203B41FA5}">
                      <a16:colId xmlns:a16="http://schemas.microsoft.com/office/drawing/2014/main" val="1999363746"/>
                    </a:ext>
                  </a:extLst>
                </a:gridCol>
                <a:gridCol w="493776">
                  <a:extLst>
                    <a:ext uri="{9D8B030D-6E8A-4147-A177-3AD203B41FA5}">
                      <a16:colId xmlns:a16="http://schemas.microsoft.com/office/drawing/2014/main" val="3255806537"/>
                    </a:ext>
                  </a:extLst>
                </a:gridCol>
                <a:gridCol w="493776">
                  <a:extLst>
                    <a:ext uri="{9D8B030D-6E8A-4147-A177-3AD203B41FA5}">
                      <a16:colId xmlns:a16="http://schemas.microsoft.com/office/drawing/2014/main" val="488275950"/>
                    </a:ext>
                  </a:extLst>
                </a:gridCol>
                <a:gridCol w="493776">
                  <a:extLst>
                    <a:ext uri="{9D8B030D-6E8A-4147-A177-3AD203B41FA5}">
                      <a16:colId xmlns:a16="http://schemas.microsoft.com/office/drawing/2014/main" val="1425860565"/>
                    </a:ext>
                  </a:extLst>
                </a:gridCol>
                <a:gridCol w="493776">
                  <a:extLst>
                    <a:ext uri="{9D8B030D-6E8A-4147-A177-3AD203B41FA5}">
                      <a16:colId xmlns:a16="http://schemas.microsoft.com/office/drawing/2014/main" val="3324845176"/>
                    </a:ext>
                  </a:extLst>
                </a:gridCol>
                <a:gridCol w="493776">
                  <a:extLst>
                    <a:ext uri="{9D8B030D-6E8A-4147-A177-3AD203B41FA5}">
                      <a16:colId xmlns:a16="http://schemas.microsoft.com/office/drawing/2014/main" val="1769871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5222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- 2022-02-10 11:54:25</a:t>
                      </a:r>
                      <a:r>
                        <a:rPr kumimoji="0" lang="es-ES" sz="1000" b="0" i="0" u="none" strike="noStrike" kern="1200" cap="none" spc="0" normalizeH="0" baseline="0" noProof="0">
                          <a:ln>
                            <a:noFill/>
                          </a:ln>
                          <a:solidFill>
                            <a:prstClr val="black"/>
                          </a:solidFill>
                          <a:effectLst/>
                          <a:uLnTx/>
                          <a:uFillTx/>
                          <a:latin typeface="+mn-lt"/>
                          <a:ea typeface="+mn-ea"/>
                          <a:cs typeface="+mn-cs"/>
                        </a:rPr>
                        <a:t>
 𝐏𝐫𝐞𝐩𝐚𝐫𝐚𝐭𝐞 𝐩𝐚𝐫𝐚 𝐥𝐨 𝐧𝐮𝐞𝐯𝐨 𝐝𝐞 𝐂𝐚𝐦𝐞𝐥𝐛𝐚𝐤:
Nuestro chaleco para correr más popular es ahora más ligero y cómodo: 
𝘌𝘭 𝘤𝘩𝘢𝘭𝘦𝘤𝘰 𝘊𝘪𝘳𝘤𝘶𝘪𝘵 🔥
💧Incluye un depósito CRUX de 1.5 litros que entrega un 20% más de agua por sorbo y es más liviano para mayor comodidad. 
💧Con un sistema de ajuste de correa de esternón dual más aerodinámico, que también tiene reflectancia integrada, y una nueva Micro Mesh 3D.
💧El bolsillo con cremallera seguro se adapta a la mayoría de los teléfonos inteligentes y los bolsillos delanteros abiertos del arnés están diseñados específicamente para los frascos Quick Stow .
Próximamente vas a encontrarlo en nuestras tiendas oficiales.
#CamelbakArgentina #Camelbak #agua #hidratacion #deportes #ciclismo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41533283"/>
                  </a:ext>
                </a:extLst>
              </a:tr>
            </a:tbl>
          </a:graphicData>
        </a:graphic>
      </p:graphicFrame>
      <p:sp>
        <p:nvSpPr>
          <p:cNvPr id="4" name="Text Placeholder 3">
            <a:extLst>
              <a:ext uri="{FF2B5EF4-FFF2-40B4-BE49-F238E27FC236}">
                <a16:creationId xmlns:a16="http://schemas.microsoft.com/office/drawing/2014/main" id="{1276F072-011E-4E14-BB55-967683861484}"/>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134560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52153-C56D-43B4-9732-C2A8B224E1EA}"/>
              </a:ext>
            </a:extLst>
          </p:cNvPr>
          <p:cNvSpPr>
            <a:spLocks noGrp="1"/>
          </p:cNvSpPr>
          <p:nvPr>
            <p:ph type="title"/>
          </p:nvPr>
        </p:nvSpPr>
        <p:spPr/>
        <p:txBody>
          <a:bodyPr/>
          <a:lstStyle/>
          <a:p>
            <a:r>
              <a:rPr lang="en-US"/>
              <a:t>Facebook Post Table + Reactions | CamelBak - 4 of 5</a:t>
            </a:r>
          </a:p>
        </p:txBody>
      </p:sp>
      <p:graphicFrame>
        <p:nvGraphicFramePr>
          <p:cNvPr id="5" name="Table Placeholder 4">
            <a:extLst>
              <a:ext uri="{FF2B5EF4-FFF2-40B4-BE49-F238E27FC236}">
                <a16:creationId xmlns:a16="http://schemas.microsoft.com/office/drawing/2014/main" id="{B93D7FB7-351B-4B37-AB41-356C5A89990B}"/>
              </a:ext>
            </a:extLst>
          </p:cNvPr>
          <p:cNvGraphicFramePr>
            <a:graphicFrameLocks noGrp="1"/>
          </p:cNvGraphicFramePr>
          <p:nvPr>
            <p:ph type="tbl" sz="quarter" idx="13"/>
            <p:extLst>
              <p:ext uri="{D42A27DB-BD31-4B8C-83A1-F6EECF244321}">
                <p14:modId xmlns:p14="http://schemas.microsoft.com/office/powerpoint/2010/main" val="2498982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72188"/>
                    </a:ext>
                  </a:extLst>
                </a:gridCol>
                <a:gridCol w="493776">
                  <a:extLst>
                    <a:ext uri="{9D8B030D-6E8A-4147-A177-3AD203B41FA5}">
                      <a16:colId xmlns:a16="http://schemas.microsoft.com/office/drawing/2014/main" val="83431978"/>
                    </a:ext>
                  </a:extLst>
                </a:gridCol>
                <a:gridCol w="493776">
                  <a:extLst>
                    <a:ext uri="{9D8B030D-6E8A-4147-A177-3AD203B41FA5}">
                      <a16:colId xmlns:a16="http://schemas.microsoft.com/office/drawing/2014/main" val="4246172160"/>
                    </a:ext>
                  </a:extLst>
                </a:gridCol>
                <a:gridCol w="493776">
                  <a:extLst>
                    <a:ext uri="{9D8B030D-6E8A-4147-A177-3AD203B41FA5}">
                      <a16:colId xmlns:a16="http://schemas.microsoft.com/office/drawing/2014/main" val="865887433"/>
                    </a:ext>
                  </a:extLst>
                </a:gridCol>
                <a:gridCol w="493776">
                  <a:extLst>
                    <a:ext uri="{9D8B030D-6E8A-4147-A177-3AD203B41FA5}">
                      <a16:colId xmlns:a16="http://schemas.microsoft.com/office/drawing/2014/main" val="578512785"/>
                    </a:ext>
                  </a:extLst>
                </a:gridCol>
                <a:gridCol w="493776">
                  <a:extLst>
                    <a:ext uri="{9D8B030D-6E8A-4147-A177-3AD203B41FA5}">
                      <a16:colId xmlns:a16="http://schemas.microsoft.com/office/drawing/2014/main" val="2165207786"/>
                    </a:ext>
                  </a:extLst>
                </a:gridCol>
                <a:gridCol w="493776">
                  <a:extLst>
                    <a:ext uri="{9D8B030D-6E8A-4147-A177-3AD203B41FA5}">
                      <a16:colId xmlns:a16="http://schemas.microsoft.com/office/drawing/2014/main" val="3126199563"/>
                    </a:ext>
                  </a:extLst>
                </a:gridCol>
                <a:gridCol w="493776">
                  <a:extLst>
                    <a:ext uri="{9D8B030D-6E8A-4147-A177-3AD203B41FA5}">
                      <a16:colId xmlns:a16="http://schemas.microsoft.com/office/drawing/2014/main" val="3990053868"/>
                    </a:ext>
                  </a:extLst>
                </a:gridCol>
                <a:gridCol w="493776">
                  <a:extLst>
                    <a:ext uri="{9D8B030D-6E8A-4147-A177-3AD203B41FA5}">
                      <a16:colId xmlns:a16="http://schemas.microsoft.com/office/drawing/2014/main" val="1617812537"/>
                    </a:ext>
                  </a:extLst>
                </a:gridCol>
                <a:gridCol w="493776">
                  <a:extLst>
                    <a:ext uri="{9D8B030D-6E8A-4147-A177-3AD203B41FA5}">
                      <a16:colId xmlns:a16="http://schemas.microsoft.com/office/drawing/2014/main" val="207687268"/>
                    </a:ext>
                  </a:extLst>
                </a:gridCol>
                <a:gridCol w="493776">
                  <a:extLst>
                    <a:ext uri="{9D8B030D-6E8A-4147-A177-3AD203B41FA5}">
                      <a16:colId xmlns:a16="http://schemas.microsoft.com/office/drawing/2014/main" val="1601136108"/>
                    </a:ext>
                  </a:extLst>
                </a:gridCol>
                <a:gridCol w="493776">
                  <a:extLst>
                    <a:ext uri="{9D8B030D-6E8A-4147-A177-3AD203B41FA5}">
                      <a16:colId xmlns:a16="http://schemas.microsoft.com/office/drawing/2014/main" val="969935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9667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- 2022-01-20 16:47:50</a:t>
                      </a:r>
                      <a:r>
                        <a:rPr kumimoji="0" lang="en-US" sz="1000" b="0" i="0" u="none" strike="noStrike" kern="1200" cap="none" spc="0" normalizeH="0" baseline="0" noProof="0">
                          <a:ln>
                            <a:noFill/>
                          </a:ln>
                          <a:solidFill>
                            <a:prstClr val="black"/>
                          </a:solidFill>
                          <a:effectLst/>
                          <a:uLnTx/>
                          <a:uFillTx/>
                          <a:latin typeface="+mn-lt"/>
                          <a:ea typeface="+mn-ea"/>
                          <a:cs typeface="+mn-cs"/>
                        </a:rPr>
                        <a:t>
 𝐓𝐮 𝐧𝐮𝐞𝐯𝐚 𝐜𝐨𝐦𝐩𝐚ñ𝐞𝐫𝐚 𝐝𝐞 𝐯𝐢𝐚𝐣𝐞 𝐬𝐞 𝐥𝐥𝐚𝐦𝐚 𝐏𝐨𝐝𝐢𝐮𝐦 𝐅𝐥𝐨𝐰 😎
Es perfecta para llevar todo lo necesario para tus salidas en varios compartimentos, repartidos en cuatro bolsillos con cremallera especialmente diseñados para garantizar un ajuste perfecto. El panel trasero Air Support te asegura una buena ventilación y disipación del calor en la zona lumbar. Y, además, incluye un bidón Podium Dirt 
para poder hidratarte.
Todo lo que necesitás, en un solo lugar.
#CamelbakArgentina #Camelbak #agua #hidratacion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61088220"/>
                  </a:ext>
                </a:extLst>
              </a:tr>
            </a:tbl>
          </a:graphicData>
        </a:graphic>
      </p:graphicFrame>
      <p:sp>
        <p:nvSpPr>
          <p:cNvPr id="4" name="Text Placeholder 3">
            <a:extLst>
              <a:ext uri="{FF2B5EF4-FFF2-40B4-BE49-F238E27FC236}">
                <a16:creationId xmlns:a16="http://schemas.microsoft.com/office/drawing/2014/main" id="{3F55E17B-E3E1-4482-971B-E32B3ABD4202}"/>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1160515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FC311-F353-4FC6-8C11-FB3A1C8FC92B}"/>
              </a:ext>
            </a:extLst>
          </p:cNvPr>
          <p:cNvSpPr>
            <a:spLocks noGrp="1"/>
          </p:cNvSpPr>
          <p:nvPr>
            <p:ph type="title"/>
          </p:nvPr>
        </p:nvSpPr>
        <p:spPr/>
        <p:txBody>
          <a:bodyPr/>
          <a:lstStyle/>
          <a:p>
            <a:r>
              <a:rPr lang="en-US"/>
              <a:t>Facebook Post Table + Reactions | CamelBak - 5 of 5</a:t>
            </a:r>
          </a:p>
        </p:txBody>
      </p:sp>
      <p:graphicFrame>
        <p:nvGraphicFramePr>
          <p:cNvPr id="5" name="Table Placeholder 4">
            <a:extLst>
              <a:ext uri="{FF2B5EF4-FFF2-40B4-BE49-F238E27FC236}">
                <a16:creationId xmlns:a16="http://schemas.microsoft.com/office/drawing/2014/main" id="{6AACB849-858A-4AE0-9616-F4022A412E5E}"/>
              </a:ext>
            </a:extLst>
          </p:cNvPr>
          <p:cNvGraphicFramePr>
            <a:graphicFrameLocks noGrp="1"/>
          </p:cNvGraphicFramePr>
          <p:nvPr>
            <p:ph type="tbl" sz="quarter" idx="13"/>
            <p:extLst>
              <p:ext uri="{D42A27DB-BD31-4B8C-83A1-F6EECF244321}">
                <p14:modId xmlns:p14="http://schemas.microsoft.com/office/powerpoint/2010/main" val="3210588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2211079"/>
                    </a:ext>
                  </a:extLst>
                </a:gridCol>
                <a:gridCol w="493776">
                  <a:extLst>
                    <a:ext uri="{9D8B030D-6E8A-4147-A177-3AD203B41FA5}">
                      <a16:colId xmlns:a16="http://schemas.microsoft.com/office/drawing/2014/main" val="2387133995"/>
                    </a:ext>
                  </a:extLst>
                </a:gridCol>
                <a:gridCol w="493776">
                  <a:extLst>
                    <a:ext uri="{9D8B030D-6E8A-4147-A177-3AD203B41FA5}">
                      <a16:colId xmlns:a16="http://schemas.microsoft.com/office/drawing/2014/main" val="3762485672"/>
                    </a:ext>
                  </a:extLst>
                </a:gridCol>
                <a:gridCol w="493776">
                  <a:extLst>
                    <a:ext uri="{9D8B030D-6E8A-4147-A177-3AD203B41FA5}">
                      <a16:colId xmlns:a16="http://schemas.microsoft.com/office/drawing/2014/main" val="304195318"/>
                    </a:ext>
                  </a:extLst>
                </a:gridCol>
                <a:gridCol w="493776">
                  <a:extLst>
                    <a:ext uri="{9D8B030D-6E8A-4147-A177-3AD203B41FA5}">
                      <a16:colId xmlns:a16="http://schemas.microsoft.com/office/drawing/2014/main" val="1132548287"/>
                    </a:ext>
                  </a:extLst>
                </a:gridCol>
                <a:gridCol w="493776">
                  <a:extLst>
                    <a:ext uri="{9D8B030D-6E8A-4147-A177-3AD203B41FA5}">
                      <a16:colId xmlns:a16="http://schemas.microsoft.com/office/drawing/2014/main" val="3795661485"/>
                    </a:ext>
                  </a:extLst>
                </a:gridCol>
                <a:gridCol w="493776">
                  <a:extLst>
                    <a:ext uri="{9D8B030D-6E8A-4147-A177-3AD203B41FA5}">
                      <a16:colId xmlns:a16="http://schemas.microsoft.com/office/drawing/2014/main" val="768569002"/>
                    </a:ext>
                  </a:extLst>
                </a:gridCol>
                <a:gridCol w="493776">
                  <a:extLst>
                    <a:ext uri="{9D8B030D-6E8A-4147-A177-3AD203B41FA5}">
                      <a16:colId xmlns:a16="http://schemas.microsoft.com/office/drawing/2014/main" val="3451013787"/>
                    </a:ext>
                  </a:extLst>
                </a:gridCol>
                <a:gridCol w="493776">
                  <a:extLst>
                    <a:ext uri="{9D8B030D-6E8A-4147-A177-3AD203B41FA5}">
                      <a16:colId xmlns:a16="http://schemas.microsoft.com/office/drawing/2014/main" val="4240787268"/>
                    </a:ext>
                  </a:extLst>
                </a:gridCol>
                <a:gridCol w="493776">
                  <a:extLst>
                    <a:ext uri="{9D8B030D-6E8A-4147-A177-3AD203B41FA5}">
                      <a16:colId xmlns:a16="http://schemas.microsoft.com/office/drawing/2014/main" val="1591043022"/>
                    </a:ext>
                  </a:extLst>
                </a:gridCol>
                <a:gridCol w="493776">
                  <a:extLst>
                    <a:ext uri="{9D8B030D-6E8A-4147-A177-3AD203B41FA5}">
                      <a16:colId xmlns:a16="http://schemas.microsoft.com/office/drawing/2014/main" val="3646019927"/>
                    </a:ext>
                  </a:extLst>
                </a:gridCol>
                <a:gridCol w="493776">
                  <a:extLst>
                    <a:ext uri="{9D8B030D-6E8A-4147-A177-3AD203B41FA5}">
                      <a16:colId xmlns:a16="http://schemas.microsoft.com/office/drawing/2014/main" val="148046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052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- 2022-02-03 10:09:25</a:t>
                      </a:r>
                      <a:r>
                        <a:rPr kumimoji="0" lang="en-US" sz="1000" b="0" i="0" u="none" strike="noStrike" kern="1200" cap="none" spc="0" normalizeH="0" baseline="0" noProof="0">
                          <a:ln>
                            <a:noFill/>
                          </a:ln>
                          <a:solidFill>
                            <a:prstClr val="black"/>
                          </a:solidFill>
                          <a:effectLst/>
                          <a:uLnTx/>
                          <a:uFillTx/>
                          <a:latin typeface="+mn-lt"/>
                          <a:ea typeface="+mn-ea"/>
                          <a:cs typeface="+mn-cs"/>
                        </a:rPr>
                        <a:t>
 𝐓𝐮𝐬 𝐝𝐢́𝐚𝐬 𝐝𝐞 𝐜𝐚𝐥𝐨𝐫 𝐲𝐚 𝐞𝐬𝐭𝐚́𝐧 𝐬𝐨𝐥𝐮𝐜𝐢𝐨𝐧𝐚𝐝𝐨𝐬 𝐜𝐨𝐧 𝐏𝐨𝐝𝐢𝐮𝐦 𝐒𝐦𝐨𝐤𝐞.
𝘓𝘢 𝘮𝘦𝘫𝘰𝘳 𝘤𝘢𝘳𝘢𝘮𝘢ñ𝘰𝘭𝘢 𝘱𝘢𝘳𝘢 𝘶𝘯𝘢 𝘩𝘪𝘥𝘳𝘢𝘵𝘢𝘤𝘪ó𝘯 𝘳á𝘱𝘪𝘥𝘢 𝘺 𝘴𝘦𝘨𝘶𝘳𝘢. 
💧 Fácil compresión: más cantidad de agua con menos esfuerzo
💧Tapa de autocierre de alto flujo: maximiza la tasa de flujo y elimina las salpicaduras y derrames
💧100% libre de BPA, BPS y BPF: Ride clean, drink clean
💧Fácil de limpiar: todas las partes se pueden separar para una limpieza completa
💧Bloqueo positivo: para transporte a prueba de fugas 
#CamelbakArgentina #Camelbak #agua #hidratacion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2929781"/>
                  </a:ext>
                </a:extLst>
              </a:tr>
            </a:tbl>
          </a:graphicData>
        </a:graphic>
      </p:graphicFrame>
      <p:sp>
        <p:nvSpPr>
          <p:cNvPr id="4" name="Text Placeholder 3">
            <a:extLst>
              <a:ext uri="{FF2B5EF4-FFF2-40B4-BE49-F238E27FC236}">
                <a16:creationId xmlns:a16="http://schemas.microsoft.com/office/drawing/2014/main" id="{401B79F2-8A7E-4E3E-A4D6-52DA3172A59D}"/>
              </a:ext>
            </a:extLst>
          </p:cNvPr>
          <p:cNvSpPr>
            <a:spLocks noGrp="1"/>
          </p:cNvSpPr>
          <p:nvPr>
            <p:ph type="body" sz="quarter" idx="14"/>
          </p:nvPr>
        </p:nvSpPr>
        <p:spPr/>
        <p:txBody>
          <a:bodyPr/>
          <a:lstStyle/>
          <a:p>
            <a:r>
              <a:rPr lang="en-US"/>
              <a:t>01/19/2022 - 02/11/2022</a:t>
            </a:r>
          </a:p>
        </p:txBody>
      </p:sp>
    </p:spTree>
    <p:extLst>
      <p:ext uri="{BB962C8B-B14F-4D97-AF65-F5344CB8AC3E}">
        <p14:creationId xmlns:p14="http://schemas.microsoft.com/office/powerpoint/2010/main" val="3354668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E4104-BD0C-4DA5-ACB0-483A926E611D}"/>
              </a:ext>
            </a:extLst>
          </p:cNvPr>
          <p:cNvSpPr>
            <a:spLocks noGrp="1"/>
          </p:cNvSpPr>
          <p:nvPr>
            <p:ph type="title"/>
          </p:nvPr>
        </p:nvSpPr>
        <p:spPr/>
        <p:txBody>
          <a:bodyPr/>
          <a:lstStyle/>
          <a:p>
            <a:r>
              <a:rPr lang="en-US"/>
              <a:t>Facebook User Posts | CamelBak</a:t>
            </a:r>
          </a:p>
        </p:txBody>
      </p:sp>
      <p:graphicFrame>
        <p:nvGraphicFramePr>
          <p:cNvPr id="6" name="Chart Placeholder 5">
            <a:extLst>
              <a:ext uri="{FF2B5EF4-FFF2-40B4-BE49-F238E27FC236}">
                <a16:creationId xmlns:a16="http://schemas.microsoft.com/office/drawing/2014/main" id="{8B556FE3-F760-461A-B318-24CA1CA600E0}"/>
              </a:ext>
            </a:extLst>
          </p:cNvPr>
          <p:cNvGraphicFramePr>
            <a:graphicFrameLocks noGrp="1"/>
          </p:cNvGraphicFramePr>
          <p:nvPr>
            <p:ph type="chart" sz="quarter" idx="13"/>
            <p:extLst>
              <p:ext uri="{D42A27DB-BD31-4B8C-83A1-F6EECF244321}">
                <p14:modId xmlns:p14="http://schemas.microsoft.com/office/powerpoint/2010/main" val="299878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6E2F32-98C3-42B7-8724-43347640F6FA}"/>
              </a:ext>
            </a:extLst>
          </p:cNvPr>
          <p:cNvSpPr>
            <a:spLocks noGrp="1"/>
          </p:cNvSpPr>
          <p:nvPr>
            <p:ph type="body" sz="quarter" idx="14"/>
          </p:nvPr>
        </p:nvSpPr>
        <p:spPr/>
        <p:txBody>
          <a:bodyPr/>
          <a:lstStyle/>
          <a:p>
            <a:r>
              <a:rPr lang="en-US"/>
              <a:t>01/19/2022 - 02/11/2022</a:t>
            </a:r>
          </a:p>
        </p:txBody>
      </p:sp>
      <p:sp>
        <p:nvSpPr>
          <p:cNvPr id="5" name="Footer Placeholder 4">
            <a:extLst>
              <a:ext uri="{FF2B5EF4-FFF2-40B4-BE49-F238E27FC236}">
                <a16:creationId xmlns:a16="http://schemas.microsoft.com/office/drawing/2014/main" id="{570F025D-75E4-4589-A16F-99214A5618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08173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510</Words>
  <Application>Microsoft Office PowerPoint</Application>
  <PresentationFormat>On-screen Show (4:3)</PresentationFormat>
  <Paragraphs>241</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FACEBOOK NUEVO - La emilia usar</vt:lpstr>
      <vt:lpstr>Facebook Key Metrics Table | CamelBak</vt:lpstr>
      <vt:lpstr>Facebook Key Metrics Radar | CamelBak</vt:lpstr>
      <vt:lpstr>Facebook Page Likes Total | CamelBak</vt:lpstr>
      <vt:lpstr>Facebook Fans Change | CamelBak</vt:lpstr>
      <vt:lpstr>Facebook Fans Change Per Weekday | CamelBak</vt:lpstr>
      <vt:lpstr>Facebook Fans Change Rate | CamelBak</vt:lpstr>
      <vt:lpstr>Facebook Own Posts | CamelBak</vt:lpstr>
      <vt:lpstr>Facebook Own Posts By Hour | CamelBak</vt:lpstr>
      <vt:lpstr>Facebook Own Posts By Weekday | CamelBak</vt:lpstr>
      <vt:lpstr>Facebook Interactions Distribution | CamelBak</vt:lpstr>
      <vt:lpstr>Facebook Post Type Distribution Per Profile | CamelBak</vt:lpstr>
      <vt:lpstr>Facebook Interaction Rate By Weekday | CamelBak</vt:lpstr>
      <vt:lpstr>Facebook Interaction Rate | CamelBak</vt:lpstr>
      <vt:lpstr>Facebook Interaction Rate By Post Type | CamelBak</vt:lpstr>
      <vt:lpstr>Facebook Interaction Rate By Hour | CamelBak</vt:lpstr>
      <vt:lpstr>Facebook Hashtag Detection | CamelBak</vt:lpstr>
      <vt:lpstr>Facebook Post Table + Reactions | CamelBak - 1 of 5</vt:lpstr>
      <vt:lpstr>Facebook Post Table + Reactions | CamelBak - 2 of 5</vt:lpstr>
      <vt:lpstr>Facebook Post Table + Reactions | CamelBak - 3 of 5</vt:lpstr>
      <vt:lpstr>Facebook Post Table + Reactions | CamelBak - 4 of 5</vt:lpstr>
      <vt:lpstr>Facebook Post Table + Reactions | CamelBak - 5 of 5</vt:lpstr>
      <vt:lpstr>Facebook User Posts | CamelBak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2022-02-15T18:03:32Z</dcterms:created>
  <dcterms:modified xsi:type="dcterms:W3CDTF">2022-02-15T18:04:18Z</dcterms:modified>
</cp:coreProperties>
</file>