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E666-44C3-96B4-616648DDFB6A}"/>
            </c:ext>
          </c:extLst>
        </c:ser>
        <c:dLbls>
          <c:showLegendKey val="0"/>
          <c:showVal val="0"/>
          <c:showCatName val="0"/>
          <c:showSerName val="0"/>
          <c:showPercent val="0"/>
          <c:showBubbleSize val="0"/>
        </c:dLbls>
        <c:axId val="359525760"/>
        <c:axId val="359519856"/>
      </c:radarChart>
      <c:catAx>
        <c:axId val="35952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19856"/>
        <c:crosses val="autoZero"/>
        <c:auto val="1"/>
        <c:lblAlgn val="ctr"/>
        <c:lblOffset val="100"/>
        <c:noMultiLvlLbl val="0"/>
      </c:catAx>
      <c:valAx>
        <c:axId val="35951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7">
                  <c:v>2135</c:v>
                </c:pt>
                <c:pt idx="8">
                  <c:v>2173</c:v>
                </c:pt>
                <c:pt idx="9">
                  <c:v>2198</c:v>
                </c:pt>
                <c:pt idx="10">
                  <c:v>4093</c:v>
                </c:pt>
                <c:pt idx="11">
                  <c:v>5311</c:v>
                </c:pt>
              </c:numCache>
            </c:numRef>
          </c:val>
          <c:smooth val="0"/>
          <c:extLst>
            <c:ext xmlns:c16="http://schemas.microsoft.com/office/drawing/2014/chart" uri="{C3380CC4-5D6E-409C-BE32-E72D297353CC}">
              <c16:uniqueId val="{00000000-49E1-4730-AEC6-E57BD099C759}"/>
            </c:ext>
          </c:extLst>
        </c:ser>
        <c:dLbls>
          <c:showLegendKey val="0"/>
          <c:showVal val="0"/>
          <c:showCatName val="0"/>
          <c:showSerName val="0"/>
          <c:showPercent val="0"/>
          <c:showBubbleSize val="0"/>
        </c:dLbls>
        <c:smooth val="0"/>
        <c:axId val="365707976"/>
        <c:axId val="365715192"/>
      </c:lineChart>
      <c:dateAx>
        <c:axId val="36570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5192"/>
        <c:crosses val="autoZero"/>
        <c:auto val="1"/>
        <c:lblOffset val="100"/>
        <c:baseTimeUnit val="months"/>
      </c:dateAx>
      <c:valAx>
        <c:axId val="36571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8">
                  <c:v>38</c:v>
                </c:pt>
                <c:pt idx="9">
                  <c:v>25</c:v>
                </c:pt>
                <c:pt idx="10">
                  <c:v>1895</c:v>
                </c:pt>
                <c:pt idx="11">
                  <c:v>1218</c:v>
                </c:pt>
              </c:numCache>
            </c:numRef>
          </c:val>
          <c:smooth val="0"/>
          <c:extLst>
            <c:ext xmlns:c16="http://schemas.microsoft.com/office/drawing/2014/chart" uri="{C3380CC4-5D6E-409C-BE32-E72D297353CC}">
              <c16:uniqueId val="{00000000-F9C8-4D52-87F3-66AEC562B241}"/>
            </c:ext>
          </c:extLst>
        </c:ser>
        <c:dLbls>
          <c:showLegendKey val="0"/>
          <c:showVal val="0"/>
          <c:showCatName val="0"/>
          <c:showSerName val="0"/>
          <c:showPercent val="0"/>
          <c:showBubbleSize val="0"/>
        </c:dLbls>
        <c:smooth val="0"/>
        <c:axId val="365722080"/>
        <c:axId val="365718800"/>
      </c:lineChart>
      <c:dateAx>
        <c:axId val="36572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8800"/>
        <c:crosses val="autoZero"/>
        <c:auto val="1"/>
        <c:lblOffset val="100"/>
        <c:baseTimeUnit val="months"/>
      </c:dateAx>
      <c:valAx>
        <c:axId val="36571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2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32</c:v>
                </c:pt>
                <c:pt idx="2">
                  <c:v>24</c:v>
                </c:pt>
                <c:pt idx="3">
                  <c:v>25</c:v>
                </c:pt>
                <c:pt idx="4">
                  <c:v>22</c:v>
                </c:pt>
                <c:pt idx="5">
                  <c:v>19</c:v>
                </c:pt>
                <c:pt idx="6">
                  <c:v>14</c:v>
                </c:pt>
              </c:numCache>
            </c:numRef>
          </c:val>
          <c:extLst>
            <c:ext xmlns:c16="http://schemas.microsoft.com/office/drawing/2014/chart" uri="{C3380CC4-5D6E-409C-BE32-E72D297353CC}">
              <c16:uniqueId val="{00000000-4EFE-40EC-9F62-37055EDF0FCA}"/>
            </c:ext>
          </c:extLst>
        </c:ser>
        <c:dLbls>
          <c:showLegendKey val="0"/>
          <c:showVal val="0"/>
          <c:showCatName val="0"/>
          <c:showSerName val="0"/>
          <c:showPercent val="0"/>
          <c:showBubbleSize val="0"/>
        </c:dLbls>
        <c:gapWidth val="219"/>
        <c:overlap val="-27"/>
        <c:axId val="365716504"/>
        <c:axId val="365710600"/>
      </c:barChart>
      <c:catAx>
        <c:axId val="36571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0600"/>
        <c:crosses val="autoZero"/>
        <c:auto val="1"/>
        <c:lblAlgn val="ctr"/>
        <c:lblOffset val="100"/>
        <c:noMultiLvlLbl val="0"/>
      </c:catAx>
      <c:valAx>
        <c:axId val="36571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11</c:v>
                </c:pt>
                <c:pt idx="3">
                  <c:v>29</c:v>
                </c:pt>
                <c:pt idx="4">
                  <c:v>3</c:v>
                </c:pt>
                <c:pt idx="5">
                  <c:v>3</c:v>
                </c:pt>
                <c:pt idx="6">
                  <c:v>5</c:v>
                </c:pt>
              </c:numCache>
            </c:numRef>
          </c:val>
          <c:extLst>
            <c:ext xmlns:c16="http://schemas.microsoft.com/office/drawing/2014/chart" uri="{C3380CC4-5D6E-409C-BE32-E72D297353CC}">
              <c16:uniqueId val="{00000000-E1A1-4AB5-A7C7-579A4BA3EA41}"/>
            </c:ext>
          </c:extLst>
        </c:ser>
        <c:dLbls>
          <c:showLegendKey val="0"/>
          <c:showVal val="0"/>
          <c:showCatName val="0"/>
          <c:showSerName val="0"/>
          <c:showPercent val="0"/>
          <c:showBubbleSize val="0"/>
        </c:dLbls>
        <c:gapWidth val="219"/>
        <c:overlap val="-27"/>
        <c:axId val="365712896"/>
        <c:axId val="365709616"/>
      </c:barChart>
      <c:catAx>
        <c:axId val="36571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9616"/>
        <c:crosses val="autoZero"/>
        <c:auto val="1"/>
        <c:lblAlgn val="ctr"/>
        <c:lblOffset val="100"/>
        <c:noMultiLvlLbl val="0"/>
      </c:catAx>
      <c:valAx>
        <c:axId val="36570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1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6.2247916106480199</c:v>
                </c:pt>
                <c:pt idx="1">
                  <c:v>0.75289056197902704</c:v>
                </c:pt>
                <c:pt idx="2">
                  <c:v>1.54489232198294</c:v>
                </c:pt>
                <c:pt idx="3">
                  <c:v>2.4237141982920898</c:v>
                </c:pt>
                <c:pt idx="4">
                  <c:v>1.1024468943264301</c:v>
                </c:pt>
                <c:pt idx="5">
                  <c:v>0.89629828807027001</c:v>
                </c:pt>
                <c:pt idx="6">
                  <c:v>0.44097875773057299</c:v>
                </c:pt>
              </c:numCache>
            </c:numRef>
          </c:val>
          <c:extLst>
            <c:ext xmlns:c16="http://schemas.microsoft.com/office/drawing/2014/chart" uri="{C3380CC4-5D6E-409C-BE32-E72D297353CC}">
              <c16:uniqueId val="{00000000-78EB-4928-8CBB-F168552A83A2}"/>
            </c:ext>
          </c:extLst>
        </c:ser>
        <c:dLbls>
          <c:showLegendKey val="0"/>
          <c:showVal val="0"/>
          <c:showCatName val="0"/>
          <c:showSerName val="0"/>
          <c:showPercent val="0"/>
          <c:showBubbleSize val="0"/>
        </c:dLbls>
        <c:gapWidth val="219"/>
        <c:overlap val="-27"/>
        <c:axId val="364486216"/>
        <c:axId val="364489168"/>
      </c:barChart>
      <c:catAx>
        <c:axId val="36448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89168"/>
        <c:crosses val="autoZero"/>
        <c:auto val="1"/>
        <c:lblAlgn val="ctr"/>
        <c:lblOffset val="100"/>
        <c:noMultiLvlLbl val="0"/>
      </c:catAx>
      <c:valAx>
        <c:axId val="36448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8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7</c:v>
                </c:pt>
                <c:pt idx="12">
                  <c:v>7</c:v>
                </c:pt>
                <c:pt idx="13">
                  <c:v>1</c:v>
                </c:pt>
                <c:pt idx="14">
                  <c:v>15</c:v>
                </c:pt>
                <c:pt idx="15">
                  <c:v>4</c:v>
                </c:pt>
                <c:pt idx="16">
                  <c:v>9</c:v>
                </c:pt>
                <c:pt idx="17">
                  <c:v>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922-4C56-B214-4ABBABFC2FA3}"/>
            </c:ext>
          </c:extLst>
        </c:ser>
        <c:dLbls>
          <c:showLegendKey val="0"/>
          <c:showVal val="0"/>
          <c:showCatName val="0"/>
          <c:showSerName val="0"/>
          <c:showPercent val="0"/>
          <c:showBubbleSize val="0"/>
        </c:dLbls>
        <c:smooth val="0"/>
        <c:axId val="367215264"/>
        <c:axId val="367222480"/>
      </c:lineChart>
      <c:catAx>
        <c:axId val="36721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2480"/>
        <c:crosses val="autoZero"/>
        <c:auto val="1"/>
        <c:lblAlgn val="ctr"/>
        <c:lblOffset val="100"/>
        <c:noMultiLvlLbl val="0"/>
      </c:catAx>
      <c:valAx>
        <c:axId val="36722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2.4468943264318401</c:v>
                </c:pt>
                <c:pt idx="11">
                  <c:v>1.6363845887911499</c:v>
                </c:pt>
                <c:pt idx="12">
                  <c:v>2.90889535310078</c:v>
                </c:pt>
                <c:pt idx="13">
                  <c:v>1.1024468943264301</c:v>
                </c:pt>
                <c:pt idx="14">
                  <c:v>1.27643420906948</c:v>
                </c:pt>
                <c:pt idx="15">
                  <c:v>0.71927937617639104</c:v>
                </c:pt>
                <c:pt idx="16">
                  <c:v>1.36237339786681</c:v>
                </c:pt>
                <c:pt idx="17">
                  <c:v>5.3643452541005603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0EE-4A97-BFC0-B0EFD6BC20BA}"/>
            </c:ext>
          </c:extLst>
        </c:ser>
        <c:dLbls>
          <c:showLegendKey val="0"/>
          <c:showVal val="0"/>
          <c:showCatName val="0"/>
          <c:showSerName val="0"/>
          <c:showPercent val="0"/>
          <c:showBubbleSize val="0"/>
        </c:dLbls>
        <c:smooth val="0"/>
        <c:axId val="367221824"/>
        <c:axId val="367215920"/>
      </c:lineChart>
      <c:catAx>
        <c:axId val="36722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5920"/>
        <c:crosses val="autoZero"/>
        <c:auto val="1"/>
        <c:lblAlgn val="ctr"/>
        <c:lblOffset val="100"/>
        <c:noMultiLvlLbl val="0"/>
      </c:catAx>
      <c:valAx>
        <c:axId val="36721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7</c:v>
                </c:pt>
              </c:numCache>
            </c:numRef>
          </c:val>
          <c:extLst>
            <c:ext xmlns:c16="http://schemas.microsoft.com/office/drawing/2014/chart" uri="{C3380CC4-5D6E-409C-BE32-E72D297353CC}">
              <c16:uniqueId val="{00000000-5890-4CBA-9551-8828EF40E72C}"/>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43</c:v>
                </c:pt>
              </c:numCache>
            </c:numRef>
          </c:val>
          <c:extLst>
            <c:ext xmlns:c16="http://schemas.microsoft.com/office/drawing/2014/chart" uri="{C3380CC4-5D6E-409C-BE32-E72D297353CC}">
              <c16:uniqueId val="{00000001-5890-4CBA-9551-8828EF40E72C}"/>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6</c:v>
                </c:pt>
              </c:numCache>
            </c:numRef>
          </c:val>
          <c:extLst>
            <c:ext xmlns:c16="http://schemas.microsoft.com/office/drawing/2014/chart" uri="{C3380CC4-5D6E-409C-BE32-E72D297353CC}">
              <c16:uniqueId val="{00000002-5890-4CBA-9551-8828EF40E72C}"/>
            </c:ext>
          </c:extLst>
        </c:ser>
        <c:dLbls>
          <c:showLegendKey val="0"/>
          <c:showVal val="0"/>
          <c:showCatName val="0"/>
          <c:showSerName val="0"/>
          <c:showPercent val="0"/>
          <c:showBubbleSize val="0"/>
        </c:dLbls>
        <c:gapWidth val="150"/>
        <c:overlap val="100"/>
        <c:axId val="367217232"/>
        <c:axId val="367217560"/>
      </c:barChart>
      <c:catAx>
        <c:axId val="36721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7560"/>
        <c:crosses val="autoZero"/>
        <c:auto val="1"/>
        <c:lblAlgn val="ctr"/>
        <c:lblOffset val="100"/>
        <c:noMultiLvlLbl val="0"/>
      </c:catAx>
      <c:valAx>
        <c:axId val="367217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1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2457</c:v>
                </c:pt>
              </c:numCache>
            </c:numRef>
          </c:val>
          <c:extLst>
            <c:ext xmlns:c16="http://schemas.microsoft.com/office/drawing/2014/chart" uri="{C3380CC4-5D6E-409C-BE32-E72D297353CC}">
              <c16:uniqueId val="{00000000-B1E0-4E27-8B5C-21D5FAB7694F}"/>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646</c:v>
                </c:pt>
              </c:numCache>
            </c:numRef>
          </c:val>
          <c:extLst>
            <c:ext xmlns:c16="http://schemas.microsoft.com/office/drawing/2014/chart" uri="{C3380CC4-5D6E-409C-BE32-E72D297353CC}">
              <c16:uniqueId val="{00000001-B1E0-4E27-8B5C-21D5FAB7694F}"/>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995</c:v>
                </c:pt>
              </c:numCache>
            </c:numRef>
          </c:val>
          <c:extLst>
            <c:ext xmlns:c16="http://schemas.microsoft.com/office/drawing/2014/chart" uri="{C3380CC4-5D6E-409C-BE32-E72D297353CC}">
              <c16:uniqueId val="{00000002-B1E0-4E27-8B5C-21D5FAB7694F}"/>
            </c:ext>
          </c:extLst>
        </c:ser>
        <c:dLbls>
          <c:showLegendKey val="0"/>
          <c:showVal val="0"/>
          <c:showCatName val="0"/>
          <c:showSerName val="0"/>
          <c:showPercent val="0"/>
          <c:showBubbleSize val="0"/>
        </c:dLbls>
        <c:gapWidth val="150"/>
        <c:overlap val="100"/>
        <c:axId val="367226744"/>
        <c:axId val="367229696"/>
      </c:barChart>
      <c:catAx>
        <c:axId val="367226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9696"/>
        <c:crosses val="autoZero"/>
        <c:auto val="1"/>
        <c:lblAlgn val="ctr"/>
        <c:lblOffset val="100"/>
        <c:noMultiLvlLbl val="0"/>
      </c:catAx>
      <c:valAx>
        <c:axId val="367229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5.7610111097546204</c:v>
                </c:pt>
                <c:pt idx="1">
                  <c:v>2.7513866055802798</c:v>
                </c:pt>
                <c:pt idx="2">
                  <c:v>2.8622909019308498</c:v>
                </c:pt>
              </c:numCache>
            </c:numRef>
          </c:val>
          <c:extLst>
            <c:ext xmlns:c16="http://schemas.microsoft.com/office/drawing/2014/chart" uri="{C3380CC4-5D6E-409C-BE32-E72D297353CC}">
              <c16:uniqueId val="{00000000-B96C-4432-87FC-EE983474C2D0}"/>
            </c:ext>
          </c:extLst>
        </c:ser>
        <c:dLbls>
          <c:showLegendKey val="0"/>
          <c:showVal val="0"/>
          <c:showCatName val="0"/>
          <c:showSerName val="0"/>
          <c:showPercent val="0"/>
          <c:showBubbleSize val="0"/>
        </c:dLbls>
        <c:gapWidth val="219"/>
        <c:overlap val="-27"/>
        <c:axId val="367229368"/>
        <c:axId val="367227728"/>
      </c:barChart>
      <c:catAx>
        <c:axId val="36722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7728"/>
        <c:crosses val="autoZero"/>
        <c:auto val="1"/>
        <c:lblAlgn val="ctr"/>
        <c:lblOffset val="100"/>
        <c:noMultiLvlLbl val="0"/>
      </c:catAx>
      <c:valAx>
        <c:axId val="36722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2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2895</c:v>
                </c:pt>
              </c:numCache>
            </c:numRef>
          </c:val>
          <c:extLst>
            <c:ext xmlns:c16="http://schemas.microsoft.com/office/drawing/2014/chart" uri="{C3380CC4-5D6E-409C-BE32-E72D297353CC}">
              <c16:uniqueId val="{00000000-CE39-42EC-8209-C70885EA8D3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1203</c:v>
                </c:pt>
              </c:numCache>
            </c:numRef>
          </c:val>
          <c:extLst>
            <c:ext xmlns:c16="http://schemas.microsoft.com/office/drawing/2014/chart" uri="{C3380CC4-5D6E-409C-BE32-E72D297353CC}">
              <c16:uniqueId val="{00000001-CE39-42EC-8209-C70885EA8D30}"/>
            </c:ext>
          </c:extLst>
        </c:ser>
        <c:dLbls>
          <c:showLegendKey val="0"/>
          <c:showVal val="0"/>
          <c:showCatName val="0"/>
          <c:showSerName val="0"/>
          <c:showPercent val="0"/>
          <c:showBubbleSize val="0"/>
        </c:dLbls>
        <c:gapWidth val="150"/>
        <c:overlap val="100"/>
        <c:axId val="358830024"/>
        <c:axId val="359521496"/>
      </c:barChart>
      <c:catAx>
        <c:axId val="35883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521496"/>
        <c:crosses val="autoZero"/>
        <c:auto val="1"/>
        <c:lblAlgn val="ctr"/>
        <c:lblOffset val="100"/>
        <c:noMultiLvlLbl val="0"/>
      </c:catAx>
      <c:valAx>
        <c:axId val="359521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3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43286-20BA-4847-9BED-593049BA526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6EE9A8B-9FFA-4AF4-918C-8E615082241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73575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EE0D2-A9FF-4CF3-87D1-5C51D577ABD0}"/>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A64C8AC3-6F64-469C-AB77-2B880BB64F13}"/>
              </a:ext>
            </a:extLst>
          </p:cNvPr>
          <p:cNvGraphicFramePr>
            <a:graphicFrameLocks noGrp="1"/>
          </p:cNvGraphicFramePr>
          <p:nvPr>
            <p:ph type="tbl" sz="quarter" idx="13"/>
            <p:extLst>
              <p:ext uri="{D42A27DB-BD31-4B8C-83A1-F6EECF244321}">
                <p14:modId xmlns:p14="http://schemas.microsoft.com/office/powerpoint/2010/main" val="129363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1159358"/>
                    </a:ext>
                  </a:extLst>
                </a:gridCol>
                <a:gridCol w="658368">
                  <a:extLst>
                    <a:ext uri="{9D8B030D-6E8A-4147-A177-3AD203B41FA5}">
                      <a16:colId xmlns:a16="http://schemas.microsoft.com/office/drawing/2014/main" val="693518105"/>
                    </a:ext>
                  </a:extLst>
                </a:gridCol>
                <a:gridCol w="658368">
                  <a:extLst>
                    <a:ext uri="{9D8B030D-6E8A-4147-A177-3AD203B41FA5}">
                      <a16:colId xmlns:a16="http://schemas.microsoft.com/office/drawing/2014/main" val="1212760060"/>
                    </a:ext>
                  </a:extLst>
                </a:gridCol>
                <a:gridCol w="658368">
                  <a:extLst>
                    <a:ext uri="{9D8B030D-6E8A-4147-A177-3AD203B41FA5}">
                      <a16:colId xmlns:a16="http://schemas.microsoft.com/office/drawing/2014/main" val="382520764"/>
                    </a:ext>
                  </a:extLst>
                </a:gridCol>
                <a:gridCol w="658368">
                  <a:extLst>
                    <a:ext uri="{9D8B030D-6E8A-4147-A177-3AD203B41FA5}">
                      <a16:colId xmlns:a16="http://schemas.microsoft.com/office/drawing/2014/main" val="1495202877"/>
                    </a:ext>
                  </a:extLst>
                </a:gridCol>
                <a:gridCol w="658368">
                  <a:extLst>
                    <a:ext uri="{9D8B030D-6E8A-4147-A177-3AD203B41FA5}">
                      <a16:colId xmlns:a16="http://schemas.microsoft.com/office/drawing/2014/main" val="4052813152"/>
                    </a:ext>
                  </a:extLst>
                </a:gridCol>
                <a:gridCol w="658368">
                  <a:extLst>
                    <a:ext uri="{9D8B030D-6E8A-4147-A177-3AD203B41FA5}">
                      <a16:colId xmlns:a16="http://schemas.microsoft.com/office/drawing/2014/main" val="926348996"/>
                    </a:ext>
                  </a:extLst>
                </a:gridCol>
                <a:gridCol w="658368">
                  <a:extLst>
                    <a:ext uri="{9D8B030D-6E8A-4147-A177-3AD203B41FA5}">
                      <a16:colId xmlns:a16="http://schemas.microsoft.com/office/drawing/2014/main" val="3576394477"/>
                    </a:ext>
                  </a:extLst>
                </a:gridCol>
                <a:gridCol w="658368">
                  <a:extLst>
                    <a:ext uri="{9D8B030D-6E8A-4147-A177-3AD203B41FA5}">
                      <a16:colId xmlns:a16="http://schemas.microsoft.com/office/drawing/2014/main" val="1626999217"/>
                    </a:ext>
                  </a:extLst>
                </a:gridCol>
                <a:gridCol w="658368">
                  <a:extLst>
                    <a:ext uri="{9D8B030D-6E8A-4147-A177-3AD203B41FA5}">
                      <a16:colId xmlns:a16="http://schemas.microsoft.com/office/drawing/2014/main" val="3010598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37148302"/>
                  </a:ext>
                </a:extLst>
              </a:tr>
              <a:tr h="370840">
                <a:tc>
                  <a:txBody>
                    <a:bodyPr/>
                    <a:lstStyle/>
                    <a:p>
                      <a:r>
                        <a:rPr lang="en-US" sz="1000"/>
                        <a:t>@camelbak_ar</a:t>
                      </a:r>
                    </a:p>
                  </a:txBody>
                  <a:tcPr/>
                </a:tc>
                <a:tc>
                  <a:txBody>
                    <a:bodyPr/>
                    <a:lstStyle/>
                    <a:p>
                      <a:r>
                        <a:rPr lang="en-US" sz="1000"/>
                        <a:t>5311</a:t>
                      </a:r>
                    </a:p>
                  </a:txBody>
                  <a:tcPr/>
                </a:tc>
                <a:tc>
                  <a:txBody>
                    <a:bodyPr/>
                    <a:lstStyle/>
                    <a:p>
                      <a:r>
                        <a:rPr lang="en-US" sz="1000"/>
                        <a:t>n/a</a:t>
                      </a:r>
                    </a:p>
                  </a:txBody>
                  <a:tcPr/>
                </a:tc>
                <a:tc>
                  <a:txBody>
                    <a:bodyPr/>
                    <a:lstStyle/>
                    <a:p>
                      <a:r>
                        <a:rPr lang="en-US" sz="1000"/>
                        <a:t>43</a:t>
                      </a:r>
                    </a:p>
                  </a:txBody>
                  <a:tcPr/>
                </a:tc>
                <a:tc>
                  <a:txBody>
                    <a:bodyPr/>
                    <a:lstStyle/>
                    <a:p>
                      <a:r>
                        <a:rPr lang="en-US" sz="1000"/>
                        <a:t>7</a:t>
                      </a:r>
                    </a:p>
                  </a:txBody>
                  <a:tcPr/>
                </a:tc>
                <a:tc>
                  <a:txBody>
                    <a:bodyPr/>
                    <a:lstStyle/>
                    <a:p>
                      <a:r>
                        <a:rPr lang="en-US" sz="1000"/>
                        <a:t>6</a:t>
                      </a:r>
                    </a:p>
                  </a:txBody>
                  <a:tcPr/>
                </a:tc>
                <a:tc>
                  <a:txBody>
                    <a:bodyPr/>
                    <a:lstStyle/>
                    <a:p>
                      <a:r>
                        <a:rPr lang="en-US" sz="1000"/>
                        <a:t>56</a:t>
                      </a:r>
                    </a:p>
                  </a:txBody>
                  <a:tcPr/>
                </a:tc>
                <a:tc>
                  <a:txBody>
                    <a:bodyPr/>
                    <a:lstStyle/>
                    <a:p>
                      <a:r>
                        <a:rPr lang="en-US" sz="1000"/>
                        <a:t>2895</a:t>
                      </a:r>
                    </a:p>
                  </a:txBody>
                  <a:tcPr/>
                </a:tc>
                <a:tc>
                  <a:txBody>
                    <a:bodyPr/>
                    <a:lstStyle/>
                    <a:p>
                      <a:r>
                        <a:rPr lang="en-US" sz="1000"/>
                        <a:t>1203</a:t>
                      </a:r>
                    </a:p>
                  </a:txBody>
                  <a:tcPr/>
                </a:tc>
                <a:tc>
                  <a:txBody>
                    <a:bodyPr/>
                    <a:lstStyle/>
                    <a:p>
                      <a:r>
                        <a:rPr lang="en-US" sz="1000"/>
                        <a:t>n/a</a:t>
                      </a:r>
                    </a:p>
                  </a:txBody>
                  <a:tcPr/>
                </a:tc>
                <a:extLst>
                  <a:ext uri="{0D108BD9-81ED-4DB2-BD59-A6C34878D82A}">
                    <a16:rowId xmlns:a16="http://schemas.microsoft.com/office/drawing/2014/main" val="1339691588"/>
                  </a:ext>
                </a:extLst>
              </a:tr>
            </a:tbl>
          </a:graphicData>
        </a:graphic>
      </p:graphicFrame>
      <p:sp>
        <p:nvSpPr>
          <p:cNvPr id="4" name="Text Placeholder 3">
            <a:extLst>
              <a:ext uri="{FF2B5EF4-FFF2-40B4-BE49-F238E27FC236}">
                <a16:creationId xmlns:a16="http://schemas.microsoft.com/office/drawing/2014/main" id="{127BA518-265D-4C86-817B-CABFBB1DA8C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9582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C39A2-A0B2-456B-98B2-63203C24079D}"/>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360D90F1-53C5-4B72-8B29-2409B4F06AA3}"/>
              </a:ext>
            </a:extLst>
          </p:cNvPr>
          <p:cNvGraphicFramePr>
            <a:graphicFrameLocks noGrp="1"/>
          </p:cNvGraphicFramePr>
          <p:nvPr>
            <p:ph type="chart" sz="quarter" idx="13"/>
            <p:extLst>
              <p:ext uri="{D42A27DB-BD31-4B8C-83A1-F6EECF244321}">
                <p14:modId xmlns:p14="http://schemas.microsoft.com/office/powerpoint/2010/main" val="3206331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054170-0EB2-49DC-BFC8-318E442FBBE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814B8AC-267B-4EBD-B470-069D2B465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13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753F-10C8-4B98-854B-0F8E751B933D}"/>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5C016898-BC77-4237-B503-C7C9C42257D9}"/>
              </a:ext>
            </a:extLst>
          </p:cNvPr>
          <p:cNvGraphicFramePr>
            <a:graphicFrameLocks noGrp="1"/>
          </p:cNvGraphicFramePr>
          <p:nvPr>
            <p:ph type="chart" sz="quarter" idx="13"/>
            <p:extLst>
              <p:ext uri="{D42A27DB-BD31-4B8C-83A1-F6EECF244321}">
                <p14:modId xmlns:p14="http://schemas.microsoft.com/office/powerpoint/2010/main" val="3882698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8BAEE-2566-4DE1-A2EA-FE564E43E99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2B97062-0403-4093-BAC0-8A4A1E808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278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8B283-C2AF-43F1-8743-B4D4FBD24A26}"/>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AC3C1B76-29ED-4772-82D4-E1A0D661549B}"/>
              </a:ext>
            </a:extLst>
          </p:cNvPr>
          <p:cNvGraphicFramePr>
            <a:graphicFrameLocks noGrp="1"/>
          </p:cNvGraphicFramePr>
          <p:nvPr>
            <p:ph type="chart" sz="quarter" idx="13"/>
            <p:extLst>
              <p:ext uri="{D42A27DB-BD31-4B8C-83A1-F6EECF244321}">
                <p14:modId xmlns:p14="http://schemas.microsoft.com/office/powerpoint/2010/main" val="3262298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8D09E-5375-413F-B0E6-0DD09F7C953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201C8BD-24E8-4F69-B662-2AAB6F9EB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675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AE63A-5F10-4D68-A2F1-05EB8DD66D6D}"/>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7A52A11D-D5D2-48C4-9944-7D0857089C00}"/>
              </a:ext>
            </a:extLst>
          </p:cNvPr>
          <p:cNvGraphicFramePr>
            <a:graphicFrameLocks noGrp="1"/>
          </p:cNvGraphicFramePr>
          <p:nvPr>
            <p:ph type="chart" sz="quarter" idx="13"/>
            <p:extLst>
              <p:ext uri="{D42A27DB-BD31-4B8C-83A1-F6EECF244321}">
                <p14:modId xmlns:p14="http://schemas.microsoft.com/office/powerpoint/2010/main" val="4187447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0B6864-D81D-4B48-AE4F-459EC207C4B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9702BF3-9674-4CDB-B950-C945AEE9D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0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3EDE0-CE56-4984-9F55-6BC30309F08C}"/>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93EAB925-EAAE-4CD6-A089-A0A9EF45500F}"/>
              </a:ext>
            </a:extLst>
          </p:cNvPr>
          <p:cNvGraphicFramePr>
            <a:graphicFrameLocks noGrp="1"/>
          </p:cNvGraphicFramePr>
          <p:nvPr>
            <p:ph type="chart" sz="quarter" idx="13"/>
            <p:extLst>
              <p:ext uri="{D42A27DB-BD31-4B8C-83A1-F6EECF244321}">
                <p14:modId xmlns:p14="http://schemas.microsoft.com/office/powerpoint/2010/main" val="3827526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C8128-C1C6-4D1B-ADF7-75D79B3C52A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D8C5F3F-0E74-4B1C-9054-956706B480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585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54AB-95CF-4759-BB17-B141C26ED78D}"/>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98C3110C-2047-40BD-A6AD-13A0339C6886}"/>
              </a:ext>
            </a:extLst>
          </p:cNvPr>
          <p:cNvGraphicFramePr>
            <a:graphicFrameLocks noGrp="1"/>
          </p:cNvGraphicFramePr>
          <p:nvPr>
            <p:ph type="chart" sz="quarter" idx="13"/>
            <p:extLst>
              <p:ext uri="{D42A27DB-BD31-4B8C-83A1-F6EECF244321}">
                <p14:modId xmlns:p14="http://schemas.microsoft.com/office/powerpoint/2010/main" val="337293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17F00D-41BD-455B-8FCB-B5980903B55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434A7D9-C660-4379-B91A-882595913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880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DD41A-D298-4FCA-9E9E-4C3F0F789EB4}"/>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C9BAA46E-CF21-4817-A2BB-E2CE5C9491D9}"/>
              </a:ext>
            </a:extLst>
          </p:cNvPr>
          <p:cNvGraphicFramePr>
            <a:graphicFrameLocks noGrp="1"/>
          </p:cNvGraphicFramePr>
          <p:nvPr>
            <p:ph type="chart" sz="quarter" idx="13"/>
            <p:extLst>
              <p:ext uri="{D42A27DB-BD31-4B8C-83A1-F6EECF244321}">
                <p14:modId xmlns:p14="http://schemas.microsoft.com/office/powerpoint/2010/main" val="3769755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59BDEE-B949-43B0-B204-1567DA0C6B5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A2DDDC9-E78F-452F-84EB-4ECA7A738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5109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9A1D-0552-48A2-A428-CFD3E4307BD2}"/>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9F097987-1379-44E4-B3A1-1F605A6763BC}"/>
              </a:ext>
            </a:extLst>
          </p:cNvPr>
          <p:cNvGraphicFramePr>
            <a:graphicFrameLocks noGrp="1"/>
          </p:cNvGraphicFramePr>
          <p:nvPr>
            <p:ph type="chart" sz="quarter" idx="13"/>
            <p:extLst>
              <p:ext uri="{D42A27DB-BD31-4B8C-83A1-F6EECF244321}">
                <p14:modId xmlns:p14="http://schemas.microsoft.com/office/powerpoint/2010/main" val="2100193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C2D52-120A-4693-B4C1-7F05A94D529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AB17D79-0D6E-473E-9D03-17BFFE65B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1776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2F28-0B30-4F47-AF94-9BC6635C47BF}"/>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3A3429B3-B935-4952-B4D5-22E709C56A96}"/>
              </a:ext>
            </a:extLst>
          </p:cNvPr>
          <p:cNvGraphicFramePr>
            <a:graphicFrameLocks noGrp="1"/>
          </p:cNvGraphicFramePr>
          <p:nvPr>
            <p:ph type="chart" sz="quarter" idx="13"/>
            <p:extLst>
              <p:ext uri="{D42A27DB-BD31-4B8C-83A1-F6EECF244321}">
                <p14:modId xmlns:p14="http://schemas.microsoft.com/office/powerpoint/2010/main" val="1798069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36335-21DF-4E98-8E02-7F7BB2CAEFF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6E2478-2F17-4283-A023-C7A420E7EE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1110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08B6B-23C0-4691-87F2-D9053DC0BA40}"/>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95609FC9-668F-4744-8331-013B5BFFDB4F}"/>
              </a:ext>
            </a:extLst>
          </p:cNvPr>
          <p:cNvGraphicFramePr>
            <a:graphicFrameLocks noGrp="1"/>
          </p:cNvGraphicFramePr>
          <p:nvPr>
            <p:ph type="chart" sz="quarter" idx="13"/>
            <p:extLst>
              <p:ext uri="{D42A27DB-BD31-4B8C-83A1-F6EECF244321}">
                <p14:modId xmlns:p14="http://schemas.microsoft.com/office/powerpoint/2010/main" val="1870077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2189D-6CA1-41FA-B4E0-33CEBC0994C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98C446B-9C73-492D-95FA-A80133575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231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05738-6FD9-4A45-AC97-839368123A33}"/>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BDBB6412-E4EA-48B4-B360-BFCDF94A0AC6}"/>
              </a:ext>
            </a:extLst>
          </p:cNvPr>
          <p:cNvGraphicFramePr>
            <a:graphicFrameLocks noGrp="1"/>
          </p:cNvGraphicFramePr>
          <p:nvPr>
            <p:ph type="chart" sz="quarter" idx="13"/>
            <p:extLst>
              <p:ext uri="{D42A27DB-BD31-4B8C-83A1-F6EECF244321}">
                <p14:modId xmlns:p14="http://schemas.microsoft.com/office/powerpoint/2010/main" val="3657943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E14C7-D31C-45A8-AC92-6950CD55CAD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BCB189-41B0-458A-B6DE-6D87C9E5C9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73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85A0-15F2-490E-A974-AE4147E92FF4}"/>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21D8C6CB-A9B1-41A6-84FE-B70F3056775C}"/>
              </a:ext>
            </a:extLst>
          </p:cNvPr>
          <p:cNvGraphicFramePr>
            <a:graphicFrameLocks noGrp="1"/>
          </p:cNvGraphicFramePr>
          <p:nvPr>
            <p:ph type="chart" sz="quarter" idx="13"/>
            <p:extLst>
              <p:ext uri="{D42A27DB-BD31-4B8C-83A1-F6EECF244321}">
                <p14:modId xmlns:p14="http://schemas.microsoft.com/office/powerpoint/2010/main" val="3259129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B41BA-4238-4E2E-B50F-320CDCB498E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7D1B6BB-CC09-41A3-A9E0-44AECDD82E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7676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CFF86-FE2F-4E93-B56D-CA12DBC51D03}"/>
              </a:ext>
            </a:extLst>
          </p:cNvPr>
          <p:cNvSpPr>
            <a:spLocks noGrp="1"/>
          </p:cNvSpPr>
          <p:nvPr>
            <p:ph type="title"/>
          </p:nvPr>
        </p:nvSpPr>
        <p:spPr/>
        <p:txBody>
          <a:bodyPr/>
          <a:lstStyle/>
          <a:p>
            <a:r>
              <a:rPr lang="en-US"/>
              <a:t>Instagram Hashtag Detection | CamelBak - 1 of 2</a:t>
            </a:r>
          </a:p>
        </p:txBody>
      </p:sp>
      <p:graphicFrame>
        <p:nvGraphicFramePr>
          <p:cNvPr id="5" name="Table Placeholder 4">
            <a:extLst>
              <a:ext uri="{FF2B5EF4-FFF2-40B4-BE49-F238E27FC236}">
                <a16:creationId xmlns:a16="http://schemas.microsoft.com/office/drawing/2014/main" id="{766E0313-AC8C-4003-B685-93709FE67F7C}"/>
              </a:ext>
            </a:extLst>
          </p:cNvPr>
          <p:cNvGraphicFramePr>
            <a:graphicFrameLocks noGrp="1"/>
          </p:cNvGraphicFramePr>
          <p:nvPr>
            <p:ph type="tbl" sz="quarter" idx="13"/>
            <p:extLst>
              <p:ext uri="{D42A27DB-BD31-4B8C-83A1-F6EECF244321}">
                <p14:modId xmlns:p14="http://schemas.microsoft.com/office/powerpoint/2010/main" val="2263696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85236782"/>
                    </a:ext>
                  </a:extLst>
                </a:gridCol>
                <a:gridCol w="1399032">
                  <a:extLst>
                    <a:ext uri="{9D8B030D-6E8A-4147-A177-3AD203B41FA5}">
                      <a16:colId xmlns:a16="http://schemas.microsoft.com/office/drawing/2014/main" val="3050754385"/>
                    </a:ext>
                  </a:extLst>
                </a:gridCol>
                <a:gridCol w="1399032">
                  <a:extLst>
                    <a:ext uri="{9D8B030D-6E8A-4147-A177-3AD203B41FA5}">
                      <a16:colId xmlns:a16="http://schemas.microsoft.com/office/drawing/2014/main" val="889955651"/>
                    </a:ext>
                  </a:extLst>
                </a:gridCol>
                <a:gridCol w="1399032">
                  <a:extLst>
                    <a:ext uri="{9D8B030D-6E8A-4147-A177-3AD203B41FA5}">
                      <a16:colId xmlns:a16="http://schemas.microsoft.com/office/drawing/2014/main" val="3618395668"/>
                    </a:ext>
                  </a:extLst>
                </a:gridCol>
                <a:gridCol w="1399032">
                  <a:extLst>
                    <a:ext uri="{9D8B030D-6E8A-4147-A177-3AD203B41FA5}">
                      <a16:colId xmlns:a16="http://schemas.microsoft.com/office/drawing/2014/main" val="161485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17412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54.435897435897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79.282051282051</a:t>
                      </a:r>
                    </a:p>
                  </a:txBody>
                  <a:tcPr/>
                </a:tc>
                <a:extLst>
                  <a:ext uri="{0D108BD9-81ED-4DB2-BD59-A6C34878D82A}">
                    <a16:rowId xmlns:a16="http://schemas.microsoft.com/office/drawing/2014/main" val="204428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#hidratacion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87.029411764706</a:t>
                      </a:r>
                    </a:p>
                  </a:txBody>
                  <a:tcPr/>
                </a:tc>
                <a:extLst>
                  <a:ext uri="{0D108BD9-81ED-4DB2-BD59-A6C34878D82A}">
                    <a16:rowId xmlns:a16="http://schemas.microsoft.com/office/drawing/2014/main" val="239030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23.606060606061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89.272727272727</a:t>
                      </a:r>
                    </a:p>
                  </a:txBody>
                  <a:tcPr/>
                </a:tc>
                <a:extLst>
                  <a:ext uri="{0D108BD9-81ED-4DB2-BD59-A6C34878D82A}">
                    <a16:rowId xmlns:a16="http://schemas.microsoft.com/office/drawing/2014/main" val="283058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71497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78.952380952381</a:t>
                      </a:r>
                    </a:p>
                  </a:txBody>
                  <a:tcPr/>
                </a:tc>
                <a:extLst>
                  <a:ext uri="{0D108BD9-81ED-4DB2-BD59-A6C34878D82A}">
                    <a16:rowId xmlns:a16="http://schemas.microsoft.com/office/drawing/2014/main" val="416834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#deportes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274281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81.9375</a:t>
                      </a:r>
                    </a:p>
                  </a:txBody>
                  <a:tcPr/>
                </a:tc>
                <a:extLst>
                  <a:ext uri="{0D108BD9-81ED-4DB2-BD59-A6C34878D82A}">
                    <a16:rowId xmlns:a16="http://schemas.microsoft.com/office/drawing/2014/main" val="185294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extLst>
                  <a:ext uri="{0D108BD9-81ED-4DB2-BD59-A6C34878D82A}">
                    <a16:rowId xmlns:a16="http://schemas.microsoft.com/office/drawing/2014/main" val="278771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85.785714285714</a:t>
                      </a:r>
                    </a:p>
                  </a:txBody>
                  <a:tcPr/>
                </a:tc>
                <a:extLst>
                  <a:ext uri="{0D108BD9-81ED-4DB2-BD59-A6C34878D82A}">
                    <a16:rowId xmlns:a16="http://schemas.microsoft.com/office/drawing/2014/main" val="271913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#camelbak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87.692307692308</a:t>
                      </a:r>
                    </a:p>
                  </a:txBody>
                  <a:tcPr/>
                </a:tc>
                <a:extLst>
                  <a:ext uri="{0D108BD9-81ED-4DB2-BD59-A6C34878D82A}">
                    <a16:rowId xmlns:a16="http://schemas.microsoft.com/office/drawing/2014/main" val="3505239768"/>
                  </a:ext>
                </a:extLst>
              </a:tr>
            </a:tbl>
          </a:graphicData>
        </a:graphic>
      </p:graphicFrame>
      <p:sp>
        <p:nvSpPr>
          <p:cNvPr id="4" name="Text Placeholder 3">
            <a:extLst>
              <a:ext uri="{FF2B5EF4-FFF2-40B4-BE49-F238E27FC236}">
                <a16:creationId xmlns:a16="http://schemas.microsoft.com/office/drawing/2014/main" id="{257B681C-2C8D-4AF6-824C-4A42DEF37E3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61210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B9F9-DD15-4E6F-9C58-91029092A71D}"/>
              </a:ext>
            </a:extLst>
          </p:cNvPr>
          <p:cNvSpPr>
            <a:spLocks noGrp="1"/>
          </p:cNvSpPr>
          <p:nvPr>
            <p:ph type="title"/>
          </p:nvPr>
        </p:nvSpPr>
        <p:spPr/>
        <p:txBody>
          <a:bodyPr/>
          <a:lstStyle/>
          <a:p>
            <a:r>
              <a:rPr lang="en-US"/>
              <a:t>Instagram Hashtag Detection | CamelBak - 2 of 2</a:t>
            </a:r>
          </a:p>
        </p:txBody>
      </p:sp>
      <p:graphicFrame>
        <p:nvGraphicFramePr>
          <p:cNvPr id="5" name="Table Placeholder 4">
            <a:extLst>
              <a:ext uri="{FF2B5EF4-FFF2-40B4-BE49-F238E27FC236}">
                <a16:creationId xmlns:a16="http://schemas.microsoft.com/office/drawing/2014/main" id="{7A2467BC-5D8B-4C8A-965A-8C7A13616665}"/>
              </a:ext>
            </a:extLst>
          </p:cNvPr>
          <p:cNvGraphicFramePr>
            <a:graphicFrameLocks noGrp="1"/>
          </p:cNvGraphicFramePr>
          <p:nvPr>
            <p:ph type="tbl" sz="quarter" idx="13"/>
            <p:extLst>
              <p:ext uri="{D42A27DB-BD31-4B8C-83A1-F6EECF244321}">
                <p14:modId xmlns:p14="http://schemas.microsoft.com/office/powerpoint/2010/main" val="545720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457392"/>
                    </a:ext>
                  </a:extLst>
                </a:gridCol>
                <a:gridCol w="1399032">
                  <a:extLst>
                    <a:ext uri="{9D8B030D-6E8A-4147-A177-3AD203B41FA5}">
                      <a16:colId xmlns:a16="http://schemas.microsoft.com/office/drawing/2014/main" val="1779030642"/>
                    </a:ext>
                  </a:extLst>
                </a:gridCol>
                <a:gridCol w="1399032">
                  <a:extLst>
                    <a:ext uri="{9D8B030D-6E8A-4147-A177-3AD203B41FA5}">
                      <a16:colId xmlns:a16="http://schemas.microsoft.com/office/drawing/2014/main" val="3774477114"/>
                    </a:ext>
                  </a:extLst>
                </a:gridCol>
                <a:gridCol w="1399032">
                  <a:extLst>
                    <a:ext uri="{9D8B030D-6E8A-4147-A177-3AD203B41FA5}">
                      <a16:colId xmlns:a16="http://schemas.microsoft.com/office/drawing/2014/main" val="2182958058"/>
                    </a:ext>
                  </a:extLst>
                </a:gridCol>
                <a:gridCol w="1399032">
                  <a:extLst>
                    <a:ext uri="{9D8B030D-6E8A-4147-A177-3AD203B41FA5}">
                      <a16:colId xmlns:a16="http://schemas.microsoft.com/office/drawing/2014/main" val="355649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2613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89.166666666667</a:t>
                      </a:r>
                    </a:p>
                  </a:txBody>
                  <a:tcPr/>
                </a:tc>
                <a:extLst>
                  <a:ext uri="{0D108BD9-81ED-4DB2-BD59-A6C34878D82A}">
                    <a16:rowId xmlns:a16="http://schemas.microsoft.com/office/drawing/2014/main" val="123812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83.666666666667</a:t>
                      </a:r>
                    </a:p>
                  </a:txBody>
                  <a:tcPr/>
                </a:tc>
                <a:extLst>
                  <a:ext uri="{0D108BD9-81ED-4DB2-BD59-A6C34878D82A}">
                    <a16:rowId xmlns:a16="http://schemas.microsoft.com/office/drawing/2014/main" val="323382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99301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extLst>
                  <a:ext uri="{0D108BD9-81ED-4DB2-BD59-A6C34878D82A}">
                    <a16:rowId xmlns:a16="http://schemas.microsoft.com/office/drawing/2014/main" val="3232663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110.28571428571</a:t>
                      </a:r>
                    </a:p>
                  </a:txBody>
                  <a:tcPr/>
                </a:tc>
                <a:extLst>
                  <a:ext uri="{0D108BD9-81ED-4DB2-BD59-A6C34878D82A}">
                    <a16:rowId xmlns:a16="http://schemas.microsoft.com/office/drawing/2014/main" val="294910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110.28571428571</a:t>
                      </a:r>
                    </a:p>
                  </a:txBody>
                  <a:tcPr/>
                </a:tc>
                <a:extLst>
                  <a:ext uri="{0D108BD9-81ED-4DB2-BD59-A6C34878D82A}">
                    <a16:rowId xmlns:a16="http://schemas.microsoft.com/office/drawing/2014/main" val="407825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110.28571428571</a:t>
                      </a:r>
                    </a:p>
                  </a:txBody>
                  <a:tcPr/>
                </a:tc>
                <a:extLst>
                  <a:ext uri="{0D108BD9-81ED-4DB2-BD59-A6C34878D82A}">
                    <a16:rowId xmlns:a16="http://schemas.microsoft.com/office/drawing/2014/main" val="195383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extLst>
                  <a:ext uri="{0D108BD9-81ED-4DB2-BD59-A6C34878D82A}">
                    <a16:rowId xmlns:a16="http://schemas.microsoft.com/office/drawing/2014/main" val="423660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#caramagnola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extLst>
                  <a:ext uri="{0D108BD9-81ED-4DB2-BD59-A6C34878D82A}">
                    <a16:rowId xmlns:a16="http://schemas.microsoft.com/office/drawing/2014/main" val="160899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742961663"/>
                  </a:ext>
                </a:extLst>
              </a:tr>
            </a:tbl>
          </a:graphicData>
        </a:graphic>
      </p:graphicFrame>
      <p:sp>
        <p:nvSpPr>
          <p:cNvPr id="4" name="Text Placeholder 3">
            <a:extLst>
              <a:ext uri="{FF2B5EF4-FFF2-40B4-BE49-F238E27FC236}">
                <a16:creationId xmlns:a16="http://schemas.microsoft.com/office/drawing/2014/main" id="{D20E4EAC-E506-4150-BFAD-8D14734F219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72725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C02AA-747C-4282-92A6-A552DD37C50E}"/>
              </a:ext>
            </a:extLst>
          </p:cNvPr>
          <p:cNvSpPr>
            <a:spLocks noGrp="1"/>
          </p:cNvSpPr>
          <p:nvPr>
            <p:ph type="title"/>
          </p:nvPr>
        </p:nvSpPr>
        <p:spPr/>
        <p:txBody>
          <a:bodyPr/>
          <a:lstStyle/>
          <a:p>
            <a:r>
              <a:rPr lang="en-US"/>
              <a:t>Instagram Posts Table | CamelBak - 1 of 25</a:t>
            </a:r>
          </a:p>
        </p:txBody>
      </p:sp>
      <p:graphicFrame>
        <p:nvGraphicFramePr>
          <p:cNvPr id="5" name="Table Placeholder 4">
            <a:extLst>
              <a:ext uri="{FF2B5EF4-FFF2-40B4-BE49-F238E27FC236}">
                <a16:creationId xmlns:a16="http://schemas.microsoft.com/office/drawing/2014/main" id="{92C2D955-75A4-4F44-BCC8-B1C3822999D7}"/>
              </a:ext>
            </a:extLst>
          </p:cNvPr>
          <p:cNvGraphicFramePr>
            <a:graphicFrameLocks noGrp="1"/>
          </p:cNvGraphicFramePr>
          <p:nvPr>
            <p:ph type="tbl" sz="quarter" idx="13"/>
            <p:extLst>
              <p:ext uri="{D42A27DB-BD31-4B8C-83A1-F6EECF244321}">
                <p14:modId xmlns:p14="http://schemas.microsoft.com/office/powerpoint/2010/main" val="60163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25213624"/>
                    </a:ext>
                  </a:extLst>
                </a:gridCol>
                <a:gridCol w="1810512">
                  <a:extLst>
                    <a:ext uri="{9D8B030D-6E8A-4147-A177-3AD203B41FA5}">
                      <a16:colId xmlns:a16="http://schemas.microsoft.com/office/drawing/2014/main" val="2036059380"/>
                    </a:ext>
                  </a:extLst>
                </a:gridCol>
                <a:gridCol w="822960">
                  <a:extLst>
                    <a:ext uri="{9D8B030D-6E8A-4147-A177-3AD203B41FA5}">
                      <a16:colId xmlns:a16="http://schemas.microsoft.com/office/drawing/2014/main" val="3296059780"/>
                    </a:ext>
                  </a:extLst>
                </a:gridCol>
                <a:gridCol w="822960">
                  <a:extLst>
                    <a:ext uri="{9D8B030D-6E8A-4147-A177-3AD203B41FA5}">
                      <a16:colId xmlns:a16="http://schemas.microsoft.com/office/drawing/2014/main" val="432247890"/>
                    </a:ext>
                  </a:extLst>
                </a:gridCol>
                <a:gridCol w="822960">
                  <a:extLst>
                    <a:ext uri="{9D8B030D-6E8A-4147-A177-3AD203B41FA5}">
                      <a16:colId xmlns:a16="http://schemas.microsoft.com/office/drawing/2014/main" val="2620871983"/>
                    </a:ext>
                  </a:extLst>
                </a:gridCol>
                <a:gridCol w="822960">
                  <a:extLst>
                    <a:ext uri="{9D8B030D-6E8A-4147-A177-3AD203B41FA5}">
                      <a16:colId xmlns:a16="http://schemas.microsoft.com/office/drawing/2014/main" val="3585310088"/>
                    </a:ext>
                  </a:extLst>
                </a:gridCol>
                <a:gridCol w="822960">
                  <a:extLst>
                    <a:ext uri="{9D8B030D-6E8A-4147-A177-3AD203B41FA5}">
                      <a16:colId xmlns:a16="http://schemas.microsoft.com/office/drawing/2014/main" val="2093779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1254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- 2021-11-25 12:16:37</a:t>
                      </a:r>
                      <a:r>
                        <a:rPr kumimoji="0" lang="es-ES" sz="1000" b="0" i="0" u="none" strike="noStrike" kern="1200" cap="none" spc="0" normalizeH="0" baseline="0" noProof="0">
                          <a:ln>
                            <a:noFill/>
                          </a:ln>
                          <a:solidFill>
                            <a:prstClr val="black"/>
                          </a:solidFill>
                          <a:effectLst/>
                          <a:uLnTx/>
                          <a:uFillTx/>
                          <a:latin typeface="+mn-lt"/>
                          <a:ea typeface="+mn-ea"/>
                          <a:cs typeface="+mn-cs"/>
                        </a:rPr>
                        <a:t>
 Tu nueva mochila de hidratación ya está llegando #NanoVest
#CamelbakArgentina #Camelbak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260461753_252416180206365_6699750381784603349_n.jpg?_nc_cat=101&amp;ccb=1-5&amp;_nc_sid=8ae9d6&amp;_nc_ohc=vAPTpcz9flQAX9_yq4S&amp;_nc_ht=scontent-mia3-1.cdninstagram.com&amp;edm=AL-3X8kEAAAA&amp;oh=00_AT8T6t4ZnkvAPnMB3d4qgrn5Mi-V1FjYC3VIJ3_WLjtG3g&amp;oe=620BB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6422493"/>
                  </a:ext>
                </a:extLst>
              </a:tr>
            </a:tbl>
          </a:graphicData>
        </a:graphic>
      </p:graphicFrame>
      <p:sp>
        <p:nvSpPr>
          <p:cNvPr id="4" name="Text Placeholder 3">
            <a:extLst>
              <a:ext uri="{FF2B5EF4-FFF2-40B4-BE49-F238E27FC236}">
                <a16:creationId xmlns:a16="http://schemas.microsoft.com/office/drawing/2014/main" id="{7F834C21-537B-4DAB-81B8-CAEED8E70D2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61815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7FD89-1C95-4A31-B650-06E76B314728}"/>
              </a:ext>
            </a:extLst>
          </p:cNvPr>
          <p:cNvSpPr>
            <a:spLocks noGrp="1"/>
          </p:cNvSpPr>
          <p:nvPr>
            <p:ph type="title"/>
          </p:nvPr>
        </p:nvSpPr>
        <p:spPr/>
        <p:txBody>
          <a:bodyPr/>
          <a:lstStyle/>
          <a:p>
            <a:r>
              <a:rPr lang="en-US"/>
              <a:t>Instagram Posts Table | CamelBak - 2 of 25</a:t>
            </a:r>
          </a:p>
        </p:txBody>
      </p:sp>
      <p:graphicFrame>
        <p:nvGraphicFramePr>
          <p:cNvPr id="5" name="Table Placeholder 4">
            <a:extLst>
              <a:ext uri="{FF2B5EF4-FFF2-40B4-BE49-F238E27FC236}">
                <a16:creationId xmlns:a16="http://schemas.microsoft.com/office/drawing/2014/main" id="{9E7FE6F2-DEDD-42FF-9C52-530B0905B61A}"/>
              </a:ext>
            </a:extLst>
          </p:cNvPr>
          <p:cNvGraphicFramePr>
            <a:graphicFrameLocks noGrp="1"/>
          </p:cNvGraphicFramePr>
          <p:nvPr>
            <p:ph type="tbl" sz="quarter" idx="13"/>
            <p:extLst>
              <p:ext uri="{D42A27DB-BD31-4B8C-83A1-F6EECF244321}">
                <p14:modId xmlns:p14="http://schemas.microsoft.com/office/powerpoint/2010/main" val="219001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5211821"/>
                    </a:ext>
                  </a:extLst>
                </a:gridCol>
                <a:gridCol w="1810512">
                  <a:extLst>
                    <a:ext uri="{9D8B030D-6E8A-4147-A177-3AD203B41FA5}">
                      <a16:colId xmlns:a16="http://schemas.microsoft.com/office/drawing/2014/main" val="2615093441"/>
                    </a:ext>
                  </a:extLst>
                </a:gridCol>
                <a:gridCol w="822960">
                  <a:extLst>
                    <a:ext uri="{9D8B030D-6E8A-4147-A177-3AD203B41FA5}">
                      <a16:colId xmlns:a16="http://schemas.microsoft.com/office/drawing/2014/main" val="1662603546"/>
                    </a:ext>
                  </a:extLst>
                </a:gridCol>
                <a:gridCol w="822960">
                  <a:extLst>
                    <a:ext uri="{9D8B030D-6E8A-4147-A177-3AD203B41FA5}">
                      <a16:colId xmlns:a16="http://schemas.microsoft.com/office/drawing/2014/main" val="4188719933"/>
                    </a:ext>
                  </a:extLst>
                </a:gridCol>
                <a:gridCol w="822960">
                  <a:extLst>
                    <a:ext uri="{9D8B030D-6E8A-4147-A177-3AD203B41FA5}">
                      <a16:colId xmlns:a16="http://schemas.microsoft.com/office/drawing/2014/main" val="1284639815"/>
                    </a:ext>
                  </a:extLst>
                </a:gridCol>
                <a:gridCol w="822960">
                  <a:extLst>
                    <a:ext uri="{9D8B030D-6E8A-4147-A177-3AD203B41FA5}">
                      <a16:colId xmlns:a16="http://schemas.microsoft.com/office/drawing/2014/main" val="969298636"/>
                    </a:ext>
                  </a:extLst>
                </a:gridCol>
                <a:gridCol w="822960">
                  <a:extLst>
                    <a:ext uri="{9D8B030D-6E8A-4147-A177-3AD203B41FA5}">
                      <a16:colId xmlns:a16="http://schemas.microsoft.com/office/drawing/2014/main" val="3473521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145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- 2021-12-02 10:57:46</a:t>
                      </a:r>
                      <a:r>
                        <a:rPr kumimoji="0" lang="en-US" sz="1000" b="0" i="0" u="none" strike="noStrike" kern="1200" cap="none" spc="0" normalizeH="0" baseline="0" noProof="0">
                          <a:ln>
                            <a:noFill/>
                          </a:ln>
                          <a:solidFill>
                            <a:prstClr val="black"/>
                          </a:solidFill>
                          <a:effectLst/>
                          <a:uLnTx/>
                          <a:uFillTx/>
                          <a:latin typeface="+mn-lt"/>
                          <a:ea typeface="+mn-ea"/>
                          <a:cs typeface="+mn-cs"/>
                        </a:rPr>
                        <a:t>
 𝐋𝐨𝐛𝐨 𝐞𝐬 𝐭𝐮 𝐦𝐨𝐜𝐡𝐢𝐥𝐚 𝐝𝐞 𝐡𝐢𝐝𝐫𝐚𝐭𝐚𝐜𝐢𝐨́𝐧!
Para esos días perfectos en los que necesitás mantenerte hidratado. 
Con una capacidad de almacenamiento total de 9 litros y un depósito Crux de 3 litros con Quicklink, transporta suficiente agua para un viaje de un día. 
#CamelbakArgentina #Camelbak #agua #hidratacion #deportes #ciclismo  #lobo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262602734_450815123324409_2512655531229427128_n.jpg?_nc_cat=107&amp;ccb=1-5&amp;_nc_sid=8ae9d6&amp;_nc_ohc=clciSaTKsKgAX-n3Z4z&amp;_nc_oc=AQlxeRqAUDykAjITQrms-sxOAkVNNQ_PgNk9FNSq69jmiNkUAyE7joiR41Fmc3I74o8&amp;_nc_ht=scontent-mia3-2.cdninstagram.com&amp;edm=AL-3X8kEAAAA&amp;oh=00_AT-NFuyeBvCWtwfGF30ExQka_hsmFzZMyYB5i01VrxO0zA&amp;oe=620B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6954888"/>
                  </a:ext>
                </a:extLst>
              </a:tr>
            </a:tbl>
          </a:graphicData>
        </a:graphic>
      </p:graphicFrame>
      <p:sp>
        <p:nvSpPr>
          <p:cNvPr id="4" name="Text Placeholder 3">
            <a:extLst>
              <a:ext uri="{FF2B5EF4-FFF2-40B4-BE49-F238E27FC236}">
                <a16:creationId xmlns:a16="http://schemas.microsoft.com/office/drawing/2014/main" id="{DC49DC56-7828-49E6-BFEF-14691336C95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22010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A7DD-E26B-4E13-A2D5-9D691BDC8072}"/>
              </a:ext>
            </a:extLst>
          </p:cNvPr>
          <p:cNvSpPr>
            <a:spLocks noGrp="1"/>
          </p:cNvSpPr>
          <p:nvPr>
            <p:ph type="title"/>
          </p:nvPr>
        </p:nvSpPr>
        <p:spPr/>
        <p:txBody>
          <a:bodyPr/>
          <a:lstStyle/>
          <a:p>
            <a:r>
              <a:rPr lang="en-US"/>
              <a:t>Instagram Posts Table | CamelBak - 3 of 25</a:t>
            </a:r>
          </a:p>
        </p:txBody>
      </p:sp>
      <p:graphicFrame>
        <p:nvGraphicFramePr>
          <p:cNvPr id="5" name="Table Placeholder 4">
            <a:extLst>
              <a:ext uri="{FF2B5EF4-FFF2-40B4-BE49-F238E27FC236}">
                <a16:creationId xmlns:a16="http://schemas.microsoft.com/office/drawing/2014/main" id="{3C0FEED5-8558-4FF2-AD89-6C5C5BFE48FB}"/>
              </a:ext>
            </a:extLst>
          </p:cNvPr>
          <p:cNvGraphicFramePr>
            <a:graphicFrameLocks noGrp="1"/>
          </p:cNvGraphicFramePr>
          <p:nvPr>
            <p:ph type="tbl" sz="quarter" idx="13"/>
            <p:extLst>
              <p:ext uri="{D42A27DB-BD31-4B8C-83A1-F6EECF244321}">
                <p14:modId xmlns:p14="http://schemas.microsoft.com/office/powerpoint/2010/main" val="169373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3404212"/>
                    </a:ext>
                  </a:extLst>
                </a:gridCol>
                <a:gridCol w="1810512">
                  <a:extLst>
                    <a:ext uri="{9D8B030D-6E8A-4147-A177-3AD203B41FA5}">
                      <a16:colId xmlns:a16="http://schemas.microsoft.com/office/drawing/2014/main" val="1979116619"/>
                    </a:ext>
                  </a:extLst>
                </a:gridCol>
                <a:gridCol w="822960">
                  <a:extLst>
                    <a:ext uri="{9D8B030D-6E8A-4147-A177-3AD203B41FA5}">
                      <a16:colId xmlns:a16="http://schemas.microsoft.com/office/drawing/2014/main" val="814723122"/>
                    </a:ext>
                  </a:extLst>
                </a:gridCol>
                <a:gridCol w="822960">
                  <a:extLst>
                    <a:ext uri="{9D8B030D-6E8A-4147-A177-3AD203B41FA5}">
                      <a16:colId xmlns:a16="http://schemas.microsoft.com/office/drawing/2014/main" val="2936104652"/>
                    </a:ext>
                  </a:extLst>
                </a:gridCol>
                <a:gridCol w="822960">
                  <a:extLst>
                    <a:ext uri="{9D8B030D-6E8A-4147-A177-3AD203B41FA5}">
                      <a16:colId xmlns:a16="http://schemas.microsoft.com/office/drawing/2014/main" val="1038508879"/>
                    </a:ext>
                  </a:extLst>
                </a:gridCol>
                <a:gridCol w="822960">
                  <a:extLst>
                    <a:ext uri="{9D8B030D-6E8A-4147-A177-3AD203B41FA5}">
                      <a16:colId xmlns:a16="http://schemas.microsoft.com/office/drawing/2014/main" val="3308273325"/>
                    </a:ext>
                  </a:extLst>
                </a:gridCol>
                <a:gridCol w="822960">
                  <a:extLst>
                    <a:ext uri="{9D8B030D-6E8A-4147-A177-3AD203B41FA5}">
                      <a16:colId xmlns:a16="http://schemas.microsoft.com/office/drawing/2014/main" val="144775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119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- 2021-11-11 11:58:36</a:t>
                      </a:r>
                      <a:r>
                        <a:rPr kumimoji="0" lang="en-US" sz="1000" b="0" i="0" u="none" strike="noStrike" kern="1200" cap="none" spc="0" normalizeH="0" baseline="0" noProof="0">
                          <a:ln>
                            <a:noFill/>
                          </a:ln>
                          <a:solidFill>
                            <a:prstClr val="black"/>
                          </a:solidFill>
                          <a:effectLst/>
                          <a:uLnTx/>
                          <a:uFillTx/>
                          <a:latin typeface="+mn-lt"/>
                          <a:ea typeface="+mn-ea"/>
                          <a:cs typeface="+mn-cs"/>
                        </a:rPr>
                        <a:t>
 𝐏𝐨𝐝𝐢𝐮𝐦 𝐈𝐜𝐞 𝐞𝐬𝐭𝐚́ 𝐝𝐢𝐬𝐞ñ𝐚𝐝𝐨 𝐩𝐚𝐫𝐚 𝐚𝐝𝐚𝐩𝐭𝐚𝐫𝐬𝐞 𝐚 𝐯𝐨𝐬.
Su diseño fácil de apretar garantiza más líquido con menos esfuerzo y su tapa autosellante evita derrames y salpicaduras.
¿Ya tenés tu Podim?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255649800_307970494476625_3966201473931590769_n.jpg?_nc_cat=110&amp;ccb=1-5&amp;_nc_sid=8ae9d6&amp;_nc_ohc=dq_IQOnENEIAX_YRQOf&amp;_nc_ht=scontent-mia3-2.cdninstagram.com&amp;edm=AL-3X8kEAAAA&amp;oh=00_AT_sZwYhWYvlsuEd8qUaRENM8B1bksN919erzrTNFF6IIQ&amp;oe=620A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3407453"/>
                  </a:ext>
                </a:extLst>
              </a:tr>
            </a:tbl>
          </a:graphicData>
        </a:graphic>
      </p:graphicFrame>
      <p:sp>
        <p:nvSpPr>
          <p:cNvPr id="4" name="Text Placeholder 3">
            <a:extLst>
              <a:ext uri="{FF2B5EF4-FFF2-40B4-BE49-F238E27FC236}">
                <a16:creationId xmlns:a16="http://schemas.microsoft.com/office/drawing/2014/main" id="{DEB7F450-D2CC-471B-ADB3-9A459EC9C2A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32102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8FDB6-7D12-4D0C-B9F1-194FFF7CA427}"/>
              </a:ext>
            </a:extLst>
          </p:cNvPr>
          <p:cNvSpPr>
            <a:spLocks noGrp="1"/>
          </p:cNvSpPr>
          <p:nvPr>
            <p:ph type="title"/>
          </p:nvPr>
        </p:nvSpPr>
        <p:spPr/>
        <p:txBody>
          <a:bodyPr/>
          <a:lstStyle/>
          <a:p>
            <a:r>
              <a:rPr lang="en-US"/>
              <a:t>Instagram Posts Table | CamelBak - 4 of 25</a:t>
            </a:r>
          </a:p>
        </p:txBody>
      </p:sp>
      <p:graphicFrame>
        <p:nvGraphicFramePr>
          <p:cNvPr id="5" name="Table Placeholder 4">
            <a:extLst>
              <a:ext uri="{FF2B5EF4-FFF2-40B4-BE49-F238E27FC236}">
                <a16:creationId xmlns:a16="http://schemas.microsoft.com/office/drawing/2014/main" id="{E589737F-22BC-4872-BA32-4FCD715ADC87}"/>
              </a:ext>
            </a:extLst>
          </p:cNvPr>
          <p:cNvGraphicFramePr>
            <a:graphicFrameLocks noGrp="1"/>
          </p:cNvGraphicFramePr>
          <p:nvPr>
            <p:ph type="tbl" sz="quarter" idx="13"/>
            <p:extLst>
              <p:ext uri="{D42A27DB-BD31-4B8C-83A1-F6EECF244321}">
                <p14:modId xmlns:p14="http://schemas.microsoft.com/office/powerpoint/2010/main" val="39856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1572215"/>
                    </a:ext>
                  </a:extLst>
                </a:gridCol>
                <a:gridCol w="1810512">
                  <a:extLst>
                    <a:ext uri="{9D8B030D-6E8A-4147-A177-3AD203B41FA5}">
                      <a16:colId xmlns:a16="http://schemas.microsoft.com/office/drawing/2014/main" val="3152224626"/>
                    </a:ext>
                  </a:extLst>
                </a:gridCol>
                <a:gridCol w="822960">
                  <a:extLst>
                    <a:ext uri="{9D8B030D-6E8A-4147-A177-3AD203B41FA5}">
                      <a16:colId xmlns:a16="http://schemas.microsoft.com/office/drawing/2014/main" val="3685872488"/>
                    </a:ext>
                  </a:extLst>
                </a:gridCol>
                <a:gridCol w="822960">
                  <a:extLst>
                    <a:ext uri="{9D8B030D-6E8A-4147-A177-3AD203B41FA5}">
                      <a16:colId xmlns:a16="http://schemas.microsoft.com/office/drawing/2014/main" val="150751522"/>
                    </a:ext>
                  </a:extLst>
                </a:gridCol>
                <a:gridCol w="822960">
                  <a:extLst>
                    <a:ext uri="{9D8B030D-6E8A-4147-A177-3AD203B41FA5}">
                      <a16:colId xmlns:a16="http://schemas.microsoft.com/office/drawing/2014/main" val="372296649"/>
                    </a:ext>
                  </a:extLst>
                </a:gridCol>
                <a:gridCol w="822960">
                  <a:extLst>
                    <a:ext uri="{9D8B030D-6E8A-4147-A177-3AD203B41FA5}">
                      <a16:colId xmlns:a16="http://schemas.microsoft.com/office/drawing/2014/main" val="181108003"/>
                    </a:ext>
                  </a:extLst>
                </a:gridCol>
                <a:gridCol w="822960">
                  <a:extLst>
                    <a:ext uri="{9D8B030D-6E8A-4147-A177-3AD203B41FA5}">
                      <a16:colId xmlns:a16="http://schemas.microsoft.com/office/drawing/2014/main" val="5841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333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- 2021-10-07 12:00:16</a:t>
                      </a:r>
                      <a:r>
                        <a:rPr kumimoji="0" lang="es-ES" sz="1000" b="0" i="0" u="none" strike="noStrike" kern="1200" cap="none" spc="0" normalizeH="0" baseline="0" noProof="0">
                          <a:ln>
                            <a:noFill/>
                          </a:ln>
                          <a:solidFill>
                            <a:prstClr val="black"/>
                          </a:solidFill>
                          <a:effectLst/>
                          <a:uLnTx/>
                          <a:uFillTx/>
                          <a:latin typeface="+mn-lt"/>
                          <a:ea typeface="+mn-ea"/>
                          <a:cs typeface="+mn-cs"/>
                        </a:rPr>
                        <a:t>
 Camelbak M.U.L.E es tu mochila de hidratación diseñada para darte la ventaja de Low Rider.
💧 El depósito Crux ofrece un 20% más de agua por sorbo, con un mango ergonómico para facilitar el relleno, y una palanca de encendido/apagado que facilita la prevención de fugas.
💧 El tubo magnético mantiene tu tubo seguro y accesible cuando lo necesites.
💧 Los cinturones estabilizadores de cadera con carga optimizan un ajuste personalizado y mantienen los elementos esenciales a mano.
💧 Su diseño lumbar ofrece más estabilidad durante los paseos agresivos cuesta abajo. En lugar de concentrar el peso del paquete en tus hombros, esta mochila cambia tu carga a tus caderas para un centro de gravedad más bajo y más libertad de movimiento.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244540209_541209126949732_1005947196101135785_n.jpg?_nc_cat=104&amp;ccb=1-5&amp;_nc_sid=8ae9d6&amp;_nc_ohc=zrrvvSByDIYAX-xqJZY&amp;_nc_ht=scontent-mia3-1.cdninstagram.com&amp;edm=AL-3X8kEAAAA&amp;oh=00_AT9Ir6qF7aX1Sy8pHQgSGmAzhVZmDPgb1P4nBgYFDaOGyA&amp;oe=620A953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8218967"/>
                  </a:ext>
                </a:extLst>
              </a:tr>
            </a:tbl>
          </a:graphicData>
        </a:graphic>
      </p:graphicFrame>
      <p:sp>
        <p:nvSpPr>
          <p:cNvPr id="4" name="Text Placeholder 3">
            <a:extLst>
              <a:ext uri="{FF2B5EF4-FFF2-40B4-BE49-F238E27FC236}">
                <a16:creationId xmlns:a16="http://schemas.microsoft.com/office/drawing/2014/main" id="{CA67E843-591C-4605-A336-33490916AD1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24637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E4CDB-60CF-4C80-BE38-C3B3C8EADD25}"/>
              </a:ext>
            </a:extLst>
          </p:cNvPr>
          <p:cNvSpPr>
            <a:spLocks noGrp="1"/>
          </p:cNvSpPr>
          <p:nvPr>
            <p:ph type="title"/>
          </p:nvPr>
        </p:nvSpPr>
        <p:spPr/>
        <p:txBody>
          <a:bodyPr/>
          <a:lstStyle/>
          <a:p>
            <a:r>
              <a:rPr lang="en-US"/>
              <a:t>Instagram Posts Table | CamelBak - 5 of 25</a:t>
            </a:r>
          </a:p>
        </p:txBody>
      </p:sp>
      <p:graphicFrame>
        <p:nvGraphicFramePr>
          <p:cNvPr id="5" name="Table Placeholder 4">
            <a:extLst>
              <a:ext uri="{FF2B5EF4-FFF2-40B4-BE49-F238E27FC236}">
                <a16:creationId xmlns:a16="http://schemas.microsoft.com/office/drawing/2014/main" id="{2A5F518A-BA71-40DB-9BA0-DFB04F4AB365}"/>
              </a:ext>
            </a:extLst>
          </p:cNvPr>
          <p:cNvGraphicFramePr>
            <a:graphicFrameLocks noGrp="1"/>
          </p:cNvGraphicFramePr>
          <p:nvPr>
            <p:ph type="tbl" sz="quarter" idx="13"/>
            <p:extLst>
              <p:ext uri="{D42A27DB-BD31-4B8C-83A1-F6EECF244321}">
                <p14:modId xmlns:p14="http://schemas.microsoft.com/office/powerpoint/2010/main" val="232964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37856597"/>
                    </a:ext>
                  </a:extLst>
                </a:gridCol>
                <a:gridCol w="1810512">
                  <a:extLst>
                    <a:ext uri="{9D8B030D-6E8A-4147-A177-3AD203B41FA5}">
                      <a16:colId xmlns:a16="http://schemas.microsoft.com/office/drawing/2014/main" val="1402748553"/>
                    </a:ext>
                  </a:extLst>
                </a:gridCol>
                <a:gridCol w="822960">
                  <a:extLst>
                    <a:ext uri="{9D8B030D-6E8A-4147-A177-3AD203B41FA5}">
                      <a16:colId xmlns:a16="http://schemas.microsoft.com/office/drawing/2014/main" val="155455122"/>
                    </a:ext>
                  </a:extLst>
                </a:gridCol>
                <a:gridCol w="822960">
                  <a:extLst>
                    <a:ext uri="{9D8B030D-6E8A-4147-A177-3AD203B41FA5}">
                      <a16:colId xmlns:a16="http://schemas.microsoft.com/office/drawing/2014/main" val="3319425500"/>
                    </a:ext>
                  </a:extLst>
                </a:gridCol>
                <a:gridCol w="822960">
                  <a:extLst>
                    <a:ext uri="{9D8B030D-6E8A-4147-A177-3AD203B41FA5}">
                      <a16:colId xmlns:a16="http://schemas.microsoft.com/office/drawing/2014/main" val="2533647632"/>
                    </a:ext>
                  </a:extLst>
                </a:gridCol>
                <a:gridCol w="822960">
                  <a:extLst>
                    <a:ext uri="{9D8B030D-6E8A-4147-A177-3AD203B41FA5}">
                      <a16:colId xmlns:a16="http://schemas.microsoft.com/office/drawing/2014/main" val="1161182421"/>
                    </a:ext>
                  </a:extLst>
                </a:gridCol>
                <a:gridCol w="822960">
                  <a:extLst>
                    <a:ext uri="{9D8B030D-6E8A-4147-A177-3AD203B41FA5}">
                      <a16:colId xmlns:a16="http://schemas.microsoft.com/office/drawing/2014/main" val="376474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643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- 2021-10-28 17:46:49</a:t>
                      </a:r>
                      <a:r>
                        <a:rPr kumimoji="0" lang="en-US" sz="1000" b="0" i="0" u="none" strike="noStrike" kern="1200" cap="none" spc="0" normalizeH="0" baseline="0" noProof="0">
                          <a:ln>
                            <a:noFill/>
                          </a:ln>
                          <a:solidFill>
                            <a:prstClr val="black"/>
                          </a:solidFill>
                          <a:effectLst/>
                          <a:uLnTx/>
                          <a:uFillTx/>
                          <a:latin typeface="+mn-lt"/>
                          <a:ea typeface="+mn-ea"/>
                          <a:cs typeface="+mn-cs"/>
                        </a:rPr>
                        <a:t>
 𝐏𝐨𝐝𝐢𝐮𝐦 𝐂𝐡𝐢𝐥𝐥 𝐁𝐥𝐚𝐜𝐤 𝐞𝐬 𝐭𝐮 𝐦𝐞𝐣𝐨𝐫 𝐜𝐚𝐫𝐦𝐚ñ𝐨𝐥𝐚. 𝐃𝐨𝐬 𝐦𝐞𝐝𝐢𝐝𝐚𝐬 𝐢𝐝𝐞𝐚𝐥𝐞𝐬 𝐩𝐚𝐫𝐚 𝐭𝐮𝐬 𝐝𝐢́𝐚𝐬 𝐞𝐧 𝐛𝐢𝐜𝐢𝐜𝐥𝐞𝐭𝐚: 𝟔𝟎𝟎 𝐲 𝟕𝟎𝟎 𝐦𝐥.
Prioriza el rendimiento y es libre de BPA.
Podium es definitivamente la mejor caramañola para una hidratación rápida y confiable.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51.29350-15/249036757_1680540882154680_3116057499045341254_n.jpg?_nc_cat=102&amp;ccb=1-5&amp;_nc_sid=8ae9d6&amp;_nc_ohc=OOSpwDqSUPUAX-u9E_z&amp;_nc_ht=scontent-mia3-2.cdninstagram.com&amp;edm=AL-3X8kEAAAA&amp;oh=00_AT_g649kR8ap1-CEMIKzsatUFJa08hgIcunNj2OzKnrDJA&amp;oe=620B3A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654814"/>
                  </a:ext>
                </a:extLst>
              </a:tr>
            </a:tbl>
          </a:graphicData>
        </a:graphic>
      </p:graphicFrame>
      <p:sp>
        <p:nvSpPr>
          <p:cNvPr id="4" name="Text Placeholder 3">
            <a:extLst>
              <a:ext uri="{FF2B5EF4-FFF2-40B4-BE49-F238E27FC236}">
                <a16:creationId xmlns:a16="http://schemas.microsoft.com/office/drawing/2014/main" id="{76770CAF-668D-4C59-98A9-A9082C9D34E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84242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EDDB-84FE-4A3C-A10D-D45269BBCFBB}"/>
              </a:ext>
            </a:extLst>
          </p:cNvPr>
          <p:cNvSpPr>
            <a:spLocks noGrp="1"/>
          </p:cNvSpPr>
          <p:nvPr>
            <p:ph type="title"/>
          </p:nvPr>
        </p:nvSpPr>
        <p:spPr/>
        <p:txBody>
          <a:bodyPr/>
          <a:lstStyle/>
          <a:p>
            <a:r>
              <a:rPr lang="en-US"/>
              <a:t>Instagram Posts Table | CamelBak - 6 of 25</a:t>
            </a:r>
          </a:p>
        </p:txBody>
      </p:sp>
      <p:graphicFrame>
        <p:nvGraphicFramePr>
          <p:cNvPr id="5" name="Table Placeholder 4">
            <a:extLst>
              <a:ext uri="{FF2B5EF4-FFF2-40B4-BE49-F238E27FC236}">
                <a16:creationId xmlns:a16="http://schemas.microsoft.com/office/drawing/2014/main" id="{D44BD64A-8C11-46F6-B05A-91E9672AD391}"/>
              </a:ext>
            </a:extLst>
          </p:cNvPr>
          <p:cNvGraphicFramePr>
            <a:graphicFrameLocks noGrp="1"/>
          </p:cNvGraphicFramePr>
          <p:nvPr>
            <p:ph type="tbl" sz="quarter" idx="13"/>
            <p:extLst>
              <p:ext uri="{D42A27DB-BD31-4B8C-83A1-F6EECF244321}">
                <p14:modId xmlns:p14="http://schemas.microsoft.com/office/powerpoint/2010/main" val="247640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8805685"/>
                    </a:ext>
                  </a:extLst>
                </a:gridCol>
                <a:gridCol w="1810512">
                  <a:extLst>
                    <a:ext uri="{9D8B030D-6E8A-4147-A177-3AD203B41FA5}">
                      <a16:colId xmlns:a16="http://schemas.microsoft.com/office/drawing/2014/main" val="3840554819"/>
                    </a:ext>
                  </a:extLst>
                </a:gridCol>
                <a:gridCol w="822960">
                  <a:extLst>
                    <a:ext uri="{9D8B030D-6E8A-4147-A177-3AD203B41FA5}">
                      <a16:colId xmlns:a16="http://schemas.microsoft.com/office/drawing/2014/main" val="597402936"/>
                    </a:ext>
                  </a:extLst>
                </a:gridCol>
                <a:gridCol w="822960">
                  <a:extLst>
                    <a:ext uri="{9D8B030D-6E8A-4147-A177-3AD203B41FA5}">
                      <a16:colId xmlns:a16="http://schemas.microsoft.com/office/drawing/2014/main" val="2632612559"/>
                    </a:ext>
                  </a:extLst>
                </a:gridCol>
                <a:gridCol w="822960">
                  <a:extLst>
                    <a:ext uri="{9D8B030D-6E8A-4147-A177-3AD203B41FA5}">
                      <a16:colId xmlns:a16="http://schemas.microsoft.com/office/drawing/2014/main" val="1746129170"/>
                    </a:ext>
                  </a:extLst>
                </a:gridCol>
                <a:gridCol w="822960">
                  <a:extLst>
                    <a:ext uri="{9D8B030D-6E8A-4147-A177-3AD203B41FA5}">
                      <a16:colId xmlns:a16="http://schemas.microsoft.com/office/drawing/2014/main" val="4105688657"/>
                    </a:ext>
                  </a:extLst>
                </a:gridCol>
                <a:gridCol w="822960">
                  <a:extLst>
                    <a:ext uri="{9D8B030D-6E8A-4147-A177-3AD203B41FA5}">
                      <a16:colId xmlns:a16="http://schemas.microsoft.com/office/drawing/2014/main" val="3152682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92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- 2021-12-23 12:00:24</a:t>
                      </a:r>
                      <a:r>
                        <a:rPr kumimoji="0" lang="es-ES" sz="1000" b="0" i="0" u="none" strike="noStrike" kern="1200" cap="none" spc="0" normalizeH="0" baseline="0" noProof="0">
                          <a:ln>
                            <a:noFill/>
                          </a:ln>
                          <a:solidFill>
                            <a:prstClr val="black"/>
                          </a:solidFill>
                          <a:effectLst/>
                          <a:uLnTx/>
                          <a:uFillTx/>
                          <a:latin typeface="+mn-lt"/>
                          <a:ea typeface="+mn-ea"/>
                          <a:cs typeface="+mn-cs"/>
                        </a:rPr>
                        <a:t>
 Tu próxima mochila de hidratación te espera para tus vacaciones: 
𝐂𝐚𝐦𝐞𝐥𝐛𝐚𝐤 𝐌.𝐔.𝐋.𝐄. 
Tiene todo lo que necesita y MÁS. 
Ligera y fácil de maniobrar, aún cuando está completamente cargada.
Su nuevo depósito Crux, es más fácil de cargar y rellenar, y suministra más agua con cada sorbo.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269739516_4644821048937766_2811146074574368050_n.jpg?_nc_cat=104&amp;ccb=1-5&amp;_nc_sid=8ae9d6&amp;_nc_ohc=CiRUvY2Z_LUAX-ouxpC&amp;_nc_ht=scontent-mia3-1.cdninstagram.com&amp;edm=AL-3X8kEAAAA&amp;oh=00_AT-TxVxekAXrbLH_6s9vevY2ncVMcP3ccVVxIQ4a7zidPg&amp;oe=620AD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2084367"/>
                  </a:ext>
                </a:extLst>
              </a:tr>
            </a:tbl>
          </a:graphicData>
        </a:graphic>
      </p:graphicFrame>
      <p:sp>
        <p:nvSpPr>
          <p:cNvPr id="4" name="Text Placeholder 3">
            <a:extLst>
              <a:ext uri="{FF2B5EF4-FFF2-40B4-BE49-F238E27FC236}">
                <a16:creationId xmlns:a16="http://schemas.microsoft.com/office/drawing/2014/main" id="{3261CB2D-CF2C-4DB8-8255-54B39D42122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98842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00861-F1C4-4460-93EF-0A5609EEBD8C}"/>
              </a:ext>
            </a:extLst>
          </p:cNvPr>
          <p:cNvSpPr>
            <a:spLocks noGrp="1"/>
          </p:cNvSpPr>
          <p:nvPr>
            <p:ph type="title"/>
          </p:nvPr>
        </p:nvSpPr>
        <p:spPr/>
        <p:txBody>
          <a:bodyPr/>
          <a:lstStyle/>
          <a:p>
            <a:r>
              <a:rPr lang="en-US"/>
              <a:t>Instagram Posts Table | CamelBak - 7 of 25</a:t>
            </a:r>
          </a:p>
        </p:txBody>
      </p:sp>
      <p:graphicFrame>
        <p:nvGraphicFramePr>
          <p:cNvPr id="5" name="Table Placeholder 4">
            <a:extLst>
              <a:ext uri="{FF2B5EF4-FFF2-40B4-BE49-F238E27FC236}">
                <a16:creationId xmlns:a16="http://schemas.microsoft.com/office/drawing/2014/main" id="{E7510AF2-7442-452A-B010-D082BA740E3F}"/>
              </a:ext>
            </a:extLst>
          </p:cNvPr>
          <p:cNvGraphicFramePr>
            <a:graphicFrameLocks noGrp="1"/>
          </p:cNvGraphicFramePr>
          <p:nvPr>
            <p:ph type="tbl" sz="quarter" idx="13"/>
            <p:extLst>
              <p:ext uri="{D42A27DB-BD31-4B8C-83A1-F6EECF244321}">
                <p14:modId xmlns:p14="http://schemas.microsoft.com/office/powerpoint/2010/main" val="1161046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7569013"/>
                    </a:ext>
                  </a:extLst>
                </a:gridCol>
                <a:gridCol w="1810512">
                  <a:extLst>
                    <a:ext uri="{9D8B030D-6E8A-4147-A177-3AD203B41FA5}">
                      <a16:colId xmlns:a16="http://schemas.microsoft.com/office/drawing/2014/main" val="1799056085"/>
                    </a:ext>
                  </a:extLst>
                </a:gridCol>
                <a:gridCol w="822960">
                  <a:extLst>
                    <a:ext uri="{9D8B030D-6E8A-4147-A177-3AD203B41FA5}">
                      <a16:colId xmlns:a16="http://schemas.microsoft.com/office/drawing/2014/main" val="1278197249"/>
                    </a:ext>
                  </a:extLst>
                </a:gridCol>
                <a:gridCol w="822960">
                  <a:extLst>
                    <a:ext uri="{9D8B030D-6E8A-4147-A177-3AD203B41FA5}">
                      <a16:colId xmlns:a16="http://schemas.microsoft.com/office/drawing/2014/main" val="45278331"/>
                    </a:ext>
                  </a:extLst>
                </a:gridCol>
                <a:gridCol w="822960">
                  <a:extLst>
                    <a:ext uri="{9D8B030D-6E8A-4147-A177-3AD203B41FA5}">
                      <a16:colId xmlns:a16="http://schemas.microsoft.com/office/drawing/2014/main" val="201253711"/>
                    </a:ext>
                  </a:extLst>
                </a:gridCol>
                <a:gridCol w="822960">
                  <a:extLst>
                    <a:ext uri="{9D8B030D-6E8A-4147-A177-3AD203B41FA5}">
                      <a16:colId xmlns:a16="http://schemas.microsoft.com/office/drawing/2014/main" val="1444292100"/>
                    </a:ext>
                  </a:extLst>
                </a:gridCol>
                <a:gridCol w="822960">
                  <a:extLst>
                    <a:ext uri="{9D8B030D-6E8A-4147-A177-3AD203B41FA5}">
                      <a16:colId xmlns:a16="http://schemas.microsoft.com/office/drawing/2014/main" val="329542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63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- 2021-07-12 17:05:40</a:t>
                      </a:r>
                      <a:r>
                        <a:rPr kumimoji="0" lang="es-ES" sz="1000" b="0" i="0" u="none" strike="noStrike" kern="1200" cap="none" spc="0" normalizeH="0" baseline="0" noProof="0">
                          <a:ln>
                            <a:noFill/>
                          </a:ln>
                          <a:solidFill>
                            <a:prstClr val="black"/>
                          </a:solidFill>
                          <a:effectLst/>
                          <a:uLnTx/>
                          <a:uFillTx/>
                          <a:latin typeface="+mn-lt"/>
                          <a:ea typeface="+mn-ea"/>
                          <a:cs typeface="+mn-cs"/>
                        </a:rPr>
                        <a:t>
 ¡SORTEO DEL MES DEL AMIGO!
Ese amigo MÁS deportista
Con el que compartiste MÁS aventuras al aire libre
Con el que MÁS vacaciones compartiste
El que MÁS te acompaña a hacer deporte
¡Arrobá a un amigo, seguinos y ya estás participando!
#CamelbakArgentina #Camelbak #sorteo #caramañola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217844796_1674556216075440_6707563782043540350_n.jpg?_nc_ht=scontent.cdninstagram.com&amp;_nc_cat=100&amp;_nc_ohc=Vh7E4czz5b0AX9jUAyl&amp;edm=AMO9-JQAAAAA&amp;ccb=7-4&amp;oh=00_AT91WGh7x4IT191Z41lBGVRh1TOoASJxJCoIDDb74gTHTQ&amp;oe=6206BB45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868672"/>
                  </a:ext>
                </a:extLst>
              </a:tr>
            </a:tbl>
          </a:graphicData>
        </a:graphic>
      </p:graphicFrame>
      <p:sp>
        <p:nvSpPr>
          <p:cNvPr id="4" name="Text Placeholder 3">
            <a:extLst>
              <a:ext uri="{FF2B5EF4-FFF2-40B4-BE49-F238E27FC236}">
                <a16:creationId xmlns:a16="http://schemas.microsoft.com/office/drawing/2014/main" id="{BF90D04E-79F8-4370-A4B6-0BD911E65E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05024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7C99-B88D-495B-B54E-9C7DB5FAC99C}"/>
              </a:ext>
            </a:extLst>
          </p:cNvPr>
          <p:cNvSpPr>
            <a:spLocks noGrp="1"/>
          </p:cNvSpPr>
          <p:nvPr>
            <p:ph type="title"/>
          </p:nvPr>
        </p:nvSpPr>
        <p:spPr/>
        <p:txBody>
          <a:bodyPr/>
          <a:lstStyle/>
          <a:p>
            <a:r>
              <a:rPr lang="en-US"/>
              <a:t>Instagram Posts Table | CamelBak - 8 of 25</a:t>
            </a:r>
          </a:p>
        </p:txBody>
      </p:sp>
      <p:graphicFrame>
        <p:nvGraphicFramePr>
          <p:cNvPr id="5" name="Table Placeholder 4">
            <a:extLst>
              <a:ext uri="{FF2B5EF4-FFF2-40B4-BE49-F238E27FC236}">
                <a16:creationId xmlns:a16="http://schemas.microsoft.com/office/drawing/2014/main" id="{851015DB-BFE6-4B8C-AB1F-AA7DE191694E}"/>
              </a:ext>
            </a:extLst>
          </p:cNvPr>
          <p:cNvGraphicFramePr>
            <a:graphicFrameLocks noGrp="1"/>
          </p:cNvGraphicFramePr>
          <p:nvPr>
            <p:ph type="tbl" sz="quarter" idx="13"/>
            <p:extLst>
              <p:ext uri="{D42A27DB-BD31-4B8C-83A1-F6EECF244321}">
                <p14:modId xmlns:p14="http://schemas.microsoft.com/office/powerpoint/2010/main" val="268204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18664833"/>
                    </a:ext>
                  </a:extLst>
                </a:gridCol>
                <a:gridCol w="1810512">
                  <a:extLst>
                    <a:ext uri="{9D8B030D-6E8A-4147-A177-3AD203B41FA5}">
                      <a16:colId xmlns:a16="http://schemas.microsoft.com/office/drawing/2014/main" val="1042111927"/>
                    </a:ext>
                  </a:extLst>
                </a:gridCol>
                <a:gridCol w="822960">
                  <a:extLst>
                    <a:ext uri="{9D8B030D-6E8A-4147-A177-3AD203B41FA5}">
                      <a16:colId xmlns:a16="http://schemas.microsoft.com/office/drawing/2014/main" val="2881843728"/>
                    </a:ext>
                  </a:extLst>
                </a:gridCol>
                <a:gridCol w="822960">
                  <a:extLst>
                    <a:ext uri="{9D8B030D-6E8A-4147-A177-3AD203B41FA5}">
                      <a16:colId xmlns:a16="http://schemas.microsoft.com/office/drawing/2014/main" val="1084460129"/>
                    </a:ext>
                  </a:extLst>
                </a:gridCol>
                <a:gridCol w="822960">
                  <a:extLst>
                    <a:ext uri="{9D8B030D-6E8A-4147-A177-3AD203B41FA5}">
                      <a16:colId xmlns:a16="http://schemas.microsoft.com/office/drawing/2014/main" val="3919448631"/>
                    </a:ext>
                  </a:extLst>
                </a:gridCol>
                <a:gridCol w="822960">
                  <a:extLst>
                    <a:ext uri="{9D8B030D-6E8A-4147-A177-3AD203B41FA5}">
                      <a16:colId xmlns:a16="http://schemas.microsoft.com/office/drawing/2014/main" val="275986666"/>
                    </a:ext>
                  </a:extLst>
                </a:gridCol>
                <a:gridCol w="822960">
                  <a:extLst>
                    <a:ext uri="{9D8B030D-6E8A-4147-A177-3AD203B41FA5}">
                      <a16:colId xmlns:a16="http://schemas.microsoft.com/office/drawing/2014/main" val="194356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795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- 2021-09-02 12:30:45</a:t>
                      </a:r>
                      <a:r>
                        <a:rPr kumimoji="0" lang="es-ES" sz="1000" b="0" i="0" u="none" strike="noStrike" kern="1200" cap="none" spc="0" normalizeH="0" baseline="0" noProof="0">
                          <a:ln>
                            <a:noFill/>
                          </a:ln>
                          <a:solidFill>
                            <a:prstClr val="black"/>
                          </a:solidFill>
                          <a:effectLst/>
                          <a:uLnTx/>
                          <a:uFillTx/>
                          <a:latin typeface="+mn-lt"/>
                          <a:ea typeface="+mn-ea"/>
                          <a:cs typeface="+mn-cs"/>
                        </a:rPr>
                        <a:t>
 La mochila de hidratación Camelbak M.U.L.E. LR tiene un diseño basado en reservorio lumbar que ofrece más estabilidad durante los viajes en terrenos más agresivos. 
Su depósito CRUX LR de 3 litros con compresión integrada mantiene tus fluidos para un mejor equilibrio y mayor estabilidad.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241107419_2655412054763882_5089151314956749237_n.jpg?_nc_cat=108&amp;ccb=1-5&amp;_nc_sid=8ae9d6&amp;_nc_ohc=uS399ziCH2gAX89uftH&amp;_nc_ht=scontent-mia3-1.cdninstagram.com&amp;edm=AL-3X8kEAAAA&amp;oh=00_AT-9hN5EE2q_yeiUPVce2HPUvcoRU5JShr-gifKivcvXVg&amp;oe=620A2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13079596"/>
                  </a:ext>
                </a:extLst>
              </a:tr>
            </a:tbl>
          </a:graphicData>
        </a:graphic>
      </p:graphicFrame>
      <p:sp>
        <p:nvSpPr>
          <p:cNvPr id="4" name="Text Placeholder 3">
            <a:extLst>
              <a:ext uri="{FF2B5EF4-FFF2-40B4-BE49-F238E27FC236}">
                <a16:creationId xmlns:a16="http://schemas.microsoft.com/office/drawing/2014/main" id="{67AAD2E8-D2A3-44C5-AF25-5CAE127C67D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06992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FE55F-260E-4D3F-A7D8-3EF8E341FC53}"/>
              </a:ext>
            </a:extLst>
          </p:cNvPr>
          <p:cNvSpPr>
            <a:spLocks noGrp="1"/>
          </p:cNvSpPr>
          <p:nvPr>
            <p:ph type="title"/>
          </p:nvPr>
        </p:nvSpPr>
        <p:spPr/>
        <p:txBody>
          <a:bodyPr/>
          <a:lstStyle/>
          <a:p>
            <a:r>
              <a:rPr lang="en-US"/>
              <a:t>Instagram Posts Table | CamelBak - 9 of 25</a:t>
            </a:r>
          </a:p>
        </p:txBody>
      </p:sp>
      <p:graphicFrame>
        <p:nvGraphicFramePr>
          <p:cNvPr id="5" name="Table Placeholder 4">
            <a:extLst>
              <a:ext uri="{FF2B5EF4-FFF2-40B4-BE49-F238E27FC236}">
                <a16:creationId xmlns:a16="http://schemas.microsoft.com/office/drawing/2014/main" id="{3F6E6A1C-8DE7-4241-B84E-49E7DE67F149}"/>
              </a:ext>
            </a:extLst>
          </p:cNvPr>
          <p:cNvGraphicFramePr>
            <a:graphicFrameLocks noGrp="1"/>
          </p:cNvGraphicFramePr>
          <p:nvPr>
            <p:ph type="tbl" sz="quarter" idx="13"/>
            <p:extLst>
              <p:ext uri="{D42A27DB-BD31-4B8C-83A1-F6EECF244321}">
                <p14:modId xmlns:p14="http://schemas.microsoft.com/office/powerpoint/2010/main" val="228789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3141336"/>
                    </a:ext>
                  </a:extLst>
                </a:gridCol>
                <a:gridCol w="1810512">
                  <a:extLst>
                    <a:ext uri="{9D8B030D-6E8A-4147-A177-3AD203B41FA5}">
                      <a16:colId xmlns:a16="http://schemas.microsoft.com/office/drawing/2014/main" val="3705603676"/>
                    </a:ext>
                  </a:extLst>
                </a:gridCol>
                <a:gridCol w="822960">
                  <a:extLst>
                    <a:ext uri="{9D8B030D-6E8A-4147-A177-3AD203B41FA5}">
                      <a16:colId xmlns:a16="http://schemas.microsoft.com/office/drawing/2014/main" val="443736189"/>
                    </a:ext>
                  </a:extLst>
                </a:gridCol>
                <a:gridCol w="822960">
                  <a:extLst>
                    <a:ext uri="{9D8B030D-6E8A-4147-A177-3AD203B41FA5}">
                      <a16:colId xmlns:a16="http://schemas.microsoft.com/office/drawing/2014/main" val="1661870488"/>
                    </a:ext>
                  </a:extLst>
                </a:gridCol>
                <a:gridCol w="822960">
                  <a:extLst>
                    <a:ext uri="{9D8B030D-6E8A-4147-A177-3AD203B41FA5}">
                      <a16:colId xmlns:a16="http://schemas.microsoft.com/office/drawing/2014/main" val="3194775342"/>
                    </a:ext>
                  </a:extLst>
                </a:gridCol>
                <a:gridCol w="822960">
                  <a:extLst>
                    <a:ext uri="{9D8B030D-6E8A-4147-A177-3AD203B41FA5}">
                      <a16:colId xmlns:a16="http://schemas.microsoft.com/office/drawing/2014/main" val="3297627003"/>
                    </a:ext>
                  </a:extLst>
                </a:gridCol>
                <a:gridCol w="822960">
                  <a:extLst>
                    <a:ext uri="{9D8B030D-6E8A-4147-A177-3AD203B41FA5}">
                      <a16:colId xmlns:a16="http://schemas.microsoft.com/office/drawing/2014/main" val="2021971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922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- 2021-03-17 16:30:13</a:t>
                      </a:r>
                      <a:r>
                        <a:rPr kumimoji="0" lang="en-US" sz="1000" b="0" i="0" u="none" strike="noStrike" kern="1200" cap="none" spc="0" normalizeH="0" baseline="0" noProof="0">
                          <a:ln>
                            <a:noFill/>
                          </a:ln>
                          <a:solidFill>
                            <a:prstClr val="black"/>
                          </a:solidFill>
                          <a:effectLst/>
                          <a:uLnTx/>
                          <a:uFillTx/>
                          <a:latin typeface="+mn-lt"/>
                          <a:ea typeface="+mn-ea"/>
                          <a:cs typeface="+mn-cs"/>
                        </a:rPr>
                        <a:t>
 #Camelbak Classic es la mochila de hidratación por excelencia para ciclismo. Con 1,5 litros de capacidad de líquido te va a acompañar en tus salidas más largas.  #Camelbak #hidratacion #camelbak #argentina #ciclismo #cycling #mountainbike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160812401_632577740913741_825018974359495715_n.jpg?_nc_cat=111&amp;ccb=1-5&amp;_nc_sid=8ae9d6&amp;_nc_ohc=mGTBTaQZ99sAX_uwyM4&amp;_nc_ht=scontent-mia3-1.cdninstagram.com&amp;edm=AL-3X8kEAAAA&amp;oh=00_AT-cXQryq0AmLyQQpktAl61W3PrMAwAEzsNB0qnoBRKQbQ&amp;oe=620B0586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8423520"/>
                  </a:ext>
                </a:extLst>
              </a:tr>
            </a:tbl>
          </a:graphicData>
        </a:graphic>
      </p:graphicFrame>
      <p:sp>
        <p:nvSpPr>
          <p:cNvPr id="4" name="Text Placeholder 3">
            <a:extLst>
              <a:ext uri="{FF2B5EF4-FFF2-40B4-BE49-F238E27FC236}">
                <a16:creationId xmlns:a16="http://schemas.microsoft.com/office/drawing/2014/main" id="{9763A383-2E4B-4CA2-8DAB-82675797DCD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87522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CBDF-4B74-40F3-8A72-D0E723E75F74}"/>
              </a:ext>
            </a:extLst>
          </p:cNvPr>
          <p:cNvSpPr>
            <a:spLocks noGrp="1"/>
          </p:cNvSpPr>
          <p:nvPr>
            <p:ph type="title"/>
          </p:nvPr>
        </p:nvSpPr>
        <p:spPr/>
        <p:txBody>
          <a:bodyPr/>
          <a:lstStyle/>
          <a:p>
            <a:r>
              <a:rPr lang="en-US"/>
              <a:t>Instagram Posts Table | CamelBak - 10 of 25</a:t>
            </a:r>
          </a:p>
        </p:txBody>
      </p:sp>
      <p:graphicFrame>
        <p:nvGraphicFramePr>
          <p:cNvPr id="5" name="Table Placeholder 4">
            <a:extLst>
              <a:ext uri="{FF2B5EF4-FFF2-40B4-BE49-F238E27FC236}">
                <a16:creationId xmlns:a16="http://schemas.microsoft.com/office/drawing/2014/main" id="{863F8B22-2673-4095-BB40-DD1203BB7E8E}"/>
              </a:ext>
            </a:extLst>
          </p:cNvPr>
          <p:cNvGraphicFramePr>
            <a:graphicFrameLocks noGrp="1"/>
          </p:cNvGraphicFramePr>
          <p:nvPr>
            <p:ph type="tbl" sz="quarter" idx="13"/>
            <p:extLst>
              <p:ext uri="{D42A27DB-BD31-4B8C-83A1-F6EECF244321}">
                <p14:modId xmlns:p14="http://schemas.microsoft.com/office/powerpoint/2010/main" val="181199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5592563"/>
                    </a:ext>
                  </a:extLst>
                </a:gridCol>
                <a:gridCol w="1810512">
                  <a:extLst>
                    <a:ext uri="{9D8B030D-6E8A-4147-A177-3AD203B41FA5}">
                      <a16:colId xmlns:a16="http://schemas.microsoft.com/office/drawing/2014/main" val="2073906881"/>
                    </a:ext>
                  </a:extLst>
                </a:gridCol>
                <a:gridCol w="822960">
                  <a:extLst>
                    <a:ext uri="{9D8B030D-6E8A-4147-A177-3AD203B41FA5}">
                      <a16:colId xmlns:a16="http://schemas.microsoft.com/office/drawing/2014/main" val="2208778029"/>
                    </a:ext>
                  </a:extLst>
                </a:gridCol>
                <a:gridCol w="822960">
                  <a:extLst>
                    <a:ext uri="{9D8B030D-6E8A-4147-A177-3AD203B41FA5}">
                      <a16:colId xmlns:a16="http://schemas.microsoft.com/office/drawing/2014/main" val="2187090216"/>
                    </a:ext>
                  </a:extLst>
                </a:gridCol>
                <a:gridCol w="822960">
                  <a:extLst>
                    <a:ext uri="{9D8B030D-6E8A-4147-A177-3AD203B41FA5}">
                      <a16:colId xmlns:a16="http://schemas.microsoft.com/office/drawing/2014/main" val="1719842682"/>
                    </a:ext>
                  </a:extLst>
                </a:gridCol>
                <a:gridCol w="822960">
                  <a:extLst>
                    <a:ext uri="{9D8B030D-6E8A-4147-A177-3AD203B41FA5}">
                      <a16:colId xmlns:a16="http://schemas.microsoft.com/office/drawing/2014/main" val="2972528159"/>
                    </a:ext>
                  </a:extLst>
                </a:gridCol>
                <a:gridCol w="822960">
                  <a:extLst>
                    <a:ext uri="{9D8B030D-6E8A-4147-A177-3AD203B41FA5}">
                      <a16:colId xmlns:a16="http://schemas.microsoft.com/office/drawing/2014/main" val="320999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950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- 2021-10-14 14:00:43</a:t>
                      </a:r>
                      <a:r>
                        <a:rPr kumimoji="0" lang="en-US" sz="1000" b="0" i="0" u="none" strike="noStrike" kern="1200" cap="none" spc="0" normalizeH="0" baseline="0" noProof="0">
                          <a:ln>
                            <a:noFill/>
                          </a:ln>
                          <a:solidFill>
                            <a:prstClr val="black"/>
                          </a:solidFill>
                          <a:effectLst/>
                          <a:uLnTx/>
                          <a:uFillTx/>
                          <a:latin typeface="+mn-lt"/>
                          <a:ea typeface="+mn-ea"/>
                          <a:cs typeface="+mn-cs"/>
                        </a:rPr>
                        <a:t>
 Para Camelbak lo más importante es la hidratación.
Con tu Podium Ice vas a poder salir sin preocuparte por las distancias.
Su diseño garantiza más líquido con menos esfuerzo y tapa autosellante evita derrames y salpicaduras. 
𝐏𝐨𝐝𝐢𝐮𝐦 𝐞𝐬 𝐭𝐮 𝐦𝐞𝐣𝐨𝐫 𝐡𝐢𝐝𝐫𝐚𝐭𝐚𝐜𝐢𝐨́𝐧 𝐲 𝐞𝐥 𝐦𝐞𝐣𝐨𝐫 𝐫𝐞𝐠𝐚𝐥𝐨 𝐩𝐚𝐫𝐚 𝐦𝐚𝐦𝐚́.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245191973_562692284845388_14678096233374234_n.jpg?_nc_cat=103&amp;ccb=1-5&amp;_nc_sid=8ae9d6&amp;_nc_ohc=UezCVb10woEAX8WfEOW&amp;_nc_ht=scontent-mia3-2.cdninstagram.com&amp;edm=AL-3X8kEAAAA&amp;oh=00_AT9TZC0dNXvGDP501H6EXfOJMkE4vRvaYBsgP9CR6cXsNg&amp;oe=620BE2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146015"/>
                  </a:ext>
                </a:extLst>
              </a:tr>
            </a:tbl>
          </a:graphicData>
        </a:graphic>
      </p:graphicFrame>
      <p:sp>
        <p:nvSpPr>
          <p:cNvPr id="4" name="Text Placeholder 3">
            <a:extLst>
              <a:ext uri="{FF2B5EF4-FFF2-40B4-BE49-F238E27FC236}">
                <a16:creationId xmlns:a16="http://schemas.microsoft.com/office/drawing/2014/main" id="{D7B0CD30-8CD8-4EDA-8F05-21F19F3DCC1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45615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3C576-B64B-4DC1-B768-07D97E89BF81}"/>
              </a:ext>
            </a:extLst>
          </p:cNvPr>
          <p:cNvSpPr>
            <a:spLocks noGrp="1"/>
          </p:cNvSpPr>
          <p:nvPr>
            <p:ph type="title"/>
          </p:nvPr>
        </p:nvSpPr>
        <p:spPr/>
        <p:txBody>
          <a:bodyPr/>
          <a:lstStyle/>
          <a:p>
            <a:r>
              <a:rPr lang="en-US"/>
              <a:t>Instagram Posts Table | CamelBak - 11 of 25</a:t>
            </a:r>
          </a:p>
        </p:txBody>
      </p:sp>
      <p:graphicFrame>
        <p:nvGraphicFramePr>
          <p:cNvPr id="5" name="Table Placeholder 4">
            <a:extLst>
              <a:ext uri="{FF2B5EF4-FFF2-40B4-BE49-F238E27FC236}">
                <a16:creationId xmlns:a16="http://schemas.microsoft.com/office/drawing/2014/main" id="{9BED592C-BF98-4F0D-B8ED-9E9871F02E00}"/>
              </a:ext>
            </a:extLst>
          </p:cNvPr>
          <p:cNvGraphicFramePr>
            <a:graphicFrameLocks noGrp="1"/>
          </p:cNvGraphicFramePr>
          <p:nvPr>
            <p:ph type="tbl" sz="quarter" idx="13"/>
            <p:extLst>
              <p:ext uri="{D42A27DB-BD31-4B8C-83A1-F6EECF244321}">
                <p14:modId xmlns:p14="http://schemas.microsoft.com/office/powerpoint/2010/main" val="305146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70698605"/>
                    </a:ext>
                  </a:extLst>
                </a:gridCol>
                <a:gridCol w="1810512">
                  <a:extLst>
                    <a:ext uri="{9D8B030D-6E8A-4147-A177-3AD203B41FA5}">
                      <a16:colId xmlns:a16="http://schemas.microsoft.com/office/drawing/2014/main" val="669361474"/>
                    </a:ext>
                  </a:extLst>
                </a:gridCol>
                <a:gridCol w="822960">
                  <a:extLst>
                    <a:ext uri="{9D8B030D-6E8A-4147-A177-3AD203B41FA5}">
                      <a16:colId xmlns:a16="http://schemas.microsoft.com/office/drawing/2014/main" val="2571254415"/>
                    </a:ext>
                  </a:extLst>
                </a:gridCol>
                <a:gridCol w="822960">
                  <a:extLst>
                    <a:ext uri="{9D8B030D-6E8A-4147-A177-3AD203B41FA5}">
                      <a16:colId xmlns:a16="http://schemas.microsoft.com/office/drawing/2014/main" val="2078881165"/>
                    </a:ext>
                  </a:extLst>
                </a:gridCol>
                <a:gridCol w="822960">
                  <a:extLst>
                    <a:ext uri="{9D8B030D-6E8A-4147-A177-3AD203B41FA5}">
                      <a16:colId xmlns:a16="http://schemas.microsoft.com/office/drawing/2014/main" val="3503180313"/>
                    </a:ext>
                  </a:extLst>
                </a:gridCol>
                <a:gridCol w="822960">
                  <a:extLst>
                    <a:ext uri="{9D8B030D-6E8A-4147-A177-3AD203B41FA5}">
                      <a16:colId xmlns:a16="http://schemas.microsoft.com/office/drawing/2014/main" val="339937158"/>
                    </a:ext>
                  </a:extLst>
                </a:gridCol>
                <a:gridCol w="822960">
                  <a:extLst>
                    <a:ext uri="{9D8B030D-6E8A-4147-A177-3AD203B41FA5}">
                      <a16:colId xmlns:a16="http://schemas.microsoft.com/office/drawing/2014/main" val="165442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87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- 2021-06-16 14:00:11</a:t>
                      </a:r>
                      <a:r>
                        <a:rPr kumimoji="0" lang="en-US" sz="1000" b="0" i="0" u="none" strike="noStrike" kern="1200" cap="none" spc="0" normalizeH="0" baseline="0" noProof="0">
                          <a:ln>
                            <a:noFill/>
                          </a:ln>
                          <a:solidFill>
                            <a:prstClr val="black"/>
                          </a:solidFill>
                          <a:effectLst/>
                          <a:uLnTx/>
                          <a:uFillTx/>
                          <a:latin typeface="+mn-lt"/>
                          <a:ea typeface="+mn-ea"/>
                          <a:cs typeface="+mn-cs"/>
                        </a:rPr>
                        <a:t>
 ¿Hoy salís con tu bicicleta?
No te olvides tu Camelbak Hydrobak. Su depósito Crux proporciona suficiente agua para un paseo de dos horas.
😎 Vas a estar mas hidratado por más kilómetros. 
#Camelbak #hidratacion #camelbak #argentina #ciclismo #cycling #mountainbike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202507580_117976333820680_7052582472812215791_n.jpg?_nc_cat=110&amp;ccb=1-5&amp;_nc_sid=8ae9d6&amp;_nc_ohc=pPz2JA9iZJgAX8i6JRI&amp;_nc_ht=scontent-mia3-2.cdninstagram.com&amp;edm=AL-3X8kEAAAA&amp;oh=00_AT_nb3nst9JxjjrvDHas5DGGGO9bxHH8L40wfHhnUj32eA&amp;oe=620AD6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6956584"/>
                  </a:ext>
                </a:extLst>
              </a:tr>
            </a:tbl>
          </a:graphicData>
        </a:graphic>
      </p:graphicFrame>
      <p:sp>
        <p:nvSpPr>
          <p:cNvPr id="4" name="Text Placeholder 3">
            <a:extLst>
              <a:ext uri="{FF2B5EF4-FFF2-40B4-BE49-F238E27FC236}">
                <a16:creationId xmlns:a16="http://schemas.microsoft.com/office/drawing/2014/main" id="{781DD315-EC16-4709-BDEB-3918B1D6D1D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010752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4D9E-EEF8-4440-840F-BC83B73B6596}"/>
              </a:ext>
            </a:extLst>
          </p:cNvPr>
          <p:cNvSpPr>
            <a:spLocks noGrp="1"/>
          </p:cNvSpPr>
          <p:nvPr>
            <p:ph type="title"/>
          </p:nvPr>
        </p:nvSpPr>
        <p:spPr/>
        <p:txBody>
          <a:bodyPr/>
          <a:lstStyle/>
          <a:p>
            <a:r>
              <a:rPr lang="en-US"/>
              <a:t>Instagram Posts Table | CamelBak - 12 of 25</a:t>
            </a:r>
          </a:p>
        </p:txBody>
      </p:sp>
      <p:graphicFrame>
        <p:nvGraphicFramePr>
          <p:cNvPr id="5" name="Table Placeholder 4">
            <a:extLst>
              <a:ext uri="{FF2B5EF4-FFF2-40B4-BE49-F238E27FC236}">
                <a16:creationId xmlns:a16="http://schemas.microsoft.com/office/drawing/2014/main" id="{41259650-ADBD-499A-A640-A80629B11020}"/>
              </a:ext>
            </a:extLst>
          </p:cNvPr>
          <p:cNvGraphicFramePr>
            <a:graphicFrameLocks noGrp="1"/>
          </p:cNvGraphicFramePr>
          <p:nvPr>
            <p:ph type="tbl" sz="quarter" idx="13"/>
            <p:extLst>
              <p:ext uri="{D42A27DB-BD31-4B8C-83A1-F6EECF244321}">
                <p14:modId xmlns:p14="http://schemas.microsoft.com/office/powerpoint/2010/main" val="146553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48055449"/>
                    </a:ext>
                  </a:extLst>
                </a:gridCol>
                <a:gridCol w="1810512">
                  <a:extLst>
                    <a:ext uri="{9D8B030D-6E8A-4147-A177-3AD203B41FA5}">
                      <a16:colId xmlns:a16="http://schemas.microsoft.com/office/drawing/2014/main" val="2606143853"/>
                    </a:ext>
                  </a:extLst>
                </a:gridCol>
                <a:gridCol w="822960">
                  <a:extLst>
                    <a:ext uri="{9D8B030D-6E8A-4147-A177-3AD203B41FA5}">
                      <a16:colId xmlns:a16="http://schemas.microsoft.com/office/drawing/2014/main" val="2924553911"/>
                    </a:ext>
                  </a:extLst>
                </a:gridCol>
                <a:gridCol w="822960">
                  <a:extLst>
                    <a:ext uri="{9D8B030D-6E8A-4147-A177-3AD203B41FA5}">
                      <a16:colId xmlns:a16="http://schemas.microsoft.com/office/drawing/2014/main" val="3363256529"/>
                    </a:ext>
                  </a:extLst>
                </a:gridCol>
                <a:gridCol w="822960">
                  <a:extLst>
                    <a:ext uri="{9D8B030D-6E8A-4147-A177-3AD203B41FA5}">
                      <a16:colId xmlns:a16="http://schemas.microsoft.com/office/drawing/2014/main" val="3512525770"/>
                    </a:ext>
                  </a:extLst>
                </a:gridCol>
                <a:gridCol w="822960">
                  <a:extLst>
                    <a:ext uri="{9D8B030D-6E8A-4147-A177-3AD203B41FA5}">
                      <a16:colId xmlns:a16="http://schemas.microsoft.com/office/drawing/2014/main" val="918088518"/>
                    </a:ext>
                  </a:extLst>
                </a:gridCol>
                <a:gridCol w="822960">
                  <a:extLst>
                    <a:ext uri="{9D8B030D-6E8A-4147-A177-3AD203B41FA5}">
                      <a16:colId xmlns:a16="http://schemas.microsoft.com/office/drawing/2014/main" val="157508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497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- 2021-12-16 12:00:16</a:t>
                      </a:r>
                      <a:r>
                        <a:rPr kumimoji="0" lang="es-ES" sz="1000" b="0" i="0" u="none" strike="noStrike" kern="1200" cap="none" spc="0" normalizeH="0" baseline="0" noProof="0">
                          <a:ln>
                            <a:noFill/>
                          </a:ln>
                          <a:solidFill>
                            <a:prstClr val="black"/>
                          </a:solidFill>
                          <a:effectLst/>
                          <a:uLnTx/>
                          <a:uFillTx/>
                          <a:latin typeface="+mn-lt"/>
                          <a:ea typeface="+mn-ea"/>
                          <a:cs typeface="+mn-cs"/>
                        </a:rPr>
                        <a:t>
 El mejor regalo para el arbolito se llama Camebak🎄
Elegí tu caramañola Podium y hacé especial la llegada de Papá Noel 🎅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268445457_1783296858535988_1935800678508882878_n.jpg?_nc_cat=107&amp;ccb=1-5&amp;_nc_sid=8ae9d6&amp;_nc_ohc=MbrjKXH7JOoAX_hsKAC&amp;_nc_ht=scontent-mia3-2.cdninstagram.com&amp;edm=AL-3X8kEAAAA&amp;oh=00_AT96OOjAhC4uE_pO3K0y7F090gOAAwW-Utx3iriMnPCsqQ&amp;oe=620B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9039523"/>
                  </a:ext>
                </a:extLst>
              </a:tr>
            </a:tbl>
          </a:graphicData>
        </a:graphic>
      </p:graphicFrame>
      <p:sp>
        <p:nvSpPr>
          <p:cNvPr id="4" name="Text Placeholder 3">
            <a:extLst>
              <a:ext uri="{FF2B5EF4-FFF2-40B4-BE49-F238E27FC236}">
                <a16:creationId xmlns:a16="http://schemas.microsoft.com/office/drawing/2014/main" id="{0175ECD5-9508-4AEF-9646-366A7753017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63270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9F6BD-6584-4F0D-B6CA-909557402F7C}"/>
              </a:ext>
            </a:extLst>
          </p:cNvPr>
          <p:cNvSpPr>
            <a:spLocks noGrp="1"/>
          </p:cNvSpPr>
          <p:nvPr>
            <p:ph type="title"/>
          </p:nvPr>
        </p:nvSpPr>
        <p:spPr/>
        <p:txBody>
          <a:bodyPr/>
          <a:lstStyle/>
          <a:p>
            <a:r>
              <a:rPr lang="en-US"/>
              <a:t>Instagram Posts Table | CamelBak - 13 of 25</a:t>
            </a:r>
          </a:p>
        </p:txBody>
      </p:sp>
      <p:graphicFrame>
        <p:nvGraphicFramePr>
          <p:cNvPr id="5" name="Table Placeholder 4">
            <a:extLst>
              <a:ext uri="{FF2B5EF4-FFF2-40B4-BE49-F238E27FC236}">
                <a16:creationId xmlns:a16="http://schemas.microsoft.com/office/drawing/2014/main" id="{49C64375-F2A1-45B0-9C45-DEC0A17EE519}"/>
              </a:ext>
            </a:extLst>
          </p:cNvPr>
          <p:cNvGraphicFramePr>
            <a:graphicFrameLocks noGrp="1"/>
          </p:cNvGraphicFramePr>
          <p:nvPr>
            <p:ph type="tbl" sz="quarter" idx="13"/>
            <p:extLst>
              <p:ext uri="{D42A27DB-BD31-4B8C-83A1-F6EECF244321}">
                <p14:modId xmlns:p14="http://schemas.microsoft.com/office/powerpoint/2010/main" val="363676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8828021"/>
                    </a:ext>
                  </a:extLst>
                </a:gridCol>
                <a:gridCol w="1810512">
                  <a:extLst>
                    <a:ext uri="{9D8B030D-6E8A-4147-A177-3AD203B41FA5}">
                      <a16:colId xmlns:a16="http://schemas.microsoft.com/office/drawing/2014/main" val="3518149550"/>
                    </a:ext>
                  </a:extLst>
                </a:gridCol>
                <a:gridCol w="822960">
                  <a:extLst>
                    <a:ext uri="{9D8B030D-6E8A-4147-A177-3AD203B41FA5}">
                      <a16:colId xmlns:a16="http://schemas.microsoft.com/office/drawing/2014/main" val="1872734043"/>
                    </a:ext>
                  </a:extLst>
                </a:gridCol>
                <a:gridCol w="822960">
                  <a:extLst>
                    <a:ext uri="{9D8B030D-6E8A-4147-A177-3AD203B41FA5}">
                      <a16:colId xmlns:a16="http://schemas.microsoft.com/office/drawing/2014/main" val="1470819277"/>
                    </a:ext>
                  </a:extLst>
                </a:gridCol>
                <a:gridCol w="822960">
                  <a:extLst>
                    <a:ext uri="{9D8B030D-6E8A-4147-A177-3AD203B41FA5}">
                      <a16:colId xmlns:a16="http://schemas.microsoft.com/office/drawing/2014/main" val="557237579"/>
                    </a:ext>
                  </a:extLst>
                </a:gridCol>
                <a:gridCol w="822960">
                  <a:extLst>
                    <a:ext uri="{9D8B030D-6E8A-4147-A177-3AD203B41FA5}">
                      <a16:colId xmlns:a16="http://schemas.microsoft.com/office/drawing/2014/main" val="3035274418"/>
                    </a:ext>
                  </a:extLst>
                </a:gridCol>
                <a:gridCol w="822960">
                  <a:extLst>
                    <a:ext uri="{9D8B030D-6E8A-4147-A177-3AD203B41FA5}">
                      <a16:colId xmlns:a16="http://schemas.microsoft.com/office/drawing/2014/main" val="240959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704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- 2021-05-06 17:58:23</a:t>
                      </a:r>
                      <a:r>
                        <a:rPr kumimoji="0" lang="es-ES" sz="1000" b="0" i="0" u="none" strike="noStrike" kern="1200" cap="none" spc="0" normalizeH="0" baseline="0" noProof="0">
                          <a:ln>
                            <a:noFill/>
                          </a:ln>
                          <a:solidFill>
                            <a:prstClr val="black"/>
                          </a:solidFill>
                          <a:effectLst/>
                          <a:uLnTx/>
                          <a:uFillTx/>
                          <a:latin typeface="+mn-lt"/>
                          <a:ea typeface="+mn-ea"/>
                          <a:cs typeface="+mn-cs"/>
                        </a:rPr>
                        <a:t>
 Camelbak Lobo es la mochila de uso diario para esos días donde necesitás mantenerte hidratado. Con una capacidad total de almacenamiento de 9 litros y un depósito para objetos de 3 litros transporta suficiente agua para todo un día de viaje.
#hidratacion #lobo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182480860_147605297335623_5255164928111476307_n.jpg?_nc_cat=110&amp;ccb=1-5&amp;_nc_sid=8ae9d6&amp;_nc_ohc=jAX5lVjHf4IAX-uA6_Y&amp;_nc_ht=scontent-mia3-2.cdninstagram.com&amp;edm=AL-3X8kEAAAA&amp;oh=00_AT8nCfgjxyvzvWPYZcVf3uGETRq5H86KI0Hgi4ve3YE4Hg&amp;oe=620B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1029846"/>
                  </a:ext>
                </a:extLst>
              </a:tr>
            </a:tbl>
          </a:graphicData>
        </a:graphic>
      </p:graphicFrame>
      <p:sp>
        <p:nvSpPr>
          <p:cNvPr id="4" name="Text Placeholder 3">
            <a:extLst>
              <a:ext uri="{FF2B5EF4-FFF2-40B4-BE49-F238E27FC236}">
                <a16:creationId xmlns:a16="http://schemas.microsoft.com/office/drawing/2014/main" id="{FC84D044-88BF-488D-AE54-F896AA93B69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00220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E229F-6A1A-4FC5-9E2D-0A9B75800430}"/>
              </a:ext>
            </a:extLst>
          </p:cNvPr>
          <p:cNvSpPr>
            <a:spLocks noGrp="1"/>
          </p:cNvSpPr>
          <p:nvPr>
            <p:ph type="title"/>
          </p:nvPr>
        </p:nvSpPr>
        <p:spPr/>
        <p:txBody>
          <a:bodyPr/>
          <a:lstStyle/>
          <a:p>
            <a:r>
              <a:rPr lang="en-US"/>
              <a:t>Instagram Posts Table | CamelBak - 14 of 25</a:t>
            </a:r>
          </a:p>
        </p:txBody>
      </p:sp>
      <p:graphicFrame>
        <p:nvGraphicFramePr>
          <p:cNvPr id="5" name="Table Placeholder 4">
            <a:extLst>
              <a:ext uri="{FF2B5EF4-FFF2-40B4-BE49-F238E27FC236}">
                <a16:creationId xmlns:a16="http://schemas.microsoft.com/office/drawing/2014/main" id="{4C848E3D-2C57-40E1-9DB3-341737749DDB}"/>
              </a:ext>
            </a:extLst>
          </p:cNvPr>
          <p:cNvGraphicFramePr>
            <a:graphicFrameLocks noGrp="1"/>
          </p:cNvGraphicFramePr>
          <p:nvPr>
            <p:ph type="tbl" sz="quarter" idx="13"/>
            <p:extLst>
              <p:ext uri="{D42A27DB-BD31-4B8C-83A1-F6EECF244321}">
                <p14:modId xmlns:p14="http://schemas.microsoft.com/office/powerpoint/2010/main" val="201731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2155898"/>
                    </a:ext>
                  </a:extLst>
                </a:gridCol>
                <a:gridCol w="1810512">
                  <a:extLst>
                    <a:ext uri="{9D8B030D-6E8A-4147-A177-3AD203B41FA5}">
                      <a16:colId xmlns:a16="http://schemas.microsoft.com/office/drawing/2014/main" val="1350946577"/>
                    </a:ext>
                  </a:extLst>
                </a:gridCol>
                <a:gridCol w="822960">
                  <a:extLst>
                    <a:ext uri="{9D8B030D-6E8A-4147-A177-3AD203B41FA5}">
                      <a16:colId xmlns:a16="http://schemas.microsoft.com/office/drawing/2014/main" val="1540832270"/>
                    </a:ext>
                  </a:extLst>
                </a:gridCol>
                <a:gridCol w="822960">
                  <a:extLst>
                    <a:ext uri="{9D8B030D-6E8A-4147-A177-3AD203B41FA5}">
                      <a16:colId xmlns:a16="http://schemas.microsoft.com/office/drawing/2014/main" val="486727111"/>
                    </a:ext>
                  </a:extLst>
                </a:gridCol>
                <a:gridCol w="822960">
                  <a:extLst>
                    <a:ext uri="{9D8B030D-6E8A-4147-A177-3AD203B41FA5}">
                      <a16:colId xmlns:a16="http://schemas.microsoft.com/office/drawing/2014/main" val="1706642396"/>
                    </a:ext>
                  </a:extLst>
                </a:gridCol>
                <a:gridCol w="822960">
                  <a:extLst>
                    <a:ext uri="{9D8B030D-6E8A-4147-A177-3AD203B41FA5}">
                      <a16:colId xmlns:a16="http://schemas.microsoft.com/office/drawing/2014/main" val="2928650425"/>
                    </a:ext>
                  </a:extLst>
                </a:gridCol>
                <a:gridCol w="822960">
                  <a:extLst>
                    <a:ext uri="{9D8B030D-6E8A-4147-A177-3AD203B41FA5}">
                      <a16:colId xmlns:a16="http://schemas.microsoft.com/office/drawing/2014/main" val="4058475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942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- 2021-06-30 14:01:00</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no te olvides tu Camelbak Peak Fitness 💧💧
Sus características la hacen única:
💧 Tapa autosellante de varias partes para una limpieza óptima
💧 Función de bloqueo para un transporte sin goteo
💧 Boquilla de cierre automático
💧 Flujo máximo de líquido
💧 Tapa protectora para boquilla 
Para hacer deportes, andar en bici o salir a caminar,  Peak Fitness es tu mejor compañera para hidratarte. 
#CamelbakArgentina #Camelbak #agua #hidratacion #deportes #ciclismo #mountainbike #cycling #fitness #salud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210573355_511353053546735_6629423572960113479_n.jpg?_nc_cat=102&amp;ccb=1-5&amp;_nc_sid=8ae9d6&amp;_nc_ohc=t0xLwXHTYAUAX-a0nVE&amp;_nc_ht=scontent-mia3-2.cdninstagram.com&amp;edm=AL-3X8kEAAAA&amp;oh=00_AT-NUJ_ojxxzCoJGFsz9bN3kyOseUk8fo7S1z7fW-QE8jg&amp;oe=620A372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82771238"/>
                  </a:ext>
                </a:extLst>
              </a:tr>
            </a:tbl>
          </a:graphicData>
        </a:graphic>
      </p:graphicFrame>
      <p:sp>
        <p:nvSpPr>
          <p:cNvPr id="4" name="Text Placeholder 3">
            <a:extLst>
              <a:ext uri="{FF2B5EF4-FFF2-40B4-BE49-F238E27FC236}">
                <a16:creationId xmlns:a16="http://schemas.microsoft.com/office/drawing/2014/main" id="{BBB1F825-9BE6-4808-B0E9-1B2E825E7E9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05961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AE85-FDBC-41F7-8EAD-4DD4251241B2}"/>
              </a:ext>
            </a:extLst>
          </p:cNvPr>
          <p:cNvSpPr>
            <a:spLocks noGrp="1"/>
          </p:cNvSpPr>
          <p:nvPr>
            <p:ph type="title"/>
          </p:nvPr>
        </p:nvSpPr>
        <p:spPr/>
        <p:txBody>
          <a:bodyPr/>
          <a:lstStyle/>
          <a:p>
            <a:r>
              <a:rPr lang="en-US"/>
              <a:t>Instagram Posts Table | CamelBak - 15 of 25</a:t>
            </a:r>
          </a:p>
        </p:txBody>
      </p:sp>
      <p:graphicFrame>
        <p:nvGraphicFramePr>
          <p:cNvPr id="5" name="Table Placeholder 4">
            <a:extLst>
              <a:ext uri="{FF2B5EF4-FFF2-40B4-BE49-F238E27FC236}">
                <a16:creationId xmlns:a16="http://schemas.microsoft.com/office/drawing/2014/main" id="{BA28D25E-9A81-445E-B1A7-8D737061C136}"/>
              </a:ext>
            </a:extLst>
          </p:cNvPr>
          <p:cNvGraphicFramePr>
            <a:graphicFrameLocks noGrp="1"/>
          </p:cNvGraphicFramePr>
          <p:nvPr>
            <p:ph type="tbl" sz="quarter" idx="13"/>
            <p:extLst>
              <p:ext uri="{D42A27DB-BD31-4B8C-83A1-F6EECF244321}">
                <p14:modId xmlns:p14="http://schemas.microsoft.com/office/powerpoint/2010/main" val="69707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4670329"/>
                    </a:ext>
                  </a:extLst>
                </a:gridCol>
                <a:gridCol w="1810512">
                  <a:extLst>
                    <a:ext uri="{9D8B030D-6E8A-4147-A177-3AD203B41FA5}">
                      <a16:colId xmlns:a16="http://schemas.microsoft.com/office/drawing/2014/main" val="3879816702"/>
                    </a:ext>
                  </a:extLst>
                </a:gridCol>
                <a:gridCol w="822960">
                  <a:extLst>
                    <a:ext uri="{9D8B030D-6E8A-4147-A177-3AD203B41FA5}">
                      <a16:colId xmlns:a16="http://schemas.microsoft.com/office/drawing/2014/main" val="3884599410"/>
                    </a:ext>
                  </a:extLst>
                </a:gridCol>
                <a:gridCol w="822960">
                  <a:extLst>
                    <a:ext uri="{9D8B030D-6E8A-4147-A177-3AD203B41FA5}">
                      <a16:colId xmlns:a16="http://schemas.microsoft.com/office/drawing/2014/main" val="2085662454"/>
                    </a:ext>
                  </a:extLst>
                </a:gridCol>
                <a:gridCol w="822960">
                  <a:extLst>
                    <a:ext uri="{9D8B030D-6E8A-4147-A177-3AD203B41FA5}">
                      <a16:colId xmlns:a16="http://schemas.microsoft.com/office/drawing/2014/main" val="1500577025"/>
                    </a:ext>
                  </a:extLst>
                </a:gridCol>
                <a:gridCol w="822960">
                  <a:extLst>
                    <a:ext uri="{9D8B030D-6E8A-4147-A177-3AD203B41FA5}">
                      <a16:colId xmlns:a16="http://schemas.microsoft.com/office/drawing/2014/main" val="3718773686"/>
                    </a:ext>
                  </a:extLst>
                </a:gridCol>
                <a:gridCol w="822960">
                  <a:extLst>
                    <a:ext uri="{9D8B030D-6E8A-4147-A177-3AD203B41FA5}">
                      <a16:colId xmlns:a16="http://schemas.microsoft.com/office/drawing/2014/main" val="10771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5741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- 2021-08-19 12:00:24</a:t>
                      </a:r>
                      <a:r>
                        <a:rPr kumimoji="0" lang="es-ES" sz="1000" b="0" i="0" u="none" strike="noStrike" kern="1200" cap="none" spc="0" normalizeH="0" baseline="0" noProof="0">
                          <a:ln>
                            <a:noFill/>
                          </a:ln>
                          <a:solidFill>
                            <a:prstClr val="black"/>
                          </a:solidFill>
                          <a:effectLst/>
                          <a:uLnTx/>
                          <a:uFillTx/>
                          <a:latin typeface="+mn-lt"/>
                          <a:ea typeface="+mn-ea"/>
                          <a:cs typeface="+mn-cs"/>
                        </a:rPr>
                        <a:t>
 ¿Podium Chill  Reflective Pink o Reflective Yellow? 
Dos carmañolas de ciclismo con las mejores características:
💧 Construcción de doble pared: mantiene el agua fría el doble de tiempo.
💧 Más agua con menos esfuerzo.
💧 Tapa de alto caudal y autosellado: maximiza la velocidad de flujo mientras elimina salpicaduras y derrames.
💧 Materiales libres de BPA, BPS y BPF.
Elegí tu carmañola de ciclismo preferida.
#CamelbakArgentina #Camelbak #agua #hidratacion #deportes #ciclismo  #podium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239528140_578144736870748_6960274050934284602_n.jpg?_nc_ht=scontent.cdninstagram.com&amp;_nc_cat=104&amp;_nc_ohc=frtxEJGwLSkAX-BB0Yy&amp;edm=AMO9-JQAAAAA&amp;ccb=7-4&amp;oh=00_AT_tNd--E4lA4Dgp6SwyfqsyjdymDpBn2GSMaReePCsouw&amp;oe=6206A0F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63090436"/>
                  </a:ext>
                </a:extLst>
              </a:tr>
            </a:tbl>
          </a:graphicData>
        </a:graphic>
      </p:graphicFrame>
      <p:sp>
        <p:nvSpPr>
          <p:cNvPr id="4" name="Text Placeholder 3">
            <a:extLst>
              <a:ext uri="{FF2B5EF4-FFF2-40B4-BE49-F238E27FC236}">
                <a16:creationId xmlns:a16="http://schemas.microsoft.com/office/drawing/2014/main" id="{025B8F0D-FEFE-4812-AE31-E666B1C19EB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34854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8DDE-205F-49C1-B100-048955E286F2}"/>
              </a:ext>
            </a:extLst>
          </p:cNvPr>
          <p:cNvSpPr>
            <a:spLocks noGrp="1"/>
          </p:cNvSpPr>
          <p:nvPr>
            <p:ph type="title"/>
          </p:nvPr>
        </p:nvSpPr>
        <p:spPr/>
        <p:txBody>
          <a:bodyPr/>
          <a:lstStyle/>
          <a:p>
            <a:r>
              <a:rPr lang="en-US"/>
              <a:t>Instagram Posts Table | CamelBak - 16 of 25</a:t>
            </a:r>
          </a:p>
        </p:txBody>
      </p:sp>
      <p:graphicFrame>
        <p:nvGraphicFramePr>
          <p:cNvPr id="5" name="Table Placeholder 4">
            <a:extLst>
              <a:ext uri="{FF2B5EF4-FFF2-40B4-BE49-F238E27FC236}">
                <a16:creationId xmlns:a16="http://schemas.microsoft.com/office/drawing/2014/main" id="{7033C978-FBB1-4F23-8FE9-FC6333D8528F}"/>
              </a:ext>
            </a:extLst>
          </p:cNvPr>
          <p:cNvGraphicFramePr>
            <a:graphicFrameLocks noGrp="1"/>
          </p:cNvGraphicFramePr>
          <p:nvPr>
            <p:ph type="tbl" sz="quarter" idx="13"/>
            <p:extLst>
              <p:ext uri="{D42A27DB-BD31-4B8C-83A1-F6EECF244321}">
                <p14:modId xmlns:p14="http://schemas.microsoft.com/office/powerpoint/2010/main" val="1164927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6957204"/>
                    </a:ext>
                  </a:extLst>
                </a:gridCol>
                <a:gridCol w="1810512">
                  <a:extLst>
                    <a:ext uri="{9D8B030D-6E8A-4147-A177-3AD203B41FA5}">
                      <a16:colId xmlns:a16="http://schemas.microsoft.com/office/drawing/2014/main" val="4145215783"/>
                    </a:ext>
                  </a:extLst>
                </a:gridCol>
                <a:gridCol w="822960">
                  <a:extLst>
                    <a:ext uri="{9D8B030D-6E8A-4147-A177-3AD203B41FA5}">
                      <a16:colId xmlns:a16="http://schemas.microsoft.com/office/drawing/2014/main" val="3846982127"/>
                    </a:ext>
                  </a:extLst>
                </a:gridCol>
                <a:gridCol w="822960">
                  <a:extLst>
                    <a:ext uri="{9D8B030D-6E8A-4147-A177-3AD203B41FA5}">
                      <a16:colId xmlns:a16="http://schemas.microsoft.com/office/drawing/2014/main" val="2189846620"/>
                    </a:ext>
                  </a:extLst>
                </a:gridCol>
                <a:gridCol w="822960">
                  <a:extLst>
                    <a:ext uri="{9D8B030D-6E8A-4147-A177-3AD203B41FA5}">
                      <a16:colId xmlns:a16="http://schemas.microsoft.com/office/drawing/2014/main" val="3435471204"/>
                    </a:ext>
                  </a:extLst>
                </a:gridCol>
                <a:gridCol w="822960">
                  <a:extLst>
                    <a:ext uri="{9D8B030D-6E8A-4147-A177-3AD203B41FA5}">
                      <a16:colId xmlns:a16="http://schemas.microsoft.com/office/drawing/2014/main" val="441103324"/>
                    </a:ext>
                  </a:extLst>
                </a:gridCol>
                <a:gridCol w="822960">
                  <a:extLst>
                    <a:ext uri="{9D8B030D-6E8A-4147-A177-3AD203B41FA5}">
                      <a16:colId xmlns:a16="http://schemas.microsoft.com/office/drawing/2014/main" val="325546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423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- 2021-09-16 12:00:45</a:t>
                      </a:r>
                      <a:r>
                        <a:rPr kumimoji="0" lang="en-US" sz="1000" b="0" i="0" u="none" strike="noStrike" kern="1200" cap="none" spc="0" normalizeH="0" baseline="0" noProof="0">
                          <a:ln>
                            <a:noFill/>
                          </a:ln>
                          <a:solidFill>
                            <a:prstClr val="black"/>
                          </a:solidFill>
                          <a:effectLst/>
                          <a:uLnTx/>
                          <a:uFillTx/>
                          <a:latin typeface="+mn-lt"/>
                          <a:ea typeface="+mn-ea"/>
                          <a:cs typeface="+mn-cs"/>
                        </a:rPr>
                        <a:t>
 Empezamos a palpitar la primavera y no vas a poder salir sin tu caramañola Podium Chill Race Edition 😎⁣
MÁS hidratación y frío por MÁS tiempo 💧💧💧💧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242109872_532884327815453_2567340228224464531_n.jpg?_nc_cat=110&amp;ccb=1-5&amp;_nc_sid=8ae9d6&amp;_nc_ohc=vh3M6C6wA5QAX9gCEZ7&amp;_nc_ht=scontent-mia3-2.cdninstagram.com&amp;edm=AL-3X8kEAAAA&amp;oh=00_AT-1Sc8Gn-bL4M1Hl6bRaZdlq51Temzn1UtjGRIx5Np9Gg&amp;oe=620B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1149644"/>
                  </a:ext>
                </a:extLst>
              </a:tr>
            </a:tbl>
          </a:graphicData>
        </a:graphic>
      </p:graphicFrame>
      <p:sp>
        <p:nvSpPr>
          <p:cNvPr id="4" name="Text Placeholder 3">
            <a:extLst>
              <a:ext uri="{FF2B5EF4-FFF2-40B4-BE49-F238E27FC236}">
                <a16:creationId xmlns:a16="http://schemas.microsoft.com/office/drawing/2014/main" id="{34644C31-8D22-404F-B670-F4799F9365E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94977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5C4A4-A9E2-41C5-A960-FC69C2E7F6BF}"/>
              </a:ext>
            </a:extLst>
          </p:cNvPr>
          <p:cNvSpPr>
            <a:spLocks noGrp="1"/>
          </p:cNvSpPr>
          <p:nvPr>
            <p:ph type="title"/>
          </p:nvPr>
        </p:nvSpPr>
        <p:spPr/>
        <p:txBody>
          <a:bodyPr/>
          <a:lstStyle/>
          <a:p>
            <a:r>
              <a:rPr lang="en-US"/>
              <a:t>Instagram Posts Table | CamelBak - 17 of 25</a:t>
            </a:r>
          </a:p>
        </p:txBody>
      </p:sp>
      <p:graphicFrame>
        <p:nvGraphicFramePr>
          <p:cNvPr id="5" name="Table Placeholder 4">
            <a:extLst>
              <a:ext uri="{FF2B5EF4-FFF2-40B4-BE49-F238E27FC236}">
                <a16:creationId xmlns:a16="http://schemas.microsoft.com/office/drawing/2014/main" id="{078E503B-A16D-421E-B4C1-1E432C7FBD76}"/>
              </a:ext>
            </a:extLst>
          </p:cNvPr>
          <p:cNvGraphicFramePr>
            <a:graphicFrameLocks noGrp="1"/>
          </p:cNvGraphicFramePr>
          <p:nvPr>
            <p:ph type="tbl" sz="quarter" idx="13"/>
            <p:extLst>
              <p:ext uri="{D42A27DB-BD31-4B8C-83A1-F6EECF244321}">
                <p14:modId xmlns:p14="http://schemas.microsoft.com/office/powerpoint/2010/main" val="176949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52708098"/>
                    </a:ext>
                  </a:extLst>
                </a:gridCol>
                <a:gridCol w="1810512">
                  <a:extLst>
                    <a:ext uri="{9D8B030D-6E8A-4147-A177-3AD203B41FA5}">
                      <a16:colId xmlns:a16="http://schemas.microsoft.com/office/drawing/2014/main" val="3392549655"/>
                    </a:ext>
                  </a:extLst>
                </a:gridCol>
                <a:gridCol w="822960">
                  <a:extLst>
                    <a:ext uri="{9D8B030D-6E8A-4147-A177-3AD203B41FA5}">
                      <a16:colId xmlns:a16="http://schemas.microsoft.com/office/drawing/2014/main" val="2486001332"/>
                    </a:ext>
                  </a:extLst>
                </a:gridCol>
                <a:gridCol w="822960">
                  <a:extLst>
                    <a:ext uri="{9D8B030D-6E8A-4147-A177-3AD203B41FA5}">
                      <a16:colId xmlns:a16="http://schemas.microsoft.com/office/drawing/2014/main" val="921505644"/>
                    </a:ext>
                  </a:extLst>
                </a:gridCol>
                <a:gridCol w="822960">
                  <a:extLst>
                    <a:ext uri="{9D8B030D-6E8A-4147-A177-3AD203B41FA5}">
                      <a16:colId xmlns:a16="http://schemas.microsoft.com/office/drawing/2014/main" val="2243496796"/>
                    </a:ext>
                  </a:extLst>
                </a:gridCol>
                <a:gridCol w="822960">
                  <a:extLst>
                    <a:ext uri="{9D8B030D-6E8A-4147-A177-3AD203B41FA5}">
                      <a16:colId xmlns:a16="http://schemas.microsoft.com/office/drawing/2014/main" val="1780349829"/>
                    </a:ext>
                  </a:extLst>
                </a:gridCol>
                <a:gridCol w="822960">
                  <a:extLst>
                    <a:ext uri="{9D8B030D-6E8A-4147-A177-3AD203B41FA5}">
                      <a16:colId xmlns:a16="http://schemas.microsoft.com/office/drawing/2014/main" val="4049142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11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- 2021-12-29 14:35:06</a:t>
                      </a:r>
                      <a:r>
                        <a:rPr kumimoji="0" lang="en-US" sz="1000" b="0" i="0" u="none" strike="noStrike" kern="1200" cap="none" spc="0" normalizeH="0" baseline="0" noProof="0">
                          <a:ln>
                            <a:noFill/>
                          </a:ln>
                          <a:solidFill>
                            <a:prstClr val="black"/>
                          </a:solidFill>
                          <a:effectLst/>
                          <a:uLnTx/>
                          <a:uFillTx/>
                          <a:latin typeface="+mn-lt"/>
                          <a:ea typeface="+mn-ea"/>
                          <a:cs typeface="+mn-cs"/>
                        </a:rPr>
                        <a:t>
 Empezó el verano y tu hidratación es muy importante. Si salís a andar en bici no te olvides tu Camelbak para evitar golpes de calor.
¿𝐂𝐨́𝐦𝐨 𝐩𝐨𝐝𝐞́𝐬 𝐩𝐫𝐞𝐯𝐞𝐧𝐢𝐫𝐥𝐨𝐬?
✅Evitar el sol entre las 12 y 17hs.
✅Tomar abundante agua aunque no tengas sed.
✅Comer alimentos frescos, frutas y verduras.
✅Usar ropa suelta y clara.
¡Prepará tu Camelbak, tené en cuenta estos consejos y salí! 😎
#hidratacion  #camelbak #argentina #ciclismo #cycling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270237622_209384461397238_2292559412989052530_n.jpg?_nc_cat=108&amp;ccb=1-5&amp;_nc_sid=8ae9d6&amp;_nc_ohc=DmShDGFOiCQAX8BB_jP&amp;_nc_ht=scontent-mia3-1.cdninstagram.com&amp;edm=AL-3X8kEAAAA&amp;oh=00_AT8Z8CVQKvDROmyNutJyoCaOCIWSqMIEmEH9N2JjcWt1Uw&amp;oe=620AD85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0980194"/>
                  </a:ext>
                </a:extLst>
              </a:tr>
            </a:tbl>
          </a:graphicData>
        </a:graphic>
      </p:graphicFrame>
      <p:sp>
        <p:nvSpPr>
          <p:cNvPr id="4" name="Text Placeholder 3">
            <a:extLst>
              <a:ext uri="{FF2B5EF4-FFF2-40B4-BE49-F238E27FC236}">
                <a16:creationId xmlns:a16="http://schemas.microsoft.com/office/drawing/2014/main" id="{D735832A-1910-4D70-BEE0-76E6B34BDEC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575117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BE4B6-D86C-4F13-91A6-4EADBFDC74F0}"/>
              </a:ext>
            </a:extLst>
          </p:cNvPr>
          <p:cNvSpPr>
            <a:spLocks noGrp="1"/>
          </p:cNvSpPr>
          <p:nvPr>
            <p:ph type="title"/>
          </p:nvPr>
        </p:nvSpPr>
        <p:spPr/>
        <p:txBody>
          <a:bodyPr/>
          <a:lstStyle/>
          <a:p>
            <a:r>
              <a:rPr lang="en-US"/>
              <a:t>Instagram Posts Table | CamelBak - 18 of 25</a:t>
            </a:r>
          </a:p>
        </p:txBody>
      </p:sp>
      <p:graphicFrame>
        <p:nvGraphicFramePr>
          <p:cNvPr id="5" name="Table Placeholder 4">
            <a:extLst>
              <a:ext uri="{FF2B5EF4-FFF2-40B4-BE49-F238E27FC236}">
                <a16:creationId xmlns:a16="http://schemas.microsoft.com/office/drawing/2014/main" id="{A25E85A2-19D4-46A2-AA55-D03269FE34C2}"/>
              </a:ext>
            </a:extLst>
          </p:cNvPr>
          <p:cNvGraphicFramePr>
            <a:graphicFrameLocks noGrp="1"/>
          </p:cNvGraphicFramePr>
          <p:nvPr>
            <p:ph type="tbl" sz="quarter" idx="13"/>
            <p:extLst>
              <p:ext uri="{D42A27DB-BD31-4B8C-83A1-F6EECF244321}">
                <p14:modId xmlns:p14="http://schemas.microsoft.com/office/powerpoint/2010/main" val="87291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02624602"/>
                    </a:ext>
                  </a:extLst>
                </a:gridCol>
                <a:gridCol w="1810512">
                  <a:extLst>
                    <a:ext uri="{9D8B030D-6E8A-4147-A177-3AD203B41FA5}">
                      <a16:colId xmlns:a16="http://schemas.microsoft.com/office/drawing/2014/main" val="1673502018"/>
                    </a:ext>
                  </a:extLst>
                </a:gridCol>
                <a:gridCol w="822960">
                  <a:extLst>
                    <a:ext uri="{9D8B030D-6E8A-4147-A177-3AD203B41FA5}">
                      <a16:colId xmlns:a16="http://schemas.microsoft.com/office/drawing/2014/main" val="2541140749"/>
                    </a:ext>
                  </a:extLst>
                </a:gridCol>
                <a:gridCol w="822960">
                  <a:extLst>
                    <a:ext uri="{9D8B030D-6E8A-4147-A177-3AD203B41FA5}">
                      <a16:colId xmlns:a16="http://schemas.microsoft.com/office/drawing/2014/main" val="2925421002"/>
                    </a:ext>
                  </a:extLst>
                </a:gridCol>
                <a:gridCol w="822960">
                  <a:extLst>
                    <a:ext uri="{9D8B030D-6E8A-4147-A177-3AD203B41FA5}">
                      <a16:colId xmlns:a16="http://schemas.microsoft.com/office/drawing/2014/main" val="1010046308"/>
                    </a:ext>
                  </a:extLst>
                </a:gridCol>
                <a:gridCol w="822960">
                  <a:extLst>
                    <a:ext uri="{9D8B030D-6E8A-4147-A177-3AD203B41FA5}">
                      <a16:colId xmlns:a16="http://schemas.microsoft.com/office/drawing/2014/main" val="2792053606"/>
                    </a:ext>
                  </a:extLst>
                </a:gridCol>
                <a:gridCol w="822960">
                  <a:extLst>
                    <a:ext uri="{9D8B030D-6E8A-4147-A177-3AD203B41FA5}">
                      <a16:colId xmlns:a16="http://schemas.microsoft.com/office/drawing/2014/main" val="48760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192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- 2021-10-21 16:30:09</a:t>
                      </a:r>
                      <a:r>
                        <a:rPr kumimoji="0" lang="en-US" sz="1000" b="0" i="0" u="none" strike="noStrike" kern="1200" cap="none" spc="0" normalizeH="0" baseline="0" noProof="0">
                          <a:ln>
                            <a:noFill/>
                          </a:ln>
                          <a:solidFill>
                            <a:prstClr val="black"/>
                          </a:solidFill>
                          <a:effectLst/>
                          <a:uLnTx/>
                          <a:uFillTx/>
                          <a:latin typeface="+mn-lt"/>
                          <a:ea typeface="+mn-ea"/>
                          <a:cs typeface="+mn-cs"/>
                        </a:rPr>
                        <a:t>
 Con Podium Sage vas a poner mantenerte hidratado sin importar la distancia. Sus materiales son libres de  BPA, BPS y BPF y su válvula proporciona un bloqueo  para un transporte a prueba de derrames.
𝐏𝐨𝐝𝐢𝐮𝐦 𝐞𝐬 𝐭𝐮 𝐦𝐞𝐣𝐨𝐫 𝐡𝐢𝐝𝐫𝐚𝐭𝐚𝐜𝐢ó𝐧 💦💧
#CamelbakArgentina #Camelbak #agua #hidratación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247431850_242379521267545_1627382775824252753_n.jpg?_nc_cat=107&amp;ccb=1-5&amp;_nc_sid=8ae9d6&amp;_nc_ohc=X4Lbiqu5IZwAX8lF33S&amp;_nc_ht=scontent-mia3-2.cdninstagram.com&amp;edm=AL-3X8kEAAAA&amp;oh=00_AT8c3OcU6CwZGHxB1O4NyKR6TnE6oItKhkBtmg39Sl6M6A&amp;oe=620A2B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2526075"/>
                  </a:ext>
                </a:extLst>
              </a:tr>
            </a:tbl>
          </a:graphicData>
        </a:graphic>
      </p:graphicFrame>
      <p:sp>
        <p:nvSpPr>
          <p:cNvPr id="4" name="Text Placeholder 3">
            <a:extLst>
              <a:ext uri="{FF2B5EF4-FFF2-40B4-BE49-F238E27FC236}">
                <a16:creationId xmlns:a16="http://schemas.microsoft.com/office/drawing/2014/main" id="{152BA532-43EA-49E5-93C6-B422B851C73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13429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D5536-6954-4B53-87E3-9A926EDF9A50}"/>
              </a:ext>
            </a:extLst>
          </p:cNvPr>
          <p:cNvSpPr>
            <a:spLocks noGrp="1"/>
          </p:cNvSpPr>
          <p:nvPr>
            <p:ph type="title"/>
          </p:nvPr>
        </p:nvSpPr>
        <p:spPr/>
        <p:txBody>
          <a:bodyPr/>
          <a:lstStyle/>
          <a:p>
            <a:r>
              <a:rPr lang="en-US"/>
              <a:t>Instagram Posts Table | CamelBak - 19 of 25</a:t>
            </a:r>
          </a:p>
        </p:txBody>
      </p:sp>
      <p:graphicFrame>
        <p:nvGraphicFramePr>
          <p:cNvPr id="5" name="Table Placeholder 4">
            <a:extLst>
              <a:ext uri="{FF2B5EF4-FFF2-40B4-BE49-F238E27FC236}">
                <a16:creationId xmlns:a16="http://schemas.microsoft.com/office/drawing/2014/main" id="{AFAAAEA6-8945-44E7-ADF5-931467955ECF}"/>
              </a:ext>
            </a:extLst>
          </p:cNvPr>
          <p:cNvGraphicFramePr>
            <a:graphicFrameLocks noGrp="1"/>
          </p:cNvGraphicFramePr>
          <p:nvPr>
            <p:ph type="tbl" sz="quarter" idx="13"/>
            <p:extLst>
              <p:ext uri="{D42A27DB-BD31-4B8C-83A1-F6EECF244321}">
                <p14:modId xmlns:p14="http://schemas.microsoft.com/office/powerpoint/2010/main" val="374395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92690242"/>
                    </a:ext>
                  </a:extLst>
                </a:gridCol>
                <a:gridCol w="1810512">
                  <a:extLst>
                    <a:ext uri="{9D8B030D-6E8A-4147-A177-3AD203B41FA5}">
                      <a16:colId xmlns:a16="http://schemas.microsoft.com/office/drawing/2014/main" val="3997332210"/>
                    </a:ext>
                  </a:extLst>
                </a:gridCol>
                <a:gridCol w="822960">
                  <a:extLst>
                    <a:ext uri="{9D8B030D-6E8A-4147-A177-3AD203B41FA5}">
                      <a16:colId xmlns:a16="http://schemas.microsoft.com/office/drawing/2014/main" val="4226406852"/>
                    </a:ext>
                  </a:extLst>
                </a:gridCol>
                <a:gridCol w="822960">
                  <a:extLst>
                    <a:ext uri="{9D8B030D-6E8A-4147-A177-3AD203B41FA5}">
                      <a16:colId xmlns:a16="http://schemas.microsoft.com/office/drawing/2014/main" val="2847051799"/>
                    </a:ext>
                  </a:extLst>
                </a:gridCol>
                <a:gridCol w="822960">
                  <a:extLst>
                    <a:ext uri="{9D8B030D-6E8A-4147-A177-3AD203B41FA5}">
                      <a16:colId xmlns:a16="http://schemas.microsoft.com/office/drawing/2014/main" val="3498078216"/>
                    </a:ext>
                  </a:extLst>
                </a:gridCol>
                <a:gridCol w="822960">
                  <a:extLst>
                    <a:ext uri="{9D8B030D-6E8A-4147-A177-3AD203B41FA5}">
                      <a16:colId xmlns:a16="http://schemas.microsoft.com/office/drawing/2014/main" val="2860521089"/>
                    </a:ext>
                  </a:extLst>
                </a:gridCol>
                <a:gridCol w="822960">
                  <a:extLst>
                    <a:ext uri="{9D8B030D-6E8A-4147-A177-3AD203B41FA5}">
                      <a16:colId xmlns:a16="http://schemas.microsoft.com/office/drawing/2014/main" val="345545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84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- 2021-07-14 14:00:13</a:t>
                      </a:r>
                      <a:r>
                        <a:rPr kumimoji="0" lang="es-ES" sz="1000" b="0" i="0" u="none" strike="noStrike" kern="1200" cap="none" spc="0" normalizeH="0" baseline="0" noProof="0">
                          <a:ln>
                            <a:noFill/>
                          </a:ln>
                          <a:solidFill>
                            <a:prstClr val="black"/>
                          </a:solidFill>
                          <a:effectLst/>
                          <a:uLnTx/>
                          <a:uFillTx/>
                          <a:latin typeface="+mn-lt"/>
                          <a:ea typeface="+mn-ea"/>
                          <a:cs typeface="+mn-cs"/>
                        </a:rPr>
                        <a:t>
 Con un peso de 350 gramos, el Octane XCT es perfecto para moverse rápido y ligero, ya sea en viajes cortos o largos. Su cinturón proporciona una estabilidad adicional e incluye bolsillos con cremallera para facilitar el acceso a los elementos esenciales. 
 ¿Necesitás MÁS? Octane está listo para lo que quieras.
#hidratacion  #camelbak #argentina #ciclismo #cycling #mountainbike #mtb #roadcycling #health #salud #water #mochilas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217395372_239530844449724_2932591844902176549_n.jpg?_nc_cat=101&amp;ccb=1-5&amp;_nc_sid=8ae9d6&amp;_nc_ohc=VX_KMGw0LtoAX9IwM11&amp;_nc_ht=scontent-mia3-1.cdninstagram.com&amp;edm=AL-3X8kEAAAA&amp;oh=00_AT8CF2WZ4x9KOxns_yfl2FBswKaWHgtzXGRto2LIsok4jg&amp;oe=620BC6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4004229"/>
                  </a:ext>
                </a:extLst>
              </a:tr>
            </a:tbl>
          </a:graphicData>
        </a:graphic>
      </p:graphicFrame>
      <p:sp>
        <p:nvSpPr>
          <p:cNvPr id="4" name="Text Placeholder 3">
            <a:extLst>
              <a:ext uri="{FF2B5EF4-FFF2-40B4-BE49-F238E27FC236}">
                <a16:creationId xmlns:a16="http://schemas.microsoft.com/office/drawing/2014/main" id="{F7F8143D-64D3-4009-84D5-3D6DD5504E5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44898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820BE-50AE-4B5A-9FE9-A29E6CADD398}"/>
              </a:ext>
            </a:extLst>
          </p:cNvPr>
          <p:cNvSpPr>
            <a:spLocks noGrp="1"/>
          </p:cNvSpPr>
          <p:nvPr>
            <p:ph type="title"/>
          </p:nvPr>
        </p:nvSpPr>
        <p:spPr/>
        <p:txBody>
          <a:bodyPr/>
          <a:lstStyle/>
          <a:p>
            <a:r>
              <a:rPr lang="en-US"/>
              <a:t>Instagram Posts Table | CamelBak - 20 of 25</a:t>
            </a:r>
          </a:p>
        </p:txBody>
      </p:sp>
      <p:graphicFrame>
        <p:nvGraphicFramePr>
          <p:cNvPr id="5" name="Table Placeholder 4">
            <a:extLst>
              <a:ext uri="{FF2B5EF4-FFF2-40B4-BE49-F238E27FC236}">
                <a16:creationId xmlns:a16="http://schemas.microsoft.com/office/drawing/2014/main" id="{55E65868-B058-4744-AA40-F40D85390E7D}"/>
              </a:ext>
            </a:extLst>
          </p:cNvPr>
          <p:cNvGraphicFramePr>
            <a:graphicFrameLocks noGrp="1"/>
          </p:cNvGraphicFramePr>
          <p:nvPr>
            <p:ph type="tbl" sz="quarter" idx="13"/>
            <p:extLst>
              <p:ext uri="{D42A27DB-BD31-4B8C-83A1-F6EECF244321}">
                <p14:modId xmlns:p14="http://schemas.microsoft.com/office/powerpoint/2010/main" val="117494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2810872"/>
                    </a:ext>
                  </a:extLst>
                </a:gridCol>
                <a:gridCol w="1810512">
                  <a:extLst>
                    <a:ext uri="{9D8B030D-6E8A-4147-A177-3AD203B41FA5}">
                      <a16:colId xmlns:a16="http://schemas.microsoft.com/office/drawing/2014/main" val="3051570739"/>
                    </a:ext>
                  </a:extLst>
                </a:gridCol>
                <a:gridCol w="822960">
                  <a:extLst>
                    <a:ext uri="{9D8B030D-6E8A-4147-A177-3AD203B41FA5}">
                      <a16:colId xmlns:a16="http://schemas.microsoft.com/office/drawing/2014/main" val="4093629414"/>
                    </a:ext>
                  </a:extLst>
                </a:gridCol>
                <a:gridCol w="822960">
                  <a:extLst>
                    <a:ext uri="{9D8B030D-6E8A-4147-A177-3AD203B41FA5}">
                      <a16:colId xmlns:a16="http://schemas.microsoft.com/office/drawing/2014/main" val="855076037"/>
                    </a:ext>
                  </a:extLst>
                </a:gridCol>
                <a:gridCol w="822960">
                  <a:extLst>
                    <a:ext uri="{9D8B030D-6E8A-4147-A177-3AD203B41FA5}">
                      <a16:colId xmlns:a16="http://schemas.microsoft.com/office/drawing/2014/main" val="2459646613"/>
                    </a:ext>
                  </a:extLst>
                </a:gridCol>
                <a:gridCol w="822960">
                  <a:extLst>
                    <a:ext uri="{9D8B030D-6E8A-4147-A177-3AD203B41FA5}">
                      <a16:colId xmlns:a16="http://schemas.microsoft.com/office/drawing/2014/main" val="3899505890"/>
                    </a:ext>
                  </a:extLst>
                </a:gridCol>
                <a:gridCol w="822960">
                  <a:extLst>
                    <a:ext uri="{9D8B030D-6E8A-4147-A177-3AD203B41FA5}">
                      <a16:colId xmlns:a16="http://schemas.microsoft.com/office/drawing/2014/main" val="58054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236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- 2021-04-15 16:00:16</a:t>
                      </a:r>
                      <a:r>
                        <a:rPr kumimoji="0" lang="en-US" sz="1000" b="0" i="0" u="none" strike="noStrike" kern="1200" cap="none" spc="0" normalizeH="0" baseline="0" noProof="0">
                          <a:ln>
                            <a:noFill/>
                          </a:ln>
                          <a:solidFill>
                            <a:prstClr val="black"/>
                          </a:solidFill>
                          <a:effectLst/>
                          <a:uLnTx/>
                          <a:uFillTx/>
                          <a:latin typeface="+mn-lt"/>
                          <a:ea typeface="+mn-ea"/>
                          <a:cs typeface="+mn-cs"/>
                        </a:rPr>
                        <a:t>
 Llevá con vos tu #Camelbakpodiumchill y mantené tu agua fría por más tiempo. 💧 💧 Su doble pared de aislamiento mantiene el agua el doble de tiempo que otras botellas. ❄️❄️
¡Covertila en la favorita de tus salidas! 
#CamelbakArgentina #Camelbak #agua #hidratacion #deportes #ciclismo #mtb #mountainbike #cycling #fitness #salud #argentina #hiking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174255387_1695976740584447_4765811353050438736_n.jpg?_nc_cat=109&amp;ccb=1-5&amp;_nc_sid=8ae9d6&amp;_nc_ohc=6btVHlBnixAAX_0Ylq-&amp;_nc_ht=scontent-mia3-2.cdninstagram.com&amp;edm=AL-3X8kEAAAA&amp;oh=00_AT_zAuInN-1QW-njnvmJB9waaVP7avC5BMextnf0pqZ2Cg&amp;oe=620A141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1155664"/>
                  </a:ext>
                </a:extLst>
              </a:tr>
            </a:tbl>
          </a:graphicData>
        </a:graphic>
      </p:graphicFrame>
      <p:sp>
        <p:nvSpPr>
          <p:cNvPr id="4" name="Text Placeholder 3">
            <a:extLst>
              <a:ext uri="{FF2B5EF4-FFF2-40B4-BE49-F238E27FC236}">
                <a16:creationId xmlns:a16="http://schemas.microsoft.com/office/drawing/2014/main" id="{90072B85-C94C-44ED-BAFC-4084917EEB5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58729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B60D4-E308-4900-9C37-5F06621DCCC1}"/>
              </a:ext>
            </a:extLst>
          </p:cNvPr>
          <p:cNvSpPr>
            <a:spLocks noGrp="1"/>
          </p:cNvSpPr>
          <p:nvPr>
            <p:ph type="title"/>
          </p:nvPr>
        </p:nvSpPr>
        <p:spPr/>
        <p:txBody>
          <a:bodyPr/>
          <a:lstStyle/>
          <a:p>
            <a:r>
              <a:rPr lang="en-US"/>
              <a:t>Instagram Posts Table | CamelBak - 21 of 25</a:t>
            </a:r>
          </a:p>
        </p:txBody>
      </p:sp>
      <p:graphicFrame>
        <p:nvGraphicFramePr>
          <p:cNvPr id="5" name="Table Placeholder 4">
            <a:extLst>
              <a:ext uri="{FF2B5EF4-FFF2-40B4-BE49-F238E27FC236}">
                <a16:creationId xmlns:a16="http://schemas.microsoft.com/office/drawing/2014/main" id="{F804D211-204B-44F3-9AE0-E4DCFFC48548}"/>
              </a:ext>
            </a:extLst>
          </p:cNvPr>
          <p:cNvGraphicFramePr>
            <a:graphicFrameLocks noGrp="1"/>
          </p:cNvGraphicFramePr>
          <p:nvPr>
            <p:ph type="tbl" sz="quarter" idx="13"/>
            <p:extLst>
              <p:ext uri="{D42A27DB-BD31-4B8C-83A1-F6EECF244321}">
                <p14:modId xmlns:p14="http://schemas.microsoft.com/office/powerpoint/2010/main" val="15470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75377925"/>
                    </a:ext>
                  </a:extLst>
                </a:gridCol>
                <a:gridCol w="1810512">
                  <a:extLst>
                    <a:ext uri="{9D8B030D-6E8A-4147-A177-3AD203B41FA5}">
                      <a16:colId xmlns:a16="http://schemas.microsoft.com/office/drawing/2014/main" val="2958781375"/>
                    </a:ext>
                  </a:extLst>
                </a:gridCol>
                <a:gridCol w="822960">
                  <a:extLst>
                    <a:ext uri="{9D8B030D-6E8A-4147-A177-3AD203B41FA5}">
                      <a16:colId xmlns:a16="http://schemas.microsoft.com/office/drawing/2014/main" val="2613853462"/>
                    </a:ext>
                  </a:extLst>
                </a:gridCol>
                <a:gridCol w="822960">
                  <a:extLst>
                    <a:ext uri="{9D8B030D-6E8A-4147-A177-3AD203B41FA5}">
                      <a16:colId xmlns:a16="http://schemas.microsoft.com/office/drawing/2014/main" val="3333400155"/>
                    </a:ext>
                  </a:extLst>
                </a:gridCol>
                <a:gridCol w="822960">
                  <a:extLst>
                    <a:ext uri="{9D8B030D-6E8A-4147-A177-3AD203B41FA5}">
                      <a16:colId xmlns:a16="http://schemas.microsoft.com/office/drawing/2014/main" val="323019066"/>
                    </a:ext>
                  </a:extLst>
                </a:gridCol>
                <a:gridCol w="822960">
                  <a:extLst>
                    <a:ext uri="{9D8B030D-6E8A-4147-A177-3AD203B41FA5}">
                      <a16:colId xmlns:a16="http://schemas.microsoft.com/office/drawing/2014/main" val="997633765"/>
                    </a:ext>
                  </a:extLst>
                </a:gridCol>
                <a:gridCol w="822960">
                  <a:extLst>
                    <a:ext uri="{9D8B030D-6E8A-4147-A177-3AD203B41FA5}">
                      <a16:colId xmlns:a16="http://schemas.microsoft.com/office/drawing/2014/main" val="417982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14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- 2021-12-31 17:30:13</a:t>
                      </a:r>
                      <a:r>
                        <a:rPr kumimoji="0" lang="es-ES" sz="1000" b="0" i="0" u="none" strike="noStrike" kern="1200" cap="none" spc="0" normalizeH="0" baseline="0" noProof="0">
                          <a:ln>
                            <a:noFill/>
                          </a:ln>
                          <a:solidFill>
                            <a:prstClr val="black"/>
                          </a:solidFill>
                          <a:effectLst/>
                          <a:uLnTx/>
                          <a:uFillTx/>
                          <a:latin typeface="+mn-lt"/>
                          <a:ea typeface="+mn-ea"/>
                          <a:cs typeface="+mn-cs"/>
                        </a:rPr>
                        <a:t>
 Brindemos por un 2022 lleno de momentos únicos.
¡Feliz Año Nuevo!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270361765_294013409409643_2578768724545993556_n.jpg?_nc_cat=104&amp;ccb=1-5&amp;_nc_sid=8ae9d6&amp;_nc_ohc=T-dr8BLmI4cAX-ceDvH&amp;_nc_ht=scontent-mia3-1.cdninstagram.com&amp;edm=AL-3X8kEAAAA&amp;oh=00_AT_Q1598YT3W4o9t5oySeksshvQs2wg094Thjiwa5vlazg&amp;oe=620AEC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65506881"/>
                  </a:ext>
                </a:extLst>
              </a:tr>
            </a:tbl>
          </a:graphicData>
        </a:graphic>
      </p:graphicFrame>
      <p:sp>
        <p:nvSpPr>
          <p:cNvPr id="4" name="Text Placeholder 3">
            <a:extLst>
              <a:ext uri="{FF2B5EF4-FFF2-40B4-BE49-F238E27FC236}">
                <a16:creationId xmlns:a16="http://schemas.microsoft.com/office/drawing/2014/main" id="{244E8C1D-4DE9-4FE1-9082-9EA657411D4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21698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3E5C-07CA-4850-9FA4-1974228FDCA6}"/>
              </a:ext>
            </a:extLst>
          </p:cNvPr>
          <p:cNvSpPr>
            <a:spLocks noGrp="1"/>
          </p:cNvSpPr>
          <p:nvPr>
            <p:ph type="title"/>
          </p:nvPr>
        </p:nvSpPr>
        <p:spPr/>
        <p:txBody>
          <a:bodyPr/>
          <a:lstStyle/>
          <a:p>
            <a:r>
              <a:rPr lang="en-US"/>
              <a:t>Instagram Posts Table | CamelBak - 22 of 25</a:t>
            </a:r>
          </a:p>
        </p:txBody>
      </p:sp>
      <p:graphicFrame>
        <p:nvGraphicFramePr>
          <p:cNvPr id="5" name="Table Placeholder 4">
            <a:extLst>
              <a:ext uri="{FF2B5EF4-FFF2-40B4-BE49-F238E27FC236}">
                <a16:creationId xmlns:a16="http://schemas.microsoft.com/office/drawing/2014/main" id="{0C50A147-181E-4155-84C2-0530036597CA}"/>
              </a:ext>
            </a:extLst>
          </p:cNvPr>
          <p:cNvGraphicFramePr>
            <a:graphicFrameLocks noGrp="1"/>
          </p:cNvGraphicFramePr>
          <p:nvPr>
            <p:ph type="tbl" sz="quarter" idx="13"/>
            <p:extLst>
              <p:ext uri="{D42A27DB-BD31-4B8C-83A1-F6EECF244321}">
                <p14:modId xmlns:p14="http://schemas.microsoft.com/office/powerpoint/2010/main" val="415228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33477193"/>
                    </a:ext>
                  </a:extLst>
                </a:gridCol>
                <a:gridCol w="1810512">
                  <a:extLst>
                    <a:ext uri="{9D8B030D-6E8A-4147-A177-3AD203B41FA5}">
                      <a16:colId xmlns:a16="http://schemas.microsoft.com/office/drawing/2014/main" val="3183488403"/>
                    </a:ext>
                  </a:extLst>
                </a:gridCol>
                <a:gridCol w="822960">
                  <a:extLst>
                    <a:ext uri="{9D8B030D-6E8A-4147-A177-3AD203B41FA5}">
                      <a16:colId xmlns:a16="http://schemas.microsoft.com/office/drawing/2014/main" val="577262935"/>
                    </a:ext>
                  </a:extLst>
                </a:gridCol>
                <a:gridCol w="822960">
                  <a:extLst>
                    <a:ext uri="{9D8B030D-6E8A-4147-A177-3AD203B41FA5}">
                      <a16:colId xmlns:a16="http://schemas.microsoft.com/office/drawing/2014/main" val="1006256360"/>
                    </a:ext>
                  </a:extLst>
                </a:gridCol>
                <a:gridCol w="822960">
                  <a:extLst>
                    <a:ext uri="{9D8B030D-6E8A-4147-A177-3AD203B41FA5}">
                      <a16:colId xmlns:a16="http://schemas.microsoft.com/office/drawing/2014/main" val="97123871"/>
                    </a:ext>
                  </a:extLst>
                </a:gridCol>
                <a:gridCol w="822960">
                  <a:extLst>
                    <a:ext uri="{9D8B030D-6E8A-4147-A177-3AD203B41FA5}">
                      <a16:colId xmlns:a16="http://schemas.microsoft.com/office/drawing/2014/main" val="394034258"/>
                    </a:ext>
                  </a:extLst>
                </a:gridCol>
                <a:gridCol w="822960">
                  <a:extLst>
                    <a:ext uri="{9D8B030D-6E8A-4147-A177-3AD203B41FA5}">
                      <a16:colId xmlns:a16="http://schemas.microsoft.com/office/drawing/2014/main" val="3557206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606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- 2021-08-05 12:00:06</a:t>
                      </a:r>
                      <a:r>
                        <a:rPr kumimoji="0" lang="es-ES" sz="1000" b="0" i="0" u="none" strike="noStrike" kern="1200" cap="none" spc="0" normalizeH="0" baseline="0" noProof="0">
                          <a:ln>
                            <a:noFill/>
                          </a:ln>
                          <a:solidFill>
                            <a:prstClr val="black"/>
                          </a:solidFill>
                          <a:effectLst/>
                          <a:uLnTx/>
                          <a:uFillTx/>
                          <a:latin typeface="+mn-lt"/>
                          <a:ea typeface="+mn-ea"/>
                          <a:cs typeface="+mn-cs"/>
                        </a:rPr>
                        <a:t>
 Camelbak Podium Race Edition es la caramañola perfecta para los ciclistas que priorizan el rendimiento y la funcionalidad por encima de todo. 
💧💧💧💧 Su construcción doble pared con aislamiento térmico mantiene el agua hasta 2 veces más fría. 
¿Ya la convertiste en tu favorita?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-2.cdninstagram.com/v/t51.2885-15/232850310_264338008457347_664103574053460882_n.jpg?_nc_cat=110&amp;ccb=1-5&amp;_nc_sid=8ae9d6&amp;_nc_ohc=3_gHqXmaYZAAX-9YyxK&amp;_nc_ht=scontent-mia3-2.cdninstagram.com&amp;edm=AL-3X8kEAAAA&amp;oh=00_AT82nSasPVGoF5f9pOEeLjWklVkeP3Itfz0QrFHQ7w2cEQ&amp;oe=620BF5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1346492"/>
                  </a:ext>
                </a:extLst>
              </a:tr>
            </a:tbl>
          </a:graphicData>
        </a:graphic>
      </p:graphicFrame>
      <p:sp>
        <p:nvSpPr>
          <p:cNvPr id="4" name="Text Placeholder 3">
            <a:extLst>
              <a:ext uri="{FF2B5EF4-FFF2-40B4-BE49-F238E27FC236}">
                <a16:creationId xmlns:a16="http://schemas.microsoft.com/office/drawing/2014/main" id="{A89140D2-F192-4FEF-9F0F-98C5ED98087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82052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2BBE2-FBD4-4868-8BC5-0FD7A2AC31CB}"/>
              </a:ext>
            </a:extLst>
          </p:cNvPr>
          <p:cNvSpPr>
            <a:spLocks noGrp="1"/>
          </p:cNvSpPr>
          <p:nvPr>
            <p:ph type="title"/>
          </p:nvPr>
        </p:nvSpPr>
        <p:spPr/>
        <p:txBody>
          <a:bodyPr/>
          <a:lstStyle/>
          <a:p>
            <a:r>
              <a:rPr lang="en-US"/>
              <a:t>Instagram Posts Table | CamelBak - 23 of 25</a:t>
            </a:r>
          </a:p>
        </p:txBody>
      </p:sp>
      <p:graphicFrame>
        <p:nvGraphicFramePr>
          <p:cNvPr id="5" name="Table Placeholder 4">
            <a:extLst>
              <a:ext uri="{FF2B5EF4-FFF2-40B4-BE49-F238E27FC236}">
                <a16:creationId xmlns:a16="http://schemas.microsoft.com/office/drawing/2014/main" id="{0F92078D-DF69-47F4-A0AD-72AA0B6033AB}"/>
              </a:ext>
            </a:extLst>
          </p:cNvPr>
          <p:cNvGraphicFramePr>
            <a:graphicFrameLocks noGrp="1"/>
          </p:cNvGraphicFramePr>
          <p:nvPr>
            <p:ph type="tbl" sz="quarter" idx="13"/>
            <p:extLst>
              <p:ext uri="{D42A27DB-BD31-4B8C-83A1-F6EECF244321}">
                <p14:modId xmlns:p14="http://schemas.microsoft.com/office/powerpoint/2010/main" val="170849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2194716"/>
                    </a:ext>
                  </a:extLst>
                </a:gridCol>
                <a:gridCol w="1810512">
                  <a:extLst>
                    <a:ext uri="{9D8B030D-6E8A-4147-A177-3AD203B41FA5}">
                      <a16:colId xmlns:a16="http://schemas.microsoft.com/office/drawing/2014/main" val="1669131292"/>
                    </a:ext>
                  </a:extLst>
                </a:gridCol>
                <a:gridCol w="822960">
                  <a:extLst>
                    <a:ext uri="{9D8B030D-6E8A-4147-A177-3AD203B41FA5}">
                      <a16:colId xmlns:a16="http://schemas.microsoft.com/office/drawing/2014/main" val="3511671676"/>
                    </a:ext>
                  </a:extLst>
                </a:gridCol>
                <a:gridCol w="822960">
                  <a:extLst>
                    <a:ext uri="{9D8B030D-6E8A-4147-A177-3AD203B41FA5}">
                      <a16:colId xmlns:a16="http://schemas.microsoft.com/office/drawing/2014/main" val="1132955914"/>
                    </a:ext>
                  </a:extLst>
                </a:gridCol>
                <a:gridCol w="822960">
                  <a:extLst>
                    <a:ext uri="{9D8B030D-6E8A-4147-A177-3AD203B41FA5}">
                      <a16:colId xmlns:a16="http://schemas.microsoft.com/office/drawing/2014/main" val="4241469379"/>
                    </a:ext>
                  </a:extLst>
                </a:gridCol>
                <a:gridCol w="822960">
                  <a:extLst>
                    <a:ext uri="{9D8B030D-6E8A-4147-A177-3AD203B41FA5}">
                      <a16:colId xmlns:a16="http://schemas.microsoft.com/office/drawing/2014/main" val="2755821199"/>
                    </a:ext>
                  </a:extLst>
                </a:gridCol>
                <a:gridCol w="822960">
                  <a:extLst>
                    <a:ext uri="{9D8B030D-6E8A-4147-A177-3AD203B41FA5}">
                      <a16:colId xmlns:a16="http://schemas.microsoft.com/office/drawing/2014/main" val="1763497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565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- 2021-03-26 16:00:51</a:t>
                      </a:r>
                      <a:r>
                        <a:rPr kumimoji="0" lang="en-US" sz="1000" b="0" i="0" u="none" strike="noStrike" kern="1200" cap="none" spc="0" normalizeH="0" baseline="0" noProof="0">
                          <a:ln>
                            <a:noFill/>
                          </a:ln>
                          <a:solidFill>
                            <a:prstClr val="black"/>
                          </a:solidFill>
                          <a:effectLst/>
                          <a:uLnTx/>
                          <a:uFillTx/>
                          <a:latin typeface="+mn-lt"/>
                          <a:ea typeface="+mn-ea"/>
                          <a:cs typeface="+mn-cs"/>
                        </a:rPr>
                        <a:t>
 Camelbak Arete 18 es la mochila de hidratación perfecta para caminatas rápidas. Llevá todo con vos más 1,5 litros de agua para todo tu recorrido. #hidratacion #podium #camelbak #argentina #ciclismo #cycling #mountainbike #mtb #roadcycling #health #salud #water  #mochilas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164636106_1090276144788491_2182713284870581135_n.jpg?_nc_cat=101&amp;ccb=1-5&amp;_nc_sid=8ae9d6&amp;_nc_ohc=XpQTbCGJZjMAX_kpGiq&amp;_nc_ht=scontent-mia3-1.cdninstagram.com&amp;edm=AL-3X8kEAAAA&amp;oh=00_AT_yu6WlTBT2jiFE2jry-fospFe8SFN1Njuo8Dim4XSUoQ&amp;oe=620AD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7296646"/>
                  </a:ext>
                </a:extLst>
              </a:tr>
            </a:tbl>
          </a:graphicData>
        </a:graphic>
      </p:graphicFrame>
      <p:sp>
        <p:nvSpPr>
          <p:cNvPr id="4" name="Text Placeholder 3">
            <a:extLst>
              <a:ext uri="{FF2B5EF4-FFF2-40B4-BE49-F238E27FC236}">
                <a16:creationId xmlns:a16="http://schemas.microsoft.com/office/drawing/2014/main" id="{9E56E785-6E0C-42BC-92A5-BA351DA4F2D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35252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F4929-B4BA-4DC4-91FB-8253421EA845}"/>
              </a:ext>
            </a:extLst>
          </p:cNvPr>
          <p:cNvSpPr>
            <a:spLocks noGrp="1"/>
          </p:cNvSpPr>
          <p:nvPr>
            <p:ph type="title"/>
          </p:nvPr>
        </p:nvSpPr>
        <p:spPr/>
        <p:txBody>
          <a:bodyPr/>
          <a:lstStyle/>
          <a:p>
            <a:r>
              <a:rPr lang="en-US"/>
              <a:t>Instagram Posts Table | CamelBak - 24 of 25</a:t>
            </a:r>
          </a:p>
        </p:txBody>
      </p:sp>
      <p:graphicFrame>
        <p:nvGraphicFramePr>
          <p:cNvPr id="5" name="Table Placeholder 4">
            <a:extLst>
              <a:ext uri="{FF2B5EF4-FFF2-40B4-BE49-F238E27FC236}">
                <a16:creationId xmlns:a16="http://schemas.microsoft.com/office/drawing/2014/main" id="{719C5640-FCAE-4074-8ED3-1F5E6109F73A}"/>
              </a:ext>
            </a:extLst>
          </p:cNvPr>
          <p:cNvGraphicFramePr>
            <a:graphicFrameLocks noGrp="1"/>
          </p:cNvGraphicFramePr>
          <p:nvPr>
            <p:ph type="tbl" sz="quarter" idx="13"/>
            <p:extLst>
              <p:ext uri="{D42A27DB-BD31-4B8C-83A1-F6EECF244321}">
                <p14:modId xmlns:p14="http://schemas.microsoft.com/office/powerpoint/2010/main" val="3142749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50970918"/>
                    </a:ext>
                  </a:extLst>
                </a:gridCol>
                <a:gridCol w="1810512">
                  <a:extLst>
                    <a:ext uri="{9D8B030D-6E8A-4147-A177-3AD203B41FA5}">
                      <a16:colId xmlns:a16="http://schemas.microsoft.com/office/drawing/2014/main" val="3086710708"/>
                    </a:ext>
                  </a:extLst>
                </a:gridCol>
                <a:gridCol w="822960">
                  <a:extLst>
                    <a:ext uri="{9D8B030D-6E8A-4147-A177-3AD203B41FA5}">
                      <a16:colId xmlns:a16="http://schemas.microsoft.com/office/drawing/2014/main" val="1886135180"/>
                    </a:ext>
                  </a:extLst>
                </a:gridCol>
                <a:gridCol w="822960">
                  <a:extLst>
                    <a:ext uri="{9D8B030D-6E8A-4147-A177-3AD203B41FA5}">
                      <a16:colId xmlns:a16="http://schemas.microsoft.com/office/drawing/2014/main" val="8798039"/>
                    </a:ext>
                  </a:extLst>
                </a:gridCol>
                <a:gridCol w="822960">
                  <a:extLst>
                    <a:ext uri="{9D8B030D-6E8A-4147-A177-3AD203B41FA5}">
                      <a16:colId xmlns:a16="http://schemas.microsoft.com/office/drawing/2014/main" val="101970253"/>
                    </a:ext>
                  </a:extLst>
                </a:gridCol>
                <a:gridCol w="822960">
                  <a:extLst>
                    <a:ext uri="{9D8B030D-6E8A-4147-A177-3AD203B41FA5}">
                      <a16:colId xmlns:a16="http://schemas.microsoft.com/office/drawing/2014/main" val="316933464"/>
                    </a:ext>
                  </a:extLst>
                </a:gridCol>
                <a:gridCol w="822960">
                  <a:extLst>
                    <a:ext uri="{9D8B030D-6E8A-4147-A177-3AD203B41FA5}">
                      <a16:colId xmlns:a16="http://schemas.microsoft.com/office/drawing/2014/main" val="63935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727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- 2021-07-28 14:00:29</a:t>
                      </a:r>
                      <a:r>
                        <a:rPr kumimoji="0" lang="es-ES" sz="1000" b="0" i="0" u="none" strike="noStrike" kern="1200" cap="none" spc="0" normalizeH="0" baseline="0" noProof="0">
                          <a:ln>
                            <a:noFill/>
                          </a:ln>
                          <a:solidFill>
                            <a:prstClr val="black"/>
                          </a:solidFill>
                          <a:effectLst/>
                          <a:uLnTx/>
                          <a:uFillTx/>
                          <a:latin typeface="+mn-lt"/>
                          <a:ea typeface="+mn-ea"/>
                          <a:cs typeface="+mn-cs"/>
                        </a:rPr>
                        <a:t>
 Rim Runner es tu mochila de hidratación diseñada para tus caminatas. Tiene una capacidad de 22 litros de carga, incluido un depósito Crux de 2.5L para una fácil hidratación. 
Es momento de tu Rim Runner 💧💧💧💧
#CamelbakArgentina #Camelbak #agua #hidratacion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225483279_363236231857579_5865270672562756591_n.jpg?_nc_cat=111&amp;ccb=1-5&amp;_nc_sid=8ae9d6&amp;_nc_ohc=UMardyvGTVsAX_43A3r&amp;_nc_ht=scontent-mia3-1.cdninstagram.com&amp;edm=AL-3X8kEAAAA&amp;oh=00_AT-iWTMUuUvJ70HJubB1ytwLqct-0D11m8sACoepIeF9kg&amp;oe=620A5A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0778575"/>
                  </a:ext>
                </a:extLst>
              </a:tr>
            </a:tbl>
          </a:graphicData>
        </a:graphic>
      </p:graphicFrame>
      <p:sp>
        <p:nvSpPr>
          <p:cNvPr id="4" name="Text Placeholder 3">
            <a:extLst>
              <a:ext uri="{FF2B5EF4-FFF2-40B4-BE49-F238E27FC236}">
                <a16:creationId xmlns:a16="http://schemas.microsoft.com/office/drawing/2014/main" id="{4828B01D-AAB4-470B-A4DB-6723B849373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29974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E704-ED38-405F-B1CA-47F9E12F49CC}"/>
              </a:ext>
            </a:extLst>
          </p:cNvPr>
          <p:cNvSpPr>
            <a:spLocks noGrp="1"/>
          </p:cNvSpPr>
          <p:nvPr>
            <p:ph type="title"/>
          </p:nvPr>
        </p:nvSpPr>
        <p:spPr/>
        <p:txBody>
          <a:bodyPr/>
          <a:lstStyle/>
          <a:p>
            <a:r>
              <a:rPr lang="en-US"/>
              <a:t>Instagram Posts Table | CamelBak - 25 of 25</a:t>
            </a:r>
          </a:p>
        </p:txBody>
      </p:sp>
      <p:graphicFrame>
        <p:nvGraphicFramePr>
          <p:cNvPr id="5" name="Table Placeholder 4">
            <a:extLst>
              <a:ext uri="{FF2B5EF4-FFF2-40B4-BE49-F238E27FC236}">
                <a16:creationId xmlns:a16="http://schemas.microsoft.com/office/drawing/2014/main" id="{1FB02F3A-40E2-48A7-97FA-DC26B11AB773}"/>
              </a:ext>
            </a:extLst>
          </p:cNvPr>
          <p:cNvGraphicFramePr>
            <a:graphicFrameLocks noGrp="1"/>
          </p:cNvGraphicFramePr>
          <p:nvPr>
            <p:ph type="tbl" sz="quarter" idx="13"/>
            <p:extLst>
              <p:ext uri="{D42A27DB-BD31-4B8C-83A1-F6EECF244321}">
                <p14:modId xmlns:p14="http://schemas.microsoft.com/office/powerpoint/2010/main" val="1166736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80085982"/>
                    </a:ext>
                  </a:extLst>
                </a:gridCol>
                <a:gridCol w="1810512">
                  <a:extLst>
                    <a:ext uri="{9D8B030D-6E8A-4147-A177-3AD203B41FA5}">
                      <a16:colId xmlns:a16="http://schemas.microsoft.com/office/drawing/2014/main" val="1381821566"/>
                    </a:ext>
                  </a:extLst>
                </a:gridCol>
                <a:gridCol w="822960">
                  <a:extLst>
                    <a:ext uri="{9D8B030D-6E8A-4147-A177-3AD203B41FA5}">
                      <a16:colId xmlns:a16="http://schemas.microsoft.com/office/drawing/2014/main" val="3679182018"/>
                    </a:ext>
                  </a:extLst>
                </a:gridCol>
                <a:gridCol w="822960">
                  <a:extLst>
                    <a:ext uri="{9D8B030D-6E8A-4147-A177-3AD203B41FA5}">
                      <a16:colId xmlns:a16="http://schemas.microsoft.com/office/drawing/2014/main" val="1496071531"/>
                    </a:ext>
                  </a:extLst>
                </a:gridCol>
                <a:gridCol w="822960">
                  <a:extLst>
                    <a:ext uri="{9D8B030D-6E8A-4147-A177-3AD203B41FA5}">
                      <a16:colId xmlns:a16="http://schemas.microsoft.com/office/drawing/2014/main" val="3063144624"/>
                    </a:ext>
                  </a:extLst>
                </a:gridCol>
                <a:gridCol w="822960">
                  <a:extLst>
                    <a:ext uri="{9D8B030D-6E8A-4147-A177-3AD203B41FA5}">
                      <a16:colId xmlns:a16="http://schemas.microsoft.com/office/drawing/2014/main" val="3963795516"/>
                    </a:ext>
                  </a:extLst>
                </a:gridCol>
                <a:gridCol w="822960">
                  <a:extLst>
                    <a:ext uri="{9D8B030D-6E8A-4147-A177-3AD203B41FA5}">
                      <a16:colId xmlns:a16="http://schemas.microsoft.com/office/drawing/2014/main" val="1875023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5333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- 2021-05-12 16:00:52</a:t>
                      </a:r>
                      <a:r>
                        <a:rPr kumimoji="0" lang="es-ES" sz="1000" b="0" i="0" u="none" strike="noStrike" kern="1200" cap="none" spc="0" normalizeH="0" baseline="0" noProof="0">
                          <a:ln>
                            <a:noFill/>
                          </a:ln>
                          <a:solidFill>
                            <a:prstClr val="black"/>
                          </a:solidFill>
                          <a:effectLst/>
                          <a:uLnTx/>
                          <a:uFillTx/>
                          <a:latin typeface="+mn-lt"/>
                          <a:ea typeface="+mn-ea"/>
                          <a:cs typeface="+mn-cs"/>
                        </a:rPr>
                        <a:t>
 Camelbak  Podium revoluciona la forma de hidratarte. Su diseño innovador permite conservador tus bebidas durante todo el día. 💧 💧 
Hoy, ¿qué color te llevás: Clear Red o Clear Blue?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cdninstagram.com/v/t51.2885-15/184748705_3755485911229757_460327172398756748_n.jpg?_nc_cat=100&amp;ccb=1-5&amp;_nc_sid=8ae9d6&amp;_nc_ohc=WlncJKCI6B4AX-0vrI-&amp;_nc_ht=scontent-mia3-1.cdninstagram.com&amp;edm=AL-3X8kEAAAA&amp;oh=00_AT9TtlgvFvTSeuz14lOFCbfC-84qpCShsI1gmTSY_p3ZNw&amp;oe=620B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1651725"/>
                  </a:ext>
                </a:extLst>
              </a:tr>
            </a:tbl>
          </a:graphicData>
        </a:graphic>
      </p:graphicFrame>
      <p:sp>
        <p:nvSpPr>
          <p:cNvPr id="4" name="Text Placeholder 3">
            <a:extLst>
              <a:ext uri="{FF2B5EF4-FFF2-40B4-BE49-F238E27FC236}">
                <a16:creationId xmlns:a16="http://schemas.microsoft.com/office/drawing/2014/main" id="{2FB46E75-0FF7-4D1B-B612-00569B06DE6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348717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3082</Words>
  <Application>Microsoft Office PowerPoint</Application>
  <PresentationFormat>On-screen Show (4:3)</PresentationFormat>
  <Paragraphs>574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 - 1 of 2</vt:lpstr>
      <vt:lpstr>Instagram Hashtag Detection | CamelBak - 2 of 2</vt:lpstr>
      <vt:lpstr>Instagram Posts Table | CamelBak - 1 of 25</vt:lpstr>
      <vt:lpstr>Instagram Posts Table | CamelBak - 2 of 25</vt:lpstr>
      <vt:lpstr>Instagram Posts Table | CamelBak - 3 of 25</vt:lpstr>
      <vt:lpstr>Instagram Posts Table | CamelBak - 4 of 25</vt:lpstr>
      <vt:lpstr>Instagram Posts Table | CamelBak - 5 of 25</vt:lpstr>
      <vt:lpstr>Instagram Posts Table | CamelBak - 6 of 25</vt:lpstr>
      <vt:lpstr>Instagram Posts Table | CamelBak - 7 of 25</vt:lpstr>
      <vt:lpstr>Instagram Posts Table | CamelBak - 8 of 25</vt:lpstr>
      <vt:lpstr>Instagram Posts Table | CamelBak - 9 of 25</vt:lpstr>
      <vt:lpstr>Instagram Posts Table | CamelBak - 10 of 25</vt:lpstr>
      <vt:lpstr>Instagram Posts Table | CamelBak - 11 of 25</vt:lpstr>
      <vt:lpstr>Instagram Posts Table | CamelBak - 12 of 25</vt:lpstr>
      <vt:lpstr>Instagram Posts Table | CamelBak - 13 of 25</vt:lpstr>
      <vt:lpstr>Instagram Posts Table | CamelBak - 14 of 25</vt:lpstr>
      <vt:lpstr>Instagram Posts Table | CamelBak - 15 of 25</vt:lpstr>
      <vt:lpstr>Instagram Posts Table | CamelBak - 16 of 25</vt:lpstr>
      <vt:lpstr>Instagram Posts Table | CamelBak - 17 of 25</vt:lpstr>
      <vt:lpstr>Instagram Posts Table | CamelBak - 18 of 25</vt:lpstr>
      <vt:lpstr>Instagram Posts Table | CamelBak - 19 of 25</vt:lpstr>
      <vt:lpstr>Instagram Posts Table | CamelBak - 20 of 25</vt:lpstr>
      <vt:lpstr>Instagram Posts Table | CamelBak - 21 of 25</vt:lpstr>
      <vt:lpstr>Instagram Posts Table | CamelBak - 22 of 25</vt:lpstr>
      <vt:lpstr>Instagram Posts Table | CamelBak - 23 of 25</vt:lpstr>
      <vt:lpstr>Instagram Posts Table | CamelBak - 24 of 25</vt:lpstr>
      <vt:lpstr>Instagram Posts Table | CamelBak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2022-02-11T10:54:22Z</dcterms:created>
  <dcterms:modified xsi:type="dcterms:W3CDTF">2022-02-11T10:55:36Z</dcterms:modified>
</cp:coreProperties>
</file>