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5.2034000000000002</c:v>
                </c:pt>
                <c:pt idx="1">
                  <c:v>37.974699999999999</c:v>
                </c:pt>
                <c:pt idx="2">
                  <c:v>17.391300000000001</c:v>
                </c:pt>
                <c:pt idx="3">
                  <c:v>74.074100000000001</c:v>
                </c:pt>
                <c:pt idx="4">
                  <c:v>51.063800000000001</c:v>
                </c:pt>
                <c:pt idx="5">
                  <c:v>0.92369999999999997</c:v>
                </c:pt>
                <c:pt idx="6">
                  <c:v>9.7647999999999993</c:v>
                </c:pt>
                <c:pt idx="7">
                  <c:v>13.8969</c:v>
                </c:pt>
              </c:numCache>
            </c:numRef>
          </c:val>
          <c:extLst>
            <c:ext xmlns:c16="http://schemas.microsoft.com/office/drawing/2014/chart" uri="{C3380CC4-5D6E-409C-BE32-E72D297353CC}">
              <c16:uniqueId val="{00000000-B9C5-4D0E-839F-C83AE107844C}"/>
            </c:ext>
          </c:extLst>
        </c:ser>
        <c:ser>
          <c:idx val="1"/>
          <c:order val="1"/>
          <c:tx>
            <c:strRef>
              <c:f>Sheet1!$C$1</c:f>
              <c:strCache>
                <c:ptCount val="1"/>
                <c:pt idx="0">
                  <c:v>@olmobikes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34.810099999999998</c:v>
                </c:pt>
                <c:pt idx="2">
                  <c:v>0</c:v>
                </c:pt>
                <c:pt idx="3">
                  <c:v>0</c:v>
                </c:pt>
                <c:pt idx="4">
                  <c:v>29.255299999999998</c:v>
                </c:pt>
                <c:pt idx="5">
                  <c:v>100</c:v>
                </c:pt>
                <c:pt idx="6">
                  <c:v>100</c:v>
                </c:pt>
                <c:pt idx="7">
                  <c:v>20.888000000000002</c:v>
                </c:pt>
              </c:numCache>
            </c:numRef>
          </c:val>
          <c:extLst>
            <c:ext xmlns:c16="http://schemas.microsoft.com/office/drawing/2014/chart" uri="{C3380CC4-5D6E-409C-BE32-E72D297353CC}">
              <c16:uniqueId val="{00000001-B9C5-4D0E-839F-C83AE107844C}"/>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4.1218000000000004</c:v>
                </c:pt>
                <c:pt idx="1">
                  <c:v>6.9619999999999997</c:v>
                </c:pt>
                <c:pt idx="2">
                  <c:v>78.260900000000007</c:v>
                </c:pt>
                <c:pt idx="3">
                  <c:v>0</c:v>
                </c:pt>
                <c:pt idx="4">
                  <c:v>44.148899999999998</c:v>
                </c:pt>
                <c:pt idx="5">
                  <c:v>2.2810000000000001</c:v>
                </c:pt>
                <c:pt idx="6">
                  <c:v>0</c:v>
                </c:pt>
                <c:pt idx="7">
                  <c:v>0</c:v>
                </c:pt>
              </c:numCache>
            </c:numRef>
          </c:val>
          <c:extLst>
            <c:ext xmlns:c16="http://schemas.microsoft.com/office/drawing/2014/chart" uri="{C3380CC4-5D6E-409C-BE32-E72D297353CC}">
              <c16:uniqueId val="{00000002-B9C5-4D0E-839F-C83AE107844C}"/>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2.9493999999999998</c:v>
                </c:pt>
                <c:pt idx="1">
                  <c:v>37.974699999999999</c:v>
                </c:pt>
                <c:pt idx="2">
                  <c:v>10.8696</c:v>
                </c:pt>
                <c:pt idx="3">
                  <c:v>100</c:v>
                </c:pt>
                <c:pt idx="4">
                  <c:v>51.595700000000001</c:v>
                </c:pt>
                <c:pt idx="5">
                  <c:v>1.2018</c:v>
                </c:pt>
                <c:pt idx="6">
                  <c:v>27.821999999999999</c:v>
                </c:pt>
                <c:pt idx="7">
                  <c:v>100</c:v>
                </c:pt>
              </c:numCache>
            </c:numRef>
          </c:val>
          <c:extLst>
            <c:ext xmlns:c16="http://schemas.microsoft.com/office/drawing/2014/chart" uri="{C3380CC4-5D6E-409C-BE32-E72D297353CC}">
              <c16:uniqueId val="{00000003-B9C5-4D0E-839F-C83AE107844C}"/>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33.346899999999998</c:v>
                </c:pt>
                <c:pt idx="1">
                  <c:v>100</c:v>
                </c:pt>
                <c:pt idx="2">
                  <c:v>31.521699999999999</c:v>
                </c:pt>
                <c:pt idx="3">
                  <c:v>3.7037</c:v>
                </c:pt>
                <c:pt idx="4">
                  <c:v>100</c:v>
                </c:pt>
                <c:pt idx="5">
                  <c:v>22.0609</c:v>
                </c:pt>
                <c:pt idx="6">
                  <c:v>19.956299999999999</c:v>
                </c:pt>
                <c:pt idx="7">
                  <c:v>10.397</c:v>
                </c:pt>
              </c:numCache>
            </c:numRef>
          </c:val>
          <c:extLst>
            <c:ext xmlns:c16="http://schemas.microsoft.com/office/drawing/2014/chart" uri="{C3380CC4-5D6E-409C-BE32-E72D297353CC}">
              <c16:uniqueId val="{00000004-B9C5-4D0E-839F-C83AE107844C}"/>
            </c:ext>
          </c:extLst>
        </c:ser>
        <c:ser>
          <c:idx val="5"/>
          <c:order val="5"/>
          <c:tx>
            <c:strRef>
              <c:f>Sheet1!$G$1</c:f>
              <c:strCache>
                <c:ptCount val="1"/>
                <c:pt idx="0">
                  <c:v>@venzoarg</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42.470399999999998</c:v>
                </c:pt>
                <c:pt idx="1">
                  <c:v>3.1646000000000001</c:v>
                </c:pt>
                <c:pt idx="2">
                  <c:v>100</c:v>
                </c:pt>
                <c:pt idx="3">
                  <c:v>70.370400000000004</c:v>
                </c:pt>
                <c:pt idx="4">
                  <c:v>61.702100000000002</c:v>
                </c:pt>
                <c:pt idx="5">
                  <c:v>36.436100000000003</c:v>
                </c:pt>
                <c:pt idx="6">
                  <c:v>9.8765999999999998</c:v>
                </c:pt>
                <c:pt idx="7">
                  <c:v>43.374000000000002</c:v>
                </c:pt>
              </c:numCache>
            </c:numRef>
          </c:val>
          <c:extLst>
            <c:ext xmlns:c16="http://schemas.microsoft.com/office/drawing/2014/chart" uri="{C3380CC4-5D6E-409C-BE32-E72D297353CC}">
              <c16:uniqueId val="{00000005-B9C5-4D0E-839F-C83AE107844C}"/>
            </c:ext>
          </c:extLst>
        </c:ser>
        <c:dLbls>
          <c:showLegendKey val="0"/>
          <c:showVal val="0"/>
          <c:showCatName val="0"/>
          <c:showSerName val="0"/>
          <c:showPercent val="0"/>
          <c:showBubbleSize val="0"/>
        </c:dLbls>
        <c:axId val="47081072"/>
        <c:axId val="47079760"/>
      </c:radarChart>
      <c:catAx>
        <c:axId val="47081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79760"/>
        <c:crosses val="autoZero"/>
        <c:auto val="1"/>
        <c:lblAlgn val="ctr"/>
        <c:lblOffset val="100"/>
        <c:noMultiLvlLbl val="0"/>
      </c:catAx>
      <c:valAx>
        <c:axId val="4707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8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8394</c:v>
                </c:pt>
                <c:pt idx="1">
                  <c:v>8336</c:v>
                </c:pt>
                <c:pt idx="2">
                  <c:v>8287</c:v>
                </c:pt>
                <c:pt idx="3">
                  <c:v>8266</c:v>
                </c:pt>
                <c:pt idx="4">
                  <c:v>8294</c:v>
                </c:pt>
                <c:pt idx="5">
                  <c:v>10503</c:v>
                </c:pt>
                <c:pt idx="6">
                  <c:v>11366</c:v>
                </c:pt>
                <c:pt idx="7">
                  <c:v>11152</c:v>
                </c:pt>
                <c:pt idx="8">
                  <c:v>11040</c:v>
                </c:pt>
                <c:pt idx="9">
                  <c:v>10932</c:v>
                </c:pt>
                <c:pt idx="10">
                  <c:v>10891</c:v>
                </c:pt>
                <c:pt idx="11">
                  <c:v>10834</c:v>
                </c:pt>
              </c:numCache>
            </c:numRef>
          </c:val>
          <c:smooth val="0"/>
          <c:extLst>
            <c:ext xmlns:c16="http://schemas.microsoft.com/office/drawing/2014/chart" uri="{C3380CC4-5D6E-409C-BE32-E72D297353CC}">
              <c16:uniqueId val="{00000000-2A7A-40F6-A114-07C9A1E654F4}"/>
            </c:ext>
          </c:extLst>
        </c:ser>
        <c:ser>
          <c:idx val="1"/>
          <c:order val="1"/>
          <c:tx>
            <c:strRef>
              <c:f>Sheet1!$C$1</c:f>
              <c:strCache>
                <c:ptCount val="1"/>
                <c:pt idx="0">
                  <c:v>@olmobikes</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0">
                  <c:v>151996</c:v>
                </c:pt>
                <c:pt idx="1">
                  <c:v>154993</c:v>
                </c:pt>
                <c:pt idx="2">
                  <c:v>153355</c:v>
                </c:pt>
                <c:pt idx="3">
                  <c:v>156146</c:v>
                </c:pt>
                <c:pt idx="4">
                  <c:v>156207</c:v>
                </c:pt>
                <c:pt idx="5">
                  <c:v>166987</c:v>
                </c:pt>
                <c:pt idx="6">
                  <c:v>173567</c:v>
                </c:pt>
                <c:pt idx="7">
                  <c:v>180246</c:v>
                </c:pt>
                <c:pt idx="8">
                  <c:v>190079</c:v>
                </c:pt>
                <c:pt idx="9">
                  <c:v>194482</c:v>
                </c:pt>
                <c:pt idx="10">
                  <c:v>202681</c:v>
                </c:pt>
                <c:pt idx="11">
                  <c:v>208211</c:v>
                </c:pt>
              </c:numCache>
            </c:numRef>
          </c:val>
          <c:smooth val="0"/>
          <c:extLst>
            <c:ext xmlns:c16="http://schemas.microsoft.com/office/drawing/2014/chart" uri="{C3380CC4-5D6E-409C-BE32-E72D297353CC}">
              <c16:uniqueId val="{00000001-2A7A-40F6-A114-07C9A1E654F4}"/>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5">
                  <c:v>6302</c:v>
                </c:pt>
                <c:pt idx="6">
                  <c:v>6727</c:v>
                </c:pt>
                <c:pt idx="7">
                  <c:v>7136</c:v>
                </c:pt>
                <c:pt idx="8">
                  <c:v>7572</c:v>
                </c:pt>
                <c:pt idx="9">
                  <c:v>7896</c:v>
                </c:pt>
                <c:pt idx="10">
                  <c:v>8200</c:v>
                </c:pt>
                <c:pt idx="11">
                  <c:v>8582</c:v>
                </c:pt>
              </c:numCache>
            </c:numRef>
          </c:val>
          <c:smooth val="0"/>
          <c:extLst>
            <c:ext xmlns:c16="http://schemas.microsoft.com/office/drawing/2014/chart" uri="{C3380CC4-5D6E-409C-BE32-E72D297353CC}">
              <c16:uniqueId val="{00000002-2A7A-40F6-A114-07C9A1E654F4}"/>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0">
                  <c:v>2749</c:v>
                </c:pt>
                <c:pt idx="1">
                  <c:v>3644</c:v>
                </c:pt>
                <c:pt idx="2">
                  <c:v>3802</c:v>
                </c:pt>
                <c:pt idx="3">
                  <c:v>3999</c:v>
                </c:pt>
                <c:pt idx="4">
                  <c:v>4288</c:v>
                </c:pt>
                <c:pt idx="5">
                  <c:v>4476</c:v>
                </c:pt>
                <c:pt idx="6">
                  <c:v>4578</c:v>
                </c:pt>
                <c:pt idx="7">
                  <c:v>4699</c:v>
                </c:pt>
                <c:pt idx="8">
                  <c:v>5399</c:v>
                </c:pt>
                <c:pt idx="9">
                  <c:v>5568</c:v>
                </c:pt>
                <c:pt idx="10">
                  <c:v>5774</c:v>
                </c:pt>
                <c:pt idx="11">
                  <c:v>6141</c:v>
                </c:pt>
              </c:numCache>
            </c:numRef>
          </c:val>
          <c:smooth val="0"/>
          <c:extLst>
            <c:ext xmlns:c16="http://schemas.microsoft.com/office/drawing/2014/chart" uri="{C3380CC4-5D6E-409C-BE32-E72D297353CC}">
              <c16:uniqueId val="{00000003-2A7A-40F6-A114-07C9A1E654F4}"/>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Sheet1!$F$2:$F$13</c:f>
              <c:numCache>
                <c:formatCode>General</c:formatCode>
                <c:ptCount val="12"/>
                <c:pt idx="0">
                  <c:v>57568</c:v>
                </c:pt>
                <c:pt idx="1">
                  <c:v>57430</c:v>
                </c:pt>
                <c:pt idx="2">
                  <c:v>57362</c:v>
                </c:pt>
                <c:pt idx="3">
                  <c:v>61787</c:v>
                </c:pt>
                <c:pt idx="4">
                  <c:v>63025</c:v>
                </c:pt>
                <c:pt idx="5">
                  <c:v>63346</c:v>
                </c:pt>
                <c:pt idx="6">
                  <c:v>63713</c:v>
                </c:pt>
                <c:pt idx="7">
                  <c:v>64016</c:v>
                </c:pt>
                <c:pt idx="8">
                  <c:v>68403</c:v>
                </c:pt>
                <c:pt idx="9">
                  <c:v>69438</c:v>
                </c:pt>
                <c:pt idx="10">
                  <c:v>69385</c:v>
                </c:pt>
                <c:pt idx="11">
                  <c:v>69432</c:v>
                </c:pt>
              </c:numCache>
            </c:numRef>
          </c:val>
          <c:smooth val="0"/>
          <c:extLst>
            <c:ext xmlns:c16="http://schemas.microsoft.com/office/drawing/2014/chart" uri="{C3380CC4-5D6E-409C-BE32-E72D297353CC}">
              <c16:uniqueId val="{00000004-2A7A-40F6-A114-07C9A1E654F4}"/>
            </c:ext>
          </c:extLst>
        </c:ser>
        <c:ser>
          <c:idx val="5"/>
          <c:order val="5"/>
          <c:tx>
            <c:strRef>
              <c:f>Sheet1!$G$1</c:f>
              <c:strCache>
                <c:ptCount val="1"/>
                <c:pt idx="0">
                  <c:v>@venzoarg</c:v>
                </c:pt>
              </c:strCache>
            </c:strRef>
          </c:tx>
          <c:spPr>
            <a:ln w="28575" cap="rnd">
              <a:solidFill>
                <a:schemeClr val="accent6"/>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Sheet1!$G$2:$G$13</c:f>
              <c:numCache>
                <c:formatCode>General</c:formatCode>
                <c:ptCount val="12"/>
                <c:pt idx="0">
                  <c:v>50954</c:v>
                </c:pt>
                <c:pt idx="1">
                  <c:v>51957</c:v>
                </c:pt>
                <c:pt idx="2">
                  <c:v>52751</c:v>
                </c:pt>
                <c:pt idx="3">
                  <c:v>53631</c:v>
                </c:pt>
                <c:pt idx="4">
                  <c:v>66256</c:v>
                </c:pt>
                <c:pt idx="5">
                  <c:v>79601</c:v>
                </c:pt>
                <c:pt idx="6">
                  <c:v>83062</c:v>
                </c:pt>
                <c:pt idx="7">
                  <c:v>84410</c:v>
                </c:pt>
                <c:pt idx="8">
                  <c:v>85546</c:v>
                </c:pt>
                <c:pt idx="9">
                  <c:v>86370</c:v>
                </c:pt>
                <c:pt idx="10">
                  <c:v>87190</c:v>
                </c:pt>
                <c:pt idx="11">
                  <c:v>88428</c:v>
                </c:pt>
              </c:numCache>
            </c:numRef>
          </c:val>
          <c:smooth val="0"/>
          <c:extLst>
            <c:ext xmlns:c16="http://schemas.microsoft.com/office/drawing/2014/chart" uri="{C3380CC4-5D6E-409C-BE32-E72D297353CC}">
              <c16:uniqueId val="{00000005-2A7A-40F6-A114-07C9A1E654F4}"/>
            </c:ext>
          </c:extLst>
        </c:ser>
        <c:dLbls>
          <c:showLegendKey val="0"/>
          <c:showVal val="0"/>
          <c:showCatName val="0"/>
          <c:showSerName val="0"/>
          <c:showPercent val="0"/>
          <c:showBubbleSize val="0"/>
        </c:dLbls>
        <c:smooth val="0"/>
        <c:axId val="47081400"/>
        <c:axId val="47078776"/>
      </c:lineChart>
      <c:dateAx>
        <c:axId val="47081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78776"/>
        <c:crosses val="autoZero"/>
        <c:auto val="1"/>
        <c:lblOffset val="100"/>
        <c:baseTimeUnit val="months"/>
      </c:dateAx>
      <c:valAx>
        <c:axId val="47078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8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-171</c:v>
                </c:pt>
                <c:pt idx="1">
                  <c:v>-58</c:v>
                </c:pt>
                <c:pt idx="2">
                  <c:v>-49</c:v>
                </c:pt>
                <c:pt idx="3">
                  <c:v>-21</c:v>
                </c:pt>
                <c:pt idx="4">
                  <c:v>28</c:v>
                </c:pt>
                <c:pt idx="5">
                  <c:v>2209</c:v>
                </c:pt>
                <c:pt idx="6">
                  <c:v>863</c:v>
                </c:pt>
                <c:pt idx="7">
                  <c:v>-214</c:v>
                </c:pt>
                <c:pt idx="8">
                  <c:v>-112</c:v>
                </c:pt>
                <c:pt idx="9">
                  <c:v>-108</c:v>
                </c:pt>
                <c:pt idx="10">
                  <c:v>-41</c:v>
                </c:pt>
                <c:pt idx="11">
                  <c:v>-57</c:v>
                </c:pt>
              </c:numCache>
            </c:numRef>
          </c:val>
          <c:smooth val="0"/>
          <c:extLst>
            <c:ext xmlns:c16="http://schemas.microsoft.com/office/drawing/2014/chart" uri="{C3380CC4-5D6E-409C-BE32-E72D297353CC}">
              <c16:uniqueId val="{00000000-43B5-44CC-867B-4BEBE603F9D7}"/>
            </c:ext>
          </c:extLst>
        </c:ser>
        <c:ser>
          <c:idx val="1"/>
          <c:order val="1"/>
          <c:tx>
            <c:strRef>
              <c:f>Sheet1!$C$1</c:f>
              <c:strCache>
                <c:ptCount val="1"/>
                <c:pt idx="0">
                  <c:v>@olmobikes</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0">
                  <c:v>3081</c:v>
                </c:pt>
                <c:pt idx="1">
                  <c:v>2997</c:v>
                </c:pt>
                <c:pt idx="2">
                  <c:v>-1638</c:v>
                </c:pt>
                <c:pt idx="3">
                  <c:v>2791</c:v>
                </c:pt>
                <c:pt idx="4">
                  <c:v>61</c:v>
                </c:pt>
                <c:pt idx="5">
                  <c:v>10780</c:v>
                </c:pt>
                <c:pt idx="6">
                  <c:v>6580</c:v>
                </c:pt>
                <c:pt idx="7">
                  <c:v>6679</c:v>
                </c:pt>
                <c:pt idx="8">
                  <c:v>9833</c:v>
                </c:pt>
                <c:pt idx="9">
                  <c:v>4403</c:v>
                </c:pt>
                <c:pt idx="10">
                  <c:v>8199</c:v>
                </c:pt>
                <c:pt idx="11">
                  <c:v>5530</c:v>
                </c:pt>
              </c:numCache>
            </c:numRef>
          </c:val>
          <c:smooth val="0"/>
          <c:extLst>
            <c:ext xmlns:c16="http://schemas.microsoft.com/office/drawing/2014/chart" uri="{C3380CC4-5D6E-409C-BE32-E72D297353CC}">
              <c16:uniqueId val="{00000001-43B5-44CC-867B-4BEBE603F9D7}"/>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6">
                  <c:v>425</c:v>
                </c:pt>
                <c:pt idx="7">
                  <c:v>409</c:v>
                </c:pt>
                <c:pt idx="8">
                  <c:v>436</c:v>
                </c:pt>
                <c:pt idx="9">
                  <c:v>324</c:v>
                </c:pt>
                <c:pt idx="10">
                  <c:v>304</c:v>
                </c:pt>
                <c:pt idx="11">
                  <c:v>382</c:v>
                </c:pt>
              </c:numCache>
            </c:numRef>
          </c:val>
          <c:smooth val="0"/>
          <c:extLst>
            <c:ext xmlns:c16="http://schemas.microsoft.com/office/drawing/2014/chart" uri="{C3380CC4-5D6E-409C-BE32-E72D297353CC}">
              <c16:uniqueId val="{00000002-43B5-44CC-867B-4BEBE603F9D7}"/>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0">
                  <c:v>636</c:v>
                </c:pt>
                <c:pt idx="1">
                  <c:v>895</c:v>
                </c:pt>
                <c:pt idx="2">
                  <c:v>158</c:v>
                </c:pt>
                <c:pt idx="3">
                  <c:v>197</c:v>
                </c:pt>
                <c:pt idx="4">
                  <c:v>289</c:v>
                </c:pt>
                <c:pt idx="5">
                  <c:v>188</c:v>
                </c:pt>
                <c:pt idx="6">
                  <c:v>102</c:v>
                </c:pt>
                <c:pt idx="7">
                  <c:v>121</c:v>
                </c:pt>
                <c:pt idx="8">
                  <c:v>700</c:v>
                </c:pt>
                <c:pt idx="9">
                  <c:v>169</c:v>
                </c:pt>
                <c:pt idx="10">
                  <c:v>206</c:v>
                </c:pt>
                <c:pt idx="11">
                  <c:v>367</c:v>
                </c:pt>
              </c:numCache>
            </c:numRef>
          </c:val>
          <c:smooth val="0"/>
          <c:extLst>
            <c:ext xmlns:c16="http://schemas.microsoft.com/office/drawing/2014/chart" uri="{C3380CC4-5D6E-409C-BE32-E72D297353CC}">
              <c16:uniqueId val="{00000003-43B5-44CC-867B-4BEBE603F9D7}"/>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Sheet1!$F$2:$F$13</c:f>
              <c:numCache>
                <c:formatCode>General</c:formatCode>
                <c:ptCount val="12"/>
                <c:pt idx="0">
                  <c:v>-379</c:v>
                </c:pt>
                <c:pt idx="1">
                  <c:v>-138</c:v>
                </c:pt>
                <c:pt idx="2">
                  <c:v>-68</c:v>
                </c:pt>
                <c:pt idx="3">
                  <c:v>4425</c:v>
                </c:pt>
                <c:pt idx="4">
                  <c:v>1238</c:v>
                </c:pt>
                <c:pt idx="5">
                  <c:v>321</c:v>
                </c:pt>
                <c:pt idx="6">
                  <c:v>367</c:v>
                </c:pt>
                <c:pt idx="7">
                  <c:v>303</c:v>
                </c:pt>
                <c:pt idx="8">
                  <c:v>4387</c:v>
                </c:pt>
                <c:pt idx="9">
                  <c:v>1035</c:v>
                </c:pt>
                <c:pt idx="10">
                  <c:v>-53</c:v>
                </c:pt>
                <c:pt idx="11">
                  <c:v>47</c:v>
                </c:pt>
              </c:numCache>
            </c:numRef>
          </c:val>
          <c:smooth val="0"/>
          <c:extLst>
            <c:ext xmlns:c16="http://schemas.microsoft.com/office/drawing/2014/chart" uri="{C3380CC4-5D6E-409C-BE32-E72D297353CC}">
              <c16:uniqueId val="{00000004-43B5-44CC-867B-4BEBE603F9D7}"/>
            </c:ext>
          </c:extLst>
        </c:ser>
        <c:ser>
          <c:idx val="5"/>
          <c:order val="5"/>
          <c:tx>
            <c:strRef>
              <c:f>Sheet1!$G$1</c:f>
              <c:strCache>
                <c:ptCount val="1"/>
                <c:pt idx="0">
                  <c:v>@venzoarg</c:v>
                </c:pt>
              </c:strCache>
            </c:strRef>
          </c:tx>
          <c:spPr>
            <a:ln w="28575" cap="rnd">
              <a:solidFill>
                <a:schemeClr val="accent6"/>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Sheet1!$G$2:$G$13</c:f>
              <c:numCache>
                <c:formatCode>General</c:formatCode>
                <c:ptCount val="12"/>
                <c:pt idx="0">
                  <c:v>2549</c:v>
                </c:pt>
                <c:pt idx="1">
                  <c:v>1003</c:v>
                </c:pt>
                <c:pt idx="2">
                  <c:v>794</c:v>
                </c:pt>
                <c:pt idx="3">
                  <c:v>880</c:v>
                </c:pt>
                <c:pt idx="4">
                  <c:v>12625</c:v>
                </c:pt>
                <c:pt idx="5">
                  <c:v>13345</c:v>
                </c:pt>
                <c:pt idx="6">
                  <c:v>3461</c:v>
                </c:pt>
                <c:pt idx="7">
                  <c:v>1348</c:v>
                </c:pt>
                <c:pt idx="8">
                  <c:v>1136</c:v>
                </c:pt>
                <c:pt idx="9">
                  <c:v>824</c:v>
                </c:pt>
                <c:pt idx="10">
                  <c:v>820</c:v>
                </c:pt>
                <c:pt idx="11">
                  <c:v>1238</c:v>
                </c:pt>
              </c:numCache>
            </c:numRef>
          </c:val>
          <c:smooth val="0"/>
          <c:extLst>
            <c:ext xmlns:c16="http://schemas.microsoft.com/office/drawing/2014/chart" uri="{C3380CC4-5D6E-409C-BE32-E72D297353CC}">
              <c16:uniqueId val="{00000005-43B5-44CC-867B-4BEBE603F9D7}"/>
            </c:ext>
          </c:extLst>
        </c:ser>
        <c:dLbls>
          <c:showLegendKey val="0"/>
          <c:showVal val="0"/>
          <c:showCatName val="0"/>
          <c:showSerName val="0"/>
          <c:showPercent val="0"/>
          <c:showBubbleSize val="0"/>
        </c:dLbls>
        <c:smooth val="0"/>
        <c:axId val="306067504"/>
        <c:axId val="306070456"/>
      </c:lineChart>
      <c:dateAx>
        <c:axId val="306067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70456"/>
        <c:crosses val="autoZero"/>
        <c:auto val="1"/>
        <c:lblOffset val="100"/>
        <c:baseTimeUnit val="months"/>
      </c:dateAx>
      <c:valAx>
        <c:axId val="306070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6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2</c:v>
                </c:pt>
                <c:pt idx="2">
                  <c:v>-1</c:v>
                </c:pt>
                <c:pt idx="3">
                  <c:v>1</c:v>
                </c:pt>
                <c:pt idx="4">
                  <c:v>19</c:v>
                </c:pt>
                <c:pt idx="5">
                  <c:v>14</c:v>
                </c:pt>
                <c:pt idx="6">
                  <c:v>4</c:v>
                </c:pt>
              </c:numCache>
            </c:numRef>
          </c:val>
          <c:extLst>
            <c:ext xmlns:c16="http://schemas.microsoft.com/office/drawing/2014/chart" uri="{C3380CC4-5D6E-409C-BE32-E72D297353CC}">
              <c16:uniqueId val="{00000000-C359-4A6B-AC6E-45C8F962DD1D}"/>
            </c:ext>
          </c:extLst>
        </c:ser>
        <c:ser>
          <c:idx val="1"/>
          <c:order val="1"/>
          <c:tx>
            <c:strRef>
              <c:f>Sheet1!$C$1</c:f>
              <c:strCache>
                <c:ptCount val="1"/>
                <c:pt idx="0">
                  <c:v>@olmobikes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74</c:v>
                </c:pt>
                <c:pt idx="1">
                  <c:v>223</c:v>
                </c:pt>
                <c:pt idx="2">
                  <c:v>200</c:v>
                </c:pt>
                <c:pt idx="3">
                  <c:v>213</c:v>
                </c:pt>
                <c:pt idx="4">
                  <c:v>259</c:v>
                </c:pt>
                <c:pt idx="5">
                  <c:v>127</c:v>
                </c:pt>
                <c:pt idx="6">
                  <c:v>38</c:v>
                </c:pt>
              </c:numCache>
            </c:numRef>
          </c:val>
          <c:extLst>
            <c:ext xmlns:c16="http://schemas.microsoft.com/office/drawing/2014/chart" uri="{C3380CC4-5D6E-409C-BE32-E72D297353CC}">
              <c16:uniqueId val="{00000001-C359-4A6B-AC6E-45C8F962DD1D}"/>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12</c:v>
                </c:pt>
                <c:pt idx="1">
                  <c:v>12</c:v>
                </c:pt>
                <c:pt idx="2">
                  <c:v>14</c:v>
                </c:pt>
                <c:pt idx="3">
                  <c:v>11</c:v>
                </c:pt>
                <c:pt idx="4">
                  <c:v>15</c:v>
                </c:pt>
                <c:pt idx="5">
                  <c:v>13</c:v>
                </c:pt>
                <c:pt idx="6">
                  <c:v>9</c:v>
                </c:pt>
              </c:numCache>
            </c:numRef>
          </c:val>
          <c:extLst>
            <c:ext xmlns:c16="http://schemas.microsoft.com/office/drawing/2014/chart" uri="{C3380CC4-5D6E-409C-BE32-E72D297353CC}">
              <c16:uniqueId val="{00000002-C359-4A6B-AC6E-45C8F962DD1D}"/>
            </c:ext>
          </c:extLst>
        </c:ser>
        <c:ser>
          <c:idx val="3"/>
          <c:order val="3"/>
          <c:tx>
            <c:strRef>
              <c:f>Sheet1!$E$1</c:f>
              <c:strCache>
                <c:ptCount val="1"/>
                <c:pt idx="0">
                  <c:v>@motomelbicicletas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9</c:v>
                </c:pt>
                <c:pt idx="1">
                  <c:v>14</c:v>
                </c:pt>
                <c:pt idx="2">
                  <c:v>12</c:v>
                </c:pt>
                <c:pt idx="3">
                  <c:v>12</c:v>
                </c:pt>
                <c:pt idx="4">
                  <c:v>11</c:v>
                </c:pt>
                <c:pt idx="5">
                  <c:v>11</c:v>
                </c:pt>
                <c:pt idx="6">
                  <c:v>9</c:v>
                </c:pt>
              </c:numCache>
            </c:numRef>
          </c:val>
          <c:extLst>
            <c:ext xmlns:c16="http://schemas.microsoft.com/office/drawing/2014/chart" uri="{C3380CC4-5D6E-409C-BE32-E72D297353CC}">
              <c16:uniqueId val="{00000003-C359-4A6B-AC6E-45C8F962DD1D}"/>
            </c:ext>
          </c:extLst>
        </c:ser>
        <c:ser>
          <c:idx val="4"/>
          <c:order val="4"/>
          <c:tx>
            <c:strRef>
              <c:f>Sheet1!$F$1</c:f>
              <c:strCache>
                <c:ptCount val="1"/>
                <c:pt idx="0">
                  <c:v>@topmega_oficial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19</c:v>
                </c:pt>
                <c:pt idx="1">
                  <c:v>9</c:v>
                </c:pt>
                <c:pt idx="2">
                  <c:v>58</c:v>
                </c:pt>
                <c:pt idx="3">
                  <c:v>41</c:v>
                </c:pt>
                <c:pt idx="4">
                  <c:v>11</c:v>
                </c:pt>
                <c:pt idx="5">
                  <c:v>36</c:v>
                </c:pt>
                <c:pt idx="6">
                  <c:v>47</c:v>
                </c:pt>
              </c:numCache>
            </c:numRef>
          </c:val>
          <c:extLst>
            <c:ext xmlns:c16="http://schemas.microsoft.com/office/drawing/2014/chart" uri="{C3380CC4-5D6E-409C-BE32-E72D297353CC}">
              <c16:uniqueId val="{00000004-C359-4A6B-AC6E-45C8F962DD1D}"/>
            </c:ext>
          </c:extLst>
        </c:ser>
        <c:ser>
          <c:idx val="5"/>
          <c:order val="5"/>
          <c:tx>
            <c:strRef>
              <c:f>Sheet1!$G$1</c:f>
              <c:strCache>
                <c:ptCount val="1"/>
                <c:pt idx="0">
                  <c:v>@venzoarg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58</c:v>
                </c:pt>
                <c:pt idx="1">
                  <c:v>80</c:v>
                </c:pt>
                <c:pt idx="2">
                  <c:v>68</c:v>
                </c:pt>
                <c:pt idx="3">
                  <c:v>91</c:v>
                </c:pt>
                <c:pt idx="4">
                  <c:v>60</c:v>
                </c:pt>
                <c:pt idx="5">
                  <c:v>99</c:v>
                </c:pt>
                <c:pt idx="6">
                  <c:v>313</c:v>
                </c:pt>
              </c:numCache>
            </c:numRef>
          </c:val>
          <c:extLst>
            <c:ext xmlns:c16="http://schemas.microsoft.com/office/drawing/2014/chart" uri="{C3380CC4-5D6E-409C-BE32-E72D297353CC}">
              <c16:uniqueId val="{00000005-C359-4A6B-AC6E-45C8F962DD1D}"/>
            </c:ext>
          </c:extLst>
        </c:ser>
        <c:dLbls>
          <c:showLegendKey val="0"/>
          <c:showVal val="0"/>
          <c:showCatName val="0"/>
          <c:showSerName val="0"/>
          <c:showPercent val="0"/>
          <c:showBubbleSize val="0"/>
        </c:dLbls>
        <c:gapWidth val="219"/>
        <c:overlap val="-27"/>
        <c:axId val="306062584"/>
        <c:axId val="306064552"/>
      </c:barChart>
      <c:catAx>
        <c:axId val="306062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64552"/>
        <c:crosses val="autoZero"/>
        <c:auto val="1"/>
        <c:lblAlgn val="ctr"/>
        <c:lblOffset val="100"/>
        <c:noMultiLvlLbl val="0"/>
      </c:catAx>
      <c:valAx>
        <c:axId val="306064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6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24</c:v>
                </c:pt>
                <c:pt idx="2">
                  <c:v>15</c:v>
                </c:pt>
                <c:pt idx="3">
                  <c:v>34</c:v>
                </c:pt>
                <c:pt idx="4">
                  <c:v>8</c:v>
                </c:pt>
                <c:pt idx="5">
                  <c:v>3</c:v>
                </c:pt>
                <c:pt idx="6">
                  <c:v>6</c:v>
                </c:pt>
              </c:numCache>
            </c:numRef>
          </c:val>
          <c:extLst>
            <c:ext xmlns:c16="http://schemas.microsoft.com/office/drawing/2014/chart" uri="{C3380CC4-5D6E-409C-BE32-E72D297353CC}">
              <c16:uniqueId val="{00000000-4507-421A-B800-1B886C6510C4}"/>
            </c:ext>
          </c:extLst>
        </c:ser>
        <c:ser>
          <c:idx val="1"/>
          <c:order val="1"/>
          <c:tx>
            <c:strRef>
              <c:f>Sheet1!$C$1</c:f>
              <c:strCache>
                <c:ptCount val="1"/>
                <c:pt idx="0">
                  <c:v>@olmobikes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c:v>
                </c:pt>
                <c:pt idx="1">
                  <c:v>12</c:v>
                </c:pt>
                <c:pt idx="2">
                  <c:v>9</c:v>
                </c:pt>
                <c:pt idx="3">
                  <c:v>5</c:v>
                </c:pt>
                <c:pt idx="4">
                  <c:v>15</c:v>
                </c:pt>
                <c:pt idx="5">
                  <c:v>1</c:v>
                </c:pt>
                <c:pt idx="6">
                  <c:v>0</c:v>
                </c:pt>
              </c:numCache>
            </c:numRef>
          </c:val>
          <c:extLst>
            <c:ext xmlns:c16="http://schemas.microsoft.com/office/drawing/2014/chart" uri="{C3380CC4-5D6E-409C-BE32-E72D297353CC}">
              <c16:uniqueId val="{00000001-4507-421A-B800-1B886C6510C4}"/>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13</c:v>
                </c:pt>
                <c:pt idx="1">
                  <c:v>24</c:v>
                </c:pt>
                <c:pt idx="2">
                  <c:v>15</c:v>
                </c:pt>
                <c:pt idx="3">
                  <c:v>9</c:v>
                </c:pt>
                <c:pt idx="4">
                  <c:v>19</c:v>
                </c:pt>
                <c:pt idx="5">
                  <c:v>3</c:v>
                </c:pt>
                <c:pt idx="6">
                  <c:v>0</c:v>
                </c:pt>
              </c:numCache>
            </c:numRef>
          </c:val>
          <c:extLst>
            <c:ext xmlns:c16="http://schemas.microsoft.com/office/drawing/2014/chart" uri="{C3380CC4-5D6E-409C-BE32-E72D297353CC}">
              <c16:uniqueId val="{00000002-4507-421A-B800-1B886C6510C4}"/>
            </c:ext>
          </c:extLst>
        </c:ser>
        <c:ser>
          <c:idx val="3"/>
          <c:order val="3"/>
          <c:tx>
            <c:strRef>
              <c:f>Sheet1!$E$1</c:f>
              <c:strCache>
                <c:ptCount val="1"/>
                <c:pt idx="0">
                  <c:v>@motomelbicicletas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11</c:v>
                </c:pt>
                <c:pt idx="1">
                  <c:v>20</c:v>
                </c:pt>
                <c:pt idx="2">
                  <c:v>19</c:v>
                </c:pt>
                <c:pt idx="3">
                  <c:v>22</c:v>
                </c:pt>
                <c:pt idx="4">
                  <c:v>15</c:v>
                </c:pt>
                <c:pt idx="5">
                  <c:v>3</c:v>
                </c:pt>
                <c:pt idx="6">
                  <c:v>7</c:v>
                </c:pt>
              </c:numCache>
            </c:numRef>
          </c:val>
          <c:extLst>
            <c:ext xmlns:c16="http://schemas.microsoft.com/office/drawing/2014/chart" uri="{C3380CC4-5D6E-409C-BE32-E72D297353CC}">
              <c16:uniqueId val="{00000003-4507-421A-B800-1B886C6510C4}"/>
            </c:ext>
          </c:extLst>
        </c:ser>
        <c:ser>
          <c:idx val="4"/>
          <c:order val="4"/>
          <c:tx>
            <c:strRef>
              <c:f>Sheet1!$F$1</c:f>
              <c:strCache>
                <c:ptCount val="1"/>
                <c:pt idx="0">
                  <c:v>@topmega_oficial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44</c:v>
                </c:pt>
                <c:pt idx="1">
                  <c:v>18</c:v>
                </c:pt>
                <c:pt idx="2">
                  <c:v>35</c:v>
                </c:pt>
                <c:pt idx="3">
                  <c:v>27</c:v>
                </c:pt>
                <c:pt idx="4">
                  <c:v>24</c:v>
                </c:pt>
                <c:pt idx="5">
                  <c:v>37</c:v>
                </c:pt>
                <c:pt idx="6">
                  <c:v>3</c:v>
                </c:pt>
              </c:numCache>
            </c:numRef>
          </c:val>
          <c:extLst>
            <c:ext xmlns:c16="http://schemas.microsoft.com/office/drawing/2014/chart" uri="{C3380CC4-5D6E-409C-BE32-E72D297353CC}">
              <c16:uniqueId val="{00000004-4507-421A-B800-1B886C6510C4}"/>
            </c:ext>
          </c:extLst>
        </c:ser>
        <c:ser>
          <c:idx val="5"/>
          <c:order val="5"/>
          <c:tx>
            <c:strRef>
              <c:f>Sheet1!$G$1</c:f>
              <c:strCache>
                <c:ptCount val="1"/>
                <c:pt idx="0">
                  <c:v>@venzoarg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15</c:v>
                </c:pt>
                <c:pt idx="1">
                  <c:v>23</c:v>
                </c:pt>
                <c:pt idx="2">
                  <c:v>13</c:v>
                </c:pt>
                <c:pt idx="3">
                  <c:v>27</c:v>
                </c:pt>
                <c:pt idx="4">
                  <c:v>19</c:v>
                </c:pt>
                <c:pt idx="5">
                  <c:v>12</c:v>
                </c:pt>
                <c:pt idx="6">
                  <c:v>9</c:v>
                </c:pt>
              </c:numCache>
            </c:numRef>
          </c:val>
          <c:extLst>
            <c:ext xmlns:c16="http://schemas.microsoft.com/office/drawing/2014/chart" uri="{C3380CC4-5D6E-409C-BE32-E72D297353CC}">
              <c16:uniqueId val="{00000005-4507-421A-B800-1B886C6510C4}"/>
            </c:ext>
          </c:extLst>
        </c:ser>
        <c:dLbls>
          <c:showLegendKey val="0"/>
          <c:showVal val="0"/>
          <c:showCatName val="0"/>
          <c:showSerName val="0"/>
          <c:showPercent val="0"/>
          <c:showBubbleSize val="0"/>
        </c:dLbls>
        <c:gapWidth val="219"/>
        <c:overlap val="-27"/>
        <c:axId val="306056024"/>
        <c:axId val="306060288"/>
      </c:barChart>
      <c:catAx>
        <c:axId val="306056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60288"/>
        <c:crosses val="autoZero"/>
        <c:auto val="1"/>
        <c:lblAlgn val="ctr"/>
        <c:lblOffset val="100"/>
        <c:noMultiLvlLbl val="0"/>
      </c:catAx>
      <c:valAx>
        <c:axId val="306060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56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0.35227875714875301</c:v>
                </c:pt>
                <c:pt idx="1">
                  <c:v>0.36155248314761301</c:v>
                </c:pt>
                <c:pt idx="2">
                  <c:v>0.81510524143623597</c:v>
                </c:pt>
                <c:pt idx="3">
                  <c:v>0.406945692020101</c:v>
                </c:pt>
                <c:pt idx="4">
                  <c:v>0.60745976062732199</c:v>
                </c:pt>
                <c:pt idx="5">
                  <c:v>0.42302930251754001</c:v>
                </c:pt>
                <c:pt idx="6">
                  <c:v>0.41615077727335298</c:v>
                </c:pt>
              </c:numCache>
            </c:numRef>
          </c:val>
          <c:extLst>
            <c:ext xmlns:c16="http://schemas.microsoft.com/office/drawing/2014/chart" uri="{C3380CC4-5D6E-409C-BE32-E72D297353CC}">
              <c16:uniqueId val="{00000000-15C2-4501-94DA-E66E0FC7747A}"/>
            </c:ext>
          </c:extLst>
        </c:ser>
        <c:ser>
          <c:idx val="1"/>
          <c:order val="1"/>
          <c:tx>
            <c:strRef>
              <c:f>Sheet1!$C$1</c:f>
              <c:strCache>
                <c:ptCount val="1"/>
                <c:pt idx="0">
                  <c:v>@olmobikes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8.1017241854757494</c:v>
                </c:pt>
                <c:pt idx="1">
                  <c:v>2.76128487781562</c:v>
                </c:pt>
                <c:pt idx="2">
                  <c:v>0.32799087849276098</c:v>
                </c:pt>
                <c:pt idx="3">
                  <c:v>0.34067485212403698</c:v>
                </c:pt>
                <c:pt idx="4">
                  <c:v>8.3284414769671997</c:v>
                </c:pt>
                <c:pt idx="5">
                  <c:v>0.36576895500985801</c:v>
                </c:pt>
              </c:numCache>
            </c:numRef>
          </c:val>
          <c:extLst>
            <c:ext xmlns:c16="http://schemas.microsoft.com/office/drawing/2014/chart" uri="{C3380CC4-5D6E-409C-BE32-E72D297353CC}">
              <c16:uniqueId val="{00000001-15C2-4501-94DA-E66E0FC7747A}"/>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1.31463265791624</c:v>
                </c:pt>
                <c:pt idx="1">
                  <c:v>2.0169423154497799</c:v>
                </c:pt>
                <c:pt idx="2">
                  <c:v>1.71484917753574</c:v>
                </c:pt>
                <c:pt idx="3">
                  <c:v>1.59413144487771</c:v>
                </c:pt>
                <c:pt idx="4">
                  <c:v>1.96952647856026</c:v>
                </c:pt>
                <c:pt idx="5">
                  <c:v>1.32669983416252</c:v>
                </c:pt>
              </c:numCache>
            </c:numRef>
          </c:val>
          <c:extLst>
            <c:ext xmlns:c16="http://schemas.microsoft.com/office/drawing/2014/chart" uri="{C3380CC4-5D6E-409C-BE32-E72D297353CC}">
              <c16:uniqueId val="{00000002-15C2-4501-94DA-E66E0FC7747A}"/>
            </c:ext>
          </c:extLst>
        </c:ser>
        <c:ser>
          <c:idx val="3"/>
          <c:order val="3"/>
          <c:tx>
            <c:strRef>
              <c:f>Sheet1!$E$1</c:f>
              <c:strCache>
                <c:ptCount val="1"/>
                <c:pt idx="0">
                  <c:v>@motomelbicicletas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1.13636363636364</c:v>
                </c:pt>
                <c:pt idx="1">
                  <c:v>1.9513081395348799</c:v>
                </c:pt>
                <c:pt idx="2">
                  <c:v>1.5542125662994699</c:v>
                </c:pt>
                <c:pt idx="3">
                  <c:v>1.12755461592671</c:v>
                </c:pt>
                <c:pt idx="4">
                  <c:v>1.5520025839793301</c:v>
                </c:pt>
                <c:pt idx="5">
                  <c:v>1.31621447028424</c:v>
                </c:pt>
                <c:pt idx="6">
                  <c:v>0.917081949058693</c:v>
                </c:pt>
              </c:numCache>
            </c:numRef>
          </c:val>
          <c:extLst>
            <c:ext xmlns:c16="http://schemas.microsoft.com/office/drawing/2014/chart" uri="{C3380CC4-5D6E-409C-BE32-E72D297353CC}">
              <c16:uniqueId val="{00000003-15C2-4501-94DA-E66E0FC7747A}"/>
            </c:ext>
          </c:extLst>
        </c:ser>
        <c:ser>
          <c:idx val="4"/>
          <c:order val="4"/>
          <c:tx>
            <c:strRef>
              <c:f>Sheet1!$F$1</c:f>
              <c:strCache>
                <c:ptCount val="1"/>
                <c:pt idx="0">
                  <c:v>@topmega_oficial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0.30975997350013801</c:v>
                </c:pt>
                <c:pt idx="1">
                  <c:v>0.32362544259640302</c:v>
                </c:pt>
                <c:pt idx="2">
                  <c:v>3.6302241208713499</c:v>
                </c:pt>
                <c:pt idx="3">
                  <c:v>0.21819340975628801</c:v>
                </c:pt>
                <c:pt idx="4">
                  <c:v>0.19331145000602101</c:v>
                </c:pt>
                <c:pt idx="5">
                  <c:v>0.22497407492146099</c:v>
                </c:pt>
                <c:pt idx="6">
                  <c:v>0.21988032228172899</c:v>
                </c:pt>
              </c:numCache>
            </c:numRef>
          </c:val>
          <c:extLst>
            <c:ext xmlns:c16="http://schemas.microsoft.com/office/drawing/2014/chart" uri="{C3380CC4-5D6E-409C-BE32-E72D297353CC}">
              <c16:uniqueId val="{00000004-15C2-4501-94DA-E66E0FC7747A}"/>
            </c:ext>
          </c:extLst>
        </c:ser>
        <c:ser>
          <c:idx val="5"/>
          <c:order val="5"/>
          <c:tx>
            <c:strRef>
              <c:f>Sheet1!$G$1</c:f>
              <c:strCache>
                <c:ptCount val="1"/>
                <c:pt idx="0">
                  <c:v>@venzoarg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0.71533308975764198</c:v>
                </c:pt>
                <c:pt idx="1">
                  <c:v>0.66070435735731003</c:v>
                </c:pt>
                <c:pt idx="2">
                  <c:v>1.4911329080127</c:v>
                </c:pt>
                <c:pt idx="3">
                  <c:v>0.90025575447570305</c:v>
                </c:pt>
                <c:pt idx="4">
                  <c:v>0.82164490510162902</c:v>
                </c:pt>
                <c:pt idx="5">
                  <c:v>7.8452076482767001</c:v>
                </c:pt>
                <c:pt idx="6">
                  <c:v>8.4665286404416804</c:v>
                </c:pt>
              </c:numCache>
            </c:numRef>
          </c:val>
          <c:extLst>
            <c:ext xmlns:c16="http://schemas.microsoft.com/office/drawing/2014/chart" uri="{C3380CC4-5D6E-409C-BE32-E72D297353CC}">
              <c16:uniqueId val="{00000005-15C2-4501-94DA-E66E0FC7747A}"/>
            </c:ext>
          </c:extLst>
        </c:ser>
        <c:dLbls>
          <c:showLegendKey val="0"/>
          <c:showVal val="0"/>
          <c:showCatName val="0"/>
          <c:showSerName val="0"/>
          <c:showPercent val="0"/>
          <c:showBubbleSize val="0"/>
        </c:dLbls>
        <c:gapWidth val="219"/>
        <c:overlap val="-27"/>
        <c:axId val="306061928"/>
        <c:axId val="306062256"/>
      </c:barChart>
      <c:catAx>
        <c:axId val="306061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62256"/>
        <c:crosses val="autoZero"/>
        <c:auto val="1"/>
        <c:lblAlgn val="ctr"/>
        <c:lblOffset val="100"/>
        <c:noMultiLvlLbl val="0"/>
      </c:catAx>
      <c:valAx>
        <c:axId val="30606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61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4</c:v>
                </c:pt>
                <c:pt idx="10">
                  <c:v>15</c:v>
                </c:pt>
                <c:pt idx="11">
                  <c:v>5</c:v>
                </c:pt>
                <c:pt idx="12">
                  <c:v>12</c:v>
                </c:pt>
                <c:pt idx="13">
                  <c:v>2</c:v>
                </c:pt>
                <c:pt idx="14">
                  <c:v>14</c:v>
                </c:pt>
                <c:pt idx="15">
                  <c:v>11</c:v>
                </c:pt>
                <c:pt idx="16">
                  <c:v>11</c:v>
                </c:pt>
                <c:pt idx="17">
                  <c:v>4</c:v>
                </c:pt>
                <c:pt idx="18">
                  <c:v>1</c:v>
                </c:pt>
                <c:pt idx="19">
                  <c:v>2</c:v>
                </c:pt>
                <c:pt idx="20">
                  <c:v>0</c:v>
                </c:pt>
                <c:pt idx="21">
                  <c:v>0</c:v>
                </c:pt>
                <c:pt idx="22">
                  <c:v>0</c:v>
                </c:pt>
                <c:pt idx="23">
                  <c:v>0</c:v>
                </c:pt>
              </c:numCache>
            </c:numRef>
          </c:val>
          <c:smooth val="0"/>
          <c:extLst>
            <c:ext xmlns:c16="http://schemas.microsoft.com/office/drawing/2014/chart" uri="{C3380CC4-5D6E-409C-BE32-E72D297353CC}">
              <c16:uniqueId val="{00000000-B2E5-4454-9F15-54C222764274}"/>
            </c:ext>
          </c:extLst>
        </c:ser>
        <c:ser>
          <c:idx val="1"/>
          <c:order val="1"/>
          <c:tx>
            <c:strRef>
              <c:f>Sheet1!$C$1</c:f>
              <c:strCache>
                <c:ptCount val="1"/>
                <c:pt idx="0">
                  <c:v>@olmobikes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1</c:v>
                </c:pt>
                <c:pt idx="9">
                  <c:v>0</c:v>
                </c:pt>
                <c:pt idx="10">
                  <c:v>1</c:v>
                </c:pt>
                <c:pt idx="11">
                  <c:v>4</c:v>
                </c:pt>
                <c:pt idx="12">
                  <c:v>6</c:v>
                </c:pt>
                <c:pt idx="13">
                  <c:v>3</c:v>
                </c:pt>
                <c:pt idx="14">
                  <c:v>5</c:v>
                </c:pt>
                <c:pt idx="15">
                  <c:v>4</c:v>
                </c:pt>
                <c:pt idx="16">
                  <c:v>8</c:v>
                </c:pt>
                <c:pt idx="17">
                  <c:v>8</c:v>
                </c:pt>
                <c:pt idx="18">
                  <c:v>3</c:v>
                </c:pt>
                <c:pt idx="19">
                  <c:v>6</c:v>
                </c:pt>
                <c:pt idx="20">
                  <c:v>4</c:v>
                </c:pt>
                <c:pt idx="21">
                  <c:v>2</c:v>
                </c:pt>
                <c:pt idx="22">
                  <c:v>0</c:v>
                </c:pt>
                <c:pt idx="23">
                  <c:v>0</c:v>
                </c:pt>
              </c:numCache>
            </c:numRef>
          </c:val>
          <c:smooth val="0"/>
          <c:extLst>
            <c:ext xmlns:c16="http://schemas.microsoft.com/office/drawing/2014/chart" uri="{C3380CC4-5D6E-409C-BE32-E72D297353CC}">
              <c16:uniqueId val="{00000001-B2E5-4454-9F15-54C222764274}"/>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1</c:v>
                </c:pt>
                <c:pt idx="10">
                  <c:v>2</c:v>
                </c:pt>
                <c:pt idx="11">
                  <c:v>3</c:v>
                </c:pt>
                <c:pt idx="12">
                  <c:v>0</c:v>
                </c:pt>
                <c:pt idx="13">
                  <c:v>1</c:v>
                </c:pt>
                <c:pt idx="14">
                  <c:v>1</c:v>
                </c:pt>
                <c:pt idx="15">
                  <c:v>0</c:v>
                </c:pt>
                <c:pt idx="16">
                  <c:v>0</c:v>
                </c:pt>
                <c:pt idx="17">
                  <c:v>1</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2-B2E5-4454-9F15-54C222764274}"/>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1</c:v>
                </c:pt>
                <c:pt idx="9">
                  <c:v>1</c:v>
                </c:pt>
                <c:pt idx="10">
                  <c:v>11</c:v>
                </c:pt>
                <c:pt idx="11">
                  <c:v>6</c:v>
                </c:pt>
                <c:pt idx="12">
                  <c:v>4</c:v>
                </c:pt>
                <c:pt idx="13">
                  <c:v>4</c:v>
                </c:pt>
                <c:pt idx="14">
                  <c:v>21</c:v>
                </c:pt>
                <c:pt idx="15">
                  <c:v>10</c:v>
                </c:pt>
                <c:pt idx="16">
                  <c:v>15</c:v>
                </c:pt>
                <c:pt idx="17">
                  <c:v>10</c:v>
                </c:pt>
                <c:pt idx="18">
                  <c:v>3</c:v>
                </c:pt>
                <c:pt idx="19">
                  <c:v>1</c:v>
                </c:pt>
                <c:pt idx="20">
                  <c:v>0</c:v>
                </c:pt>
                <c:pt idx="21">
                  <c:v>0</c:v>
                </c:pt>
                <c:pt idx="22">
                  <c:v>0</c:v>
                </c:pt>
                <c:pt idx="23">
                  <c:v>0</c:v>
                </c:pt>
              </c:numCache>
            </c:numRef>
          </c:val>
          <c:smooth val="0"/>
          <c:extLst>
            <c:ext xmlns:c16="http://schemas.microsoft.com/office/drawing/2014/chart" uri="{C3380CC4-5D6E-409C-BE32-E72D297353CC}">
              <c16:uniqueId val="{00000003-B2E5-4454-9F15-54C222764274}"/>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c:v>
                </c:pt>
                <c:pt idx="9">
                  <c:v>6</c:v>
                </c:pt>
                <c:pt idx="10">
                  <c:v>63</c:v>
                </c:pt>
                <c:pt idx="11">
                  <c:v>41</c:v>
                </c:pt>
                <c:pt idx="12">
                  <c:v>14</c:v>
                </c:pt>
                <c:pt idx="13">
                  <c:v>5</c:v>
                </c:pt>
                <c:pt idx="14">
                  <c:v>4</c:v>
                </c:pt>
                <c:pt idx="15">
                  <c:v>14</c:v>
                </c:pt>
                <c:pt idx="16">
                  <c:v>4</c:v>
                </c:pt>
                <c:pt idx="17">
                  <c:v>3</c:v>
                </c:pt>
                <c:pt idx="18">
                  <c:v>3</c:v>
                </c:pt>
                <c:pt idx="19">
                  <c:v>1</c:v>
                </c:pt>
                <c:pt idx="20">
                  <c:v>0</c:v>
                </c:pt>
                <c:pt idx="21">
                  <c:v>0</c:v>
                </c:pt>
                <c:pt idx="22">
                  <c:v>0</c:v>
                </c:pt>
                <c:pt idx="23">
                  <c:v>0</c:v>
                </c:pt>
              </c:numCache>
            </c:numRef>
          </c:val>
          <c:smooth val="0"/>
          <c:extLst>
            <c:ext xmlns:c16="http://schemas.microsoft.com/office/drawing/2014/chart" uri="{C3380CC4-5D6E-409C-BE32-E72D297353CC}">
              <c16:uniqueId val="{00000004-B2E5-4454-9F15-54C222764274}"/>
            </c:ext>
          </c:extLst>
        </c:ser>
        <c:ser>
          <c:idx val="5"/>
          <c:order val="5"/>
          <c:tx>
            <c:strRef>
              <c:f>Sheet1!$G$1</c:f>
              <c:strCache>
                <c:ptCount val="1"/>
                <c:pt idx="0">
                  <c:v>@venzoarg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3</c:v>
                </c:pt>
                <c:pt idx="12">
                  <c:v>4</c:v>
                </c:pt>
                <c:pt idx="13">
                  <c:v>2</c:v>
                </c:pt>
                <c:pt idx="14">
                  <c:v>2</c:v>
                </c:pt>
                <c:pt idx="15">
                  <c:v>0</c:v>
                </c:pt>
                <c:pt idx="16">
                  <c:v>3</c:v>
                </c:pt>
                <c:pt idx="17">
                  <c:v>1</c:v>
                </c:pt>
                <c:pt idx="18">
                  <c:v>1</c:v>
                </c:pt>
                <c:pt idx="19">
                  <c:v>1</c:v>
                </c:pt>
                <c:pt idx="20">
                  <c:v>2</c:v>
                </c:pt>
                <c:pt idx="21">
                  <c:v>3</c:v>
                </c:pt>
                <c:pt idx="22">
                  <c:v>0</c:v>
                </c:pt>
                <c:pt idx="23">
                  <c:v>0</c:v>
                </c:pt>
              </c:numCache>
            </c:numRef>
          </c:val>
          <c:smooth val="0"/>
          <c:extLst>
            <c:ext xmlns:c16="http://schemas.microsoft.com/office/drawing/2014/chart" uri="{C3380CC4-5D6E-409C-BE32-E72D297353CC}">
              <c16:uniqueId val="{00000005-B2E5-4454-9F15-54C222764274}"/>
            </c:ext>
          </c:extLst>
        </c:ser>
        <c:dLbls>
          <c:showLegendKey val="0"/>
          <c:showVal val="0"/>
          <c:showCatName val="0"/>
          <c:showSerName val="0"/>
          <c:showPercent val="0"/>
          <c:showBubbleSize val="0"/>
        </c:dLbls>
        <c:smooth val="0"/>
        <c:axId val="361937808"/>
        <c:axId val="361938792"/>
      </c:lineChart>
      <c:catAx>
        <c:axId val="361937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38792"/>
        <c:crosses val="autoZero"/>
        <c:auto val="1"/>
        <c:lblAlgn val="ctr"/>
        <c:lblOffset val="100"/>
        <c:noMultiLvlLbl val="0"/>
      </c:catAx>
      <c:valAx>
        <c:axId val="361938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3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0.44601423120552802</c:v>
                </c:pt>
                <c:pt idx="10">
                  <c:v>0.35807179769229902</c:v>
                </c:pt>
                <c:pt idx="11">
                  <c:v>0.27328039599876303</c:v>
                </c:pt>
                <c:pt idx="12">
                  <c:v>0.36014310532202698</c:v>
                </c:pt>
                <c:pt idx="13">
                  <c:v>0.40906122168368197</c:v>
                </c:pt>
                <c:pt idx="14">
                  <c:v>0.40734247705475901</c:v>
                </c:pt>
                <c:pt idx="15">
                  <c:v>0.64499798438129896</c:v>
                </c:pt>
                <c:pt idx="16">
                  <c:v>0.42598424572230897</c:v>
                </c:pt>
                <c:pt idx="17">
                  <c:v>0.44343611426214302</c:v>
                </c:pt>
                <c:pt idx="18">
                  <c:v>3.2845209858719202</c:v>
                </c:pt>
                <c:pt idx="19">
                  <c:v>0.195936887697226</c:v>
                </c:pt>
                <c:pt idx="20">
                  <c:v>0</c:v>
                </c:pt>
                <c:pt idx="21">
                  <c:v>0</c:v>
                </c:pt>
                <c:pt idx="22">
                  <c:v>0</c:v>
                </c:pt>
                <c:pt idx="23">
                  <c:v>0</c:v>
                </c:pt>
              </c:numCache>
            </c:numRef>
          </c:val>
          <c:smooth val="0"/>
          <c:extLst>
            <c:ext xmlns:c16="http://schemas.microsoft.com/office/drawing/2014/chart" uri="{C3380CC4-5D6E-409C-BE32-E72D297353CC}">
              <c16:uniqueId val="{00000000-81DD-49F1-A7D5-AB9D6315C1BC}"/>
            </c:ext>
          </c:extLst>
        </c:ser>
        <c:ser>
          <c:idx val="1"/>
          <c:order val="1"/>
          <c:tx>
            <c:strRef>
              <c:f>Sheet1!$C$1</c:f>
              <c:strCache>
                <c:ptCount val="1"/>
                <c:pt idx="0">
                  <c:v>@olmobikes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0.32371159425159901</c:v>
                </c:pt>
                <c:pt idx="9">
                  <c:v>0</c:v>
                </c:pt>
                <c:pt idx="10">
                  <c:v>0.27498683871545898</c:v>
                </c:pt>
                <c:pt idx="11">
                  <c:v>5.2832756477032197</c:v>
                </c:pt>
                <c:pt idx="12">
                  <c:v>5.2517259017813496</c:v>
                </c:pt>
                <c:pt idx="13">
                  <c:v>0.32763197688094398</c:v>
                </c:pt>
                <c:pt idx="14">
                  <c:v>14.674776258162799</c:v>
                </c:pt>
                <c:pt idx="15">
                  <c:v>15.9534370554566</c:v>
                </c:pt>
                <c:pt idx="16">
                  <c:v>5.3721843251901404</c:v>
                </c:pt>
                <c:pt idx="17">
                  <c:v>3.5746188828029601</c:v>
                </c:pt>
                <c:pt idx="18">
                  <c:v>0.22943572626021599</c:v>
                </c:pt>
                <c:pt idx="19">
                  <c:v>0.41556055871052999</c:v>
                </c:pt>
                <c:pt idx="20">
                  <c:v>0.42368135129988699</c:v>
                </c:pt>
                <c:pt idx="21">
                  <c:v>0.25146454293939102</c:v>
                </c:pt>
                <c:pt idx="22">
                  <c:v>0</c:v>
                </c:pt>
                <c:pt idx="23">
                  <c:v>0</c:v>
                </c:pt>
              </c:numCache>
            </c:numRef>
          </c:val>
          <c:smooth val="0"/>
          <c:extLst>
            <c:ext xmlns:c16="http://schemas.microsoft.com/office/drawing/2014/chart" uri="{C3380CC4-5D6E-409C-BE32-E72D297353CC}">
              <c16:uniqueId val="{00000001-81DD-49F1-A7D5-AB9D6315C1BC}"/>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2.3678191847168</c:v>
                </c:pt>
                <c:pt idx="8">
                  <c:v>1.5471545809229099</c:v>
                </c:pt>
                <c:pt idx="9">
                  <c:v>1.8027714247275699</c:v>
                </c:pt>
                <c:pt idx="10">
                  <c:v>1.7697491530398799</c:v>
                </c:pt>
                <c:pt idx="11">
                  <c:v>2.0546511801724998</c:v>
                </c:pt>
                <c:pt idx="12">
                  <c:v>1.83304184044128</c:v>
                </c:pt>
                <c:pt idx="13">
                  <c:v>1.8969460513924401</c:v>
                </c:pt>
                <c:pt idx="14">
                  <c:v>1.43952643616306</c:v>
                </c:pt>
                <c:pt idx="15">
                  <c:v>1.26463070092829</c:v>
                </c:pt>
                <c:pt idx="16">
                  <c:v>2.61670926947397</c:v>
                </c:pt>
                <c:pt idx="17">
                  <c:v>2.1525628951970899</c:v>
                </c:pt>
                <c:pt idx="18">
                  <c:v>1.27135745997578</c:v>
                </c:pt>
                <c:pt idx="19">
                  <c:v>0.80721108569890998</c:v>
                </c:pt>
                <c:pt idx="20">
                  <c:v>0</c:v>
                </c:pt>
                <c:pt idx="21">
                  <c:v>0</c:v>
                </c:pt>
                <c:pt idx="22">
                  <c:v>0</c:v>
                </c:pt>
                <c:pt idx="23">
                  <c:v>0</c:v>
                </c:pt>
              </c:numCache>
            </c:numRef>
          </c:val>
          <c:smooth val="0"/>
          <c:extLst>
            <c:ext xmlns:c16="http://schemas.microsoft.com/office/drawing/2014/chart" uri="{C3380CC4-5D6E-409C-BE32-E72D297353CC}">
              <c16:uniqueId val="{00000002-81DD-49F1-A7D5-AB9D6315C1BC}"/>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0.31492248062015499</c:v>
                </c:pt>
                <c:pt idx="9">
                  <c:v>1.0174418604651201</c:v>
                </c:pt>
                <c:pt idx="10">
                  <c:v>1.0477228682170501</c:v>
                </c:pt>
                <c:pt idx="11">
                  <c:v>0.54102067183462499</c:v>
                </c:pt>
                <c:pt idx="12">
                  <c:v>0.62378875968992198</c:v>
                </c:pt>
                <c:pt idx="13">
                  <c:v>2.9251453488372099</c:v>
                </c:pt>
                <c:pt idx="14">
                  <c:v>1.14957716701903</c:v>
                </c:pt>
                <c:pt idx="15">
                  <c:v>2.4467054263565902</c:v>
                </c:pt>
                <c:pt idx="16">
                  <c:v>1.2400072674418601</c:v>
                </c:pt>
                <c:pt idx="17">
                  <c:v>1.88145994832041</c:v>
                </c:pt>
                <c:pt idx="18">
                  <c:v>1.0255167958656299</c:v>
                </c:pt>
                <c:pt idx="19">
                  <c:v>0.67829457364341095</c:v>
                </c:pt>
                <c:pt idx="20">
                  <c:v>0</c:v>
                </c:pt>
                <c:pt idx="21">
                  <c:v>0</c:v>
                </c:pt>
                <c:pt idx="22">
                  <c:v>0</c:v>
                </c:pt>
                <c:pt idx="23">
                  <c:v>0</c:v>
                </c:pt>
              </c:numCache>
            </c:numRef>
          </c:val>
          <c:smooth val="0"/>
          <c:extLst>
            <c:ext xmlns:c16="http://schemas.microsoft.com/office/drawing/2014/chart" uri="{C3380CC4-5D6E-409C-BE32-E72D297353CC}">
              <c16:uniqueId val="{00000003-81DD-49F1-A7D5-AB9D6315C1BC}"/>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0.20099555611387701</c:v>
                </c:pt>
                <c:pt idx="9">
                  <c:v>0.171683704180603</c:v>
                </c:pt>
                <c:pt idx="10">
                  <c:v>0.199870580986374</c:v>
                </c:pt>
                <c:pt idx="11">
                  <c:v>0.25278452527482898</c:v>
                </c:pt>
                <c:pt idx="12">
                  <c:v>0.57250480551186</c:v>
                </c:pt>
                <c:pt idx="13">
                  <c:v>17.3486532624764</c:v>
                </c:pt>
                <c:pt idx="14">
                  <c:v>0.17927338012761099</c:v>
                </c:pt>
                <c:pt idx="15">
                  <c:v>0.144046815214945</c:v>
                </c:pt>
                <c:pt idx="16">
                  <c:v>0.37686666771351901</c:v>
                </c:pt>
                <c:pt idx="17">
                  <c:v>0.13908174641808399</c:v>
                </c:pt>
                <c:pt idx="18">
                  <c:v>0.16121518563300499</c:v>
                </c:pt>
                <c:pt idx="19">
                  <c:v>0.10049777805693801</c:v>
                </c:pt>
                <c:pt idx="20">
                  <c:v>0</c:v>
                </c:pt>
                <c:pt idx="21">
                  <c:v>0</c:v>
                </c:pt>
                <c:pt idx="22">
                  <c:v>0</c:v>
                </c:pt>
                <c:pt idx="23">
                  <c:v>0</c:v>
                </c:pt>
              </c:numCache>
            </c:numRef>
          </c:val>
          <c:smooth val="0"/>
          <c:extLst>
            <c:ext xmlns:c16="http://schemas.microsoft.com/office/drawing/2014/chart" uri="{C3380CC4-5D6E-409C-BE32-E72D297353CC}">
              <c16:uniqueId val="{00000004-81DD-49F1-A7D5-AB9D6315C1BC}"/>
            </c:ext>
          </c:extLst>
        </c:ser>
        <c:ser>
          <c:idx val="5"/>
          <c:order val="5"/>
          <c:tx>
            <c:strRef>
              <c:f>Sheet1!$G$1</c:f>
              <c:strCache>
                <c:ptCount val="1"/>
                <c:pt idx="0">
                  <c:v>@venzoarg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0.46791513635519</c:v>
                </c:pt>
                <c:pt idx="10">
                  <c:v>0.87461085371022695</c:v>
                </c:pt>
                <c:pt idx="11">
                  <c:v>0.61971089901927801</c:v>
                </c:pt>
                <c:pt idx="12">
                  <c:v>0.94047949643617501</c:v>
                </c:pt>
                <c:pt idx="13">
                  <c:v>16.723424779666502</c:v>
                </c:pt>
                <c:pt idx="14">
                  <c:v>0.95858919723635705</c:v>
                </c:pt>
                <c:pt idx="15">
                  <c:v>1.7918999108434801</c:v>
                </c:pt>
                <c:pt idx="16">
                  <c:v>0.58697145529750505</c:v>
                </c:pt>
                <c:pt idx="17">
                  <c:v>1.7457139098788299</c:v>
                </c:pt>
                <c:pt idx="18">
                  <c:v>0.84674335101847897</c:v>
                </c:pt>
                <c:pt idx="19">
                  <c:v>1.3069469007147101</c:v>
                </c:pt>
                <c:pt idx="20">
                  <c:v>1.11974399955981</c:v>
                </c:pt>
                <c:pt idx="21">
                  <c:v>6.0276778717562696</c:v>
                </c:pt>
                <c:pt idx="22">
                  <c:v>0.95470556424385</c:v>
                </c:pt>
                <c:pt idx="23">
                  <c:v>0</c:v>
                </c:pt>
              </c:numCache>
            </c:numRef>
          </c:val>
          <c:smooth val="0"/>
          <c:extLst>
            <c:ext xmlns:c16="http://schemas.microsoft.com/office/drawing/2014/chart" uri="{C3380CC4-5D6E-409C-BE32-E72D297353CC}">
              <c16:uniqueId val="{00000005-81DD-49F1-A7D5-AB9D6315C1BC}"/>
            </c:ext>
          </c:extLst>
        </c:ser>
        <c:dLbls>
          <c:showLegendKey val="0"/>
          <c:showVal val="0"/>
          <c:showCatName val="0"/>
          <c:showSerName val="0"/>
          <c:showPercent val="0"/>
          <c:showBubbleSize val="0"/>
        </c:dLbls>
        <c:smooth val="0"/>
        <c:axId val="361935184"/>
        <c:axId val="361936824"/>
      </c:lineChart>
      <c:catAx>
        <c:axId val="361935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36824"/>
        <c:crosses val="autoZero"/>
        <c:auto val="1"/>
        <c:lblAlgn val="ctr"/>
        <c:lblOffset val="100"/>
        <c:noMultiLvlLbl val="0"/>
      </c:catAx>
      <c:valAx>
        <c:axId val="361936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3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Sheet1!$B$2:$B$7</c:f>
              <c:numCache>
                <c:formatCode>General</c:formatCode>
                <c:ptCount val="6"/>
                <c:pt idx="0">
                  <c:v>16</c:v>
                </c:pt>
                <c:pt idx="1">
                  <c:v>0</c:v>
                </c:pt>
                <c:pt idx="2">
                  <c:v>72</c:v>
                </c:pt>
                <c:pt idx="3">
                  <c:v>10</c:v>
                </c:pt>
                <c:pt idx="4">
                  <c:v>29</c:v>
                </c:pt>
                <c:pt idx="5">
                  <c:v>92</c:v>
                </c:pt>
              </c:numCache>
            </c:numRef>
          </c:val>
          <c:extLst>
            <c:ext xmlns:c16="http://schemas.microsoft.com/office/drawing/2014/chart" uri="{C3380CC4-5D6E-409C-BE32-E72D297353CC}">
              <c16:uniqueId val="{00000000-52DF-41CC-A990-8413FBECE89E}"/>
            </c:ext>
          </c:extLst>
        </c:ser>
        <c:ser>
          <c:idx val="1"/>
          <c:order val="1"/>
          <c:tx>
            <c:strRef>
              <c:f>Sheet1!$C$1</c:f>
              <c:strCache>
                <c:ptCount val="1"/>
                <c:pt idx="0">
                  <c:v>Images</c:v>
                </c:pt>
              </c:strCache>
            </c:strRef>
          </c:tx>
          <c:spPr>
            <a:solidFill>
              <a:schemeClr val="accent2"/>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Sheet1!$C$2:$C$7</c:f>
              <c:numCache>
                <c:formatCode>General</c:formatCode>
                <c:ptCount val="6"/>
                <c:pt idx="0">
                  <c:v>60</c:v>
                </c:pt>
                <c:pt idx="1">
                  <c:v>55</c:v>
                </c:pt>
                <c:pt idx="2">
                  <c:v>11</c:v>
                </c:pt>
                <c:pt idx="3">
                  <c:v>60</c:v>
                </c:pt>
                <c:pt idx="4">
                  <c:v>158</c:v>
                </c:pt>
                <c:pt idx="5">
                  <c:v>5</c:v>
                </c:pt>
              </c:numCache>
            </c:numRef>
          </c:val>
          <c:extLst>
            <c:ext xmlns:c16="http://schemas.microsoft.com/office/drawing/2014/chart" uri="{C3380CC4-5D6E-409C-BE32-E72D297353CC}">
              <c16:uniqueId val="{00000001-52DF-41CC-A990-8413FBECE89E}"/>
            </c:ext>
          </c:extLst>
        </c:ser>
        <c:ser>
          <c:idx val="2"/>
          <c:order val="2"/>
          <c:tx>
            <c:strRef>
              <c:f>Sheet1!$D$1</c:f>
              <c:strCache>
                <c:ptCount val="1"/>
                <c:pt idx="0">
                  <c:v>Videos</c:v>
                </c:pt>
              </c:strCache>
            </c:strRef>
          </c:tx>
          <c:spPr>
            <a:solidFill>
              <a:schemeClr val="accent3"/>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Sheet1!$D$2:$D$7</c:f>
              <c:numCache>
                <c:formatCode>General</c:formatCode>
                <c:ptCount val="6"/>
                <c:pt idx="0">
                  <c:v>20</c:v>
                </c:pt>
                <c:pt idx="1">
                  <c:v>0</c:v>
                </c:pt>
                <c:pt idx="2">
                  <c:v>0</c:v>
                </c:pt>
                <c:pt idx="3">
                  <c:v>27</c:v>
                </c:pt>
                <c:pt idx="4">
                  <c:v>1</c:v>
                </c:pt>
                <c:pt idx="5">
                  <c:v>19</c:v>
                </c:pt>
              </c:numCache>
            </c:numRef>
          </c:val>
          <c:extLst>
            <c:ext xmlns:c16="http://schemas.microsoft.com/office/drawing/2014/chart" uri="{C3380CC4-5D6E-409C-BE32-E72D297353CC}">
              <c16:uniqueId val="{00000002-52DF-41CC-A990-8413FBECE89E}"/>
            </c:ext>
          </c:extLst>
        </c:ser>
        <c:dLbls>
          <c:showLegendKey val="0"/>
          <c:showVal val="0"/>
          <c:showCatName val="0"/>
          <c:showSerName val="0"/>
          <c:showPercent val="0"/>
          <c:showBubbleSize val="0"/>
        </c:dLbls>
        <c:gapWidth val="150"/>
        <c:overlap val="100"/>
        <c:axId val="361944040"/>
        <c:axId val="361945024"/>
      </c:barChart>
      <c:catAx>
        <c:axId val="361944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45024"/>
        <c:crosses val="autoZero"/>
        <c:auto val="1"/>
        <c:lblAlgn val="ctr"/>
        <c:lblOffset val="100"/>
        <c:noMultiLvlLbl val="0"/>
      </c:catAx>
      <c:valAx>
        <c:axId val="361945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44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Sheet1!$B$2:$B$7</c:f>
              <c:numCache>
                <c:formatCode>General</c:formatCode>
                <c:ptCount val="6"/>
                <c:pt idx="0">
                  <c:v>2931</c:v>
                </c:pt>
                <c:pt idx="1">
                  <c:v>479179</c:v>
                </c:pt>
                <c:pt idx="2">
                  <c:v>1550</c:v>
                </c:pt>
                <c:pt idx="3">
                  <c:v>3749</c:v>
                </c:pt>
                <c:pt idx="4">
                  <c:v>98541</c:v>
                </c:pt>
                <c:pt idx="5">
                  <c:v>4114</c:v>
                </c:pt>
              </c:numCache>
            </c:numRef>
          </c:val>
          <c:extLst>
            <c:ext xmlns:c16="http://schemas.microsoft.com/office/drawing/2014/chart" uri="{C3380CC4-5D6E-409C-BE32-E72D297353CC}">
              <c16:uniqueId val="{00000000-809E-4283-9ED1-3B6846659B77}"/>
            </c:ext>
          </c:extLst>
        </c:ser>
        <c:ser>
          <c:idx val="1"/>
          <c:order val="1"/>
          <c:tx>
            <c:strRef>
              <c:f>Sheet1!$C$1</c:f>
              <c:strCache>
                <c:ptCount val="1"/>
                <c:pt idx="0">
                  <c:v>Videos</c:v>
                </c:pt>
              </c:strCache>
            </c:strRef>
          </c:tx>
          <c:spPr>
            <a:solidFill>
              <a:schemeClr val="accent2"/>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Sheet1!$C$2:$C$7</c:f>
              <c:numCache>
                <c:formatCode>General</c:formatCode>
                <c:ptCount val="6"/>
                <c:pt idx="0">
                  <c:v>812</c:v>
                </c:pt>
                <c:pt idx="1">
                  <c:v>0</c:v>
                </c:pt>
                <c:pt idx="2">
                  <c:v>0</c:v>
                </c:pt>
                <c:pt idx="3">
                  <c:v>1125</c:v>
                </c:pt>
                <c:pt idx="4">
                  <c:v>61</c:v>
                </c:pt>
                <c:pt idx="5">
                  <c:v>4458</c:v>
                </c:pt>
              </c:numCache>
            </c:numRef>
          </c:val>
          <c:extLst>
            <c:ext xmlns:c16="http://schemas.microsoft.com/office/drawing/2014/chart" uri="{C3380CC4-5D6E-409C-BE32-E72D297353CC}">
              <c16:uniqueId val="{00000001-809E-4283-9ED1-3B6846659B77}"/>
            </c:ext>
          </c:extLst>
        </c:ser>
        <c:ser>
          <c:idx val="2"/>
          <c:order val="2"/>
          <c:tx>
            <c:strRef>
              <c:f>Sheet1!$D$1</c:f>
              <c:strCache>
                <c:ptCount val="1"/>
                <c:pt idx="0">
                  <c:v>Carousels</c:v>
                </c:pt>
              </c:strCache>
            </c:strRef>
          </c:tx>
          <c:spPr>
            <a:solidFill>
              <a:schemeClr val="accent3"/>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Sheet1!$D$2:$D$7</c:f>
              <c:numCache>
                <c:formatCode>General</c:formatCode>
                <c:ptCount val="6"/>
                <c:pt idx="0">
                  <c:v>699</c:v>
                </c:pt>
                <c:pt idx="1">
                  <c:v>0</c:v>
                </c:pt>
                <c:pt idx="2">
                  <c:v>9380</c:v>
                </c:pt>
                <c:pt idx="3">
                  <c:v>885</c:v>
                </c:pt>
                <c:pt idx="4">
                  <c:v>7109</c:v>
                </c:pt>
                <c:pt idx="5">
                  <c:v>166302</c:v>
                </c:pt>
              </c:numCache>
            </c:numRef>
          </c:val>
          <c:extLst>
            <c:ext xmlns:c16="http://schemas.microsoft.com/office/drawing/2014/chart" uri="{C3380CC4-5D6E-409C-BE32-E72D297353CC}">
              <c16:uniqueId val="{00000002-809E-4283-9ED1-3B6846659B77}"/>
            </c:ext>
          </c:extLst>
        </c:ser>
        <c:dLbls>
          <c:showLegendKey val="0"/>
          <c:showVal val="0"/>
          <c:showCatName val="0"/>
          <c:showSerName val="0"/>
          <c:showPercent val="0"/>
          <c:showBubbleSize val="0"/>
        </c:dLbls>
        <c:gapWidth val="150"/>
        <c:overlap val="100"/>
        <c:axId val="361942728"/>
        <c:axId val="361945352"/>
      </c:barChart>
      <c:catAx>
        <c:axId val="361942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45352"/>
        <c:crosses val="autoZero"/>
        <c:auto val="1"/>
        <c:lblAlgn val="ctr"/>
        <c:lblOffset val="100"/>
        <c:noMultiLvlLbl val="0"/>
      </c:catAx>
      <c:valAx>
        <c:axId val="3619453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42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0.46010708893714303</c:v>
                </c:pt>
                <c:pt idx="1">
                  <c:v>0.50425206347666796</c:v>
                </c:pt>
                <c:pt idx="2">
                  <c:v>0.41162154359735698</c:v>
                </c:pt>
              </c:numCache>
            </c:numRef>
          </c:val>
          <c:extLst>
            <c:ext xmlns:c16="http://schemas.microsoft.com/office/drawing/2014/chart" uri="{C3380CC4-5D6E-409C-BE32-E72D297353CC}">
              <c16:uniqueId val="{00000000-08E7-4ADE-BF03-8CBD78A30CF4}"/>
            </c:ext>
          </c:extLst>
        </c:ser>
        <c:ser>
          <c:idx val="1"/>
          <c:order val="1"/>
          <c:tx>
            <c:strRef>
              <c:f>Sheet1!$C$1</c:f>
              <c:strCache>
                <c:ptCount val="1"/>
                <c:pt idx="0">
                  <c:v>@olmobikes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5.1077835260377</c:v>
                </c:pt>
                <c:pt idx="2">
                  <c:v>0</c:v>
                </c:pt>
              </c:numCache>
            </c:numRef>
          </c:val>
          <c:extLst>
            <c:ext xmlns:c16="http://schemas.microsoft.com/office/drawing/2014/chart" uri="{C3380CC4-5D6E-409C-BE32-E72D297353CC}">
              <c16:uniqueId val="{00000001-08E7-4ADE-BF03-8CBD78A30CF4}"/>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1.75072379220068</c:v>
                </c:pt>
                <c:pt idx="1">
                  <c:v>1.2787982348153499</c:v>
                </c:pt>
                <c:pt idx="2">
                  <c:v>0</c:v>
                </c:pt>
              </c:numCache>
            </c:numRef>
          </c:val>
          <c:extLst>
            <c:ext xmlns:c16="http://schemas.microsoft.com/office/drawing/2014/chart" uri="{C3380CC4-5D6E-409C-BE32-E72D297353CC}">
              <c16:uniqueId val="{00000002-08E7-4ADE-BF03-8CBD78A30CF4}"/>
            </c:ext>
          </c:extLst>
        </c:ser>
        <c:ser>
          <c:idx val="3"/>
          <c:order val="3"/>
          <c:tx>
            <c:strRef>
              <c:f>Sheet1!$E$1</c:f>
              <c:strCache>
                <c:ptCount val="1"/>
                <c:pt idx="0">
                  <c:v>@motomelbicicletas</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2.2855237618795901</c:v>
                </c:pt>
                <c:pt idx="1">
                  <c:v>1.5110196882804099</c:v>
                </c:pt>
                <c:pt idx="2">
                  <c:v>1.14484687616822</c:v>
                </c:pt>
              </c:numCache>
            </c:numRef>
          </c:val>
          <c:extLst>
            <c:ext xmlns:c16="http://schemas.microsoft.com/office/drawing/2014/chart" uri="{C3380CC4-5D6E-409C-BE32-E72D297353CC}">
              <c16:uniqueId val="{00000003-08E7-4ADE-BF03-8CBD78A30CF4}"/>
            </c:ext>
          </c:extLst>
        </c:ser>
        <c:ser>
          <c:idx val="4"/>
          <c:order val="4"/>
          <c:tx>
            <c:strRef>
              <c:f>Sheet1!$F$1</c:f>
              <c:strCache>
                <c:ptCount val="1"/>
                <c:pt idx="0">
                  <c:v>@topmega_oficial</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0.41583331623612202</c:v>
                </c:pt>
                <c:pt idx="1">
                  <c:v>0.98896248059042802</c:v>
                </c:pt>
                <c:pt idx="2">
                  <c:v>0.10649441340782</c:v>
                </c:pt>
              </c:numCache>
            </c:numRef>
          </c:val>
          <c:extLst>
            <c:ext xmlns:c16="http://schemas.microsoft.com/office/drawing/2014/chart" uri="{C3380CC4-5D6E-409C-BE32-E72D297353CC}">
              <c16:uniqueId val="{00000004-08E7-4ADE-BF03-8CBD78A30CF4}"/>
            </c:ext>
          </c:extLst>
        </c:ser>
        <c:ser>
          <c:idx val="5"/>
          <c:order val="5"/>
          <c:tx>
            <c:strRef>
              <c:f>Sheet1!$G$1</c:f>
              <c:strCache>
                <c:ptCount val="1"/>
                <c:pt idx="0">
                  <c:v>@venzoarg</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2.7323338963322201</c:v>
                </c:pt>
                <c:pt idx="1">
                  <c:v>1.4670051886256601</c:v>
                </c:pt>
                <c:pt idx="2">
                  <c:v>0.31114898448259098</c:v>
                </c:pt>
              </c:numCache>
            </c:numRef>
          </c:val>
          <c:extLst>
            <c:ext xmlns:c16="http://schemas.microsoft.com/office/drawing/2014/chart" uri="{C3380CC4-5D6E-409C-BE32-E72D297353CC}">
              <c16:uniqueId val="{00000005-08E7-4ADE-BF03-8CBD78A30CF4}"/>
            </c:ext>
          </c:extLst>
        </c:ser>
        <c:dLbls>
          <c:showLegendKey val="0"/>
          <c:showVal val="0"/>
          <c:showCatName val="0"/>
          <c:showSerName val="0"/>
          <c:showPercent val="0"/>
          <c:showBubbleSize val="0"/>
        </c:dLbls>
        <c:gapWidth val="219"/>
        <c:overlap val="-27"/>
        <c:axId val="390891960"/>
        <c:axId val="390888680"/>
      </c:barChart>
      <c:catAx>
        <c:axId val="390891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88680"/>
        <c:crosses val="autoZero"/>
        <c:auto val="1"/>
        <c:lblAlgn val="ctr"/>
        <c:lblOffset val="100"/>
        <c:noMultiLvlLbl val="0"/>
      </c:catAx>
      <c:valAx>
        <c:axId val="390888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9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Sheet1!$B$2:$B$7</c:f>
              <c:numCache>
                <c:formatCode>General</c:formatCode>
                <c:ptCount val="6"/>
                <c:pt idx="0">
                  <c:v>4004</c:v>
                </c:pt>
                <c:pt idx="1">
                  <c:v>165704</c:v>
                </c:pt>
                <c:pt idx="2">
                  <c:v>9870</c:v>
                </c:pt>
                <c:pt idx="3">
                  <c:v>4483</c:v>
                </c:pt>
                <c:pt idx="4">
                  <c:v>41979</c:v>
                </c:pt>
                <c:pt idx="5">
                  <c:v>92112</c:v>
                </c:pt>
              </c:numCache>
            </c:numRef>
          </c:val>
          <c:extLst>
            <c:ext xmlns:c16="http://schemas.microsoft.com/office/drawing/2014/chart" uri="{C3380CC4-5D6E-409C-BE32-E72D297353CC}">
              <c16:uniqueId val="{00000000-978C-45BD-AF19-3121060C5DC2}"/>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Sheet1!$C$2:$C$7</c:f>
              <c:numCache>
                <c:formatCode>General</c:formatCode>
                <c:ptCount val="6"/>
                <c:pt idx="0">
                  <c:v>438</c:v>
                </c:pt>
                <c:pt idx="1">
                  <c:v>313475</c:v>
                </c:pt>
                <c:pt idx="2">
                  <c:v>1060</c:v>
                </c:pt>
                <c:pt idx="3">
                  <c:v>1276</c:v>
                </c:pt>
                <c:pt idx="4">
                  <c:v>63732</c:v>
                </c:pt>
                <c:pt idx="5">
                  <c:v>82762</c:v>
                </c:pt>
              </c:numCache>
            </c:numRef>
          </c:val>
          <c:extLst>
            <c:ext xmlns:c16="http://schemas.microsoft.com/office/drawing/2014/chart" uri="{C3380CC4-5D6E-409C-BE32-E72D297353CC}">
              <c16:uniqueId val="{00000001-978C-45BD-AF19-3121060C5DC2}"/>
            </c:ext>
          </c:extLst>
        </c:ser>
        <c:dLbls>
          <c:showLegendKey val="0"/>
          <c:showVal val="0"/>
          <c:showCatName val="0"/>
          <c:showSerName val="0"/>
          <c:showPercent val="0"/>
          <c:showBubbleSize val="0"/>
        </c:dLbls>
        <c:gapWidth val="150"/>
        <c:overlap val="100"/>
        <c:axId val="390883104"/>
        <c:axId val="390878512"/>
      </c:barChart>
      <c:catAx>
        <c:axId val="390883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78512"/>
        <c:crosses val="autoZero"/>
        <c:auto val="1"/>
        <c:lblAlgn val="ctr"/>
        <c:lblOffset val="100"/>
        <c:noMultiLvlLbl val="0"/>
      </c:catAx>
      <c:valAx>
        <c:axId val="390878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8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DC6C0-4DA6-477F-97AE-FCD05C5A1BAB}"/>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F42CE153-3BC3-43BF-A0B2-C6A0CF5C4B5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46374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05CA2-D80E-4D79-9938-A1232C24590B}"/>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AEDDB5A7-66C9-452E-9033-259E930941DD}"/>
              </a:ext>
            </a:extLst>
          </p:cNvPr>
          <p:cNvGraphicFramePr>
            <a:graphicFrameLocks noGrp="1"/>
          </p:cNvGraphicFramePr>
          <p:nvPr>
            <p:ph type="tbl" sz="quarter" idx="13"/>
            <p:extLst>
              <p:ext uri="{D42A27DB-BD31-4B8C-83A1-F6EECF244321}">
                <p14:modId xmlns:p14="http://schemas.microsoft.com/office/powerpoint/2010/main" val="1986391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2734249"/>
                    </a:ext>
                  </a:extLst>
                </a:gridCol>
                <a:gridCol w="658368">
                  <a:extLst>
                    <a:ext uri="{9D8B030D-6E8A-4147-A177-3AD203B41FA5}">
                      <a16:colId xmlns:a16="http://schemas.microsoft.com/office/drawing/2014/main" val="3923524334"/>
                    </a:ext>
                  </a:extLst>
                </a:gridCol>
                <a:gridCol w="658368">
                  <a:extLst>
                    <a:ext uri="{9D8B030D-6E8A-4147-A177-3AD203B41FA5}">
                      <a16:colId xmlns:a16="http://schemas.microsoft.com/office/drawing/2014/main" val="2340541982"/>
                    </a:ext>
                  </a:extLst>
                </a:gridCol>
                <a:gridCol w="658368">
                  <a:extLst>
                    <a:ext uri="{9D8B030D-6E8A-4147-A177-3AD203B41FA5}">
                      <a16:colId xmlns:a16="http://schemas.microsoft.com/office/drawing/2014/main" val="2893136052"/>
                    </a:ext>
                  </a:extLst>
                </a:gridCol>
                <a:gridCol w="658368">
                  <a:extLst>
                    <a:ext uri="{9D8B030D-6E8A-4147-A177-3AD203B41FA5}">
                      <a16:colId xmlns:a16="http://schemas.microsoft.com/office/drawing/2014/main" val="1948030988"/>
                    </a:ext>
                  </a:extLst>
                </a:gridCol>
                <a:gridCol w="658368">
                  <a:extLst>
                    <a:ext uri="{9D8B030D-6E8A-4147-A177-3AD203B41FA5}">
                      <a16:colId xmlns:a16="http://schemas.microsoft.com/office/drawing/2014/main" val="2926522949"/>
                    </a:ext>
                  </a:extLst>
                </a:gridCol>
                <a:gridCol w="658368">
                  <a:extLst>
                    <a:ext uri="{9D8B030D-6E8A-4147-A177-3AD203B41FA5}">
                      <a16:colId xmlns:a16="http://schemas.microsoft.com/office/drawing/2014/main" val="3081004267"/>
                    </a:ext>
                  </a:extLst>
                </a:gridCol>
                <a:gridCol w="658368">
                  <a:extLst>
                    <a:ext uri="{9D8B030D-6E8A-4147-A177-3AD203B41FA5}">
                      <a16:colId xmlns:a16="http://schemas.microsoft.com/office/drawing/2014/main" val="3661322110"/>
                    </a:ext>
                  </a:extLst>
                </a:gridCol>
                <a:gridCol w="658368">
                  <a:extLst>
                    <a:ext uri="{9D8B030D-6E8A-4147-A177-3AD203B41FA5}">
                      <a16:colId xmlns:a16="http://schemas.microsoft.com/office/drawing/2014/main" val="1438287394"/>
                    </a:ext>
                  </a:extLst>
                </a:gridCol>
                <a:gridCol w="658368">
                  <a:extLst>
                    <a:ext uri="{9D8B030D-6E8A-4147-A177-3AD203B41FA5}">
                      <a16:colId xmlns:a16="http://schemas.microsoft.com/office/drawing/2014/main" val="358089565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10760864"/>
                  </a:ext>
                </a:extLst>
              </a:tr>
              <a:tr h="370840">
                <a:tc>
                  <a:txBody>
                    <a:bodyPr/>
                    <a:lstStyle/>
                    <a:p>
                      <a:r>
                        <a:rPr lang="en-US" sz="1000"/>
                        <a:t>@olmobikes</a:t>
                      </a:r>
                    </a:p>
                  </a:txBody>
                  <a:tcPr/>
                </a:tc>
                <a:tc>
                  <a:txBody>
                    <a:bodyPr/>
                    <a:lstStyle/>
                    <a:p>
                      <a:r>
                        <a:rPr lang="en-US" sz="1000"/>
                        <a:t>208211</a:t>
                      </a:r>
                    </a:p>
                  </a:txBody>
                  <a:tcPr/>
                </a:tc>
                <a:tc>
                  <a:txBody>
                    <a:bodyPr/>
                    <a:lstStyle/>
                    <a:p>
                      <a:r>
                        <a:rPr lang="en-US" sz="1000"/>
                        <a:t>59296</a:t>
                      </a:r>
                    </a:p>
                  </a:txBody>
                  <a:tcPr/>
                </a:tc>
                <a:tc>
                  <a:txBody>
                    <a:bodyPr/>
                    <a:lstStyle/>
                    <a:p>
                      <a:r>
                        <a:rPr lang="en-US" sz="1000"/>
                        <a:t>55</a:t>
                      </a:r>
                    </a:p>
                  </a:txBody>
                  <a:tcPr/>
                </a:tc>
                <a:tc>
                  <a:txBody>
                    <a:bodyPr/>
                    <a:lstStyle/>
                    <a:p>
                      <a:r>
                        <a:rPr lang="en-US" sz="1000"/>
                        <a:t>0</a:t>
                      </a:r>
                    </a:p>
                  </a:txBody>
                  <a:tcPr/>
                </a:tc>
                <a:tc>
                  <a:txBody>
                    <a:bodyPr/>
                    <a:lstStyle/>
                    <a:p>
                      <a:r>
                        <a:rPr lang="en-US" sz="1000"/>
                        <a:t>0</a:t>
                      </a:r>
                    </a:p>
                  </a:txBody>
                  <a:tcPr/>
                </a:tc>
                <a:tc>
                  <a:txBody>
                    <a:bodyPr/>
                    <a:lstStyle/>
                    <a:p>
                      <a:r>
                        <a:rPr lang="en-US" sz="1000"/>
                        <a:t>55</a:t>
                      </a:r>
                    </a:p>
                  </a:txBody>
                  <a:tcPr/>
                </a:tc>
                <a:tc>
                  <a:txBody>
                    <a:bodyPr/>
                    <a:lstStyle/>
                    <a:p>
                      <a:r>
                        <a:rPr lang="en-US" sz="1000"/>
                        <a:t>165704</a:t>
                      </a:r>
                    </a:p>
                  </a:txBody>
                  <a:tcPr/>
                </a:tc>
                <a:tc>
                  <a:txBody>
                    <a:bodyPr/>
                    <a:lstStyle/>
                    <a:p>
                      <a:r>
                        <a:rPr lang="en-US" sz="1000"/>
                        <a:t>313475</a:t>
                      </a:r>
                    </a:p>
                  </a:txBody>
                  <a:tcPr/>
                </a:tc>
                <a:tc>
                  <a:txBody>
                    <a:bodyPr/>
                    <a:lstStyle/>
                    <a:p>
                      <a:r>
                        <a:rPr lang="en-US" sz="1000"/>
                        <a:t>4.8791 %</a:t>
                      </a:r>
                    </a:p>
                  </a:txBody>
                  <a:tcPr/>
                </a:tc>
                <a:extLst>
                  <a:ext uri="{0D108BD9-81ED-4DB2-BD59-A6C34878D82A}">
                    <a16:rowId xmlns:a16="http://schemas.microsoft.com/office/drawing/2014/main" val="79944344"/>
                  </a:ext>
                </a:extLst>
              </a:tr>
              <a:tr h="370840">
                <a:tc>
                  <a:txBody>
                    <a:bodyPr/>
                    <a:lstStyle/>
                    <a:p>
                      <a:r>
                        <a:rPr lang="en-US" sz="1000"/>
                        <a:t>@venzoarg</a:t>
                      </a:r>
                    </a:p>
                  </a:txBody>
                  <a:tcPr/>
                </a:tc>
                <a:tc>
                  <a:txBody>
                    <a:bodyPr/>
                    <a:lstStyle/>
                    <a:p>
                      <a:r>
                        <a:rPr lang="en-US" sz="1000"/>
                        <a:t>88428</a:t>
                      </a:r>
                    </a:p>
                  </a:txBody>
                  <a:tcPr/>
                </a:tc>
                <a:tc>
                  <a:txBody>
                    <a:bodyPr/>
                    <a:lstStyle/>
                    <a:p>
                      <a:r>
                        <a:rPr lang="en-US" sz="1000"/>
                        <a:t>40023</a:t>
                      </a:r>
                    </a:p>
                  </a:txBody>
                  <a:tcPr/>
                </a:tc>
                <a:tc>
                  <a:txBody>
                    <a:bodyPr/>
                    <a:lstStyle/>
                    <a:p>
                      <a:r>
                        <a:rPr lang="en-US" sz="1000"/>
                        <a:t>5</a:t>
                      </a:r>
                    </a:p>
                  </a:txBody>
                  <a:tcPr/>
                </a:tc>
                <a:tc>
                  <a:txBody>
                    <a:bodyPr/>
                    <a:lstStyle/>
                    <a:p>
                      <a:r>
                        <a:rPr lang="en-US" sz="1000"/>
                        <a:t>92</a:t>
                      </a:r>
                    </a:p>
                  </a:txBody>
                  <a:tcPr/>
                </a:tc>
                <a:tc>
                  <a:txBody>
                    <a:bodyPr/>
                    <a:lstStyle/>
                    <a:p>
                      <a:r>
                        <a:rPr lang="en-US" sz="1000"/>
                        <a:t>21</a:t>
                      </a:r>
                    </a:p>
                  </a:txBody>
                  <a:tcPr/>
                </a:tc>
                <a:tc>
                  <a:txBody>
                    <a:bodyPr/>
                    <a:lstStyle/>
                    <a:p>
                      <a:r>
                        <a:rPr lang="en-US" sz="1000"/>
                        <a:t>118</a:t>
                      </a:r>
                    </a:p>
                  </a:txBody>
                  <a:tcPr/>
                </a:tc>
                <a:tc>
                  <a:txBody>
                    <a:bodyPr/>
                    <a:lstStyle/>
                    <a:p>
                      <a:r>
                        <a:rPr lang="en-US" sz="1000"/>
                        <a:t>92112</a:t>
                      </a:r>
                    </a:p>
                  </a:txBody>
                  <a:tcPr/>
                </a:tc>
                <a:tc>
                  <a:txBody>
                    <a:bodyPr/>
                    <a:lstStyle/>
                    <a:p>
                      <a:r>
                        <a:rPr lang="en-US" sz="1000"/>
                        <a:t>82762</a:t>
                      </a:r>
                    </a:p>
                  </a:txBody>
                  <a:tcPr/>
                </a:tc>
                <a:tc>
                  <a:txBody>
                    <a:bodyPr/>
                    <a:lstStyle/>
                    <a:p>
                      <a:r>
                        <a:rPr lang="en-US" sz="1000"/>
                        <a:t>2.1661 %</a:t>
                      </a:r>
                    </a:p>
                  </a:txBody>
                  <a:tcPr/>
                </a:tc>
                <a:extLst>
                  <a:ext uri="{0D108BD9-81ED-4DB2-BD59-A6C34878D82A}">
                    <a16:rowId xmlns:a16="http://schemas.microsoft.com/office/drawing/2014/main" val="497529756"/>
                  </a:ext>
                </a:extLst>
              </a:tr>
              <a:tr h="370840">
                <a:tc>
                  <a:txBody>
                    <a:bodyPr/>
                    <a:lstStyle/>
                    <a:p>
                      <a:r>
                        <a:rPr lang="en-US" sz="1000"/>
                        <a:t>@topmega_oficial</a:t>
                      </a:r>
                    </a:p>
                  </a:txBody>
                  <a:tcPr/>
                </a:tc>
                <a:tc>
                  <a:txBody>
                    <a:bodyPr/>
                    <a:lstStyle/>
                    <a:p>
                      <a:r>
                        <a:rPr lang="en-US" sz="1000"/>
                        <a:t>69432</a:t>
                      </a:r>
                    </a:p>
                  </a:txBody>
                  <a:tcPr/>
                </a:tc>
                <a:tc>
                  <a:txBody>
                    <a:bodyPr/>
                    <a:lstStyle/>
                    <a:p>
                      <a:r>
                        <a:rPr lang="en-US" sz="1000"/>
                        <a:t>11485</a:t>
                      </a:r>
                    </a:p>
                  </a:txBody>
                  <a:tcPr/>
                </a:tc>
                <a:tc>
                  <a:txBody>
                    <a:bodyPr/>
                    <a:lstStyle/>
                    <a:p>
                      <a:r>
                        <a:rPr lang="en-US" sz="1000"/>
                        <a:t>158</a:t>
                      </a:r>
                    </a:p>
                  </a:txBody>
                  <a:tcPr/>
                </a:tc>
                <a:tc>
                  <a:txBody>
                    <a:bodyPr/>
                    <a:lstStyle/>
                    <a:p>
                      <a:r>
                        <a:rPr lang="en-US" sz="1000"/>
                        <a:t>29</a:t>
                      </a:r>
                    </a:p>
                  </a:txBody>
                  <a:tcPr/>
                </a:tc>
                <a:tc>
                  <a:txBody>
                    <a:bodyPr/>
                    <a:lstStyle/>
                    <a:p>
                      <a:r>
                        <a:rPr lang="en-US" sz="1000"/>
                        <a:t>1</a:t>
                      </a:r>
                    </a:p>
                  </a:txBody>
                  <a:tcPr/>
                </a:tc>
                <a:tc>
                  <a:txBody>
                    <a:bodyPr/>
                    <a:lstStyle/>
                    <a:p>
                      <a:r>
                        <a:rPr lang="en-US" sz="1000"/>
                        <a:t>188</a:t>
                      </a:r>
                    </a:p>
                  </a:txBody>
                  <a:tcPr/>
                </a:tc>
                <a:tc>
                  <a:txBody>
                    <a:bodyPr/>
                    <a:lstStyle/>
                    <a:p>
                      <a:r>
                        <a:rPr lang="en-US" sz="1000"/>
                        <a:t>41979</a:t>
                      </a:r>
                    </a:p>
                  </a:txBody>
                  <a:tcPr/>
                </a:tc>
                <a:tc>
                  <a:txBody>
                    <a:bodyPr/>
                    <a:lstStyle/>
                    <a:p>
                      <a:r>
                        <a:rPr lang="en-US" sz="1000"/>
                        <a:t>63732</a:t>
                      </a:r>
                    </a:p>
                  </a:txBody>
                  <a:tcPr/>
                </a:tc>
                <a:tc>
                  <a:txBody>
                    <a:bodyPr/>
                    <a:lstStyle/>
                    <a:p>
                      <a:r>
                        <a:rPr lang="en-US" sz="1000"/>
                        <a:t>0.8829 %</a:t>
                      </a:r>
                    </a:p>
                  </a:txBody>
                  <a:tcPr/>
                </a:tc>
                <a:extLst>
                  <a:ext uri="{0D108BD9-81ED-4DB2-BD59-A6C34878D82A}">
                    <a16:rowId xmlns:a16="http://schemas.microsoft.com/office/drawing/2014/main" val="2261844063"/>
                  </a:ext>
                </a:extLst>
              </a:tr>
              <a:tr h="370840">
                <a:tc>
                  <a:txBody>
                    <a:bodyPr/>
                    <a:lstStyle/>
                    <a:p>
                      <a:r>
                        <a:rPr lang="en-US" sz="1000"/>
                        <a:t>@teknialbikes</a:t>
                      </a:r>
                    </a:p>
                  </a:txBody>
                  <a:tcPr/>
                </a:tc>
                <a:tc>
                  <a:txBody>
                    <a:bodyPr/>
                    <a:lstStyle/>
                    <a:p>
                      <a:r>
                        <a:rPr lang="en-US" sz="1000"/>
                        <a:t>10834</a:t>
                      </a:r>
                    </a:p>
                  </a:txBody>
                  <a:tcPr/>
                </a:tc>
                <a:tc>
                  <a:txBody>
                    <a:bodyPr/>
                    <a:lstStyle/>
                    <a:p>
                      <a:r>
                        <a:rPr lang="en-US" sz="1000"/>
                        <a:t>2269</a:t>
                      </a:r>
                    </a:p>
                  </a:txBody>
                  <a:tcPr/>
                </a:tc>
                <a:tc>
                  <a:txBody>
                    <a:bodyPr/>
                    <a:lstStyle/>
                    <a:p>
                      <a:r>
                        <a:rPr lang="en-US" sz="1000"/>
                        <a:t>60</a:t>
                      </a:r>
                    </a:p>
                  </a:txBody>
                  <a:tcPr/>
                </a:tc>
                <a:tc>
                  <a:txBody>
                    <a:bodyPr/>
                    <a:lstStyle/>
                    <a:p>
                      <a:r>
                        <a:rPr lang="en-US" sz="1000"/>
                        <a:t>16</a:t>
                      </a:r>
                    </a:p>
                  </a:txBody>
                  <a:tcPr/>
                </a:tc>
                <a:tc>
                  <a:txBody>
                    <a:bodyPr/>
                    <a:lstStyle/>
                    <a:p>
                      <a:r>
                        <a:rPr lang="en-US" sz="1000"/>
                        <a:t>21</a:t>
                      </a:r>
                    </a:p>
                  </a:txBody>
                  <a:tcPr/>
                </a:tc>
                <a:tc>
                  <a:txBody>
                    <a:bodyPr/>
                    <a:lstStyle/>
                    <a:p>
                      <a:r>
                        <a:rPr lang="en-US" sz="1000"/>
                        <a:t>97</a:t>
                      </a:r>
                    </a:p>
                  </a:txBody>
                  <a:tcPr/>
                </a:tc>
                <a:tc>
                  <a:txBody>
                    <a:bodyPr/>
                    <a:lstStyle/>
                    <a:p>
                      <a:r>
                        <a:rPr lang="en-US" sz="1000"/>
                        <a:t>4004</a:t>
                      </a:r>
                    </a:p>
                  </a:txBody>
                  <a:tcPr/>
                </a:tc>
                <a:tc>
                  <a:txBody>
                    <a:bodyPr/>
                    <a:lstStyle/>
                    <a:p>
                      <a:r>
                        <a:rPr lang="en-US" sz="1000"/>
                        <a:t>438</a:t>
                      </a:r>
                    </a:p>
                  </a:txBody>
                  <a:tcPr/>
                </a:tc>
                <a:tc>
                  <a:txBody>
                    <a:bodyPr/>
                    <a:lstStyle/>
                    <a:p>
                      <a:r>
                        <a:rPr lang="en-US" sz="1000"/>
                        <a:t>0.4721 %</a:t>
                      </a:r>
                    </a:p>
                  </a:txBody>
                  <a:tcPr/>
                </a:tc>
                <a:extLst>
                  <a:ext uri="{0D108BD9-81ED-4DB2-BD59-A6C34878D82A}">
                    <a16:rowId xmlns:a16="http://schemas.microsoft.com/office/drawing/2014/main" val="2004069111"/>
                  </a:ext>
                </a:extLst>
              </a:tr>
              <a:tr h="370840">
                <a:tc>
                  <a:txBody>
                    <a:bodyPr/>
                    <a:lstStyle/>
                    <a:p>
                      <a:r>
                        <a:rPr lang="en-US" sz="1000"/>
                        <a:t>@raleigh.bicicletas</a:t>
                      </a:r>
                    </a:p>
                  </a:txBody>
                  <a:tcPr/>
                </a:tc>
                <a:tc>
                  <a:txBody>
                    <a:bodyPr/>
                    <a:lstStyle/>
                    <a:p>
                      <a:r>
                        <a:rPr lang="en-US" sz="1000"/>
                        <a:t>8582</a:t>
                      </a:r>
                    </a:p>
                  </a:txBody>
                  <a:tcPr/>
                </a:tc>
                <a:tc>
                  <a:txBody>
                    <a:bodyPr/>
                    <a:lstStyle/>
                    <a:p>
                      <a:r>
                        <a:rPr lang="en-US" sz="1000"/>
                        <a:t>n/a</a:t>
                      </a:r>
                    </a:p>
                  </a:txBody>
                  <a:tcPr/>
                </a:tc>
                <a:tc>
                  <a:txBody>
                    <a:bodyPr/>
                    <a:lstStyle/>
                    <a:p>
                      <a:r>
                        <a:rPr lang="en-US" sz="1000"/>
                        <a:t>11</a:t>
                      </a:r>
                    </a:p>
                  </a:txBody>
                  <a:tcPr/>
                </a:tc>
                <a:tc>
                  <a:txBody>
                    <a:bodyPr/>
                    <a:lstStyle/>
                    <a:p>
                      <a:r>
                        <a:rPr lang="en-US" sz="1000"/>
                        <a:t>72</a:t>
                      </a:r>
                    </a:p>
                  </a:txBody>
                  <a:tcPr/>
                </a:tc>
                <a:tc>
                  <a:txBody>
                    <a:bodyPr/>
                    <a:lstStyle/>
                    <a:p>
                      <a:r>
                        <a:rPr lang="en-US" sz="1000"/>
                        <a:t>0</a:t>
                      </a:r>
                    </a:p>
                  </a:txBody>
                  <a:tcPr/>
                </a:tc>
                <a:tc>
                  <a:txBody>
                    <a:bodyPr/>
                    <a:lstStyle/>
                    <a:p>
                      <a:r>
                        <a:rPr lang="en-US" sz="1000"/>
                        <a:t>83</a:t>
                      </a:r>
                    </a:p>
                  </a:txBody>
                  <a:tcPr/>
                </a:tc>
                <a:tc>
                  <a:txBody>
                    <a:bodyPr/>
                    <a:lstStyle/>
                    <a:p>
                      <a:r>
                        <a:rPr lang="en-US" sz="1000"/>
                        <a:t>9870</a:t>
                      </a:r>
                    </a:p>
                  </a:txBody>
                  <a:tcPr/>
                </a:tc>
                <a:tc>
                  <a:txBody>
                    <a:bodyPr/>
                    <a:lstStyle/>
                    <a:p>
                      <a:r>
                        <a:rPr lang="en-US" sz="1000"/>
                        <a:t>1060</a:t>
                      </a:r>
                    </a:p>
                  </a:txBody>
                  <a:tcPr/>
                </a:tc>
                <a:tc>
                  <a:txBody>
                    <a:bodyPr/>
                    <a:lstStyle/>
                    <a:p>
                      <a:r>
                        <a:rPr lang="en-US" sz="1000"/>
                        <a:t>n/a</a:t>
                      </a:r>
                    </a:p>
                  </a:txBody>
                  <a:tcPr/>
                </a:tc>
                <a:extLst>
                  <a:ext uri="{0D108BD9-81ED-4DB2-BD59-A6C34878D82A}">
                    <a16:rowId xmlns:a16="http://schemas.microsoft.com/office/drawing/2014/main" val="2056856399"/>
                  </a:ext>
                </a:extLst>
              </a:tr>
              <a:tr h="370840">
                <a:tc>
                  <a:txBody>
                    <a:bodyPr/>
                    <a:lstStyle/>
                    <a:p>
                      <a:r>
                        <a:rPr lang="en-US" sz="1000"/>
                        <a:t>@motomelbicicletas</a:t>
                      </a:r>
                    </a:p>
                  </a:txBody>
                  <a:tcPr/>
                </a:tc>
                <a:tc>
                  <a:txBody>
                    <a:bodyPr/>
                    <a:lstStyle/>
                    <a:p>
                      <a:r>
                        <a:rPr lang="en-US" sz="1000"/>
                        <a:t>6141</a:t>
                      </a:r>
                    </a:p>
                  </a:txBody>
                  <a:tcPr/>
                </a:tc>
                <a:tc>
                  <a:txBody>
                    <a:bodyPr/>
                    <a:lstStyle/>
                    <a:p>
                      <a:r>
                        <a:rPr lang="en-US" sz="1000"/>
                        <a:t>4028</a:t>
                      </a:r>
                    </a:p>
                  </a:txBody>
                  <a:tcPr/>
                </a:tc>
                <a:tc>
                  <a:txBody>
                    <a:bodyPr/>
                    <a:lstStyle/>
                    <a:p>
                      <a:r>
                        <a:rPr lang="en-US" sz="1000"/>
                        <a:t>60</a:t>
                      </a:r>
                    </a:p>
                  </a:txBody>
                  <a:tcPr/>
                </a:tc>
                <a:tc>
                  <a:txBody>
                    <a:bodyPr/>
                    <a:lstStyle/>
                    <a:p>
                      <a:r>
                        <a:rPr lang="en-US" sz="1000"/>
                        <a:t>10</a:t>
                      </a:r>
                    </a:p>
                  </a:txBody>
                  <a:tcPr/>
                </a:tc>
                <a:tc>
                  <a:txBody>
                    <a:bodyPr/>
                    <a:lstStyle/>
                    <a:p>
                      <a:r>
                        <a:rPr lang="en-US" sz="1000"/>
                        <a:t>27</a:t>
                      </a:r>
                    </a:p>
                  </a:txBody>
                  <a:tcPr/>
                </a:tc>
                <a:tc>
                  <a:txBody>
                    <a:bodyPr/>
                    <a:lstStyle/>
                    <a:p>
                      <a:r>
                        <a:rPr lang="en-US" sz="1000"/>
                        <a:t>97</a:t>
                      </a:r>
                    </a:p>
                  </a:txBody>
                  <a:tcPr/>
                </a:tc>
                <a:tc>
                  <a:txBody>
                    <a:bodyPr/>
                    <a:lstStyle/>
                    <a:p>
                      <a:r>
                        <a:rPr lang="en-US" sz="1000"/>
                        <a:t>4483</a:t>
                      </a:r>
                    </a:p>
                  </a:txBody>
                  <a:tcPr/>
                </a:tc>
                <a:tc>
                  <a:txBody>
                    <a:bodyPr/>
                    <a:lstStyle/>
                    <a:p>
                      <a:r>
                        <a:rPr lang="en-US" sz="1000"/>
                        <a:t>1276</a:t>
                      </a:r>
                    </a:p>
                  </a:txBody>
                  <a:tcPr/>
                </a:tc>
                <a:tc>
                  <a:txBody>
                    <a:bodyPr/>
                    <a:lstStyle/>
                    <a:p>
                      <a:r>
                        <a:rPr lang="en-US" sz="1000"/>
                        <a:t>1.4386 %</a:t>
                      </a:r>
                    </a:p>
                  </a:txBody>
                  <a:tcPr/>
                </a:tc>
                <a:extLst>
                  <a:ext uri="{0D108BD9-81ED-4DB2-BD59-A6C34878D82A}">
                    <a16:rowId xmlns:a16="http://schemas.microsoft.com/office/drawing/2014/main" val="2077081662"/>
                  </a:ext>
                </a:extLst>
              </a:tr>
            </a:tbl>
          </a:graphicData>
        </a:graphic>
      </p:graphicFrame>
      <p:sp>
        <p:nvSpPr>
          <p:cNvPr id="4" name="Text Placeholder 3">
            <a:extLst>
              <a:ext uri="{FF2B5EF4-FFF2-40B4-BE49-F238E27FC236}">
                <a16:creationId xmlns:a16="http://schemas.microsoft.com/office/drawing/2014/main" id="{0E6A85EA-4B56-45AE-8F12-CE4C0F780C8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298842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8FE02-BBC8-49AB-A843-EC5B8DB4B85B}"/>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0001AD89-C4BD-4C83-9330-00FAEF3391BF}"/>
              </a:ext>
            </a:extLst>
          </p:cNvPr>
          <p:cNvGraphicFramePr>
            <a:graphicFrameLocks noGrp="1"/>
          </p:cNvGraphicFramePr>
          <p:nvPr>
            <p:ph type="chart" sz="quarter" idx="13"/>
            <p:extLst>
              <p:ext uri="{D42A27DB-BD31-4B8C-83A1-F6EECF244321}">
                <p14:modId xmlns:p14="http://schemas.microsoft.com/office/powerpoint/2010/main" val="4283769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F060A9-F5B9-4645-A8F7-957E82169A7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6FE0B2D-6C45-4399-A803-98B40D1E83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7690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3D059-9EDA-4651-82C3-36E4E0BA98FD}"/>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780E4E14-07AB-457E-9529-C51D276C014A}"/>
              </a:ext>
            </a:extLst>
          </p:cNvPr>
          <p:cNvGraphicFramePr>
            <a:graphicFrameLocks noGrp="1"/>
          </p:cNvGraphicFramePr>
          <p:nvPr>
            <p:ph type="chart" sz="quarter" idx="13"/>
            <p:extLst>
              <p:ext uri="{D42A27DB-BD31-4B8C-83A1-F6EECF244321}">
                <p14:modId xmlns:p14="http://schemas.microsoft.com/office/powerpoint/2010/main" val="3696760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01CF8C-64D4-4D91-A14C-0873D44DA2D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ED9BD65-C409-489E-81FE-009F741DCE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584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D2C1F-245D-43B8-B805-BCE2C7FFFD34}"/>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4D00B42C-CEF2-4FC2-8047-EC7215D0B311}"/>
              </a:ext>
            </a:extLst>
          </p:cNvPr>
          <p:cNvGraphicFramePr>
            <a:graphicFrameLocks noGrp="1"/>
          </p:cNvGraphicFramePr>
          <p:nvPr>
            <p:ph type="chart" sz="quarter" idx="13"/>
            <p:extLst>
              <p:ext uri="{D42A27DB-BD31-4B8C-83A1-F6EECF244321}">
                <p14:modId xmlns:p14="http://schemas.microsoft.com/office/powerpoint/2010/main" val="1347361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863AFA-25FD-4590-9852-19A52D1D976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83E137C-0958-4F10-A327-88EFE7AFB3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9184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B9318-C63A-4393-95BD-2CF7DE920099}"/>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0A307440-A0DE-4F8F-8E8F-2A6C51CB4414}"/>
              </a:ext>
            </a:extLst>
          </p:cNvPr>
          <p:cNvGraphicFramePr>
            <a:graphicFrameLocks noGrp="1"/>
          </p:cNvGraphicFramePr>
          <p:nvPr>
            <p:ph type="chart" sz="quarter" idx="13"/>
            <p:extLst>
              <p:ext uri="{D42A27DB-BD31-4B8C-83A1-F6EECF244321}">
                <p14:modId xmlns:p14="http://schemas.microsoft.com/office/powerpoint/2010/main" val="2375154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587D06-EDB1-4E0B-9D99-596403B7A3C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44F0918-85E1-4E1A-BF9B-C8B9FD8728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6270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131EA-3D49-4E1A-92B4-5B33D74EBEE6}"/>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F17E4C2B-34DB-4E06-9918-B88A999CCFB5}"/>
              </a:ext>
            </a:extLst>
          </p:cNvPr>
          <p:cNvGraphicFramePr>
            <a:graphicFrameLocks noGrp="1"/>
          </p:cNvGraphicFramePr>
          <p:nvPr>
            <p:ph type="chart" sz="quarter" idx="13"/>
            <p:extLst>
              <p:ext uri="{D42A27DB-BD31-4B8C-83A1-F6EECF244321}">
                <p14:modId xmlns:p14="http://schemas.microsoft.com/office/powerpoint/2010/main" val="4005036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934491-FA33-40FA-879E-0CB264F1A82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46E2C04-CDF6-4830-93F5-3C3CC5495A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1560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518E7-B089-4731-A8FD-902E3BF9827C}"/>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15E1E6AE-0C89-4E8E-824B-DEDC3ECB92FF}"/>
              </a:ext>
            </a:extLst>
          </p:cNvPr>
          <p:cNvGraphicFramePr>
            <a:graphicFrameLocks noGrp="1"/>
          </p:cNvGraphicFramePr>
          <p:nvPr>
            <p:ph type="chart" sz="quarter" idx="13"/>
            <p:extLst>
              <p:ext uri="{D42A27DB-BD31-4B8C-83A1-F6EECF244321}">
                <p14:modId xmlns:p14="http://schemas.microsoft.com/office/powerpoint/2010/main" val="2811865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E1B204-3B9B-4B98-AF7D-E54440C51A3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60DAD97-A27E-4544-858F-8601FADA7D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0258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99857-A03B-4EA4-9CED-5C9E94BCEA9F}"/>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36DE073B-D7E8-4552-B4E0-B82A04371F4E}"/>
              </a:ext>
            </a:extLst>
          </p:cNvPr>
          <p:cNvGraphicFramePr>
            <a:graphicFrameLocks noGrp="1"/>
          </p:cNvGraphicFramePr>
          <p:nvPr>
            <p:ph type="chart" sz="quarter" idx="13"/>
            <p:extLst>
              <p:ext uri="{D42A27DB-BD31-4B8C-83A1-F6EECF244321}">
                <p14:modId xmlns:p14="http://schemas.microsoft.com/office/powerpoint/2010/main" val="3343585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8A8753-A799-4B5B-B35A-63616645F6A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279E2A6-E94D-4FCC-B0E4-DD9F5322FC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6219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4B2E7-55AD-4442-A76A-779A9EEDB155}"/>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2D0674BD-EEA3-422F-923E-3D82BF5415ED}"/>
              </a:ext>
            </a:extLst>
          </p:cNvPr>
          <p:cNvGraphicFramePr>
            <a:graphicFrameLocks noGrp="1"/>
          </p:cNvGraphicFramePr>
          <p:nvPr>
            <p:ph type="chart" sz="quarter" idx="13"/>
            <p:extLst>
              <p:ext uri="{D42A27DB-BD31-4B8C-83A1-F6EECF244321}">
                <p14:modId xmlns:p14="http://schemas.microsoft.com/office/powerpoint/2010/main" val="1123214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C1687F-A1E1-4F05-A237-E0C7485A73A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CD7A4F6-2C50-402F-8FC4-AE072ECB82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9793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2D2FD-7704-4057-BDD8-4B7CF85477D9}"/>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0C34EC77-B516-494C-BA91-939DEBA473AC}"/>
              </a:ext>
            </a:extLst>
          </p:cNvPr>
          <p:cNvGraphicFramePr>
            <a:graphicFrameLocks noGrp="1"/>
          </p:cNvGraphicFramePr>
          <p:nvPr>
            <p:ph type="chart" sz="quarter" idx="13"/>
            <p:extLst>
              <p:ext uri="{D42A27DB-BD31-4B8C-83A1-F6EECF244321}">
                <p14:modId xmlns:p14="http://schemas.microsoft.com/office/powerpoint/2010/main" val="1446257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025545-966D-403E-BAEC-FC76EE83CCF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BFD6EA7-38B4-41C1-9761-1F44C76DF9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0891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EF3AA-7AD9-4B77-AAF2-F7B4E7AB1933}"/>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E7168416-1425-4B4F-861C-F71708EE6486}"/>
              </a:ext>
            </a:extLst>
          </p:cNvPr>
          <p:cNvGraphicFramePr>
            <a:graphicFrameLocks noGrp="1"/>
          </p:cNvGraphicFramePr>
          <p:nvPr>
            <p:ph type="chart" sz="quarter" idx="13"/>
            <p:extLst>
              <p:ext uri="{D42A27DB-BD31-4B8C-83A1-F6EECF244321}">
                <p14:modId xmlns:p14="http://schemas.microsoft.com/office/powerpoint/2010/main" val="3012334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9A5D14-EF6E-4D7F-8185-F8D2C2E1D89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F8835F9-843B-44DA-A041-032A7474D1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0635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83CE6-F076-499A-92C2-676EEEDE0BC9}"/>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F5DFB031-3508-4344-8193-38CE56264A89}"/>
              </a:ext>
            </a:extLst>
          </p:cNvPr>
          <p:cNvGraphicFramePr>
            <a:graphicFrameLocks noGrp="1"/>
          </p:cNvGraphicFramePr>
          <p:nvPr>
            <p:ph type="chart" sz="quarter" idx="13"/>
            <p:extLst>
              <p:ext uri="{D42A27DB-BD31-4B8C-83A1-F6EECF244321}">
                <p14:modId xmlns:p14="http://schemas.microsoft.com/office/powerpoint/2010/main" val="1008419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AEE359-088E-4D48-A26C-B1A4F43416C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76FBC80-1B21-4A89-8F6D-0922CF8C1C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8569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9761C-48D8-4659-A16C-C560697A4851}"/>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8F25A107-4A68-43A9-9C5E-87D170C4F6E1}"/>
              </a:ext>
            </a:extLst>
          </p:cNvPr>
          <p:cNvGraphicFramePr>
            <a:graphicFrameLocks noGrp="1"/>
          </p:cNvGraphicFramePr>
          <p:nvPr>
            <p:ph type="chart" sz="quarter" idx="13"/>
            <p:extLst>
              <p:ext uri="{D42A27DB-BD31-4B8C-83A1-F6EECF244321}">
                <p14:modId xmlns:p14="http://schemas.microsoft.com/office/powerpoint/2010/main" val="33903211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C15937-FDEA-4043-9668-CB958460D2F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790B55E-3EDD-4FFD-8418-AA546A9EFB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72794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A4B20-A406-4F9E-8016-B65BADCEAEE4}"/>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DBFE70B0-8819-40C8-8AF0-30C48568C7A5}"/>
              </a:ext>
            </a:extLst>
          </p:cNvPr>
          <p:cNvGraphicFramePr>
            <a:graphicFrameLocks noGrp="1"/>
          </p:cNvGraphicFramePr>
          <p:nvPr>
            <p:ph type="tbl" sz="quarter" idx="13"/>
            <p:extLst>
              <p:ext uri="{D42A27DB-BD31-4B8C-83A1-F6EECF244321}">
                <p14:modId xmlns:p14="http://schemas.microsoft.com/office/powerpoint/2010/main" val="117788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4468008"/>
                    </a:ext>
                  </a:extLst>
                </a:gridCol>
                <a:gridCol w="1399032">
                  <a:extLst>
                    <a:ext uri="{9D8B030D-6E8A-4147-A177-3AD203B41FA5}">
                      <a16:colId xmlns:a16="http://schemas.microsoft.com/office/drawing/2014/main" val="1685433958"/>
                    </a:ext>
                  </a:extLst>
                </a:gridCol>
                <a:gridCol w="1399032">
                  <a:extLst>
                    <a:ext uri="{9D8B030D-6E8A-4147-A177-3AD203B41FA5}">
                      <a16:colId xmlns:a16="http://schemas.microsoft.com/office/drawing/2014/main" val="1221856771"/>
                    </a:ext>
                  </a:extLst>
                </a:gridCol>
                <a:gridCol w="1399032">
                  <a:extLst>
                    <a:ext uri="{9D8B030D-6E8A-4147-A177-3AD203B41FA5}">
                      <a16:colId xmlns:a16="http://schemas.microsoft.com/office/drawing/2014/main" val="2429115458"/>
                    </a:ext>
                  </a:extLst>
                </a:gridCol>
                <a:gridCol w="1399032">
                  <a:extLst>
                    <a:ext uri="{9D8B030D-6E8A-4147-A177-3AD203B41FA5}">
                      <a16:colId xmlns:a16="http://schemas.microsoft.com/office/drawing/2014/main" val="2101506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960884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474.37037037037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674.71759259259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1149.087962963</a:t>
                      </a:r>
                    </a:p>
                  </a:txBody>
                  <a:tcPr/>
                </a:tc>
                <a:extLst>
                  <a:ext uri="{0D108BD9-81ED-4DB2-BD59-A6C34878D82A}">
                    <a16:rowId xmlns:a16="http://schemas.microsoft.com/office/drawing/2014/main" val="3712623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543.28426395939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662.88324873096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1206.1675126904</a:t>
                      </a:r>
                    </a:p>
                  </a:txBody>
                  <a:tcPr/>
                </a:tc>
                <a:extLst>
                  <a:ext uri="{0D108BD9-81ED-4DB2-BD59-A6C34878D82A}">
                    <a16:rowId xmlns:a16="http://schemas.microsoft.com/office/drawing/2014/main" val="2807856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531.58385093168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261.32919254658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792.91304347826</a:t>
                      </a:r>
                    </a:p>
                  </a:txBody>
                  <a:tcPr/>
                </a:tc>
                <a:extLst>
                  <a:ext uri="{0D108BD9-81ED-4DB2-BD59-A6C34878D82A}">
                    <a16:rowId xmlns:a16="http://schemas.microsoft.com/office/drawing/2014/main" val="200817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202.15189873418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308.93670886076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511.08860759494</a:t>
                      </a:r>
                    </a:p>
                  </a:txBody>
                  <a:tcPr/>
                </a:tc>
                <a:extLst>
                  <a:ext uri="{0D108BD9-81ED-4DB2-BD59-A6C34878D82A}">
                    <a16:rowId xmlns:a16="http://schemas.microsoft.com/office/drawing/2014/main" val="392317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256.70714285714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437.79285714286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694.5</a:t>
                      </a:r>
                    </a:p>
                  </a:txBody>
                  <a:tcPr/>
                </a:tc>
                <a:extLst>
                  <a:ext uri="{0D108BD9-81ED-4DB2-BD59-A6C34878D82A}">
                    <a16:rowId xmlns:a16="http://schemas.microsoft.com/office/drawing/2014/main" val="2082692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732.26446280992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658.21487603306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1390.479338843</a:t>
                      </a:r>
                    </a:p>
                  </a:txBody>
                  <a:tcPr/>
                </a:tc>
                <a:extLst>
                  <a:ext uri="{0D108BD9-81ED-4DB2-BD59-A6C34878D82A}">
                    <a16:rowId xmlns:a16="http://schemas.microsoft.com/office/drawing/2014/main" val="4217022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#SomosRaleigh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128.22314049587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14.842975206612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143.06611570248</a:t>
                      </a:r>
                    </a:p>
                  </a:txBody>
                  <a:tcPr/>
                </a:tc>
                <a:extLst>
                  <a:ext uri="{0D108BD9-81ED-4DB2-BD59-A6C34878D82A}">
                    <a16:rowId xmlns:a16="http://schemas.microsoft.com/office/drawing/2014/main" val="1817367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678.42105263158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361.88596491228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1040.3070175439</a:t>
                      </a:r>
                    </a:p>
                  </a:txBody>
                  <a:tcPr/>
                </a:tc>
                <a:extLst>
                  <a:ext uri="{0D108BD9-81ED-4DB2-BD59-A6C34878D82A}">
                    <a16:rowId xmlns:a16="http://schemas.microsoft.com/office/drawing/2014/main" val="278562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823.73831775701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770.8785046729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1594.6168224299</a:t>
                      </a:r>
                    </a:p>
                  </a:txBody>
                  <a:tcPr/>
                </a:tc>
                <a:extLst>
                  <a:ext uri="{0D108BD9-81ED-4DB2-BD59-A6C34878D82A}">
                    <a16:rowId xmlns:a16="http://schemas.microsoft.com/office/drawing/2014/main" val="654654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204.95192307692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442.73076923077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647.68269230769</a:t>
                      </a:r>
                    </a:p>
                  </a:txBody>
                  <a:tcPr/>
                </a:tc>
                <a:extLst>
                  <a:ext uri="{0D108BD9-81ED-4DB2-BD59-A6C34878D82A}">
                    <a16:rowId xmlns:a16="http://schemas.microsoft.com/office/drawing/2014/main" val="148093831"/>
                  </a:ext>
                </a:extLst>
              </a:tr>
            </a:tbl>
          </a:graphicData>
        </a:graphic>
      </p:graphicFrame>
      <p:sp>
        <p:nvSpPr>
          <p:cNvPr id="4" name="Text Placeholder 3">
            <a:extLst>
              <a:ext uri="{FF2B5EF4-FFF2-40B4-BE49-F238E27FC236}">
                <a16:creationId xmlns:a16="http://schemas.microsoft.com/office/drawing/2014/main" id="{852ED33A-3617-4246-A211-D99837BCF761}"/>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167540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AA4D5-E3D5-4F71-9F7C-48FE55C31C67}"/>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18D77290-861B-4F6C-8D77-1264E353ECFE}"/>
              </a:ext>
            </a:extLst>
          </p:cNvPr>
          <p:cNvGraphicFramePr>
            <a:graphicFrameLocks noGrp="1"/>
          </p:cNvGraphicFramePr>
          <p:nvPr>
            <p:ph type="tbl" sz="quarter" idx="13"/>
            <p:extLst>
              <p:ext uri="{D42A27DB-BD31-4B8C-83A1-F6EECF244321}">
                <p14:modId xmlns:p14="http://schemas.microsoft.com/office/powerpoint/2010/main" val="151901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10768410"/>
                    </a:ext>
                  </a:extLst>
                </a:gridCol>
                <a:gridCol w="1399032">
                  <a:extLst>
                    <a:ext uri="{9D8B030D-6E8A-4147-A177-3AD203B41FA5}">
                      <a16:colId xmlns:a16="http://schemas.microsoft.com/office/drawing/2014/main" val="2288854155"/>
                    </a:ext>
                  </a:extLst>
                </a:gridCol>
                <a:gridCol w="1399032">
                  <a:extLst>
                    <a:ext uri="{9D8B030D-6E8A-4147-A177-3AD203B41FA5}">
                      <a16:colId xmlns:a16="http://schemas.microsoft.com/office/drawing/2014/main" val="2493988643"/>
                    </a:ext>
                  </a:extLst>
                </a:gridCol>
                <a:gridCol w="1399032">
                  <a:extLst>
                    <a:ext uri="{9D8B030D-6E8A-4147-A177-3AD203B41FA5}">
                      <a16:colId xmlns:a16="http://schemas.microsoft.com/office/drawing/2014/main" val="686274768"/>
                    </a:ext>
                  </a:extLst>
                </a:gridCol>
                <a:gridCol w="1399032">
                  <a:extLst>
                    <a:ext uri="{9D8B030D-6E8A-4147-A177-3AD203B41FA5}">
                      <a16:colId xmlns:a16="http://schemas.microsoft.com/office/drawing/2014/main" val="980555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745249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762.45161290323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876.83870967742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1639.2903225806</a:t>
                      </a:r>
                    </a:p>
                  </a:txBody>
                  <a:tcPr/>
                </a:tc>
                <a:extLst>
                  <a:ext uri="{0D108BD9-81ED-4DB2-BD59-A6C34878D82A}">
                    <a16:rowId xmlns:a16="http://schemas.microsoft.com/office/drawing/2014/main" val="101491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789.96703296703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452.89010989011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1242.8571428571</a:t>
                      </a:r>
                    </a:p>
                  </a:txBody>
                  <a:tcPr/>
                </a:tc>
                <a:extLst>
                  <a:ext uri="{0D108BD9-81ED-4DB2-BD59-A6C34878D82A}">
                    <a16:rowId xmlns:a16="http://schemas.microsoft.com/office/drawing/2014/main" val="455608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524.48888888889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892.37777777778</a:t>
                      </a:r>
                    </a:p>
                  </a:txBody>
                  <a:tcPr/>
                </a:tc>
                <a:extLst>
                  <a:ext uri="{0D108BD9-81ED-4DB2-BD59-A6C34878D82A}">
                    <a16:rowId xmlns:a16="http://schemas.microsoft.com/office/drawing/2014/main" val="1686840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880.58823529412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963.43529411765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1844.0235294118</a:t>
                      </a:r>
                    </a:p>
                  </a:txBody>
                  <a:tcPr/>
                </a:tc>
                <a:extLst>
                  <a:ext uri="{0D108BD9-81ED-4DB2-BD59-A6C34878D82A}">
                    <a16:rowId xmlns:a16="http://schemas.microsoft.com/office/drawing/2014/main" val="4128619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35.588235294118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4.0352941176471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39.623529411765</a:t>
                      </a:r>
                    </a:p>
                  </a:txBody>
                  <a:tcPr/>
                </a:tc>
                <a:extLst>
                  <a:ext uri="{0D108BD9-81ED-4DB2-BD59-A6C34878D82A}">
                    <a16:rowId xmlns:a16="http://schemas.microsoft.com/office/drawing/2014/main" val="238478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637.32926829268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541.9756097561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1179.3048780488</a:t>
                      </a:r>
                    </a:p>
                  </a:txBody>
                  <a:tcPr/>
                </a:tc>
                <a:extLst>
                  <a:ext uri="{0D108BD9-81ED-4DB2-BD59-A6C34878D82A}">
                    <a16:rowId xmlns:a16="http://schemas.microsoft.com/office/drawing/2014/main" val="4128710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#DesafiandoTodosLosTerrenos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116.75308641975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12.765432098765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129.51851851852</a:t>
                      </a:r>
                    </a:p>
                  </a:txBody>
                  <a:tcPr/>
                </a:tc>
                <a:extLst>
                  <a:ext uri="{0D108BD9-81ED-4DB2-BD59-A6C34878D82A}">
                    <a16:rowId xmlns:a16="http://schemas.microsoft.com/office/drawing/2014/main" val="3061102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#FamiliaAzzurra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131.9875</a:t>
                      </a:r>
                    </a:p>
                  </a:txBody>
                  <a:tcPr/>
                </a:tc>
                <a:extLst>
                  <a:ext uri="{0D108BD9-81ED-4DB2-BD59-A6C34878D82A}">
                    <a16:rowId xmlns:a16="http://schemas.microsoft.com/office/drawing/2014/main" val="180988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#vivivenzo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779.16455696203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507.39240506329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1286.5569620253</a:t>
                      </a:r>
                    </a:p>
                  </a:txBody>
                  <a:tcPr/>
                </a:tc>
                <a:extLst>
                  <a:ext uri="{0D108BD9-81ED-4DB2-BD59-A6C34878D82A}">
                    <a16:rowId xmlns:a16="http://schemas.microsoft.com/office/drawing/2014/main" val="4188683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35.794871794872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162.60256410256</a:t>
                      </a:r>
                    </a:p>
                  </a:txBody>
                  <a:tcPr/>
                </a:tc>
                <a:extLst>
                  <a:ext uri="{0D108BD9-81ED-4DB2-BD59-A6C34878D82A}">
                    <a16:rowId xmlns:a16="http://schemas.microsoft.com/office/drawing/2014/main" val="536552342"/>
                  </a:ext>
                </a:extLst>
              </a:tr>
            </a:tbl>
          </a:graphicData>
        </a:graphic>
      </p:graphicFrame>
      <p:sp>
        <p:nvSpPr>
          <p:cNvPr id="4" name="Text Placeholder 3">
            <a:extLst>
              <a:ext uri="{FF2B5EF4-FFF2-40B4-BE49-F238E27FC236}">
                <a16:creationId xmlns:a16="http://schemas.microsoft.com/office/drawing/2014/main" id="{1BF83C1A-F27E-4198-9081-864139DB4B3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621624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C7EDC-E435-45EF-9927-2F0BAD05064B}"/>
              </a:ext>
            </a:extLst>
          </p:cNvPr>
          <p:cNvSpPr>
            <a:spLocks noGrp="1"/>
          </p:cNvSpPr>
          <p:nvPr>
            <p:ph type="title"/>
          </p:nvPr>
        </p:nvSpPr>
        <p:spPr/>
        <p:txBody>
          <a:bodyPr/>
          <a:lstStyle/>
          <a:p>
            <a:r>
              <a:rPr lang="en-US"/>
              <a:t>Instagram Posts Table | Teknialbikes - 1 of 25</a:t>
            </a:r>
          </a:p>
        </p:txBody>
      </p:sp>
      <p:graphicFrame>
        <p:nvGraphicFramePr>
          <p:cNvPr id="5" name="Table Placeholder 4">
            <a:extLst>
              <a:ext uri="{FF2B5EF4-FFF2-40B4-BE49-F238E27FC236}">
                <a16:creationId xmlns:a16="http://schemas.microsoft.com/office/drawing/2014/main" id="{7BF9FA98-6505-4D60-AFDD-819577B4B055}"/>
              </a:ext>
            </a:extLst>
          </p:cNvPr>
          <p:cNvGraphicFramePr>
            <a:graphicFrameLocks noGrp="1"/>
          </p:cNvGraphicFramePr>
          <p:nvPr>
            <p:ph type="tbl" sz="quarter" idx="13"/>
            <p:extLst>
              <p:ext uri="{D42A27DB-BD31-4B8C-83A1-F6EECF244321}">
                <p14:modId xmlns:p14="http://schemas.microsoft.com/office/powerpoint/2010/main" val="317685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44759248"/>
                    </a:ext>
                  </a:extLst>
                </a:gridCol>
                <a:gridCol w="1810512">
                  <a:extLst>
                    <a:ext uri="{9D8B030D-6E8A-4147-A177-3AD203B41FA5}">
                      <a16:colId xmlns:a16="http://schemas.microsoft.com/office/drawing/2014/main" val="45463955"/>
                    </a:ext>
                  </a:extLst>
                </a:gridCol>
                <a:gridCol w="822960">
                  <a:extLst>
                    <a:ext uri="{9D8B030D-6E8A-4147-A177-3AD203B41FA5}">
                      <a16:colId xmlns:a16="http://schemas.microsoft.com/office/drawing/2014/main" val="1357132194"/>
                    </a:ext>
                  </a:extLst>
                </a:gridCol>
                <a:gridCol w="822960">
                  <a:extLst>
                    <a:ext uri="{9D8B030D-6E8A-4147-A177-3AD203B41FA5}">
                      <a16:colId xmlns:a16="http://schemas.microsoft.com/office/drawing/2014/main" val="3514016784"/>
                    </a:ext>
                  </a:extLst>
                </a:gridCol>
                <a:gridCol w="822960">
                  <a:extLst>
                    <a:ext uri="{9D8B030D-6E8A-4147-A177-3AD203B41FA5}">
                      <a16:colId xmlns:a16="http://schemas.microsoft.com/office/drawing/2014/main" val="31201903"/>
                    </a:ext>
                  </a:extLst>
                </a:gridCol>
                <a:gridCol w="822960">
                  <a:extLst>
                    <a:ext uri="{9D8B030D-6E8A-4147-A177-3AD203B41FA5}">
                      <a16:colId xmlns:a16="http://schemas.microsoft.com/office/drawing/2014/main" val="2011709492"/>
                    </a:ext>
                  </a:extLst>
                </a:gridCol>
                <a:gridCol w="822960">
                  <a:extLst>
                    <a:ext uri="{9D8B030D-6E8A-4147-A177-3AD203B41FA5}">
                      <a16:colId xmlns:a16="http://schemas.microsoft.com/office/drawing/2014/main" val="2615965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6796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- 2021-06-11 15:42:52</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esta bici, y caer el domingo con el mejor regalo para el #diadelpadre? 🎁🚲💥
Para participar sólo tenés que hacer dos cosas: 
1️⃣ Seguirnos en olmobikes 
2️⃣ Etiquetar al menos a 3 amigxs en este post, para que puedan participar.
¡Dale, que sorteamos el viernes 18, y puede ser tuya! 🙌
⚠️ OJO CON LOS FAKES: Algunos de nuestros seguidores están recibiendo mensajes en los que les dicen que resultaron ganadores del sorteo y los invitan a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199202507_178263400905863_4423050637453519045_n.jpg?_nc_cat=103&amp;ccb=1-3&amp;_nc_sid=8ae9d6&amp;_nc_ohc=lZEG17TP6NcAX9gOBm5&amp;_nc_ht=scontent-iad3-2.cdninstagram.com&amp;oh=9f28a97c6f257cc48eb24cf186602df5&amp;oe=60F67434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40966661"/>
                  </a:ext>
                </a:extLst>
              </a:tr>
            </a:tbl>
          </a:graphicData>
        </a:graphic>
      </p:graphicFrame>
      <p:sp>
        <p:nvSpPr>
          <p:cNvPr id="4" name="Text Placeholder 3">
            <a:extLst>
              <a:ext uri="{FF2B5EF4-FFF2-40B4-BE49-F238E27FC236}">
                <a16:creationId xmlns:a16="http://schemas.microsoft.com/office/drawing/2014/main" id="{13C80508-62D7-494D-8B8D-B407B167EB7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019181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8FC5B-5BE6-46FD-B30E-664F01E8A89E}"/>
              </a:ext>
            </a:extLst>
          </p:cNvPr>
          <p:cNvSpPr>
            <a:spLocks noGrp="1"/>
          </p:cNvSpPr>
          <p:nvPr>
            <p:ph type="title"/>
          </p:nvPr>
        </p:nvSpPr>
        <p:spPr/>
        <p:txBody>
          <a:bodyPr/>
          <a:lstStyle/>
          <a:p>
            <a:r>
              <a:rPr lang="en-US"/>
              <a:t>Instagram Posts Table | Teknialbikes - 2 of 25</a:t>
            </a:r>
          </a:p>
        </p:txBody>
      </p:sp>
      <p:graphicFrame>
        <p:nvGraphicFramePr>
          <p:cNvPr id="5" name="Table Placeholder 4">
            <a:extLst>
              <a:ext uri="{FF2B5EF4-FFF2-40B4-BE49-F238E27FC236}">
                <a16:creationId xmlns:a16="http://schemas.microsoft.com/office/drawing/2014/main" id="{816B9931-007B-41DC-B117-2E06C7ED6845}"/>
              </a:ext>
            </a:extLst>
          </p:cNvPr>
          <p:cNvGraphicFramePr>
            <a:graphicFrameLocks noGrp="1"/>
          </p:cNvGraphicFramePr>
          <p:nvPr>
            <p:ph type="tbl" sz="quarter" idx="13"/>
            <p:extLst>
              <p:ext uri="{D42A27DB-BD31-4B8C-83A1-F6EECF244321}">
                <p14:modId xmlns:p14="http://schemas.microsoft.com/office/powerpoint/2010/main" val="1545902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72893702"/>
                    </a:ext>
                  </a:extLst>
                </a:gridCol>
                <a:gridCol w="1810512">
                  <a:extLst>
                    <a:ext uri="{9D8B030D-6E8A-4147-A177-3AD203B41FA5}">
                      <a16:colId xmlns:a16="http://schemas.microsoft.com/office/drawing/2014/main" val="4047428122"/>
                    </a:ext>
                  </a:extLst>
                </a:gridCol>
                <a:gridCol w="822960">
                  <a:extLst>
                    <a:ext uri="{9D8B030D-6E8A-4147-A177-3AD203B41FA5}">
                      <a16:colId xmlns:a16="http://schemas.microsoft.com/office/drawing/2014/main" val="2065148443"/>
                    </a:ext>
                  </a:extLst>
                </a:gridCol>
                <a:gridCol w="822960">
                  <a:extLst>
                    <a:ext uri="{9D8B030D-6E8A-4147-A177-3AD203B41FA5}">
                      <a16:colId xmlns:a16="http://schemas.microsoft.com/office/drawing/2014/main" val="871652258"/>
                    </a:ext>
                  </a:extLst>
                </a:gridCol>
                <a:gridCol w="822960">
                  <a:extLst>
                    <a:ext uri="{9D8B030D-6E8A-4147-A177-3AD203B41FA5}">
                      <a16:colId xmlns:a16="http://schemas.microsoft.com/office/drawing/2014/main" val="2839251975"/>
                    </a:ext>
                  </a:extLst>
                </a:gridCol>
                <a:gridCol w="822960">
                  <a:extLst>
                    <a:ext uri="{9D8B030D-6E8A-4147-A177-3AD203B41FA5}">
                      <a16:colId xmlns:a16="http://schemas.microsoft.com/office/drawing/2014/main" val="3622983993"/>
                    </a:ext>
                  </a:extLst>
                </a:gridCol>
                <a:gridCol w="822960">
                  <a:extLst>
                    <a:ext uri="{9D8B030D-6E8A-4147-A177-3AD203B41FA5}">
                      <a16:colId xmlns:a16="http://schemas.microsoft.com/office/drawing/2014/main" val="3896771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7596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- 2021-05-01 13:41:43</a:t>
                      </a:r>
                      <a:r>
                        <a:rPr kumimoji="0" lang="es-ES" sz="1000" b="0" i="0" u="none" strike="noStrike" kern="1200" cap="none" spc="0" normalizeH="0" baseline="0" noProof="0">
                          <a:ln>
                            <a:noFill/>
                          </a:ln>
                          <a:solidFill>
                            <a:prstClr val="black"/>
                          </a:solidFill>
                          <a:effectLst/>
                          <a:uLnTx/>
                          <a:uFillTx/>
                          <a:latin typeface="+mn-lt"/>
                          <a:ea typeface="+mn-ea"/>
                          <a:cs typeface="+mn-cs"/>
                        </a:rPr>
                        <a:t>
 🔥SORTEO🔥
A pedido de todos ustedes queremos regalar una #VenzoBike en agradecimiento por el aguante de la comunidad más grande del país!! 💪🏻💪🏻
.
.
Para participar:
🚲 Seguinos en Insta y Facebook de venzoarg  teamvenzo.arg y grupocarloskarabitian
🚲Dale like a esta publicación
🚲Comentá arrobando a dos amigos
.
Listo!! Ya estás participando!! 🤩
.
.
*Se sorteará el día 29 de Mayo del 2021, en el #DiadelBicicletero.
*Si el ganador no cumple con todos los pasos, se vuelve a sortear.
.
🍀 MUCHA SUERTE A TODOS!!!
#SOMOSVENZO 🍀
.
.
#venzo #vivivenzo #venzobikes #bike #biker #mtb #mtblife #cycling #ciclismo #ciclismoargentino #bicicleta #sorteo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181150463_518311739307159_3756422132431557292_n.jpg?_nc_cat=101&amp;ccb=1-5&amp;_nc_sid=8ae9d6&amp;_nc_ohc=MeS0Elfu1MMAX8Hb85p&amp;_nc_ht=scontent-iad3-1.cdninstagram.com&amp;edm=AL-3X8kEAAAA&amp;oh=00_AT8vja0Z3c5Eb_a030Wr_snX0yutu_VL_-olxPCs55Uq2g&amp;oe=620A8F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91080254"/>
                  </a:ext>
                </a:extLst>
              </a:tr>
            </a:tbl>
          </a:graphicData>
        </a:graphic>
      </p:graphicFrame>
      <p:sp>
        <p:nvSpPr>
          <p:cNvPr id="4" name="Text Placeholder 3">
            <a:extLst>
              <a:ext uri="{FF2B5EF4-FFF2-40B4-BE49-F238E27FC236}">
                <a16:creationId xmlns:a16="http://schemas.microsoft.com/office/drawing/2014/main" id="{5C0734EE-BE0B-432F-8EEA-72F6CC34B5C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176679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06B0B-3C6A-43D6-90D6-2A06F48BC0B5}"/>
              </a:ext>
            </a:extLst>
          </p:cNvPr>
          <p:cNvSpPr>
            <a:spLocks noGrp="1"/>
          </p:cNvSpPr>
          <p:nvPr>
            <p:ph type="title"/>
          </p:nvPr>
        </p:nvSpPr>
        <p:spPr/>
        <p:txBody>
          <a:bodyPr/>
          <a:lstStyle/>
          <a:p>
            <a:r>
              <a:rPr lang="en-US"/>
              <a:t>Instagram Posts Table | Teknialbikes - 3 of 25</a:t>
            </a:r>
          </a:p>
        </p:txBody>
      </p:sp>
      <p:graphicFrame>
        <p:nvGraphicFramePr>
          <p:cNvPr id="5" name="Table Placeholder 4">
            <a:extLst>
              <a:ext uri="{FF2B5EF4-FFF2-40B4-BE49-F238E27FC236}">
                <a16:creationId xmlns:a16="http://schemas.microsoft.com/office/drawing/2014/main" id="{50E01BCF-98F4-40C4-ABC1-6C2F84C80589}"/>
              </a:ext>
            </a:extLst>
          </p:cNvPr>
          <p:cNvGraphicFramePr>
            <a:graphicFrameLocks noGrp="1"/>
          </p:cNvGraphicFramePr>
          <p:nvPr>
            <p:ph type="tbl" sz="quarter" idx="13"/>
            <p:extLst>
              <p:ext uri="{D42A27DB-BD31-4B8C-83A1-F6EECF244321}">
                <p14:modId xmlns:p14="http://schemas.microsoft.com/office/powerpoint/2010/main" val="3327884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80337373"/>
                    </a:ext>
                  </a:extLst>
                </a:gridCol>
                <a:gridCol w="1810512">
                  <a:extLst>
                    <a:ext uri="{9D8B030D-6E8A-4147-A177-3AD203B41FA5}">
                      <a16:colId xmlns:a16="http://schemas.microsoft.com/office/drawing/2014/main" val="429283588"/>
                    </a:ext>
                  </a:extLst>
                </a:gridCol>
                <a:gridCol w="822960">
                  <a:extLst>
                    <a:ext uri="{9D8B030D-6E8A-4147-A177-3AD203B41FA5}">
                      <a16:colId xmlns:a16="http://schemas.microsoft.com/office/drawing/2014/main" val="1050334243"/>
                    </a:ext>
                  </a:extLst>
                </a:gridCol>
                <a:gridCol w="822960">
                  <a:extLst>
                    <a:ext uri="{9D8B030D-6E8A-4147-A177-3AD203B41FA5}">
                      <a16:colId xmlns:a16="http://schemas.microsoft.com/office/drawing/2014/main" val="1966524441"/>
                    </a:ext>
                  </a:extLst>
                </a:gridCol>
                <a:gridCol w="822960">
                  <a:extLst>
                    <a:ext uri="{9D8B030D-6E8A-4147-A177-3AD203B41FA5}">
                      <a16:colId xmlns:a16="http://schemas.microsoft.com/office/drawing/2014/main" val="4039657202"/>
                    </a:ext>
                  </a:extLst>
                </a:gridCol>
                <a:gridCol w="822960">
                  <a:extLst>
                    <a:ext uri="{9D8B030D-6E8A-4147-A177-3AD203B41FA5}">
                      <a16:colId xmlns:a16="http://schemas.microsoft.com/office/drawing/2014/main" val="217474602"/>
                    </a:ext>
                  </a:extLst>
                </a:gridCol>
                <a:gridCol w="822960">
                  <a:extLst>
                    <a:ext uri="{9D8B030D-6E8A-4147-A177-3AD203B41FA5}">
                      <a16:colId xmlns:a16="http://schemas.microsoft.com/office/drawing/2014/main" val="685576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3962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- 2021-09-17 14:38:19</a:t>
                      </a:r>
                      <a:r>
                        <a:rPr kumimoji="0" lang="es-ES" sz="1000" b="0" i="0" u="none" strike="noStrike" kern="1200" cap="none" spc="0" normalizeH="0" baseline="0" noProof="0">
                          <a:ln>
                            <a:noFill/>
                          </a:ln>
                          <a:solidFill>
                            <a:prstClr val="black"/>
                          </a:solidFill>
                          <a:effectLst/>
                          <a:uLnTx/>
                          <a:uFillTx/>
                          <a:latin typeface="+mn-lt"/>
                          <a:ea typeface="+mn-ea"/>
                          <a:cs typeface="+mn-cs"/>
                        </a:rPr>
                        <a:t>
 #SORTEO ¡Se viene la primavera, se viene la temporada alta de bicis! 🚵‍♀️🌻 Si querés participar por esta bici todoterreno, sólo tenés que hacer dos cosas:
1️⃣ Seguirnos en olmobikes 
2️⃣ Etiquetar al menos 3 amigxs en este post, para que también puedan participar.
¡Dale, sorteamos el viernes 24! 🤞💥
⚠️ Ojo con las cuentas FAKE. Algunos de nuestros seguidores están recibiendo mensajes en los que les dicen que resultaron ganadores del sorteo y les piden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242032152_274310417868993_6510015834197783179_n.jpg?_nc_cat=110&amp;ccb=1-5&amp;_nc_sid=8ae9d6&amp;_nc_ohc=AuHRFSsmppYAX92swz1&amp;_nc_ht=scontent-lga3-1.cdninstagram.com&amp;edm=AL-3X8kEAAAA&amp;oh=f8868b100cb05fd2c8e408b15404c899&amp;oe=616969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39024293"/>
                  </a:ext>
                </a:extLst>
              </a:tr>
            </a:tbl>
          </a:graphicData>
        </a:graphic>
      </p:graphicFrame>
      <p:sp>
        <p:nvSpPr>
          <p:cNvPr id="4" name="Text Placeholder 3">
            <a:extLst>
              <a:ext uri="{FF2B5EF4-FFF2-40B4-BE49-F238E27FC236}">
                <a16:creationId xmlns:a16="http://schemas.microsoft.com/office/drawing/2014/main" id="{2109E0C9-212B-4818-A815-2DD7FF89C5F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439588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1686F-F55D-497F-BE29-AA23D4CF82E6}"/>
              </a:ext>
            </a:extLst>
          </p:cNvPr>
          <p:cNvSpPr>
            <a:spLocks noGrp="1"/>
          </p:cNvSpPr>
          <p:nvPr>
            <p:ph type="title"/>
          </p:nvPr>
        </p:nvSpPr>
        <p:spPr/>
        <p:txBody>
          <a:bodyPr/>
          <a:lstStyle/>
          <a:p>
            <a:r>
              <a:rPr lang="en-US"/>
              <a:t>Instagram Posts Table | Teknialbikes - 4 of 25</a:t>
            </a:r>
          </a:p>
        </p:txBody>
      </p:sp>
      <p:graphicFrame>
        <p:nvGraphicFramePr>
          <p:cNvPr id="5" name="Table Placeholder 4">
            <a:extLst>
              <a:ext uri="{FF2B5EF4-FFF2-40B4-BE49-F238E27FC236}">
                <a16:creationId xmlns:a16="http://schemas.microsoft.com/office/drawing/2014/main" id="{FF606F72-8635-4F22-A596-446774CE041C}"/>
              </a:ext>
            </a:extLst>
          </p:cNvPr>
          <p:cNvGraphicFramePr>
            <a:graphicFrameLocks noGrp="1"/>
          </p:cNvGraphicFramePr>
          <p:nvPr>
            <p:ph type="tbl" sz="quarter" idx="13"/>
            <p:extLst>
              <p:ext uri="{D42A27DB-BD31-4B8C-83A1-F6EECF244321}">
                <p14:modId xmlns:p14="http://schemas.microsoft.com/office/powerpoint/2010/main" val="2236355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82106432"/>
                    </a:ext>
                  </a:extLst>
                </a:gridCol>
                <a:gridCol w="1810512">
                  <a:extLst>
                    <a:ext uri="{9D8B030D-6E8A-4147-A177-3AD203B41FA5}">
                      <a16:colId xmlns:a16="http://schemas.microsoft.com/office/drawing/2014/main" val="2737239444"/>
                    </a:ext>
                  </a:extLst>
                </a:gridCol>
                <a:gridCol w="822960">
                  <a:extLst>
                    <a:ext uri="{9D8B030D-6E8A-4147-A177-3AD203B41FA5}">
                      <a16:colId xmlns:a16="http://schemas.microsoft.com/office/drawing/2014/main" val="309660675"/>
                    </a:ext>
                  </a:extLst>
                </a:gridCol>
                <a:gridCol w="822960">
                  <a:extLst>
                    <a:ext uri="{9D8B030D-6E8A-4147-A177-3AD203B41FA5}">
                      <a16:colId xmlns:a16="http://schemas.microsoft.com/office/drawing/2014/main" val="4075150283"/>
                    </a:ext>
                  </a:extLst>
                </a:gridCol>
                <a:gridCol w="822960">
                  <a:extLst>
                    <a:ext uri="{9D8B030D-6E8A-4147-A177-3AD203B41FA5}">
                      <a16:colId xmlns:a16="http://schemas.microsoft.com/office/drawing/2014/main" val="2285583223"/>
                    </a:ext>
                  </a:extLst>
                </a:gridCol>
                <a:gridCol w="822960">
                  <a:extLst>
                    <a:ext uri="{9D8B030D-6E8A-4147-A177-3AD203B41FA5}">
                      <a16:colId xmlns:a16="http://schemas.microsoft.com/office/drawing/2014/main" val="1865670466"/>
                    </a:ext>
                  </a:extLst>
                </a:gridCol>
                <a:gridCol w="822960">
                  <a:extLst>
                    <a:ext uri="{9D8B030D-6E8A-4147-A177-3AD203B41FA5}">
                      <a16:colId xmlns:a16="http://schemas.microsoft.com/office/drawing/2014/main" val="2437541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8820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- 2021-11-23 15:10:20</a:t>
                      </a:r>
                      <a:r>
                        <a:rPr kumimoji="0" lang="es-ES" sz="1000" b="0" i="0" u="none" strike="noStrike" kern="1200" cap="none" spc="0" normalizeH="0" baseline="0" noProof="0">
                          <a:ln>
                            <a:noFill/>
                          </a:ln>
                          <a:solidFill>
                            <a:prstClr val="black"/>
                          </a:solidFill>
                          <a:effectLst/>
                          <a:uLnTx/>
                          <a:uFillTx/>
                          <a:latin typeface="+mn-lt"/>
                          <a:ea typeface="+mn-ea"/>
                          <a:cs typeface="+mn-cs"/>
                        </a:rPr>
                        <a:t>
 #SORTEO 📣 Si querés participar por esta bici plegable, sólo tenés que hacer dos cosas:
1️⃣ Seguirnos en olmobikes
2️⃣ Etiquetar al menos 3 amigxs en este post, para que también puedan participar.
¡Dale, sorteamos el martes 30! 🤞💥🚲
⚠️ Ojo con las cuentas FAKE. Algunos de nuestros seguidores están recibiendo mensajes en los que les dicen que resultaron ganadores del sorteo y les piden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259185159_4516616155053189_341831053830726066_n.jpg?_nc_cat=108&amp;ccb=1-5&amp;_nc_sid=8ae9d6&amp;_nc_ohc=IhDWrM4gNfIAX9q5zma&amp;_nc_ht=scontent-iad3-2.cdninstagram.com&amp;edm=AL-3X8kEAAAA&amp;oh=00_AT9EiUQ-SOI5cVsRd4rdnVVlTGxsaqDb2GKmIMynLdqblw&amp;oe=61C63D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8768285"/>
                  </a:ext>
                </a:extLst>
              </a:tr>
            </a:tbl>
          </a:graphicData>
        </a:graphic>
      </p:graphicFrame>
      <p:sp>
        <p:nvSpPr>
          <p:cNvPr id="4" name="Text Placeholder 3">
            <a:extLst>
              <a:ext uri="{FF2B5EF4-FFF2-40B4-BE49-F238E27FC236}">
                <a16:creationId xmlns:a16="http://schemas.microsoft.com/office/drawing/2014/main" id="{27755C23-32E6-407C-AE49-60FF9FC50B5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02249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9D01F-F6AD-44B3-A77B-C2EAD1FFA9B2}"/>
              </a:ext>
            </a:extLst>
          </p:cNvPr>
          <p:cNvSpPr>
            <a:spLocks noGrp="1"/>
          </p:cNvSpPr>
          <p:nvPr>
            <p:ph type="title"/>
          </p:nvPr>
        </p:nvSpPr>
        <p:spPr/>
        <p:txBody>
          <a:bodyPr/>
          <a:lstStyle/>
          <a:p>
            <a:r>
              <a:rPr lang="en-US"/>
              <a:t>Instagram Posts Table | Teknialbikes - 5 of 25</a:t>
            </a:r>
          </a:p>
        </p:txBody>
      </p:sp>
      <p:graphicFrame>
        <p:nvGraphicFramePr>
          <p:cNvPr id="5" name="Table Placeholder 4">
            <a:extLst>
              <a:ext uri="{FF2B5EF4-FFF2-40B4-BE49-F238E27FC236}">
                <a16:creationId xmlns:a16="http://schemas.microsoft.com/office/drawing/2014/main" id="{2A39FB2F-F6B0-4D1B-BC11-0AD94054832C}"/>
              </a:ext>
            </a:extLst>
          </p:cNvPr>
          <p:cNvGraphicFramePr>
            <a:graphicFrameLocks noGrp="1"/>
          </p:cNvGraphicFramePr>
          <p:nvPr>
            <p:ph type="tbl" sz="quarter" idx="13"/>
            <p:extLst>
              <p:ext uri="{D42A27DB-BD31-4B8C-83A1-F6EECF244321}">
                <p14:modId xmlns:p14="http://schemas.microsoft.com/office/powerpoint/2010/main" val="548911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11172603"/>
                    </a:ext>
                  </a:extLst>
                </a:gridCol>
                <a:gridCol w="1810512">
                  <a:extLst>
                    <a:ext uri="{9D8B030D-6E8A-4147-A177-3AD203B41FA5}">
                      <a16:colId xmlns:a16="http://schemas.microsoft.com/office/drawing/2014/main" val="4086823426"/>
                    </a:ext>
                  </a:extLst>
                </a:gridCol>
                <a:gridCol w="822960">
                  <a:extLst>
                    <a:ext uri="{9D8B030D-6E8A-4147-A177-3AD203B41FA5}">
                      <a16:colId xmlns:a16="http://schemas.microsoft.com/office/drawing/2014/main" val="1802711313"/>
                    </a:ext>
                  </a:extLst>
                </a:gridCol>
                <a:gridCol w="822960">
                  <a:extLst>
                    <a:ext uri="{9D8B030D-6E8A-4147-A177-3AD203B41FA5}">
                      <a16:colId xmlns:a16="http://schemas.microsoft.com/office/drawing/2014/main" val="1880675833"/>
                    </a:ext>
                  </a:extLst>
                </a:gridCol>
                <a:gridCol w="822960">
                  <a:extLst>
                    <a:ext uri="{9D8B030D-6E8A-4147-A177-3AD203B41FA5}">
                      <a16:colId xmlns:a16="http://schemas.microsoft.com/office/drawing/2014/main" val="2811942986"/>
                    </a:ext>
                  </a:extLst>
                </a:gridCol>
                <a:gridCol w="822960">
                  <a:extLst>
                    <a:ext uri="{9D8B030D-6E8A-4147-A177-3AD203B41FA5}">
                      <a16:colId xmlns:a16="http://schemas.microsoft.com/office/drawing/2014/main" val="321251075"/>
                    </a:ext>
                  </a:extLst>
                </a:gridCol>
                <a:gridCol w="822960">
                  <a:extLst>
                    <a:ext uri="{9D8B030D-6E8A-4147-A177-3AD203B41FA5}">
                      <a16:colId xmlns:a16="http://schemas.microsoft.com/office/drawing/2014/main" val="811854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8471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- 2021-10-11 17:14:32</a:t>
                      </a:r>
                      <a:r>
                        <a:rPr kumimoji="0" lang="es-ES" sz="1000" b="0" i="0" u="none" strike="noStrike" kern="1200" cap="none" spc="0" normalizeH="0" baseline="0" noProof="0">
                          <a:ln>
                            <a:noFill/>
                          </a:ln>
                          <a:solidFill>
                            <a:prstClr val="black"/>
                          </a:solidFill>
                          <a:effectLst/>
                          <a:uLnTx/>
                          <a:uFillTx/>
                          <a:latin typeface="+mn-lt"/>
                          <a:ea typeface="+mn-ea"/>
                          <a:cs typeface="+mn-cs"/>
                        </a:rPr>
                        <a:t>
 #SORTEO 📣 ¡Se viene el Día de la Madre, y tenemos el mejor regalo! 🚲🤩 Si querés participar por esta bici vintage Amelie, sólo tenés que hacer dos cosas:
1️⃣ Seguirnos en olmobikes
2️⃣ Etiquetar al menos 3 amigxs en este post, para que también puedan participar.
¡Dale, sorteamos el lunes 18! 🤞💥
⚠️ Ojo con las cuentas FAKE. Algunos de nuestros seguidores están recibiendo mensajes en los que les dicen que resultaron ganadores del sorteo y les piden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245276766_904837013750574_2365027079720229356_n.jpg?_nc_cat=109&amp;ccb=1-5&amp;_nc_sid=8ae9d6&amp;_nc_ohc=V1tY8C2hsDwAX9RdGsw&amp;_nc_ht=scontent-iad3-2.cdninstagram.com&amp;edm=AL-3X8kEAAAA&amp;oh=086544196bc306531e83c458bec7a04c&amp;oe=61A2B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20685315"/>
                  </a:ext>
                </a:extLst>
              </a:tr>
            </a:tbl>
          </a:graphicData>
        </a:graphic>
      </p:graphicFrame>
      <p:sp>
        <p:nvSpPr>
          <p:cNvPr id="4" name="Text Placeholder 3">
            <a:extLst>
              <a:ext uri="{FF2B5EF4-FFF2-40B4-BE49-F238E27FC236}">
                <a16:creationId xmlns:a16="http://schemas.microsoft.com/office/drawing/2014/main" id="{E8BB5AEB-A344-4634-95CA-681AE01D085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3372655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A4316-9F49-4889-BF7E-57B3AC4FD315}"/>
              </a:ext>
            </a:extLst>
          </p:cNvPr>
          <p:cNvSpPr>
            <a:spLocks noGrp="1"/>
          </p:cNvSpPr>
          <p:nvPr>
            <p:ph type="title"/>
          </p:nvPr>
        </p:nvSpPr>
        <p:spPr/>
        <p:txBody>
          <a:bodyPr/>
          <a:lstStyle/>
          <a:p>
            <a:r>
              <a:rPr lang="en-US"/>
              <a:t>Instagram Posts Table | Teknialbikes - 6 of 25</a:t>
            </a:r>
          </a:p>
        </p:txBody>
      </p:sp>
      <p:graphicFrame>
        <p:nvGraphicFramePr>
          <p:cNvPr id="5" name="Table Placeholder 4">
            <a:extLst>
              <a:ext uri="{FF2B5EF4-FFF2-40B4-BE49-F238E27FC236}">
                <a16:creationId xmlns:a16="http://schemas.microsoft.com/office/drawing/2014/main" id="{4CACC797-58DB-4E6F-8FB8-B1D711BFF63A}"/>
              </a:ext>
            </a:extLst>
          </p:cNvPr>
          <p:cNvGraphicFramePr>
            <a:graphicFrameLocks noGrp="1"/>
          </p:cNvGraphicFramePr>
          <p:nvPr>
            <p:ph type="tbl" sz="quarter" idx="13"/>
            <p:extLst>
              <p:ext uri="{D42A27DB-BD31-4B8C-83A1-F6EECF244321}">
                <p14:modId xmlns:p14="http://schemas.microsoft.com/office/powerpoint/2010/main" val="1895425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16287193"/>
                    </a:ext>
                  </a:extLst>
                </a:gridCol>
                <a:gridCol w="1810512">
                  <a:extLst>
                    <a:ext uri="{9D8B030D-6E8A-4147-A177-3AD203B41FA5}">
                      <a16:colId xmlns:a16="http://schemas.microsoft.com/office/drawing/2014/main" val="451253911"/>
                    </a:ext>
                  </a:extLst>
                </a:gridCol>
                <a:gridCol w="822960">
                  <a:extLst>
                    <a:ext uri="{9D8B030D-6E8A-4147-A177-3AD203B41FA5}">
                      <a16:colId xmlns:a16="http://schemas.microsoft.com/office/drawing/2014/main" val="1719927227"/>
                    </a:ext>
                  </a:extLst>
                </a:gridCol>
                <a:gridCol w="822960">
                  <a:extLst>
                    <a:ext uri="{9D8B030D-6E8A-4147-A177-3AD203B41FA5}">
                      <a16:colId xmlns:a16="http://schemas.microsoft.com/office/drawing/2014/main" val="1415404235"/>
                    </a:ext>
                  </a:extLst>
                </a:gridCol>
                <a:gridCol w="822960">
                  <a:extLst>
                    <a:ext uri="{9D8B030D-6E8A-4147-A177-3AD203B41FA5}">
                      <a16:colId xmlns:a16="http://schemas.microsoft.com/office/drawing/2014/main" val="2728619095"/>
                    </a:ext>
                  </a:extLst>
                </a:gridCol>
                <a:gridCol w="822960">
                  <a:extLst>
                    <a:ext uri="{9D8B030D-6E8A-4147-A177-3AD203B41FA5}">
                      <a16:colId xmlns:a16="http://schemas.microsoft.com/office/drawing/2014/main" val="3677781216"/>
                    </a:ext>
                  </a:extLst>
                </a:gridCol>
                <a:gridCol w="822960">
                  <a:extLst>
                    <a:ext uri="{9D8B030D-6E8A-4147-A177-3AD203B41FA5}">
                      <a16:colId xmlns:a16="http://schemas.microsoft.com/office/drawing/2014/main" val="208766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3282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- 2021-02-19 12:40:24</a:t>
                      </a:r>
                      <a:r>
                        <a:rPr kumimoji="0" lang="es-ES" sz="1000" b="0" i="0" u="none" strike="noStrike" kern="1200" cap="none" spc="0" normalizeH="0" baseline="0" noProof="0">
                          <a:ln>
                            <a:noFill/>
                          </a:ln>
                          <a:solidFill>
                            <a:prstClr val="black"/>
                          </a:solidFill>
                          <a:effectLst/>
                          <a:uLnTx/>
                          <a:uFillTx/>
                          <a:latin typeface="+mn-lt"/>
                          <a:ea typeface="+mn-ea"/>
                          <a:cs typeface="+mn-cs"/>
                        </a:rPr>
                        <a:t>
 ¡SORTEAMOS ESTA BICI PRIMAVERA! Si querés participar, sólo tenés que...
1) Seguirnos en olmobikes 
2) Etiquetar al menos a 3 amigxs, para que también puedan participar.
¡Dale, sorteamos el viernes 26, y esta vez puede ser tuya!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150992218_1541157329557283_4747684844925024777_n.jpg?_nc_cat=104&amp;ccb=1-3&amp;_nc_sid=8ae9d6&amp;_nc_ohc=Cm_u2EpXPYkAX-oKUJ_&amp;_nc_ht=scontent-iad3-1.cdninstagram.com&amp;oh=e631f7508e0fa59ba09a85f180306a5f&amp;oe=6090A3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57973457"/>
                  </a:ext>
                </a:extLst>
              </a:tr>
            </a:tbl>
          </a:graphicData>
        </a:graphic>
      </p:graphicFrame>
      <p:sp>
        <p:nvSpPr>
          <p:cNvPr id="4" name="Text Placeholder 3">
            <a:extLst>
              <a:ext uri="{FF2B5EF4-FFF2-40B4-BE49-F238E27FC236}">
                <a16:creationId xmlns:a16="http://schemas.microsoft.com/office/drawing/2014/main" id="{589F1FD3-6A6A-48EC-AA7D-C36949F41E7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0334885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71053-A88E-4C39-B912-D5A15D6711DB}"/>
              </a:ext>
            </a:extLst>
          </p:cNvPr>
          <p:cNvSpPr>
            <a:spLocks noGrp="1"/>
          </p:cNvSpPr>
          <p:nvPr>
            <p:ph type="title"/>
          </p:nvPr>
        </p:nvSpPr>
        <p:spPr/>
        <p:txBody>
          <a:bodyPr/>
          <a:lstStyle/>
          <a:p>
            <a:r>
              <a:rPr lang="en-US"/>
              <a:t>Instagram Posts Table | Teknialbikes - 7 of 25</a:t>
            </a:r>
          </a:p>
        </p:txBody>
      </p:sp>
      <p:graphicFrame>
        <p:nvGraphicFramePr>
          <p:cNvPr id="5" name="Table Placeholder 4">
            <a:extLst>
              <a:ext uri="{FF2B5EF4-FFF2-40B4-BE49-F238E27FC236}">
                <a16:creationId xmlns:a16="http://schemas.microsoft.com/office/drawing/2014/main" id="{CECE2124-2110-4D6B-8D97-BAC309DA3C9C}"/>
              </a:ext>
            </a:extLst>
          </p:cNvPr>
          <p:cNvGraphicFramePr>
            <a:graphicFrameLocks noGrp="1"/>
          </p:cNvGraphicFramePr>
          <p:nvPr>
            <p:ph type="tbl" sz="quarter" idx="13"/>
            <p:extLst>
              <p:ext uri="{D42A27DB-BD31-4B8C-83A1-F6EECF244321}">
                <p14:modId xmlns:p14="http://schemas.microsoft.com/office/powerpoint/2010/main" val="1448262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90818778"/>
                    </a:ext>
                  </a:extLst>
                </a:gridCol>
                <a:gridCol w="1810512">
                  <a:extLst>
                    <a:ext uri="{9D8B030D-6E8A-4147-A177-3AD203B41FA5}">
                      <a16:colId xmlns:a16="http://schemas.microsoft.com/office/drawing/2014/main" val="2987673361"/>
                    </a:ext>
                  </a:extLst>
                </a:gridCol>
                <a:gridCol w="822960">
                  <a:extLst>
                    <a:ext uri="{9D8B030D-6E8A-4147-A177-3AD203B41FA5}">
                      <a16:colId xmlns:a16="http://schemas.microsoft.com/office/drawing/2014/main" val="2015424644"/>
                    </a:ext>
                  </a:extLst>
                </a:gridCol>
                <a:gridCol w="822960">
                  <a:extLst>
                    <a:ext uri="{9D8B030D-6E8A-4147-A177-3AD203B41FA5}">
                      <a16:colId xmlns:a16="http://schemas.microsoft.com/office/drawing/2014/main" val="611070421"/>
                    </a:ext>
                  </a:extLst>
                </a:gridCol>
                <a:gridCol w="822960">
                  <a:extLst>
                    <a:ext uri="{9D8B030D-6E8A-4147-A177-3AD203B41FA5}">
                      <a16:colId xmlns:a16="http://schemas.microsoft.com/office/drawing/2014/main" val="2973993178"/>
                    </a:ext>
                  </a:extLst>
                </a:gridCol>
                <a:gridCol w="822960">
                  <a:extLst>
                    <a:ext uri="{9D8B030D-6E8A-4147-A177-3AD203B41FA5}">
                      <a16:colId xmlns:a16="http://schemas.microsoft.com/office/drawing/2014/main" val="783879450"/>
                    </a:ext>
                  </a:extLst>
                </a:gridCol>
                <a:gridCol w="822960">
                  <a:extLst>
                    <a:ext uri="{9D8B030D-6E8A-4147-A177-3AD203B41FA5}">
                      <a16:colId xmlns:a16="http://schemas.microsoft.com/office/drawing/2014/main" val="2953168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177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- 2021-12-20 11:35:32</a:t>
                      </a:r>
                      <a:r>
                        <a:rPr kumimoji="0" lang="es-ES" sz="1000" b="0" i="0" u="none" strike="noStrike" kern="1200" cap="none" spc="0" normalizeH="0" baseline="0" noProof="0">
                          <a:ln>
                            <a:noFill/>
                          </a:ln>
                          <a:solidFill>
                            <a:prstClr val="black"/>
                          </a:solidFill>
                          <a:effectLst/>
                          <a:uLnTx/>
                          <a:uFillTx/>
                          <a:latin typeface="+mn-lt"/>
                          <a:ea typeface="+mn-ea"/>
                          <a:cs typeface="+mn-cs"/>
                        </a:rPr>
                        <a:t>
 #SORTEO #Navidad 📣 Si querés participar por esta bici, sólo tenés que hacer dos cosas:
1️⃣ Seguirnos en olmobikes
2️⃣ Etiquetar al menos 3 amigxs en este post, para que también puedan participar.
¡Dale, sorteamos el viernes 24! 🎅🏻🎄🤞🚲
⚠️ Ojo con las cuentas FAKE. Algunos de nuestros seguidores están recibiendo mensajes en los que les dicen que resultaron ganadores del sorteo y les piden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269739685_591481615408269_6606354374420736232_n.jpg?_nc_cat=105&amp;ccb=1-5&amp;_nc_sid=8ae9d6&amp;_nc_ohc=nTZPVem4BI8AX8riSbr&amp;_nc_ht=scontent-iad3-2.cdninstagram.com&amp;edm=AL-3X8kEAAAA&amp;oh=00_AT8ZQB8CzQ55zgJp2q4WArMwH3GdsP4FZJ5SHnGOCFXJ-Q&amp;oe=61E9B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63596623"/>
                  </a:ext>
                </a:extLst>
              </a:tr>
            </a:tbl>
          </a:graphicData>
        </a:graphic>
      </p:graphicFrame>
      <p:sp>
        <p:nvSpPr>
          <p:cNvPr id="4" name="Text Placeholder 3">
            <a:extLst>
              <a:ext uri="{FF2B5EF4-FFF2-40B4-BE49-F238E27FC236}">
                <a16:creationId xmlns:a16="http://schemas.microsoft.com/office/drawing/2014/main" id="{781ED6EB-B272-4A62-81D2-A45AB81363E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6322387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C57AF-78B3-4435-8F5D-51EDF355E84E}"/>
              </a:ext>
            </a:extLst>
          </p:cNvPr>
          <p:cNvSpPr>
            <a:spLocks noGrp="1"/>
          </p:cNvSpPr>
          <p:nvPr>
            <p:ph type="title"/>
          </p:nvPr>
        </p:nvSpPr>
        <p:spPr/>
        <p:txBody>
          <a:bodyPr/>
          <a:lstStyle/>
          <a:p>
            <a:r>
              <a:rPr lang="en-US"/>
              <a:t>Instagram Posts Table | Teknialbikes - 8 of 25</a:t>
            </a:r>
          </a:p>
        </p:txBody>
      </p:sp>
      <p:graphicFrame>
        <p:nvGraphicFramePr>
          <p:cNvPr id="5" name="Table Placeholder 4">
            <a:extLst>
              <a:ext uri="{FF2B5EF4-FFF2-40B4-BE49-F238E27FC236}">
                <a16:creationId xmlns:a16="http://schemas.microsoft.com/office/drawing/2014/main" id="{8673C007-0ED1-4367-A615-8B1D29BA4EEC}"/>
              </a:ext>
            </a:extLst>
          </p:cNvPr>
          <p:cNvGraphicFramePr>
            <a:graphicFrameLocks noGrp="1"/>
          </p:cNvGraphicFramePr>
          <p:nvPr>
            <p:ph type="tbl" sz="quarter" idx="13"/>
            <p:extLst>
              <p:ext uri="{D42A27DB-BD31-4B8C-83A1-F6EECF244321}">
                <p14:modId xmlns:p14="http://schemas.microsoft.com/office/powerpoint/2010/main" val="2943158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68254849"/>
                    </a:ext>
                  </a:extLst>
                </a:gridCol>
                <a:gridCol w="1810512">
                  <a:extLst>
                    <a:ext uri="{9D8B030D-6E8A-4147-A177-3AD203B41FA5}">
                      <a16:colId xmlns:a16="http://schemas.microsoft.com/office/drawing/2014/main" val="2329774837"/>
                    </a:ext>
                  </a:extLst>
                </a:gridCol>
                <a:gridCol w="822960">
                  <a:extLst>
                    <a:ext uri="{9D8B030D-6E8A-4147-A177-3AD203B41FA5}">
                      <a16:colId xmlns:a16="http://schemas.microsoft.com/office/drawing/2014/main" val="2699695473"/>
                    </a:ext>
                  </a:extLst>
                </a:gridCol>
                <a:gridCol w="822960">
                  <a:extLst>
                    <a:ext uri="{9D8B030D-6E8A-4147-A177-3AD203B41FA5}">
                      <a16:colId xmlns:a16="http://schemas.microsoft.com/office/drawing/2014/main" val="1438366281"/>
                    </a:ext>
                  </a:extLst>
                </a:gridCol>
                <a:gridCol w="822960">
                  <a:extLst>
                    <a:ext uri="{9D8B030D-6E8A-4147-A177-3AD203B41FA5}">
                      <a16:colId xmlns:a16="http://schemas.microsoft.com/office/drawing/2014/main" val="3609340276"/>
                    </a:ext>
                  </a:extLst>
                </a:gridCol>
                <a:gridCol w="822960">
                  <a:extLst>
                    <a:ext uri="{9D8B030D-6E8A-4147-A177-3AD203B41FA5}">
                      <a16:colId xmlns:a16="http://schemas.microsoft.com/office/drawing/2014/main" val="2944280708"/>
                    </a:ext>
                  </a:extLst>
                </a:gridCol>
                <a:gridCol w="822960">
                  <a:extLst>
                    <a:ext uri="{9D8B030D-6E8A-4147-A177-3AD203B41FA5}">
                      <a16:colId xmlns:a16="http://schemas.microsoft.com/office/drawing/2014/main" val="2975528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7661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- 2021-04-05 16:51:01</a:t>
                      </a:r>
                      <a:r>
                        <a:rPr kumimoji="0" lang="es-ES" sz="1000" b="0" i="0" u="none" strike="noStrike" kern="1200" cap="none" spc="0" normalizeH="0" baseline="0" noProof="0">
                          <a:ln>
                            <a:noFill/>
                          </a:ln>
                          <a:solidFill>
                            <a:prstClr val="black"/>
                          </a:solidFill>
                          <a:effectLst/>
                          <a:uLnTx/>
                          <a:uFillTx/>
                          <a:latin typeface="+mn-lt"/>
                          <a:ea typeface="+mn-ea"/>
                          <a:cs typeface="+mn-cs"/>
                        </a:rPr>
                        <a:t>
 #SORTEO 💥🔥 ¿Querés que esta bici sea tuya?  Sólo tenés que hacer dos cosas para participar:
1) Seguinos en olmobikes 🚲
2) Etiquetá al menos a 3 amigxs para que también puedan participar.🤗🙃🤓
¡Dale, sorteamos el lunes 12, y puede ser tuya! ✊
ATENCIÓN: algunxs de nuestrxs seguidores están recibiendo mensajes en los que les piden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168560666_495863541600222_7642726206019217833_n.jpg?_nc_cat=110&amp;ccb=1-5&amp;_nc_sid=8ae9d6&amp;_nc_ohc=sPs1pKhSeacAX-4HN4Q&amp;_nc_ht=scontent-lga3-2.cdninstagram.com&amp;edm=AL-3X8kEAAAA&amp;oh=00_AT-QU56TEh1ox2A4fyD2E2gx2MIaFVc4XoHjovJdIPXSbg&amp;oe=620BC28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58589"/>
                  </a:ext>
                </a:extLst>
              </a:tr>
            </a:tbl>
          </a:graphicData>
        </a:graphic>
      </p:graphicFrame>
      <p:sp>
        <p:nvSpPr>
          <p:cNvPr id="4" name="Text Placeholder 3">
            <a:extLst>
              <a:ext uri="{FF2B5EF4-FFF2-40B4-BE49-F238E27FC236}">
                <a16:creationId xmlns:a16="http://schemas.microsoft.com/office/drawing/2014/main" id="{F9BE0C0E-5BA3-4E4F-86DC-01008AAFC8D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902007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C11D2-722E-4753-AC0D-552445AEBD53}"/>
              </a:ext>
            </a:extLst>
          </p:cNvPr>
          <p:cNvSpPr>
            <a:spLocks noGrp="1"/>
          </p:cNvSpPr>
          <p:nvPr>
            <p:ph type="title"/>
          </p:nvPr>
        </p:nvSpPr>
        <p:spPr/>
        <p:txBody>
          <a:bodyPr/>
          <a:lstStyle/>
          <a:p>
            <a:r>
              <a:rPr lang="en-US"/>
              <a:t>Instagram Posts Table | Teknialbikes - 9 of 25</a:t>
            </a:r>
          </a:p>
        </p:txBody>
      </p:sp>
      <p:graphicFrame>
        <p:nvGraphicFramePr>
          <p:cNvPr id="5" name="Table Placeholder 4">
            <a:extLst>
              <a:ext uri="{FF2B5EF4-FFF2-40B4-BE49-F238E27FC236}">
                <a16:creationId xmlns:a16="http://schemas.microsoft.com/office/drawing/2014/main" id="{72FC246F-A209-49FE-A95F-01B8166A1F0E}"/>
              </a:ext>
            </a:extLst>
          </p:cNvPr>
          <p:cNvGraphicFramePr>
            <a:graphicFrameLocks noGrp="1"/>
          </p:cNvGraphicFramePr>
          <p:nvPr>
            <p:ph type="tbl" sz="quarter" idx="13"/>
            <p:extLst>
              <p:ext uri="{D42A27DB-BD31-4B8C-83A1-F6EECF244321}">
                <p14:modId xmlns:p14="http://schemas.microsoft.com/office/powerpoint/2010/main" val="1200984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01538326"/>
                    </a:ext>
                  </a:extLst>
                </a:gridCol>
                <a:gridCol w="1810512">
                  <a:extLst>
                    <a:ext uri="{9D8B030D-6E8A-4147-A177-3AD203B41FA5}">
                      <a16:colId xmlns:a16="http://schemas.microsoft.com/office/drawing/2014/main" val="1727233610"/>
                    </a:ext>
                  </a:extLst>
                </a:gridCol>
                <a:gridCol w="822960">
                  <a:extLst>
                    <a:ext uri="{9D8B030D-6E8A-4147-A177-3AD203B41FA5}">
                      <a16:colId xmlns:a16="http://schemas.microsoft.com/office/drawing/2014/main" val="3463557954"/>
                    </a:ext>
                  </a:extLst>
                </a:gridCol>
                <a:gridCol w="822960">
                  <a:extLst>
                    <a:ext uri="{9D8B030D-6E8A-4147-A177-3AD203B41FA5}">
                      <a16:colId xmlns:a16="http://schemas.microsoft.com/office/drawing/2014/main" val="1662756677"/>
                    </a:ext>
                  </a:extLst>
                </a:gridCol>
                <a:gridCol w="822960">
                  <a:extLst>
                    <a:ext uri="{9D8B030D-6E8A-4147-A177-3AD203B41FA5}">
                      <a16:colId xmlns:a16="http://schemas.microsoft.com/office/drawing/2014/main" val="2982928199"/>
                    </a:ext>
                  </a:extLst>
                </a:gridCol>
                <a:gridCol w="822960">
                  <a:extLst>
                    <a:ext uri="{9D8B030D-6E8A-4147-A177-3AD203B41FA5}">
                      <a16:colId xmlns:a16="http://schemas.microsoft.com/office/drawing/2014/main" val="2797842399"/>
                    </a:ext>
                  </a:extLst>
                </a:gridCol>
                <a:gridCol w="822960">
                  <a:extLst>
                    <a:ext uri="{9D8B030D-6E8A-4147-A177-3AD203B41FA5}">
                      <a16:colId xmlns:a16="http://schemas.microsoft.com/office/drawing/2014/main" val="2391063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2517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- 2021-07-16 14:57:44</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esta bici para poder entrenar en casa? 🔥🏠
Para participar sólo tenés que hacer dos cosas:
1️⃣ Seguirnos en olmobikes
2️⃣ Etiquetar al menos a 3 amigxs en este post, para que puedan participar.
¡Dale, que sorteamos el viernes 23, y puede ser tuya! 🙌
⚠️ OJO CON LOS FAKES: Algunos de nuestros seguidores están recibiendo mensajes en los que les dicen que resultaron ganadores del sorteo y los invitan a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51.29350-15/219129594_1949487248542298_1467286407653337141_n.jpg?_nc_cat=104&amp;ccb=1-5&amp;_nc_sid=8ae9d6&amp;_nc_ohc=fzFm1PSPWMoAX8qZPxK&amp;_nc_ht=scontent-atl3-1.cdninstagram.com&amp;edm=AL-3X8kEAAAA&amp;oh=ceb77a512ab8a6c76e9f584e0bbdc3f8&amp;oe=6120B2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26612494"/>
                  </a:ext>
                </a:extLst>
              </a:tr>
            </a:tbl>
          </a:graphicData>
        </a:graphic>
      </p:graphicFrame>
      <p:sp>
        <p:nvSpPr>
          <p:cNvPr id="4" name="Text Placeholder 3">
            <a:extLst>
              <a:ext uri="{FF2B5EF4-FFF2-40B4-BE49-F238E27FC236}">
                <a16:creationId xmlns:a16="http://schemas.microsoft.com/office/drawing/2014/main" id="{D84290AD-95A4-4F0A-9ACA-44AAC521DA2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1209415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68E02-B6CF-463B-940F-9B319158D48E}"/>
              </a:ext>
            </a:extLst>
          </p:cNvPr>
          <p:cNvSpPr>
            <a:spLocks noGrp="1"/>
          </p:cNvSpPr>
          <p:nvPr>
            <p:ph type="title"/>
          </p:nvPr>
        </p:nvSpPr>
        <p:spPr/>
        <p:txBody>
          <a:bodyPr/>
          <a:lstStyle/>
          <a:p>
            <a:r>
              <a:rPr lang="en-US"/>
              <a:t>Instagram Posts Table | Teknialbikes - 10 of 25</a:t>
            </a:r>
          </a:p>
        </p:txBody>
      </p:sp>
      <p:graphicFrame>
        <p:nvGraphicFramePr>
          <p:cNvPr id="5" name="Table Placeholder 4">
            <a:extLst>
              <a:ext uri="{FF2B5EF4-FFF2-40B4-BE49-F238E27FC236}">
                <a16:creationId xmlns:a16="http://schemas.microsoft.com/office/drawing/2014/main" id="{A91B857A-321A-42F9-A6F1-03CF042B29E0}"/>
              </a:ext>
            </a:extLst>
          </p:cNvPr>
          <p:cNvGraphicFramePr>
            <a:graphicFrameLocks noGrp="1"/>
          </p:cNvGraphicFramePr>
          <p:nvPr>
            <p:ph type="tbl" sz="quarter" idx="13"/>
            <p:extLst>
              <p:ext uri="{D42A27DB-BD31-4B8C-83A1-F6EECF244321}">
                <p14:modId xmlns:p14="http://schemas.microsoft.com/office/powerpoint/2010/main" val="1987960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9459880"/>
                    </a:ext>
                  </a:extLst>
                </a:gridCol>
                <a:gridCol w="1810512">
                  <a:extLst>
                    <a:ext uri="{9D8B030D-6E8A-4147-A177-3AD203B41FA5}">
                      <a16:colId xmlns:a16="http://schemas.microsoft.com/office/drawing/2014/main" val="2003240736"/>
                    </a:ext>
                  </a:extLst>
                </a:gridCol>
                <a:gridCol w="822960">
                  <a:extLst>
                    <a:ext uri="{9D8B030D-6E8A-4147-A177-3AD203B41FA5}">
                      <a16:colId xmlns:a16="http://schemas.microsoft.com/office/drawing/2014/main" val="1268924894"/>
                    </a:ext>
                  </a:extLst>
                </a:gridCol>
                <a:gridCol w="822960">
                  <a:extLst>
                    <a:ext uri="{9D8B030D-6E8A-4147-A177-3AD203B41FA5}">
                      <a16:colId xmlns:a16="http://schemas.microsoft.com/office/drawing/2014/main" val="4251267663"/>
                    </a:ext>
                  </a:extLst>
                </a:gridCol>
                <a:gridCol w="822960">
                  <a:extLst>
                    <a:ext uri="{9D8B030D-6E8A-4147-A177-3AD203B41FA5}">
                      <a16:colId xmlns:a16="http://schemas.microsoft.com/office/drawing/2014/main" val="4232533042"/>
                    </a:ext>
                  </a:extLst>
                </a:gridCol>
                <a:gridCol w="822960">
                  <a:extLst>
                    <a:ext uri="{9D8B030D-6E8A-4147-A177-3AD203B41FA5}">
                      <a16:colId xmlns:a16="http://schemas.microsoft.com/office/drawing/2014/main" val="1693865745"/>
                    </a:ext>
                  </a:extLst>
                </a:gridCol>
                <a:gridCol w="822960">
                  <a:extLst>
                    <a:ext uri="{9D8B030D-6E8A-4147-A177-3AD203B41FA5}">
                      <a16:colId xmlns:a16="http://schemas.microsoft.com/office/drawing/2014/main" val="3112186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1171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- 2021-08-09 16:42:11</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una bici infantil Olmo para regalar este domingo? 🚲🎁 Es muy fácil, sólo tenés que hacer dos cosas:
1️⃣ Seguirnos en olmobikes 
2️⃣ Etiquetar al menos a 3 amigxs en este post, para que también puedan participar.
¡Dale, sorteamos el domingo!🙌💥🤞
#diadelniño #diadelasinfancias #sorteoargentina #bicicleta #sorteobici #elmejorregalo
⚠️ Ojo con la cuentas fake. Esta es la única cuenta oficial de Olmo. Ignoren cualquier mensaje de otra cuenta y, sobre todo, nunca le den a nadie datos de tarjeta de crédito (nosotros nunca les pediremos 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234473081_264838015105533_5093348407001230805_n.jpg?_nc_cat=102&amp;ccb=1-5&amp;_nc_sid=8ae9d6&amp;_nc_ohc=SG-Fm6XOCRcAX967W-B&amp;_nc_ht=scontent-iad3-1.cdninstagram.com&amp;edm=AL-3X8kEAAAA&amp;oh=c1684cc70bbab5c4d8edc8965c2f15b8&amp;oe=614D47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15889825"/>
                  </a:ext>
                </a:extLst>
              </a:tr>
            </a:tbl>
          </a:graphicData>
        </a:graphic>
      </p:graphicFrame>
      <p:sp>
        <p:nvSpPr>
          <p:cNvPr id="4" name="Text Placeholder 3">
            <a:extLst>
              <a:ext uri="{FF2B5EF4-FFF2-40B4-BE49-F238E27FC236}">
                <a16:creationId xmlns:a16="http://schemas.microsoft.com/office/drawing/2014/main" id="{09730576-DD9D-44AD-A8B3-E0A843B5AB8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7517470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827C2-7408-4041-815C-9B920DB1E4C1}"/>
              </a:ext>
            </a:extLst>
          </p:cNvPr>
          <p:cNvSpPr>
            <a:spLocks noGrp="1"/>
          </p:cNvSpPr>
          <p:nvPr>
            <p:ph type="title"/>
          </p:nvPr>
        </p:nvSpPr>
        <p:spPr/>
        <p:txBody>
          <a:bodyPr/>
          <a:lstStyle/>
          <a:p>
            <a:r>
              <a:rPr lang="en-US"/>
              <a:t>Instagram Posts Table | Teknialbikes - 11 of 25</a:t>
            </a:r>
          </a:p>
        </p:txBody>
      </p:sp>
      <p:graphicFrame>
        <p:nvGraphicFramePr>
          <p:cNvPr id="5" name="Table Placeholder 4">
            <a:extLst>
              <a:ext uri="{FF2B5EF4-FFF2-40B4-BE49-F238E27FC236}">
                <a16:creationId xmlns:a16="http://schemas.microsoft.com/office/drawing/2014/main" id="{423699E6-C96E-448C-9114-3BCC6E3BA9F0}"/>
              </a:ext>
            </a:extLst>
          </p:cNvPr>
          <p:cNvGraphicFramePr>
            <a:graphicFrameLocks noGrp="1"/>
          </p:cNvGraphicFramePr>
          <p:nvPr>
            <p:ph type="tbl" sz="quarter" idx="13"/>
            <p:extLst>
              <p:ext uri="{D42A27DB-BD31-4B8C-83A1-F6EECF244321}">
                <p14:modId xmlns:p14="http://schemas.microsoft.com/office/powerpoint/2010/main" val="3617110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94349038"/>
                    </a:ext>
                  </a:extLst>
                </a:gridCol>
                <a:gridCol w="1810512">
                  <a:extLst>
                    <a:ext uri="{9D8B030D-6E8A-4147-A177-3AD203B41FA5}">
                      <a16:colId xmlns:a16="http://schemas.microsoft.com/office/drawing/2014/main" val="357846598"/>
                    </a:ext>
                  </a:extLst>
                </a:gridCol>
                <a:gridCol w="822960">
                  <a:extLst>
                    <a:ext uri="{9D8B030D-6E8A-4147-A177-3AD203B41FA5}">
                      <a16:colId xmlns:a16="http://schemas.microsoft.com/office/drawing/2014/main" val="1213695070"/>
                    </a:ext>
                  </a:extLst>
                </a:gridCol>
                <a:gridCol w="822960">
                  <a:extLst>
                    <a:ext uri="{9D8B030D-6E8A-4147-A177-3AD203B41FA5}">
                      <a16:colId xmlns:a16="http://schemas.microsoft.com/office/drawing/2014/main" val="3923363206"/>
                    </a:ext>
                  </a:extLst>
                </a:gridCol>
                <a:gridCol w="822960">
                  <a:extLst>
                    <a:ext uri="{9D8B030D-6E8A-4147-A177-3AD203B41FA5}">
                      <a16:colId xmlns:a16="http://schemas.microsoft.com/office/drawing/2014/main" val="2985668800"/>
                    </a:ext>
                  </a:extLst>
                </a:gridCol>
                <a:gridCol w="822960">
                  <a:extLst>
                    <a:ext uri="{9D8B030D-6E8A-4147-A177-3AD203B41FA5}">
                      <a16:colId xmlns:a16="http://schemas.microsoft.com/office/drawing/2014/main" val="1831700961"/>
                    </a:ext>
                  </a:extLst>
                </a:gridCol>
                <a:gridCol w="822960">
                  <a:extLst>
                    <a:ext uri="{9D8B030D-6E8A-4147-A177-3AD203B41FA5}">
                      <a16:colId xmlns:a16="http://schemas.microsoft.com/office/drawing/2014/main" val="86407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7744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- 2021-09-08 13:00:43</a:t>
                      </a:r>
                      <a:r>
                        <a:rPr kumimoji="0" lang="en-US" sz="1000" b="0" i="0" u="none" strike="noStrike" kern="1200" cap="none" spc="0" normalizeH="0" baseline="0" noProof="0">
                          <a:ln>
                            <a:noFill/>
                          </a:ln>
                          <a:solidFill>
                            <a:prstClr val="black"/>
                          </a:solidFill>
                          <a:effectLst/>
                          <a:uLnTx/>
                          <a:uFillTx/>
                          <a:latin typeface="+mn-lt"/>
                          <a:ea typeface="+mn-ea"/>
                          <a:cs typeface="+mn-cs"/>
                        </a:rPr>
                        <a:t>
 [SORTEO FINALIZADO] ᴀʀʀᴀɴᴄᴀɴ ʟᴏs ᴅíᴀs ᴍás ᴄáʟɪᴅᴏs ʏ ʟᴀs ɢᴀɴᴀs ᴅᴇ ᴘᴇᴅᴀʟᴇᴀʀ ᴀᴜᴍᴇɴᴛᴀɴ. 🌞🚴
.
&gt;&gt;Por eso, junto a sebastianpollovignolo 𝙨𝙤𝙧𝙩𝙚𝙖𝙢𝙤𝙨 una 𝙏𝙤𝙥𝙢𝙚𝙜𝙖 𝙎𝙪𝙣𝙨𝙝𝙞𝙣𝙚 🤩 y ¡𝘱𝘶𝘦𝘥𝘦 𝘴𝘦𝘳 𝘵𝘶𝘺𝘢! 🥳
.
¿ᴄóᴍᴏ ᴘᴀʀᴛɪᴄɪᴘᴀʀ?👇
𝟏) Seguí nuestra cuenta y la de sebastianpollovignolo
𝟐) Dale like a esta publicación
𝟑) Mencioná a tus amigos en comentarios. Más comentas, más chances tenés! 🎉
.
⚠ 𝘌𝘴 𝘪𝘮𝘱𝘰𝘳𝘵𝘢𝘯𝘵𝘦 𝘤𝘶𝘮𝘱𝘭𝘪𝘳 𝘵𝘰𝘥𝘰𝘴 𝘭𝘰𝘴 𝘳𝘦𝘲𝘶𝘪𝘴𝘪𝘵𝘰𝘴.
✅Sorteo válido para todo el país. 🇦🇷
✅El ganador será anunciado el 21/9 a través de nuestras historias. 
.
¡𝗠𝘂𝗰𝗵𝗮 𝘀𝘂𝗲𝗿𝘁𝗲! 🍀 
.
.
.
#topmega #tubicitumundo #sorteo #sorteobici #regalo #adrenalina #aventura #ciclismo #ciclismourbano #ciclismoargentina #bicis #bicicletas #mtbargentina #mtblife #mtblifestyle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241370960_1299799687118719_6156574356215829442_n.jpg?_nc_cat=110&amp;ccb=1-5&amp;_nc_sid=8ae9d6&amp;_nc_ohc=ts5jjfGxJt0AX-wBpYu&amp;_nc_ht=scontent-lga3-2.cdninstagram.com&amp;edm=AL-3X8kEAAAA&amp;oh=00_AT9R4GDhIo1rkuePNvjCp-7xkUD67R6rPzBPFnyZblPwaA&amp;oe=620A50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83.3849 %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04757435"/>
                  </a:ext>
                </a:extLst>
              </a:tr>
            </a:tbl>
          </a:graphicData>
        </a:graphic>
      </p:graphicFrame>
      <p:sp>
        <p:nvSpPr>
          <p:cNvPr id="4" name="Text Placeholder 3">
            <a:extLst>
              <a:ext uri="{FF2B5EF4-FFF2-40B4-BE49-F238E27FC236}">
                <a16:creationId xmlns:a16="http://schemas.microsoft.com/office/drawing/2014/main" id="{3065CFB8-0258-4C8E-8A22-D87934AA779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886781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FC31E-D4F9-4356-9822-4081151FB121}"/>
              </a:ext>
            </a:extLst>
          </p:cNvPr>
          <p:cNvSpPr>
            <a:spLocks noGrp="1"/>
          </p:cNvSpPr>
          <p:nvPr>
            <p:ph type="title"/>
          </p:nvPr>
        </p:nvSpPr>
        <p:spPr/>
        <p:txBody>
          <a:bodyPr/>
          <a:lstStyle/>
          <a:p>
            <a:r>
              <a:rPr lang="en-US"/>
              <a:t>Instagram Posts Table | Teknialbikes - 12 of 25</a:t>
            </a:r>
          </a:p>
        </p:txBody>
      </p:sp>
      <p:graphicFrame>
        <p:nvGraphicFramePr>
          <p:cNvPr id="5" name="Table Placeholder 4">
            <a:extLst>
              <a:ext uri="{FF2B5EF4-FFF2-40B4-BE49-F238E27FC236}">
                <a16:creationId xmlns:a16="http://schemas.microsoft.com/office/drawing/2014/main" id="{82DB8929-1A25-4EB4-9C54-94DABE3AC5BD}"/>
              </a:ext>
            </a:extLst>
          </p:cNvPr>
          <p:cNvGraphicFramePr>
            <a:graphicFrameLocks noGrp="1"/>
          </p:cNvGraphicFramePr>
          <p:nvPr>
            <p:ph type="tbl" sz="quarter" idx="13"/>
            <p:extLst>
              <p:ext uri="{D42A27DB-BD31-4B8C-83A1-F6EECF244321}">
                <p14:modId xmlns:p14="http://schemas.microsoft.com/office/powerpoint/2010/main" val="881351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41887082"/>
                    </a:ext>
                  </a:extLst>
                </a:gridCol>
                <a:gridCol w="1810512">
                  <a:extLst>
                    <a:ext uri="{9D8B030D-6E8A-4147-A177-3AD203B41FA5}">
                      <a16:colId xmlns:a16="http://schemas.microsoft.com/office/drawing/2014/main" val="923568853"/>
                    </a:ext>
                  </a:extLst>
                </a:gridCol>
                <a:gridCol w="822960">
                  <a:extLst>
                    <a:ext uri="{9D8B030D-6E8A-4147-A177-3AD203B41FA5}">
                      <a16:colId xmlns:a16="http://schemas.microsoft.com/office/drawing/2014/main" val="1292047493"/>
                    </a:ext>
                  </a:extLst>
                </a:gridCol>
                <a:gridCol w="822960">
                  <a:extLst>
                    <a:ext uri="{9D8B030D-6E8A-4147-A177-3AD203B41FA5}">
                      <a16:colId xmlns:a16="http://schemas.microsoft.com/office/drawing/2014/main" val="4189451869"/>
                    </a:ext>
                  </a:extLst>
                </a:gridCol>
                <a:gridCol w="822960">
                  <a:extLst>
                    <a:ext uri="{9D8B030D-6E8A-4147-A177-3AD203B41FA5}">
                      <a16:colId xmlns:a16="http://schemas.microsoft.com/office/drawing/2014/main" val="1531430359"/>
                    </a:ext>
                  </a:extLst>
                </a:gridCol>
                <a:gridCol w="822960">
                  <a:extLst>
                    <a:ext uri="{9D8B030D-6E8A-4147-A177-3AD203B41FA5}">
                      <a16:colId xmlns:a16="http://schemas.microsoft.com/office/drawing/2014/main" val="2151437978"/>
                    </a:ext>
                  </a:extLst>
                </a:gridCol>
                <a:gridCol w="822960">
                  <a:extLst>
                    <a:ext uri="{9D8B030D-6E8A-4147-A177-3AD203B41FA5}">
                      <a16:colId xmlns:a16="http://schemas.microsoft.com/office/drawing/2014/main" val="3904082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1693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- 2021-05-03 14:50:01</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esta bici para entrenar en casa? 💪🏠 Sólo tenés que hacer dos cosas:
1) Seguirnos en olmobikes 🚲💥
2) Etiquetar al menos a 3 amigxs para que también puedan participar 🙌
¡ATENCIÓN, OJO CON LAS CUENTAS FAKE! Esta es nuestra única cuenta en Instagram. Nunca te pediremos datos de tarjeta de crédito, ni que llenes ningún formulario con otros datos personales. El ganador será anunciado en nuestras historias el 10 de mayo, y lo contactaremos por mensaje privado.
#quedateencasa #noscuidamosentretodos #gymencasa #spinning #yomequedoencasa judikova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180793597_467720580953431_7608928207548580429_n.jpg?_nc_cat=106&amp;ccb=1-3&amp;_nc_sid=8ae9d6&amp;_nc_ohc=EyCBOrsR6IYAX_qFkCI&amp;_nc_ht=scontent-iad3-1.cdninstagram.com&amp;oh=41a4771f86bf3804ce9552497aa53cf2&amp;oe=60B5BA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2901952"/>
                  </a:ext>
                </a:extLst>
              </a:tr>
            </a:tbl>
          </a:graphicData>
        </a:graphic>
      </p:graphicFrame>
      <p:sp>
        <p:nvSpPr>
          <p:cNvPr id="4" name="Text Placeholder 3">
            <a:extLst>
              <a:ext uri="{FF2B5EF4-FFF2-40B4-BE49-F238E27FC236}">
                <a16:creationId xmlns:a16="http://schemas.microsoft.com/office/drawing/2014/main" id="{4B6CAA09-01FE-4593-80A2-99BD7828A30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7432433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BD5EA-4AE3-481E-BEBD-5411A40E23A5}"/>
              </a:ext>
            </a:extLst>
          </p:cNvPr>
          <p:cNvSpPr>
            <a:spLocks noGrp="1"/>
          </p:cNvSpPr>
          <p:nvPr>
            <p:ph type="title"/>
          </p:nvPr>
        </p:nvSpPr>
        <p:spPr/>
        <p:txBody>
          <a:bodyPr/>
          <a:lstStyle/>
          <a:p>
            <a:r>
              <a:rPr lang="en-US"/>
              <a:t>Instagram Posts Table | Teknialbikes - 13 of 25</a:t>
            </a:r>
          </a:p>
        </p:txBody>
      </p:sp>
      <p:graphicFrame>
        <p:nvGraphicFramePr>
          <p:cNvPr id="5" name="Table Placeholder 4">
            <a:extLst>
              <a:ext uri="{FF2B5EF4-FFF2-40B4-BE49-F238E27FC236}">
                <a16:creationId xmlns:a16="http://schemas.microsoft.com/office/drawing/2014/main" id="{0590E9C0-3EB1-473C-8D48-E4C561AAD52B}"/>
              </a:ext>
            </a:extLst>
          </p:cNvPr>
          <p:cNvGraphicFramePr>
            <a:graphicFrameLocks noGrp="1"/>
          </p:cNvGraphicFramePr>
          <p:nvPr>
            <p:ph type="tbl" sz="quarter" idx="13"/>
            <p:extLst>
              <p:ext uri="{D42A27DB-BD31-4B8C-83A1-F6EECF244321}">
                <p14:modId xmlns:p14="http://schemas.microsoft.com/office/powerpoint/2010/main" val="2663583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53517078"/>
                    </a:ext>
                  </a:extLst>
                </a:gridCol>
                <a:gridCol w="1810512">
                  <a:extLst>
                    <a:ext uri="{9D8B030D-6E8A-4147-A177-3AD203B41FA5}">
                      <a16:colId xmlns:a16="http://schemas.microsoft.com/office/drawing/2014/main" val="456863551"/>
                    </a:ext>
                  </a:extLst>
                </a:gridCol>
                <a:gridCol w="822960">
                  <a:extLst>
                    <a:ext uri="{9D8B030D-6E8A-4147-A177-3AD203B41FA5}">
                      <a16:colId xmlns:a16="http://schemas.microsoft.com/office/drawing/2014/main" val="498374023"/>
                    </a:ext>
                  </a:extLst>
                </a:gridCol>
                <a:gridCol w="822960">
                  <a:extLst>
                    <a:ext uri="{9D8B030D-6E8A-4147-A177-3AD203B41FA5}">
                      <a16:colId xmlns:a16="http://schemas.microsoft.com/office/drawing/2014/main" val="3331924766"/>
                    </a:ext>
                  </a:extLst>
                </a:gridCol>
                <a:gridCol w="822960">
                  <a:extLst>
                    <a:ext uri="{9D8B030D-6E8A-4147-A177-3AD203B41FA5}">
                      <a16:colId xmlns:a16="http://schemas.microsoft.com/office/drawing/2014/main" val="4092983810"/>
                    </a:ext>
                  </a:extLst>
                </a:gridCol>
                <a:gridCol w="822960">
                  <a:extLst>
                    <a:ext uri="{9D8B030D-6E8A-4147-A177-3AD203B41FA5}">
                      <a16:colId xmlns:a16="http://schemas.microsoft.com/office/drawing/2014/main" val="1056420055"/>
                    </a:ext>
                  </a:extLst>
                </a:gridCol>
                <a:gridCol w="822960">
                  <a:extLst>
                    <a:ext uri="{9D8B030D-6E8A-4147-A177-3AD203B41FA5}">
                      <a16:colId xmlns:a16="http://schemas.microsoft.com/office/drawing/2014/main" val="955651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1824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@topmega_oficial - 2021-04-14 13:10:01</a:t>
                      </a:r>
                      <a:r>
                        <a:rPr kumimoji="0" lang="es-ES" sz="1000" b="0" i="0" u="none" strike="noStrike" kern="1200" cap="none" spc="0" normalizeH="0" baseline="0" noProof="0">
                          <a:ln>
                            <a:noFill/>
                          </a:ln>
                          <a:solidFill>
                            <a:prstClr val="black"/>
                          </a:solidFill>
                          <a:effectLst/>
                          <a:uLnTx/>
                          <a:uFillTx/>
                          <a:latin typeface="+mn-lt"/>
                          <a:ea typeface="+mn-ea"/>
                          <a:cs typeface="+mn-cs"/>
                        </a:rPr>
                        <a:t>
 ¡GRAN SORTEO! 🚲🥳🎉 [Finalizado]
Junto a dflatorre tenemos un súper regalo para vos... esta belleza ¡puede ser tuya! 🤤👏🏼👏🏼👏🏼 
¡Participar es muy fácil!
Sólo tenes que:
1️⃣ Seguir a topmega_oficial y a dflatorre
2️⃣ Dar ❤️ a la publicación 
3️⃣ Etiquetar a 3 amigos con quienes saldrías a pedalear 🚴🏻‍♀️
4️⃣ ¡Compartir la imagen en tu historia y etiquetarnos para que podamos verla!
⚠️ATENCIÓN⚠️ ➡️ Muy importante cumplir todos los requisitos.
✅ Sorteo válido para TODO EL PAÍS.
El ganador se anunciará en nuestras historias el día Lunes 19 de Abril 👏🏼 
¡Muchas suerte para todos!🤞🏼🍀
#topmega #sorteo #regalo #mtbbike #mtblife #sunshine #bicicleta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174202918_1079335072477246_1669914415815070332_n.jpg?_nc_cat=110&amp;ccb=1-5&amp;_nc_sid=8ae9d6&amp;_nc_ohc=yJoQJL3uaywAX9pzFiu&amp;_nc_ht=scontent-lga3-2.cdninstagram.com&amp;edm=AL-3X8kEAAAA&amp;oh=00_AT8ncHoTvNTI7LV6A6nlbzAnU1lqyakMahE6yBfY_35Otg&amp;oe=620B0F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47876173"/>
                  </a:ext>
                </a:extLst>
              </a:tr>
            </a:tbl>
          </a:graphicData>
        </a:graphic>
      </p:graphicFrame>
      <p:sp>
        <p:nvSpPr>
          <p:cNvPr id="4" name="Text Placeholder 3">
            <a:extLst>
              <a:ext uri="{FF2B5EF4-FFF2-40B4-BE49-F238E27FC236}">
                <a16:creationId xmlns:a16="http://schemas.microsoft.com/office/drawing/2014/main" id="{4DC66014-1829-4998-B083-220392EBE14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3801307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8CF82-70D4-43ED-B1DD-922198049B1E}"/>
              </a:ext>
            </a:extLst>
          </p:cNvPr>
          <p:cNvSpPr>
            <a:spLocks noGrp="1"/>
          </p:cNvSpPr>
          <p:nvPr>
            <p:ph type="title"/>
          </p:nvPr>
        </p:nvSpPr>
        <p:spPr/>
        <p:txBody>
          <a:bodyPr/>
          <a:lstStyle/>
          <a:p>
            <a:r>
              <a:rPr lang="en-US"/>
              <a:t>Instagram Posts Table | Teknialbikes - 14 of 25</a:t>
            </a:r>
          </a:p>
        </p:txBody>
      </p:sp>
      <p:graphicFrame>
        <p:nvGraphicFramePr>
          <p:cNvPr id="5" name="Table Placeholder 4">
            <a:extLst>
              <a:ext uri="{FF2B5EF4-FFF2-40B4-BE49-F238E27FC236}">
                <a16:creationId xmlns:a16="http://schemas.microsoft.com/office/drawing/2014/main" id="{055FD0D2-3630-4502-8B22-A02D5D06D6E2}"/>
              </a:ext>
            </a:extLst>
          </p:cNvPr>
          <p:cNvGraphicFramePr>
            <a:graphicFrameLocks noGrp="1"/>
          </p:cNvGraphicFramePr>
          <p:nvPr>
            <p:ph type="tbl" sz="quarter" idx="13"/>
            <p:extLst>
              <p:ext uri="{D42A27DB-BD31-4B8C-83A1-F6EECF244321}">
                <p14:modId xmlns:p14="http://schemas.microsoft.com/office/powerpoint/2010/main" val="2783569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0408224"/>
                    </a:ext>
                  </a:extLst>
                </a:gridCol>
                <a:gridCol w="1810512">
                  <a:extLst>
                    <a:ext uri="{9D8B030D-6E8A-4147-A177-3AD203B41FA5}">
                      <a16:colId xmlns:a16="http://schemas.microsoft.com/office/drawing/2014/main" val="307598432"/>
                    </a:ext>
                  </a:extLst>
                </a:gridCol>
                <a:gridCol w="822960">
                  <a:extLst>
                    <a:ext uri="{9D8B030D-6E8A-4147-A177-3AD203B41FA5}">
                      <a16:colId xmlns:a16="http://schemas.microsoft.com/office/drawing/2014/main" val="821991194"/>
                    </a:ext>
                  </a:extLst>
                </a:gridCol>
                <a:gridCol w="822960">
                  <a:extLst>
                    <a:ext uri="{9D8B030D-6E8A-4147-A177-3AD203B41FA5}">
                      <a16:colId xmlns:a16="http://schemas.microsoft.com/office/drawing/2014/main" val="964934631"/>
                    </a:ext>
                  </a:extLst>
                </a:gridCol>
                <a:gridCol w="822960">
                  <a:extLst>
                    <a:ext uri="{9D8B030D-6E8A-4147-A177-3AD203B41FA5}">
                      <a16:colId xmlns:a16="http://schemas.microsoft.com/office/drawing/2014/main" val="2982562216"/>
                    </a:ext>
                  </a:extLst>
                </a:gridCol>
                <a:gridCol w="822960">
                  <a:extLst>
                    <a:ext uri="{9D8B030D-6E8A-4147-A177-3AD203B41FA5}">
                      <a16:colId xmlns:a16="http://schemas.microsoft.com/office/drawing/2014/main" val="1975745893"/>
                    </a:ext>
                  </a:extLst>
                </a:gridCol>
                <a:gridCol w="822960">
                  <a:extLst>
                    <a:ext uri="{9D8B030D-6E8A-4147-A177-3AD203B41FA5}">
                      <a16:colId xmlns:a16="http://schemas.microsoft.com/office/drawing/2014/main" val="1531271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6600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- 2021-12-26 21:57:23</a:t>
                      </a:r>
                      <a:r>
                        <a:rPr kumimoji="0" lang="en-US" sz="1000" b="0" i="0" u="none" strike="noStrike" kern="1200" cap="none" spc="0" normalizeH="0" baseline="0" noProof="0">
                          <a:ln>
                            <a:noFill/>
                          </a:ln>
                          <a:solidFill>
                            <a:prstClr val="black"/>
                          </a:solidFill>
                          <a:effectLst/>
                          <a:uLnTx/>
                          <a:uFillTx/>
                          <a:latin typeface="+mn-lt"/>
                          <a:ea typeface="+mn-ea"/>
                          <a:cs typeface="+mn-cs"/>
                        </a:rPr>
                        <a:t>
 🔥#SORTEO #VENZORAPTOR 🔥
.
.
Para participar seguí estos pasos:
📍1. Seguinos en instagram y facebook:
venzoarg venzo.travel teamvenzo.arg grupocarloskarabitian
.
📍2. Comentá este post arrobando a tus amigos!
.
.
📍Tip extra: mientras más amigos y comentarios más chances de ganar.
.
.
✅Se sorteará únicamente por el Instagram de venzoarg 
⛔️No se pedirán datos bancarios de ningún tipo!!
🇦🇷Sorteo válido para toda #Argentina
.
.
Gracias a todos por un increíble #2021
Mucha suerte!! 🍀
.
#SOMOSVENZO #venzo #venzoargentina #venzobikes #venzobike #ciclismo #cycling #cyclinglife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269959318_239946298256559_1117840761678361619_n.jpg?_nc_cat=103&amp;ccb=1-5&amp;_nc_sid=8ae9d6&amp;_nc_ohc=KWVJwjkd9kQAX9o-vT7&amp;_nc_ht=scontent-iad3-1.cdninstagram.com&amp;edm=AL-3X8kEAAAA&amp;oh=00_AT8ddT8I1yWxkTwTc9aU8XPsysOD0cHCnqZtFcPdUI5tlg&amp;oe=620B9506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62356896"/>
                  </a:ext>
                </a:extLst>
              </a:tr>
            </a:tbl>
          </a:graphicData>
        </a:graphic>
      </p:graphicFrame>
      <p:sp>
        <p:nvSpPr>
          <p:cNvPr id="4" name="Text Placeholder 3">
            <a:extLst>
              <a:ext uri="{FF2B5EF4-FFF2-40B4-BE49-F238E27FC236}">
                <a16:creationId xmlns:a16="http://schemas.microsoft.com/office/drawing/2014/main" id="{2E902A52-977A-44B6-9011-66F60EB70D6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0391234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59AC8-9764-4250-8217-2D3DA51CCA39}"/>
              </a:ext>
            </a:extLst>
          </p:cNvPr>
          <p:cNvSpPr>
            <a:spLocks noGrp="1"/>
          </p:cNvSpPr>
          <p:nvPr>
            <p:ph type="title"/>
          </p:nvPr>
        </p:nvSpPr>
        <p:spPr/>
        <p:txBody>
          <a:bodyPr/>
          <a:lstStyle/>
          <a:p>
            <a:r>
              <a:rPr lang="en-US"/>
              <a:t>Instagram Posts Table | Teknialbikes - 15 of 25</a:t>
            </a:r>
          </a:p>
        </p:txBody>
      </p:sp>
      <p:graphicFrame>
        <p:nvGraphicFramePr>
          <p:cNvPr id="5" name="Table Placeholder 4">
            <a:extLst>
              <a:ext uri="{FF2B5EF4-FFF2-40B4-BE49-F238E27FC236}">
                <a16:creationId xmlns:a16="http://schemas.microsoft.com/office/drawing/2014/main" id="{7C374D9E-0306-4611-B5A2-CD004CF95206}"/>
              </a:ext>
            </a:extLst>
          </p:cNvPr>
          <p:cNvGraphicFramePr>
            <a:graphicFrameLocks noGrp="1"/>
          </p:cNvGraphicFramePr>
          <p:nvPr>
            <p:ph type="tbl" sz="quarter" idx="13"/>
            <p:extLst>
              <p:ext uri="{D42A27DB-BD31-4B8C-83A1-F6EECF244321}">
                <p14:modId xmlns:p14="http://schemas.microsoft.com/office/powerpoint/2010/main" val="1999407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83577660"/>
                    </a:ext>
                  </a:extLst>
                </a:gridCol>
                <a:gridCol w="1810512">
                  <a:extLst>
                    <a:ext uri="{9D8B030D-6E8A-4147-A177-3AD203B41FA5}">
                      <a16:colId xmlns:a16="http://schemas.microsoft.com/office/drawing/2014/main" val="3733443258"/>
                    </a:ext>
                  </a:extLst>
                </a:gridCol>
                <a:gridCol w="822960">
                  <a:extLst>
                    <a:ext uri="{9D8B030D-6E8A-4147-A177-3AD203B41FA5}">
                      <a16:colId xmlns:a16="http://schemas.microsoft.com/office/drawing/2014/main" val="3644253138"/>
                    </a:ext>
                  </a:extLst>
                </a:gridCol>
                <a:gridCol w="822960">
                  <a:extLst>
                    <a:ext uri="{9D8B030D-6E8A-4147-A177-3AD203B41FA5}">
                      <a16:colId xmlns:a16="http://schemas.microsoft.com/office/drawing/2014/main" val="13051346"/>
                    </a:ext>
                  </a:extLst>
                </a:gridCol>
                <a:gridCol w="822960">
                  <a:extLst>
                    <a:ext uri="{9D8B030D-6E8A-4147-A177-3AD203B41FA5}">
                      <a16:colId xmlns:a16="http://schemas.microsoft.com/office/drawing/2014/main" val="1919449665"/>
                    </a:ext>
                  </a:extLst>
                </a:gridCol>
                <a:gridCol w="822960">
                  <a:extLst>
                    <a:ext uri="{9D8B030D-6E8A-4147-A177-3AD203B41FA5}">
                      <a16:colId xmlns:a16="http://schemas.microsoft.com/office/drawing/2014/main" val="3586465232"/>
                    </a:ext>
                  </a:extLst>
                </a:gridCol>
                <a:gridCol w="822960">
                  <a:extLst>
                    <a:ext uri="{9D8B030D-6E8A-4147-A177-3AD203B41FA5}">
                      <a16:colId xmlns:a16="http://schemas.microsoft.com/office/drawing/2014/main" val="3375596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6910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- 2021-01-15 14:18:16</a:t>
                      </a:r>
                      <a:r>
                        <a:rPr kumimoji="0" lang="es-ES" sz="1000" b="0" i="0" u="none" strike="noStrike" kern="1200" cap="none" spc="0" normalizeH="0" baseline="0" noProof="0">
                          <a:ln>
                            <a:noFill/>
                          </a:ln>
                          <a:solidFill>
                            <a:prstClr val="black"/>
                          </a:solidFill>
                          <a:effectLst/>
                          <a:uLnTx/>
                          <a:uFillTx/>
                          <a:latin typeface="+mn-lt"/>
                          <a:ea typeface="+mn-ea"/>
                          <a:cs typeface="+mn-cs"/>
                        </a:rPr>
                        <a:t>
 ¡Con lxs amigxs de grisinoropaparajugar armamos otro sorteo espectacular! Participá por una bici Olmo y una orden de compra de 00 en locales Grisino. Sólo tenés que hacer dos cosas:
1) seguir a olmobikes y a grisinoropaparajugar 
2) etiquetar a 3 amigxs en este post (o en el de Grisino) para que también puedan participar.
¡Dale, sorteamos el viernes 22 y anunciaremos al ganador en nuestras stories!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139403890_866988720726839_3334053832255447937_n.jpg?_nc_cat=101&amp;ccb=3&amp;_nc_sid=8ae9d6&amp;_nc_ohc=xrdOVOGOY8UAX-xV4ai&amp;_nc_ht=scontent-iad3-1.cdninstagram.com&amp;oh=73339e9ae0bdf27550128e8ec2f4ac1c&amp;oe=604CAC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2459630"/>
                  </a:ext>
                </a:extLst>
              </a:tr>
            </a:tbl>
          </a:graphicData>
        </a:graphic>
      </p:graphicFrame>
      <p:sp>
        <p:nvSpPr>
          <p:cNvPr id="4" name="Text Placeholder 3">
            <a:extLst>
              <a:ext uri="{FF2B5EF4-FFF2-40B4-BE49-F238E27FC236}">
                <a16:creationId xmlns:a16="http://schemas.microsoft.com/office/drawing/2014/main" id="{4ED860F0-FA56-423D-BD15-978F55C3715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2236178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C08E3-8E77-4B1F-AD49-67D20A8261A7}"/>
              </a:ext>
            </a:extLst>
          </p:cNvPr>
          <p:cNvSpPr>
            <a:spLocks noGrp="1"/>
          </p:cNvSpPr>
          <p:nvPr>
            <p:ph type="title"/>
          </p:nvPr>
        </p:nvSpPr>
        <p:spPr/>
        <p:txBody>
          <a:bodyPr/>
          <a:lstStyle/>
          <a:p>
            <a:r>
              <a:rPr lang="en-US"/>
              <a:t>Instagram Posts Table | Teknialbikes - 16 of 25</a:t>
            </a:r>
          </a:p>
        </p:txBody>
      </p:sp>
      <p:graphicFrame>
        <p:nvGraphicFramePr>
          <p:cNvPr id="5" name="Table Placeholder 4">
            <a:extLst>
              <a:ext uri="{FF2B5EF4-FFF2-40B4-BE49-F238E27FC236}">
                <a16:creationId xmlns:a16="http://schemas.microsoft.com/office/drawing/2014/main" id="{CB346617-FBCC-4F75-B616-3F063E6C11F9}"/>
              </a:ext>
            </a:extLst>
          </p:cNvPr>
          <p:cNvGraphicFramePr>
            <a:graphicFrameLocks noGrp="1"/>
          </p:cNvGraphicFramePr>
          <p:nvPr>
            <p:ph type="tbl" sz="quarter" idx="13"/>
            <p:extLst>
              <p:ext uri="{D42A27DB-BD31-4B8C-83A1-F6EECF244321}">
                <p14:modId xmlns:p14="http://schemas.microsoft.com/office/powerpoint/2010/main" val="4162605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84212576"/>
                    </a:ext>
                  </a:extLst>
                </a:gridCol>
                <a:gridCol w="1810512">
                  <a:extLst>
                    <a:ext uri="{9D8B030D-6E8A-4147-A177-3AD203B41FA5}">
                      <a16:colId xmlns:a16="http://schemas.microsoft.com/office/drawing/2014/main" val="4149507856"/>
                    </a:ext>
                  </a:extLst>
                </a:gridCol>
                <a:gridCol w="822960">
                  <a:extLst>
                    <a:ext uri="{9D8B030D-6E8A-4147-A177-3AD203B41FA5}">
                      <a16:colId xmlns:a16="http://schemas.microsoft.com/office/drawing/2014/main" val="3543586103"/>
                    </a:ext>
                  </a:extLst>
                </a:gridCol>
                <a:gridCol w="822960">
                  <a:extLst>
                    <a:ext uri="{9D8B030D-6E8A-4147-A177-3AD203B41FA5}">
                      <a16:colId xmlns:a16="http://schemas.microsoft.com/office/drawing/2014/main" val="2202543611"/>
                    </a:ext>
                  </a:extLst>
                </a:gridCol>
                <a:gridCol w="822960">
                  <a:extLst>
                    <a:ext uri="{9D8B030D-6E8A-4147-A177-3AD203B41FA5}">
                      <a16:colId xmlns:a16="http://schemas.microsoft.com/office/drawing/2014/main" val="3959314894"/>
                    </a:ext>
                  </a:extLst>
                </a:gridCol>
                <a:gridCol w="822960">
                  <a:extLst>
                    <a:ext uri="{9D8B030D-6E8A-4147-A177-3AD203B41FA5}">
                      <a16:colId xmlns:a16="http://schemas.microsoft.com/office/drawing/2014/main" val="2705003025"/>
                    </a:ext>
                  </a:extLst>
                </a:gridCol>
                <a:gridCol w="822960">
                  <a:extLst>
                    <a:ext uri="{9D8B030D-6E8A-4147-A177-3AD203B41FA5}">
                      <a16:colId xmlns:a16="http://schemas.microsoft.com/office/drawing/2014/main" val="1518653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1368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- 2021-11-20 17:50:57</a:t>
                      </a:r>
                      <a:r>
                        <a:rPr kumimoji="0" lang="en-US" sz="1000" b="0" i="0" u="none" strike="noStrike" kern="1200" cap="none" spc="0" normalizeH="0" baseline="0" noProof="0">
                          <a:ln>
                            <a:noFill/>
                          </a:ln>
                          <a:solidFill>
                            <a:prstClr val="black"/>
                          </a:solidFill>
                          <a:effectLst/>
                          <a:uLnTx/>
                          <a:uFillTx/>
                          <a:latin typeface="+mn-lt"/>
                          <a:ea typeface="+mn-ea"/>
                          <a:cs typeface="+mn-cs"/>
                        </a:rPr>
                        <a:t>
 La #VenzoXtreme ya está acá! 🔥
.
Te contamos todo el proceso, todos los pasos que dábamos en el camino hasta llegar acá.
.
Y acá están, ya las conocés.
Pronto estarán en todas las #bicicleteriasvenzo de #Argentina ❤️🇦🇷
.
#somosvenzo #venzo #venzoarg #venzoargentina #venzobikes #xc #xco #mtb #mtblife #cycling #cyclinglife #ciclismoargentino #ciclismo #doblesvenzo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259809062_2260451600764395_5586973104333189324_n.jpg?_nc_cat=110&amp;ccb=1-5&amp;_nc_sid=8ae9d6&amp;_nc_ohc=t2JA4qII2IEAX-IpKZa&amp;_nc_oc=AQlw4JTRkt5lDsSFlzN8R39vmUbsZF63DI70IgdFigBw3ow0DA06bukBxVQg6XJBvA4&amp;_nc_ht=scontent-iad3-1.cdninstagram.com&amp;edm=AL-3X8kEAAAA&amp;oh=00_AT-OyU-LoavmSRYsGaKPelbAEqA_ThPARuHv0qdGoZSQyw&amp;oe=620B47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99884997"/>
                  </a:ext>
                </a:extLst>
              </a:tr>
            </a:tbl>
          </a:graphicData>
        </a:graphic>
      </p:graphicFrame>
      <p:sp>
        <p:nvSpPr>
          <p:cNvPr id="4" name="Text Placeholder 3">
            <a:extLst>
              <a:ext uri="{FF2B5EF4-FFF2-40B4-BE49-F238E27FC236}">
                <a16:creationId xmlns:a16="http://schemas.microsoft.com/office/drawing/2014/main" id="{8E7B0608-822E-488C-B926-9D83A6E8690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661999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76381-FB73-4AEF-B6F1-B64EE795464D}"/>
              </a:ext>
            </a:extLst>
          </p:cNvPr>
          <p:cNvSpPr>
            <a:spLocks noGrp="1"/>
          </p:cNvSpPr>
          <p:nvPr>
            <p:ph type="title"/>
          </p:nvPr>
        </p:nvSpPr>
        <p:spPr/>
        <p:txBody>
          <a:bodyPr/>
          <a:lstStyle/>
          <a:p>
            <a:r>
              <a:rPr lang="en-US"/>
              <a:t>Instagram Posts Table | Teknialbikes - 17 of 25</a:t>
            </a:r>
          </a:p>
        </p:txBody>
      </p:sp>
      <p:graphicFrame>
        <p:nvGraphicFramePr>
          <p:cNvPr id="5" name="Table Placeholder 4">
            <a:extLst>
              <a:ext uri="{FF2B5EF4-FFF2-40B4-BE49-F238E27FC236}">
                <a16:creationId xmlns:a16="http://schemas.microsoft.com/office/drawing/2014/main" id="{75E24B39-6F9F-43DF-BD15-FF397863A3AC}"/>
              </a:ext>
            </a:extLst>
          </p:cNvPr>
          <p:cNvGraphicFramePr>
            <a:graphicFrameLocks noGrp="1"/>
          </p:cNvGraphicFramePr>
          <p:nvPr>
            <p:ph type="tbl" sz="quarter" idx="13"/>
            <p:extLst>
              <p:ext uri="{D42A27DB-BD31-4B8C-83A1-F6EECF244321}">
                <p14:modId xmlns:p14="http://schemas.microsoft.com/office/powerpoint/2010/main" val="2685794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53870754"/>
                    </a:ext>
                  </a:extLst>
                </a:gridCol>
                <a:gridCol w="1810512">
                  <a:extLst>
                    <a:ext uri="{9D8B030D-6E8A-4147-A177-3AD203B41FA5}">
                      <a16:colId xmlns:a16="http://schemas.microsoft.com/office/drawing/2014/main" val="1760645510"/>
                    </a:ext>
                  </a:extLst>
                </a:gridCol>
                <a:gridCol w="822960">
                  <a:extLst>
                    <a:ext uri="{9D8B030D-6E8A-4147-A177-3AD203B41FA5}">
                      <a16:colId xmlns:a16="http://schemas.microsoft.com/office/drawing/2014/main" val="2053940564"/>
                    </a:ext>
                  </a:extLst>
                </a:gridCol>
                <a:gridCol w="822960">
                  <a:extLst>
                    <a:ext uri="{9D8B030D-6E8A-4147-A177-3AD203B41FA5}">
                      <a16:colId xmlns:a16="http://schemas.microsoft.com/office/drawing/2014/main" val="956828271"/>
                    </a:ext>
                  </a:extLst>
                </a:gridCol>
                <a:gridCol w="822960">
                  <a:extLst>
                    <a:ext uri="{9D8B030D-6E8A-4147-A177-3AD203B41FA5}">
                      <a16:colId xmlns:a16="http://schemas.microsoft.com/office/drawing/2014/main" val="2067060086"/>
                    </a:ext>
                  </a:extLst>
                </a:gridCol>
                <a:gridCol w="822960">
                  <a:extLst>
                    <a:ext uri="{9D8B030D-6E8A-4147-A177-3AD203B41FA5}">
                      <a16:colId xmlns:a16="http://schemas.microsoft.com/office/drawing/2014/main" val="3280119278"/>
                    </a:ext>
                  </a:extLst>
                </a:gridCol>
                <a:gridCol w="822960">
                  <a:extLst>
                    <a:ext uri="{9D8B030D-6E8A-4147-A177-3AD203B41FA5}">
                      <a16:colId xmlns:a16="http://schemas.microsoft.com/office/drawing/2014/main" val="172067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6294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- 2021-05-12 21:33:54</a:t>
                      </a:r>
                      <a:r>
                        <a:rPr kumimoji="0" lang="es-ES" sz="1000" b="0" i="0" u="none" strike="noStrike" kern="1200" cap="none" spc="0" normalizeH="0" baseline="0" noProof="0">
                          <a:ln>
                            <a:noFill/>
                          </a:ln>
                          <a:solidFill>
                            <a:prstClr val="black"/>
                          </a:solidFill>
                          <a:effectLst/>
                          <a:uLnTx/>
                          <a:uFillTx/>
                          <a:latin typeface="+mn-lt"/>
                          <a:ea typeface="+mn-ea"/>
                          <a:cs typeface="+mn-cs"/>
                        </a:rPr>
                        <a:t>
 #VenzoEtna
Más rápida. Más liviana. Más potente. 💥
Nuevos componentes para mejorar aún más la calidad de la #poderosa #Etna 🔥 
La encontrarás armada con #ShimanoUltegra o #shimano105 
Y los nuevos componentes de #B1 #BeOne que son increíbles!! 
Las #Ruedas y #Forma de #FibradeCarbono #B1team llevan a esta #Venzobike al siguiente nivel!! 
Querés saber más sobre estos componentes?
Te invitamos a ver el detalle en los posteos de grupocarloskarabitian 🔥
.
.
#ciclismo #bike #bici #ruta #venzo #somosvenzo #vivivenzo #teamvenzo #cycling #cyclingroad #procycling #road #shimanoroad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185248678_905124500076112_8600869317861071578_n.jpg?_nc_cat=106&amp;ccb=1-5&amp;_nc_sid=8ae9d6&amp;_nc_ohc=ZPFXddR-A9EAX9FIxjh&amp;_nc_ht=scontent-iad3-1.cdninstagram.com&amp;edm=AL-3X8kEAAAA&amp;oh=00_AT8xlQq8p9Rd1K9ZIHTKPkwtT-Wth6b-MmTavKOavRW10A&amp;oe=620B75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93878105"/>
                  </a:ext>
                </a:extLst>
              </a:tr>
            </a:tbl>
          </a:graphicData>
        </a:graphic>
      </p:graphicFrame>
      <p:sp>
        <p:nvSpPr>
          <p:cNvPr id="4" name="Text Placeholder 3">
            <a:extLst>
              <a:ext uri="{FF2B5EF4-FFF2-40B4-BE49-F238E27FC236}">
                <a16:creationId xmlns:a16="http://schemas.microsoft.com/office/drawing/2014/main" id="{E8B43BCC-FD61-4879-9457-4AB8E42E055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0672475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E6667-8997-4CE4-96B5-FE4CF1DAD1A6}"/>
              </a:ext>
            </a:extLst>
          </p:cNvPr>
          <p:cNvSpPr>
            <a:spLocks noGrp="1"/>
          </p:cNvSpPr>
          <p:nvPr>
            <p:ph type="title"/>
          </p:nvPr>
        </p:nvSpPr>
        <p:spPr/>
        <p:txBody>
          <a:bodyPr/>
          <a:lstStyle/>
          <a:p>
            <a:r>
              <a:rPr lang="en-US"/>
              <a:t>Instagram Posts Table | Teknialbikes - 18 of 25</a:t>
            </a:r>
          </a:p>
        </p:txBody>
      </p:sp>
      <p:graphicFrame>
        <p:nvGraphicFramePr>
          <p:cNvPr id="5" name="Table Placeholder 4">
            <a:extLst>
              <a:ext uri="{FF2B5EF4-FFF2-40B4-BE49-F238E27FC236}">
                <a16:creationId xmlns:a16="http://schemas.microsoft.com/office/drawing/2014/main" id="{52F51B76-0EEC-4DEF-8A70-271DC896A584}"/>
              </a:ext>
            </a:extLst>
          </p:cNvPr>
          <p:cNvGraphicFramePr>
            <a:graphicFrameLocks noGrp="1"/>
          </p:cNvGraphicFramePr>
          <p:nvPr>
            <p:ph type="tbl" sz="quarter" idx="13"/>
            <p:extLst>
              <p:ext uri="{D42A27DB-BD31-4B8C-83A1-F6EECF244321}">
                <p14:modId xmlns:p14="http://schemas.microsoft.com/office/powerpoint/2010/main" val="1375803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36392340"/>
                    </a:ext>
                  </a:extLst>
                </a:gridCol>
                <a:gridCol w="1810512">
                  <a:extLst>
                    <a:ext uri="{9D8B030D-6E8A-4147-A177-3AD203B41FA5}">
                      <a16:colId xmlns:a16="http://schemas.microsoft.com/office/drawing/2014/main" val="3393651404"/>
                    </a:ext>
                  </a:extLst>
                </a:gridCol>
                <a:gridCol w="822960">
                  <a:extLst>
                    <a:ext uri="{9D8B030D-6E8A-4147-A177-3AD203B41FA5}">
                      <a16:colId xmlns:a16="http://schemas.microsoft.com/office/drawing/2014/main" val="512896229"/>
                    </a:ext>
                  </a:extLst>
                </a:gridCol>
                <a:gridCol w="822960">
                  <a:extLst>
                    <a:ext uri="{9D8B030D-6E8A-4147-A177-3AD203B41FA5}">
                      <a16:colId xmlns:a16="http://schemas.microsoft.com/office/drawing/2014/main" val="2212192816"/>
                    </a:ext>
                  </a:extLst>
                </a:gridCol>
                <a:gridCol w="822960">
                  <a:extLst>
                    <a:ext uri="{9D8B030D-6E8A-4147-A177-3AD203B41FA5}">
                      <a16:colId xmlns:a16="http://schemas.microsoft.com/office/drawing/2014/main" val="4272107269"/>
                    </a:ext>
                  </a:extLst>
                </a:gridCol>
                <a:gridCol w="822960">
                  <a:extLst>
                    <a:ext uri="{9D8B030D-6E8A-4147-A177-3AD203B41FA5}">
                      <a16:colId xmlns:a16="http://schemas.microsoft.com/office/drawing/2014/main" val="2881724628"/>
                    </a:ext>
                  </a:extLst>
                </a:gridCol>
                <a:gridCol w="822960">
                  <a:extLst>
                    <a:ext uri="{9D8B030D-6E8A-4147-A177-3AD203B41FA5}">
                      <a16:colId xmlns:a16="http://schemas.microsoft.com/office/drawing/2014/main" val="89611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5052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- 2021-01-06 20:34:00</a:t>
                      </a:r>
                      <a:r>
                        <a:rPr kumimoji="0" lang="en-US" sz="1000" b="0" i="0" u="none" strike="noStrike" kern="1200" cap="none" spc="0" normalizeH="0" baseline="0" noProof="0">
                          <a:ln>
                            <a:noFill/>
                          </a:ln>
                          <a:solidFill>
                            <a:prstClr val="black"/>
                          </a:solidFill>
                          <a:effectLst/>
                          <a:uLnTx/>
                          <a:uFillTx/>
                          <a:latin typeface="+mn-lt"/>
                          <a:ea typeface="+mn-ea"/>
                          <a:cs typeface="+mn-cs"/>
                        </a:rPr>
                        <a:t>
 Manu Ginóbili ya está en Argentina 
y este verano estaremos acompañándolo día a día junto a la #VenzoEtna y la #VenzoRaptor.
.
Que más decir que se nos infla el pecho de alegría de poder  acompañar a uno de los mejores deportistas de la historia de nuestro país. 🤩
.
Gracias Manu, esperamos verte pronto  sumando kilómetros de felicidad con las #VenzoBikes junto a tu gran amigo obricio7 🔥
.
.
#Venzo #SomosVenzo #ViviVenzo #ciclismo #bike #bicicleta #cycling #cyclinglifestyle #cyclingphotos #cyclinglife #mtb #ciclismoargentino #mountainbike #manuginobili #ciclismoderuta #nba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136077514_119350143362208_3929490146610560826_n.jpg?_nc_cat=101&amp;ccb=1-5&amp;_nc_sid=8ae9d6&amp;_nc_ohc=Csyg1q0t1jQAX_a4we0&amp;_nc_ht=scontent-iad3-1.cdninstagram.com&amp;edm=AL-3X8kEAAAA&amp;oh=00_AT_1AMpVOli7dUpCiattug7hKemgnAnYS8mO73Zcso6PSg&amp;oe=620A5158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15169503"/>
                  </a:ext>
                </a:extLst>
              </a:tr>
            </a:tbl>
          </a:graphicData>
        </a:graphic>
      </p:graphicFrame>
      <p:sp>
        <p:nvSpPr>
          <p:cNvPr id="4" name="Text Placeholder 3">
            <a:extLst>
              <a:ext uri="{FF2B5EF4-FFF2-40B4-BE49-F238E27FC236}">
                <a16:creationId xmlns:a16="http://schemas.microsoft.com/office/drawing/2014/main" id="{FB3269C1-16D2-4559-8CF0-893B7DBFD98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2431846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342E8-37B8-4FAF-BE56-D3E3B32BCE9B}"/>
              </a:ext>
            </a:extLst>
          </p:cNvPr>
          <p:cNvSpPr>
            <a:spLocks noGrp="1"/>
          </p:cNvSpPr>
          <p:nvPr>
            <p:ph type="title"/>
          </p:nvPr>
        </p:nvSpPr>
        <p:spPr/>
        <p:txBody>
          <a:bodyPr/>
          <a:lstStyle/>
          <a:p>
            <a:r>
              <a:rPr lang="en-US"/>
              <a:t>Instagram Posts Table | Teknialbikes - 19 of 25</a:t>
            </a:r>
          </a:p>
        </p:txBody>
      </p:sp>
      <p:graphicFrame>
        <p:nvGraphicFramePr>
          <p:cNvPr id="5" name="Table Placeholder 4">
            <a:extLst>
              <a:ext uri="{FF2B5EF4-FFF2-40B4-BE49-F238E27FC236}">
                <a16:creationId xmlns:a16="http://schemas.microsoft.com/office/drawing/2014/main" id="{5178090C-5C67-44A0-BF35-37EC47F4C602}"/>
              </a:ext>
            </a:extLst>
          </p:cNvPr>
          <p:cNvGraphicFramePr>
            <a:graphicFrameLocks noGrp="1"/>
          </p:cNvGraphicFramePr>
          <p:nvPr>
            <p:ph type="tbl" sz="quarter" idx="13"/>
            <p:extLst>
              <p:ext uri="{D42A27DB-BD31-4B8C-83A1-F6EECF244321}">
                <p14:modId xmlns:p14="http://schemas.microsoft.com/office/powerpoint/2010/main" val="1620015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48549656"/>
                    </a:ext>
                  </a:extLst>
                </a:gridCol>
                <a:gridCol w="1810512">
                  <a:extLst>
                    <a:ext uri="{9D8B030D-6E8A-4147-A177-3AD203B41FA5}">
                      <a16:colId xmlns:a16="http://schemas.microsoft.com/office/drawing/2014/main" val="22196233"/>
                    </a:ext>
                  </a:extLst>
                </a:gridCol>
                <a:gridCol w="822960">
                  <a:extLst>
                    <a:ext uri="{9D8B030D-6E8A-4147-A177-3AD203B41FA5}">
                      <a16:colId xmlns:a16="http://schemas.microsoft.com/office/drawing/2014/main" val="1543791182"/>
                    </a:ext>
                  </a:extLst>
                </a:gridCol>
                <a:gridCol w="822960">
                  <a:extLst>
                    <a:ext uri="{9D8B030D-6E8A-4147-A177-3AD203B41FA5}">
                      <a16:colId xmlns:a16="http://schemas.microsoft.com/office/drawing/2014/main" val="2350884864"/>
                    </a:ext>
                  </a:extLst>
                </a:gridCol>
                <a:gridCol w="822960">
                  <a:extLst>
                    <a:ext uri="{9D8B030D-6E8A-4147-A177-3AD203B41FA5}">
                      <a16:colId xmlns:a16="http://schemas.microsoft.com/office/drawing/2014/main" val="3706840760"/>
                    </a:ext>
                  </a:extLst>
                </a:gridCol>
                <a:gridCol w="822960">
                  <a:extLst>
                    <a:ext uri="{9D8B030D-6E8A-4147-A177-3AD203B41FA5}">
                      <a16:colId xmlns:a16="http://schemas.microsoft.com/office/drawing/2014/main" val="3643405384"/>
                    </a:ext>
                  </a:extLst>
                </a:gridCol>
                <a:gridCol w="822960">
                  <a:extLst>
                    <a:ext uri="{9D8B030D-6E8A-4147-A177-3AD203B41FA5}">
                      <a16:colId xmlns:a16="http://schemas.microsoft.com/office/drawing/2014/main" val="1743734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9577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- 2021-06-01 19:03:35</a:t>
                      </a:r>
                      <a:r>
                        <a:rPr kumimoji="0" lang="en-US" sz="1000" b="0" i="0" u="none" strike="noStrike" kern="1200" cap="none" spc="0" normalizeH="0" baseline="0" noProof="0">
                          <a:ln>
                            <a:noFill/>
                          </a:ln>
                          <a:solidFill>
                            <a:prstClr val="black"/>
                          </a:solidFill>
                          <a:effectLst/>
                          <a:uLnTx/>
                          <a:uFillTx/>
                          <a:latin typeface="+mn-lt"/>
                          <a:ea typeface="+mn-ea"/>
                          <a:cs typeface="+mn-cs"/>
                        </a:rPr>
                        <a:t>
 Tuvimos el agrado de recibir a uno de los grandes referentes de la música cordobesa en nuestras instalaciones, nada más y nada menos que en #CordobaCapital
.
Bienvenido soyulisesbueno a la #FamiliaVenzo
.
Que esta #venzobike sea tu nueva compañera para cumplir metas personales y ojalá pronto podamos verte competir (que sabemos lo que te gusta)  llevando los colores del teamvenzo.arg a la meta ✊🏻🔥
.
.
A disfrutar a full esta #VenzoAtix!!! 🔥🔥
.
.
#SOMOSVENZO
#vivivenzo #ciclismo #bike #bicicleta #cycling #cyclinglifestyle #cyclingphotos #cyclinglife #venzobikes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194876740_1205292539911323_3556118007941350135_n.jpg?_nc_cat=110&amp;ccb=1-5&amp;_nc_sid=8ae9d6&amp;_nc_ohc=I0AZdajZZRoAX9-HkJB&amp;_nc_ht=scontent-iad3-1.cdninstagram.com&amp;edm=AL-3X8kEAAAA&amp;oh=00_AT8LWveeNJvNOq2NsCeBOpYFuewq_RWp0KLsF64dAAc0hw&amp;oe=620B5581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17502603"/>
                  </a:ext>
                </a:extLst>
              </a:tr>
            </a:tbl>
          </a:graphicData>
        </a:graphic>
      </p:graphicFrame>
      <p:sp>
        <p:nvSpPr>
          <p:cNvPr id="4" name="Text Placeholder 3">
            <a:extLst>
              <a:ext uri="{FF2B5EF4-FFF2-40B4-BE49-F238E27FC236}">
                <a16:creationId xmlns:a16="http://schemas.microsoft.com/office/drawing/2014/main" id="{9484B48B-C510-46A6-BC19-9F1C099C506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6638510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02468-C97F-44D2-B8A2-9CB22F263D6F}"/>
              </a:ext>
            </a:extLst>
          </p:cNvPr>
          <p:cNvSpPr>
            <a:spLocks noGrp="1"/>
          </p:cNvSpPr>
          <p:nvPr>
            <p:ph type="title"/>
          </p:nvPr>
        </p:nvSpPr>
        <p:spPr/>
        <p:txBody>
          <a:bodyPr/>
          <a:lstStyle/>
          <a:p>
            <a:r>
              <a:rPr lang="en-US"/>
              <a:t>Instagram Posts Table | Teknialbikes - 20 of 25</a:t>
            </a:r>
          </a:p>
        </p:txBody>
      </p:sp>
      <p:graphicFrame>
        <p:nvGraphicFramePr>
          <p:cNvPr id="5" name="Table Placeholder 4">
            <a:extLst>
              <a:ext uri="{FF2B5EF4-FFF2-40B4-BE49-F238E27FC236}">
                <a16:creationId xmlns:a16="http://schemas.microsoft.com/office/drawing/2014/main" id="{0E988322-EA1B-4F1A-81C8-F95B84C24CE4}"/>
              </a:ext>
            </a:extLst>
          </p:cNvPr>
          <p:cNvGraphicFramePr>
            <a:graphicFrameLocks noGrp="1"/>
          </p:cNvGraphicFramePr>
          <p:nvPr>
            <p:ph type="tbl" sz="quarter" idx="13"/>
            <p:extLst>
              <p:ext uri="{D42A27DB-BD31-4B8C-83A1-F6EECF244321}">
                <p14:modId xmlns:p14="http://schemas.microsoft.com/office/powerpoint/2010/main" val="1279725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03986475"/>
                    </a:ext>
                  </a:extLst>
                </a:gridCol>
                <a:gridCol w="1810512">
                  <a:extLst>
                    <a:ext uri="{9D8B030D-6E8A-4147-A177-3AD203B41FA5}">
                      <a16:colId xmlns:a16="http://schemas.microsoft.com/office/drawing/2014/main" val="591280858"/>
                    </a:ext>
                  </a:extLst>
                </a:gridCol>
                <a:gridCol w="822960">
                  <a:extLst>
                    <a:ext uri="{9D8B030D-6E8A-4147-A177-3AD203B41FA5}">
                      <a16:colId xmlns:a16="http://schemas.microsoft.com/office/drawing/2014/main" val="3897588636"/>
                    </a:ext>
                  </a:extLst>
                </a:gridCol>
                <a:gridCol w="822960">
                  <a:extLst>
                    <a:ext uri="{9D8B030D-6E8A-4147-A177-3AD203B41FA5}">
                      <a16:colId xmlns:a16="http://schemas.microsoft.com/office/drawing/2014/main" val="2241477362"/>
                    </a:ext>
                  </a:extLst>
                </a:gridCol>
                <a:gridCol w="822960">
                  <a:extLst>
                    <a:ext uri="{9D8B030D-6E8A-4147-A177-3AD203B41FA5}">
                      <a16:colId xmlns:a16="http://schemas.microsoft.com/office/drawing/2014/main" val="994804660"/>
                    </a:ext>
                  </a:extLst>
                </a:gridCol>
                <a:gridCol w="822960">
                  <a:extLst>
                    <a:ext uri="{9D8B030D-6E8A-4147-A177-3AD203B41FA5}">
                      <a16:colId xmlns:a16="http://schemas.microsoft.com/office/drawing/2014/main" val="3102669034"/>
                    </a:ext>
                  </a:extLst>
                </a:gridCol>
                <a:gridCol w="822960">
                  <a:extLst>
                    <a:ext uri="{9D8B030D-6E8A-4147-A177-3AD203B41FA5}">
                      <a16:colId xmlns:a16="http://schemas.microsoft.com/office/drawing/2014/main" val="3237230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078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- 2021-06-16 12:45:15</a:t>
                      </a:r>
                      <a:r>
                        <a:rPr kumimoji="0" lang="en-US" sz="1000" b="0" i="0" u="none" strike="noStrike" kern="1200" cap="none" spc="0" normalizeH="0" baseline="0" noProof="0">
                          <a:ln>
                            <a:noFill/>
                          </a:ln>
                          <a:solidFill>
                            <a:prstClr val="black"/>
                          </a:solidFill>
                          <a:effectLst/>
                          <a:uLnTx/>
                          <a:uFillTx/>
                          <a:latin typeface="+mn-lt"/>
                          <a:ea typeface="+mn-ea"/>
                          <a:cs typeface="+mn-cs"/>
                        </a:rPr>
                        <a:t>
 Llegó la nueva RAPTOR EXO
.
Un nuevo diseño de cuadro de #VenzoArgentina ideal para regalarle a #papá en su día. 🤩
.
Fabricado en #Aluminio, el cual posee una gran capacidad de soportar el uso agresivo, logrando un producto #rigido, #liviano y #resistente. 🔥
.
Conseguí el nuevo #RAPTOREXO en todas las #bicicleteríasVenzo del país 🇦🇷
.
.
#somosvenzo
#venzobikes #venzobike #venzo #bike #biker #diadelpadre #ciclismoargentino #ciclismo #cycling #mtb #mountainbike #mtblife #cyclinglife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201499685_179694850779304_368103869595328489_n.jpg?_nc_cat=105&amp;ccb=1-5&amp;_nc_sid=8ae9d6&amp;_nc_ohc=suGDAmas6N0AX_Ip5eo&amp;_nc_ht=scontent-iad3-1.cdninstagram.com&amp;edm=AL-3X8kEAAAA&amp;oh=00_AT_h60asZFUCeEmuQmmbdSY2w3hvUoTMFI76JeTQInP-mQ&amp;oe=620B4A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77491770"/>
                  </a:ext>
                </a:extLst>
              </a:tr>
            </a:tbl>
          </a:graphicData>
        </a:graphic>
      </p:graphicFrame>
      <p:sp>
        <p:nvSpPr>
          <p:cNvPr id="4" name="Text Placeholder 3">
            <a:extLst>
              <a:ext uri="{FF2B5EF4-FFF2-40B4-BE49-F238E27FC236}">
                <a16:creationId xmlns:a16="http://schemas.microsoft.com/office/drawing/2014/main" id="{AF47F597-0A6C-4FCD-ADB7-94D40A6B92F1}"/>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2545228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EB5E2-DB0D-4024-8436-6919239DB61C}"/>
              </a:ext>
            </a:extLst>
          </p:cNvPr>
          <p:cNvSpPr>
            <a:spLocks noGrp="1"/>
          </p:cNvSpPr>
          <p:nvPr>
            <p:ph type="title"/>
          </p:nvPr>
        </p:nvSpPr>
        <p:spPr/>
        <p:txBody>
          <a:bodyPr/>
          <a:lstStyle/>
          <a:p>
            <a:r>
              <a:rPr lang="en-US"/>
              <a:t>Instagram Posts Table | Teknialbikes - 21 of 25</a:t>
            </a:r>
          </a:p>
        </p:txBody>
      </p:sp>
      <p:graphicFrame>
        <p:nvGraphicFramePr>
          <p:cNvPr id="5" name="Table Placeholder 4">
            <a:extLst>
              <a:ext uri="{FF2B5EF4-FFF2-40B4-BE49-F238E27FC236}">
                <a16:creationId xmlns:a16="http://schemas.microsoft.com/office/drawing/2014/main" id="{D03B6706-50FF-4C20-AFF3-81061ECEA16B}"/>
              </a:ext>
            </a:extLst>
          </p:cNvPr>
          <p:cNvGraphicFramePr>
            <a:graphicFrameLocks noGrp="1"/>
          </p:cNvGraphicFramePr>
          <p:nvPr>
            <p:ph type="tbl" sz="quarter" idx="13"/>
            <p:extLst>
              <p:ext uri="{D42A27DB-BD31-4B8C-83A1-F6EECF244321}">
                <p14:modId xmlns:p14="http://schemas.microsoft.com/office/powerpoint/2010/main" val="1006818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93225664"/>
                    </a:ext>
                  </a:extLst>
                </a:gridCol>
                <a:gridCol w="1810512">
                  <a:extLst>
                    <a:ext uri="{9D8B030D-6E8A-4147-A177-3AD203B41FA5}">
                      <a16:colId xmlns:a16="http://schemas.microsoft.com/office/drawing/2014/main" val="361994842"/>
                    </a:ext>
                  </a:extLst>
                </a:gridCol>
                <a:gridCol w="822960">
                  <a:extLst>
                    <a:ext uri="{9D8B030D-6E8A-4147-A177-3AD203B41FA5}">
                      <a16:colId xmlns:a16="http://schemas.microsoft.com/office/drawing/2014/main" val="3872003017"/>
                    </a:ext>
                  </a:extLst>
                </a:gridCol>
                <a:gridCol w="822960">
                  <a:extLst>
                    <a:ext uri="{9D8B030D-6E8A-4147-A177-3AD203B41FA5}">
                      <a16:colId xmlns:a16="http://schemas.microsoft.com/office/drawing/2014/main" val="121189275"/>
                    </a:ext>
                  </a:extLst>
                </a:gridCol>
                <a:gridCol w="822960">
                  <a:extLst>
                    <a:ext uri="{9D8B030D-6E8A-4147-A177-3AD203B41FA5}">
                      <a16:colId xmlns:a16="http://schemas.microsoft.com/office/drawing/2014/main" val="3059945471"/>
                    </a:ext>
                  </a:extLst>
                </a:gridCol>
                <a:gridCol w="822960">
                  <a:extLst>
                    <a:ext uri="{9D8B030D-6E8A-4147-A177-3AD203B41FA5}">
                      <a16:colId xmlns:a16="http://schemas.microsoft.com/office/drawing/2014/main" val="1817190926"/>
                    </a:ext>
                  </a:extLst>
                </a:gridCol>
                <a:gridCol w="822960">
                  <a:extLst>
                    <a:ext uri="{9D8B030D-6E8A-4147-A177-3AD203B41FA5}">
                      <a16:colId xmlns:a16="http://schemas.microsoft.com/office/drawing/2014/main" val="2998342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1633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- 2021-09-12 17:38:02</a:t>
                      </a:r>
                      <a:r>
                        <a:rPr kumimoji="0" lang="es-ES" sz="1000" b="0" i="0" u="none" strike="noStrike" kern="1200" cap="none" spc="0" normalizeH="0" baseline="0" noProof="0">
                          <a:ln>
                            <a:noFill/>
                          </a:ln>
                          <a:solidFill>
                            <a:prstClr val="black"/>
                          </a:solidFill>
                          <a:effectLst/>
                          <a:uLnTx/>
                          <a:uFillTx/>
                          <a:latin typeface="+mn-lt"/>
                          <a:ea typeface="+mn-ea"/>
                          <a:cs typeface="+mn-cs"/>
                        </a:rPr>
                        <a:t>
 💓GRACIAS PEQUE💓
.
.
Orgullosos de presentar a esta nueva miembro de la #familiavenzo
.
Una gran #deportista que representó los valores de la #disciplina, el #esfuerzo y la #dedicación como una verdadera #campeona.
.
Una gran persona que nos enseñó a lo largo de muchos años que por los #sueños se lucha y que nada es imposible si se trabaja con #pasión para conseguirlos.
.
Una gran #profesional que dejó a todo nuestro país en lo más alto del deporte #olímpico y nos sacó muchas lágrimas de #alegría.
.
.
Bienvenida paupareto a esta enorme familia de #bikers de todo el país.
Que en esta nueva etapa de tu vida, la #venzobike sea tu nueva compañera de alegrías y aventuras!
.
Gracias por inspirarnos a seguir nuestros sueños! 🔥
.
.
#somosvenzo #venzo #venzobikes #ciclismo #cycling #bike #biker #ciclismoargentino #pareto #pequepareto #olimpicgames #olimpic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241799684_3011586595774715_1537563629362781500_n.jpg?_nc_cat=103&amp;ccb=1-5&amp;_nc_sid=8ae9d6&amp;_nc_ohc=py53FHSAhW8AX8FaYAw&amp;_nc_ht=scontent-iad3-1.cdninstagram.com&amp;edm=AL-3X8kEAAAA&amp;oh=00_AT_Bcj0qwRTtWRh96MUpHlL5GoxfwEgxEhgHFBfSpWmM8w&amp;oe=620B0288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9542867"/>
                  </a:ext>
                </a:extLst>
              </a:tr>
            </a:tbl>
          </a:graphicData>
        </a:graphic>
      </p:graphicFrame>
      <p:sp>
        <p:nvSpPr>
          <p:cNvPr id="4" name="Text Placeholder 3">
            <a:extLst>
              <a:ext uri="{FF2B5EF4-FFF2-40B4-BE49-F238E27FC236}">
                <a16:creationId xmlns:a16="http://schemas.microsoft.com/office/drawing/2014/main" id="{37590AFC-13E8-43B3-9C34-9838E802F93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6501645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F1F57-5291-4E96-A89A-0E8B06F0D36D}"/>
              </a:ext>
            </a:extLst>
          </p:cNvPr>
          <p:cNvSpPr>
            <a:spLocks noGrp="1"/>
          </p:cNvSpPr>
          <p:nvPr>
            <p:ph type="title"/>
          </p:nvPr>
        </p:nvSpPr>
        <p:spPr/>
        <p:txBody>
          <a:bodyPr/>
          <a:lstStyle/>
          <a:p>
            <a:r>
              <a:rPr lang="en-US"/>
              <a:t>Instagram Posts Table | Teknialbikes - 22 of 25</a:t>
            </a:r>
          </a:p>
        </p:txBody>
      </p:sp>
      <p:graphicFrame>
        <p:nvGraphicFramePr>
          <p:cNvPr id="5" name="Table Placeholder 4">
            <a:extLst>
              <a:ext uri="{FF2B5EF4-FFF2-40B4-BE49-F238E27FC236}">
                <a16:creationId xmlns:a16="http://schemas.microsoft.com/office/drawing/2014/main" id="{3539B412-96F8-4820-9104-F3CA155E5B9B}"/>
              </a:ext>
            </a:extLst>
          </p:cNvPr>
          <p:cNvGraphicFramePr>
            <a:graphicFrameLocks noGrp="1"/>
          </p:cNvGraphicFramePr>
          <p:nvPr>
            <p:ph type="tbl" sz="quarter" idx="13"/>
            <p:extLst>
              <p:ext uri="{D42A27DB-BD31-4B8C-83A1-F6EECF244321}">
                <p14:modId xmlns:p14="http://schemas.microsoft.com/office/powerpoint/2010/main" val="3455480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50663992"/>
                    </a:ext>
                  </a:extLst>
                </a:gridCol>
                <a:gridCol w="1810512">
                  <a:extLst>
                    <a:ext uri="{9D8B030D-6E8A-4147-A177-3AD203B41FA5}">
                      <a16:colId xmlns:a16="http://schemas.microsoft.com/office/drawing/2014/main" val="1822062533"/>
                    </a:ext>
                  </a:extLst>
                </a:gridCol>
                <a:gridCol w="822960">
                  <a:extLst>
                    <a:ext uri="{9D8B030D-6E8A-4147-A177-3AD203B41FA5}">
                      <a16:colId xmlns:a16="http://schemas.microsoft.com/office/drawing/2014/main" val="237544295"/>
                    </a:ext>
                  </a:extLst>
                </a:gridCol>
                <a:gridCol w="822960">
                  <a:extLst>
                    <a:ext uri="{9D8B030D-6E8A-4147-A177-3AD203B41FA5}">
                      <a16:colId xmlns:a16="http://schemas.microsoft.com/office/drawing/2014/main" val="4176703354"/>
                    </a:ext>
                  </a:extLst>
                </a:gridCol>
                <a:gridCol w="822960">
                  <a:extLst>
                    <a:ext uri="{9D8B030D-6E8A-4147-A177-3AD203B41FA5}">
                      <a16:colId xmlns:a16="http://schemas.microsoft.com/office/drawing/2014/main" val="3199419918"/>
                    </a:ext>
                  </a:extLst>
                </a:gridCol>
                <a:gridCol w="822960">
                  <a:extLst>
                    <a:ext uri="{9D8B030D-6E8A-4147-A177-3AD203B41FA5}">
                      <a16:colId xmlns:a16="http://schemas.microsoft.com/office/drawing/2014/main" val="98003315"/>
                    </a:ext>
                  </a:extLst>
                </a:gridCol>
                <a:gridCol w="822960">
                  <a:extLst>
                    <a:ext uri="{9D8B030D-6E8A-4147-A177-3AD203B41FA5}">
                      <a16:colId xmlns:a16="http://schemas.microsoft.com/office/drawing/2014/main" val="831561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1705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- 2021-07-09 20:57:03</a:t>
                      </a:r>
                      <a:r>
                        <a:rPr kumimoji="0" lang="en-US" sz="1000" b="0" i="0" u="none" strike="noStrike" kern="1200" cap="none" spc="0" normalizeH="0" baseline="0" noProof="0">
                          <a:ln>
                            <a:noFill/>
                          </a:ln>
                          <a:solidFill>
                            <a:prstClr val="black"/>
                          </a:solidFill>
                          <a:effectLst/>
                          <a:uLnTx/>
                          <a:uFillTx/>
                          <a:latin typeface="+mn-lt"/>
                          <a:ea typeface="+mn-ea"/>
                          <a:cs typeface="+mn-cs"/>
                        </a:rPr>
                        <a:t>
 Cada detalle y cada componente del armado de las #DoblesVenzo están pensados para lograr el máximo rendimiento.
.
.
Próximamente tendremos novedades del detalle de funcionamiento y armado de estos prototipos en nuestro canal de YouTube #VenzoTv
.
.
Atentos a las novedades 🔥🤩
.
.
#SOMOSVENZO
#vivivenzo #ciclismo #bike #bicicleta #cycling #cyclinglifestyle #cyclingphotos #cyclinglife #venzobikes #venzobike #biker #ciclismoargentino #mtb #mountainbike #xco #xc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212676859_557197851950470_8309550131774916502_n.jpg?_nc_cat=101&amp;ccb=1-5&amp;_nc_sid=8ae9d6&amp;_nc_ohc=Yb-xKynHIGoAX_0BxmP&amp;_nc_ht=scontent-iad3-1.cdninstagram.com&amp;edm=AL-3X8kEAAAA&amp;oh=00_AT8IEtvAyuaGHNt-tHgL7T3A92J_rr03xFTJOqaNQiq8Fg&amp;oe=620B757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3685844"/>
                  </a:ext>
                </a:extLst>
              </a:tr>
            </a:tbl>
          </a:graphicData>
        </a:graphic>
      </p:graphicFrame>
      <p:sp>
        <p:nvSpPr>
          <p:cNvPr id="4" name="Text Placeholder 3">
            <a:extLst>
              <a:ext uri="{FF2B5EF4-FFF2-40B4-BE49-F238E27FC236}">
                <a16:creationId xmlns:a16="http://schemas.microsoft.com/office/drawing/2014/main" id="{AC8A4F19-CA05-4101-9264-ADC78FAC1B0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83361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06CCD-0D5F-4D98-85C2-2066F07F970B}"/>
              </a:ext>
            </a:extLst>
          </p:cNvPr>
          <p:cNvSpPr>
            <a:spLocks noGrp="1"/>
          </p:cNvSpPr>
          <p:nvPr>
            <p:ph type="title"/>
          </p:nvPr>
        </p:nvSpPr>
        <p:spPr/>
        <p:txBody>
          <a:bodyPr/>
          <a:lstStyle/>
          <a:p>
            <a:r>
              <a:rPr lang="en-US"/>
              <a:t>Instagram Posts Table | Teknialbikes - 23 of 25</a:t>
            </a:r>
          </a:p>
        </p:txBody>
      </p:sp>
      <p:graphicFrame>
        <p:nvGraphicFramePr>
          <p:cNvPr id="5" name="Table Placeholder 4">
            <a:extLst>
              <a:ext uri="{FF2B5EF4-FFF2-40B4-BE49-F238E27FC236}">
                <a16:creationId xmlns:a16="http://schemas.microsoft.com/office/drawing/2014/main" id="{F4C23063-B5B0-448A-919E-A1F4DE62A1B3}"/>
              </a:ext>
            </a:extLst>
          </p:cNvPr>
          <p:cNvGraphicFramePr>
            <a:graphicFrameLocks noGrp="1"/>
          </p:cNvGraphicFramePr>
          <p:nvPr>
            <p:ph type="tbl" sz="quarter" idx="13"/>
            <p:extLst>
              <p:ext uri="{D42A27DB-BD31-4B8C-83A1-F6EECF244321}">
                <p14:modId xmlns:p14="http://schemas.microsoft.com/office/powerpoint/2010/main" val="2628873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47347831"/>
                    </a:ext>
                  </a:extLst>
                </a:gridCol>
                <a:gridCol w="1810512">
                  <a:extLst>
                    <a:ext uri="{9D8B030D-6E8A-4147-A177-3AD203B41FA5}">
                      <a16:colId xmlns:a16="http://schemas.microsoft.com/office/drawing/2014/main" val="2632365739"/>
                    </a:ext>
                  </a:extLst>
                </a:gridCol>
                <a:gridCol w="822960">
                  <a:extLst>
                    <a:ext uri="{9D8B030D-6E8A-4147-A177-3AD203B41FA5}">
                      <a16:colId xmlns:a16="http://schemas.microsoft.com/office/drawing/2014/main" val="2753889278"/>
                    </a:ext>
                  </a:extLst>
                </a:gridCol>
                <a:gridCol w="822960">
                  <a:extLst>
                    <a:ext uri="{9D8B030D-6E8A-4147-A177-3AD203B41FA5}">
                      <a16:colId xmlns:a16="http://schemas.microsoft.com/office/drawing/2014/main" val="1467637691"/>
                    </a:ext>
                  </a:extLst>
                </a:gridCol>
                <a:gridCol w="822960">
                  <a:extLst>
                    <a:ext uri="{9D8B030D-6E8A-4147-A177-3AD203B41FA5}">
                      <a16:colId xmlns:a16="http://schemas.microsoft.com/office/drawing/2014/main" val="3627239123"/>
                    </a:ext>
                  </a:extLst>
                </a:gridCol>
                <a:gridCol w="822960">
                  <a:extLst>
                    <a:ext uri="{9D8B030D-6E8A-4147-A177-3AD203B41FA5}">
                      <a16:colId xmlns:a16="http://schemas.microsoft.com/office/drawing/2014/main" val="2552158064"/>
                    </a:ext>
                  </a:extLst>
                </a:gridCol>
                <a:gridCol w="822960">
                  <a:extLst>
                    <a:ext uri="{9D8B030D-6E8A-4147-A177-3AD203B41FA5}">
                      <a16:colId xmlns:a16="http://schemas.microsoft.com/office/drawing/2014/main" val="665529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1850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- 2021-05-06 10:49:30</a:t>
                      </a:r>
                      <a:r>
                        <a:rPr kumimoji="0" lang="en-US" sz="1000" b="0" i="0" u="none" strike="noStrike" kern="1200" cap="none" spc="0" normalizeH="0" baseline="0" noProof="0">
                          <a:ln>
                            <a:noFill/>
                          </a:ln>
                          <a:solidFill>
                            <a:prstClr val="black"/>
                          </a:solidFill>
                          <a:effectLst/>
                          <a:uLnTx/>
                          <a:uFillTx/>
                          <a:latin typeface="+mn-lt"/>
                          <a:ea typeface="+mn-ea"/>
                          <a:cs typeface="+mn-cs"/>
                        </a:rPr>
                        <a:t>
 Todavía no participaste del #Sorteo de esta #VenzoBike ??
Apúrate!! Buscá el post que dice “Sorteo” y seguí los pasos para participar!
Tenes tiempo hasta el 29 de Mayo.
Acordate que mientras más comentarios, más chances tenés.
*Sorteo Válido para toda Argentina 🇦🇷 
Mucha suerte!! 🍀 🤩
#SOMOSVENZO
#venzobike #venzo #bike #bikes #bicicleta #biker #mtb #mtblife #mountainbike #cycling #ciclismo #ciclismoargentino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183100190_490140892432861_8476760171490939586_n.jpg?_nc_cat=109&amp;ccb=1-5&amp;_nc_sid=8ae9d6&amp;_nc_ohc=xnDLcU2_WEAAX97xt9s&amp;_nc_ht=scontent-iad3-1.cdninstagram.com&amp;edm=AL-3X8kEAAAA&amp;oh=00_AT_6IcE2JQCT8hnXa_CJRrJAsGQcmBvY5DRf5_uiJ8XXHQ&amp;oe=620AB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85165262"/>
                  </a:ext>
                </a:extLst>
              </a:tr>
            </a:tbl>
          </a:graphicData>
        </a:graphic>
      </p:graphicFrame>
      <p:sp>
        <p:nvSpPr>
          <p:cNvPr id="4" name="Text Placeholder 3">
            <a:extLst>
              <a:ext uri="{FF2B5EF4-FFF2-40B4-BE49-F238E27FC236}">
                <a16:creationId xmlns:a16="http://schemas.microsoft.com/office/drawing/2014/main" id="{7E1452A6-9E26-4DB3-82EC-7352B32DDD9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9375478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0D704-C97C-4ACB-93F8-7D08859ECD1F}"/>
              </a:ext>
            </a:extLst>
          </p:cNvPr>
          <p:cNvSpPr>
            <a:spLocks noGrp="1"/>
          </p:cNvSpPr>
          <p:nvPr>
            <p:ph type="title"/>
          </p:nvPr>
        </p:nvSpPr>
        <p:spPr/>
        <p:txBody>
          <a:bodyPr/>
          <a:lstStyle/>
          <a:p>
            <a:r>
              <a:rPr lang="en-US"/>
              <a:t>Instagram Posts Table | Teknialbikes - 24 of 25</a:t>
            </a:r>
          </a:p>
        </p:txBody>
      </p:sp>
      <p:graphicFrame>
        <p:nvGraphicFramePr>
          <p:cNvPr id="5" name="Table Placeholder 4">
            <a:extLst>
              <a:ext uri="{FF2B5EF4-FFF2-40B4-BE49-F238E27FC236}">
                <a16:creationId xmlns:a16="http://schemas.microsoft.com/office/drawing/2014/main" id="{BD70CDF4-9E14-4606-AC2A-B6A462562B26}"/>
              </a:ext>
            </a:extLst>
          </p:cNvPr>
          <p:cNvGraphicFramePr>
            <a:graphicFrameLocks noGrp="1"/>
          </p:cNvGraphicFramePr>
          <p:nvPr>
            <p:ph type="tbl" sz="quarter" idx="13"/>
            <p:extLst>
              <p:ext uri="{D42A27DB-BD31-4B8C-83A1-F6EECF244321}">
                <p14:modId xmlns:p14="http://schemas.microsoft.com/office/powerpoint/2010/main" val="1960054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52520970"/>
                    </a:ext>
                  </a:extLst>
                </a:gridCol>
                <a:gridCol w="1810512">
                  <a:extLst>
                    <a:ext uri="{9D8B030D-6E8A-4147-A177-3AD203B41FA5}">
                      <a16:colId xmlns:a16="http://schemas.microsoft.com/office/drawing/2014/main" val="3972203179"/>
                    </a:ext>
                  </a:extLst>
                </a:gridCol>
                <a:gridCol w="822960">
                  <a:extLst>
                    <a:ext uri="{9D8B030D-6E8A-4147-A177-3AD203B41FA5}">
                      <a16:colId xmlns:a16="http://schemas.microsoft.com/office/drawing/2014/main" val="933533106"/>
                    </a:ext>
                  </a:extLst>
                </a:gridCol>
                <a:gridCol w="822960">
                  <a:extLst>
                    <a:ext uri="{9D8B030D-6E8A-4147-A177-3AD203B41FA5}">
                      <a16:colId xmlns:a16="http://schemas.microsoft.com/office/drawing/2014/main" val="3374527558"/>
                    </a:ext>
                  </a:extLst>
                </a:gridCol>
                <a:gridCol w="822960">
                  <a:extLst>
                    <a:ext uri="{9D8B030D-6E8A-4147-A177-3AD203B41FA5}">
                      <a16:colId xmlns:a16="http://schemas.microsoft.com/office/drawing/2014/main" val="2221435724"/>
                    </a:ext>
                  </a:extLst>
                </a:gridCol>
                <a:gridCol w="822960">
                  <a:extLst>
                    <a:ext uri="{9D8B030D-6E8A-4147-A177-3AD203B41FA5}">
                      <a16:colId xmlns:a16="http://schemas.microsoft.com/office/drawing/2014/main" val="1946521412"/>
                    </a:ext>
                  </a:extLst>
                </a:gridCol>
                <a:gridCol w="822960">
                  <a:extLst>
                    <a:ext uri="{9D8B030D-6E8A-4147-A177-3AD203B41FA5}">
                      <a16:colId xmlns:a16="http://schemas.microsoft.com/office/drawing/2014/main" val="407299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9592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- 2021-10-04 20:31:39</a:t>
                      </a:r>
                      <a:r>
                        <a:rPr kumimoji="0" lang="es-ES" sz="1000" b="0" i="0" u="none" strike="noStrike" kern="1200" cap="none" spc="0" normalizeH="0" baseline="0" noProof="0">
                          <a:ln>
                            <a:noFill/>
                          </a:ln>
                          <a:solidFill>
                            <a:prstClr val="black"/>
                          </a:solidFill>
                          <a:effectLst/>
                          <a:uLnTx/>
                          <a:uFillTx/>
                          <a:latin typeface="+mn-lt"/>
                          <a:ea typeface="+mn-ea"/>
                          <a:cs typeface="+mn-cs"/>
                        </a:rPr>
                        <a:t>
 Un día ideal para conectarte con vos. Y con tu bici, obvio.
#lavidareal #offline #whatsapp📲 #facebook #instagram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244421417_152781870389686_2867456124424830848_n.jpg?_nc_cat=110&amp;ccb=1-5&amp;_nc_sid=8ae9d6&amp;_nc_ohc=LIaSoRJajX0AX9xpq8N&amp;_nc_ht=scontent-lga3-2.cdninstagram.com&amp;edm=AL-3X8kEAAAA&amp;oh=00_AT9z-cgARjY9Yd_VwdJpeP31Q2o3wU8g-ppT9Kklt5wmHQ&amp;oe=620ABF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77654026"/>
                  </a:ext>
                </a:extLst>
              </a:tr>
            </a:tbl>
          </a:graphicData>
        </a:graphic>
      </p:graphicFrame>
      <p:sp>
        <p:nvSpPr>
          <p:cNvPr id="4" name="Text Placeholder 3">
            <a:extLst>
              <a:ext uri="{FF2B5EF4-FFF2-40B4-BE49-F238E27FC236}">
                <a16:creationId xmlns:a16="http://schemas.microsoft.com/office/drawing/2014/main" id="{36BDAF04-8E76-4248-B827-93DFDD6F92E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1331187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E199F-437E-42DE-9663-2500B262E16F}"/>
              </a:ext>
            </a:extLst>
          </p:cNvPr>
          <p:cNvSpPr>
            <a:spLocks noGrp="1"/>
          </p:cNvSpPr>
          <p:nvPr>
            <p:ph type="title"/>
          </p:nvPr>
        </p:nvSpPr>
        <p:spPr/>
        <p:txBody>
          <a:bodyPr/>
          <a:lstStyle/>
          <a:p>
            <a:r>
              <a:rPr lang="en-US"/>
              <a:t>Instagram Posts Table | Teknialbikes - 25 of 25</a:t>
            </a:r>
          </a:p>
        </p:txBody>
      </p:sp>
      <p:graphicFrame>
        <p:nvGraphicFramePr>
          <p:cNvPr id="5" name="Table Placeholder 4">
            <a:extLst>
              <a:ext uri="{FF2B5EF4-FFF2-40B4-BE49-F238E27FC236}">
                <a16:creationId xmlns:a16="http://schemas.microsoft.com/office/drawing/2014/main" id="{C82C0207-8E9D-4FB7-9AF9-160604322EC4}"/>
              </a:ext>
            </a:extLst>
          </p:cNvPr>
          <p:cNvGraphicFramePr>
            <a:graphicFrameLocks noGrp="1"/>
          </p:cNvGraphicFramePr>
          <p:nvPr>
            <p:ph type="tbl" sz="quarter" idx="13"/>
            <p:extLst>
              <p:ext uri="{D42A27DB-BD31-4B8C-83A1-F6EECF244321}">
                <p14:modId xmlns:p14="http://schemas.microsoft.com/office/powerpoint/2010/main" val="72928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19342083"/>
                    </a:ext>
                  </a:extLst>
                </a:gridCol>
                <a:gridCol w="1810512">
                  <a:extLst>
                    <a:ext uri="{9D8B030D-6E8A-4147-A177-3AD203B41FA5}">
                      <a16:colId xmlns:a16="http://schemas.microsoft.com/office/drawing/2014/main" val="2159573802"/>
                    </a:ext>
                  </a:extLst>
                </a:gridCol>
                <a:gridCol w="822960">
                  <a:extLst>
                    <a:ext uri="{9D8B030D-6E8A-4147-A177-3AD203B41FA5}">
                      <a16:colId xmlns:a16="http://schemas.microsoft.com/office/drawing/2014/main" val="611274054"/>
                    </a:ext>
                  </a:extLst>
                </a:gridCol>
                <a:gridCol w="822960">
                  <a:extLst>
                    <a:ext uri="{9D8B030D-6E8A-4147-A177-3AD203B41FA5}">
                      <a16:colId xmlns:a16="http://schemas.microsoft.com/office/drawing/2014/main" val="3273545707"/>
                    </a:ext>
                  </a:extLst>
                </a:gridCol>
                <a:gridCol w="822960">
                  <a:extLst>
                    <a:ext uri="{9D8B030D-6E8A-4147-A177-3AD203B41FA5}">
                      <a16:colId xmlns:a16="http://schemas.microsoft.com/office/drawing/2014/main" val="4011788926"/>
                    </a:ext>
                  </a:extLst>
                </a:gridCol>
                <a:gridCol w="822960">
                  <a:extLst>
                    <a:ext uri="{9D8B030D-6E8A-4147-A177-3AD203B41FA5}">
                      <a16:colId xmlns:a16="http://schemas.microsoft.com/office/drawing/2014/main" val="2934890413"/>
                    </a:ext>
                  </a:extLst>
                </a:gridCol>
                <a:gridCol w="822960">
                  <a:extLst>
                    <a:ext uri="{9D8B030D-6E8A-4147-A177-3AD203B41FA5}">
                      <a16:colId xmlns:a16="http://schemas.microsoft.com/office/drawing/2014/main" val="4004156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8685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- 2021-09-02 18:32:31</a:t>
                      </a:r>
                      <a:r>
                        <a:rPr kumimoji="0" lang="es-ES" sz="1000" b="0" i="0" u="none" strike="noStrike" kern="1200" cap="none" spc="0" normalizeH="0" baseline="0" noProof="0">
                          <a:ln>
                            <a:noFill/>
                          </a:ln>
                          <a:solidFill>
                            <a:prstClr val="black"/>
                          </a:solidFill>
                          <a:effectLst/>
                          <a:uLnTx/>
                          <a:uFillTx/>
                          <a:latin typeface="+mn-lt"/>
                          <a:ea typeface="+mn-ea"/>
                          <a:cs typeface="+mn-cs"/>
                        </a:rPr>
                        <a:t>
 🔥Donde hay unión, existe la victoria🔥
.
Llegar más lejos, ir más rápido, descubrir nuevos lugares o plantearse nuevos #desafíos no será dificil si se hace con #pasión.
.
Y es que todo fluye y sale mejor si estamos unidos y amamos lo que hacemos.
Por eso en #Venzo disfrutamos de cada paso y cada proceso que nos vinculan a las #venzobikes.
Desde el inicio del armado, hasta disfrutar de cada kilometro pedaleado.
.
.
Te invitamos a conocernos mejor en el #Shimanofest este 03/09 a las 20hs Arg.
Shimanofest Shimanoargentina
.
#SOMOSVENZO
#vivivenzo #ciclismo #bike  #cycling #cyclinglifestyle #cyclinglife #biker #ciclismoargentino #mtb #mountainbike #mtblife #mtblifestyle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241096152_607887603555944_5643496307197269710_n.jpg?_nc_cat=110&amp;ccb=1-5&amp;_nc_sid=8ae9d6&amp;_nc_ohc=WThgLpUMZgoAX_5pOA2&amp;_nc_ht=scontent-iad3-1.cdninstagram.com&amp;edm=AL-3X8kEAAAA&amp;oh=00_AT90kwawulrMrMn4lCzi92vQ__8xI1M97_EhcJXNSH6H1A&amp;oe=620B7653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7256985"/>
                  </a:ext>
                </a:extLst>
              </a:tr>
            </a:tbl>
          </a:graphicData>
        </a:graphic>
      </p:graphicFrame>
      <p:sp>
        <p:nvSpPr>
          <p:cNvPr id="4" name="Text Placeholder 3">
            <a:extLst>
              <a:ext uri="{FF2B5EF4-FFF2-40B4-BE49-F238E27FC236}">
                <a16:creationId xmlns:a16="http://schemas.microsoft.com/office/drawing/2014/main" id="{FDE4274E-7F90-44F4-B1B8-38ECFE1690E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4057158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3029</Words>
  <Application>Microsoft Office PowerPoint</Application>
  <PresentationFormat>On-screen Show (4:3)</PresentationFormat>
  <Paragraphs>624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Teknialbikes</vt:lpstr>
      <vt:lpstr>Instagram Key Metrics Radar | Teknialbikes</vt:lpstr>
      <vt:lpstr>Instagram Followers Total | Teknialbikes</vt:lpstr>
      <vt:lpstr>Instagram Followers Change | Teknialbikes</vt:lpstr>
      <vt:lpstr>Instagram Followers Change Per Weekday | Teknialbikes</vt:lpstr>
      <vt:lpstr>Instagram Posts By Weekday | Teknialbikes</vt:lpstr>
      <vt:lpstr>Instagram Interaction Rate By Weekday | Teknialbikes</vt:lpstr>
      <vt:lpstr>Instagram Posts By Hour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25</vt:lpstr>
      <vt:lpstr>Instagram Posts Table | Teknialbikes - 2 of 25</vt:lpstr>
      <vt:lpstr>Instagram Posts Table | Teknialbikes - 3 of 25</vt:lpstr>
      <vt:lpstr>Instagram Posts Table | Teknialbikes - 4 of 25</vt:lpstr>
      <vt:lpstr>Instagram Posts Table | Teknialbikes - 5 of 25</vt:lpstr>
      <vt:lpstr>Instagram Posts Table | Teknialbikes - 6 of 25</vt:lpstr>
      <vt:lpstr>Instagram Posts Table | Teknialbikes - 7 of 25</vt:lpstr>
      <vt:lpstr>Instagram Posts Table | Teknialbikes - 8 of 25</vt:lpstr>
      <vt:lpstr>Instagram Posts Table | Teknialbikes - 9 of 25</vt:lpstr>
      <vt:lpstr>Instagram Posts Table | Teknialbikes - 10 of 25</vt:lpstr>
      <vt:lpstr>Instagram Posts Table | Teknialbikes - 11 of 25</vt:lpstr>
      <vt:lpstr>Instagram Posts Table | Teknialbikes - 12 of 25</vt:lpstr>
      <vt:lpstr>Instagram Posts Table | Teknialbikes - 13 of 25</vt:lpstr>
      <vt:lpstr>Instagram Posts Table | Teknialbikes - 14 of 25</vt:lpstr>
      <vt:lpstr>Instagram Posts Table | Teknialbikes - 15 of 25</vt:lpstr>
      <vt:lpstr>Instagram Posts Table | Teknialbikes - 16 of 25</vt:lpstr>
      <vt:lpstr>Instagram Posts Table | Teknialbikes - 17 of 25</vt:lpstr>
      <vt:lpstr>Instagram Posts Table | Teknialbikes - 18 of 25</vt:lpstr>
      <vt:lpstr>Instagram Posts Table | Teknialbikes - 19 of 25</vt:lpstr>
      <vt:lpstr>Instagram Posts Table | Teknialbikes - 20 of 25</vt:lpstr>
      <vt:lpstr>Instagram Posts Table | Teknialbikes - 21 of 25</vt:lpstr>
      <vt:lpstr>Instagram Posts Table | Teknialbikes - 22 of 25</vt:lpstr>
      <vt:lpstr>Instagram Posts Table | Teknialbikes - 23 of 25</vt:lpstr>
      <vt:lpstr>Instagram Posts Table | Teknialbikes - 24 of 25</vt:lpstr>
      <vt:lpstr>Instagram Posts Table | Teknialbikes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2022-02-11T10:47:47Z</dcterms:created>
  <dcterms:modified xsi:type="dcterms:W3CDTF">2022-02-11T10:49:02Z</dcterms:modified>
</cp:coreProperties>
</file>