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2" r:id="rId46"/>
    <p:sldId id="303" r:id="rId47"/>
    <p:sldId id="304" r:id="rId48"/>
    <p:sldId id="305" r:id="rId49"/>
    <p:sldId id="306" r:id="rId50"/>
    <p:sldId id="307" r:id="rId51"/>
    <p:sldId id="308" r:id="rId52"/>
    <p:sldId id="309" r:id="rId53"/>
    <p:sldId id="310"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12.1295</c:v>
                </c:pt>
                <c:pt idx="1">
                  <c:v>100</c:v>
                </c:pt>
                <c:pt idx="2">
                  <c:v>25.727</c:v>
                </c:pt>
                <c:pt idx="3">
                  <c:v>100</c:v>
                </c:pt>
                <c:pt idx="4">
                  <c:v>22.157599999999999</c:v>
                </c:pt>
                <c:pt idx="5">
                  <c:v>1.3230999999999999</c:v>
                </c:pt>
              </c:numCache>
            </c:numRef>
          </c:val>
          <c:extLst>
            <c:ext xmlns:c16="http://schemas.microsoft.com/office/drawing/2014/chart" uri="{C3380CC4-5D6E-409C-BE32-E72D297353CC}">
              <c16:uniqueId val="{00000000-2AC4-47C9-AB68-1EC970590FA3}"/>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0.4829</c:v>
                </c:pt>
                <c:pt idx="1">
                  <c:v>41.919199999999996</c:v>
                </c:pt>
                <c:pt idx="2">
                  <c:v>3.9106999999999998</c:v>
                </c:pt>
                <c:pt idx="3">
                  <c:v>0</c:v>
                </c:pt>
                <c:pt idx="4">
                  <c:v>0</c:v>
                </c:pt>
                <c:pt idx="5">
                  <c:v>0</c:v>
                </c:pt>
              </c:numCache>
            </c:numRef>
          </c:val>
          <c:extLst>
            <c:ext xmlns:c16="http://schemas.microsoft.com/office/drawing/2014/chart" uri="{C3380CC4-5D6E-409C-BE32-E72D297353CC}">
              <c16:uniqueId val="{00000001-2AC4-47C9-AB68-1EC970590FA3}"/>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19.0608</c:v>
                </c:pt>
                <c:pt idx="1">
                  <c:v>58.585900000000002</c:v>
                </c:pt>
                <c:pt idx="2">
                  <c:v>100</c:v>
                </c:pt>
                <c:pt idx="3">
                  <c:v>0</c:v>
                </c:pt>
                <c:pt idx="4">
                  <c:v>100</c:v>
                </c:pt>
                <c:pt idx="5">
                  <c:v>25.174199999999999</c:v>
                </c:pt>
              </c:numCache>
            </c:numRef>
          </c:val>
          <c:extLst>
            <c:ext xmlns:c16="http://schemas.microsoft.com/office/drawing/2014/chart" uri="{C3380CC4-5D6E-409C-BE32-E72D297353CC}">
              <c16:uniqueId val="{00000002-2AC4-47C9-AB68-1EC970590FA3}"/>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12.141999999999999</c:v>
                </c:pt>
                <c:pt idx="1">
                  <c:v>44.9495</c:v>
                </c:pt>
                <c:pt idx="2">
                  <c:v>9.3051999999999992</c:v>
                </c:pt>
                <c:pt idx="3">
                  <c:v>0</c:v>
                </c:pt>
                <c:pt idx="4">
                  <c:v>21.982299999999999</c:v>
                </c:pt>
                <c:pt idx="5">
                  <c:v>100</c:v>
                </c:pt>
              </c:numCache>
            </c:numRef>
          </c:val>
          <c:extLst>
            <c:ext xmlns:c16="http://schemas.microsoft.com/office/drawing/2014/chart" uri="{C3380CC4-5D6E-409C-BE32-E72D297353CC}">
              <c16:uniqueId val="{00000003-2AC4-47C9-AB68-1EC970590FA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10.101000000000001</c:v>
                </c:pt>
                <c:pt idx="2">
                  <c:v>2.9230999999999998</c:v>
                </c:pt>
                <c:pt idx="3">
                  <c:v>0</c:v>
                </c:pt>
                <c:pt idx="4">
                  <c:v>2.9965999999999999</c:v>
                </c:pt>
                <c:pt idx="5">
                  <c:v>-1.4674</c:v>
                </c:pt>
              </c:numCache>
            </c:numRef>
          </c:val>
          <c:extLst>
            <c:ext xmlns:c16="http://schemas.microsoft.com/office/drawing/2014/chart" uri="{C3380CC4-5D6E-409C-BE32-E72D297353CC}">
              <c16:uniqueId val="{00000004-2AC4-47C9-AB68-1EC970590FA3}"/>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10.7971</c:v>
                </c:pt>
                <c:pt idx="1">
                  <c:v>44.9495</c:v>
                </c:pt>
                <c:pt idx="2">
                  <c:v>2.3969999999999998</c:v>
                </c:pt>
                <c:pt idx="3">
                  <c:v>0</c:v>
                </c:pt>
                <c:pt idx="4">
                  <c:v>5.4307999999999996</c:v>
                </c:pt>
                <c:pt idx="5">
                  <c:v>19.181699999999999</c:v>
                </c:pt>
              </c:numCache>
            </c:numRef>
          </c:val>
          <c:extLst>
            <c:ext xmlns:c16="http://schemas.microsoft.com/office/drawing/2014/chart" uri="{C3380CC4-5D6E-409C-BE32-E72D297353CC}">
              <c16:uniqueId val="{00000005-2AC4-47C9-AB68-1EC970590FA3}"/>
            </c:ext>
          </c:extLst>
        </c:ser>
        <c:dLbls>
          <c:showLegendKey val="0"/>
          <c:showVal val="0"/>
          <c:showCatName val="0"/>
          <c:showSerName val="0"/>
          <c:showPercent val="0"/>
          <c:showBubbleSize val="0"/>
        </c:dLbls>
        <c:axId val="360447064"/>
        <c:axId val="360450344"/>
      </c:radarChart>
      <c:catAx>
        <c:axId val="36044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50344"/>
        <c:crosses val="autoZero"/>
        <c:auto val="1"/>
        <c:lblAlgn val="ctr"/>
        <c:lblOffset val="100"/>
        <c:noMultiLvlLbl val="0"/>
      </c:catAx>
      <c:valAx>
        <c:axId val="36045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4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31856</c:v>
                </c:pt>
                <c:pt idx="1">
                  <c:v>31870</c:v>
                </c:pt>
                <c:pt idx="2">
                  <c:v>31891</c:v>
                </c:pt>
                <c:pt idx="3">
                  <c:v>31900</c:v>
                </c:pt>
                <c:pt idx="4">
                  <c:v>32000</c:v>
                </c:pt>
                <c:pt idx="5">
                  <c:v>32032</c:v>
                </c:pt>
                <c:pt idx="6">
                  <c:v>32039</c:v>
                </c:pt>
                <c:pt idx="7">
                  <c:v>32039</c:v>
                </c:pt>
                <c:pt idx="8">
                  <c:v>32075</c:v>
                </c:pt>
                <c:pt idx="9">
                  <c:v>32119</c:v>
                </c:pt>
                <c:pt idx="10">
                  <c:v>32118</c:v>
                </c:pt>
                <c:pt idx="11">
                  <c:v>32098</c:v>
                </c:pt>
              </c:numCache>
            </c:numRef>
          </c:val>
          <c:smooth val="0"/>
          <c:extLst>
            <c:ext xmlns:c16="http://schemas.microsoft.com/office/drawing/2014/chart" uri="{C3380CC4-5D6E-409C-BE32-E72D297353CC}">
              <c16:uniqueId val="{00000000-6ED0-4319-B576-FC7E5360367E}"/>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5">
                  <c:v>1164</c:v>
                </c:pt>
                <c:pt idx="6">
                  <c:v>1203</c:v>
                </c:pt>
                <c:pt idx="7">
                  <c:v>1216</c:v>
                </c:pt>
                <c:pt idx="8">
                  <c:v>1235</c:v>
                </c:pt>
                <c:pt idx="9">
                  <c:v>1255</c:v>
                </c:pt>
                <c:pt idx="10">
                  <c:v>1263</c:v>
                </c:pt>
                <c:pt idx="11">
                  <c:v>1278</c:v>
                </c:pt>
              </c:numCache>
            </c:numRef>
          </c:val>
          <c:smooth val="0"/>
          <c:extLst>
            <c:ext xmlns:c16="http://schemas.microsoft.com/office/drawing/2014/chart" uri="{C3380CC4-5D6E-409C-BE32-E72D297353CC}">
              <c16:uniqueId val="{00000001-6ED0-4319-B576-FC7E5360367E}"/>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44237</c:v>
                </c:pt>
                <c:pt idx="1">
                  <c:v>44419</c:v>
                </c:pt>
                <c:pt idx="2">
                  <c:v>44587</c:v>
                </c:pt>
                <c:pt idx="3">
                  <c:v>44791</c:v>
                </c:pt>
                <c:pt idx="4">
                  <c:v>49151</c:v>
                </c:pt>
                <c:pt idx="5">
                  <c:v>49471</c:v>
                </c:pt>
                <c:pt idx="6">
                  <c:v>49556</c:v>
                </c:pt>
                <c:pt idx="7">
                  <c:v>49650</c:v>
                </c:pt>
                <c:pt idx="8">
                  <c:v>49725</c:v>
                </c:pt>
                <c:pt idx="9">
                  <c:v>49786</c:v>
                </c:pt>
                <c:pt idx="10">
                  <c:v>50091</c:v>
                </c:pt>
                <c:pt idx="11">
                  <c:v>50440</c:v>
                </c:pt>
              </c:numCache>
            </c:numRef>
          </c:val>
          <c:smooth val="0"/>
          <c:extLst>
            <c:ext xmlns:c16="http://schemas.microsoft.com/office/drawing/2014/chart" uri="{C3380CC4-5D6E-409C-BE32-E72D297353CC}">
              <c16:uniqueId val="{00000002-6ED0-4319-B576-FC7E5360367E}"/>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21910</c:v>
                </c:pt>
                <c:pt idx="1">
                  <c:v>24598</c:v>
                </c:pt>
                <c:pt idx="2">
                  <c:v>25473</c:v>
                </c:pt>
                <c:pt idx="3">
                  <c:v>26225</c:v>
                </c:pt>
                <c:pt idx="4">
                  <c:v>27055</c:v>
                </c:pt>
                <c:pt idx="5">
                  <c:v>27664</c:v>
                </c:pt>
                <c:pt idx="6">
                  <c:v>28310</c:v>
                </c:pt>
                <c:pt idx="7">
                  <c:v>29221</c:v>
                </c:pt>
                <c:pt idx="8">
                  <c:v>30251</c:v>
                </c:pt>
                <c:pt idx="9">
                  <c:v>31015</c:v>
                </c:pt>
                <c:pt idx="10">
                  <c:v>31629</c:v>
                </c:pt>
                <c:pt idx="11">
                  <c:v>32131</c:v>
                </c:pt>
              </c:numCache>
            </c:numRef>
          </c:val>
          <c:smooth val="0"/>
          <c:extLst>
            <c:ext xmlns:c16="http://schemas.microsoft.com/office/drawing/2014/chart" uri="{C3380CC4-5D6E-409C-BE32-E72D297353CC}">
              <c16:uniqueId val="{00000003-6ED0-4319-B576-FC7E5360367E}"/>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266921</c:v>
                </c:pt>
                <c:pt idx="1">
                  <c:v>266648</c:v>
                </c:pt>
                <c:pt idx="2">
                  <c:v>266426</c:v>
                </c:pt>
                <c:pt idx="3">
                  <c:v>266243</c:v>
                </c:pt>
                <c:pt idx="4">
                  <c:v>266009</c:v>
                </c:pt>
                <c:pt idx="5">
                  <c:v>265794</c:v>
                </c:pt>
                <c:pt idx="6">
                  <c:v>265610</c:v>
                </c:pt>
                <c:pt idx="7">
                  <c:v>265405</c:v>
                </c:pt>
                <c:pt idx="8">
                  <c:v>265212</c:v>
                </c:pt>
                <c:pt idx="9">
                  <c:v>265002</c:v>
                </c:pt>
                <c:pt idx="10">
                  <c:v>264841</c:v>
                </c:pt>
                <c:pt idx="11">
                  <c:v>264627</c:v>
                </c:pt>
              </c:numCache>
            </c:numRef>
          </c:val>
          <c:smooth val="0"/>
          <c:extLst>
            <c:ext xmlns:c16="http://schemas.microsoft.com/office/drawing/2014/chart" uri="{C3380CC4-5D6E-409C-BE32-E72D297353CC}">
              <c16:uniqueId val="{00000004-6ED0-4319-B576-FC7E5360367E}"/>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26079</c:v>
                </c:pt>
                <c:pt idx="1">
                  <c:v>26630</c:v>
                </c:pt>
                <c:pt idx="2">
                  <c:v>27050</c:v>
                </c:pt>
                <c:pt idx="3">
                  <c:v>27280</c:v>
                </c:pt>
                <c:pt idx="4">
                  <c:v>27580</c:v>
                </c:pt>
                <c:pt idx="5">
                  <c:v>27786</c:v>
                </c:pt>
                <c:pt idx="6">
                  <c:v>27928</c:v>
                </c:pt>
                <c:pt idx="7">
                  <c:v>28074</c:v>
                </c:pt>
                <c:pt idx="8">
                  <c:v>28176</c:v>
                </c:pt>
                <c:pt idx="9">
                  <c:v>28268</c:v>
                </c:pt>
                <c:pt idx="10">
                  <c:v>28418</c:v>
                </c:pt>
                <c:pt idx="11">
                  <c:v>28572</c:v>
                </c:pt>
              </c:numCache>
            </c:numRef>
          </c:val>
          <c:smooth val="0"/>
          <c:extLst>
            <c:ext xmlns:c16="http://schemas.microsoft.com/office/drawing/2014/chart" uri="{C3380CC4-5D6E-409C-BE32-E72D297353CC}">
              <c16:uniqueId val="{00000005-6ED0-4319-B576-FC7E5360367E}"/>
            </c:ext>
          </c:extLst>
        </c:ser>
        <c:dLbls>
          <c:showLegendKey val="0"/>
          <c:showVal val="0"/>
          <c:showCatName val="0"/>
          <c:showSerName val="0"/>
          <c:showPercent val="0"/>
          <c:showBubbleSize val="0"/>
        </c:dLbls>
        <c:smooth val="0"/>
        <c:axId val="369669960"/>
        <c:axId val="369670288"/>
      </c:lineChart>
      <c:dateAx>
        <c:axId val="36966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70288"/>
        <c:crosses val="autoZero"/>
        <c:auto val="1"/>
        <c:lblOffset val="100"/>
        <c:baseTimeUnit val="months"/>
      </c:dateAx>
      <c:valAx>
        <c:axId val="36967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6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23</c:v>
                </c:pt>
                <c:pt idx="1">
                  <c:v>14</c:v>
                </c:pt>
                <c:pt idx="2">
                  <c:v>21</c:v>
                </c:pt>
                <c:pt idx="3">
                  <c:v>9</c:v>
                </c:pt>
                <c:pt idx="4">
                  <c:v>100</c:v>
                </c:pt>
                <c:pt idx="5">
                  <c:v>32</c:v>
                </c:pt>
                <c:pt idx="6">
                  <c:v>7</c:v>
                </c:pt>
                <c:pt idx="7">
                  <c:v>0</c:v>
                </c:pt>
                <c:pt idx="8">
                  <c:v>36</c:v>
                </c:pt>
                <c:pt idx="9">
                  <c:v>44</c:v>
                </c:pt>
                <c:pt idx="10">
                  <c:v>-1</c:v>
                </c:pt>
                <c:pt idx="11">
                  <c:v>-20</c:v>
                </c:pt>
              </c:numCache>
            </c:numRef>
          </c:val>
          <c:smooth val="0"/>
          <c:extLst>
            <c:ext xmlns:c16="http://schemas.microsoft.com/office/drawing/2014/chart" uri="{C3380CC4-5D6E-409C-BE32-E72D297353CC}">
              <c16:uniqueId val="{00000000-FE5F-45A4-B285-8A96BCD80458}"/>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6">
                  <c:v>39</c:v>
                </c:pt>
                <c:pt idx="7">
                  <c:v>13</c:v>
                </c:pt>
                <c:pt idx="8">
                  <c:v>19</c:v>
                </c:pt>
                <c:pt idx="9">
                  <c:v>20</c:v>
                </c:pt>
                <c:pt idx="10">
                  <c:v>8</c:v>
                </c:pt>
                <c:pt idx="11">
                  <c:v>15</c:v>
                </c:pt>
              </c:numCache>
            </c:numRef>
          </c:val>
          <c:smooth val="0"/>
          <c:extLst>
            <c:ext xmlns:c16="http://schemas.microsoft.com/office/drawing/2014/chart" uri="{C3380CC4-5D6E-409C-BE32-E72D297353CC}">
              <c16:uniqueId val="{00000001-FE5F-45A4-B285-8A96BCD80458}"/>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694</c:v>
                </c:pt>
                <c:pt idx="1">
                  <c:v>182</c:v>
                </c:pt>
                <c:pt idx="2">
                  <c:v>168</c:v>
                </c:pt>
                <c:pt idx="3">
                  <c:v>204</c:v>
                </c:pt>
                <c:pt idx="4">
                  <c:v>4360</c:v>
                </c:pt>
                <c:pt idx="5">
                  <c:v>320</c:v>
                </c:pt>
                <c:pt idx="6">
                  <c:v>85</c:v>
                </c:pt>
                <c:pt idx="7">
                  <c:v>94</c:v>
                </c:pt>
                <c:pt idx="8">
                  <c:v>75</c:v>
                </c:pt>
                <c:pt idx="9">
                  <c:v>61</c:v>
                </c:pt>
                <c:pt idx="10">
                  <c:v>305</c:v>
                </c:pt>
                <c:pt idx="11">
                  <c:v>349</c:v>
                </c:pt>
              </c:numCache>
            </c:numRef>
          </c:val>
          <c:smooth val="0"/>
          <c:extLst>
            <c:ext xmlns:c16="http://schemas.microsoft.com/office/drawing/2014/chart" uri="{C3380CC4-5D6E-409C-BE32-E72D297353CC}">
              <c16:uniqueId val="{00000002-FE5F-45A4-B285-8A96BCD80458}"/>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2188</c:v>
                </c:pt>
                <c:pt idx="1">
                  <c:v>2688</c:v>
                </c:pt>
                <c:pt idx="2">
                  <c:v>875</c:v>
                </c:pt>
                <c:pt idx="3">
                  <c:v>752</c:v>
                </c:pt>
                <c:pt idx="4">
                  <c:v>830</c:v>
                </c:pt>
                <c:pt idx="5">
                  <c:v>609</c:v>
                </c:pt>
                <c:pt idx="6">
                  <c:v>646</c:v>
                </c:pt>
                <c:pt idx="7">
                  <c:v>911</c:v>
                </c:pt>
                <c:pt idx="8">
                  <c:v>1030</c:v>
                </c:pt>
                <c:pt idx="9">
                  <c:v>764</c:v>
                </c:pt>
                <c:pt idx="10">
                  <c:v>614</c:v>
                </c:pt>
                <c:pt idx="11">
                  <c:v>502</c:v>
                </c:pt>
              </c:numCache>
            </c:numRef>
          </c:val>
          <c:smooth val="0"/>
          <c:extLst>
            <c:ext xmlns:c16="http://schemas.microsoft.com/office/drawing/2014/chart" uri="{C3380CC4-5D6E-409C-BE32-E72D297353CC}">
              <c16:uniqueId val="{00000003-FE5F-45A4-B285-8A96BCD80458}"/>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-172</c:v>
                </c:pt>
                <c:pt idx="1">
                  <c:v>-273</c:v>
                </c:pt>
                <c:pt idx="2">
                  <c:v>-222</c:v>
                </c:pt>
                <c:pt idx="3">
                  <c:v>-183</c:v>
                </c:pt>
                <c:pt idx="4">
                  <c:v>-234</c:v>
                </c:pt>
                <c:pt idx="5">
                  <c:v>-215</c:v>
                </c:pt>
                <c:pt idx="6">
                  <c:v>-184</c:v>
                </c:pt>
                <c:pt idx="7">
                  <c:v>-205</c:v>
                </c:pt>
                <c:pt idx="8">
                  <c:v>-193</c:v>
                </c:pt>
                <c:pt idx="9">
                  <c:v>-210</c:v>
                </c:pt>
                <c:pt idx="10">
                  <c:v>-161</c:v>
                </c:pt>
                <c:pt idx="11">
                  <c:v>-214</c:v>
                </c:pt>
              </c:numCache>
            </c:numRef>
          </c:val>
          <c:smooth val="0"/>
          <c:extLst>
            <c:ext xmlns:c16="http://schemas.microsoft.com/office/drawing/2014/chart" uri="{C3380CC4-5D6E-409C-BE32-E72D297353CC}">
              <c16:uniqueId val="{00000004-FE5F-45A4-B285-8A96BCD80458}"/>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584</c:v>
                </c:pt>
                <c:pt idx="1">
                  <c:v>551</c:v>
                </c:pt>
                <c:pt idx="2">
                  <c:v>420</c:v>
                </c:pt>
                <c:pt idx="3">
                  <c:v>230</c:v>
                </c:pt>
                <c:pt idx="4">
                  <c:v>300</c:v>
                </c:pt>
                <c:pt idx="5">
                  <c:v>206</c:v>
                </c:pt>
                <c:pt idx="6">
                  <c:v>142</c:v>
                </c:pt>
                <c:pt idx="7">
                  <c:v>146</c:v>
                </c:pt>
                <c:pt idx="8">
                  <c:v>102</c:v>
                </c:pt>
                <c:pt idx="9">
                  <c:v>92</c:v>
                </c:pt>
                <c:pt idx="10">
                  <c:v>150</c:v>
                </c:pt>
                <c:pt idx="11">
                  <c:v>154</c:v>
                </c:pt>
              </c:numCache>
            </c:numRef>
          </c:val>
          <c:smooth val="0"/>
          <c:extLst>
            <c:ext xmlns:c16="http://schemas.microsoft.com/office/drawing/2014/chart" uri="{C3380CC4-5D6E-409C-BE32-E72D297353CC}">
              <c16:uniqueId val="{00000005-FE5F-45A4-B285-8A96BCD80458}"/>
            </c:ext>
          </c:extLst>
        </c:ser>
        <c:dLbls>
          <c:showLegendKey val="0"/>
          <c:showVal val="0"/>
          <c:showCatName val="0"/>
          <c:showSerName val="0"/>
          <c:showPercent val="0"/>
          <c:showBubbleSize val="0"/>
        </c:dLbls>
        <c:smooth val="0"/>
        <c:axId val="369665696"/>
        <c:axId val="369666352"/>
      </c:lineChart>
      <c:dateAx>
        <c:axId val="36966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66352"/>
        <c:crosses val="autoZero"/>
        <c:auto val="1"/>
        <c:lblOffset val="100"/>
        <c:baseTimeUnit val="months"/>
      </c:dateAx>
      <c:valAx>
        <c:axId val="36966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6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0</c:v>
                </c:pt>
                <c:pt idx="5">
                  <c:v>1</c:v>
                </c:pt>
                <c:pt idx="6">
                  <c:v>1</c:v>
                </c:pt>
              </c:numCache>
            </c:numRef>
          </c:val>
          <c:extLst>
            <c:ext xmlns:c16="http://schemas.microsoft.com/office/drawing/2014/chart" uri="{C3380CC4-5D6E-409C-BE32-E72D297353CC}">
              <c16:uniqueId val="{00000000-D3F7-47D5-B71C-92CB4287C53B}"/>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0</c:v>
                </c:pt>
                <c:pt idx="6">
                  <c:v>1</c:v>
                </c:pt>
              </c:numCache>
            </c:numRef>
          </c:val>
          <c:extLst>
            <c:ext xmlns:c16="http://schemas.microsoft.com/office/drawing/2014/chart" uri="{C3380CC4-5D6E-409C-BE32-E72D297353CC}">
              <c16:uniqueId val="{00000001-D3F7-47D5-B71C-92CB4287C53B}"/>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c:v>
                </c:pt>
                <c:pt idx="1">
                  <c:v>20</c:v>
                </c:pt>
                <c:pt idx="2">
                  <c:v>11</c:v>
                </c:pt>
                <c:pt idx="3">
                  <c:v>13</c:v>
                </c:pt>
                <c:pt idx="4">
                  <c:v>9</c:v>
                </c:pt>
                <c:pt idx="5">
                  <c:v>32</c:v>
                </c:pt>
                <c:pt idx="6">
                  <c:v>31</c:v>
                </c:pt>
              </c:numCache>
            </c:numRef>
          </c:val>
          <c:extLst>
            <c:ext xmlns:c16="http://schemas.microsoft.com/office/drawing/2014/chart" uri="{C3380CC4-5D6E-409C-BE32-E72D297353CC}">
              <c16:uniqueId val="{00000002-D3F7-47D5-B71C-92CB4287C53B}"/>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36</c:v>
                </c:pt>
                <c:pt idx="1">
                  <c:v>36</c:v>
                </c:pt>
                <c:pt idx="2">
                  <c:v>33</c:v>
                </c:pt>
                <c:pt idx="3">
                  <c:v>33</c:v>
                </c:pt>
                <c:pt idx="4">
                  <c:v>30</c:v>
                </c:pt>
                <c:pt idx="5">
                  <c:v>33</c:v>
                </c:pt>
                <c:pt idx="6">
                  <c:v>37</c:v>
                </c:pt>
              </c:numCache>
            </c:numRef>
          </c:val>
          <c:extLst>
            <c:ext xmlns:c16="http://schemas.microsoft.com/office/drawing/2014/chart" uri="{C3380CC4-5D6E-409C-BE32-E72D297353CC}">
              <c16:uniqueId val="{00000003-D3F7-47D5-B71C-92CB4287C53B}"/>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-5</c:v>
                </c:pt>
                <c:pt idx="2">
                  <c:v>-7</c:v>
                </c:pt>
                <c:pt idx="3">
                  <c:v>-9</c:v>
                </c:pt>
                <c:pt idx="4">
                  <c:v>-7</c:v>
                </c:pt>
                <c:pt idx="5">
                  <c:v>-7</c:v>
                </c:pt>
                <c:pt idx="6">
                  <c:v>-7</c:v>
                </c:pt>
              </c:numCache>
            </c:numRef>
          </c:val>
          <c:extLst>
            <c:ext xmlns:c16="http://schemas.microsoft.com/office/drawing/2014/chart" uri="{C3380CC4-5D6E-409C-BE32-E72D297353CC}">
              <c16:uniqueId val="{00000004-D3F7-47D5-B71C-92CB4287C53B}"/>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8</c:v>
                </c:pt>
                <c:pt idx="1">
                  <c:v>10</c:v>
                </c:pt>
                <c:pt idx="2">
                  <c:v>9</c:v>
                </c:pt>
                <c:pt idx="3">
                  <c:v>9</c:v>
                </c:pt>
                <c:pt idx="4">
                  <c:v>7</c:v>
                </c:pt>
                <c:pt idx="5">
                  <c:v>8</c:v>
                </c:pt>
                <c:pt idx="6">
                  <c:v>9</c:v>
                </c:pt>
              </c:numCache>
            </c:numRef>
          </c:val>
          <c:extLst>
            <c:ext xmlns:c16="http://schemas.microsoft.com/office/drawing/2014/chart" uri="{C3380CC4-5D6E-409C-BE32-E72D297353CC}">
              <c16:uniqueId val="{00000005-D3F7-47D5-B71C-92CB4287C53B}"/>
            </c:ext>
          </c:extLst>
        </c:ser>
        <c:dLbls>
          <c:showLegendKey val="0"/>
          <c:showVal val="0"/>
          <c:showCatName val="0"/>
          <c:showSerName val="0"/>
          <c:showPercent val="0"/>
          <c:showBubbleSize val="0"/>
        </c:dLbls>
        <c:gapWidth val="219"/>
        <c:overlap val="-27"/>
        <c:axId val="306844352"/>
        <c:axId val="306848616"/>
      </c:barChart>
      <c:catAx>
        <c:axId val="30684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48616"/>
        <c:crosses val="autoZero"/>
        <c:auto val="1"/>
        <c:lblAlgn val="ctr"/>
        <c:lblOffset val="100"/>
        <c:noMultiLvlLbl val="0"/>
      </c:catAx>
      <c:valAx>
        <c:axId val="30684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4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7.2252065466654095E-2</c:v>
                </c:pt>
                <c:pt idx="1">
                  <c:v>4.3947764942240099E-2</c:v>
                </c:pt>
                <c:pt idx="2">
                  <c:v>6.5892689049262598E-2</c:v>
                </c:pt>
                <c:pt idx="3">
                  <c:v>2.8221128217992501E-2</c:v>
                </c:pt>
                <c:pt idx="4">
                  <c:v>0.31347962382445099</c:v>
                </c:pt>
                <c:pt idx="5">
                  <c:v>0.1</c:v>
                </c:pt>
                <c:pt idx="6">
                  <c:v>2.1853146853146901E-2</c:v>
                </c:pt>
                <c:pt idx="7">
                  <c:v>0</c:v>
                </c:pt>
                <c:pt idx="8">
                  <c:v>0.11236305752364301</c:v>
                </c:pt>
                <c:pt idx="9">
                  <c:v>0.13717848791894</c:v>
                </c:pt>
                <c:pt idx="10">
                  <c:v>-3.11342196207852E-3</c:v>
                </c:pt>
                <c:pt idx="11">
                  <c:v>-6.2270377981194398E-2</c:v>
                </c:pt>
              </c:numCache>
            </c:numRef>
          </c:val>
          <c:smooth val="0"/>
          <c:extLst>
            <c:ext xmlns:c16="http://schemas.microsoft.com/office/drawing/2014/chart" uri="{C3380CC4-5D6E-409C-BE32-E72D297353CC}">
              <c16:uniqueId val="{00000000-E1E5-45DD-A8F7-9A1C52E64E25}"/>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6">
                  <c:v>3.3505154639175299</c:v>
                </c:pt>
                <c:pt idx="7">
                  <c:v>1.08063175394846</c:v>
                </c:pt>
                <c:pt idx="8">
                  <c:v>1.5625</c:v>
                </c:pt>
                <c:pt idx="9">
                  <c:v>1.6194331983805701</c:v>
                </c:pt>
                <c:pt idx="10">
                  <c:v>0.63745019920318702</c:v>
                </c:pt>
                <c:pt idx="11">
                  <c:v>1.18764845605701</c:v>
                </c:pt>
              </c:numCache>
            </c:numRef>
          </c:val>
          <c:smooth val="0"/>
          <c:extLst>
            <c:ext xmlns:c16="http://schemas.microsoft.com/office/drawing/2014/chart" uri="{C3380CC4-5D6E-409C-BE32-E72D297353CC}">
              <c16:uniqueId val="{00000001-E1E5-45DD-A8F7-9A1C52E64E25}"/>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1.5938267919068501</c:v>
                </c:pt>
                <c:pt idx="1">
                  <c:v>0.411420304270181</c:v>
                </c:pt>
                <c:pt idx="2">
                  <c:v>0.37821652896283098</c:v>
                </c:pt>
                <c:pt idx="3">
                  <c:v>0.45753246461973202</c:v>
                </c:pt>
                <c:pt idx="4">
                  <c:v>9.7340983679757098</c:v>
                </c:pt>
                <c:pt idx="5">
                  <c:v>0.65105491241276903</c:v>
                </c:pt>
                <c:pt idx="6">
                  <c:v>0.17181783266964501</c:v>
                </c:pt>
                <c:pt idx="7">
                  <c:v>0.18968439744935001</c:v>
                </c:pt>
                <c:pt idx="8">
                  <c:v>0.15105740181268901</c:v>
                </c:pt>
                <c:pt idx="9">
                  <c:v>0.12267471091000499</c:v>
                </c:pt>
                <c:pt idx="10">
                  <c:v>0.61262202225525297</c:v>
                </c:pt>
                <c:pt idx="11">
                  <c:v>0.696731947854904</c:v>
                </c:pt>
              </c:numCache>
            </c:numRef>
          </c:val>
          <c:smooth val="0"/>
          <c:extLst>
            <c:ext xmlns:c16="http://schemas.microsoft.com/office/drawing/2014/chart" uri="{C3380CC4-5D6E-409C-BE32-E72D297353CC}">
              <c16:uniqueId val="{00000002-E1E5-45DD-A8F7-9A1C52E64E25}"/>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11.0942095122199</c:v>
                </c:pt>
                <c:pt idx="1">
                  <c:v>12.2683706070288</c:v>
                </c:pt>
                <c:pt idx="2">
                  <c:v>3.5571997723392101</c:v>
                </c:pt>
                <c:pt idx="3">
                  <c:v>2.9521454088642902</c:v>
                </c:pt>
                <c:pt idx="4">
                  <c:v>3.16491897044805</c:v>
                </c:pt>
                <c:pt idx="5">
                  <c:v>2.2509702457956</c:v>
                </c:pt>
                <c:pt idx="6">
                  <c:v>2.3351648351648402</c:v>
                </c:pt>
                <c:pt idx="7">
                  <c:v>3.2179441893323899</c:v>
                </c:pt>
                <c:pt idx="8">
                  <c:v>3.5248622565962799</c:v>
                </c:pt>
                <c:pt idx="9">
                  <c:v>2.5255363459059201</c:v>
                </c:pt>
                <c:pt idx="10">
                  <c:v>1.9796872481057599</c:v>
                </c:pt>
                <c:pt idx="11">
                  <c:v>1.5871510322805</c:v>
                </c:pt>
              </c:numCache>
            </c:numRef>
          </c:val>
          <c:smooth val="0"/>
          <c:extLst>
            <c:ext xmlns:c16="http://schemas.microsoft.com/office/drawing/2014/chart" uri="{C3380CC4-5D6E-409C-BE32-E72D297353CC}">
              <c16:uniqueId val="{00000003-E1E5-45DD-A8F7-9A1C52E64E25}"/>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-6.4397045223948193E-2</c:v>
                </c:pt>
                <c:pt idx="1">
                  <c:v>-0.102277452879316</c:v>
                </c:pt>
                <c:pt idx="2">
                  <c:v>-8.3255827907953606E-2</c:v>
                </c:pt>
                <c:pt idx="3">
                  <c:v>-6.8686990008482607E-2</c:v>
                </c:pt>
                <c:pt idx="4">
                  <c:v>-8.78896346570614E-2</c:v>
                </c:pt>
                <c:pt idx="5">
                  <c:v>-8.0824333011289107E-2</c:v>
                </c:pt>
                <c:pt idx="6">
                  <c:v>-6.9226543864797596E-2</c:v>
                </c:pt>
                <c:pt idx="7">
                  <c:v>-7.7180829035051399E-2</c:v>
                </c:pt>
                <c:pt idx="8">
                  <c:v>-7.2719052014845201E-2</c:v>
                </c:pt>
                <c:pt idx="9">
                  <c:v>-7.9181937468892793E-2</c:v>
                </c:pt>
                <c:pt idx="10">
                  <c:v>-6.0754258458426698E-2</c:v>
                </c:pt>
                <c:pt idx="11">
                  <c:v>-8.0803198900472398E-2</c:v>
                </c:pt>
              </c:numCache>
            </c:numRef>
          </c:val>
          <c:smooth val="0"/>
          <c:extLst>
            <c:ext xmlns:c16="http://schemas.microsoft.com/office/drawing/2014/chart" uri="{C3380CC4-5D6E-409C-BE32-E72D297353CC}">
              <c16:uniqueId val="{00000004-E1E5-45DD-A8F7-9A1C52E64E25}"/>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2.2906452245538298</c:v>
                </c:pt>
                <c:pt idx="1">
                  <c:v>2.1128110740442501</c:v>
                </c:pt>
                <c:pt idx="2">
                  <c:v>1.5771686068344</c:v>
                </c:pt>
                <c:pt idx="3">
                  <c:v>0.85027726432532302</c:v>
                </c:pt>
                <c:pt idx="4">
                  <c:v>1.09970674486804</c:v>
                </c:pt>
                <c:pt idx="5">
                  <c:v>0.74691805656272703</c:v>
                </c:pt>
                <c:pt idx="6">
                  <c:v>0.51104872957604597</c:v>
                </c:pt>
                <c:pt idx="7">
                  <c:v>0.52277284445717598</c:v>
                </c:pt>
                <c:pt idx="8">
                  <c:v>0.36332549690104698</c:v>
                </c:pt>
                <c:pt idx="9">
                  <c:v>0.32651902328222598</c:v>
                </c:pt>
                <c:pt idx="10">
                  <c:v>0.53063534738927398</c:v>
                </c:pt>
                <c:pt idx="11">
                  <c:v>0.54191005700612305</c:v>
                </c:pt>
              </c:numCache>
            </c:numRef>
          </c:val>
          <c:smooth val="0"/>
          <c:extLst>
            <c:ext xmlns:c16="http://schemas.microsoft.com/office/drawing/2014/chart" uri="{C3380CC4-5D6E-409C-BE32-E72D297353CC}">
              <c16:uniqueId val="{00000005-E1E5-45DD-A8F7-9A1C52E64E25}"/>
            </c:ext>
          </c:extLst>
        </c:ser>
        <c:dLbls>
          <c:showLegendKey val="0"/>
          <c:showVal val="0"/>
          <c:showCatName val="0"/>
          <c:showSerName val="0"/>
          <c:showPercent val="0"/>
          <c:showBubbleSize val="0"/>
        </c:dLbls>
        <c:smooth val="0"/>
        <c:axId val="374464576"/>
        <c:axId val="374459000"/>
      </c:lineChart>
      <c:dateAx>
        <c:axId val="37446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59000"/>
        <c:crosses val="autoZero"/>
        <c:auto val="1"/>
        <c:lblOffset val="100"/>
        <c:baseTimeUnit val="months"/>
      </c:dateAx>
      <c:valAx>
        <c:axId val="37445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6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14</c:v>
                </c:pt>
                <c:pt idx="1">
                  <c:v>10</c:v>
                </c:pt>
                <c:pt idx="2">
                  <c:v>24</c:v>
                </c:pt>
                <c:pt idx="3">
                  <c:v>27</c:v>
                </c:pt>
                <c:pt idx="4">
                  <c:v>19</c:v>
                </c:pt>
                <c:pt idx="5">
                  <c:v>17</c:v>
                </c:pt>
                <c:pt idx="6">
                  <c:v>14</c:v>
                </c:pt>
                <c:pt idx="7">
                  <c:v>18</c:v>
                </c:pt>
                <c:pt idx="8">
                  <c:v>14</c:v>
                </c:pt>
                <c:pt idx="9">
                  <c:v>13</c:v>
                </c:pt>
                <c:pt idx="10">
                  <c:v>14</c:v>
                </c:pt>
                <c:pt idx="11">
                  <c:v>14</c:v>
                </c:pt>
              </c:numCache>
            </c:numRef>
          </c:val>
          <c:smooth val="0"/>
          <c:extLst>
            <c:ext xmlns:c16="http://schemas.microsoft.com/office/drawing/2014/chart" uri="{C3380CC4-5D6E-409C-BE32-E72D297353CC}">
              <c16:uniqueId val="{00000000-EFF5-427C-A4AE-1FF124A4116C}"/>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10</c:v>
                </c:pt>
                <c:pt idx="1">
                  <c:v>7</c:v>
                </c:pt>
                <c:pt idx="2">
                  <c:v>8</c:v>
                </c:pt>
                <c:pt idx="3">
                  <c:v>7</c:v>
                </c:pt>
                <c:pt idx="4">
                  <c:v>8</c:v>
                </c:pt>
                <c:pt idx="5">
                  <c:v>5</c:v>
                </c:pt>
                <c:pt idx="6">
                  <c:v>5</c:v>
                </c:pt>
                <c:pt idx="7">
                  <c:v>7</c:v>
                </c:pt>
                <c:pt idx="8">
                  <c:v>6</c:v>
                </c:pt>
                <c:pt idx="9">
                  <c:v>8</c:v>
                </c:pt>
                <c:pt idx="10">
                  <c:v>7</c:v>
                </c:pt>
                <c:pt idx="11">
                  <c:v>5</c:v>
                </c:pt>
              </c:numCache>
            </c:numRef>
          </c:val>
          <c:smooth val="0"/>
          <c:extLst>
            <c:ext xmlns:c16="http://schemas.microsoft.com/office/drawing/2014/chart" uri="{C3380CC4-5D6E-409C-BE32-E72D297353CC}">
              <c16:uniqueId val="{00000001-EFF5-427C-A4AE-1FF124A4116C}"/>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8</c:v>
                </c:pt>
                <c:pt idx="1">
                  <c:v>9</c:v>
                </c:pt>
                <c:pt idx="2">
                  <c:v>9</c:v>
                </c:pt>
                <c:pt idx="3">
                  <c:v>10</c:v>
                </c:pt>
                <c:pt idx="4">
                  <c:v>7</c:v>
                </c:pt>
                <c:pt idx="5">
                  <c:v>7</c:v>
                </c:pt>
                <c:pt idx="6">
                  <c:v>6</c:v>
                </c:pt>
                <c:pt idx="7">
                  <c:v>10</c:v>
                </c:pt>
                <c:pt idx="8">
                  <c:v>11</c:v>
                </c:pt>
                <c:pt idx="9">
                  <c:v>10</c:v>
                </c:pt>
                <c:pt idx="10">
                  <c:v>15</c:v>
                </c:pt>
                <c:pt idx="11">
                  <c:v>14</c:v>
                </c:pt>
              </c:numCache>
            </c:numRef>
          </c:val>
          <c:smooth val="0"/>
          <c:extLst>
            <c:ext xmlns:c16="http://schemas.microsoft.com/office/drawing/2014/chart" uri="{C3380CC4-5D6E-409C-BE32-E72D297353CC}">
              <c16:uniqueId val="{00000002-EFF5-427C-A4AE-1FF124A4116C}"/>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3</c:v>
                </c:pt>
                <c:pt idx="1">
                  <c:v>5</c:v>
                </c:pt>
                <c:pt idx="2">
                  <c:v>6</c:v>
                </c:pt>
                <c:pt idx="3">
                  <c:v>6</c:v>
                </c:pt>
                <c:pt idx="4">
                  <c:v>6</c:v>
                </c:pt>
                <c:pt idx="5">
                  <c:v>11</c:v>
                </c:pt>
                <c:pt idx="6">
                  <c:v>9</c:v>
                </c:pt>
                <c:pt idx="7">
                  <c:v>11</c:v>
                </c:pt>
                <c:pt idx="8">
                  <c:v>8</c:v>
                </c:pt>
                <c:pt idx="9">
                  <c:v>9</c:v>
                </c:pt>
                <c:pt idx="10">
                  <c:v>7</c:v>
                </c:pt>
                <c:pt idx="11">
                  <c:v>8</c:v>
                </c:pt>
              </c:numCache>
            </c:numRef>
          </c:val>
          <c:smooth val="0"/>
          <c:extLst>
            <c:ext xmlns:c16="http://schemas.microsoft.com/office/drawing/2014/chart" uri="{C3380CC4-5D6E-409C-BE32-E72D297353CC}">
              <c16:uniqueId val="{00000003-EFF5-427C-A4AE-1FF124A4116C}"/>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2</c:v>
                </c:pt>
                <c:pt idx="1">
                  <c:v>3</c:v>
                </c:pt>
                <c:pt idx="2">
                  <c:v>5</c:v>
                </c:pt>
                <c:pt idx="3">
                  <c:v>4</c:v>
                </c:pt>
                <c:pt idx="4">
                  <c:v>1</c:v>
                </c:pt>
                <c:pt idx="5">
                  <c:v>2</c:v>
                </c:pt>
                <c:pt idx="6">
                  <c:v>0</c:v>
                </c:pt>
                <c:pt idx="7">
                  <c:v>0</c:v>
                </c:pt>
                <c:pt idx="8">
                  <c:v>1</c:v>
                </c:pt>
                <c:pt idx="9">
                  <c:v>1</c:v>
                </c:pt>
                <c:pt idx="10">
                  <c:v>1</c:v>
                </c:pt>
                <c:pt idx="11">
                  <c:v>0</c:v>
                </c:pt>
              </c:numCache>
            </c:numRef>
          </c:val>
          <c:smooth val="0"/>
          <c:extLst>
            <c:ext xmlns:c16="http://schemas.microsoft.com/office/drawing/2014/chart" uri="{C3380CC4-5D6E-409C-BE32-E72D297353CC}">
              <c16:uniqueId val="{00000004-EFF5-427C-A4AE-1FF124A4116C}"/>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3</c:v>
                </c:pt>
                <c:pt idx="1">
                  <c:v>4</c:v>
                </c:pt>
                <c:pt idx="2">
                  <c:v>5</c:v>
                </c:pt>
                <c:pt idx="3">
                  <c:v>5</c:v>
                </c:pt>
                <c:pt idx="4">
                  <c:v>6</c:v>
                </c:pt>
                <c:pt idx="5">
                  <c:v>14</c:v>
                </c:pt>
                <c:pt idx="6">
                  <c:v>11</c:v>
                </c:pt>
                <c:pt idx="7">
                  <c:v>8</c:v>
                </c:pt>
                <c:pt idx="8">
                  <c:v>9</c:v>
                </c:pt>
                <c:pt idx="9">
                  <c:v>12</c:v>
                </c:pt>
                <c:pt idx="10">
                  <c:v>4</c:v>
                </c:pt>
                <c:pt idx="11">
                  <c:v>8</c:v>
                </c:pt>
              </c:numCache>
            </c:numRef>
          </c:val>
          <c:smooth val="0"/>
          <c:extLst>
            <c:ext xmlns:c16="http://schemas.microsoft.com/office/drawing/2014/chart" uri="{C3380CC4-5D6E-409C-BE32-E72D297353CC}">
              <c16:uniqueId val="{00000005-EFF5-427C-A4AE-1FF124A4116C}"/>
            </c:ext>
          </c:extLst>
        </c:ser>
        <c:dLbls>
          <c:showLegendKey val="0"/>
          <c:showVal val="0"/>
          <c:showCatName val="0"/>
          <c:showSerName val="0"/>
          <c:showPercent val="0"/>
          <c:showBubbleSize val="0"/>
        </c:dLbls>
        <c:smooth val="0"/>
        <c:axId val="374465888"/>
        <c:axId val="374463264"/>
      </c:lineChart>
      <c:dateAx>
        <c:axId val="37446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63264"/>
        <c:crosses val="autoZero"/>
        <c:auto val="1"/>
        <c:lblOffset val="100"/>
        <c:baseTimeUnit val="months"/>
      </c:dateAx>
      <c:valAx>
        <c:axId val="37446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6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8</c:v>
                </c:pt>
                <c:pt idx="10">
                  <c:v>86</c:v>
                </c:pt>
                <c:pt idx="11">
                  <c:v>45</c:v>
                </c:pt>
                <c:pt idx="12">
                  <c:v>17</c:v>
                </c:pt>
                <c:pt idx="13">
                  <c:v>6</c:v>
                </c:pt>
                <c:pt idx="14">
                  <c:v>5</c:v>
                </c:pt>
                <c:pt idx="15">
                  <c:v>10</c:v>
                </c:pt>
                <c:pt idx="16">
                  <c:v>7</c:v>
                </c:pt>
                <c:pt idx="17">
                  <c:v>7</c:v>
                </c:pt>
                <c:pt idx="18">
                  <c:v>4</c:v>
                </c:pt>
                <c:pt idx="19">
                  <c:v>2</c:v>
                </c:pt>
                <c:pt idx="20">
                  <c:v>0</c:v>
                </c:pt>
                <c:pt idx="21">
                  <c:v>0</c:v>
                </c:pt>
                <c:pt idx="22">
                  <c:v>0</c:v>
                </c:pt>
                <c:pt idx="23">
                  <c:v>0</c:v>
                </c:pt>
              </c:numCache>
            </c:numRef>
          </c:val>
          <c:smooth val="0"/>
          <c:extLst>
            <c:ext xmlns:c16="http://schemas.microsoft.com/office/drawing/2014/chart" uri="{C3380CC4-5D6E-409C-BE32-E72D297353CC}">
              <c16:uniqueId val="{00000000-9EC4-4BB2-9C09-F90F2D60076E}"/>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8</c:v>
                </c:pt>
                <c:pt idx="9">
                  <c:v>16</c:v>
                </c:pt>
                <c:pt idx="10">
                  <c:v>11</c:v>
                </c:pt>
                <c:pt idx="11">
                  <c:v>19</c:v>
                </c:pt>
                <c:pt idx="12">
                  <c:v>5</c:v>
                </c:pt>
                <c:pt idx="13">
                  <c:v>4</c:v>
                </c:pt>
                <c:pt idx="14">
                  <c:v>5</c:v>
                </c:pt>
                <c:pt idx="15">
                  <c:v>6</c:v>
                </c:pt>
                <c:pt idx="16">
                  <c:v>2</c:v>
                </c:pt>
                <c:pt idx="17">
                  <c:v>1</c:v>
                </c:pt>
                <c:pt idx="18">
                  <c:v>2</c:v>
                </c:pt>
                <c:pt idx="19">
                  <c:v>2</c:v>
                </c:pt>
                <c:pt idx="20">
                  <c:v>0</c:v>
                </c:pt>
                <c:pt idx="21">
                  <c:v>0</c:v>
                </c:pt>
                <c:pt idx="22">
                  <c:v>1</c:v>
                </c:pt>
                <c:pt idx="23">
                  <c:v>0</c:v>
                </c:pt>
              </c:numCache>
            </c:numRef>
          </c:val>
          <c:smooth val="0"/>
          <c:extLst>
            <c:ext xmlns:c16="http://schemas.microsoft.com/office/drawing/2014/chart" uri="{C3380CC4-5D6E-409C-BE32-E72D297353CC}">
              <c16:uniqueId val="{00000001-9EC4-4BB2-9C09-F90F2D60076E}"/>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5</c:v>
                </c:pt>
                <c:pt idx="10">
                  <c:v>11</c:v>
                </c:pt>
                <c:pt idx="11">
                  <c:v>10</c:v>
                </c:pt>
                <c:pt idx="12">
                  <c:v>15</c:v>
                </c:pt>
                <c:pt idx="13">
                  <c:v>5</c:v>
                </c:pt>
                <c:pt idx="14">
                  <c:v>8</c:v>
                </c:pt>
                <c:pt idx="15">
                  <c:v>1</c:v>
                </c:pt>
                <c:pt idx="16">
                  <c:v>4</c:v>
                </c:pt>
                <c:pt idx="17">
                  <c:v>6</c:v>
                </c:pt>
                <c:pt idx="18">
                  <c:v>12</c:v>
                </c:pt>
                <c:pt idx="19">
                  <c:v>4</c:v>
                </c:pt>
                <c:pt idx="20">
                  <c:v>15</c:v>
                </c:pt>
                <c:pt idx="21">
                  <c:v>13</c:v>
                </c:pt>
                <c:pt idx="22">
                  <c:v>6</c:v>
                </c:pt>
                <c:pt idx="23">
                  <c:v>0</c:v>
                </c:pt>
              </c:numCache>
            </c:numRef>
          </c:val>
          <c:smooth val="0"/>
          <c:extLst>
            <c:ext xmlns:c16="http://schemas.microsoft.com/office/drawing/2014/chart" uri="{C3380CC4-5D6E-409C-BE32-E72D297353CC}">
              <c16:uniqueId val="{00000002-9EC4-4BB2-9C09-F90F2D60076E}"/>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0</c:v>
                </c:pt>
                <c:pt idx="10">
                  <c:v>9</c:v>
                </c:pt>
                <c:pt idx="11">
                  <c:v>6</c:v>
                </c:pt>
                <c:pt idx="12">
                  <c:v>3</c:v>
                </c:pt>
                <c:pt idx="13">
                  <c:v>4</c:v>
                </c:pt>
                <c:pt idx="14">
                  <c:v>21</c:v>
                </c:pt>
                <c:pt idx="15">
                  <c:v>13</c:v>
                </c:pt>
                <c:pt idx="16">
                  <c:v>18</c:v>
                </c:pt>
                <c:pt idx="17">
                  <c:v>11</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3-9EC4-4BB2-9C09-F90F2D60076E}"/>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1</c:v>
                </c:pt>
                <c:pt idx="12">
                  <c:v>1</c:v>
                </c:pt>
                <c:pt idx="13">
                  <c:v>1</c:v>
                </c:pt>
                <c:pt idx="14">
                  <c:v>3</c:v>
                </c:pt>
                <c:pt idx="15">
                  <c:v>2</c:v>
                </c:pt>
                <c:pt idx="16">
                  <c:v>4</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9EC4-4BB2-9C09-F90F2D60076E}"/>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4</c:v>
                </c:pt>
                <c:pt idx="10">
                  <c:v>18</c:v>
                </c:pt>
                <c:pt idx="11">
                  <c:v>5</c:v>
                </c:pt>
                <c:pt idx="12">
                  <c:v>10</c:v>
                </c:pt>
                <c:pt idx="13">
                  <c:v>4</c:v>
                </c:pt>
                <c:pt idx="14">
                  <c:v>16</c:v>
                </c:pt>
                <c:pt idx="15">
                  <c:v>10</c:v>
                </c:pt>
                <c:pt idx="16">
                  <c:v>12</c:v>
                </c:pt>
                <c:pt idx="17">
                  <c:v>6</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5-9EC4-4BB2-9C09-F90F2D60076E}"/>
            </c:ext>
          </c:extLst>
        </c:ser>
        <c:dLbls>
          <c:showLegendKey val="0"/>
          <c:showVal val="0"/>
          <c:showCatName val="0"/>
          <c:showSerName val="0"/>
          <c:showPercent val="0"/>
          <c:showBubbleSize val="0"/>
        </c:dLbls>
        <c:smooth val="0"/>
        <c:axId val="374471792"/>
        <c:axId val="374469496"/>
      </c:lineChart>
      <c:catAx>
        <c:axId val="37447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69496"/>
        <c:crosses val="autoZero"/>
        <c:auto val="1"/>
        <c:lblAlgn val="ctr"/>
        <c:lblOffset val="100"/>
        <c:noMultiLvlLbl val="0"/>
      </c:catAx>
      <c:valAx>
        <c:axId val="37446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44</c:v>
                </c:pt>
                <c:pt idx="1">
                  <c:v>18</c:v>
                </c:pt>
                <c:pt idx="2">
                  <c:v>42</c:v>
                </c:pt>
                <c:pt idx="3">
                  <c:v>28</c:v>
                </c:pt>
                <c:pt idx="4">
                  <c:v>22</c:v>
                </c:pt>
                <c:pt idx="5">
                  <c:v>39</c:v>
                </c:pt>
                <c:pt idx="6">
                  <c:v>5</c:v>
                </c:pt>
              </c:numCache>
            </c:numRef>
          </c:val>
          <c:extLst>
            <c:ext xmlns:c16="http://schemas.microsoft.com/office/drawing/2014/chart" uri="{C3380CC4-5D6E-409C-BE32-E72D297353CC}">
              <c16:uniqueId val="{00000000-BB98-45C2-826D-AE2E48EA345E}"/>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25</c:v>
                </c:pt>
                <c:pt idx="2">
                  <c:v>13</c:v>
                </c:pt>
                <c:pt idx="3">
                  <c:v>10</c:v>
                </c:pt>
                <c:pt idx="4">
                  <c:v>19</c:v>
                </c:pt>
                <c:pt idx="5">
                  <c:v>3</c:v>
                </c:pt>
                <c:pt idx="6">
                  <c:v>0</c:v>
                </c:pt>
              </c:numCache>
            </c:numRef>
          </c:val>
          <c:extLst>
            <c:ext xmlns:c16="http://schemas.microsoft.com/office/drawing/2014/chart" uri="{C3380CC4-5D6E-409C-BE32-E72D297353CC}">
              <c16:uniqueId val="{00000001-BB98-45C2-826D-AE2E48EA345E}"/>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c:v>
                </c:pt>
                <c:pt idx="1">
                  <c:v>22</c:v>
                </c:pt>
                <c:pt idx="2">
                  <c:v>14</c:v>
                </c:pt>
                <c:pt idx="3">
                  <c:v>26</c:v>
                </c:pt>
                <c:pt idx="4">
                  <c:v>18</c:v>
                </c:pt>
                <c:pt idx="5">
                  <c:v>11</c:v>
                </c:pt>
                <c:pt idx="6">
                  <c:v>8</c:v>
                </c:pt>
              </c:numCache>
            </c:numRef>
          </c:val>
          <c:extLst>
            <c:ext xmlns:c16="http://schemas.microsoft.com/office/drawing/2014/chart" uri="{C3380CC4-5D6E-409C-BE32-E72D297353CC}">
              <c16:uniqueId val="{00000002-BB98-45C2-826D-AE2E48EA345E}"/>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c:v>
                </c:pt>
                <c:pt idx="1">
                  <c:v>18</c:v>
                </c:pt>
                <c:pt idx="2">
                  <c:v>17</c:v>
                </c:pt>
                <c:pt idx="3">
                  <c:v>19</c:v>
                </c:pt>
                <c:pt idx="4">
                  <c:v>14</c:v>
                </c:pt>
                <c:pt idx="5">
                  <c:v>3</c:v>
                </c:pt>
                <c:pt idx="6">
                  <c:v>7</c:v>
                </c:pt>
              </c:numCache>
            </c:numRef>
          </c:val>
          <c:extLst>
            <c:ext xmlns:c16="http://schemas.microsoft.com/office/drawing/2014/chart" uri="{C3380CC4-5D6E-409C-BE32-E72D297353CC}">
              <c16:uniqueId val="{00000003-BB98-45C2-826D-AE2E48EA345E}"/>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7</c:v>
                </c:pt>
                <c:pt idx="2">
                  <c:v>3</c:v>
                </c:pt>
                <c:pt idx="3">
                  <c:v>3</c:v>
                </c:pt>
                <c:pt idx="4">
                  <c:v>2</c:v>
                </c:pt>
                <c:pt idx="5">
                  <c:v>0</c:v>
                </c:pt>
                <c:pt idx="6">
                  <c:v>0</c:v>
                </c:pt>
              </c:numCache>
            </c:numRef>
          </c:val>
          <c:extLst>
            <c:ext xmlns:c16="http://schemas.microsoft.com/office/drawing/2014/chart" uri="{C3380CC4-5D6E-409C-BE32-E72D297353CC}">
              <c16:uniqueId val="{00000004-BB98-45C2-826D-AE2E48EA345E}"/>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c:v>
                </c:pt>
                <c:pt idx="1">
                  <c:v>19</c:v>
                </c:pt>
                <c:pt idx="2">
                  <c:v>15</c:v>
                </c:pt>
                <c:pt idx="3">
                  <c:v>32</c:v>
                </c:pt>
                <c:pt idx="4">
                  <c:v>7</c:v>
                </c:pt>
                <c:pt idx="5">
                  <c:v>3</c:v>
                </c:pt>
                <c:pt idx="6">
                  <c:v>6</c:v>
                </c:pt>
              </c:numCache>
            </c:numRef>
          </c:val>
          <c:extLst>
            <c:ext xmlns:c16="http://schemas.microsoft.com/office/drawing/2014/chart" uri="{C3380CC4-5D6E-409C-BE32-E72D297353CC}">
              <c16:uniqueId val="{00000005-BB98-45C2-826D-AE2E48EA345E}"/>
            </c:ext>
          </c:extLst>
        </c:ser>
        <c:dLbls>
          <c:showLegendKey val="0"/>
          <c:showVal val="0"/>
          <c:showCatName val="0"/>
          <c:showSerName val="0"/>
          <c:showPercent val="0"/>
          <c:showBubbleSize val="0"/>
        </c:dLbls>
        <c:gapWidth val="219"/>
        <c:overlap val="-27"/>
        <c:axId val="374466872"/>
        <c:axId val="374471464"/>
      </c:barChart>
      <c:catAx>
        <c:axId val="37446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71464"/>
        <c:crosses val="autoZero"/>
        <c:auto val="1"/>
        <c:lblAlgn val="ctr"/>
        <c:lblOffset val="100"/>
        <c:noMultiLvlLbl val="0"/>
      </c:catAx>
      <c:valAx>
        <c:axId val="37447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6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Sheet1!$B$2:$B$7</c:f>
              <c:numCache>
                <c:formatCode>General</c:formatCode>
                <c:ptCount val="6"/>
                <c:pt idx="0">
                  <c:v>3053</c:v>
                </c:pt>
                <c:pt idx="1">
                  <c:v>542</c:v>
                </c:pt>
                <c:pt idx="2">
                  <c:v>15631</c:v>
                </c:pt>
                <c:pt idx="3">
                  <c:v>1026</c:v>
                </c:pt>
                <c:pt idx="4">
                  <c:v>400</c:v>
                </c:pt>
                <c:pt idx="5">
                  <c:v>358</c:v>
                </c:pt>
              </c:numCache>
            </c:numRef>
          </c:val>
          <c:extLst>
            <c:ext xmlns:c16="http://schemas.microsoft.com/office/drawing/2014/chart" uri="{C3380CC4-5D6E-409C-BE32-E72D297353CC}">
              <c16:uniqueId val="{00000000-7D65-4141-8FD6-48C1B9461089}"/>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Sheet1!$C$2:$C$7</c:f>
              <c:numCache>
                <c:formatCode>General</c:formatCode>
                <c:ptCount val="6"/>
                <c:pt idx="0">
                  <c:v>317</c:v>
                </c:pt>
                <c:pt idx="1">
                  <c:v>116</c:v>
                </c:pt>
                <c:pt idx="2">
                  <c:v>2173</c:v>
                </c:pt>
                <c:pt idx="3">
                  <c:v>72</c:v>
                </c:pt>
                <c:pt idx="4">
                  <c:v>65</c:v>
                </c:pt>
                <c:pt idx="5">
                  <c:v>23</c:v>
                </c:pt>
              </c:numCache>
            </c:numRef>
          </c:val>
          <c:extLst>
            <c:ext xmlns:c16="http://schemas.microsoft.com/office/drawing/2014/chart" uri="{C3380CC4-5D6E-409C-BE32-E72D297353CC}">
              <c16:uniqueId val="{00000001-7D65-4141-8FD6-48C1B9461089}"/>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Sheet1!$D$2:$D$7</c:f>
              <c:numCache>
                <c:formatCode>General</c:formatCode>
                <c:ptCount val="6"/>
                <c:pt idx="0">
                  <c:v>5</c:v>
                </c:pt>
                <c:pt idx="1">
                  <c:v>0</c:v>
                </c:pt>
                <c:pt idx="2">
                  <c:v>32</c:v>
                </c:pt>
                <c:pt idx="3">
                  <c:v>2</c:v>
                </c:pt>
                <c:pt idx="4">
                  <c:v>0</c:v>
                </c:pt>
                <c:pt idx="5">
                  <c:v>0</c:v>
                </c:pt>
              </c:numCache>
            </c:numRef>
          </c:val>
          <c:extLst>
            <c:ext xmlns:c16="http://schemas.microsoft.com/office/drawing/2014/chart" uri="{C3380CC4-5D6E-409C-BE32-E72D297353CC}">
              <c16:uniqueId val="{00000002-7D65-4141-8FD6-48C1B9461089}"/>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Sheet1!$E$2:$E$7</c:f>
              <c:numCache>
                <c:formatCode>General</c:formatCode>
                <c:ptCount val="6"/>
                <c:pt idx="0">
                  <c:v>11</c:v>
                </c:pt>
                <c:pt idx="1">
                  <c:v>1</c:v>
                </c:pt>
                <c:pt idx="2">
                  <c:v>33</c:v>
                </c:pt>
                <c:pt idx="3">
                  <c:v>1</c:v>
                </c:pt>
                <c:pt idx="4">
                  <c:v>0</c:v>
                </c:pt>
                <c:pt idx="5">
                  <c:v>0</c:v>
                </c:pt>
              </c:numCache>
            </c:numRef>
          </c:val>
          <c:extLst>
            <c:ext xmlns:c16="http://schemas.microsoft.com/office/drawing/2014/chart" uri="{C3380CC4-5D6E-409C-BE32-E72D297353CC}">
              <c16:uniqueId val="{00000003-7D65-4141-8FD6-48C1B9461089}"/>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Sheet1!$F$2:$F$7</c:f>
              <c:numCache>
                <c:formatCode>General</c:formatCode>
                <c:ptCount val="6"/>
                <c:pt idx="0">
                  <c:v>4</c:v>
                </c:pt>
                <c:pt idx="1">
                  <c:v>1</c:v>
                </c:pt>
                <c:pt idx="2">
                  <c:v>4</c:v>
                </c:pt>
                <c:pt idx="3">
                  <c:v>0</c:v>
                </c:pt>
                <c:pt idx="4">
                  <c:v>0</c:v>
                </c:pt>
                <c:pt idx="5">
                  <c:v>0</c:v>
                </c:pt>
              </c:numCache>
            </c:numRef>
          </c:val>
          <c:extLst>
            <c:ext xmlns:c16="http://schemas.microsoft.com/office/drawing/2014/chart" uri="{C3380CC4-5D6E-409C-BE32-E72D297353CC}">
              <c16:uniqueId val="{00000004-7D65-4141-8FD6-48C1B9461089}"/>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Sheet1!$G$2:$G$7</c:f>
              <c:numCache>
                <c:formatCode>General</c:formatCode>
                <c:ptCount val="6"/>
                <c:pt idx="0">
                  <c:v>43</c:v>
                </c:pt>
                <c:pt idx="1">
                  <c:v>0</c:v>
                </c:pt>
                <c:pt idx="2">
                  <c:v>3</c:v>
                </c:pt>
                <c:pt idx="3">
                  <c:v>0</c:v>
                </c:pt>
                <c:pt idx="4">
                  <c:v>0</c:v>
                </c:pt>
                <c:pt idx="5">
                  <c:v>0</c:v>
                </c:pt>
              </c:numCache>
            </c:numRef>
          </c:val>
          <c:extLst>
            <c:ext xmlns:c16="http://schemas.microsoft.com/office/drawing/2014/chart" uri="{C3380CC4-5D6E-409C-BE32-E72D297353CC}">
              <c16:uniqueId val="{00000005-7D65-4141-8FD6-48C1B946108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Sheet1!$H$2:$H$7</c:f>
              <c:numCache>
                <c:formatCode>General</c:formatCode>
                <c:ptCount val="6"/>
                <c:pt idx="0">
                  <c:v>1599</c:v>
                </c:pt>
                <c:pt idx="1">
                  <c:v>80</c:v>
                </c:pt>
                <c:pt idx="2">
                  <c:v>1493</c:v>
                </c:pt>
                <c:pt idx="3">
                  <c:v>716</c:v>
                </c:pt>
                <c:pt idx="4">
                  <c:v>76</c:v>
                </c:pt>
                <c:pt idx="5">
                  <c:v>88</c:v>
                </c:pt>
              </c:numCache>
            </c:numRef>
          </c:val>
          <c:extLst>
            <c:ext xmlns:c16="http://schemas.microsoft.com/office/drawing/2014/chart" uri="{C3380CC4-5D6E-409C-BE32-E72D297353CC}">
              <c16:uniqueId val="{00000006-7D65-4141-8FD6-48C1B946108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Sheet1!$I$2:$I$7</c:f>
              <c:numCache>
                <c:formatCode>General</c:formatCode>
                <c:ptCount val="6"/>
                <c:pt idx="0">
                  <c:v>152</c:v>
                </c:pt>
                <c:pt idx="1">
                  <c:v>48</c:v>
                </c:pt>
                <c:pt idx="2">
                  <c:v>781</c:v>
                </c:pt>
                <c:pt idx="3">
                  <c:v>58</c:v>
                </c:pt>
                <c:pt idx="4">
                  <c:v>48</c:v>
                </c:pt>
                <c:pt idx="5">
                  <c:v>14</c:v>
                </c:pt>
              </c:numCache>
            </c:numRef>
          </c:val>
          <c:extLst>
            <c:ext xmlns:c16="http://schemas.microsoft.com/office/drawing/2014/chart" uri="{C3380CC4-5D6E-409C-BE32-E72D297353CC}">
              <c16:uniqueId val="{00000007-7D65-4141-8FD6-48C1B9461089}"/>
            </c:ext>
          </c:extLst>
        </c:ser>
        <c:dLbls>
          <c:showLegendKey val="0"/>
          <c:showVal val="0"/>
          <c:showCatName val="0"/>
          <c:showSerName val="0"/>
          <c:showPercent val="0"/>
          <c:showBubbleSize val="0"/>
        </c:dLbls>
        <c:gapWidth val="150"/>
        <c:overlap val="100"/>
        <c:axId val="306852552"/>
        <c:axId val="306852880"/>
      </c:barChart>
      <c:catAx>
        <c:axId val="30685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52880"/>
        <c:crosses val="autoZero"/>
        <c:auto val="1"/>
        <c:lblAlgn val="ctr"/>
        <c:lblOffset val="100"/>
        <c:noMultiLvlLbl val="0"/>
      </c:catAx>
      <c:valAx>
        <c:axId val="306852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5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Sheet1!$B$2:$B$7</c:f>
              <c:numCache>
                <c:formatCode>General</c:formatCode>
                <c:ptCount val="6"/>
                <c:pt idx="0">
                  <c:v>24</c:v>
                </c:pt>
                <c:pt idx="1">
                  <c:v>70</c:v>
                </c:pt>
                <c:pt idx="2">
                  <c:v>92</c:v>
                </c:pt>
                <c:pt idx="3">
                  <c:v>7</c:v>
                </c:pt>
                <c:pt idx="4">
                  <c:v>0</c:v>
                </c:pt>
                <c:pt idx="5">
                  <c:v>16</c:v>
                </c:pt>
              </c:numCache>
            </c:numRef>
          </c:val>
          <c:extLst>
            <c:ext xmlns:c16="http://schemas.microsoft.com/office/drawing/2014/chart" uri="{C3380CC4-5D6E-409C-BE32-E72D297353CC}">
              <c16:uniqueId val="{00000000-087F-4350-9CAC-4FB61E4D4129}"/>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Sheet1!$C$2:$C$7</c:f>
              <c:numCache>
                <c:formatCode>General</c:formatCode>
                <c:ptCount val="6"/>
                <c:pt idx="0">
                  <c:v>165</c:v>
                </c:pt>
                <c:pt idx="1">
                  <c:v>13</c:v>
                </c:pt>
                <c:pt idx="2">
                  <c:v>6</c:v>
                </c:pt>
                <c:pt idx="3">
                  <c:v>56</c:v>
                </c:pt>
                <c:pt idx="4">
                  <c:v>20</c:v>
                </c:pt>
                <c:pt idx="5">
                  <c:v>55</c:v>
                </c:pt>
              </c:numCache>
            </c:numRef>
          </c:val>
          <c:extLst>
            <c:ext xmlns:c16="http://schemas.microsoft.com/office/drawing/2014/chart" uri="{C3380CC4-5D6E-409C-BE32-E72D297353CC}">
              <c16:uniqueId val="{00000001-087F-4350-9CAC-4FB61E4D4129}"/>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Sheet1!$D$2:$D$7</c:f>
              <c:numCache>
                <c:formatCode>General</c:formatCode>
                <c:ptCount val="6"/>
                <c:pt idx="0">
                  <c:v>5</c:v>
                </c:pt>
                <c:pt idx="1">
                  <c:v>0</c:v>
                </c:pt>
                <c:pt idx="2">
                  <c:v>12</c:v>
                </c:pt>
                <c:pt idx="3">
                  <c:v>26</c:v>
                </c:pt>
                <c:pt idx="4">
                  <c:v>0</c:v>
                </c:pt>
                <c:pt idx="5">
                  <c:v>18</c:v>
                </c:pt>
              </c:numCache>
            </c:numRef>
          </c:val>
          <c:extLst>
            <c:ext xmlns:c16="http://schemas.microsoft.com/office/drawing/2014/chart" uri="{C3380CC4-5D6E-409C-BE32-E72D297353CC}">
              <c16:uniqueId val="{00000002-087F-4350-9CAC-4FB61E4D4129}"/>
            </c:ext>
          </c:extLst>
        </c:ser>
        <c:ser>
          <c:idx val="3"/>
          <c:order val="3"/>
          <c:tx>
            <c:strRef>
              <c:f>Sheet1!$E$1</c:f>
              <c:strCache>
                <c:ptCount val="1"/>
                <c:pt idx="0">
                  <c:v>Link</c:v>
                </c:pt>
              </c:strCache>
            </c:strRef>
          </c:tx>
          <c:spPr>
            <a:solidFill>
              <a:schemeClr val="accent4"/>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Sheet1!$E$2:$E$7</c:f>
              <c:numCache>
                <c:formatCode>General</c:formatCode>
                <c:ptCount val="6"/>
                <c:pt idx="0">
                  <c:v>3</c:v>
                </c:pt>
                <c:pt idx="1">
                  <c:v>0</c:v>
                </c:pt>
                <c:pt idx="2">
                  <c:v>5</c:v>
                </c:pt>
                <c:pt idx="3">
                  <c:v>0</c:v>
                </c:pt>
                <c:pt idx="4">
                  <c:v>0</c:v>
                </c:pt>
                <c:pt idx="5">
                  <c:v>0</c:v>
                </c:pt>
              </c:numCache>
            </c:numRef>
          </c:val>
          <c:extLst>
            <c:ext xmlns:c16="http://schemas.microsoft.com/office/drawing/2014/chart" uri="{C3380CC4-5D6E-409C-BE32-E72D297353CC}">
              <c16:uniqueId val="{00000003-087F-4350-9CAC-4FB61E4D4129}"/>
            </c:ext>
          </c:extLst>
        </c:ser>
        <c:ser>
          <c:idx val="4"/>
          <c:order val="4"/>
          <c:tx>
            <c:strRef>
              <c:f>Sheet1!$F$1</c:f>
              <c:strCache>
                <c:ptCount val="1"/>
                <c:pt idx="0">
                  <c:v>Status</c:v>
                </c:pt>
              </c:strCache>
            </c:strRef>
          </c:tx>
          <c:spPr>
            <a:solidFill>
              <a:schemeClr val="accent5"/>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Sheet1!$F$2:$F$7</c:f>
              <c:numCache>
                <c:formatCode>General</c:formatCode>
                <c:ptCount val="6"/>
                <c:pt idx="0">
                  <c:v>1</c:v>
                </c:pt>
                <c:pt idx="1">
                  <c:v>0</c:v>
                </c:pt>
                <c:pt idx="2">
                  <c:v>0</c:v>
                </c:pt>
                <c:pt idx="3">
                  <c:v>0</c:v>
                </c:pt>
                <c:pt idx="4">
                  <c:v>0</c:v>
                </c:pt>
                <c:pt idx="5">
                  <c:v>0</c:v>
                </c:pt>
              </c:numCache>
            </c:numRef>
          </c:val>
          <c:extLst>
            <c:ext xmlns:c16="http://schemas.microsoft.com/office/drawing/2014/chart" uri="{C3380CC4-5D6E-409C-BE32-E72D297353CC}">
              <c16:uniqueId val="{00000004-087F-4350-9CAC-4FB61E4D4129}"/>
            </c:ext>
          </c:extLst>
        </c:ser>
        <c:ser>
          <c:idx val="5"/>
          <c:order val="5"/>
          <c:tx>
            <c:strRef>
              <c:f>Sheet1!$G$1</c:f>
              <c:strCache>
                <c:ptCount val="1"/>
                <c:pt idx="0">
                  <c:v>YouTube Video</c:v>
                </c:pt>
              </c:strCache>
            </c:strRef>
          </c:tx>
          <c:spPr>
            <a:solidFill>
              <a:schemeClr val="accent6"/>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Sheet1!$G$2:$G$7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5-087F-4350-9CAC-4FB61E4D4129}"/>
            </c:ext>
          </c:extLst>
        </c:ser>
        <c:dLbls>
          <c:showLegendKey val="0"/>
          <c:showVal val="0"/>
          <c:showCatName val="0"/>
          <c:showSerName val="0"/>
          <c:showPercent val="0"/>
          <c:showBubbleSize val="0"/>
        </c:dLbls>
        <c:gapWidth val="150"/>
        <c:overlap val="100"/>
        <c:axId val="306842056"/>
        <c:axId val="306850256"/>
      </c:barChart>
      <c:catAx>
        <c:axId val="30684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50256"/>
        <c:crosses val="autoZero"/>
        <c:auto val="1"/>
        <c:lblAlgn val="ctr"/>
        <c:lblOffset val="100"/>
        <c:noMultiLvlLbl val="0"/>
      </c:catAx>
      <c:valAx>
        <c:axId val="306850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4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7.5224322056795107E-2</c:v>
                </c:pt>
                <c:pt idx="1">
                  <c:v>6.5523054729999794E-2</c:v>
                </c:pt>
                <c:pt idx="2">
                  <c:v>0.17779863392251899</c:v>
                </c:pt>
                <c:pt idx="3">
                  <c:v>4.40213626511139E-2</c:v>
                </c:pt>
                <c:pt idx="4">
                  <c:v>4.2233693101830103E-2</c:v>
                </c:pt>
                <c:pt idx="5">
                  <c:v>4.8049348847096399E-2</c:v>
                </c:pt>
                <c:pt idx="6">
                  <c:v>4.5049272641952097E-2</c:v>
                </c:pt>
              </c:numCache>
            </c:numRef>
          </c:val>
          <c:extLst>
            <c:ext xmlns:c16="http://schemas.microsoft.com/office/drawing/2014/chart" uri="{C3380CC4-5D6E-409C-BE32-E72D297353CC}">
              <c16:uniqueId val="{00000000-B7F1-431B-89EA-C7F469B2EEF6}"/>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0.80075662042875195</c:v>
                </c:pt>
                <c:pt idx="1">
                  <c:v>0.87540983606557399</c:v>
                </c:pt>
                <c:pt idx="2">
                  <c:v>0.61790668348045397</c:v>
                </c:pt>
                <c:pt idx="3">
                  <c:v>0.67213114754098402</c:v>
                </c:pt>
                <c:pt idx="4">
                  <c:v>0.85418464193270105</c:v>
                </c:pt>
                <c:pt idx="5">
                  <c:v>0.43715846994535501</c:v>
                </c:pt>
              </c:numCache>
            </c:numRef>
          </c:val>
          <c:extLst>
            <c:ext xmlns:c16="http://schemas.microsoft.com/office/drawing/2014/chart" uri="{C3380CC4-5D6E-409C-BE32-E72D297353CC}">
              <c16:uniqueId val="{00000001-B7F1-431B-89EA-C7F469B2EEF6}"/>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0.195389997684359</c:v>
                </c:pt>
                <c:pt idx="1">
                  <c:v>0.17061776397876</c:v>
                </c:pt>
                <c:pt idx="2">
                  <c:v>0.48576596294438601</c:v>
                </c:pt>
                <c:pt idx="3">
                  <c:v>0.55979768715166101</c:v>
                </c:pt>
                <c:pt idx="4">
                  <c:v>0.29920440708822399</c:v>
                </c:pt>
                <c:pt idx="5">
                  <c:v>0.58420141407693305</c:v>
                </c:pt>
                <c:pt idx="6">
                  <c:v>0.329290350037238</c:v>
                </c:pt>
              </c:numCache>
            </c:numRef>
          </c:val>
          <c:extLst>
            <c:ext xmlns:c16="http://schemas.microsoft.com/office/drawing/2014/chart" uri="{C3380CC4-5D6E-409C-BE32-E72D297353CC}">
              <c16:uniqueId val="{00000002-B7F1-431B-89EA-C7F469B2EEF6}"/>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4.52266591873225E-2</c:v>
                </c:pt>
                <c:pt idx="1">
                  <c:v>0.115481852851695</c:v>
                </c:pt>
                <c:pt idx="2">
                  <c:v>7.7357591706177301E-2</c:v>
                </c:pt>
                <c:pt idx="3">
                  <c:v>7.5709907240140498E-2</c:v>
                </c:pt>
                <c:pt idx="4">
                  <c:v>8.2640074927001303E-2</c:v>
                </c:pt>
                <c:pt idx="5">
                  <c:v>0.122123666281013</c:v>
                </c:pt>
                <c:pt idx="6">
                  <c:v>5.3991515618974202E-2</c:v>
                </c:pt>
              </c:numCache>
            </c:numRef>
          </c:val>
          <c:extLst>
            <c:ext xmlns:c16="http://schemas.microsoft.com/office/drawing/2014/chart" uri="{C3380CC4-5D6E-409C-BE32-E72D297353CC}">
              <c16:uniqueId val="{00000003-B7F1-431B-89EA-C7F469B2EEF6}"/>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1.00054164660568E-2</c:v>
                </c:pt>
                <c:pt idx="1">
                  <c:v>1.2788878189696699E-2</c:v>
                </c:pt>
                <c:pt idx="2">
                  <c:v>1.2788878189696699E-2</c:v>
                </c:pt>
                <c:pt idx="3">
                  <c:v>6.7705825710158898E-3</c:v>
                </c:pt>
                <c:pt idx="4">
                  <c:v>1.1660447761193999E-2</c:v>
                </c:pt>
              </c:numCache>
            </c:numRef>
          </c:val>
          <c:extLst>
            <c:ext xmlns:c16="http://schemas.microsoft.com/office/drawing/2014/chart" uri="{C3380CC4-5D6E-409C-BE32-E72D297353CC}">
              <c16:uniqueId val="{00000004-B7F1-431B-89EA-C7F469B2EEF6}"/>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1.7968787159716101E-2</c:v>
                </c:pt>
                <c:pt idx="1">
                  <c:v>1.9081405559698499E-2</c:v>
                </c:pt>
                <c:pt idx="2">
                  <c:v>3.3295105619473901E-2</c:v>
                </c:pt>
                <c:pt idx="3">
                  <c:v>1.42197846916503E-2</c:v>
                </c:pt>
                <c:pt idx="4">
                  <c:v>2.1139749599666E-2</c:v>
                </c:pt>
                <c:pt idx="5">
                  <c:v>1.60309767797467E-2</c:v>
                </c:pt>
                <c:pt idx="6">
                  <c:v>2.4663041199610301E-2</c:v>
                </c:pt>
              </c:numCache>
            </c:numRef>
          </c:val>
          <c:extLst>
            <c:ext xmlns:c16="http://schemas.microsoft.com/office/drawing/2014/chart" uri="{C3380CC4-5D6E-409C-BE32-E72D297353CC}">
              <c16:uniqueId val="{00000005-B7F1-431B-89EA-C7F469B2EEF6}"/>
            </c:ext>
          </c:extLst>
        </c:ser>
        <c:dLbls>
          <c:showLegendKey val="0"/>
          <c:showVal val="0"/>
          <c:showCatName val="0"/>
          <c:showSerName val="0"/>
          <c:showPercent val="0"/>
          <c:showBubbleSize val="0"/>
        </c:dLbls>
        <c:gapWidth val="219"/>
        <c:overlap val="-27"/>
        <c:axId val="306846976"/>
        <c:axId val="306847632"/>
      </c:barChart>
      <c:catAx>
        <c:axId val="30684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47632"/>
        <c:crosses val="autoZero"/>
        <c:auto val="1"/>
        <c:lblAlgn val="ctr"/>
        <c:lblOffset val="100"/>
        <c:noMultiLvlLbl val="0"/>
      </c:catAx>
      <c:valAx>
        <c:axId val="30684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4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3.65621691460154E-2</c:v>
                </c:pt>
                <c:pt idx="1">
                  <c:v>4.8018077393842402E-2</c:v>
                </c:pt>
                <c:pt idx="2">
                  <c:v>3.8686741948975298E-2</c:v>
                </c:pt>
                <c:pt idx="3">
                  <c:v>9.1620072808346803E-2</c:v>
                </c:pt>
                <c:pt idx="4">
                  <c:v>0.16028333745161</c:v>
                </c:pt>
                <c:pt idx="5">
                  <c:v>4.0053502660434503E-2</c:v>
                </c:pt>
                <c:pt idx="6">
                  <c:v>4.6600816071707303E-2</c:v>
                </c:pt>
                <c:pt idx="7">
                  <c:v>6.8666312931115206E-2</c:v>
                </c:pt>
                <c:pt idx="8">
                  <c:v>0.14148904406882401</c:v>
                </c:pt>
                <c:pt idx="9">
                  <c:v>4.0022911319294197E-2</c:v>
                </c:pt>
                <c:pt idx="10">
                  <c:v>9.4962326421321394E-2</c:v>
                </c:pt>
                <c:pt idx="11">
                  <c:v>0.16862731139546899</c:v>
                </c:pt>
              </c:numCache>
            </c:numRef>
          </c:val>
          <c:smooth val="0"/>
          <c:extLst>
            <c:ext xmlns:c16="http://schemas.microsoft.com/office/drawing/2014/chart" uri="{C3380CC4-5D6E-409C-BE32-E72D297353CC}">
              <c16:uniqueId val="{00000000-64B6-4967-9CC1-F39AD4FB1DD9}"/>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0</c:v>
                </c:pt>
                <c:pt idx="6">
                  <c:v>0.81149619611158097</c:v>
                </c:pt>
                <c:pt idx="7">
                  <c:v>0.38993264799716398</c:v>
                </c:pt>
                <c:pt idx="8">
                  <c:v>0.62585034013605401</c:v>
                </c:pt>
                <c:pt idx="9">
                  <c:v>0.57228915662650603</c:v>
                </c:pt>
                <c:pt idx="10">
                  <c:v>0.47656870532168399</c:v>
                </c:pt>
                <c:pt idx="11">
                  <c:v>0.31496062992126</c:v>
                </c:pt>
              </c:numCache>
            </c:numRef>
          </c:val>
          <c:smooth val="0"/>
          <c:extLst>
            <c:ext xmlns:c16="http://schemas.microsoft.com/office/drawing/2014/chart" uri="{C3380CC4-5D6E-409C-BE32-E72D297353CC}">
              <c16:uniqueId val="{00000001-64B6-4967-9CC1-F39AD4FB1DD9}"/>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0.63397129186602896</c:v>
                </c:pt>
                <c:pt idx="1">
                  <c:v>6.5672060799294094E-2</c:v>
                </c:pt>
                <c:pt idx="2">
                  <c:v>6.6911843645996394E-2</c:v>
                </c:pt>
                <c:pt idx="3">
                  <c:v>0.94855557295978898</c:v>
                </c:pt>
                <c:pt idx="4">
                  <c:v>0.61588153176580096</c:v>
                </c:pt>
                <c:pt idx="5">
                  <c:v>0.61359824090249304</c:v>
                </c:pt>
                <c:pt idx="6">
                  <c:v>1.06100081460088</c:v>
                </c:pt>
                <c:pt idx="7">
                  <c:v>5.7254601536197401E-2</c:v>
                </c:pt>
                <c:pt idx="8">
                  <c:v>0.137588577220674</c:v>
                </c:pt>
                <c:pt idx="9">
                  <c:v>0.140086423475028</c:v>
                </c:pt>
                <c:pt idx="10">
                  <c:v>0.41117652555835899</c:v>
                </c:pt>
                <c:pt idx="11">
                  <c:v>0.14878287931108</c:v>
                </c:pt>
              </c:numCache>
            </c:numRef>
          </c:val>
          <c:smooth val="0"/>
          <c:extLst>
            <c:ext xmlns:c16="http://schemas.microsoft.com/office/drawing/2014/chart" uri="{C3380CC4-5D6E-409C-BE32-E72D297353CC}">
              <c16:uniqueId val="{00000002-64B6-4967-9CC1-F39AD4FB1DD9}"/>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0.29304381245195998</c:v>
                </c:pt>
                <c:pt idx="1">
                  <c:v>0.29156274189386799</c:v>
                </c:pt>
                <c:pt idx="2">
                  <c:v>0.11051194993675501</c:v>
                </c:pt>
                <c:pt idx="3">
                  <c:v>8.3820134885940104E-2</c:v>
                </c:pt>
                <c:pt idx="4">
                  <c:v>0.13450950950950999</c:v>
                </c:pt>
                <c:pt idx="5">
                  <c:v>6.5791878358127096E-2</c:v>
                </c:pt>
                <c:pt idx="6">
                  <c:v>3.4936855603593699E-2</c:v>
                </c:pt>
                <c:pt idx="7">
                  <c:v>4.1717364853120102E-2</c:v>
                </c:pt>
                <c:pt idx="8">
                  <c:v>7.4404761904761904E-2</c:v>
                </c:pt>
                <c:pt idx="9">
                  <c:v>2.43020417342227E-2</c:v>
                </c:pt>
                <c:pt idx="10">
                  <c:v>3.3750809563337501E-2</c:v>
                </c:pt>
                <c:pt idx="11">
                  <c:v>4.1562107904642397E-2</c:v>
                </c:pt>
              </c:numCache>
            </c:numRef>
          </c:val>
          <c:smooth val="0"/>
          <c:extLst>
            <c:ext xmlns:c16="http://schemas.microsoft.com/office/drawing/2014/chart" uri="{C3380CC4-5D6E-409C-BE32-E72D297353CC}">
              <c16:uniqueId val="{00000003-64B6-4967-9CC1-F39AD4FB1DD9}"/>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7.4904403255345404E-3</c:v>
                </c:pt>
                <c:pt idx="1">
                  <c:v>9.4958218383911098E-3</c:v>
                </c:pt>
                <c:pt idx="2">
                  <c:v>6.22802837879919E-3</c:v>
                </c:pt>
                <c:pt idx="3">
                  <c:v>9.2928428214197195E-3</c:v>
                </c:pt>
                <c:pt idx="4">
                  <c:v>1.08970938577967E-2</c:v>
                </c:pt>
                <c:pt idx="5">
                  <c:v>2.2940868970030202E-2</c:v>
                </c:pt>
                <c:pt idx="6">
                  <c:v>0</c:v>
                </c:pt>
                <c:pt idx="7">
                  <c:v>0</c:v>
                </c:pt>
                <c:pt idx="8">
                  <c:v>1.8846020474316601E-2</c:v>
                </c:pt>
                <c:pt idx="9">
                  <c:v>2.1500752526338401E-2</c:v>
                </c:pt>
                <c:pt idx="10">
                  <c:v>1.2456543648861401E-2</c:v>
                </c:pt>
                <c:pt idx="11">
                  <c:v>0</c:v>
                </c:pt>
              </c:numCache>
            </c:numRef>
          </c:val>
          <c:smooth val="0"/>
          <c:extLst>
            <c:ext xmlns:c16="http://schemas.microsoft.com/office/drawing/2014/chart" uri="{C3380CC4-5D6E-409C-BE32-E72D297353CC}">
              <c16:uniqueId val="{00000004-64B6-4967-9CC1-F39AD4FB1DD9}"/>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7.7558459688990597E-2</c:v>
                </c:pt>
                <c:pt idx="1">
                  <c:v>6.5454959398952697E-2</c:v>
                </c:pt>
                <c:pt idx="2">
                  <c:v>1.71385991058122E-2</c:v>
                </c:pt>
                <c:pt idx="3">
                  <c:v>1.8406037180195099E-2</c:v>
                </c:pt>
                <c:pt idx="4">
                  <c:v>1.5797788309636698E-2</c:v>
                </c:pt>
                <c:pt idx="5">
                  <c:v>1.7287556571593699E-2</c:v>
                </c:pt>
                <c:pt idx="6">
                  <c:v>1.6643441994341202E-2</c:v>
                </c:pt>
                <c:pt idx="7">
                  <c:v>1.7410092496696498E-2</c:v>
                </c:pt>
                <c:pt idx="8">
                  <c:v>1.7777777777777799E-2</c:v>
                </c:pt>
                <c:pt idx="9">
                  <c:v>1.0630004960668999E-2</c:v>
                </c:pt>
                <c:pt idx="10">
                  <c:v>1.23487280810077E-2</c:v>
                </c:pt>
                <c:pt idx="11">
                  <c:v>1.2282856641516101E-2</c:v>
                </c:pt>
              </c:numCache>
            </c:numRef>
          </c:val>
          <c:smooth val="0"/>
          <c:extLst>
            <c:ext xmlns:c16="http://schemas.microsoft.com/office/drawing/2014/chart" uri="{C3380CC4-5D6E-409C-BE32-E72D297353CC}">
              <c16:uniqueId val="{00000005-64B6-4967-9CC1-F39AD4FB1DD9}"/>
            </c:ext>
          </c:extLst>
        </c:ser>
        <c:dLbls>
          <c:showLegendKey val="0"/>
          <c:showVal val="0"/>
          <c:showCatName val="0"/>
          <c:showSerName val="0"/>
          <c:showPercent val="0"/>
          <c:showBubbleSize val="0"/>
        </c:dLbls>
        <c:smooth val="0"/>
        <c:axId val="369664384"/>
        <c:axId val="369664712"/>
      </c:lineChart>
      <c:dateAx>
        <c:axId val="36966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64712"/>
        <c:crosses val="autoZero"/>
        <c:auto val="1"/>
        <c:lblOffset val="100"/>
        <c:baseTimeUnit val="months"/>
      </c:dateAx>
      <c:valAx>
        <c:axId val="36966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6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Sheet1!$B$2:$B$7</c:f>
              <c:numCache>
                <c:formatCode>General</c:formatCode>
                <c:ptCount val="6"/>
                <c:pt idx="0">
                  <c:v>5.1046901888616297E-2</c:v>
                </c:pt>
                <c:pt idx="1">
                  <c:v>7.3089977755189398E-2</c:v>
                </c:pt>
                <c:pt idx="2">
                  <c:v>0.25861352867313597</c:v>
                </c:pt>
                <c:pt idx="3">
                  <c:v>0.53897117388886195</c:v>
                </c:pt>
                <c:pt idx="4">
                  <c:v>6.2656641604010004E-3</c:v>
                </c:pt>
                <c:pt idx="5">
                  <c:v>0</c:v>
                </c:pt>
              </c:numCache>
            </c:numRef>
          </c:val>
          <c:extLst>
            <c:ext xmlns:c16="http://schemas.microsoft.com/office/drawing/2014/chart" uri="{C3380CC4-5D6E-409C-BE32-E72D297353CC}">
              <c16:uniqueId val="{00000000-86FA-4FD0-8C30-767606BCF7E4}"/>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Sheet1!$C$2:$C$7</c:f>
              <c:numCache>
                <c:formatCode>General</c:formatCode>
                <c:ptCount val="6"/>
                <c:pt idx="0">
                  <c:v>0.52970750277368295</c:v>
                </c:pt>
                <c:pt idx="1">
                  <c:v>0.47885075818036699</c:v>
                </c:pt>
                <c:pt idx="2">
                  <c:v>0</c:v>
                </c:pt>
                <c:pt idx="3">
                  <c:v>0</c:v>
                </c:pt>
                <c:pt idx="4">
                  <c:v>0</c:v>
                </c:pt>
                <c:pt idx="5">
                  <c:v>0</c:v>
                </c:pt>
              </c:numCache>
            </c:numRef>
          </c:val>
          <c:extLst>
            <c:ext xmlns:c16="http://schemas.microsoft.com/office/drawing/2014/chart" uri="{C3380CC4-5D6E-409C-BE32-E72D297353CC}">
              <c16:uniqueId val="{00000001-86FA-4FD0-8C30-767606BCF7E4}"/>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Sheet1!$D$2:$D$7</c:f>
              <c:numCache>
                <c:formatCode>General</c:formatCode>
                <c:ptCount val="6"/>
                <c:pt idx="0">
                  <c:v>0.38320615281493098</c:v>
                </c:pt>
                <c:pt idx="1">
                  <c:v>0.89822451609107301</c:v>
                </c:pt>
                <c:pt idx="2">
                  <c:v>0.13875951352343299</c:v>
                </c:pt>
                <c:pt idx="3">
                  <c:v>4.1618299421520497E-2</c:v>
                </c:pt>
                <c:pt idx="4">
                  <c:v>0</c:v>
                </c:pt>
                <c:pt idx="5">
                  <c:v>6.0239754221802803E-3</c:v>
                </c:pt>
              </c:numCache>
            </c:numRef>
          </c:val>
          <c:extLst>
            <c:ext xmlns:c16="http://schemas.microsoft.com/office/drawing/2014/chart" uri="{C3380CC4-5D6E-409C-BE32-E72D297353CC}">
              <c16:uniqueId val="{00000002-86FA-4FD0-8C30-767606BCF7E4}"/>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Sheet1!$E$2:$E$7</c:f>
              <c:numCache>
                <c:formatCode>General</c:formatCode>
                <c:ptCount val="6"/>
                <c:pt idx="0">
                  <c:v>9.8072562417466994E-2</c:v>
                </c:pt>
                <c:pt idx="1">
                  <c:v>8.1369592707597097E-2</c:v>
                </c:pt>
                <c:pt idx="2">
                  <c:v>7.6077907082537394E-2</c:v>
                </c:pt>
                <c:pt idx="3">
                  <c:v>0</c:v>
                </c:pt>
                <c:pt idx="4">
                  <c:v>0</c:v>
                </c:pt>
                <c:pt idx="5">
                  <c:v>0</c:v>
                </c:pt>
              </c:numCache>
            </c:numRef>
          </c:val>
          <c:extLst>
            <c:ext xmlns:c16="http://schemas.microsoft.com/office/drawing/2014/chart" uri="{C3380CC4-5D6E-409C-BE32-E72D297353CC}">
              <c16:uniqueId val="{00000003-86FA-4FD0-8C30-767606BCF7E4}"/>
            </c:ext>
          </c:extLst>
        </c:ser>
        <c:ser>
          <c:idx val="4"/>
          <c:order val="4"/>
          <c:tx>
            <c:strRef>
              <c:f>Sheet1!$F$1</c:f>
              <c:strCache>
                <c:ptCount val="1"/>
                <c:pt idx="0">
                  <c:v>Olmo Bikes</c:v>
                </c:pt>
              </c:strCache>
            </c:strRef>
          </c:tx>
          <c:spPr>
            <a:solidFill>
              <a:schemeClr val="accent5"/>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Sheet1!$F$2:$F$7</c:f>
              <c:numCache>
                <c:formatCode>General</c:formatCode>
                <c:ptCount val="6"/>
                <c:pt idx="0">
                  <c:v>0</c:v>
                </c:pt>
                <c:pt idx="1">
                  <c:v>1.10684393273691E-2</c:v>
                </c:pt>
                <c:pt idx="2">
                  <c:v>0</c:v>
                </c:pt>
                <c:pt idx="3">
                  <c:v>0</c:v>
                </c:pt>
                <c:pt idx="4">
                  <c:v>0</c:v>
                </c:pt>
                <c:pt idx="5">
                  <c:v>0</c:v>
                </c:pt>
              </c:numCache>
            </c:numRef>
          </c:val>
          <c:extLst>
            <c:ext xmlns:c16="http://schemas.microsoft.com/office/drawing/2014/chart" uri="{C3380CC4-5D6E-409C-BE32-E72D297353CC}">
              <c16:uniqueId val="{00000004-86FA-4FD0-8C30-767606BCF7E4}"/>
            </c:ext>
          </c:extLst>
        </c:ser>
        <c:ser>
          <c:idx val="5"/>
          <c:order val="5"/>
          <c:tx>
            <c:strRef>
              <c:f>Sheet1!$G$1</c:f>
              <c:strCache>
                <c:ptCount val="1"/>
                <c:pt idx="0">
                  <c:v>Teknial Bikes</c:v>
                </c:pt>
              </c:strCache>
            </c:strRef>
          </c:tx>
          <c:spPr>
            <a:solidFill>
              <a:schemeClr val="accent6"/>
            </a:solidFill>
            <a:ln>
              <a:noFill/>
            </a:ln>
            <a:effectLst/>
          </c:spPr>
          <c:invertIfNegative val="0"/>
          <c:cat>
            <c:strRef>
              <c:f>Sheet1!$A$2:$A$7</c:f>
              <c:strCache>
                <c:ptCount val="6"/>
                <c:pt idx="0">
                  <c:v>Album</c:v>
                </c:pt>
                <c:pt idx="1">
                  <c:v>Photo</c:v>
                </c:pt>
                <c:pt idx="2">
                  <c:v>Video</c:v>
                </c:pt>
                <c:pt idx="3">
                  <c:v>Link</c:v>
                </c:pt>
                <c:pt idx="4">
                  <c:v>Status</c:v>
                </c:pt>
                <c:pt idx="5">
                  <c:v>YouTube Video</c:v>
                </c:pt>
              </c:strCache>
            </c:strRef>
          </c:cat>
          <c:val>
            <c:numRef>
              <c:f>Sheet1!$G$2:$G$7</c:f>
              <c:numCache>
                <c:formatCode>General</c:formatCode>
                <c:ptCount val="6"/>
                <c:pt idx="0">
                  <c:v>1.4204545027599699E-2</c:v>
                </c:pt>
                <c:pt idx="1">
                  <c:v>2.1061464034641399E-2</c:v>
                </c:pt>
                <c:pt idx="2">
                  <c:v>2.1200538738601001E-2</c:v>
                </c:pt>
                <c:pt idx="3">
                  <c:v>0</c:v>
                </c:pt>
                <c:pt idx="4">
                  <c:v>0</c:v>
                </c:pt>
                <c:pt idx="5">
                  <c:v>0</c:v>
                </c:pt>
              </c:numCache>
            </c:numRef>
          </c:val>
          <c:extLst>
            <c:ext xmlns:c16="http://schemas.microsoft.com/office/drawing/2014/chart" uri="{C3380CC4-5D6E-409C-BE32-E72D297353CC}">
              <c16:uniqueId val="{00000005-86FA-4FD0-8C30-767606BCF7E4}"/>
            </c:ext>
          </c:extLst>
        </c:ser>
        <c:dLbls>
          <c:showLegendKey val="0"/>
          <c:showVal val="0"/>
          <c:showCatName val="0"/>
          <c:showSerName val="0"/>
          <c:showPercent val="0"/>
          <c:showBubbleSize val="0"/>
        </c:dLbls>
        <c:gapWidth val="219"/>
        <c:overlap val="-27"/>
        <c:axId val="369679472"/>
        <c:axId val="369676848"/>
      </c:barChart>
      <c:catAx>
        <c:axId val="36967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76848"/>
        <c:crosses val="autoZero"/>
        <c:auto val="1"/>
        <c:lblAlgn val="ctr"/>
        <c:lblOffset val="100"/>
        <c:noMultiLvlLbl val="0"/>
      </c:catAx>
      <c:valAx>
        <c:axId val="36967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7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3.1284217112466803E-2</c:v>
                </c:pt>
                <c:pt idx="9">
                  <c:v>3.6367902393242599E-2</c:v>
                </c:pt>
                <c:pt idx="10">
                  <c:v>7.6391692949046699E-2</c:v>
                </c:pt>
                <c:pt idx="11">
                  <c:v>6.6670142690790302E-2</c:v>
                </c:pt>
                <c:pt idx="12">
                  <c:v>8.2075063718589303E-2</c:v>
                </c:pt>
                <c:pt idx="13">
                  <c:v>0.17936284477814299</c:v>
                </c:pt>
                <c:pt idx="14">
                  <c:v>3.3161270139214799E-2</c:v>
                </c:pt>
                <c:pt idx="15">
                  <c:v>7.2266541529798195E-2</c:v>
                </c:pt>
                <c:pt idx="16">
                  <c:v>0.11664543809076899</c:v>
                </c:pt>
                <c:pt idx="17">
                  <c:v>0.23373779356885899</c:v>
                </c:pt>
                <c:pt idx="18">
                  <c:v>4.69263256687001E-2</c:v>
                </c:pt>
                <c:pt idx="19">
                  <c:v>0.162677928984827</c:v>
                </c:pt>
                <c:pt idx="20">
                  <c:v>0</c:v>
                </c:pt>
                <c:pt idx="21">
                  <c:v>0</c:v>
                </c:pt>
                <c:pt idx="22">
                  <c:v>0</c:v>
                </c:pt>
                <c:pt idx="23">
                  <c:v>0</c:v>
                </c:pt>
              </c:numCache>
            </c:numRef>
          </c:val>
          <c:smooth val="0"/>
          <c:extLst>
            <c:ext xmlns:c16="http://schemas.microsoft.com/office/drawing/2014/chart" uri="{C3380CC4-5D6E-409C-BE32-E72D297353CC}">
              <c16:uniqueId val="{00000000-B8B5-46DE-8795-50543D7752A3}"/>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0.65627563576702197</c:v>
                </c:pt>
                <c:pt idx="8">
                  <c:v>0.58449548810500396</c:v>
                </c:pt>
                <c:pt idx="9">
                  <c:v>0.90237899917965603</c:v>
                </c:pt>
                <c:pt idx="10">
                  <c:v>0.71593705720038803</c:v>
                </c:pt>
                <c:pt idx="11">
                  <c:v>0.82034454470877805</c:v>
                </c:pt>
                <c:pt idx="12">
                  <c:v>0.73831009023789995</c:v>
                </c:pt>
                <c:pt idx="13">
                  <c:v>0.79983593109105799</c:v>
                </c:pt>
                <c:pt idx="14">
                  <c:v>0.80393765381460203</c:v>
                </c:pt>
                <c:pt idx="15">
                  <c:v>0.533223954060705</c:v>
                </c:pt>
                <c:pt idx="16">
                  <c:v>0.90237899917965603</c:v>
                </c:pt>
                <c:pt idx="17">
                  <c:v>0.32813781788351098</c:v>
                </c:pt>
                <c:pt idx="18">
                  <c:v>1.5586546349466801</c:v>
                </c:pt>
                <c:pt idx="19">
                  <c:v>0.73831009023789995</c:v>
                </c:pt>
                <c:pt idx="20">
                  <c:v>0</c:v>
                </c:pt>
                <c:pt idx="21">
                  <c:v>0</c:v>
                </c:pt>
                <c:pt idx="22">
                  <c:v>0.57424118129614399</c:v>
                </c:pt>
                <c:pt idx="23">
                  <c:v>0</c:v>
                </c:pt>
              </c:numCache>
            </c:numRef>
          </c:val>
          <c:smooth val="0"/>
          <c:extLst>
            <c:ext xmlns:c16="http://schemas.microsoft.com/office/drawing/2014/chart" uri="{C3380CC4-5D6E-409C-BE32-E72D297353CC}">
              <c16:uniqueId val="{00000001-B8B5-46DE-8795-50543D7752A3}"/>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0.32558040559232199</c:v>
                </c:pt>
                <c:pt idx="9">
                  <c:v>8.4693464984146594E-2</c:v>
                </c:pt>
                <c:pt idx="10">
                  <c:v>0.37162207911042799</c:v>
                </c:pt>
                <c:pt idx="11">
                  <c:v>0.31706849956376498</c:v>
                </c:pt>
                <c:pt idx="12">
                  <c:v>0.65187013668702398</c:v>
                </c:pt>
                <c:pt idx="13">
                  <c:v>5.78809609941906E-2</c:v>
                </c:pt>
                <c:pt idx="14">
                  <c:v>0.80464111676207095</c:v>
                </c:pt>
                <c:pt idx="15">
                  <c:v>0.106398825356968</c:v>
                </c:pt>
                <c:pt idx="16">
                  <c:v>3.0855659353520699E-2</c:v>
                </c:pt>
                <c:pt idx="17">
                  <c:v>0.620305151831124</c:v>
                </c:pt>
                <c:pt idx="18">
                  <c:v>9.9128238957575193E-2</c:v>
                </c:pt>
                <c:pt idx="19">
                  <c:v>0.27397697529419301</c:v>
                </c:pt>
                <c:pt idx="20">
                  <c:v>0.51255860801963404</c:v>
                </c:pt>
                <c:pt idx="21">
                  <c:v>0.234732177787526</c:v>
                </c:pt>
                <c:pt idx="22">
                  <c:v>0.231594776527</c:v>
                </c:pt>
                <c:pt idx="23">
                  <c:v>0</c:v>
                </c:pt>
              </c:numCache>
            </c:numRef>
          </c:val>
          <c:smooth val="0"/>
          <c:extLst>
            <c:ext xmlns:c16="http://schemas.microsoft.com/office/drawing/2014/chart" uri="{C3380CC4-5D6E-409C-BE32-E72D297353CC}">
              <c16:uniqueId val="{00000002-B8B5-46DE-8795-50543D7752A3}"/>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2.31383286413945E-2</c:v>
                </c:pt>
                <c:pt idx="9">
                  <c:v>0</c:v>
                </c:pt>
                <c:pt idx="10">
                  <c:v>7.1985911328782806E-2</c:v>
                </c:pt>
                <c:pt idx="11">
                  <c:v>3.85638810689908E-2</c:v>
                </c:pt>
                <c:pt idx="12">
                  <c:v>3.85638810689908E-2</c:v>
                </c:pt>
                <c:pt idx="13">
                  <c:v>0.21595773398634799</c:v>
                </c:pt>
                <c:pt idx="14">
                  <c:v>6.42731351149846E-2</c:v>
                </c:pt>
                <c:pt idx="15">
                  <c:v>0.13200713135154499</c:v>
                </c:pt>
                <c:pt idx="16">
                  <c:v>6.1059478359235399E-2</c:v>
                </c:pt>
                <c:pt idx="17">
                  <c:v>9.3254476039559497E-2</c:v>
                </c:pt>
                <c:pt idx="18">
                  <c:v>5.2703970794287403E-2</c:v>
                </c:pt>
                <c:pt idx="19">
                  <c:v>0</c:v>
                </c:pt>
                <c:pt idx="20">
                  <c:v>0</c:v>
                </c:pt>
                <c:pt idx="21">
                  <c:v>0</c:v>
                </c:pt>
                <c:pt idx="22">
                  <c:v>0</c:v>
                </c:pt>
                <c:pt idx="23">
                  <c:v>0</c:v>
                </c:pt>
              </c:numCache>
            </c:numRef>
          </c:val>
          <c:smooth val="0"/>
          <c:extLst>
            <c:ext xmlns:c16="http://schemas.microsoft.com/office/drawing/2014/chart" uri="{C3380CC4-5D6E-409C-BE32-E72D297353CC}">
              <c16:uniqueId val="{00000003-B8B5-46DE-8795-50543D7752A3}"/>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2.1440016851101001E-2</c:v>
                </c:pt>
                <c:pt idx="10">
                  <c:v>1.9183172972037699E-2</c:v>
                </c:pt>
                <c:pt idx="11">
                  <c:v>1.20365006883374E-2</c:v>
                </c:pt>
                <c:pt idx="12">
                  <c:v>6.7705316371897799E-3</c:v>
                </c:pt>
                <c:pt idx="13">
                  <c:v>1.39172039208901E-2</c:v>
                </c:pt>
                <c:pt idx="14">
                  <c:v>5.7674899131616598E-3</c:v>
                </c:pt>
                <c:pt idx="15">
                  <c:v>8.0870238999766805E-3</c:v>
                </c:pt>
                <c:pt idx="16">
                  <c:v>1.3070887466241399E-2</c:v>
                </c:pt>
                <c:pt idx="17">
                  <c:v>6.2690107751757198E-3</c:v>
                </c:pt>
                <c:pt idx="18">
                  <c:v>5.2659690511476101E-3</c:v>
                </c:pt>
                <c:pt idx="19">
                  <c:v>0</c:v>
                </c:pt>
                <c:pt idx="20">
                  <c:v>0</c:v>
                </c:pt>
                <c:pt idx="21">
                  <c:v>0</c:v>
                </c:pt>
                <c:pt idx="22">
                  <c:v>0</c:v>
                </c:pt>
                <c:pt idx="23">
                  <c:v>0</c:v>
                </c:pt>
              </c:numCache>
            </c:numRef>
          </c:val>
          <c:smooth val="0"/>
          <c:extLst>
            <c:ext xmlns:c16="http://schemas.microsoft.com/office/drawing/2014/chart" uri="{C3380CC4-5D6E-409C-BE32-E72D297353CC}">
              <c16:uniqueId val="{00000004-B8B5-46DE-8795-50543D7752A3}"/>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2.4970405445398001E-2</c:v>
                </c:pt>
                <c:pt idx="10">
                  <c:v>1.76745256650554E-2</c:v>
                </c:pt>
                <c:pt idx="11">
                  <c:v>7.3986386504883098E-3</c:v>
                </c:pt>
                <c:pt idx="12">
                  <c:v>1.40574134359278E-2</c:v>
                </c:pt>
                <c:pt idx="13">
                  <c:v>1.2947617638354499E-2</c:v>
                </c:pt>
                <c:pt idx="14">
                  <c:v>2.2889538324948201E-2</c:v>
                </c:pt>
                <c:pt idx="15">
                  <c:v>4.0322580645161303E-2</c:v>
                </c:pt>
                <c:pt idx="16">
                  <c:v>1.78800434053468E-2</c:v>
                </c:pt>
                <c:pt idx="17">
                  <c:v>1.2947617638354499E-2</c:v>
                </c:pt>
                <c:pt idx="18">
                  <c:v>2.21959159514649E-2</c:v>
                </c:pt>
                <c:pt idx="19">
                  <c:v>1.10979579757325E-2</c:v>
                </c:pt>
                <c:pt idx="20">
                  <c:v>0</c:v>
                </c:pt>
                <c:pt idx="21">
                  <c:v>0</c:v>
                </c:pt>
                <c:pt idx="22">
                  <c:v>0</c:v>
                </c:pt>
                <c:pt idx="23">
                  <c:v>0</c:v>
                </c:pt>
              </c:numCache>
            </c:numRef>
          </c:val>
          <c:smooth val="0"/>
          <c:extLst>
            <c:ext xmlns:c16="http://schemas.microsoft.com/office/drawing/2014/chart" uri="{C3380CC4-5D6E-409C-BE32-E72D297353CC}">
              <c16:uniqueId val="{00000005-B8B5-46DE-8795-50543D7752A3}"/>
            </c:ext>
          </c:extLst>
        </c:ser>
        <c:dLbls>
          <c:showLegendKey val="0"/>
          <c:showVal val="0"/>
          <c:showCatName val="0"/>
          <c:showSerName val="0"/>
          <c:showPercent val="0"/>
          <c:showBubbleSize val="0"/>
        </c:dLbls>
        <c:smooth val="0"/>
        <c:axId val="43067768"/>
        <c:axId val="43068096"/>
      </c:lineChart>
      <c:catAx>
        <c:axId val="4306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68096"/>
        <c:crosses val="autoZero"/>
        <c:auto val="1"/>
        <c:lblAlgn val="ctr"/>
        <c:lblOffset val="100"/>
        <c:noMultiLvlLbl val="0"/>
      </c:catAx>
      <c:valAx>
        <c:axId val="4306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6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1</c:v>
                </c:pt>
                <c:pt idx="2">
                  <c:v>1</c:v>
                </c:pt>
                <c:pt idx="3">
                  <c:v>0</c:v>
                </c:pt>
                <c:pt idx="4">
                  <c:v>6</c:v>
                </c:pt>
                <c:pt idx="5">
                  <c:v>3</c:v>
                </c:pt>
                <c:pt idx="6">
                  <c:v>0</c:v>
                </c:pt>
                <c:pt idx="7">
                  <c:v>1</c:v>
                </c:pt>
                <c:pt idx="8">
                  <c:v>0</c:v>
                </c:pt>
                <c:pt idx="9">
                  <c:v>1</c:v>
                </c:pt>
                <c:pt idx="10">
                  <c:v>2</c:v>
                </c:pt>
                <c:pt idx="11">
                  <c:v>1</c:v>
                </c:pt>
              </c:numCache>
            </c:numRef>
          </c:val>
          <c:smooth val="0"/>
          <c:extLst>
            <c:ext xmlns:c16="http://schemas.microsoft.com/office/drawing/2014/chart" uri="{C3380CC4-5D6E-409C-BE32-E72D297353CC}">
              <c16:uniqueId val="{00000000-5BFC-43A3-9AFF-B7CBE4160131}"/>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1-5BFC-43A3-9AFF-B7CBE4160131}"/>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5BFC-43A3-9AFF-B7CBE4160131}"/>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c:v>
                </c:pt>
                <c:pt idx="1">
                  <c:v>0</c:v>
                </c:pt>
                <c:pt idx="2">
                  <c:v>0</c:v>
                </c:pt>
                <c:pt idx="3">
                  <c:v>0</c:v>
                </c:pt>
                <c:pt idx="4">
                  <c:v>2</c:v>
                </c:pt>
                <c:pt idx="5">
                  <c:v>0</c:v>
                </c:pt>
                <c:pt idx="6">
                  <c:v>0</c:v>
                </c:pt>
                <c:pt idx="7">
                  <c:v>0</c:v>
                </c:pt>
                <c:pt idx="8">
                  <c:v>0</c:v>
                </c:pt>
                <c:pt idx="9">
                  <c:v>2</c:v>
                </c:pt>
                <c:pt idx="10">
                  <c:v>0</c:v>
                </c:pt>
                <c:pt idx="11">
                  <c:v>0</c:v>
                </c:pt>
              </c:numCache>
            </c:numRef>
          </c:val>
          <c:smooth val="0"/>
          <c:extLst>
            <c:ext xmlns:c16="http://schemas.microsoft.com/office/drawing/2014/chart" uri="{C3380CC4-5D6E-409C-BE32-E72D297353CC}">
              <c16:uniqueId val="{00000003-5BFC-43A3-9AFF-B7CBE4160131}"/>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4-5BFC-43A3-9AFF-B7CBE4160131}"/>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0</c:v>
                </c:pt>
                <c:pt idx="1">
                  <c:v>0</c:v>
                </c:pt>
                <c:pt idx="2">
                  <c:v>0</c:v>
                </c:pt>
                <c:pt idx="3">
                  <c:v>1</c:v>
                </c:pt>
                <c:pt idx="4">
                  <c:v>0</c:v>
                </c:pt>
                <c:pt idx="5">
                  <c:v>0</c:v>
                </c:pt>
                <c:pt idx="6">
                  <c:v>0</c:v>
                </c:pt>
                <c:pt idx="7">
                  <c:v>0</c:v>
                </c:pt>
                <c:pt idx="8">
                  <c:v>0</c:v>
                </c:pt>
                <c:pt idx="9">
                  <c:v>0</c:v>
                </c:pt>
                <c:pt idx="10">
                  <c:v>1</c:v>
                </c:pt>
                <c:pt idx="11">
                  <c:v>0</c:v>
                </c:pt>
              </c:numCache>
            </c:numRef>
          </c:val>
          <c:smooth val="0"/>
          <c:extLst>
            <c:ext xmlns:c16="http://schemas.microsoft.com/office/drawing/2014/chart" uri="{C3380CC4-5D6E-409C-BE32-E72D297353CC}">
              <c16:uniqueId val="{00000005-5BFC-43A3-9AFF-B7CBE4160131}"/>
            </c:ext>
          </c:extLst>
        </c:ser>
        <c:dLbls>
          <c:showLegendKey val="0"/>
          <c:showVal val="0"/>
          <c:showCatName val="0"/>
          <c:showSerName val="0"/>
          <c:showPercent val="0"/>
          <c:showBubbleSize val="0"/>
        </c:dLbls>
        <c:smooth val="0"/>
        <c:axId val="474378920"/>
        <c:axId val="474379248"/>
      </c:lineChart>
      <c:dateAx>
        <c:axId val="47437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379248"/>
        <c:crosses val="autoZero"/>
        <c:auto val="1"/>
        <c:lblOffset val="100"/>
        <c:baseTimeUnit val="months"/>
      </c:dateAx>
      <c:valAx>
        <c:axId val="47437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37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AAB2B-668B-4544-8CBE-FC9B887DE42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60F8E77-ADB6-4E6F-BCAC-B2C96B20ECE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7930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2A747-EC05-4F93-8670-0A1CC83FDA93}"/>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8078135B-29FC-47F8-8C0A-E9AFD4CEB72C}"/>
              </a:ext>
            </a:extLst>
          </p:cNvPr>
          <p:cNvGraphicFramePr>
            <a:graphicFrameLocks noGrp="1"/>
          </p:cNvGraphicFramePr>
          <p:nvPr>
            <p:ph type="tbl" sz="quarter" idx="13"/>
            <p:extLst>
              <p:ext uri="{D42A27DB-BD31-4B8C-83A1-F6EECF244321}">
                <p14:modId xmlns:p14="http://schemas.microsoft.com/office/powerpoint/2010/main" val="351705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74590418"/>
                    </a:ext>
                  </a:extLst>
                </a:gridCol>
                <a:gridCol w="740664">
                  <a:extLst>
                    <a:ext uri="{9D8B030D-6E8A-4147-A177-3AD203B41FA5}">
                      <a16:colId xmlns:a16="http://schemas.microsoft.com/office/drawing/2014/main" val="1838253987"/>
                    </a:ext>
                  </a:extLst>
                </a:gridCol>
                <a:gridCol w="740664">
                  <a:extLst>
                    <a:ext uri="{9D8B030D-6E8A-4147-A177-3AD203B41FA5}">
                      <a16:colId xmlns:a16="http://schemas.microsoft.com/office/drawing/2014/main" val="2647047889"/>
                    </a:ext>
                  </a:extLst>
                </a:gridCol>
                <a:gridCol w="740664">
                  <a:extLst>
                    <a:ext uri="{9D8B030D-6E8A-4147-A177-3AD203B41FA5}">
                      <a16:colId xmlns:a16="http://schemas.microsoft.com/office/drawing/2014/main" val="2016586747"/>
                    </a:ext>
                  </a:extLst>
                </a:gridCol>
                <a:gridCol w="740664">
                  <a:extLst>
                    <a:ext uri="{9D8B030D-6E8A-4147-A177-3AD203B41FA5}">
                      <a16:colId xmlns:a16="http://schemas.microsoft.com/office/drawing/2014/main" val="2748712590"/>
                    </a:ext>
                  </a:extLst>
                </a:gridCol>
                <a:gridCol w="740664">
                  <a:extLst>
                    <a:ext uri="{9D8B030D-6E8A-4147-A177-3AD203B41FA5}">
                      <a16:colId xmlns:a16="http://schemas.microsoft.com/office/drawing/2014/main" val="3529828821"/>
                    </a:ext>
                  </a:extLst>
                </a:gridCol>
                <a:gridCol w="740664">
                  <a:extLst>
                    <a:ext uri="{9D8B030D-6E8A-4147-A177-3AD203B41FA5}">
                      <a16:colId xmlns:a16="http://schemas.microsoft.com/office/drawing/2014/main" val="1801231450"/>
                    </a:ext>
                  </a:extLst>
                </a:gridCol>
                <a:gridCol w="740664">
                  <a:extLst>
                    <a:ext uri="{9D8B030D-6E8A-4147-A177-3AD203B41FA5}">
                      <a16:colId xmlns:a16="http://schemas.microsoft.com/office/drawing/2014/main" val="2139196995"/>
                    </a:ext>
                  </a:extLst>
                </a:gridCol>
                <a:gridCol w="740664">
                  <a:extLst>
                    <a:ext uri="{9D8B030D-6E8A-4147-A177-3AD203B41FA5}">
                      <a16:colId xmlns:a16="http://schemas.microsoft.com/office/drawing/2014/main" val="26991217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044924126"/>
                  </a:ext>
                </a:extLst>
              </a:tr>
              <a:tr h="370840">
                <a:tc>
                  <a:txBody>
                    <a:bodyPr/>
                    <a:lstStyle/>
                    <a:p>
                      <a:r>
                        <a:rPr lang="en-US" sz="1000"/>
                        <a:t>Olmo Bikes</a:t>
                      </a:r>
                    </a:p>
                  </a:txBody>
                  <a:tcPr/>
                </a:tc>
                <a:tc>
                  <a:txBody>
                    <a:bodyPr/>
                    <a:lstStyle/>
                    <a:p>
                      <a:r>
                        <a:rPr lang="en-US" sz="1000"/>
                        <a:t>264627</a:t>
                      </a:r>
                    </a:p>
                  </a:txBody>
                  <a:tcPr/>
                </a:tc>
                <a:tc>
                  <a:txBody>
                    <a:bodyPr/>
                    <a:lstStyle/>
                    <a:p>
                      <a:r>
                        <a:rPr lang="en-US" sz="1000"/>
                        <a:t>-2466</a:t>
                      </a:r>
                    </a:p>
                  </a:txBody>
                  <a:tcPr/>
                </a:tc>
                <a:tc>
                  <a:txBody>
                    <a:bodyPr/>
                    <a:lstStyle/>
                    <a:p>
                      <a:r>
                        <a:rPr lang="en-US" sz="1000"/>
                        <a:t>20</a:t>
                      </a:r>
                    </a:p>
                  </a:txBody>
                  <a:tcPr/>
                </a:tc>
                <a:tc>
                  <a:txBody>
                    <a:bodyPr/>
                    <a:lstStyle/>
                    <a:p>
                      <a:r>
                        <a:rPr lang="en-US" sz="1000"/>
                        <a:t>465</a:t>
                      </a:r>
                    </a:p>
                  </a:txBody>
                  <a:tcPr/>
                </a:tc>
                <a:tc>
                  <a:txBody>
                    <a:bodyPr/>
                    <a:lstStyle/>
                    <a:p>
                      <a:r>
                        <a:rPr lang="en-US" sz="1000"/>
                        <a:t>76</a:t>
                      </a:r>
                    </a:p>
                  </a:txBody>
                  <a:tcPr/>
                </a:tc>
                <a:tc>
                  <a:txBody>
                    <a:bodyPr/>
                    <a:lstStyle/>
                    <a:p>
                      <a:r>
                        <a:rPr lang="en-US" sz="1000"/>
                        <a:t>48</a:t>
                      </a:r>
                    </a:p>
                  </a:txBody>
                  <a:tcPr/>
                </a:tc>
                <a:tc>
                  <a:txBody>
                    <a:bodyPr/>
                    <a:lstStyle/>
                    <a:p>
                      <a:r>
                        <a:rPr lang="en-US" sz="1000"/>
                        <a:t>0</a:t>
                      </a:r>
                    </a:p>
                  </a:txBody>
                  <a:tcPr/>
                </a:tc>
                <a:tc>
                  <a:txBody>
                    <a:bodyPr/>
                    <a:lstStyle/>
                    <a:p>
                      <a:r>
                        <a:rPr lang="en-US" sz="1000"/>
                        <a:t>0.0111 %</a:t>
                      </a:r>
                    </a:p>
                  </a:txBody>
                  <a:tcPr/>
                </a:tc>
                <a:extLst>
                  <a:ext uri="{0D108BD9-81ED-4DB2-BD59-A6C34878D82A}">
                    <a16:rowId xmlns:a16="http://schemas.microsoft.com/office/drawing/2014/main" val="2920655322"/>
                  </a:ext>
                </a:extLst>
              </a:tr>
              <a:tr h="370840">
                <a:tc>
                  <a:txBody>
                    <a:bodyPr/>
                    <a:lstStyle/>
                    <a:p>
                      <a:r>
                        <a:rPr lang="en-US" sz="1000"/>
                        <a:t>Venzo Argentina</a:t>
                      </a:r>
                    </a:p>
                  </a:txBody>
                  <a:tcPr/>
                </a:tc>
                <a:tc>
                  <a:txBody>
                    <a:bodyPr/>
                    <a:lstStyle/>
                    <a:p>
                      <a:r>
                        <a:rPr lang="en-US" sz="1000"/>
                        <a:t>50440</a:t>
                      </a:r>
                    </a:p>
                  </a:txBody>
                  <a:tcPr/>
                </a:tc>
                <a:tc>
                  <a:txBody>
                    <a:bodyPr/>
                    <a:lstStyle/>
                    <a:p>
                      <a:r>
                        <a:rPr lang="en-US" sz="1000"/>
                        <a:t>6897</a:t>
                      </a:r>
                    </a:p>
                  </a:txBody>
                  <a:tcPr/>
                </a:tc>
                <a:tc>
                  <a:txBody>
                    <a:bodyPr/>
                    <a:lstStyle/>
                    <a:p>
                      <a:r>
                        <a:rPr lang="en-US" sz="1000"/>
                        <a:t>116</a:t>
                      </a:r>
                    </a:p>
                  </a:txBody>
                  <a:tcPr/>
                </a:tc>
                <a:tc>
                  <a:txBody>
                    <a:bodyPr/>
                    <a:lstStyle/>
                    <a:p>
                      <a:r>
                        <a:rPr lang="en-US" sz="1000"/>
                        <a:t>17876</a:t>
                      </a:r>
                    </a:p>
                  </a:txBody>
                  <a:tcPr/>
                </a:tc>
                <a:tc>
                  <a:txBody>
                    <a:bodyPr/>
                    <a:lstStyle/>
                    <a:p>
                      <a:r>
                        <a:rPr lang="en-US" sz="1000"/>
                        <a:t>1493</a:t>
                      </a:r>
                    </a:p>
                  </a:txBody>
                  <a:tcPr/>
                </a:tc>
                <a:tc>
                  <a:txBody>
                    <a:bodyPr/>
                    <a:lstStyle/>
                    <a:p>
                      <a:r>
                        <a:rPr lang="en-US" sz="1000"/>
                        <a:t>781</a:t>
                      </a:r>
                    </a:p>
                  </a:txBody>
                  <a:tcPr/>
                </a:tc>
                <a:tc>
                  <a:txBody>
                    <a:bodyPr/>
                    <a:lstStyle/>
                    <a:p>
                      <a:r>
                        <a:rPr lang="en-US" sz="1000"/>
                        <a:t>0</a:t>
                      </a:r>
                    </a:p>
                  </a:txBody>
                  <a:tcPr/>
                </a:tc>
                <a:tc>
                  <a:txBody>
                    <a:bodyPr/>
                    <a:lstStyle/>
                    <a:p>
                      <a:r>
                        <a:rPr lang="en-US" sz="1000"/>
                        <a:t>0.3697 %</a:t>
                      </a:r>
                    </a:p>
                  </a:txBody>
                  <a:tcPr/>
                </a:tc>
                <a:extLst>
                  <a:ext uri="{0D108BD9-81ED-4DB2-BD59-A6C34878D82A}">
                    <a16:rowId xmlns:a16="http://schemas.microsoft.com/office/drawing/2014/main" val="1991633276"/>
                  </a:ext>
                </a:extLst>
              </a:tr>
              <a:tr h="370840">
                <a:tc>
                  <a:txBody>
                    <a:bodyPr/>
                    <a:lstStyle/>
                    <a:p>
                      <a:r>
                        <a:rPr lang="en-US" sz="1000"/>
                        <a:t>Motomel Bicicletas</a:t>
                      </a:r>
                    </a:p>
                  </a:txBody>
                  <a:tcPr/>
                </a:tc>
                <a:tc>
                  <a:txBody>
                    <a:bodyPr/>
                    <a:lstStyle/>
                    <a:p>
                      <a:r>
                        <a:rPr lang="en-US" sz="1000"/>
                        <a:t>32131</a:t>
                      </a:r>
                    </a:p>
                  </a:txBody>
                  <a:tcPr/>
                </a:tc>
                <a:tc>
                  <a:txBody>
                    <a:bodyPr/>
                    <a:lstStyle/>
                    <a:p>
                      <a:r>
                        <a:rPr lang="en-US" sz="1000"/>
                        <a:t>12409</a:t>
                      </a:r>
                    </a:p>
                  </a:txBody>
                  <a:tcPr/>
                </a:tc>
                <a:tc>
                  <a:txBody>
                    <a:bodyPr/>
                    <a:lstStyle/>
                    <a:p>
                      <a:r>
                        <a:rPr lang="en-US" sz="1000"/>
                        <a:t>89</a:t>
                      </a:r>
                    </a:p>
                  </a:txBody>
                  <a:tcPr/>
                </a:tc>
                <a:tc>
                  <a:txBody>
                    <a:bodyPr/>
                    <a:lstStyle/>
                    <a:p>
                      <a:r>
                        <a:rPr lang="en-US" sz="1000"/>
                        <a:t>1101</a:t>
                      </a:r>
                    </a:p>
                  </a:txBody>
                  <a:tcPr/>
                </a:tc>
                <a:tc>
                  <a:txBody>
                    <a:bodyPr/>
                    <a:lstStyle/>
                    <a:p>
                      <a:r>
                        <a:rPr lang="en-US" sz="1000"/>
                        <a:t>716</a:t>
                      </a:r>
                    </a:p>
                  </a:txBody>
                  <a:tcPr/>
                </a:tc>
                <a:tc>
                  <a:txBody>
                    <a:bodyPr/>
                    <a:lstStyle/>
                    <a:p>
                      <a:r>
                        <a:rPr lang="en-US" sz="1000"/>
                        <a:t>58</a:t>
                      </a:r>
                    </a:p>
                  </a:txBody>
                  <a:tcPr/>
                </a:tc>
                <a:tc>
                  <a:txBody>
                    <a:bodyPr/>
                    <a:lstStyle/>
                    <a:p>
                      <a:r>
                        <a:rPr lang="en-US" sz="1000"/>
                        <a:t>4</a:t>
                      </a:r>
                    </a:p>
                  </a:txBody>
                  <a:tcPr/>
                </a:tc>
                <a:tc>
                  <a:txBody>
                    <a:bodyPr/>
                    <a:lstStyle/>
                    <a:p>
                      <a:r>
                        <a:rPr lang="en-US" sz="1000"/>
                        <a:t>0.0813 %</a:t>
                      </a:r>
                    </a:p>
                  </a:txBody>
                  <a:tcPr/>
                </a:tc>
                <a:extLst>
                  <a:ext uri="{0D108BD9-81ED-4DB2-BD59-A6C34878D82A}">
                    <a16:rowId xmlns:a16="http://schemas.microsoft.com/office/drawing/2014/main" val="894579613"/>
                  </a:ext>
                </a:extLst>
              </a:tr>
              <a:tr h="370840">
                <a:tc>
                  <a:txBody>
                    <a:bodyPr/>
                    <a:lstStyle/>
                    <a:p>
                      <a:r>
                        <a:rPr lang="en-US" sz="1000"/>
                        <a:t>Topmega oficial</a:t>
                      </a:r>
                    </a:p>
                  </a:txBody>
                  <a:tcPr/>
                </a:tc>
                <a:tc>
                  <a:txBody>
                    <a:bodyPr/>
                    <a:lstStyle/>
                    <a:p>
                      <a:r>
                        <a:rPr lang="en-US" sz="1000"/>
                        <a:t>32098</a:t>
                      </a:r>
                    </a:p>
                  </a:txBody>
                  <a:tcPr/>
                </a:tc>
                <a:tc>
                  <a:txBody>
                    <a:bodyPr/>
                    <a:lstStyle/>
                    <a:p>
                      <a:r>
                        <a:rPr lang="en-US" sz="1000"/>
                        <a:t>265</a:t>
                      </a:r>
                    </a:p>
                  </a:txBody>
                  <a:tcPr/>
                </a:tc>
                <a:tc>
                  <a:txBody>
                    <a:bodyPr/>
                    <a:lstStyle/>
                    <a:p>
                      <a:r>
                        <a:rPr lang="en-US" sz="1000"/>
                        <a:t>198</a:t>
                      </a:r>
                    </a:p>
                  </a:txBody>
                  <a:tcPr/>
                </a:tc>
                <a:tc>
                  <a:txBody>
                    <a:bodyPr/>
                    <a:lstStyle/>
                    <a:p>
                      <a:r>
                        <a:rPr lang="en-US" sz="1000"/>
                        <a:t>3433</a:t>
                      </a:r>
                    </a:p>
                  </a:txBody>
                  <a:tcPr/>
                </a:tc>
                <a:tc>
                  <a:txBody>
                    <a:bodyPr/>
                    <a:lstStyle/>
                    <a:p>
                      <a:r>
                        <a:rPr lang="en-US" sz="1000"/>
                        <a:t>1599</a:t>
                      </a:r>
                    </a:p>
                  </a:txBody>
                  <a:tcPr/>
                </a:tc>
                <a:tc>
                  <a:txBody>
                    <a:bodyPr/>
                    <a:lstStyle/>
                    <a:p>
                      <a:r>
                        <a:rPr lang="en-US" sz="1000"/>
                        <a:t>152</a:t>
                      </a:r>
                    </a:p>
                  </a:txBody>
                  <a:tcPr/>
                </a:tc>
                <a:tc>
                  <a:txBody>
                    <a:bodyPr/>
                    <a:lstStyle/>
                    <a:p>
                      <a:r>
                        <a:rPr lang="en-US" sz="1000"/>
                        <a:t>17</a:t>
                      </a:r>
                    </a:p>
                  </a:txBody>
                  <a:tcPr/>
                </a:tc>
                <a:tc>
                  <a:txBody>
                    <a:bodyPr/>
                    <a:lstStyle/>
                    <a:p>
                      <a:r>
                        <a:rPr lang="en-US" sz="1000"/>
                        <a:t>0.0819 %</a:t>
                      </a:r>
                    </a:p>
                  </a:txBody>
                  <a:tcPr/>
                </a:tc>
                <a:extLst>
                  <a:ext uri="{0D108BD9-81ED-4DB2-BD59-A6C34878D82A}">
                    <a16:rowId xmlns:a16="http://schemas.microsoft.com/office/drawing/2014/main" val="3982511634"/>
                  </a:ext>
                </a:extLst>
              </a:tr>
              <a:tr h="370840">
                <a:tc>
                  <a:txBody>
                    <a:bodyPr/>
                    <a:lstStyle/>
                    <a:p>
                      <a:r>
                        <a:rPr lang="en-US" sz="1000"/>
                        <a:t>Teknial Bikes</a:t>
                      </a:r>
                    </a:p>
                  </a:txBody>
                  <a:tcPr/>
                </a:tc>
                <a:tc>
                  <a:txBody>
                    <a:bodyPr/>
                    <a:lstStyle/>
                    <a:p>
                      <a:r>
                        <a:rPr lang="en-US" sz="1000"/>
                        <a:t>28572</a:t>
                      </a:r>
                    </a:p>
                  </a:txBody>
                  <a:tcPr/>
                </a:tc>
                <a:tc>
                  <a:txBody>
                    <a:bodyPr/>
                    <a:lstStyle/>
                    <a:p>
                      <a:r>
                        <a:rPr lang="en-US" sz="1000"/>
                        <a:t>3077</a:t>
                      </a:r>
                    </a:p>
                  </a:txBody>
                  <a:tcPr/>
                </a:tc>
                <a:tc>
                  <a:txBody>
                    <a:bodyPr/>
                    <a:lstStyle/>
                    <a:p>
                      <a:r>
                        <a:rPr lang="en-US" sz="1000"/>
                        <a:t>89</a:t>
                      </a:r>
                    </a:p>
                  </a:txBody>
                  <a:tcPr/>
                </a:tc>
                <a:tc>
                  <a:txBody>
                    <a:bodyPr/>
                    <a:lstStyle/>
                    <a:p>
                      <a:r>
                        <a:rPr lang="en-US" sz="1000"/>
                        <a:t>381</a:t>
                      </a:r>
                    </a:p>
                  </a:txBody>
                  <a:tcPr/>
                </a:tc>
                <a:tc>
                  <a:txBody>
                    <a:bodyPr/>
                    <a:lstStyle/>
                    <a:p>
                      <a:r>
                        <a:rPr lang="en-US" sz="1000"/>
                        <a:t>88</a:t>
                      </a:r>
                    </a:p>
                  </a:txBody>
                  <a:tcPr/>
                </a:tc>
                <a:tc>
                  <a:txBody>
                    <a:bodyPr/>
                    <a:lstStyle/>
                    <a:p>
                      <a:r>
                        <a:rPr lang="en-US" sz="1000"/>
                        <a:t>14</a:t>
                      </a:r>
                    </a:p>
                  </a:txBody>
                  <a:tcPr/>
                </a:tc>
                <a:tc>
                  <a:txBody>
                    <a:bodyPr/>
                    <a:lstStyle/>
                    <a:p>
                      <a:r>
                        <a:rPr lang="en-US" sz="1000"/>
                        <a:t>2</a:t>
                      </a:r>
                    </a:p>
                  </a:txBody>
                  <a:tcPr/>
                </a:tc>
                <a:tc>
                  <a:txBody>
                    <a:bodyPr/>
                    <a:lstStyle/>
                    <a:p>
                      <a:r>
                        <a:rPr lang="en-US" sz="1000"/>
                        <a:t>0.0201 %</a:t>
                      </a:r>
                    </a:p>
                  </a:txBody>
                  <a:tcPr/>
                </a:tc>
                <a:extLst>
                  <a:ext uri="{0D108BD9-81ED-4DB2-BD59-A6C34878D82A}">
                    <a16:rowId xmlns:a16="http://schemas.microsoft.com/office/drawing/2014/main" val="730608567"/>
                  </a:ext>
                </a:extLst>
              </a:tr>
              <a:tr h="370840">
                <a:tc>
                  <a:txBody>
                    <a:bodyPr/>
                    <a:lstStyle/>
                    <a:p>
                      <a:r>
                        <a:rPr lang="en-US" sz="1000"/>
                        <a:t>Raleigh.bicicletas</a:t>
                      </a:r>
                    </a:p>
                  </a:txBody>
                  <a:tcPr/>
                </a:tc>
                <a:tc>
                  <a:txBody>
                    <a:bodyPr/>
                    <a:lstStyle/>
                    <a:p>
                      <a:r>
                        <a:rPr lang="en-US" sz="1000"/>
                        <a:t>1278</a:t>
                      </a:r>
                    </a:p>
                  </a:txBody>
                  <a:tcPr/>
                </a:tc>
                <a:tc>
                  <a:txBody>
                    <a:bodyPr/>
                    <a:lstStyle/>
                    <a:p>
                      <a:r>
                        <a:rPr lang="en-US" sz="1000"/>
                        <a:t>n/a</a:t>
                      </a:r>
                    </a:p>
                  </a:txBody>
                  <a:tcPr/>
                </a:tc>
                <a:tc>
                  <a:txBody>
                    <a:bodyPr/>
                    <a:lstStyle/>
                    <a:p>
                      <a:r>
                        <a:rPr lang="en-US" sz="1000"/>
                        <a:t>83</a:t>
                      </a:r>
                    </a:p>
                  </a:txBody>
                  <a:tcPr/>
                </a:tc>
                <a:tc>
                  <a:txBody>
                    <a:bodyPr/>
                    <a:lstStyle/>
                    <a:p>
                      <a:r>
                        <a:rPr lang="en-US" sz="1000"/>
                        <a:t>660</a:t>
                      </a:r>
                    </a:p>
                  </a:txBody>
                  <a:tcPr/>
                </a:tc>
                <a:tc>
                  <a:txBody>
                    <a:bodyPr/>
                    <a:lstStyle/>
                    <a:p>
                      <a:r>
                        <a:rPr lang="en-US" sz="1000"/>
                        <a:t>80</a:t>
                      </a:r>
                    </a:p>
                  </a:txBody>
                  <a:tcPr/>
                </a:tc>
                <a:tc>
                  <a:txBody>
                    <a:bodyPr/>
                    <a:lstStyle/>
                    <a:p>
                      <a:r>
                        <a:rPr lang="en-US" sz="1000"/>
                        <a:t>48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18497132"/>
                  </a:ext>
                </a:extLst>
              </a:tr>
            </a:tbl>
          </a:graphicData>
        </a:graphic>
      </p:graphicFrame>
      <p:sp>
        <p:nvSpPr>
          <p:cNvPr id="4" name="Text Placeholder 3">
            <a:extLst>
              <a:ext uri="{FF2B5EF4-FFF2-40B4-BE49-F238E27FC236}">
                <a16:creationId xmlns:a16="http://schemas.microsoft.com/office/drawing/2014/main" id="{D0947F6C-1CF7-4C61-83B1-19D2A9F70CD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32711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06DFB-CDC5-4C75-BD95-1F6A52E94C30}"/>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0E1C8DAF-D92A-44C6-A32C-6F9532FD6FA0}"/>
              </a:ext>
            </a:extLst>
          </p:cNvPr>
          <p:cNvGraphicFramePr>
            <a:graphicFrameLocks noGrp="1"/>
          </p:cNvGraphicFramePr>
          <p:nvPr>
            <p:ph type="chart" sz="quarter" idx="13"/>
            <p:extLst>
              <p:ext uri="{D42A27DB-BD31-4B8C-83A1-F6EECF244321}">
                <p14:modId xmlns:p14="http://schemas.microsoft.com/office/powerpoint/2010/main" val="1609254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679B9-5A69-41F7-A048-09717024662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87F49EC-B566-4629-9DC4-6D7A00DAD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3483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B815-9B28-48A8-A3A3-90B3E32A97D1}"/>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91FE51B3-221A-4B79-9335-16A26D701537}"/>
              </a:ext>
            </a:extLst>
          </p:cNvPr>
          <p:cNvGraphicFramePr>
            <a:graphicFrameLocks noGrp="1"/>
          </p:cNvGraphicFramePr>
          <p:nvPr>
            <p:ph type="chart" sz="quarter" idx="13"/>
            <p:extLst>
              <p:ext uri="{D42A27DB-BD31-4B8C-83A1-F6EECF244321}">
                <p14:modId xmlns:p14="http://schemas.microsoft.com/office/powerpoint/2010/main" val="1540946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C83F6-64A2-4396-A728-D78CDD17751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DCB4E36-5AB0-4B9E-BCF9-6B6117D77F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5463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3A56A-77A9-4BDD-991E-A2170007861E}"/>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194E8232-4720-4EF5-B6FD-DCBDF31DFB24}"/>
              </a:ext>
            </a:extLst>
          </p:cNvPr>
          <p:cNvGraphicFramePr>
            <a:graphicFrameLocks noGrp="1"/>
          </p:cNvGraphicFramePr>
          <p:nvPr>
            <p:ph type="chart" sz="quarter" idx="13"/>
            <p:extLst>
              <p:ext uri="{D42A27DB-BD31-4B8C-83A1-F6EECF244321}">
                <p14:modId xmlns:p14="http://schemas.microsoft.com/office/powerpoint/2010/main" val="340637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D3C31-C5E3-4C6D-9775-29C7D3AC955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96E8F1F-F9A9-4221-AA64-1FFEC9B879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106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DF5F5-C8D1-41BE-9809-D25EC560883D}"/>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ED3D3D36-6E1D-4228-87DE-03DDBC6A5444}"/>
              </a:ext>
            </a:extLst>
          </p:cNvPr>
          <p:cNvGraphicFramePr>
            <a:graphicFrameLocks noGrp="1"/>
          </p:cNvGraphicFramePr>
          <p:nvPr>
            <p:ph type="chart" sz="quarter" idx="13"/>
            <p:extLst>
              <p:ext uri="{D42A27DB-BD31-4B8C-83A1-F6EECF244321}">
                <p14:modId xmlns:p14="http://schemas.microsoft.com/office/powerpoint/2010/main" val="1533478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FFA37D-19D3-4341-A7CE-CA73B3FDA01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E0D0693-3DD7-488B-A1BB-85E00B531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287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5E9EF-F42B-453B-812A-5816CD4F0AD1}"/>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395FE5F5-5982-4371-B5F3-BE6AFF194216}"/>
              </a:ext>
            </a:extLst>
          </p:cNvPr>
          <p:cNvGraphicFramePr>
            <a:graphicFrameLocks noGrp="1"/>
          </p:cNvGraphicFramePr>
          <p:nvPr>
            <p:ph type="chart" sz="quarter" idx="13"/>
            <p:extLst>
              <p:ext uri="{D42A27DB-BD31-4B8C-83A1-F6EECF244321}">
                <p14:modId xmlns:p14="http://schemas.microsoft.com/office/powerpoint/2010/main" val="1267471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F932AD-35F4-4B82-A6B3-A4C24E3DAFF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A8D0C08-47CA-4A92-A0EE-C01EFBD95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9017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FA34E-F3C2-475B-8056-29B65FA036F1}"/>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5254169A-17D4-41A3-812E-0C882288C27E}"/>
              </a:ext>
            </a:extLst>
          </p:cNvPr>
          <p:cNvGraphicFramePr>
            <a:graphicFrameLocks noGrp="1"/>
          </p:cNvGraphicFramePr>
          <p:nvPr>
            <p:ph type="chart" sz="quarter" idx="13"/>
            <p:extLst>
              <p:ext uri="{D42A27DB-BD31-4B8C-83A1-F6EECF244321}">
                <p14:modId xmlns:p14="http://schemas.microsoft.com/office/powerpoint/2010/main" val="396904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4CD5F5-EADC-41F4-BF02-59BEB645616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7BA54CB-C0D9-4BC2-9772-0CCAC3718D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9551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CCBA8-F390-46A0-8B5B-C766E788247E}"/>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3BF6B52F-7B73-42BE-AB1E-5018E5169440}"/>
              </a:ext>
            </a:extLst>
          </p:cNvPr>
          <p:cNvGraphicFramePr>
            <a:graphicFrameLocks noGrp="1"/>
          </p:cNvGraphicFramePr>
          <p:nvPr>
            <p:ph type="chart" sz="quarter" idx="13"/>
            <p:extLst>
              <p:ext uri="{D42A27DB-BD31-4B8C-83A1-F6EECF244321}">
                <p14:modId xmlns:p14="http://schemas.microsoft.com/office/powerpoint/2010/main" val="1263000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9EFBC-F87A-4284-ADAC-13AE38FCCE8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ABFA091-840F-4F67-BF59-C4EA92688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2233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9CD7-6846-4F4D-844D-363C98DAD9FE}"/>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65187D6A-AEB2-4862-993C-6280F32F239D}"/>
              </a:ext>
            </a:extLst>
          </p:cNvPr>
          <p:cNvGraphicFramePr>
            <a:graphicFrameLocks noGrp="1"/>
          </p:cNvGraphicFramePr>
          <p:nvPr>
            <p:ph type="chart" sz="quarter" idx="13"/>
            <p:extLst>
              <p:ext uri="{D42A27DB-BD31-4B8C-83A1-F6EECF244321}">
                <p14:modId xmlns:p14="http://schemas.microsoft.com/office/powerpoint/2010/main" val="812264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7E20CC-90AA-4452-AEF9-12A1BD5A42C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CE24457-8CB3-4AAF-9498-3465867F03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327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3950-BBA3-4C2F-8D27-D82FA90AEA60}"/>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11518571-679B-400E-BD5F-CEA0139C4362}"/>
              </a:ext>
            </a:extLst>
          </p:cNvPr>
          <p:cNvGraphicFramePr>
            <a:graphicFrameLocks noGrp="1"/>
          </p:cNvGraphicFramePr>
          <p:nvPr>
            <p:ph type="chart" sz="quarter" idx="13"/>
            <p:extLst>
              <p:ext uri="{D42A27DB-BD31-4B8C-83A1-F6EECF244321}">
                <p14:modId xmlns:p14="http://schemas.microsoft.com/office/powerpoint/2010/main" val="176739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84C90D-4D86-461F-8DEE-ACABBF29F09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3E790EB-5166-4D4F-A139-36F32164BE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610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0ABE-1BA1-43D4-9416-97F79D7A6686}"/>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3B4225FA-6AC9-4C16-9290-5FF5CC85E9F8}"/>
              </a:ext>
            </a:extLst>
          </p:cNvPr>
          <p:cNvGraphicFramePr>
            <a:graphicFrameLocks noGrp="1"/>
          </p:cNvGraphicFramePr>
          <p:nvPr>
            <p:ph type="chart" sz="quarter" idx="13"/>
            <p:extLst>
              <p:ext uri="{D42A27DB-BD31-4B8C-83A1-F6EECF244321}">
                <p14:modId xmlns:p14="http://schemas.microsoft.com/office/powerpoint/2010/main" val="3941999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A3831-EAE2-42E6-BC12-3F39AAF6C36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6A820FD-7D3F-4849-8533-2FFEFACCAD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976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E5217-36A1-481F-BE53-82C3556D608C}"/>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82C47FA5-EF03-47BD-B110-356734AB6CE2}"/>
              </a:ext>
            </a:extLst>
          </p:cNvPr>
          <p:cNvGraphicFramePr>
            <a:graphicFrameLocks noGrp="1"/>
          </p:cNvGraphicFramePr>
          <p:nvPr>
            <p:ph type="chart" sz="quarter" idx="13"/>
            <p:extLst>
              <p:ext uri="{D42A27DB-BD31-4B8C-83A1-F6EECF244321}">
                <p14:modId xmlns:p14="http://schemas.microsoft.com/office/powerpoint/2010/main" val="4176249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32F32-DFE3-4F26-AB88-93F1DA620EE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0ECB8CF-7CBB-4A89-A144-19E174B85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803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473BC-C216-4B06-87CB-55812CD993D5}"/>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A52C3A61-0F22-4366-A297-962127059771}"/>
              </a:ext>
            </a:extLst>
          </p:cNvPr>
          <p:cNvGraphicFramePr>
            <a:graphicFrameLocks noGrp="1"/>
          </p:cNvGraphicFramePr>
          <p:nvPr>
            <p:ph type="chart" sz="quarter" idx="13"/>
            <p:extLst>
              <p:ext uri="{D42A27DB-BD31-4B8C-83A1-F6EECF244321}">
                <p14:modId xmlns:p14="http://schemas.microsoft.com/office/powerpoint/2010/main" val="3137688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D501E9-511C-4FD1-A76A-91EA3CE7B0B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EBDE021-9DD2-4369-AAAA-C08A69083F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4445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2927-4464-4C6B-8122-87F0A56B2DC1}"/>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BE63F183-4C08-4B7E-8224-B66F15438AFB}"/>
              </a:ext>
            </a:extLst>
          </p:cNvPr>
          <p:cNvGraphicFramePr>
            <a:graphicFrameLocks noGrp="1"/>
          </p:cNvGraphicFramePr>
          <p:nvPr>
            <p:ph type="chart" sz="quarter" idx="13"/>
            <p:extLst>
              <p:ext uri="{D42A27DB-BD31-4B8C-83A1-F6EECF244321}">
                <p14:modId xmlns:p14="http://schemas.microsoft.com/office/powerpoint/2010/main" val="3874387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7769D-7766-40B0-8642-F9BC4A9FA7F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22A86F5-211C-461D-9C0B-A5FE05C8AE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0847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3C06-BD61-45C9-B8FE-D05F2050FC57}"/>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8AF5B19D-6D81-432F-8A41-1BAA8738A58E}"/>
              </a:ext>
            </a:extLst>
          </p:cNvPr>
          <p:cNvGraphicFramePr>
            <a:graphicFrameLocks noGrp="1"/>
          </p:cNvGraphicFramePr>
          <p:nvPr>
            <p:ph type="chart" sz="quarter" idx="13"/>
            <p:extLst>
              <p:ext uri="{D42A27DB-BD31-4B8C-83A1-F6EECF244321}">
                <p14:modId xmlns:p14="http://schemas.microsoft.com/office/powerpoint/2010/main" val="1146747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1C45A-DA9E-4D0B-B7DF-64686177267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CBF5A9-B83C-4C05-AFBA-E07E682DB8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1377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1169D-1968-413C-A740-C48B65F1D939}"/>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7141B070-4263-4AE3-B6A5-746604CD194C}"/>
              </a:ext>
            </a:extLst>
          </p:cNvPr>
          <p:cNvGraphicFramePr>
            <a:graphicFrameLocks noGrp="1"/>
          </p:cNvGraphicFramePr>
          <p:nvPr>
            <p:ph type="tbl" sz="quarter" idx="13"/>
            <p:extLst>
              <p:ext uri="{D42A27DB-BD31-4B8C-83A1-F6EECF244321}">
                <p14:modId xmlns:p14="http://schemas.microsoft.com/office/powerpoint/2010/main" val="3971159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5439456"/>
                    </a:ext>
                  </a:extLst>
                </a:gridCol>
                <a:gridCol w="1152144">
                  <a:extLst>
                    <a:ext uri="{9D8B030D-6E8A-4147-A177-3AD203B41FA5}">
                      <a16:colId xmlns:a16="http://schemas.microsoft.com/office/drawing/2014/main" val="673976387"/>
                    </a:ext>
                  </a:extLst>
                </a:gridCol>
                <a:gridCol w="1152144">
                  <a:extLst>
                    <a:ext uri="{9D8B030D-6E8A-4147-A177-3AD203B41FA5}">
                      <a16:colId xmlns:a16="http://schemas.microsoft.com/office/drawing/2014/main" val="518777533"/>
                    </a:ext>
                  </a:extLst>
                </a:gridCol>
                <a:gridCol w="1152144">
                  <a:extLst>
                    <a:ext uri="{9D8B030D-6E8A-4147-A177-3AD203B41FA5}">
                      <a16:colId xmlns:a16="http://schemas.microsoft.com/office/drawing/2014/main" val="3515144051"/>
                    </a:ext>
                  </a:extLst>
                </a:gridCol>
                <a:gridCol w="1152144">
                  <a:extLst>
                    <a:ext uri="{9D8B030D-6E8A-4147-A177-3AD203B41FA5}">
                      <a16:colId xmlns:a16="http://schemas.microsoft.com/office/drawing/2014/main" val="2329450878"/>
                    </a:ext>
                  </a:extLst>
                </a:gridCol>
                <a:gridCol w="1152144">
                  <a:extLst>
                    <a:ext uri="{9D8B030D-6E8A-4147-A177-3AD203B41FA5}">
                      <a16:colId xmlns:a16="http://schemas.microsoft.com/office/drawing/2014/main" val="62149327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417123807"/>
                  </a:ext>
                </a:extLst>
              </a:tr>
              <a:tr h="370840">
                <a:tc>
                  <a:txBody>
                    <a:bodyPr/>
                    <a:lstStyle/>
                    <a:p>
                      <a:r>
                        <a:rPr lang="en-US" sz="1000"/>
                        <a:t>#mtblife</a:t>
                      </a:r>
                    </a:p>
                  </a:txBody>
                  <a:tcPr/>
                </a:tc>
                <a:tc>
                  <a:txBody>
                    <a:bodyPr/>
                    <a:lstStyle/>
                    <a:p>
                      <a:r>
                        <a:rPr lang="en-US" sz="1000"/>
                        <a:t>220</a:t>
                      </a:r>
                    </a:p>
                  </a:txBody>
                  <a:tcPr/>
                </a:tc>
                <a:tc>
                  <a:txBody>
                    <a:bodyPr/>
                    <a:lstStyle/>
                    <a:p>
                      <a:r>
                        <a:rPr lang="en-US" sz="1000"/>
                        <a:t>64.2</a:t>
                      </a:r>
                    </a:p>
                  </a:txBody>
                  <a:tcPr/>
                </a:tc>
                <a:tc>
                  <a:txBody>
                    <a:bodyPr/>
                    <a:lstStyle/>
                    <a:p>
                      <a:r>
                        <a:rPr lang="en-US" sz="1000"/>
                        <a:t>10.027272727273</a:t>
                      </a:r>
                    </a:p>
                  </a:txBody>
                  <a:tcPr/>
                </a:tc>
                <a:tc>
                  <a:txBody>
                    <a:bodyPr/>
                    <a:lstStyle/>
                    <a:p>
                      <a:r>
                        <a:rPr lang="en-US" sz="1000"/>
                        <a:t>2.4909090909091</a:t>
                      </a:r>
                    </a:p>
                  </a:txBody>
                  <a:tcPr/>
                </a:tc>
                <a:tc>
                  <a:txBody>
                    <a:bodyPr/>
                    <a:lstStyle/>
                    <a:p>
                      <a:r>
                        <a:rPr lang="en-US" sz="1000"/>
                        <a:t>76.718181818182</a:t>
                      </a:r>
                    </a:p>
                  </a:txBody>
                  <a:tcPr/>
                </a:tc>
                <a:extLst>
                  <a:ext uri="{0D108BD9-81ED-4DB2-BD59-A6C34878D82A}">
                    <a16:rowId xmlns:a16="http://schemas.microsoft.com/office/drawing/2014/main" val="670829428"/>
                  </a:ext>
                </a:extLst>
              </a:tr>
              <a:tr h="370840">
                <a:tc>
                  <a:txBody>
                    <a:bodyPr/>
                    <a:lstStyle/>
                    <a:p>
                      <a:r>
                        <a:rPr lang="en-US" sz="1000"/>
                        <a:t>#ciclismo</a:t>
                      </a:r>
                    </a:p>
                  </a:txBody>
                  <a:tcPr/>
                </a:tc>
                <a:tc>
                  <a:txBody>
                    <a:bodyPr/>
                    <a:lstStyle/>
                    <a:p>
                      <a:r>
                        <a:rPr lang="en-US" sz="1000"/>
                        <a:t>198</a:t>
                      </a:r>
                    </a:p>
                  </a:txBody>
                  <a:tcPr/>
                </a:tc>
                <a:tc>
                  <a:txBody>
                    <a:bodyPr/>
                    <a:lstStyle/>
                    <a:p>
                      <a:r>
                        <a:rPr lang="en-US" sz="1000"/>
                        <a:t>96.358585858586</a:t>
                      </a:r>
                    </a:p>
                  </a:txBody>
                  <a:tcPr/>
                </a:tc>
                <a:tc>
                  <a:txBody>
                    <a:bodyPr/>
                    <a:lstStyle/>
                    <a:p>
                      <a:r>
                        <a:rPr lang="en-US" sz="1000"/>
                        <a:t>11.489898989899</a:t>
                      </a:r>
                    </a:p>
                  </a:txBody>
                  <a:tcPr/>
                </a:tc>
                <a:tc>
                  <a:txBody>
                    <a:bodyPr/>
                    <a:lstStyle/>
                    <a:p>
                      <a:r>
                        <a:rPr lang="en-US" sz="1000"/>
                        <a:t>3.8535353535354</a:t>
                      </a:r>
                    </a:p>
                  </a:txBody>
                  <a:tcPr/>
                </a:tc>
                <a:tc>
                  <a:txBody>
                    <a:bodyPr/>
                    <a:lstStyle/>
                    <a:p>
                      <a:r>
                        <a:rPr lang="en-US" sz="1000"/>
                        <a:t>111.70202020202</a:t>
                      </a:r>
                    </a:p>
                  </a:txBody>
                  <a:tcPr/>
                </a:tc>
                <a:extLst>
                  <a:ext uri="{0D108BD9-81ED-4DB2-BD59-A6C34878D82A}">
                    <a16:rowId xmlns:a16="http://schemas.microsoft.com/office/drawing/2014/main" val="1852410000"/>
                  </a:ext>
                </a:extLst>
              </a:tr>
              <a:tr h="370840">
                <a:tc>
                  <a:txBody>
                    <a:bodyPr/>
                    <a:lstStyle/>
                    <a:p>
                      <a:r>
                        <a:rPr lang="en-US" sz="1000"/>
                        <a:t>#tubicitumundo</a:t>
                      </a:r>
                    </a:p>
                  </a:txBody>
                  <a:tcPr/>
                </a:tc>
                <a:tc>
                  <a:txBody>
                    <a:bodyPr/>
                    <a:lstStyle/>
                    <a:p>
                      <a:r>
                        <a:rPr lang="en-US" sz="1000"/>
                        <a:t>163</a:t>
                      </a:r>
                    </a:p>
                  </a:txBody>
                  <a:tcPr/>
                </a:tc>
                <a:tc>
                  <a:txBody>
                    <a:bodyPr/>
                    <a:lstStyle/>
                    <a:p>
                      <a:r>
                        <a:rPr lang="en-US" sz="1000"/>
                        <a:t>18.294478527607</a:t>
                      </a:r>
                    </a:p>
                  </a:txBody>
                  <a:tcPr/>
                </a:tc>
                <a:tc>
                  <a:txBody>
                    <a:bodyPr/>
                    <a:lstStyle/>
                    <a:p>
                      <a:r>
                        <a:rPr lang="en-US" sz="1000"/>
                        <a:t>7</a:t>
                      </a:r>
                    </a:p>
                  </a:txBody>
                  <a:tcPr/>
                </a:tc>
                <a:tc>
                  <a:txBody>
                    <a:bodyPr/>
                    <a:lstStyle/>
                    <a:p>
                      <a:r>
                        <a:rPr lang="en-US" sz="1000"/>
                        <a:t>0.63803680981595</a:t>
                      </a:r>
                    </a:p>
                  </a:txBody>
                  <a:tcPr/>
                </a:tc>
                <a:tc>
                  <a:txBody>
                    <a:bodyPr/>
                    <a:lstStyle/>
                    <a:p>
                      <a:r>
                        <a:rPr lang="en-US" sz="1000"/>
                        <a:t>25.932515337423</a:t>
                      </a:r>
                    </a:p>
                  </a:txBody>
                  <a:tcPr/>
                </a:tc>
                <a:extLst>
                  <a:ext uri="{0D108BD9-81ED-4DB2-BD59-A6C34878D82A}">
                    <a16:rowId xmlns:a16="http://schemas.microsoft.com/office/drawing/2014/main" val="2935373279"/>
                  </a:ext>
                </a:extLst>
              </a:tr>
              <a:tr h="370840">
                <a:tc>
                  <a:txBody>
                    <a:bodyPr/>
                    <a:lstStyle/>
                    <a:p>
                      <a:r>
                        <a:rPr lang="en-US" sz="1000"/>
                        <a:t>#mtb</a:t>
                      </a:r>
                    </a:p>
                  </a:txBody>
                  <a:tcPr/>
                </a:tc>
                <a:tc>
                  <a:txBody>
                    <a:bodyPr/>
                    <a:lstStyle/>
                    <a:p>
                      <a:r>
                        <a:rPr lang="en-US" sz="1000"/>
                        <a:t>146</a:t>
                      </a:r>
                    </a:p>
                  </a:txBody>
                  <a:tcPr/>
                </a:tc>
                <a:tc>
                  <a:txBody>
                    <a:bodyPr/>
                    <a:lstStyle/>
                    <a:p>
                      <a:r>
                        <a:rPr lang="en-US" sz="1000"/>
                        <a:t>103.03424657534</a:t>
                      </a:r>
                    </a:p>
                  </a:txBody>
                  <a:tcPr/>
                </a:tc>
                <a:tc>
                  <a:txBody>
                    <a:bodyPr/>
                    <a:lstStyle/>
                    <a:p>
                      <a:r>
                        <a:rPr lang="en-US" sz="1000"/>
                        <a:t>7.972602739726</a:t>
                      </a:r>
                    </a:p>
                  </a:txBody>
                  <a:tcPr/>
                </a:tc>
                <a:tc>
                  <a:txBody>
                    <a:bodyPr/>
                    <a:lstStyle/>
                    <a:p>
                      <a:r>
                        <a:rPr lang="en-US" sz="1000"/>
                        <a:t>4.3698630136986</a:t>
                      </a:r>
                    </a:p>
                  </a:txBody>
                  <a:tcPr/>
                </a:tc>
                <a:tc>
                  <a:txBody>
                    <a:bodyPr/>
                    <a:lstStyle/>
                    <a:p>
                      <a:r>
                        <a:rPr lang="en-US" sz="1000"/>
                        <a:t>115.37671232877</a:t>
                      </a:r>
                    </a:p>
                  </a:txBody>
                  <a:tcPr/>
                </a:tc>
                <a:extLst>
                  <a:ext uri="{0D108BD9-81ED-4DB2-BD59-A6C34878D82A}">
                    <a16:rowId xmlns:a16="http://schemas.microsoft.com/office/drawing/2014/main" val="4001889043"/>
                  </a:ext>
                </a:extLst>
              </a:tr>
              <a:tr h="370840">
                <a:tc>
                  <a:txBody>
                    <a:bodyPr/>
                    <a:lstStyle/>
                    <a:p>
                      <a:r>
                        <a:rPr lang="en-US" sz="1000"/>
                        <a:t>#topmega</a:t>
                      </a:r>
                    </a:p>
                  </a:txBody>
                  <a:tcPr/>
                </a:tc>
                <a:tc>
                  <a:txBody>
                    <a:bodyPr/>
                    <a:lstStyle/>
                    <a:p>
                      <a:r>
                        <a:rPr lang="en-US" sz="1000"/>
                        <a:t>144</a:t>
                      </a:r>
                    </a:p>
                  </a:txBody>
                  <a:tcPr/>
                </a:tc>
                <a:tc>
                  <a:txBody>
                    <a:bodyPr/>
                    <a:lstStyle/>
                    <a:p>
                      <a:r>
                        <a:rPr lang="en-US" sz="1000"/>
                        <a:t>19.75</a:t>
                      </a:r>
                    </a:p>
                  </a:txBody>
                  <a:tcPr/>
                </a:tc>
                <a:tc>
                  <a:txBody>
                    <a:bodyPr/>
                    <a:lstStyle/>
                    <a:p>
                      <a:r>
                        <a:rPr lang="en-US" sz="1000"/>
                        <a:t>8.3402777777778</a:t>
                      </a:r>
                    </a:p>
                  </a:txBody>
                  <a:tcPr/>
                </a:tc>
                <a:tc>
                  <a:txBody>
                    <a:bodyPr/>
                    <a:lstStyle/>
                    <a:p>
                      <a:r>
                        <a:rPr lang="en-US" sz="1000"/>
                        <a:t>0.86111111111111</a:t>
                      </a:r>
                    </a:p>
                  </a:txBody>
                  <a:tcPr/>
                </a:tc>
                <a:tc>
                  <a:txBody>
                    <a:bodyPr/>
                    <a:lstStyle/>
                    <a:p>
                      <a:r>
                        <a:rPr lang="en-US" sz="1000"/>
                        <a:t>28.951388888889</a:t>
                      </a:r>
                    </a:p>
                  </a:txBody>
                  <a:tcPr/>
                </a:tc>
                <a:extLst>
                  <a:ext uri="{0D108BD9-81ED-4DB2-BD59-A6C34878D82A}">
                    <a16:rowId xmlns:a16="http://schemas.microsoft.com/office/drawing/2014/main" val="2118011117"/>
                  </a:ext>
                </a:extLst>
              </a:tr>
              <a:tr h="370840">
                <a:tc>
                  <a:txBody>
                    <a:bodyPr/>
                    <a:lstStyle/>
                    <a:p>
                      <a:r>
                        <a:rPr lang="en-US" sz="1000"/>
                        <a:t>#SomosRaleigh</a:t>
                      </a:r>
                    </a:p>
                  </a:txBody>
                  <a:tcPr/>
                </a:tc>
                <a:tc>
                  <a:txBody>
                    <a:bodyPr/>
                    <a:lstStyle/>
                    <a:p>
                      <a:r>
                        <a:rPr lang="en-US" sz="1000"/>
                        <a:t>118</a:t>
                      </a:r>
                    </a:p>
                  </a:txBody>
                  <a:tcPr/>
                </a:tc>
                <a:tc>
                  <a:txBody>
                    <a:bodyPr/>
                    <a:lstStyle/>
                    <a:p>
                      <a:r>
                        <a:rPr lang="en-US" sz="1000"/>
                        <a:t>8.0508474576271</a:t>
                      </a:r>
                    </a:p>
                  </a:txBody>
                  <a:tcPr/>
                </a:tc>
                <a:tc>
                  <a:txBody>
                    <a:bodyPr/>
                    <a:lstStyle/>
                    <a:p>
                      <a:r>
                        <a:rPr lang="en-US" sz="1000"/>
                        <a:t>1.0847457627119</a:t>
                      </a:r>
                    </a:p>
                  </a:txBody>
                  <a:tcPr/>
                </a:tc>
                <a:tc>
                  <a:txBody>
                    <a:bodyPr/>
                    <a:lstStyle/>
                    <a:p>
                      <a:r>
                        <a:rPr lang="en-US" sz="1000"/>
                        <a:t>0.52542372881356</a:t>
                      </a:r>
                    </a:p>
                  </a:txBody>
                  <a:tcPr/>
                </a:tc>
                <a:tc>
                  <a:txBody>
                    <a:bodyPr/>
                    <a:lstStyle/>
                    <a:p>
                      <a:r>
                        <a:rPr lang="en-US" sz="1000"/>
                        <a:t>9.6610169491525</a:t>
                      </a:r>
                    </a:p>
                  </a:txBody>
                  <a:tcPr/>
                </a:tc>
                <a:extLst>
                  <a:ext uri="{0D108BD9-81ED-4DB2-BD59-A6C34878D82A}">
                    <a16:rowId xmlns:a16="http://schemas.microsoft.com/office/drawing/2014/main" val="3044185751"/>
                  </a:ext>
                </a:extLst>
              </a:tr>
              <a:tr h="370840">
                <a:tc>
                  <a:txBody>
                    <a:bodyPr/>
                    <a:lstStyle/>
                    <a:p>
                      <a:r>
                        <a:rPr lang="en-US" sz="1000"/>
                        <a:t>#bicicletas</a:t>
                      </a:r>
                    </a:p>
                  </a:txBody>
                  <a:tcPr/>
                </a:tc>
                <a:tc>
                  <a:txBody>
                    <a:bodyPr/>
                    <a:lstStyle/>
                    <a:p>
                      <a:r>
                        <a:rPr lang="en-US" sz="1000"/>
                        <a:t>105</a:t>
                      </a:r>
                    </a:p>
                  </a:txBody>
                  <a:tcPr/>
                </a:tc>
                <a:tc>
                  <a:txBody>
                    <a:bodyPr/>
                    <a:lstStyle/>
                    <a:p>
                      <a:r>
                        <a:rPr lang="en-US" sz="1000"/>
                        <a:t>22.657142857143</a:t>
                      </a:r>
                    </a:p>
                  </a:txBody>
                  <a:tcPr/>
                </a:tc>
                <a:tc>
                  <a:txBody>
                    <a:bodyPr/>
                    <a:lstStyle/>
                    <a:p>
                      <a:r>
                        <a:rPr lang="en-US" sz="1000"/>
                        <a:t>7.4285714285714</a:t>
                      </a:r>
                    </a:p>
                  </a:txBody>
                  <a:tcPr/>
                </a:tc>
                <a:tc>
                  <a:txBody>
                    <a:bodyPr/>
                    <a:lstStyle/>
                    <a:p>
                      <a:r>
                        <a:rPr lang="en-US" sz="1000"/>
                        <a:t>0.68571428571429</a:t>
                      </a:r>
                    </a:p>
                  </a:txBody>
                  <a:tcPr/>
                </a:tc>
                <a:tc>
                  <a:txBody>
                    <a:bodyPr/>
                    <a:lstStyle/>
                    <a:p>
                      <a:r>
                        <a:rPr lang="en-US" sz="1000"/>
                        <a:t>30.771428571429</a:t>
                      </a:r>
                    </a:p>
                  </a:txBody>
                  <a:tcPr/>
                </a:tc>
                <a:extLst>
                  <a:ext uri="{0D108BD9-81ED-4DB2-BD59-A6C34878D82A}">
                    <a16:rowId xmlns:a16="http://schemas.microsoft.com/office/drawing/2014/main" val="2421196076"/>
                  </a:ext>
                </a:extLst>
              </a:tr>
              <a:tr h="370840">
                <a:tc>
                  <a:txBody>
                    <a:bodyPr/>
                    <a:lstStyle/>
                    <a:p>
                      <a:r>
                        <a:rPr lang="en-US" sz="1000"/>
                        <a:t>#cycling</a:t>
                      </a:r>
                    </a:p>
                  </a:txBody>
                  <a:tcPr/>
                </a:tc>
                <a:tc>
                  <a:txBody>
                    <a:bodyPr/>
                    <a:lstStyle/>
                    <a:p>
                      <a:r>
                        <a:rPr lang="en-US" sz="1000"/>
                        <a:t>103</a:t>
                      </a:r>
                    </a:p>
                  </a:txBody>
                  <a:tcPr/>
                </a:tc>
                <a:tc>
                  <a:txBody>
                    <a:bodyPr/>
                    <a:lstStyle/>
                    <a:p>
                      <a:r>
                        <a:rPr lang="en-US" sz="1000"/>
                        <a:t>165.2427184466</a:t>
                      </a:r>
                    </a:p>
                  </a:txBody>
                  <a:tcPr/>
                </a:tc>
                <a:tc>
                  <a:txBody>
                    <a:bodyPr/>
                    <a:lstStyle/>
                    <a:p>
                      <a:r>
                        <a:rPr lang="en-US" sz="1000"/>
                        <a:t>14.271844660194</a:t>
                      </a:r>
                    </a:p>
                  </a:txBody>
                  <a:tcPr/>
                </a:tc>
                <a:tc>
                  <a:txBody>
                    <a:bodyPr/>
                    <a:lstStyle/>
                    <a:p>
                      <a:r>
                        <a:rPr lang="en-US" sz="1000"/>
                        <a:t>7.2038834951456</a:t>
                      </a:r>
                    </a:p>
                  </a:txBody>
                  <a:tcPr/>
                </a:tc>
                <a:tc>
                  <a:txBody>
                    <a:bodyPr/>
                    <a:lstStyle/>
                    <a:p>
                      <a:r>
                        <a:rPr lang="en-US" sz="1000"/>
                        <a:t>186.71844660194</a:t>
                      </a:r>
                    </a:p>
                  </a:txBody>
                  <a:tcPr/>
                </a:tc>
                <a:extLst>
                  <a:ext uri="{0D108BD9-81ED-4DB2-BD59-A6C34878D82A}">
                    <a16:rowId xmlns:a16="http://schemas.microsoft.com/office/drawing/2014/main" val="3537523580"/>
                  </a:ext>
                </a:extLst>
              </a:tr>
              <a:tr h="370840">
                <a:tc>
                  <a:txBody>
                    <a:bodyPr/>
                    <a:lstStyle/>
                    <a:p>
                      <a:r>
                        <a:rPr lang="en-US" sz="1000"/>
                        <a:t>#bike</a:t>
                      </a:r>
                    </a:p>
                  </a:txBody>
                  <a:tcPr/>
                </a:tc>
                <a:tc>
                  <a:txBody>
                    <a:bodyPr/>
                    <a:lstStyle/>
                    <a:p>
                      <a:r>
                        <a:rPr lang="en-US" sz="1000"/>
                        <a:t>98</a:t>
                      </a:r>
                    </a:p>
                  </a:txBody>
                  <a:tcPr/>
                </a:tc>
                <a:tc>
                  <a:txBody>
                    <a:bodyPr/>
                    <a:lstStyle/>
                    <a:p>
                      <a:r>
                        <a:rPr lang="en-US" sz="1000"/>
                        <a:t>145.20408163265</a:t>
                      </a:r>
                    </a:p>
                  </a:txBody>
                  <a:tcPr/>
                </a:tc>
                <a:tc>
                  <a:txBody>
                    <a:bodyPr/>
                    <a:lstStyle/>
                    <a:p>
                      <a:r>
                        <a:rPr lang="en-US" sz="1000"/>
                        <a:t>10.163265306122</a:t>
                      </a:r>
                    </a:p>
                  </a:txBody>
                  <a:tcPr/>
                </a:tc>
                <a:tc>
                  <a:txBody>
                    <a:bodyPr/>
                    <a:lstStyle/>
                    <a:p>
                      <a:r>
                        <a:rPr lang="en-US" sz="1000"/>
                        <a:t>5.1530612244898</a:t>
                      </a:r>
                    </a:p>
                  </a:txBody>
                  <a:tcPr/>
                </a:tc>
                <a:tc>
                  <a:txBody>
                    <a:bodyPr/>
                    <a:lstStyle/>
                    <a:p>
                      <a:r>
                        <a:rPr lang="en-US" sz="1000"/>
                        <a:t>160.52040816327</a:t>
                      </a:r>
                    </a:p>
                  </a:txBody>
                  <a:tcPr/>
                </a:tc>
                <a:extLst>
                  <a:ext uri="{0D108BD9-81ED-4DB2-BD59-A6C34878D82A}">
                    <a16:rowId xmlns:a16="http://schemas.microsoft.com/office/drawing/2014/main" val="4012026617"/>
                  </a:ext>
                </a:extLst>
              </a:tr>
              <a:tr h="370840">
                <a:tc>
                  <a:txBody>
                    <a:bodyPr/>
                    <a:lstStyle/>
                    <a:p>
                      <a:r>
                        <a:rPr lang="en-US" sz="1000"/>
                        <a:t>#bicicleta</a:t>
                      </a:r>
                    </a:p>
                  </a:txBody>
                  <a:tcPr/>
                </a:tc>
                <a:tc>
                  <a:txBody>
                    <a:bodyPr/>
                    <a:lstStyle/>
                    <a:p>
                      <a:r>
                        <a:rPr lang="en-US" sz="1000"/>
                        <a:t>91</a:t>
                      </a:r>
                    </a:p>
                  </a:txBody>
                  <a:tcPr/>
                </a:tc>
                <a:tc>
                  <a:txBody>
                    <a:bodyPr/>
                    <a:lstStyle/>
                    <a:p>
                      <a:r>
                        <a:rPr lang="en-US" sz="1000"/>
                        <a:t>124.17582417582</a:t>
                      </a:r>
                    </a:p>
                  </a:txBody>
                  <a:tcPr/>
                </a:tc>
                <a:tc>
                  <a:txBody>
                    <a:bodyPr/>
                    <a:lstStyle/>
                    <a:p>
                      <a:r>
                        <a:rPr lang="en-US" sz="1000"/>
                        <a:t>11.813186813187</a:t>
                      </a:r>
                    </a:p>
                  </a:txBody>
                  <a:tcPr/>
                </a:tc>
                <a:tc>
                  <a:txBody>
                    <a:bodyPr/>
                    <a:lstStyle/>
                    <a:p>
                      <a:r>
                        <a:rPr lang="en-US" sz="1000"/>
                        <a:t>4.0769230769231</a:t>
                      </a:r>
                    </a:p>
                  </a:txBody>
                  <a:tcPr/>
                </a:tc>
                <a:tc>
                  <a:txBody>
                    <a:bodyPr/>
                    <a:lstStyle/>
                    <a:p>
                      <a:r>
                        <a:rPr lang="en-US" sz="1000"/>
                        <a:t>140.06593406593</a:t>
                      </a:r>
                    </a:p>
                  </a:txBody>
                  <a:tcPr/>
                </a:tc>
                <a:extLst>
                  <a:ext uri="{0D108BD9-81ED-4DB2-BD59-A6C34878D82A}">
                    <a16:rowId xmlns:a16="http://schemas.microsoft.com/office/drawing/2014/main" val="2683925130"/>
                  </a:ext>
                </a:extLst>
              </a:tr>
            </a:tbl>
          </a:graphicData>
        </a:graphic>
      </p:graphicFrame>
      <p:sp>
        <p:nvSpPr>
          <p:cNvPr id="4" name="Text Placeholder 3">
            <a:extLst>
              <a:ext uri="{FF2B5EF4-FFF2-40B4-BE49-F238E27FC236}">
                <a16:creationId xmlns:a16="http://schemas.microsoft.com/office/drawing/2014/main" id="{054120EB-F547-4579-80F9-021D5680FB7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53605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42098-E76C-4F42-8EDB-8CE2FB226EF2}"/>
              </a:ext>
            </a:extLst>
          </p:cNvPr>
          <p:cNvSpPr>
            <a:spLocks noGrp="1"/>
          </p:cNvSpPr>
          <p:nvPr>
            <p:ph type="title"/>
          </p:nvPr>
        </p:nvSpPr>
        <p:spPr/>
        <p:txBody>
          <a:bodyPr/>
          <a:lstStyle/>
          <a:p>
            <a:r>
              <a:rPr lang="en-US"/>
              <a:t>Facebook Post Table + Reactions | Teknialbikes - 1 of 26</a:t>
            </a:r>
          </a:p>
        </p:txBody>
      </p:sp>
      <p:graphicFrame>
        <p:nvGraphicFramePr>
          <p:cNvPr id="5" name="Table Placeholder 4">
            <a:extLst>
              <a:ext uri="{FF2B5EF4-FFF2-40B4-BE49-F238E27FC236}">
                <a16:creationId xmlns:a16="http://schemas.microsoft.com/office/drawing/2014/main" id="{DF256804-B600-4BE1-8722-9C96545FC71F}"/>
              </a:ext>
            </a:extLst>
          </p:cNvPr>
          <p:cNvGraphicFramePr>
            <a:graphicFrameLocks noGrp="1"/>
          </p:cNvGraphicFramePr>
          <p:nvPr>
            <p:ph type="tbl" sz="quarter" idx="13"/>
            <p:extLst>
              <p:ext uri="{D42A27DB-BD31-4B8C-83A1-F6EECF244321}">
                <p14:modId xmlns:p14="http://schemas.microsoft.com/office/powerpoint/2010/main" val="2463880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6149787"/>
                    </a:ext>
                  </a:extLst>
                </a:gridCol>
                <a:gridCol w="493776">
                  <a:extLst>
                    <a:ext uri="{9D8B030D-6E8A-4147-A177-3AD203B41FA5}">
                      <a16:colId xmlns:a16="http://schemas.microsoft.com/office/drawing/2014/main" val="3759496906"/>
                    </a:ext>
                  </a:extLst>
                </a:gridCol>
                <a:gridCol w="493776">
                  <a:extLst>
                    <a:ext uri="{9D8B030D-6E8A-4147-A177-3AD203B41FA5}">
                      <a16:colId xmlns:a16="http://schemas.microsoft.com/office/drawing/2014/main" val="4137835580"/>
                    </a:ext>
                  </a:extLst>
                </a:gridCol>
                <a:gridCol w="493776">
                  <a:extLst>
                    <a:ext uri="{9D8B030D-6E8A-4147-A177-3AD203B41FA5}">
                      <a16:colId xmlns:a16="http://schemas.microsoft.com/office/drawing/2014/main" val="111453360"/>
                    </a:ext>
                  </a:extLst>
                </a:gridCol>
                <a:gridCol w="493776">
                  <a:extLst>
                    <a:ext uri="{9D8B030D-6E8A-4147-A177-3AD203B41FA5}">
                      <a16:colId xmlns:a16="http://schemas.microsoft.com/office/drawing/2014/main" val="901960224"/>
                    </a:ext>
                  </a:extLst>
                </a:gridCol>
                <a:gridCol w="493776">
                  <a:extLst>
                    <a:ext uri="{9D8B030D-6E8A-4147-A177-3AD203B41FA5}">
                      <a16:colId xmlns:a16="http://schemas.microsoft.com/office/drawing/2014/main" val="1083212323"/>
                    </a:ext>
                  </a:extLst>
                </a:gridCol>
                <a:gridCol w="493776">
                  <a:extLst>
                    <a:ext uri="{9D8B030D-6E8A-4147-A177-3AD203B41FA5}">
                      <a16:colId xmlns:a16="http://schemas.microsoft.com/office/drawing/2014/main" val="2535851568"/>
                    </a:ext>
                  </a:extLst>
                </a:gridCol>
                <a:gridCol w="493776">
                  <a:extLst>
                    <a:ext uri="{9D8B030D-6E8A-4147-A177-3AD203B41FA5}">
                      <a16:colId xmlns:a16="http://schemas.microsoft.com/office/drawing/2014/main" val="3719485338"/>
                    </a:ext>
                  </a:extLst>
                </a:gridCol>
                <a:gridCol w="493776">
                  <a:extLst>
                    <a:ext uri="{9D8B030D-6E8A-4147-A177-3AD203B41FA5}">
                      <a16:colId xmlns:a16="http://schemas.microsoft.com/office/drawing/2014/main" val="4179538241"/>
                    </a:ext>
                  </a:extLst>
                </a:gridCol>
                <a:gridCol w="493776">
                  <a:extLst>
                    <a:ext uri="{9D8B030D-6E8A-4147-A177-3AD203B41FA5}">
                      <a16:colId xmlns:a16="http://schemas.microsoft.com/office/drawing/2014/main" val="2242354390"/>
                    </a:ext>
                  </a:extLst>
                </a:gridCol>
                <a:gridCol w="493776">
                  <a:extLst>
                    <a:ext uri="{9D8B030D-6E8A-4147-A177-3AD203B41FA5}">
                      <a16:colId xmlns:a16="http://schemas.microsoft.com/office/drawing/2014/main" val="929370274"/>
                    </a:ext>
                  </a:extLst>
                </a:gridCol>
                <a:gridCol w="493776">
                  <a:extLst>
                    <a:ext uri="{9D8B030D-6E8A-4147-A177-3AD203B41FA5}">
                      <a16:colId xmlns:a16="http://schemas.microsoft.com/office/drawing/2014/main" val="1663403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497375"/>
                  </a:ext>
                </a:extLst>
              </a:tr>
            </a:tbl>
          </a:graphicData>
        </a:graphic>
      </p:graphicFrame>
      <p:sp>
        <p:nvSpPr>
          <p:cNvPr id="4" name="Text Placeholder 3">
            <a:extLst>
              <a:ext uri="{FF2B5EF4-FFF2-40B4-BE49-F238E27FC236}">
                <a16:creationId xmlns:a16="http://schemas.microsoft.com/office/drawing/2014/main" id="{FB290784-C48A-46A6-877C-0538D6227E0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89226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6C0D4-7E8C-467F-BE8C-627395937809}"/>
              </a:ext>
            </a:extLst>
          </p:cNvPr>
          <p:cNvSpPr>
            <a:spLocks noGrp="1"/>
          </p:cNvSpPr>
          <p:nvPr>
            <p:ph type="title"/>
          </p:nvPr>
        </p:nvSpPr>
        <p:spPr/>
        <p:txBody>
          <a:bodyPr/>
          <a:lstStyle/>
          <a:p>
            <a:r>
              <a:rPr lang="en-US"/>
              <a:t>Facebook Post Table + Reactions | Teknialbikes - 2 of 26</a:t>
            </a:r>
          </a:p>
        </p:txBody>
      </p:sp>
      <p:graphicFrame>
        <p:nvGraphicFramePr>
          <p:cNvPr id="5" name="Table Placeholder 4">
            <a:extLst>
              <a:ext uri="{FF2B5EF4-FFF2-40B4-BE49-F238E27FC236}">
                <a16:creationId xmlns:a16="http://schemas.microsoft.com/office/drawing/2014/main" id="{F76AFD28-376F-4629-9949-D869A0E643CC}"/>
              </a:ext>
            </a:extLst>
          </p:cNvPr>
          <p:cNvGraphicFramePr>
            <a:graphicFrameLocks noGrp="1"/>
          </p:cNvGraphicFramePr>
          <p:nvPr>
            <p:ph type="tbl" sz="quarter" idx="13"/>
            <p:extLst>
              <p:ext uri="{D42A27DB-BD31-4B8C-83A1-F6EECF244321}">
                <p14:modId xmlns:p14="http://schemas.microsoft.com/office/powerpoint/2010/main" val="321116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6832112"/>
                    </a:ext>
                  </a:extLst>
                </a:gridCol>
                <a:gridCol w="493776">
                  <a:extLst>
                    <a:ext uri="{9D8B030D-6E8A-4147-A177-3AD203B41FA5}">
                      <a16:colId xmlns:a16="http://schemas.microsoft.com/office/drawing/2014/main" val="103866443"/>
                    </a:ext>
                  </a:extLst>
                </a:gridCol>
                <a:gridCol w="493776">
                  <a:extLst>
                    <a:ext uri="{9D8B030D-6E8A-4147-A177-3AD203B41FA5}">
                      <a16:colId xmlns:a16="http://schemas.microsoft.com/office/drawing/2014/main" val="1086968490"/>
                    </a:ext>
                  </a:extLst>
                </a:gridCol>
                <a:gridCol w="493776">
                  <a:extLst>
                    <a:ext uri="{9D8B030D-6E8A-4147-A177-3AD203B41FA5}">
                      <a16:colId xmlns:a16="http://schemas.microsoft.com/office/drawing/2014/main" val="371926258"/>
                    </a:ext>
                  </a:extLst>
                </a:gridCol>
                <a:gridCol w="493776">
                  <a:extLst>
                    <a:ext uri="{9D8B030D-6E8A-4147-A177-3AD203B41FA5}">
                      <a16:colId xmlns:a16="http://schemas.microsoft.com/office/drawing/2014/main" val="1104225467"/>
                    </a:ext>
                  </a:extLst>
                </a:gridCol>
                <a:gridCol w="493776">
                  <a:extLst>
                    <a:ext uri="{9D8B030D-6E8A-4147-A177-3AD203B41FA5}">
                      <a16:colId xmlns:a16="http://schemas.microsoft.com/office/drawing/2014/main" val="2870750903"/>
                    </a:ext>
                  </a:extLst>
                </a:gridCol>
                <a:gridCol w="493776">
                  <a:extLst>
                    <a:ext uri="{9D8B030D-6E8A-4147-A177-3AD203B41FA5}">
                      <a16:colId xmlns:a16="http://schemas.microsoft.com/office/drawing/2014/main" val="2315224987"/>
                    </a:ext>
                  </a:extLst>
                </a:gridCol>
                <a:gridCol w="493776">
                  <a:extLst>
                    <a:ext uri="{9D8B030D-6E8A-4147-A177-3AD203B41FA5}">
                      <a16:colId xmlns:a16="http://schemas.microsoft.com/office/drawing/2014/main" val="307123550"/>
                    </a:ext>
                  </a:extLst>
                </a:gridCol>
                <a:gridCol w="493776">
                  <a:extLst>
                    <a:ext uri="{9D8B030D-6E8A-4147-A177-3AD203B41FA5}">
                      <a16:colId xmlns:a16="http://schemas.microsoft.com/office/drawing/2014/main" val="54509829"/>
                    </a:ext>
                  </a:extLst>
                </a:gridCol>
                <a:gridCol w="493776">
                  <a:extLst>
                    <a:ext uri="{9D8B030D-6E8A-4147-A177-3AD203B41FA5}">
                      <a16:colId xmlns:a16="http://schemas.microsoft.com/office/drawing/2014/main" val="1218336898"/>
                    </a:ext>
                  </a:extLst>
                </a:gridCol>
                <a:gridCol w="493776">
                  <a:extLst>
                    <a:ext uri="{9D8B030D-6E8A-4147-A177-3AD203B41FA5}">
                      <a16:colId xmlns:a16="http://schemas.microsoft.com/office/drawing/2014/main" val="2433897240"/>
                    </a:ext>
                  </a:extLst>
                </a:gridCol>
                <a:gridCol w="493776">
                  <a:extLst>
                    <a:ext uri="{9D8B030D-6E8A-4147-A177-3AD203B41FA5}">
                      <a16:colId xmlns:a16="http://schemas.microsoft.com/office/drawing/2014/main" val="590347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75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- 2021-01-06 20:34:17</a:t>
                      </a:r>
                      <a:r>
                        <a:rPr kumimoji="0" lang="es-ES" sz="1000" b="0" i="0" u="none" strike="noStrike" kern="1200" cap="none" spc="0" normalizeH="0" baseline="0" noProof="0">
                          <a:ln>
                            <a:noFill/>
                          </a:ln>
                          <a:solidFill>
                            <a:prstClr val="black"/>
                          </a:solidFill>
                          <a:effectLst/>
                          <a:uLnTx/>
                          <a:uFillTx/>
                          <a:latin typeface="+mn-lt"/>
                          <a:ea typeface="+mn-ea"/>
                          <a:cs typeface="+mn-cs"/>
                        </a:rPr>
                        <a:t>
 Manu Ginobili ya está en Argentina 
y este verano estaremos acompañándolo día a día junto a la #VenzoEtna y la #VenzoRaptor.
.
Que más decir que se nos infla el pecho de alegría de poder  acompañar a uno de los mejores deportistas de la historia de nuestro país. 🤩
.
Gracias Manu, esperamos verte pronto  sumando kilómetros de felicidad con las #VenzoBikes junto a tu gran amigo Fabricio Oberto 🔥
.
.
#Venzo #SomosVenzo #ViviVenzo #ciclismo #bike #bicicleta #cycling #cyclinglifestyle #cyclingphotos #cyclinglife #mtb #ciclismoargentino #mountainbike #manuginobili #ciclismoderuta #nba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42569558"/>
                  </a:ext>
                </a:extLst>
              </a:tr>
            </a:tbl>
          </a:graphicData>
        </a:graphic>
      </p:graphicFrame>
      <p:sp>
        <p:nvSpPr>
          <p:cNvPr id="4" name="Text Placeholder 3">
            <a:extLst>
              <a:ext uri="{FF2B5EF4-FFF2-40B4-BE49-F238E27FC236}">
                <a16:creationId xmlns:a16="http://schemas.microsoft.com/office/drawing/2014/main" id="{5E0C3F20-0324-4845-B4C6-072D99534E6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17512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B9A73-78C0-4337-9A84-A5086052FD04}"/>
              </a:ext>
            </a:extLst>
          </p:cNvPr>
          <p:cNvSpPr>
            <a:spLocks noGrp="1"/>
          </p:cNvSpPr>
          <p:nvPr>
            <p:ph type="title"/>
          </p:nvPr>
        </p:nvSpPr>
        <p:spPr/>
        <p:txBody>
          <a:bodyPr/>
          <a:lstStyle/>
          <a:p>
            <a:r>
              <a:rPr lang="en-US"/>
              <a:t>Facebook Post Table + Reactions | Teknialbikes - 3 of 26</a:t>
            </a:r>
          </a:p>
        </p:txBody>
      </p:sp>
      <p:graphicFrame>
        <p:nvGraphicFramePr>
          <p:cNvPr id="5" name="Table Placeholder 4">
            <a:extLst>
              <a:ext uri="{FF2B5EF4-FFF2-40B4-BE49-F238E27FC236}">
                <a16:creationId xmlns:a16="http://schemas.microsoft.com/office/drawing/2014/main" id="{2FB9F595-FB08-4679-9D15-D4555C36D230}"/>
              </a:ext>
            </a:extLst>
          </p:cNvPr>
          <p:cNvGraphicFramePr>
            <a:graphicFrameLocks noGrp="1"/>
          </p:cNvGraphicFramePr>
          <p:nvPr>
            <p:ph type="tbl" sz="quarter" idx="13"/>
            <p:extLst>
              <p:ext uri="{D42A27DB-BD31-4B8C-83A1-F6EECF244321}">
                <p14:modId xmlns:p14="http://schemas.microsoft.com/office/powerpoint/2010/main" val="1524488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6699398"/>
                    </a:ext>
                  </a:extLst>
                </a:gridCol>
                <a:gridCol w="493776">
                  <a:extLst>
                    <a:ext uri="{9D8B030D-6E8A-4147-A177-3AD203B41FA5}">
                      <a16:colId xmlns:a16="http://schemas.microsoft.com/office/drawing/2014/main" val="209115745"/>
                    </a:ext>
                  </a:extLst>
                </a:gridCol>
                <a:gridCol w="493776">
                  <a:extLst>
                    <a:ext uri="{9D8B030D-6E8A-4147-A177-3AD203B41FA5}">
                      <a16:colId xmlns:a16="http://schemas.microsoft.com/office/drawing/2014/main" val="1226540375"/>
                    </a:ext>
                  </a:extLst>
                </a:gridCol>
                <a:gridCol w="493776">
                  <a:extLst>
                    <a:ext uri="{9D8B030D-6E8A-4147-A177-3AD203B41FA5}">
                      <a16:colId xmlns:a16="http://schemas.microsoft.com/office/drawing/2014/main" val="3836252300"/>
                    </a:ext>
                  </a:extLst>
                </a:gridCol>
                <a:gridCol w="493776">
                  <a:extLst>
                    <a:ext uri="{9D8B030D-6E8A-4147-A177-3AD203B41FA5}">
                      <a16:colId xmlns:a16="http://schemas.microsoft.com/office/drawing/2014/main" val="3751198847"/>
                    </a:ext>
                  </a:extLst>
                </a:gridCol>
                <a:gridCol w="493776">
                  <a:extLst>
                    <a:ext uri="{9D8B030D-6E8A-4147-A177-3AD203B41FA5}">
                      <a16:colId xmlns:a16="http://schemas.microsoft.com/office/drawing/2014/main" val="3696950630"/>
                    </a:ext>
                  </a:extLst>
                </a:gridCol>
                <a:gridCol w="493776">
                  <a:extLst>
                    <a:ext uri="{9D8B030D-6E8A-4147-A177-3AD203B41FA5}">
                      <a16:colId xmlns:a16="http://schemas.microsoft.com/office/drawing/2014/main" val="1029691209"/>
                    </a:ext>
                  </a:extLst>
                </a:gridCol>
                <a:gridCol w="493776">
                  <a:extLst>
                    <a:ext uri="{9D8B030D-6E8A-4147-A177-3AD203B41FA5}">
                      <a16:colId xmlns:a16="http://schemas.microsoft.com/office/drawing/2014/main" val="1511199945"/>
                    </a:ext>
                  </a:extLst>
                </a:gridCol>
                <a:gridCol w="493776">
                  <a:extLst>
                    <a:ext uri="{9D8B030D-6E8A-4147-A177-3AD203B41FA5}">
                      <a16:colId xmlns:a16="http://schemas.microsoft.com/office/drawing/2014/main" val="3355821200"/>
                    </a:ext>
                  </a:extLst>
                </a:gridCol>
                <a:gridCol w="493776">
                  <a:extLst>
                    <a:ext uri="{9D8B030D-6E8A-4147-A177-3AD203B41FA5}">
                      <a16:colId xmlns:a16="http://schemas.microsoft.com/office/drawing/2014/main" val="859821533"/>
                    </a:ext>
                  </a:extLst>
                </a:gridCol>
                <a:gridCol w="493776">
                  <a:extLst>
                    <a:ext uri="{9D8B030D-6E8A-4147-A177-3AD203B41FA5}">
                      <a16:colId xmlns:a16="http://schemas.microsoft.com/office/drawing/2014/main" val="3812421609"/>
                    </a:ext>
                  </a:extLst>
                </a:gridCol>
                <a:gridCol w="493776">
                  <a:extLst>
                    <a:ext uri="{9D8B030D-6E8A-4147-A177-3AD203B41FA5}">
                      <a16:colId xmlns:a16="http://schemas.microsoft.com/office/drawing/2014/main" val="138809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692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- 2021-04-29 14:15:51</a:t>
                      </a:r>
                      <a:r>
                        <a:rPr kumimoji="0" lang="en-US" sz="1000" b="0" i="0" u="none" strike="noStrike" kern="1200" cap="none" spc="0" normalizeH="0" baseline="0" noProof="0">
                          <a:ln>
                            <a:noFill/>
                          </a:ln>
                          <a:solidFill>
                            <a:prstClr val="black"/>
                          </a:solidFill>
                          <a:effectLst/>
                          <a:uLnTx/>
                          <a:uFillTx/>
                          <a:latin typeface="+mn-lt"/>
                          <a:ea typeface="+mn-ea"/>
                          <a:cs typeface="+mn-cs"/>
                        </a:rPr>
                        <a:t>
 🖤EOLO evo🖤
Un clásico de nuestra marca.
La #bicicleta ideal para comenzar en el mundo del #ciclismo.
La compañera fiel para paseos y salidas rurales o urbanas.
Robusta, rígida y súper resistente 💪🏻🔥
.
.
Viene equipada de la siguiente manera:
🖤Cuadro Venzo Eolo Rod.29 - Aluminio 6061
🖤Horquilla R.29 Suntour XCM con regulación + bloqueo en botella
🖤Transmisión Full #SHIMANO 24 velocidades
🖤Sistema de Frenos Shimano a Disco Mecánico
🖤Ruedas Venzo Rod.29
• Llanta doble pared 
• Mazas a rulemanes
• Cubiertas Chaoyang 29 x 2.00
🖤Componentes Venzo de Aluminio
 (Asiento, ahead, p.silla y forma)
.
.
#venzo #somosvenzo #venzobikes #eolo #mtb #mtblife #mountainbike #cycling #bike #biker #venzobike #vivivenzo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8633600"/>
                  </a:ext>
                </a:extLst>
              </a:tr>
            </a:tbl>
          </a:graphicData>
        </a:graphic>
      </p:graphicFrame>
      <p:sp>
        <p:nvSpPr>
          <p:cNvPr id="4" name="Text Placeholder 3">
            <a:extLst>
              <a:ext uri="{FF2B5EF4-FFF2-40B4-BE49-F238E27FC236}">
                <a16:creationId xmlns:a16="http://schemas.microsoft.com/office/drawing/2014/main" id="{E2FD0104-971E-4C5F-98C4-152F9A1229B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39799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543B7-C213-4776-95A7-757A3C0A5B61}"/>
              </a:ext>
            </a:extLst>
          </p:cNvPr>
          <p:cNvSpPr>
            <a:spLocks noGrp="1"/>
          </p:cNvSpPr>
          <p:nvPr>
            <p:ph type="title"/>
          </p:nvPr>
        </p:nvSpPr>
        <p:spPr/>
        <p:txBody>
          <a:bodyPr/>
          <a:lstStyle/>
          <a:p>
            <a:r>
              <a:rPr lang="en-US"/>
              <a:t>Facebook Post Table + Reactions | Teknialbikes - 4 of 26</a:t>
            </a:r>
          </a:p>
        </p:txBody>
      </p:sp>
      <p:graphicFrame>
        <p:nvGraphicFramePr>
          <p:cNvPr id="5" name="Table Placeholder 4">
            <a:extLst>
              <a:ext uri="{FF2B5EF4-FFF2-40B4-BE49-F238E27FC236}">
                <a16:creationId xmlns:a16="http://schemas.microsoft.com/office/drawing/2014/main" id="{DAB70668-5BE0-4EE4-B0D2-23C2CDE3AF71}"/>
              </a:ext>
            </a:extLst>
          </p:cNvPr>
          <p:cNvGraphicFramePr>
            <a:graphicFrameLocks noGrp="1"/>
          </p:cNvGraphicFramePr>
          <p:nvPr>
            <p:ph type="tbl" sz="quarter" idx="13"/>
            <p:extLst>
              <p:ext uri="{D42A27DB-BD31-4B8C-83A1-F6EECF244321}">
                <p14:modId xmlns:p14="http://schemas.microsoft.com/office/powerpoint/2010/main" val="124134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0651090"/>
                    </a:ext>
                  </a:extLst>
                </a:gridCol>
                <a:gridCol w="493776">
                  <a:extLst>
                    <a:ext uri="{9D8B030D-6E8A-4147-A177-3AD203B41FA5}">
                      <a16:colId xmlns:a16="http://schemas.microsoft.com/office/drawing/2014/main" val="682681371"/>
                    </a:ext>
                  </a:extLst>
                </a:gridCol>
                <a:gridCol w="493776">
                  <a:extLst>
                    <a:ext uri="{9D8B030D-6E8A-4147-A177-3AD203B41FA5}">
                      <a16:colId xmlns:a16="http://schemas.microsoft.com/office/drawing/2014/main" val="3942466204"/>
                    </a:ext>
                  </a:extLst>
                </a:gridCol>
                <a:gridCol w="493776">
                  <a:extLst>
                    <a:ext uri="{9D8B030D-6E8A-4147-A177-3AD203B41FA5}">
                      <a16:colId xmlns:a16="http://schemas.microsoft.com/office/drawing/2014/main" val="2253315123"/>
                    </a:ext>
                  </a:extLst>
                </a:gridCol>
                <a:gridCol w="493776">
                  <a:extLst>
                    <a:ext uri="{9D8B030D-6E8A-4147-A177-3AD203B41FA5}">
                      <a16:colId xmlns:a16="http://schemas.microsoft.com/office/drawing/2014/main" val="2410071708"/>
                    </a:ext>
                  </a:extLst>
                </a:gridCol>
                <a:gridCol w="493776">
                  <a:extLst>
                    <a:ext uri="{9D8B030D-6E8A-4147-A177-3AD203B41FA5}">
                      <a16:colId xmlns:a16="http://schemas.microsoft.com/office/drawing/2014/main" val="2468622295"/>
                    </a:ext>
                  </a:extLst>
                </a:gridCol>
                <a:gridCol w="493776">
                  <a:extLst>
                    <a:ext uri="{9D8B030D-6E8A-4147-A177-3AD203B41FA5}">
                      <a16:colId xmlns:a16="http://schemas.microsoft.com/office/drawing/2014/main" val="1189477367"/>
                    </a:ext>
                  </a:extLst>
                </a:gridCol>
                <a:gridCol w="493776">
                  <a:extLst>
                    <a:ext uri="{9D8B030D-6E8A-4147-A177-3AD203B41FA5}">
                      <a16:colId xmlns:a16="http://schemas.microsoft.com/office/drawing/2014/main" val="1816725464"/>
                    </a:ext>
                  </a:extLst>
                </a:gridCol>
                <a:gridCol w="493776">
                  <a:extLst>
                    <a:ext uri="{9D8B030D-6E8A-4147-A177-3AD203B41FA5}">
                      <a16:colId xmlns:a16="http://schemas.microsoft.com/office/drawing/2014/main" val="2733369793"/>
                    </a:ext>
                  </a:extLst>
                </a:gridCol>
                <a:gridCol w="493776">
                  <a:extLst>
                    <a:ext uri="{9D8B030D-6E8A-4147-A177-3AD203B41FA5}">
                      <a16:colId xmlns:a16="http://schemas.microsoft.com/office/drawing/2014/main" val="3163372235"/>
                    </a:ext>
                  </a:extLst>
                </a:gridCol>
                <a:gridCol w="493776">
                  <a:extLst>
                    <a:ext uri="{9D8B030D-6E8A-4147-A177-3AD203B41FA5}">
                      <a16:colId xmlns:a16="http://schemas.microsoft.com/office/drawing/2014/main" val="3042980555"/>
                    </a:ext>
                  </a:extLst>
                </a:gridCol>
                <a:gridCol w="493776">
                  <a:extLst>
                    <a:ext uri="{9D8B030D-6E8A-4147-A177-3AD203B41FA5}">
                      <a16:colId xmlns:a16="http://schemas.microsoft.com/office/drawing/2014/main" val="379030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465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- 2021-07-29 12:45:22</a:t>
                      </a:r>
                      <a:r>
                        <a:rPr kumimoji="0" lang="en-US" sz="1000" b="0" i="0" u="none" strike="noStrike" kern="1200" cap="none" spc="0" normalizeH="0" baseline="0" noProof="0">
                          <a:ln>
                            <a:noFill/>
                          </a:ln>
                          <a:solidFill>
                            <a:prstClr val="black"/>
                          </a:solidFill>
                          <a:effectLst/>
                          <a:uLnTx/>
                          <a:uFillTx/>
                          <a:latin typeface="+mn-lt"/>
                          <a:ea typeface="+mn-ea"/>
                          <a:cs typeface="+mn-cs"/>
                        </a:rPr>
                        <a:t>
 💥CRECÉ CON VENZO💥
.
Se acerca el Mes de la Niñez, y para ellos LO MEJOR, siempre! .
Que el deporte y el juego al aire libre sean una prioridad para los niños de hoy, que la diversión esté acompañada de un estilo de vida saludable para que crezcan fuertes y felices!! 😍
. . En las fotos:
🔥 #VENZOSKYLINE Rodado 26 🔥
.
.
Encontrá toda la info en nuestra página web 
👉🏻  http://venzoargentina.com.ar/bicicleta/venzo-skyline-evo-rodado-26/   👈🏻
 ________
#venzo #somosvenzo #vivivenzo #ciclismo #bike #bicicleta #cycling #cyclinglifestyle #cyclingphotos #cyclinglife #mtb #mtblife #venzobike #biker #mountainbike #ciclismoargentino #venzobikes #diadelniño #niños #kids #crececonvenzo 
.
Conseguila en todas las #BicicleteriasVenzo del país.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52989194"/>
                  </a:ext>
                </a:extLst>
              </a:tr>
            </a:tbl>
          </a:graphicData>
        </a:graphic>
      </p:graphicFrame>
      <p:sp>
        <p:nvSpPr>
          <p:cNvPr id="4" name="Text Placeholder 3">
            <a:extLst>
              <a:ext uri="{FF2B5EF4-FFF2-40B4-BE49-F238E27FC236}">
                <a16:creationId xmlns:a16="http://schemas.microsoft.com/office/drawing/2014/main" id="{3C7E257E-7D3A-44E8-94BF-6ECF7CE9EE7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41978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8E1A-C1DB-4418-A787-701118D0EA4C}"/>
              </a:ext>
            </a:extLst>
          </p:cNvPr>
          <p:cNvSpPr>
            <a:spLocks noGrp="1"/>
          </p:cNvSpPr>
          <p:nvPr>
            <p:ph type="title"/>
          </p:nvPr>
        </p:nvSpPr>
        <p:spPr/>
        <p:txBody>
          <a:bodyPr/>
          <a:lstStyle/>
          <a:p>
            <a:r>
              <a:rPr lang="en-US"/>
              <a:t>Facebook Post Table + Reactions | Teknialbikes - 5 of 26</a:t>
            </a:r>
          </a:p>
        </p:txBody>
      </p:sp>
      <p:graphicFrame>
        <p:nvGraphicFramePr>
          <p:cNvPr id="5" name="Table Placeholder 4">
            <a:extLst>
              <a:ext uri="{FF2B5EF4-FFF2-40B4-BE49-F238E27FC236}">
                <a16:creationId xmlns:a16="http://schemas.microsoft.com/office/drawing/2014/main" id="{7E52125F-4284-488F-A477-1B88D36619BD}"/>
              </a:ext>
            </a:extLst>
          </p:cNvPr>
          <p:cNvGraphicFramePr>
            <a:graphicFrameLocks noGrp="1"/>
          </p:cNvGraphicFramePr>
          <p:nvPr>
            <p:ph type="tbl" sz="quarter" idx="13"/>
            <p:extLst>
              <p:ext uri="{D42A27DB-BD31-4B8C-83A1-F6EECF244321}">
                <p14:modId xmlns:p14="http://schemas.microsoft.com/office/powerpoint/2010/main" val="72119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0203511"/>
                    </a:ext>
                  </a:extLst>
                </a:gridCol>
                <a:gridCol w="493776">
                  <a:extLst>
                    <a:ext uri="{9D8B030D-6E8A-4147-A177-3AD203B41FA5}">
                      <a16:colId xmlns:a16="http://schemas.microsoft.com/office/drawing/2014/main" val="1280965053"/>
                    </a:ext>
                  </a:extLst>
                </a:gridCol>
                <a:gridCol w="493776">
                  <a:extLst>
                    <a:ext uri="{9D8B030D-6E8A-4147-A177-3AD203B41FA5}">
                      <a16:colId xmlns:a16="http://schemas.microsoft.com/office/drawing/2014/main" val="1440506332"/>
                    </a:ext>
                  </a:extLst>
                </a:gridCol>
                <a:gridCol w="493776">
                  <a:extLst>
                    <a:ext uri="{9D8B030D-6E8A-4147-A177-3AD203B41FA5}">
                      <a16:colId xmlns:a16="http://schemas.microsoft.com/office/drawing/2014/main" val="402502431"/>
                    </a:ext>
                  </a:extLst>
                </a:gridCol>
                <a:gridCol w="493776">
                  <a:extLst>
                    <a:ext uri="{9D8B030D-6E8A-4147-A177-3AD203B41FA5}">
                      <a16:colId xmlns:a16="http://schemas.microsoft.com/office/drawing/2014/main" val="4210796669"/>
                    </a:ext>
                  </a:extLst>
                </a:gridCol>
                <a:gridCol w="493776">
                  <a:extLst>
                    <a:ext uri="{9D8B030D-6E8A-4147-A177-3AD203B41FA5}">
                      <a16:colId xmlns:a16="http://schemas.microsoft.com/office/drawing/2014/main" val="2878839603"/>
                    </a:ext>
                  </a:extLst>
                </a:gridCol>
                <a:gridCol w="493776">
                  <a:extLst>
                    <a:ext uri="{9D8B030D-6E8A-4147-A177-3AD203B41FA5}">
                      <a16:colId xmlns:a16="http://schemas.microsoft.com/office/drawing/2014/main" val="2446532238"/>
                    </a:ext>
                  </a:extLst>
                </a:gridCol>
                <a:gridCol w="493776">
                  <a:extLst>
                    <a:ext uri="{9D8B030D-6E8A-4147-A177-3AD203B41FA5}">
                      <a16:colId xmlns:a16="http://schemas.microsoft.com/office/drawing/2014/main" val="3925943794"/>
                    </a:ext>
                  </a:extLst>
                </a:gridCol>
                <a:gridCol w="493776">
                  <a:extLst>
                    <a:ext uri="{9D8B030D-6E8A-4147-A177-3AD203B41FA5}">
                      <a16:colId xmlns:a16="http://schemas.microsoft.com/office/drawing/2014/main" val="1868035896"/>
                    </a:ext>
                  </a:extLst>
                </a:gridCol>
                <a:gridCol w="493776">
                  <a:extLst>
                    <a:ext uri="{9D8B030D-6E8A-4147-A177-3AD203B41FA5}">
                      <a16:colId xmlns:a16="http://schemas.microsoft.com/office/drawing/2014/main" val="567981488"/>
                    </a:ext>
                  </a:extLst>
                </a:gridCol>
                <a:gridCol w="493776">
                  <a:extLst>
                    <a:ext uri="{9D8B030D-6E8A-4147-A177-3AD203B41FA5}">
                      <a16:colId xmlns:a16="http://schemas.microsoft.com/office/drawing/2014/main" val="4064547962"/>
                    </a:ext>
                  </a:extLst>
                </a:gridCol>
                <a:gridCol w="493776">
                  <a:extLst>
                    <a:ext uri="{9D8B030D-6E8A-4147-A177-3AD203B41FA5}">
                      <a16:colId xmlns:a16="http://schemas.microsoft.com/office/drawing/2014/main" val="791731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84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- 2021-11-20 17:51:02</a:t>
                      </a:r>
                      <a:r>
                        <a:rPr kumimoji="0" lang="en-US" sz="1000" b="0" i="0" u="none" strike="noStrike" kern="1200" cap="none" spc="0" normalizeH="0" baseline="0" noProof="0">
                          <a:ln>
                            <a:noFill/>
                          </a:ln>
                          <a:solidFill>
                            <a:prstClr val="black"/>
                          </a:solidFill>
                          <a:effectLst/>
                          <a:uLnTx/>
                          <a:uFillTx/>
                          <a:latin typeface="+mn-lt"/>
                          <a:ea typeface="+mn-ea"/>
                          <a:cs typeface="+mn-cs"/>
                        </a:rPr>
                        <a:t>
 La #VenzoXtreme ya está acá! 🔥
.
Te contamos todo el proceso, todos los pasos que dábamos en el camino hasta llegar acá.
.
Y acá están, ya las conocés.
Pronto estarán en todas las #bicicleteriasvenzo de #Argentina ❤️🇦🇷
.
#somosvenzo #venzo #venzoarg #venzoargentina #venzobikes #xc #xco #mtb #mtblife #cycling #cyclinglife #ciclismoargentino #ciclismo #doblesvenzo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30039786"/>
                  </a:ext>
                </a:extLst>
              </a:tr>
            </a:tbl>
          </a:graphicData>
        </a:graphic>
      </p:graphicFrame>
      <p:sp>
        <p:nvSpPr>
          <p:cNvPr id="4" name="Text Placeholder 3">
            <a:extLst>
              <a:ext uri="{FF2B5EF4-FFF2-40B4-BE49-F238E27FC236}">
                <a16:creationId xmlns:a16="http://schemas.microsoft.com/office/drawing/2014/main" id="{93116DD8-215F-407D-84FA-90A7A1A79B9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89190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E0B7-B362-453D-A41D-B67930351E2B}"/>
              </a:ext>
            </a:extLst>
          </p:cNvPr>
          <p:cNvSpPr>
            <a:spLocks noGrp="1"/>
          </p:cNvSpPr>
          <p:nvPr>
            <p:ph type="title"/>
          </p:nvPr>
        </p:nvSpPr>
        <p:spPr/>
        <p:txBody>
          <a:bodyPr/>
          <a:lstStyle/>
          <a:p>
            <a:r>
              <a:rPr lang="en-US"/>
              <a:t>Facebook Post Table + Reactions | Teknialbikes - 6 of 26</a:t>
            </a:r>
          </a:p>
        </p:txBody>
      </p:sp>
      <p:graphicFrame>
        <p:nvGraphicFramePr>
          <p:cNvPr id="5" name="Table Placeholder 4">
            <a:extLst>
              <a:ext uri="{FF2B5EF4-FFF2-40B4-BE49-F238E27FC236}">
                <a16:creationId xmlns:a16="http://schemas.microsoft.com/office/drawing/2014/main" id="{41264431-4249-4522-9388-38F29D1E36C3}"/>
              </a:ext>
            </a:extLst>
          </p:cNvPr>
          <p:cNvGraphicFramePr>
            <a:graphicFrameLocks noGrp="1"/>
          </p:cNvGraphicFramePr>
          <p:nvPr>
            <p:ph type="tbl" sz="quarter" idx="13"/>
            <p:extLst>
              <p:ext uri="{D42A27DB-BD31-4B8C-83A1-F6EECF244321}">
                <p14:modId xmlns:p14="http://schemas.microsoft.com/office/powerpoint/2010/main" val="362809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0840235"/>
                    </a:ext>
                  </a:extLst>
                </a:gridCol>
                <a:gridCol w="493776">
                  <a:extLst>
                    <a:ext uri="{9D8B030D-6E8A-4147-A177-3AD203B41FA5}">
                      <a16:colId xmlns:a16="http://schemas.microsoft.com/office/drawing/2014/main" val="3846680732"/>
                    </a:ext>
                  </a:extLst>
                </a:gridCol>
                <a:gridCol w="493776">
                  <a:extLst>
                    <a:ext uri="{9D8B030D-6E8A-4147-A177-3AD203B41FA5}">
                      <a16:colId xmlns:a16="http://schemas.microsoft.com/office/drawing/2014/main" val="73136124"/>
                    </a:ext>
                  </a:extLst>
                </a:gridCol>
                <a:gridCol w="493776">
                  <a:extLst>
                    <a:ext uri="{9D8B030D-6E8A-4147-A177-3AD203B41FA5}">
                      <a16:colId xmlns:a16="http://schemas.microsoft.com/office/drawing/2014/main" val="3787110215"/>
                    </a:ext>
                  </a:extLst>
                </a:gridCol>
                <a:gridCol w="493776">
                  <a:extLst>
                    <a:ext uri="{9D8B030D-6E8A-4147-A177-3AD203B41FA5}">
                      <a16:colId xmlns:a16="http://schemas.microsoft.com/office/drawing/2014/main" val="3625529187"/>
                    </a:ext>
                  </a:extLst>
                </a:gridCol>
                <a:gridCol w="493776">
                  <a:extLst>
                    <a:ext uri="{9D8B030D-6E8A-4147-A177-3AD203B41FA5}">
                      <a16:colId xmlns:a16="http://schemas.microsoft.com/office/drawing/2014/main" val="2909729041"/>
                    </a:ext>
                  </a:extLst>
                </a:gridCol>
                <a:gridCol w="493776">
                  <a:extLst>
                    <a:ext uri="{9D8B030D-6E8A-4147-A177-3AD203B41FA5}">
                      <a16:colId xmlns:a16="http://schemas.microsoft.com/office/drawing/2014/main" val="2483760483"/>
                    </a:ext>
                  </a:extLst>
                </a:gridCol>
                <a:gridCol w="493776">
                  <a:extLst>
                    <a:ext uri="{9D8B030D-6E8A-4147-A177-3AD203B41FA5}">
                      <a16:colId xmlns:a16="http://schemas.microsoft.com/office/drawing/2014/main" val="2754387243"/>
                    </a:ext>
                  </a:extLst>
                </a:gridCol>
                <a:gridCol w="493776">
                  <a:extLst>
                    <a:ext uri="{9D8B030D-6E8A-4147-A177-3AD203B41FA5}">
                      <a16:colId xmlns:a16="http://schemas.microsoft.com/office/drawing/2014/main" val="4088757654"/>
                    </a:ext>
                  </a:extLst>
                </a:gridCol>
                <a:gridCol w="493776">
                  <a:extLst>
                    <a:ext uri="{9D8B030D-6E8A-4147-A177-3AD203B41FA5}">
                      <a16:colId xmlns:a16="http://schemas.microsoft.com/office/drawing/2014/main" val="1335505698"/>
                    </a:ext>
                  </a:extLst>
                </a:gridCol>
                <a:gridCol w="493776">
                  <a:extLst>
                    <a:ext uri="{9D8B030D-6E8A-4147-A177-3AD203B41FA5}">
                      <a16:colId xmlns:a16="http://schemas.microsoft.com/office/drawing/2014/main" val="175576414"/>
                    </a:ext>
                  </a:extLst>
                </a:gridCol>
                <a:gridCol w="493776">
                  <a:extLst>
                    <a:ext uri="{9D8B030D-6E8A-4147-A177-3AD203B41FA5}">
                      <a16:colId xmlns:a16="http://schemas.microsoft.com/office/drawing/2014/main" val="4178959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793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- 2021-11-04 11:25:03</a:t>
                      </a:r>
                      <a:r>
                        <a:rPr kumimoji="0" lang="en-US" sz="1000" b="0" i="0" u="none" strike="noStrike" kern="1200" cap="none" spc="0" normalizeH="0" baseline="0" noProof="0">
                          <a:ln>
                            <a:noFill/>
                          </a:ln>
                          <a:solidFill>
                            <a:prstClr val="black"/>
                          </a:solidFill>
                          <a:effectLst/>
                          <a:uLnTx/>
                          <a:uFillTx/>
                          <a:latin typeface="+mn-lt"/>
                          <a:ea typeface="+mn-ea"/>
                          <a:cs typeface="+mn-cs"/>
                        </a:rPr>
                        <a:t>
 💥 Te presentamos la nueva #AtixEX 💥
Nuestro modelo tope de gama de #aluminio, con opciones de armado diferentes para que se adapte a lo que estás buscando!! .
Te contamos como viene armada:
⚡Cuadro R.29 Venzo #Atix EX, Aluminio 6061
⚡Horquilla 29 RST F1rst
⚡Transmisión FULL Shimano DEORE o SLX.
⚡Podes elegirla en 1x11 ó 2x11 
⚡Posee frenos a Disco hidráulicos.
⚡Armada con Ruedas #Shimano MT15 o MT35
⚡Cubiertas Maxxis Ikon 29x2.2 con alambre
⚡Componentes de Aluminio
(Asiento, ahead, forma y p.silla)
.
.
La nueva ATIX EX llegó para conquistar cualquier terreno!🔥
 Conseguila en todas las #bicicleteriasvenzo del país! .
.
.
* #VenzoArgentina no comercializa al público.
* Por precios y disponibilidad de Stock, consultá con cualquiera de las Bicicleterías #Venzo que sugerimos en historias destacadas en Instagram en “Comercios”
.
#SOMOSVENZO
#venzobikes #venzobike #cycling #ciclismo #ciclismoargentino #teamvenzo #venzotravel #mtb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39170022"/>
                  </a:ext>
                </a:extLst>
              </a:tr>
            </a:tbl>
          </a:graphicData>
        </a:graphic>
      </p:graphicFrame>
      <p:sp>
        <p:nvSpPr>
          <p:cNvPr id="4" name="Text Placeholder 3">
            <a:extLst>
              <a:ext uri="{FF2B5EF4-FFF2-40B4-BE49-F238E27FC236}">
                <a16:creationId xmlns:a16="http://schemas.microsoft.com/office/drawing/2014/main" id="{0F58F1B0-24D3-4193-ADA6-1AB6185D275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4159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EDD90-D87D-4B03-9553-A4F0B50AD424}"/>
              </a:ext>
            </a:extLst>
          </p:cNvPr>
          <p:cNvSpPr>
            <a:spLocks noGrp="1"/>
          </p:cNvSpPr>
          <p:nvPr>
            <p:ph type="title"/>
          </p:nvPr>
        </p:nvSpPr>
        <p:spPr/>
        <p:txBody>
          <a:bodyPr/>
          <a:lstStyle/>
          <a:p>
            <a:r>
              <a:rPr lang="en-US"/>
              <a:t>Facebook Post Table + Reactions | Teknialbikes - 7 of 26</a:t>
            </a:r>
          </a:p>
        </p:txBody>
      </p:sp>
      <p:graphicFrame>
        <p:nvGraphicFramePr>
          <p:cNvPr id="5" name="Table Placeholder 4">
            <a:extLst>
              <a:ext uri="{FF2B5EF4-FFF2-40B4-BE49-F238E27FC236}">
                <a16:creationId xmlns:a16="http://schemas.microsoft.com/office/drawing/2014/main" id="{985D917A-4B2A-4B51-B7A5-A5F94068F9A7}"/>
              </a:ext>
            </a:extLst>
          </p:cNvPr>
          <p:cNvGraphicFramePr>
            <a:graphicFrameLocks noGrp="1"/>
          </p:cNvGraphicFramePr>
          <p:nvPr>
            <p:ph type="tbl" sz="quarter" idx="13"/>
            <p:extLst>
              <p:ext uri="{D42A27DB-BD31-4B8C-83A1-F6EECF244321}">
                <p14:modId xmlns:p14="http://schemas.microsoft.com/office/powerpoint/2010/main" val="1413541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0299315"/>
                    </a:ext>
                  </a:extLst>
                </a:gridCol>
                <a:gridCol w="493776">
                  <a:extLst>
                    <a:ext uri="{9D8B030D-6E8A-4147-A177-3AD203B41FA5}">
                      <a16:colId xmlns:a16="http://schemas.microsoft.com/office/drawing/2014/main" val="2414188258"/>
                    </a:ext>
                  </a:extLst>
                </a:gridCol>
                <a:gridCol w="493776">
                  <a:extLst>
                    <a:ext uri="{9D8B030D-6E8A-4147-A177-3AD203B41FA5}">
                      <a16:colId xmlns:a16="http://schemas.microsoft.com/office/drawing/2014/main" val="3658531770"/>
                    </a:ext>
                  </a:extLst>
                </a:gridCol>
                <a:gridCol w="493776">
                  <a:extLst>
                    <a:ext uri="{9D8B030D-6E8A-4147-A177-3AD203B41FA5}">
                      <a16:colId xmlns:a16="http://schemas.microsoft.com/office/drawing/2014/main" val="3102066113"/>
                    </a:ext>
                  </a:extLst>
                </a:gridCol>
                <a:gridCol w="493776">
                  <a:extLst>
                    <a:ext uri="{9D8B030D-6E8A-4147-A177-3AD203B41FA5}">
                      <a16:colId xmlns:a16="http://schemas.microsoft.com/office/drawing/2014/main" val="1693756312"/>
                    </a:ext>
                  </a:extLst>
                </a:gridCol>
                <a:gridCol w="493776">
                  <a:extLst>
                    <a:ext uri="{9D8B030D-6E8A-4147-A177-3AD203B41FA5}">
                      <a16:colId xmlns:a16="http://schemas.microsoft.com/office/drawing/2014/main" val="2505863232"/>
                    </a:ext>
                  </a:extLst>
                </a:gridCol>
                <a:gridCol w="493776">
                  <a:extLst>
                    <a:ext uri="{9D8B030D-6E8A-4147-A177-3AD203B41FA5}">
                      <a16:colId xmlns:a16="http://schemas.microsoft.com/office/drawing/2014/main" val="1651732614"/>
                    </a:ext>
                  </a:extLst>
                </a:gridCol>
                <a:gridCol w="493776">
                  <a:extLst>
                    <a:ext uri="{9D8B030D-6E8A-4147-A177-3AD203B41FA5}">
                      <a16:colId xmlns:a16="http://schemas.microsoft.com/office/drawing/2014/main" val="3990462475"/>
                    </a:ext>
                  </a:extLst>
                </a:gridCol>
                <a:gridCol w="493776">
                  <a:extLst>
                    <a:ext uri="{9D8B030D-6E8A-4147-A177-3AD203B41FA5}">
                      <a16:colId xmlns:a16="http://schemas.microsoft.com/office/drawing/2014/main" val="3430450122"/>
                    </a:ext>
                  </a:extLst>
                </a:gridCol>
                <a:gridCol w="493776">
                  <a:extLst>
                    <a:ext uri="{9D8B030D-6E8A-4147-A177-3AD203B41FA5}">
                      <a16:colId xmlns:a16="http://schemas.microsoft.com/office/drawing/2014/main" val="2937909517"/>
                    </a:ext>
                  </a:extLst>
                </a:gridCol>
                <a:gridCol w="493776">
                  <a:extLst>
                    <a:ext uri="{9D8B030D-6E8A-4147-A177-3AD203B41FA5}">
                      <a16:colId xmlns:a16="http://schemas.microsoft.com/office/drawing/2014/main" val="3446084269"/>
                    </a:ext>
                  </a:extLst>
                </a:gridCol>
                <a:gridCol w="493776">
                  <a:extLst>
                    <a:ext uri="{9D8B030D-6E8A-4147-A177-3AD203B41FA5}">
                      <a16:colId xmlns:a16="http://schemas.microsoft.com/office/drawing/2014/main" val="2701856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10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- 2021-04-09 10:56:46</a:t>
                      </a:r>
                      <a:r>
                        <a:rPr kumimoji="0" lang="en-US" sz="1000" b="0" i="0" u="none" strike="noStrike" kern="1200" cap="none" spc="0" normalizeH="0" baseline="0" noProof="0">
                          <a:ln>
                            <a:noFill/>
                          </a:ln>
                          <a:solidFill>
                            <a:prstClr val="black"/>
                          </a:solidFill>
                          <a:effectLst/>
                          <a:uLnTx/>
                          <a:uFillTx/>
                          <a:latin typeface="+mn-lt"/>
                          <a:ea typeface="+mn-ea"/>
                          <a:cs typeface="+mn-cs"/>
                        </a:rPr>
                        <a:t>
 El modelo #Loki volvió.
Con las características ideales para que tu primera bicicleta, sea una #Venzo.
.
💥Cuadro Venzo Loki Evo Shadow R.29, Aluminio 6061
💥Horquilla R.29 Venzo, con Bloqueo y Regulación
💥Sistemas de Frenos Disco Mecánico
💥Transmisión 21 velocidades #Shimano
💥Ruedas Venzo Skywalker R.29
💥Componentes de Aluminio
.
.
Estás pensando en unirte al #Boom de la Bicileta?
🔥 Elegí la nueva #Lokievo 🔥
.
.
*Venzo Argentina no comercializa al público.
*Por consultas y compras, podes consultar en cualquier bicicletería Venzo.
@cristiandiazfotodeportiva
#somosvenzo #vivivenzo #ciclismo #bike #bicicleta #bici #cycling #cyclinglifestyle #bikemom #cyclinglife #mtb #venzobike #mountainbike #ciclismoargentino #venzobikes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5999876"/>
                  </a:ext>
                </a:extLst>
              </a:tr>
            </a:tbl>
          </a:graphicData>
        </a:graphic>
      </p:graphicFrame>
      <p:sp>
        <p:nvSpPr>
          <p:cNvPr id="4" name="Text Placeholder 3">
            <a:extLst>
              <a:ext uri="{FF2B5EF4-FFF2-40B4-BE49-F238E27FC236}">
                <a16:creationId xmlns:a16="http://schemas.microsoft.com/office/drawing/2014/main" id="{E57F1103-65C0-413F-ADF3-AB05D861186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70820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ACC36-DC62-4FE0-8691-0F149C5BA15A}"/>
              </a:ext>
            </a:extLst>
          </p:cNvPr>
          <p:cNvSpPr>
            <a:spLocks noGrp="1"/>
          </p:cNvSpPr>
          <p:nvPr>
            <p:ph type="title"/>
          </p:nvPr>
        </p:nvSpPr>
        <p:spPr/>
        <p:txBody>
          <a:bodyPr/>
          <a:lstStyle/>
          <a:p>
            <a:r>
              <a:rPr lang="en-US"/>
              <a:t>Facebook Post Table + Reactions | Teknialbikes - 8 of 26</a:t>
            </a:r>
          </a:p>
        </p:txBody>
      </p:sp>
      <p:graphicFrame>
        <p:nvGraphicFramePr>
          <p:cNvPr id="5" name="Table Placeholder 4">
            <a:extLst>
              <a:ext uri="{FF2B5EF4-FFF2-40B4-BE49-F238E27FC236}">
                <a16:creationId xmlns:a16="http://schemas.microsoft.com/office/drawing/2014/main" id="{D820CEDF-C0F9-4A42-8A49-5F1FC9F64E4B}"/>
              </a:ext>
            </a:extLst>
          </p:cNvPr>
          <p:cNvGraphicFramePr>
            <a:graphicFrameLocks noGrp="1"/>
          </p:cNvGraphicFramePr>
          <p:nvPr>
            <p:ph type="tbl" sz="quarter" idx="13"/>
            <p:extLst>
              <p:ext uri="{D42A27DB-BD31-4B8C-83A1-F6EECF244321}">
                <p14:modId xmlns:p14="http://schemas.microsoft.com/office/powerpoint/2010/main" val="254690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8784701"/>
                    </a:ext>
                  </a:extLst>
                </a:gridCol>
                <a:gridCol w="493776">
                  <a:extLst>
                    <a:ext uri="{9D8B030D-6E8A-4147-A177-3AD203B41FA5}">
                      <a16:colId xmlns:a16="http://schemas.microsoft.com/office/drawing/2014/main" val="2944662526"/>
                    </a:ext>
                  </a:extLst>
                </a:gridCol>
                <a:gridCol w="493776">
                  <a:extLst>
                    <a:ext uri="{9D8B030D-6E8A-4147-A177-3AD203B41FA5}">
                      <a16:colId xmlns:a16="http://schemas.microsoft.com/office/drawing/2014/main" val="2009407937"/>
                    </a:ext>
                  </a:extLst>
                </a:gridCol>
                <a:gridCol w="493776">
                  <a:extLst>
                    <a:ext uri="{9D8B030D-6E8A-4147-A177-3AD203B41FA5}">
                      <a16:colId xmlns:a16="http://schemas.microsoft.com/office/drawing/2014/main" val="3262553070"/>
                    </a:ext>
                  </a:extLst>
                </a:gridCol>
                <a:gridCol w="493776">
                  <a:extLst>
                    <a:ext uri="{9D8B030D-6E8A-4147-A177-3AD203B41FA5}">
                      <a16:colId xmlns:a16="http://schemas.microsoft.com/office/drawing/2014/main" val="3542077389"/>
                    </a:ext>
                  </a:extLst>
                </a:gridCol>
                <a:gridCol w="493776">
                  <a:extLst>
                    <a:ext uri="{9D8B030D-6E8A-4147-A177-3AD203B41FA5}">
                      <a16:colId xmlns:a16="http://schemas.microsoft.com/office/drawing/2014/main" val="2610281184"/>
                    </a:ext>
                  </a:extLst>
                </a:gridCol>
                <a:gridCol w="493776">
                  <a:extLst>
                    <a:ext uri="{9D8B030D-6E8A-4147-A177-3AD203B41FA5}">
                      <a16:colId xmlns:a16="http://schemas.microsoft.com/office/drawing/2014/main" val="1933688161"/>
                    </a:ext>
                  </a:extLst>
                </a:gridCol>
                <a:gridCol w="493776">
                  <a:extLst>
                    <a:ext uri="{9D8B030D-6E8A-4147-A177-3AD203B41FA5}">
                      <a16:colId xmlns:a16="http://schemas.microsoft.com/office/drawing/2014/main" val="2101449746"/>
                    </a:ext>
                  </a:extLst>
                </a:gridCol>
                <a:gridCol w="493776">
                  <a:extLst>
                    <a:ext uri="{9D8B030D-6E8A-4147-A177-3AD203B41FA5}">
                      <a16:colId xmlns:a16="http://schemas.microsoft.com/office/drawing/2014/main" val="52545846"/>
                    </a:ext>
                  </a:extLst>
                </a:gridCol>
                <a:gridCol w="493776">
                  <a:extLst>
                    <a:ext uri="{9D8B030D-6E8A-4147-A177-3AD203B41FA5}">
                      <a16:colId xmlns:a16="http://schemas.microsoft.com/office/drawing/2014/main" val="2380704040"/>
                    </a:ext>
                  </a:extLst>
                </a:gridCol>
                <a:gridCol w="493776">
                  <a:extLst>
                    <a:ext uri="{9D8B030D-6E8A-4147-A177-3AD203B41FA5}">
                      <a16:colId xmlns:a16="http://schemas.microsoft.com/office/drawing/2014/main" val="3092882955"/>
                    </a:ext>
                  </a:extLst>
                </a:gridCol>
                <a:gridCol w="493776">
                  <a:extLst>
                    <a:ext uri="{9D8B030D-6E8A-4147-A177-3AD203B41FA5}">
                      <a16:colId xmlns:a16="http://schemas.microsoft.com/office/drawing/2014/main" val="215603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132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- 2021-04-03 12:37:00</a:t>
                      </a:r>
                      <a:r>
                        <a:rPr kumimoji="0" lang="en-US" sz="1000" b="0" i="0" u="none" strike="noStrike" kern="1200" cap="none" spc="0" normalizeH="0" baseline="0" noProof="0">
                          <a:ln>
                            <a:noFill/>
                          </a:ln>
                          <a:solidFill>
                            <a:prstClr val="black"/>
                          </a:solidFill>
                          <a:effectLst/>
                          <a:uLnTx/>
                          <a:uFillTx/>
                          <a:latin typeface="+mn-lt"/>
                          <a:ea typeface="+mn-ea"/>
                          <a:cs typeface="+mn-cs"/>
                        </a:rPr>
                        <a:t>
 🔥SKYLINE EVO Shadow Series🔥
Te presentamos la #bicicleta para animarte a empezar.
Cómoda, versátil y resistente.
Viene equipada de la siguiente manera:
🧨 Cuadro Venzo Skyline Evo r-29, Aluminio 6061
🧨Horquilla r-29, Con bloqueo en botella
🧨Transmisión Full SHIMANO 21 velocidades
🧨Sistema de Frenos Shimano a Disco Mecánico
🧨Ruedas Venzo r-29
• Llanta doble pared 
• Mazas a rulemanes
• Cubiertas Chaoyang 29 x 2.00
🧨Componentes Venzo de Aluminio
 (Asiento, ahead, porta silla y forma)
🔥Que tu primera #bici, sea una #Venzo🔥
#somosvenzo #vivivenzo #ciclismo #bike #cycling #cyclinglifestyle #cyclingphotos #cyclinglife #mtb #mtblife #mtblifestyle #venzobike #biker #mountainbike #ciclismoargentino #venzobikes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22253706"/>
                  </a:ext>
                </a:extLst>
              </a:tr>
            </a:tbl>
          </a:graphicData>
        </a:graphic>
      </p:graphicFrame>
      <p:sp>
        <p:nvSpPr>
          <p:cNvPr id="4" name="Text Placeholder 3">
            <a:extLst>
              <a:ext uri="{FF2B5EF4-FFF2-40B4-BE49-F238E27FC236}">
                <a16:creationId xmlns:a16="http://schemas.microsoft.com/office/drawing/2014/main" id="{C9033F53-590D-4294-A2D0-1D80911B32D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599271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64F4D-3AC6-4099-9911-791656C9ECEC}"/>
              </a:ext>
            </a:extLst>
          </p:cNvPr>
          <p:cNvSpPr>
            <a:spLocks noGrp="1"/>
          </p:cNvSpPr>
          <p:nvPr>
            <p:ph type="title"/>
          </p:nvPr>
        </p:nvSpPr>
        <p:spPr/>
        <p:txBody>
          <a:bodyPr/>
          <a:lstStyle/>
          <a:p>
            <a:r>
              <a:rPr lang="en-US"/>
              <a:t>Facebook Post Table + Reactions | Teknialbikes - 9 of 26</a:t>
            </a:r>
          </a:p>
        </p:txBody>
      </p:sp>
      <p:graphicFrame>
        <p:nvGraphicFramePr>
          <p:cNvPr id="5" name="Table Placeholder 4">
            <a:extLst>
              <a:ext uri="{FF2B5EF4-FFF2-40B4-BE49-F238E27FC236}">
                <a16:creationId xmlns:a16="http://schemas.microsoft.com/office/drawing/2014/main" id="{A9CE9D74-5067-4F2B-AAC2-7A4DC532BA55}"/>
              </a:ext>
            </a:extLst>
          </p:cNvPr>
          <p:cNvGraphicFramePr>
            <a:graphicFrameLocks noGrp="1"/>
          </p:cNvGraphicFramePr>
          <p:nvPr>
            <p:ph type="tbl" sz="quarter" idx="13"/>
            <p:extLst>
              <p:ext uri="{D42A27DB-BD31-4B8C-83A1-F6EECF244321}">
                <p14:modId xmlns:p14="http://schemas.microsoft.com/office/powerpoint/2010/main" val="2449805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4225570"/>
                    </a:ext>
                  </a:extLst>
                </a:gridCol>
                <a:gridCol w="493776">
                  <a:extLst>
                    <a:ext uri="{9D8B030D-6E8A-4147-A177-3AD203B41FA5}">
                      <a16:colId xmlns:a16="http://schemas.microsoft.com/office/drawing/2014/main" val="3953266773"/>
                    </a:ext>
                  </a:extLst>
                </a:gridCol>
                <a:gridCol w="493776">
                  <a:extLst>
                    <a:ext uri="{9D8B030D-6E8A-4147-A177-3AD203B41FA5}">
                      <a16:colId xmlns:a16="http://schemas.microsoft.com/office/drawing/2014/main" val="1400649547"/>
                    </a:ext>
                  </a:extLst>
                </a:gridCol>
                <a:gridCol w="493776">
                  <a:extLst>
                    <a:ext uri="{9D8B030D-6E8A-4147-A177-3AD203B41FA5}">
                      <a16:colId xmlns:a16="http://schemas.microsoft.com/office/drawing/2014/main" val="1858603797"/>
                    </a:ext>
                  </a:extLst>
                </a:gridCol>
                <a:gridCol w="493776">
                  <a:extLst>
                    <a:ext uri="{9D8B030D-6E8A-4147-A177-3AD203B41FA5}">
                      <a16:colId xmlns:a16="http://schemas.microsoft.com/office/drawing/2014/main" val="1154558775"/>
                    </a:ext>
                  </a:extLst>
                </a:gridCol>
                <a:gridCol w="493776">
                  <a:extLst>
                    <a:ext uri="{9D8B030D-6E8A-4147-A177-3AD203B41FA5}">
                      <a16:colId xmlns:a16="http://schemas.microsoft.com/office/drawing/2014/main" val="2386824964"/>
                    </a:ext>
                  </a:extLst>
                </a:gridCol>
                <a:gridCol w="493776">
                  <a:extLst>
                    <a:ext uri="{9D8B030D-6E8A-4147-A177-3AD203B41FA5}">
                      <a16:colId xmlns:a16="http://schemas.microsoft.com/office/drawing/2014/main" val="2170588922"/>
                    </a:ext>
                  </a:extLst>
                </a:gridCol>
                <a:gridCol w="493776">
                  <a:extLst>
                    <a:ext uri="{9D8B030D-6E8A-4147-A177-3AD203B41FA5}">
                      <a16:colId xmlns:a16="http://schemas.microsoft.com/office/drawing/2014/main" val="670164128"/>
                    </a:ext>
                  </a:extLst>
                </a:gridCol>
                <a:gridCol w="493776">
                  <a:extLst>
                    <a:ext uri="{9D8B030D-6E8A-4147-A177-3AD203B41FA5}">
                      <a16:colId xmlns:a16="http://schemas.microsoft.com/office/drawing/2014/main" val="1173579201"/>
                    </a:ext>
                  </a:extLst>
                </a:gridCol>
                <a:gridCol w="493776">
                  <a:extLst>
                    <a:ext uri="{9D8B030D-6E8A-4147-A177-3AD203B41FA5}">
                      <a16:colId xmlns:a16="http://schemas.microsoft.com/office/drawing/2014/main" val="3475610044"/>
                    </a:ext>
                  </a:extLst>
                </a:gridCol>
                <a:gridCol w="493776">
                  <a:extLst>
                    <a:ext uri="{9D8B030D-6E8A-4147-A177-3AD203B41FA5}">
                      <a16:colId xmlns:a16="http://schemas.microsoft.com/office/drawing/2014/main" val="835209803"/>
                    </a:ext>
                  </a:extLst>
                </a:gridCol>
                <a:gridCol w="493776">
                  <a:extLst>
                    <a:ext uri="{9D8B030D-6E8A-4147-A177-3AD203B41FA5}">
                      <a16:colId xmlns:a16="http://schemas.microsoft.com/office/drawing/2014/main" val="3015691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711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- 2021-06-23 20:58:17</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82357516"/>
                  </a:ext>
                </a:extLst>
              </a:tr>
            </a:tbl>
          </a:graphicData>
        </a:graphic>
      </p:graphicFrame>
      <p:sp>
        <p:nvSpPr>
          <p:cNvPr id="4" name="Text Placeholder 3">
            <a:extLst>
              <a:ext uri="{FF2B5EF4-FFF2-40B4-BE49-F238E27FC236}">
                <a16:creationId xmlns:a16="http://schemas.microsoft.com/office/drawing/2014/main" id="{2763E42E-5B8D-44FE-A428-1C7B5838D8C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38468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6628D-5929-4682-B188-71821C9B797F}"/>
              </a:ext>
            </a:extLst>
          </p:cNvPr>
          <p:cNvSpPr>
            <a:spLocks noGrp="1"/>
          </p:cNvSpPr>
          <p:nvPr>
            <p:ph type="title"/>
          </p:nvPr>
        </p:nvSpPr>
        <p:spPr/>
        <p:txBody>
          <a:bodyPr/>
          <a:lstStyle/>
          <a:p>
            <a:r>
              <a:rPr lang="en-US"/>
              <a:t>Facebook Post Table + Reactions | Teknialbikes - 10 of 26</a:t>
            </a:r>
          </a:p>
        </p:txBody>
      </p:sp>
      <p:graphicFrame>
        <p:nvGraphicFramePr>
          <p:cNvPr id="5" name="Table Placeholder 4">
            <a:extLst>
              <a:ext uri="{FF2B5EF4-FFF2-40B4-BE49-F238E27FC236}">
                <a16:creationId xmlns:a16="http://schemas.microsoft.com/office/drawing/2014/main" id="{DFCEFD21-7435-4D4B-93C7-D3A7ED8A4570}"/>
              </a:ext>
            </a:extLst>
          </p:cNvPr>
          <p:cNvGraphicFramePr>
            <a:graphicFrameLocks noGrp="1"/>
          </p:cNvGraphicFramePr>
          <p:nvPr>
            <p:ph type="tbl" sz="quarter" idx="13"/>
            <p:extLst>
              <p:ext uri="{D42A27DB-BD31-4B8C-83A1-F6EECF244321}">
                <p14:modId xmlns:p14="http://schemas.microsoft.com/office/powerpoint/2010/main" val="134898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4583830"/>
                    </a:ext>
                  </a:extLst>
                </a:gridCol>
                <a:gridCol w="493776">
                  <a:extLst>
                    <a:ext uri="{9D8B030D-6E8A-4147-A177-3AD203B41FA5}">
                      <a16:colId xmlns:a16="http://schemas.microsoft.com/office/drawing/2014/main" val="1114593190"/>
                    </a:ext>
                  </a:extLst>
                </a:gridCol>
                <a:gridCol w="493776">
                  <a:extLst>
                    <a:ext uri="{9D8B030D-6E8A-4147-A177-3AD203B41FA5}">
                      <a16:colId xmlns:a16="http://schemas.microsoft.com/office/drawing/2014/main" val="350825221"/>
                    </a:ext>
                  </a:extLst>
                </a:gridCol>
                <a:gridCol w="493776">
                  <a:extLst>
                    <a:ext uri="{9D8B030D-6E8A-4147-A177-3AD203B41FA5}">
                      <a16:colId xmlns:a16="http://schemas.microsoft.com/office/drawing/2014/main" val="451175907"/>
                    </a:ext>
                  </a:extLst>
                </a:gridCol>
                <a:gridCol w="493776">
                  <a:extLst>
                    <a:ext uri="{9D8B030D-6E8A-4147-A177-3AD203B41FA5}">
                      <a16:colId xmlns:a16="http://schemas.microsoft.com/office/drawing/2014/main" val="2159128183"/>
                    </a:ext>
                  </a:extLst>
                </a:gridCol>
                <a:gridCol w="493776">
                  <a:extLst>
                    <a:ext uri="{9D8B030D-6E8A-4147-A177-3AD203B41FA5}">
                      <a16:colId xmlns:a16="http://schemas.microsoft.com/office/drawing/2014/main" val="1956266279"/>
                    </a:ext>
                  </a:extLst>
                </a:gridCol>
                <a:gridCol w="493776">
                  <a:extLst>
                    <a:ext uri="{9D8B030D-6E8A-4147-A177-3AD203B41FA5}">
                      <a16:colId xmlns:a16="http://schemas.microsoft.com/office/drawing/2014/main" val="396765861"/>
                    </a:ext>
                  </a:extLst>
                </a:gridCol>
                <a:gridCol w="493776">
                  <a:extLst>
                    <a:ext uri="{9D8B030D-6E8A-4147-A177-3AD203B41FA5}">
                      <a16:colId xmlns:a16="http://schemas.microsoft.com/office/drawing/2014/main" val="3820112368"/>
                    </a:ext>
                  </a:extLst>
                </a:gridCol>
                <a:gridCol w="493776">
                  <a:extLst>
                    <a:ext uri="{9D8B030D-6E8A-4147-A177-3AD203B41FA5}">
                      <a16:colId xmlns:a16="http://schemas.microsoft.com/office/drawing/2014/main" val="3927333217"/>
                    </a:ext>
                  </a:extLst>
                </a:gridCol>
                <a:gridCol w="493776">
                  <a:extLst>
                    <a:ext uri="{9D8B030D-6E8A-4147-A177-3AD203B41FA5}">
                      <a16:colId xmlns:a16="http://schemas.microsoft.com/office/drawing/2014/main" val="908918270"/>
                    </a:ext>
                  </a:extLst>
                </a:gridCol>
                <a:gridCol w="493776">
                  <a:extLst>
                    <a:ext uri="{9D8B030D-6E8A-4147-A177-3AD203B41FA5}">
                      <a16:colId xmlns:a16="http://schemas.microsoft.com/office/drawing/2014/main" val="1268787037"/>
                    </a:ext>
                  </a:extLst>
                </a:gridCol>
                <a:gridCol w="493776">
                  <a:extLst>
                    <a:ext uri="{9D8B030D-6E8A-4147-A177-3AD203B41FA5}">
                      <a16:colId xmlns:a16="http://schemas.microsoft.com/office/drawing/2014/main" val="1189253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910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- 2021-05-06 10:49:41</a:t>
                      </a:r>
                      <a:r>
                        <a:rPr kumimoji="0" lang="en-US" sz="1000" b="0" i="0" u="none" strike="noStrike" kern="1200" cap="none" spc="0" normalizeH="0" baseline="0" noProof="0">
                          <a:ln>
                            <a:noFill/>
                          </a:ln>
                          <a:solidFill>
                            <a:prstClr val="black"/>
                          </a:solidFill>
                          <a:effectLst/>
                          <a:uLnTx/>
                          <a:uFillTx/>
                          <a:latin typeface="+mn-lt"/>
                          <a:ea typeface="+mn-ea"/>
                          <a:cs typeface="+mn-cs"/>
                        </a:rPr>
                        <a:t>
 Todavía no participaste del #Sorteo de esta #VenzoBike ??
Apúrate!!  Buscá el post que dice “Sorteo” y seguí los pasos para participar!
Tenes tiempo hasta el 29 de Mayo.
Acordate que mientras más comentarios, más chances tenés.
*Sorteo Válido para toda Argentina 🇦🇷 
Mucha suerte!! 🍀 🤩
#SOMOSVENZO
#venzobike #venzo #bike #bikes #bicicleta #biker #mtb #mtblife #mountainbike #cycling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1798470"/>
                  </a:ext>
                </a:extLst>
              </a:tr>
            </a:tbl>
          </a:graphicData>
        </a:graphic>
      </p:graphicFrame>
      <p:sp>
        <p:nvSpPr>
          <p:cNvPr id="4" name="Text Placeholder 3">
            <a:extLst>
              <a:ext uri="{FF2B5EF4-FFF2-40B4-BE49-F238E27FC236}">
                <a16:creationId xmlns:a16="http://schemas.microsoft.com/office/drawing/2014/main" id="{0012B352-8F11-4734-8B07-6A8A4AD2BD4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32000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8AAB-8B5C-4AA3-A1EC-313FA03C0F6E}"/>
              </a:ext>
            </a:extLst>
          </p:cNvPr>
          <p:cNvSpPr>
            <a:spLocks noGrp="1"/>
          </p:cNvSpPr>
          <p:nvPr>
            <p:ph type="title"/>
          </p:nvPr>
        </p:nvSpPr>
        <p:spPr/>
        <p:txBody>
          <a:bodyPr/>
          <a:lstStyle/>
          <a:p>
            <a:r>
              <a:rPr lang="en-US"/>
              <a:t>Facebook Post Table + Reactions | Teknialbikes - 11 of 26</a:t>
            </a:r>
          </a:p>
        </p:txBody>
      </p:sp>
      <p:graphicFrame>
        <p:nvGraphicFramePr>
          <p:cNvPr id="5" name="Table Placeholder 4">
            <a:extLst>
              <a:ext uri="{FF2B5EF4-FFF2-40B4-BE49-F238E27FC236}">
                <a16:creationId xmlns:a16="http://schemas.microsoft.com/office/drawing/2014/main" id="{91AD2D1B-14D6-4292-9B45-6FEC48274FCF}"/>
              </a:ext>
            </a:extLst>
          </p:cNvPr>
          <p:cNvGraphicFramePr>
            <a:graphicFrameLocks noGrp="1"/>
          </p:cNvGraphicFramePr>
          <p:nvPr>
            <p:ph type="tbl" sz="quarter" idx="13"/>
            <p:extLst>
              <p:ext uri="{D42A27DB-BD31-4B8C-83A1-F6EECF244321}">
                <p14:modId xmlns:p14="http://schemas.microsoft.com/office/powerpoint/2010/main" val="83436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5550079"/>
                    </a:ext>
                  </a:extLst>
                </a:gridCol>
                <a:gridCol w="493776">
                  <a:extLst>
                    <a:ext uri="{9D8B030D-6E8A-4147-A177-3AD203B41FA5}">
                      <a16:colId xmlns:a16="http://schemas.microsoft.com/office/drawing/2014/main" val="3383144091"/>
                    </a:ext>
                  </a:extLst>
                </a:gridCol>
                <a:gridCol w="493776">
                  <a:extLst>
                    <a:ext uri="{9D8B030D-6E8A-4147-A177-3AD203B41FA5}">
                      <a16:colId xmlns:a16="http://schemas.microsoft.com/office/drawing/2014/main" val="794415358"/>
                    </a:ext>
                  </a:extLst>
                </a:gridCol>
                <a:gridCol w="493776">
                  <a:extLst>
                    <a:ext uri="{9D8B030D-6E8A-4147-A177-3AD203B41FA5}">
                      <a16:colId xmlns:a16="http://schemas.microsoft.com/office/drawing/2014/main" val="486681100"/>
                    </a:ext>
                  </a:extLst>
                </a:gridCol>
                <a:gridCol w="493776">
                  <a:extLst>
                    <a:ext uri="{9D8B030D-6E8A-4147-A177-3AD203B41FA5}">
                      <a16:colId xmlns:a16="http://schemas.microsoft.com/office/drawing/2014/main" val="1316591622"/>
                    </a:ext>
                  </a:extLst>
                </a:gridCol>
                <a:gridCol w="493776">
                  <a:extLst>
                    <a:ext uri="{9D8B030D-6E8A-4147-A177-3AD203B41FA5}">
                      <a16:colId xmlns:a16="http://schemas.microsoft.com/office/drawing/2014/main" val="1537706422"/>
                    </a:ext>
                  </a:extLst>
                </a:gridCol>
                <a:gridCol w="493776">
                  <a:extLst>
                    <a:ext uri="{9D8B030D-6E8A-4147-A177-3AD203B41FA5}">
                      <a16:colId xmlns:a16="http://schemas.microsoft.com/office/drawing/2014/main" val="391474140"/>
                    </a:ext>
                  </a:extLst>
                </a:gridCol>
                <a:gridCol w="493776">
                  <a:extLst>
                    <a:ext uri="{9D8B030D-6E8A-4147-A177-3AD203B41FA5}">
                      <a16:colId xmlns:a16="http://schemas.microsoft.com/office/drawing/2014/main" val="2098477587"/>
                    </a:ext>
                  </a:extLst>
                </a:gridCol>
                <a:gridCol w="493776">
                  <a:extLst>
                    <a:ext uri="{9D8B030D-6E8A-4147-A177-3AD203B41FA5}">
                      <a16:colId xmlns:a16="http://schemas.microsoft.com/office/drawing/2014/main" val="749950780"/>
                    </a:ext>
                  </a:extLst>
                </a:gridCol>
                <a:gridCol w="493776">
                  <a:extLst>
                    <a:ext uri="{9D8B030D-6E8A-4147-A177-3AD203B41FA5}">
                      <a16:colId xmlns:a16="http://schemas.microsoft.com/office/drawing/2014/main" val="328109295"/>
                    </a:ext>
                  </a:extLst>
                </a:gridCol>
                <a:gridCol w="493776">
                  <a:extLst>
                    <a:ext uri="{9D8B030D-6E8A-4147-A177-3AD203B41FA5}">
                      <a16:colId xmlns:a16="http://schemas.microsoft.com/office/drawing/2014/main" val="3334452110"/>
                    </a:ext>
                  </a:extLst>
                </a:gridCol>
                <a:gridCol w="493776">
                  <a:extLst>
                    <a:ext uri="{9D8B030D-6E8A-4147-A177-3AD203B41FA5}">
                      <a16:colId xmlns:a16="http://schemas.microsoft.com/office/drawing/2014/main" val="107851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92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- 2021-06-11 12:36:28</a:t>
                      </a:r>
                      <a:r>
                        <a:rPr kumimoji="0" lang="es-E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  @ Buenos 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08223235"/>
                  </a:ext>
                </a:extLst>
              </a:tr>
            </a:tbl>
          </a:graphicData>
        </a:graphic>
      </p:graphicFrame>
      <p:sp>
        <p:nvSpPr>
          <p:cNvPr id="4" name="Text Placeholder 3">
            <a:extLst>
              <a:ext uri="{FF2B5EF4-FFF2-40B4-BE49-F238E27FC236}">
                <a16:creationId xmlns:a16="http://schemas.microsoft.com/office/drawing/2014/main" id="{13C32557-CE25-4072-A395-DDB536C056B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49930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1F550-8C63-4BE5-8641-4B2B92DEAE9D}"/>
              </a:ext>
            </a:extLst>
          </p:cNvPr>
          <p:cNvSpPr>
            <a:spLocks noGrp="1"/>
          </p:cNvSpPr>
          <p:nvPr>
            <p:ph type="title"/>
          </p:nvPr>
        </p:nvSpPr>
        <p:spPr/>
        <p:txBody>
          <a:bodyPr/>
          <a:lstStyle/>
          <a:p>
            <a:r>
              <a:rPr lang="en-US"/>
              <a:t>Facebook Post Table + Reactions | Teknialbikes - 12 of 26</a:t>
            </a:r>
          </a:p>
        </p:txBody>
      </p:sp>
      <p:graphicFrame>
        <p:nvGraphicFramePr>
          <p:cNvPr id="5" name="Table Placeholder 4">
            <a:extLst>
              <a:ext uri="{FF2B5EF4-FFF2-40B4-BE49-F238E27FC236}">
                <a16:creationId xmlns:a16="http://schemas.microsoft.com/office/drawing/2014/main" id="{39B002C0-37D3-42A7-84DB-1E08983FBBE0}"/>
              </a:ext>
            </a:extLst>
          </p:cNvPr>
          <p:cNvGraphicFramePr>
            <a:graphicFrameLocks noGrp="1"/>
          </p:cNvGraphicFramePr>
          <p:nvPr>
            <p:ph type="tbl" sz="quarter" idx="13"/>
            <p:extLst>
              <p:ext uri="{D42A27DB-BD31-4B8C-83A1-F6EECF244321}">
                <p14:modId xmlns:p14="http://schemas.microsoft.com/office/powerpoint/2010/main" val="169803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8167760"/>
                    </a:ext>
                  </a:extLst>
                </a:gridCol>
                <a:gridCol w="493776">
                  <a:extLst>
                    <a:ext uri="{9D8B030D-6E8A-4147-A177-3AD203B41FA5}">
                      <a16:colId xmlns:a16="http://schemas.microsoft.com/office/drawing/2014/main" val="2799648167"/>
                    </a:ext>
                  </a:extLst>
                </a:gridCol>
                <a:gridCol w="493776">
                  <a:extLst>
                    <a:ext uri="{9D8B030D-6E8A-4147-A177-3AD203B41FA5}">
                      <a16:colId xmlns:a16="http://schemas.microsoft.com/office/drawing/2014/main" val="2907723902"/>
                    </a:ext>
                  </a:extLst>
                </a:gridCol>
                <a:gridCol w="493776">
                  <a:extLst>
                    <a:ext uri="{9D8B030D-6E8A-4147-A177-3AD203B41FA5}">
                      <a16:colId xmlns:a16="http://schemas.microsoft.com/office/drawing/2014/main" val="1854637037"/>
                    </a:ext>
                  </a:extLst>
                </a:gridCol>
                <a:gridCol w="493776">
                  <a:extLst>
                    <a:ext uri="{9D8B030D-6E8A-4147-A177-3AD203B41FA5}">
                      <a16:colId xmlns:a16="http://schemas.microsoft.com/office/drawing/2014/main" val="1503716942"/>
                    </a:ext>
                  </a:extLst>
                </a:gridCol>
                <a:gridCol w="493776">
                  <a:extLst>
                    <a:ext uri="{9D8B030D-6E8A-4147-A177-3AD203B41FA5}">
                      <a16:colId xmlns:a16="http://schemas.microsoft.com/office/drawing/2014/main" val="2799824771"/>
                    </a:ext>
                  </a:extLst>
                </a:gridCol>
                <a:gridCol w="493776">
                  <a:extLst>
                    <a:ext uri="{9D8B030D-6E8A-4147-A177-3AD203B41FA5}">
                      <a16:colId xmlns:a16="http://schemas.microsoft.com/office/drawing/2014/main" val="291861871"/>
                    </a:ext>
                  </a:extLst>
                </a:gridCol>
                <a:gridCol w="493776">
                  <a:extLst>
                    <a:ext uri="{9D8B030D-6E8A-4147-A177-3AD203B41FA5}">
                      <a16:colId xmlns:a16="http://schemas.microsoft.com/office/drawing/2014/main" val="569461378"/>
                    </a:ext>
                  </a:extLst>
                </a:gridCol>
                <a:gridCol w="493776">
                  <a:extLst>
                    <a:ext uri="{9D8B030D-6E8A-4147-A177-3AD203B41FA5}">
                      <a16:colId xmlns:a16="http://schemas.microsoft.com/office/drawing/2014/main" val="2766463023"/>
                    </a:ext>
                  </a:extLst>
                </a:gridCol>
                <a:gridCol w="493776">
                  <a:extLst>
                    <a:ext uri="{9D8B030D-6E8A-4147-A177-3AD203B41FA5}">
                      <a16:colId xmlns:a16="http://schemas.microsoft.com/office/drawing/2014/main" val="1132836893"/>
                    </a:ext>
                  </a:extLst>
                </a:gridCol>
                <a:gridCol w="493776">
                  <a:extLst>
                    <a:ext uri="{9D8B030D-6E8A-4147-A177-3AD203B41FA5}">
                      <a16:colId xmlns:a16="http://schemas.microsoft.com/office/drawing/2014/main" val="3238110268"/>
                    </a:ext>
                  </a:extLst>
                </a:gridCol>
                <a:gridCol w="493776">
                  <a:extLst>
                    <a:ext uri="{9D8B030D-6E8A-4147-A177-3AD203B41FA5}">
                      <a16:colId xmlns:a16="http://schemas.microsoft.com/office/drawing/2014/main" val="3947639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65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- 2021-07-26 12:10:18</a:t>
                      </a:r>
                      <a:r>
                        <a:rPr kumimoji="0" lang="es-ES" sz="1000" b="0" i="0" u="none" strike="noStrike" kern="1200" cap="none" spc="0" normalizeH="0" baseline="0" noProof="0">
                          <a:ln>
                            <a:noFill/>
                          </a:ln>
                          <a:solidFill>
                            <a:prstClr val="black"/>
                          </a:solidFill>
                          <a:effectLst/>
                          <a:uLnTx/>
                          <a:uFillTx/>
                          <a:latin typeface="+mn-lt"/>
                          <a:ea typeface="+mn-ea"/>
                          <a:cs typeface="+mn-cs"/>
                        </a:rPr>
                        <a:t>
 #CRECECONVENZO 
.
.
Se acerca el mes en el que homenajeamos a los más pequeños de la casa…
.
Y queremos que crezcan fuertes y felices!!
.
Que el deporte forme parte de sus vidas y se diviertan de manera segura.
.
Los nuevos #cascos #venzokids se consiguen en todas las #bicicleteriasvenzo del país.
.
.
#somosvenzo #venzo #venzobikes #venzobike #vivivenzo #diadelniño #diadelaniñez #diadelasinfancias #niñez #infancia #bike #biker #ciclismo #ciclismoargentino #cycling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9314566"/>
                  </a:ext>
                </a:extLst>
              </a:tr>
            </a:tbl>
          </a:graphicData>
        </a:graphic>
      </p:graphicFrame>
      <p:sp>
        <p:nvSpPr>
          <p:cNvPr id="4" name="Text Placeholder 3">
            <a:extLst>
              <a:ext uri="{FF2B5EF4-FFF2-40B4-BE49-F238E27FC236}">
                <a16:creationId xmlns:a16="http://schemas.microsoft.com/office/drawing/2014/main" id="{2468EE08-48C5-4908-BAFD-122E1D56E54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72165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7C485-E078-4490-82DF-99A340634859}"/>
              </a:ext>
            </a:extLst>
          </p:cNvPr>
          <p:cNvSpPr>
            <a:spLocks noGrp="1"/>
          </p:cNvSpPr>
          <p:nvPr>
            <p:ph type="title"/>
          </p:nvPr>
        </p:nvSpPr>
        <p:spPr/>
        <p:txBody>
          <a:bodyPr/>
          <a:lstStyle/>
          <a:p>
            <a:r>
              <a:rPr lang="en-US"/>
              <a:t>Facebook Post Table + Reactions | Teknialbikes - 13 of 26</a:t>
            </a:r>
          </a:p>
        </p:txBody>
      </p:sp>
      <p:graphicFrame>
        <p:nvGraphicFramePr>
          <p:cNvPr id="5" name="Table Placeholder 4">
            <a:extLst>
              <a:ext uri="{FF2B5EF4-FFF2-40B4-BE49-F238E27FC236}">
                <a16:creationId xmlns:a16="http://schemas.microsoft.com/office/drawing/2014/main" id="{15BB1275-88B4-4FEE-8709-53E549B62944}"/>
              </a:ext>
            </a:extLst>
          </p:cNvPr>
          <p:cNvGraphicFramePr>
            <a:graphicFrameLocks noGrp="1"/>
          </p:cNvGraphicFramePr>
          <p:nvPr>
            <p:ph type="tbl" sz="quarter" idx="13"/>
            <p:extLst>
              <p:ext uri="{D42A27DB-BD31-4B8C-83A1-F6EECF244321}">
                <p14:modId xmlns:p14="http://schemas.microsoft.com/office/powerpoint/2010/main" val="3008759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7969765"/>
                    </a:ext>
                  </a:extLst>
                </a:gridCol>
                <a:gridCol w="493776">
                  <a:extLst>
                    <a:ext uri="{9D8B030D-6E8A-4147-A177-3AD203B41FA5}">
                      <a16:colId xmlns:a16="http://schemas.microsoft.com/office/drawing/2014/main" val="2805637534"/>
                    </a:ext>
                  </a:extLst>
                </a:gridCol>
                <a:gridCol w="493776">
                  <a:extLst>
                    <a:ext uri="{9D8B030D-6E8A-4147-A177-3AD203B41FA5}">
                      <a16:colId xmlns:a16="http://schemas.microsoft.com/office/drawing/2014/main" val="4268927084"/>
                    </a:ext>
                  </a:extLst>
                </a:gridCol>
                <a:gridCol w="493776">
                  <a:extLst>
                    <a:ext uri="{9D8B030D-6E8A-4147-A177-3AD203B41FA5}">
                      <a16:colId xmlns:a16="http://schemas.microsoft.com/office/drawing/2014/main" val="3628900968"/>
                    </a:ext>
                  </a:extLst>
                </a:gridCol>
                <a:gridCol w="493776">
                  <a:extLst>
                    <a:ext uri="{9D8B030D-6E8A-4147-A177-3AD203B41FA5}">
                      <a16:colId xmlns:a16="http://schemas.microsoft.com/office/drawing/2014/main" val="1255853535"/>
                    </a:ext>
                  </a:extLst>
                </a:gridCol>
                <a:gridCol w="493776">
                  <a:extLst>
                    <a:ext uri="{9D8B030D-6E8A-4147-A177-3AD203B41FA5}">
                      <a16:colId xmlns:a16="http://schemas.microsoft.com/office/drawing/2014/main" val="2153949440"/>
                    </a:ext>
                  </a:extLst>
                </a:gridCol>
                <a:gridCol w="493776">
                  <a:extLst>
                    <a:ext uri="{9D8B030D-6E8A-4147-A177-3AD203B41FA5}">
                      <a16:colId xmlns:a16="http://schemas.microsoft.com/office/drawing/2014/main" val="2276661534"/>
                    </a:ext>
                  </a:extLst>
                </a:gridCol>
                <a:gridCol w="493776">
                  <a:extLst>
                    <a:ext uri="{9D8B030D-6E8A-4147-A177-3AD203B41FA5}">
                      <a16:colId xmlns:a16="http://schemas.microsoft.com/office/drawing/2014/main" val="1012456373"/>
                    </a:ext>
                  </a:extLst>
                </a:gridCol>
                <a:gridCol w="493776">
                  <a:extLst>
                    <a:ext uri="{9D8B030D-6E8A-4147-A177-3AD203B41FA5}">
                      <a16:colId xmlns:a16="http://schemas.microsoft.com/office/drawing/2014/main" val="1870234333"/>
                    </a:ext>
                  </a:extLst>
                </a:gridCol>
                <a:gridCol w="493776">
                  <a:extLst>
                    <a:ext uri="{9D8B030D-6E8A-4147-A177-3AD203B41FA5}">
                      <a16:colId xmlns:a16="http://schemas.microsoft.com/office/drawing/2014/main" val="2889009052"/>
                    </a:ext>
                  </a:extLst>
                </a:gridCol>
                <a:gridCol w="493776">
                  <a:extLst>
                    <a:ext uri="{9D8B030D-6E8A-4147-A177-3AD203B41FA5}">
                      <a16:colId xmlns:a16="http://schemas.microsoft.com/office/drawing/2014/main" val="760944632"/>
                    </a:ext>
                  </a:extLst>
                </a:gridCol>
                <a:gridCol w="493776">
                  <a:extLst>
                    <a:ext uri="{9D8B030D-6E8A-4147-A177-3AD203B41FA5}">
                      <a16:colId xmlns:a16="http://schemas.microsoft.com/office/drawing/2014/main" val="308520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389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- 2021-07-01 12:17:52</a:t>
                      </a:r>
                      <a:r>
                        <a:rPr kumimoji="0" lang="en-US" sz="1000" b="0" i="0" u="none" strike="noStrike" kern="1200" cap="none" spc="0" normalizeH="0" baseline="0" noProof="0">
                          <a:ln>
                            <a:noFill/>
                          </a:ln>
                          <a:solidFill>
                            <a:prstClr val="black"/>
                          </a:solidFill>
                          <a:effectLst/>
                          <a:uLnTx/>
                          <a:uFillTx/>
                          <a:latin typeface="+mn-lt"/>
                          <a:ea typeface="+mn-ea"/>
                          <a:cs typeface="+mn-cs"/>
                        </a:rPr>
                        <a:t>
 Cual les gusta más?? 🤩
.
Amortiguador horizontal o vertical para las #DoblesVenzo
.
Seguimos en el proceso de desarrollo y testeo de estas increíbles bicicletas Doble Suspensión de #FibradeCarbono
.
.
Desde #Argentina para el mundo...
#Somosvenzo
.
.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32186623"/>
                  </a:ext>
                </a:extLst>
              </a:tr>
            </a:tbl>
          </a:graphicData>
        </a:graphic>
      </p:graphicFrame>
      <p:sp>
        <p:nvSpPr>
          <p:cNvPr id="4" name="Text Placeholder 3">
            <a:extLst>
              <a:ext uri="{FF2B5EF4-FFF2-40B4-BE49-F238E27FC236}">
                <a16:creationId xmlns:a16="http://schemas.microsoft.com/office/drawing/2014/main" id="{77F1F57E-1264-438F-88F0-06E6F9F3D8B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98754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2F595-7D38-44DA-8B3E-6CDF826F4C57}"/>
              </a:ext>
            </a:extLst>
          </p:cNvPr>
          <p:cNvSpPr>
            <a:spLocks noGrp="1"/>
          </p:cNvSpPr>
          <p:nvPr>
            <p:ph type="title"/>
          </p:nvPr>
        </p:nvSpPr>
        <p:spPr/>
        <p:txBody>
          <a:bodyPr/>
          <a:lstStyle/>
          <a:p>
            <a:r>
              <a:rPr lang="en-US"/>
              <a:t>Facebook Post Table + Reactions | Teknialbikes - 14 of 26</a:t>
            </a:r>
          </a:p>
        </p:txBody>
      </p:sp>
      <p:graphicFrame>
        <p:nvGraphicFramePr>
          <p:cNvPr id="5" name="Table Placeholder 4">
            <a:extLst>
              <a:ext uri="{FF2B5EF4-FFF2-40B4-BE49-F238E27FC236}">
                <a16:creationId xmlns:a16="http://schemas.microsoft.com/office/drawing/2014/main" id="{C1072F04-FC4A-479B-BDA5-96BF19BC2BDA}"/>
              </a:ext>
            </a:extLst>
          </p:cNvPr>
          <p:cNvGraphicFramePr>
            <a:graphicFrameLocks noGrp="1"/>
          </p:cNvGraphicFramePr>
          <p:nvPr>
            <p:ph type="tbl" sz="quarter" idx="13"/>
            <p:extLst>
              <p:ext uri="{D42A27DB-BD31-4B8C-83A1-F6EECF244321}">
                <p14:modId xmlns:p14="http://schemas.microsoft.com/office/powerpoint/2010/main" val="13387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2046704"/>
                    </a:ext>
                  </a:extLst>
                </a:gridCol>
                <a:gridCol w="493776">
                  <a:extLst>
                    <a:ext uri="{9D8B030D-6E8A-4147-A177-3AD203B41FA5}">
                      <a16:colId xmlns:a16="http://schemas.microsoft.com/office/drawing/2014/main" val="1343714833"/>
                    </a:ext>
                  </a:extLst>
                </a:gridCol>
                <a:gridCol w="493776">
                  <a:extLst>
                    <a:ext uri="{9D8B030D-6E8A-4147-A177-3AD203B41FA5}">
                      <a16:colId xmlns:a16="http://schemas.microsoft.com/office/drawing/2014/main" val="2532301804"/>
                    </a:ext>
                  </a:extLst>
                </a:gridCol>
                <a:gridCol w="493776">
                  <a:extLst>
                    <a:ext uri="{9D8B030D-6E8A-4147-A177-3AD203B41FA5}">
                      <a16:colId xmlns:a16="http://schemas.microsoft.com/office/drawing/2014/main" val="3718219990"/>
                    </a:ext>
                  </a:extLst>
                </a:gridCol>
                <a:gridCol w="493776">
                  <a:extLst>
                    <a:ext uri="{9D8B030D-6E8A-4147-A177-3AD203B41FA5}">
                      <a16:colId xmlns:a16="http://schemas.microsoft.com/office/drawing/2014/main" val="2829581521"/>
                    </a:ext>
                  </a:extLst>
                </a:gridCol>
                <a:gridCol w="493776">
                  <a:extLst>
                    <a:ext uri="{9D8B030D-6E8A-4147-A177-3AD203B41FA5}">
                      <a16:colId xmlns:a16="http://schemas.microsoft.com/office/drawing/2014/main" val="3687908652"/>
                    </a:ext>
                  </a:extLst>
                </a:gridCol>
                <a:gridCol w="493776">
                  <a:extLst>
                    <a:ext uri="{9D8B030D-6E8A-4147-A177-3AD203B41FA5}">
                      <a16:colId xmlns:a16="http://schemas.microsoft.com/office/drawing/2014/main" val="1202932152"/>
                    </a:ext>
                  </a:extLst>
                </a:gridCol>
                <a:gridCol w="493776">
                  <a:extLst>
                    <a:ext uri="{9D8B030D-6E8A-4147-A177-3AD203B41FA5}">
                      <a16:colId xmlns:a16="http://schemas.microsoft.com/office/drawing/2014/main" val="1639768749"/>
                    </a:ext>
                  </a:extLst>
                </a:gridCol>
                <a:gridCol w="493776">
                  <a:extLst>
                    <a:ext uri="{9D8B030D-6E8A-4147-A177-3AD203B41FA5}">
                      <a16:colId xmlns:a16="http://schemas.microsoft.com/office/drawing/2014/main" val="3742972995"/>
                    </a:ext>
                  </a:extLst>
                </a:gridCol>
                <a:gridCol w="493776">
                  <a:extLst>
                    <a:ext uri="{9D8B030D-6E8A-4147-A177-3AD203B41FA5}">
                      <a16:colId xmlns:a16="http://schemas.microsoft.com/office/drawing/2014/main" val="1771948952"/>
                    </a:ext>
                  </a:extLst>
                </a:gridCol>
                <a:gridCol w="493776">
                  <a:extLst>
                    <a:ext uri="{9D8B030D-6E8A-4147-A177-3AD203B41FA5}">
                      <a16:colId xmlns:a16="http://schemas.microsoft.com/office/drawing/2014/main" val="3925341833"/>
                    </a:ext>
                  </a:extLst>
                </a:gridCol>
                <a:gridCol w="493776">
                  <a:extLst>
                    <a:ext uri="{9D8B030D-6E8A-4147-A177-3AD203B41FA5}">
                      <a16:colId xmlns:a16="http://schemas.microsoft.com/office/drawing/2014/main" val="3412620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41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- 2021-12-26 21:57:29</a:t>
                      </a:r>
                      <a:r>
                        <a:rPr kumimoji="0" lang="en-US" sz="1000" b="0" i="0" u="none" strike="noStrike" kern="1200" cap="none" spc="0" normalizeH="0" baseline="0" noProof="0">
                          <a:ln>
                            <a:noFill/>
                          </a:ln>
                          <a:solidFill>
                            <a:prstClr val="black"/>
                          </a:solidFill>
                          <a:effectLst/>
                          <a:uLnTx/>
                          <a:uFillTx/>
                          <a:latin typeface="+mn-lt"/>
                          <a:ea typeface="+mn-ea"/>
                          <a:cs typeface="+mn-cs"/>
                        </a:rPr>
                        <a:t>
 🔥#SORTEO #VENZORAPTOR 🔥
.
.
Para participar seguí estos pasos:
📍1. Seguinos en instagram y facebook:
@venzoarg @venzo.travel @teamvenzo.arg @grupocarloskarabitian
.
📍2. Comentá este post arrobando a tus amigos!
.
.
📍Tip extra: mientras más amigos y comentarios más chances de ganar.
.
.
✅Se sorteará únicamente por el Instagram de @venzoarg 
⛔️No se pedirán datos bancarios de ningún tipo!!
🇦🇷Sorteo válido para toda #Argentina
.
.
Gracias a todos por un increíble #2021
Mucha suerte!! 🍀
.
#SOMOSVENZO #venzo #venzoargentina #venzobikes #venzobike #ciclismo #cycling #cyclinglife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60398908"/>
                  </a:ext>
                </a:extLst>
              </a:tr>
            </a:tbl>
          </a:graphicData>
        </a:graphic>
      </p:graphicFrame>
      <p:sp>
        <p:nvSpPr>
          <p:cNvPr id="4" name="Text Placeholder 3">
            <a:extLst>
              <a:ext uri="{FF2B5EF4-FFF2-40B4-BE49-F238E27FC236}">
                <a16:creationId xmlns:a16="http://schemas.microsoft.com/office/drawing/2014/main" id="{EA56357B-1300-4A94-9F62-AFC7D9EFBD9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29166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D2499-1D7A-46A4-8953-D569AE8EE9F6}"/>
              </a:ext>
            </a:extLst>
          </p:cNvPr>
          <p:cNvSpPr>
            <a:spLocks noGrp="1"/>
          </p:cNvSpPr>
          <p:nvPr>
            <p:ph type="title"/>
          </p:nvPr>
        </p:nvSpPr>
        <p:spPr/>
        <p:txBody>
          <a:bodyPr/>
          <a:lstStyle/>
          <a:p>
            <a:r>
              <a:rPr lang="en-US"/>
              <a:t>Facebook Post Table + Reactions | Teknialbikes - 15 of 26</a:t>
            </a:r>
          </a:p>
        </p:txBody>
      </p:sp>
      <p:graphicFrame>
        <p:nvGraphicFramePr>
          <p:cNvPr id="5" name="Table Placeholder 4">
            <a:extLst>
              <a:ext uri="{FF2B5EF4-FFF2-40B4-BE49-F238E27FC236}">
                <a16:creationId xmlns:a16="http://schemas.microsoft.com/office/drawing/2014/main" id="{EE210C62-BAB6-4BB7-86A4-ED949439897A}"/>
              </a:ext>
            </a:extLst>
          </p:cNvPr>
          <p:cNvGraphicFramePr>
            <a:graphicFrameLocks noGrp="1"/>
          </p:cNvGraphicFramePr>
          <p:nvPr>
            <p:ph type="tbl" sz="quarter" idx="13"/>
            <p:extLst>
              <p:ext uri="{D42A27DB-BD31-4B8C-83A1-F6EECF244321}">
                <p14:modId xmlns:p14="http://schemas.microsoft.com/office/powerpoint/2010/main" val="223384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1812637"/>
                    </a:ext>
                  </a:extLst>
                </a:gridCol>
                <a:gridCol w="493776">
                  <a:extLst>
                    <a:ext uri="{9D8B030D-6E8A-4147-A177-3AD203B41FA5}">
                      <a16:colId xmlns:a16="http://schemas.microsoft.com/office/drawing/2014/main" val="1070300169"/>
                    </a:ext>
                  </a:extLst>
                </a:gridCol>
                <a:gridCol w="493776">
                  <a:extLst>
                    <a:ext uri="{9D8B030D-6E8A-4147-A177-3AD203B41FA5}">
                      <a16:colId xmlns:a16="http://schemas.microsoft.com/office/drawing/2014/main" val="4053850845"/>
                    </a:ext>
                  </a:extLst>
                </a:gridCol>
                <a:gridCol w="493776">
                  <a:extLst>
                    <a:ext uri="{9D8B030D-6E8A-4147-A177-3AD203B41FA5}">
                      <a16:colId xmlns:a16="http://schemas.microsoft.com/office/drawing/2014/main" val="3416693535"/>
                    </a:ext>
                  </a:extLst>
                </a:gridCol>
                <a:gridCol w="493776">
                  <a:extLst>
                    <a:ext uri="{9D8B030D-6E8A-4147-A177-3AD203B41FA5}">
                      <a16:colId xmlns:a16="http://schemas.microsoft.com/office/drawing/2014/main" val="2864248904"/>
                    </a:ext>
                  </a:extLst>
                </a:gridCol>
                <a:gridCol w="493776">
                  <a:extLst>
                    <a:ext uri="{9D8B030D-6E8A-4147-A177-3AD203B41FA5}">
                      <a16:colId xmlns:a16="http://schemas.microsoft.com/office/drawing/2014/main" val="1814614192"/>
                    </a:ext>
                  </a:extLst>
                </a:gridCol>
                <a:gridCol w="493776">
                  <a:extLst>
                    <a:ext uri="{9D8B030D-6E8A-4147-A177-3AD203B41FA5}">
                      <a16:colId xmlns:a16="http://schemas.microsoft.com/office/drawing/2014/main" val="3060981498"/>
                    </a:ext>
                  </a:extLst>
                </a:gridCol>
                <a:gridCol w="493776">
                  <a:extLst>
                    <a:ext uri="{9D8B030D-6E8A-4147-A177-3AD203B41FA5}">
                      <a16:colId xmlns:a16="http://schemas.microsoft.com/office/drawing/2014/main" val="3462389613"/>
                    </a:ext>
                  </a:extLst>
                </a:gridCol>
                <a:gridCol w="493776">
                  <a:extLst>
                    <a:ext uri="{9D8B030D-6E8A-4147-A177-3AD203B41FA5}">
                      <a16:colId xmlns:a16="http://schemas.microsoft.com/office/drawing/2014/main" val="1116657845"/>
                    </a:ext>
                  </a:extLst>
                </a:gridCol>
                <a:gridCol w="493776">
                  <a:extLst>
                    <a:ext uri="{9D8B030D-6E8A-4147-A177-3AD203B41FA5}">
                      <a16:colId xmlns:a16="http://schemas.microsoft.com/office/drawing/2014/main" val="874287266"/>
                    </a:ext>
                  </a:extLst>
                </a:gridCol>
                <a:gridCol w="493776">
                  <a:extLst>
                    <a:ext uri="{9D8B030D-6E8A-4147-A177-3AD203B41FA5}">
                      <a16:colId xmlns:a16="http://schemas.microsoft.com/office/drawing/2014/main" val="2407147358"/>
                    </a:ext>
                  </a:extLst>
                </a:gridCol>
                <a:gridCol w="493776">
                  <a:extLst>
                    <a:ext uri="{9D8B030D-6E8A-4147-A177-3AD203B41FA5}">
                      <a16:colId xmlns:a16="http://schemas.microsoft.com/office/drawing/2014/main" val="233484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899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- 2021-05-14 14:31:35</a:t>
                      </a:r>
                      <a:r>
                        <a:rPr kumimoji="0" lang="en-US" sz="1000" b="0" i="0" u="none" strike="noStrike" kern="1200" cap="none" spc="0" normalizeH="0" baseline="0" noProof="0">
                          <a:ln>
                            <a:noFill/>
                          </a:ln>
                          <a:solidFill>
                            <a:prstClr val="black"/>
                          </a:solidFill>
                          <a:effectLst/>
                          <a:uLnTx/>
                          <a:uFillTx/>
                          <a:latin typeface="+mn-lt"/>
                          <a:ea typeface="+mn-ea"/>
                          <a:cs typeface="+mn-cs"/>
                        </a:rPr>
                        <a:t>
 Están listos para iniciar en el #CiclismodeRuta ?
La #VenzoPhoenix está esperando para salir a rodar🔥
.
Una excelente opción para elegirla como #BicicletaUrbana
.
Mirá sus características en nuestra web:
www.venzoargentina.com.ar/bicicleta/venzo-phoenix/
.
Pedila en cualquiera de las #BicicleteríasVenzo del país!!
.
.
#venzo #somosvenzo #vivivenzo #ciclismo #bike #bicicleta #cycling #cyclinglifestyle #cyclingphotos #cyclinglife #venzobikes #venzobike #biker #carretera #ciclismoargentino #phoenix #venzophoenix #cyclingroad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36945919"/>
                  </a:ext>
                </a:extLst>
              </a:tr>
            </a:tbl>
          </a:graphicData>
        </a:graphic>
      </p:graphicFrame>
      <p:sp>
        <p:nvSpPr>
          <p:cNvPr id="4" name="Text Placeholder 3">
            <a:extLst>
              <a:ext uri="{FF2B5EF4-FFF2-40B4-BE49-F238E27FC236}">
                <a16:creationId xmlns:a16="http://schemas.microsoft.com/office/drawing/2014/main" id="{CE98A9B0-70C9-4A0D-A608-9D3673FA740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11717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F74F-B2E0-4B39-B1CE-B70E208123ED}"/>
              </a:ext>
            </a:extLst>
          </p:cNvPr>
          <p:cNvSpPr>
            <a:spLocks noGrp="1"/>
          </p:cNvSpPr>
          <p:nvPr>
            <p:ph type="title"/>
          </p:nvPr>
        </p:nvSpPr>
        <p:spPr/>
        <p:txBody>
          <a:bodyPr/>
          <a:lstStyle/>
          <a:p>
            <a:r>
              <a:rPr lang="en-US"/>
              <a:t>Facebook Post Table + Reactions | Teknialbikes - 16 of 26</a:t>
            </a:r>
          </a:p>
        </p:txBody>
      </p:sp>
      <p:graphicFrame>
        <p:nvGraphicFramePr>
          <p:cNvPr id="5" name="Table Placeholder 4">
            <a:extLst>
              <a:ext uri="{FF2B5EF4-FFF2-40B4-BE49-F238E27FC236}">
                <a16:creationId xmlns:a16="http://schemas.microsoft.com/office/drawing/2014/main" id="{BC904FB3-DD2B-434B-8D2A-2E5F0D302896}"/>
              </a:ext>
            </a:extLst>
          </p:cNvPr>
          <p:cNvGraphicFramePr>
            <a:graphicFrameLocks noGrp="1"/>
          </p:cNvGraphicFramePr>
          <p:nvPr>
            <p:ph type="tbl" sz="quarter" idx="13"/>
            <p:extLst>
              <p:ext uri="{D42A27DB-BD31-4B8C-83A1-F6EECF244321}">
                <p14:modId xmlns:p14="http://schemas.microsoft.com/office/powerpoint/2010/main" val="772888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5486330"/>
                    </a:ext>
                  </a:extLst>
                </a:gridCol>
                <a:gridCol w="493776">
                  <a:extLst>
                    <a:ext uri="{9D8B030D-6E8A-4147-A177-3AD203B41FA5}">
                      <a16:colId xmlns:a16="http://schemas.microsoft.com/office/drawing/2014/main" val="2698164461"/>
                    </a:ext>
                  </a:extLst>
                </a:gridCol>
                <a:gridCol w="493776">
                  <a:extLst>
                    <a:ext uri="{9D8B030D-6E8A-4147-A177-3AD203B41FA5}">
                      <a16:colId xmlns:a16="http://schemas.microsoft.com/office/drawing/2014/main" val="3126886159"/>
                    </a:ext>
                  </a:extLst>
                </a:gridCol>
                <a:gridCol w="493776">
                  <a:extLst>
                    <a:ext uri="{9D8B030D-6E8A-4147-A177-3AD203B41FA5}">
                      <a16:colId xmlns:a16="http://schemas.microsoft.com/office/drawing/2014/main" val="609789909"/>
                    </a:ext>
                  </a:extLst>
                </a:gridCol>
                <a:gridCol w="493776">
                  <a:extLst>
                    <a:ext uri="{9D8B030D-6E8A-4147-A177-3AD203B41FA5}">
                      <a16:colId xmlns:a16="http://schemas.microsoft.com/office/drawing/2014/main" val="2122891047"/>
                    </a:ext>
                  </a:extLst>
                </a:gridCol>
                <a:gridCol w="493776">
                  <a:extLst>
                    <a:ext uri="{9D8B030D-6E8A-4147-A177-3AD203B41FA5}">
                      <a16:colId xmlns:a16="http://schemas.microsoft.com/office/drawing/2014/main" val="3049497299"/>
                    </a:ext>
                  </a:extLst>
                </a:gridCol>
                <a:gridCol w="493776">
                  <a:extLst>
                    <a:ext uri="{9D8B030D-6E8A-4147-A177-3AD203B41FA5}">
                      <a16:colId xmlns:a16="http://schemas.microsoft.com/office/drawing/2014/main" val="741517258"/>
                    </a:ext>
                  </a:extLst>
                </a:gridCol>
                <a:gridCol w="493776">
                  <a:extLst>
                    <a:ext uri="{9D8B030D-6E8A-4147-A177-3AD203B41FA5}">
                      <a16:colId xmlns:a16="http://schemas.microsoft.com/office/drawing/2014/main" val="2218876629"/>
                    </a:ext>
                  </a:extLst>
                </a:gridCol>
                <a:gridCol w="493776">
                  <a:extLst>
                    <a:ext uri="{9D8B030D-6E8A-4147-A177-3AD203B41FA5}">
                      <a16:colId xmlns:a16="http://schemas.microsoft.com/office/drawing/2014/main" val="2117263200"/>
                    </a:ext>
                  </a:extLst>
                </a:gridCol>
                <a:gridCol w="493776">
                  <a:extLst>
                    <a:ext uri="{9D8B030D-6E8A-4147-A177-3AD203B41FA5}">
                      <a16:colId xmlns:a16="http://schemas.microsoft.com/office/drawing/2014/main" val="1228563474"/>
                    </a:ext>
                  </a:extLst>
                </a:gridCol>
                <a:gridCol w="493776">
                  <a:extLst>
                    <a:ext uri="{9D8B030D-6E8A-4147-A177-3AD203B41FA5}">
                      <a16:colId xmlns:a16="http://schemas.microsoft.com/office/drawing/2014/main" val="1883132659"/>
                    </a:ext>
                  </a:extLst>
                </a:gridCol>
                <a:gridCol w="493776">
                  <a:extLst>
                    <a:ext uri="{9D8B030D-6E8A-4147-A177-3AD203B41FA5}">
                      <a16:colId xmlns:a16="http://schemas.microsoft.com/office/drawing/2014/main" val="2493624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816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- 2021-04-22 14:37:55</a:t>
                      </a:r>
                      <a:r>
                        <a:rPr kumimoji="0" lang="en-US" sz="1000" b="0" i="0" u="none" strike="noStrike" kern="1200" cap="none" spc="0" normalizeH="0" baseline="0" noProof="0">
                          <a:ln>
                            <a:noFill/>
                          </a:ln>
                          <a:solidFill>
                            <a:prstClr val="black"/>
                          </a:solidFill>
                          <a:effectLst/>
                          <a:uLnTx/>
                          <a:uFillTx/>
                          <a:latin typeface="+mn-lt"/>
                          <a:ea typeface="+mn-ea"/>
                          <a:cs typeface="+mn-cs"/>
                        </a:rPr>
                        <a:t>
 🌺FRIDA BELLE🌺
Hermosa desde el ángulo que la mires... 🤩
Robusta, versátil y ergonómica.
🔥 Diseñada exclusivamente para #Mujeres 🔥
Querés ver y saber más??
No te pierdas nuestros próximos posteos!! 🤩🤩
.
.
Disponible en #BicicleteriasVenzo
.
.
#somosvenzo #venzo #vivivenzo #ciclismo #bike #bicicleta #cycling #cyclinglifestyle #cyclingphotos #cyclinglife #mtb #mtblife #mtblifestyle #venzobike #biker #mountainbike #ciclismoargentino #venzobikes #venzofrida #fridabelle @ Córdoba Province,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2795472"/>
                  </a:ext>
                </a:extLst>
              </a:tr>
            </a:tbl>
          </a:graphicData>
        </a:graphic>
      </p:graphicFrame>
      <p:sp>
        <p:nvSpPr>
          <p:cNvPr id="4" name="Text Placeholder 3">
            <a:extLst>
              <a:ext uri="{FF2B5EF4-FFF2-40B4-BE49-F238E27FC236}">
                <a16:creationId xmlns:a16="http://schemas.microsoft.com/office/drawing/2014/main" id="{5001B242-F4B0-4ABF-A378-7DA2DFE31D6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83917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5962E-95B6-4532-AC92-78968A2D7D6F}"/>
              </a:ext>
            </a:extLst>
          </p:cNvPr>
          <p:cNvSpPr>
            <a:spLocks noGrp="1"/>
          </p:cNvSpPr>
          <p:nvPr>
            <p:ph type="title"/>
          </p:nvPr>
        </p:nvSpPr>
        <p:spPr/>
        <p:txBody>
          <a:bodyPr/>
          <a:lstStyle/>
          <a:p>
            <a:r>
              <a:rPr lang="en-US"/>
              <a:t>Facebook Post Table + Reactions | Teknialbikes - 17 of 26</a:t>
            </a:r>
          </a:p>
        </p:txBody>
      </p:sp>
      <p:graphicFrame>
        <p:nvGraphicFramePr>
          <p:cNvPr id="5" name="Table Placeholder 4">
            <a:extLst>
              <a:ext uri="{FF2B5EF4-FFF2-40B4-BE49-F238E27FC236}">
                <a16:creationId xmlns:a16="http://schemas.microsoft.com/office/drawing/2014/main" id="{A9931514-CD67-4917-B0B3-1DDCD4115EFF}"/>
              </a:ext>
            </a:extLst>
          </p:cNvPr>
          <p:cNvGraphicFramePr>
            <a:graphicFrameLocks noGrp="1"/>
          </p:cNvGraphicFramePr>
          <p:nvPr>
            <p:ph type="tbl" sz="quarter" idx="13"/>
            <p:extLst>
              <p:ext uri="{D42A27DB-BD31-4B8C-83A1-F6EECF244321}">
                <p14:modId xmlns:p14="http://schemas.microsoft.com/office/powerpoint/2010/main" val="249598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539449"/>
                    </a:ext>
                  </a:extLst>
                </a:gridCol>
                <a:gridCol w="493776">
                  <a:extLst>
                    <a:ext uri="{9D8B030D-6E8A-4147-A177-3AD203B41FA5}">
                      <a16:colId xmlns:a16="http://schemas.microsoft.com/office/drawing/2014/main" val="2400465500"/>
                    </a:ext>
                  </a:extLst>
                </a:gridCol>
                <a:gridCol w="493776">
                  <a:extLst>
                    <a:ext uri="{9D8B030D-6E8A-4147-A177-3AD203B41FA5}">
                      <a16:colId xmlns:a16="http://schemas.microsoft.com/office/drawing/2014/main" val="2884000273"/>
                    </a:ext>
                  </a:extLst>
                </a:gridCol>
                <a:gridCol w="493776">
                  <a:extLst>
                    <a:ext uri="{9D8B030D-6E8A-4147-A177-3AD203B41FA5}">
                      <a16:colId xmlns:a16="http://schemas.microsoft.com/office/drawing/2014/main" val="2502537780"/>
                    </a:ext>
                  </a:extLst>
                </a:gridCol>
                <a:gridCol w="493776">
                  <a:extLst>
                    <a:ext uri="{9D8B030D-6E8A-4147-A177-3AD203B41FA5}">
                      <a16:colId xmlns:a16="http://schemas.microsoft.com/office/drawing/2014/main" val="2095315448"/>
                    </a:ext>
                  </a:extLst>
                </a:gridCol>
                <a:gridCol w="493776">
                  <a:extLst>
                    <a:ext uri="{9D8B030D-6E8A-4147-A177-3AD203B41FA5}">
                      <a16:colId xmlns:a16="http://schemas.microsoft.com/office/drawing/2014/main" val="3945043307"/>
                    </a:ext>
                  </a:extLst>
                </a:gridCol>
                <a:gridCol w="493776">
                  <a:extLst>
                    <a:ext uri="{9D8B030D-6E8A-4147-A177-3AD203B41FA5}">
                      <a16:colId xmlns:a16="http://schemas.microsoft.com/office/drawing/2014/main" val="4290081543"/>
                    </a:ext>
                  </a:extLst>
                </a:gridCol>
                <a:gridCol w="493776">
                  <a:extLst>
                    <a:ext uri="{9D8B030D-6E8A-4147-A177-3AD203B41FA5}">
                      <a16:colId xmlns:a16="http://schemas.microsoft.com/office/drawing/2014/main" val="1930493764"/>
                    </a:ext>
                  </a:extLst>
                </a:gridCol>
                <a:gridCol w="493776">
                  <a:extLst>
                    <a:ext uri="{9D8B030D-6E8A-4147-A177-3AD203B41FA5}">
                      <a16:colId xmlns:a16="http://schemas.microsoft.com/office/drawing/2014/main" val="838066445"/>
                    </a:ext>
                  </a:extLst>
                </a:gridCol>
                <a:gridCol w="493776">
                  <a:extLst>
                    <a:ext uri="{9D8B030D-6E8A-4147-A177-3AD203B41FA5}">
                      <a16:colId xmlns:a16="http://schemas.microsoft.com/office/drawing/2014/main" val="24945988"/>
                    </a:ext>
                  </a:extLst>
                </a:gridCol>
                <a:gridCol w="493776">
                  <a:extLst>
                    <a:ext uri="{9D8B030D-6E8A-4147-A177-3AD203B41FA5}">
                      <a16:colId xmlns:a16="http://schemas.microsoft.com/office/drawing/2014/main" val="3943543961"/>
                    </a:ext>
                  </a:extLst>
                </a:gridCol>
                <a:gridCol w="493776">
                  <a:extLst>
                    <a:ext uri="{9D8B030D-6E8A-4147-A177-3AD203B41FA5}">
                      <a16:colId xmlns:a16="http://schemas.microsoft.com/office/drawing/2014/main" val="344186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960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- 2021-05-05 17:27:15</a:t>
                      </a:r>
                      <a:r>
                        <a:rPr kumimoji="0" lang="en-US" sz="1000" b="0" i="0" u="none" strike="noStrike" kern="1200" cap="none" spc="0" normalizeH="0" baseline="0" noProof="0">
                          <a:ln>
                            <a:noFill/>
                          </a:ln>
                          <a:solidFill>
                            <a:prstClr val="black"/>
                          </a:solidFill>
                          <a:effectLst/>
                          <a:uLnTx/>
                          <a:uFillTx/>
                          <a:latin typeface="+mn-lt"/>
                          <a:ea typeface="+mn-ea"/>
                          <a:cs typeface="+mn-cs"/>
                        </a:rPr>
                        <a:t>
 Nos estamos preparando con todo para #tirarlacasaporlaventana 😜 
.
&gt;Tenemos muchas sorpresas!!! 🙈 
.
Activá las notificaciones y no te pierdas ninguna oferta ⚠
.
.
#topmega #tubicitumundo #hotsale #hotsale2021 #hotsale21 #hotsalearg #hotsaleargentina #hotsaleargentina2021 #bicicletas #bicis #ciclismo #deportesyfitness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59395787"/>
                  </a:ext>
                </a:extLst>
              </a:tr>
            </a:tbl>
          </a:graphicData>
        </a:graphic>
      </p:graphicFrame>
      <p:sp>
        <p:nvSpPr>
          <p:cNvPr id="4" name="Text Placeholder 3">
            <a:extLst>
              <a:ext uri="{FF2B5EF4-FFF2-40B4-BE49-F238E27FC236}">
                <a16:creationId xmlns:a16="http://schemas.microsoft.com/office/drawing/2014/main" id="{6E7576B3-2512-4471-A1BC-BE882203E88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23636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DE33-04B9-44B1-9757-FC0248DF4F2E}"/>
              </a:ext>
            </a:extLst>
          </p:cNvPr>
          <p:cNvSpPr>
            <a:spLocks noGrp="1"/>
          </p:cNvSpPr>
          <p:nvPr>
            <p:ph type="title"/>
          </p:nvPr>
        </p:nvSpPr>
        <p:spPr/>
        <p:txBody>
          <a:bodyPr/>
          <a:lstStyle/>
          <a:p>
            <a:r>
              <a:rPr lang="en-US"/>
              <a:t>Facebook Post Table + Reactions | Teknialbikes - 18 of 26</a:t>
            </a:r>
          </a:p>
        </p:txBody>
      </p:sp>
      <p:graphicFrame>
        <p:nvGraphicFramePr>
          <p:cNvPr id="5" name="Table Placeholder 4">
            <a:extLst>
              <a:ext uri="{FF2B5EF4-FFF2-40B4-BE49-F238E27FC236}">
                <a16:creationId xmlns:a16="http://schemas.microsoft.com/office/drawing/2014/main" id="{2CD889F4-B0B7-4B7A-942D-DFA05088CB65}"/>
              </a:ext>
            </a:extLst>
          </p:cNvPr>
          <p:cNvGraphicFramePr>
            <a:graphicFrameLocks noGrp="1"/>
          </p:cNvGraphicFramePr>
          <p:nvPr>
            <p:ph type="tbl" sz="quarter" idx="13"/>
            <p:extLst>
              <p:ext uri="{D42A27DB-BD31-4B8C-83A1-F6EECF244321}">
                <p14:modId xmlns:p14="http://schemas.microsoft.com/office/powerpoint/2010/main" val="2688616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1928597"/>
                    </a:ext>
                  </a:extLst>
                </a:gridCol>
                <a:gridCol w="493776">
                  <a:extLst>
                    <a:ext uri="{9D8B030D-6E8A-4147-A177-3AD203B41FA5}">
                      <a16:colId xmlns:a16="http://schemas.microsoft.com/office/drawing/2014/main" val="2106252110"/>
                    </a:ext>
                  </a:extLst>
                </a:gridCol>
                <a:gridCol w="493776">
                  <a:extLst>
                    <a:ext uri="{9D8B030D-6E8A-4147-A177-3AD203B41FA5}">
                      <a16:colId xmlns:a16="http://schemas.microsoft.com/office/drawing/2014/main" val="47730589"/>
                    </a:ext>
                  </a:extLst>
                </a:gridCol>
                <a:gridCol w="493776">
                  <a:extLst>
                    <a:ext uri="{9D8B030D-6E8A-4147-A177-3AD203B41FA5}">
                      <a16:colId xmlns:a16="http://schemas.microsoft.com/office/drawing/2014/main" val="3868776654"/>
                    </a:ext>
                  </a:extLst>
                </a:gridCol>
                <a:gridCol w="493776">
                  <a:extLst>
                    <a:ext uri="{9D8B030D-6E8A-4147-A177-3AD203B41FA5}">
                      <a16:colId xmlns:a16="http://schemas.microsoft.com/office/drawing/2014/main" val="4288584471"/>
                    </a:ext>
                  </a:extLst>
                </a:gridCol>
                <a:gridCol w="493776">
                  <a:extLst>
                    <a:ext uri="{9D8B030D-6E8A-4147-A177-3AD203B41FA5}">
                      <a16:colId xmlns:a16="http://schemas.microsoft.com/office/drawing/2014/main" val="3496326097"/>
                    </a:ext>
                  </a:extLst>
                </a:gridCol>
                <a:gridCol w="493776">
                  <a:extLst>
                    <a:ext uri="{9D8B030D-6E8A-4147-A177-3AD203B41FA5}">
                      <a16:colId xmlns:a16="http://schemas.microsoft.com/office/drawing/2014/main" val="1696439197"/>
                    </a:ext>
                  </a:extLst>
                </a:gridCol>
                <a:gridCol w="493776">
                  <a:extLst>
                    <a:ext uri="{9D8B030D-6E8A-4147-A177-3AD203B41FA5}">
                      <a16:colId xmlns:a16="http://schemas.microsoft.com/office/drawing/2014/main" val="2676624917"/>
                    </a:ext>
                  </a:extLst>
                </a:gridCol>
                <a:gridCol w="493776">
                  <a:extLst>
                    <a:ext uri="{9D8B030D-6E8A-4147-A177-3AD203B41FA5}">
                      <a16:colId xmlns:a16="http://schemas.microsoft.com/office/drawing/2014/main" val="3756912609"/>
                    </a:ext>
                  </a:extLst>
                </a:gridCol>
                <a:gridCol w="493776">
                  <a:extLst>
                    <a:ext uri="{9D8B030D-6E8A-4147-A177-3AD203B41FA5}">
                      <a16:colId xmlns:a16="http://schemas.microsoft.com/office/drawing/2014/main" val="3321159778"/>
                    </a:ext>
                  </a:extLst>
                </a:gridCol>
                <a:gridCol w="493776">
                  <a:extLst>
                    <a:ext uri="{9D8B030D-6E8A-4147-A177-3AD203B41FA5}">
                      <a16:colId xmlns:a16="http://schemas.microsoft.com/office/drawing/2014/main" val="1482610432"/>
                    </a:ext>
                  </a:extLst>
                </a:gridCol>
                <a:gridCol w="493776">
                  <a:extLst>
                    <a:ext uri="{9D8B030D-6E8A-4147-A177-3AD203B41FA5}">
                      <a16:colId xmlns:a16="http://schemas.microsoft.com/office/drawing/2014/main" val="4079456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28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- 2021-06-01 19:03:46</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Ulises Bueno a la #FamiliaVenzo
.
Que esta #venzobike sea tu nueva compañera para cumplir metas personales y ojalá pronto podamos verte competir (que sabemos lo que te gusta)  llevando los colores del Team Venzo - Oficial a la meta ✊🏻🔥
.
.
A disfrutar a full esta #VenzoAtix!!! 🔥🔥
.
.
#SOMOSVENZO
#vivivenzo #ciclismo #bike #bicicleta #cycling #cyclinglifestyle #cyclingphotos #cyclinglife #venzobikes #biker #ciclismoargentino #mtb #mountainbike #mtblife #mtblifestyle @ Córdoba Province,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78187080"/>
                  </a:ext>
                </a:extLst>
              </a:tr>
            </a:tbl>
          </a:graphicData>
        </a:graphic>
      </p:graphicFrame>
      <p:sp>
        <p:nvSpPr>
          <p:cNvPr id="4" name="Text Placeholder 3">
            <a:extLst>
              <a:ext uri="{FF2B5EF4-FFF2-40B4-BE49-F238E27FC236}">
                <a16:creationId xmlns:a16="http://schemas.microsoft.com/office/drawing/2014/main" id="{05807D84-13BC-48E2-80CD-8FCB43F4D44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05040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DC82C-E55B-4705-ACFC-07D733B3C721}"/>
              </a:ext>
            </a:extLst>
          </p:cNvPr>
          <p:cNvSpPr>
            <a:spLocks noGrp="1"/>
          </p:cNvSpPr>
          <p:nvPr>
            <p:ph type="title"/>
          </p:nvPr>
        </p:nvSpPr>
        <p:spPr/>
        <p:txBody>
          <a:bodyPr/>
          <a:lstStyle/>
          <a:p>
            <a:r>
              <a:rPr lang="en-US"/>
              <a:t>Facebook Post Table + Reactions | Teknialbikes - 19 of 26</a:t>
            </a:r>
          </a:p>
        </p:txBody>
      </p:sp>
      <p:graphicFrame>
        <p:nvGraphicFramePr>
          <p:cNvPr id="5" name="Table Placeholder 4">
            <a:extLst>
              <a:ext uri="{FF2B5EF4-FFF2-40B4-BE49-F238E27FC236}">
                <a16:creationId xmlns:a16="http://schemas.microsoft.com/office/drawing/2014/main" id="{9E44EE30-C762-4168-AA01-64A207AED0DB}"/>
              </a:ext>
            </a:extLst>
          </p:cNvPr>
          <p:cNvGraphicFramePr>
            <a:graphicFrameLocks noGrp="1"/>
          </p:cNvGraphicFramePr>
          <p:nvPr>
            <p:ph type="tbl" sz="quarter" idx="13"/>
            <p:extLst>
              <p:ext uri="{D42A27DB-BD31-4B8C-83A1-F6EECF244321}">
                <p14:modId xmlns:p14="http://schemas.microsoft.com/office/powerpoint/2010/main" val="178910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5161013"/>
                    </a:ext>
                  </a:extLst>
                </a:gridCol>
                <a:gridCol w="493776">
                  <a:extLst>
                    <a:ext uri="{9D8B030D-6E8A-4147-A177-3AD203B41FA5}">
                      <a16:colId xmlns:a16="http://schemas.microsoft.com/office/drawing/2014/main" val="3209642883"/>
                    </a:ext>
                  </a:extLst>
                </a:gridCol>
                <a:gridCol w="493776">
                  <a:extLst>
                    <a:ext uri="{9D8B030D-6E8A-4147-A177-3AD203B41FA5}">
                      <a16:colId xmlns:a16="http://schemas.microsoft.com/office/drawing/2014/main" val="1645286186"/>
                    </a:ext>
                  </a:extLst>
                </a:gridCol>
                <a:gridCol w="493776">
                  <a:extLst>
                    <a:ext uri="{9D8B030D-6E8A-4147-A177-3AD203B41FA5}">
                      <a16:colId xmlns:a16="http://schemas.microsoft.com/office/drawing/2014/main" val="1012766617"/>
                    </a:ext>
                  </a:extLst>
                </a:gridCol>
                <a:gridCol w="493776">
                  <a:extLst>
                    <a:ext uri="{9D8B030D-6E8A-4147-A177-3AD203B41FA5}">
                      <a16:colId xmlns:a16="http://schemas.microsoft.com/office/drawing/2014/main" val="745131398"/>
                    </a:ext>
                  </a:extLst>
                </a:gridCol>
                <a:gridCol w="493776">
                  <a:extLst>
                    <a:ext uri="{9D8B030D-6E8A-4147-A177-3AD203B41FA5}">
                      <a16:colId xmlns:a16="http://schemas.microsoft.com/office/drawing/2014/main" val="2775954913"/>
                    </a:ext>
                  </a:extLst>
                </a:gridCol>
                <a:gridCol w="493776">
                  <a:extLst>
                    <a:ext uri="{9D8B030D-6E8A-4147-A177-3AD203B41FA5}">
                      <a16:colId xmlns:a16="http://schemas.microsoft.com/office/drawing/2014/main" val="4129279113"/>
                    </a:ext>
                  </a:extLst>
                </a:gridCol>
                <a:gridCol w="493776">
                  <a:extLst>
                    <a:ext uri="{9D8B030D-6E8A-4147-A177-3AD203B41FA5}">
                      <a16:colId xmlns:a16="http://schemas.microsoft.com/office/drawing/2014/main" val="2402479721"/>
                    </a:ext>
                  </a:extLst>
                </a:gridCol>
                <a:gridCol w="493776">
                  <a:extLst>
                    <a:ext uri="{9D8B030D-6E8A-4147-A177-3AD203B41FA5}">
                      <a16:colId xmlns:a16="http://schemas.microsoft.com/office/drawing/2014/main" val="1334797815"/>
                    </a:ext>
                  </a:extLst>
                </a:gridCol>
                <a:gridCol w="493776">
                  <a:extLst>
                    <a:ext uri="{9D8B030D-6E8A-4147-A177-3AD203B41FA5}">
                      <a16:colId xmlns:a16="http://schemas.microsoft.com/office/drawing/2014/main" val="789962717"/>
                    </a:ext>
                  </a:extLst>
                </a:gridCol>
                <a:gridCol w="493776">
                  <a:extLst>
                    <a:ext uri="{9D8B030D-6E8A-4147-A177-3AD203B41FA5}">
                      <a16:colId xmlns:a16="http://schemas.microsoft.com/office/drawing/2014/main" val="2811532431"/>
                    </a:ext>
                  </a:extLst>
                </a:gridCol>
                <a:gridCol w="493776">
                  <a:extLst>
                    <a:ext uri="{9D8B030D-6E8A-4147-A177-3AD203B41FA5}">
                      <a16:colId xmlns:a16="http://schemas.microsoft.com/office/drawing/2014/main" val="146996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203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- 2021-04-24 20:18:30</a:t>
                      </a:r>
                      <a:r>
                        <a:rPr kumimoji="0" lang="en-US" sz="1000" b="0" i="0" u="none" strike="noStrike" kern="1200" cap="none" spc="0" normalizeH="0" baseline="0" noProof="0">
                          <a:ln>
                            <a:noFill/>
                          </a:ln>
                          <a:solidFill>
                            <a:prstClr val="black"/>
                          </a:solidFill>
                          <a:effectLst/>
                          <a:uLnTx/>
                          <a:uFillTx/>
                          <a:latin typeface="+mn-lt"/>
                          <a:ea typeface="+mn-ea"/>
                          <a:cs typeface="+mn-cs"/>
                        </a:rPr>
                        <a:t>
 Frida Belle te acompaña a cualquier lugar... 🌸🍃
A paseos por las sierras, al sendero o a la ciudad...
A donde salís este finde a pedalear??
.
.
A donde quiera que vayas, andá en tu #VenzoBike.🚴🏻‍♀️
.
.
*Disponible en #BicicleteríasVenzo
.
#somosvenzo #venzo #vivivenzo #ciclismo #bike #bicicleta #cycling #cyclinglifestyle #cyclingphotos #cyclinglife #mtb #mtblife #mtblifestyle #fridabelle #biker #mountainbike #ciclismoargentino #venzobikes #venzofrida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03108354"/>
                  </a:ext>
                </a:extLst>
              </a:tr>
            </a:tbl>
          </a:graphicData>
        </a:graphic>
      </p:graphicFrame>
      <p:sp>
        <p:nvSpPr>
          <p:cNvPr id="4" name="Text Placeholder 3">
            <a:extLst>
              <a:ext uri="{FF2B5EF4-FFF2-40B4-BE49-F238E27FC236}">
                <a16:creationId xmlns:a16="http://schemas.microsoft.com/office/drawing/2014/main" id="{3A4F5884-5FE3-4FDF-A01C-C9F7D63A795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645830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8BAD-E151-47B4-AB1E-935C412CA64A}"/>
              </a:ext>
            </a:extLst>
          </p:cNvPr>
          <p:cNvSpPr>
            <a:spLocks noGrp="1"/>
          </p:cNvSpPr>
          <p:nvPr>
            <p:ph type="title"/>
          </p:nvPr>
        </p:nvSpPr>
        <p:spPr/>
        <p:txBody>
          <a:bodyPr/>
          <a:lstStyle/>
          <a:p>
            <a:r>
              <a:rPr lang="en-US"/>
              <a:t>Facebook Post Table + Reactions | Teknialbikes - 20 of 26</a:t>
            </a:r>
          </a:p>
        </p:txBody>
      </p:sp>
      <p:graphicFrame>
        <p:nvGraphicFramePr>
          <p:cNvPr id="5" name="Table Placeholder 4">
            <a:extLst>
              <a:ext uri="{FF2B5EF4-FFF2-40B4-BE49-F238E27FC236}">
                <a16:creationId xmlns:a16="http://schemas.microsoft.com/office/drawing/2014/main" id="{29326D46-63AA-4944-B606-F0BF4BAECB1D}"/>
              </a:ext>
            </a:extLst>
          </p:cNvPr>
          <p:cNvGraphicFramePr>
            <a:graphicFrameLocks noGrp="1"/>
          </p:cNvGraphicFramePr>
          <p:nvPr>
            <p:ph type="tbl" sz="quarter" idx="13"/>
            <p:extLst>
              <p:ext uri="{D42A27DB-BD31-4B8C-83A1-F6EECF244321}">
                <p14:modId xmlns:p14="http://schemas.microsoft.com/office/powerpoint/2010/main" val="80105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6388096"/>
                    </a:ext>
                  </a:extLst>
                </a:gridCol>
                <a:gridCol w="493776">
                  <a:extLst>
                    <a:ext uri="{9D8B030D-6E8A-4147-A177-3AD203B41FA5}">
                      <a16:colId xmlns:a16="http://schemas.microsoft.com/office/drawing/2014/main" val="80914512"/>
                    </a:ext>
                  </a:extLst>
                </a:gridCol>
                <a:gridCol w="493776">
                  <a:extLst>
                    <a:ext uri="{9D8B030D-6E8A-4147-A177-3AD203B41FA5}">
                      <a16:colId xmlns:a16="http://schemas.microsoft.com/office/drawing/2014/main" val="1197077535"/>
                    </a:ext>
                  </a:extLst>
                </a:gridCol>
                <a:gridCol w="493776">
                  <a:extLst>
                    <a:ext uri="{9D8B030D-6E8A-4147-A177-3AD203B41FA5}">
                      <a16:colId xmlns:a16="http://schemas.microsoft.com/office/drawing/2014/main" val="1682581159"/>
                    </a:ext>
                  </a:extLst>
                </a:gridCol>
                <a:gridCol w="493776">
                  <a:extLst>
                    <a:ext uri="{9D8B030D-6E8A-4147-A177-3AD203B41FA5}">
                      <a16:colId xmlns:a16="http://schemas.microsoft.com/office/drawing/2014/main" val="4171779453"/>
                    </a:ext>
                  </a:extLst>
                </a:gridCol>
                <a:gridCol w="493776">
                  <a:extLst>
                    <a:ext uri="{9D8B030D-6E8A-4147-A177-3AD203B41FA5}">
                      <a16:colId xmlns:a16="http://schemas.microsoft.com/office/drawing/2014/main" val="187532601"/>
                    </a:ext>
                  </a:extLst>
                </a:gridCol>
                <a:gridCol w="493776">
                  <a:extLst>
                    <a:ext uri="{9D8B030D-6E8A-4147-A177-3AD203B41FA5}">
                      <a16:colId xmlns:a16="http://schemas.microsoft.com/office/drawing/2014/main" val="3291817943"/>
                    </a:ext>
                  </a:extLst>
                </a:gridCol>
                <a:gridCol w="493776">
                  <a:extLst>
                    <a:ext uri="{9D8B030D-6E8A-4147-A177-3AD203B41FA5}">
                      <a16:colId xmlns:a16="http://schemas.microsoft.com/office/drawing/2014/main" val="287500085"/>
                    </a:ext>
                  </a:extLst>
                </a:gridCol>
                <a:gridCol w="493776">
                  <a:extLst>
                    <a:ext uri="{9D8B030D-6E8A-4147-A177-3AD203B41FA5}">
                      <a16:colId xmlns:a16="http://schemas.microsoft.com/office/drawing/2014/main" val="3971635215"/>
                    </a:ext>
                  </a:extLst>
                </a:gridCol>
                <a:gridCol w="493776">
                  <a:extLst>
                    <a:ext uri="{9D8B030D-6E8A-4147-A177-3AD203B41FA5}">
                      <a16:colId xmlns:a16="http://schemas.microsoft.com/office/drawing/2014/main" val="2714847984"/>
                    </a:ext>
                  </a:extLst>
                </a:gridCol>
                <a:gridCol w="493776">
                  <a:extLst>
                    <a:ext uri="{9D8B030D-6E8A-4147-A177-3AD203B41FA5}">
                      <a16:colId xmlns:a16="http://schemas.microsoft.com/office/drawing/2014/main" val="854577089"/>
                    </a:ext>
                  </a:extLst>
                </a:gridCol>
                <a:gridCol w="493776">
                  <a:extLst>
                    <a:ext uri="{9D8B030D-6E8A-4147-A177-3AD203B41FA5}">
                      <a16:colId xmlns:a16="http://schemas.microsoft.com/office/drawing/2014/main" val="2285460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728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- 2021-05-17 22:05:11</a:t>
                      </a:r>
                      <a:r>
                        <a:rPr kumimoji="0" lang="es-ES" sz="1000" b="0" i="0" u="none" strike="noStrike" kern="1200" cap="none" spc="0" normalizeH="0" baseline="0" noProof="0">
                          <a:ln>
                            <a:noFill/>
                          </a:ln>
                          <a:solidFill>
                            <a:prstClr val="black"/>
                          </a:solidFill>
                          <a:effectLst/>
                          <a:uLnTx/>
                          <a:uFillTx/>
                          <a:latin typeface="+mn-lt"/>
                          <a:ea typeface="+mn-ea"/>
                          <a:cs typeface="+mn-cs"/>
                        </a:rPr>
                        <a:t>
 Ella es Lorena, una mujeraza con todas las letras!! 🔥❤️
.
Lore recibió un #transplante de #corazón hace muy poquito, y con mucha #fuerza se recupera día a día.
.
Lore es integrante de @atletcba, una asociación de trabajo de personas transplantadas y en lista de espera, quienes luchan día a día para concientizarnos a todos de  #DonarOrganos.
.
Hoy, Lore se une a la #familiavenzo y forma parte de las grandes #mujeresvenzo, referentes del deporte y la salud.
.
La #bicileta formará parte de su recuperación y mejorará su calidad de vida, llevando el mensaje a toda la sociedad de que #DonarSalvaVidas y contándonos sobre su evolución con la bicicleta como instrumento de superación.
.
Gracias @lorenacervellini por elegir la #bici como tu compañera.
Gracias por ser una #inspiración para todos! ❤️🤩
.
.
#SOMOSVENZO
#vivivenzo #ciclismo #bike  #cycling #cyclinglifestyle #cyclinglife #venzobikes #venzobike #ciclismoargentino #mtb #mtblife #mtblifestyle @ Córdoba Province,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49602459"/>
                  </a:ext>
                </a:extLst>
              </a:tr>
            </a:tbl>
          </a:graphicData>
        </a:graphic>
      </p:graphicFrame>
      <p:sp>
        <p:nvSpPr>
          <p:cNvPr id="4" name="Text Placeholder 3">
            <a:extLst>
              <a:ext uri="{FF2B5EF4-FFF2-40B4-BE49-F238E27FC236}">
                <a16:creationId xmlns:a16="http://schemas.microsoft.com/office/drawing/2014/main" id="{EA3AA524-AAE5-439F-94BC-5DEA6B63893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88354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D69D3-103B-4DA3-BA0D-2B4437C41E43}"/>
              </a:ext>
            </a:extLst>
          </p:cNvPr>
          <p:cNvSpPr>
            <a:spLocks noGrp="1"/>
          </p:cNvSpPr>
          <p:nvPr>
            <p:ph type="title"/>
          </p:nvPr>
        </p:nvSpPr>
        <p:spPr/>
        <p:txBody>
          <a:bodyPr/>
          <a:lstStyle/>
          <a:p>
            <a:r>
              <a:rPr lang="en-US"/>
              <a:t>Facebook Post Table + Reactions | Teknialbikes - 21 of 26</a:t>
            </a:r>
          </a:p>
        </p:txBody>
      </p:sp>
      <p:graphicFrame>
        <p:nvGraphicFramePr>
          <p:cNvPr id="5" name="Table Placeholder 4">
            <a:extLst>
              <a:ext uri="{FF2B5EF4-FFF2-40B4-BE49-F238E27FC236}">
                <a16:creationId xmlns:a16="http://schemas.microsoft.com/office/drawing/2014/main" id="{CD268641-FEAE-4D31-A70C-10BC2EAC388A}"/>
              </a:ext>
            </a:extLst>
          </p:cNvPr>
          <p:cNvGraphicFramePr>
            <a:graphicFrameLocks noGrp="1"/>
          </p:cNvGraphicFramePr>
          <p:nvPr>
            <p:ph type="tbl" sz="quarter" idx="13"/>
            <p:extLst>
              <p:ext uri="{D42A27DB-BD31-4B8C-83A1-F6EECF244321}">
                <p14:modId xmlns:p14="http://schemas.microsoft.com/office/powerpoint/2010/main" val="3656635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3632135"/>
                    </a:ext>
                  </a:extLst>
                </a:gridCol>
                <a:gridCol w="493776">
                  <a:extLst>
                    <a:ext uri="{9D8B030D-6E8A-4147-A177-3AD203B41FA5}">
                      <a16:colId xmlns:a16="http://schemas.microsoft.com/office/drawing/2014/main" val="1839292680"/>
                    </a:ext>
                  </a:extLst>
                </a:gridCol>
                <a:gridCol w="493776">
                  <a:extLst>
                    <a:ext uri="{9D8B030D-6E8A-4147-A177-3AD203B41FA5}">
                      <a16:colId xmlns:a16="http://schemas.microsoft.com/office/drawing/2014/main" val="1323703892"/>
                    </a:ext>
                  </a:extLst>
                </a:gridCol>
                <a:gridCol w="493776">
                  <a:extLst>
                    <a:ext uri="{9D8B030D-6E8A-4147-A177-3AD203B41FA5}">
                      <a16:colId xmlns:a16="http://schemas.microsoft.com/office/drawing/2014/main" val="841103834"/>
                    </a:ext>
                  </a:extLst>
                </a:gridCol>
                <a:gridCol w="493776">
                  <a:extLst>
                    <a:ext uri="{9D8B030D-6E8A-4147-A177-3AD203B41FA5}">
                      <a16:colId xmlns:a16="http://schemas.microsoft.com/office/drawing/2014/main" val="1597918854"/>
                    </a:ext>
                  </a:extLst>
                </a:gridCol>
                <a:gridCol w="493776">
                  <a:extLst>
                    <a:ext uri="{9D8B030D-6E8A-4147-A177-3AD203B41FA5}">
                      <a16:colId xmlns:a16="http://schemas.microsoft.com/office/drawing/2014/main" val="2250033640"/>
                    </a:ext>
                  </a:extLst>
                </a:gridCol>
                <a:gridCol w="493776">
                  <a:extLst>
                    <a:ext uri="{9D8B030D-6E8A-4147-A177-3AD203B41FA5}">
                      <a16:colId xmlns:a16="http://schemas.microsoft.com/office/drawing/2014/main" val="1635415392"/>
                    </a:ext>
                  </a:extLst>
                </a:gridCol>
                <a:gridCol w="493776">
                  <a:extLst>
                    <a:ext uri="{9D8B030D-6E8A-4147-A177-3AD203B41FA5}">
                      <a16:colId xmlns:a16="http://schemas.microsoft.com/office/drawing/2014/main" val="1718612421"/>
                    </a:ext>
                  </a:extLst>
                </a:gridCol>
                <a:gridCol w="493776">
                  <a:extLst>
                    <a:ext uri="{9D8B030D-6E8A-4147-A177-3AD203B41FA5}">
                      <a16:colId xmlns:a16="http://schemas.microsoft.com/office/drawing/2014/main" val="3780222887"/>
                    </a:ext>
                  </a:extLst>
                </a:gridCol>
                <a:gridCol w="493776">
                  <a:extLst>
                    <a:ext uri="{9D8B030D-6E8A-4147-A177-3AD203B41FA5}">
                      <a16:colId xmlns:a16="http://schemas.microsoft.com/office/drawing/2014/main" val="968189231"/>
                    </a:ext>
                  </a:extLst>
                </a:gridCol>
                <a:gridCol w="493776">
                  <a:extLst>
                    <a:ext uri="{9D8B030D-6E8A-4147-A177-3AD203B41FA5}">
                      <a16:colId xmlns:a16="http://schemas.microsoft.com/office/drawing/2014/main" val="4124239557"/>
                    </a:ext>
                  </a:extLst>
                </a:gridCol>
                <a:gridCol w="493776">
                  <a:extLst>
                    <a:ext uri="{9D8B030D-6E8A-4147-A177-3AD203B41FA5}">
                      <a16:colId xmlns:a16="http://schemas.microsoft.com/office/drawing/2014/main" val="100355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52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- 2021-07-20 12:44:30</a:t>
                      </a:r>
                      <a:r>
                        <a:rPr kumimoji="0" lang="es-ES" sz="1000" b="0" i="0" u="none" strike="noStrike" kern="1200" cap="none" spc="0" normalizeH="0" baseline="0" noProof="0">
                          <a:ln>
                            <a:noFill/>
                          </a:ln>
                          <a:solidFill>
                            <a:prstClr val="black"/>
                          </a:solidFill>
                          <a:effectLst/>
                          <a:uLnTx/>
                          <a:uFillTx/>
                          <a:latin typeface="+mn-lt"/>
                          <a:ea typeface="+mn-ea"/>
                          <a:cs typeface="+mn-cs"/>
                        </a:rPr>
                        <a:t>
 El pasado fin de semana estuvimos presentes en #Paraná acompañando a los pilotos del #SuperTC2000 #RENAULTCASTROLTEAM
Tuvimos el honor de estar apoyando a los pilotos @leonelpernia75 @damianfineschi @tomicingolani @matiasmillasoplete con nuestras #venzobikes para facilitar y agilizar el traslado en el predio, como así también acompañarlos en el proceso de mejora en su rendimiento deportivo con nuestro aporte  desde el ciclismo.
Agradecemos a @renaultarg @renaultsportarg por sumarse a la #familiavenzo y por permitirnos acompañarlos en este gran fin de semana lleno de adrenalina!!
.
.
#somosvenzo
#venzobikes #venzo #venzobike #renault #bike #biker #mtb #mtblife #renaultsport #renaultargentina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0326054"/>
                  </a:ext>
                </a:extLst>
              </a:tr>
            </a:tbl>
          </a:graphicData>
        </a:graphic>
      </p:graphicFrame>
      <p:sp>
        <p:nvSpPr>
          <p:cNvPr id="4" name="Text Placeholder 3">
            <a:extLst>
              <a:ext uri="{FF2B5EF4-FFF2-40B4-BE49-F238E27FC236}">
                <a16:creationId xmlns:a16="http://schemas.microsoft.com/office/drawing/2014/main" id="{B7465A9F-47E5-4C56-9C7C-935031926BC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99816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5F6B-6503-4FF6-BFE1-BA6E3A93B45E}"/>
              </a:ext>
            </a:extLst>
          </p:cNvPr>
          <p:cNvSpPr>
            <a:spLocks noGrp="1"/>
          </p:cNvSpPr>
          <p:nvPr>
            <p:ph type="title"/>
          </p:nvPr>
        </p:nvSpPr>
        <p:spPr/>
        <p:txBody>
          <a:bodyPr/>
          <a:lstStyle/>
          <a:p>
            <a:r>
              <a:rPr lang="en-US"/>
              <a:t>Facebook Post Table + Reactions | Teknialbikes - 22 of 26</a:t>
            </a:r>
          </a:p>
        </p:txBody>
      </p:sp>
      <p:graphicFrame>
        <p:nvGraphicFramePr>
          <p:cNvPr id="5" name="Table Placeholder 4">
            <a:extLst>
              <a:ext uri="{FF2B5EF4-FFF2-40B4-BE49-F238E27FC236}">
                <a16:creationId xmlns:a16="http://schemas.microsoft.com/office/drawing/2014/main" id="{B20DD6DF-ABA1-4B37-9277-C4C4159A9CC4}"/>
              </a:ext>
            </a:extLst>
          </p:cNvPr>
          <p:cNvGraphicFramePr>
            <a:graphicFrameLocks noGrp="1"/>
          </p:cNvGraphicFramePr>
          <p:nvPr>
            <p:ph type="tbl" sz="quarter" idx="13"/>
            <p:extLst>
              <p:ext uri="{D42A27DB-BD31-4B8C-83A1-F6EECF244321}">
                <p14:modId xmlns:p14="http://schemas.microsoft.com/office/powerpoint/2010/main" val="2620114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0887200"/>
                    </a:ext>
                  </a:extLst>
                </a:gridCol>
                <a:gridCol w="493776">
                  <a:extLst>
                    <a:ext uri="{9D8B030D-6E8A-4147-A177-3AD203B41FA5}">
                      <a16:colId xmlns:a16="http://schemas.microsoft.com/office/drawing/2014/main" val="4212242834"/>
                    </a:ext>
                  </a:extLst>
                </a:gridCol>
                <a:gridCol w="493776">
                  <a:extLst>
                    <a:ext uri="{9D8B030D-6E8A-4147-A177-3AD203B41FA5}">
                      <a16:colId xmlns:a16="http://schemas.microsoft.com/office/drawing/2014/main" val="45269717"/>
                    </a:ext>
                  </a:extLst>
                </a:gridCol>
                <a:gridCol w="493776">
                  <a:extLst>
                    <a:ext uri="{9D8B030D-6E8A-4147-A177-3AD203B41FA5}">
                      <a16:colId xmlns:a16="http://schemas.microsoft.com/office/drawing/2014/main" val="3857910232"/>
                    </a:ext>
                  </a:extLst>
                </a:gridCol>
                <a:gridCol w="493776">
                  <a:extLst>
                    <a:ext uri="{9D8B030D-6E8A-4147-A177-3AD203B41FA5}">
                      <a16:colId xmlns:a16="http://schemas.microsoft.com/office/drawing/2014/main" val="3229408682"/>
                    </a:ext>
                  </a:extLst>
                </a:gridCol>
                <a:gridCol w="493776">
                  <a:extLst>
                    <a:ext uri="{9D8B030D-6E8A-4147-A177-3AD203B41FA5}">
                      <a16:colId xmlns:a16="http://schemas.microsoft.com/office/drawing/2014/main" val="982625155"/>
                    </a:ext>
                  </a:extLst>
                </a:gridCol>
                <a:gridCol w="493776">
                  <a:extLst>
                    <a:ext uri="{9D8B030D-6E8A-4147-A177-3AD203B41FA5}">
                      <a16:colId xmlns:a16="http://schemas.microsoft.com/office/drawing/2014/main" val="1507086370"/>
                    </a:ext>
                  </a:extLst>
                </a:gridCol>
                <a:gridCol w="493776">
                  <a:extLst>
                    <a:ext uri="{9D8B030D-6E8A-4147-A177-3AD203B41FA5}">
                      <a16:colId xmlns:a16="http://schemas.microsoft.com/office/drawing/2014/main" val="1752555158"/>
                    </a:ext>
                  </a:extLst>
                </a:gridCol>
                <a:gridCol w="493776">
                  <a:extLst>
                    <a:ext uri="{9D8B030D-6E8A-4147-A177-3AD203B41FA5}">
                      <a16:colId xmlns:a16="http://schemas.microsoft.com/office/drawing/2014/main" val="2945876066"/>
                    </a:ext>
                  </a:extLst>
                </a:gridCol>
                <a:gridCol w="493776">
                  <a:extLst>
                    <a:ext uri="{9D8B030D-6E8A-4147-A177-3AD203B41FA5}">
                      <a16:colId xmlns:a16="http://schemas.microsoft.com/office/drawing/2014/main" val="554490010"/>
                    </a:ext>
                  </a:extLst>
                </a:gridCol>
                <a:gridCol w="493776">
                  <a:extLst>
                    <a:ext uri="{9D8B030D-6E8A-4147-A177-3AD203B41FA5}">
                      <a16:colId xmlns:a16="http://schemas.microsoft.com/office/drawing/2014/main" val="2717742127"/>
                    </a:ext>
                  </a:extLst>
                </a:gridCol>
                <a:gridCol w="493776">
                  <a:extLst>
                    <a:ext uri="{9D8B030D-6E8A-4147-A177-3AD203B41FA5}">
                      <a16:colId xmlns:a16="http://schemas.microsoft.com/office/drawing/2014/main" val="319549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859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- 2021-12-08 10:30:02</a:t>
                      </a:r>
                      <a:r>
                        <a:rPr kumimoji="0" lang="en-US" sz="1000" b="0" i="0" u="none" strike="noStrike" kern="1200" cap="none" spc="0" normalizeH="0" baseline="0" noProof="0">
                          <a:ln>
                            <a:noFill/>
                          </a:ln>
                          <a:solidFill>
                            <a:prstClr val="black"/>
                          </a:solidFill>
                          <a:effectLst/>
                          <a:uLnTx/>
                          <a:uFillTx/>
                          <a:latin typeface="+mn-lt"/>
                          <a:ea typeface="+mn-ea"/>
                          <a:cs typeface="+mn-cs"/>
                        </a:rPr>
                        <a:t>
 𝙈𝙤𝙫𝙚𝙩𝙚 𝙙𝙞𝙛𝙚𝙧𝙚𝙣𝙩𝙚 con nuestra #E-Bike 🚲🔌
.
La #Topmega eléctrica que necesitabas, para llegar rápido y 𝗳𝗲𝗹𝗶𝘇 𝗮 𝘁𝗼𝗱𝗼𝘀 𝗹𝗮𝗱𝗼𝘀 😁🙌
.
➡Conocé toda la línea de movilidad eléctrica en www.topmega.com.ar y encontranos también en las mejores bicicleterías del país. Envíos 𝗴𝗿𝗮𝘁𝗶𝘀 a toda la Argentina. 🛒🇦🇷
.
.
#topmega #tubicitumundo #actitudtopmega #adrenalina #aventura #ciclismo #ciclismourbano #ciclismoargentina #bicis #bicicletas #mtbargentina #mtblife #mtblifestyle #monopatin #bicielectrica #bicicletaelectrica #movilidadelectrica #movilidadsustentable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4825735"/>
                  </a:ext>
                </a:extLst>
              </a:tr>
            </a:tbl>
          </a:graphicData>
        </a:graphic>
      </p:graphicFrame>
      <p:sp>
        <p:nvSpPr>
          <p:cNvPr id="4" name="Text Placeholder 3">
            <a:extLst>
              <a:ext uri="{FF2B5EF4-FFF2-40B4-BE49-F238E27FC236}">
                <a16:creationId xmlns:a16="http://schemas.microsoft.com/office/drawing/2014/main" id="{C704A57C-2A93-433B-9D62-9C88DFEFC27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24064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E6846-1E8A-497D-BBC2-16063A913825}"/>
              </a:ext>
            </a:extLst>
          </p:cNvPr>
          <p:cNvSpPr>
            <a:spLocks noGrp="1"/>
          </p:cNvSpPr>
          <p:nvPr>
            <p:ph type="title"/>
          </p:nvPr>
        </p:nvSpPr>
        <p:spPr/>
        <p:txBody>
          <a:bodyPr/>
          <a:lstStyle/>
          <a:p>
            <a:r>
              <a:rPr lang="en-US"/>
              <a:t>Facebook Post Table + Reactions | Teknialbikes - 23 of 26</a:t>
            </a:r>
          </a:p>
        </p:txBody>
      </p:sp>
      <p:graphicFrame>
        <p:nvGraphicFramePr>
          <p:cNvPr id="5" name="Table Placeholder 4">
            <a:extLst>
              <a:ext uri="{FF2B5EF4-FFF2-40B4-BE49-F238E27FC236}">
                <a16:creationId xmlns:a16="http://schemas.microsoft.com/office/drawing/2014/main" id="{161506D7-8906-453A-B7D1-69B400C75CF1}"/>
              </a:ext>
            </a:extLst>
          </p:cNvPr>
          <p:cNvGraphicFramePr>
            <a:graphicFrameLocks noGrp="1"/>
          </p:cNvGraphicFramePr>
          <p:nvPr>
            <p:ph type="tbl" sz="quarter" idx="13"/>
            <p:extLst>
              <p:ext uri="{D42A27DB-BD31-4B8C-83A1-F6EECF244321}">
                <p14:modId xmlns:p14="http://schemas.microsoft.com/office/powerpoint/2010/main" val="918781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352585"/>
                    </a:ext>
                  </a:extLst>
                </a:gridCol>
                <a:gridCol w="493776">
                  <a:extLst>
                    <a:ext uri="{9D8B030D-6E8A-4147-A177-3AD203B41FA5}">
                      <a16:colId xmlns:a16="http://schemas.microsoft.com/office/drawing/2014/main" val="1184593234"/>
                    </a:ext>
                  </a:extLst>
                </a:gridCol>
                <a:gridCol w="493776">
                  <a:extLst>
                    <a:ext uri="{9D8B030D-6E8A-4147-A177-3AD203B41FA5}">
                      <a16:colId xmlns:a16="http://schemas.microsoft.com/office/drawing/2014/main" val="1041146396"/>
                    </a:ext>
                  </a:extLst>
                </a:gridCol>
                <a:gridCol w="493776">
                  <a:extLst>
                    <a:ext uri="{9D8B030D-6E8A-4147-A177-3AD203B41FA5}">
                      <a16:colId xmlns:a16="http://schemas.microsoft.com/office/drawing/2014/main" val="203905856"/>
                    </a:ext>
                  </a:extLst>
                </a:gridCol>
                <a:gridCol w="493776">
                  <a:extLst>
                    <a:ext uri="{9D8B030D-6E8A-4147-A177-3AD203B41FA5}">
                      <a16:colId xmlns:a16="http://schemas.microsoft.com/office/drawing/2014/main" val="298604519"/>
                    </a:ext>
                  </a:extLst>
                </a:gridCol>
                <a:gridCol w="493776">
                  <a:extLst>
                    <a:ext uri="{9D8B030D-6E8A-4147-A177-3AD203B41FA5}">
                      <a16:colId xmlns:a16="http://schemas.microsoft.com/office/drawing/2014/main" val="3769298498"/>
                    </a:ext>
                  </a:extLst>
                </a:gridCol>
                <a:gridCol w="493776">
                  <a:extLst>
                    <a:ext uri="{9D8B030D-6E8A-4147-A177-3AD203B41FA5}">
                      <a16:colId xmlns:a16="http://schemas.microsoft.com/office/drawing/2014/main" val="1061828806"/>
                    </a:ext>
                  </a:extLst>
                </a:gridCol>
                <a:gridCol w="493776">
                  <a:extLst>
                    <a:ext uri="{9D8B030D-6E8A-4147-A177-3AD203B41FA5}">
                      <a16:colId xmlns:a16="http://schemas.microsoft.com/office/drawing/2014/main" val="2008632532"/>
                    </a:ext>
                  </a:extLst>
                </a:gridCol>
                <a:gridCol w="493776">
                  <a:extLst>
                    <a:ext uri="{9D8B030D-6E8A-4147-A177-3AD203B41FA5}">
                      <a16:colId xmlns:a16="http://schemas.microsoft.com/office/drawing/2014/main" val="1774817525"/>
                    </a:ext>
                  </a:extLst>
                </a:gridCol>
                <a:gridCol w="493776">
                  <a:extLst>
                    <a:ext uri="{9D8B030D-6E8A-4147-A177-3AD203B41FA5}">
                      <a16:colId xmlns:a16="http://schemas.microsoft.com/office/drawing/2014/main" val="306860501"/>
                    </a:ext>
                  </a:extLst>
                </a:gridCol>
                <a:gridCol w="493776">
                  <a:extLst>
                    <a:ext uri="{9D8B030D-6E8A-4147-A177-3AD203B41FA5}">
                      <a16:colId xmlns:a16="http://schemas.microsoft.com/office/drawing/2014/main" val="1694658096"/>
                    </a:ext>
                  </a:extLst>
                </a:gridCol>
                <a:gridCol w="493776">
                  <a:extLst>
                    <a:ext uri="{9D8B030D-6E8A-4147-A177-3AD203B41FA5}">
                      <a16:colId xmlns:a16="http://schemas.microsoft.com/office/drawing/2014/main" val="3715155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788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- 2021-10-09 14:11:29</a:t>
                      </a:r>
                      <a:r>
                        <a:rPr kumimoji="0" lang="es-ES" sz="1000" b="0" i="0" u="none" strike="noStrike" kern="1200" cap="none" spc="0" normalizeH="0" baseline="0" noProof="0">
                          <a:ln>
                            <a:noFill/>
                          </a:ln>
                          <a:solidFill>
                            <a:prstClr val="black"/>
                          </a:solidFill>
                          <a:effectLst/>
                          <a:uLnTx/>
                          <a:uFillTx/>
                          <a:latin typeface="+mn-lt"/>
                          <a:ea typeface="+mn-ea"/>
                          <a:cs typeface="+mn-cs"/>
                        </a:rPr>
                        <a:t>
 Resumen del primer día Río Pinto y una hermosa experiencia como lo fue la salida de #MujeresVenzo
.
.
Los esperamos hoy también por nuestro stand en el #desafioriopinto y en el Punto Venzo
.
.
.
#SOMOSVENZO
#venzobikes #venzobike #teamvenzo #grupocarloskarabitian #venzo #rdesafioriopinto #cycling #ciclismoargentino #cordoba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217379"/>
                  </a:ext>
                </a:extLst>
              </a:tr>
            </a:tbl>
          </a:graphicData>
        </a:graphic>
      </p:graphicFrame>
      <p:sp>
        <p:nvSpPr>
          <p:cNvPr id="4" name="Text Placeholder 3">
            <a:extLst>
              <a:ext uri="{FF2B5EF4-FFF2-40B4-BE49-F238E27FC236}">
                <a16:creationId xmlns:a16="http://schemas.microsoft.com/office/drawing/2014/main" id="{E59A0868-2037-4E82-806B-18E4D10A659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15361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81945-78D0-4223-9783-65B4BC8D0068}"/>
              </a:ext>
            </a:extLst>
          </p:cNvPr>
          <p:cNvSpPr>
            <a:spLocks noGrp="1"/>
          </p:cNvSpPr>
          <p:nvPr>
            <p:ph type="title"/>
          </p:nvPr>
        </p:nvSpPr>
        <p:spPr/>
        <p:txBody>
          <a:bodyPr/>
          <a:lstStyle/>
          <a:p>
            <a:r>
              <a:rPr lang="en-US"/>
              <a:t>Facebook Post Table + Reactions | Teknialbikes - 24 of 26</a:t>
            </a:r>
          </a:p>
        </p:txBody>
      </p:sp>
      <p:graphicFrame>
        <p:nvGraphicFramePr>
          <p:cNvPr id="5" name="Table Placeholder 4">
            <a:extLst>
              <a:ext uri="{FF2B5EF4-FFF2-40B4-BE49-F238E27FC236}">
                <a16:creationId xmlns:a16="http://schemas.microsoft.com/office/drawing/2014/main" id="{CAD5EA63-3F8E-48D6-9EB4-C5820856C5FF}"/>
              </a:ext>
            </a:extLst>
          </p:cNvPr>
          <p:cNvGraphicFramePr>
            <a:graphicFrameLocks noGrp="1"/>
          </p:cNvGraphicFramePr>
          <p:nvPr>
            <p:ph type="tbl" sz="quarter" idx="13"/>
            <p:extLst>
              <p:ext uri="{D42A27DB-BD31-4B8C-83A1-F6EECF244321}">
                <p14:modId xmlns:p14="http://schemas.microsoft.com/office/powerpoint/2010/main" val="2853884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8359519"/>
                    </a:ext>
                  </a:extLst>
                </a:gridCol>
                <a:gridCol w="493776">
                  <a:extLst>
                    <a:ext uri="{9D8B030D-6E8A-4147-A177-3AD203B41FA5}">
                      <a16:colId xmlns:a16="http://schemas.microsoft.com/office/drawing/2014/main" val="265596485"/>
                    </a:ext>
                  </a:extLst>
                </a:gridCol>
                <a:gridCol w="493776">
                  <a:extLst>
                    <a:ext uri="{9D8B030D-6E8A-4147-A177-3AD203B41FA5}">
                      <a16:colId xmlns:a16="http://schemas.microsoft.com/office/drawing/2014/main" val="3676989908"/>
                    </a:ext>
                  </a:extLst>
                </a:gridCol>
                <a:gridCol w="493776">
                  <a:extLst>
                    <a:ext uri="{9D8B030D-6E8A-4147-A177-3AD203B41FA5}">
                      <a16:colId xmlns:a16="http://schemas.microsoft.com/office/drawing/2014/main" val="1896615174"/>
                    </a:ext>
                  </a:extLst>
                </a:gridCol>
                <a:gridCol w="493776">
                  <a:extLst>
                    <a:ext uri="{9D8B030D-6E8A-4147-A177-3AD203B41FA5}">
                      <a16:colId xmlns:a16="http://schemas.microsoft.com/office/drawing/2014/main" val="45957911"/>
                    </a:ext>
                  </a:extLst>
                </a:gridCol>
                <a:gridCol w="493776">
                  <a:extLst>
                    <a:ext uri="{9D8B030D-6E8A-4147-A177-3AD203B41FA5}">
                      <a16:colId xmlns:a16="http://schemas.microsoft.com/office/drawing/2014/main" val="3177815154"/>
                    </a:ext>
                  </a:extLst>
                </a:gridCol>
                <a:gridCol w="493776">
                  <a:extLst>
                    <a:ext uri="{9D8B030D-6E8A-4147-A177-3AD203B41FA5}">
                      <a16:colId xmlns:a16="http://schemas.microsoft.com/office/drawing/2014/main" val="2352159442"/>
                    </a:ext>
                  </a:extLst>
                </a:gridCol>
                <a:gridCol w="493776">
                  <a:extLst>
                    <a:ext uri="{9D8B030D-6E8A-4147-A177-3AD203B41FA5}">
                      <a16:colId xmlns:a16="http://schemas.microsoft.com/office/drawing/2014/main" val="163826262"/>
                    </a:ext>
                  </a:extLst>
                </a:gridCol>
                <a:gridCol w="493776">
                  <a:extLst>
                    <a:ext uri="{9D8B030D-6E8A-4147-A177-3AD203B41FA5}">
                      <a16:colId xmlns:a16="http://schemas.microsoft.com/office/drawing/2014/main" val="1292633971"/>
                    </a:ext>
                  </a:extLst>
                </a:gridCol>
                <a:gridCol w="493776">
                  <a:extLst>
                    <a:ext uri="{9D8B030D-6E8A-4147-A177-3AD203B41FA5}">
                      <a16:colId xmlns:a16="http://schemas.microsoft.com/office/drawing/2014/main" val="4229197155"/>
                    </a:ext>
                  </a:extLst>
                </a:gridCol>
                <a:gridCol w="493776">
                  <a:extLst>
                    <a:ext uri="{9D8B030D-6E8A-4147-A177-3AD203B41FA5}">
                      <a16:colId xmlns:a16="http://schemas.microsoft.com/office/drawing/2014/main" val="2397395327"/>
                    </a:ext>
                  </a:extLst>
                </a:gridCol>
                <a:gridCol w="493776">
                  <a:extLst>
                    <a:ext uri="{9D8B030D-6E8A-4147-A177-3AD203B41FA5}">
                      <a16:colId xmlns:a16="http://schemas.microsoft.com/office/drawing/2014/main" val="1334021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86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- 2021-04-14 13:10:05</a:t>
                      </a:r>
                      <a:r>
                        <a:rPr kumimoji="0" lang="es-ES" sz="1000" b="0" i="0" u="none" strike="noStrike" kern="1200" cap="none" spc="0" normalizeH="0" baseline="0" noProof="0">
                          <a:ln>
                            <a:noFill/>
                          </a:ln>
                          <a:solidFill>
                            <a:prstClr val="black"/>
                          </a:solidFill>
                          <a:effectLst/>
                          <a:uLnTx/>
                          <a:uFillTx/>
                          <a:latin typeface="+mn-lt"/>
                          <a:ea typeface="+mn-ea"/>
                          <a:cs typeface="+mn-cs"/>
                        </a:rPr>
                        <a:t>
 ¡GRAN SORTEO! 🚲🥳🎉
Junto a @dflatorre tenemos un súper regalo para vos... esta belleza ¡puede ser tuya! 🤤👏🏼👏🏼👏🏼 
¡Participar es muy fácil!
Sólo tenes que:
1️⃣ Seguir a @topmega_oficial y a @dflatorre
2️⃣ Dar ❤️ a la publicación 
3️⃣ Etiquetar a 3 amigos con quienes saldrías a pedalear 🚴🏻‍♀️
4️⃣ ¡Compartir la imagen en tu historia y etiquetarnos para que podamos verla!
⚠️ATENCIÓN⚠️ ➡️ Muy importante cumplir todos los requisitos.
✅ Sorteo válido para TODO EL PAÍS.
El ganador se anunciará en nuestras historias el día Lunes 19 de Abril 👏🏼 
¡Muchas suerte para todos!🤞🏼🍀
#topmega #sorteo #regalo #mtbbike #mtblife #sunshine #bicicleta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0895124"/>
                  </a:ext>
                </a:extLst>
              </a:tr>
            </a:tbl>
          </a:graphicData>
        </a:graphic>
      </p:graphicFrame>
      <p:sp>
        <p:nvSpPr>
          <p:cNvPr id="4" name="Text Placeholder 3">
            <a:extLst>
              <a:ext uri="{FF2B5EF4-FFF2-40B4-BE49-F238E27FC236}">
                <a16:creationId xmlns:a16="http://schemas.microsoft.com/office/drawing/2014/main" id="{94CFB37C-6E60-4107-BFFC-82434257DC4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04022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3C1E-DCF9-49C6-8B93-94DEE024ACE5}"/>
              </a:ext>
            </a:extLst>
          </p:cNvPr>
          <p:cNvSpPr>
            <a:spLocks noGrp="1"/>
          </p:cNvSpPr>
          <p:nvPr>
            <p:ph type="title"/>
          </p:nvPr>
        </p:nvSpPr>
        <p:spPr/>
        <p:txBody>
          <a:bodyPr/>
          <a:lstStyle/>
          <a:p>
            <a:r>
              <a:rPr lang="en-US"/>
              <a:t>Facebook Post Table + Reactions | Teknialbikes - 25 of 26</a:t>
            </a:r>
          </a:p>
        </p:txBody>
      </p:sp>
      <p:graphicFrame>
        <p:nvGraphicFramePr>
          <p:cNvPr id="5" name="Table Placeholder 4">
            <a:extLst>
              <a:ext uri="{FF2B5EF4-FFF2-40B4-BE49-F238E27FC236}">
                <a16:creationId xmlns:a16="http://schemas.microsoft.com/office/drawing/2014/main" id="{CE02037E-B9A3-425F-B5A1-82620CC12F9B}"/>
              </a:ext>
            </a:extLst>
          </p:cNvPr>
          <p:cNvGraphicFramePr>
            <a:graphicFrameLocks noGrp="1"/>
          </p:cNvGraphicFramePr>
          <p:nvPr>
            <p:ph type="tbl" sz="quarter" idx="13"/>
            <p:extLst>
              <p:ext uri="{D42A27DB-BD31-4B8C-83A1-F6EECF244321}">
                <p14:modId xmlns:p14="http://schemas.microsoft.com/office/powerpoint/2010/main" val="119214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7162492"/>
                    </a:ext>
                  </a:extLst>
                </a:gridCol>
                <a:gridCol w="493776">
                  <a:extLst>
                    <a:ext uri="{9D8B030D-6E8A-4147-A177-3AD203B41FA5}">
                      <a16:colId xmlns:a16="http://schemas.microsoft.com/office/drawing/2014/main" val="4163708084"/>
                    </a:ext>
                  </a:extLst>
                </a:gridCol>
                <a:gridCol w="493776">
                  <a:extLst>
                    <a:ext uri="{9D8B030D-6E8A-4147-A177-3AD203B41FA5}">
                      <a16:colId xmlns:a16="http://schemas.microsoft.com/office/drawing/2014/main" val="4162944758"/>
                    </a:ext>
                  </a:extLst>
                </a:gridCol>
                <a:gridCol w="493776">
                  <a:extLst>
                    <a:ext uri="{9D8B030D-6E8A-4147-A177-3AD203B41FA5}">
                      <a16:colId xmlns:a16="http://schemas.microsoft.com/office/drawing/2014/main" val="3120528768"/>
                    </a:ext>
                  </a:extLst>
                </a:gridCol>
                <a:gridCol w="493776">
                  <a:extLst>
                    <a:ext uri="{9D8B030D-6E8A-4147-A177-3AD203B41FA5}">
                      <a16:colId xmlns:a16="http://schemas.microsoft.com/office/drawing/2014/main" val="167435007"/>
                    </a:ext>
                  </a:extLst>
                </a:gridCol>
                <a:gridCol w="493776">
                  <a:extLst>
                    <a:ext uri="{9D8B030D-6E8A-4147-A177-3AD203B41FA5}">
                      <a16:colId xmlns:a16="http://schemas.microsoft.com/office/drawing/2014/main" val="3102391787"/>
                    </a:ext>
                  </a:extLst>
                </a:gridCol>
                <a:gridCol w="493776">
                  <a:extLst>
                    <a:ext uri="{9D8B030D-6E8A-4147-A177-3AD203B41FA5}">
                      <a16:colId xmlns:a16="http://schemas.microsoft.com/office/drawing/2014/main" val="1254853213"/>
                    </a:ext>
                  </a:extLst>
                </a:gridCol>
                <a:gridCol w="493776">
                  <a:extLst>
                    <a:ext uri="{9D8B030D-6E8A-4147-A177-3AD203B41FA5}">
                      <a16:colId xmlns:a16="http://schemas.microsoft.com/office/drawing/2014/main" val="1781211326"/>
                    </a:ext>
                  </a:extLst>
                </a:gridCol>
                <a:gridCol w="493776">
                  <a:extLst>
                    <a:ext uri="{9D8B030D-6E8A-4147-A177-3AD203B41FA5}">
                      <a16:colId xmlns:a16="http://schemas.microsoft.com/office/drawing/2014/main" val="3086602126"/>
                    </a:ext>
                  </a:extLst>
                </a:gridCol>
                <a:gridCol w="493776">
                  <a:extLst>
                    <a:ext uri="{9D8B030D-6E8A-4147-A177-3AD203B41FA5}">
                      <a16:colId xmlns:a16="http://schemas.microsoft.com/office/drawing/2014/main" val="304741665"/>
                    </a:ext>
                  </a:extLst>
                </a:gridCol>
                <a:gridCol w="493776">
                  <a:extLst>
                    <a:ext uri="{9D8B030D-6E8A-4147-A177-3AD203B41FA5}">
                      <a16:colId xmlns:a16="http://schemas.microsoft.com/office/drawing/2014/main" val="687284227"/>
                    </a:ext>
                  </a:extLst>
                </a:gridCol>
                <a:gridCol w="493776">
                  <a:extLst>
                    <a:ext uri="{9D8B030D-6E8A-4147-A177-3AD203B41FA5}">
                      <a16:colId xmlns:a16="http://schemas.microsoft.com/office/drawing/2014/main" val="3310832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015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- 2021-09-12 17:38:07</a:t>
                      </a:r>
                      <a:r>
                        <a:rPr kumimoji="0" lang="es-ES" sz="1000" b="0" i="0" u="none" strike="noStrike" kern="1200" cap="none" spc="0" normalizeH="0" baseline="0" noProof="0">
                          <a:ln>
                            <a:noFill/>
                          </a:ln>
                          <a:solidFill>
                            <a:prstClr val="black"/>
                          </a:solidFill>
                          <a:effectLst/>
                          <a:uLnTx/>
                          <a:uFillTx/>
                          <a:latin typeface="+mn-lt"/>
                          <a:ea typeface="+mn-ea"/>
                          <a:cs typeface="+mn-cs"/>
                        </a:rPr>
                        <a:t>
 💓GRACIAS PEQUE💓
.
.
Orgullosos de presentar a esta nueva miembro de la #familiavenzo
.
Una gran #deportista que representó los valores de la #disciplina, el #esfuerzo y la #dedicación como una verdadera #campeona.
.
Una gran persona que nos enseñó a lo largo de muchos años que por los #sueños se lucha y que nada es imposible si se trabaja con #pasión para conseguirlos.
.
Una gran #profesional que dejó a todo nuestro país en lo más alto del deporte #olímpico y nos sacó muchas lágrimas de #alegría.
.
.
Bienvenida @paupareto a esta enorme familia de #bikers de todo el país.
Que en esta nueva etapa de tu vida, la #venzobike sea tu nueva compañera de alegrías y aventuras!
.
Gracias por inspirarnos a seguir nuestros sueños! 🔥
.
.
#somosvenzo #venzo #venzobikes #ciclismo #cycling #bike #biker #ciclismoargentino #pareto #pequepareto #olimpicgames #olimpic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7021107"/>
                  </a:ext>
                </a:extLst>
              </a:tr>
            </a:tbl>
          </a:graphicData>
        </a:graphic>
      </p:graphicFrame>
      <p:sp>
        <p:nvSpPr>
          <p:cNvPr id="4" name="Text Placeholder 3">
            <a:extLst>
              <a:ext uri="{FF2B5EF4-FFF2-40B4-BE49-F238E27FC236}">
                <a16:creationId xmlns:a16="http://schemas.microsoft.com/office/drawing/2014/main" id="{2BBE0C10-1C81-4109-89D4-CE45634971E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20883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2B91E-84DA-4392-A9CA-F32FCFC65DC3}"/>
              </a:ext>
            </a:extLst>
          </p:cNvPr>
          <p:cNvSpPr>
            <a:spLocks noGrp="1"/>
          </p:cNvSpPr>
          <p:nvPr>
            <p:ph type="title"/>
          </p:nvPr>
        </p:nvSpPr>
        <p:spPr/>
        <p:txBody>
          <a:bodyPr/>
          <a:lstStyle/>
          <a:p>
            <a:r>
              <a:rPr lang="en-US"/>
              <a:t>Facebook Post Table + Reactions | Teknialbikes - 26 of 26</a:t>
            </a:r>
          </a:p>
        </p:txBody>
      </p:sp>
      <p:graphicFrame>
        <p:nvGraphicFramePr>
          <p:cNvPr id="5" name="Table Placeholder 4">
            <a:extLst>
              <a:ext uri="{FF2B5EF4-FFF2-40B4-BE49-F238E27FC236}">
                <a16:creationId xmlns:a16="http://schemas.microsoft.com/office/drawing/2014/main" id="{8A99F6C9-D582-4E4A-8539-6DC8AA42FC8B}"/>
              </a:ext>
            </a:extLst>
          </p:cNvPr>
          <p:cNvGraphicFramePr>
            <a:graphicFrameLocks noGrp="1"/>
          </p:cNvGraphicFramePr>
          <p:nvPr>
            <p:ph type="tbl" sz="quarter" idx="13"/>
            <p:extLst>
              <p:ext uri="{D42A27DB-BD31-4B8C-83A1-F6EECF244321}">
                <p14:modId xmlns:p14="http://schemas.microsoft.com/office/powerpoint/2010/main" val="204724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418373"/>
                    </a:ext>
                  </a:extLst>
                </a:gridCol>
                <a:gridCol w="493776">
                  <a:extLst>
                    <a:ext uri="{9D8B030D-6E8A-4147-A177-3AD203B41FA5}">
                      <a16:colId xmlns:a16="http://schemas.microsoft.com/office/drawing/2014/main" val="1081222132"/>
                    </a:ext>
                  </a:extLst>
                </a:gridCol>
                <a:gridCol w="493776">
                  <a:extLst>
                    <a:ext uri="{9D8B030D-6E8A-4147-A177-3AD203B41FA5}">
                      <a16:colId xmlns:a16="http://schemas.microsoft.com/office/drawing/2014/main" val="2610351980"/>
                    </a:ext>
                  </a:extLst>
                </a:gridCol>
                <a:gridCol w="493776">
                  <a:extLst>
                    <a:ext uri="{9D8B030D-6E8A-4147-A177-3AD203B41FA5}">
                      <a16:colId xmlns:a16="http://schemas.microsoft.com/office/drawing/2014/main" val="1084962079"/>
                    </a:ext>
                  </a:extLst>
                </a:gridCol>
                <a:gridCol w="493776">
                  <a:extLst>
                    <a:ext uri="{9D8B030D-6E8A-4147-A177-3AD203B41FA5}">
                      <a16:colId xmlns:a16="http://schemas.microsoft.com/office/drawing/2014/main" val="2638136054"/>
                    </a:ext>
                  </a:extLst>
                </a:gridCol>
                <a:gridCol w="493776">
                  <a:extLst>
                    <a:ext uri="{9D8B030D-6E8A-4147-A177-3AD203B41FA5}">
                      <a16:colId xmlns:a16="http://schemas.microsoft.com/office/drawing/2014/main" val="38417311"/>
                    </a:ext>
                  </a:extLst>
                </a:gridCol>
                <a:gridCol w="493776">
                  <a:extLst>
                    <a:ext uri="{9D8B030D-6E8A-4147-A177-3AD203B41FA5}">
                      <a16:colId xmlns:a16="http://schemas.microsoft.com/office/drawing/2014/main" val="559528845"/>
                    </a:ext>
                  </a:extLst>
                </a:gridCol>
                <a:gridCol w="493776">
                  <a:extLst>
                    <a:ext uri="{9D8B030D-6E8A-4147-A177-3AD203B41FA5}">
                      <a16:colId xmlns:a16="http://schemas.microsoft.com/office/drawing/2014/main" val="630523564"/>
                    </a:ext>
                  </a:extLst>
                </a:gridCol>
                <a:gridCol w="493776">
                  <a:extLst>
                    <a:ext uri="{9D8B030D-6E8A-4147-A177-3AD203B41FA5}">
                      <a16:colId xmlns:a16="http://schemas.microsoft.com/office/drawing/2014/main" val="116045686"/>
                    </a:ext>
                  </a:extLst>
                </a:gridCol>
                <a:gridCol w="493776">
                  <a:extLst>
                    <a:ext uri="{9D8B030D-6E8A-4147-A177-3AD203B41FA5}">
                      <a16:colId xmlns:a16="http://schemas.microsoft.com/office/drawing/2014/main" val="935571220"/>
                    </a:ext>
                  </a:extLst>
                </a:gridCol>
                <a:gridCol w="493776">
                  <a:extLst>
                    <a:ext uri="{9D8B030D-6E8A-4147-A177-3AD203B41FA5}">
                      <a16:colId xmlns:a16="http://schemas.microsoft.com/office/drawing/2014/main" val="3710012063"/>
                    </a:ext>
                  </a:extLst>
                </a:gridCol>
                <a:gridCol w="493776">
                  <a:extLst>
                    <a:ext uri="{9D8B030D-6E8A-4147-A177-3AD203B41FA5}">
                      <a16:colId xmlns:a16="http://schemas.microsoft.com/office/drawing/2014/main" val="376440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6832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- 2021-05-12 21:34:20</a:t>
                      </a:r>
                      <a:r>
                        <a:rPr kumimoji="0" lang="es-ES" sz="1000" b="0" i="0" u="none" strike="noStrike" kern="1200" cap="none" spc="0" normalizeH="0" baseline="0" noProof="0">
                          <a:ln>
                            <a:noFill/>
                          </a:ln>
                          <a:solidFill>
                            <a:prstClr val="black"/>
                          </a:solidFill>
                          <a:effectLst/>
                          <a:uLnTx/>
                          <a:uFillTx/>
                          <a:latin typeface="+mn-lt"/>
                          <a:ea typeface="+mn-ea"/>
                          <a:cs typeface="+mn-cs"/>
                        </a:rPr>
                        <a:t>
 #VenzoEtna
Más rápida. Más liviana. Más potente. 💥
Nuevos componentes para mejorar aún más la calidad de la #poderosa #Etna 🔥 
La encontrarás armada con #ShimanoUltegra o #shimano105 
Y los nuevos componentes de #B1 #BeOne que son increíbles!! 
Las #Ruedas y #Forma de #FibradeCarbono #B1team llevan a esta #Venzobike al siguiente nivel!! 
Querés saber más sobre estos componentes?
Te invitamos a ver el detalle en los posteos de @grupocarloskarabitian 🔥
.
.
#ciclismo #bike #bici #ruta #venzo #somosvenzo #vivivenzo #teamvenzo #cycling #cyclingroad #procycling #road #shimanoroad @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37506530"/>
                  </a:ext>
                </a:extLst>
              </a:tr>
            </a:tbl>
          </a:graphicData>
        </a:graphic>
      </p:graphicFrame>
      <p:sp>
        <p:nvSpPr>
          <p:cNvPr id="4" name="Text Placeholder 3">
            <a:extLst>
              <a:ext uri="{FF2B5EF4-FFF2-40B4-BE49-F238E27FC236}">
                <a16:creationId xmlns:a16="http://schemas.microsoft.com/office/drawing/2014/main" id="{45B58DEA-2B84-49ED-BFE4-16A5699A16E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42797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85B5E-866D-41DE-BC28-92675A7A1961}"/>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84BCD3CE-8F96-4549-BF42-EBA087B65969}"/>
              </a:ext>
            </a:extLst>
          </p:cNvPr>
          <p:cNvGraphicFramePr>
            <a:graphicFrameLocks noGrp="1"/>
          </p:cNvGraphicFramePr>
          <p:nvPr>
            <p:ph type="chart" sz="quarter" idx="13"/>
            <p:extLst>
              <p:ext uri="{D42A27DB-BD31-4B8C-83A1-F6EECF244321}">
                <p14:modId xmlns:p14="http://schemas.microsoft.com/office/powerpoint/2010/main" val="196757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F1B923-0763-4282-83F9-E94C5F2F33C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D4073DF-C72B-4AE9-B984-DB8B0BEB0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6321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1251-1C35-42FD-B55D-C585B70C6AFD}"/>
              </a:ext>
            </a:extLst>
          </p:cNvPr>
          <p:cNvSpPr>
            <a:spLocks noGrp="1"/>
          </p:cNvSpPr>
          <p:nvPr>
            <p:ph type="title"/>
          </p:nvPr>
        </p:nvSpPr>
        <p:spPr/>
        <p:txBody>
          <a:bodyPr/>
          <a:lstStyle/>
          <a:p>
            <a:r>
              <a:rPr lang="en-US"/>
              <a:t>Facebook User Posts Table | Teknialbikes - 1 of 9</a:t>
            </a:r>
          </a:p>
        </p:txBody>
      </p:sp>
      <p:graphicFrame>
        <p:nvGraphicFramePr>
          <p:cNvPr id="5" name="Table Placeholder 4">
            <a:extLst>
              <a:ext uri="{FF2B5EF4-FFF2-40B4-BE49-F238E27FC236}">
                <a16:creationId xmlns:a16="http://schemas.microsoft.com/office/drawing/2014/main" id="{E213AD6B-DC26-4D4A-B71C-DF1F50E0DEE7}"/>
              </a:ext>
            </a:extLst>
          </p:cNvPr>
          <p:cNvGraphicFramePr>
            <a:graphicFrameLocks noGrp="1"/>
          </p:cNvGraphicFramePr>
          <p:nvPr>
            <p:ph type="tbl" sz="quarter" idx="13"/>
            <p:extLst>
              <p:ext uri="{D42A27DB-BD31-4B8C-83A1-F6EECF244321}">
                <p14:modId xmlns:p14="http://schemas.microsoft.com/office/powerpoint/2010/main" val="316274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16001749"/>
                    </a:ext>
                  </a:extLst>
                </a:gridCol>
                <a:gridCol w="1152144">
                  <a:extLst>
                    <a:ext uri="{9D8B030D-6E8A-4147-A177-3AD203B41FA5}">
                      <a16:colId xmlns:a16="http://schemas.microsoft.com/office/drawing/2014/main" val="1760681953"/>
                    </a:ext>
                  </a:extLst>
                </a:gridCol>
                <a:gridCol w="1152144">
                  <a:extLst>
                    <a:ext uri="{9D8B030D-6E8A-4147-A177-3AD203B41FA5}">
                      <a16:colId xmlns:a16="http://schemas.microsoft.com/office/drawing/2014/main" val="420393111"/>
                    </a:ext>
                  </a:extLst>
                </a:gridCol>
                <a:gridCol w="1152144">
                  <a:extLst>
                    <a:ext uri="{9D8B030D-6E8A-4147-A177-3AD203B41FA5}">
                      <a16:colId xmlns:a16="http://schemas.microsoft.com/office/drawing/2014/main" val="295075950"/>
                    </a:ext>
                  </a:extLst>
                </a:gridCol>
                <a:gridCol w="1152144">
                  <a:extLst>
                    <a:ext uri="{9D8B030D-6E8A-4147-A177-3AD203B41FA5}">
                      <a16:colId xmlns:a16="http://schemas.microsoft.com/office/drawing/2014/main" val="667182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458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- 2021-05-16 13:29:09</a:t>
                      </a:r>
                      <a:r>
                        <a:rPr kumimoji="0" lang="es-ES" sz="1000" b="0" i="0" u="none" strike="noStrike" kern="1200" cap="none" spc="0" normalizeH="0" baseline="0" noProof="0">
                          <a:ln>
                            <a:noFill/>
                          </a:ln>
                          <a:solidFill>
                            <a:prstClr val="black"/>
                          </a:solidFill>
                          <a:effectLst/>
                          <a:uLnTx/>
                          <a:uFillTx/>
                          <a:latin typeface="+mn-lt"/>
                          <a:ea typeface="+mn-ea"/>
                          <a:cs typeface="+mn-cs"/>
                        </a:rPr>
                        <a:t>
 Lista ! Así todo el día! Motomel Motomel Bicicletas 🚲🚲🚲🚲🚲🚲🚲🚲🚲🚲 que levante la mano el que ama andar en bici como yo!!!! Feliz domingo para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985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- 2021-05-05 22:27:18</a:t>
                      </a:r>
                      <a:r>
                        <a:rPr kumimoji="0" lang="es-ES" sz="1000" b="0" i="0" u="none" strike="noStrike" kern="1200" cap="none" spc="0" normalizeH="0" baseline="0" noProof="0">
                          <a:ln>
                            <a:noFill/>
                          </a:ln>
                          <a:solidFill>
                            <a:prstClr val="black"/>
                          </a:solidFill>
                          <a:effectLst/>
                          <a:uLnTx/>
                          <a:uFillTx/>
                          <a:latin typeface="+mn-lt"/>
                          <a:ea typeface="+mn-ea"/>
                          <a:cs typeface="+mn-cs"/>
                        </a:rPr>
                        <a:t>
 Hoy me acordé que amo mucho andar en bici. Te pasa ? Esos pequeños momentos que la pandemia nos hizo valorar más porque te hacen sentir un poco libre .... el vientito en la cara el placer de salir al sol. 🚲 Motomel Motomel Bicicletas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3618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- 2021-03-27 11:48:00</a:t>
                      </a:r>
                      <a:r>
                        <a:rPr kumimoji="0" lang="en-US" sz="1000" b="0" i="0" u="none" strike="noStrike" kern="1200" cap="none" spc="0" normalizeH="0" baseline="0" noProof="0">
                          <a:ln>
                            <a:noFill/>
                          </a:ln>
                          <a:solidFill>
                            <a:prstClr val="black"/>
                          </a:solidFill>
                          <a:effectLst/>
                          <a:uLnTx/>
                          <a:uFillTx/>
                          <a:latin typeface="+mn-lt"/>
                          <a:ea typeface="+mn-ea"/>
                          <a:cs typeface="+mn-cs"/>
                        </a:rPr>
                        <a:t>
 Topmega oficial Thor Advance 🚲🙌
⠀⠀⠀⠀⠀⠀
✅Rodado 29
✅27 Velocidades 
✅Cuadro de ALUMINIO 
✅Sistema de Cambio: SHIMANO ALIVIO Mountain Bike
⠀⠀⠀⠀⠀⠀
⠀⠀⠀⠀⠀⠀
⠀⠀⠀⠀⠀⠀
Mas info ➡️ https://fullbicis.com.ar/item/FM-40916564-mountainbikethoradvancerodado2927velocidadescolora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0387872"/>
                  </a:ext>
                </a:extLst>
              </a:tr>
            </a:tbl>
          </a:graphicData>
        </a:graphic>
      </p:graphicFrame>
      <p:sp>
        <p:nvSpPr>
          <p:cNvPr id="4" name="Text Placeholder 3">
            <a:extLst>
              <a:ext uri="{FF2B5EF4-FFF2-40B4-BE49-F238E27FC236}">
                <a16:creationId xmlns:a16="http://schemas.microsoft.com/office/drawing/2014/main" id="{DAF4FA86-B067-4191-B050-272F6566762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18036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47340-107F-473A-8FC2-D575116A9A35}"/>
              </a:ext>
            </a:extLst>
          </p:cNvPr>
          <p:cNvSpPr>
            <a:spLocks noGrp="1"/>
          </p:cNvSpPr>
          <p:nvPr>
            <p:ph type="title"/>
          </p:nvPr>
        </p:nvSpPr>
        <p:spPr/>
        <p:txBody>
          <a:bodyPr/>
          <a:lstStyle/>
          <a:p>
            <a:r>
              <a:rPr lang="en-US"/>
              <a:t>Facebook User Posts Table | Teknialbikes - 2 of 9</a:t>
            </a:r>
          </a:p>
        </p:txBody>
      </p:sp>
      <p:graphicFrame>
        <p:nvGraphicFramePr>
          <p:cNvPr id="5" name="Table Placeholder 4">
            <a:extLst>
              <a:ext uri="{FF2B5EF4-FFF2-40B4-BE49-F238E27FC236}">
                <a16:creationId xmlns:a16="http://schemas.microsoft.com/office/drawing/2014/main" id="{C93E9218-1358-48E8-8770-B4E78D69187C}"/>
              </a:ext>
            </a:extLst>
          </p:cNvPr>
          <p:cNvGraphicFramePr>
            <a:graphicFrameLocks noGrp="1"/>
          </p:cNvGraphicFramePr>
          <p:nvPr>
            <p:ph type="tbl" sz="quarter" idx="13"/>
            <p:extLst>
              <p:ext uri="{D42A27DB-BD31-4B8C-83A1-F6EECF244321}">
                <p14:modId xmlns:p14="http://schemas.microsoft.com/office/powerpoint/2010/main" val="78515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34250474"/>
                    </a:ext>
                  </a:extLst>
                </a:gridCol>
                <a:gridCol w="1152144">
                  <a:extLst>
                    <a:ext uri="{9D8B030D-6E8A-4147-A177-3AD203B41FA5}">
                      <a16:colId xmlns:a16="http://schemas.microsoft.com/office/drawing/2014/main" val="567590523"/>
                    </a:ext>
                  </a:extLst>
                </a:gridCol>
                <a:gridCol w="1152144">
                  <a:extLst>
                    <a:ext uri="{9D8B030D-6E8A-4147-A177-3AD203B41FA5}">
                      <a16:colId xmlns:a16="http://schemas.microsoft.com/office/drawing/2014/main" val="2859814548"/>
                    </a:ext>
                  </a:extLst>
                </a:gridCol>
                <a:gridCol w="1152144">
                  <a:extLst>
                    <a:ext uri="{9D8B030D-6E8A-4147-A177-3AD203B41FA5}">
                      <a16:colId xmlns:a16="http://schemas.microsoft.com/office/drawing/2014/main" val="1563915617"/>
                    </a:ext>
                  </a:extLst>
                </a:gridCol>
                <a:gridCol w="1152144">
                  <a:extLst>
                    <a:ext uri="{9D8B030D-6E8A-4147-A177-3AD203B41FA5}">
                      <a16:colId xmlns:a16="http://schemas.microsoft.com/office/drawing/2014/main" val="1291685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896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- 2021-02-09 13:54:04</a:t>
                      </a:r>
                      <a:r>
                        <a:rPr kumimoji="0" lang="es-ES" sz="1000" b="0" i="0" u="none" strike="noStrike" kern="1200" cap="none" spc="0" normalizeH="0" baseline="0" noProof="0">
                          <a:ln>
                            <a:noFill/>
                          </a:ln>
                          <a:solidFill>
                            <a:prstClr val="black"/>
                          </a:solidFill>
                          <a:effectLst/>
                          <a:uLnTx/>
                          <a:uFillTx/>
                          <a:latin typeface="+mn-lt"/>
                          <a:ea typeface="+mn-ea"/>
                          <a:cs typeface="+mn-cs"/>
                        </a:rPr>
                        <a:t>
 ¡PREVENTA EXCLUSIVA!* 🤩
Encontrá lo nuevo en 🚲  Bicicletas Mountain Bike Topmega oficial en Novogar.
Mirá todas las bicis 🚴‍♀🚴🚴‍♂ en este link: 👉  https://bit.ly/36YKVbf
y pagá en hasta 12 💳  cuotas sin interés! 
Comprá Online o en nuestras sucursales y nosotros te lo llevamos a tu domicilio, ¡Hacemos envíos a todo el país! 🚛🏠
*Entrega a partir del 12/02/2021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5435399"/>
                  </a:ext>
                </a:extLst>
              </a:tr>
            </a:tbl>
          </a:graphicData>
        </a:graphic>
      </p:graphicFrame>
      <p:sp>
        <p:nvSpPr>
          <p:cNvPr id="4" name="Text Placeholder 3">
            <a:extLst>
              <a:ext uri="{FF2B5EF4-FFF2-40B4-BE49-F238E27FC236}">
                <a16:creationId xmlns:a16="http://schemas.microsoft.com/office/drawing/2014/main" id="{F821E106-65AB-462B-8CE6-AA4EEA88389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912921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C4E8-7E93-4A02-89DB-908612332F11}"/>
              </a:ext>
            </a:extLst>
          </p:cNvPr>
          <p:cNvSpPr>
            <a:spLocks noGrp="1"/>
          </p:cNvSpPr>
          <p:nvPr>
            <p:ph type="title"/>
          </p:nvPr>
        </p:nvSpPr>
        <p:spPr/>
        <p:txBody>
          <a:bodyPr/>
          <a:lstStyle/>
          <a:p>
            <a:r>
              <a:rPr lang="en-US"/>
              <a:t>Facebook User Posts Table | Teknialbikes - 3 of 9</a:t>
            </a:r>
          </a:p>
        </p:txBody>
      </p:sp>
      <p:graphicFrame>
        <p:nvGraphicFramePr>
          <p:cNvPr id="5" name="Table Placeholder 4">
            <a:extLst>
              <a:ext uri="{FF2B5EF4-FFF2-40B4-BE49-F238E27FC236}">
                <a16:creationId xmlns:a16="http://schemas.microsoft.com/office/drawing/2014/main" id="{7BF42EDF-A30F-48B8-8692-1495201E2A59}"/>
              </a:ext>
            </a:extLst>
          </p:cNvPr>
          <p:cNvGraphicFramePr>
            <a:graphicFrameLocks noGrp="1"/>
          </p:cNvGraphicFramePr>
          <p:nvPr>
            <p:ph type="tbl" sz="quarter" idx="13"/>
            <p:extLst>
              <p:ext uri="{D42A27DB-BD31-4B8C-83A1-F6EECF244321}">
                <p14:modId xmlns:p14="http://schemas.microsoft.com/office/powerpoint/2010/main" val="844889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3502198"/>
                    </a:ext>
                  </a:extLst>
                </a:gridCol>
                <a:gridCol w="1152144">
                  <a:extLst>
                    <a:ext uri="{9D8B030D-6E8A-4147-A177-3AD203B41FA5}">
                      <a16:colId xmlns:a16="http://schemas.microsoft.com/office/drawing/2014/main" val="2406745914"/>
                    </a:ext>
                  </a:extLst>
                </a:gridCol>
                <a:gridCol w="1152144">
                  <a:extLst>
                    <a:ext uri="{9D8B030D-6E8A-4147-A177-3AD203B41FA5}">
                      <a16:colId xmlns:a16="http://schemas.microsoft.com/office/drawing/2014/main" val="3320849698"/>
                    </a:ext>
                  </a:extLst>
                </a:gridCol>
                <a:gridCol w="1152144">
                  <a:extLst>
                    <a:ext uri="{9D8B030D-6E8A-4147-A177-3AD203B41FA5}">
                      <a16:colId xmlns:a16="http://schemas.microsoft.com/office/drawing/2014/main" val="4127601701"/>
                    </a:ext>
                  </a:extLst>
                </a:gridCol>
                <a:gridCol w="1152144">
                  <a:extLst>
                    <a:ext uri="{9D8B030D-6E8A-4147-A177-3AD203B41FA5}">
                      <a16:colId xmlns:a16="http://schemas.microsoft.com/office/drawing/2014/main" val="388939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120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- 2021-08-10 15:54:34</a:t>
                      </a:r>
                      <a:r>
                        <a:rPr kumimoji="0" lang="es-ES" sz="1000" b="0" i="0" u="none" strike="noStrike" kern="1200" cap="none" spc="0" normalizeH="0" baseline="0" noProof="0">
                          <a:ln>
                            <a:noFill/>
                          </a:ln>
                          <a:solidFill>
                            <a:prstClr val="black"/>
                          </a:solidFill>
                          <a:effectLst/>
                          <a:uLnTx/>
                          <a:uFillTx/>
                          <a:latin typeface="+mn-lt"/>
                          <a:ea typeface="+mn-ea"/>
                          <a:cs typeface="+mn-cs"/>
                        </a:rPr>
                        <a:t>
 En la revista BiCiCLUB de agosto festejamos 🎉 el mes de los niños 👧🧒 junto a Topmega oficial haciendo un #SoRTeO de una BMX TOPMEGA DIOMENES 🥳
Para participar solo tenés que entrar a leer la revista en biciclub.com/revista-320/ , allí encontrarás la página para inscribirte en el sorteo de forma rápida y sencilla.
¡Suerte!🍀
**Hasta el 22 de agosto podés ingresar y participar**
#topmega #sorteo #bmx #topmegadiomenes #biciclub #biciclubrevista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0082837"/>
                  </a:ext>
                </a:extLst>
              </a:tr>
            </a:tbl>
          </a:graphicData>
        </a:graphic>
      </p:graphicFrame>
      <p:sp>
        <p:nvSpPr>
          <p:cNvPr id="4" name="Text Placeholder 3">
            <a:extLst>
              <a:ext uri="{FF2B5EF4-FFF2-40B4-BE49-F238E27FC236}">
                <a16:creationId xmlns:a16="http://schemas.microsoft.com/office/drawing/2014/main" id="{CF8585BC-6F2A-474E-B2F3-9E756C4B166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19431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919AE-ECD6-4174-ADD6-7E48CA30E64A}"/>
              </a:ext>
            </a:extLst>
          </p:cNvPr>
          <p:cNvSpPr>
            <a:spLocks noGrp="1"/>
          </p:cNvSpPr>
          <p:nvPr>
            <p:ph type="title"/>
          </p:nvPr>
        </p:nvSpPr>
        <p:spPr/>
        <p:txBody>
          <a:bodyPr/>
          <a:lstStyle/>
          <a:p>
            <a:r>
              <a:rPr lang="en-US"/>
              <a:t>Facebook User Posts Table | Teknialbikes - 4 of 9</a:t>
            </a:r>
          </a:p>
        </p:txBody>
      </p:sp>
      <p:graphicFrame>
        <p:nvGraphicFramePr>
          <p:cNvPr id="5" name="Table Placeholder 4">
            <a:extLst>
              <a:ext uri="{FF2B5EF4-FFF2-40B4-BE49-F238E27FC236}">
                <a16:creationId xmlns:a16="http://schemas.microsoft.com/office/drawing/2014/main" id="{BEA2F5D1-194E-4B1C-91C9-E607496D5FEA}"/>
              </a:ext>
            </a:extLst>
          </p:cNvPr>
          <p:cNvGraphicFramePr>
            <a:graphicFrameLocks noGrp="1"/>
          </p:cNvGraphicFramePr>
          <p:nvPr>
            <p:ph type="tbl" sz="quarter" idx="13"/>
            <p:extLst>
              <p:ext uri="{D42A27DB-BD31-4B8C-83A1-F6EECF244321}">
                <p14:modId xmlns:p14="http://schemas.microsoft.com/office/powerpoint/2010/main" val="331416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7661326"/>
                    </a:ext>
                  </a:extLst>
                </a:gridCol>
                <a:gridCol w="1152144">
                  <a:extLst>
                    <a:ext uri="{9D8B030D-6E8A-4147-A177-3AD203B41FA5}">
                      <a16:colId xmlns:a16="http://schemas.microsoft.com/office/drawing/2014/main" val="2824426318"/>
                    </a:ext>
                  </a:extLst>
                </a:gridCol>
                <a:gridCol w="1152144">
                  <a:extLst>
                    <a:ext uri="{9D8B030D-6E8A-4147-A177-3AD203B41FA5}">
                      <a16:colId xmlns:a16="http://schemas.microsoft.com/office/drawing/2014/main" val="269842420"/>
                    </a:ext>
                  </a:extLst>
                </a:gridCol>
                <a:gridCol w="1152144">
                  <a:extLst>
                    <a:ext uri="{9D8B030D-6E8A-4147-A177-3AD203B41FA5}">
                      <a16:colId xmlns:a16="http://schemas.microsoft.com/office/drawing/2014/main" val="240069631"/>
                    </a:ext>
                  </a:extLst>
                </a:gridCol>
                <a:gridCol w="1152144">
                  <a:extLst>
                    <a:ext uri="{9D8B030D-6E8A-4147-A177-3AD203B41FA5}">
                      <a16:colId xmlns:a16="http://schemas.microsoft.com/office/drawing/2014/main" val="840887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801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- 2021-06-10 10:52:01</a:t>
                      </a:r>
                      <a:r>
                        <a:rPr kumimoji="0" lang="en-US" sz="1000" b="0" i="0" u="none" strike="noStrike" kern="1200" cap="none" spc="0" normalizeH="0" baseline="0" noProof="0">
                          <a:ln>
                            <a:noFill/>
                          </a:ln>
                          <a:solidFill>
                            <a:prstClr val="black"/>
                          </a:solidFill>
                          <a:effectLst/>
                          <a:uLnTx/>
                          <a:uFillTx/>
                          <a:latin typeface="+mn-lt"/>
                          <a:ea typeface="+mn-ea"/>
                          <a:cs typeface="+mn-cs"/>
                        </a:rPr>
                        <a:t>
 🔥Junio en el Mes del #padre
.
🤩 Deseamos que puedas comprarte un bicicleta y Bajamos todos los precios, porque entendemos el momento que vivimos!!!
Te esperamos en grainbarsport.com o redes GrainbarSport
-
#TOPMEGA #venzo #pandemia #sol #rosario #argentina #buenosaires Bicicletas Futura #Mendoza Pablo Astelarra Gisselle Gomez Gómez Alberto Alee Bustos Franco Cabrera Jaki Kamalee Topmega oficial InfoPico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068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- 2021-05-29 00:24:58</a:t>
                      </a:r>
                      <a:r>
                        <a:rPr kumimoji="0" lang="es-ES" sz="1000" b="0" i="0" u="none" strike="noStrike" kern="1200" cap="none" spc="0" normalizeH="0" baseline="0" noProof="0">
                          <a:ln>
                            <a:noFill/>
                          </a:ln>
                          <a:solidFill>
                            <a:prstClr val="black"/>
                          </a:solidFill>
                          <a:effectLst/>
                          <a:uLnTx/>
                          <a:uFillTx/>
                          <a:latin typeface="+mn-lt"/>
                          <a:ea typeface="+mn-ea"/>
                          <a:cs typeface="+mn-cs"/>
                        </a:rPr>
                        <a:t>
 SON UNOS DELINCUENTES!!! HACE 19 DIAS QUE COMPRE MI BICICLETA, PAGUE CASH, ME LA FACTURARON Y ABHORA DICEN QUE NO TIENEN STOCK.... ANTES DE COMPRAR ME ESCRIBIENA CADA MEDIA HORA. AHORA NADIE ATIENDE LOS MENSAJES NI LOS LLAMADOS. POR PRIVADO DICEN QUE NO TIENEN BICICLETAS.... ESTAFADORES!!!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402358657"/>
                  </a:ext>
                </a:extLst>
              </a:tr>
            </a:tbl>
          </a:graphicData>
        </a:graphic>
      </p:graphicFrame>
      <p:sp>
        <p:nvSpPr>
          <p:cNvPr id="4" name="Text Placeholder 3">
            <a:extLst>
              <a:ext uri="{FF2B5EF4-FFF2-40B4-BE49-F238E27FC236}">
                <a16:creationId xmlns:a16="http://schemas.microsoft.com/office/drawing/2014/main" id="{BEEB3D8C-8A53-492C-92E3-E20421DA874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92185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E7500-6AE6-4D5B-9AA2-D83CB558BADC}"/>
              </a:ext>
            </a:extLst>
          </p:cNvPr>
          <p:cNvSpPr>
            <a:spLocks noGrp="1"/>
          </p:cNvSpPr>
          <p:nvPr>
            <p:ph type="title"/>
          </p:nvPr>
        </p:nvSpPr>
        <p:spPr/>
        <p:txBody>
          <a:bodyPr/>
          <a:lstStyle/>
          <a:p>
            <a:r>
              <a:rPr lang="en-US"/>
              <a:t>Facebook User Posts Table | Teknialbikes - 5 of 9</a:t>
            </a:r>
          </a:p>
        </p:txBody>
      </p:sp>
      <p:graphicFrame>
        <p:nvGraphicFramePr>
          <p:cNvPr id="5" name="Table Placeholder 4">
            <a:extLst>
              <a:ext uri="{FF2B5EF4-FFF2-40B4-BE49-F238E27FC236}">
                <a16:creationId xmlns:a16="http://schemas.microsoft.com/office/drawing/2014/main" id="{EEDB72C7-F000-41C0-96E6-138D93F61B86}"/>
              </a:ext>
            </a:extLst>
          </p:cNvPr>
          <p:cNvGraphicFramePr>
            <a:graphicFrameLocks noGrp="1"/>
          </p:cNvGraphicFramePr>
          <p:nvPr>
            <p:ph type="tbl" sz="quarter" idx="13"/>
            <p:extLst>
              <p:ext uri="{D42A27DB-BD31-4B8C-83A1-F6EECF244321}">
                <p14:modId xmlns:p14="http://schemas.microsoft.com/office/powerpoint/2010/main" val="182616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701072054"/>
                    </a:ext>
                  </a:extLst>
                </a:gridCol>
                <a:gridCol w="1152144">
                  <a:extLst>
                    <a:ext uri="{9D8B030D-6E8A-4147-A177-3AD203B41FA5}">
                      <a16:colId xmlns:a16="http://schemas.microsoft.com/office/drawing/2014/main" val="2334691053"/>
                    </a:ext>
                  </a:extLst>
                </a:gridCol>
                <a:gridCol w="1152144">
                  <a:extLst>
                    <a:ext uri="{9D8B030D-6E8A-4147-A177-3AD203B41FA5}">
                      <a16:colId xmlns:a16="http://schemas.microsoft.com/office/drawing/2014/main" val="3629760827"/>
                    </a:ext>
                  </a:extLst>
                </a:gridCol>
                <a:gridCol w="1152144">
                  <a:extLst>
                    <a:ext uri="{9D8B030D-6E8A-4147-A177-3AD203B41FA5}">
                      <a16:colId xmlns:a16="http://schemas.microsoft.com/office/drawing/2014/main" val="2131454761"/>
                    </a:ext>
                  </a:extLst>
                </a:gridCol>
                <a:gridCol w="1152144">
                  <a:extLst>
                    <a:ext uri="{9D8B030D-6E8A-4147-A177-3AD203B41FA5}">
                      <a16:colId xmlns:a16="http://schemas.microsoft.com/office/drawing/2014/main" val="257922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64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- 2021-05-04 12:40:54</a:t>
                      </a:r>
                      <a:r>
                        <a:rPr kumimoji="0" lang="es-ES" sz="1000" b="0" i="0" u="none" strike="noStrike" kern="1200" cap="none" spc="0" normalizeH="0" baseline="0" noProof="0">
                          <a:ln>
                            <a:noFill/>
                          </a:ln>
                          <a:solidFill>
                            <a:prstClr val="black"/>
                          </a:solidFill>
                          <a:effectLst/>
                          <a:uLnTx/>
                          <a:uFillTx/>
                          <a:latin typeface="+mn-lt"/>
                          <a:ea typeface="+mn-ea"/>
                          <a:cs typeface="+mn-cs"/>
                        </a:rPr>
                        <a:t>
 💥 Queremos Brindarte un mejor servicios y por eso!!
➡Te regalamos un mes de entrenamiento #PERSONALIZADO
➡ Marcas de bicicletas Topmega oficial
➡ Herramienta de Planificacion #endurancetool
-
#deportes #mountain #bike #topmega #ciclismo #gratis #regalos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063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- 2021-05-28 12:34:01</a:t>
                      </a:r>
                      <a:r>
                        <a:rPr kumimoji="0" lang="es-ES" sz="1000" b="0" i="0" u="none" strike="noStrike" kern="1200" cap="none" spc="0" normalizeH="0" baseline="0" noProof="0">
                          <a:ln>
                            <a:noFill/>
                          </a:ln>
                          <a:solidFill>
                            <a:prstClr val="black"/>
                          </a:solidFill>
                          <a:effectLst/>
                          <a:uLnTx/>
                          <a:uFillTx/>
                          <a:latin typeface="+mn-lt"/>
                          <a:ea typeface="+mn-ea"/>
                          <a:cs typeface="+mn-cs"/>
                        </a:rPr>
                        <a:t>
 hola TOPMEGAOFICIAL piensan enviar las compras que se hicieron hace mas de 2 semanas?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05901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- 2021-10-09 17:39:43</a:t>
                      </a:r>
                      <a:r>
                        <a:rPr kumimoji="0" lang="en-US" sz="1000" b="0" i="0" u="none" strike="noStrike" kern="1200" cap="none" spc="0" normalizeH="0" baseline="0" noProof="0">
                          <a:ln>
                            <a:noFill/>
                          </a:ln>
                          <a:solidFill>
                            <a:prstClr val="black"/>
                          </a:solidFill>
                          <a:effectLst/>
                          <a:uLnTx/>
                          <a:uFillTx/>
                          <a:latin typeface="+mn-lt"/>
                          <a:ea typeface="+mn-ea"/>
                          <a:cs typeface="+mn-cs"/>
                        </a:rPr>
                        <a:t>
 Hola  Matias Filipezuk 24anoa 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65587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- 2021-10-27 15:22:17</a:t>
                      </a:r>
                      <a:r>
                        <a:rPr kumimoji="0" lang="es-ES" sz="1000" b="0" i="0" u="none" strike="noStrike" kern="1200" cap="none" spc="0" normalizeH="0" baseline="0" noProof="0">
                          <a:ln>
                            <a:noFill/>
                          </a:ln>
                          <a:solidFill>
                            <a:prstClr val="black"/>
                          </a:solidFill>
                          <a:effectLst/>
                          <a:uLnTx/>
                          <a:uFillTx/>
                          <a:latin typeface="+mn-lt"/>
                          <a:ea typeface="+mn-ea"/>
                          <a:cs typeface="+mn-cs"/>
                        </a:rPr>
                        <a:t>
 Alguien comprara partes de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424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- 2021-01-13 11:11:07</a:t>
                      </a:r>
                      <a:r>
                        <a:rPr kumimoji="0" lang="es-ES" sz="1000" b="0" i="0" u="none" strike="noStrike" kern="1200" cap="none" spc="0" normalizeH="0" baseline="0" noProof="0">
                          <a:ln>
                            <a:noFill/>
                          </a:ln>
                          <a:solidFill>
                            <a:prstClr val="black"/>
                          </a:solidFill>
                          <a:effectLst/>
                          <a:uLnTx/>
                          <a:uFillTx/>
                          <a:latin typeface="+mn-lt"/>
                          <a:ea typeface="+mn-ea"/>
                          <a:cs typeface="+mn-cs"/>
                        </a:rPr>
                        <a:t>
 Podrían ser tan amables de responder los inconvenientes que uno tiene con sus bicicletas al mes de haberlas comprado?? Para vendermela me contestaron al segundo, ahora hace un mes estoy intentando que tomen mi reclamo y no me responde nadie!!!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82737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- 2021-05-09 21:37:34</a:t>
                      </a:r>
                      <a:r>
                        <a:rPr kumimoji="0" lang="es-ES" sz="1000" b="0" i="0" u="none" strike="noStrike" kern="1200" cap="none" spc="0" normalizeH="0" baseline="0" noProof="0">
                          <a:ln>
                            <a:noFill/>
                          </a:ln>
                          <a:solidFill>
                            <a:prstClr val="black"/>
                          </a:solidFill>
                          <a:effectLst/>
                          <a:uLnTx/>
                          <a:uFillTx/>
                          <a:latin typeface="+mn-lt"/>
                          <a:ea typeface="+mn-ea"/>
                          <a:cs typeface="+mn-cs"/>
                        </a:rPr>
                        <a:t>
 Alguien sabe donde tienen el local?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453069900"/>
                  </a:ext>
                </a:extLst>
              </a:tr>
            </a:tbl>
          </a:graphicData>
        </a:graphic>
      </p:graphicFrame>
      <p:sp>
        <p:nvSpPr>
          <p:cNvPr id="4" name="Text Placeholder 3">
            <a:extLst>
              <a:ext uri="{FF2B5EF4-FFF2-40B4-BE49-F238E27FC236}">
                <a16:creationId xmlns:a16="http://schemas.microsoft.com/office/drawing/2014/main" id="{29731CD9-7C4E-42AD-A4C5-EE7BE393730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401018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357C-B61C-4FB0-94D3-1584D00ABFBD}"/>
              </a:ext>
            </a:extLst>
          </p:cNvPr>
          <p:cNvSpPr>
            <a:spLocks noGrp="1"/>
          </p:cNvSpPr>
          <p:nvPr>
            <p:ph type="title"/>
          </p:nvPr>
        </p:nvSpPr>
        <p:spPr/>
        <p:txBody>
          <a:bodyPr/>
          <a:lstStyle/>
          <a:p>
            <a:r>
              <a:rPr lang="en-US"/>
              <a:t>Facebook User Posts Table | Teknialbikes - 6 of 9</a:t>
            </a:r>
          </a:p>
        </p:txBody>
      </p:sp>
      <p:graphicFrame>
        <p:nvGraphicFramePr>
          <p:cNvPr id="5" name="Table Placeholder 4">
            <a:extLst>
              <a:ext uri="{FF2B5EF4-FFF2-40B4-BE49-F238E27FC236}">
                <a16:creationId xmlns:a16="http://schemas.microsoft.com/office/drawing/2014/main" id="{BF29EA51-8F29-4425-94E3-58F34FFECF8B}"/>
              </a:ext>
            </a:extLst>
          </p:cNvPr>
          <p:cNvGraphicFramePr>
            <a:graphicFrameLocks noGrp="1"/>
          </p:cNvGraphicFramePr>
          <p:nvPr>
            <p:ph type="tbl" sz="quarter" idx="13"/>
            <p:extLst>
              <p:ext uri="{D42A27DB-BD31-4B8C-83A1-F6EECF244321}">
                <p14:modId xmlns:p14="http://schemas.microsoft.com/office/powerpoint/2010/main" val="1765142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94137638"/>
                    </a:ext>
                  </a:extLst>
                </a:gridCol>
                <a:gridCol w="1152144">
                  <a:extLst>
                    <a:ext uri="{9D8B030D-6E8A-4147-A177-3AD203B41FA5}">
                      <a16:colId xmlns:a16="http://schemas.microsoft.com/office/drawing/2014/main" val="540064584"/>
                    </a:ext>
                  </a:extLst>
                </a:gridCol>
                <a:gridCol w="1152144">
                  <a:extLst>
                    <a:ext uri="{9D8B030D-6E8A-4147-A177-3AD203B41FA5}">
                      <a16:colId xmlns:a16="http://schemas.microsoft.com/office/drawing/2014/main" val="2956813329"/>
                    </a:ext>
                  </a:extLst>
                </a:gridCol>
                <a:gridCol w="1152144">
                  <a:extLst>
                    <a:ext uri="{9D8B030D-6E8A-4147-A177-3AD203B41FA5}">
                      <a16:colId xmlns:a16="http://schemas.microsoft.com/office/drawing/2014/main" val="914069526"/>
                    </a:ext>
                  </a:extLst>
                </a:gridCol>
                <a:gridCol w="1152144">
                  <a:extLst>
                    <a:ext uri="{9D8B030D-6E8A-4147-A177-3AD203B41FA5}">
                      <a16:colId xmlns:a16="http://schemas.microsoft.com/office/drawing/2014/main" val="3425561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808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- 2021-05-18 21:23:59</a:t>
                      </a:r>
                      <a:r>
                        <a:rPr kumimoji="0" lang="es-ES" sz="1000" b="0" i="0" u="none" strike="noStrike" kern="1200" cap="none" spc="0" normalizeH="0" baseline="0" noProof="0">
                          <a:ln>
                            <a:noFill/>
                          </a:ln>
                          <a:solidFill>
                            <a:prstClr val="black"/>
                          </a:solidFill>
                          <a:effectLst/>
                          <a:uLnTx/>
                          <a:uFillTx/>
                          <a:latin typeface="+mn-lt"/>
                          <a:ea typeface="+mn-ea"/>
                          <a:cs typeface="+mn-cs"/>
                        </a:rPr>
                        <a:t>
 Topmega, el 3 de mayo hice un reclamo por una falla, me dijeron que me iban a mandar el repuesto y hasta el día de hoy no me llego!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24497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- 2021-05-24 08:30:28</a:t>
                      </a:r>
                      <a:r>
                        <a:rPr kumimoji="0" lang="en-US" sz="1000" b="0" i="0" u="none" strike="noStrike" kern="1200" cap="none" spc="0" normalizeH="0" baseline="0" noProof="0">
                          <a:ln>
                            <a:noFill/>
                          </a:ln>
                          <a:solidFill>
                            <a:prstClr val="black"/>
                          </a:solidFill>
                          <a:effectLst/>
                          <a:uLnTx/>
                          <a:uFillTx/>
                          <a:latin typeface="+mn-lt"/>
                          <a:ea typeface="+mn-ea"/>
                          <a:cs typeface="+mn-cs"/>
                        </a:rPr>
                        <a:t>
 👉LUCHO BIKE
🚵‍♂️Multimarcas - Venta de bicicletas nuevas y usadas.
🚴Representante Oficial de: Venzo Argentina - Topmega oficial - Firebird- Tomaselli - Bicicletas Oxea - SLP
▶️Venta de repuestos y accesorios.
📍Representante Oficial de Nutremax.arg
📣Representante Oficial de sislubricantes
🚧Service y reparación.
#venzo #topmega #firebird #oxea #raleigh #ciclismo #ciclista #cicloturismo #ciclistas #mtb #ciclismoargentino #bicicletas #bici #lunes #monday 
CM: @lucianomari_ok 
@pepemotors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052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- 2021-06-01 12:14:04</a:t>
                      </a:r>
                      <a:r>
                        <a:rPr kumimoji="0" lang="es-ES" sz="1000" b="0" i="0" u="none" strike="noStrike" kern="1200" cap="none" spc="0" normalizeH="0" baseline="0" noProof="0">
                          <a:ln>
                            <a:noFill/>
                          </a:ln>
                          <a:solidFill>
                            <a:prstClr val="black"/>
                          </a:solidFill>
                          <a:effectLst/>
                          <a:uLnTx/>
                          <a:uFillTx/>
                          <a:latin typeface="+mn-lt"/>
                          <a:ea typeface="+mn-ea"/>
                          <a:cs typeface="+mn-cs"/>
                        </a:rPr>
                        <a:t>
 buenos días,  mi nombre es marcos de cordoba capital, necesitaría saber porque están demorados los envíos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757890779"/>
                  </a:ext>
                </a:extLst>
              </a:tr>
            </a:tbl>
          </a:graphicData>
        </a:graphic>
      </p:graphicFrame>
      <p:sp>
        <p:nvSpPr>
          <p:cNvPr id="4" name="Text Placeholder 3">
            <a:extLst>
              <a:ext uri="{FF2B5EF4-FFF2-40B4-BE49-F238E27FC236}">
                <a16:creationId xmlns:a16="http://schemas.microsoft.com/office/drawing/2014/main" id="{DDBB88E4-E5E1-4739-95D6-6C46307B1D4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50272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602ED-7EC2-43FD-8F86-25B4651B97C6}"/>
              </a:ext>
            </a:extLst>
          </p:cNvPr>
          <p:cNvSpPr>
            <a:spLocks noGrp="1"/>
          </p:cNvSpPr>
          <p:nvPr>
            <p:ph type="title"/>
          </p:nvPr>
        </p:nvSpPr>
        <p:spPr/>
        <p:txBody>
          <a:bodyPr/>
          <a:lstStyle/>
          <a:p>
            <a:r>
              <a:rPr lang="en-US"/>
              <a:t>Facebook User Posts Table | Teknialbikes - 7 of 9</a:t>
            </a:r>
          </a:p>
        </p:txBody>
      </p:sp>
      <p:graphicFrame>
        <p:nvGraphicFramePr>
          <p:cNvPr id="5" name="Table Placeholder 4">
            <a:extLst>
              <a:ext uri="{FF2B5EF4-FFF2-40B4-BE49-F238E27FC236}">
                <a16:creationId xmlns:a16="http://schemas.microsoft.com/office/drawing/2014/main" id="{9D8DBB5E-006F-4694-B25A-1E22D64094CE}"/>
              </a:ext>
            </a:extLst>
          </p:cNvPr>
          <p:cNvGraphicFramePr>
            <a:graphicFrameLocks noGrp="1"/>
          </p:cNvGraphicFramePr>
          <p:nvPr>
            <p:ph type="tbl" sz="quarter" idx="13"/>
            <p:extLst>
              <p:ext uri="{D42A27DB-BD31-4B8C-83A1-F6EECF244321}">
                <p14:modId xmlns:p14="http://schemas.microsoft.com/office/powerpoint/2010/main" val="141304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26719336"/>
                    </a:ext>
                  </a:extLst>
                </a:gridCol>
                <a:gridCol w="1152144">
                  <a:extLst>
                    <a:ext uri="{9D8B030D-6E8A-4147-A177-3AD203B41FA5}">
                      <a16:colId xmlns:a16="http://schemas.microsoft.com/office/drawing/2014/main" val="4143035102"/>
                    </a:ext>
                  </a:extLst>
                </a:gridCol>
                <a:gridCol w="1152144">
                  <a:extLst>
                    <a:ext uri="{9D8B030D-6E8A-4147-A177-3AD203B41FA5}">
                      <a16:colId xmlns:a16="http://schemas.microsoft.com/office/drawing/2014/main" val="3758331638"/>
                    </a:ext>
                  </a:extLst>
                </a:gridCol>
                <a:gridCol w="1152144">
                  <a:extLst>
                    <a:ext uri="{9D8B030D-6E8A-4147-A177-3AD203B41FA5}">
                      <a16:colId xmlns:a16="http://schemas.microsoft.com/office/drawing/2014/main" val="1762263279"/>
                    </a:ext>
                  </a:extLst>
                </a:gridCol>
                <a:gridCol w="1152144">
                  <a:extLst>
                    <a:ext uri="{9D8B030D-6E8A-4147-A177-3AD203B41FA5}">
                      <a16:colId xmlns:a16="http://schemas.microsoft.com/office/drawing/2014/main" val="382925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8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- 2021-06-22 12:39:48</a:t>
                      </a:r>
                      <a:r>
                        <a:rPr kumimoji="0" lang="es-ES" sz="1000" b="0" i="0" u="none" strike="noStrike" kern="1200" cap="none" spc="0" normalizeH="0" baseline="0" noProof="0">
                          <a:ln>
                            <a:noFill/>
                          </a:ln>
                          <a:solidFill>
                            <a:prstClr val="black"/>
                          </a:solidFill>
                          <a:effectLst/>
                          <a:uLnTx/>
                          <a:uFillTx/>
                          <a:latin typeface="+mn-lt"/>
                          <a:ea typeface="+mn-ea"/>
                          <a:cs typeface="+mn-cs"/>
                        </a:rPr>
                        <a:t>
 Necesito que se comuniquen urgente conmigo porque hubo más de un error en la facturación, cobro y despacho de bicicleta y accesorios.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35550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- 2021-10-10 20:18:45</a:t>
                      </a:r>
                      <a:r>
                        <a:rPr kumimoji="0" lang="es-ES" sz="1000" b="0" i="0" u="none" strike="noStrike" kern="1200" cap="none" spc="0" normalizeH="0" baseline="0" noProof="0">
                          <a:ln>
                            <a:noFill/>
                          </a:ln>
                          <a:solidFill>
                            <a:prstClr val="black"/>
                          </a:solidFill>
                          <a:effectLst/>
                          <a:uLnTx/>
                          <a:uFillTx/>
                          <a:latin typeface="+mn-lt"/>
                          <a:ea typeface="+mn-ea"/>
                          <a:cs typeface="+mn-cs"/>
                        </a:rPr>
                        <a:t>
 Hola valor de bici rodado 29 talle l y xl  y como se puede pagar con tarjeta naranja si es posible en 12 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6392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- 2021-11-25 15:33:38</a:t>
                      </a:r>
                      <a:r>
                        <a:rPr kumimoji="0" lang="es-ES" sz="1000" b="0" i="0" u="none" strike="noStrike" kern="1200" cap="none" spc="0" normalizeH="0" baseline="0" noProof="0">
                          <a:ln>
                            <a:noFill/>
                          </a:ln>
                          <a:solidFill>
                            <a:prstClr val="black"/>
                          </a:solidFill>
                          <a:effectLst/>
                          <a:uLnTx/>
                          <a:uFillTx/>
                          <a:latin typeface="+mn-lt"/>
                          <a:ea typeface="+mn-ea"/>
                          <a:cs typeface="+mn-cs"/>
                        </a:rPr>
                        <a:t>
 Hace 10 días que estoy tratando de comunicarme con alguien de la empresa , que me pueda responder , si la garantía cubre una falla en la cubierta , solo eso ! Imposible comunicarme por ningún medio , en el whastapp me dicen que posventa se va a comunicar y no te responden mas nada ! La verdad estaba contento por la compra , en 10 minutos me hicieron toda la venta .Lastima que no se manejan de la misma forma , para solucionar un problema al cliente ! Sin ninguna mala onda ni nada ! Pero tendrían que mejorar la atención ,! Espero tener alguna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132612659"/>
                  </a:ext>
                </a:extLst>
              </a:tr>
            </a:tbl>
          </a:graphicData>
        </a:graphic>
      </p:graphicFrame>
      <p:sp>
        <p:nvSpPr>
          <p:cNvPr id="4" name="Text Placeholder 3">
            <a:extLst>
              <a:ext uri="{FF2B5EF4-FFF2-40B4-BE49-F238E27FC236}">
                <a16:creationId xmlns:a16="http://schemas.microsoft.com/office/drawing/2014/main" id="{DAC2B386-05D3-4562-AD83-9B00D19AA29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03506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0146-A925-4F00-B2DB-40DA4FB719B5}"/>
              </a:ext>
            </a:extLst>
          </p:cNvPr>
          <p:cNvSpPr>
            <a:spLocks noGrp="1"/>
          </p:cNvSpPr>
          <p:nvPr>
            <p:ph type="title"/>
          </p:nvPr>
        </p:nvSpPr>
        <p:spPr/>
        <p:txBody>
          <a:bodyPr/>
          <a:lstStyle/>
          <a:p>
            <a:r>
              <a:rPr lang="en-US"/>
              <a:t>Facebook User Posts Table | Teknialbikes - 8 of 9</a:t>
            </a:r>
          </a:p>
        </p:txBody>
      </p:sp>
      <p:graphicFrame>
        <p:nvGraphicFramePr>
          <p:cNvPr id="5" name="Table Placeholder 4">
            <a:extLst>
              <a:ext uri="{FF2B5EF4-FFF2-40B4-BE49-F238E27FC236}">
                <a16:creationId xmlns:a16="http://schemas.microsoft.com/office/drawing/2014/main" id="{3FE4A37F-251D-4023-A5CE-8920E40E6796}"/>
              </a:ext>
            </a:extLst>
          </p:cNvPr>
          <p:cNvGraphicFramePr>
            <a:graphicFrameLocks noGrp="1"/>
          </p:cNvGraphicFramePr>
          <p:nvPr>
            <p:ph type="tbl" sz="quarter" idx="13"/>
            <p:extLst>
              <p:ext uri="{D42A27DB-BD31-4B8C-83A1-F6EECF244321}">
                <p14:modId xmlns:p14="http://schemas.microsoft.com/office/powerpoint/2010/main" val="514519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95202731"/>
                    </a:ext>
                  </a:extLst>
                </a:gridCol>
                <a:gridCol w="1152144">
                  <a:extLst>
                    <a:ext uri="{9D8B030D-6E8A-4147-A177-3AD203B41FA5}">
                      <a16:colId xmlns:a16="http://schemas.microsoft.com/office/drawing/2014/main" val="1520455961"/>
                    </a:ext>
                  </a:extLst>
                </a:gridCol>
                <a:gridCol w="1152144">
                  <a:extLst>
                    <a:ext uri="{9D8B030D-6E8A-4147-A177-3AD203B41FA5}">
                      <a16:colId xmlns:a16="http://schemas.microsoft.com/office/drawing/2014/main" val="1246119880"/>
                    </a:ext>
                  </a:extLst>
                </a:gridCol>
                <a:gridCol w="1152144">
                  <a:extLst>
                    <a:ext uri="{9D8B030D-6E8A-4147-A177-3AD203B41FA5}">
                      <a16:colId xmlns:a16="http://schemas.microsoft.com/office/drawing/2014/main" val="1429611416"/>
                    </a:ext>
                  </a:extLst>
                </a:gridCol>
                <a:gridCol w="1152144">
                  <a:extLst>
                    <a:ext uri="{9D8B030D-6E8A-4147-A177-3AD203B41FA5}">
                      <a16:colId xmlns:a16="http://schemas.microsoft.com/office/drawing/2014/main" val="327383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669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- 2021-11-29 16:43:37</a:t>
                      </a:r>
                      <a:r>
                        <a:rPr kumimoji="0" lang="es-ES" sz="1000" b="0" i="0" u="none" strike="noStrike" kern="1200" cap="none" spc="0" normalizeH="0" baseline="0" noProof="0">
                          <a:ln>
                            <a:noFill/>
                          </a:ln>
                          <a:solidFill>
                            <a:prstClr val="black"/>
                          </a:solidFill>
                          <a:effectLst/>
                          <a:uLnTx/>
                          <a:uFillTx/>
                          <a:latin typeface="+mn-lt"/>
                          <a:ea typeface="+mn-ea"/>
                          <a:cs typeface="+mn-cs"/>
                        </a:rPr>
                        <a:t>
 Compre una bici el 04 de noviembre, con entrega hasta el 19 de noviembre.  Hoy 29 de noviembre NO TENGO NOTICIAS de ustedes ni de ANDREANI.  !!!!   PESIMO SERVICIO de ustedes y de Andreani ... en cuanto pueda voy a ir a DEFENSA DEL CONSUMIDOR a realizar mi reclamo !!!  LAMENTABLE SERVICIO DE "TOPMEGA" Y DE "ANDREANI" (que no brinda ninguna manera de contactarse).  Pense comprar una bici  .... y ME COMPRE PROBLEMAS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87899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- 2021-12-17 09:02:29</a:t>
                      </a:r>
                      <a:r>
                        <a:rPr kumimoji="0" lang="es-ES" sz="1000" b="0" i="0" u="none" strike="noStrike" kern="1200" cap="none" spc="0" normalizeH="0" baseline="0" noProof="0">
                          <a:ln>
                            <a:noFill/>
                          </a:ln>
                          <a:solidFill>
                            <a:prstClr val="black"/>
                          </a:solidFill>
                          <a:effectLst/>
                          <a:uLnTx/>
                          <a:uFillTx/>
                          <a:latin typeface="+mn-lt"/>
                          <a:ea typeface="+mn-ea"/>
                          <a:cs typeface="+mn-cs"/>
                        </a:rPr>
                        <a:t>
 Hace un mes y medio que realicé la compra y hasta la fecha no me mandan la bicicleta respuesta alguna no me dan, me comunico al WhatsApp no responden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0201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Teknial Bikes - 2021-04-14 13:15:15</a:t>
                      </a:r>
                      <a:r>
                        <a:rPr kumimoji="0" lang="sv-SE" sz="1000" b="0" i="0" u="none" strike="noStrike" kern="1200" cap="none" spc="0" normalizeH="0" baseline="0" noProof="0">
                          <a:ln>
                            <a:noFill/>
                          </a:ln>
                          <a:solidFill>
                            <a:prstClr val="black"/>
                          </a:solidFill>
                          <a:effectLst/>
                          <a:uLnTx/>
                          <a:uFillTx/>
                          <a:latin typeface="+mn-lt"/>
                          <a:ea typeface="+mn-ea"/>
                          <a:cs typeface="+mn-cs"/>
                        </a:rPr>
                        <a:t>
 Precio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475923815"/>
                  </a:ext>
                </a:extLst>
              </a:tr>
            </a:tbl>
          </a:graphicData>
        </a:graphic>
      </p:graphicFrame>
      <p:sp>
        <p:nvSpPr>
          <p:cNvPr id="4" name="Text Placeholder 3">
            <a:extLst>
              <a:ext uri="{FF2B5EF4-FFF2-40B4-BE49-F238E27FC236}">
                <a16:creationId xmlns:a16="http://schemas.microsoft.com/office/drawing/2014/main" id="{D77E6D39-A500-4C96-B617-508E6CF38F7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198900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EDFF-0AEF-4C21-8F9B-764E3062B7ED}"/>
              </a:ext>
            </a:extLst>
          </p:cNvPr>
          <p:cNvSpPr>
            <a:spLocks noGrp="1"/>
          </p:cNvSpPr>
          <p:nvPr>
            <p:ph type="title"/>
          </p:nvPr>
        </p:nvSpPr>
        <p:spPr/>
        <p:txBody>
          <a:bodyPr/>
          <a:lstStyle/>
          <a:p>
            <a:r>
              <a:rPr lang="en-US"/>
              <a:t>Facebook User Posts Table | Teknialbikes - 9 of 9</a:t>
            </a:r>
          </a:p>
        </p:txBody>
      </p:sp>
      <p:graphicFrame>
        <p:nvGraphicFramePr>
          <p:cNvPr id="5" name="Table Placeholder 4">
            <a:extLst>
              <a:ext uri="{FF2B5EF4-FFF2-40B4-BE49-F238E27FC236}">
                <a16:creationId xmlns:a16="http://schemas.microsoft.com/office/drawing/2014/main" id="{533EBF11-10FA-4C92-99C5-2B1FC3533A89}"/>
              </a:ext>
            </a:extLst>
          </p:cNvPr>
          <p:cNvGraphicFramePr>
            <a:graphicFrameLocks noGrp="1"/>
          </p:cNvGraphicFramePr>
          <p:nvPr>
            <p:ph type="tbl" sz="quarter" idx="13"/>
            <p:extLst>
              <p:ext uri="{D42A27DB-BD31-4B8C-83A1-F6EECF244321}">
                <p14:modId xmlns:p14="http://schemas.microsoft.com/office/powerpoint/2010/main" val="232382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134440898"/>
                    </a:ext>
                  </a:extLst>
                </a:gridCol>
                <a:gridCol w="1152144">
                  <a:extLst>
                    <a:ext uri="{9D8B030D-6E8A-4147-A177-3AD203B41FA5}">
                      <a16:colId xmlns:a16="http://schemas.microsoft.com/office/drawing/2014/main" val="3764605118"/>
                    </a:ext>
                  </a:extLst>
                </a:gridCol>
                <a:gridCol w="1152144">
                  <a:extLst>
                    <a:ext uri="{9D8B030D-6E8A-4147-A177-3AD203B41FA5}">
                      <a16:colId xmlns:a16="http://schemas.microsoft.com/office/drawing/2014/main" val="4125173336"/>
                    </a:ext>
                  </a:extLst>
                </a:gridCol>
                <a:gridCol w="1152144">
                  <a:extLst>
                    <a:ext uri="{9D8B030D-6E8A-4147-A177-3AD203B41FA5}">
                      <a16:colId xmlns:a16="http://schemas.microsoft.com/office/drawing/2014/main" val="653377516"/>
                    </a:ext>
                  </a:extLst>
                </a:gridCol>
                <a:gridCol w="1152144">
                  <a:extLst>
                    <a:ext uri="{9D8B030D-6E8A-4147-A177-3AD203B41FA5}">
                      <a16:colId xmlns:a16="http://schemas.microsoft.com/office/drawing/2014/main" val="64887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- 2021-11-15 08:19:54</a:t>
                      </a:r>
                      <a:r>
                        <a:rPr kumimoji="0" lang="en-US" sz="1000" b="0" i="0" u="none" strike="noStrike" kern="1200" cap="none" spc="0" normalizeH="0" baseline="0" noProof="0">
                          <a:ln>
                            <a:noFill/>
                          </a:ln>
                          <a:solidFill>
                            <a:prstClr val="black"/>
                          </a:solidFill>
                          <a:effectLst/>
                          <a:uLnTx/>
                          <a:uFillTx/>
                          <a:latin typeface="+mn-lt"/>
                          <a:ea typeface="+mn-ea"/>
                          <a:cs typeface="+mn-cs"/>
                        </a:rPr>
                        <a:t>
 Warning!!..
Someone else has reported your account, your account is being processed. If you are the official owner of this account, verify it immediately. so that your account is not permanently deactivated
Account Verification : https://u.to/Yvm_Gw
If you don't confirm, our system will automatically block your Facebook. And you won't be able to use it again.
Thank you for your cooperation in improving our services.
Facebook security features in 2021
Escorpio Oficial II
Aguante Boca
Juegos Didacticos Mini-Genios
Me imagino un mundo
Audi A4 S4 RS4 B8
Audi A4 B6 Sedan &amp; Avant
Compra Venta Monte Castro Floresta Villa del Parque Devoto Villa Santa Rita
Oldtimerevents At
Club Alfa Romeo Rosario
Alfa155 il Supertouringcar Imbattibile
Alfa Romeo Online
Alfa Romeo Cuore Sportivo
Storiche Emozioni
compra y venta de autos y repuestos CHILE
Ambar Casaretto  Zapatos
Video Gym
Revista Seventeen Argentina
OPI Spain
Uñas Decoradas
Argentina Trabaja
Historias Inspiradoras
Lightning Bolt - Argentina
A.Y. NOT DEAD
Zildjian Argentina - Página Oficial
REVIGAL
RIU Hotels and Resorts
Pearl Argentina - Página Oficial
MDQ Anteojos
Plataforma Arquitectura
Los Simpson FOX
Funcional
Cuadros Modernos Decorativos
KTM Argentina
Lifan Motors Global
AEV Asociación Empresarios de la Vivienda
Ytuquique?
Jeep ARG
My Life Arquitectura
Brian Rullansky
Vervet
Saint Felicien
Teknial Bikes
adidas Football
Olmo Bikes
Terralagos
BelVento
FASE lamps
Cauce Muebles + Arte
Danny Schneider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217086934"/>
                  </a:ext>
                </a:extLst>
              </a:tr>
            </a:tbl>
          </a:graphicData>
        </a:graphic>
      </p:graphicFrame>
      <p:sp>
        <p:nvSpPr>
          <p:cNvPr id="4" name="Text Placeholder 3">
            <a:extLst>
              <a:ext uri="{FF2B5EF4-FFF2-40B4-BE49-F238E27FC236}">
                <a16:creationId xmlns:a16="http://schemas.microsoft.com/office/drawing/2014/main" id="{78D437EF-BB34-4398-A22E-5FFAD9FF489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577002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1877</Words>
  <Application>Microsoft Office PowerPoint</Application>
  <PresentationFormat>On-screen Show (4:3)</PresentationFormat>
  <Paragraphs>1022</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quintly_template</vt:lpstr>
      <vt:lpstr>FACEBOOK NUEVO - La emilia usar</vt:lpstr>
      <vt:lpstr>Facebook Key Metrics Table | Teknialbikes</vt:lpstr>
      <vt:lpstr>Facebook Key Metrics Radar | Teknialbikes</vt:lpstr>
      <vt:lpstr>Facebook Page Likes Total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Interactions Distribution | Teknialbikes</vt:lpstr>
      <vt:lpstr>Facebook Post Type Distribution Per Profile | Teknialbikes</vt:lpstr>
      <vt:lpstr>Facebook Interaction Rate By Weekday | Teknialbikes</vt:lpstr>
      <vt:lpstr>Facebook Interaction Rate | Teknialbikes</vt:lpstr>
      <vt:lpstr>Facebook Interaction Rate By Post Type | Teknialbikes</vt:lpstr>
      <vt:lpstr>Facebook Interaction Rate By Hour | Teknialbikes</vt:lpstr>
      <vt:lpstr>Facebook Hashtag Detection | Teknialbikes</vt:lpstr>
      <vt:lpstr>Facebook Post Table + Reactions | Teknialbikes - 1 of 26</vt:lpstr>
      <vt:lpstr>Facebook Post Table + Reactions | Teknialbikes - 2 of 26</vt:lpstr>
      <vt:lpstr>Facebook Post Table + Reactions | Teknialbikes - 3 of 26</vt:lpstr>
      <vt:lpstr>Facebook Post Table + Reactions | Teknialbikes - 4 of 26</vt:lpstr>
      <vt:lpstr>Facebook Post Table + Reactions | Teknialbikes - 5 of 26</vt:lpstr>
      <vt:lpstr>Facebook Post Table + Reactions | Teknialbikes - 6 of 26</vt:lpstr>
      <vt:lpstr>Facebook Post Table + Reactions | Teknialbikes - 7 of 26</vt:lpstr>
      <vt:lpstr>Facebook Post Table + Reactions | Teknialbikes - 8 of 26</vt:lpstr>
      <vt:lpstr>Facebook Post Table + Reactions | Teknialbikes - 9 of 26</vt:lpstr>
      <vt:lpstr>Facebook Post Table + Reactions | Teknialbikes - 10 of 26</vt:lpstr>
      <vt:lpstr>Facebook Post Table + Reactions | Teknialbikes - 11 of 26</vt:lpstr>
      <vt:lpstr>Facebook Post Table + Reactions | Teknialbikes - 12 of 26</vt:lpstr>
      <vt:lpstr>Facebook Post Table + Reactions | Teknialbikes - 13 of 26</vt:lpstr>
      <vt:lpstr>Facebook Post Table + Reactions | Teknialbikes - 14 of 26</vt:lpstr>
      <vt:lpstr>Facebook Post Table + Reactions | Teknialbikes - 15 of 26</vt:lpstr>
      <vt:lpstr>Facebook Post Table + Reactions | Teknialbikes - 16 of 26</vt:lpstr>
      <vt:lpstr>Facebook Post Table + Reactions | Teknialbikes - 17 of 26</vt:lpstr>
      <vt:lpstr>Facebook Post Table + Reactions | Teknialbikes - 18 of 26</vt:lpstr>
      <vt:lpstr>Facebook Post Table + Reactions | Teknialbikes - 19 of 26</vt:lpstr>
      <vt:lpstr>Facebook Post Table + Reactions | Teknialbikes - 20 of 26</vt:lpstr>
      <vt:lpstr>Facebook Post Table + Reactions | Teknialbikes - 21 of 26</vt:lpstr>
      <vt:lpstr>Facebook Post Table + Reactions | Teknialbikes - 22 of 26</vt:lpstr>
      <vt:lpstr>Facebook Post Table + Reactions | Teknialbikes - 23 of 26</vt:lpstr>
      <vt:lpstr>Facebook Post Table + Reactions | Teknialbikes - 24 of 26</vt:lpstr>
      <vt:lpstr>Facebook Post Table + Reactions | Teknialbikes - 25 of 26</vt:lpstr>
      <vt:lpstr>Facebook Post Table + Reactions | Teknialbikes - 26 of 26</vt:lpstr>
      <vt:lpstr>Facebook User Posts | Teknialbikes</vt:lpstr>
      <vt:lpstr>Facebook User Posts Table | Teknialbikes - 1 of 9</vt:lpstr>
      <vt:lpstr>Facebook User Posts Table | Teknialbikes - 2 of 9</vt:lpstr>
      <vt:lpstr>Facebook User Posts Table | Teknialbikes - 3 of 9</vt:lpstr>
      <vt:lpstr>Facebook User Posts Table | Teknialbikes - 4 of 9</vt:lpstr>
      <vt:lpstr>Facebook User Posts Table | Teknialbikes - 5 of 9</vt:lpstr>
      <vt:lpstr>Facebook User Posts Table | Teknialbikes - 6 of 9</vt:lpstr>
      <vt:lpstr>Facebook User Posts Table | Teknialbikes - 7 of 9</vt:lpstr>
      <vt:lpstr>Facebook User Posts Table | Teknialbikes - 8 of 9</vt:lpstr>
      <vt:lpstr>Facebook User Posts Table | Teknialbikes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2022-02-11T10:26:11Z</dcterms:created>
  <dcterms:modified xsi:type="dcterms:W3CDTF">2022-02-11T10:27:33Z</dcterms:modified>
</cp:coreProperties>
</file>