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5" r:id="rId39"/>
    <p:sldId id="296" r:id="rId40"/>
    <p:sldId id="297" r:id="rId41"/>
    <p:sldId id="298" r:id="rId42"/>
    <p:sldId id="299" r:id="rId43"/>
    <p:sldId id="300" r:id="rId44"/>
    <p:sldId id="301" r:id="rId45"/>
    <p:sldId id="302" r:id="rId46"/>
    <p:sldId id="303" r:id="rId47"/>
    <p:sldId id="304" r:id="rId48"/>
  </p:sldIdLst>
  <p:sldSz cx="9144000" cy="6858000" type="screen4x3"/>
  <p:notesSz cx="6858000" cy="9144000"/>
  <p:embeddedFontLst>
    <p:embeddedFont>
      <p:font typeface="Calibri" panose="020F0502020204030204" pitchFamily="34" charset="0"/>
      <p:regular r:id="rId49"/>
      <p:bold r:id="rId50"/>
      <p:italic r:id="rId51"/>
      <p:boldItalic r:id="rId5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2.fntdata"/><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3.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Corven Motos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12.1282</c:v>
                </c:pt>
                <c:pt idx="1">
                  <c:v>41.698799999999999</c:v>
                </c:pt>
                <c:pt idx="2">
                  <c:v>16.884599999999999</c:v>
                </c:pt>
                <c:pt idx="3">
                  <c:v>100</c:v>
                </c:pt>
                <c:pt idx="4">
                  <c:v>100</c:v>
                </c:pt>
                <c:pt idx="5">
                  <c:v>32.575899999999997</c:v>
                </c:pt>
              </c:numCache>
            </c:numRef>
          </c:val>
          <c:extLst>
            <c:ext xmlns:c16="http://schemas.microsoft.com/office/drawing/2014/chart" uri="{C3380CC4-5D6E-409C-BE32-E72D297353CC}">
              <c16:uniqueId val="{00000000-26AC-4EE5-AC37-AF60F24A18D4}"/>
            </c:ext>
          </c:extLst>
        </c:ser>
        <c:ser>
          <c:idx val="1"/>
          <c:order val="1"/>
          <c:tx>
            <c:strRef>
              <c:f>Sheet1!$C$1</c:f>
              <c:strCache>
                <c:ptCount val="1"/>
                <c:pt idx="0">
                  <c:v>Zanella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100</c:v>
                </c:pt>
                <c:pt idx="1">
                  <c:v>18.918900000000001</c:v>
                </c:pt>
                <c:pt idx="2">
                  <c:v>23.009599999999999</c:v>
                </c:pt>
                <c:pt idx="3">
                  <c:v>0</c:v>
                </c:pt>
                <c:pt idx="4">
                  <c:v>0</c:v>
                </c:pt>
                <c:pt idx="5">
                  <c:v>0</c:v>
                </c:pt>
              </c:numCache>
            </c:numRef>
          </c:val>
          <c:extLst>
            <c:ext xmlns:c16="http://schemas.microsoft.com/office/drawing/2014/chart" uri="{C3380CC4-5D6E-409C-BE32-E72D297353CC}">
              <c16:uniqueId val="{00000001-26AC-4EE5-AC37-AF60F24A18D4}"/>
            </c:ext>
          </c:extLst>
        </c:ser>
        <c:ser>
          <c:idx val="2"/>
          <c:order val="2"/>
          <c:tx>
            <c:strRef>
              <c:f>Sheet1!$D$1</c:f>
              <c:strCache>
                <c:ptCount val="1"/>
                <c:pt idx="0">
                  <c:v>Gilera Motors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4.6620999999999997</c:v>
                </c:pt>
                <c:pt idx="1">
                  <c:v>32.046300000000002</c:v>
                </c:pt>
                <c:pt idx="2">
                  <c:v>23.0962</c:v>
                </c:pt>
                <c:pt idx="3">
                  <c:v>0</c:v>
                </c:pt>
                <c:pt idx="4">
                  <c:v>0</c:v>
                </c:pt>
                <c:pt idx="5">
                  <c:v>0</c:v>
                </c:pt>
              </c:numCache>
            </c:numRef>
          </c:val>
          <c:extLst>
            <c:ext xmlns:c16="http://schemas.microsoft.com/office/drawing/2014/chart" uri="{C3380CC4-5D6E-409C-BE32-E72D297353CC}">
              <c16:uniqueId val="{00000002-26AC-4EE5-AC37-AF60F24A18D4}"/>
            </c:ext>
          </c:extLst>
        </c:ser>
        <c:ser>
          <c:idx val="3"/>
          <c:order val="3"/>
          <c:tx>
            <c:strRef>
              <c:f>Sheet1!$E$1</c:f>
              <c:strCache>
                <c:ptCount val="1"/>
                <c:pt idx="0">
                  <c:v>Motomel</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38.9848</c:v>
                </c:pt>
                <c:pt idx="1">
                  <c:v>100</c:v>
                </c:pt>
                <c:pt idx="2">
                  <c:v>100</c:v>
                </c:pt>
                <c:pt idx="3">
                  <c:v>0</c:v>
                </c:pt>
                <c:pt idx="4">
                  <c:v>78.880899999999997</c:v>
                </c:pt>
                <c:pt idx="5">
                  <c:v>100</c:v>
                </c:pt>
              </c:numCache>
            </c:numRef>
          </c:val>
          <c:extLst>
            <c:ext xmlns:c16="http://schemas.microsoft.com/office/drawing/2014/chart" uri="{C3380CC4-5D6E-409C-BE32-E72D297353CC}">
              <c16:uniqueId val="{00000003-26AC-4EE5-AC37-AF60F24A18D4}"/>
            </c:ext>
          </c:extLst>
        </c:ser>
        <c:dLbls>
          <c:showLegendKey val="0"/>
          <c:showVal val="0"/>
          <c:showCatName val="0"/>
          <c:showSerName val="0"/>
          <c:showPercent val="0"/>
          <c:showBubbleSize val="0"/>
        </c:dLbls>
        <c:axId val="329032208"/>
        <c:axId val="329033848"/>
      </c:radarChart>
      <c:catAx>
        <c:axId val="329032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033848"/>
        <c:crosses val="autoZero"/>
        <c:auto val="1"/>
        <c:lblAlgn val="ctr"/>
        <c:lblOffset val="100"/>
        <c:noMultiLvlLbl val="0"/>
      </c:catAx>
      <c:valAx>
        <c:axId val="329033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032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 Motos</c:v>
                </c:pt>
              </c:strCache>
            </c:strRef>
          </c:tx>
          <c:spPr>
            <a:ln w="28575" cap="rnd">
              <a:solidFill>
                <a:schemeClr val="accent1"/>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84883</c:v>
                </c:pt>
                <c:pt idx="1">
                  <c:v>85091</c:v>
                </c:pt>
                <c:pt idx="2">
                  <c:v>85281</c:v>
                </c:pt>
                <c:pt idx="3">
                  <c:v>85338</c:v>
                </c:pt>
                <c:pt idx="4">
                  <c:v>85349</c:v>
                </c:pt>
                <c:pt idx="5">
                  <c:v>85372</c:v>
                </c:pt>
                <c:pt idx="6">
                  <c:v>85382</c:v>
                </c:pt>
                <c:pt idx="7">
                  <c:v>87089</c:v>
                </c:pt>
                <c:pt idx="8">
                  <c:v>87051</c:v>
                </c:pt>
                <c:pt idx="9">
                  <c:v>87013</c:v>
                </c:pt>
                <c:pt idx="10">
                  <c:v>86987</c:v>
                </c:pt>
                <c:pt idx="11">
                  <c:v>86969</c:v>
                </c:pt>
              </c:numCache>
            </c:numRef>
          </c:val>
          <c:smooth val="0"/>
          <c:extLst>
            <c:ext xmlns:c16="http://schemas.microsoft.com/office/drawing/2014/chart" uri="{C3380CC4-5D6E-409C-BE32-E72D297353CC}">
              <c16:uniqueId val="{00000000-4FE1-4F2A-A86D-71680A24537C}"/>
            </c:ext>
          </c:extLst>
        </c:ser>
        <c:ser>
          <c:idx val="1"/>
          <c:order val="1"/>
          <c:tx>
            <c:strRef>
              <c:f>Sheet1!$C$1</c:f>
              <c:strCache>
                <c:ptCount val="1"/>
                <c:pt idx="0">
                  <c:v>Zanella</c:v>
                </c:pt>
              </c:strCache>
            </c:strRef>
          </c:tx>
          <c:spPr>
            <a:ln w="28575" cap="rnd">
              <a:solidFill>
                <a:schemeClr val="accent2"/>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Sheet1!$C$2:$C$13</c:f>
              <c:numCache>
                <c:formatCode>General</c:formatCode>
                <c:ptCount val="12"/>
                <c:pt idx="1">
                  <c:v>726305</c:v>
                </c:pt>
                <c:pt idx="2">
                  <c:v>725511</c:v>
                </c:pt>
                <c:pt idx="3">
                  <c:v>724754</c:v>
                </c:pt>
                <c:pt idx="4">
                  <c:v>723780</c:v>
                </c:pt>
                <c:pt idx="5">
                  <c:v>722777</c:v>
                </c:pt>
                <c:pt idx="6">
                  <c:v>721709</c:v>
                </c:pt>
                <c:pt idx="7">
                  <c:v>720599</c:v>
                </c:pt>
                <c:pt idx="8">
                  <c:v>719630</c:v>
                </c:pt>
                <c:pt idx="9">
                  <c:v>718914</c:v>
                </c:pt>
                <c:pt idx="10">
                  <c:v>718260</c:v>
                </c:pt>
                <c:pt idx="11">
                  <c:v>717082</c:v>
                </c:pt>
              </c:numCache>
            </c:numRef>
          </c:val>
          <c:smooth val="0"/>
          <c:extLst>
            <c:ext xmlns:c16="http://schemas.microsoft.com/office/drawing/2014/chart" uri="{C3380CC4-5D6E-409C-BE32-E72D297353CC}">
              <c16:uniqueId val="{00000001-4FE1-4F2A-A86D-71680A24537C}"/>
            </c:ext>
          </c:extLst>
        </c:ser>
        <c:ser>
          <c:idx val="2"/>
          <c:order val="2"/>
          <c:tx>
            <c:strRef>
              <c:f>Sheet1!$D$1</c:f>
              <c:strCache>
                <c:ptCount val="1"/>
                <c:pt idx="0">
                  <c:v>Gilera Motors Argentina</c:v>
                </c:pt>
              </c:strCache>
            </c:strRef>
          </c:tx>
          <c:spPr>
            <a:ln w="28575" cap="rnd">
              <a:solidFill>
                <a:schemeClr val="accent3"/>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Sheet1!$D$2:$D$13</c:f>
              <c:numCache>
                <c:formatCode>General</c:formatCode>
                <c:ptCount val="12"/>
                <c:pt idx="1">
                  <c:v>32686</c:v>
                </c:pt>
                <c:pt idx="2">
                  <c:v>32826</c:v>
                </c:pt>
                <c:pt idx="3">
                  <c:v>32940</c:v>
                </c:pt>
                <c:pt idx="4">
                  <c:v>33069</c:v>
                </c:pt>
                <c:pt idx="5">
                  <c:v>33156</c:v>
                </c:pt>
                <c:pt idx="6">
                  <c:v>33230</c:v>
                </c:pt>
                <c:pt idx="7">
                  <c:v>33275</c:v>
                </c:pt>
                <c:pt idx="8">
                  <c:v>33288</c:v>
                </c:pt>
                <c:pt idx="9">
                  <c:v>33340</c:v>
                </c:pt>
                <c:pt idx="10">
                  <c:v>33367</c:v>
                </c:pt>
                <c:pt idx="11">
                  <c:v>33431</c:v>
                </c:pt>
              </c:numCache>
            </c:numRef>
          </c:val>
          <c:smooth val="0"/>
          <c:extLst>
            <c:ext xmlns:c16="http://schemas.microsoft.com/office/drawing/2014/chart" uri="{C3380CC4-5D6E-409C-BE32-E72D297353CC}">
              <c16:uniqueId val="{00000002-4FE1-4F2A-A86D-71680A24537C}"/>
            </c:ext>
          </c:extLst>
        </c:ser>
        <c:ser>
          <c:idx val="3"/>
          <c:order val="3"/>
          <c:tx>
            <c:strRef>
              <c:f>Sheet1!$E$1</c:f>
              <c:strCache>
                <c:ptCount val="1"/>
                <c:pt idx="0">
                  <c:v>Motomel</c:v>
                </c:pt>
              </c:strCache>
            </c:strRef>
          </c:tx>
          <c:spPr>
            <a:ln w="28575" cap="rnd">
              <a:solidFill>
                <a:schemeClr val="accent4"/>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Sheet1!$E$2:$E$13</c:f>
              <c:numCache>
                <c:formatCode>General</c:formatCode>
                <c:ptCount val="12"/>
                <c:pt idx="0">
                  <c:v>260643</c:v>
                </c:pt>
                <c:pt idx="1">
                  <c:v>262014</c:v>
                </c:pt>
                <c:pt idx="2">
                  <c:v>263746</c:v>
                </c:pt>
                <c:pt idx="3">
                  <c:v>265462</c:v>
                </c:pt>
                <c:pt idx="4">
                  <c:v>266438</c:v>
                </c:pt>
                <c:pt idx="5">
                  <c:v>267515</c:v>
                </c:pt>
                <c:pt idx="6">
                  <c:v>270096</c:v>
                </c:pt>
                <c:pt idx="7">
                  <c:v>271592</c:v>
                </c:pt>
                <c:pt idx="8">
                  <c:v>272692</c:v>
                </c:pt>
                <c:pt idx="9">
                  <c:v>275717</c:v>
                </c:pt>
                <c:pt idx="10">
                  <c:v>277172</c:v>
                </c:pt>
                <c:pt idx="11">
                  <c:v>279553</c:v>
                </c:pt>
              </c:numCache>
            </c:numRef>
          </c:val>
          <c:smooth val="0"/>
          <c:extLst>
            <c:ext xmlns:c16="http://schemas.microsoft.com/office/drawing/2014/chart" uri="{C3380CC4-5D6E-409C-BE32-E72D297353CC}">
              <c16:uniqueId val="{00000003-4FE1-4F2A-A86D-71680A24537C}"/>
            </c:ext>
          </c:extLst>
        </c:ser>
        <c:dLbls>
          <c:showLegendKey val="0"/>
          <c:showVal val="0"/>
          <c:showCatName val="0"/>
          <c:showSerName val="0"/>
          <c:showPercent val="0"/>
          <c:showBubbleSize val="0"/>
        </c:dLbls>
        <c:smooth val="0"/>
        <c:axId val="59522784"/>
        <c:axId val="59523440"/>
      </c:lineChart>
      <c:dateAx>
        <c:axId val="59522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523440"/>
        <c:crosses val="autoZero"/>
        <c:auto val="1"/>
        <c:lblOffset val="100"/>
        <c:baseTimeUnit val="months"/>
      </c:dateAx>
      <c:valAx>
        <c:axId val="59523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522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 Motos</c:v>
                </c:pt>
              </c:strCache>
            </c:strRef>
          </c:tx>
          <c:spPr>
            <a:ln w="28575" cap="rnd">
              <a:solidFill>
                <a:schemeClr val="accent1"/>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252</c:v>
                </c:pt>
                <c:pt idx="1">
                  <c:v>208</c:v>
                </c:pt>
                <c:pt idx="2">
                  <c:v>190</c:v>
                </c:pt>
                <c:pt idx="3">
                  <c:v>57</c:v>
                </c:pt>
                <c:pt idx="4">
                  <c:v>11</c:v>
                </c:pt>
                <c:pt idx="5">
                  <c:v>23</c:v>
                </c:pt>
                <c:pt idx="6">
                  <c:v>10</c:v>
                </c:pt>
                <c:pt idx="7">
                  <c:v>1707</c:v>
                </c:pt>
                <c:pt idx="8">
                  <c:v>-38</c:v>
                </c:pt>
                <c:pt idx="9">
                  <c:v>-38</c:v>
                </c:pt>
                <c:pt idx="10">
                  <c:v>-26</c:v>
                </c:pt>
                <c:pt idx="11">
                  <c:v>-18</c:v>
                </c:pt>
              </c:numCache>
            </c:numRef>
          </c:val>
          <c:smooth val="0"/>
          <c:extLst>
            <c:ext xmlns:c16="http://schemas.microsoft.com/office/drawing/2014/chart" uri="{C3380CC4-5D6E-409C-BE32-E72D297353CC}">
              <c16:uniqueId val="{00000000-1EE4-4A7C-B1A4-82C9EEBA194E}"/>
            </c:ext>
          </c:extLst>
        </c:ser>
        <c:ser>
          <c:idx val="1"/>
          <c:order val="1"/>
          <c:tx>
            <c:strRef>
              <c:f>Sheet1!$C$1</c:f>
              <c:strCache>
                <c:ptCount val="1"/>
                <c:pt idx="0">
                  <c:v>Zanella</c:v>
                </c:pt>
              </c:strCache>
            </c:strRef>
          </c:tx>
          <c:spPr>
            <a:ln w="28575" cap="rnd">
              <a:solidFill>
                <a:schemeClr val="accent2"/>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Sheet1!$C$2:$C$13</c:f>
              <c:numCache>
                <c:formatCode>General</c:formatCode>
                <c:ptCount val="12"/>
                <c:pt idx="2">
                  <c:v>-794</c:v>
                </c:pt>
                <c:pt idx="3">
                  <c:v>-757</c:v>
                </c:pt>
                <c:pt idx="4">
                  <c:v>-974</c:v>
                </c:pt>
                <c:pt idx="5">
                  <c:v>-1003</c:v>
                </c:pt>
                <c:pt idx="6">
                  <c:v>-1068</c:v>
                </c:pt>
                <c:pt idx="7">
                  <c:v>-1110</c:v>
                </c:pt>
                <c:pt idx="8">
                  <c:v>-969</c:v>
                </c:pt>
                <c:pt idx="9">
                  <c:v>-716</c:v>
                </c:pt>
                <c:pt idx="10">
                  <c:v>-654</c:v>
                </c:pt>
                <c:pt idx="11">
                  <c:v>-1178</c:v>
                </c:pt>
              </c:numCache>
            </c:numRef>
          </c:val>
          <c:smooth val="0"/>
          <c:extLst>
            <c:ext xmlns:c16="http://schemas.microsoft.com/office/drawing/2014/chart" uri="{C3380CC4-5D6E-409C-BE32-E72D297353CC}">
              <c16:uniqueId val="{00000001-1EE4-4A7C-B1A4-82C9EEBA194E}"/>
            </c:ext>
          </c:extLst>
        </c:ser>
        <c:ser>
          <c:idx val="2"/>
          <c:order val="2"/>
          <c:tx>
            <c:strRef>
              <c:f>Sheet1!$D$1</c:f>
              <c:strCache>
                <c:ptCount val="1"/>
                <c:pt idx="0">
                  <c:v>Gilera Motors Argentina</c:v>
                </c:pt>
              </c:strCache>
            </c:strRef>
          </c:tx>
          <c:spPr>
            <a:ln w="28575" cap="rnd">
              <a:solidFill>
                <a:schemeClr val="accent3"/>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Sheet1!$D$2:$D$13</c:f>
              <c:numCache>
                <c:formatCode>General</c:formatCode>
                <c:ptCount val="12"/>
                <c:pt idx="2">
                  <c:v>140</c:v>
                </c:pt>
                <c:pt idx="3">
                  <c:v>114</c:v>
                </c:pt>
                <c:pt idx="4">
                  <c:v>129</c:v>
                </c:pt>
                <c:pt idx="5">
                  <c:v>87</c:v>
                </c:pt>
                <c:pt idx="6">
                  <c:v>74</c:v>
                </c:pt>
                <c:pt idx="7">
                  <c:v>45</c:v>
                </c:pt>
                <c:pt idx="8">
                  <c:v>13</c:v>
                </c:pt>
                <c:pt idx="9">
                  <c:v>52</c:v>
                </c:pt>
                <c:pt idx="10">
                  <c:v>27</c:v>
                </c:pt>
                <c:pt idx="11">
                  <c:v>64</c:v>
                </c:pt>
              </c:numCache>
            </c:numRef>
          </c:val>
          <c:smooth val="0"/>
          <c:extLst>
            <c:ext xmlns:c16="http://schemas.microsoft.com/office/drawing/2014/chart" uri="{C3380CC4-5D6E-409C-BE32-E72D297353CC}">
              <c16:uniqueId val="{00000002-1EE4-4A7C-B1A4-82C9EEBA194E}"/>
            </c:ext>
          </c:extLst>
        </c:ser>
        <c:ser>
          <c:idx val="3"/>
          <c:order val="3"/>
          <c:tx>
            <c:strRef>
              <c:f>Sheet1!$E$1</c:f>
              <c:strCache>
                <c:ptCount val="1"/>
                <c:pt idx="0">
                  <c:v>Motomel</c:v>
                </c:pt>
              </c:strCache>
            </c:strRef>
          </c:tx>
          <c:spPr>
            <a:ln w="28575" cap="rnd">
              <a:solidFill>
                <a:schemeClr val="accent4"/>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Sheet1!$E$2:$E$13</c:f>
              <c:numCache>
                <c:formatCode>General</c:formatCode>
                <c:ptCount val="12"/>
                <c:pt idx="0">
                  <c:v>2944</c:v>
                </c:pt>
                <c:pt idx="1">
                  <c:v>1371</c:v>
                </c:pt>
                <c:pt idx="2">
                  <c:v>1732</c:v>
                </c:pt>
                <c:pt idx="3">
                  <c:v>1716</c:v>
                </c:pt>
                <c:pt idx="4">
                  <c:v>976</c:v>
                </c:pt>
                <c:pt idx="5">
                  <c:v>1077</c:v>
                </c:pt>
                <c:pt idx="6">
                  <c:v>2581</c:v>
                </c:pt>
                <c:pt idx="7">
                  <c:v>1496</c:v>
                </c:pt>
                <c:pt idx="8">
                  <c:v>1100</c:v>
                </c:pt>
                <c:pt idx="9">
                  <c:v>3025</c:v>
                </c:pt>
                <c:pt idx="10">
                  <c:v>1455</c:v>
                </c:pt>
                <c:pt idx="11">
                  <c:v>2381</c:v>
                </c:pt>
              </c:numCache>
            </c:numRef>
          </c:val>
          <c:smooth val="0"/>
          <c:extLst>
            <c:ext xmlns:c16="http://schemas.microsoft.com/office/drawing/2014/chart" uri="{C3380CC4-5D6E-409C-BE32-E72D297353CC}">
              <c16:uniqueId val="{00000003-1EE4-4A7C-B1A4-82C9EEBA194E}"/>
            </c:ext>
          </c:extLst>
        </c:ser>
        <c:dLbls>
          <c:showLegendKey val="0"/>
          <c:showVal val="0"/>
          <c:showCatName val="0"/>
          <c:showSerName val="0"/>
          <c:showPercent val="0"/>
          <c:showBubbleSize val="0"/>
        </c:dLbls>
        <c:smooth val="0"/>
        <c:axId val="59528032"/>
        <c:axId val="59526392"/>
      </c:lineChart>
      <c:dateAx>
        <c:axId val="59528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526392"/>
        <c:crosses val="autoZero"/>
        <c:auto val="1"/>
        <c:lblOffset val="100"/>
        <c:baseTimeUnit val="months"/>
      </c:dateAx>
      <c:valAx>
        <c:axId val="59526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528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Corven Motos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15</c:v>
                </c:pt>
                <c:pt idx="1">
                  <c:v>7</c:v>
                </c:pt>
                <c:pt idx="2">
                  <c:v>4</c:v>
                </c:pt>
                <c:pt idx="3">
                  <c:v>2</c:v>
                </c:pt>
                <c:pt idx="4">
                  <c:v>2</c:v>
                </c:pt>
                <c:pt idx="5">
                  <c:v>13</c:v>
                </c:pt>
                <c:pt idx="6">
                  <c:v>3</c:v>
                </c:pt>
              </c:numCache>
            </c:numRef>
          </c:val>
          <c:extLst>
            <c:ext xmlns:c16="http://schemas.microsoft.com/office/drawing/2014/chart" uri="{C3380CC4-5D6E-409C-BE32-E72D297353CC}">
              <c16:uniqueId val="{00000000-54DB-4F59-8B74-B91FFEF3F4E8}"/>
            </c:ext>
          </c:extLst>
        </c:ser>
        <c:ser>
          <c:idx val="1"/>
          <c:order val="1"/>
          <c:tx>
            <c:strRef>
              <c:f>Sheet1!$C$1</c:f>
              <c:strCache>
                <c:ptCount val="1"/>
                <c:pt idx="0">
                  <c:v>Zanella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-28</c:v>
                </c:pt>
                <c:pt idx="1">
                  <c:v>-28</c:v>
                </c:pt>
                <c:pt idx="2">
                  <c:v>-32</c:v>
                </c:pt>
                <c:pt idx="3">
                  <c:v>-35</c:v>
                </c:pt>
                <c:pt idx="4">
                  <c:v>-30</c:v>
                </c:pt>
                <c:pt idx="5">
                  <c:v>-32</c:v>
                </c:pt>
                <c:pt idx="6">
                  <c:v>-27</c:v>
                </c:pt>
              </c:numCache>
            </c:numRef>
          </c:val>
          <c:extLst>
            <c:ext xmlns:c16="http://schemas.microsoft.com/office/drawing/2014/chart" uri="{C3380CC4-5D6E-409C-BE32-E72D297353CC}">
              <c16:uniqueId val="{00000001-54DB-4F59-8B74-B91FFEF3F4E8}"/>
            </c:ext>
          </c:extLst>
        </c:ser>
        <c:ser>
          <c:idx val="2"/>
          <c:order val="2"/>
          <c:tx>
            <c:strRef>
              <c:f>Sheet1!$D$1</c:f>
              <c:strCache>
                <c:ptCount val="1"/>
                <c:pt idx="0">
                  <c:v>Gilera Motors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3</c:v>
                </c:pt>
                <c:pt idx="2">
                  <c:v>3</c:v>
                </c:pt>
                <c:pt idx="3">
                  <c:v>3</c:v>
                </c:pt>
                <c:pt idx="4">
                  <c:v>2</c:v>
                </c:pt>
                <c:pt idx="5">
                  <c:v>2</c:v>
                </c:pt>
                <c:pt idx="6">
                  <c:v>3</c:v>
                </c:pt>
              </c:numCache>
            </c:numRef>
          </c:val>
          <c:extLst>
            <c:ext xmlns:c16="http://schemas.microsoft.com/office/drawing/2014/chart" uri="{C3380CC4-5D6E-409C-BE32-E72D297353CC}">
              <c16:uniqueId val="{00000002-54DB-4F59-8B74-B91FFEF3F4E8}"/>
            </c:ext>
          </c:extLst>
        </c:ser>
        <c:ser>
          <c:idx val="3"/>
          <c:order val="3"/>
          <c:tx>
            <c:strRef>
              <c:f>Sheet1!$E$1</c:f>
              <c:strCache>
                <c:ptCount val="1"/>
                <c:pt idx="0">
                  <c:v>Motomel</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62</c:v>
                </c:pt>
                <c:pt idx="1">
                  <c:v>69</c:v>
                </c:pt>
                <c:pt idx="2">
                  <c:v>62</c:v>
                </c:pt>
                <c:pt idx="3">
                  <c:v>57</c:v>
                </c:pt>
                <c:pt idx="4">
                  <c:v>53</c:v>
                </c:pt>
                <c:pt idx="5">
                  <c:v>56</c:v>
                </c:pt>
                <c:pt idx="6">
                  <c:v>59</c:v>
                </c:pt>
              </c:numCache>
            </c:numRef>
          </c:val>
          <c:extLst>
            <c:ext xmlns:c16="http://schemas.microsoft.com/office/drawing/2014/chart" uri="{C3380CC4-5D6E-409C-BE32-E72D297353CC}">
              <c16:uniqueId val="{00000003-54DB-4F59-8B74-B91FFEF3F4E8}"/>
            </c:ext>
          </c:extLst>
        </c:ser>
        <c:dLbls>
          <c:showLegendKey val="0"/>
          <c:showVal val="0"/>
          <c:showCatName val="0"/>
          <c:showSerName val="0"/>
          <c:showPercent val="0"/>
          <c:showBubbleSize val="0"/>
        </c:dLbls>
        <c:gapWidth val="219"/>
        <c:overlap val="-27"/>
        <c:axId val="391511136"/>
        <c:axId val="391508184"/>
      </c:barChart>
      <c:catAx>
        <c:axId val="391511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508184"/>
        <c:crosses val="autoZero"/>
        <c:auto val="1"/>
        <c:lblAlgn val="ctr"/>
        <c:lblOffset val="100"/>
        <c:noMultiLvlLbl val="0"/>
      </c:catAx>
      <c:valAx>
        <c:axId val="391508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511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 Motos</c:v>
                </c:pt>
              </c:strCache>
            </c:strRef>
          </c:tx>
          <c:spPr>
            <a:ln w="28575" cap="rnd">
              <a:solidFill>
                <a:schemeClr val="accent1"/>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0.297763230967376</c:v>
                </c:pt>
                <c:pt idx="1">
                  <c:v>0.245043177079038</c:v>
                </c:pt>
                <c:pt idx="2">
                  <c:v>0.22329035973252201</c:v>
                </c:pt>
                <c:pt idx="3">
                  <c:v>6.68378654096458E-2</c:v>
                </c:pt>
                <c:pt idx="4">
                  <c:v>1.2889920082495499E-2</c:v>
                </c:pt>
                <c:pt idx="5">
                  <c:v>2.6948177483040198E-2</c:v>
                </c:pt>
                <c:pt idx="6">
                  <c:v>1.17134423464368E-2</c:v>
                </c:pt>
                <c:pt idx="7">
                  <c:v>1.99925042749057</c:v>
                </c:pt>
                <c:pt idx="8">
                  <c:v>-4.3633524325689801E-2</c:v>
                </c:pt>
                <c:pt idx="9">
                  <c:v>-4.3652571481085797E-2</c:v>
                </c:pt>
                <c:pt idx="10">
                  <c:v>-2.98805925551354E-2</c:v>
                </c:pt>
                <c:pt idx="11">
                  <c:v>-2.0692747192109201E-2</c:v>
                </c:pt>
              </c:numCache>
            </c:numRef>
          </c:val>
          <c:smooth val="0"/>
          <c:extLst>
            <c:ext xmlns:c16="http://schemas.microsoft.com/office/drawing/2014/chart" uri="{C3380CC4-5D6E-409C-BE32-E72D297353CC}">
              <c16:uniqueId val="{00000000-8744-40CE-875E-CC5E75084F8B}"/>
            </c:ext>
          </c:extLst>
        </c:ser>
        <c:ser>
          <c:idx val="1"/>
          <c:order val="1"/>
          <c:tx>
            <c:strRef>
              <c:f>Sheet1!$C$1</c:f>
              <c:strCache>
                <c:ptCount val="1"/>
                <c:pt idx="0">
                  <c:v>Zanella</c:v>
                </c:pt>
              </c:strCache>
            </c:strRef>
          </c:tx>
          <c:spPr>
            <a:ln w="28575" cap="rnd">
              <a:solidFill>
                <a:schemeClr val="accent2"/>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Sheet1!$C$2:$C$13</c:f>
              <c:numCache>
                <c:formatCode>General</c:formatCode>
                <c:ptCount val="12"/>
                <c:pt idx="2">
                  <c:v>-0.109320464543133</c:v>
                </c:pt>
                <c:pt idx="3">
                  <c:v>-0.104340251216039</c:v>
                </c:pt>
                <c:pt idx="4">
                  <c:v>-0.134390427648554</c:v>
                </c:pt>
                <c:pt idx="5">
                  <c:v>-0.13857802094559099</c:v>
                </c:pt>
                <c:pt idx="6">
                  <c:v>-0.147763418039036</c:v>
                </c:pt>
                <c:pt idx="7">
                  <c:v>-0.15380160147649499</c:v>
                </c:pt>
                <c:pt idx="8">
                  <c:v>-0.134471460548793</c:v>
                </c:pt>
                <c:pt idx="9">
                  <c:v>-9.9495574114475502E-2</c:v>
                </c:pt>
                <c:pt idx="10">
                  <c:v>-9.0970547242090194E-2</c:v>
                </c:pt>
                <c:pt idx="11">
                  <c:v>-0.16400746247876799</c:v>
                </c:pt>
              </c:numCache>
            </c:numRef>
          </c:val>
          <c:smooth val="0"/>
          <c:extLst>
            <c:ext xmlns:c16="http://schemas.microsoft.com/office/drawing/2014/chart" uri="{C3380CC4-5D6E-409C-BE32-E72D297353CC}">
              <c16:uniqueId val="{00000001-8744-40CE-875E-CC5E75084F8B}"/>
            </c:ext>
          </c:extLst>
        </c:ser>
        <c:ser>
          <c:idx val="2"/>
          <c:order val="2"/>
          <c:tx>
            <c:strRef>
              <c:f>Sheet1!$D$1</c:f>
              <c:strCache>
                <c:ptCount val="1"/>
                <c:pt idx="0">
                  <c:v>Gilera Motors Argentina</c:v>
                </c:pt>
              </c:strCache>
            </c:strRef>
          </c:tx>
          <c:spPr>
            <a:ln w="28575" cap="rnd">
              <a:solidFill>
                <a:schemeClr val="accent3"/>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Sheet1!$D$2:$D$13</c:f>
              <c:numCache>
                <c:formatCode>General</c:formatCode>
                <c:ptCount val="12"/>
                <c:pt idx="2">
                  <c:v>0.428317934283791</c:v>
                </c:pt>
                <c:pt idx="3">
                  <c:v>0.34728568817400801</c:v>
                </c:pt>
                <c:pt idx="4">
                  <c:v>0.39162112932604698</c:v>
                </c:pt>
                <c:pt idx="5">
                  <c:v>0.26308627415404201</c:v>
                </c:pt>
                <c:pt idx="6">
                  <c:v>0.22318735673784501</c:v>
                </c:pt>
                <c:pt idx="7">
                  <c:v>0.13541980138429099</c:v>
                </c:pt>
                <c:pt idx="8">
                  <c:v>3.9068369646881998E-2</c:v>
                </c:pt>
                <c:pt idx="9">
                  <c:v>0.15621244893054601</c:v>
                </c:pt>
                <c:pt idx="10">
                  <c:v>8.0983803239352101E-2</c:v>
                </c:pt>
                <c:pt idx="11">
                  <c:v>0.19180627566158201</c:v>
                </c:pt>
              </c:numCache>
            </c:numRef>
          </c:val>
          <c:smooth val="0"/>
          <c:extLst>
            <c:ext xmlns:c16="http://schemas.microsoft.com/office/drawing/2014/chart" uri="{C3380CC4-5D6E-409C-BE32-E72D297353CC}">
              <c16:uniqueId val="{00000002-8744-40CE-875E-CC5E75084F8B}"/>
            </c:ext>
          </c:extLst>
        </c:ser>
        <c:ser>
          <c:idx val="3"/>
          <c:order val="3"/>
          <c:tx>
            <c:strRef>
              <c:f>Sheet1!$E$1</c:f>
              <c:strCache>
                <c:ptCount val="1"/>
                <c:pt idx="0">
                  <c:v>Motomel</c:v>
                </c:pt>
              </c:strCache>
            </c:strRef>
          </c:tx>
          <c:spPr>
            <a:ln w="28575" cap="rnd">
              <a:solidFill>
                <a:schemeClr val="accent4"/>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Sheet1!$E$2:$E$13</c:f>
              <c:numCache>
                <c:formatCode>General</c:formatCode>
                <c:ptCount val="12"/>
                <c:pt idx="0">
                  <c:v>1.1424180924256599</c:v>
                </c:pt>
                <c:pt idx="1">
                  <c:v>0.52600683693788097</c:v>
                </c:pt>
                <c:pt idx="2">
                  <c:v>0.66103337989573097</c:v>
                </c:pt>
                <c:pt idx="3">
                  <c:v>0.650625981057533</c:v>
                </c:pt>
                <c:pt idx="4">
                  <c:v>0.36766090815257901</c:v>
                </c:pt>
                <c:pt idx="5">
                  <c:v>0.40422162003918399</c:v>
                </c:pt>
                <c:pt idx="6">
                  <c:v>0.96480571182924302</c:v>
                </c:pt>
                <c:pt idx="7">
                  <c:v>0.55387713997985899</c:v>
                </c:pt>
                <c:pt idx="8">
                  <c:v>0.40501929364635197</c:v>
                </c:pt>
                <c:pt idx="9">
                  <c:v>1.1093101374444401</c:v>
                </c:pt>
                <c:pt idx="10">
                  <c:v>0.527715012132005</c:v>
                </c:pt>
                <c:pt idx="11">
                  <c:v>0.85903337999509299</c:v>
                </c:pt>
              </c:numCache>
            </c:numRef>
          </c:val>
          <c:smooth val="0"/>
          <c:extLst>
            <c:ext xmlns:c16="http://schemas.microsoft.com/office/drawing/2014/chart" uri="{C3380CC4-5D6E-409C-BE32-E72D297353CC}">
              <c16:uniqueId val="{00000003-8744-40CE-875E-CC5E75084F8B}"/>
            </c:ext>
          </c:extLst>
        </c:ser>
        <c:dLbls>
          <c:showLegendKey val="0"/>
          <c:showVal val="0"/>
          <c:showCatName val="0"/>
          <c:showSerName val="0"/>
          <c:showPercent val="0"/>
          <c:showBubbleSize val="0"/>
        </c:dLbls>
        <c:smooth val="0"/>
        <c:axId val="59520160"/>
        <c:axId val="59520488"/>
      </c:lineChart>
      <c:dateAx>
        <c:axId val="59520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520488"/>
        <c:crosses val="autoZero"/>
        <c:auto val="1"/>
        <c:lblOffset val="100"/>
        <c:baseTimeUnit val="months"/>
      </c:dateAx>
      <c:valAx>
        <c:axId val="59520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520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 Motos</c:v>
                </c:pt>
              </c:strCache>
            </c:strRef>
          </c:tx>
          <c:spPr>
            <a:ln w="28575" cap="rnd">
              <a:solidFill>
                <a:schemeClr val="accent1"/>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17</c:v>
                </c:pt>
                <c:pt idx="1">
                  <c:v>9</c:v>
                </c:pt>
                <c:pt idx="2">
                  <c:v>11</c:v>
                </c:pt>
                <c:pt idx="3">
                  <c:v>10</c:v>
                </c:pt>
                <c:pt idx="4">
                  <c:v>9</c:v>
                </c:pt>
                <c:pt idx="5">
                  <c:v>11</c:v>
                </c:pt>
                <c:pt idx="6">
                  <c:v>7</c:v>
                </c:pt>
                <c:pt idx="7">
                  <c:v>7</c:v>
                </c:pt>
                <c:pt idx="8">
                  <c:v>8</c:v>
                </c:pt>
                <c:pt idx="9">
                  <c:v>5</c:v>
                </c:pt>
                <c:pt idx="10">
                  <c:v>8</c:v>
                </c:pt>
                <c:pt idx="11">
                  <c:v>6</c:v>
                </c:pt>
              </c:numCache>
            </c:numRef>
          </c:val>
          <c:smooth val="0"/>
          <c:extLst>
            <c:ext xmlns:c16="http://schemas.microsoft.com/office/drawing/2014/chart" uri="{C3380CC4-5D6E-409C-BE32-E72D297353CC}">
              <c16:uniqueId val="{00000000-E3A3-47AA-8005-14D5343AAC67}"/>
            </c:ext>
          </c:extLst>
        </c:ser>
        <c:ser>
          <c:idx val="1"/>
          <c:order val="1"/>
          <c:tx>
            <c:strRef>
              <c:f>Sheet1!$C$1</c:f>
              <c:strCache>
                <c:ptCount val="1"/>
                <c:pt idx="0">
                  <c:v>Zanella</c:v>
                </c:pt>
              </c:strCache>
            </c:strRef>
          </c:tx>
          <c:spPr>
            <a:ln w="28575" cap="rnd">
              <a:solidFill>
                <a:schemeClr val="accent2"/>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Sheet1!$C$2:$C$13</c:f>
              <c:numCache>
                <c:formatCode>General</c:formatCode>
                <c:ptCount val="12"/>
                <c:pt idx="0">
                  <c:v>0</c:v>
                </c:pt>
                <c:pt idx="1">
                  <c:v>0</c:v>
                </c:pt>
                <c:pt idx="2">
                  <c:v>0</c:v>
                </c:pt>
                <c:pt idx="3">
                  <c:v>0</c:v>
                </c:pt>
                <c:pt idx="4">
                  <c:v>0</c:v>
                </c:pt>
                <c:pt idx="5">
                  <c:v>6</c:v>
                </c:pt>
                <c:pt idx="6">
                  <c:v>6</c:v>
                </c:pt>
                <c:pt idx="7">
                  <c:v>8</c:v>
                </c:pt>
                <c:pt idx="8">
                  <c:v>7</c:v>
                </c:pt>
                <c:pt idx="9">
                  <c:v>5</c:v>
                </c:pt>
                <c:pt idx="10">
                  <c:v>7</c:v>
                </c:pt>
                <c:pt idx="11">
                  <c:v>10</c:v>
                </c:pt>
              </c:numCache>
            </c:numRef>
          </c:val>
          <c:smooth val="0"/>
          <c:extLst>
            <c:ext xmlns:c16="http://schemas.microsoft.com/office/drawing/2014/chart" uri="{C3380CC4-5D6E-409C-BE32-E72D297353CC}">
              <c16:uniqueId val="{00000001-E3A3-47AA-8005-14D5343AAC67}"/>
            </c:ext>
          </c:extLst>
        </c:ser>
        <c:ser>
          <c:idx val="2"/>
          <c:order val="2"/>
          <c:tx>
            <c:strRef>
              <c:f>Sheet1!$D$1</c:f>
              <c:strCache>
                <c:ptCount val="1"/>
                <c:pt idx="0">
                  <c:v>Gilera Motors Argentina</c:v>
                </c:pt>
              </c:strCache>
            </c:strRef>
          </c:tx>
          <c:spPr>
            <a:ln w="28575" cap="rnd">
              <a:solidFill>
                <a:schemeClr val="accent3"/>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Sheet1!$D$2:$D$13</c:f>
              <c:numCache>
                <c:formatCode>General</c:formatCode>
                <c:ptCount val="12"/>
                <c:pt idx="0">
                  <c:v>11</c:v>
                </c:pt>
                <c:pt idx="1">
                  <c:v>5</c:v>
                </c:pt>
                <c:pt idx="2">
                  <c:v>8</c:v>
                </c:pt>
                <c:pt idx="3">
                  <c:v>6</c:v>
                </c:pt>
                <c:pt idx="4">
                  <c:v>9</c:v>
                </c:pt>
                <c:pt idx="5">
                  <c:v>6</c:v>
                </c:pt>
                <c:pt idx="6">
                  <c:v>9</c:v>
                </c:pt>
                <c:pt idx="7">
                  <c:v>8</c:v>
                </c:pt>
                <c:pt idx="8">
                  <c:v>12</c:v>
                </c:pt>
                <c:pt idx="9">
                  <c:v>6</c:v>
                </c:pt>
                <c:pt idx="10">
                  <c:v>3</c:v>
                </c:pt>
                <c:pt idx="11">
                  <c:v>0</c:v>
                </c:pt>
              </c:numCache>
            </c:numRef>
          </c:val>
          <c:smooth val="0"/>
          <c:extLst>
            <c:ext xmlns:c16="http://schemas.microsoft.com/office/drawing/2014/chart" uri="{C3380CC4-5D6E-409C-BE32-E72D297353CC}">
              <c16:uniqueId val="{00000002-E3A3-47AA-8005-14D5343AAC67}"/>
            </c:ext>
          </c:extLst>
        </c:ser>
        <c:ser>
          <c:idx val="3"/>
          <c:order val="3"/>
          <c:tx>
            <c:strRef>
              <c:f>Sheet1!$E$1</c:f>
              <c:strCache>
                <c:ptCount val="1"/>
                <c:pt idx="0">
                  <c:v>Motomel</c:v>
                </c:pt>
              </c:strCache>
            </c:strRef>
          </c:tx>
          <c:spPr>
            <a:ln w="28575" cap="rnd">
              <a:solidFill>
                <a:schemeClr val="accent4"/>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Sheet1!$E$2:$E$13</c:f>
              <c:numCache>
                <c:formatCode>General</c:formatCode>
                <c:ptCount val="12"/>
                <c:pt idx="0">
                  <c:v>23</c:v>
                </c:pt>
                <c:pt idx="1">
                  <c:v>26</c:v>
                </c:pt>
                <c:pt idx="2">
                  <c:v>24</c:v>
                </c:pt>
                <c:pt idx="3">
                  <c:v>26</c:v>
                </c:pt>
                <c:pt idx="4">
                  <c:v>21</c:v>
                </c:pt>
                <c:pt idx="5">
                  <c:v>21</c:v>
                </c:pt>
                <c:pt idx="6">
                  <c:v>17</c:v>
                </c:pt>
                <c:pt idx="7">
                  <c:v>22</c:v>
                </c:pt>
                <c:pt idx="8">
                  <c:v>17</c:v>
                </c:pt>
                <c:pt idx="9">
                  <c:v>21</c:v>
                </c:pt>
                <c:pt idx="10">
                  <c:v>15</c:v>
                </c:pt>
                <c:pt idx="11">
                  <c:v>26</c:v>
                </c:pt>
              </c:numCache>
            </c:numRef>
          </c:val>
          <c:smooth val="0"/>
          <c:extLst>
            <c:ext xmlns:c16="http://schemas.microsoft.com/office/drawing/2014/chart" uri="{C3380CC4-5D6E-409C-BE32-E72D297353CC}">
              <c16:uniqueId val="{00000003-E3A3-47AA-8005-14D5343AAC67}"/>
            </c:ext>
          </c:extLst>
        </c:ser>
        <c:dLbls>
          <c:showLegendKey val="0"/>
          <c:showVal val="0"/>
          <c:showCatName val="0"/>
          <c:showSerName val="0"/>
          <c:showPercent val="0"/>
          <c:showBubbleSize val="0"/>
        </c:dLbls>
        <c:smooth val="0"/>
        <c:axId val="65447760"/>
        <c:axId val="65442840"/>
      </c:lineChart>
      <c:dateAx>
        <c:axId val="65447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442840"/>
        <c:crosses val="autoZero"/>
        <c:auto val="1"/>
        <c:lblOffset val="100"/>
        <c:baseTimeUnit val="months"/>
      </c:dateAx>
      <c:valAx>
        <c:axId val="65442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447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 Motos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3</c:v>
                </c:pt>
                <c:pt idx="11">
                  <c:v>4</c:v>
                </c:pt>
                <c:pt idx="12">
                  <c:v>2</c:v>
                </c:pt>
                <c:pt idx="13">
                  <c:v>14</c:v>
                </c:pt>
                <c:pt idx="14">
                  <c:v>4</c:v>
                </c:pt>
                <c:pt idx="15">
                  <c:v>8</c:v>
                </c:pt>
                <c:pt idx="16">
                  <c:v>8</c:v>
                </c:pt>
                <c:pt idx="17">
                  <c:v>12</c:v>
                </c:pt>
                <c:pt idx="18">
                  <c:v>16</c:v>
                </c:pt>
                <c:pt idx="19">
                  <c:v>10</c:v>
                </c:pt>
                <c:pt idx="20">
                  <c:v>10</c:v>
                </c:pt>
                <c:pt idx="21">
                  <c:v>10</c:v>
                </c:pt>
                <c:pt idx="22">
                  <c:v>4</c:v>
                </c:pt>
                <c:pt idx="23">
                  <c:v>3</c:v>
                </c:pt>
              </c:numCache>
            </c:numRef>
          </c:val>
          <c:smooth val="0"/>
          <c:extLst>
            <c:ext xmlns:c16="http://schemas.microsoft.com/office/drawing/2014/chart" uri="{C3380CC4-5D6E-409C-BE32-E72D297353CC}">
              <c16:uniqueId val="{00000000-1DA6-4F72-B199-92CBDEB8F828}"/>
            </c:ext>
          </c:extLst>
        </c:ser>
        <c:ser>
          <c:idx val="1"/>
          <c:order val="1"/>
          <c:tx>
            <c:strRef>
              <c:f>Sheet1!$C$1</c:f>
              <c:strCache>
                <c:ptCount val="1"/>
                <c:pt idx="0">
                  <c:v>Zanella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5</c:v>
                </c:pt>
                <c:pt idx="11">
                  <c:v>3</c:v>
                </c:pt>
                <c:pt idx="12">
                  <c:v>0</c:v>
                </c:pt>
                <c:pt idx="13">
                  <c:v>1</c:v>
                </c:pt>
                <c:pt idx="14">
                  <c:v>3</c:v>
                </c:pt>
                <c:pt idx="15">
                  <c:v>0</c:v>
                </c:pt>
                <c:pt idx="16">
                  <c:v>7</c:v>
                </c:pt>
                <c:pt idx="17">
                  <c:v>14</c:v>
                </c:pt>
                <c:pt idx="18">
                  <c:v>13</c:v>
                </c:pt>
                <c:pt idx="19">
                  <c:v>2</c:v>
                </c:pt>
                <c:pt idx="20">
                  <c:v>1</c:v>
                </c:pt>
                <c:pt idx="21">
                  <c:v>0</c:v>
                </c:pt>
                <c:pt idx="22">
                  <c:v>0</c:v>
                </c:pt>
                <c:pt idx="23">
                  <c:v>0</c:v>
                </c:pt>
              </c:numCache>
            </c:numRef>
          </c:val>
          <c:smooth val="0"/>
          <c:extLst>
            <c:ext xmlns:c16="http://schemas.microsoft.com/office/drawing/2014/chart" uri="{C3380CC4-5D6E-409C-BE32-E72D297353CC}">
              <c16:uniqueId val="{00000001-1DA6-4F72-B199-92CBDEB8F828}"/>
            </c:ext>
          </c:extLst>
        </c:ser>
        <c:ser>
          <c:idx val="2"/>
          <c:order val="2"/>
          <c:tx>
            <c:strRef>
              <c:f>Sheet1!$D$1</c:f>
              <c:strCache>
                <c:ptCount val="1"/>
                <c:pt idx="0">
                  <c:v>Gilera Motors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4</c:v>
                </c:pt>
                <c:pt idx="16">
                  <c:v>76</c:v>
                </c:pt>
                <c:pt idx="17">
                  <c:v>0</c:v>
                </c:pt>
                <c:pt idx="18">
                  <c:v>2</c:v>
                </c:pt>
                <c:pt idx="19">
                  <c:v>1</c:v>
                </c:pt>
                <c:pt idx="20">
                  <c:v>0</c:v>
                </c:pt>
                <c:pt idx="21">
                  <c:v>0</c:v>
                </c:pt>
                <c:pt idx="22">
                  <c:v>0</c:v>
                </c:pt>
                <c:pt idx="23">
                  <c:v>0</c:v>
                </c:pt>
              </c:numCache>
            </c:numRef>
          </c:val>
          <c:smooth val="0"/>
          <c:extLst>
            <c:ext xmlns:c16="http://schemas.microsoft.com/office/drawing/2014/chart" uri="{C3380CC4-5D6E-409C-BE32-E72D297353CC}">
              <c16:uniqueId val="{00000002-1DA6-4F72-B199-92CBDEB8F828}"/>
            </c:ext>
          </c:extLst>
        </c:ser>
        <c:ser>
          <c:idx val="3"/>
          <c:order val="3"/>
          <c:tx>
            <c:strRef>
              <c:f>Sheet1!$E$1</c:f>
              <c:strCache>
                <c:ptCount val="1"/>
                <c:pt idx="0">
                  <c:v>Motomel</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1</c:v>
                </c:pt>
                <c:pt idx="10">
                  <c:v>9</c:v>
                </c:pt>
                <c:pt idx="11">
                  <c:v>10</c:v>
                </c:pt>
                <c:pt idx="12">
                  <c:v>5</c:v>
                </c:pt>
                <c:pt idx="13">
                  <c:v>15</c:v>
                </c:pt>
                <c:pt idx="14">
                  <c:v>37</c:v>
                </c:pt>
                <c:pt idx="15">
                  <c:v>25</c:v>
                </c:pt>
                <c:pt idx="16">
                  <c:v>38</c:v>
                </c:pt>
                <c:pt idx="17">
                  <c:v>63</c:v>
                </c:pt>
                <c:pt idx="18">
                  <c:v>27</c:v>
                </c:pt>
                <c:pt idx="19">
                  <c:v>6</c:v>
                </c:pt>
                <c:pt idx="20">
                  <c:v>12</c:v>
                </c:pt>
                <c:pt idx="21">
                  <c:v>9</c:v>
                </c:pt>
                <c:pt idx="22">
                  <c:v>0</c:v>
                </c:pt>
                <c:pt idx="23">
                  <c:v>2</c:v>
                </c:pt>
              </c:numCache>
            </c:numRef>
          </c:val>
          <c:smooth val="0"/>
          <c:extLst>
            <c:ext xmlns:c16="http://schemas.microsoft.com/office/drawing/2014/chart" uri="{C3380CC4-5D6E-409C-BE32-E72D297353CC}">
              <c16:uniqueId val="{00000003-1DA6-4F72-B199-92CBDEB8F828}"/>
            </c:ext>
          </c:extLst>
        </c:ser>
        <c:dLbls>
          <c:showLegendKey val="0"/>
          <c:showVal val="0"/>
          <c:showCatName val="0"/>
          <c:showSerName val="0"/>
          <c:showPercent val="0"/>
          <c:showBubbleSize val="0"/>
        </c:dLbls>
        <c:smooth val="0"/>
        <c:axId val="65433328"/>
        <c:axId val="65437264"/>
      </c:lineChart>
      <c:catAx>
        <c:axId val="65433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437264"/>
        <c:crosses val="autoZero"/>
        <c:auto val="1"/>
        <c:lblAlgn val="ctr"/>
        <c:lblOffset val="100"/>
        <c:noMultiLvlLbl val="0"/>
      </c:catAx>
      <c:valAx>
        <c:axId val="65437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433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Corven Motos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20</c:v>
                </c:pt>
                <c:pt idx="1">
                  <c:v>13</c:v>
                </c:pt>
                <c:pt idx="2">
                  <c:v>13</c:v>
                </c:pt>
                <c:pt idx="3">
                  <c:v>15</c:v>
                </c:pt>
                <c:pt idx="4">
                  <c:v>18</c:v>
                </c:pt>
                <c:pt idx="5">
                  <c:v>17</c:v>
                </c:pt>
                <c:pt idx="6">
                  <c:v>12</c:v>
                </c:pt>
              </c:numCache>
            </c:numRef>
          </c:val>
          <c:extLst>
            <c:ext xmlns:c16="http://schemas.microsoft.com/office/drawing/2014/chart" uri="{C3380CC4-5D6E-409C-BE32-E72D297353CC}">
              <c16:uniqueId val="{00000000-89BA-416B-A2D2-01A36644E51C}"/>
            </c:ext>
          </c:extLst>
        </c:ser>
        <c:ser>
          <c:idx val="1"/>
          <c:order val="1"/>
          <c:tx>
            <c:strRef>
              <c:f>Sheet1!$C$1</c:f>
              <c:strCache>
                <c:ptCount val="1"/>
                <c:pt idx="0">
                  <c:v>Zanella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9</c:v>
                </c:pt>
                <c:pt idx="1">
                  <c:v>7</c:v>
                </c:pt>
                <c:pt idx="2">
                  <c:v>7</c:v>
                </c:pt>
                <c:pt idx="3">
                  <c:v>7</c:v>
                </c:pt>
                <c:pt idx="4">
                  <c:v>13</c:v>
                </c:pt>
                <c:pt idx="5">
                  <c:v>3</c:v>
                </c:pt>
                <c:pt idx="6">
                  <c:v>3</c:v>
                </c:pt>
              </c:numCache>
            </c:numRef>
          </c:val>
          <c:extLst>
            <c:ext xmlns:c16="http://schemas.microsoft.com/office/drawing/2014/chart" uri="{C3380CC4-5D6E-409C-BE32-E72D297353CC}">
              <c16:uniqueId val="{00000001-89BA-416B-A2D2-01A36644E51C}"/>
            </c:ext>
          </c:extLst>
        </c:ser>
        <c:ser>
          <c:idx val="2"/>
          <c:order val="2"/>
          <c:tx>
            <c:strRef>
              <c:f>Sheet1!$D$1</c:f>
              <c:strCache>
                <c:ptCount val="1"/>
                <c:pt idx="0">
                  <c:v>Gilera Motors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22</c:v>
                </c:pt>
                <c:pt idx="1">
                  <c:v>3</c:v>
                </c:pt>
                <c:pt idx="2">
                  <c:v>24</c:v>
                </c:pt>
                <c:pt idx="3">
                  <c:v>5</c:v>
                </c:pt>
                <c:pt idx="4">
                  <c:v>27</c:v>
                </c:pt>
                <c:pt idx="5">
                  <c:v>2</c:v>
                </c:pt>
                <c:pt idx="6">
                  <c:v>0</c:v>
                </c:pt>
              </c:numCache>
            </c:numRef>
          </c:val>
          <c:extLst>
            <c:ext xmlns:c16="http://schemas.microsoft.com/office/drawing/2014/chart" uri="{C3380CC4-5D6E-409C-BE32-E72D297353CC}">
              <c16:uniqueId val="{00000002-89BA-416B-A2D2-01A36644E51C}"/>
            </c:ext>
          </c:extLst>
        </c:ser>
        <c:ser>
          <c:idx val="3"/>
          <c:order val="3"/>
          <c:tx>
            <c:strRef>
              <c:f>Sheet1!$E$1</c:f>
              <c:strCache>
                <c:ptCount val="1"/>
                <c:pt idx="0">
                  <c:v>Motomel</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28</c:v>
                </c:pt>
                <c:pt idx="1">
                  <c:v>64</c:v>
                </c:pt>
                <c:pt idx="2">
                  <c:v>43</c:v>
                </c:pt>
                <c:pt idx="3">
                  <c:v>60</c:v>
                </c:pt>
                <c:pt idx="4">
                  <c:v>44</c:v>
                </c:pt>
                <c:pt idx="5">
                  <c:v>10</c:v>
                </c:pt>
                <c:pt idx="6">
                  <c:v>10</c:v>
                </c:pt>
              </c:numCache>
            </c:numRef>
          </c:val>
          <c:extLst>
            <c:ext xmlns:c16="http://schemas.microsoft.com/office/drawing/2014/chart" uri="{C3380CC4-5D6E-409C-BE32-E72D297353CC}">
              <c16:uniqueId val="{00000003-89BA-416B-A2D2-01A36644E51C}"/>
            </c:ext>
          </c:extLst>
        </c:ser>
        <c:dLbls>
          <c:showLegendKey val="0"/>
          <c:showVal val="0"/>
          <c:showCatName val="0"/>
          <c:showSerName val="0"/>
          <c:showPercent val="0"/>
          <c:showBubbleSize val="0"/>
        </c:dLbls>
        <c:gapWidth val="219"/>
        <c:overlap val="-27"/>
        <c:axId val="65435952"/>
        <c:axId val="65441856"/>
      </c:barChart>
      <c:catAx>
        <c:axId val="65435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441856"/>
        <c:crosses val="autoZero"/>
        <c:auto val="1"/>
        <c:lblAlgn val="ctr"/>
        <c:lblOffset val="100"/>
        <c:noMultiLvlLbl val="0"/>
      </c:catAx>
      <c:valAx>
        <c:axId val="65441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435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Sheet1!$B$2:$B$5</c:f>
              <c:numCache>
                <c:formatCode>General</c:formatCode>
                <c:ptCount val="4"/>
                <c:pt idx="0">
                  <c:v>986</c:v>
                </c:pt>
                <c:pt idx="1">
                  <c:v>1536</c:v>
                </c:pt>
                <c:pt idx="2">
                  <c:v>1584</c:v>
                </c:pt>
                <c:pt idx="3">
                  <c:v>5319</c:v>
                </c:pt>
              </c:numCache>
            </c:numRef>
          </c:val>
          <c:extLst>
            <c:ext xmlns:c16="http://schemas.microsoft.com/office/drawing/2014/chart" uri="{C3380CC4-5D6E-409C-BE32-E72D297353CC}">
              <c16:uniqueId val="{00000000-C93E-4417-AF89-27F2AEDB708F}"/>
            </c:ext>
          </c:extLst>
        </c:ser>
        <c:ser>
          <c:idx val="1"/>
          <c:order val="1"/>
          <c:tx>
            <c:strRef>
              <c:f>Sheet1!$C$1</c:f>
              <c:strCache>
                <c:ptCount val="1"/>
                <c:pt idx="0">
                  <c:v>Love</c:v>
                </c:pt>
              </c:strCache>
            </c:strRef>
          </c:tx>
          <c:spPr>
            <a:solidFill>
              <a:schemeClr val="accent2"/>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Sheet1!$C$2:$C$5</c:f>
              <c:numCache>
                <c:formatCode>General</c:formatCode>
                <c:ptCount val="4"/>
                <c:pt idx="0">
                  <c:v>146</c:v>
                </c:pt>
                <c:pt idx="1">
                  <c:v>143</c:v>
                </c:pt>
                <c:pt idx="2">
                  <c:v>110</c:v>
                </c:pt>
                <c:pt idx="3">
                  <c:v>446</c:v>
                </c:pt>
              </c:numCache>
            </c:numRef>
          </c:val>
          <c:extLst>
            <c:ext xmlns:c16="http://schemas.microsoft.com/office/drawing/2014/chart" uri="{C3380CC4-5D6E-409C-BE32-E72D297353CC}">
              <c16:uniqueId val="{00000001-C93E-4417-AF89-27F2AEDB708F}"/>
            </c:ext>
          </c:extLst>
        </c:ser>
        <c:ser>
          <c:idx val="2"/>
          <c:order val="2"/>
          <c:tx>
            <c:strRef>
              <c:f>Sheet1!$D$1</c:f>
              <c:strCache>
                <c:ptCount val="1"/>
                <c:pt idx="0">
                  <c:v>Haha</c:v>
                </c:pt>
              </c:strCache>
            </c:strRef>
          </c:tx>
          <c:spPr>
            <a:solidFill>
              <a:schemeClr val="accent3"/>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Sheet1!$D$2:$D$5</c:f>
              <c:numCache>
                <c:formatCode>General</c:formatCode>
                <c:ptCount val="4"/>
                <c:pt idx="0">
                  <c:v>0</c:v>
                </c:pt>
                <c:pt idx="1">
                  <c:v>5</c:v>
                </c:pt>
                <c:pt idx="2">
                  <c:v>3</c:v>
                </c:pt>
                <c:pt idx="3">
                  <c:v>95</c:v>
                </c:pt>
              </c:numCache>
            </c:numRef>
          </c:val>
          <c:extLst>
            <c:ext xmlns:c16="http://schemas.microsoft.com/office/drawing/2014/chart" uri="{C3380CC4-5D6E-409C-BE32-E72D297353CC}">
              <c16:uniqueId val="{00000002-C93E-4417-AF89-27F2AEDB708F}"/>
            </c:ext>
          </c:extLst>
        </c:ser>
        <c:ser>
          <c:idx val="3"/>
          <c:order val="3"/>
          <c:tx>
            <c:strRef>
              <c:f>Sheet1!$E$1</c:f>
              <c:strCache>
                <c:ptCount val="1"/>
                <c:pt idx="0">
                  <c:v>Wow</c:v>
                </c:pt>
              </c:strCache>
            </c:strRef>
          </c:tx>
          <c:spPr>
            <a:solidFill>
              <a:schemeClr val="accent4"/>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Sheet1!$E$2:$E$5</c:f>
              <c:numCache>
                <c:formatCode>General</c:formatCode>
                <c:ptCount val="4"/>
                <c:pt idx="0">
                  <c:v>2</c:v>
                </c:pt>
                <c:pt idx="1">
                  <c:v>8</c:v>
                </c:pt>
                <c:pt idx="2">
                  <c:v>4</c:v>
                </c:pt>
                <c:pt idx="3">
                  <c:v>6</c:v>
                </c:pt>
              </c:numCache>
            </c:numRef>
          </c:val>
          <c:extLst>
            <c:ext xmlns:c16="http://schemas.microsoft.com/office/drawing/2014/chart" uri="{C3380CC4-5D6E-409C-BE32-E72D297353CC}">
              <c16:uniqueId val="{00000003-C93E-4417-AF89-27F2AEDB708F}"/>
            </c:ext>
          </c:extLst>
        </c:ser>
        <c:ser>
          <c:idx val="4"/>
          <c:order val="4"/>
          <c:tx>
            <c:strRef>
              <c:f>Sheet1!$F$1</c:f>
              <c:strCache>
                <c:ptCount val="1"/>
                <c:pt idx="0">
                  <c:v>Sad</c:v>
                </c:pt>
              </c:strCache>
            </c:strRef>
          </c:tx>
          <c:spPr>
            <a:solidFill>
              <a:schemeClr val="accent5"/>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Sheet1!$F$2:$F$5</c:f>
              <c:numCache>
                <c:formatCode>General</c:formatCode>
                <c:ptCount val="4"/>
                <c:pt idx="0">
                  <c:v>0</c:v>
                </c:pt>
                <c:pt idx="1">
                  <c:v>1</c:v>
                </c:pt>
                <c:pt idx="2">
                  <c:v>0</c:v>
                </c:pt>
                <c:pt idx="3">
                  <c:v>4</c:v>
                </c:pt>
              </c:numCache>
            </c:numRef>
          </c:val>
          <c:extLst>
            <c:ext xmlns:c16="http://schemas.microsoft.com/office/drawing/2014/chart" uri="{C3380CC4-5D6E-409C-BE32-E72D297353CC}">
              <c16:uniqueId val="{00000004-C93E-4417-AF89-27F2AEDB708F}"/>
            </c:ext>
          </c:extLst>
        </c:ser>
        <c:ser>
          <c:idx val="5"/>
          <c:order val="5"/>
          <c:tx>
            <c:strRef>
              <c:f>Sheet1!$G$1</c:f>
              <c:strCache>
                <c:ptCount val="1"/>
                <c:pt idx="0">
                  <c:v>Angry</c:v>
                </c:pt>
              </c:strCache>
            </c:strRef>
          </c:tx>
          <c:spPr>
            <a:solidFill>
              <a:schemeClr val="accent6"/>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Sheet1!$G$2:$G$5</c:f>
              <c:numCache>
                <c:formatCode>General</c:formatCode>
                <c:ptCount val="4"/>
                <c:pt idx="0">
                  <c:v>4</c:v>
                </c:pt>
                <c:pt idx="1">
                  <c:v>1</c:v>
                </c:pt>
                <c:pt idx="2">
                  <c:v>1</c:v>
                </c:pt>
                <c:pt idx="3">
                  <c:v>38</c:v>
                </c:pt>
              </c:numCache>
            </c:numRef>
          </c:val>
          <c:extLst>
            <c:ext xmlns:c16="http://schemas.microsoft.com/office/drawing/2014/chart" uri="{C3380CC4-5D6E-409C-BE32-E72D297353CC}">
              <c16:uniqueId val="{00000005-C93E-4417-AF89-27F2AEDB708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Sheet1!$H$2:$H$5</c:f>
              <c:numCache>
                <c:formatCode>General</c:formatCode>
                <c:ptCount val="4"/>
                <c:pt idx="0">
                  <c:v>462</c:v>
                </c:pt>
                <c:pt idx="1">
                  <c:v>589</c:v>
                </c:pt>
                <c:pt idx="2">
                  <c:v>332</c:v>
                </c:pt>
                <c:pt idx="3">
                  <c:v>3777</c:v>
                </c:pt>
              </c:numCache>
            </c:numRef>
          </c:val>
          <c:extLst>
            <c:ext xmlns:c16="http://schemas.microsoft.com/office/drawing/2014/chart" uri="{C3380CC4-5D6E-409C-BE32-E72D297353CC}">
              <c16:uniqueId val="{00000006-C93E-4417-AF89-27F2AEDB708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Sheet1!$I$2:$I$5</c:f>
              <c:numCache>
                <c:formatCode>General</c:formatCode>
                <c:ptCount val="4"/>
                <c:pt idx="0">
                  <c:v>156</c:v>
                </c:pt>
                <c:pt idx="1">
                  <c:v>110</c:v>
                </c:pt>
                <c:pt idx="2">
                  <c:v>368</c:v>
                </c:pt>
                <c:pt idx="3">
                  <c:v>715</c:v>
                </c:pt>
              </c:numCache>
            </c:numRef>
          </c:val>
          <c:extLst>
            <c:ext xmlns:c16="http://schemas.microsoft.com/office/drawing/2014/chart" uri="{C3380CC4-5D6E-409C-BE32-E72D297353CC}">
              <c16:uniqueId val="{00000007-C93E-4417-AF89-27F2AEDB708F}"/>
            </c:ext>
          </c:extLst>
        </c:ser>
        <c:dLbls>
          <c:showLegendKey val="0"/>
          <c:showVal val="0"/>
          <c:showCatName val="0"/>
          <c:showSerName val="0"/>
          <c:showPercent val="0"/>
          <c:showBubbleSize val="0"/>
        </c:dLbls>
        <c:gapWidth val="150"/>
        <c:overlap val="100"/>
        <c:axId val="65438904"/>
        <c:axId val="65439232"/>
      </c:barChart>
      <c:catAx>
        <c:axId val="65438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439232"/>
        <c:crosses val="autoZero"/>
        <c:auto val="1"/>
        <c:lblAlgn val="ctr"/>
        <c:lblOffset val="100"/>
        <c:noMultiLvlLbl val="0"/>
      </c:catAx>
      <c:valAx>
        <c:axId val="654392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438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Sheet1!$B$2:$B$5</c:f>
              <c:numCache>
                <c:formatCode>General</c:formatCode>
                <c:ptCount val="4"/>
                <c:pt idx="0">
                  <c:v>39</c:v>
                </c:pt>
                <c:pt idx="1">
                  <c:v>7</c:v>
                </c:pt>
                <c:pt idx="2">
                  <c:v>18</c:v>
                </c:pt>
                <c:pt idx="3">
                  <c:v>54</c:v>
                </c:pt>
              </c:numCache>
            </c:numRef>
          </c:val>
          <c:extLst>
            <c:ext xmlns:c16="http://schemas.microsoft.com/office/drawing/2014/chart" uri="{C3380CC4-5D6E-409C-BE32-E72D297353CC}">
              <c16:uniqueId val="{00000000-17F3-4955-AB67-1FE0A5E1CC92}"/>
            </c:ext>
          </c:extLst>
        </c:ser>
        <c:ser>
          <c:idx val="1"/>
          <c:order val="1"/>
          <c:tx>
            <c:strRef>
              <c:f>Sheet1!$C$1</c:f>
              <c:strCache>
                <c:ptCount val="1"/>
                <c:pt idx="0">
                  <c:v>Link</c:v>
                </c:pt>
              </c:strCache>
            </c:strRef>
          </c:tx>
          <c:spPr>
            <a:solidFill>
              <a:schemeClr val="accent2"/>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Sheet1!$C$2:$C$5</c:f>
              <c:numCache>
                <c:formatCode>General</c:formatCode>
                <c:ptCount val="4"/>
                <c:pt idx="0">
                  <c:v>0</c:v>
                </c:pt>
                <c:pt idx="1">
                  <c:v>1</c:v>
                </c:pt>
                <c:pt idx="2">
                  <c:v>0</c:v>
                </c:pt>
                <c:pt idx="3">
                  <c:v>0</c:v>
                </c:pt>
              </c:numCache>
            </c:numRef>
          </c:val>
          <c:extLst>
            <c:ext xmlns:c16="http://schemas.microsoft.com/office/drawing/2014/chart" uri="{C3380CC4-5D6E-409C-BE32-E72D297353CC}">
              <c16:uniqueId val="{00000001-17F3-4955-AB67-1FE0A5E1CC92}"/>
            </c:ext>
          </c:extLst>
        </c:ser>
        <c:ser>
          <c:idx val="2"/>
          <c:order val="2"/>
          <c:tx>
            <c:strRef>
              <c:f>Sheet1!$D$1</c:f>
              <c:strCache>
                <c:ptCount val="1"/>
                <c:pt idx="0">
                  <c:v>Photo</c:v>
                </c:pt>
              </c:strCache>
            </c:strRef>
          </c:tx>
          <c:spPr>
            <a:solidFill>
              <a:schemeClr val="accent3"/>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Sheet1!$D$2:$D$5</c:f>
              <c:numCache>
                <c:formatCode>General</c:formatCode>
                <c:ptCount val="4"/>
                <c:pt idx="0">
                  <c:v>68</c:v>
                </c:pt>
                <c:pt idx="1">
                  <c:v>12</c:v>
                </c:pt>
                <c:pt idx="2">
                  <c:v>65</c:v>
                </c:pt>
                <c:pt idx="3">
                  <c:v>141</c:v>
                </c:pt>
              </c:numCache>
            </c:numRef>
          </c:val>
          <c:extLst>
            <c:ext xmlns:c16="http://schemas.microsoft.com/office/drawing/2014/chart" uri="{C3380CC4-5D6E-409C-BE32-E72D297353CC}">
              <c16:uniqueId val="{00000002-17F3-4955-AB67-1FE0A5E1CC92}"/>
            </c:ext>
          </c:extLst>
        </c:ser>
        <c:ser>
          <c:idx val="3"/>
          <c:order val="3"/>
          <c:tx>
            <c:strRef>
              <c:f>Sheet1!$E$1</c:f>
              <c:strCache>
                <c:ptCount val="1"/>
                <c:pt idx="0">
                  <c:v>Video</c:v>
                </c:pt>
              </c:strCache>
            </c:strRef>
          </c:tx>
          <c:spPr>
            <a:solidFill>
              <a:schemeClr val="accent4"/>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Sheet1!$E$2:$E$5</c:f>
              <c:numCache>
                <c:formatCode>General</c:formatCode>
                <c:ptCount val="4"/>
                <c:pt idx="0">
                  <c:v>1</c:v>
                </c:pt>
                <c:pt idx="1">
                  <c:v>29</c:v>
                </c:pt>
                <c:pt idx="2">
                  <c:v>0</c:v>
                </c:pt>
                <c:pt idx="3">
                  <c:v>64</c:v>
                </c:pt>
              </c:numCache>
            </c:numRef>
          </c:val>
          <c:extLst>
            <c:ext xmlns:c16="http://schemas.microsoft.com/office/drawing/2014/chart" uri="{C3380CC4-5D6E-409C-BE32-E72D297353CC}">
              <c16:uniqueId val="{00000003-17F3-4955-AB67-1FE0A5E1CC92}"/>
            </c:ext>
          </c:extLst>
        </c:ser>
        <c:dLbls>
          <c:showLegendKey val="0"/>
          <c:showVal val="0"/>
          <c:showCatName val="0"/>
          <c:showSerName val="0"/>
          <c:showPercent val="0"/>
          <c:showBubbleSize val="0"/>
        </c:dLbls>
        <c:gapWidth val="150"/>
        <c:overlap val="100"/>
        <c:axId val="391504248"/>
        <c:axId val="329270992"/>
      </c:barChart>
      <c:catAx>
        <c:axId val="391504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270992"/>
        <c:crosses val="autoZero"/>
        <c:auto val="1"/>
        <c:lblAlgn val="ctr"/>
        <c:lblOffset val="100"/>
        <c:noMultiLvlLbl val="0"/>
      </c:catAx>
      <c:valAx>
        <c:axId val="3292709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504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Corven Motos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2.3252290263176299E-2</c:v>
                </c:pt>
                <c:pt idx="1">
                  <c:v>1.20139074427053E-2</c:v>
                </c:pt>
                <c:pt idx="2">
                  <c:v>1.4613932187768399E-2</c:v>
                </c:pt>
                <c:pt idx="3">
                  <c:v>1.49187626751206E-2</c:v>
                </c:pt>
                <c:pt idx="4">
                  <c:v>2.13032678824422E-2</c:v>
                </c:pt>
                <c:pt idx="5">
                  <c:v>2.0362465599774001E-2</c:v>
                </c:pt>
                <c:pt idx="6">
                  <c:v>2.35048214022083E-2</c:v>
                </c:pt>
              </c:numCache>
            </c:numRef>
          </c:val>
          <c:extLst>
            <c:ext xmlns:c16="http://schemas.microsoft.com/office/drawing/2014/chart" uri="{C3380CC4-5D6E-409C-BE32-E72D297353CC}">
              <c16:uniqueId val="{00000000-42AF-4F3B-812E-6E94CD4A3D47}"/>
            </c:ext>
          </c:extLst>
        </c:ser>
        <c:ser>
          <c:idx val="1"/>
          <c:order val="1"/>
          <c:tx>
            <c:strRef>
              <c:f>Sheet1!$C$1</c:f>
              <c:strCache>
                <c:ptCount val="1"/>
                <c:pt idx="0">
                  <c:v>Zanella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6.1413630963182801E-3</c:v>
                </c:pt>
                <c:pt idx="1">
                  <c:v>1.27246932468292E-2</c:v>
                </c:pt>
                <c:pt idx="2">
                  <c:v>7.1638241918385E-3</c:v>
                </c:pt>
                <c:pt idx="3">
                  <c:v>4.8682341193156701E-3</c:v>
                </c:pt>
                <c:pt idx="4">
                  <c:v>4.9869715368599504E-3</c:v>
                </c:pt>
                <c:pt idx="5">
                  <c:v>4.9407958744816204E-3</c:v>
                </c:pt>
                <c:pt idx="6">
                  <c:v>7.7575112795599298E-3</c:v>
                </c:pt>
              </c:numCache>
            </c:numRef>
          </c:val>
          <c:extLst>
            <c:ext xmlns:c16="http://schemas.microsoft.com/office/drawing/2014/chart" uri="{C3380CC4-5D6E-409C-BE32-E72D297353CC}">
              <c16:uniqueId val="{00000001-42AF-4F3B-812E-6E94CD4A3D47}"/>
            </c:ext>
          </c:extLst>
        </c:ser>
        <c:ser>
          <c:idx val="2"/>
          <c:order val="2"/>
          <c:tx>
            <c:strRef>
              <c:f>Sheet1!$D$1</c:f>
              <c:strCache>
                <c:ptCount val="1"/>
                <c:pt idx="0">
                  <c:v>Gilera Motors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8.9722877407173995E-2</c:v>
                </c:pt>
                <c:pt idx="1">
                  <c:v>7.6695629358279602E-2</c:v>
                </c:pt>
                <c:pt idx="2">
                  <c:v>9.6500257334019596E-2</c:v>
                </c:pt>
                <c:pt idx="3">
                  <c:v>8.6585328933426201E-2</c:v>
                </c:pt>
                <c:pt idx="4">
                  <c:v>7.9274575959508306E-2</c:v>
                </c:pt>
                <c:pt idx="5">
                  <c:v>8.9310042081680793E-2</c:v>
                </c:pt>
              </c:numCache>
            </c:numRef>
          </c:val>
          <c:extLst>
            <c:ext xmlns:c16="http://schemas.microsoft.com/office/drawing/2014/chart" uri="{C3380CC4-5D6E-409C-BE32-E72D297353CC}">
              <c16:uniqueId val="{00000002-42AF-4F3B-812E-6E94CD4A3D47}"/>
            </c:ext>
          </c:extLst>
        </c:ser>
        <c:ser>
          <c:idx val="3"/>
          <c:order val="3"/>
          <c:tx>
            <c:strRef>
              <c:f>Sheet1!$E$1</c:f>
              <c:strCache>
                <c:ptCount val="1"/>
                <c:pt idx="0">
                  <c:v>Motomel</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1.71775526082492E-2</c:v>
                </c:pt>
                <c:pt idx="1">
                  <c:v>1.07085487839835E-2</c:v>
                </c:pt>
                <c:pt idx="2">
                  <c:v>1.55054343040982E-2</c:v>
                </c:pt>
                <c:pt idx="3">
                  <c:v>1.46860097608917E-2</c:v>
                </c:pt>
                <c:pt idx="4">
                  <c:v>2.0373263915328399E-2</c:v>
                </c:pt>
                <c:pt idx="5">
                  <c:v>1.6752102388849801E-2</c:v>
                </c:pt>
                <c:pt idx="6">
                  <c:v>9.3439504435584506E-3</c:v>
                </c:pt>
              </c:numCache>
            </c:numRef>
          </c:val>
          <c:extLst>
            <c:ext xmlns:c16="http://schemas.microsoft.com/office/drawing/2014/chart" uri="{C3380CC4-5D6E-409C-BE32-E72D297353CC}">
              <c16:uniqueId val="{00000003-42AF-4F3B-812E-6E94CD4A3D47}"/>
            </c:ext>
          </c:extLst>
        </c:ser>
        <c:dLbls>
          <c:showLegendKey val="0"/>
          <c:showVal val="0"/>
          <c:showCatName val="0"/>
          <c:showSerName val="0"/>
          <c:showPercent val="0"/>
          <c:showBubbleSize val="0"/>
        </c:dLbls>
        <c:gapWidth val="219"/>
        <c:overlap val="-27"/>
        <c:axId val="59515568"/>
        <c:axId val="59515896"/>
      </c:barChart>
      <c:catAx>
        <c:axId val="59515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515896"/>
        <c:crosses val="autoZero"/>
        <c:auto val="1"/>
        <c:lblAlgn val="ctr"/>
        <c:lblOffset val="100"/>
        <c:noMultiLvlLbl val="0"/>
      </c:catAx>
      <c:valAx>
        <c:axId val="59515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515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 Motos</c:v>
                </c:pt>
              </c:strCache>
            </c:strRef>
          </c:tx>
          <c:spPr>
            <a:ln w="28575" cap="rnd">
              <a:solidFill>
                <a:schemeClr val="accent1"/>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2.4707312045716901E-2</c:v>
                </c:pt>
                <c:pt idx="1">
                  <c:v>1.34661118105645E-2</c:v>
                </c:pt>
                <c:pt idx="2">
                  <c:v>1.1525581454912601E-2</c:v>
                </c:pt>
                <c:pt idx="3">
                  <c:v>1.13704298491367E-2</c:v>
                </c:pt>
                <c:pt idx="4">
                  <c:v>1.3930713578019199E-2</c:v>
                </c:pt>
                <c:pt idx="5">
                  <c:v>3.2269745250063903E-2</c:v>
                </c:pt>
                <c:pt idx="6">
                  <c:v>1.77364596353317E-2</c:v>
                </c:pt>
                <c:pt idx="7">
                  <c:v>2.6671305154519601E-2</c:v>
                </c:pt>
                <c:pt idx="8">
                  <c:v>2.1390834960376699E-2</c:v>
                </c:pt>
                <c:pt idx="9">
                  <c:v>1.9533045316665099E-2</c:v>
                </c:pt>
                <c:pt idx="10">
                  <c:v>1.7816091954022999E-2</c:v>
                </c:pt>
                <c:pt idx="11">
                  <c:v>1.09223021913587E-2</c:v>
                </c:pt>
              </c:numCache>
            </c:numRef>
          </c:val>
          <c:smooth val="0"/>
          <c:extLst>
            <c:ext xmlns:c16="http://schemas.microsoft.com/office/drawing/2014/chart" uri="{C3380CC4-5D6E-409C-BE32-E72D297353CC}">
              <c16:uniqueId val="{00000000-842B-4BB9-92EF-46E52F90ED6B}"/>
            </c:ext>
          </c:extLst>
        </c:ser>
        <c:ser>
          <c:idx val="1"/>
          <c:order val="1"/>
          <c:tx>
            <c:strRef>
              <c:f>Sheet1!$C$1</c:f>
              <c:strCache>
                <c:ptCount val="1"/>
                <c:pt idx="0">
                  <c:v>Zanella</c:v>
                </c:pt>
              </c:strCache>
            </c:strRef>
          </c:tx>
          <c:spPr>
            <a:ln w="28575" cap="rnd">
              <a:solidFill>
                <a:schemeClr val="accent2"/>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Sheet1!$C$2:$C$13</c:f>
              <c:numCache>
                <c:formatCode>General</c:formatCode>
                <c:ptCount val="12"/>
                <c:pt idx="0">
                  <c:v>0</c:v>
                </c:pt>
                <c:pt idx="1">
                  <c:v>0</c:v>
                </c:pt>
                <c:pt idx="2">
                  <c:v>0</c:v>
                </c:pt>
                <c:pt idx="3">
                  <c:v>0</c:v>
                </c:pt>
                <c:pt idx="4">
                  <c:v>0</c:v>
                </c:pt>
                <c:pt idx="5">
                  <c:v>4.9773392803320396E-3</c:v>
                </c:pt>
                <c:pt idx="6">
                  <c:v>4.9383194668091903E-3</c:v>
                </c:pt>
                <c:pt idx="7">
                  <c:v>1.6102663231431801E-2</c:v>
                </c:pt>
                <c:pt idx="8">
                  <c:v>5.1777516178985903E-3</c:v>
                </c:pt>
                <c:pt idx="9">
                  <c:v>4.3377192494633496E-3</c:v>
                </c:pt>
                <c:pt idx="10">
                  <c:v>6.4213320228249503E-3</c:v>
                </c:pt>
                <c:pt idx="11">
                  <c:v>4.0965846467253099E-3</c:v>
                </c:pt>
              </c:numCache>
            </c:numRef>
          </c:val>
          <c:smooth val="0"/>
          <c:extLst>
            <c:ext xmlns:c16="http://schemas.microsoft.com/office/drawing/2014/chart" uri="{C3380CC4-5D6E-409C-BE32-E72D297353CC}">
              <c16:uniqueId val="{00000001-842B-4BB9-92EF-46E52F90ED6B}"/>
            </c:ext>
          </c:extLst>
        </c:ser>
        <c:ser>
          <c:idx val="2"/>
          <c:order val="2"/>
          <c:tx>
            <c:strRef>
              <c:f>Sheet1!$D$1</c:f>
              <c:strCache>
                <c:ptCount val="1"/>
                <c:pt idx="0">
                  <c:v>Gilera Motors Argentina</c:v>
                </c:pt>
              </c:strCache>
            </c:strRef>
          </c:tx>
          <c:spPr>
            <a:ln w="28575" cap="rnd">
              <a:solidFill>
                <a:schemeClr val="accent3"/>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Sheet1!$D$2:$D$13</c:f>
              <c:numCache>
                <c:formatCode>General</c:formatCode>
                <c:ptCount val="12"/>
                <c:pt idx="0">
                  <c:v>0</c:v>
                </c:pt>
                <c:pt idx="1">
                  <c:v>0</c:v>
                </c:pt>
                <c:pt idx="2">
                  <c:v>8.0519599462693894E-2</c:v>
                </c:pt>
                <c:pt idx="3">
                  <c:v>7.5013431459011307E-2</c:v>
                </c:pt>
                <c:pt idx="4">
                  <c:v>8.0461627546829298E-2</c:v>
                </c:pt>
                <c:pt idx="5">
                  <c:v>7.6004671015543201E-2</c:v>
                </c:pt>
                <c:pt idx="6">
                  <c:v>9.6071126107579605E-2</c:v>
                </c:pt>
                <c:pt idx="7">
                  <c:v>9.4355226753277996E-2</c:v>
                </c:pt>
                <c:pt idx="8">
                  <c:v>8.8639163486674097E-2</c:v>
                </c:pt>
                <c:pt idx="9">
                  <c:v>0.106561805847391</c:v>
                </c:pt>
                <c:pt idx="10">
                  <c:v>0.10094044513736899</c:v>
                </c:pt>
                <c:pt idx="11">
                  <c:v>0</c:v>
                </c:pt>
              </c:numCache>
            </c:numRef>
          </c:val>
          <c:smooth val="0"/>
          <c:extLst>
            <c:ext xmlns:c16="http://schemas.microsoft.com/office/drawing/2014/chart" uri="{C3380CC4-5D6E-409C-BE32-E72D297353CC}">
              <c16:uniqueId val="{00000002-842B-4BB9-92EF-46E52F90ED6B}"/>
            </c:ext>
          </c:extLst>
        </c:ser>
        <c:ser>
          <c:idx val="3"/>
          <c:order val="3"/>
          <c:tx>
            <c:strRef>
              <c:f>Sheet1!$E$1</c:f>
              <c:strCache>
                <c:ptCount val="1"/>
                <c:pt idx="0">
                  <c:v>Motomel</c:v>
                </c:pt>
              </c:strCache>
            </c:strRef>
          </c:tx>
          <c:spPr>
            <a:ln w="28575" cap="rnd">
              <a:solidFill>
                <a:schemeClr val="accent4"/>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Sheet1!$E$2:$E$13</c:f>
              <c:numCache>
                <c:formatCode>General</c:formatCode>
                <c:ptCount val="12"/>
                <c:pt idx="0">
                  <c:v>2.1053751149358702E-2</c:v>
                </c:pt>
                <c:pt idx="1">
                  <c:v>1.1906640166910801E-2</c:v>
                </c:pt>
                <c:pt idx="2">
                  <c:v>1.2394755528504799E-2</c:v>
                </c:pt>
                <c:pt idx="3">
                  <c:v>1.07708122326193E-2</c:v>
                </c:pt>
                <c:pt idx="4">
                  <c:v>1.10833579530703E-2</c:v>
                </c:pt>
                <c:pt idx="5">
                  <c:v>9.1144272643733301E-3</c:v>
                </c:pt>
                <c:pt idx="6">
                  <c:v>2.7025932859704799E-2</c:v>
                </c:pt>
                <c:pt idx="7">
                  <c:v>1.9031418287078401E-2</c:v>
                </c:pt>
                <c:pt idx="8">
                  <c:v>1.83727612790381E-2</c:v>
                </c:pt>
                <c:pt idx="9">
                  <c:v>1.4257719834589601E-2</c:v>
                </c:pt>
                <c:pt idx="10">
                  <c:v>1.6326392807705498E-2</c:v>
                </c:pt>
                <c:pt idx="11">
                  <c:v>1.33473125476344E-2</c:v>
                </c:pt>
              </c:numCache>
            </c:numRef>
          </c:val>
          <c:smooth val="0"/>
          <c:extLst>
            <c:ext xmlns:c16="http://schemas.microsoft.com/office/drawing/2014/chart" uri="{C3380CC4-5D6E-409C-BE32-E72D297353CC}">
              <c16:uniqueId val="{00000003-842B-4BB9-92EF-46E52F90ED6B}"/>
            </c:ext>
          </c:extLst>
        </c:ser>
        <c:dLbls>
          <c:showLegendKey val="0"/>
          <c:showVal val="0"/>
          <c:showCatName val="0"/>
          <c:showSerName val="0"/>
          <c:showPercent val="0"/>
          <c:showBubbleSize val="0"/>
        </c:dLbls>
        <c:smooth val="0"/>
        <c:axId val="329028600"/>
        <c:axId val="59613880"/>
      </c:lineChart>
      <c:dateAx>
        <c:axId val="329028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613880"/>
        <c:crosses val="autoZero"/>
        <c:auto val="1"/>
        <c:lblOffset val="100"/>
        <c:baseTimeUnit val="months"/>
      </c:dateAx>
      <c:valAx>
        <c:axId val="59613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028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Corven Motos</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1.7480048252988802E-2</c:v>
                </c:pt>
                <c:pt idx="1">
                  <c:v>0</c:v>
                </c:pt>
                <c:pt idx="2">
                  <c:v>1.8714128836445E-2</c:v>
                </c:pt>
                <c:pt idx="3">
                  <c:v>9.6069357389725302E-2</c:v>
                </c:pt>
              </c:numCache>
            </c:numRef>
          </c:val>
          <c:extLst>
            <c:ext xmlns:c16="http://schemas.microsoft.com/office/drawing/2014/chart" uri="{C3380CC4-5D6E-409C-BE32-E72D297353CC}">
              <c16:uniqueId val="{00000000-5D67-40A3-AE55-C90FA29EF448}"/>
            </c:ext>
          </c:extLst>
        </c:ser>
        <c:ser>
          <c:idx val="1"/>
          <c:order val="1"/>
          <c:tx>
            <c:strRef>
              <c:f>Sheet1!$C$1</c:f>
              <c:strCache>
                <c:ptCount val="1"/>
                <c:pt idx="0">
                  <c:v>Zanella</c:v>
                </c:pt>
              </c:strCache>
            </c:strRef>
          </c:tx>
          <c:spPr>
            <a:solidFill>
              <a:schemeClr val="accent2"/>
            </a:solidFill>
            <a:ln>
              <a:noFill/>
            </a:ln>
            <a:effectLst/>
          </c:spPr>
          <c:invertIfNegative val="0"/>
          <c:cat>
            <c:strRef>
              <c:f>Sheet1!$A$2:$A$5</c:f>
              <c:strCache>
                <c:ptCount val="4"/>
                <c:pt idx="0">
                  <c:v>Album</c:v>
                </c:pt>
                <c:pt idx="1">
                  <c:v>Link</c:v>
                </c:pt>
                <c:pt idx="2">
                  <c:v>Photo</c:v>
                </c:pt>
                <c:pt idx="3">
                  <c:v>Video</c:v>
                </c:pt>
              </c:strCache>
            </c:strRef>
          </c:cat>
          <c:val>
            <c:numRef>
              <c:f>Sheet1!$C$2:$C$5</c:f>
              <c:numCache>
                <c:formatCode>General</c:formatCode>
                <c:ptCount val="4"/>
                <c:pt idx="0">
                  <c:v>1.36802729829281E-2</c:v>
                </c:pt>
                <c:pt idx="1">
                  <c:v>3.20475753222523E-3</c:v>
                </c:pt>
                <c:pt idx="2">
                  <c:v>6.8072401894276003E-3</c:v>
                </c:pt>
                <c:pt idx="3">
                  <c:v>5.2264977704691096E-3</c:v>
                </c:pt>
              </c:numCache>
            </c:numRef>
          </c:val>
          <c:extLst>
            <c:ext xmlns:c16="http://schemas.microsoft.com/office/drawing/2014/chart" uri="{C3380CC4-5D6E-409C-BE32-E72D297353CC}">
              <c16:uniqueId val="{00000001-5D67-40A3-AE55-C90FA29EF448}"/>
            </c:ext>
          </c:extLst>
        </c:ser>
        <c:ser>
          <c:idx val="2"/>
          <c:order val="2"/>
          <c:tx>
            <c:strRef>
              <c:f>Sheet1!$D$1</c:f>
              <c:strCache>
                <c:ptCount val="1"/>
                <c:pt idx="0">
                  <c:v>Gilera Motors Argentina</c:v>
                </c:pt>
              </c:strCache>
            </c:strRef>
          </c:tx>
          <c:spPr>
            <a:solidFill>
              <a:schemeClr val="accent3"/>
            </a:solidFill>
            <a:ln>
              <a:noFill/>
            </a:ln>
            <a:effectLst/>
          </c:spPr>
          <c:invertIfNegative val="0"/>
          <c:cat>
            <c:strRef>
              <c:f>Sheet1!$A$2:$A$5</c:f>
              <c:strCache>
                <c:ptCount val="4"/>
                <c:pt idx="0">
                  <c:v>Album</c:v>
                </c:pt>
                <c:pt idx="1">
                  <c:v>Link</c:v>
                </c:pt>
                <c:pt idx="2">
                  <c:v>Photo</c:v>
                </c:pt>
                <c:pt idx="3">
                  <c:v>Video</c:v>
                </c:pt>
              </c:strCache>
            </c:strRef>
          </c:cat>
          <c:val>
            <c:numRef>
              <c:f>Sheet1!$D$2:$D$5</c:f>
              <c:numCache>
                <c:formatCode>General</c:formatCode>
                <c:ptCount val="4"/>
                <c:pt idx="0">
                  <c:v>8.2388664401752201E-2</c:v>
                </c:pt>
                <c:pt idx="1">
                  <c:v>0</c:v>
                </c:pt>
                <c:pt idx="2">
                  <c:v>8.9491653579210906E-2</c:v>
                </c:pt>
                <c:pt idx="3">
                  <c:v>0</c:v>
                </c:pt>
              </c:numCache>
            </c:numRef>
          </c:val>
          <c:extLst>
            <c:ext xmlns:c16="http://schemas.microsoft.com/office/drawing/2014/chart" uri="{C3380CC4-5D6E-409C-BE32-E72D297353CC}">
              <c16:uniqueId val="{00000002-5D67-40A3-AE55-C90FA29EF448}"/>
            </c:ext>
          </c:extLst>
        </c:ser>
        <c:ser>
          <c:idx val="3"/>
          <c:order val="3"/>
          <c:tx>
            <c:strRef>
              <c:f>Sheet1!$E$1</c:f>
              <c:strCache>
                <c:ptCount val="1"/>
                <c:pt idx="0">
                  <c:v>Motomel</c:v>
                </c:pt>
              </c:strCache>
            </c:strRef>
          </c:tx>
          <c:spPr>
            <a:solidFill>
              <a:schemeClr val="accent4"/>
            </a:solidFill>
            <a:ln>
              <a:noFill/>
            </a:ln>
            <a:effectLst/>
          </c:spPr>
          <c:invertIfNegative val="0"/>
          <c:cat>
            <c:strRef>
              <c:f>Sheet1!$A$2:$A$5</c:f>
              <c:strCache>
                <c:ptCount val="4"/>
                <c:pt idx="0">
                  <c:v>Album</c:v>
                </c:pt>
                <c:pt idx="1">
                  <c:v>Link</c:v>
                </c:pt>
                <c:pt idx="2">
                  <c:v>Photo</c:v>
                </c:pt>
                <c:pt idx="3">
                  <c:v>Video</c:v>
                </c:pt>
              </c:strCache>
            </c:strRef>
          </c:cat>
          <c:val>
            <c:numRef>
              <c:f>Sheet1!$E$2:$E$5</c:f>
              <c:numCache>
                <c:formatCode>General</c:formatCode>
                <c:ptCount val="4"/>
                <c:pt idx="0">
                  <c:v>9.6163300907650996E-3</c:v>
                </c:pt>
                <c:pt idx="1">
                  <c:v>0</c:v>
                </c:pt>
                <c:pt idx="2">
                  <c:v>1.5167357471202E-2</c:v>
                </c:pt>
                <c:pt idx="3">
                  <c:v>1.9091379304080201E-2</c:v>
                </c:pt>
              </c:numCache>
            </c:numRef>
          </c:val>
          <c:extLst>
            <c:ext xmlns:c16="http://schemas.microsoft.com/office/drawing/2014/chart" uri="{C3380CC4-5D6E-409C-BE32-E72D297353CC}">
              <c16:uniqueId val="{00000003-5D67-40A3-AE55-C90FA29EF448}"/>
            </c:ext>
          </c:extLst>
        </c:ser>
        <c:dLbls>
          <c:showLegendKey val="0"/>
          <c:showVal val="0"/>
          <c:showCatName val="0"/>
          <c:showSerName val="0"/>
          <c:showPercent val="0"/>
          <c:showBubbleSize val="0"/>
        </c:dLbls>
        <c:gapWidth val="219"/>
        <c:overlap val="-27"/>
        <c:axId val="388970760"/>
        <c:axId val="388968792"/>
      </c:barChart>
      <c:catAx>
        <c:axId val="388970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968792"/>
        <c:crosses val="autoZero"/>
        <c:auto val="1"/>
        <c:lblAlgn val="ctr"/>
        <c:lblOffset val="100"/>
        <c:noMultiLvlLbl val="0"/>
      </c:catAx>
      <c:valAx>
        <c:axId val="388968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970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 Motos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2.5252819574431699E-2</c:v>
                </c:pt>
                <c:pt idx="11">
                  <c:v>1.8939614680823801E-2</c:v>
                </c:pt>
                <c:pt idx="12">
                  <c:v>1.9813750743015699E-2</c:v>
                </c:pt>
                <c:pt idx="13">
                  <c:v>1.6400457547790299E-2</c:v>
                </c:pt>
                <c:pt idx="14">
                  <c:v>9.6154966841105402E-3</c:v>
                </c:pt>
                <c:pt idx="15">
                  <c:v>1.5734449119453601E-2</c:v>
                </c:pt>
                <c:pt idx="16">
                  <c:v>1.7191342556440101E-2</c:v>
                </c:pt>
                <c:pt idx="17">
                  <c:v>3.0206257260185599E-2</c:v>
                </c:pt>
                <c:pt idx="18">
                  <c:v>1.6754274525344101E-2</c:v>
                </c:pt>
                <c:pt idx="19">
                  <c:v>2.45923612163312E-2</c:v>
                </c:pt>
                <c:pt idx="20">
                  <c:v>1.6084103544330399E-2</c:v>
                </c:pt>
                <c:pt idx="21">
                  <c:v>2.1212368442522601E-2</c:v>
                </c:pt>
                <c:pt idx="22">
                  <c:v>9.6154966841105402E-3</c:v>
                </c:pt>
                <c:pt idx="23">
                  <c:v>1.20436524124213E-2</c:v>
                </c:pt>
              </c:numCache>
            </c:numRef>
          </c:val>
          <c:smooth val="0"/>
          <c:extLst>
            <c:ext xmlns:c16="http://schemas.microsoft.com/office/drawing/2014/chart" uri="{C3380CC4-5D6E-409C-BE32-E72D297353CC}">
              <c16:uniqueId val="{00000000-9BA4-4BDD-9BE7-6087914E1CE9}"/>
            </c:ext>
          </c:extLst>
        </c:ser>
        <c:ser>
          <c:idx val="1"/>
          <c:order val="1"/>
          <c:tx>
            <c:strRef>
              <c:f>Sheet1!$C$1</c:f>
              <c:strCache>
                <c:ptCount val="1"/>
                <c:pt idx="0">
                  <c:v>Zanella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4.1557520456689404E-3</c:v>
                </c:pt>
                <c:pt idx="11">
                  <c:v>3.1860765683461899E-3</c:v>
                </c:pt>
                <c:pt idx="12">
                  <c:v>0</c:v>
                </c:pt>
                <c:pt idx="13">
                  <c:v>3.74017684110205E-3</c:v>
                </c:pt>
                <c:pt idx="14">
                  <c:v>8.7270792959047803E-3</c:v>
                </c:pt>
                <c:pt idx="15">
                  <c:v>0</c:v>
                </c:pt>
                <c:pt idx="16">
                  <c:v>5.5410027275585904E-3</c:v>
                </c:pt>
                <c:pt idx="17">
                  <c:v>6.7085711594370096E-3</c:v>
                </c:pt>
                <c:pt idx="18">
                  <c:v>5.6688720212714804E-3</c:v>
                </c:pt>
                <c:pt idx="19">
                  <c:v>3.1514453012989503E-2</c:v>
                </c:pt>
                <c:pt idx="20">
                  <c:v>1.8008258864565399E-3</c:v>
                </c:pt>
                <c:pt idx="21">
                  <c:v>0</c:v>
                </c:pt>
                <c:pt idx="22">
                  <c:v>0</c:v>
                </c:pt>
                <c:pt idx="23">
                  <c:v>0</c:v>
                </c:pt>
              </c:numCache>
            </c:numRef>
          </c:val>
          <c:smooth val="0"/>
          <c:extLst>
            <c:ext xmlns:c16="http://schemas.microsoft.com/office/drawing/2014/chart" uri="{C3380CC4-5D6E-409C-BE32-E72D297353CC}">
              <c16:uniqueId val="{00000001-9BA4-4BDD-9BE7-6087914E1CE9}"/>
            </c:ext>
          </c:extLst>
        </c:ser>
        <c:ser>
          <c:idx val="2"/>
          <c:order val="2"/>
          <c:tx>
            <c:strRef>
              <c:f>Sheet1!$D$1</c:f>
              <c:strCache>
                <c:ptCount val="1"/>
                <c:pt idx="0">
                  <c:v>Gilera Motors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8.2505752694683299E-2</c:v>
                </c:pt>
                <c:pt idx="16">
                  <c:v>8.7883964483086094E-2</c:v>
                </c:pt>
                <c:pt idx="17">
                  <c:v>0</c:v>
                </c:pt>
                <c:pt idx="18">
                  <c:v>9.0832021315247702E-2</c:v>
                </c:pt>
                <c:pt idx="19">
                  <c:v>8.1748819183722898E-2</c:v>
                </c:pt>
                <c:pt idx="20">
                  <c:v>0</c:v>
                </c:pt>
                <c:pt idx="21">
                  <c:v>0</c:v>
                </c:pt>
                <c:pt idx="22">
                  <c:v>0</c:v>
                </c:pt>
                <c:pt idx="23">
                  <c:v>0</c:v>
                </c:pt>
              </c:numCache>
            </c:numRef>
          </c:val>
          <c:smooth val="0"/>
          <c:extLst>
            <c:ext xmlns:c16="http://schemas.microsoft.com/office/drawing/2014/chart" uri="{C3380CC4-5D6E-409C-BE32-E72D297353CC}">
              <c16:uniqueId val="{00000002-9BA4-4BDD-9BE7-6087914E1CE9}"/>
            </c:ext>
          </c:extLst>
        </c:ser>
        <c:ser>
          <c:idx val="3"/>
          <c:order val="3"/>
          <c:tx>
            <c:strRef>
              <c:f>Sheet1!$E$1</c:f>
              <c:strCache>
                <c:ptCount val="1"/>
                <c:pt idx="0">
                  <c:v>Motomel</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0.15970278158317899</c:v>
                </c:pt>
                <c:pt idx="10">
                  <c:v>1.1912561796414299E-2</c:v>
                </c:pt>
                <c:pt idx="11">
                  <c:v>1.29549109536006E-2</c:v>
                </c:pt>
                <c:pt idx="12">
                  <c:v>4.2215140866043201E-2</c:v>
                </c:pt>
                <c:pt idx="13">
                  <c:v>1.0895030476303901E-2</c:v>
                </c:pt>
                <c:pt idx="14">
                  <c:v>1.06448398484851E-2</c:v>
                </c:pt>
                <c:pt idx="15">
                  <c:v>1.7243433200309698E-2</c:v>
                </c:pt>
                <c:pt idx="16">
                  <c:v>1.39404403259026E-2</c:v>
                </c:pt>
                <c:pt idx="17">
                  <c:v>1.6314773372966201E-2</c:v>
                </c:pt>
                <c:pt idx="18">
                  <c:v>1.41185917587133E-2</c:v>
                </c:pt>
                <c:pt idx="19">
                  <c:v>1.04855361645522E-2</c:v>
                </c:pt>
                <c:pt idx="20">
                  <c:v>1.40531002442075E-2</c:v>
                </c:pt>
                <c:pt idx="21">
                  <c:v>5.62537640386232E-3</c:v>
                </c:pt>
                <c:pt idx="22">
                  <c:v>0</c:v>
                </c:pt>
                <c:pt idx="23">
                  <c:v>2.7361665376139099E-2</c:v>
                </c:pt>
              </c:numCache>
            </c:numRef>
          </c:val>
          <c:smooth val="0"/>
          <c:extLst>
            <c:ext xmlns:c16="http://schemas.microsoft.com/office/drawing/2014/chart" uri="{C3380CC4-5D6E-409C-BE32-E72D297353CC}">
              <c16:uniqueId val="{00000003-9BA4-4BDD-9BE7-6087914E1CE9}"/>
            </c:ext>
          </c:extLst>
        </c:ser>
        <c:dLbls>
          <c:showLegendKey val="0"/>
          <c:showVal val="0"/>
          <c:showCatName val="0"/>
          <c:showSerName val="0"/>
          <c:showPercent val="0"/>
          <c:showBubbleSize val="0"/>
        </c:dLbls>
        <c:smooth val="0"/>
        <c:axId val="388964528"/>
        <c:axId val="388969448"/>
      </c:lineChart>
      <c:catAx>
        <c:axId val="388964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969448"/>
        <c:crosses val="autoZero"/>
        <c:auto val="1"/>
        <c:lblAlgn val="ctr"/>
        <c:lblOffset val="100"/>
        <c:noMultiLvlLbl val="0"/>
      </c:catAx>
      <c:valAx>
        <c:axId val="388969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964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 Motos</c:v>
                </c:pt>
              </c:strCache>
            </c:strRef>
          </c:tx>
          <c:spPr>
            <a:ln w="28575" cap="rnd">
              <a:solidFill>
                <a:schemeClr val="accent1"/>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9</c:v>
                </c:pt>
                <c:pt idx="1">
                  <c:v>6</c:v>
                </c:pt>
                <c:pt idx="2">
                  <c:v>3</c:v>
                </c:pt>
                <c:pt idx="3">
                  <c:v>3</c:v>
                </c:pt>
                <c:pt idx="4">
                  <c:v>1</c:v>
                </c:pt>
                <c:pt idx="5">
                  <c:v>0</c:v>
                </c:pt>
                <c:pt idx="6">
                  <c:v>1</c:v>
                </c:pt>
                <c:pt idx="7">
                  <c:v>0</c:v>
                </c:pt>
                <c:pt idx="8">
                  <c:v>1</c:v>
                </c:pt>
                <c:pt idx="9">
                  <c:v>1</c:v>
                </c:pt>
                <c:pt idx="10">
                  <c:v>4</c:v>
                </c:pt>
                <c:pt idx="11">
                  <c:v>2</c:v>
                </c:pt>
              </c:numCache>
            </c:numRef>
          </c:val>
          <c:smooth val="0"/>
          <c:extLst>
            <c:ext xmlns:c16="http://schemas.microsoft.com/office/drawing/2014/chart" uri="{C3380CC4-5D6E-409C-BE32-E72D297353CC}">
              <c16:uniqueId val="{00000000-9A03-45E3-8976-AA955E028700}"/>
            </c:ext>
          </c:extLst>
        </c:ser>
        <c:ser>
          <c:idx val="1"/>
          <c:order val="1"/>
          <c:tx>
            <c:strRef>
              <c:f>Sheet1!$C$1</c:f>
              <c:strCache>
                <c:ptCount val="1"/>
                <c:pt idx="0">
                  <c:v>Zanella</c:v>
                </c:pt>
              </c:strCache>
            </c:strRef>
          </c:tx>
          <c:spPr>
            <a:ln w="28575" cap="rnd">
              <a:solidFill>
                <a:schemeClr val="accent2"/>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Sheet1!$C$2:$C$13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1-9A03-45E3-8976-AA955E028700}"/>
            </c:ext>
          </c:extLst>
        </c:ser>
        <c:ser>
          <c:idx val="2"/>
          <c:order val="2"/>
          <c:tx>
            <c:strRef>
              <c:f>Sheet1!$D$1</c:f>
              <c:strCache>
                <c:ptCount val="1"/>
                <c:pt idx="0">
                  <c:v>Gilera Motors Argentina</c:v>
                </c:pt>
              </c:strCache>
            </c:strRef>
          </c:tx>
          <c:spPr>
            <a:ln w="28575" cap="rnd">
              <a:solidFill>
                <a:schemeClr val="accent3"/>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Sheet1!$D$2:$D$13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2-9A03-45E3-8976-AA955E028700}"/>
            </c:ext>
          </c:extLst>
        </c:ser>
        <c:ser>
          <c:idx val="3"/>
          <c:order val="3"/>
          <c:tx>
            <c:strRef>
              <c:f>Sheet1!$E$1</c:f>
              <c:strCache>
                <c:ptCount val="1"/>
                <c:pt idx="0">
                  <c:v>Motomel</c:v>
                </c:pt>
              </c:strCache>
            </c:strRef>
          </c:tx>
          <c:spPr>
            <a:ln w="28575" cap="rnd">
              <a:solidFill>
                <a:schemeClr val="accent4"/>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Sheet1!$E$2:$E$13</c:f>
              <c:numCache>
                <c:formatCode>General</c:formatCode>
                <c:ptCount val="12"/>
                <c:pt idx="0">
                  <c:v>5</c:v>
                </c:pt>
                <c:pt idx="1">
                  <c:v>0</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3-9A03-45E3-8976-AA955E028700}"/>
            </c:ext>
          </c:extLst>
        </c:ser>
        <c:dLbls>
          <c:showLegendKey val="0"/>
          <c:showVal val="0"/>
          <c:showCatName val="0"/>
          <c:showSerName val="0"/>
          <c:showPercent val="0"/>
          <c:showBubbleSize val="0"/>
        </c:dLbls>
        <c:smooth val="0"/>
        <c:axId val="492834432"/>
        <c:axId val="492831808"/>
      </c:lineChart>
      <c:dateAx>
        <c:axId val="492834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831808"/>
        <c:crosses val="autoZero"/>
        <c:auto val="1"/>
        <c:lblOffset val="100"/>
        <c:baseTimeUnit val="months"/>
      </c:dateAx>
      <c:valAx>
        <c:axId val="492831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834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AA601-5359-4A54-825C-A392F8CFFF7B}"/>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9851D594-8601-49D0-84D5-622EE3193C54}"/>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313841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45D7F-CFFF-49BA-9467-4709443DCD6C}"/>
              </a:ext>
            </a:extLst>
          </p:cNvPr>
          <p:cNvSpPr>
            <a:spLocks noGrp="1"/>
          </p:cNvSpPr>
          <p:nvPr>
            <p:ph type="title"/>
          </p:nvPr>
        </p:nvSpPr>
        <p:spPr/>
        <p:txBody>
          <a:bodyPr/>
          <a:lstStyle/>
          <a:p>
            <a:r>
              <a:rPr lang="en-US"/>
              <a:t>Facebook Key Metrics Table | Motomel</a:t>
            </a:r>
          </a:p>
        </p:txBody>
      </p:sp>
      <p:graphicFrame>
        <p:nvGraphicFramePr>
          <p:cNvPr id="5" name="Table Placeholder 4">
            <a:extLst>
              <a:ext uri="{FF2B5EF4-FFF2-40B4-BE49-F238E27FC236}">
                <a16:creationId xmlns:a16="http://schemas.microsoft.com/office/drawing/2014/main" id="{F3EF33CB-880C-488C-8A6F-41DC5CC3D697}"/>
              </a:ext>
            </a:extLst>
          </p:cNvPr>
          <p:cNvGraphicFramePr>
            <a:graphicFrameLocks noGrp="1"/>
          </p:cNvGraphicFramePr>
          <p:nvPr>
            <p:ph type="tbl" sz="quarter" idx="13"/>
            <p:extLst>
              <p:ext uri="{D42A27DB-BD31-4B8C-83A1-F6EECF244321}">
                <p14:modId xmlns:p14="http://schemas.microsoft.com/office/powerpoint/2010/main" val="2586565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222930"/>
                    </a:ext>
                  </a:extLst>
                </a:gridCol>
                <a:gridCol w="740664">
                  <a:extLst>
                    <a:ext uri="{9D8B030D-6E8A-4147-A177-3AD203B41FA5}">
                      <a16:colId xmlns:a16="http://schemas.microsoft.com/office/drawing/2014/main" val="137808894"/>
                    </a:ext>
                  </a:extLst>
                </a:gridCol>
                <a:gridCol w="740664">
                  <a:extLst>
                    <a:ext uri="{9D8B030D-6E8A-4147-A177-3AD203B41FA5}">
                      <a16:colId xmlns:a16="http://schemas.microsoft.com/office/drawing/2014/main" val="383378554"/>
                    </a:ext>
                  </a:extLst>
                </a:gridCol>
                <a:gridCol w="740664">
                  <a:extLst>
                    <a:ext uri="{9D8B030D-6E8A-4147-A177-3AD203B41FA5}">
                      <a16:colId xmlns:a16="http://schemas.microsoft.com/office/drawing/2014/main" val="222857317"/>
                    </a:ext>
                  </a:extLst>
                </a:gridCol>
                <a:gridCol w="740664">
                  <a:extLst>
                    <a:ext uri="{9D8B030D-6E8A-4147-A177-3AD203B41FA5}">
                      <a16:colId xmlns:a16="http://schemas.microsoft.com/office/drawing/2014/main" val="1169344393"/>
                    </a:ext>
                  </a:extLst>
                </a:gridCol>
                <a:gridCol w="740664">
                  <a:extLst>
                    <a:ext uri="{9D8B030D-6E8A-4147-A177-3AD203B41FA5}">
                      <a16:colId xmlns:a16="http://schemas.microsoft.com/office/drawing/2014/main" val="4074290239"/>
                    </a:ext>
                  </a:extLst>
                </a:gridCol>
                <a:gridCol w="740664">
                  <a:extLst>
                    <a:ext uri="{9D8B030D-6E8A-4147-A177-3AD203B41FA5}">
                      <a16:colId xmlns:a16="http://schemas.microsoft.com/office/drawing/2014/main" val="346396969"/>
                    </a:ext>
                  </a:extLst>
                </a:gridCol>
                <a:gridCol w="740664">
                  <a:extLst>
                    <a:ext uri="{9D8B030D-6E8A-4147-A177-3AD203B41FA5}">
                      <a16:colId xmlns:a16="http://schemas.microsoft.com/office/drawing/2014/main" val="3913034213"/>
                    </a:ext>
                  </a:extLst>
                </a:gridCol>
                <a:gridCol w="740664">
                  <a:extLst>
                    <a:ext uri="{9D8B030D-6E8A-4147-A177-3AD203B41FA5}">
                      <a16:colId xmlns:a16="http://schemas.microsoft.com/office/drawing/2014/main" val="84404727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2740557184"/>
                  </a:ext>
                </a:extLst>
              </a:tr>
              <a:tr h="370840">
                <a:tc>
                  <a:txBody>
                    <a:bodyPr/>
                    <a:lstStyle/>
                    <a:p>
                      <a:r>
                        <a:rPr lang="en-US" sz="1000"/>
                        <a:t>Zanella</a:t>
                      </a:r>
                    </a:p>
                  </a:txBody>
                  <a:tcPr/>
                </a:tc>
                <a:tc>
                  <a:txBody>
                    <a:bodyPr/>
                    <a:lstStyle/>
                    <a:p>
                      <a:r>
                        <a:rPr lang="en-US" sz="1000"/>
                        <a:t>717082</a:t>
                      </a:r>
                    </a:p>
                  </a:txBody>
                  <a:tcPr/>
                </a:tc>
                <a:tc>
                  <a:txBody>
                    <a:bodyPr/>
                    <a:lstStyle/>
                    <a:p>
                      <a:r>
                        <a:rPr lang="en-US" sz="1000"/>
                        <a:t>n/a</a:t>
                      </a:r>
                    </a:p>
                  </a:txBody>
                  <a:tcPr/>
                </a:tc>
                <a:tc>
                  <a:txBody>
                    <a:bodyPr/>
                    <a:lstStyle/>
                    <a:p>
                      <a:r>
                        <a:rPr lang="en-US" sz="1000"/>
                        <a:t>49</a:t>
                      </a:r>
                    </a:p>
                  </a:txBody>
                  <a:tcPr/>
                </a:tc>
                <a:tc>
                  <a:txBody>
                    <a:bodyPr/>
                    <a:lstStyle/>
                    <a:p>
                      <a:r>
                        <a:rPr lang="en-US" sz="1000"/>
                        <a:t>1694</a:t>
                      </a:r>
                    </a:p>
                  </a:txBody>
                  <a:tcPr/>
                </a:tc>
                <a:tc>
                  <a:txBody>
                    <a:bodyPr/>
                    <a:lstStyle/>
                    <a:p>
                      <a:r>
                        <a:rPr lang="en-US" sz="1000"/>
                        <a:t>589</a:t>
                      </a:r>
                    </a:p>
                  </a:txBody>
                  <a:tcPr/>
                </a:tc>
                <a:tc>
                  <a:txBody>
                    <a:bodyPr/>
                    <a:lstStyle/>
                    <a:p>
                      <a:r>
                        <a:rPr lang="en-US" sz="1000"/>
                        <a:t>110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763469024"/>
                  </a:ext>
                </a:extLst>
              </a:tr>
              <a:tr h="370840">
                <a:tc>
                  <a:txBody>
                    <a:bodyPr/>
                    <a:lstStyle/>
                    <a:p>
                      <a:r>
                        <a:rPr lang="en-US" sz="1000"/>
                        <a:t>Motomel</a:t>
                      </a:r>
                    </a:p>
                  </a:txBody>
                  <a:tcPr/>
                </a:tc>
                <a:tc>
                  <a:txBody>
                    <a:bodyPr/>
                    <a:lstStyle/>
                    <a:p>
                      <a:r>
                        <a:rPr lang="en-US" sz="1000"/>
                        <a:t>279553</a:t>
                      </a:r>
                    </a:p>
                  </a:txBody>
                  <a:tcPr/>
                </a:tc>
                <a:tc>
                  <a:txBody>
                    <a:bodyPr/>
                    <a:lstStyle/>
                    <a:p>
                      <a:r>
                        <a:rPr lang="en-US" sz="1000"/>
                        <a:t>21854</a:t>
                      </a:r>
                    </a:p>
                  </a:txBody>
                  <a:tcPr/>
                </a:tc>
                <a:tc>
                  <a:txBody>
                    <a:bodyPr/>
                    <a:lstStyle/>
                    <a:p>
                      <a:r>
                        <a:rPr lang="en-US" sz="1000"/>
                        <a:t>259</a:t>
                      </a:r>
                    </a:p>
                  </a:txBody>
                  <a:tcPr/>
                </a:tc>
                <a:tc>
                  <a:txBody>
                    <a:bodyPr/>
                    <a:lstStyle/>
                    <a:p>
                      <a:r>
                        <a:rPr lang="en-US" sz="1000"/>
                        <a:t>5908</a:t>
                      </a:r>
                    </a:p>
                  </a:txBody>
                  <a:tcPr/>
                </a:tc>
                <a:tc>
                  <a:txBody>
                    <a:bodyPr/>
                    <a:lstStyle/>
                    <a:p>
                      <a:r>
                        <a:rPr lang="en-US" sz="1000"/>
                        <a:t>3777</a:t>
                      </a:r>
                    </a:p>
                  </a:txBody>
                  <a:tcPr/>
                </a:tc>
                <a:tc>
                  <a:txBody>
                    <a:bodyPr/>
                    <a:lstStyle/>
                    <a:p>
                      <a:r>
                        <a:rPr lang="en-US" sz="1000"/>
                        <a:t>715</a:t>
                      </a:r>
                    </a:p>
                  </a:txBody>
                  <a:tcPr/>
                </a:tc>
                <a:tc>
                  <a:txBody>
                    <a:bodyPr/>
                    <a:lstStyle/>
                    <a:p>
                      <a:r>
                        <a:rPr lang="en-US" sz="1000"/>
                        <a:t>5</a:t>
                      </a:r>
                    </a:p>
                  </a:txBody>
                  <a:tcPr/>
                </a:tc>
                <a:tc>
                  <a:txBody>
                    <a:bodyPr/>
                    <a:lstStyle/>
                    <a:p>
                      <a:r>
                        <a:rPr lang="en-US" sz="1000"/>
                        <a:t>0.0149 %</a:t>
                      </a:r>
                    </a:p>
                  </a:txBody>
                  <a:tcPr/>
                </a:tc>
                <a:extLst>
                  <a:ext uri="{0D108BD9-81ED-4DB2-BD59-A6C34878D82A}">
                    <a16:rowId xmlns:a16="http://schemas.microsoft.com/office/drawing/2014/main" val="2323519447"/>
                  </a:ext>
                </a:extLst>
              </a:tr>
              <a:tr h="370840">
                <a:tc>
                  <a:txBody>
                    <a:bodyPr/>
                    <a:lstStyle/>
                    <a:p>
                      <a:r>
                        <a:rPr lang="en-US" sz="1000"/>
                        <a:t>Corven Motos</a:t>
                      </a:r>
                    </a:p>
                  </a:txBody>
                  <a:tcPr/>
                </a:tc>
                <a:tc>
                  <a:txBody>
                    <a:bodyPr/>
                    <a:lstStyle/>
                    <a:p>
                      <a:r>
                        <a:rPr lang="en-US" sz="1000"/>
                        <a:t>86969</a:t>
                      </a:r>
                    </a:p>
                  </a:txBody>
                  <a:tcPr/>
                </a:tc>
                <a:tc>
                  <a:txBody>
                    <a:bodyPr/>
                    <a:lstStyle/>
                    <a:p>
                      <a:r>
                        <a:rPr lang="en-US" sz="1000"/>
                        <a:t>2338</a:t>
                      </a:r>
                    </a:p>
                  </a:txBody>
                  <a:tcPr/>
                </a:tc>
                <a:tc>
                  <a:txBody>
                    <a:bodyPr/>
                    <a:lstStyle/>
                    <a:p>
                      <a:r>
                        <a:rPr lang="en-US" sz="1000"/>
                        <a:t>108</a:t>
                      </a:r>
                    </a:p>
                  </a:txBody>
                  <a:tcPr/>
                </a:tc>
                <a:tc>
                  <a:txBody>
                    <a:bodyPr/>
                    <a:lstStyle/>
                    <a:p>
                      <a:r>
                        <a:rPr lang="en-US" sz="1000"/>
                        <a:t>1138</a:t>
                      </a:r>
                    </a:p>
                  </a:txBody>
                  <a:tcPr/>
                </a:tc>
                <a:tc>
                  <a:txBody>
                    <a:bodyPr/>
                    <a:lstStyle/>
                    <a:p>
                      <a:r>
                        <a:rPr lang="en-US" sz="1000"/>
                        <a:t>462</a:t>
                      </a:r>
                    </a:p>
                  </a:txBody>
                  <a:tcPr/>
                </a:tc>
                <a:tc>
                  <a:txBody>
                    <a:bodyPr/>
                    <a:lstStyle/>
                    <a:p>
                      <a:r>
                        <a:rPr lang="en-US" sz="1000"/>
                        <a:t>156</a:t>
                      </a:r>
                    </a:p>
                  </a:txBody>
                  <a:tcPr/>
                </a:tc>
                <a:tc>
                  <a:txBody>
                    <a:bodyPr/>
                    <a:lstStyle/>
                    <a:p>
                      <a:r>
                        <a:rPr lang="en-US" sz="1000"/>
                        <a:t>31</a:t>
                      </a:r>
                    </a:p>
                  </a:txBody>
                  <a:tcPr/>
                </a:tc>
                <a:tc>
                  <a:txBody>
                    <a:bodyPr/>
                    <a:lstStyle/>
                    <a:p>
                      <a:r>
                        <a:rPr lang="en-US" sz="1000"/>
                        <a:t>0.0190 %</a:t>
                      </a:r>
                    </a:p>
                  </a:txBody>
                  <a:tcPr/>
                </a:tc>
                <a:extLst>
                  <a:ext uri="{0D108BD9-81ED-4DB2-BD59-A6C34878D82A}">
                    <a16:rowId xmlns:a16="http://schemas.microsoft.com/office/drawing/2014/main" val="615446603"/>
                  </a:ext>
                </a:extLst>
              </a:tr>
              <a:tr h="370840">
                <a:tc>
                  <a:txBody>
                    <a:bodyPr/>
                    <a:lstStyle/>
                    <a:p>
                      <a:r>
                        <a:rPr lang="en-US" sz="1000"/>
                        <a:t>Gilera Motors Argentina</a:t>
                      </a:r>
                    </a:p>
                  </a:txBody>
                  <a:tcPr/>
                </a:tc>
                <a:tc>
                  <a:txBody>
                    <a:bodyPr/>
                    <a:lstStyle/>
                    <a:p>
                      <a:r>
                        <a:rPr lang="en-US" sz="1000"/>
                        <a:t>33431</a:t>
                      </a:r>
                    </a:p>
                  </a:txBody>
                  <a:tcPr/>
                </a:tc>
                <a:tc>
                  <a:txBody>
                    <a:bodyPr/>
                    <a:lstStyle/>
                    <a:p>
                      <a:r>
                        <a:rPr lang="en-US" sz="1000"/>
                        <a:t>n/a</a:t>
                      </a:r>
                    </a:p>
                  </a:txBody>
                  <a:tcPr/>
                </a:tc>
                <a:tc>
                  <a:txBody>
                    <a:bodyPr/>
                    <a:lstStyle/>
                    <a:p>
                      <a:r>
                        <a:rPr lang="en-US" sz="1000"/>
                        <a:t>83</a:t>
                      </a:r>
                    </a:p>
                  </a:txBody>
                  <a:tcPr/>
                </a:tc>
                <a:tc>
                  <a:txBody>
                    <a:bodyPr/>
                    <a:lstStyle/>
                    <a:p>
                      <a:r>
                        <a:rPr lang="en-US" sz="1000"/>
                        <a:t>1702</a:t>
                      </a:r>
                    </a:p>
                  </a:txBody>
                  <a:tcPr/>
                </a:tc>
                <a:tc>
                  <a:txBody>
                    <a:bodyPr/>
                    <a:lstStyle/>
                    <a:p>
                      <a:r>
                        <a:rPr lang="en-US" sz="1000"/>
                        <a:t>332</a:t>
                      </a:r>
                    </a:p>
                  </a:txBody>
                  <a:tcPr/>
                </a:tc>
                <a:tc>
                  <a:txBody>
                    <a:bodyPr/>
                    <a:lstStyle/>
                    <a:p>
                      <a:r>
                        <a:rPr lang="en-US" sz="1000"/>
                        <a:t>368</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948266215"/>
                  </a:ext>
                </a:extLst>
              </a:tr>
            </a:tbl>
          </a:graphicData>
        </a:graphic>
      </p:graphicFrame>
      <p:sp>
        <p:nvSpPr>
          <p:cNvPr id="4" name="Text Placeholder 3">
            <a:extLst>
              <a:ext uri="{FF2B5EF4-FFF2-40B4-BE49-F238E27FC236}">
                <a16:creationId xmlns:a16="http://schemas.microsoft.com/office/drawing/2014/main" id="{469269CB-17EB-4E2D-B1DB-59FE57FBF10B}"/>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899392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0996C-4B33-4E86-BC62-464985E871CB}"/>
              </a:ext>
            </a:extLst>
          </p:cNvPr>
          <p:cNvSpPr>
            <a:spLocks noGrp="1"/>
          </p:cNvSpPr>
          <p:nvPr>
            <p:ph type="title"/>
          </p:nvPr>
        </p:nvSpPr>
        <p:spPr/>
        <p:txBody>
          <a:bodyPr/>
          <a:lstStyle/>
          <a:p>
            <a:r>
              <a:rPr lang="en-US"/>
              <a:t>Facebook Key Metrics Radar | Motomel</a:t>
            </a:r>
          </a:p>
        </p:txBody>
      </p:sp>
      <p:graphicFrame>
        <p:nvGraphicFramePr>
          <p:cNvPr id="6" name="Chart Placeholder 5">
            <a:extLst>
              <a:ext uri="{FF2B5EF4-FFF2-40B4-BE49-F238E27FC236}">
                <a16:creationId xmlns:a16="http://schemas.microsoft.com/office/drawing/2014/main" id="{F55D173A-139D-4671-A619-6374AC03C9AF}"/>
              </a:ext>
            </a:extLst>
          </p:cNvPr>
          <p:cNvGraphicFramePr>
            <a:graphicFrameLocks noGrp="1"/>
          </p:cNvGraphicFramePr>
          <p:nvPr>
            <p:ph type="chart" sz="quarter" idx="13"/>
            <p:extLst>
              <p:ext uri="{D42A27DB-BD31-4B8C-83A1-F6EECF244321}">
                <p14:modId xmlns:p14="http://schemas.microsoft.com/office/powerpoint/2010/main" val="3856715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311CB1-A8EB-4CE7-8F7B-8CB5E82A546E}"/>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7F02257A-613F-4E1E-8CD6-59C1DEB156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33707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A500B-4CF0-43A4-84A7-F6A9055CC301}"/>
              </a:ext>
            </a:extLst>
          </p:cNvPr>
          <p:cNvSpPr>
            <a:spLocks noGrp="1"/>
          </p:cNvSpPr>
          <p:nvPr>
            <p:ph type="title"/>
          </p:nvPr>
        </p:nvSpPr>
        <p:spPr/>
        <p:txBody>
          <a:bodyPr/>
          <a:lstStyle/>
          <a:p>
            <a:r>
              <a:rPr lang="en-US"/>
              <a:t>Facebook Page Likes Total | Motomel</a:t>
            </a:r>
          </a:p>
        </p:txBody>
      </p:sp>
      <p:graphicFrame>
        <p:nvGraphicFramePr>
          <p:cNvPr id="6" name="Chart Placeholder 5">
            <a:extLst>
              <a:ext uri="{FF2B5EF4-FFF2-40B4-BE49-F238E27FC236}">
                <a16:creationId xmlns:a16="http://schemas.microsoft.com/office/drawing/2014/main" id="{300B3F50-EC50-460F-AEC0-A6C7EFF44E61}"/>
              </a:ext>
            </a:extLst>
          </p:cNvPr>
          <p:cNvGraphicFramePr>
            <a:graphicFrameLocks noGrp="1"/>
          </p:cNvGraphicFramePr>
          <p:nvPr>
            <p:ph type="chart" sz="quarter" idx="13"/>
            <p:extLst>
              <p:ext uri="{D42A27DB-BD31-4B8C-83A1-F6EECF244321}">
                <p14:modId xmlns:p14="http://schemas.microsoft.com/office/powerpoint/2010/main" val="126160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7DF6CC-F178-46EF-A3B9-33B28E78753D}"/>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D3987D06-F00B-4D34-835A-EEFF53C84A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31360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C176B-0E1C-4A88-8ADF-B320F6C06E3D}"/>
              </a:ext>
            </a:extLst>
          </p:cNvPr>
          <p:cNvSpPr>
            <a:spLocks noGrp="1"/>
          </p:cNvSpPr>
          <p:nvPr>
            <p:ph type="title"/>
          </p:nvPr>
        </p:nvSpPr>
        <p:spPr/>
        <p:txBody>
          <a:bodyPr/>
          <a:lstStyle/>
          <a:p>
            <a:r>
              <a:rPr lang="en-US"/>
              <a:t>Facebook Fans Change | Motomel</a:t>
            </a:r>
          </a:p>
        </p:txBody>
      </p:sp>
      <p:graphicFrame>
        <p:nvGraphicFramePr>
          <p:cNvPr id="6" name="Chart Placeholder 5">
            <a:extLst>
              <a:ext uri="{FF2B5EF4-FFF2-40B4-BE49-F238E27FC236}">
                <a16:creationId xmlns:a16="http://schemas.microsoft.com/office/drawing/2014/main" id="{CAC24364-28FB-4FAA-817A-44CAB1FCEA0F}"/>
              </a:ext>
            </a:extLst>
          </p:cNvPr>
          <p:cNvGraphicFramePr>
            <a:graphicFrameLocks noGrp="1"/>
          </p:cNvGraphicFramePr>
          <p:nvPr>
            <p:ph type="chart" sz="quarter" idx="13"/>
            <p:extLst>
              <p:ext uri="{D42A27DB-BD31-4B8C-83A1-F6EECF244321}">
                <p14:modId xmlns:p14="http://schemas.microsoft.com/office/powerpoint/2010/main" val="7272002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9DED6A-260D-4364-8A7F-A59168F4EAA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EFD6B9D2-3DAB-4176-B2E4-E77649A160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765760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669BC-69C0-4EDF-B75B-9D4053F17CEC}"/>
              </a:ext>
            </a:extLst>
          </p:cNvPr>
          <p:cNvSpPr>
            <a:spLocks noGrp="1"/>
          </p:cNvSpPr>
          <p:nvPr>
            <p:ph type="title"/>
          </p:nvPr>
        </p:nvSpPr>
        <p:spPr/>
        <p:txBody>
          <a:bodyPr/>
          <a:lstStyle/>
          <a:p>
            <a:r>
              <a:rPr lang="en-US"/>
              <a:t>Facebook Fans Change Per Weekday | Motomel</a:t>
            </a:r>
          </a:p>
        </p:txBody>
      </p:sp>
      <p:graphicFrame>
        <p:nvGraphicFramePr>
          <p:cNvPr id="6" name="Chart Placeholder 5">
            <a:extLst>
              <a:ext uri="{FF2B5EF4-FFF2-40B4-BE49-F238E27FC236}">
                <a16:creationId xmlns:a16="http://schemas.microsoft.com/office/drawing/2014/main" id="{37A9B32B-D989-42DF-BBCC-DBE0E5D43C40}"/>
              </a:ext>
            </a:extLst>
          </p:cNvPr>
          <p:cNvGraphicFramePr>
            <a:graphicFrameLocks noGrp="1"/>
          </p:cNvGraphicFramePr>
          <p:nvPr>
            <p:ph type="chart" sz="quarter" idx="13"/>
            <p:extLst>
              <p:ext uri="{D42A27DB-BD31-4B8C-83A1-F6EECF244321}">
                <p14:modId xmlns:p14="http://schemas.microsoft.com/office/powerpoint/2010/main" val="20203372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A5EBDA-EF7F-4834-9C2D-1245540AE353}"/>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AF05301F-5958-4454-B973-5FEF5649C0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77473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4EA30-ABA5-4CDA-A83D-A9A6EF1FE389}"/>
              </a:ext>
            </a:extLst>
          </p:cNvPr>
          <p:cNvSpPr>
            <a:spLocks noGrp="1"/>
          </p:cNvSpPr>
          <p:nvPr>
            <p:ph type="title"/>
          </p:nvPr>
        </p:nvSpPr>
        <p:spPr/>
        <p:txBody>
          <a:bodyPr/>
          <a:lstStyle/>
          <a:p>
            <a:r>
              <a:rPr lang="en-US"/>
              <a:t>Facebook Fans Change Rate | Motomel</a:t>
            </a:r>
          </a:p>
        </p:txBody>
      </p:sp>
      <p:graphicFrame>
        <p:nvGraphicFramePr>
          <p:cNvPr id="6" name="Chart Placeholder 5">
            <a:extLst>
              <a:ext uri="{FF2B5EF4-FFF2-40B4-BE49-F238E27FC236}">
                <a16:creationId xmlns:a16="http://schemas.microsoft.com/office/drawing/2014/main" id="{34F2A484-2E10-4F3F-AA7B-C9A673FA6D65}"/>
              </a:ext>
            </a:extLst>
          </p:cNvPr>
          <p:cNvGraphicFramePr>
            <a:graphicFrameLocks noGrp="1"/>
          </p:cNvGraphicFramePr>
          <p:nvPr>
            <p:ph type="chart" sz="quarter" idx="13"/>
            <p:extLst>
              <p:ext uri="{D42A27DB-BD31-4B8C-83A1-F6EECF244321}">
                <p14:modId xmlns:p14="http://schemas.microsoft.com/office/powerpoint/2010/main" val="19864377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9190C0-A405-4B79-BCA1-CD7D990B368F}"/>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6D1AB804-2F0A-47E4-A1AD-AF0A695382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25645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762A0-2ED7-488C-B69D-5B4DD25AE819}"/>
              </a:ext>
            </a:extLst>
          </p:cNvPr>
          <p:cNvSpPr>
            <a:spLocks noGrp="1"/>
          </p:cNvSpPr>
          <p:nvPr>
            <p:ph type="title"/>
          </p:nvPr>
        </p:nvSpPr>
        <p:spPr/>
        <p:txBody>
          <a:bodyPr/>
          <a:lstStyle/>
          <a:p>
            <a:r>
              <a:rPr lang="en-US"/>
              <a:t>Facebook Own Posts | Motomel</a:t>
            </a:r>
          </a:p>
        </p:txBody>
      </p:sp>
      <p:graphicFrame>
        <p:nvGraphicFramePr>
          <p:cNvPr id="6" name="Chart Placeholder 5">
            <a:extLst>
              <a:ext uri="{FF2B5EF4-FFF2-40B4-BE49-F238E27FC236}">
                <a16:creationId xmlns:a16="http://schemas.microsoft.com/office/drawing/2014/main" id="{054AE981-A105-407D-AA5C-A6EBEBCBBE50}"/>
              </a:ext>
            </a:extLst>
          </p:cNvPr>
          <p:cNvGraphicFramePr>
            <a:graphicFrameLocks noGrp="1"/>
          </p:cNvGraphicFramePr>
          <p:nvPr>
            <p:ph type="chart" sz="quarter" idx="13"/>
            <p:extLst>
              <p:ext uri="{D42A27DB-BD31-4B8C-83A1-F6EECF244321}">
                <p14:modId xmlns:p14="http://schemas.microsoft.com/office/powerpoint/2010/main" val="5068462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A259AF-AD51-447A-AA83-67227742BF68}"/>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896995F1-07C3-4CE1-A75F-42970E653B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153579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C4884-A64B-4732-8375-7AE834D0BEE5}"/>
              </a:ext>
            </a:extLst>
          </p:cNvPr>
          <p:cNvSpPr>
            <a:spLocks noGrp="1"/>
          </p:cNvSpPr>
          <p:nvPr>
            <p:ph type="title"/>
          </p:nvPr>
        </p:nvSpPr>
        <p:spPr/>
        <p:txBody>
          <a:bodyPr/>
          <a:lstStyle/>
          <a:p>
            <a:r>
              <a:rPr lang="en-US"/>
              <a:t>Facebook Own Posts By Hour | Motomel</a:t>
            </a:r>
          </a:p>
        </p:txBody>
      </p:sp>
      <p:graphicFrame>
        <p:nvGraphicFramePr>
          <p:cNvPr id="6" name="Chart Placeholder 5">
            <a:extLst>
              <a:ext uri="{FF2B5EF4-FFF2-40B4-BE49-F238E27FC236}">
                <a16:creationId xmlns:a16="http://schemas.microsoft.com/office/drawing/2014/main" id="{7A6CE42D-2F23-41A0-AA13-BCFE4F2ED481}"/>
              </a:ext>
            </a:extLst>
          </p:cNvPr>
          <p:cNvGraphicFramePr>
            <a:graphicFrameLocks noGrp="1"/>
          </p:cNvGraphicFramePr>
          <p:nvPr>
            <p:ph type="chart" sz="quarter" idx="13"/>
            <p:extLst>
              <p:ext uri="{D42A27DB-BD31-4B8C-83A1-F6EECF244321}">
                <p14:modId xmlns:p14="http://schemas.microsoft.com/office/powerpoint/2010/main" val="39295925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309783-C38E-481C-AB17-7D54A86069FF}"/>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CE9C5495-2AE0-41AC-924C-92DEE13E60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3307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2F188-876B-46EA-8DCA-765BEF5F0B63}"/>
              </a:ext>
            </a:extLst>
          </p:cNvPr>
          <p:cNvSpPr>
            <a:spLocks noGrp="1"/>
          </p:cNvSpPr>
          <p:nvPr>
            <p:ph type="title"/>
          </p:nvPr>
        </p:nvSpPr>
        <p:spPr/>
        <p:txBody>
          <a:bodyPr/>
          <a:lstStyle/>
          <a:p>
            <a:r>
              <a:rPr lang="en-US"/>
              <a:t>Facebook Own Posts By Weekday | Motomel</a:t>
            </a:r>
          </a:p>
        </p:txBody>
      </p:sp>
      <p:graphicFrame>
        <p:nvGraphicFramePr>
          <p:cNvPr id="6" name="Chart Placeholder 5">
            <a:extLst>
              <a:ext uri="{FF2B5EF4-FFF2-40B4-BE49-F238E27FC236}">
                <a16:creationId xmlns:a16="http://schemas.microsoft.com/office/drawing/2014/main" id="{818E5750-2C55-4967-9DB6-72338ED619D5}"/>
              </a:ext>
            </a:extLst>
          </p:cNvPr>
          <p:cNvGraphicFramePr>
            <a:graphicFrameLocks noGrp="1"/>
          </p:cNvGraphicFramePr>
          <p:nvPr>
            <p:ph type="chart" sz="quarter" idx="13"/>
            <p:extLst>
              <p:ext uri="{D42A27DB-BD31-4B8C-83A1-F6EECF244321}">
                <p14:modId xmlns:p14="http://schemas.microsoft.com/office/powerpoint/2010/main" val="8601407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F66CFA-1F75-4FC8-9344-61E9802B5E4F}"/>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5BED39B5-5D2A-432F-B4CC-BB1F13FEC0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00960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E90DC-E80C-4202-8457-75ED6EB7C445}"/>
              </a:ext>
            </a:extLst>
          </p:cNvPr>
          <p:cNvSpPr>
            <a:spLocks noGrp="1"/>
          </p:cNvSpPr>
          <p:nvPr>
            <p:ph type="title"/>
          </p:nvPr>
        </p:nvSpPr>
        <p:spPr/>
        <p:txBody>
          <a:bodyPr/>
          <a:lstStyle/>
          <a:p>
            <a:r>
              <a:rPr lang="en-US"/>
              <a:t>Facebook Interactions Distribution | Motomel</a:t>
            </a:r>
          </a:p>
        </p:txBody>
      </p:sp>
      <p:graphicFrame>
        <p:nvGraphicFramePr>
          <p:cNvPr id="6" name="Chart Placeholder 5">
            <a:extLst>
              <a:ext uri="{FF2B5EF4-FFF2-40B4-BE49-F238E27FC236}">
                <a16:creationId xmlns:a16="http://schemas.microsoft.com/office/drawing/2014/main" id="{966D5632-3BED-40E8-899A-EA811F57F068}"/>
              </a:ext>
            </a:extLst>
          </p:cNvPr>
          <p:cNvGraphicFramePr>
            <a:graphicFrameLocks noGrp="1"/>
          </p:cNvGraphicFramePr>
          <p:nvPr>
            <p:ph type="chart" sz="quarter" idx="13"/>
            <p:extLst>
              <p:ext uri="{D42A27DB-BD31-4B8C-83A1-F6EECF244321}">
                <p14:modId xmlns:p14="http://schemas.microsoft.com/office/powerpoint/2010/main" val="40198388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66828A-4B6F-4868-A4CF-37C2AA0EFA7F}"/>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E09592B-175F-41F8-A966-19907CDB91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86795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BC6A5-BA51-4CFF-BA4C-A821606E6DD7}"/>
              </a:ext>
            </a:extLst>
          </p:cNvPr>
          <p:cNvSpPr>
            <a:spLocks noGrp="1"/>
          </p:cNvSpPr>
          <p:nvPr>
            <p:ph type="title"/>
          </p:nvPr>
        </p:nvSpPr>
        <p:spPr/>
        <p:txBody>
          <a:bodyPr/>
          <a:lstStyle/>
          <a:p>
            <a:r>
              <a:rPr lang="en-US"/>
              <a:t>Facebook Post Type Distribution Per Profile | Motomel</a:t>
            </a:r>
          </a:p>
        </p:txBody>
      </p:sp>
      <p:graphicFrame>
        <p:nvGraphicFramePr>
          <p:cNvPr id="6" name="Chart Placeholder 5">
            <a:extLst>
              <a:ext uri="{FF2B5EF4-FFF2-40B4-BE49-F238E27FC236}">
                <a16:creationId xmlns:a16="http://schemas.microsoft.com/office/drawing/2014/main" id="{E941B4B8-4828-42E1-A288-0596B7B4A88F}"/>
              </a:ext>
            </a:extLst>
          </p:cNvPr>
          <p:cNvGraphicFramePr>
            <a:graphicFrameLocks noGrp="1"/>
          </p:cNvGraphicFramePr>
          <p:nvPr>
            <p:ph type="chart" sz="quarter" idx="13"/>
            <p:extLst>
              <p:ext uri="{D42A27DB-BD31-4B8C-83A1-F6EECF244321}">
                <p14:modId xmlns:p14="http://schemas.microsoft.com/office/powerpoint/2010/main" val="37477489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AABCBC-29F4-4EAD-8AC0-8F88B460B9C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7C5EEE00-F91D-4F43-A6C4-DDAF6DA71A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42756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AD104-D566-4245-8385-180D89F9195A}"/>
              </a:ext>
            </a:extLst>
          </p:cNvPr>
          <p:cNvSpPr>
            <a:spLocks noGrp="1"/>
          </p:cNvSpPr>
          <p:nvPr>
            <p:ph type="title"/>
          </p:nvPr>
        </p:nvSpPr>
        <p:spPr/>
        <p:txBody>
          <a:bodyPr/>
          <a:lstStyle/>
          <a:p>
            <a:r>
              <a:rPr lang="en-US"/>
              <a:t>Facebook Interaction Rate By Weekday | Motomel</a:t>
            </a:r>
          </a:p>
        </p:txBody>
      </p:sp>
      <p:graphicFrame>
        <p:nvGraphicFramePr>
          <p:cNvPr id="6" name="Chart Placeholder 5">
            <a:extLst>
              <a:ext uri="{FF2B5EF4-FFF2-40B4-BE49-F238E27FC236}">
                <a16:creationId xmlns:a16="http://schemas.microsoft.com/office/drawing/2014/main" id="{FB4FE1EF-5F22-4EB6-999E-4DF37FCC96E6}"/>
              </a:ext>
            </a:extLst>
          </p:cNvPr>
          <p:cNvGraphicFramePr>
            <a:graphicFrameLocks noGrp="1"/>
          </p:cNvGraphicFramePr>
          <p:nvPr>
            <p:ph type="chart" sz="quarter" idx="13"/>
            <p:extLst>
              <p:ext uri="{D42A27DB-BD31-4B8C-83A1-F6EECF244321}">
                <p14:modId xmlns:p14="http://schemas.microsoft.com/office/powerpoint/2010/main" val="32258370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EEB542-08CA-4E3A-8840-903936863EB6}"/>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C0A37D9A-597E-4C4B-9412-4AB57BD7C3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72976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B4F55-2ECF-47A1-B81A-CDAF20EE66EE}"/>
              </a:ext>
            </a:extLst>
          </p:cNvPr>
          <p:cNvSpPr>
            <a:spLocks noGrp="1"/>
          </p:cNvSpPr>
          <p:nvPr>
            <p:ph type="title"/>
          </p:nvPr>
        </p:nvSpPr>
        <p:spPr/>
        <p:txBody>
          <a:bodyPr/>
          <a:lstStyle/>
          <a:p>
            <a:r>
              <a:rPr lang="en-US"/>
              <a:t>Facebook Interaction Rate | Motomel</a:t>
            </a:r>
          </a:p>
        </p:txBody>
      </p:sp>
      <p:graphicFrame>
        <p:nvGraphicFramePr>
          <p:cNvPr id="6" name="Chart Placeholder 5">
            <a:extLst>
              <a:ext uri="{FF2B5EF4-FFF2-40B4-BE49-F238E27FC236}">
                <a16:creationId xmlns:a16="http://schemas.microsoft.com/office/drawing/2014/main" id="{77EDC29A-B1F1-4AD9-9029-00CEB07A9DA4}"/>
              </a:ext>
            </a:extLst>
          </p:cNvPr>
          <p:cNvGraphicFramePr>
            <a:graphicFrameLocks noGrp="1"/>
          </p:cNvGraphicFramePr>
          <p:nvPr>
            <p:ph type="chart" sz="quarter" idx="13"/>
            <p:extLst>
              <p:ext uri="{D42A27DB-BD31-4B8C-83A1-F6EECF244321}">
                <p14:modId xmlns:p14="http://schemas.microsoft.com/office/powerpoint/2010/main" val="2188546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6617C0-646D-40EA-BA1C-C0286B60D8D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609798E0-630E-4A10-9E8D-C4901CA4B6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48091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EA852-7C6B-4CEC-9412-B3514B5F38AE}"/>
              </a:ext>
            </a:extLst>
          </p:cNvPr>
          <p:cNvSpPr>
            <a:spLocks noGrp="1"/>
          </p:cNvSpPr>
          <p:nvPr>
            <p:ph type="title"/>
          </p:nvPr>
        </p:nvSpPr>
        <p:spPr/>
        <p:txBody>
          <a:bodyPr/>
          <a:lstStyle/>
          <a:p>
            <a:r>
              <a:rPr lang="en-US"/>
              <a:t>Facebook Interaction Rate By Post Type | Motomel</a:t>
            </a:r>
          </a:p>
        </p:txBody>
      </p:sp>
      <p:graphicFrame>
        <p:nvGraphicFramePr>
          <p:cNvPr id="6" name="Chart Placeholder 5">
            <a:extLst>
              <a:ext uri="{FF2B5EF4-FFF2-40B4-BE49-F238E27FC236}">
                <a16:creationId xmlns:a16="http://schemas.microsoft.com/office/drawing/2014/main" id="{5FEECBE4-8457-4F14-9FEB-6F576E41CECC}"/>
              </a:ext>
            </a:extLst>
          </p:cNvPr>
          <p:cNvGraphicFramePr>
            <a:graphicFrameLocks noGrp="1"/>
          </p:cNvGraphicFramePr>
          <p:nvPr>
            <p:ph type="chart" sz="quarter" idx="13"/>
            <p:extLst>
              <p:ext uri="{D42A27DB-BD31-4B8C-83A1-F6EECF244321}">
                <p14:modId xmlns:p14="http://schemas.microsoft.com/office/powerpoint/2010/main" val="10752020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743074-F3A5-4E51-A971-AA359EDE7CA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C6307DA-D77A-4715-8A72-C9EE8D03BE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54520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1B6CC-66C9-4178-91CD-8DF2F25FF41C}"/>
              </a:ext>
            </a:extLst>
          </p:cNvPr>
          <p:cNvSpPr>
            <a:spLocks noGrp="1"/>
          </p:cNvSpPr>
          <p:nvPr>
            <p:ph type="title"/>
          </p:nvPr>
        </p:nvSpPr>
        <p:spPr/>
        <p:txBody>
          <a:bodyPr/>
          <a:lstStyle/>
          <a:p>
            <a:r>
              <a:rPr lang="en-US"/>
              <a:t>Facebook Interaction Rate By Hour | Motomel</a:t>
            </a:r>
          </a:p>
        </p:txBody>
      </p:sp>
      <p:graphicFrame>
        <p:nvGraphicFramePr>
          <p:cNvPr id="6" name="Chart Placeholder 5">
            <a:extLst>
              <a:ext uri="{FF2B5EF4-FFF2-40B4-BE49-F238E27FC236}">
                <a16:creationId xmlns:a16="http://schemas.microsoft.com/office/drawing/2014/main" id="{6F1D8662-DC4C-4463-B181-1C9E1382EEF8}"/>
              </a:ext>
            </a:extLst>
          </p:cNvPr>
          <p:cNvGraphicFramePr>
            <a:graphicFrameLocks noGrp="1"/>
          </p:cNvGraphicFramePr>
          <p:nvPr>
            <p:ph type="chart" sz="quarter" idx="13"/>
            <p:extLst>
              <p:ext uri="{D42A27DB-BD31-4B8C-83A1-F6EECF244321}">
                <p14:modId xmlns:p14="http://schemas.microsoft.com/office/powerpoint/2010/main" val="12298932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11D6B3-6B44-408C-8BAD-96A99AF4767F}"/>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EE90B90-FBBF-433A-89FC-A96C6EF831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34490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E25B3-01A9-4FBD-9CBC-C58CAC2E74E7}"/>
              </a:ext>
            </a:extLst>
          </p:cNvPr>
          <p:cNvSpPr>
            <a:spLocks noGrp="1"/>
          </p:cNvSpPr>
          <p:nvPr>
            <p:ph type="title"/>
          </p:nvPr>
        </p:nvSpPr>
        <p:spPr/>
        <p:txBody>
          <a:bodyPr/>
          <a:lstStyle/>
          <a:p>
            <a:r>
              <a:rPr lang="en-US"/>
              <a:t>Facebook Hashtag Detection | Motomel</a:t>
            </a:r>
          </a:p>
        </p:txBody>
      </p:sp>
      <p:graphicFrame>
        <p:nvGraphicFramePr>
          <p:cNvPr id="5" name="Table Placeholder 4">
            <a:extLst>
              <a:ext uri="{FF2B5EF4-FFF2-40B4-BE49-F238E27FC236}">
                <a16:creationId xmlns:a16="http://schemas.microsoft.com/office/drawing/2014/main" id="{01DF3312-603B-471D-8CC6-D557AD24C6AF}"/>
              </a:ext>
            </a:extLst>
          </p:cNvPr>
          <p:cNvGraphicFramePr>
            <a:graphicFrameLocks noGrp="1"/>
          </p:cNvGraphicFramePr>
          <p:nvPr>
            <p:ph type="tbl" sz="quarter" idx="13"/>
            <p:extLst>
              <p:ext uri="{D42A27DB-BD31-4B8C-83A1-F6EECF244321}">
                <p14:modId xmlns:p14="http://schemas.microsoft.com/office/powerpoint/2010/main" val="637577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01400142"/>
                    </a:ext>
                  </a:extLst>
                </a:gridCol>
                <a:gridCol w="1152144">
                  <a:extLst>
                    <a:ext uri="{9D8B030D-6E8A-4147-A177-3AD203B41FA5}">
                      <a16:colId xmlns:a16="http://schemas.microsoft.com/office/drawing/2014/main" val="3244603001"/>
                    </a:ext>
                  </a:extLst>
                </a:gridCol>
                <a:gridCol w="1152144">
                  <a:extLst>
                    <a:ext uri="{9D8B030D-6E8A-4147-A177-3AD203B41FA5}">
                      <a16:colId xmlns:a16="http://schemas.microsoft.com/office/drawing/2014/main" val="2435934363"/>
                    </a:ext>
                  </a:extLst>
                </a:gridCol>
                <a:gridCol w="1152144">
                  <a:extLst>
                    <a:ext uri="{9D8B030D-6E8A-4147-A177-3AD203B41FA5}">
                      <a16:colId xmlns:a16="http://schemas.microsoft.com/office/drawing/2014/main" val="2675037226"/>
                    </a:ext>
                  </a:extLst>
                </a:gridCol>
                <a:gridCol w="1152144">
                  <a:extLst>
                    <a:ext uri="{9D8B030D-6E8A-4147-A177-3AD203B41FA5}">
                      <a16:colId xmlns:a16="http://schemas.microsoft.com/office/drawing/2014/main" val="3176461279"/>
                    </a:ext>
                  </a:extLst>
                </a:gridCol>
                <a:gridCol w="1152144">
                  <a:extLst>
                    <a:ext uri="{9D8B030D-6E8A-4147-A177-3AD203B41FA5}">
                      <a16:colId xmlns:a16="http://schemas.microsoft.com/office/drawing/2014/main" val="3656874548"/>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916514139"/>
                  </a:ext>
                </a:extLst>
              </a:tr>
              <a:tr h="370840">
                <a:tc>
                  <a:txBody>
                    <a:bodyPr/>
                    <a:lstStyle/>
                    <a:p>
                      <a:r>
                        <a:rPr lang="en-US" sz="1000"/>
                        <a:t>#MotomelTeBanca</a:t>
                      </a:r>
                    </a:p>
                  </a:txBody>
                  <a:tcPr/>
                </a:tc>
                <a:tc>
                  <a:txBody>
                    <a:bodyPr/>
                    <a:lstStyle/>
                    <a:p>
                      <a:r>
                        <a:rPr lang="en-US" sz="1000"/>
                        <a:t>185</a:t>
                      </a:r>
                    </a:p>
                  </a:txBody>
                  <a:tcPr/>
                </a:tc>
                <a:tc>
                  <a:txBody>
                    <a:bodyPr/>
                    <a:lstStyle/>
                    <a:p>
                      <a:r>
                        <a:rPr lang="en-US" sz="1000"/>
                        <a:t>23.378378378378</a:t>
                      </a:r>
                    </a:p>
                  </a:txBody>
                  <a:tcPr/>
                </a:tc>
                <a:tc>
                  <a:txBody>
                    <a:bodyPr/>
                    <a:lstStyle/>
                    <a:p>
                      <a:r>
                        <a:rPr lang="en-US" sz="1000"/>
                        <a:t>17.545945945946</a:t>
                      </a:r>
                    </a:p>
                  </a:txBody>
                  <a:tcPr/>
                </a:tc>
                <a:tc>
                  <a:txBody>
                    <a:bodyPr/>
                    <a:lstStyle/>
                    <a:p>
                      <a:r>
                        <a:rPr lang="en-US" sz="1000"/>
                        <a:t>2.3351351351351</a:t>
                      </a:r>
                    </a:p>
                  </a:txBody>
                  <a:tcPr/>
                </a:tc>
                <a:tc>
                  <a:txBody>
                    <a:bodyPr/>
                    <a:lstStyle/>
                    <a:p>
                      <a:r>
                        <a:rPr lang="en-US" sz="1000"/>
                        <a:t>43.259459459459</a:t>
                      </a:r>
                    </a:p>
                  </a:txBody>
                  <a:tcPr/>
                </a:tc>
                <a:extLst>
                  <a:ext uri="{0D108BD9-81ED-4DB2-BD59-A6C34878D82A}">
                    <a16:rowId xmlns:a16="http://schemas.microsoft.com/office/drawing/2014/main" val="415810644"/>
                  </a:ext>
                </a:extLst>
              </a:tr>
              <a:tr h="370840">
                <a:tc>
                  <a:txBody>
                    <a:bodyPr/>
                    <a:lstStyle/>
                    <a:p>
                      <a:r>
                        <a:rPr lang="en-US" sz="1000"/>
                        <a:t>#Gilera</a:t>
                      </a:r>
                    </a:p>
                  </a:txBody>
                  <a:tcPr/>
                </a:tc>
                <a:tc>
                  <a:txBody>
                    <a:bodyPr/>
                    <a:lstStyle/>
                    <a:p>
                      <a:r>
                        <a:rPr lang="en-US" sz="1000"/>
                        <a:t>119</a:t>
                      </a:r>
                    </a:p>
                  </a:txBody>
                  <a:tcPr/>
                </a:tc>
                <a:tc>
                  <a:txBody>
                    <a:bodyPr/>
                    <a:lstStyle/>
                    <a:p>
                      <a:r>
                        <a:rPr lang="en-US" sz="1000"/>
                        <a:t>21.714285714286</a:t>
                      </a:r>
                    </a:p>
                  </a:txBody>
                  <a:tcPr/>
                </a:tc>
                <a:tc>
                  <a:txBody>
                    <a:bodyPr/>
                    <a:lstStyle/>
                    <a:p>
                      <a:r>
                        <a:rPr lang="en-US" sz="1000"/>
                        <a:t>4.5042016806723</a:t>
                      </a:r>
                    </a:p>
                  </a:txBody>
                  <a:tcPr/>
                </a:tc>
                <a:tc>
                  <a:txBody>
                    <a:bodyPr/>
                    <a:lstStyle/>
                    <a:p>
                      <a:r>
                        <a:rPr lang="en-US" sz="1000"/>
                        <a:t>4.436974789916</a:t>
                      </a:r>
                    </a:p>
                  </a:txBody>
                  <a:tcPr/>
                </a:tc>
                <a:tc>
                  <a:txBody>
                    <a:bodyPr/>
                    <a:lstStyle/>
                    <a:p>
                      <a:r>
                        <a:rPr lang="en-US" sz="1000"/>
                        <a:t>30.655462184874</a:t>
                      </a:r>
                    </a:p>
                  </a:txBody>
                  <a:tcPr/>
                </a:tc>
                <a:extLst>
                  <a:ext uri="{0D108BD9-81ED-4DB2-BD59-A6C34878D82A}">
                    <a16:rowId xmlns:a16="http://schemas.microsoft.com/office/drawing/2014/main" val="1455212695"/>
                  </a:ext>
                </a:extLst>
              </a:tr>
              <a:tr h="370840">
                <a:tc>
                  <a:txBody>
                    <a:bodyPr/>
                    <a:lstStyle/>
                    <a:p>
                      <a:r>
                        <a:rPr lang="en-US" sz="1000"/>
                        <a:t>#Motos</a:t>
                      </a:r>
                    </a:p>
                  </a:txBody>
                  <a:tcPr/>
                </a:tc>
                <a:tc>
                  <a:txBody>
                    <a:bodyPr/>
                    <a:lstStyle/>
                    <a:p>
                      <a:r>
                        <a:rPr lang="en-US" sz="1000"/>
                        <a:t>102</a:t>
                      </a:r>
                    </a:p>
                  </a:txBody>
                  <a:tcPr/>
                </a:tc>
                <a:tc>
                  <a:txBody>
                    <a:bodyPr/>
                    <a:lstStyle/>
                    <a:p>
                      <a:r>
                        <a:rPr lang="en-US" sz="1000"/>
                        <a:t>9.6862745098039</a:t>
                      </a:r>
                    </a:p>
                  </a:txBody>
                  <a:tcPr/>
                </a:tc>
                <a:tc>
                  <a:txBody>
                    <a:bodyPr/>
                    <a:lstStyle/>
                    <a:p>
                      <a:r>
                        <a:rPr lang="en-US" sz="1000"/>
                        <a:t>4.2843137254902</a:t>
                      </a:r>
                    </a:p>
                  </a:txBody>
                  <a:tcPr/>
                </a:tc>
                <a:tc>
                  <a:txBody>
                    <a:bodyPr/>
                    <a:lstStyle/>
                    <a:p>
                      <a:r>
                        <a:rPr lang="en-US" sz="1000"/>
                        <a:t>1.5588235294118</a:t>
                      </a:r>
                    </a:p>
                  </a:txBody>
                  <a:tcPr/>
                </a:tc>
                <a:tc>
                  <a:txBody>
                    <a:bodyPr/>
                    <a:lstStyle/>
                    <a:p>
                      <a:r>
                        <a:rPr lang="en-US" sz="1000"/>
                        <a:t>15.529411764706</a:t>
                      </a:r>
                    </a:p>
                  </a:txBody>
                  <a:tcPr/>
                </a:tc>
                <a:extLst>
                  <a:ext uri="{0D108BD9-81ED-4DB2-BD59-A6C34878D82A}">
                    <a16:rowId xmlns:a16="http://schemas.microsoft.com/office/drawing/2014/main" val="3826883979"/>
                  </a:ext>
                </a:extLst>
              </a:tr>
              <a:tr h="370840">
                <a:tc>
                  <a:txBody>
                    <a:bodyPr/>
                    <a:lstStyle/>
                    <a:p>
                      <a:r>
                        <a:rPr lang="en-US" sz="1000"/>
                        <a:t>#YaSabésADóndeIr</a:t>
                      </a:r>
                    </a:p>
                  </a:txBody>
                  <a:tcPr/>
                </a:tc>
                <a:tc>
                  <a:txBody>
                    <a:bodyPr/>
                    <a:lstStyle/>
                    <a:p>
                      <a:r>
                        <a:rPr lang="en-US" sz="1000"/>
                        <a:t>100</a:t>
                      </a:r>
                    </a:p>
                  </a:txBody>
                  <a:tcPr/>
                </a:tc>
                <a:tc>
                  <a:txBody>
                    <a:bodyPr/>
                    <a:lstStyle/>
                    <a:p>
                      <a:r>
                        <a:rPr lang="en-US" sz="1000"/>
                        <a:t>9.31</a:t>
                      </a:r>
                    </a:p>
                  </a:txBody>
                  <a:tcPr/>
                </a:tc>
                <a:tc>
                  <a:txBody>
                    <a:bodyPr/>
                    <a:lstStyle/>
                    <a:p>
                      <a:r>
                        <a:rPr lang="en-US" sz="1000"/>
                        <a:t>4.28</a:t>
                      </a:r>
                    </a:p>
                  </a:txBody>
                  <a:tcPr/>
                </a:tc>
                <a:tc>
                  <a:txBody>
                    <a:bodyPr/>
                    <a:lstStyle/>
                    <a:p>
                      <a:r>
                        <a:rPr lang="en-US" sz="1000"/>
                        <a:t>1.48</a:t>
                      </a:r>
                    </a:p>
                  </a:txBody>
                  <a:tcPr/>
                </a:tc>
                <a:tc>
                  <a:txBody>
                    <a:bodyPr/>
                    <a:lstStyle/>
                    <a:p>
                      <a:r>
                        <a:rPr lang="en-US" sz="1000"/>
                        <a:t>15.07</a:t>
                      </a:r>
                    </a:p>
                  </a:txBody>
                  <a:tcPr/>
                </a:tc>
                <a:extLst>
                  <a:ext uri="{0D108BD9-81ED-4DB2-BD59-A6C34878D82A}">
                    <a16:rowId xmlns:a16="http://schemas.microsoft.com/office/drawing/2014/main" val="1463670848"/>
                  </a:ext>
                </a:extLst>
              </a:tr>
              <a:tr h="370840">
                <a:tc>
                  <a:txBody>
                    <a:bodyPr/>
                    <a:lstStyle/>
                    <a:p>
                      <a:r>
                        <a:rPr lang="en-US" sz="1000"/>
                        <a:t>#Corven</a:t>
                      </a:r>
                    </a:p>
                  </a:txBody>
                  <a:tcPr/>
                </a:tc>
                <a:tc>
                  <a:txBody>
                    <a:bodyPr/>
                    <a:lstStyle/>
                    <a:p>
                      <a:r>
                        <a:rPr lang="en-US" sz="1000"/>
                        <a:t>99</a:t>
                      </a:r>
                    </a:p>
                  </a:txBody>
                  <a:tcPr/>
                </a:tc>
                <a:tc>
                  <a:txBody>
                    <a:bodyPr/>
                    <a:lstStyle/>
                    <a:p>
                      <a:r>
                        <a:rPr lang="en-US" sz="1000"/>
                        <a:t>9</a:t>
                      </a:r>
                    </a:p>
                  </a:txBody>
                  <a:tcPr/>
                </a:tc>
                <a:tc>
                  <a:txBody>
                    <a:bodyPr/>
                    <a:lstStyle/>
                    <a:p>
                      <a:r>
                        <a:rPr lang="en-US" sz="1000"/>
                        <a:t>4.1717171717172</a:t>
                      </a:r>
                    </a:p>
                  </a:txBody>
                  <a:tcPr/>
                </a:tc>
                <a:tc>
                  <a:txBody>
                    <a:bodyPr/>
                    <a:lstStyle/>
                    <a:p>
                      <a:r>
                        <a:rPr lang="en-US" sz="1000"/>
                        <a:t>1.5151515151515</a:t>
                      </a:r>
                    </a:p>
                  </a:txBody>
                  <a:tcPr/>
                </a:tc>
                <a:tc>
                  <a:txBody>
                    <a:bodyPr/>
                    <a:lstStyle/>
                    <a:p>
                      <a:r>
                        <a:rPr lang="en-US" sz="1000"/>
                        <a:t>14.686868686869</a:t>
                      </a:r>
                    </a:p>
                  </a:txBody>
                  <a:tcPr/>
                </a:tc>
                <a:extLst>
                  <a:ext uri="{0D108BD9-81ED-4DB2-BD59-A6C34878D82A}">
                    <a16:rowId xmlns:a16="http://schemas.microsoft.com/office/drawing/2014/main" val="2661310128"/>
                  </a:ext>
                </a:extLst>
              </a:tr>
              <a:tr h="370840">
                <a:tc>
                  <a:txBody>
                    <a:bodyPr/>
                    <a:lstStyle/>
                    <a:p>
                      <a:r>
                        <a:rPr lang="en-US" sz="1000"/>
                        <a:t>#GileraMotors</a:t>
                      </a:r>
                    </a:p>
                  </a:txBody>
                  <a:tcPr/>
                </a:tc>
                <a:tc>
                  <a:txBody>
                    <a:bodyPr/>
                    <a:lstStyle/>
                    <a:p>
                      <a:r>
                        <a:rPr lang="en-US" sz="1000"/>
                        <a:t>82</a:t>
                      </a:r>
                    </a:p>
                  </a:txBody>
                  <a:tcPr/>
                </a:tc>
                <a:tc>
                  <a:txBody>
                    <a:bodyPr/>
                    <a:lstStyle/>
                    <a:p>
                      <a:r>
                        <a:rPr lang="en-US" sz="1000"/>
                        <a:t>20.5</a:t>
                      </a:r>
                    </a:p>
                  </a:txBody>
                  <a:tcPr/>
                </a:tc>
                <a:tc>
                  <a:txBody>
                    <a:bodyPr/>
                    <a:lstStyle/>
                    <a:p>
                      <a:r>
                        <a:rPr lang="en-US" sz="1000"/>
                        <a:t>4.0243902439024</a:t>
                      </a:r>
                    </a:p>
                  </a:txBody>
                  <a:tcPr/>
                </a:tc>
                <a:tc>
                  <a:txBody>
                    <a:bodyPr/>
                    <a:lstStyle/>
                    <a:p>
                      <a:r>
                        <a:rPr lang="en-US" sz="1000"/>
                        <a:t>4.4390243902439</a:t>
                      </a:r>
                    </a:p>
                  </a:txBody>
                  <a:tcPr/>
                </a:tc>
                <a:tc>
                  <a:txBody>
                    <a:bodyPr/>
                    <a:lstStyle/>
                    <a:p>
                      <a:r>
                        <a:rPr lang="en-US" sz="1000"/>
                        <a:t>28.963414634146</a:t>
                      </a:r>
                    </a:p>
                  </a:txBody>
                  <a:tcPr/>
                </a:tc>
                <a:extLst>
                  <a:ext uri="{0D108BD9-81ED-4DB2-BD59-A6C34878D82A}">
                    <a16:rowId xmlns:a16="http://schemas.microsoft.com/office/drawing/2014/main" val="1784970436"/>
                  </a:ext>
                </a:extLst>
              </a:tr>
              <a:tr h="370840">
                <a:tc>
                  <a:txBody>
                    <a:bodyPr/>
                    <a:lstStyle/>
                    <a:p>
                      <a:r>
                        <a:rPr lang="en-US" sz="1000"/>
                        <a:t>#GileraArgentina</a:t>
                      </a:r>
                    </a:p>
                  </a:txBody>
                  <a:tcPr/>
                </a:tc>
                <a:tc>
                  <a:txBody>
                    <a:bodyPr/>
                    <a:lstStyle/>
                    <a:p>
                      <a:r>
                        <a:rPr lang="en-US" sz="1000"/>
                        <a:t>82</a:t>
                      </a:r>
                    </a:p>
                  </a:txBody>
                  <a:tcPr/>
                </a:tc>
                <a:tc>
                  <a:txBody>
                    <a:bodyPr/>
                    <a:lstStyle/>
                    <a:p>
                      <a:r>
                        <a:rPr lang="en-US" sz="1000"/>
                        <a:t>20.5</a:t>
                      </a:r>
                    </a:p>
                  </a:txBody>
                  <a:tcPr/>
                </a:tc>
                <a:tc>
                  <a:txBody>
                    <a:bodyPr/>
                    <a:lstStyle/>
                    <a:p>
                      <a:r>
                        <a:rPr lang="en-US" sz="1000"/>
                        <a:t>4.0243902439024</a:t>
                      </a:r>
                    </a:p>
                  </a:txBody>
                  <a:tcPr/>
                </a:tc>
                <a:tc>
                  <a:txBody>
                    <a:bodyPr/>
                    <a:lstStyle/>
                    <a:p>
                      <a:r>
                        <a:rPr lang="en-US" sz="1000"/>
                        <a:t>4.4390243902439</a:t>
                      </a:r>
                    </a:p>
                  </a:txBody>
                  <a:tcPr/>
                </a:tc>
                <a:tc>
                  <a:txBody>
                    <a:bodyPr/>
                    <a:lstStyle/>
                    <a:p>
                      <a:r>
                        <a:rPr lang="en-US" sz="1000"/>
                        <a:t>28.963414634146</a:t>
                      </a:r>
                    </a:p>
                  </a:txBody>
                  <a:tcPr/>
                </a:tc>
                <a:extLst>
                  <a:ext uri="{0D108BD9-81ED-4DB2-BD59-A6C34878D82A}">
                    <a16:rowId xmlns:a16="http://schemas.microsoft.com/office/drawing/2014/main" val="1500251006"/>
                  </a:ext>
                </a:extLst>
              </a:tr>
              <a:tr h="370840">
                <a:tc>
                  <a:txBody>
                    <a:bodyPr/>
                    <a:lstStyle/>
                    <a:p>
                      <a:r>
                        <a:rPr lang="en-US" sz="1000"/>
                        <a:t>#InfinitosCaminosTeEsperan</a:t>
                      </a:r>
                    </a:p>
                  </a:txBody>
                  <a:tcPr/>
                </a:tc>
                <a:tc>
                  <a:txBody>
                    <a:bodyPr/>
                    <a:lstStyle/>
                    <a:p>
                      <a:r>
                        <a:rPr lang="en-US" sz="1000"/>
                        <a:t>82</a:t>
                      </a:r>
                    </a:p>
                  </a:txBody>
                  <a:tcPr/>
                </a:tc>
                <a:tc>
                  <a:txBody>
                    <a:bodyPr/>
                    <a:lstStyle/>
                    <a:p>
                      <a:r>
                        <a:rPr lang="en-US" sz="1000"/>
                        <a:t>20.5</a:t>
                      </a:r>
                    </a:p>
                  </a:txBody>
                  <a:tcPr/>
                </a:tc>
                <a:tc>
                  <a:txBody>
                    <a:bodyPr/>
                    <a:lstStyle/>
                    <a:p>
                      <a:r>
                        <a:rPr lang="en-US" sz="1000"/>
                        <a:t>4.0243902439024</a:t>
                      </a:r>
                    </a:p>
                  </a:txBody>
                  <a:tcPr/>
                </a:tc>
                <a:tc>
                  <a:txBody>
                    <a:bodyPr/>
                    <a:lstStyle/>
                    <a:p>
                      <a:r>
                        <a:rPr lang="en-US" sz="1000"/>
                        <a:t>4.4390243902439</a:t>
                      </a:r>
                    </a:p>
                  </a:txBody>
                  <a:tcPr/>
                </a:tc>
                <a:tc>
                  <a:txBody>
                    <a:bodyPr/>
                    <a:lstStyle/>
                    <a:p>
                      <a:r>
                        <a:rPr lang="en-US" sz="1000"/>
                        <a:t>28.963414634146</a:t>
                      </a:r>
                    </a:p>
                  </a:txBody>
                  <a:tcPr/>
                </a:tc>
                <a:extLst>
                  <a:ext uri="{0D108BD9-81ED-4DB2-BD59-A6C34878D82A}">
                    <a16:rowId xmlns:a16="http://schemas.microsoft.com/office/drawing/2014/main" val="3979549943"/>
                  </a:ext>
                </a:extLst>
              </a:tr>
              <a:tr h="370840">
                <a:tc>
                  <a:txBody>
                    <a:bodyPr/>
                    <a:lstStyle/>
                    <a:p>
                      <a:r>
                        <a:rPr lang="en-US" sz="1000"/>
                        <a:t>#motos</a:t>
                      </a:r>
                    </a:p>
                  </a:txBody>
                  <a:tcPr/>
                </a:tc>
                <a:tc>
                  <a:txBody>
                    <a:bodyPr/>
                    <a:lstStyle/>
                    <a:p>
                      <a:r>
                        <a:rPr lang="en-US" sz="1000"/>
                        <a:t>82</a:t>
                      </a:r>
                    </a:p>
                  </a:txBody>
                  <a:tcPr/>
                </a:tc>
                <a:tc>
                  <a:txBody>
                    <a:bodyPr/>
                    <a:lstStyle/>
                    <a:p>
                      <a:r>
                        <a:rPr lang="en-US" sz="1000"/>
                        <a:t>20.5</a:t>
                      </a:r>
                    </a:p>
                  </a:txBody>
                  <a:tcPr/>
                </a:tc>
                <a:tc>
                  <a:txBody>
                    <a:bodyPr/>
                    <a:lstStyle/>
                    <a:p>
                      <a:r>
                        <a:rPr lang="en-US" sz="1000"/>
                        <a:t>4.0243902439024</a:t>
                      </a:r>
                    </a:p>
                  </a:txBody>
                  <a:tcPr/>
                </a:tc>
                <a:tc>
                  <a:txBody>
                    <a:bodyPr/>
                    <a:lstStyle/>
                    <a:p>
                      <a:r>
                        <a:rPr lang="en-US" sz="1000"/>
                        <a:t>4.4390243902439</a:t>
                      </a:r>
                    </a:p>
                  </a:txBody>
                  <a:tcPr/>
                </a:tc>
                <a:tc>
                  <a:txBody>
                    <a:bodyPr/>
                    <a:lstStyle/>
                    <a:p>
                      <a:r>
                        <a:rPr lang="en-US" sz="1000"/>
                        <a:t>28.963414634146</a:t>
                      </a:r>
                    </a:p>
                  </a:txBody>
                  <a:tcPr/>
                </a:tc>
                <a:extLst>
                  <a:ext uri="{0D108BD9-81ED-4DB2-BD59-A6C34878D82A}">
                    <a16:rowId xmlns:a16="http://schemas.microsoft.com/office/drawing/2014/main" val="4094183886"/>
                  </a:ext>
                </a:extLst>
              </a:tr>
              <a:tr h="370840">
                <a:tc>
                  <a:txBody>
                    <a:bodyPr/>
                    <a:lstStyle/>
                    <a:p>
                      <a:r>
                        <a:rPr lang="en-US" sz="1000"/>
                        <a:t>#0km</a:t>
                      </a:r>
                    </a:p>
                  </a:txBody>
                  <a:tcPr/>
                </a:tc>
                <a:tc>
                  <a:txBody>
                    <a:bodyPr/>
                    <a:lstStyle/>
                    <a:p>
                      <a:r>
                        <a:rPr lang="en-US" sz="1000"/>
                        <a:t>82</a:t>
                      </a:r>
                    </a:p>
                  </a:txBody>
                  <a:tcPr/>
                </a:tc>
                <a:tc>
                  <a:txBody>
                    <a:bodyPr/>
                    <a:lstStyle/>
                    <a:p>
                      <a:r>
                        <a:rPr lang="en-US" sz="1000"/>
                        <a:t>20.5</a:t>
                      </a:r>
                    </a:p>
                  </a:txBody>
                  <a:tcPr/>
                </a:tc>
                <a:tc>
                  <a:txBody>
                    <a:bodyPr/>
                    <a:lstStyle/>
                    <a:p>
                      <a:r>
                        <a:rPr lang="en-US" sz="1000"/>
                        <a:t>4.0243902439024</a:t>
                      </a:r>
                    </a:p>
                  </a:txBody>
                  <a:tcPr/>
                </a:tc>
                <a:tc>
                  <a:txBody>
                    <a:bodyPr/>
                    <a:lstStyle/>
                    <a:p>
                      <a:r>
                        <a:rPr lang="en-US" sz="1000"/>
                        <a:t>4.4390243902439</a:t>
                      </a:r>
                    </a:p>
                  </a:txBody>
                  <a:tcPr/>
                </a:tc>
                <a:tc>
                  <a:txBody>
                    <a:bodyPr/>
                    <a:lstStyle/>
                    <a:p>
                      <a:r>
                        <a:rPr lang="en-US" sz="1000"/>
                        <a:t>28.963414634146</a:t>
                      </a:r>
                    </a:p>
                  </a:txBody>
                  <a:tcPr/>
                </a:tc>
                <a:extLst>
                  <a:ext uri="{0D108BD9-81ED-4DB2-BD59-A6C34878D82A}">
                    <a16:rowId xmlns:a16="http://schemas.microsoft.com/office/drawing/2014/main" val="1134806914"/>
                  </a:ext>
                </a:extLst>
              </a:tr>
            </a:tbl>
          </a:graphicData>
        </a:graphic>
      </p:graphicFrame>
      <p:sp>
        <p:nvSpPr>
          <p:cNvPr id="4" name="Text Placeholder 3">
            <a:extLst>
              <a:ext uri="{FF2B5EF4-FFF2-40B4-BE49-F238E27FC236}">
                <a16:creationId xmlns:a16="http://schemas.microsoft.com/office/drawing/2014/main" id="{746E491A-9756-442E-B835-EF017E97132E}"/>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8526765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AD1B3-7973-4E1D-B104-EAA1F757A120}"/>
              </a:ext>
            </a:extLst>
          </p:cNvPr>
          <p:cNvSpPr>
            <a:spLocks noGrp="1"/>
          </p:cNvSpPr>
          <p:nvPr>
            <p:ph type="title"/>
          </p:nvPr>
        </p:nvSpPr>
        <p:spPr/>
        <p:txBody>
          <a:bodyPr/>
          <a:lstStyle/>
          <a:p>
            <a:r>
              <a:rPr lang="en-US"/>
              <a:t>Facebook Post Table + Reactions | Motomel - 1 of 19</a:t>
            </a:r>
          </a:p>
        </p:txBody>
      </p:sp>
      <p:graphicFrame>
        <p:nvGraphicFramePr>
          <p:cNvPr id="5" name="Table Placeholder 4">
            <a:extLst>
              <a:ext uri="{FF2B5EF4-FFF2-40B4-BE49-F238E27FC236}">
                <a16:creationId xmlns:a16="http://schemas.microsoft.com/office/drawing/2014/main" id="{62322B8A-764D-4989-98AA-D0F1295C97FC}"/>
              </a:ext>
            </a:extLst>
          </p:cNvPr>
          <p:cNvGraphicFramePr>
            <a:graphicFrameLocks noGrp="1"/>
          </p:cNvGraphicFramePr>
          <p:nvPr>
            <p:ph type="tbl" sz="quarter" idx="13"/>
            <p:extLst>
              <p:ext uri="{D42A27DB-BD31-4B8C-83A1-F6EECF244321}">
                <p14:modId xmlns:p14="http://schemas.microsoft.com/office/powerpoint/2010/main" val="3435812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30445127"/>
                    </a:ext>
                  </a:extLst>
                </a:gridCol>
                <a:gridCol w="493776">
                  <a:extLst>
                    <a:ext uri="{9D8B030D-6E8A-4147-A177-3AD203B41FA5}">
                      <a16:colId xmlns:a16="http://schemas.microsoft.com/office/drawing/2014/main" val="2302452893"/>
                    </a:ext>
                  </a:extLst>
                </a:gridCol>
                <a:gridCol w="493776">
                  <a:extLst>
                    <a:ext uri="{9D8B030D-6E8A-4147-A177-3AD203B41FA5}">
                      <a16:colId xmlns:a16="http://schemas.microsoft.com/office/drawing/2014/main" val="1744002885"/>
                    </a:ext>
                  </a:extLst>
                </a:gridCol>
                <a:gridCol w="493776">
                  <a:extLst>
                    <a:ext uri="{9D8B030D-6E8A-4147-A177-3AD203B41FA5}">
                      <a16:colId xmlns:a16="http://schemas.microsoft.com/office/drawing/2014/main" val="4015718169"/>
                    </a:ext>
                  </a:extLst>
                </a:gridCol>
                <a:gridCol w="493776">
                  <a:extLst>
                    <a:ext uri="{9D8B030D-6E8A-4147-A177-3AD203B41FA5}">
                      <a16:colId xmlns:a16="http://schemas.microsoft.com/office/drawing/2014/main" val="3779845759"/>
                    </a:ext>
                  </a:extLst>
                </a:gridCol>
                <a:gridCol w="493776">
                  <a:extLst>
                    <a:ext uri="{9D8B030D-6E8A-4147-A177-3AD203B41FA5}">
                      <a16:colId xmlns:a16="http://schemas.microsoft.com/office/drawing/2014/main" val="2676496963"/>
                    </a:ext>
                  </a:extLst>
                </a:gridCol>
                <a:gridCol w="493776">
                  <a:extLst>
                    <a:ext uri="{9D8B030D-6E8A-4147-A177-3AD203B41FA5}">
                      <a16:colId xmlns:a16="http://schemas.microsoft.com/office/drawing/2014/main" val="21159186"/>
                    </a:ext>
                  </a:extLst>
                </a:gridCol>
                <a:gridCol w="493776">
                  <a:extLst>
                    <a:ext uri="{9D8B030D-6E8A-4147-A177-3AD203B41FA5}">
                      <a16:colId xmlns:a16="http://schemas.microsoft.com/office/drawing/2014/main" val="2874052723"/>
                    </a:ext>
                  </a:extLst>
                </a:gridCol>
                <a:gridCol w="493776">
                  <a:extLst>
                    <a:ext uri="{9D8B030D-6E8A-4147-A177-3AD203B41FA5}">
                      <a16:colId xmlns:a16="http://schemas.microsoft.com/office/drawing/2014/main" val="878371769"/>
                    </a:ext>
                  </a:extLst>
                </a:gridCol>
                <a:gridCol w="493776">
                  <a:extLst>
                    <a:ext uri="{9D8B030D-6E8A-4147-A177-3AD203B41FA5}">
                      <a16:colId xmlns:a16="http://schemas.microsoft.com/office/drawing/2014/main" val="2978366604"/>
                    </a:ext>
                  </a:extLst>
                </a:gridCol>
                <a:gridCol w="493776">
                  <a:extLst>
                    <a:ext uri="{9D8B030D-6E8A-4147-A177-3AD203B41FA5}">
                      <a16:colId xmlns:a16="http://schemas.microsoft.com/office/drawing/2014/main" val="1537701995"/>
                    </a:ext>
                  </a:extLst>
                </a:gridCol>
                <a:gridCol w="493776">
                  <a:extLst>
                    <a:ext uri="{9D8B030D-6E8A-4147-A177-3AD203B41FA5}">
                      <a16:colId xmlns:a16="http://schemas.microsoft.com/office/drawing/2014/main" val="924209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28218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- 2021-07-09 09:09:38</a:t>
                      </a:r>
                      <a:r>
                        <a:rPr kumimoji="0" lang="es-ES" sz="1000" b="0" i="0" u="none" strike="noStrike" kern="1200" cap="none" spc="0" normalizeH="0" baseline="0" noProof="0">
                          <a:ln>
                            <a:noFill/>
                          </a:ln>
                          <a:solidFill>
                            <a:prstClr val="black"/>
                          </a:solidFill>
                          <a:effectLst/>
                          <a:uLnTx/>
                          <a:uFillTx/>
                          <a:latin typeface="+mn-lt"/>
                          <a:ea typeface="+mn-ea"/>
                          <a:cs typeface="+mn-cs"/>
                        </a:rPr>
                        <a:t>
 Somos el mate, el dulce de leche, el río más ancho, el asado de los domingos, el bondi, la mano de dios, el guardapolvo blanco, el himno más coreado, el locro y las empanadas, un bandoneón sonando, el cerro de 7 colores, un camino con 7 lagos y la tierra colorada, el grito sagrado ¡LIBERTAD, LIBERTAD LIBERTAD!
Al gran pueblo argentino, SALUD.
﻿¡Feliz día de la Independencia!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62716079"/>
                  </a:ext>
                </a:extLst>
              </a:tr>
            </a:tbl>
          </a:graphicData>
        </a:graphic>
      </p:graphicFrame>
      <p:sp>
        <p:nvSpPr>
          <p:cNvPr id="4" name="Text Placeholder 3">
            <a:extLst>
              <a:ext uri="{FF2B5EF4-FFF2-40B4-BE49-F238E27FC236}">
                <a16:creationId xmlns:a16="http://schemas.microsoft.com/office/drawing/2014/main" id="{412AF8FE-B0AE-4E8A-A42C-FF3236569198}"/>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5565742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2E035-17DE-4F71-B2BE-E1CFDE7CDBF0}"/>
              </a:ext>
            </a:extLst>
          </p:cNvPr>
          <p:cNvSpPr>
            <a:spLocks noGrp="1"/>
          </p:cNvSpPr>
          <p:nvPr>
            <p:ph type="title"/>
          </p:nvPr>
        </p:nvSpPr>
        <p:spPr/>
        <p:txBody>
          <a:bodyPr/>
          <a:lstStyle/>
          <a:p>
            <a:r>
              <a:rPr lang="en-US"/>
              <a:t>Facebook Post Table + Reactions | Motomel - 2 of 19</a:t>
            </a:r>
          </a:p>
        </p:txBody>
      </p:sp>
      <p:graphicFrame>
        <p:nvGraphicFramePr>
          <p:cNvPr id="5" name="Table Placeholder 4">
            <a:extLst>
              <a:ext uri="{FF2B5EF4-FFF2-40B4-BE49-F238E27FC236}">
                <a16:creationId xmlns:a16="http://schemas.microsoft.com/office/drawing/2014/main" id="{932FA423-6A91-4E0E-B73E-EF08CC4E1871}"/>
              </a:ext>
            </a:extLst>
          </p:cNvPr>
          <p:cNvGraphicFramePr>
            <a:graphicFrameLocks noGrp="1"/>
          </p:cNvGraphicFramePr>
          <p:nvPr>
            <p:ph type="tbl" sz="quarter" idx="13"/>
            <p:extLst>
              <p:ext uri="{D42A27DB-BD31-4B8C-83A1-F6EECF244321}">
                <p14:modId xmlns:p14="http://schemas.microsoft.com/office/powerpoint/2010/main" val="2068704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90222840"/>
                    </a:ext>
                  </a:extLst>
                </a:gridCol>
                <a:gridCol w="493776">
                  <a:extLst>
                    <a:ext uri="{9D8B030D-6E8A-4147-A177-3AD203B41FA5}">
                      <a16:colId xmlns:a16="http://schemas.microsoft.com/office/drawing/2014/main" val="3065506759"/>
                    </a:ext>
                  </a:extLst>
                </a:gridCol>
                <a:gridCol w="493776">
                  <a:extLst>
                    <a:ext uri="{9D8B030D-6E8A-4147-A177-3AD203B41FA5}">
                      <a16:colId xmlns:a16="http://schemas.microsoft.com/office/drawing/2014/main" val="1912873825"/>
                    </a:ext>
                  </a:extLst>
                </a:gridCol>
                <a:gridCol w="493776">
                  <a:extLst>
                    <a:ext uri="{9D8B030D-6E8A-4147-A177-3AD203B41FA5}">
                      <a16:colId xmlns:a16="http://schemas.microsoft.com/office/drawing/2014/main" val="1501595606"/>
                    </a:ext>
                  </a:extLst>
                </a:gridCol>
                <a:gridCol w="493776">
                  <a:extLst>
                    <a:ext uri="{9D8B030D-6E8A-4147-A177-3AD203B41FA5}">
                      <a16:colId xmlns:a16="http://schemas.microsoft.com/office/drawing/2014/main" val="2443262295"/>
                    </a:ext>
                  </a:extLst>
                </a:gridCol>
                <a:gridCol w="493776">
                  <a:extLst>
                    <a:ext uri="{9D8B030D-6E8A-4147-A177-3AD203B41FA5}">
                      <a16:colId xmlns:a16="http://schemas.microsoft.com/office/drawing/2014/main" val="3510047195"/>
                    </a:ext>
                  </a:extLst>
                </a:gridCol>
                <a:gridCol w="493776">
                  <a:extLst>
                    <a:ext uri="{9D8B030D-6E8A-4147-A177-3AD203B41FA5}">
                      <a16:colId xmlns:a16="http://schemas.microsoft.com/office/drawing/2014/main" val="1558122620"/>
                    </a:ext>
                  </a:extLst>
                </a:gridCol>
                <a:gridCol w="493776">
                  <a:extLst>
                    <a:ext uri="{9D8B030D-6E8A-4147-A177-3AD203B41FA5}">
                      <a16:colId xmlns:a16="http://schemas.microsoft.com/office/drawing/2014/main" val="4267726610"/>
                    </a:ext>
                  </a:extLst>
                </a:gridCol>
                <a:gridCol w="493776">
                  <a:extLst>
                    <a:ext uri="{9D8B030D-6E8A-4147-A177-3AD203B41FA5}">
                      <a16:colId xmlns:a16="http://schemas.microsoft.com/office/drawing/2014/main" val="1093954957"/>
                    </a:ext>
                  </a:extLst>
                </a:gridCol>
                <a:gridCol w="493776">
                  <a:extLst>
                    <a:ext uri="{9D8B030D-6E8A-4147-A177-3AD203B41FA5}">
                      <a16:colId xmlns:a16="http://schemas.microsoft.com/office/drawing/2014/main" val="3958935479"/>
                    </a:ext>
                  </a:extLst>
                </a:gridCol>
                <a:gridCol w="493776">
                  <a:extLst>
                    <a:ext uri="{9D8B030D-6E8A-4147-A177-3AD203B41FA5}">
                      <a16:colId xmlns:a16="http://schemas.microsoft.com/office/drawing/2014/main" val="3120880345"/>
                    </a:ext>
                  </a:extLst>
                </a:gridCol>
                <a:gridCol w="493776">
                  <a:extLst>
                    <a:ext uri="{9D8B030D-6E8A-4147-A177-3AD203B41FA5}">
                      <a16:colId xmlns:a16="http://schemas.microsoft.com/office/drawing/2014/main" val="1820263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7648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Zanella - 2021-08-31 19:36:20</a:t>
                      </a:r>
                      <a:r>
                        <a:rPr kumimoji="0" lang="en-US" sz="1000" b="0" i="0" u="none" strike="noStrike" kern="1200" cap="none" spc="0" normalizeH="0" baseline="0" noProof="0">
                          <a:ln>
                            <a:noFill/>
                          </a:ln>
                          <a:solidFill>
                            <a:prstClr val="black"/>
                          </a:solidFill>
                          <a:effectLst/>
                          <a:uLnTx/>
                          <a:uFillTx/>
                          <a:latin typeface="+mn-lt"/>
                          <a:ea typeface="+mn-ea"/>
                          <a:cs typeface="+mn-cs"/>
                        </a:rPr>
                        <a:t>
 💣RZ 300- Edición Limitada💣
✅ Equipada con Inyección electronica, Sistema de frenos ABS y display TFT full color.
Una nueva forma de recorrer la ciudad
#Zanella #CFMoto #RZ #RZ300 #REACHFORPROGRESS #CFMOTObyZanella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25092186"/>
                  </a:ext>
                </a:extLst>
              </a:tr>
            </a:tbl>
          </a:graphicData>
        </a:graphic>
      </p:graphicFrame>
      <p:sp>
        <p:nvSpPr>
          <p:cNvPr id="4" name="Text Placeholder 3">
            <a:extLst>
              <a:ext uri="{FF2B5EF4-FFF2-40B4-BE49-F238E27FC236}">
                <a16:creationId xmlns:a16="http://schemas.microsoft.com/office/drawing/2014/main" id="{0568529B-ED96-41D7-A201-C4FE8CC35593}"/>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42478491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E1BCE-7047-4C9F-97D6-A59EDEB02B5B}"/>
              </a:ext>
            </a:extLst>
          </p:cNvPr>
          <p:cNvSpPr>
            <a:spLocks noGrp="1"/>
          </p:cNvSpPr>
          <p:nvPr>
            <p:ph type="title"/>
          </p:nvPr>
        </p:nvSpPr>
        <p:spPr/>
        <p:txBody>
          <a:bodyPr/>
          <a:lstStyle/>
          <a:p>
            <a:r>
              <a:rPr lang="en-US"/>
              <a:t>Facebook Post Table + Reactions | Motomel - 3 of 19</a:t>
            </a:r>
          </a:p>
        </p:txBody>
      </p:sp>
      <p:graphicFrame>
        <p:nvGraphicFramePr>
          <p:cNvPr id="5" name="Table Placeholder 4">
            <a:extLst>
              <a:ext uri="{FF2B5EF4-FFF2-40B4-BE49-F238E27FC236}">
                <a16:creationId xmlns:a16="http://schemas.microsoft.com/office/drawing/2014/main" id="{9653521C-1D70-467C-A4CE-7711836E699A}"/>
              </a:ext>
            </a:extLst>
          </p:cNvPr>
          <p:cNvGraphicFramePr>
            <a:graphicFrameLocks noGrp="1"/>
          </p:cNvGraphicFramePr>
          <p:nvPr>
            <p:ph type="tbl" sz="quarter" idx="13"/>
            <p:extLst>
              <p:ext uri="{D42A27DB-BD31-4B8C-83A1-F6EECF244321}">
                <p14:modId xmlns:p14="http://schemas.microsoft.com/office/powerpoint/2010/main" val="253255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71015907"/>
                    </a:ext>
                  </a:extLst>
                </a:gridCol>
                <a:gridCol w="493776">
                  <a:extLst>
                    <a:ext uri="{9D8B030D-6E8A-4147-A177-3AD203B41FA5}">
                      <a16:colId xmlns:a16="http://schemas.microsoft.com/office/drawing/2014/main" val="1327419959"/>
                    </a:ext>
                  </a:extLst>
                </a:gridCol>
                <a:gridCol w="493776">
                  <a:extLst>
                    <a:ext uri="{9D8B030D-6E8A-4147-A177-3AD203B41FA5}">
                      <a16:colId xmlns:a16="http://schemas.microsoft.com/office/drawing/2014/main" val="3429416476"/>
                    </a:ext>
                  </a:extLst>
                </a:gridCol>
                <a:gridCol w="493776">
                  <a:extLst>
                    <a:ext uri="{9D8B030D-6E8A-4147-A177-3AD203B41FA5}">
                      <a16:colId xmlns:a16="http://schemas.microsoft.com/office/drawing/2014/main" val="2277498417"/>
                    </a:ext>
                  </a:extLst>
                </a:gridCol>
                <a:gridCol w="493776">
                  <a:extLst>
                    <a:ext uri="{9D8B030D-6E8A-4147-A177-3AD203B41FA5}">
                      <a16:colId xmlns:a16="http://schemas.microsoft.com/office/drawing/2014/main" val="3260827155"/>
                    </a:ext>
                  </a:extLst>
                </a:gridCol>
                <a:gridCol w="493776">
                  <a:extLst>
                    <a:ext uri="{9D8B030D-6E8A-4147-A177-3AD203B41FA5}">
                      <a16:colId xmlns:a16="http://schemas.microsoft.com/office/drawing/2014/main" val="1513586688"/>
                    </a:ext>
                  </a:extLst>
                </a:gridCol>
                <a:gridCol w="493776">
                  <a:extLst>
                    <a:ext uri="{9D8B030D-6E8A-4147-A177-3AD203B41FA5}">
                      <a16:colId xmlns:a16="http://schemas.microsoft.com/office/drawing/2014/main" val="1004053816"/>
                    </a:ext>
                  </a:extLst>
                </a:gridCol>
                <a:gridCol w="493776">
                  <a:extLst>
                    <a:ext uri="{9D8B030D-6E8A-4147-A177-3AD203B41FA5}">
                      <a16:colId xmlns:a16="http://schemas.microsoft.com/office/drawing/2014/main" val="4220084410"/>
                    </a:ext>
                  </a:extLst>
                </a:gridCol>
                <a:gridCol w="493776">
                  <a:extLst>
                    <a:ext uri="{9D8B030D-6E8A-4147-A177-3AD203B41FA5}">
                      <a16:colId xmlns:a16="http://schemas.microsoft.com/office/drawing/2014/main" val="2151043623"/>
                    </a:ext>
                  </a:extLst>
                </a:gridCol>
                <a:gridCol w="493776">
                  <a:extLst>
                    <a:ext uri="{9D8B030D-6E8A-4147-A177-3AD203B41FA5}">
                      <a16:colId xmlns:a16="http://schemas.microsoft.com/office/drawing/2014/main" val="2487942700"/>
                    </a:ext>
                  </a:extLst>
                </a:gridCol>
                <a:gridCol w="493776">
                  <a:extLst>
                    <a:ext uri="{9D8B030D-6E8A-4147-A177-3AD203B41FA5}">
                      <a16:colId xmlns:a16="http://schemas.microsoft.com/office/drawing/2014/main" val="3958873534"/>
                    </a:ext>
                  </a:extLst>
                </a:gridCol>
                <a:gridCol w="493776">
                  <a:extLst>
                    <a:ext uri="{9D8B030D-6E8A-4147-A177-3AD203B41FA5}">
                      <a16:colId xmlns:a16="http://schemas.microsoft.com/office/drawing/2014/main" val="1698145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92880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- 2021-01-05 12:55:03</a:t>
                      </a:r>
                      <a:r>
                        <a:rPr kumimoji="0" lang="es-ES" sz="1000" b="0" i="0" u="none" strike="noStrike" kern="1200" cap="none" spc="0" normalizeH="0" baseline="0" noProof="0">
                          <a:ln>
                            <a:noFill/>
                          </a:ln>
                          <a:solidFill>
                            <a:prstClr val="black"/>
                          </a:solidFill>
                          <a:effectLst/>
                          <a:uLnTx/>
                          <a:uFillTx/>
                          <a:latin typeface="+mn-lt"/>
                          <a:ea typeface="+mn-ea"/>
                          <a:cs typeface="+mn-cs"/>
                        </a:rPr>
                        <a:t>
 Desde nuestra planta La Emilia te mostramos orgullosos la moto nacional más vendida, la elegida por todos los Argentinos, nuestra #Blitz 110. Tu herramienta de trabajo cada día, tu traslado para ir donde quieras o dar un paseo y disfrutar los fines de semana.
Y a vos, ¿𝐄𝐧 𝐪𝐮𝐞́ 𝐭𝐞 𝐛𝐚𝐧𝐜𝐚 𝐭𝐮 𝐁𝐥𝐢𝐭𝐳 𝐜𝐚𝐝𝐚 𝐝𝐢́𝐚?⁣
⁣
#MotomelTeBanca #Blitz110 #moto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68554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- 2021-03-03 15:46:48</a:t>
                      </a:r>
                      <a:r>
                        <a:rPr kumimoji="0" lang="es-ES" sz="1000" b="0" i="0" u="none" strike="noStrike" kern="1200" cap="none" spc="0" normalizeH="0" baseline="0" noProof="0">
                          <a:ln>
                            <a:noFill/>
                          </a:ln>
                          <a:solidFill>
                            <a:prstClr val="black"/>
                          </a:solidFill>
                          <a:effectLst/>
                          <a:uLnTx/>
                          <a:uFillTx/>
                          <a:latin typeface="+mn-lt"/>
                          <a:ea typeface="+mn-ea"/>
                          <a:cs typeface="+mn-cs"/>
                        </a:rPr>
                        <a:t>
 En la tierra, en la ruta o en el campo. Te bancamos en cada paso que das.⁣ Viví la experiencia Motomel en cualquier terreno.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28896831"/>
                  </a:ext>
                </a:extLst>
              </a:tr>
            </a:tbl>
          </a:graphicData>
        </a:graphic>
      </p:graphicFrame>
      <p:sp>
        <p:nvSpPr>
          <p:cNvPr id="4" name="Text Placeholder 3">
            <a:extLst>
              <a:ext uri="{FF2B5EF4-FFF2-40B4-BE49-F238E27FC236}">
                <a16:creationId xmlns:a16="http://schemas.microsoft.com/office/drawing/2014/main" id="{3E79B869-F2E5-4C8E-AFA9-F98D04B75B00}"/>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40937587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9E98F-5809-4E56-9229-2DFE1183D406}"/>
              </a:ext>
            </a:extLst>
          </p:cNvPr>
          <p:cNvSpPr>
            <a:spLocks noGrp="1"/>
          </p:cNvSpPr>
          <p:nvPr>
            <p:ph type="title"/>
          </p:nvPr>
        </p:nvSpPr>
        <p:spPr/>
        <p:txBody>
          <a:bodyPr/>
          <a:lstStyle/>
          <a:p>
            <a:r>
              <a:rPr lang="en-US"/>
              <a:t>Facebook Post Table + Reactions | Motomel - 4 of 19</a:t>
            </a:r>
          </a:p>
        </p:txBody>
      </p:sp>
      <p:graphicFrame>
        <p:nvGraphicFramePr>
          <p:cNvPr id="5" name="Table Placeholder 4">
            <a:extLst>
              <a:ext uri="{FF2B5EF4-FFF2-40B4-BE49-F238E27FC236}">
                <a16:creationId xmlns:a16="http://schemas.microsoft.com/office/drawing/2014/main" id="{8A59A170-162E-4DA1-BFD9-E215CF3EB403}"/>
              </a:ext>
            </a:extLst>
          </p:cNvPr>
          <p:cNvGraphicFramePr>
            <a:graphicFrameLocks noGrp="1"/>
          </p:cNvGraphicFramePr>
          <p:nvPr>
            <p:ph type="tbl" sz="quarter" idx="13"/>
            <p:extLst>
              <p:ext uri="{D42A27DB-BD31-4B8C-83A1-F6EECF244321}">
                <p14:modId xmlns:p14="http://schemas.microsoft.com/office/powerpoint/2010/main" val="3639966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75621327"/>
                    </a:ext>
                  </a:extLst>
                </a:gridCol>
                <a:gridCol w="493776">
                  <a:extLst>
                    <a:ext uri="{9D8B030D-6E8A-4147-A177-3AD203B41FA5}">
                      <a16:colId xmlns:a16="http://schemas.microsoft.com/office/drawing/2014/main" val="2867928827"/>
                    </a:ext>
                  </a:extLst>
                </a:gridCol>
                <a:gridCol w="493776">
                  <a:extLst>
                    <a:ext uri="{9D8B030D-6E8A-4147-A177-3AD203B41FA5}">
                      <a16:colId xmlns:a16="http://schemas.microsoft.com/office/drawing/2014/main" val="3630382195"/>
                    </a:ext>
                  </a:extLst>
                </a:gridCol>
                <a:gridCol w="493776">
                  <a:extLst>
                    <a:ext uri="{9D8B030D-6E8A-4147-A177-3AD203B41FA5}">
                      <a16:colId xmlns:a16="http://schemas.microsoft.com/office/drawing/2014/main" val="158617163"/>
                    </a:ext>
                  </a:extLst>
                </a:gridCol>
                <a:gridCol w="493776">
                  <a:extLst>
                    <a:ext uri="{9D8B030D-6E8A-4147-A177-3AD203B41FA5}">
                      <a16:colId xmlns:a16="http://schemas.microsoft.com/office/drawing/2014/main" val="3128421419"/>
                    </a:ext>
                  </a:extLst>
                </a:gridCol>
                <a:gridCol w="493776">
                  <a:extLst>
                    <a:ext uri="{9D8B030D-6E8A-4147-A177-3AD203B41FA5}">
                      <a16:colId xmlns:a16="http://schemas.microsoft.com/office/drawing/2014/main" val="2919824133"/>
                    </a:ext>
                  </a:extLst>
                </a:gridCol>
                <a:gridCol w="493776">
                  <a:extLst>
                    <a:ext uri="{9D8B030D-6E8A-4147-A177-3AD203B41FA5}">
                      <a16:colId xmlns:a16="http://schemas.microsoft.com/office/drawing/2014/main" val="2765674928"/>
                    </a:ext>
                  </a:extLst>
                </a:gridCol>
                <a:gridCol w="493776">
                  <a:extLst>
                    <a:ext uri="{9D8B030D-6E8A-4147-A177-3AD203B41FA5}">
                      <a16:colId xmlns:a16="http://schemas.microsoft.com/office/drawing/2014/main" val="1401558142"/>
                    </a:ext>
                  </a:extLst>
                </a:gridCol>
                <a:gridCol w="493776">
                  <a:extLst>
                    <a:ext uri="{9D8B030D-6E8A-4147-A177-3AD203B41FA5}">
                      <a16:colId xmlns:a16="http://schemas.microsoft.com/office/drawing/2014/main" val="2815620675"/>
                    </a:ext>
                  </a:extLst>
                </a:gridCol>
                <a:gridCol w="493776">
                  <a:extLst>
                    <a:ext uri="{9D8B030D-6E8A-4147-A177-3AD203B41FA5}">
                      <a16:colId xmlns:a16="http://schemas.microsoft.com/office/drawing/2014/main" val="1823287776"/>
                    </a:ext>
                  </a:extLst>
                </a:gridCol>
                <a:gridCol w="493776">
                  <a:extLst>
                    <a:ext uri="{9D8B030D-6E8A-4147-A177-3AD203B41FA5}">
                      <a16:colId xmlns:a16="http://schemas.microsoft.com/office/drawing/2014/main" val="1737284389"/>
                    </a:ext>
                  </a:extLst>
                </a:gridCol>
                <a:gridCol w="493776">
                  <a:extLst>
                    <a:ext uri="{9D8B030D-6E8A-4147-A177-3AD203B41FA5}">
                      <a16:colId xmlns:a16="http://schemas.microsoft.com/office/drawing/2014/main" val="294582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84425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- 2021-08-02 16:15:47</a:t>
                      </a:r>
                      <a:r>
                        <a:rPr kumimoji="0" lang="es-ES" sz="1000" b="0" i="0" u="none" strike="noStrike" kern="1200" cap="none" spc="0" normalizeH="0" baseline="0" noProof="0">
                          <a:ln>
                            <a:noFill/>
                          </a:ln>
                          <a:solidFill>
                            <a:prstClr val="black"/>
                          </a:solidFill>
                          <a:effectLst/>
                          <a:uLnTx/>
                          <a:uFillTx/>
                          <a:latin typeface="+mn-lt"/>
                          <a:ea typeface="+mn-ea"/>
                          <a:cs typeface="+mn-cs"/>
                        </a:rPr>
                        <a:t>
 Descubrí la #Skua150, una moto muy equilibrada para el uso ON/OFF urbano. Disfrutá su diseño deportivo con un estilo único, óptica, tablero, espejos y guardabarros de excelente calidad.⁣
⁣
Viví la experiencia Motomel. ¿A dónde te lleva tu Skua 150?⁣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79301902"/>
                  </a:ext>
                </a:extLst>
              </a:tr>
            </a:tbl>
          </a:graphicData>
        </a:graphic>
      </p:graphicFrame>
      <p:sp>
        <p:nvSpPr>
          <p:cNvPr id="4" name="Text Placeholder 3">
            <a:extLst>
              <a:ext uri="{FF2B5EF4-FFF2-40B4-BE49-F238E27FC236}">
                <a16:creationId xmlns:a16="http://schemas.microsoft.com/office/drawing/2014/main" id="{613F9873-BA66-4873-9295-14B0F76AD03C}"/>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7899639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4D13D-DBB6-4379-9B4D-1B5CB3F144D5}"/>
              </a:ext>
            </a:extLst>
          </p:cNvPr>
          <p:cNvSpPr>
            <a:spLocks noGrp="1"/>
          </p:cNvSpPr>
          <p:nvPr>
            <p:ph type="title"/>
          </p:nvPr>
        </p:nvSpPr>
        <p:spPr/>
        <p:txBody>
          <a:bodyPr/>
          <a:lstStyle/>
          <a:p>
            <a:r>
              <a:rPr lang="en-US"/>
              <a:t>Facebook Post Table + Reactions | Motomel - 5 of 19</a:t>
            </a:r>
          </a:p>
        </p:txBody>
      </p:sp>
      <p:graphicFrame>
        <p:nvGraphicFramePr>
          <p:cNvPr id="5" name="Table Placeholder 4">
            <a:extLst>
              <a:ext uri="{FF2B5EF4-FFF2-40B4-BE49-F238E27FC236}">
                <a16:creationId xmlns:a16="http://schemas.microsoft.com/office/drawing/2014/main" id="{7DB803C5-A6E2-4742-A53D-0375215FBFFA}"/>
              </a:ext>
            </a:extLst>
          </p:cNvPr>
          <p:cNvGraphicFramePr>
            <a:graphicFrameLocks noGrp="1"/>
          </p:cNvGraphicFramePr>
          <p:nvPr>
            <p:ph type="tbl" sz="quarter" idx="13"/>
            <p:extLst>
              <p:ext uri="{D42A27DB-BD31-4B8C-83A1-F6EECF244321}">
                <p14:modId xmlns:p14="http://schemas.microsoft.com/office/powerpoint/2010/main" val="2382565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68995934"/>
                    </a:ext>
                  </a:extLst>
                </a:gridCol>
                <a:gridCol w="493776">
                  <a:extLst>
                    <a:ext uri="{9D8B030D-6E8A-4147-A177-3AD203B41FA5}">
                      <a16:colId xmlns:a16="http://schemas.microsoft.com/office/drawing/2014/main" val="640208679"/>
                    </a:ext>
                  </a:extLst>
                </a:gridCol>
                <a:gridCol w="493776">
                  <a:extLst>
                    <a:ext uri="{9D8B030D-6E8A-4147-A177-3AD203B41FA5}">
                      <a16:colId xmlns:a16="http://schemas.microsoft.com/office/drawing/2014/main" val="3199495154"/>
                    </a:ext>
                  </a:extLst>
                </a:gridCol>
                <a:gridCol w="493776">
                  <a:extLst>
                    <a:ext uri="{9D8B030D-6E8A-4147-A177-3AD203B41FA5}">
                      <a16:colId xmlns:a16="http://schemas.microsoft.com/office/drawing/2014/main" val="1063944571"/>
                    </a:ext>
                  </a:extLst>
                </a:gridCol>
                <a:gridCol w="493776">
                  <a:extLst>
                    <a:ext uri="{9D8B030D-6E8A-4147-A177-3AD203B41FA5}">
                      <a16:colId xmlns:a16="http://schemas.microsoft.com/office/drawing/2014/main" val="889548335"/>
                    </a:ext>
                  </a:extLst>
                </a:gridCol>
                <a:gridCol w="493776">
                  <a:extLst>
                    <a:ext uri="{9D8B030D-6E8A-4147-A177-3AD203B41FA5}">
                      <a16:colId xmlns:a16="http://schemas.microsoft.com/office/drawing/2014/main" val="3944378116"/>
                    </a:ext>
                  </a:extLst>
                </a:gridCol>
                <a:gridCol w="493776">
                  <a:extLst>
                    <a:ext uri="{9D8B030D-6E8A-4147-A177-3AD203B41FA5}">
                      <a16:colId xmlns:a16="http://schemas.microsoft.com/office/drawing/2014/main" val="1564603673"/>
                    </a:ext>
                  </a:extLst>
                </a:gridCol>
                <a:gridCol w="493776">
                  <a:extLst>
                    <a:ext uri="{9D8B030D-6E8A-4147-A177-3AD203B41FA5}">
                      <a16:colId xmlns:a16="http://schemas.microsoft.com/office/drawing/2014/main" val="2930967996"/>
                    </a:ext>
                  </a:extLst>
                </a:gridCol>
                <a:gridCol w="493776">
                  <a:extLst>
                    <a:ext uri="{9D8B030D-6E8A-4147-A177-3AD203B41FA5}">
                      <a16:colId xmlns:a16="http://schemas.microsoft.com/office/drawing/2014/main" val="1073590477"/>
                    </a:ext>
                  </a:extLst>
                </a:gridCol>
                <a:gridCol w="493776">
                  <a:extLst>
                    <a:ext uri="{9D8B030D-6E8A-4147-A177-3AD203B41FA5}">
                      <a16:colId xmlns:a16="http://schemas.microsoft.com/office/drawing/2014/main" val="2651730389"/>
                    </a:ext>
                  </a:extLst>
                </a:gridCol>
                <a:gridCol w="493776">
                  <a:extLst>
                    <a:ext uri="{9D8B030D-6E8A-4147-A177-3AD203B41FA5}">
                      <a16:colId xmlns:a16="http://schemas.microsoft.com/office/drawing/2014/main" val="103288307"/>
                    </a:ext>
                  </a:extLst>
                </a:gridCol>
                <a:gridCol w="493776">
                  <a:extLst>
                    <a:ext uri="{9D8B030D-6E8A-4147-A177-3AD203B41FA5}">
                      <a16:colId xmlns:a16="http://schemas.microsoft.com/office/drawing/2014/main" val="16698589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11043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- 2021-02-10 17:00:45</a:t>
                      </a:r>
                      <a:r>
                        <a:rPr kumimoji="0" lang="es-ES" sz="1000" b="0" i="0" u="none" strike="noStrike" kern="1200" cap="none" spc="0" normalizeH="0" baseline="0" noProof="0">
                          <a:ln>
                            <a:noFill/>
                          </a:ln>
                          <a:solidFill>
                            <a:prstClr val="black"/>
                          </a:solidFill>
                          <a:effectLst/>
                          <a:uLnTx/>
                          <a:uFillTx/>
                          <a:latin typeface="+mn-lt"/>
                          <a:ea typeface="+mn-ea"/>
                          <a:cs typeface="+mn-cs"/>
                        </a:rPr>
                        <a:t>
 Con la #Blitz sentí la libertad en la moto urbana por excelencia.⁣
⁣
✅Más rápido. Definí tu camino. Tu tiempo vale.⁣
✅Ahorrá más: en seguro y nafta.⁣
✅Más seguro. Evitándo el transporte público te cuidás a vos y a los tuyos.⁣
⁣
¿Cómo elegís moverte por la ciudad? Elegí una moto que te banque. Elegí #Blitz.⁣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59149863"/>
                  </a:ext>
                </a:extLst>
              </a:tr>
            </a:tbl>
          </a:graphicData>
        </a:graphic>
      </p:graphicFrame>
      <p:sp>
        <p:nvSpPr>
          <p:cNvPr id="4" name="Text Placeholder 3">
            <a:extLst>
              <a:ext uri="{FF2B5EF4-FFF2-40B4-BE49-F238E27FC236}">
                <a16:creationId xmlns:a16="http://schemas.microsoft.com/office/drawing/2014/main" id="{DACC3671-B2C1-4222-A676-E5EF64C8F71E}"/>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8934360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21D72-E5F3-47CE-AE69-C4B5780D74F2}"/>
              </a:ext>
            </a:extLst>
          </p:cNvPr>
          <p:cNvSpPr>
            <a:spLocks noGrp="1"/>
          </p:cNvSpPr>
          <p:nvPr>
            <p:ph type="title"/>
          </p:nvPr>
        </p:nvSpPr>
        <p:spPr/>
        <p:txBody>
          <a:bodyPr/>
          <a:lstStyle/>
          <a:p>
            <a:r>
              <a:rPr lang="en-US"/>
              <a:t>Facebook Post Table + Reactions | Motomel - 6 of 19</a:t>
            </a:r>
          </a:p>
        </p:txBody>
      </p:sp>
      <p:graphicFrame>
        <p:nvGraphicFramePr>
          <p:cNvPr id="5" name="Table Placeholder 4">
            <a:extLst>
              <a:ext uri="{FF2B5EF4-FFF2-40B4-BE49-F238E27FC236}">
                <a16:creationId xmlns:a16="http://schemas.microsoft.com/office/drawing/2014/main" id="{BCC5667F-1B55-4FED-A2EC-EE822C34678B}"/>
              </a:ext>
            </a:extLst>
          </p:cNvPr>
          <p:cNvGraphicFramePr>
            <a:graphicFrameLocks noGrp="1"/>
          </p:cNvGraphicFramePr>
          <p:nvPr>
            <p:ph type="tbl" sz="quarter" idx="13"/>
            <p:extLst>
              <p:ext uri="{D42A27DB-BD31-4B8C-83A1-F6EECF244321}">
                <p14:modId xmlns:p14="http://schemas.microsoft.com/office/powerpoint/2010/main" val="678569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81341255"/>
                    </a:ext>
                  </a:extLst>
                </a:gridCol>
                <a:gridCol w="493776">
                  <a:extLst>
                    <a:ext uri="{9D8B030D-6E8A-4147-A177-3AD203B41FA5}">
                      <a16:colId xmlns:a16="http://schemas.microsoft.com/office/drawing/2014/main" val="1547976091"/>
                    </a:ext>
                  </a:extLst>
                </a:gridCol>
                <a:gridCol w="493776">
                  <a:extLst>
                    <a:ext uri="{9D8B030D-6E8A-4147-A177-3AD203B41FA5}">
                      <a16:colId xmlns:a16="http://schemas.microsoft.com/office/drawing/2014/main" val="229174685"/>
                    </a:ext>
                  </a:extLst>
                </a:gridCol>
                <a:gridCol w="493776">
                  <a:extLst>
                    <a:ext uri="{9D8B030D-6E8A-4147-A177-3AD203B41FA5}">
                      <a16:colId xmlns:a16="http://schemas.microsoft.com/office/drawing/2014/main" val="2740450878"/>
                    </a:ext>
                  </a:extLst>
                </a:gridCol>
                <a:gridCol w="493776">
                  <a:extLst>
                    <a:ext uri="{9D8B030D-6E8A-4147-A177-3AD203B41FA5}">
                      <a16:colId xmlns:a16="http://schemas.microsoft.com/office/drawing/2014/main" val="1373372672"/>
                    </a:ext>
                  </a:extLst>
                </a:gridCol>
                <a:gridCol w="493776">
                  <a:extLst>
                    <a:ext uri="{9D8B030D-6E8A-4147-A177-3AD203B41FA5}">
                      <a16:colId xmlns:a16="http://schemas.microsoft.com/office/drawing/2014/main" val="1621261684"/>
                    </a:ext>
                  </a:extLst>
                </a:gridCol>
                <a:gridCol w="493776">
                  <a:extLst>
                    <a:ext uri="{9D8B030D-6E8A-4147-A177-3AD203B41FA5}">
                      <a16:colId xmlns:a16="http://schemas.microsoft.com/office/drawing/2014/main" val="221331044"/>
                    </a:ext>
                  </a:extLst>
                </a:gridCol>
                <a:gridCol w="493776">
                  <a:extLst>
                    <a:ext uri="{9D8B030D-6E8A-4147-A177-3AD203B41FA5}">
                      <a16:colId xmlns:a16="http://schemas.microsoft.com/office/drawing/2014/main" val="3629483604"/>
                    </a:ext>
                  </a:extLst>
                </a:gridCol>
                <a:gridCol w="493776">
                  <a:extLst>
                    <a:ext uri="{9D8B030D-6E8A-4147-A177-3AD203B41FA5}">
                      <a16:colId xmlns:a16="http://schemas.microsoft.com/office/drawing/2014/main" val="1792938020"/>
                    </a:ext>
                  </a:extLst>
                </a:gridCol>
                <a:gridCol w="493776">
                  <a:extLst>
                    <a:ext uri="{9D8B030D-6E8A-4147-A177-3AD203B41FA5}">
                      <a16:colId xmlns:a16="http://schemas.microsoft.com/office/drawing/2014/main" val="3311098271"/>
                    </a:ext>
                  </a:extLst>
                </a:gridCol>
                <a:gridCol w="493776">
                  <a:extLst>
                    <a:ext uri="{9D8B030D-6E8A-4147-A177-3AD203B41FA5}">
                      <a16:colId xmlns:a16="http://schemas.microsoft.com/office/drawing/2014/main" val="2641665917"/>
                    </a:ext>
                  </a:extLst>
                </a:gridCol>
                <a:gridCol w="493776">
                  <a:extLst>
                    <a:ext uri="{9D8B030D-6E8A-4147-A177-3AD203B41FA5}">
                      <a16:colId xmlns:a16="http://schemas.microsoft.com/office/drawing/2014/main" val="1640650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5523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- 2021-09-11 10:30:38</a:t>
                      </a:r>
                      <a:r>
                        <a:rPr kumimoji="0" lang="es-ES" sz="1000" b="0" i="0" u="none" strike="noStrike" kern="1200" cap="none" spc="0" normalizeH="0" baseline="0" noProof="0">
                          <a:ln>
                            <a:noFill/>
                          </a:ln>
                          <a:solidFill>
                            <a:prstClr val="black"/>
                          </a:solidFill>
                          <a:effectLst/>
                          <a:uLnTx/>
                          <a:uFillTx/>
                          <a:latin typeface="+mn-lt"/>
                          <a:ea typeface="+mn-ea"/>
                          <a:cs typeface="+mn-cs"/>
                        </a:rPr>
                        <a:t>
 Hoy es el día del maestro y les queremos contar acerca de Tatiana, Maestra rural de la localidad de Coronel Juan Solá , Salta.
﻿
﻿Tatiana con su SKUA 150 recorre 85 km por día. Va desde Coronel Juan Solá hasta la Escuela n° 4201 de san Patricio - Rivadavia, localidad de Los Blancos, Salta.
﻿
La historia de Tatiana es una historia más de superación , como tantos docentes, que en cada punto del país cumplen con su vocación, enfrentando distintos tipos de dificultades para poder llegar a su lugar de trabajo. Parte del camino que debe hacer es ruta pero parte es de tierra, camino que se hace difícil los días de mucho calor o lluvia, donde tiene que enfrentar barro, arenales y greda, esto hace que muchas veces los maestros que hacen este recorrido deban atravesar distintos tipos de situaciones.
﻿﻿
﻿ Una historia que emociona ﻿donde la vocación y el amor hacen que todo sea posible para que Tatiana pueda llegar todos los días a enseñar a chicos de la comunidad Wichi.
﻿
﻿Queremos saludar a todos los MAESTROS que día a día ponen todo su amor para enseñar, contener, acompañar, compartir almuerzos y meriendas.
﻿
¡﻿FELIZ DÍA DEL MAESTRO!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021358908"/>
                  </a:ext>
                </a:extLst>
              </a:tr>
            </a:tbl>
          </a:graphicData>
        </a:graphic>
      </p:graphicFrame>
      <p:sp>
        <p:nvSpPr>
          <p:cNvPr id="4" name="Text Placeholder 3">
            <a:extLst>
              <a:ext uri="{FF2B5EF4-FFF2-40B4-BE49-F238E27FC236}">
                <a16:creationId xmlns:a16="http://schemas.microsoft.com/office/drawing/2014/main" id="{02290E39-85FB-4E2E-80AB-1CD51DD40781}"/>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0406088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0C44A-9470-4DAB-922B-90F7ED479CE3}"/>
              </a:ext>
            </a:extLst>
          </p:cNvPr>
          <p:cNvSpPr>
            <a:spLocks noGrp="1"/>
          </p:cNvSpPr>
          <p:nvPr>
            <p:ph type="title"/>
          </p:nvPr>
        </p:nvSpPr>
        <p:spPr/>
        <p:txBody>
          <a:bodyPr/>
          <a:lstStyle/>
          <a:p>
            <a:r>
              <a:rPr lang="en-US"/>
              <a:t>Facebook Post Table + Reactions | Motomel - 7 of 19</a:t>
            </a:r>
          </a:p>
        </p:txBody>
      </p:sp>
      <p:graphicFrame>
        <p:nvGraphicFramePr>
          <p:cNvPr id="5" name="Table Placeholder 4">
            <a:extLst>
              <a:ext uri="{FF2B5EF4-FFF2-40B4-BE49-F238E27FC236}">
                <a16:creationId xmlns:a16="http://schemas.microsoft.com/office/drawing/2014/main" id="{C8FB3968-CD3B-4666-89D6-B609F7B99B49}"/>
              </a:ext>
            </a:extLst>
          </p:cNvPr>
          <p:cNvGraphicFramePr>
            <a:graphicFrameLocks noGrp="1"/>
          </p:cNvGraphicFramePr>
          <p:nvPr>
            <p:ph type="tbl" sz="quarter" idx="13"/>
            <p:extLst>
              <p:ext uri="{D42A27DB-BD31-4B8C-83A1-F6EECF244321}">
                <p14:modId xmlns:p14="http://schemas.microsoft.com/office/powerpoint/2010/main" val="257723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8680125"/>
                    </a:ext>
                  </a:extLst>
                </a:gridCol>
                <a:gridCol w="493776">
                  <a:extLst>
                    <a:ext uri="{9D8B030D-6E8A-4147-A177-3AD203B41FA5}">
                      <a16:colId xmlns:a16="http://schemas.microsoft.com/office/drawing/2014/main" val="2805540141"/>
                    </a:ext>
                  </a:extLst>
                </a:gridCol>
                <a:gridCol w="493776">
                  <a:extLst>
                    <a:ext uri="{9D8B030D-6E8A-4147-A177-3AD203B41FA5}">
                      <a16:colId xmlns:a16="http://schemas.microsoft.com/office/drawing/2014/main" val="1011692377"/>
                    </a:ext>
                  </a:extLst>
                </a:gridCol>
                <a:gridCol w="493776">
                  <a:extLst>
                    <a:ext uri="{9D8B030D-6E8A-4147-A177-3AD203B41FA5}">
                      <a16:colId xmlns:a16="http://schemas.microsoft.com/office/drawing/2014/main" val="1824709396"/>
                    </a:ext>
                  </a:extLst>
                </a:gridCol>
                <a:gridCol w="493776">
                  <a:extLst>
                    <a:ext uri="{9D8B030D-6E8A-4147-A177-3AD203B41FA5}">
                      <a16:colId xmlns:a16="http://schemas.microsoft.com/office/drawing/2014/main" val="52479575"/>
                    </a:ext>
                  </a:extLst>
                </a:gridCol>
                <a:gridCol w="493776">
                  <a:extLst>
                    <a:ext uri="{9D8B030D-6E8A-4147-A177-3AD203B41FA5}">
                      <a16:colId xmlns:a16="http://schemas.microsoft.com/office/drawing/2014/main" val="3825462170"/>
                    </a:ext>
                  </a:extLst>
                </a:gridCol>
                <a:gridCol w="493776">
                  <a:extLst>
                    <a:ext uri="{9D8B030D-6E8A-4147-A177-3AD203B41FA5}">
                      <a16:colId xmlns:a16="http://schemas.microsoft.com/office/drawing/2014/main" val="2526261326"/>
                    </a:ext>
                  </a:extLst>
                </a:gridCol>
                <a:gridCol w="493776">
                  <a:extLst>
                    <a:ext uri="{9D8B030D-6E8A-4147-A177-3AD203B41FA5}">
                      <a16:colId xmlns:a16="http://schemas.microsoft.com/office/drawing/2014/main" val="1961687375"/>
                    </a:ext>
                  </a:extLst>
                </a:gridCol>
                <a:gridCol w="493776">
                  <a:extLst>
                    <a:ext uri="{9D8B030D-6E8A-4147-A177-3AD203B41FA5}">
                      <a16:colId xmlns:a16="http://schemas.microsoft.com/office/drawing/2014/main" val="2679270013"/>
                    </a:ext>
                  </a:extLst>
                </a:gridCol>
                <a:gridCol w="493776">
                  <a:extLst>
                    <a:ext uri="{9D8B030D-6E8A-4147-A177-3AD203B41FA5}">
                      <a16:colId xmlns:a16="http://schemas.microsoft.com/office/drawing/2014/main" val="2561425354"/>
                    </a:ext>
                  </a:extLst>
                </a:gridCol>
                <a:gridCol w="493776">
                  <a:extLst>
                    <a:ext uri="{9D8B030D-6E8A-4147-A177-3AD203B41FA5}">
                      <a16:colId xmlns:a16="http://schemas.microsoft.com/office/drawing/2014/main" val="1232066102"/>
                    </a:ext>
                  </a:extLst>
                </a:gridCol>
                <a:gridCol w="493776">
                  <a:extLst>
                    <a:ext uri="{9D8B030D-6E8A-4147-A177-3AD203B41FA5}">
                      <a16:colId xmlns:a16="http://schemas.microsoft.com/office/drawing/2014/main" val="378787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31372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- 2021-01-14 12:24:14</a:t>
                      </a:r>
                      <a:r>
                        <a:rPr kumimoji="0" lang="es-ES" sz="1000" b="0" i="0" u="none" strike="noStrike" kern="1200" cap="none" spc="0" normalizeH="0" baseline="0" noProof="0">
                          <a:ln>
                            <a:noFill/>
                          </a:ln>
                          <a:solidFill>
                            <a:prstClr val="black"/>
                          </a:solidFill>
                          <a:effectLst/>
                          <a:uLnTx/>
                          <a:uFillTx/>
                          <a:latin typeface="+mn-lt"/>
                          <a:ea typeface="+mn-ea"/>
                          <a:cs typeface="+mn-cs"/>
                        </a:rPr>
                        <a:t>
 La #𝐁𝐥𝐢𝐭𝐳 🛵 es la moto nacional que eligen los argentinos, la que te banca en todas dándote independencia ya sea para ir a trabajar, pasear o para hacer lo que vos quieras. ⁣ 😎⁣⁣⁣
⁣
⁣Conocé algunas de sus principales características y viví la experiencia Motomel.⁣⁣
⁣ ⁣
⁣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76922607"/>
                  </a:ext>
                </a:extLst>
              </a:tr>
            </a:tbl>
          </a:graphicData>
        </a:graphic>
      </p:graphicFrame>
      <p:sp>
        <p:nvSpPr>
          <p:cNvPr id="4" name="Text Placeholder 3">
            <a:extLst>
              <a:ext uri="{FF2B5EF4-FFF2-40B4-BE49-F238E27FC236}">
                <a16:creationId xmlns:a16="http://schemas.microsoft.com/office/drawing/2014/main" id="{74BE0785-9BC4-422F-8209-B57A5317958B}"/>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4910833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1791A-AFFB-4B42-A666-51A5BF7DB1B1}"/>
              </a:ext>
            </a:extLst>
          </p:cNvPr>
          <p:cNvSpPr>
            <a:spLocks noGrp="1"/>
          </p:cNvSpPr>
          <p:nvPr>
            <p:ph type="title"/>
          </p:nvPr>
        </p:nvSpPr>
        <p:spPr/>
        <p:txBody>
          <a:bodyPr/>
          <a:lstStyle/>
          <a:p>
            <a:r>
              <a:rPr lang="en-US"/>
              <a:t>Facebook Post Table + Reactions | Motomel - 8 of 19</a:t>
            </a:r>
          </a:p>
        </p:txBody>
      </p:sp>
      <p:graphicFrame>
        <p:nvGraphicFramePr>
          <p:cNvPr id="5" name="Table Placeholder 4">
            <a:extLst>
              <a:ext uri="{FF2B5EF4-FFF2-40B4-BE49-F238E27FC236}">
                <a16:creationId xmlns:a16="http://schemas.microsoft.com/office/drawing/2014/main" id="{7682B135-E3EA-43D0-8DD5-E7CA0CAD14D0}"/>
              </a:ext>
            </a:extLst>
          </p:cNvPr>
          <p:cNvGraphicFramePr>
            <a:graphicFrameLocks noGrp="1"/>
          </p:cNvGraphicFramePr>
          <p:nvPr>
            <p:ph type="tbl" sz="quarter" idx="13"/>
            <p:extLst>
              <p:ext uri="{D42A27DB-BD31-4B8C-83A1-F6EECF244321}">
                <p14:modId xmlns:p14="http://schemas.microsoft.com/office/powerpoint/2010/main" val="3558018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2993503"/>
                    </a:ext>
                  </a:extLst>
                </a:gridCol>
                <a:gridCol w="493776">
                  <a:extLst>
                    <a:ext uri="{9D8B030D-6E8A-4147-A177-3AD203B41FA5}">
                      <a16:colId xmlns:a16="http://schemas.microsoft.com/office/drawing/2014/main" val="1620711963"/>
                    </a:ext>
                  </a:extLst>
                </a:gridCol>
                <a:gridCol w="493776">
                  <a:extLst>
                    <a:ext uri="{9D8B030D-6E8A-4147-A177-3AD203B41FA5}">
                      <a16:colId xmlns:a16="http://schemas.microsoft.com/office/drawing/2014/main" val="2890007610"/>
                    </a:ext>
                  </a:extLst>
                </a:gridCol>
                <a:gridCol w="493776">
                  <a:extLst>
                    <a:ext uri="{9D8B030D-6E8A-4147-A177-3AD203B41FA5}">
                      <a16:colId xmlns:a16="http://schemas.microsoft.com/office/drawing/2014/main" val="1088858557"/>
                    </a:ext>
                  </a:extLst>
                </a:gridCol>
                <a:gridCol w="493776">
                  <a:extLst>
                    <a:ext uri="{9D8B030D-6E8A-4147-A177-3AD203B41FA5}">
                      <a16:colId xmlns:a16="http://schemas.microsoft.com/office/drawing/2014/main" val="1928849123"/>
                    </a:ext>
                  </a:extLst>
                </a:gridCol>
                <a:gridCol w="493776">
                  <a:extLst>
                    <a:ext uri="{9D8B030D-6E8A-4147-A177-3AD203B41FA5}">
                      <a16:colId xmlns:a16="http://schemas.microsoft.com/office/drawing/2014/main" val="2761416095"/>
                    </a:ext>
                  </a:extLst>
                </a:gridCol>
                <a:gridCol w="493776">
                  <a:extLst>
                    <a:ext uri="{9D8B030D-6E8A-4147-A177-3AD203B41FA5}">
                      <a16:colId xmlns:a16="http://schemas.microsoft.com/office/drawing/2014/main" val="256843742"/>
                    </a:ext>
                  </a:extLst>
                </a:gridCol>
                <a:gridCol w="493776">
                  <a:extLst>
                    <a:ext uri="{9D8B030D-6E8A-4147-A177-3AD203B41FA5}">
                      <a16:colId xmlns:a16="http://schemas.microsoft.com/office/drawing/2014/main" val="767305733"/>
                    </a:ext>
                  </a:extLst>
                </a:gridCol>
                <a:gridCol w="493776">
                  <a:extLst>
                    <a:ext uri="{9D8B030D-6E8A-4147-A177-3AD203B41FA5}">
                      <a16:colId xmlns:a16="http://schemas.microsoft.com/office/drawing/2014/main" val="2418841990"/>
                    </a:ext>
                  </a:extLst>
                </a:gridCol>
                <a:gridCol w="493776">
                  <a:extLst>
                    <a:ext uri="{9D8B030D-6E8A-4147-A177-3AD203B41FA5}">
                      <a16:colId xmlns:a16="http://schemas.microsoft.com/office/drawing/2014/main" val="1996035206"/>
                    </a:ext>
                  </a:extLst>
                </a:gridCol>
                <a:gridCol w="493776">
                  <a:extLst>
                    <a:ext uri="{9D8B030D-6E8A-4147-A177-3AD203B41FA5}">
                      <a16:colId xmlns:a16="http://schemas.microsoft.com/office/drawing/2014/main" val="2294442229"/>
                    </a:ext>
                  </a:extLst>
                </a:gridCol>
                <a:gridCol w="493776">
                  <a:extLst>
                    <a:ext uri="{9D8B030D-6E8A-4147-A177-3AD203B41FA5}">
                      <a16:colId xmlns:a16="http://schemas.microsoft.com/office/drawing/2014/main" val="2341343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8693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- 2021-07-01 15:59:06</a:t>
                      </a:r>
                      <a:r>
                        <a:rPr kumimoji="0" lang="es-ES" sz="1000" b="0" i="0" u="none" strike="noStrike" kern="1200" cap="none" spc="0" normalizeH="0" baseline="0" noProof="0">
                          <a:ln>
                            <a:noFill/>
                          </a:ln>
                          <a:solidFill>
                            <a:prstClr val="black"/>
                          </a:solidFill>
                          <a:effectLst/>
                          <a:uLnTx/>
                          <a:uFillTx/>
                          <a:latin typeface="+mn-lt"/>
                          <a:ea typeface="+mn-ea"/>
                          <a:cs typeface="+mn-cs"/>
                        </a:rPr>
                        <a:t>
 ¿Te gustaría moverte por la cuidad con comodidad, seguridad y elegancia?⁣
⁣
Dale Like a tu próxima scooter #StratoAlpino.⁣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48605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- 2021-08-30 18:28:02</a:t>
                      </a:r>
                      <a:r>
                        <a:rPr kumimoji="0" lang="es-ES" sz="1000" b="0" i="0" u="none" strike="noStrike" kern="1200" cap="none" spc="0" normalizeH="0" baseline="0" noProof="0">
                          <a:ln>
                            <a:noFill/>
                          </a:ln>
                          <a:solidFill>
                            <a:prstClr val="black"/>
                          </a:solidFill>
                          <a:effectLst/>
                          <a:uLnTx/>
                          <a:uFillTx/>
                          <a:latin typeface="+mn-lt"/>
                          <a:ea typeface="+mn-ea"/>
                          <a:cs typeface="+mn-cs"/>
                        </a:rPr>
                        <a:t>
 La #S2 es una gran opción para moverte por la ciudad con agilidad. Movete en forma rápida, económica y segura.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62328348"/>
                  </a:ext>
                </a:extLst>
              </a:tr>
            </a:tbl>
          </a:graphicData>
        </a:graphic>
      </p:graphicFrame>
      <p:sp>
        <p:nvSpPr>
          <p:cNvPr id="4" name="Text Placeholder 3">
            <a:extLst>
              <a:ext uri="{FF2B5EF4-FFF2-40B4-BE49-F238E27FC236}">
                <a16:creationId xmlns:a16="http://schemas.microsoft.com/office/drawing/2014/main" id="{2984710D-2A63-4CCD-9E37-B583DF8EBFFF}"/>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4642680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DA845-AA2F-417C-9722-F6F0EB8D141F}"/>
              </a:ext>
            </a:extLst>
          </p:cNvPr>
          <p:cNvSpPr>
            <a:spLocks noGrp="1"/>
          </p:cNvSpPr>
          <p:nvPr>
            <p:ph type="title"/>
          </p:nvPr>
        </p:nvSpPr>
        <p:spPr/>
        <p:txBody>
          <a:bodyPr/>
          <a:lstStyle/>
          <a:p>
            <a:r>
              <a:rPr lang="en-US"/>
              <a:t>Facebook Post Table + Reactions | Motomel - 9 of 19</a:t>
            </a:r>
          </a:p>
        </p:txBody>
      </p:sp>
      <p:graphicFrame>
        <p:nvGraphicFramePr>
          <p:cNvPr id="5" name="Table Placeholder 4">
            <a:extLst>
              <a:ext uri="{FF2B5EF4-FFF2-40B4-BE49-F238E27FC236}">
                <a16:creationId xmlns:a16="http://schemas.microsoft.com/office/drawing/2014/main" id="{259B03C8-4713-4BCA-B5B0-0FFDE20A21D2}"/>
              </a:ext>
            </a:extLst>
          </p:cNvPr>
          <p:cNvGraphicFramePr>
            <a:graphicFrameLocks noGrp="1"/>
          </p:cNvGraphicFramePr>
          <p:nvPr>
            <p:ph type="tbl" sz="quarter" idx="13"/>
            <p:extLst>
              <p:ext uri="{D42A27DB-BD31-4B8C-83A1-F6EECF244321}">
                <p14:modId xmlns:p14="http://schemas.microsoft.com/office/powerpoint/2010/main" val="1445067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88214190"/>
                    </a:ext>
                  </a:extLst>
                </a:gridCol>
                <a:gridCol w="493776">
                  <a:extLst>
                    <a:ext uri="{9D8B030D-6E8A-4147-A177-3AD203B41FA5}">
                      <a16:colId xmlns:a16="http://schemas.microsoft.com/office/drawing/2014/main" val="1668033953"/>
                    </a:ext>
                  </a:extLst>
                </a:gridCol>
                <a:gridCol w="493776">
                  <a:extLst>
                    <a:ext uri="{9D8B030D-6E8A-4147-A177-3AD203B41FA5}">
                      <a16:colId xmlns:a16="http://schemas.microsoft.com/office/drawing/2014/main" val="683426175"/>
                    </a:ext>
                  </a:extLst>
                </a:gridCol>
                <a:gridCol w="493776">
                  <a:extLst>
                    <a:ext uri="{9D8B030D-6E8A-4147-A177-3AD203B41FA5}">
                      <a16:colId xmlns:a16="http://schemas.microsoft.com/office/drawing/2014/main" val="3455996859"/>
                    </a:ext>
                  </a:extLst>
                </a:gridCol>
                <a:gridCol w="493776">
                  <a:extLst>
                    <a:ext uri="{9D8B030D-6E8A-4147-A177-3AD203B41FA5}">
                      <a16:colId xmlns:a16="http://schemas.microsoft.com/office/drawing/2014/main" val="1015214657"/>
                    </a:ext>
                  </a:extLst>
                </a:gridCol>
                <a:gridCol w="493776">
                  <a:extLst>
                    <a:ext uri="{9D8B030D-6E8A-4147-A177-3AD203B41FA5}">
                      <a16:colId xmlns:a16="http://schemas.microsoft.com/office/drawing/2014/main" val="1349853387"/>
                    </a:ext>
                  </a:extLst>
                </a:gridCol>
                <a:gridCol w="493776">
                  <a:extLst>
                    <a:ext uri="{9D8B030D-6E8A-4147-A177-3AD203B41FA5}">
                      <a16:colId xmlns:a16="http://schemas.microsoft.com/office/drawing/2014/main" val="4150032642"/>
                    </a:ext>
                  </a:extLst>
                </a:gridCol>
                <a:gridCol w="493776">
                  <a:extLst>
                    <a:ext uri="{9D8B030D-6E8A-4147-A177-3AD203B41FA5}">
                      <a16:colId xmlns:a16="http://schemas.microsoft.com/office/drawing/2014/main" val="150490784"/>
                    </a:ext>
                  </a:extLst>
                </a:gridCol>
                <a:gridCol w="493776">
                  <a:extLst>
                    <a:ext uri="{9D8B030D-6E8A-4147-A177-3AD203B41FA5}">
                      <a16:colId xmlns:a16="http://schemas.microsoft.com/office/drawing/2014/main" val="26404175"/>
                    </a:ext>
                  </a:extLst>
                </a:gridCol>
                <a:gridCol w="493776">
                  <a:extLst>
                    <a:ext uri="{9D8B030D-6E8A-4147-A177-3AD203B41FA5}">
                      <a16:colId xmlns:a16="http://schemas.microsoft.com/office/drawing/2014/main" val="38321474"/>
                    </a:ext>
                  </a:extLst>
                </a:gridCol>
                <a:gridCol w="493776">
                  <a:extLst>
                    <a:ext uri="{9D8B030D-6E8A-4147-A177-3AD203B41FA5}">
                      <a16:colId xmlns:a16="http://schemas.microsoft.com/office/drawing/2014/main" val="1203626510"/>
                    </a:ext>
                  </a:extLst>
                </a:gridCol>
                <a:gridCol w="493776">
                  <a:extLst>
                    <a:ext uri="{9D8B030D-6E8A-4147-A177-3AD203B41FA5}">
                      <a16:colId xmlns:a16="http://schemas.microsoft.com/office/drawing/2014/main" val="3547131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10129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- 2021-08-13 16:57:53</a:t>
                      </a:r>
                      <a:r>
                        <a:rPr kumimoji="0" lang="es-ES" sz="1000" b="0" i="0" u="none" strike="noStrike" kern="1200" cap="none" spc="0" normalizeH="0" baseline="0" noProof="0">
                          <a:ln>
                            <a:noFill/>
                          </a:ln>
                          <a:solidFill>
                            <a:prstClr val="black"/>
                          </a:solidFill>
                          <a:effectLst/>
                          <a:uLnTx/>
                          <a:uFillTx/>
                          <a:latin typeface="+mn-lt"/>
                          <a:ea typeface="+mn-ea"/>
                          <a:cs typeface="+mn-cs"/>
                        </a:rPr>
                        <a:t>
 Salí a la calle con la #Blitz 110 Aleación. Tiene un diseño renovado, de estilo joven y urbano; con divertidas y variadas gráficas para el hombre y la mujer de hoy en día.⁣
⁣
⁣
Viví la experiencia Motomel.⁣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60752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- 2021-01-22 15:15:14</a:t>
                      </a:r>
                      <a:r>
                        <a:rPr kumimoji="0" lang="es-ES" sz="1000" b="0" i="0" u="none" strike="noStrike" kern="1200" cap="none" spc="0" normalizeH="0" baseline="0" noProof="0">
                          <a:ln>
                            <a:noFill/>
                          </a:ln>
                          <a:solidFill>
                            <a:prstClr val="black"/>
                          </a:solidFill>
                          <a:effectLst/>
                          <a:uLnTx/>
                          <a:uFillTx/>
                          <a:latin typeface="+mn-lt"/>
                          <a:ea typeface="+mn-ea"/>
                          <a:cs typeface="+mn-cs"/>
                        </a:rPr>
                        <a:t>
 #𝐁𝐥𝐢𝐳 es la moto nacional más elegida por los argentinos. 😉
𝐓𝐞 𝐛𝐚𝐧𝐜𝐚 para ir al trabajo, para pasear o a para ir donde quieras. Disfrutala en varios colores ¿cuál va con tu estilo?
Viví la experiencia Motomel.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68575584"/>
                  </a:ext>
                </a:extLst>
              </a:tr>
            </a:tbl>
          </a:graphicData>
        </a:graphic>
      </p:graphicFrame>
      <p:sp>
        <p:nvSpPr>
          <p:cNvPr id="4" name="Text Placeholder 3">
            <a:extLst>
              <a:ext uri="{FF2B5EF4-FFF2-40B4-BE49-F238E27FC236}">
                <a16:creationId xmlns:a16="http://schemas.microsoft.com/office/drawing/2014/main" id="{BA87945F-BC66-44C3-AE6B-2FDAD53ACD8E}"/>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7700047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55ABD-EE9E-4744-BA24-99838A615520}"/>
              </a:ext>
            </a:extLst>
          </p:cNvPr>
          <p:cNvSpPr>
            <a:spLocks noGrp="1"/>
          </p:cNvSpPr>
          <p:nvPr>
            <p:ph type="title"/>
          </p:nvPr>
        </p:nvSpPr>
        <p:spPr/>
        <p:txBody>
          <a:bodyPr/>
          <a:lstStyle/>
          <a:p>
            <a:r>
              <a:rPr lang="en-US"/>
              <a:t>Facebook Post Table + Reactions | Motomel - 10 of 19</a:t>
            </a:r>
          </a:p>
        </p:txBody>
      </p:sp>
      <p:graphicFrame>
        <p:nvGraphicFramePr>
          <p:cNvPr id="5" name="Table Placeholder 4">
            <a:extLst>
              <a:ext uri="{FF2B5EF4-FFF2-40B4-BE49-F238E27FC236}">
                <a16:creationId xmlns:a16="http://schemas.microsoft.com/office/drawing/2014/main" id="{F944D8C2-850A-4430-B6B4-E628CA97E119}"/>
              </a:ext>
            </a:extLst>
          </p:cNvPr>
          <p:cNvGraphicFramePr>
            <a:graphicFrameLocks noGrp="1"/>
          </p:cNvGraphicFramePr>
          <p:nvPr>
            <p:ph type="tbl" sz="quarter" idx="13"/>
            <p:extLst>
              <p:ext uri="{D42A27DB-BD31-4B8C-83A1-F6EECF244321}">
                <p14:modId xmlns:p14="http://schemas.microsoft.com/office/powerpoint/2010/main" val="1580491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37259172"/>
                    </a:ext>
                  </a:extLst>
                </a:gridCol>
                <a:gridCol w="493776">
                  <a:extLst>
                    <a:ext uri="{9D8B030D-6E8A-4147-A177-3AD203B41FA5}">
                      <a16:colId xmlns:a16="http://schemas.microsoft.com/office/drawing/2014/main" val="3995688561"/>
                    </a:ext>
                  </a:extLst>
                </a:gridCol>
                <a:gridCol w="493776">
                  <a:extLst>
                    <a:ext uri="{9D8B030D-6E8A-4147-A177-3AD203B41FA5}">
                      <a16:colId xmlns:a16="http://schemas.microsoft.com/office/drawing/2014/main" val="925906568"/>
                    </a:ext>
                  </a:extLst>
                </a:gridCol>
                <a:gridCol w="493776">
                  <a:extLst>
                    <a:ext uri="{9D8B030D-6E8A-4147-A177-3AD203B41FA5}">
                      <a16:colId xmlns:a16="http://schemas.microsoft.com/office/drawing/2014/main" val="3800383558"/>
                    </a:ext>
                  </a:extLst>
                </a:gridCol>
                <a:gridCol w="493776">
                  <a:extLst>
                    <a:ext uri="{9D8B030D-6E8A-4147-A177-3AD203B41FA5}">
                      <a16:colId xmlns:a16="http://schemas.microsoft.com/office/drawing/2014/main" val="506239726"/>
                    </a:ext>
                  </a:extLst>
                </a:gridCol>
                <a:gridCol w="493776">
                  <a:extLst>
                    <a:ext uri="{9D8B030D-6E8A-4147-A177-3AD203B41FA5}">
                      <a16:colId xmlns:a16="http://schemas.microsoft.com/office/drawing/2014/main" val="2453257970"/>
                    </a:ext>
                  </a:extLst>
                </a:gridCol>
                <a:gridCol w="493776">
                  <a:extLst>
                    <a:ext uri="{9D8B030D-6E8A-4147-A177-3AD203B41FA5}">
                      <a16:colId xmlns:a16="http://schemas.microsoft.com/office/drawing/2014/main" val="3588895309"/>
                    </a:ext>
                  </a:extLst>
                </a:gridCol>
                <a:gridCol w="493776">
                  <a:extLst>
                    <a:ext uri="{9D8B030D-6E8A-4147-A177-3AD203B41FA5}">
                      <a16:colId xmlns:a16="http://schemas.microsoft.com/office/drawing/2014/main" val="3437994652"/>
                    </a:ext>
                  </a:extLst>
                </a:gridCol>
                <a:gridCol w="493776">
                  <a:extLst>
                    <a:ext uri="{9D8B030D-6E8A-4147-A177-3AD203B41FA5}">
                      <a16:colId xmlns:a16="http://schemas.microsoft.com/office/drawing/2014/main" val="170970151"/>
                    </a:ext>
                  </a:extLst>
                </a:gridCol>
                <a:gridCol w="493776">
                  <a:extLst>
                    <a:ext uri="{9D8B030D-6E8A-4147-A177-3AD203B41FA5}">
                      <a16:colId xmlns:a16="http://schemas.microsoft.com/office/drawing/2014/main" val="4048700314"/>
                    </a:ext>
                  </a:extLst>
                </a:gridCol>
                <a:gridCol w="493776">
                  <a:extLst>
                    <a:ext uri="{9D8B030D-6E8A-4147-A177-3AD203B41FA5}">
                      <a16:colId xmlns:a16="http://schemas.microsoft.com/office/drawing/2014/main" val="1145690192"/>
                    </a:ext>
                  </a:extLst>
                </a:gridCol>
                <a:gridCol w="493776">
                  <a:extLst>
                    <a:ext uri="{9D8B030D-6E8A-4147-A177-3AD203B41FA5}">
                      <a16:colId xmlns:a16="http://schemas.microsoft.com/office/drawing/2014/main" val="1150506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27907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- 2021-08-05 18:47:23</a:t>
                      </a:r>
                      <a:r>
                        <a:rPr kumimoji="0" lang="en-US" sz="1000" b="0" i="0" u="none" strike="noStrike" kern="1200" cap="none" spc="0" normalizeH="0" baseline="0" noProof="0">
                          <a:ln>
                            <a:noFill/>
                          </a:ln>
                          <a:solidFill>
                            <a:prstClr val="black"/>
                          </a:solidFill>
                          <a:effectLst/>
                          <a:uLnTx/>
                          <a:uFillTx/>
                          <a:latin typeface="+mn-lt"/>
                          <a:ea typeface="+mn-ea"/>
                          <a:cs typeface="+mn-cs"/>
                        </a:rPr>
                        <a:t>
 ¡Ganate una bici votando al #JugadorMotomel del mes de Julio!⁣
⠀⠀⠀⠀⠀⠀⠀⠀⠀⠀⠀⠀⠀⠀⠀⠀⠀⠀⠀⠀⠀⠀⠀⠀⠀⠀⠀⠀⠀⠀⠀⠀⠀⠀⠀⠀⁣⁣⁣⁣⁣⁣⁣
Cada voto cuenta. Sólo tenés que:⁣⁣⁣⁣⁣⁣
✅ Seguirnos⁣⁣⁣⁣⁣
✅Darle like a la publicación⁣⁣⁣⁣⁣⁣
✅Elegir el #JugadorMotomel del mes⁣⁣⁣⁣⁣⁣
⁣⁣⁣⁣⁣⁣
Participan usuarios de: Facebook, Twitter o Instagram.⁣⁣⁣⁣⁣⁣⁣
⁣⁣⁣⁣⁣⁣⁣
Elegí entre los siguientes jugadores:⁣⁣⁣⁣⁣⁣⁣
👉﻿﻿Nicolás Castro ⁣
👉﻿Matías Suarez ⁣
👉 ﻿Bruno Zuculini⁣
👉 Walter Bou⁣
⁣
¿Cuál tiene que ser el #JugadorMotomel del mes? ¡Comentá y ayudanos a elegirlo!⁣⁣⁣⁣⁣⁣⁣
⁣⁣⁣⁣⁣⁣⁣
Tenés tiempo hasta el 12/08. Bases y condiciones en el link de nuestra bio.⁣⁣⁣
⁣⁣⁣⁣⁣⁣⁣
#MotomelTeBanca #Sorteo #bici⁣
Editar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27147771"/>
                  </a:ext>
                </a:extLst>
              </a:tr>
            </a:tbl>
          </a:graphicData>
        </a:graphic>
      </p:graphicFrame>
      <p:sp>
        <p:nvSpPr>
          <p:cNvPr id="4" name="Text Placeholder 3">
            <a:extLst>
              <a:ext uri="{FF2B5EF4-FFF2-40B4-BE49-F238E27FC236}">
                <a16:creationId xmlns:a16="http://schemas.microsoft.com/office/drawing/2014/main" id="{D944563D-23CC-45EB-8C3E-DB5FFF9238B8}"/>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9048562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1321C-042A-443D-A8A3-40A3C518934C}"/>
              </a:ext>
            </a:extLst>
          </p:cNvPr>
          <p:cNvSpPr>
            <a:spLocks noGrp="1"/>
          </p:cNvSpPr>
          <p:nvPr>
            <p:ph type="title"/>
          </p:nvPr>
        </p:nvSpPr>
        <p:spPr/>
        <p:txBody>
          <a:bodyPr/>
          <a:lstStyle/>
          <a:p>
            <a:r>
              <a:rPr lang="en-US"/>
              <a:t>Facebook Post Table + Reactions | Motomel - 11 of 19</a:t>
            </a:r>
          </a:p>
        </p:txBody>
      </p:sp>
      <p:graphicFrame>
        <p:nvGraphicFramePr>
          <p:cNvPr id="5" name="Table Placeholder 4">
            <a:extLst>
              <a:ext uri="{FF2B5EF4-FFF2-40B4-BE49-F238E27FC236}">
                <a16:creationId xmlns:a16="http://schemas.microsoft.com/office/drawing/2014/main" id="{40B5EB41-C6D5-4064-8D70-58A3F8E61C57}"/>
              </a:ext>
            </a:extLst>
          </p:cNvPr>
          <p:cNvGraphicFramePr>
            <a:graphicFrameLocks noGrp="1"/>
          </p:cNvGraphicFramePr>
          <p:nvPr>
            <p:ph type="tbl" sz="quarter" idx="13"/>
            <p:extLst>
              <p:ext uri="{D42A27DB-BD31-4B8C-83A1-F6EECF244321}">
                <p14:modId xmlns:p14="http://schemas.microsoft.com/office/powerpoint/2010/main" val="1988401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32342723"/>
                    </a:ext>
                  </a:extLst>
                </a:gridCol>
                <a:gridCol w="493776">
                  <a:extLst>
                    <a:ext uri="{9D8B030D-6E8A-4147-A177-3AD203B41FA5}">
                      <a16:colId xmlns:a16="http://schemas.microsoft.com/office/drawing/2014/main" val="1969843464"/>
                    </a:ext>
                  </a:extLst>
                </a:gridCol>
                <a:gridCol w="493776">
                  <a:extLst>
                    <a:ext uri="{9D8B030D-6E8A-4147-A177-3AD203B41FA5}">
                      <a16:colId xmlns:a16="http://schemas.microsoft.com/office/drawing/2014/main" val="2872026724"/>
                    </a:ext>
                  </a:extLst>
                </a:gridCol>
                <a:gridCol w="493776">
                  <a:extLst>
                    <a:ext uri="{9D8B030D-6E8A-4147-A177-3AD203B41FA5}">
                      <a16:colId xmlns:a16="http://schemas.microsoft.com/office/drawing/2014/main" val="1549344513"/>
                    </a:ext>
                  </a:extLst>
                </a:gridCol>
                <a:gridCol w="493776">
                  <a:extLst>
                    <a:ext uri="{9D8B030D-6E8A-4147-A177-3AD203B41FA5}">
                      <a16:colId xmlns:a16="http://schemas.microsoft.com/office/drawing/2014/main" val="2661979418"/>
                    </a:ext>
                  </a:extLst>
                </a:gridCol>
                <a:gridCol w="493776">
                  <a:extLst>
                    <a:ext uri="{9D8B030D-6E8A-4147-A177-3AD203B41FA5}">
                      <a16:colId xmlns:a16="http://schemas.microsoft.com/office/drawing/2014/main" val="2215606048"/>
                    </a:ext>
                  </a:extLst>
                </a:gridCol>
                <a:gridCol w="493776">
                  <a:extLst>
                    <a:ext uri="{9D8B030D-6E8A-4147-A177-3AD203B41FA5}">
                      <a16:colId xmlns:a16="http://schemas.microsoft.com/office/drawing/2014/main" val="1883896066"/>
                    </a:ext>
                  </a:extLst>
                </a:gridCol>
                <a:gridCol w="493776">
                  <a:extLst>
                    <a:ext uri="{9D8B030D-6E8A-4147-A177-3AD203B41FA5}">
                      <a16:colId xmlns:a16="http://schemas.microsoft.com/office/drawing/2014/main" val="93698606"/>
                    </a:ext>
                  </a:extLst>
                </a:gridCol>
                <a:gridCol w="493776">
                  <a:extLst>
                    <a:ext uri="{9D8B030D-6E8A-4147-A177-3AD203B41FA5}">
                      <a16:colId xmlns:a16="http://schemas.microsoft.com/office/drawing/2014/main" val="1638588555"/>
                    </a:ext>
                  </a:extLst>
                </a:gridCol>
                <a:gridCol w="493776">
                  <a:extLst>
                    <a:ext uri="{9D8B030D-6E8A-4147-A177-3AD203B41FA5}">
                      <a16:colId xmlns:a16="http://schemas.microsoft.com/office/drawing/2014/main" val="2097672543"/>
                    </a:ext>
                  </a:extLst>
                </a:gridCol>
                <a:gridCol w="493776">
                  <a:extLst>
                    <a:ext uri="{9D8B030D-6E8A-4147-A177-3AD203B41FA5}">
                      <a16:colId xmlns:a16="http://schemas.microsoft.com/office/drawing/2014/main" val="1384347396"/>
                    </a:ext>
                  </a:extLst>
                </a:gridCol>
                <a:gridCol w="493776">
                  <a:extLst>
                    <a:ext uri="{9D8B030D-6E8A-4147-A177-3AD203B41FA5}">
                      <a16:colId xmlns:a16="http://schemas.microsoft.com/office/drawing/2014/main" val="30305958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59787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- 2021-07-10 23:40:52</a:t>
                      </a:r>
                      <a:r>
                        <a:rPr kumimoji="0" lang="es-ES" sz="1000" b="0" i="0" u="none" strike="noStrike" kern="1200" cap="none" spc="0" normalizeH="0" baseline="0" noProof="0">
                          <a:ln>
                            <a:noFill/>
                          </a:ln>
                          <a:solidFill>
                            <a:prstClr val="black"/>
                          </a:solidFill>
                          <a:effectLst/>
                          <a:uLnTx/>
                          <a:uFillTx/>
                          <a:latin typeface="+mn-lt"/>
                          <a:ea typeface="+mn-ea"/>
                          <a:cs typeface="+mn-cs"/>
                        </a:rPr>
                        <a:t>
 GRACIAS POR TANTO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82930165"/>
                  </a:ext>
                </a:extLst>
              </a:tr>
            </a:tbl>
          </a:graphicData>
        </a:graphic>
      </p:graphicFrame>
      <p:sp>
        <p:nvSpPr>
          <p:cNvPr id="4" name="Text Placeholder 3">
            <a:extLst>
              <a:ext uri="{FF2B5EF4-FFF2-40B4-BE49-F238E27FC236}">
                <a16:creationId xmlns:a16="http://schemas.microsoft.com/office/drawing/2014/main" id="{1DCCDD41-5B41-43FA-954E-E836A0E25307}"/>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4037780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FE350-4019-442A-A7A5-FE8CF62307F6}"/>
              </a:ext>
            </a:extLst>
          </p:cNvPr>
          <p:cNvSpPr>
            <a:spLocks noGrp="1"/>
          </p:cNvSpPr>
          <p:nvPr>
            <p:ph type="title"/>
          </p:nvPr>
        </p:nvSpPr>
        <p:spPr/>
        <p:txBody>
          <a:bodyPr/>
          <a:lstStyle/>
          <a:p>
            <a:r>
              <a:rPr lang="en-US"/>
              <a:t>Facebook Post Table + Reactions | Motomel - 12 of 19</a:t>
            </a:r>
          </a:p>
        </p:txBody>
      </p:sp>
      <p:graphicFrame>
        <p:nvGraphicFramePr>
          <p:cNvPr id="5" name="Table Placeholder 4">
            <a:extLst>
              <a:ext uri="{FF2B5EF4-FFF2-40B4-BE49-F238E27FC236}">
                <a16:creationId xmlns:a16="http://schemas.microsoft.com/office/drawing/2014/main" id="{08222545-F36C-4757-8973-3FD936C5AE1C}"/>
              </a:ext>
            </a:extLst>
          </p:cNvPr>
          <p:cNvGraphicFramePr>
            <a:graphicFrameLocks noGrp="1"/>
          </p:cNvGraphicFramePr>
          <p:nvPr>
            <p:ph type="tbl" sz="quarter" idx="13"/>
            <p:extLst>
              <p:ext uri="{D42A27DB-BD31-4B8C-83A1-F6EECF244321}">
                <p14:modId xmlns:p14="http://schemas.microsoft.com/office/powerpoint/2010/main" val="3950408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80159569"/>
                    </a:ext>
                  </a:extLst>
                </a:gridCol>
                <a:gridCol w="493776">
                  <a:extLst>
                    <a:ext uri="{9D8B030D-6E8A-4147-A177-3AD203B41FA5}">
                      <a16:colId xmlns:a16="http://schemas.microsoft.com/office/drawing/2014/main" val="527755437"/>
                    </a:ext>
                  </a:extLst>
                </a:gridCol>
                <a:gridCol w="493776">
                  <a:extLst>
                    <a:ext uri="{9D8B030D-6E8A-4147-A177-3AD203B41FA5}">
                      <a16:colId xmlns:a16="http://schemas.microsoft.com/office/drawing/2014/main" val="4050099783"/>
                    </a:ext>
                  </a:extLst>
                </a:gridCol>
                <a:gridCol w="493776">
                  <a:extLst>
                    <a:ext uri="{9D8B030D-6E8A-4147-A177-3AD203B41FA5}">
                      <a16:colId xmlns:a16="http://schemas.microsoft.com/office/drawing/2014/main" val="2658708319"/>
                    </a:ext>
                  </a:extLst>
                </a:gridCol>
                <a:gridCol w="493776">
                  <a:extLst>
                    <a:ext uri="{9D8B030D-6E8A-4147-A177-3AD203B41FA5}">
                      <a16:colId xmlns:a16="http://schemas.microsoft.com/office/drawing/2014/main" val="3752507781"/>
                    </a:ext>
                  </a:extLst>
                </a:gridCol>
                <a:gridCol w="493776">
                  <a:extLst>
                    <a:ext uri="{9D8B030D-6E8A-4147-A177-3AD203B41FA5}">
                      <a16:colId xmlns:a16="http://schemas.microsoft.com/office/drawing/2014/main" val="3726656031"/>
                    </a:ext>
                  </a:extLst>
                </a:gridCol>
                <a:gridCol w="493776">
                  <a:extLst>
                    <a:ext uri="{9D8B030D-6E8A-4147-A177-3AD203B41FA5}">
                      <a16:colId xmlns:a16="http://schemas.microsoft.com/office/drawing/2014/main" val="45981239"/>
                    </a:ext>
                  </a:extLst>
                </a:gridCol>
                <a:gridCol w="493776">
                  <a:extLst>
                    <a:ext uri="{9D8B030D-6E8A-4147-A177-3AD203B41FA5}">
                      <a16:colId xmlns:a16="http://schemas.microsoft.com/office/drawing/2014/main" val="305485962"/>
                    </a:ext>
                  </a:extLst>
                </a:gridCol>
                <a:gridCol w="493776">
                  <a:extLst>
                    <a:ext uri="{9D8B030D-6E8A-4147-A177-3AD203B41FA5}">
                      <a16:colId xmlns:a16="http://schemas.microsoft.com/office/drawing/2014/main" val="3595601354"/>
                    </a:ext>
                  </a:extLst>
                </a:gridCol>
                <a:gridCol w="493776">
                  <a:extLst>
                    <a:ext uri="{9D8B030D-6E8A-4147-A177-3AD203B41FA5}">
                      <a16:colId xmlns:a16="http://schemas.microsoft.com/office/drawing/2014/main" val="1950175553"/>
                    </a:ext>
                  </a:extLst>
                </a:gridCol>
                <a:gridCol w="493776">
                  <a:extLst>
                    <a:ext uri="{9D8B030D-6E8A-4147-A177-3AD203B41FA5}">
                      <a16:colId xmlns:a16="http://schemas.microsoft.com/office/drawing/2014/main" val="1959366120"/>
                    </a:ext>
                  </a:extLst>
                </a:gridCol>
                <a:gridCol w="493776">
                  <a:extLst>
                    <a:ext uri="{9D8B030D-6E8A-4147-A177-3AD203B41FA5}">
                      <a16:colId xmlns:a16="http://schemas.microsoft.com/office/drawing/2014/main" val="845501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26492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- 2021-09-02 17:00:01</a:t>
                      </a:r>
                      <a:r>
                        <a:rPr kumimoji="0" lang="en-US" sz="1000" b="0" i="0" u="none" strike="noStrike" kern="1200" cap="none" spc="0" normalizeH="0" baseline="0" noProof="0">
                          <a:ln>
                            <a:noFill/>
                          </a:ln>
                          <a:solidFill>
                            <a:prstClr val="black"/>
                          </a:solidFill>
                          <a:effectLst/>
                          <a:uLnTx/>
                          <a:uFillTx/>
                          <a:latin typeface="+mn-lt"/>
                          <a:ea typeface="+mn-ea"/>
                          <a:cs typeface="+mn-cs"/>
                        </a:rPr>
                        <a:t>
 Votamos el #JugadorMotomel del mes de Agosto ¡Podés ganarte una #BiciMotomel para vos y otra para el jugador elegido! ⁣⁣
⠀⠀⠀⠀⠀⠀⠀⠀⠀⠀⠀⠀⠀⠀⠀⠀⠀⠀⠀⠀⠀⠀⠀⠀⠀⠀⠀⠀⠀⠀⠀⠀⠀⠀⠀⠀⁣⁣⁣⁣⁣⁣
Cada voto cuenta. Sólo tenés que:⁣⁣⁣⁣⁣
 - Seguir la cuenta﻿ @motomeloficial y @motomelbicicletas﻿﻿﻿
 - Darle like a la publicación⁣⁣⁣⁣⁣
 - Elegir el #JugadorMotomel del mes⁣⁣⁣⁣⁣
⁣⁣⁣⁣⁣
Participan usuarios de: Facebook, Twitter o Instagram.⁣⁣⁣⁣⁣⁣
⁣⁣⁣⁣⁣⁣
Elegí entre los siguientes jugadores:⁣⁣⁣⁣⁣⁣
👉 Silvio Romero
⁣👉 Darío Cvitanich
👉 José Manuel López
👉 Facundo Curuchet 
⁣⁣⁣⁣⁣⁣
¿Cuál tiene que ser el #JugadorMotomel del mes? ¡Comentá y ayudanos a elegirlo!⁣⁣⁣⁣⁣⁣
⁣⁣⁣⁣⁣⁣
Tenés tiempo hasta el 09/09. Bases y condiciones en el link de nuestra bio.⁣⁣
⁣⁣⁣⁣⁣⁣﻿
#MotomelTeBanca #Sorteo #bici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59423376"/>
                  </a:ext>
                </a:extLst>
              </a:tr>
            </a:tbl>
          </a:graphicData>
        </a:graphic>
      </p:graphicFrame>
      <p:sp>
        <p:nvSpPr>
          <p:cNvPr id="4" name="Text Placeholder 3">
            <a:extLst>
              <a:ext uri="{FF2B5EF4-FFF2-40B4-BE49-F238E27FC236}">
                <a16:creationId xmlns:a16="http://schemas.microsoft.com/office/drawing/2014/main" id="{CF1137D5-FEDC-42E4-BB0D-2984C3C8D153}"/>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0623945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08137-B209-4AAB-9DD5-DDB18526F981}"/>
              </a:ext>
            </a:extLst>
          </p:cNvPr>
          <p:cNvSpPr>
            <a:spLocks noGrp="1"/>
          </p:cNvSpPr>
          <p:nvPr>
            <p:ph type="title"/>
          </p:nvPr>
        </p:nvSpPr>
        <p:spPr/>
        <p:txBody>
          <a:bodyPr/>
          <a:lstStyle/>
          <a:p>
            <a:r>
              <a:rPr lang="en-US"/>
              <a:t>Facebook Post Table + Reactions | Motomel - 13 of 19</a:t>
            </a:r>
          </a:p>
        </p:txBody>
      </p:sp>
      <p:graphicFrame>
        <p:nvGraphicFramePr>
          <p:cNvPr id="5" name="Table Placeholder 4">
            <a:extLst>
              <a:ext uri="{FF2B5EF4-FFF2-40B4-BE49-F238E27FC236}">
                <a16:creationId xmlns:a16="http://schemas.microsoft.com/office/drawing/2014/main" id="{C1511447-CFDD-41CD-8440-BCB051879285}"/>
              </a:ext>
            </a:extLst>
          </p:cNvPr>
          <p:cNvGraphicFramePr>
            <a:graphicFrameLocks noGrp="1"/>
          </p:cNvGraphicFramePr>
          <p:nvPr>
            <p:ph type="tbl" sz="quarter" idx="13"/>
            <p:extLst>
              <p:ext uri="{D42A27DB-BD31-4B8C-83A1-F6EECF244321}">
                <p14:modId xmlns:p14="http://schemas.microsoft.com/office/powerpoint/2010/main" val="128104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96602314"/>
                    </a:ext>
                  </a:extLst>
                </a:gridCol>
                <a:gridCol w="493776">
                  <a:extLst>
                    <a:ext uri="{9D8B030D-6E8A-4147-A177-3AD203B41FA5}">
                      <a16:colId xmlns:a16="http://schemas.microsoft.com/office/drawing/2014/main" val="1462112946"/>
                    </a:ext>
                  </a:extLst>
                </a:gridCol>
                <a:gridCol w="493776">
                  <a:extLst>
                    <a:ext uri="{9D8B030D-6E8A-4147-A177-3AD203B41FA5}">
                      <a16:colId xmlns:a16="http://schemas.microsoft.com/office/drawing/2014/main" val="2983344952"/>
                    </a:ext>
                  </a:extLst>
                </a:gridCol>
                <a:gridCol w="493776">
                  <a:extLst>
                    <a:ext uri="{9D8B030D-6E8A-4147-A177-3AD203B41FA5}">
                      <a16:colId xmlns:a16="http://schemas.microsoft.com/office/drawing/2014/main" val="2300274314"/>
                    </a:ext>
                  </a:extLst>
                </a:gridCol>
                <a:gridCol w="493776">
                  <a:extLst>
                    <a:ext uri="{9D8B030D-6E8A-4147-A177-3AD203B41FA5}">
                      <a16:colId xmlns:a16="http://schemas.microsoft.com/office/drawing/2014/main" val="1799088294"/>
                    </a:ext>
                  </a:extLst>
                </a:gridCol>
                <a:gridCol w="493776">
                  <a:extLst>
                    <a:ext uri="{9D8B030D-6E8A-4147-A177-3AD203B41FA5}">
                      <a16:colId xmlns:a16="http://schemas.microsoft.com/office/drawing/2014/main" val="1256398240"/>
                    </a:ext>
                  </a:extLst>
                </a:gridCol>
                <a:gridCol w="493776">
                  <a:extLst>
                    <a:ext uri="{9D8B030D-6E8A-4147-A177-3AD203B41FA5}">
                      <a16:colId xmlns:a16="http://schemas.microsoft.com/office/drawing/2014/main" val="1128290301"/>
                    </a:ext>
                  </a:extLst>
                </a:gridCol>
                <a:gridCol w="493776">
                  <a:extLst>
                    <a:ext uri="{9D8B030D-6E8A-4147-A177-3AD203B41FA5}">
                      <a16:colId xmlns:a16="http://schemas.microsoft.com/office/drawing/2014/main" val="4239008136"/>
                    </a:ext>
                  </a:extLst>
                </a:gridCol>
                <a:gridCol w="493776">
                  <a:extLst>
                    <a:ext uri="{9D8B030D-6E8A-4147-A177-3AD203B41FA5}">
                      <a16:colId xmlns:a16="http://schemas.microsoft.com/office/drawing/2014/main" val="917986904"/>
                    </a:ext>
                  </a:extLst>
                </a:gridCol>
                <a:gridCol w="493776">
                  <a:extLst>
                    <a:ext uri="{9D8B030D-6E8A-4147-A177-3AD203B41FA5}">
                      <a16:colId xmlns:a16="http://schemas.microsoft.com/office/drawing/2014/main" val="3884914372"/>
                    </a:ext>
                  </a:extLst>
                </a:gridCol>
                <a:gridCol w="493776">
                  <a:extLst>
                    <a:ext uri="{9D8B030D-6E8A-4147-A177-3AD203B41FA5}">
                      <a16:colId xmlns:a16="http://schemas.microsoft.com/office/drawing/2014/main" val="4034722341"/>
                    </a:ext>
                  </a:extLst>
                </a:gridCol>
                <a:gridCol w="493776">
                  <a:extLst>
                    <a:ext uri="{9D8B030D-6E8A-4147-A177-3AD203B41FA5}">
                      <a16:colId xmlns:a16="http://schemas.microsoft.com/office/drawing/2014/main" val="2276084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67568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- 2021-11-24 11:48:19</a:t>
                      </a:r>
                      <a:r>
                        <a:rPr kumimoji="0" lang="en-US" sz="1000" b="0" i="0" u="none" strike="noStrike" kern="1200" cap="none" spc="0" normalizeH="0" baseline="0" noProof="0">
                          <a:ln>
                            <a:noFill/>
                          </a:ln>
                          <a:solidFill>
                            <a:prstClr val="black"/>
                          </a:solidFill>
                          <a:effectLst/>
                          <a:uLnTx/>
                          <a:uFillTx/>
                          <a:latin typeface="+mn-lt"/>
                          <a:ea typeface="+mn-ea"/>
                          <a:cs typeface="+mn-cs"/>
                        </a:rPr>
                        <a:t>
 La 𝐒𝐤𝐮𝐚 𝟏𝟓𝟎, con un diseño deportivo y estilo único, es la moto para 𝐮𝐬𝐨 𝐎𝐍/𝐎𝐅𝐅 que estabas buscando.
Desde nuestra web vas a poder conocer todos sus detalles! Ingresá visitando el link en nuestra bio.
#MotomelTeBanca #Motomel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30741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 - 2021-08-08 14:00:56</a:t>
                      </a:r>
                      <a:r>
                        <a:rPr kumimoji="0" lang="es-ES" sz="1000" b="0" i="0" u="none" strike="noStrike" kern="1200" cap="none" spc="0" normalizeH="0" baseline="0" noProof="0">
                          <a:ln>
                            <a:noFill/>
                          </a:ln>
                          <a:solidFill>
                            <a:prstClr val="black"/>
                          </a:solidFill>
                          <a:effectLst/>
                          <a:uLnTx/>
                          <a:uFillTx/>
                          <a:latin typeface="+mn-lt"/>
                          <a:ea typeface="+mn-ea"/>
                          <a:cs typeface="+mn-cs"/>
                        </a:rPr>
                        <a:t>
 Descubrí tu mejor versión con la Exclusive LT.
Una moda de la que no te vas a querer bajar🔥🛵
#Zanella #ExclusiveLT #NosImpulsaNuestraHistoria⁣
#TuMejorVersión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099253005"/>
                  </a:ext>
                </a:extLst>
              </a:tr>
            </a:tbl>
          </a:graphicData>
        </a:graphic>
      </p:graphicFrame>
      <p:sp>
        <p:nvSpPr>
          <p:cNvPr id="4" name="Text Placeholder 3">
            <a:extLst>
              <a:ext uri="{FF2B5EF4-FFF2-40B4-BE49-F238E27FC236}">
                <a16:creationId xmlns:a16="http://schemas.microsoft.com/office/drawing/2014/main" id="{3FCE56C9-A20D-4071-8F0B-3DE89C7EF246}"/>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4284033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50BAA-F95F-4876-8D53-055DDC0E4616}"/>
              </a:ext>
            </a:extLst>
          </p:cNvPr>
          <p:cNvSpPr>
            <a:spLocks noGrp="1"/>
          </p:cNvSpPr>
          <p:nvPr>
            <p:ph type="title"/>
          </p:nvPr>
        </p:nvSpPr>
        <p:spPr/>
        <p:txBody>
          <a:bodyPr/>
          <a:lstStyle/>
          <a:p>
            <a:r>
              <a:rPr lang="en-US"/>
              <a:t>Facebook Post Table + Reactions | Motomel - 14 of 19</a:t>
            </a:r>
          </a:p>
        </p:txBody>
      </p:sp>
      <p:graphicFrame>
        <p:nvGraphicFramePr>
          <p:cNvPr id="5" name="Table Placeholder 4">
            <a:extLst>
              <a:ext uri="{FF2B5EF4-FFF2-40B4-BE49-F238E27FC236}">
                <a16:creationId xmlns:a16="http://schemas.microsoft.com/office/drawing/2014/main" id="{7B8A6C8B-59FF-46D1-8636-C0251386E2C4}"/>
              </a:ext>
            </a:extLst>
          </p:cNvPr>
          <p:cNvGraphicFramePr>
            <a:graphicFrameLocks noGrp="1"/>
          </p:cNvGraphicFramePr>
          <p:nvPr>
            <p:ph type="tbl" sz="quarter" idx="13"/>
            <p:extLst>
              <p:ext uri="{D42A27DB-BD31-4B8C-83A1-F6EECF244321}">
                <p14:modId xmlns:p14="http://schemas.microsoft.com/office/powerpoint/2010/main" val="1805942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71179275"/>
                    </a:ext>
                  </a:extLst>
                </a:gridCol>
                <a:gridCol w="493776">
                  <a:extLst>
                    <a:ext uri="{9D8B030D-6E8A-4147-A177-3AD203B41FA5}">
                      <a16:colId xmlns:a16="http://schemas.microsoft.com/office/drawing/2014/main" val="1475097637"/>
                    </a:ext>
                  </a:extLst>
                </a:gridCol>
                <a:gridCol w="493776">
                  <a:extLst>
                    <a:ext uri="{9D8B030D-6E8A-4147-A177-3AD203B41FA5}">
                      <a16:colId xmlns:a16="http://schemas.microsoft.com/office/drawing/2014/main" val="4232945771"/>
                    </a:ext>
                  </a:extLst>
                </a:gridCol>
                <a:gridCol w="493776">
                  <a:extLst>
                    <a:ext uri="{9D8B030D-6E8A-4147-A177-3AD203B41FA5}">
                      <a16:colId xmlns:a16="http://schemas.microsoft.com/office/drawing/2014/main" val="4209683615"/>
                    </a:ext>
                  </a:extLst>
                </a:gridCol>
                <a:gridCol w="493776">
                  <a:extLst>
                    <a:ext uri="{9D8B030D-6E8A-4147-A177-3AD203B41FA5}">
                      <a16:colId xmlns:a16="http://schemas.microsoft.com/office/drawing/2014/main" val="3480828745"/>
                    </a:ext>
                  </a:extLst>
                </a:gridCol>
                <a:gridCol w="493776">
                  <a:extLst>
                    <a:ext uri="{9D8B030D-6E8A-4147-A177-3AD203B41FA5}">
                      <a16:colId xmlns:a16="http://schemas.microsoft.com/office/drawing/2014/main" val="326496113"/>
                    </a:ext>
                  </a:extLst>
                </a:gridCol>
                <a:gridCol w="493776">
                  <a:extLst>
                    <a:ext uri="{9D8B030D-6E8A-4147-A177-3AD203B41FA5}">
                      <a16:colId xmlns:a16="http://schemas.microsoft.com/office/drawing/2014/main" val="1521117355"/>
                    </a:ext>
                  </a:extLst>
                </a:gridCol>
                <a:gridCol w="493776">
                  <a:extLst>
                    <a:ext uri="{9D8B030D-6E8A-4147-A177-3AD203B41FA5}">
                      <a16:colId xmlns:a16="http://schemas.microsoft.com/office/drawing/2014/main" val="3539733182"/>
                    </a:ext>
                  </a:extLst>
                </a:gridCol>
                <a:gridCol w="493776">
                  <a:extLst>
                    <a:ext uri="{9D8B030D-6E8A-4147-A177-3AD203B41FA5}">
                      <a16:colId xmlns:a16="http://schemas.microsoft.com/office/drawing/2014/main" val="87759059"/>
                    </a:ext>
                  </a:extLst>
                </a:gridCol>
                <a:gridCol w="493776">
                  <a:extLst>
                    <a:ext uri="{9D8B030D-6E8A-4147-A177-3AD203B41FA5}">
                      <a16:colId xmlns:a16="http://schemas.microsoft.com/office/drawing/2014/main" val="1436491541"/>
                    </a:ext>
                  </a:extLst>
                </a:gridCol>
                <a:gridCol w="493776">
                  <a:extLst>
                    <a:ext uri="{9D8B030D-6E8A-4147-A177-3AD203B41FA5}">
                      <a16:colId xmlns:a16="http://schemas.microsoft.com/office/drawing/2014/main" val="531055568"/>
                    </a:ext>
                  </a:extLst>
                </a:gridCol>
                <a:gridCol w="493776">
                  <a:extLst>
                    <a:ext uri="{9D8B030D-6E8A-4147-A177-3AD203B41FA5}">
                      <a16:colId xmlns:a16="http://schemas.microsoft.com/office/drawing/2014/main" val="2880565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45387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Zanella - 2021-08-18 17:30:02</a:t>
                      </a:r>
                      <a:r>
                        <a:rPr kumimoji="0" lang="en-US" sz="1000" b="0" i="0" u="none" strike="noStrike" kern="1200" cap="none" spc="0" normalizeH="0" baseline="0" noProof="0">
                          <a:ln>
                            <a:noFill/>
                          </a:ln>
                          <a:solidFill>
                            <a:prstClr val="black"/>
                          </a:solidFill>
                          <a:effectLst/>
                          <a:uLnTx/>
                          <a:uFillTx/>
                          <a:latin typeface="+mn-lt"/>
                          <a:ea typeface="+mn-ea"/>
                          <a:cs typeface="+mn-cs"/>
                        </a:rPr>
                        <a:t>
 Llegó la moto para pilotos reales 👉  RZ 650 MT
🔥 EDICIÓN LIMITADA 🔥
✅  Bicilíndrico DOHC 650cc 60 HP
✅  Inyección electrónica BOSCH EFI
✅  Frenos ABS
✅  Accesorios incluidos
¿Qué esperas para tener la tuya?🏍
#Zanella #CFMoto #RZ #RZ600MT  #REACHFORPROGRESS #CFMOTObyZanella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41455620"/>
                  </a:ext>
                </a:extLst>
              </a:tr>
            </a:tbl>
          </a:graphicData>
        </a:graphic>
      </p:graphicFrame>
      <p:sp>
        <p:nvSpPr>
          <p:cNvPr id="4" name="Text Placeholder 3">
            <a:extLst>
              <a:ext uri="{FF2B5EF4-FFF2-40B4-BE49-F238E27FC236}">
                <a16:creationId xmlns:a16="http://schemas.microsoft.com/office/drawing/2014/main" id="{9A1F5457-F031-45E4-908F-1DE63234D78D}"/>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41261452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5621C-2545-484B-B3DF-84C097165EE4}"/>
              </a:ext>
            </a:extLst>
          </p:cNvPr>
          <p:cNvSpPr>
            <a:spLocks noGrp="1"/>
          </p:cNvSpPr>
          <p:nvPr>
            <p:ph type="title"/>
          </p:nvPr>
        </p:nvSpPr>
        <p:spPr/>
        <p:txBody>
          <a:bodyPr/>
          <a:lstStyle/>
          <a:p>
            <a:r>
              <a:rPr lang="en-US"/>
              <a:t>Facebook Post Table + Reactions | Motomel - 15 of 19</a:t>
            </a:r>
          </a:p>
        </p:txBody>
      </p:sp>
      <p:graphicFrame>
        <p:nvGraphicFramePr>
          <p:cNvPr id="5" name="Table Placeholder 4">
            <a:extLst>
              <a:ext uri="{FF2B5EF4-FFF2-40B4-BE49-F238E27FC236}">
                <a16:creationId xmlns:a16="http://schemas.microsoft.com/office/drawing/2014/main" id="{7EC171FB-FE82-4482-AF80-92AFAF0F708C}"/>
              </a:ext>
            </a:extLst>
          </p:cNvPr>
          <p:cNvGraphicFramePr>
            <a:graphicFrameLocks noGrp="1"/>
          </p:cNvGraphicFramePr>
          <p:nvPr>
            <p:ph type="tbl" sz="quarter" idx="13"/>
            <p:extLst>
              <p:ext uri="{D42A27DB-BD31-4B8C-83A1-F6EECF244321}">
                <p14:modId xmlns:p14="http://schemas.microsoft.com/office/powerpoint/2010/main" val="3219764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76041769"/>
                    </a:ext>
                  </a:extLst>
                </a:gridCol>
                <a:gridCol w="493776">
                  <a:extLst>
                    <a:ext uri="{9D8B030D-6E8A-4147-A177-3AD203B41FA5}">
                      <a16:colId xmlns:a16="http://schemas.microsoft.com/office/drawing/2014/main" val="2837335298"/>
                    </a:ext>
                  </a:extLst>
                </a:gridCol>
                <a:gridCol w="493776">
                  <a:extLst>
                    <a:ext uri="{9D8B030D-6E8A-4147-A177-3AD203B41FA5}">
                      <a16:colId xmlns:a16="http://schemas.microsoft.com/office/drawing/2014/main" val="3774122451"/>
                    </a:ext>
                  </a:extLst>
                </a:gridCol>
                <a:gridCol w="493776">
                  <a:extLst>
                    <a:ext uri="{9D8B030D-6E8A-4147-A177-3AD203B41FA5}">
                      <a16:colId xmlns:a16="http://schemas.microsoft.com/office/drawing/2014/main" val="2013150406"/>
                    </a:ext>
                  </a:extLst>
                </a:gridCol>
                <a:gridCol w="493776">
                  <a:extLst>
                    <a:ext uri="{9D8B030D-6E8A-4147-A177-3AD203B41FA5}">
                      <a16:colId xmlns:a16="http://schemas.microsoft.com/office/drawing/2014/main" val="1639884715"/>
                    </a:ext>
                  </a:extLst>
                </a:gridCol>
                <a:gridCol w="493776">
                  <a:extLst>
                    <a:ext uri="{9D8B030D-6E8A-4147-A177-3AD203B41FA5}">
                      <a16:colId xmlns:a16="http://schemas.microsoft.com/office/drawing/2014/main" val="1076398073"/>
                    </a:ext>
                  </a:extLst>
                </a:gridCol>
                <a:gridCol w="493776">
                  <a:extLst>
                    <a:ext uri="{9D8B030D-6E8A-4147-A177-3AD203B41FA5}">
                      <a16:colId xmlns:a16="http://schemas.microsoft.com/office/drawing/2014/main" val="2824034484"/>
                    </a:ext>
                  </a:extLst>
                </a:gridCol>
                <a:gridCol w="493776">
                  <a:extLst>
                    <a:ext uri="{9D8B030D-6E8A-4147-A177-3AD203B41FA5}">
                      <a16:colId xmlns:a16="http://schemas.microsoft.com/office/drawing/2014/main" val="835990994"/>
                    </a:ext>
                  </a:extLst>
                </a:gridCol>
                <a:gridCol w="493776">
                  <a:extLst>
                    <a:ext uri="{9D8B030D-6E8A-4147-A177-3AD203B41FA5}">
                      <a16:colId xmlns:a16="http://schemas.microsoft.com/office/drawing/2014/main" val="3033863188"/>
                    </a:ext>
                  </a:extLst>
                </a:gridCol>
                <a:gridCol w="493776">
                  <a:extLst>
                    <a:ext uri="{9D8B030D-6E8A-4147-A177-3AD203B41FA5}">
                      <a16:colId xmlns:a16="http://schemas.microsoft.com/office/drawing/2014/main" val="3948646784"/>
                    </a:ext>
                  </a:extLst>
                </a:gridCol>
                <a:gridCol w="493776">
                  <a:extLst>
                    <a:ext uri="{9D8B030D-6E8A-4147-A177-3AD203B41FA5}">
                      <a16:colId xmlns:a16="http://schemas.microsoft.com/office/drawing/2014/main" val="3053823635"/>
                    </a:ext>
                  </a:extLst>
                </a:gridCol>
                <a:gridCol w="493776">
                  <a:extLst>
                    <a:ext uri="{9D8B030D-6E8A-4147-A177-3AD203B41FA5}">
                      <a16:colId xmlns:a16="http://schemas.microsoft.com/office/drawing/2014/main" val="14822424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65810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- 2021-08-05 15:44:08</a:t>
                      </a:r>
                      <a:r>
                        <a:rPr kumimoji="0" lang="en-US" sz="1000" b="0" i="0" u="none" strike="noStrike" kern="1200" cap="none" spc="0" normalizeH="0" baseline="0" noProof="0">
                          <a:ln>
                            <a:noFill/>
                          </a:ln>
                          <a:solidFill>
                            <a:prstClr val="black"/>
                          </a:solidFill>
                          <a:effectLst/>
                          <a:uLnTx/>
                          <a:uFillTx/>
                          <a:latin typeface="+mn-lt"/>
                          <a:ea typeface="+mn-ea"/>
                          <a:cs typeface="+mn-cs"/>
                        </a:rPr>
                        <a:t>
 La 𝐒𝐤𝐮𝐚 𝟏𝟓𝟎 𝐕𝟔 resulta ser una moto muy equilibrada para el uso ON/OFF urbano. Posee las características que necesitás para que te banquen en el camino:⁣
⁣
﻿ ✅Motor: monocilindrico 4T⁣
﻿ ✅Cilindrada 150 cc⁣
﻿ ✅Caja 5 velocidades⁣
✅ Arranque: eléctrico y por patada﻿⁣
﻿⁣
¿Ya probaste la #Skua 150? Viví la experiencia #Motomel.⁣
⁣
⁣
#MotomelTeBanca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05199270"/>
                  </a:ext>
                </a:extLst>
              </a:tr>
            </a:tbl>
          </a:graphicData>
        </a:graphic>
      </p:graphicFrame>
      <p:sp>
        <p:nvSpPr>
          <p:cNvPr id="4" name="Text Placeholder 3">
            <a:extLst>
              <a:ext uri="{FF2B5EF4-FFF2-40B4-BE49-F238E27FC236}">
                <a16:creationId xmlns:a16="http://schemas.microsoft.com/office/drawing/2014/main" id="{7B6FA8BF-0ED7-426D-8D14-27B7611DA312}"/>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4738803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775CB-CA9B-4853-9AD7-761D6B27BC2D}"/>
              </a:ext>
            </a:extLst>
          </p:cNvPr>
          <p:cNvSpPr>
            <a:spLocks noGrp="1"/>
          </p:cNvSpPr>
          <p:nvPr>
            <p:ph type="title"/>
          </p:nvPr>
        </p:nvSpPr>
        <p:spPr/>
        <p:txBody>
          <a:bodyPr/>
          <a:lstStyle/>
          <a:p>
            <a:r>
              <a:rPr lang="en-US"/>
              <a:t>Facebook Post Table + Reactions | Motomel - 16 of 19</a:t>
            </a:r>
          </a:p>
        </p:txBody>
      </p:sp>
      <p:graphicFrame>
        <p:nvGraphicFramePr>
          <p:cNvPr id="5" name="Table Placeholder 4">
            <a:extLst>
              <a:ext uri="{FF2B5EF4-FFF2-40B4-BE49-F238E27FC236}">
                <a16:creationId xmlns:a16="http://schemas.microsoft.com/office/drawing/2014/main" id="{DE0E559D-8D3C-45CD-A94D-5815743F4A4C}"/>
              </a:ext>
            </a:extLst>
          </p:cNvPr>
          <p:cNvGraphicFramePr>
            <a:graphicFrameLocks noGrp="1"/>
          </p:cNvGraphicFramePr>
          <p:nvPr>
            <p:ph type="tbl" sz="quarter" idx="13"/>
            <p:extLst>
              <p:ext uri="{D42A27DB-BD31-4B8C-83A1-F6EECF244321}">
                <p14:modId xmlns:p14="http://schemas.microsoft.com/office/powerpoint/2010/main" val="1026852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09707018"/>
                    </a:ext>
                  </a:extLst>
                </a:gridCol>
                <a:gridCol w="493776">
                  <a:extLst>
                    <a:ext uri="{9D8B030D-6E8A-4147-A177-3AD203B41FA5}">
                      <a16:colId xmlns:a16="http://schemas.microsoft.com/office/drawing/2014/main" val="3202881673"/>
                    </a:ext>
                  </a:extLst>
                </a:gridCol>
                <a:gridCol w="493776">
                  <a:extLst>
                    <a:ext uri="{9D8B030D-6E8A-4147-A177-3AD203B41FA5}">
                      <a16:colId xmlns:a16="http://schemas.microsoft.com/office/drawing/2014/main" val="3852169560"/>
                    </a:ext>
                  </a:extLst>
                </a:gridCol>
                <a:gridCol w="493776">
                  <a:extLst>
                    <a:ext uri="{9D8B030D-6E8A-4147-A177-3AD203B41FA5}">
                      <a16:colId xmlns:a16="http://schemas.microsoft.com/office/drawing/2014/main" val="3964511018"/>
                    </a:ext>
                  </a:extLst>
                </a:gridCol>
                <a:gridCol w="493776">
                  <a:extLst>
                    <a:ext uri="{9D8B030D-6E8A-4147-A177-3AD203B41FA5}">
                      <a16:colId xmlns:a16="http://schemas.microsoft.com/office/drawing/2014/main" val="2788773295"/>
                    </a:ext>
                  </a:extLst>
                </a:gridCol>
                <a:gridCol w="493776">
                  <a:extLst>
                    <a:ext uri="{9D8B030D-6E8A-4147-A177-3AD203B41FA5}">
                      <a16:colId xmlns:a16="http://schemas.microsoft.com/office/drawing/2014/main" val="3490375370"/>
                    </a:ext>
                  </a:extLst>
                </a:gridCol>
                <a:gridCol w="493776">
                  <a:extLst>
                    <a:ext uri="{9D8B030D-6E8A-4147-A177-3AD203B41FA5}">
                      <a16:colId xmlns:a16="http://schemas.microsoft.com/office/drawing/2014/main" val="3005158531"/>
                    </a:ext>
                  </a:extLst>
                </a:gridCol>
                <a:gridCol w="493776">
                  <a:extLst>
                    <a:ext uri="{9D8B030D-6E8A-4147-A177-3AD203B41FA5}">
                      <a16:colId xmlns:a16="http://schemas.microsoft.com/office/drawing/2014/main" val="3955808203"/>
                    </a:ext>
                  </a:extLst>
                </a:gridCol>
                <a:gridCol w="493776">
                  <a:extLst>
                    <a:ext uri="{9D8B030D-6E8A-4147-A177-3AD203B41FA5}">
                      <a16:colId xmlns:a16="http://schemas.microsoft.com/office/drawing/2014/main" val="1755526742"/>
                    </a:ext>
                  </a:extLst>
                </a:gridCol>
                <a:gridCol w="493776">
                  <a:extLst>
                    <a:ext uri="{9D8B030D-6E8A-4147-A177-3AD203B41FA5}">
                      <a16:colId xmlns:a16="http://schemas.microsoft.com/office/drawing/2014/main" val="2634912537"/>
                    </a:ext>
                  </a:extLst>
                </a:gridCol>
                <a:gridCol w="493776">
                  <a:extLst>
                    <a:ext uri="{9D8B030D-6E8A-4147-A177-3AD203B41FA5}">
                      <a16:colId xmlns:a16="http://schemas.microsoft.com/office/drawing/2014/main" val="344942146"/>
                    </a:ext>
                  </a:extLst>
                </a:gridCol>
                <a:gridCol w="493776">
                  <a:extLst>
                    <a:ext uri="{9D8B030D-6E8A-4147-A177-3AD203B41FA5}">
                      <a16:colId xmlns:a16="http://schemas.microsoft.com/office/drawing/2014/main" val="1946457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2033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- 2021-01-18 17:20:03</a:t>
                      </a:r>
                      <a:r>
                        <a:rPr kumimoji="0" lang="en-US" sz="1000" b="0" i="0" u="none" strike="noStrike" kern="1200" cap="none" spc="0" normalizeH="0" baseline="0" noProof="0">
                          <a:ln>
                            <a:noFill/>
                          </a:ln>
                          <a:solidFill>
                            <a:prstClr val="black"/>
                          </a:solidFill>
                          <a:effectLst/>
                          <a:uLnTx/>
                          <a:uFillTx/>
                          <a:latin typeface="+mn-lt"/>
                          <a:ea typeface="+mn-ea"/>
                          <a:cs typeface="+mn-cs"/>
                        </a:rPr>
                        <a:t>
 Verano, ruta y aventura. 👉Momento ideal para emprender un viaje en moto. Elegí el destino que quieras, la Skua Adventure 250 fue diseñada para superar los límites.😎⁣⁣
Recordemos seguir con todos los cuidados necesarios. ⁣⁣⁣
Y vos, ¿𝐀 𝐝𝐨́𝐧𝐝𝐞 𝐭𝐞 𝐢𝐫𝐢́𝐚𝐬 𝐜𝐨𝐧 𝐭𝐮 #𝐒𝐤𝐮𝐚𝐀𝐝𝐯𝐞𝐧𝐭𝐮𝐫𝐞?⁣
⁣⁣⁣
#MotomelTeBanca⁣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4534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- 2021-01-04 17:35:19</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85644056"/>
                  </a:ext>
                </a:extLst>
              </a:tr>
            </a:tbl>
          </a:graphicData>
        </a:graphic>
      </p:graphicFrame>
      <p:sp>
        <p:nvSpPr>
          <p:cNvPr id="4" name="Text Placeholder 3">
            <a:extLst>
              <a:ext uri="{FF2B5EF4-FFF2-40B4-BE49-F238E27FC236}">
                <a16:creationId xmlns:a16="http://schemas.microsoft.com/office/drawing/2014/main" id="{27D9C981-4D5C-42F1-BA62-45215C4FDF94}"/>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6069031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F5A1D-2598-4400-884F-24F733DFFE46}"/>
              </a:ext>
            </a:extLst>
          </p:cNvPr>
          <p:cNvSpPr>
            <a:spLocks noGrp="1"/>
          </p:cNvSpPr>
          <p:nvPr>
            <p:ph type="title"/>
          </p:nvPr>
        </p:nvSpPr>
        <p:spPr/>
        <p:txBody>
          <a:bodyPr/>
          <a:lstStyle/>
          <a:p>
            <a:r>
              <a:rPr lang="en-US"/>
              <a:t>Facebook Post Table + Reactions | Motomel - 17 of 19</a:t>
            </a:r>
          </a:p>
        </p:txBody>
      </p:sp>
      <p:graphicFrame>
        <p:nvGraphicFramePr>
          <p:cNvPr id="5" name="Table Placeholder 4">
            <a:extLst>
              <a:ext uri="{FF2B5EF4-FFF2-40B4-BE49-F238E27FC236}">
                <a16:creationId xmlns:a16="http://schemas.microsoft.com/office/drawing/2014/main" id="{D8E3F365-A4D8-419D-9B37-7A8967923874}"/>
              </a:ext>
            </a:extLst>
          </p:cNvPr>
          <p:cNvGraphicFramePr>
            <a:graphicFrameLocks noGrp="1"/>
          </p:cNvGraphicFramePr>
          <p:nvPr>
            <p:ph type="tbl" sz="quarter" idx="13"/>
            <p:extLst>
              <p:ext uri="{D42A27DB-BD31-4B8C-83A1-F6EECF244321}">
                <p14:modId xmlns:p14="http://schemas.microsoft.com/office/powerpoint/2010/main" val="1858457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1878131"/>
                    </a:ext>
                  </a:extLst>
                </a:gridCol>
                <a:gridCol w="493776">
                  <a:extLst>
                    <a:ext uri="{9D8B030D-6E8A-4147-A177-3AD203B41FA5}">
                      <a16:colId xmlns:a16="http://schemas.microsoft.com/office/drawing/2014/main" val="1848145021"/>
                    </a:ext>
                  </a:extLst>
                </a:gridCol>
                <a:gridCol w="493776">
                  <a:extLst>
                    <a:ext uri="{9D8B030D-6E8A-4147-A177-3AD203B41FA5}">
                      <a16:colId xmlns:a16="http://schemas.microsoft.com/office/drawing/2014/main" val="2111034796"/>
                    </a:ext>
                  </a:extLst>
                </a:gridCol>
                <a:gridCol w="493776">
                  <a:extLst>
                    <a:ext uri="{9D8B030D-6E8A-4147-A177-3AD203B41FA5}">
                      <a16:colId xmlns:a16="http://schemas.microsoft.com/office/drawing/2014/main" val="1983302754"/>
                    </a:ext>
                  </a:extLst>
                </a:gridCol>
                <a:gridCol w="493776">
                  <a:extLst>
                    <a:ext uri="{9D8B030D-6E8A-4147-A177-3AD203B41FA5}">
                      <a16:colId xmlns:a16="http://schemas.microsoft.com/office/drawing/2014/main" val="409367914"/>
                    </a:ext>
                  </a:extLst>
                </a:gridCol>
                <a:gridCol w="493776">
                  <a:extLst>
                    <a:ext uri="{9D8B030D-6E8A-4147-A177-3AD203B41FA5}">
                      <a16:colId xmlns:a16="http://schemas.microsoft.com/office/drawing/2014/main" val="835595288"/>
                    </a:ext>
                  </a:extLst>
                </a:gridCol>
                <a:gridCol w="493776">
                  <a:extLst>
                    <a:ext uri="{9D8B030D-6E8A-4147-A177-3AD203B41FA5}">
                      <a16:colId xmlns:a16="http://schemas.microsoft.com/office/drawing/2014/main" val="922477120"/>
                    </a:ext>
                  </a:extLst>
                </a:gridCol>
                <a:gridCol w="493776">
                  <a:extLst>
                    <a:ext uri="{9D8B030D-6E8A-4147-A177-3AD203B41FA5}">
                      <a16:colId xmlns:a16="http://schemas.microsoft.com/office/drawing/2014/main" val="2033812738"/>
                    </a:ext>
                  </a:extLst>
                </a:gridCol>
                <a:gridCol w="493776">
                  <a:extLst>
                    <a:ext uri="{9D8B030D-6E8A-4147-A177-3AD203B41FA5}">
                      <a16:colId xmlns:a16="http://schemas.microsoft.com/office/drawing/2014/main" val="3564842422"/>
                    </a:ext>
                  </a:extLst>
                </a:gridCol>
                <a:gridCol w="493776">
                  <a:extLst>
                    <a:ext uri="{9D8B030D-6E8A-4147-A177-3AD203B41FA5}">
                      <a16:colId xmlns:a16="http://schemas.microsoft.com/office/drawing/2014/main" val="454647973"/>
                    </a:ext>
                  </a:extLst>
                </a:gridCol>
                <a:gridCol w="493776">
                  <a:extLst>
                    <a:ext uri="{9D8B030D-6E8A-4147-A177-3AD203B41FA5}">
                      <a16:colId xmlns:a16="http://schemas.microsoft.com/office/drawing/2014/main" val="3000628539"/>
                    </a:ext>
                  </a:extLst>
                </a:gridCol>
                <a:gridCol w="493776">
                  <a:extLst>
                    <a:ext uri="{9D8B030D-6E8A-4147-A177-3AD203B41FA5}">
                      <a16:colId xmlns:a16="http://schemas.microsoft.com/office/drawing/2014/main" val="1471731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96230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- 2021-11-29 17:12:32</a:t>
                      </a:r>
                      <a:r>
                        <a:rPr kumimoji="0" lang="es-ES" sz="1000" b="0" i="0" u="none" strike="noStrike" kern="1200" cap="none" spc="0" normalizeH="0" baseline="0" noProof="0">
                          <a:ln>
                            <a:noFill/>
                          </a:ln>
                          <a:solidFill>
                            <a:prstClr val="black"/>
                          </a:solidFill>
                          <a:effectLst/>
                          <a:uLnTx/>
                          <a:uFillTx/>
                          <a:latin typeface="+mn-lt"/>
                          <a:ea typeface="+mn-ea"/>
                          <a:cs typeface="+mn-cs"/>
                        </a:rPr>
                        <a:t>
 Subite a tu primera moto.
La 𝐁𝐥𝐢𝐭𝐳 𝟏𝟏𝟎 𝐀𝐮𝐭𝐨𝐦𝐚́𝐭𝐢𝐜𝐚 es perfecta para ﻿moverte por la ciudad sin complicaciones.
De fácil manejo, es ideal para ir al trabajo, la facultad o a donde necesites.
Desde nuestra web vas a poder conocer todos sus detalles! Ingresá visitando el link en nuestra bio.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78545671"/>
                  </a:ext>
                </a:extLst>
              </a:tr>
            </a:tbl>
          </a:graphicData>
        </a:graphic>
      </p:graphicFrame>
      <p:sp>
        <p:nvSpPr>
          <p:cNvPr id="4" name="Text Placeholder 3">
            <a:extLst>
              <a:ext uri="{FF2B5EF4-FFF2-40B4-BE49-F238E27FC236}">
                <a16:creationId xmlns:a16="http://schemas.microsoft.com/office/drawing/2014/main" id="{FD456363-0D35-4352-A8D3-1077F82610EF}"/>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8750501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DC8F1-DC84-4971-B3C2-3D42B91063D7}"/>
              </a:ext>
            </a:extLst>
          </p:cNvPr>
          <p:cNvSpPr>
            <a:spLocks noGrp="1"/>
          </p:cNvSpPr>
          <p:nvPr>
            <p:ph type="title"/>
          </p:nvPr>
        </p:nvSpPr>
        <p:spPr/>
        <p:txBody>
          <a:bodyPr/>
          <a:lstStyle/>
          <a:p>
            <a:r>
              <a:rPr lang="en-US"/>
              <a:t>Facebook Post Table + Reactions | Motomel - 18 of 19</a:t>
            </a:r>
          </a:p>
        </p:txBody>
      </p:sp>
      <p:graphicFrame>
        <p:nvGraphicFramePr>
          <p:cNvPr id="5" name="Table Placeholder 4">
            <a:extLst>
              <a:ext uri="{FF2B5EF4-FFF2-40B4-BE49-F238E27FC236}">
                <a16:creationId xmlns:a16="http://schemas.microsoft.com/office/drawing/2014/main" id="{54E321DD-00BF-401F-8EFD-9CFB571EDE51}"/>
              </a:ext>
            </a:extLst>
          </p:cNvPr>
          <p:cNvGraphicFramePr>
            <a:graphicFrameLocks noGrp="1"/>
          </p:cNvGraphicFramePr>
          <p:nvPr>
            <p:ph type="tbl" sz="quarter" idx="13"/>
            <p:extLst>
              <p:ext uri="{D42A27DB-BD31-4B8C-83A1-F6EECF244321}">
                <p14:modId xmlns:p14="http://schemas.microsoft.com/office/powerpoint/2010/main" val="1641498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58323914"/>
                    </a:ext>
                  </a:extLst>
                </a:gridCol>
                <a:gridCol w="493776">
                  <a:extLst>
                    <a:ext uri="{9D8B030D-6E8A-4147-A177-3AD203B41FA5}">
                      <a16:colId xmlns:a16="http://schemas.microsoft.com/office/drawing/2014/main" val="3598293915"/>
                    </a:ext>
                  </a:extLst>
                </a:gridCol>
                <a:gridCol w="493776">
                  <a:extLst>
                    <a:ext uri="{9D8B030D-6E8A-4147-A177-3AD203B41FA5}">
                      <a16:colId xmlns:a16="http://schemas.microsoft.com/office/drawing/2014/main" val="3036511368"/>
                    </a:ext>
                  </a:extLst>
                </a:gridCol>
                <a:gridCol w="493776">
                  <a:extLst>
                    <a:ext uri="{9D8B030D-6E8A-4147-A177-3AD203B41FA5}">
                      <a16:colId xmlns:a16="http://schemas.microsoft.com/office/drawing/2014/main" val="1337142098"/>
                    </a:ext>
                  </a:extLst>
                </a:gridCol>
                <a:gridCol w="493776">
                  <a:extLst>
                    <a:ext uri="{9D8B030D-6E8A-4147-A177-3AD203B41FA5}">
                      <a16:colId xmlns:a16="http://schemas.microsoft.com/office/drawing/2014/main" val="3884015692"/>
                    </a:ext>
                  </a:extLst>
                </a:gridCol>
                <a:gridCol w="493776">
                  <a:extLst>
                    <a:ext uri="{9D8B030D-6E8A-4147-A177-3AD203B41FA5}">
                      <a16:colId xmlns:a16="http://schemas.microsoft.com/office/drawing/2014/main" val="2959553302"/>
                    </a:ext>
                  </a:extLst>
                </a:gridCol>
                <a:gridCol w="493776">
                  <a:extLst>
                    <a:ext uri="{9D8B030D-6E8A-4147-A177-3AD203B41FA5}">
                      <a16:colId xmlns:a16="http://schemas.microsoft.com/office/drawing/2014/main" val="2557019964"/>
                    </a:ext>
                  </a:extLst>
                </a:gridCol>
                <a:gridCol w="493776">
                  <a:extLst>
                    <a:ext uri="{9D8B030D-6E8A-4147-A177-3AD203B41FA5}">
                      <a16:colId xmlns:a16="http://schemas.microsoft.com/office/drawing/2014/main" val="2643177786"/>
                    </a:ext>
                  </a:extLst>
                </a:gridCol>
                <a:gridCol w="493776">
                  <a:extLst>
                    <a:ext uri="{9D8B030D-6E8A-4147-A177-3AD203B41FA5}">
                      <a16:colId xmlns:a16="http://schemas.microsoft.com/office/drawing/2014/main" val="596053754"/>
                    </a:ext>
                  </a:extLst>
                </a:gridCol>
                <a:gridCol w="493776">
                  <a:extLst>
                    <a:ext uri="{9D8B030D-6E8A-4147-A177-3AD203B41FA5}">
                      <a16:colId xmlns:a16="http://schemas.microsoft.com/office/drawing/2014/main" val="3027769948"/>
                    </a:ext>
                  </a:extLst>
                </a:gridCol>
                <a:gridCol w="493776">
                  <a:extLst>
                    <a:ext uri="{9D8B030D-6E8A-4147-A177-3AD203B41FA5}">
                      <a16:colId xmlns:a16="http://schemas.microsoft.com/office/drawing/2014/main" val="2283749585"/>
                    </a:ext>
                  </a:extLst>
                </a:gridCol>
                <a:gridCol w="493776">
                  <a:extLst>
                    <a:ext uri="{9D8B030D-6E8A-4147-A177-3AD203B41FA5}">
                      <a16:colId xmlns:a16="http://schemas.microsoft.com/office/drawing/2014/main" val="2514650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47551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- 2021-07-08 18:17:16</a:t>
                      </a:r>
                      <a:r>
                        <a:rPr kumimoji="0" lang="es-ES" sz="1000" b="0" i="0" u="none" strike="noStrike" kern="1200" cap="none" spc="0" normalizeH="0" baseline="0" noProof="0">
                          <a:ln>
                            <a:noFill/>
                          </a:ln>
                          <a:solidFill>
                            <a:prstClr val="black"/>
                          </a:solidFill>
                          <a:effectLst/>
                          <a:uLnTx/>
                          <a:uFillTx/>
                          <a:latin typeface="+mn-lt"/>
                          <a:ea typeface="+mn-ea"/>
                          <a:cs typeface="+mn-cs"/>
                        </a:rPr>
                        <a:t>
 La moto más elegida por los argentinos .#Blitz te banca. De gran comodidad para guardar el casco, la mochila y la cartera bajo su asiento. ⁣
⁣
Viví la experiencia Motomel.⁣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16724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- 2021-05-20 14:30:00</a:t>
                      </a:r>
                      <a:r>
                        <a:rPr kumimoji="0" lang="es-ES" sz="1000" b="0" i="0" u="none" strike="noStrike" kern="1200" cap="none" spc="0" normalizeH="0" baseline="0" noProof="0">
                          <a:ln>
                            <a:noFill/>
                          </a:ln>
                          <a:solidFill>
                            <a:prstClr val="black"/>
                          </a:solidFill>
                          <a:effectLst/>
                          <a:uLnTx/>
                          <a:uFillTx/>
                          <a:latin typeface="+mn-lt"/>
                          <a:ea typeface="+mn-ea"/>
                          <a:cs typeface="+mn-cs"/>
                        </a:rPr>
                        <a:t>
 La #Blitz 110 te acompaña en tu día a día. ⁣
⁣
Movete de forma económica y segura, es el medio de transporte que necesitás.⁣
⁣
⁣
#Motomel te 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25781543"/>
                  </a:ext>
                </a:extLst>
              </a:tr>
            </a:tbl>
          </a:graphicData>
        </a:graphic>
      </p:graphicFrame>
      <p:sp>
        <p:nvSpPr>
          <p:cNvPr id="4" name="Text Placeholder 3">
            <a:extLst>
              <a:ext uri="{FF2B5EF4-FFF2-40B4-BE49-F238E27FC236}">
                <a16:creationId xmlns:a16="http://schemas.microsoft.com/office/drawing/2014/main" id="{2F67F57B-2384-40DD-9B77-7B8A14BB06DF}"/>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0524980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1A367-585A-43A6-B9FA-EC0F2143491D}"/>
              </a:ext>
            </a:extLst>
          </p:cNvPr>
          <p:cNvSpPr>
            <a:spLocks noGrp="1"/>
          </p:cNvSpPr>
          <p:nvPr>
            <p:ph type="title"/>
          </p:nvPr>
        </p:nvSpPr>
        <p:spPr/>
        <p:txBody>
          <a:bodyPr/>
          <a:lstStyle/>
          <a:p>
            <a:r>
              <a:rPr lang="en-US"/>
              <a:t>Facebook Post Table + Reactions | Motomel - 19 of 19</a:t>
            </a:r>
          </a:p>
        </p:txBody>
      </p:sp>
      <p:graphicFrame>
        <p:nvGraphicFramePr>
          <p:cNvPr id="5" name="Table Placeholder 4">
            <a:extLst>
              <a:ext uri="{FF2B5EF4-FFF2-40B4-BE49-F238E27FC236}">
                <a16:creationId xmlns:a16="http://schemas.microsoft.com/office/drawing/2014/main" id="{380E6E35-C770-4DBB-8781-5E9F6BD98100}"/>
              </a:ext>
            </a:extLst>
          </p:cNvPr>
          <p:cNvGraphicFramePr>
            <a:graphicFrameLocks noGrp="1"/>
          </p:cNvGraphicFramePr>
          <p:nvPr>
            <p:ph type="tbl" sz="quarter" idx="13"/>
            <p:extLst>
              <p:ext uri="{D42A27DB-BD31-4B8C-83A1-F6EECF244321}">
                <p14:modId xmlns:p14="http://schemas.microsoft.com/office/powerpoint/2010/main" val="1184777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25385538"/>
                    </a:ext>
                  </a:extLst>
                </a:gridCol>
                <a:gridCol w="493776">
                  <a:extLst>
                    <a:ext uri="{9D8B030D-6E8A-4147-A177-3AD203B41FA5}">
                      <a16:colId xmlns:a16="http://schemas.microsoft.com/office/drawing/2014/main" val="2604451504"/>
                    </a:ext>
                  </a:extLst>
                </a:gridCol>
                <a:gridCol w="493776">
                  <a:extLst>
                    <a:ext uri="{9D8B030D-6E8A-4147-A177-3AD203B41FA5}">
                      <a16:colId xmlns:a16="http://schemas.microsoft.com/office/drawing/2014/main" val="3493053414"/>
                    </a:ext>
                  </a:extLst>
                </a:gridCol>
                <a:gridCol w="493776">
                  <a:extLst>
                    <a:ext uri="{9D8B030D-6E8A-4147-A177-3AD203B41FA5}">
                      <a16:colId xmlns:a16="http://schemas.microsoft.com/office/drawing/2014/main" val="40008992"/>
                    </a:ext>
                  </a:extLst>
                </a:gridCol>
                <a:gridCol w="493776">
                  <a:extLst>
                    <a:ext uri="{9D8B030D-6E8A-4147-A177-3AD203B41FA5}">
                      <a16:colId xmlns:a16="http://schemas.microsoft.com/office/drawing/2014/main" val="2845084544"/>
                    </a:ext>
                  </a:extLst>
                </a:gridCol>
                <a:gridCol w="493776">
                  <a:extLst>
                    <a:ext uri="{9D8B030D-6E8A-4147-A177-3AD203B41FA5}">
                      <a16:colId xmlns:a16="http://schemas.microsoft.com/office/drawing/2014/main" val="1242512470"/>
                    </a:ext>
                  </a:extLst>
                </a:gridCol>
                <a:gridCol w="493776">
                  <a:extLst>
                    <a:ext uri="{9D8B030D-6E8A-4147-A177-3AD203B41FA5}">
                      <a16:colId xmlns:a16="http://schemas.microsoft.com/office/drawing/2014/main" val="2275118808"/>
                    </a:ext>
                  </a:extLst>
                </a:gridCol>
                <a:gridCol w="493776">
                  <a:extLst>
                    <a:ext uri="{9D8B030D-6E8A-4147-A177-3AD203B41FA5}">
                      <a16:colId xmlns:a16="http://schemas.microsoft.com/office/drawing/2014/main" val="1099881255"/>
                    </a:ext>
                  </a:extLst>
                </a:gridCol>
                <a:gridCol w="493776">
                  <a:extLst>
                    <a:ext uri="{9D8B030D-6E8A-4147-A177-3AD203B41FA5}">
                      <a16:colId xmlns:a16="http://schemas.microsoft.com/office/drawing/2014/main" val="1218129496"/>
                    </a:ext>
                  </a:extLst>
                </a:gridCol>
                <a:gridCol w="493776">
                  <a:extLst>
                    <a:ext uri="{9D8B030D-6E8A-4147-A177-3AD203B41FA5}">
                      <a16:colId xmlns:a16="http://schemas.microsoft.com/office/drawing/2014/main" val="2594743505"/>
                    </a:ext>
                  </a:extLst>
                </a:gridCol>
                <a:gridCol w="493776">
                  <a:extLst>
                    <a:ext uri="{9D8B030D-6E8A-4147-A177-3AD203B41FA5}">
                      <a16:colId xmlns:a16="http://schemas.microsoft.com/office/drawing/2014/main" val="2651016885"/>
                    </a:ext>
                  </a:extLst>
                </a:gridCol>
                <a:gridCol w="493776">
                  <a:extLst>
                    <a:ext uri="{9D8B030D-6E8A-4147-A177-3AD203B41FA5}">
                      <a16:colId xmlns:a16="http://schemas.microsoft.com/office/drawing/2014/main" val="2155284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86146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- 2021-09-24 17:31:01</a:t>
                      </a:r>
                      <a:r>
                        <a:rPr kumimoji="0" lang="es-ES" sz="1000" b="0" i="0" u="none" strike="noStrike" kern="1200" cap="none" spc="0" normalizeH="0" baseline="0" noProof="0">
                          <a:ln>
                            <a:noFill/>
                          </a:ln>
                          <a:solidFill>
                            <a:prstClr val="black"/>
                          </a:solidFill>
                          <a:effectLst/>
                          <a:uLnTx/>
                          <a:uFillTx/>
                          <a:latin typeface="+mn-lt"/>
                          <a:ea typeface="+mn-ea"/>
                          <a:cs typeface="+mn-cs"/>
                        </a:rPr>
                        <a:t>
 Blitz una moto ideal para andar por la ciudad de una manera cómoda y económica gracias a su motor monocilíndrico 110cc economico y de bajo consumo.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04155855"/>
                  </a:ext>
                </a:extLst>
              </a:tr>
            </a:tbl>
          </a:graphicData>
        </a:graphic>
      </p:graphicFrame>
      <p:sp>
        <p:nvSpPr>
          <p:cNvPr id="4" name="Text Placeholder 3">
            <a:extLst>
              <a:ext uri="{FF2B5EF4-FFF2-40B4-BE49-F238E27FC236}">
                <a16:creationId xmlns:a16="http://schemas.microsoft.com/office/drawing/2014/main" id="{2EE91D4D-3C46-47E1-A297-E91C20372ED2}"/>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5233818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8E2B2-0430-4681-A737-4C61561DA615}"/>
              </a:ext>
            </a:extLst>
          </p:cNvPr>
          <p:cNvSpPr>
            <a:spLocks noGrp="1"/>
          </p:cNvSpPr>
          <p:nvPr>
            <p:ph type="title"/>
          </p:nvPr>
        </p:nvSpPr>
        <p:spPr/>
        <p:txBody>
          <a:bodyPr/>
          <a:lstStyle/>
          <a:p>
            <a:r>
              <a:rPr lang="en-US"/>
              <a:t>Facebook User Posts | Motomel</a:t>
            </a:r>
          </a:p>
        </p:txBody>
      </p:sp>
      <p:graphicFrame>
        <p:nvGraphicFramePr>
          <p:cNvPr id="6" name="Chart Placeholder 5">
            <a:extLst>
              <a:ext uri="{FF2B5EF4-FFF2-40B4-BE49-F238E27FC236}">
                <a16:creationId xmlns:a16="http://schemas.microsoft.com/office/drawing/2014/main" id="{39AC0755-85BF-4E62-85B0-161B5ADA7300}"/>
              </a:ext>
            </a:extLst>
          </p:cNvPr>
          <p:cNvGraphicFramePr>
            <a:graphicFrameLocks noGrp="1"/>
          </p:cNvGraphicFramePr>
          <p:nvPr>
            <p:ph type="chart" sz="quarter" idx="13"/>
            <p:extLst>
              <p:ext uri="{D42A27DB-BD31-4B8C-83A1-F6EECF244321}">
                <p14:modId xmlns:p14="http://schemas.microsoft.com/office/powerpoint/2010/main" val="813839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9576CF-4703-417D-B522-98B5D005B23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03F65B12-2AEA-45B9-821F-C6F874EA39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9185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1C37C-8BD7-47B6-B4DD-DB35DC74FE84}"/>
              </a:ext>
            </a:extLst>
          </p:cNvPr>
          <p:cNvSpPr>
            <a:spLocks noGrp="1"/>
          </p:cNvSpPr>
          <p:nvPr>
            <p:ph type="title"/>
          </p:nvPr>
        </p:nvSpPr>
        <p:spPr/>
        <p:txBody>
          <a:bodyPr/>
          <a:lstStyle/>
          <a:p>
            <a:r>
              <a:rPr lang="en-US"/>
              <a:t>Facebook User Posts Table | Motomel - 1 of 10</a:t>
            </a:r>
          </a:p>
        </p:txBody>
      </p:sp>
      <p:graphicFrame>
        <p:nvGraphicFramePr>
          <p:cNvPr id="5" name="Table Placeholder 4">
            <a:extLst>
              <a:ext uri="{FF2B5EF4-FFF2-40B4-BE49-F238E27FC236}">
                <a16:creationId xmlns:a16="http://schemas.microsoft.com/office/drawing/2014/main" id="{27EBE743-1A69-4A0A-8E7D-A0F2E9F6BD19}"/>
              </a:ext>
            </a:extLst>
          </p:cNvPr>
          <p:cNvGraphicFramePr>
            <a:graphicFrameLocks noGrp="1"/>
          </p:cNvGraphicFramePr>
          <p:nvPr>
            <p:ph type="tbl" sz="quarter" idx="13"/>
            <p:extLst>
              <p:ext uri="{D42A27DB-BD31-4B8C-83A1-F6EECF244321}">
                <p14:modId xmlns:p14="http://schemas.microsoft.com/office/powerpoint/2010/main" val="687649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033339161"/>
                    </a:ext>
                  </a:extLst>
                </a:gridCol>
                <a:gridCol w="1152144">
                  <a:extLst>
                    <a:ext uri="{9D8B030D-6E8A-4147-A177-3AD203B41FA5}">
                      <a16:colId xmlns:a16="http://schemas.microsoft.com/office/drawing/2014/main" val="4221238044"/>
                    </a:ext>
                  </a:extLst>
                </a:gridCol>
                <a:gridCol w="1152144">
                  <a:extLst>
                    <a:ext uri="{9D8B030D-6E8A-4147-A177-3AD203B41FA5}">
                      <a16:colId xmlns:a16="http://schemas.microsoft.com/office/drawing/2014/main" val="2539460268"/>
                    </a:ext>
                  </a:extLst>
                </a:gridCol>
                <a:gridCol w="1152144">
                  <a:extLst>
                    <a:ext uri="{9D8B030D-6E8A-4147-A177-3AD203B41FA5}">
                      <a16:colId xmlns:a16="http://schemas.microsoft.com/office/drawing/2014/main" val="541055542"/>
                    </a:ext>
                  </a:extLst>
                </a:gridCol>
                <a:gridCol w="1152144">
                  <a:extLst>
                    <a:ext uri="{9D8B030D-6E8A-4147-A177-3AD203B41FA5}">
                      <a16:colId xmlns:a16="http://schemas.microsoft.com/office/drawing/2014/main" val="1323266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83856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Corven Motos - 2021-01-19 10:28:00</a:t>
                      </a:r>
                      <a:r>
                        <a:rPr kumimoji="0" lang="en-US" sz="1000" b="0" i="0" u="none" strike="noStrike" kern="1200" cap="none" spc="0" normalizeH="0" baseline="0" noProof="0">
                          <a:ln>
                            <a:noFill/>
                          </a:ln>
                          <a:solidFill>
                            <a:prstClr val="black"/>
                          </a:solidFill>
                          <a:effectLst/>
                          <a:uLnTx/>
                          <a:uFillTx/>
                          <a:latin typeface="+mn-lt"/>
                          <a:ea typeface="+mn-ea"/>
                          <a:cs typeface="+mn-cs"/>
                        </a:rPr>
                        <a:t>
 Sacá hoy tu moto con tu DNI
⠀⠀⠀⠀⠀⠀⠀⠀⠀⠀
Envíanos tus datos por mensaje privado y te brindaremos más información 🏍🏍
⠀⠀⠀⠀⠀⠀⠀⠀⠀⠀
Corven Motos #Energy 110 
⠀⠀⠀⠀⠀⠀⠀⠀⠀⠀
🔹 Entrega .000 + 18 cuotas 🔹
⠀⠀⠀⠀⠀⠀⠀⠀⠀⠀
⠀⠀⠀⠀⠀⠀⠀⠀⠀⠀
Más info 👉  www.fullmotos.com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91404645"/>
                  </a:ext>
                </a:extLst>
              </a:tr>
            </a:tbl>
          </a:graphicData>
        </a:graphic>
      </p:graphicFrame>
      <p:sp>
        <p:nvSpPr>
          <p:cNvPr id="4" name="Text Placeholder 3">
            <a:extLst>
              <a:ext uri="{FF2B5EF4-FFF2-40B4-BE49-F238E27FC236}">
                <a16:creationId xmlns:a16="http://schemas.microsoft.com/office/drawing/2014/main" id="{C1628BDE-3829-483B-9F32-803B96FD6010}"/>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6485041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24E7E-5F03-4172-96E6-23C35689209E}"/>
              </a:ext>
            </a:extLst>
          </p:cNvPr>
          <p:cNvSpPr>
            <a:spLocks noGrp="1"/>
          </p:cNvSpPr>
          <p:nvPr>
            <p:ph type="title"/>
          </p:nvPr>
        </p:nvSpPr>
        <p:spPr/>
        <p:txBody>
          <a:bodyPr/>
          <a:lstStyle/>
          <a:p>
            <a:r>
              <a:rPr lang="en-US"/>
              <a:t>Facebook User Posts Table | Motomel - 2 of 10</a:t>
            </a:r>
          </a:p>
        </p:txBody>
      </p:sp>
      <p:graphicFrame>
        <p:nvGraphicFramePr>
          <p:cNvPr id="5" name="Table Placeholder 4">
            <a:extLst>
              <a:ext uri="{FF2B5EF4-FFF2-40B4-BE49-F238E27FC236}">
                <a16:creationId xmlns:a16="http://schemas.microsoft.com/office/drawing/2014/main" id="{B153E8B2-7E0D-4734-A778-D218119974D3}"/>
              </a:ext>
            </a:extLst>
          </p:cNvPr>
          <p:cNvGraphicFramePr>
            <a:graphicFrameLocks noGrp="1"/>
          </p:cNvGraphicFramePr>
          <p:nvPr>
            <p:ph type="tbl" sz="quarter" idx="13"/>
            <p:extLst>
              <p:ext uri="{D42A27DB-BD31-4B8C-83A1-F6EECF244321}">
                <p14:modId xmlns:p14="http://schemas.microsoft.com/office/powerpoint/2010/main" val="1916577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296104008"/>
                    </a:ext>
                  </a:extLst>
                </a:gridCol>
                <a:gridCol w="1152144">
                  <a:extLst>
                    <a:ext uri="{9D8B030D-6E8A-4147-A177-3AD203B41FA5}">
                      <a16:colId xmlns:a16="http://schemas.microsoft.com/office/drawing/2014/main" val="1773505829"/>
                    </a:ext>
                  </a:extLst>
                </a:gridCol>
                <a:gridCol w="1152144">
                  <a:extLst>
                    <a:ext uri="{9D8B030D-6E8A-4147-A177-3AD203B41FA5}">
                      <a16:colId xmlns:a16="http://schemas.microsoft.com/office/drawing/2014/main" val="42983656"/>
                    </a:ext>
                  </a:extLst>
                </a:gridCol>
                <a:gridCol w="1152144">
                  <a:extLst>
                    <a:ext uri="{9D8B030D-6E8A-4147-A177-3AD203B41FA5}">
                      <a16:colId xmlns:a16="http://schemas.microsoft.com/office/drawing/2014/main" val="3862470174"/>
                    </a:ext>
                  </a:extLst>
                </a:gridCol>
                <a:gridCol w="1152144">
                  <a:extLst>
                    <a:ext uri="{9D8B030D-6E8A-4147-A177-3AD203B41FA5}">
                      <a16:colId xmlns:a16="http://schemas.microsoft.com/office/drawing/2014/main" val="2870526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9539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- 2021-04-26 10:58:42</a:t>
                      </a:r>
                      <a:r>
                        <a:rPr kumimoji="0" lang="es-ES" sz="1000" b="0" i="0" u="none" strike="noStrike" kern="1200" cap="none" spc="0" normalizeH="0" baseline="0" noProof="0">
                          <a:ln>
                            <a:noFill/>
                          </a:ln>
                          <a:solidFill>
                            <a:prstClr val="black"/>
                          </a:solidFill>
                          <a:effectLst/>
                          <a:uLnTx/>
                          <a:uFillTx/>
                          <a:latin typeface="+mn-lt"/>
                          <a:ea typeface="+mn-ea"/>
                          <a:cs typeface="+mn-cs"/>
                        </a:rPr>
                        <a:t>
 🎊 BONO CONTRIBUCION 2021 CON GRANDES PREMIOS 🎊 
▶️ Como todos los años, desde La Capi lanzamos un bono contribución que nos permite solventar los gastos corrientes para sostener la institución, más aún en estos periodos de pandemia. Cada bono cuenta con dos números y se podrá abonar en 4 cuotas mensuales, iguales y consecutivas. 
🏍️ En esta oportunidad regalamos estos excelentes premios de Corven Motos:
👉1er premio: Moto 0 KM Triax 150 cc 
👉2do premio: Moto 0 KM Energy 125 cc 
👉3er premio: Moto 0 KM Mirage 110 cc 
💰 ADEMAS, ofrecemos una orden de compra de .000 por única vez, para quienes cancelen la totalidad del bono antes del 30 de mayo de 2021.  
❗ Las motos se sortean con la última jugada de la quiniela provincial nocturna del mes de agosto, mientas que la orden de compra se entregará a quien tenga el número que coincida con el ultimo sorteo de la quiniela provincial nocturna de mayo. 
🙋🏻‍♂️PEDILE TU BONO a tu amiga o amigo capitalino. Colaborá con el club de tu barrio!!!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033208311"/>
                  </a:ext>
                </a:extLst>
              </a:tr>
            </a:tbl>
          </a:graphicData>
        </a:graphic>
      </p:graphicFrame>
      <p:sp>
        <p:nvSpPr>
          <p:cNvPr id="4" name="Text Placeholder 3">
            <a:extLst>
              <a:ext uri="{FF2B5EF4-FFF2-40B4-BE49-F238E27FC236}">
                <a16:creationId xmlns:a16="http://schemas.microsoft.com/office/drawing/2014/main" id="{28188930-461E-4032-9790-E1F7C7C7B356}"/>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4987166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F46EB-C0D9-4FD7-B135-BC7B36DAEE5C}"/>
              </a:ext>
            </a:extLst>
          </p:cNvPr>
          <p:cNvSpPr>
            <a:spLocks noGrp="1"/>
          </p:cNvSpPr>
          <p:nvPr>
            <p:ph type="title"/>
          </p:nvPr>
        </p:nvSpPr>
        <p:spPr/>
        <p:txBody>
          <a:bodyPr/>
          <a:lstStyle/>
          <a:p>
            <a:r>
              <a:rPr lang="en-US"/>
              <a:t>Facebook User Posts Table | Motomel - 3 of 10</a:t>
            </a:r>
          </a:p>
        </p:txBody>
      </p:sp>
      <p:graphicFrame>
        <p:nvGraphicFramePr>
          <p:cNvPr id="5" name="Table Placeholder 4">
            <a:extLst>
              <a:ext uri="{FF2B5EF4-FFF2-40B4-BE49-F238E27FC236}">
                <a16:creationId xmlns:a16="http://schemas.microsoft.com/office/drawing/2014/main" id="{EAA73DF9-4D3A-433B-AE32-2FB6C6F9B087}"/>
              </a:ext>
            </a:extLst>
          </p:cNvPr>
          <p:cNvGraphicFramePr>
            <a:graphicFrameLocks noGrp="1"/>
          </p:cNvGraphicFramePr>
          <p:nvPr>
            <p:ph type="tbl" sz="quarter" idx="13"/>
            <p:extLst>
              <p:ext uri="{D42A27DB-BD31-4B8C-83A1-F6EECF244321}">
                <p14:modId xmlns:p14="http://schemas.microsoft.com/office/powerpoint/2010/main" val="854952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296892258"/>
                    </a:ext>
                  </a:extLst>
                </a:gridCol>
                <a:gridCol w="1152144">
                  <a:extLst>
                    <a:ext uri="{9D8B030D-6E8A-4147-A177-3AD203B41FA5}">
                      <a16:colId xmlns:a16="http://schemas.microsoft.com/office/drawing/2014/main" val="2972223171"/>
                    </a:ext>
                  </a:extLst>
                </a:gridCol>
                <a:gridCol w="1152144">
                  <a:extLst>
                    <a:ext uri="{9D8B030D-6E8A-4147-A177-3AD203B41FA5}">
                      <a16:colId xmlns:a16="http://schemas.microsoft.com/office/drawing/2014/main" val="1663599070"/>
                    </a:ext>
                  </a:extLst>
                </a:gridCol>
                <a:gridCol w="1152144">
                  <a:extLst>
                    <a:ext uri="{9D8B030D-6E8A-4147-A177-3AD203B41FA5}">
                      <a16:colId xmlns:a16="http://schemas.microsoft.com/office/drawing/2014/main" val="1787363502"/>
                    </a:ext>
                  </a:extLst>
                </a:gridCol>
                <a:gridCol w="1152144">
                  <a:extLst>
                    <a:ext uri="{9D8B030D-6E8A-4147-A177-3AD203B41FA5}">
                      <a16:colId xmlns:a16="http://schemas.microsoft.com/office/drawing/2014/main" val="33520365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10836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Corven Motos - 2021-01-05 12:51:21</a:t>
                      </a:r>
                      <a:r>
                        <a:rPr kumimoji="0" lang="en-US" sz="1000" b="0" i="0" u="none" strike="noStrike" kern="1200" cap="none" spc="0" normalizeH="0" baseline="0" noProof="0">
                          <a:ln>
                            <a:noFill/>
                          </a:ln>
                          <a:solidFill>
                            <a:prstClr val="black"/>
                          </a:solidFill>
                          <a:effectLst/>
                          <a:uLnTx/>
                          <a:uFillTx/>
                          <a:latin typeface="+mn-lt"/>
                          <a:ea typeface="+mn-ea"/>
                          <a:cs typeface="+mn-cs"/>
                        </a:rPr>
                        <a:t>
 ESTAMOS DONDE TENEMOS QUE ESTAR 😎
⠀⠀⠀
Para competiciones y grandes eventos, las marcas mas importantes siempre elijen 3H.
⠀⠀⠀
✔️ Carpa 3x4,5m. Gráfica Full color para Corven Motos 
⠀⠀⠀
📣 Para este verano, mejor 3H.
⠀⠀⠀⠀⠀
📲 11-2825-2781 | 📲 11-5512-5567
⠀⠀⠀⠀
☎️ (011) 4250-4656
📩 info@3hcarpas.com.ar
⠀⠀⠀
#3hcarpas #3h #carpas #gazebos #enero #verano #sol #airelibre #racing #motocross #quad #temporada2021 #verano2021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32267975"/>
                  </a:ext>
                </a:extLst>
              </a:tr>
            </a:tbl>
          </a:graphicData>
        </a:graphic>
      </p:graphicFrame>
      <p:sp>
        <p:nvSpPr>
          <p:cNvPr id="4" name="Text Placeholder 3">
            <a:extLst>
              <a:ext uri="{FF2B5EF4-FFF2-40B4-BE49-F238E27FC236}">
                <a16:creationId xmlns:a16="http://schemas.microsoft.com/office/drawing/2014/main" id="{C0655024-690C-4340-8DF4-59D498405C10}"/>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3471972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ED4D6-0802-4802-90D9-B46A5A8D44DF}"/>
              </a:ext>
            </a:extLst>
          </p:cNvPr>
          <p:cNvSpPr>
            <a:spLocks noGrp="1"/>
          </p:cNvSpPr>
          <p:nvPr>
            <p:ph type="title"/>
          </p:nvPr>
        </p:nvSpPr>
        <p:spPr/>
        <p:txBody>
          <a:bodyPr/>
          <a:lstStyle/>
          <a:p>
            <a:r>
              <a:rPr lang="en-US"/>
              <a:t>Facebook User Posts Table | Motomel - 4 of 10</a:t>
            </a:r>
          </a:p>
        </p:txBody>
      </p:sp>
      <p:graphicFrame>
        <p:nvGraphicFramePr>
          <p:cNvPr id="5" name="Table Placeholder 4">
            <a:extLst>
              <a:ext uri="{FF2B5EF4-FFF2-40B4-BE49-F238E27FC236}">
                <a16:creationId xmlns:a16="http://schemas.microsoft.com/office/drawing/2014/main" id="{19D64992-57C1-4B61-A175-2015E67608C7}"/>
              </a:ext>
            </a:extLst>
          </p:cNvPr>
          <p:cNvGraphicFramePr>
            <a:graphicFrameLocks noGrp="1"/>
          </p:cNvGraphicFramePr>
          <p:nvPr>
            <p:ph type="tbl" sz="quarter" idx="13"/>
            <p:extLst>
              <p:ext uri="{D42A27DB-BD31-4B8C-83A1-F6EECF244321}">
                <p14:modId xmlns:p14="http://schemas.microsoft.com/office/powerpoint/2010/main" val="3347921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818527160"/>
                    </a:ext>
                  </a:extLst>
                </a:gridCol>
                <a:gridCol w="1152144">
                  <a:extLst>
                    <a:ext uri="{9D8B030D-6E8A-4147-A177-3AD203B41FA5}">
                      <a16:colId xmlns:a16="http://schemas.microsoft.com/office/drawing/2014/main" val="3340023224"/>
                    </a:ext>
                  </a:extLst>
                </a:gridCol>
                <a:gridCol w="1152144">
                  <a:extLst>
                    <a:ext uri="{9D8B030D-6E8A-4147-A177-3AD203B41FA5}">
                      <a16:colId xmlns:a16="http://schemas.microsoft.com/office/drawing/2014/main" val="2534846071"/>
                    </a:ext>
                  </a:extLst>
                </a:gridCol>
                <a:gridCol w="1152144">
                  <a:extLst>
                    <a:ext uri="{9D8B030D-6E8A-4147-A177-3AD203B41FA5}">
                      <a16:colId xmlns:a16="http://schemas.microsoft.com/office/drawing/2014/main" val="901983876"/>
                    </a:ext>
                  </a:extLst>
                </a:gridCol>
                <a:gridCol w="1152144">
                  <a:extLst>
                    <a:ext uri="{9D8B030D-6E8A-4147-A177-3AD203B41FA5}">
                      <a16:colId xmlns:a16="http://schemas.microsoft.com/office/drawing/2014/main" val="2876207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87974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Corven Motos - 2021-02-22 09:42:05</a:t>
                      </a:r>
                      <a:r>
                        <a:rPr kumimoji="0" lang="en-US" sz="1000" b="0" i="0" u="none" strike="noStrike" kern="1200" cap="none" spc="0" normalizeH="0" baseline="0" noProof="0">
                          <a:ln>
                            <a:noFill/>
                          </a:ln>
                          <a:solidFill>
                            <a:prstClr val="black"/>
                          </a:solidFill>
                          <a:effectLst/>
                          <a:uLnTx/>
                          <a:uFillTx/>
                          <a:latin typeface="+mn-lt"/>
                          <a:ea typeface="+mn-ea"/>
                          <a:cs typeface="+mn-cs"/>
                        </a:rPr>
                        <a:t>
 Conseguí tu #Corven al mejor precio de la ciudad 😎
✅ Somos concesionario oficial Corven Motos en #Rosario
‼️ Dejanos tus consultas por inbox o WhatsApp (341-2713273)
🛒 Visitá nuestras 4 sucursales y conocela 👇
📍 Salta 3137
📍 Mitre 1214
📍 Av. Presidente Perón 3648
📍 Av. San Martín 4344
🌐www.saumellmotos.com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93518912"/>
                  </a:ext>
                </a:extLst>
              </a:tr>
            </a:tbl>
          </a:graphicData>
        </a:graphic>
      </p:graphicFrame>
      <p:sp>
        <p:nvSpPr>
          <p:cNvPr id="4" name="Text Placeholder 3">
            <a:extLst>
              <a:ext uri="{FF2B5EF4-FFF2-40B4-BE49-F238E27FC236}">
                <a16:creationId xmlns:a16="http://schemas.microsoft.com/office/drawing/2014/main" id="{63205763-A39A-44E1-90CF-35074DA99542}"/>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0031344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4D2B8-AA84-4FC5-B44B-E1114307148C}"/>
              </a:ext>
            </a:extLst>
          </p:cNvPr>
          <p:cNvSpPr>
            <a:spLocks noGrp="1"/>
          </p:cNvSpPr>
          <p:nvPr>
            <p:ph type="title"/>
          </p:nvPr>
        </p:nvSpPr>
        <p:spPr/>
        <p:txBody>
          <a:bodyPr/>
          <a:lstStyle/>
          <a:p>
            <a:r>
              <a:rPr lang="en-US"/>
              <a:t>Facebook User Posts Table | Motomel - 5 of 10</a:t>
            </a:r>
          </a:p>
        </p:txBody>
      </p:sp>
      <p:graphicFrame>
        <p:nvGraphicFramePr>
          <p:cNvPr id="5" name="Table Placeholder 4">
            <a:extLst>
              <a:ext uri="{FF2B5EF4-FFF2-40B4-BE49-F238E27FC236}">
                <a16:creationId xmlns:a16="http://schemas.microsoft.com/office/drawing/2014/main" id="{DC96714A-E180-4A0A-9525-D4346972E291}"/>
              </a:ext>
            </a:extLst>
          </p:cNvPr>
          <p:cNvGraphicFramePr>
            <a:graphicFrameLocks noGrp="1"/>
          </p:cNvGraphicFramePr>
          <p:nvPr>
            <p:ph type="tbl" sz="quarter" idx="13"/>
            <p:extLst>
              <p:ext uri="{D42A27DB-BD31-4B8C-83A1-F6EECF244321}">
                <p14:modId xmlns:p14="http://schemas.microsoft.com/office/powerpoint/2010/main" val="643287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361389595"/>
                    </a:ext>
                  </a:extLst>
                </a:gridCol>
                <a:gridCol w="1152144">
                  <a:extLst>
                    <a:ext uri="{9D8B030D-6E8A-4147-A177-3AD203B41FA5}">
                      <a16:colId xmlns:a16="http://schemas.microsoft.com/office/drawing/2014/main" val="3788947058"/>
                    </a:ext>
                  </a:extLst>
                </a:gridCol>
                <a:gridCol w="1152144">
                  <a:extLst>
                    <a:ext uri="{9D8B030D-6E8A-4147-A177-3AD203B41FA5}">
                      <a16:colId xmlns:a16="http://schemas.microsoft.com/office/drawing/2014/main" val="3717393274"/>
                    </a:ext>
                  </a:extLst>
                </a:gridCol>
                <a:gridCol w="1152144">
                  <a:extLst>
                    <a:ext uri="{9D8B030D-6E8A-4147-A177-3AD203B41FA5}">
                      <a16:colId xmlns:a16="http://schemas.microsoft.com/office/drawing/2014/main" val="774856876"/>
                    </a:ext>
                  </a:extLst>
                </a:gridCol>
                <a:gridCol w="1152144">
                  <a:extLst>
                    <a:ext uri="{9D8B030D-6E8A-4147-A177-3AD203B41FA5}">
                      <a16:colId xmlns:a16="http://schemas.microsoft.com/office/drawing/2014/main" val="2031597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64145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- 2021-04-25 02:39:21</a:t>
                      </a:r>
                      <a:r>
                        <a:rPr kumimoji="0" lang="es-ES" sz="1000" b="0" i="0" u="none" strike="noStrike" kern="1200" cap="none" spc="0" normalizeH="0" baseline="0" noProof="0">
                          <a:ln>
                            <a:noFill/>
                          </a:ln>
                          <a:solidFill>
                            <a:prstClr val="black"/>
                          </a:solidFill>
                          <a:effectLst/>
                          <a:uLnTx/>
                          <a:uFillTx/>
                          <a:latin typeface="+mn-lt"/>
                          <a:ea typeface="+mn-ea"/>
                          <a:cs typeface="+mn-cs"/>
                        </a:rPr>
                        <a:t>
 Les quiero comentar lo sorprendido que estoy para bien!! En el día de ayer, cruce la cuesta de Zapata!! Una de las más duras, y lindas del norte argentino!! Une las localidades de Londres y Tinogasta, en la provincia de Catamarca!!Este camino, por dónde se corrió el Dakar hace varios años atrás, hoy ya se encuentra abondonado e intransitable para autos y camionetas. Pero los que tenemos pasión por las motos los seguimos transitando, abriendo caminos dónde ya no los hay!! ! Cero problemas y muchas satisfacciones con mi corven triax 250 r3. En la foto, mirador de la cuesta de Zapata!!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76298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- 2021-05-02 22:36:11</a:t>
                      </a:r>
                      <a:r>
                        <a:rPr kumimoji="0" lang="es-ES" sz="1000" b="0" i="0" u="none" strike="noStrike" kern="1200" cap="none" spc="0" normalizeH="0" baseline="0" noProof="0">
                          <a:ln>
                            <a:noFill/>
                          </a:ln>
                          <a:solidFill>
                            <a:prstClr val="black"/>
                          </a:solidFill>
                          <a:effectLst/>
                          <a:uLnTx/>
                          <a:uFillTx/>
                          <a:latin typeface="+mn-lt"/>
                          <a:ea typeface="+mn-ea"/>
                          <a:cs typeface="+mn-cs"/>
                        </a:rPr>
                        <a:t>
 Viajando con la corven mirash!!!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45822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- 2021-12-07 14:02:06</a:t>
                      </a:r>
                      <a:r>
                        <a:rPr kumimoji="0" lang="es-ES" sz="1000" b="0" i="0" u="none" strike="noStrike" kern="1200" cap="none" spc="0" normalizeH="0" baseline="0" noProof="0">
                          <a:ln>
                            <a:noFill/>
                          </a:ln>
                          <a:solidFill>
                            <a:prstClr val="black"/>
                          </a:solidFill>
                          <a:effectLst/>
                          <a:uLnTx/>
                          <a:uFillTx/>
                          <a:latin typeface="+mn-lt"/>
                          <a:ea typeface="+mn-ea"/>
                          <a:cs typeface="+mn-cs"/>
                        </a:rPr>
                        <a:t>
 Llega un nuevo feriado, ¿pensaste a dónde ir para disfrutar la libertad de en tus dos ruedas? 🗓🏍
Foto by Corven Motos 
#SalonMotoAR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0450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- 2021-01-02 11:16:34</a:t>
                      </a:r>
                      <a:r>
                        <a:rPr kumimoji="0" lang="es-ES" sz="1000" b="0" i="0" u="none" strike="noStrike" kern="1200" cap="none" spc="0" normalizeH="0" baseline="0" noProof="0">
                          <a:ln>
                            <a:noFill/>
                          </a:ln>
                          <a:solidFill>
                            <a:prstClr val="black"/>
                          </a:solidFill>
                          <a:effectLst/>
                          <a:uLnTx/>
                          <a:uFillTx/>
                          <a:latin typeface="+mn-lt"/>
                          <a:ea typeface="+mn-ea"/>
                          <a:cs typeface="+mn-cs"/>
                        </a:rPr>
                        <a:t>
 Gracias por aceptarme humildemente muchísimas trasladamos feliz año y  muchos exitos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4241882953"/>
                  </a:ext>
                </a:extLst>
              </a:tr>
            </a:tbl>
          </a:graphicData>
        </a:graphic>
      </p:graphicFrame>
      <p:sp>
        <p:nvSpPr>
          <p:cNvPr id="4" name="Text Placeholder 3">
            <a:extLst>
              <a:ext uri="{FF2B5EF4-FFF2-40B4-BE49-F238E27FC236}">
                <a16:creationId xmlns:a16="http://schemas.microsoft.com/office/drawing/2014/main" id="{24F798B9-4CE0-49C2-8F09-FC428E99CE52}"/>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4536966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6AECC-1E34-4ED2-B803-7F4D407FC5AD}"/>
              </a:ext>
            </a:extLst>
          </p:cNvPr>
          <p:cNvSpPr>
            <a:spLocks noGrp="1"/>
          </p:cNvSpPr>
          <p:nvPr>
            <p:ph type="title"/>
          </p:nvPr>
        </p:nvSpPr>
        <p:spPr/>
        <p:txBody>
          <a:bodyPr/>
          <a:lstStyle/>
          <a:p>
            <a:r>
              <a:rPr lang="en-US"/>
              <a:t>Facebook User Posts Table | Motomel - 6 of 10</a:t>
            </a:r>
          </a:p>
        </p:txBody>
      </p:sp>
      <p:graphicFrame>
        <p:nvGraphicFramePr>
          <p:cNvPr id="5" name="Table Placeholder 4">
            <a:extLst>
              <a:ext uri="{FF2B5EF4-FFF2-40B4-BE49-F238E27FC236}">
                <a16:creationId xmlns:a16="http://schemas.microsoft.com/office/drawing/2014/main" id="{BBC9FDBA-1BFB-4A6E-AC21-2B092C89D810}"/>
              </a:ext>
            </a:extLst>
          </p:cNvPr>
          <p:cNvGraphicFramePr>
            <a:graphicFrameLocks noGrp="1"/>
          </p:cNvGraphicFramePr>
          <p:nvPr>
            <p:ph type="tbl" sz="quarter" idx="13"/>
            <p:extLst>
              <p:ext uri="{D42A27DB-BD31-4B8C-83A1-F6EECF244321}">
                <p14:modId xmlns:p14="http://schemas.microsoft.com/office/powerpoint/2010/main" val="1379981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622652162"/>
                    </a:ext>
                  </a:extLst>
                </a:gridCol>
                <a:gridCol w="1152144">
                  <a:extLst>
                    <a:ext uri="{9D8B030D-6E8A-4147-A177-3AD203B41FA5}">
                      <a16:colId xmlns:a16="http://schemas.microsoft.com/office/drawing/2014/main" val="4217682241"/>
                    </a:ext>
                  </a:extLst>
                </a:gridCol>
                <a:gridCol w="1152144">
                  <a:extLst>
                    <a:ext uri="{9D8B030D-6E8A-4147-A177-3AD203B41FA5}">
                      <a16:colId xmlns:a16="http://schemas.microsoft.com/office/drawing/2014/main" val="101312491"/>
                    </a:ext>
                  </a:extLst>
                </a:gridCol>
                <a:gridCol w="1152144">
                  <a:extLst>
                    <a:ext uri="{9D8B030D-6E8A-4147-A177-3AD203B41FA5}">
                      <a16:colId xmlns:a16="http://schemas.microsoft.com/office/drawing/2014/main" val="3737980534"/>
                    </a:ext>
                  </a:extLst>
                </a:gridCol>
                <a:gridCol w="1152144">
                  <a:extLst>
                    <a:ext uri="{9D8B030D-6E8A-4147-A177-3AD203B41FA5}">
                      <a16:colId xmlns:a16="http://schemas.microsoft.com/office/drawing/2014/main" val="3302158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77475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- 2021-01-26 11:39:56</a:t>
                      </a:r>
                      <a:r>
                        <a:rPr kumimoji="0" lang="es-ES" sz="1000" b="0" i="0" u="none" strike="noStrike" kern="1200" cap="none" spc="0" normalizeH="0" baseline="0" noProof="0">
                          <a:ln>
                            <a:noFill/>
                          </a:ln>
                          <a:solidFill>
                            <a:prstClr val="black"/>
                          </a:solidFill>
                          <a:effectLst/>
                          <a:uLnTx/>
                          <a:uFillTx/>
                          <a:latin typeface="+mn-lt"/>
                          <a:ea typeface="+mn-ea"/>
                          <a:cs typeface="+mn-cs"/>
                        </a:rPr>
                        <a:t>
 Buen dia, siguen trayendo la TRX 250 X?  Agradezco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197281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- 2021-03-09 21:34:06</a:t>
                      </a:r>
                      <a:r>
                        <a:rPr kumimoji="0" lang="es-ES" sz="1000" b="0" i="0" u="none" strike="noStrike" kern="1200" cap="none" spc="0" normalizeH="0" baseline="0" noProof="0">
                          <a:ln>
                            <a:noFill/>
                          </a:ln>
                          <a:solidFill>
                            <a:prstClr val="black"/>
                          </a:solidFill>
                          <a:effectLst/>
                          <a:uLnTx/>
                          <a:uFillTx/>
                          <a:latin typeface="+mn-lt"/>
                          <a:ea typeface="+mn-ea"/>
                          <a:cs typeface="+mn-cs"/>
                        </a:rPr>
                        <a:t>
 Hola quiero saber dónde podría conseguir los plásticos de la Corven energy 110 modelo 2020?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507724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- 2021-07-14 17:47:42</a:t>
                      </a:r>
                      <a:r>
                        <a:rPr kumimoji="0" lang="es-ES" sz="1000" b="0" i="0" u="none" strike="noStrike" kern="1200" cap="none" spc="0" normalizeH="0" baseline="0" noProof="0">
                          <a:ln>
                            <a:noFill/>
                          </a:ln>
                          <a:solidFill>
                            <a:prstClr val="black"/>
                          </a:solidFill>
                          <a:effectLst/>
                          <a:uLnTx/>
                          <a:uFillTx/>
                          <a:latin typeface="+mn-lt"/>
                          <a:ea typeface="+mn-ea"/>
                          <a:cs typeface="+mn-cs"/>
                        </a:rPr>
                        <a:t>
 Estamos ansiosos esperando el anuncio de Corven Motos...
#CORVEN #corvenmotos #transporte #delivery #Carga #Camiones #camion #trucks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006435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- 2021-11-10 13:17:53</a:t>
                      </a:r>
                      <a:r>
                        <a:rPr kumimoji="0" lang="es-ES" sz="1000" b="0" i="0" u="none" strike="noStrike" kern="1200" cap="none" spc="0" normalizeH="0" baseline="0" noProof="0">
                          <a:ln>
                            <a:noFill/>
                          </a:ln>
                          <a:solidFill>
                            <a:prstClr val="black"/>
                          </a:solidFill>
                          <a:effectLst/>
                          <a:uLnTx/>
                          <a:uFillTx/>
                          <a:latin typeface="+mn-lt"/>
                          <a:ea typeface="+mn-ea"/>
                          <a:cs typeface="+mn-cs"/>
                        </a:rPr>
                        <a:t>
 Buenas tardes, necesito comprar todos los plásticos para una corven energy 110, modelo 2020
Necesito encontrar el lugar donde comprarlos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2471194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- 2021-12-15 06:34:50</a:t>
                      </a:r>
                      <a:r>
                        <a:rPr kumimoji="0" lang="es-ES" sz="1000" b="0" i="0" u="none" strike="noStrike" kern="1200" cap="none" spc="0" normalizeH="0" baseline="0" noProof="0">
                          <a:ln>
                            <a:noFill/>
                          </a:ln>
                          <a:solidFill>
                            <a:prstClr val="black"/>
                          </a:solidFill>
                          <a:effectLst/>
                          <a:uLnTx/>
                          <a:uFillTx/>
                          <a:latin typeface="+mn-lt"/>
                          <a:ea typeface="+mn-ea"/>
                          <a:cs typeface="+mn-cs"/>
                        </a:rPr>
                        <a:t>
 Hola que tal . Que precio tiene la corven Mirage 110 R2??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969310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- 2021-01-02 21:05:02</a:t>
                      </a:r>
                      <a:r>
                        <a:rPr kumimoji="0" lang="es-ES" sz="1000" b="0" i="0" u="none" strike="noStrike" kern="1200" cap="none" spc="0" normalizeH="0" baseline="0" noProof="0">
                          <a:ln>
                            <a:noFill/>
                          </a:ln>
                          <a:solidFill>
                            <a:prstClr val="black"/>
                          </a:solidFill>
                          <a:effectLst/>
                          <a:uLnTx/>
                          <a:uFillTx/>
                          <a:latin typeface="+mn-lt"/>
                          <a:ea typeface="+mn-ea"/>
                          <a:cs typeface="+mn-cs"/>
                        </a:rPr>
                        <a:t>
 Hola una consulta cuanto están las cuotas de una cros 125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3211765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- 2021-01-05 06:45:27</a:t>
                      </a:r>
                      <a:r>
                        <a:rPr kumimoji="0" lang="es-ES" sz="1000" b="0" i="0" u="none" strike="noStrike" kern="1200" cap="none" spc="0" normalizeH="0" baseline="0" noProof="0">
                          <a:ln>
                            <a:noFill/>
                          </a:ln>
                          <a:solidFill>
                            <a:prstClr val="black"/>
                          </a:solidFill>
                          <a:effectLst/>
                          <a:uLnTx/>
                          <a:uFillTx/>
                          <a:latin typeface="+mn-lt"/>
                          <a:ea typeface="+mn-ea"/>
                          <a:cs typeface="+mn-cs"/>
                        </a:rPr>
                        <a:t>
 Mui buena la adventur 250  me encante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3509899809"/>
                  </a:ext>
                </a:extLst>
              </a:tr>
            </a:tbl>
          </a:graphicData>
        </a:graphic>
      </p:graphicFrame>
      <p:sp>
        <p:nvSpPr>
          <p:cNvPr id="4" name="Text Placeholder 3">
            <a:extLst>
              <a:ext uri="{FF2B5EF4-FFF2-40B4-BE49-F238E27FC236}">
                <a16:creationId xmlns:a16="http://schemas.microsoft.com/office/drawing/2014/main" id="{4B10E2F4-2CB7-4E60-AF11-E384CD4B3596}"/>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0576723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64D92-03D3-44A9-8192-34648ACDC7A0}"/>
              </a:ext>
            </a:extLst>
          </p:cNvPr>
          <p:cNvSpPr>
            <a:spLocks noGrp="1"/>
          </p:cNvSpPr>
          <p:nvPr>
            <p:ph type="title"/>
          </p:nvPr>
        </p:nvSpPr>
        <p:spPr/>
        <p:txBody>
          <a:bodyPr/>
          <a:lstStyle/>
          <a:p>
            <a:r>
              <a:rPr lang="en-US"/>
              <a:t>Facebook User Posts Table | Motomel - 7 of 10</a:t>
            </a:r>
          </a:p>
        </p:txBody>
      </p:sp>
      <p:graphicFrame>
        <p:nvGraphicFramePr>
          <p:cNvPr id="5" name="Table Placeholder 4">
            <a:extLst>
              <a:ext uri="{FF2B5EF4-FFF2-40B4-BE49-F238E27FC236}">
                <a16:creationId xmlns:a16="http://schemas.microsoft.com/office/drawing/2014/main" id="{AFC85F87-DD26-4FA6-A505-2CF1769FB0E3}"/>
              </a:ext>
            </a:extLst>
          </p:cNvPr>
          <p:cNvGraphicFramePr>
            <a:graphicFrameLocks noGrp="1"/>
          </p:cNvGraphicFramePr>
          <p:nvPr>
            <p:ph type="tbl" sz="quarter" idx="13"/>
            <p:extLst>
              <p:ext uri="{D42A27DB-BD31-4B8C-83A1-F6EECF244321}">
                <p14:modId xmlns:p14="http://schemas.microsoft.com/office/powerpoint/2010/main" val="1984488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741049257"/>
                    </a:ext>
                  </a:extLst>
                </a:gridCol>
                <a:gridCol w="1152144">
                  <a:extLst>
                    <a:ext uri="{9D8B030D-6E8A-4147-A177-3AD203B41FA5}">
                      <a16:colId xmlns:a16="http://schemas.microsoft.com/office/drawing/2014/main" val="1771501559"/>
                    </a:ext>
                  </a:extLst>
                </a:gridCol>
                <a:gridCol w="1152144">
                  <a:extLst>
                    <a:ext uri="{9D8B030D-6E8A-4147-A177-3AD203B41FA5}">
                      <a16:colId xmlns:a16="http://schemas.microsoft.com/office/drawing/2014/main" val="1301762583"/>
                    </a:ext>
                  </a:extLst>
                </a:gridCol>
                <a:gridCol w="1152144">
                  <a:extLst>
                    <a:ext uri="{9D8B030D-6E8A-4147-A177-3AD203B41FA5}">
                      <a16:colId xmlns:a16="http://schemas.microsoft.com/office/drawing/2014/main" val="1746564560"/>
                    </a:ext>
                  </a:extLst>
                </a:gridCol>
                <a:gridCol w="1152144">
                  <a:extLst>
                    <a:ext uri="{9D8B030D-6E8A-4147-A177-3AD203B41FA5}">
                      <a16:colId xmlns:a16="http://schemas.microsoft.com/office/drawing/2014/main" val="1342528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69863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- 2021-01-12 16:16:16</a:t>
                      </a:r>
                      <a:r>
                        <a:rPr kumimoji="0" lang="es-ES" sz="1000" b="0" i="0" u="none" strike="noStrike" kern="1200" cap="none" spc="0" normalizeH="0" baseline="0" noProof="0">
                          <a:ln>
                            <a:noFill/>
                          </a:ln>
                          <a:solidFill>
                            <a:prstClr val="black"/>
                          </a:solidFill>
                          <a:effectLst/>
                          <a:uLnTx/>
                          <a:uFillTx/>
                          <a:latin typeface="+mn-lt"/>
                          <a:ea typeface="+mn-ea"/>
                          <a:cs typeface="+mn-cs"/>
                        </a:rPr>
                        <a:t>
 A cuanto esta la motomel skua 150 cc modelo mod 2.015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1424163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- 2021-01-16 02:41:11</a:t>
                      </a:r>
                      <a:r>
                        <a:rPr kumimoji="0" lang="en-US" sz="1000" b="0" i="0" u="none" strike="noStrike" kern="1200" cap="none" spc="0" normalizeH="0" baseline="0" noProof="0">
                          <a:ln>
                            <a:noFill/>
                          </a:ln>
                          <a:solidFill>
                            <a:prstClr val="black"/>
                          </a:solidFill>
                          <a:effectLst/>
                          <a:uLnTx/>
                          <a:uFillTx/>
                          <a:latin typeface="+mn-lt"/>
                          <a:ea typeface="+mn-ea"/>
                          <a:cs typeface="+mn-cs"/>
                        </a:rPr>
                        <a:t>
 SPUAJJJ... No existís 😂😂😂 XMM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41730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- 2021-01-24 12:44:38</a:t>
                      </a:r>
                      <a:r>
                        <a:rPr kumimoji="0" lang="es-ES" sz="1000" b="0" i="0" u="none" strike="noStrike" kern="1200" cap="none" spc="0" normalizeH="0" baseline="0" noProof="0">
                          <a:ln>
                            <a:noFill/>
                          </a:ln>
                          <a:solidFill>
                            <a:prstClr val="black"/>
                          </a:solidFill>
                          <a:effectLst/>
                          <a:uLnTx/>
                          <a:uFillTx/>
                          <a:latin typeface="+mn-lt"/>
                          <a:ea typeface="+mn-ea"/>
                          <a:cs typeface="+mn-cs"/>
                        </a:rPr>
                        <a:t>
 Esta se a portado muy bien en todos mis viajes. Ahora necesito la adventure. Me recibiran esta jaja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555605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- 2021-01-04 11:53:51</a:t>
                      </a:r>
                      <a:r>
                        <a:rPr kumimoji="0" lang="es-ES" sz="1000" b="0" i="0" u="none" strike="noStrike" kern="1200" cap="none" spc="0" normalizeH="0" baseline="0" noProof="0">
                          <a:ln>
                            <a:noFill/>
                          </a:ln>
                          <a:solidFill>
                            <a:prstClr val="black"/>
                          </a:solidFill>
                          <a:effectLst/>
                          <a:uLnTx/>
                          <a:uFillTx/>
                          <a:latin typeface="+mn-lt"/>
                          <a:ea typeface="+mn-ea"/>
                          <a:cs typeface="+mn-cs"/>
                        </a:rPr>
                        <a:t>
 Gracias por aceptarme humildemente muchísimas gracias amigos y les pregunto si me dan una moto a pagar para poder trabajar amigos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3365649939"/>
                  </a:ext>
                </a:extLst>
              </a:tr>
            </a:tbl>
          </a:graphicData>
        </a:graphic>
      </p:graphicFrame>
      <p:sp>
        <p:nvSpPr>
          <p:cNvPr id="4" name="Text Placeholder 3">
            <a:extLst>
              <a:ext uri="{FF2B5EF4-FFF2-40B4-BE49-F238E27FC236}">
                <a16:creationId xmlns:a16="http://schemas.microsoft.com/office/drawing/2014/main" id="{DAAFE388-EEBB-4B29-886A-D9FC85714B60}"/>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4722101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AD1CD-6C8E-4975-9DAC-4A19D2A83D92}"/>
              </a:ext>
            </a:extLst>
          </p:cNvPr>
          <p:cNvSpPr>
            <a:spLocks noGrp="1"/>
          </p:cNvSpPr>
          <p:nvPr>
            <p:ph type="title"/>
          </p:nvPr>
        </p:nvSpPr>
        <p:spPr/>
        <p:txBody>
          <a:bodyPr/>
          <a:lstStyle/>
          <a:p>
            <a:r>
              <a:rPr lang="en-US"/>
              <a:t>Facebook User Posts Table | Motomel - 8 of 10</a:t>
            </a:r>
          </a:p>
        </p:txBody>
      </p:sp>
      <p:graphicFrame>
        <p:nvGraphicFramePr>
          <p:cNvPr id="5" name="Table Placeholder 4">
            <a:extLst>
              <a:ext uri="{FF2B5EF4-FFF2-40B4-BE49-F238E27FC236}">
                <a16:creationId xmlns:a16="http://schemas.microsoft.com/office/drawing/2014/main" id="{E8649D0F-3D16-4845-B686-92C63690FD66}"/>
              </a:ext>
            </a:extLst>
          </p:cNvPr>
          <p:cNvGraphicFramePr>
            <a:graphicFrameLocks noGrp="1"/>
          </p:cNvGraphicFramePr>
          <p:nvPr>
            <p:ph type="tbl" sz="quarter" idx="13"/>
            <p:extLst>
              <p:ext uri="{D42A27DB-BD31-4B8C-83A1-F6EECF244321}">
                <p14:modId xmlns:p14="http://schemas.microsoft.com/office/powerpoint/2010/main" val="3331836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788305075"/>
                    </a:ext>
                  </a:extLst>
                </a:gridCol>
                <a:gridCol w="1152144">
                  <a:extLst>
                    <a:ext uri="{9D8B030D-6E8A-4147-A177-3AD203B41FA5}">
                      <a16:colId xmlns:a16="http://schemas.microsoft.com/office/drawing/2014/main" val="1205595943"/>
                    </a:ext>
                  </a:extLst>
                </a:gridCol>
                <a:gridCol w="1152144">
                  <a:extLst>
                    <a:ext uri="{9D8B030D-6E8A-4147-A177-3AD203B41FA5}">
                      <a16:colId xmlns:a16="http://schemas.microsoft.com/office/drawing/2014/main" val="1489015070"/>
                    </a:ext>
                  </a:extLst>
                </a:gridCol>
                <a:gridCol w="1152144">
                  <a:extLst>
                    <a:ext uri="{9D8B030D-6E8A-4147-A177-3AD203B41FA5}">
                      <a16:colId xmlns:a16="http://schemas.microsoft.com/office/drawing/2014/main" val="4043253619"/>
                    </a:ext>
                  </a:extLst>
                </a:gridCol>
                <a:gridCol w="1152144">
                  <a:extLst>
                    <a:ext uri="{9D8B030D-6E8A-4147-A177-3AD203B41FA5}">
                      <a16:colId xmlns:a16="http://schemas.microsoft.com/office/drawing/2014/main" val="1869032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44972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- 2021-01-24 16:08:46</a:t>
                      </a:r>
                      <a:r>
                        <a:rPr kumimoji="0" lang="es-ES" sz="1000" b="0" i="0" u="none" strike="noStrike" kern="1200" cap="none" spc="0" normalizeH="0" baseline="0" noProof="0">
                          <a:ln>
                            <a:noFill/>
                          </a:ln>
                          <a:solidFill>
                            <a:prstClr val="black"/>
                          </a:solidFill>
                          <a:effectLst/>
                          <a:uLnTx/>
                          <a:uFillTx/>
                          <a:latin typeface="+mn-lt"/>
                          <a:ea typeface="+mn-ea"/>
                          <a:cs typeface="+mn-cs"/>
                        </a:rPr>
                        <a:t>
 Hola buenas tardes. Escribo para hacer una queja con la casa central de Corven motos. Porque sigo sin tener respuestas por no conseguir una bomba de aceite de la Corven 200cc Triax r3. Busque por mercado libre por internet por casas de repuestos, recorrí provincias y desarmaderos sin tener suerte alguna. Llamé al 0800 de la casa central de Corven y siempre con lo mismo que no llevan a mí solución. Incluso estoy esperando hace meses una respuesta que me hicieron mandar por correo sin obtener respuesta alguna. Necesito conseguir la bomba de aceite para esa moto! Por favor necesito una respuesta. Es mí movilidad para trabajar y lo compre confiando en la marca y la empresa.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2723973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- 2021-01-26 13:28:27</a:t>
                      </a:r>
                      <a:r>
                        <a:rPr kumimoji="0" lang="es-ES" sz="1000" b="0" i="0" u="none" strike="noStrike" kern="1200" cap="none" spc="0" normalizeH="0" baseline="0" noProof="0">
                          <a:ln>
                            <a:noFill/>
                          </a:ln>
                          <a:solidFill>
                            <a:prstClr val="black"/>
                          </a:solidFill>
                          <a:effectLst/>
                          <a:uLnTx/>
                          <a:uFillTx/>
                          <a:latin typeface="+mn-lt"/>
                          <a:ea typeface="+mn-ea"/>
                          <a:cs typeface="+mn-cs"/>
                        </a:rPr>
                        <a:t>
 Hermosa Vuelta a los valles con las Corven Motos Triax 250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02357085"/>
                  </a:ext>
                </a:extLst>
              </a:tr>
            </a:tbl>
          </a:graphicData>
        </a:graphic>
      </p:graphicFrame>
      <p:sp>
        <p:nvSpPr>
          <p:cNvPr id="4" name="Text Placeholder 3">
            <a:extLst>
              <a:ext uri="{FF2B5EF4-FFF2-40B4-BE49-F238E27FC236}">
                <a16:creationId xmlns:a16="http://schemas.microsoft.com/office/drawing/2014/main" id="{0FE6C3DD-26D3-4B41-A45F-41E8854AC811}"/>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0239836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6080B-84E2-4656-B6ED-1CE3C8250FF6}"/>
              </a:ext>
            </a:extLst>
          </p:cNvPr>
          <p:cNvSpPr>
            <a:spLocks noGrp="1"/>
          </p:cNvSpPr>
          <p:nvPr>
            <p:ph type="title"/>
          </p:nvPr>
        </p:nvSpPr>
        <p:spPr/>
        <p:txBody>
          <a:bodyPr/>
          <a:lstStyle/>
          <a:p>
            <a:r>
              <a:rPr lang="en-US"/>
              <a:t>Facebook User Posts Table | Motomel - 9 of 10</a:t>
            </a:r>
          </a:p>
        </p:txBody>
      </p:sp>
      <p:graphicFrame>
        <p:nvGraphicFramePr>
          <p:cNvPr id="5" name="Table Placeholder 4">
            <a:extLst>
              <a:ext uri="{FF2B5EF4-FFF2-40B4-BE49-F238E27FC236}">
                <a16:creationId xmlns:a16="http://schemas.microsoft.com/office/drawing/2014/main" id="{1AD2A695-DFC6-4529-B0FF-A154CCC3884A}"/>
              </a:ext>
            </a:extLst>
          </p:cNvPr>
          <p:cNvGraphicFramePr>
            <a:graphicFrameLocks noGrp="1"/>
          </p:cNvGraphicFramePr>
          <p:nvPr>
            <p:ph type="tbl" sz="quarter" idx="13"/>
            <p:extLst>
              <p:ext uri="{D42A27DB-BD31-4B8C-83A1-F6EECF244321}">
                <p14:modId xmlns:p14="http://schemas.microsoft.com/office/powerpoint/2010/main" val="3608960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102021362"/>
                    </a:ext>
                  </a:extLst>
                </a:gridCol>
                <a:gridCol w="1152144">
                  <a:extLst>
                    <a:ext uri="{9D8B030D-6E8A-4147-A177-3AD203B41FA5}">
                      <a16:colId xmlns:a16="http://schemas.microsoft.com/office/drawing/2014/main" val="3557325298"/>
                    </a:ext>
                  </a:extLst>
                </a:gridCol>
                <a:gridCol w="1152144">
                  <a:extLst>
                    <a:ext uri="{9D8B030D-6E8A-4147-A177-3AD203B41FA5}">
                      <a16:colId xmlns:a16="http://schemas.microsoft.com/office/drawing/2014/main" val="320979399"/>
                    </a:ext>
                  </a:extLst>
                </a:gridCol>
                <a:gridCol w="1152144">
                  <a:extLst>
                    <a:ext uri="{9D8B030D-6E8A-4147-A177-3AD203B41FA5}">
                      <a16:colId xmlns:a16="http://schemas.microsoft.com/office/drawing/2014/main" val="1472718016"/>
                    </a:ext>
                  </a:extLst>
                </a:gridCol>
                <a:gridCol w="1152144">
                  <a:extLst>
                    <a:ext uri="{9D8B030D-6E8A-4147-A177-3AD203B41FA5}">
                      <a16:colId xmlns:a16="http://schemas.microsoft.com/office/drawing/2014/main" val="3118779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57333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- 2021-01-29 18:14:21</a:t>
                      </a:r>
                      <a:r>
                        <a:rPr kumimoji="0" lang="es-ES" sz="1000" b="0" i="0" u="none" strike="noStrike" kern="1200" cap="none" spc="0" normalizeH="0" baseline="0" noProof="0">
                          <a:ln>
                            <a:noFill/>
                          </a:ln>
                          <a:solidFill>
                            <a:prstClr val="black"/>
                          </a:solidFill>
                          <a:effectLst/>
                          <a:uLnTx/>
                          <a:uFillTx/>
                          <a:latin typeface="+mn-lt"/>
                          <a:ea typeface="+mn-ea"/>
                          <a:cs typeface="+mn-cs"/>
                        </a:rPr>
                        <a:t>
 La verdad ya nosé si me toman el pelo o que ustedes los de Corven. Hace días que vengo renegando con el mismo tema ya! Me piden fotos del repuesto pero solo para dejar contento a uno. Después ni siquiera responden o por lo menos tienen educación para decir directamente que no me van a conseguir ese respuesto y dejan de hacer perder el tiempo a las personas. No me voy a cansar de publicar en sus páginas y dónde tenga que ir para que se sepa lo poco profesional que es esta empresa. Me dejaron decepcionados, nosé como pude confiar en esta marca, me arrepiento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2653327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- 2021-01-29 19:25:37</a:t>
                      </a:r>
                      <a:r>
                        <a:rPr kumimoji="0" lang="es-ES" sz="1000" b="0" i="0" u="none" strike="noStrike" kern="1200" cap="none" spc="0" normalizeH="0" baseline="0" noProof="0">
                          <a:ln>
                            <a:noFill/>
                          </a:ln>
                          <a:solidFill>
                            <a:prstClr val="black"/>
                          </a:solidFill>
                          <a:effectLst/>
                          <a:uLnTx/>
                          <a:uFillTx/>
                          <a:latin typeface="+mn-lt"/>
                          <a:ea typeface="+mn-ea"/>
                          <a:cs typeface="+mn-cs"/>
                        </a:rPr>
                        <a:t>
 Buenas tardes Corven, les cuento que soy usuarios de "La Viajera" Triax 250 Touring y la compre de segunda mano, con apenas unos 2000km de uso, la moto me llego con algunos agregados y faltantes de la mano de su primer dueño, los faltantes son las defensas de las maletas laterales y el soporte de unión de estas en la parte trasera (travesaño) intente adquirirlos en venta de repuestos y/o usuarios que decidieron sacarlos de su moto, pero sin resultados, es por esta razón que me dirijo a ustedes, quizás me las podrían conseguir o darme información precisa donde hacerlo, soy de Argentina, Catamarca y porque negarlo un ENAMORADO! de esta motocicleta, desde ya muy agradecido por su atención Corven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3532127039"/>
                  </a:ext>
                </a:extLst>
              </a:tr>
            </a:tbl>
          </a:graphicData>
        </a:graphic>
      </p:graphicFrame>
      <p:sp>
        <p:nvSpPr>
          <p:cNvPr id="4" name="Text Placeholder 3">
            <a:extLst>
              <a:ext uri="{FF2B5EF4-FFF2-40B4-BE49-F238E27FC236}">
                <a16:creationId xmlns:a16="http://schemas.microsoft.com/office/drawing/2014/main" id="{3D732A1D-941D-4084-8D33-7F21A01CE1CB}"/>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1493645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0EEAF-7D63-4D37-BCAD-E034E1D35B92}"/>
              </a:ext>
            </a:extLst>
          </p:cNvPr>
          <p:cNvSpPr>
            <a:spLocks noGrp="1"/>
          </p:cNvSpPr>
          <p:nvPr>
            <p:ph type="title"/>
          </p:nvPr>
        </p:nvSpPr>
        <p:spPr/>
        <p:txBody>
          <a:bodyPr/>
          <a:lstStyle/>
          <a:p>
            <a:r>
              <a:rPr lang="en-US"/>
              <a:t>Facebook User Posts Table | Motomel - 10 of 10</a:t>
            </a:r>
          </a:p>
        </p:txBody>
      </p:sp>
      <p:graphicFrame>
        <p:nvGraphicFramePr>
          <p:cNvPr id="5" name="Table Placeholder 4">
            <a:extLst>
              <a:ext uri="{FF2B5EF4-FFF2-40B4-BE49-F238E27FC236}">
                <a16:creationId xmlns:a16="http://schemas.microsoft.com/office/drawing/2014/main" id="{3E984126-20A1-47A4-A941-91E885308DFC}"/>
              </a:ext>
            </a:extLst>
          </p:cNvPr>
          <p:cNvGraphicFramePr>
            <a:graphicFrameLocks noGrp="1"/>
          </p:cNvGraphicFramePr>
          <p:nvPr>
            <p:ph type="tbl" sz="quarter" idx="13"/>
            <p:extLst>
              <p:ext uri="{D42A27DB-BD31-4B8C-83A1-F6EECF244321}">
                <p14:modId xmlns:p14="http://schemas.microsoft.com/office/powerpoint/2010/main" val="605039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989446128"/>
                    </a:ext>
                  </a:extLst>
                </a:gridCol>
                <a:gridCol w="1152144">
                  <a:extLst>
                    <a:ext uri="{9D8B030D-6E8A-4147-A177-3AD203B41FA5}">
                      <a16:colId xmlns:a16="http://schemas.microsoft.com/office/drawing/2014/main" val="4124768672"/>
                    </a:ext>
                  </a:extLst>
                </a:gridCol>
                <a:gridCol w="1152144">
                  <a:extLst>
                    <a:ext uri="{9D8B030D-6E8A-4147-A177-3AD203B41FA5}">
                      <a16:colId xmlns:a16="http://schemas.microsoft.com/office/drawing/2014/main" val="607234252"/>
                    </a:ext>
                  </a:extLst>
                </a:gridCol>
                <a:gridCol w="1152144">
                  <a:extLst>
                    <a:ext uri="{9D8B030D-6E8A-4147-A177-3AD203B41FA5}">
                      <a16:colId xmlns:a16="http://schemas.microsoft.com/office/drawing/2014/main" val="1455019292"/>
                    </a:ext>
                  </a:extLst>
                </a:gridCol>
                <a:gridCol w="1152144">
                  <a:extLst>
                    <a:ext uri="{9D8B030D-6E8A-4147-A177-3AD203B41FA5}">
                      <a16:colId xmlns:a16="http://schemas.microsoft.com/office/drawing/2014/main" val="3177894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04139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- 2021-02-02 19:44:17</a:t>
                      </a:r>
                      <a:r>
                        <a:rPr kumimoji="0" lang="es-ES" sz="1000" b="0" i="0" u="none" strike="noStrike" kern="1200" cap="none" spc="0" normalizeH="0" baseline="0" noProof="0">
                          <a:ln>
                            <a:noFill/>
                          </a:ln>
                          <a:solidFill>
                            <a:prstClr val="black"/>
                          </a:solidFill>
                          <a:effectLst/>
                          <a:uLnTx/>
                          <a:uFillTx/>
                          <a:latin typeface="+mn-lt"/>
                          <a:ea typeface="+mn-ea"/>
                          <a:cs typeface="+mn-cs"/>
                        </a:rPr>
                        <a:t>
 Hola, necesito pedalines delanteros para Corven Indiana, fui a ALvarez Thomas Cycle Motos y me dijeron que no hay. Como puede ser que algo tan simple que tiene desgaste por uso permanente, no se consiga.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3070851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- 2021-02-04 23:41:40</a:t>
                      </a:r>
                      <a:r>
                        <a:rPr kumimoji="0" lang="es-ES" sz="1000" b="0" i="0" u="none" strike="noStrike" kern="1200" cap="none" spc="0" normalizeH="0" baseline="0" noProof="0">
                          <a:ln>
                            <a:noFill/>
                          </a:ln>
                          <a:solidFill>
                            <a:prstClr val="black"/>
                          </a:solidFill>
                          <a:effectLst/>
                          <a:uLnTx/>
                          <a:uFillTx/>
                          <a:latin typeface="+mn-lt"/>
                          <a:ea typeface="+mn-ea"/>
                          <a:cs typeface="+mn-cs"/>
                        </a:rPr>
                        <a:t>
 Ruego un motoquero q me lleve a conocer el sur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560604526"/>
                  </a:ext>
                </a:extLst>
              </a:tr>
            </a:tbl>
          </a:graphicData>
        </a:graphic>
      </p:graphicFrame>
      <p:sp>
        <p:nvSpPr>
          <p:cNvPr id="4" name="Text Placeholder 3">
            <a:extLst>
              <a:ext uri="{FF2B5EF4-FFF2-40B4-BE49-F238E27FC236}">
                <a16:creationId xmlns:a16="http://schemas.microsoft.com/office/drawing/2014/main" id="{2E89446D-17E0-42E1-90AB-2A72D0B0F252}"/>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90661494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1673</Words>
  <Application>Microsoft Office PowerPoint</Application>
  <PresentationFormat>On-screen Show (4:3)</PresentationFormat>
  <Paragraphs>923</Paragraphs>
  <Slides>47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47</vt:i4>
      </vt:variant>
    </vt:vector>
  </HeadingPairs>
  <TitlesOfParts>
    <vt:vector size="50" baseType="lpstr">
      <vt:lpstr>Arial</vt:lpstr>
      <vt:lpstr>Calibri</vt:lpstr>
      <vt:lpstr>quintly_template</vt:lpstr>
      <vt:lpstr>FACEBOOK NUEVO - La emilia usar</vt:lpstr>
      <vt:lpstr>Facebook Key Metrics Table | Motomel</vt:lpstr>
      <vt:lpstr>Facebook Key Metrics Radar | Motomel</vt:lpstr>
      <vt:lpstr>Facebook Page Likes Total | Motomel</vt:lpstr>
      <vt:lpstr>Facebook Fans Change | Motomel</vt:lpstr>
      <vt:lpstr>Facebook Fans Change Per Weekday | Motomel</vt:lpstr>
      <vt:lpstr>Facebook Fans Change Rate | Motomel</vt:lpstr>
      <vt:lpstr>Facebook Own Posts | Motomel</vt:lpstr>
      <vt:lpstr>Facebook Own Posts By Hour | Motomel</vt:lpstr>
      <vt:lpstr>Facebook Own Posts By Weekday | Motomel</vt:lpstr>
      <vt:lpstr>Facebook Interactions Distribution | Motomel</vt:lpstr>
      <vt:lpstr>Facebook Post Type Distribution Per Profile | Motomel</vt:lpstr>
      <vt:lpstr>Facebook Interaction Rate By Weekday | Motomel</vt:lpstr>
      <vt:lpstr>Facebook Interaction Rate | Motomel</vt:lpstr>
      <vt:lpstr>Facebook Interaction Rate By Post Type | Motomel</vt:lpstr>
      <vt:lpstr>Facebook Interaction Rate By Hour | Motomel</vt:lpstr>
      <vt:lpstr>Facebook Hashtag Detection | Motomel</vt:lpstr>
      <vt:lpstr>Facebook Post Table + Reactions | Motomel - 1 of 19</vt:lpstr>
      <vt:lpstr>Facebook Post Table + Reactions | Motomel - 2 of 19</vt:lpstr>
      <vt:lpstr>Facebook Post Table + Reactions | Motomel - 3 of 19</vt:lpstr>
      <vt:lpstr>Facebook Post Table + Reactions | Motomel - 4 of 19</vt:lpstr>
      <vt:lpstr>Facebook Post Table + Reactions | Motomel - 5 of 19</vt:lpstr>
      <vt:lpstr>Facebook Post Table + Reactions | Motomel - 6 of 19</vt:lpstr>
      <vt:lpstr>Facebook Post Table + Reactions | Motomel - 7 of 19</vt:lpstr>
      <vt:lpstr>Facebook Post Table + Reactions | Motomel - 8 of 19</vt:lpstr>
      <vt:lpstr>Facebook Post Table + Reactions | Motomel - 9 of 19</vt:lpstr>
      <vt:lpstr>Facebook Post Table + Reactions | Motomel - 10 of 19</vt:lpstr>
      <vt:lpstr>Facebook Post Table + Reactions | Motomel - 11 of 19</vt:lpstr>
      <vt:lpstr>Facebook Post Table + Reactions | Motomel - 12 of 19</vt:lpstr>
      <vt:lpstr>Facebook Post Table + Reactions | Motomel - 13 of 19</vt:lpstr>
      <vt:lpstr>Facebook Post Table + Reactions | Motomel - 14 of 19</vt:lpstr>
      <vt:lpstr>Facebook Post Table + Reactions | Motomel - 15 of 19</vt:lpstr>
      <vt:lpstr>Facebook Post Table + Reactions | Motomel - 16 of 19</vt:lpstr>
      <vt:lpstr>Facebook Post Table + Reactions | Motomel - 17 of 19</vt:lpstr>
      <vt:lpstr>Facebook Post Table + Reactions | Motomel - 18 of 19</vt:lpstr>
      <vt:lpstr>Facebook Post Table + Reactions | Motomel - 19 of 19</vt:lpstr>
      <vt:lpstr>Facebook User Posts | Motomel</vt:lpstr>
      <vt:lpstr>Facebook User Posts Table | Motomel - 1 of 10</vt:lpstr>
      <vt:lpstr>Facebook User Posts Table | Motomel - 2 of 10</vt:lpstr>
      <vt:lpstr>Facebook User Posts Table | Motomel - 3 of 10</vt:lpstr>
      <vt:lpstr>Facebook User Posts Table | Motomel - 4 of 10</vt:lpstr>
      <vt:lpstr>Facebook User Posts Table | Motomel - 5 of 10</vt:lpstr>
      <vt:lpstr>Facebook User Posts Table | Motomel - 6 of 10</vt:lpstr>
      <vt:lpstr>Facebook User Posts Table | Motomel - 7 of 10</vt:lpstr>
      <vt:lpstr>Facebook User Posts Table | Motomel - 8 of 10</vt:lpstr>
      <vt:lpstr>Facebook User Posts Table | Motomel - 9 of 10</vt:lpstr>
      <vt:lpstr>Facebook User Posts Table | Motomel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Administrator</dc:creator>
  <cp:lastModifiedBy>Administrator</cp:lastModifiedBy>
  <cp:revision>1</cp:revision>
  <dcterms:created xsi:type="dcterms:W3CDTF">2022-02-09T16:30:34Z</dcterms:created>
  <dcterms:modified xsi:type="dcterms:W3CDTF">2022-02-09T16:31:53Z</dcterms:modified>
</cp:coreProperties>
</file>