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DD11-4D72-996C-BD1339593775}"/>
            </c:ext>
          </c:extLst>
        </c:ser>
        <c:dLbls>
          <c:showLegendKey val="0"/>
          <c:showVal val="0"/>
          <c:showCatName val="0"/>
          <c:showSerName val="0"/>
          <c:showPercent val="0"/>
          <c:showBubbleSize val="0"/>
        </c:dLbls>
        <c:axId val="377798288"/>
        <c:axId val="377800256"/>
      </c:radarChart>
      <c:catAx>
        <c:axId val="377798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800256"/>
        <c:crosses val="autoZero"/>
        <c:auto val="1"/>
        <c:lblAlgn val="ctr"/>
        <c:lblOffset val="100"/>
        <c:noMultiLvlLbl val="0"/>
      </c:catAx>
      <c:valAx>
        <c:axId val="37780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79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8303</c:v>
                </c:pt>
                <c:pt idx="1">
                  <c:v>8350</c:v>
                </c:pt>
                <c:pt idx="2">
                  <c:v>8400</c:v>
                </c:pt>
                <c:pt idx="3">
                  <c:v>8432</c:v>
                </c:pt>
                <c:pt idx="4">
                  <c:v>8482</c:v>
                </c:pt>
                <c:pt idx="5">
                  <c:v>8523</c:v>
                </c:pt>
                <c:pt idx="6">
                  <c:v>8549</c:v>
                </c:pt>
                <c:pt idx="7">
                  <c:v>8580</c:v>
                </c:pt>
                <c:pt idx="8">
                  <c:v>8614</c:v>
                </c:pt>
                <c:pt idx="9">
                  <c:v>8646</c:v>
                </c:pt>
                <c:pt idx="10">
                  <c:v>8696</c:v>
                </c:pt>
                <c:pt idx="11">
                  <c:v>8734</c:v>
                </c:pt>
                <c:pt idx="12">
                  <c:v>8766</c:v>
                </c:pt>
                <c:pt idx="13">
                  <c:v>8796</c:v>
                </c:pt>
                <c:pt idx="14">
                  <c:v>8837</c:v>
                </c:pt>
                <c:pt idx="15">
                  <c:v>8885</c:v>
                </c:pt>
                <c:pt idx="16">
                  <c:v>8927</c:v>
                </c:pt>
                <c:pt idx="17">
                  <c:v>8970</c:v>
                </c:pt>
                <c:pt idx="18">
                  <c:v>9012</c:v>
                </c:pt>
                <c:pt idx="19">
                  <c:v>9038</c:v>
                </c:pt>
                <c:pt idx="20">
                  <c:v>9084</c:v>
                </c:pt>
                <c:pt idx="21">
                  <c:v>9125</c:v>
                </c:pt>
                <c:pt idx="22">
                  <c:v>9168</c:v>
                </c:pt>
                <c:pt idx="23">
                  <c:v>9210</c:v>
                </c:pt>
                <c:pt idx="24">
                  <c:v>9250</c:v>
                </c:pt>
                <c:pt idx="25">
                  <c:v>9299</c:v>
                </c:pt>
                <c:pt idx="26">
                  <c:v>9334</c:v>
                </c:pt>
                <c:pt idx="27">
                  <c:v>9376</c:v>
                </c:pt>
                <c:pt idx="28">
                  <c:v>9412</c:v>
                </c:pt>
                <c:pt idx="29">
                  <c:v>9460</c:v>
                </c:pt>
                <c:pt idx="30">
                  <c:v>9494</c:v>
                </c:pt>
              </c:numCache>
            </c:numRef>
          </c:val>
          <c:smooth val="0"/>
          <c:extLst>
            <c:ext xmlns:c16="http://schemas.microsoft.com/office/drawing/2014/chart" uri="{C3380CC4-5D6E-409C-BE32-E72D297353CC}">
              <c16:uniqueId val="{00000000-A0BF-4EA7-834C-1F9F84C9347B}"/>
            </c:ext>
          </c:extLst>
        </c:ser>
        <c:dLbls>
          <c:showLegendKey val="0"/>
          <c:showVal val="0"/>
          <c:showCatName val="0"/>
          <c:showSerName val="0"/>
          <c:showPercent val="0"/>
          <c:showBubbleSize val="0"/>
        </c:dLbls>
        <c:smooth val="0"/>
        <c:axId val="380066896"/>
        <c:axId val="380070176"/>
      </c:lineChart>
      <c:dateAx>
        <c:axId val="380066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070176"/>
        <c:crosses val="autoZero"/>
        <c:auto val="1"/>
        <c:lblOffset val="100"/>
        <c:baseTimeUnit val="days"/>
      </c:dateAx>
      <c:valAx>
        <c:axId val="380070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066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28</c:v>
                </c:pt>
                <c:pt idx="1">
                  <c:v>47</c:v>
                </c:pt>
                <c:pt idx="2">
                  <c:v>50</c:v>
                </c:pt>
                <c:pt idx="3">
                  <c:v>32</c:v>
                </c:pt>
                <c:pt idx="4">
                  <c:v>50</c:v>
                </c:pt>
                <c:pt idx="5">
                  <c:v>41</c:v>
                </c:pt>
                <c:pt idx="6">
                  <c:v>26</c:v>
                </c:pt>
                <c:pt idx="7">
                  <c:v>31</c:v>
                </c:pt>
                <c:pt idx="8">
                  <c:v>34</c:v>
                </c:pt>
                <c:pt idx="9">
                  <c:v>32</c:v>
                </c:pt>
                <c:pt idx="10">
                  <c:v>50</c:v>
                </c:pt>
                <c:pt idx="11">
                  <c:v>38</c:v>
                </c:pt>
                <c:pt idx="12">
                  <c:v>32</c:v>
                </c:pt>
                <c:pt idx="13">
                  <c:v>30</c:v>
                </c:pt>
                <c:pt idx="14">
                  <c:v>41</c:v>
                </c:pt>
                <c:pt idx="15">
                  <c:v>48</c:v>
                </c:pt>
                <c:pt idx="16">
                  <c:v>42</c:v>
                </c:pt>
                <c:pt idx="17">
                  <c:v>43</c:v>
                </c:pt>
                <c:pt idx="18">
                  <c:v>42</c:v>
                </c:pt>
                <c:pt idx="19">
                  <c:v>26</c:v>
                </c:pt>
                <c:pt idx="20">
                  <c:v>46</c:v>
                </c:pt>
                <c:pt idx="21">
                  <c:v>41</c:v>
                </c:pt>
                <c:pt idx="22">
                  <c:v>43</c:v>
                </c:pt>
                <c:pt idx="23">
                  <c:v>42</c:v>
                </c:pt>
                <c:pt idx="24">
                  <c:v>40</c:v>
                </c:pt>
                <c:pt idx="25">
                  <c:v>49</c:v>
                </c:pt>
                <c:pt idx="26">
                  <c:v>35</c:v>
                </c:pt>
                <c:pt idx="27">
                  <c:v>42</c:v>
                </c:pt>
                <c:pt idx="28">
                  <c:v>36</c:v>
                </c:pt>
                <c:pt idx="29">
                  <c:v>48</c:v>
                </c:pt>
                <c:pt idx="30">
                  <c:v>34</c:v>
                </c:pt>
              </c:numCache>
            </c:numRef>
          </c:val>
          <c:smooth val="0"/>
          <c:extLst>
            <c:ext xmlns:c16="http://schemas.microsoft.com/office/drawing/2014/chart" uri="{C3380CC4-5D6E-409C-BE32-E72D297353CC}">
              <c16:uniqueId val="{00000000-CC61-4F3A-8FD1-6E909A2AE762}"/>
            </c:ext>
          </c:extLst>
        </c:ser>
        <c:dLbls>
          <c:showLegendKey val="0"/>
          <c:showVal val="0"/>
          <c:showCatName val="0"/>
          <c:showSerName val="0"/>
          <c:showPercent val="0"/>
          <c:showBubbleSize val="0"/>
        </c:dLbls>
        <c:smooth val="0"/>
        <c:axId val="377795664"/>
        <c:axId val="377797304"/>
      </c:lineChart>
      <c:dateAx>
        <c:axId val="377795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797304"/>
        <c:crosses val="autoZero"/>
        <c:auto val="1"/>
        <c:lblOffset val="100"/>
        <c:baseTimeUnit val="days"/>
      </c:dateAx>
      <c:valAx>
        <c:axId val="377797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795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40</c:v>
                </c:pt>
                <c:pt idx="1">
                  <c:v>41</c:v>
                </c:pt>
                <c:pt idx="2">
                  <c:v>45</c:v>
                </c:pt>
                <c:pt idx="3">
                  <c:v>34</c:v>
                </c:pt>
                <c:pt idx="4">
                  <c:v>36</c:v>
                </c:pt>
                <c:pt idx="5">
                  <c:v>35</c:v>
                </c:pt>
                <c:pt idx="6">
                  <c:v>44</c:v>
                </c:pt>
              </c:numCache>
            </c:numRef>
          </c:val>
          <c:extLst>
            <c:ext xmlns:c16="http://schemas.microsoft.com/office/drawing/2014/chart" uri="{C3380CC4-5D6E-409C-BE32-E72D297353CC}">
              <c16:uniqueId val="{00000000-D7DA-4679-BC14-41F5C2E31C37}"/>
            </c:ext>
          </c:extLst>
        </c:ser>
        <c:dLbls>
          <c:showLegendKey val="0"/>
          <c:showVal val="0"/>
          <c:showCatName val="0"/>
          <c:showSerName val="0"/>
          <c:showPercent val="0"/>
          <c:showBubbleSize val="0"/>
        </c:dLbls>
        <c:gapWidth val="219"/>
        <c:overlap val="-27"/>
        <c:axId val="380337008"/>
        <c:axId val="380336680"/>
      </c:barChart>
      <c:catAx>
        <c:axId val="380337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336680"/>
        <c:crosses val="autoZero"/>
        <c:auto val="1"/>
        <c:lblAlgn val="ctr"/>
        <c:lblOffset val="100"/>
        <c:noMultiLvlLbl val="0"/>
      </c:catAx>
      <c:valAx>
        <c:axId val="3803366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337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0.33836858006042297</c:v>
                </c:pt>
                <c:pt idx="1">
                  <c:v>0.56606046007467203</c:v>
                </c:pt>
                <c:pt idx="2">
                  <c:v>0.59880239520958101</c:v>
                </c:pt>
                <c:pt idx="3">
                  <c:v>0.38095238095238099</c:v>
                </c:pt>
                <c:pt idx="4">
                  <c:v>0.592979127134725</c:v>
                </c:pt>
                <c:pt idx="5">
                  <c:v>0.48337656213157298</c:v>
                </c:pt>
                <c:pt idx="6">
                  <c:v>0.30505690484571202</c:v>
                </c:pt>
                <c:pt idx="7">
                  <c:v>0.36261551058603297</c:v>
                </c:pt>
                <c:pt idx="8">
                  <c:v>0.39627039627039601</c:v>
                </c:pt>
                <c:pt idx="9">
                  <c:v>0.37148827490132302</c:v>
                </c:pt>
                <c:pt idx="10">
                  <c:v>0.57830210501966195</c:v>
                </c:pt>
                <c:pt idx="11">
                  <c:v>0.43698252069917198</c:v>
                </c:pt>
                <c:pt idx="12">
                  <c:v>0.36638424547744403</c:v>
                </c:pt>
                <c:pt idx="13">
                  <c:v>0.34223134839151298</c:v>
                </c:pt>
                <c:pt idx="14">
                  <c:v>0.46612096407457898</c:v>
                </c:pt>
                <c:pt idx="15">
                  <c:v>0.54317075930745695</c:v>
                </c:pt>
                <c:pt idx="16">
                  <c:v>0.47270680922903802</c:v>
                </c:pt>
                <c:pt idx="17">
                  <c:v>0.48168477652066799</c:v>
                </c:pt>
                <c:pt idx="18">
                  <c:v>0.46822742474916401</c:v>
                </c:pt>
                <c:pt idx="19">
                  <c:v>0.28850421660008901</c:v>
                </c:pt>
                <c:pt idx="20">
                  <c:v>0.50896215976986103</c:v>
                </c:pt>
                <c:pt idx="21">
                  <c:v>0.45134302069572901</c:v>
                </c:pt>
                <c:pt idx="22">
                  <c:v>0.471232876712329</c:v>
                </c:pt>
                <c:pt idx="23">
                  <c:v>0.45811518324607298</c:v>
                </c:pt>
                <c:pt idx="24">
                  <c:v>0.43431053203040199</c:v>
                </c:pt>
                <c:pt idx="25">
                  <c:v>0.52972972972972998</c:v>
                </c:pt>
                <c:pt idx="26">
                  <c:v>0.376384557479299</c:v>
                </c:pt>
                <c:pt idx="27">
                  <c:v>0.44996785943861201</c:v>
                </c:pt>
                <c:pt idx="28">
                  <c:v>0.38395904436860101</c:v>
                </c:pt>
                <c:pt idx="29">
                  <c:v>0.50998725031874204</c:v>
                </c:pt>
                <c:pt idx="30">
                  <c:v>0.359408033826639</c:v>
                </c:pt>
              </c:numCache>
            </c:numRef>
          </c:val>
          <c:smooth val="0"/>
          <c:extLst>
            <c:ext xmlns:c16="http://schemas.microsoft.com/office/drawing/2014/chart" uri="{C3380CC4-5D6E-409C-BE32-E72D297353CC}">
              <c16:uniqueId val="{00000000-789A-4E94-873F-B60601939826}"/>
            </c:ext>
          </c:extLst>
        </c:ser>
        <c:dLbls>
          <c:showLegendKey val="0"/>
          <c:showVal val="0"/>
          <c:showCatName val="0"/>
          <c:showSerName val="0"/>
          <c:showPercent val="0"/>
          <c:showBubbleSize val="0"/>
        </c:dLbls>
        <c:smooth val="0"/>
        <c:axId val="323597096"/>
        <c:axId val="323592832"/>
      </c:lineChart>
      <c:dateAx>
        <c:axId val="323597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592832"/>
        <c:crosses val="autoZero"/>
        <c:auto val="1"/>
        <c:lblOffset val="100"/>
        <c:baseTimeUnit val="days"/>
      </c:dateAx>
      <c:valAx>
        <c:axId val="323592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597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0</c:v>
                </c:pt>
                <c:pt idx="1">
                  <c:v>0</c:v>
                </c:pt>
                <c:pt idx="2">
                  <c:v>0</c:v>
                </c:pt>
                <c:pt idx="3">
                  <c:v>1</c:v>
                </c:pt>
                <c:pt idx="4">
                  <c:v>0</c:v>
                </c:pt>
                <c:pt idx="5">
                  <c:v>0</c:v>
                </c:pt>
                <c:pt idx="6">
                  <c:v>0</c:v>
                </c:pt>
                <c:pt idx="7">
                  <c:v>0</c:v>
                </c:pt>
                <c:pt idx="8">
                  <c:v>0</c:v>
                </c:pt>
                <c:pt idx="9">
                  <c:v>0</c:v>
                </c:pt>
                <c:pt idx="10">
                  <c:v>0</c:v>
                </c:pt>
                <c:pt idx="11">
                  <c:v>0</c:v>
                </c:pt>
                <c:pt idx="12">
                  <c:v>1</c:v>
                </c:pt>
                <c:pt idx="13">
                  <c:v>0</c:v>
                </c:pt>
                <c:pt idx="14">
                  <c:v>0</c:v>
                </c:pt>
                <c:pt idx="15">
                  <c:v>0</c:v>
                </c:pt>
                <c:pt idx="16">
                  <c:v>0</c:v>
                </c:pt>
                <c:pt idx="17">
                  <c:v>0</c:v>
                </c:pt>
                <c:pt idx="18">
                  <c:v>0</c:v>
                </c:pt>
                <c:pt idx="19">
                  <c:v>1</c:v>
                </c:pt>
                <c:pt idx="20">
                  <c:v>0</c:v>
                </c:pt>
                <c:pt idx="21">
                  <c:v>0</c:v>
                </c:pt>
                <c:pt idx="22">
                  <c:v>0</c:v>
                </c:pt>
                <c:pt idx="23">
                  <c:v>0</c:v>
                </c:pt>
                <c:pt idx="24">
                  <c:v>0</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0-2E6D-4428-86BE-4CE259AF637B}"/>
            </c:ext>
          </c:extLst>
        </c:ser>
        <c:dLbls>
          <c:showLegendKey val="0"/>
          <c:showVal val="0"/>
          <c:showCatName val="0"/>
          <c:showSerName val="0"/>
          <c:showPercent val="0"/>
          <c:showBubbleSize val="0"/>
        </c:dLbls>
        <c:smooth val="0"/>
        <c:axId val="323594472"/>
        <c:axId val="323598736"/>
      </c:lineChart>
      <c:dateAx>
        <c:axId val="323594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598736"/>
        <c:crosses val="autoZero"/>
        <c:auto val="1"/>
        <c:lblOffset val="100"/>
        <c:baseTimeUnit val="days"/>
      </c:dateAx>
      <c:valAx>
        <c:axId val="323598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594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0</c:v>
                </c:pt>
                <c:pt idx="13">
                  <c:v>0</c:v>
                </c:pt>
                <c:pt idx="14">
                  <c:v>1</c:v>
                </c:pt>
                <c:pt idx="15">
                  <c:v>0</c:v>
                </c:pt>
                <c:pt idx="16">
                  <c:v>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0502-42F8-9959-D10B4CAE5015}"/>
            </c:ext>
          </c:extLst>
        </c:ser>
        <c:dLbls>
          <c:showLegendKey val="0"/>
          <c:showVal val="0"/>
          <c:showCatName val="0"/>
          <c:showSerName val="0"/>
          <c:showPercent val="0"/>
          <c:showBubbleSize val="0"/>
        </c:dLbls>
        <c:smooth val="0"/>
        <c:axId val="380618584"/>
        <c:axId val="380623832"/>
      </c:lineChart>
      <c:catAx>
        <c:axId val="380618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23832"/>
        <c:crosses val="autoZero"/>
        <c:auto val="1"/>
        <c:lblAlgn val="ctr"/>
        <c:lblOffset val="100"/>
        <c:noMultiLvlLbl val="0"/>
      </c:catAx>
      <c:valAx>
        <c:axId val="38062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18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1</c:v>
                </c:pt>
                <c:pt idx="2">
                  <c:v>0</c:v>
                </c:pt>
                <c:pt idx="3">
                  <c:v>3</c:v>
                </c:pt>
                <c:pt idx="4">
                  <c:v>0</c:v>
                </c:pt>
                <c:pt idx="5">
                  <c:v>0</c:v>
                </c:pt>
                <c:pt idx="6">
                  <c:v>0</c:v>
                </c:pt>
              </c:numCache>
            </c:numRef>
          </c:val>
          <c:extLst>
            <c:ext xmlns:c16="http://schemas.microsoft.com/office/drawing/2014/chart" uri="{C3380CC4-5D6E-409C-BE32-E72D297353CC}">
              <c16:uniqueId val="{00000000-6002-4436-AC4B-7E43617B26BF}"/>
            </c:ext>
          </c:extLst>
        </c:ser>
        <c:dLbls>
          <c:showLegendKey val="0"/>
          <c:showVal val="0"/>
          <c:showCatName val="0"/>
          <c:showSerName val="0"/>
          <c:showPercent val="0"/>
          <c:showBubbleSize val="0"/>
        </c:dLbls>
        <c:gapWidth val="219"/>
        <c:overlap val="-27"/>
        <c:axId val="380620880"/>
        <c:axId val="380621208"/>
      </c:barChart>
      <c:catAx>
        <c:axId val="380620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21208"/>
        <c:crosses val="autoZero"/>
        <c:auto val="1"/>
        <c:lblAlgn val="ctr"/>
        <c:lblOffset val="100"/>
        <c:noMultiLvlLbl val="0"/>
      </c:catAx>
      <c:valAx>
        <c:axId val="380621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20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Camelbak Argentina</c:v>
                </c:pt>
              </c:strCache>
            </c:strRef>
          </c:cat>
          <c:val>
            <c:numRef>
              <c:f>Sheet1!$B$2</c:f>
              <c:numCache>
                <c:formatCode>General</c:formatCode>
                <c:ptCount val="1"/>
                <c:pt idx="0">
                  <c:v>40</c:v>
                </c:pt>
              </c:numCache>
            </c:numRef>
          </c:val>
          <c:extLst>
            <c:ext xmlns:c16="http://schemas.microsoft.com/office/drawing/2014/chart" uri="{C3380CC4-5D6E-409C-BE32-E72D297353CC}">
              <c16:uniqueId val="{00000000-C944-4EE6-BB8D-4B0282D450B2}"/>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Camelbak Argentina</c:v>
                </c:pt>
              </c:strCache>
            </c:strRef>
          </c:cat>
          <c:val>
            <c:numRef>
              <c:f>Sheet1!$C$2</c:f>
              <c:numCache>
                <c:formatCode>General</c:formatCode>
                <c:ptCount val="1"/>
                <c:pt idx="0">
                  <c:v>4</c:v>
                </c:pt>
              </c:numCache>
            </c:numRef>
          </c:val>
          <c:extLst>
            <c:ext xmlns:c16="http://schemas.microsoft.com/office/drawing/2014/chart" uri="{C3380CC4-5D6E-409C-BE32-E72D297353CC}">
              <c16:uniqueId val="{00000001-C944-4EE6-BB8D-4B0282D450B2}"/>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Camelbak Argentina</c:v>
                </c:pt>
              </c:strCache>
            </c:strRef>
          </c:cat>
          <c:val>
            <c:numRef>
              <c:f>Sheet1!$D$2</c:f>
              <c:numCache>
                <c:formatCode>General</c:formatCode>
                <c:ptCount val="1"/>
                <c:pt idx="0">
                  <c:v>0</c:v>
                </c:pt>
              </c:numCache>
            </c:numRef>
          </c:val>
          <c:extLst>
            <c:ext xmlns:c16="http://schemas.microsoft.com/office/drawing/2014/chart" uri="{C3380CC4-5D6E-409C-BE32-E72D297353CC}">
              <c16:uniqueId val="{00000002-C944-4EE6-BB8D-4B0282D450B2}"/>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Camelbak Argentina</c:v>
                </c:pt>
              </c:strCache>
            </c:strRef>
          </c:cat>
          <c:val>
            <c:numRef>
              <c:f>Sheet1!$E$2</c:f>
              <c:numCache>
                <c:formatCode>General</c:formatCode>
                <c:ptCount val="1"/>
                <c:pt idx="0">
                  <c:v>1</c:v>
                </c:pt>
              </c:numCache>
            </c:numRef>
          </c:val>
          <c:extLst>
            <c:ext xmlns:c16="http://schemas.microsoft.com/office/drawing/2014/chart" uri="{C3380CC4-5D6E-409C-BE32-E72D297353CC}">
              <c16:uniqueId val="{00000003-C944-4EE6-BB8D-4B0282D450B2}"/>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Camelbak Argentina</c:v>
                </c:pt>
              </c:strCache>
            </c:strRef>
          </c:cat>
          <c:val>
            <c:numRef>
              <c:f>Sheet1!$F$2</c:f>
              <c:numCache>
                <c:formatCode>General</c:formatCode>
                <c:ptCount val="1"/>
                <c:pt idx="0">
                  <c:v>0</c:v>
                </c:pt>
              </c:numCache>
            </c:numRef>
          </c:val>
          <c:extLst>
            <c:ext xmlns:c16="http://schemas.microsoft.com/office/drawing/2014/chart" uri="{C3380CC4-5D6E-409C-BE32-E72D297353CC}">
              <c16:uniqueId val="{00000004-C944-4EE6-BB8D-4B0282D450B2}"/>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Camelbak Argentina</c:v>
                </c:pt>
              </c:strCache>
            </c:strRef>
          </c:cat>
          <c:val>
            <c:numRef>
              <c:f>Sheet1!$G$2</c:f>
              <c:numCache>
                <c:formatCode>General</c:formatCode>
                <c:ptCount val="1"/>
                <c:pt idx="0">
                  <c:v>0</c:v>
                </c:pt>
              </c:numCache>
            </c:numRef>
          </c:val>
          <c:extLst>
            <c:ext xmlns:c16="http://schemas.microsoft.com/office/drawing/2014/chart" uri="{C3380CC4-5D6E-409C-BE32-E72D297353CC}">
              <c16:uniqueId val="{00000005-C944-4EE6-BB8D-4B0282D450B2}"/>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Camelbak Argentina</c:v>
                </c:pt>
              </c:strCache>
            </c:strRef>
          </c:cat>
          <c:val>
            <c:numRef>
              <c:f>Sheet1!$H$2</c:f>
              <c:numCache>
                <c:formatCode>General</c:formatCode>
                <c:ptCount val="1"/>
                <c:pt idx="0">
                  <c:v>6</c:v>
                </c:pt>
              </c:numCache>
            </c:numRef>
          </c:val>
          <c:extLst>
            <c:ext xmlns:c16="http://schemas.microsoft.com/office/drawing/2014/chart" uri="{C3380CC4-5D6E-409C-BE32-E72D297353CC}">
              <c16:uniqueId val="{00000006-C944-4EE6-BB8D-4B0282D450B2}"/>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Camelbak Argentina</c:v>
                </c:pt>
              </c:strCache>
            </c:strRef>
          </c:cat>
          <c:val>
            <c:numRef>
              <c:f>Sheet1!$I$2</c:f>
              <c:numCache>
                <c:formatCode>General</c:formatCode>
                <c:ptCount val="1"/>
                <c:pt idx="0">
                  <c:v>0</c:v>
                </c:pt>
              </c:numCache>
            </c:numRef>
          </c:val>
          <c:extLst>
            <c:ext xmlns:c16="http://schemas.microsoft.com/office/drawing/2014/chart" uri="{C3380CC4-5D6E-409C-BE32-E72D297353CC}">
              <c16:uniqueId val="{00000007-C944-4EE6-BB8D-4B0282D450B2}"/>
            </c:ext>
          </c:extLst>
        </c:ser>
        <c:dLbls>
          <c:showLegendKey val="0"/>
          <c:showVal val="0"/>
          <c:showCatName val="0"/>
          <c:showSerName val="0"/>
          <c:showPercent val="0"/>
          <c:showBubbleSize val="0"/>
        </c:dLbls>
        <c:gapWidth val="150"/>
        <c:overlap val="100"/>
        <c:axId val="380068208"/>
        <c:axId val="380069848"/>
      </c:barChart>
      <c:catAx>
        <c:axId val="380068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069848"/>
        <c:crosses val="autoZero"/>
        <c:auto val="1"/>
        <c:lblAlgn val="ctr"/>
        <c:lblOffset val="100"/>
        <c:noMultiLvlLbl val="0"/>
      </c:catAx>
      <c:valAx>
        <c:axId val="3800698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06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Camelbak Argentina</c:v>
                </c:pt>
              </c:strCache>
            </c:strRef>
          </c:cat>
          <c:val>
            <c:numRef>
              <c:f>Sheet1!$B$2</c:f>
              <c:numCache>
                <c:formatCode>General</c:formatCode>
                <c:ptCount val="1"/>
                <c:pt idx="0">
                  <c:v>2</c:v>
                </c:pt>
              </c:numCache>
            </c:numRef>
          </c:val>
          <c:extLst>
            <c:ext xmlns:c16="http://schemas.microsoft.com/office/drawing/2014/chart" uri="{C3380CC4-5D6E-409C-BE32-E72D297353CC}">
              <c16:uniqueId val="{00000000-2E68-4051-975A-21F815DDCB02}"/>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Camelbak Argentina</c:v>
                </c:pt>
              </c:strCache>
            </c:strRef>
          </c:cat>
          <c:val>
            <c:numRef>
              <c:f>Sheet1!$C$2</c:f>
              <c:numCache>
                <c:formatCode>General</c:formatCode>
                <c:ptCount val="1"/>
                <c:pt idx="0">
                  <c:v>2</c:v>
                </c:pt>
              </c:numCache>
            </c:numRef>
          </c:val>
          <c:extLst>
            <c:ext xmlns:c16="http://schemas.microsoft.com/office/drawing/2014/chart" uri="{C3380CC4-5D6E-409C-BE32-E72D297353CC}">
              <c16:uniqueId val="{00000001-2E68-4051-975A-21F815DDCB02}"/>
            </c:ext>
          </c:extLst>
        </c:ser>
        <c:dLbls>
          <c:showLegendKey val="0"/>
          <c:showVal val="0"/>
          <c:showCatName val="0"/>
          <c:showSerName val="0"/>
          <c:showPercent val="0"/>
          <c:showBubbleSize val="0"/>
        </c:dLbls>
        <c:gapWidth val="150"/>
        <c:overlap val="100"/>
        <c:axId val="377797632"/>
        <c:axId val="382335976"/>
      </c:barChart>
      <c:catAx>
        <c:axId val="377797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335976"/>
        <c:crosses val="autoZero"/>
        <c:auto val="1"/>
        <c:lblAlgn val="ctr"/>
        <c:lblOffset val="100"/>
        <c:noMultiLvlLbl val="0"/>
      </c:catAx>
      <c:valAx>
        <c:axId val="382335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7797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1">
                  <c:v>4.4953922229714498E-2</c:v>
                </c:pt>
                <c:pt idx="3">
                  <c:v>0.17606952873304901</c:v>
                </c:pt>
              </c:numCache>
            </c:numRef>
          </c:val>
          <c:extLst>
            <c:ext xmlns:c16="http://schemas.microsoft.com/office/drawing/2014/chart" uri="{C3380CC4-5D6E-409C-BE32-E72D297353CC}">
              <c16:uniqueId val="{00000000-95D9-4546-A3FF-2D7A3A98E637}"/>
            </c:ext>
          </c:extLst>
        </c:ser>
        <c:dLbls>
          <c:showLegendKey val="0"/>
          <c:showVal val="0"/>
          <c:showCatName val="0"/>
          <c:showSerName val="0"/>
          <c:showPercent val="0"/>
          <c:showBubbleSize val="0"/>
        </c:dLbls>
        <c:gapWidth val="219"/>
        <c:overlap val="-27"/>
        <c:axId val="382332368"/>
        <c:axId val="382334008"/>
      </c:barChart>
      <c:catAx>
        <c:axId val="382332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334008"/>
        <c:crosses val="autoZero"/>
        <c:auto val="1"/>
        <c:lblAlgn val="ctr"/>
        <c:lblOffset val="100"/>
        <c:noMultiLvlLbl val="0"/>
      </c:catAx>
      <c:valAx>
        <c:axId val="382334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332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0</c:v>
                </c:pt>
                <c:pt idx="1">
                  <c:v>0</c:v>
                </c:pt>
                <c:pt idx="2">
                  <c:v>0</c:v>
                </c:pt>
                <c:pt idx="3">
                  <c:v>4.7528517110266198E-2</c:v>
                </c:pt>
                <c:pt idx="4">
                  <c:v>0</c:v>
                </c:pt>
                <c:pt idx="5">
                  <c:v>0</c:v>
                </c:pt>
                <c:pt idx="6">
                  <c:v>0</c:v>
                </c:pt>
                <c:pt idx="7">
                  <c:v>0</c:v>
                </c:pt>
                <c:pt idx="8">
                  <c:v>0</c:v>
                </c:pt>
                <c:pt idx="9">
                  <c:v>0</c:v>
                </c:pt>
                <c:pt idx="10">
                  <c:v>0</c:v>
                </c:pt>
                <c:pt idx="11">
                  <c:v>0</c:v>
                </c:pt>
                <c:pt idx="12">
                  <c:v>0.24</c:v>
                </c:pt>
                <c:pt idx="13">
                  <c:v>0</c:v>
                </c:pt>
                <c:pt idx="14">
                  <c:v>0</c:v>
                </c:pt>
                <c:pt idx="15">
                  <c:v>0</c:v>
                </c:pt>
                <c:pt idx="16">
                  <c:v>0</c:v>
                </c:pt>
                <c:pt idx="17">
                  <c:v>0</c:v>
                </c:pt>
                <c:pt idx="18">
                  <c:v>0</c:v>
                </c:pt>
                <c:pt idx="19">
                  <c:v>7.7562326869806103E-2</c:v>
                </c:pt>
                <c:pt idx="20">
                  <c:v>0</c:v>
                </c:pt>
                <c:pt idx="21">
                  <c:v>0</c:v>
                </c:pt>
                <c:pt idx="22">
                  <c:v>0</c:v>
                </c:pt>
                <c:pt idx="23">
                  <c:v>0</c:v>
                </c:pt>
                <c:pt idx="24">
                  <c:v>0</c:v>
                </c:pt>
                <c:pt idx="25">
                  <c:v>0</c:v>
                </c:pt>
                <c:pt idx="26">
                  <c:v>0.20395019321597299</c:v>
                </c:pt>
                <c:pt idx="27">
                  <c:v>0</c:v>
                </c:pt>
                <c:pt idx="28">
                  <c:v>0</c:v>
                </c:pt>
                <c:pt idx="29">
                  <c:v>0</c:v>
                </c:pt>
                <c:pt idx="30">
                  <c:v>0</c:v>
                </c:pt>
              </c:numCache>
            </c:numRef>
          </c:val>
          <c:smooth val="0"/>
          <c:extLst>
            <c:ext xmlns:c16="http://schemas.microsoft.com/office/drawing/2014/chart" uri="{C3380CC4-5D6E-409C-BE32-E72D297353CC}">
              <c16:uniqueId val="{00000000-0BFB-4700-8616-D9443A4221BA}"/>
            </c:ext>
          </c:extLst>
        </c:ser>
        <c:dLbls>
          <c:showLegendKey val="0"/>
          <c:showVal val="0"/>
          <c:showCatName val="0"/>
          <c:showSerName val="0"/>
          <c:showPercent val="0"/>
          <c:showBubbleSize val="0"/>
        </c:dLbls>
        <c:smooth val="0"/>
        <c:axId val="382335648"/>
        <c:axId val="323594144"/>
      </c:lineChart>
      <c:dateAx>
        <c:axId val="382335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594144"/>
        <c:crosses val="autoZero"/>
        <c:auto val="1"/>
        <c:lblOffset val="100"/>
        <c:baseTimeUnit val="days"/>
      </c:dateAx>
      <c:valAx>
        <c:axId val="323594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335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Camelbak Argentina</c:v>
                </c:pt>
              </c:strCache>
            </c:strRef>
          </c:tx>
          <c:spPr>
            <a:solidFill>
              <a:schemeClr val="accent1"/>
            </a:solidFill>
            <a:ln>
              <a:noFill/>
            </a:ln>
            <a:effectLst/>
          </c:spPr>
          <c:invertIfNegative val="0"/>
          <c:cat>
            <c:strRef>
              <c:f>Sheet1!$A$2:$A$3</c:f>
              <c:strCache>
                <c:ptCount val="2"/>
                <c:pt idx="0">
                  <c:v>Album</c:v>
                </c:pt>
                <c:pt idx="1">
                  <c:v>Photo</c:v>
                </c:pt>
              </c:strCache>
            </c:strRef>
          </c:cat>
          <c:val>
            <c:numRef>
              <c:f>Sheet1!$B$2:$B$3</c:f>
              <c:numCache>
                <c:formatCode>General</c:formatCode>
                <c:ptCount val="2"/>
                <c:pt idx="0">
                  <c:v>0.140503826118449</c:v>
                </c:pt>
                <c:pt idx="1">
                  <c:v>0.14350013702241801</c:v>
                </c:pt>
              </c:numCache>
            </c:numRef>
          </c:val>
          <c:extLst>
            <c:ext xmlns:c16="http://schemas.microsoft.com/office/drawing/2014/chart" uri="{C3380CC4-5D6E-409C-BE32-E72D297353CC}">
              <c16:uniqueId val="{00000000-0577-431E-9F73-80C6C6B9782D}"/>
            </c:ext>
          </c:extLst>
        </c:ser>
        <c:dLbls>
          <c:showLegendKey val="0"/>
          <c:showVal val="0"/>
          <c:showCatName val="0"/>
          <c:showSerName val="0"/>
          <c:showPercent val="0"/>
          <c:showBubbleSize val="0"/>
        </c:dLbls>
        <c:gapWidth val="219"/>
        <c:overlap val="-27"/>
        <c:axId val="382997560"/>
        <c:axId val="382999528"/>
      </c:barChart>
      <c:catAx>
        <c:axId val="382997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999528"/>
        <c:crosses val="autoZero"/>
        <c:auto val="1"/>
        <c:lblAlgn val="ctr"/>
        <c:lblOffset val="100"/>
        <c:noMultiLvlLbl val="0"/>
      </c:catAx>
      <c:valAx>
        <c:axId val="382999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997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4.5014629754670299E-2</c:v>
                </c:pt>
                <c:pt idx="10">
                  <c:v>0</c:v>
                </c:pt>
                <c:pt idx="11">
                  <c:v>0</c:v>
                </c:pt>
                <c:pt idx="12">
                  <c:v>0</c:v>
                </c:pt>
                <c:pt idx="13">
                  <c:v>0</c:v>
                </c:pt>
                <c:pt idx="14">
                  <c:v>0.23632680621201901</c:v>
                </c:pt>
                <c:pt idx="15">
                  <c:v>0</c:v>
                </c:pt>
                <c:pt idx="16">
                  <c:v>0.146297546702678</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85F0-4390-9A4F-B2672A3514AB}"/>
            </c:ext>
          </c:extLst>
        </c:ser>
        <c:dLbls>
          <c:showLegendKey val="0"/>
          <c:showVal val="0"/>
          <c:showCatName val="0"/>
          <c:showSerName val="0"/>
          <c:showPercent val="0"/>
          <c:showBubbleSize val="0"/>
        </c:dLbls>
        <c:smooth val="0"/>
        <c:axId val="382993624"/>
        <c:axId val="382994280"/>
      </c:lineChart>
      <c:catAx>
        <c:axId val="382993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994280"/>
        <c:crosses val="autoZero"/>
        <c:auto val="1"/>
        <c:lblAlgn val="ctr"/>
        <c:lblOffset val="100"/>
        <c:noMultiLvlLbl val="0"/>
      </c:catAx>
      <c:valAx>
        <c:axId val="382994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2993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Camelbak Argentina</c:v>
                </c:pt>
              </c:strCache>
            </c:strRef>
          </c:tx>
          <c:spPr>
            <a:ln w="28575" cap="rnd">
              <a:solidFill>
                <a:schemeClr val="accent1"/>
              </a:solidFill>
              <a:round/>
            </a:ln>
            <a:effectLst/>
          </c:spPr>
          <c:marker>
            <c:symbol val="none"/>
          </c:marker>
          <c:cat>
            <c:numRef>
              <c:f>Sheet1!$A$2:$A$32</c:f>
              <c:numCache>
                <c:formatCode>m/d/yyyy</c:formatCode>
                <c:ptCount val="31"/>
                <c:pt idx="0">
                  <c:v>44562</c:v>
                </c:pt>
                <c:pt idx="1">
                  <c:v>44563</c:v>
                </c:pt>
                <c:pt idx="2">
                  <c:v>44564</c:v>
                </c:pt>
                <c:pt idx="3">
                  <c:v>44565</c:v>
                </c:pt>
                <c:pt idx="4">
                  <c:v>44566</c:v>
                </c:pt>
                <c:pt idx="5">
                  <c:v>44567</c:v>
                </c:pt>
                <c:pt idx="6">
                  <c:v>44568</c:v>
                </c:pt>
                <c:pt idx="7">
                  <c:v>44569</c:v>
                </c:pt>
                <c:pt idx="8">
                  <c:v>44570</c:v>
                </c:pt>
                <c:pt idx="9">
                  <c:v>44571</c:v>
                </c:pt>
                <c:pt idx="10">
                  <c:v>44572</c:v>
                </c:pt>
                <c:pt idx="11">
                  <c:v>44573</c:v>
                </c:pt>
                <c:pt idx="12">
                  <c:v>44574</c:v>
                </c:pt>
                <c:pt idx="13">
                  <c:v>44575</c:v>
                </c:pt>
                <c:pt idx="14">
                  <c:v>44576</c:v>
                </c:pt>
                <c:pt idx="15">
                  <c:v>44577</c:v>
                </c:pt>
                <c:pt idx="16">
                  <c:v>44578</c:v>
                </c:pt>
                <c:pt idx="17">
                  <c:v>44579</c:v>
                </c:pt>
                <c:pt idx="18">
                  <c:v>44580</c:v>
                </c:pt>
                <c:pt idx="19">
                  <c:v>44581</c:v>
                </c:pt>
                <c:pt idx="20">
                  <c:v>44582</c:v>
                </c:pt>
                <c:pt idx="21">
                  <c:v>44583</c:v>
                </c:pt>
                <c:pt idx="22">
                  <c:v>44584</c:v>
                </c:pt>
                <c:pt idx="23">
                  <c:v>44585</c:v>
                </c:pt>
                <c:pt idx="24">
                  <c:v>44586</c:v>
                </c:pt>
                <c:pt idx="25">
                  <c:v>44587</c:v>
                </c:pt>
                <c:pt idx="26">
                  <c:v>44588</c:v>
                </c:pt>
                <c:pt idx="27">
                  <c:v>44589</c:v>
                </c:pt>
                <c:pt idx="28">
                  <c:v>44590</c:v>
                </c:pt>
                <c:pt idx="29">
                  <c:v>44591</c:v>
                </c:pt>
                <c:pt idx="30">
                  <c:v>44592</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6355-4D73-AD2B-3ECCBBC7F55E}"/>
            </c:ext>
          </c:extLst>
        </c:ser>
        <c:dLbls>
          <c:showLegendKey val="0"/>
          <c:showVal val="0"/>
          <c:showCatName val="0"/>
          <c:showSerName val="0"/>
          <c:showPercent val="0"/>
          <c:showBubbleSize val="0"/>
        </c:dLbls>
        <c:smooth val="0"/>
        <c:axId val="285522232"/>
        <c:axId val="285526496"/>
      </c:lineChart>
      <c:dateAx>
        <c:axId val="285522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526496"/>
        <c:crosses val="autoZero"/>
        <c:auto val="1"/>
        <c:lblOffset val="100"/>
        <c:baseTimeUnit val="days"/>
      </c:dateAx>
      <c:valAx>
        <c:axId val="285526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522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A3DE89-FA10-437B-AEA8-8328E64C6D15}"/>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89C4ABC9-99D2-4209-B25A-526E82AE7EF5}"/>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9490415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72E2E-09D8-4E8A-B305-A356A10CBC8E}"/>
              </a:ext>
            </a:extLst>
          </p:cNvPr>
          <p:cNvSpPr>
            <a:spLocks noGrp="1"/>
          </p:cNvSpPr>
          <p:nvPr>
            <p:ph type="title"/>
          </p:nvPr>
        </p:nvSpPr>
        <p:spPr/>
        <p:txBody>
          <a:bodyPr/>
          <a:lstStyle/>
          <a:p>
            <a:r>
              <a:rPr lang="en-US"/>
              <a:t>Facebook Key Metrics Table | CamelBak</a:t>
            </a:r>
          </a:p>
        </p:txBody>
      </p:sp>
      <p:graphicFrame>
        <p:nvGraphicFramePr>
          <p:cNvPr id="5" name="Table Placeholder 4">
            <a:extLst>
              <a:ext uri="{FF2B5EF4-FFF2-40B4-BE49-F238E27FC236}">
                <a16:creationId xmlns:a16="http://schemas.microsoft.com/office/drawing/2014/main" id="{BD782C36-6E67-4929-BCD8-EE1AAE95C2CC}"/>
              </a:ext>
            </a:extLst>
          </p:cNvPr>
          <p:cNvGraphicFramePr>
            <a:graphicFrameLocks noGrp="1"/>
          </p:cNvGraphicFramePr>
          <p:nvPr>
            <p:ph type="tbl" sz="quarter" idx="13"/>
            <p:extLst>
              <p:ext uri="{D42A27DB-BD31-4B8C-83A1-F6EECF244321}">
                <p14:modId xmlns:p14="http://schemas.microsoft.com/office/powerpoint/2010/main" val="35795930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21838869"/>
                    </a:ext>
                  </a:extLst>
                </a:gridCol>
                <a:gridCol w="740664">
                  <a:extLst>
                    <a:ext uri="{9D8B030D-6E8A-4147-A177-3AD203B41FA5}">
                      <a16:colId xmlns:a16="http://schemas.microsoft.com/office/drawing/2014/main" val="2194902135"/>
                    </a:ext>
                  </a:extLst>
                </a:gridCol>
                <a:gridCol w="740664">
                  <a:extLst>
                    <a:ext uri="{9D8B030D-6E8A-4147-A177-3AD203B41FA5}">
                      <a16:colId xmlns:a16="http://schemas.microsoft.com/office/drawing/2014/main" val="1779585572"/>
                    </a:ext>
                  </a:extLst>
                </a:gridCol>
                <a:gridCol w="740664">
                  <a:extLst>
                    <a:ext uri="{9D8B030D-6E8A-4147-A177-3AD203B41FA5}">
                      <a16:colId xmlns:a16="http://schemas.microsoft.com/office/drawing/2014/main" val="881314418"/>
                    </a:ext>
                  </a:extLst>
                </a:gridCol>
                <a:gridCol w="740664">
                  <a:extLst>
                    <a:ext uri="{9D8B030D-6E8A-4147-A177-3AD203B41FA5}">
                      <a16:colId xmlns:a16="http://schemas.microsoft.com/office/drawing/2014/main" val="3918399300"/>
                    </a:ext>
                  </a:extLst>
                </a:gridCol>
                <a:gridCol w="740664">
                  <a:extLst>
                    <a:ext uri="{9D8B030D-6E8A-4147-A177-3AD203B41FA5}">
                      <a16:colId xmlns:a16="http://schemas.microsoft.com/office/drawing/2014/main" val="1162042931"/>
                    </a:ext>
                  </a:extLst>
                </a:gridCol>
                <a:gridCol w="740664">
                  <a:extLst>
                    <a:ext uri="{9D8B030D-6E8A-4147-A177-3AD203B41FA5}">
                      <a16:colId xmlns:a16="http://schemas.microsoft.com/office/drawing/2014/main" val="3873783394"/>
                    </a:ext>
                  </a:extLst>
                </a:gridCol>
                <a:gridCol w="740664">
                  <a:extLst>
                    <a:ext uri="{9D8B030D-6E8A-4147-A177-3AD203B41FA5}">
                      <a16:colId xmlns:a16="http://schemas.microsoft.com/office/drawing/2014/main" val="4248631912"/>
                    </a:ext>
                  </a:extLst>
                </a:gridCol>
                <a:gridCol w="740664">
                  <a:extLst>
                    <a:ext uri="{9D8B030D-6E8A-4147-A177-3AD203B41FA5}">
                      <a16:colId xmlns:a16="http://schemas.microsoft.com/office/drawing/2014/main" val="301741493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2761351938"/>
                  </a:ext>
                </a:extLst>
              </a:tr>
              <a:tr h="370840">
                <a:tc>
                  <a:txBody>
                    <a:bodyPr/>
                    <a:lstStyle/>
                    <a:p>
                      <a:r>
                        <a:rPr lang="en-US" sz="1000"/>
                        <a:t>Camelbak Argentina</a:t>
                      </a:r>
                    </a:p>
                  </a:txBody>
                  <a:tcPr/>
                </a:tc>
                <a:tc>
                  <a:txBody>
                    <a:bodyPr/>
                    <a:lstStyle/>
                    <a:p>
                      <a:r>
                        <a:rPr lang="en-US" sz="1000"/>
                        <a:t>9494</a:t>
                      </a:r>
                    </a:p>
                  </a:txBody>
                  <a:tcPr/>
                </a:tc>
                <a:tc>
                  <a:txBody>
                    <a:bodyPr/>
                    <a:lstStyle/>
                    <a:p>
                      <a:r>
                        <a:rPr lang="en-US" sz="1000"/>
                        <a:t>1219</a:t>
                      </a:r>
                    </a:p>
                  </a:txBody>
                  <a:tcPr/>
                </a:tc>
                <a:tc>
                  <a:txBody>
                    <a:bodyPr/>
                    <a:lstStyle/>
                    <a:p>
                      <a:r>
                        <a:rPr lang="en-US" sz="1000"/>
                        <a:t>4</a:t>
                      </a:r>
                    </a:p>
                  </a:txBody>
                  <a:tcPr/>
                </a:tc>
                <a:tc>
                  <a:txBody>
                    <a:bodyPr/>
                    <a:lstStyle/>
                    <a:p>
                      <a:r>
                        <a:rPr lang="en-US" sz="1000"/>
                        <a:t>45</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0.1435 %</a:t>
                      </a:r>
                    </a:p>
                  </a:txBody>
                  <a:tcPr/>
                </a:tc>
                <a:extLst>
                  <a:ext uri="{0D108BD9-81ED-4DB2-BD59-A6C34878D82A}">
                    <a16:rowId xmlns:a16="http://schemas.microsoft.com/office/drawing/2014/main" val="3636510145"/>
                  </a:ext>
                </a:extLst>
              </a:tr>
            </a:tbl>
          </a:graphicData>
        </a:graphic>
      </p:graphicFrame>
      <p:sp>
        <p:nvSpPr>
          <p:cNvPr id="4" name="Text Placeholder 3">
            <a:extLst>
              <a:ext uri="{FF2B5EF4-FFF2-40B4-BE49-F238E27FC236}">
                <a16:creationId xmlns:a16="http://schemas.microsoft.com/office/drawing/2014/main" id="{268E6165-4AA0-4F34-A0BD-58C2344316C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1172839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5E00FC-B6E3-4799-B625-DB9592D560FB}"/>
              </a:ext>
            </a:extLst>
          </p:cNvPr>
          <p:cNvSpPr>
            <a:spLocks noGrp="1"/>
          </p:cNvSpPr>
          <p:nvPr>
            <p:ph type="title"/>
          </p:nvPr>
        </p:nvSpPr>
        <p:spPr/>
        <p:txBody>
          <a:bodyPr/>
          <a:lstStyle/>
          <a:p>
            <a:r>
              <a:rPr lang="en-US"/>
              <a:t>Facebook Key Metrics Radar | CamelBak</a:t>
            </a:r>
          </a:p>
        </p:txBody>
      </p:sp>
      <p:graphicFrame>
        <p:nvGraphicFramePr>
          <p:cNvPr id="6" name="Chart Placeholder 5">
            <a:extLst>
              <a:ext uri="{FF2B5EF4-FFF2-40B4-BE49-F238E27FC236}">
                <a16:creationId xmlns:a16="http://schemas.microsoft.com/office/drawing/2014/main" id="{02D167B3-CC5C-4931-A295-7F786A550810}"/>
              </a:ext>
            </a:extLst>
          </p:cNvPr>
          <p:cNvGraphicFramePr>
            <a:graphicFrameLocks noGrp="1"/>
          </p:cNvGraphicFramePr>
          <p:nvPr>
            <p:ph type="chart" sz="quarter" idx="13"/>
            <p:extLst>
              <p:ext uri="{D42A27DB-BD31-4B8C-83A1-F6EECF244321}">
                <p14:modId xmlns:p14="http://schemas.microsoft.com/office/powerpoint/2010/main" val="1080547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8715871-39F8-401C-B177-CF2D7CD33D7C}"/>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A15BBA37-FBC8-4352-AAF6-C726ECFDBA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70299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52229-6974-4788-B1CF-9E6BED76F471}"/>
              </a:ext>
            </a:extLst>
          </p:cNvPr>
          <p:cNvSpPr>
            <a:spLocks noGrp="1"/>
          </p:cNvSpPr>
          <p:nvPr>
            <p:ph type="title"/>
          </p:nvPr>
        </p:nvSpPr>
        <p:spPr/>
        <p:txBody>
          <a:bodyPr/>
          <a:lstStyle/>
          <a:p>
            <a:r>
              <a:rPr lang="en-US"/>
              <a:t>Facebook Page Likes Total | CamelBak</a:t>
            </a:r>
          </a:p>
        </p:txBody>
      </p:sp>
      <p:graphicFrame>
        <p:nvGraphicFramePr>
          <p:cNvPr id="6" name="Chart Placeholder 5">
            <a:extLst>
              <a:ext uri="{FF2B5EF4-FFF2-40B4-BE49-F238E27FC236}">
                <a16:creationId xmlns:a16="http://schemas.microsoft.com/office/drawing/2014/main" id="{7365C616-AB8E-4ECE-B3E4-F1B77FDD764B}"/>
              </a:ext>
            </a:extLst>
          </p:cNvPr>
          <p:cNvGraphicFramePr>
            <a:graphicFrameLocks noGrp="1"/>
          </p:cNvGraphicFramePr>
          <p:nvPr>
            <p:ph type="chart" sz="quarter" idx="13"/>
            <p:extLst>
              <p:ext uri="{D42A27DB-BD31-4B8C-83A1-F6EECF244321}">
                <p14:modId xmlns:p14="http://schemas.microsoft.com/office/powerpoint/2010/main" val="33725558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C29198-A8B3-4390-AD7C-4F9FF56AEA4A}"/>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FDAA1F09-96F6-4678-9044-45F8BFDDEF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795998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8B9E8-83CA-48D6-9579-DA4756AFCEAF}"/>
              </a:ext>
            </a:extLst>
          </p:cNvPr>
          <p:cNvSpPr>
            <a:spLocks noGrp="1"/>
          </p:cNvSpPr>
          <p:nvPr>
            <p:ph type="title"/>
          </p:nvPr>
        </p:nvSpPr>
        <p:spPr/>
        <p:txBody>
          <a:bodyPr/>
          <a:lstStyle/>
          <a:p>
            <a:r>
              <a:rPr lang="en-US"/>
              <a:t>Facebook Fans Change | CamelBak</a:t>
            </a:r>
          </a:p>
        </p:txBody>
      </p:sp>
      <p:graphicFrame>
        <p:nvGraphicFramePr>
          <p:cNvPr id="6" name="Chart Placeholder 5">
            <a:extLst>
              <a:ext uri="{FF2B5EF4-FFF2-40B4-BE49-F238E27FC236}">
                <a16:creationId xmlns:a16="http://schemas.microsoft.com/office/drawing/2014/main" id="{EF258839-B7F2-4318-919F-512CB73503F6}"/>
              </a:ext>
            </a:extLst>
          </p:cNvPr>
          <p:cNvGraphicFramePr>
            <a:graphicFrameLocks noGrp="1"/>
          </p:cNvGraphicFramePr>
          <p:nvPr>
            <p:ph type="chart" sz="quarter" idx="13"/>
            <p:extLst>
              <p:ext uri="{D42A27DB-BD31-4B8C-83A1-F6EECF244321}">
                <p14:modId xmlns:p14="http://schemas.microsoft.com/office/powerpoint/2010/main" val="185237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6F1C1C-9CB4-4B83-9B70-31D5B552C008}"/>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823D8E3E-A98C-4333-8386-8F7943D96C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17787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A8AFF9-F377-47EA-B4BE-75A0DFD99B39}"/>
              </a:ext>
            </a:extLst>
          </p:cNvPr>
          <p:cNvSpPr>
            <a:spLocks noGrp="1"/>
          </p:cNvSpPr>
          <p:nvPr>
            <p:ph type="title"/>
          </p:nvPr>
        </p:nvSpPr>
        <p:spPr/>
        <p:txBody>
          <a:bodyPr/>
          <a:lstStyle/>
          <a:p>
            <a:r>
              <a:rPr lang="en-US"/>
              <a:t>Facebook Fans Change Per Weekday | CamelBak</a:t>
            </a:r>
          </a:p>
        </p:txBody>
      </p:sp>
      <p:graphicFrame>
        <p:nvGraphicFramePr>
          <p:cNvPr id="6" name="Chart Placeholder 5">
            <a:extLst>
              <a:ext uri="{FF2B5EF4-FFF2-40B4-BE49-F238E27FC236}">
                <a16:creationId xmlns:a16="http://schemas.microsoft.com/office/drawing/2014/main" id="{0DC7B216-99A4-4355-A4B6-8FC1B81CB9FB}"/>
              </a:ext>
            </a:extLst>
          </p:cNvPr>
          <p:cNvGraphicFramePr>
            <a:graphicFrameLocks noGrp="1"/>
          </p:cNvGraphicFramePr>
          <p:nvPr>
            <p:ph type="chart" sz="quarter" idx="13"/>
            <p:extLst>
              <p:ext uri="{D42A27DB-BD31-4B8C-83A1-F6EECF244321}">
                <p14:modId xmlns:p14="http://schemas.microsoft.com/office/powerpoint/2010/main" val="25089895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083179E-B92F-49B1-A307-65227087DE22}"/>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41284E11-4D40-48AC-9797-82033058ED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065676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5E8A7-B158-4C88-8E20-470559AE54BD}"/>
              </a:ext>
            </a:extLst>
          </p:cNvPr>
          <p:cNvSpPr>
            <a:spLocks noGrp="1"/>
          </p:cNvSpPr>
          <p:nvPr>
            <p:ph type="title"/>
          </p:nvPr>
        </p:nvSpPr>
        <p:spPr/>
        <p:txBody>
          <a:bodyPr/>
          <a:lstStyle/>
          <a:p>
            <a:r>
              <a:rPr lang="en-US"/>
              <a:t>Facebook Fans Change Rate | CamelBak</a:t>
            </a:r>
          </a:p>
        </p:txBody>
      </p:sp>
      <p:graphicFrame>
        <p:nvGraphicFramePr>
          <p:cNvPr id="6" name="Chart Placeholder 5">
            <a:extLst>
              <a:ext uri="{FF2B5EF4-FFF2-40B4-BE49-F238E27FC236}">
                <a16:creationId xmlns:a16="http://schemas.microsoft.com/office/drawing/2014/main" id="{DD911A69-D9EE-44DE-8C63-50CD1CB9551F}"/>
              </a:ext>
            </a:extLst>
          </p:cNvPr>
          <p:cNvGraphicFramePr>
            <a:graphicFrameLocks noGrp="1"/>
          </p:cNvGraphicFramePr>
          <p:nvPr>
            <p:ph type="chart" sz="quarter" idx="13"/>
            <p:extLst>
              <p:ext uri="{D42A27DB-BD31-4B8C-83A1-F6EECF244321}">
                <p14:modId xmlns:p14="http://schemas.microsoft.com/office/powerpoint/2010/main" val="2242432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2AA516-6DE9-49D7-BDBA-20869C350066}"/>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96CE0821-B9EA-43E9-B9E5-4657F36971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8692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B795D6-DE2E-46A9-AA4C-C8A8198D35ED}"/>
              </a:ext>
            </a:extLst>
          </p:cNvPr>
          <p:cNvSpPr>
            <a:spLocks noGrp="1"/>
          </p:cNvSpPr>
          <p:nvPr>
            <p:ph type="title"/>
          </p:nvPr>
        </p:nvSpPr>
        <p:spPr/>
        <p:txBody>
          <a:bodyPr/>
          <a:lstStyle/>
          <a:p>
            <a:r>
              <a:rPr lang="en-US"/>
              <a:t>Facebook Own Posts | CamelBak</a:t>
            </a:r>
          </a:p>
        </p:txBody>
      </p:sp>
      <p:graphicFrame>
        <p:nvGraphicFramePr>
          <p:cNvPr id="6" name="Chart Placeholder 5">
            <a:extLst>
              <a:ext uri="{FF2B5EF4-FFF2-40B4-BE49-F238E27FC236}">
                <a16:creationId xmlns:a16="http://schemas.microsoft.com/office/drawing/2014/main" id="{6DA7B500-292F-4F76-936A-83649F3D4948}"/>
              </a:ext>
            </a:extLst>
          </p:cNvPr>
          <p:cNvGraphicFramePr>
            <a:graphicFrameLocks noGrp="1"/>
          </p:cNvGraphicFramePr>
          <p:nvPr>
            <p:ph type="chart" sz="quarter" idx="13"/>
            <p:extLst>
              <p:ext uri="{D42A27DB-BD31-4B8C-83A1-F6EECF244321}">
                <p14:modId xmlns:p14="http://schemas.microsoft.com/office/powerpoint/2010/main" val="523525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A93330-DD18-4942-B97B-B72184ABE460}"/>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BA63C575-FD1A-4852-A393-EC21A88E9AA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53402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27C79-C1AA-4E5D-876E-401E8F6E168B}"/>
              </a:ext>
            </a:extLst>
          </p:cNvPr>
          <p:cNvSpPr>
            <a:spLocks noGrp="1"/>
          </p:cNvSpPr>
          <p:nvPr>
            <p:ph type="title"/>
          </p:nvPr>
        </p:nvSpPr>
        <p:spPr/>
        <p:txBody>
          <a:bodyPr/>
          <a:lstStyle/>
          <a:p>
            <a:r>
              <a:rPr lang="en-US"/>
              <a:t>Facebook Own Posts By Hour | CamelBak</a:t>
            </a:r>
          </a:p>
        </p:txBody>
      </p:sp>
      <p:graphicFrame>
        <p:nvGraphicFramePr>
          <p:cNvPr id="6" name="Chart Placeholder 5">
            <a:extLst>
              <a:ext uri="{FF2B5EF4-FFF2-40B4-BE49-F238E27FC236}">
                <a16:creationId xmlns:a16="http://schemas.microsoft.com/office/drawing/2014/main" id="{58E265D2-6E34-4A72-8167-7C3A664EA9E3}"/>
              </a:ext>
            </a:extLst>
          </p:cNvPr>
          <p:cNvGraphicFramePr>
            <a:graphicFrameLocks noGrp="1"/>
          </p:cNvGraphicFramePr>
          <p:nvPr>
            <p:ph type="chart" sz="quarter" idx="13"/>
            <p:extLst>
              <p:ext uri="{D42A27DB-BD31-4B8C-83A1-F6EECF244321}">
                <p14:modId xmlns:p14="http://schemas.microsoft.com/office/powerpoint/2010/main" val="4164850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BDE4F6-B5F4-44DE-8F9D-FC6BB3B75536}"/>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4A0F3CBF-4BC6-4D75-9468-EAFA10AEFB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4756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E31FC-9564-4B7E-86FE-05163453B345}"/>
              </a:ext>
            </a:extLst>
          </p:cNvPr>
          <p:cNvSpPr>
            <a:spLocks noGrp="1"/>
          </p:cNvSpPr>
          <p:nvPr>
            <p:ph type="title"/>
          </p:nvPr>
        </p:nvSpPr>
        <p:spPr/>
        <p:txBody>
          <a:bodyPr/>
          <a:lstStyle/>
          <a:p>
            <a:r>
              <a:rPr lang="en-US"/>
              <a:t>Facebook Own Posts By Weekday | CamelBak</a:t>
            </a:r>
          </a:p>
        </p:txBody>
      </p:sp>
      <p:graphicFrame>
        <p:nvGraphicFramePr>
          <p:cNvPr id="6" name="Chart Placeholder 5">
            <a:extLst>
              <a:ext uri="{FF2B5EF4-FFF2-40B4-BE49-F238E27FC236}">
                <a16:creationId xmlns:a16="http://schemas.microsoft.com/office/drawing/2014/main" id="{B6407B69-E3DF-41FA-990C-E43ACAFC00A8}"/>
              </a:ext>
            </a:extLst>
          </p:cNvPr>
          <p:cNvGraphicFramePr>
            <a:graphicFrameLocks noGrp="1"/>
          </p:cNvGraphicFramePr>
          <p:nvPr>
            <p:ph type="chart" sz="quarter" idx="13"/>
            <p:extLst>
              <p:ext uri="{D42A27DB-BD31-4B8C-83A1-F6EECF244321}">
                <p14:modId xmlns:p14="http://schemas.microsoft.com/office/powerpoint/2010/main" val="4601104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46E34A-5989-426A-9F6C-D066C32266BF}"/>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C9ABDEB5-3D21-488A-8F0B-BAB6C0005D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07646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EC0C47-9A7D-4CEE-882C-668F05CF95B5}"/>
              </a:ext>
            </a:extLst>
          </p:cNvPr>
          <p:cNvSpPr>
            <a:spLocks noGrp="1"/>
          </p:cNvSpPr>
          <p:nvPr>
            <p:ph type="title"/>
          </p:nvPr>
        </p:nvSpPr>
        <p:spPr/>
        <p:txBody>
          <a:bodyPr/>
          <a:lstStyle/>
          <a:p>
            <a:r>
              <a:rPr lang="en-US"/>
              <a:t>Facebook Interactions Distribution | CamelBak</a:t>
            </a:r>
          </a:p>
        </p:txBody>
      </p:sp>
      <p:graphicFrame>
        <p:nvGraphicFramePr>
          <p:cNvPr id="6" name="Chart Placeholder 5">
            <a:extLst>
              <a:ext uri="{FF2B5EF4-FFF2-40B4-BE49-F238E27FC236}">
                <a16:creationId xmlns:a16="http://schemas.microsoft.com/office/drawing/2014/main" id="{B2A7F126-F8B0-4FC6-94C0-A174D753D0A8}"/>
              </a:ext>
            </a:extLst>
          </p:cNvPr>
          <p:cNvGraphicFramePr>
            <a:graphicFrameLocks noGrp="1"/>
          </p:cNvGraphicFramePr>
          <p:nvPr>
            <p:ph type="chart" sz="quarter" idx="13"/>
            <p:extLst>
              <p:ext uri="{D42A27DB-BD31-4B8C-83A1-F6EECF244321}">
                <p14:modId xmlns:p14="http://schemas.microsoft.com/office/powerpoint/2010/main" val="1567489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CE9886-E33A-4790-AB3B-6201C76C9678}"/>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2DC8DBED-F8DF-44EE-8C18-8673CD39EE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764067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37A5B-0E25-4D54-A4EF-B7A6A040643C}"/>
              </a:ext>
            </a:extLst>
          </p:cNvPr>
          <p:cNvSpPr>
            <a:spLocks noGrp="1"/>
          </p:cNvSpPr>
          <p:nvPr>
            <p:ph type="title"/>
          </p:nvPr>
        </p:nvSpPr>
        <p:spPr/>
        <p:txBody>
          <a:bodyPr/>
          <a:lstStyle/>
          <a:p>
            <a:r>
              <a:rPr lang="en-US"/>
              <a:t>Facebook Post Type Distribution Per Profile | CamelBak</a:t>
            </a:r>
          </a:p>
        </p:txBody>
      </p:sp>
      <p:graphicFrame>
        <p:nvGraphicFramePr>
          <p:cNvPr id="6" name="Chart Placeholder 5">
            <a:extLst>
              <a:ext uri="{FF2B5EF4-FFF2-40B4-BE49-F238E27FC236}">
                <a16:creationId xmlns:a16="http://schemas.microsoft.com/office/drawing/2014/main" id="{75EDAD48-1040-4A5F-8A55-8CFE4A554264}"/>
              </a:ext>
            </a:extLst>
          </p:cNvPr>
          <p:cNvGraphicFramePr>
            <a:graphicFrameLocks noGrp="1"/>
          </p:cNvGraphicFramePr>
          <p:nvPr>
            <p:ph type="chart" sz="quarter" idx="13"/>
            <p:extLst>
              <p:ext uri="{D42A27DB-BD31-4B8C-83A1-F6EECF244321}">
                <p14:modId xmlns:p14="http://schemas.microsoft.com/office/powerpoint/2010/main" val="1798370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EB6B9F-6BA4-425F-8751-6353A5ABA504}"/>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23464897-741F-474F-B106-28E179E46F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65982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0EDE6-2B78-45AD-B414-7B6D793BB207}"/>
              </a:ext>
            </a:extLst>
          </p:cNvPr>
          <p:cNvSpPr>
            <a:spLocks noGrp="1"/>
          </p:cNvSpPr>
          <p:nvPr>
            <p:ph type="title"/>
          </p:nvPr>
        </p:nvSpPr>
        <p:spPr/>
        <p:txBody>
          <a:bodyPr/>
          <a:lstStyle/>
          <a:p>
            <a:r>
              <a:rPr lang="en-US"/>
              <a:t>Facebook Interaction Rate By Weekday | CamelBak</a:t>
            </a:r>
          </a:p>
        </p:txBody>
      </p:sp>
      <p:graphicFrame>
        <p:nvGraphicFramePr>
          <p:cNvPr id="6" name="Chart Placeholder 5">
            <a:extLst>
              <a:ext uri="{FF2B5EF4-FFF2-40B4-BE49-F238E27FC236}">
                <a16:creationId xmlns:a16="http://schemas.microsoft.com/office/drawing/2014/main" id="{FE7CEA91-A47D-40D2-B8B4-EACD8E465C65}"/>
              </a:ext>
            </a:extLst>
          </p:cNvPr>
          <p:cNvGraphicFramePr>
            <a:graphicFrameLocks noGrp="1"/>
          </p:cNvGraphicFramePr>
          <p:nvPr>
            <p:ph type="chart" sz="quarter" idx="13"/>
            <p:extLst>
              <p:ext uri="{D42A27DB-BD31-4B8C-83A1-F6EECF244321}">
                <p14:modId xmlns:p14="http://schemas.microsoft.com/office/powerpoint/2010/main" val="11201699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AE6C23-2FC6-4EF4-9A62-EB74A3277320}"/>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0B47253B-AE33-42EF-9D49-0366EB1EEF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562840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A3B40-D3CE-4071-81DA-0E8854C5C3EB}"/>
              </a:ext>
            </a:extLst>
          </p:cNvPr>
          <p:cNvSpPr>
            <a:spLocks noGrp="1"/>
          </p:cNvSpPr>
          <p:nvPr>
            <p:ph type="title"/>
          </p:nvPr>
        </p:nvSpPr>
        <p:spPr/>
        <p:txBody>
          <a:bodyPr/>
          <a:lstStyle/>
          <a:p>
            <a:r>
              <a:rPr lang="en-US"/>
              <a:t>Facebook Interaction Rate | CamelBak</a:t>
            </a:r>
          </a:p>
        </p:txBody>
      </p:sp>
      <p:graphicFrame>
        <p:nvGraphicFramePr>
          <p:cNvPr id="6" name="Chart Placeholder 5">
            <a:extLst>
              <a:ext uri="{FF2B5EF4-FFF2-40B4-BE49-F238E27FC236}">
                <a16:creationId xmlns:a16="http://schemas.microsoft.com/office/drawing/2014/main" id="{5703DE5E-258A-46A1-BE16-ED7884502BC3}"/>
              </a:ext>
            </a:extLst>
          </p:cNvPr>
          <p:cNvGraphicFramePr>
            <a:graphicFrameLocks noGrp="1"/>
          </p:cNvGraphicFramePr>
          <p:nvPr>
            <p:ph type="chart" sz="quarter" idx="13"/>
            <p:extLst>
              <p:ext uri="{D42A27DB-BD31-4B8C-83A1-F6EECF244321}">
                <p14:modId xmlns:p14="http://schemas.microsoft.com/office/powerpoint/2010/main" val="5912140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3CADC1-87C0-4891-9C59-6333B4880BA3}"/>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D5BEA760-0B00-4FFA-9601-BD3CC67048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76288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87C72-6171-4835-B6BC-3E73B61683E1}"/>
              </a:ext>
            </a:extLst>
          </p:cNvPr>
          <p:cNvSpPr>
            <a:spLocks noGrp="1"/>
          </p:cNvSpPr>
          <p:nvPr>
            <p:ph type="title"/>
          </p:nvPr>
        </p:nvSpPr>
        <p:spPr/>
        <p:txBody>
          <a:bodyPr/>
          <a:lstStyle/>
          <a:p>
            <a:r>
              <a:rPr lang="en-US"/>
              <a:t>Facebook Interaction Rate By Post Type | CamelBak</a:t>
            </a:r>
          </a:p>
        </p:txBody>
      </p:sp>
      <p:graphicFrame>
        <p:nvGraphicFramePr>
          <p:cNvPr id="6" name="Chart Placeholder 5">
            <a:extLst>
              <a:ext uri="{FF2B5EF4-FFF2-40B4-BE49-F238E27FC236}">
                <a16:creationId xmlns:a16="http://schemas.microsoft.com/office/drawing/2014/main" id="{7476C3AB-5941-45F8-A500-4906A2E9650E}"/>
              </a:ext>
            </a:extLst>
          </p:cNvPr>
          <p:cNvGraphicFramePr>
            <a:graphicFrameLocks noGrp="1"/>
          </p:cNvGraphicFramePr>
          <p:nvPr>
            <p:ph type="chart" sz="quarter" idx="13"/>
            <p:extLst>
              <p:ext uri="{D42A27DB-BD31-4B8C-83A1-F6EECF244321}">
                <p14:modId xmlns:p14="http://schemas.microsoft.com/office/powerpoint/2010/main" val="33763120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C65662-91BC-4146-9F56-74466720EE2E}"/>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6720B9D5-9058-4A28-88A8-360C257806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2998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B60A3B-B5BB-4195-99B5-16D3851711EF}"/>
              </a:ext>
            </a:extLst>
          </p:cNvPr>
          <p:cNvSpPr>
            <a:spLocks noGrp="1"/>
          </p:cNvSpPr>
          <p:nvPr>
            <p:ph type="title"/>
          </p:nvPr>
        </p:nvSpPr>
        <p:spPr/>
        <p:txBody>
          <a:bodyPr/>
          <a:lstStyle/>
          <a:p>
            <a:r>
              <a:rPr lang="en-US"/>
              <a:t>Facebook Interaction Rate By Hour | CamelBak</a:t>
            </a:r>
          </a:p>
        </p:txBody>
      </p:sp>
      <p:graphicFrame>
        <p:nvGraphicFramePr>
          <p:cNvPr id="6" name="Chart Placeholder 5">
            <a:extLst>
              <a:ext uri="{FF2B5EF4-FFF2-40B4-BE49-F238E27FC236}">
                <a16:creationId xmlns:a16="http://schemas.microsoft.com/office/drawing/2014/main" id="{0E1E2535-647F-4AFD-A323-9F276BB2AE3B}"/>
              </a:ext>
            </a:extLst>
          </p:cNvPr>
          <p:cNvGraphicFramePr>
            <a:graphicFrameLocks noGrp="1"/>
          </p:cNvGraphicFramePr>
          <p:nvPr>
            <p:ph type="chart" sz="quarter" idx="13"/>
            <p:extLst>
              <p:ext uri="{D42A27DB-BD31-4B8C-83A1-F6EECF244321}">
                <p14:modId xmlns:p14="http://schemas.microsoft.com/office/powerpoint/2010/main" val="24106989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1B2C8A-8ABC-498A-AD3E-DFF2706F9140}"/>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FF95A699-A7A9-4496-8A06-1C4B191F878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3086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55E01-B878-4A48-B4A4-B22CDB9CB042}"/>
              </a:ext>
            </a:extLst>
          </p:cNvPr>
          <p:cNvSpPr>
            <a:spLocks noGrp="1"/>
          </p:cNvSpPr>
          <p:nvPr>
            <p:ph type="title"/>
          </p:nvPr>
        </p:nvSpPr>
        <p:spPr/>
        <p:txBody>
          <a:bodyPr/>
          <a:lstStyle/>
          <a:p>
            <a:r>
              <a:rPr lang="en-US"/>
              <a:t>Facebook Hashtag Detection | CamelBak</a:t>
            </a:r>
          </a:p>
        </p:txBody>
      </p:sp>
      <p:graphicFrame>
        <p:nvGraphicFramePr>
          <p:cNvPr id="5" name="Table Placeholder 4">
            <a:extLst>
              <a:ext uri="{FF2B5EF4-FFF2-40B4-BE49-F238E27FC236}">
                <a16:creationId xmlns:a16="http://schemas.microsoft.com/office/drawing/2014/main" id="{1AFCD3BA-A6E9-48B9-80D7-F25CEFA58D95}"/>
              </a:ext>
            </a:extLst>
          </p:cNvPr>
          <p:cNvGraphicFramePr>
            <a:graphicFrameLocks noGrp="1"/>
          </p:cNvGraphicFramePr>
          <p:nvPr>
            <p:ph type="tbl" sz="quarter" idx="13"/>
            <p:extLst>
              <p:ext uri="{D42A27DB-BD31-4B8C-83A1-F6EECF244321}">
                <p14:modId xmlns:p14="http://schemas.microsoft.com/office/powerpoint/2010/main" val="5451081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78209954"/>
                    </a:ext>
                  </a:extLst>
                </a:gridCol>
                <a:gridCol w="1152144">
                  <a:extLst>
                    <a:ext uri="{9D8B030D-6E8A-4147-A177-3AD203B41FA5}">
                      <a16:colId xmlns:a16="http://schemas.microsoft.com/office/drawing/2014/main" val="789532295"/>
                    </a:ext>
                  </a:extLst>
                </a:gridCol>
                <a:gridCol w="1152144">
                  <a:extLst>
                    <a:ext uri="{9D8B030D-6E8A-4147-A177-3AD203B41FA5}">
                      <a16:colId xmlns:a16="http://schemas.microsoft.com/office/drawing/2014/main" val="3201915360"/>
                    </a:ext>
                  </a:extLst>
                </a:gridCol>
                <a:gridCol w="1152144">
                  <a:extLst>
                    <a:ext uri="{9D8B030D-6E8A-4147-A177-3AD203B41FA5}">
                      <a16:colId xmlns:a16="http://schemas.microsoft.com/office/drawing/2014/main" val="1974494553"/>
                    </a:ext>
                  </a:extLst>
                </a:gridCol>
                <a:gridCol w="1152144">
                  <a:extLst>
                    <a:ext uri="{9D8B030D-6E8A-4147-A177-3AD203B41FA5}">
                      <a16:colId xmlns:a16="http://schemas.microsoft.com/office/drawing/2014/main" val="3399275945"/>
                    </a:ext>
                  </a:extLst>
                </a:gridCol>
                <a:gridCol w="1152144">
                  <a:extLst>
                    <a:ext uri="{9D8B030D-6E8A-4147-A177-3AD203B41FA5}">
                      <a16:colId xmlns:a16="http://schemas.microsoft.com/office/drawing/2014/main" val="1046049478"/>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2209046797"/>
                  </a:ext>
                </a:extLst>
              </a:tr>
              <a:tr h="370840">
                <a:tc>
                  <a:txBody>
                    <a:bodyPr/>
                    <a:lstStyle/>
                    <a:p>
                      <a:r>
                        <a:rPr lang="en-US" sz="1000"/>
                        <a:t>#CamelbakArgentina</a:t>
                      </a:r>
                    </a:p>
                  </a:txBody>
                  <a:tcPr/>
                </a:tc>
                <a:tc>
                  <a:txBody>
                    <a:bodyPr/>
                    <a:lstStyle/>
                    <a:p>
                      <a:r>
                        <a:rPr lang="en-US" sz="1000"/>
                        <a:t>3</a:t>
                      </a:r>
                    </a:p>
                  </a:txBody>
                  <a:tcPr/>
                </a:tc>
                <a:tc>
                  <a:txBody>
                    <a:bodyPr/>
                    <a:lstStyle/>
                    <a:p>
                      <a:r>
                        <a:rPr lang="en-US" sz="1000"/>
                        <a:t>13.666666666667</a:t>
                      </a:r>
                    </a:p>
                  </a:txBody>
                  <a:tcPr/>
                </a:tc>
                <a:tc>
                  <a:txBody>
                    <a:bodyPr/>
                    <a:lstStyle/>
                    <a:p>
                      <a:r>
                        <a:rPr lang="en-US" sz="1000"/>
                        <a:t>2</a:t>
                      </a:r>
                    </a:p>
                  </a:txBody>
                  <a:tcPr/>
                </a:tc>
                <a:tc>
                  <a:txBody>
                    <a:bodyPr/>
                    <a:lstStyle/>
                    <a:p>
                      <a:r>
                        <a:rPr lang="en-US" sz="1000"/>
                        <a:t>0</a:t>
                      </a:r>
                    </a:p>
                  </a:txBody>
                  <a:tcPr/>
                </a:tc>
                <a:tc>
                  <a:txBody>
                    <a:bodyPr/>
                    <a:lstStyle/>
                    <a:p>
                      <a:r>
                        <a:rPr lang="en-US" sz="1000"/>
                        <a:t>15.666666666667</a:t>
                      </a:r>
                    </a:p>
                  </a:txBody>
                  <a:tcPr/>
                </a:tc>
                <a:extLst>
                  <a:ext uri="{0D108BD9-81ED-4DB2-BD59-A6C34878D82A}">
                    <a16:rowId xmlns:a16="http://schemas.microsoft.com/office/drawing/2014/main" val="64489159"/>
                  </a:ext>
                </a:extLst>
              </a:tr>
              <a:tr h="370840">
                <a:tc>
                  <a:txBody>
                    <a:bodyPr/>
                    <a:lstStyle/>
                    <a:p>
                      <a:r>
                        <a:rPr lang="en-US" sz="1000"/>
                        <a:t>#Camelbak</a:t>
                      </a:r>
                    </a:p>
                  </a:txBody>
                  <a:tcPr/>
                </a:tc>
                <a:tc>
                  <a:txBody>
                    <a:bodyPr/>
                    <a:lstStyle/>
                    <a:p>
                      <a:r>
                        <a:rPr lang="en-US" sz="1000"/>
                        <a:t>3</a:t>
                      </a:r>
                    </a:p>
                  </a:txBody>
                  <a:tcPr/>
                </a:tc>
                <a:tc>
                  <a:txBody>
                    <a:bodyPr/>
                    <a:lstStyle/>
                    <a:p>
                      <a:r>
                        <a:rPr lang="en-US" sz="1000"/>
                        <a:t>13.666666666667</a:t>
                      </a:r>
                    </a:p>
                  </a:txBody>
                  <a:tcPr/>
                </a:tc>
                <a:tc>
                  <a:txBody>
                    <a:bodyPr/>
                    <a:lstStyle/>
                    <a:p>
                      <a:r>
                        <a:rPr lang="en-US" sz="1000"/>
                        <a:t>2</a:t>
                      </a:r>
                    </a:p>
                  </a:txBody>
                  <a:tcPr/>
                </a:tc>
                <a:tc>
                  <a:txBody>
                    <a:bodyPr/>
                    <a:lstStyle/>
                    <a:p>
                      <a:r>
                        <a:rPr lang="en-US" sz="1000"/>
                        <a:t>0</a:t>
                      </a:r>
                    </a:p>
                  </a:txBody>
                  <a:tcPr/>
                </a:tc>
                <a:tc>
                  <a:txBody>
                    <a:bodyPr/>
                    <a:lstStyle/>
                    <a:p>
                      <a:r>
                        <a:rPr lang="en-US" sz="1000"/>
                        <a:t>15.666666666667</a:t>
                      </a:r>
                    </a:p>
                  </a:txBody>
                  <a:tcPr/>
                </a:tc>
                <a:extLst>
                  <a:ext uri="{0D108BD9-81ED-4DB2-BD59-A6C34878D82A}">
                    <a16:rowId xmlns:a16="http://schemas.microsoft.com/office/drawing/2014/main" val="2978563940"/>
                  </a:ext>
                </a:extLst>
              </a:tr>
              <a:tr h="370840">
                <a:tc>
                  <a:txBody>
                    <a:bodyPr/>
                    <a:lstStyle/>
                    <a:p>
                      <a:r>
                        <a:rPr lang="en-US" sz="1000"/>
                        <a:t>#agua</a:t>
                      </a:r>
                    </a:p>
                  </a:txBody>
                  <a:tcPr/>
                </a:tc>
                <a:tc>
                  <a:txBody>
                    <a:bodyPr/>
                    <a:lstStyle/>
                    <a:p>
                      <a:r>
                        <a:rPr lang="en-US" sz="1000"/>
                        <a:t>3</a:t>
                      </a:r>
                    </a:p>
                  </a:txBody>
                  <a:tcPr/>
                </a:tc>
                <a:tc>
                  <a:txBody>
                    <a:bodyPr/>
                    <a:lstStyle/>
                    <a:p>
                      <a:r>
                        <a:rPr lang="en-US" sz="1000"/>
                        <a:t>13.666666666667</a:t>
                      </a:r>
                    </a:p>
                  </a:txBody>
                  <a:tcPr/>
                </a:tc>
                <a:tc>
                  <a:txBody>
                    <a:bodyPr/>
                    <a:lstStyle/>
                    <a:p>
                      <a:r>
                        <a:rPr lang="en-US" sz="1000"/>
                        <a:t>2</a:t>
                      </a:r>
                    </a:p>
                  </a:txBody>
                  <a:tcPr/>
                </a:tc>
                <a:tc>
                  <a:txBody>
                    <a:bodyPr/>
                    <a:lstStyle/>
                    <a:p>
                      <a:r>
                        <a:rPr lang="en-US" sz="1000"/>
                        <a:t>0</a:t>
                      </a:r>
                    </a:p>
                  </a:txBody>
                  <a:tcPr/>
                </a:tc>
                <a:tc>
                  <a:txBody>
                    <a:bodyPr/>
                    <a:lstStyle/>
                    <a:p>
                      <a:r>
                        <a:rPr lang="en-US" sz="1000"/>
                        <a:t>15.666666666667</a:t>
                      </a:r>
                    </a:p>
                  </a:txBody>
                  <a:tcPr/>
                </a:tc>
                <a:extLst>
                  <a:ext uri="{0D108BD9-81ED-4DB2-BD59-A6C34878D82A}">
                    <a16:rowId xmlns:a16="http://schemas.microsoft.com/office/drawing/2014/main" val="2536477001"/>
                  </a:ext>
                </a:extLst>
              </a:tr>
              <a:tr h="370840">
                <a:tc>
                  <a:txBody>
                    <a:bodyPr/>
                    <a:lstStyle/>
                    <a:p>
                      <a:r>
                        <a:rPr lang="en-US" sz="1000"/>
                        <a:t>#hidratacion</a:t>
                      </a:r>
                    </a:p>
                  </a:txBody>
                  <a:tcPr/>
                </a:tc>
                <a:tc>
                  <a:txBody>
                    <a:bodyPr/>
                    <a:lstStyle/>
                    <a:p>
                      <a:r>
                        <a:rPr lang="en-US" sz="1000"/>
                        <a:t>3</a:t>
                      </a:r>
                    </a:p>
                  </a:txBody>
                  <a:tcPr/>
                </a:tc>
                <a:tc>
                  <a:txBody>
                    <a:bodyPr/>
                    <a:lstStyle/>
                    <a:p>
                      <a:r>
                        <a:rPr lang="en-US" sz="1000"/>
                        <a:t>13.666666666667</a:t>
                      </a:r>
                    </a:p>
                  </a:txBody>
                  <a:tcPr/>
                </a:tc>
                <a:tc>
                  <a:txBody>
                    <a:bodyPr/>
                    <a:lstStyle/>
                    <a:p>
                      <a:r>
                        <a:rPr lang="en-US" sz="1000"/>
                        <a:t>2</a:t>
                      </a:r>
                    </a:p>
                  </a:txBody>
                  <a:tcPr/>
                </a:tc>
                <a:tc>
                  <a:txBody>
                    <a:bodyPr/>
                    <a:lstStyle/>
                    <a:p>
                      <a:r>
                        <a:rPr lang="en-US" sz="1000"/>
                        <a:t>0</a:t>
                      </a:r>
                    </a:p>
                  </a:txBody>
                  <a:tcPr/>
                </a:tc>
                <a:tc>
                  <a:txBody>
                    <a:bodyPr/>
                    <a:lstStyle/>
                    <a:p>
                      <a:r>
                        <a:rPr lang="en-US" sz="1000"/>
                        <a:t>15.666666666667</a:t>
                      </a:r>
                    </a:p>
                  </a:txBody>
                  <a:tcPr/>
                </a:tc>
                <a:extLst>
                  <a:ext uri="{0D108BD9-81ED-4DB2-BD59-A6C34878D82A}">
                    <a16:rowId xmlns:a16="http://schemas.microsoft.com/office/drawing/2014/main" val="3094943544"/>
                  </a:ext>
                </a:extLst>
              </a:tr>
              <a:tr h="370840">
                <a:tc>
                  <a:txBody>
                    <a:bodyPr/>
                    <a:lstStyle/>
                    <a:p>
                      <a:r>
                        <a:rPr lang="en-US" sz="1000"/>
                        <a:t>#deportes</a:t>
                      </a:r>
                    </a:p>
                  </a:txBody>
                  <a:tcPr/>
                </a:tc>
                <a:tc>
                  <a:txBody>
                    <a:bodyPr/>
                    <a:lstStyle/>
                    <a:p>
                      <a:r>
                        <a:rPr lang="en-US" sz="1000"/>
                        <a:t>3</a:t>
                      </a:r>
                    </a:p>
                  </a:txBody>
                  <a:tcPr/>
                </a:tc>
                <a:tc>
                  <a:txBody>
                    <a:bodyPr/>
                    <a:lstStyle/>
                    <a:p>
                      <a:r>
                        <a:rPr lang="en-US" sz="1000"/>
                        <a:t>13.666666666667</a:t>
                      </a:r>
                    </a:p>
                  </a:txBody>
                  <a:tcPr/>
                </a:tc>
                <a:tc>
                  <a:txBody>
                    <a:bodyPr/>
                    <a:lstStyle/>
                    <a:p>
                      <a:r>
                        <a:rPr lang="en-US" sz="1000"/>
                        <a:t>2</a:t>
                      </a:r>
                    </a:p>
                  </a:txBody>
                  <a:tcPr/>
                </a:tc>
                <a:tc>
                  <a:txBody>
                    <a:bodyPr/>
                    <a:lstStyle/>
                    <a:p>
                      <a:r>
                        <a:rPr lang="en-US" sz="1000"/>
                        <a:t>0</a:t>
                      </a:r>
                    </a:p>
                  </a:txBody>
                  <a:tcPr/>
                </a:tc>
                <a:tc>
                  <a:txBody>
                    <a:bodyPr/>
                    <a:lstStyle/>
                    <a:p>
                      <a:r>
                        <a:rPr lang="en-US" sz="1000"/>
                        <a:t>15.666666666667</a:t>
                      </a:r>
                    </a:p>
                  </a:txBody>
                  <a:tcPr/>
                </a:tc>
                <a:extLst>
                  <a:ext uri="{0D108BD9-81ED-4DB2-BD59-A6C34878D82A}">
                    <a16:rowId xmlns:a16="http://schemas.microsoft.com/office/drawing/2014/main" val="1487699124"/>
                  </a:ext>
                </a:extLst>
              </a:tr>
              <a:tr h="370840">
                <a:tc>
                  <a:txBody>
                    <a:bodyPr/>
                    <a:lstStyle/>
                    <a:p>
                      <a:r>
                        <a:rPr lang="en-US" sz="1000"/>
                        <a:t>#ciclismo</a:t>
                      </a:r>
                    </a:p>
                  </a:txBody>
                  <a:tcPr/>
                </a:tc>
                <a:tc>
                  <a:txBody>
                    <a:bodyPr/>
                    <a:lstStyle/>
                    <a:p>
                      <a:r>
                        <a:rPr lang="en-US" sz="1000"/>
                        <a:t>3</a:t>
                      </a:r>
                    </a:p>
                  </a:txBody>
                  <a:tcPr/>
                </a:tc>
                <a:tc>
                  <a:txBody>
                    <a:bodyPr/>
                    <a:lstStyle/>
                    <a:p>
                      <a:r>
                        <a:rPr lang="en-US" sz="1000"/>
                        <a:t>13.666666666667</a:t>
                      </a:r>
                    </a:p>
                  </a:txBody>
                  <a:tcPr/>
                </a:tc>
                <a:tc>
                  <a:txBody>
                    <a:bodyPr/>
                    <a:lstStyle/>
                    <a:p>
                      <a:r>
                        <a:rPr lang="en-US" sz="1000"/>
                        <a:t>2</a:t>
                      </a:r>
                    </a:p>
                  </a:txBody>
                  <a:tcPr/>
                </a:tc>
                <a:tc>
                  <a:txBody>
                    <a:bodyPr/>
                    <a:lstStyle/>
                    <a:p>
                      <a:r>
                        <a:rPr lang="en-US" sz="1000"/>
                        <a:t>0</a:t>
                      </a:r>
                    </a:p>
                  </a:txBody>
                  <a:tcPr/>
                </a:tc>
                <a:tc>
                  <a:txBody>
                    <a:bodyPr/>
                    <a:lstStyle/>
                    <a:p>
                      <a:r>
                        <a:rPr lang="en-US" sz="1000"/>
                        <a:t>15.666666666667</a:t>
                      </a:r>
                    </a:p>
                  </a:txBody>
                  <a:tcPr/>
                </a:tc>
                <a:extLst>
                  <a:ext uri="{0D108BD9-81ED-4DB2-BD59-A6C34878D82A}">
                    <a16:rowId xmlns:a16="http://schemas.microsoft.com/office/drawing/2014/main" val="1704255587"/>
                  </a:ext>
                </a:extLst>
              </a:tr>
              <a:tr h="370840">
                <a:tc>
                  <a:txBody>
                    <a:bodyPr/>
                    <a:lstStyle/>
                    <a:p>
                      <a:r>
                        <a:rPr lang="en-US" sz="1000"/>
                        <a:t>#podium</a:t>
                      </a:r>
                    </a:p>
                  </a:txBody>
                  <a:tcPr/>
                </a:tc>
                <a:tc>
                  <a:txBody>
                    <a:bodyPr/>
                    <a:lstStyle/>
                    <a:p>
                      <a:r>
                        <a:rPr lang="en-US" sz="1000"/>
                        <a:t>2</a:t>
                      </a:r>
                    </a:p>
                  </a:txBody>
                  <a:tcPr/>
                </a:tc>
                <a:tc>
                  <a:txBody>
                    <a:bodyPr/>
                    <a:lstStyle/>
                    <a:p>
                      <a:r>
                        <a:rPr lang="en-US" sz="1000"/>
                        <a:t>13</a:t>
                      </a:r>
                    </a:p>
                  </a:txBody>
                  <a:tcPr/>
                </a:tc>
                <a:tc>
                  <a:txBody>
                    <a:bodyPr/>
                    <a:lstStyle/>
                    <a:p>
                      <a:r>
                        <a:rPr lang="en-US" sz="1000"/>
                        <a:t>1</a:t>
                      </a:r>
                    </a:p>
                  </a:txBody>
                  <a:tcPr/>
                </a:tc>
                <a:tc>
                  <a:txBody>
                    <a:bodyPr/>
                    <a:lstStyle/>
                    <a:p>
                      <a:r>
                        <a:rPr lang="en-US" sz="1000"/>
                        <a:t>0</a:t>
                      </a:r>
                    </a:p>
                  </a:txBody>
                  <a:tcPr/>
                </a:tc>
                <a:tc>
                  <a:txBody>
                    <a:bodyPr/>
                    <a:lstStyle/>
                    <a:p>
                      <a:r>
                        <a:rPr lang="en-US" sz="1000"/>
                        <a:t>14</a:t>
                      </a:r>
                    </a:p>
                  </a:txBody>
                  <a:tcPr/>
                </a:tc>
                <a:extLst>
                  <a:ext uri="{0D108BD9-81ED-4DB2-BD59-A6C34878D82A}">
                    <a16:rowId xmlns:a16="http://schemas.microsoft.com/office/drawing/2014/main" val="1371882434"/>
                  </a:ext>
                </a:extLst>
              </a:tr>
              <a:tr h="370840">
                <a:tc>
                  <a:txBody>
                    <a:bodyPr/>
                    <a:lstStyle/>
                    <a:p>
                      <a:r>
                        <a:rPr lang="en-US" sz="1000"/>
                        <a:t>#camelbakeddy</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2716930925"/>
                  </a:ext>
                </a:extLst>
              </a:tr>
              <a:tr h="370840">
                <a:tc>
                  <a:txBody>
                    <a:bodyPr/>
                    <a:lstStyle/>
                    <a:p>
                      <a:r>
                        <a:rPr lang="en-US" sz="1000"/>
                        <a:t>#eddy</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2565229332"/>
                  </a:ext>
                </a:extLst>
              </a:tr>
              <a:tr h="370840">
                <a:tc>
                  <a:txBody>
                    <a:bodyPr/>
                    <a:lstStyle/>
                    <a:p>
                      <a:r>
                        <a:rPr lang="en-US" sz="1000"/>
                        <a:t>#caramagnola</a:t>
                      </a:r>
                    </a:p>
                  </a:txBody>
                  <a:tcPr/>
                </a:tc>
                <a:tc>
                  <a:txBody>
                    <a:bodyPr/>
                    <a:lstStyle/>
                    <a:p>
                      <a:r>
                        <a:rPr lang="en-US" sz="1000"/>
                        <a:t>1</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extLst>
                  <a:ext uri="{0D108BD9-81ED-4DB2-BD59-A6C34878D82A}">
                    <a16:rowId xmlns:a16="http://schemas.microsoft.com/office/drawing/2014/main" val="1282675210"/>
                  </a:ext>
                </a:extLst>
              </a:tr>
            </a:tbl>
          </a:graphicData>
        </a:graphic>
      </p:graphicFrame>
      <p:sp>
        <p:nvSpPr>
          <p:cNvPr id="4" name="Text Placeholder 3">
            <a:extLst>
              <a:ext uri="{FF2B5EF4-FFF2-40B4-BE49-F238E27FC236}">
                <a16:creationId xmlns:a16="http://schemas.microsoft.com/office/drawing/2014/main" id="{4A2B15A7-D48A-437C-B1B9-F662B607E662}"/>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2261633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872D7-5013-4A53-BDD1-E38CA5F4411F}"/>
              </a:ext>
            </a:extLst>
          </p:cNvPr>
          <p:cNvSpPr>
            <a:spLocks noGrp="1"/>
          </p:cNvSpPr>
          <p:nvPr>
            <p:ph type="title"/>
          </p:nvPr>
        </p:nvSpPr>
        <p:spPr/>
        <p:txBody>
          <a:bodyPr/>
          <a:lstStyle/>
          <a:p>
            <a:r>
              <a:rPr lang="en-US"/>
              <a:t>Facebook Post Table + Reactions | CamelBak - 1 of 4</a:t>
            </a:r>
          </a:p>
        </p:txBody>
      </p:sp>
      <p:graphicFrame>
        <p:nvGraphicFramePr>
          <p:cNvPr id="5" name="Table Placeholder 4">
            <a:extLst>
              <a:ext uri="{FF2B5EF4-FFF2-40B4-BE49-F238E27FC236}">
                <a16:creationId xmlns:a16="http://schemas.microsoft.com/office/drawing/2014/main" id="{0FDBD8CB-0303-4878-8A6B-FAEDAD97F97C}"/>
              </a:ext>
            </a:extLst>
          </p:cNvPr>
          <p:cNvGraphicFramePr>
            <a:graphicFrameLocks noGrp="1"/>
          </p:cNvGraphicFramePr>
          <p:nvPr>
            <p:ph type="tbl" sz="quarter" idx="13"/>
            <p:extLst>
              <p:ext uri="{D42A27DB-BD31-4B8C-83A1-F6EECF244321}">
                <p14:modId xmlns:p14="http://schemas.microsoft.com/office/powerpoint/2010/main" val="2733216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26814792"/>
                    </a:ext>
                  </a:extLst>
                </a:gridCol>
                <a:gridCol w="493776">
                  <a:extLst>
                    <a:ext uri="{9D8B030D-6E8A-4147-A177-3AD203B41FA5}">
                      <a16:colId xmlns:a16="http://schemas.microsoft.com/office/drawing/2014/main" val="2097774864"/>
                    </a:ext>
                  </a:extLst>
                </a:gridCol>
                <a:gridCol w="493776">
                  <a:extLst>
                    <a:ext uri="{9D8B030D-6E8A-4147-A177-3AD203B41FA5}">
                      <a16:colId xmlns:a16="http://schemas.microsoft.com/office/drawing/2014/main" val="757422493"/>
                    </a:ext>
                  </a:extLst>
                </a:gridCol>
                <a:gridCol w="493776">
                  <a:extLst>
                    <a:ext uri="{9D8B030D-6E8A-4147-A177-3AD203B41FA5}">
                      <a16:colId xmlns:a16="http://schemas.microsoft.com/office/drawing/2014/main" val="3614502886"/>
                    </a:ext>
                  </a:extLst>
                </a:gridCol>
                <a:gridCol w="493776">
                  <a:extLst>
                    <a:ext uri="{9D8B030D-6E8A-4147-A177-3AD203B41FA5}">
                      <a16:colId xmlns:a16="http://schemas.microsoft.com/office/drawing/2014/main" val="1431909293"/>
                    </a:ext>
                  </a:extLst>
                </a:gridCol>
                <a:gridCol w="493776">
                  <a:extLst>
                    <a:ext uri="{9D8B030D-6E8A-4147-A177-3AD203B41FA5}">
                      <a16:colId xmlns:a16="http://schemas.microsoft.com/office/drawing/2014/main" val="4292989297"/>
                    </a:ext>
                  </a:extLst>
                </a:gridCol>
                <a:gridCol w="493776">
                  <a:extLst>
                    <a:ext uri="{9D8B030D-6E8A-4147-A177-3AD203B41FA5}">
                      <a16:colId xmlns:a16="http://schemas.microsoft.com/office/drawing/2014/main" val="1133372581"/>
                    </a:ext>
                  </a:extLst>
                </a:gridCol>
                <a:gridCol w="493776">
                  <a:extLst>
                    <a:ext uri="{9D8B030D-6E8A-4147-A177-3AD203B41FA5}">
                      <a16:colId xmlns:a16="http://schemas.microsoft.com/office/drawing/2014/main" val="1358686395"/>
                    </a:ext>
                  </a:extLst>
                </a:gridCol>
                <a:gridCol w="493776">
                  <a:extLst>
                    <a:ext uri="{9D8B030D-6E8A-4147-A177-3AD203B41FA5}">
                      <a16:colId xmlns:a16="http://schemas.microsoft.com/office/drawing/2014/main" val="137703453"/>
                    </a:ext>
                  </a:extLst>
                </a:gridCol>
                <a:gridCol w="493776">
                  <a:extLst>
                    <a:ext uri="{9D8B030D-6E8A-4147-A177-3AD203B41FA5}">
                      <a16:colId xmlns:a16="http://schemas.microsoft.com/office/drawing/2014/main" val="4205267946"/>
                    </a:ext>
                  </a:extLst>
                </a:gridCol>
                <a:gridCol w="493776">
                  <a:extLst>
                    <a:ext uri="{9D8B030D-6E8A-4147-A177-3AD203B41FA5}">
                      <a16:colId xmlns:a16="http://schemas.microsoft.com/office/drawing/2014/main" val="3120086852"/>
                    </a:ext>
                  </a:extLst>
                </a:gridCol>
                <a:gridCol w="493776">
                  <a:extLst>
                    <a:ext uri="{9D8B030D-6E8A-4147-A177-3AD203B41FA5}">
                      <a16:colId xmlns:a16="http://schemas.microsoft.com/office/drawing/2014/main" val="4208046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04293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- 2022-01-13 14:07:34</a:t>
                      </a:r>
                      <a:r>
                        <a:rPr kumimoji="0" lang="es-ES" sz="1000" b="0" i="0" u="none" strike="noStrike" kern="1200" cap="none" spc="0" normalizeH="0" baseline="0" noProof="0">
                          <a:ln>
                            <a:noFill/>
                          </a:ln>
                          <a:solidFill>
                            <a:prstClr val="black"/>
                          </a:solidFill>
                          <a:effectLst/>
                          <a:uLnTx/>
                          <a:uFillTx/>
                          <a:latin typeface="+mn-lt"/>
                          <a:ea typeface="+mn-ea"/>
                          <a:cs typeface="+mn-cs"/>
                        </a:rPr>
                        <a:t>
 Podium Flow es perfecto para tus paseo rápidos o para tus salidas en bici. 
¡Conocela!
✅Transporta hasta 2 litros de carga, además de una botella Podium Dirt Series de 21 oz. 
✅La botella está asegurada y es de fácil acceso mediante una funda elástica.
✅ Hebilla de cintura ajustable: para un ajuste seguro y personalizado.
Si tus paseos necesitan algo más que una botella, esta es la solución para vos.
#CamelbakArgentina #Camelbak #agua #hidratacion #deportes #ciclismo  #podium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21603461"/>
                  </a:ext>
                </a:extLst>
              </a:tr>
            </a:tbl>
          </a:graphicData>
        </a:graphic>
      </p:graphicFrame>
      <p:sp>
        <p:nvSpPr>
          <p:cNvPr id="4" name="Text Placeholder 3">
            <a:extLst>
              <a:ext uri="{FF2B5EF4-FFF2-40B4-BE49-F238E27FC236}">
                <a16:creationId xmlns:a16="http://schemas.microsoft.com/office/drawing/2014/main" id="{010D1A44-F648-478F-835B-70E8131E98A1}"/>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27942348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2025C2-EF77-42AA-83FC-3DB3019950A3}"/>
              </a:ext>
            </a:extLst>
          </p:cNvPr>
          <p:cNvSpPr>
            <a:spLocks noGrp="1"/>
          </p:cNvSpPr>
          <p:nvPr>
            <p:ph type="title"/>
          </p:nvPr>
        </p:nvSpPr>
        <p:spPr/>
        <p:txBody>
          <a:bodyPr/>
          <a:lstStyle/>
          <a:p>
            <a:r>
              <a:rPr lang="en-US"/>
              <a:t>Facebook Post Table + Reactions | CamelBak - 2 of 4</a:t>
            </a:r>
          </a:p>
        </p:txBody>
      </p:sp>
      <p:graphicFrame>
        <p:nvGraphicFramePr>
          <p:cNvPr id="5" name="Table Placeholder 4">
            <a:extLst>
              <a:ext uri="{FF2B5EF4-FFF2-40B4-BE49-F238E27FC236}">
                <a16:creationId xmlns:a16="http://schemas.microsoft.com/office/drawing/2014/main" id="{B5F66268-BF11-4D21-8C59-79303BC1A58E}"/>
              </a:ext>
            </a:extLst>
          </p:cNvPr>
          <p:cNvGraphicFramePr>
            <a:graphicFrameLocks noGrp="1"/>
          </p:cNvGraphicFramePr>
          <p:nvPr>
            <p:ph type="tbl" sz="quarter" idx="13"/>
            <p:extLst>
              <p:ext uri="{D42A27DB-BD31-4B8C-83A1-F6EECF244321}">
                <p14:modId xmlns:p14="http://schemas.microsoft.com/office/powerpoint/2010/main" val="3304799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73432900"/>
                    </a:ext>
                  </a:extLst>
                </a:gridCol>
                <a:gridCol w="493776">
                  <a:extLst>
                    <a:ext uri="{9D8B030D-6E8A-4147-A177-3AD203B41FA5}">
                      <a16:colId xmlns:a16="http://schemas.microsoft.com/office/drawing/2014/main" val="3284929585"/>
                    </a:ext>
                  </a:extLst>
                </a:gridCol>
                <a:gridCol w="493776">
                  <a:extLst>
                    <a:ext uri="{9D8B030D-6E8A-4147-A177-3AD203B41FA5}">
                      <a16:colId xmlns:a16="http://schemas.microsoft.com/office/drawing/2014/main" val="2962684378"/>
                    </a:ext>
                  </a:extLst>
                </a:gridCol>
                <a:gridCol w="493776">
                  <a:extLst>
                    <a:ext uri="{9D8B030D-6E8A-4147-A177-3AD203B41FA5}">
                      <a16:colId xmlns:a16="http://schemas.microsoft.com/office/drawing/2014/main" val="3133743129"/>
                    </a:ext>
                  </a:extLst>
                </a:gridCol>
                <a:gridCol w="493776">
                  <a:extLst>
                    <a:ext uri="{9D8B030D-6E8A-4147-A177-3AD203B41FA5}">
                      <a16:colId xmlns:a16="http://schemas.microsoft.com/office/drawing/2014/main" val="1035491193"/>
                    </a:ext>
                  </a:extLst>
                </a:gridCol>
                <a:gridCol w="493776">
                  <a:extLst>
                    <a:ext uri="{9D8B030D-6E8A-4147-A177-3AD203B41FA5}">
                      <a16:colId xmlns:a16="http://schemas.microsoft.com/office/drawing/2014/main" val="2103902375"/>
                    </a:ext>
                  </a:extLst>
                </a:gridCol>
                <a:gridCol w="493776">
                  <a:extLst>
                    <a:ext uri="{9D8B030D-6E8A-4147-A177-3AD203B41FA5}">
                      <a16:colId xmlns:a16="http://schemas.microsoft.com/office/drawing/2014/main" val="3910505775"/>
                    </a:ext>
                  </a:extLst>
                </a:gridCol>
                <a:gridCol w="493776">
                  <a:extLst>
                    <a:ext uri="{9D8B030D-6E8A-4147-A177-3AD203B41FA5}">
                      <a16:colId xmlns:a16="http://schemas.microsoft.com/office/drawing/2014/main" val="1073765468"/>
                    </a:ext>
                  </a:extLst>
                </a:gridCol>
                <a:gridCol w="493776">
                  <a:extLst>
                    <a:ext uri="{9D8B030D-6E8A-4147-A177-3AD203B41FA5}">
                      <a16:colId xmlns:a16="http://schemas.microsoft.com/office/drawing/2014/main" val="1872242858"/>
                    </a:ext>
                  </a:extLst>
                </a:gridCol>
                <a:gridCol w="493776">
                  <a:extLst>
                    <a:ext uri="{9D8B030D-6E8A-4147-A177-3AD203B41FA5}">
                      <a16:colId xmlns:a16="http://schemas.microsoft.com/office/drawing/2014/main" val="3771739222"/>
                    </a:ext>
                  </a:extLst>
                </a:gridCol>
                <a:gridCol w="493776">
                  <a:extLst>
                    <a:ext uri="{9D8B030D-6E8A-4147-A177-3AD203B41FA5}">
                      <a16:colId xmlns:a16="http://schemas.microsoft.com/office/drawing/2014/main" val="2697855877"/>
                    </a:ext>
                  </a:extLst>
                </a:gridCol>
                <a:gridCol w="493776">
                  <a:extLst>
                    <a:ext uri="{9D8B030D-6E8A-4147-A177-3AD203B41FA5}">
                      <a16:colId xmlns:a16="http://schemas.microsoft.com/office/drawing/2014/main" val="2073897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57277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Camelbak Argentina - 2022-01-27 16:32:37</a:t>
                      </a:r>
                      <a:r>
                        <a:rPr kumimoji="0" lang="es-ES" sz="1000" b="0" i="0" u="none" strike="noStrike" kern="1200" cap="none" spc="0" normalizeH="0" baseline="0" noProof="0">
                          <a:ln>
                            <a:noFill/>
                          </a:ln>
                          <a:solidFill>
                            <a:prstClr val="black"/>
                          </a:solidFill>
                          <a:effectLst/>
                          <a:uLnTx/>
                          <a:uFillTx/>
                          <a:latin typeface="+mn-lt"/>
                          <a:ea typeface="+mn-ea"/>
                          <a:cs typeface="+mn-cs"/>
                        </a:rPr>
                        <a:t>
 La mochila de hidratación 𝐂𝐚𝐦𝐞𝐥𝐛𝐚𝐤 𝐋𝐨𝐛𝐨 está diseñada para aquellos ciclistas que necesitan una hidratación rápida y adecuada en los días calurosos.. 
☑️Con una capacidad  de 6 litros y una bolsa de reserva de agua Crux de 3 litros con QuickLink, transporta agua suficiente para un día largo de viaje. 
☑️El panel trasero Air Director y el arnés ventilado lo mantienen fresco y cómodo, mientras que el cinturón extraíble de estabilidad ofrece ajuste personalizado. 
☑️Bolsillos con cremallera de seguridad y transporte exterior para el casco brindan una mayor organización.
#CamelbakArgentina #Camelbak #agua #hidratacion #deportes #ciclismo  #lobo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78773226"/>
                  </a:ext>
                </a:extLst>
              </a:tr>
            </a:tbl>
          </a:graphicData>
        </a:graphic>
      </p:graphicFrame>
      <p:sp>
        <p:nvSpPr>
          <p:cNvPr id="4" name="Text Placeholder 3">
            <a:extLst>
              <a:ext uri="{FF2B5EF4-FFF2-40B4-BE49-F238E27FC236}">
                <a16:creationId xmlns:a16="http://schemas.microsoft.com/office/drawing/2014/main" id="{E470EE21-D9DC-4BA6-B854-F90A3C879142}"/>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3478708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7D0176-1347-4D53-AD55-72257175D9E6}"/>
              </a:ext>
            </a:extLst>
          </p:cNvPr>
          <p:cNvSpPr>
            <a:spLocks noGrp="1"/>
          </p:cNvSpPr>
          <p:nvPr>
            <p:ph type="title"/>
          </p:nvPr>
        </p:nvSpPr>
        <p:spPr/>
        <p:txBody>
          <a:bodyPr/>
          <a:lstStyle/>
          <a:p>
            <a:r>
              <a:rPr lang="en-US"/>
              <a:t>Facebook Post Table + Reactions | CamelBak - 3 of 4</a:t>
            </a:r>
          </a:p>
        </p:txBody>
      </p:sp>
      <p:graphicFrame>
        <p:nvGraphicFramePr>
          <p:cNvPr id="5" name="Table Placeholder 4">
            <a:extLst>
              <a:ext uri="{FF2B5EF4-FFF2-40B4-BE49-F238E27FC236}">
                <a16:creationId xmlns:a16="http://schemas.microsoft.com/office/drawing/2014/main" id="{E3A5F899-2746-406A-A7B0-9357115364F4}"/>
              </a:ext>
            </a:extLst>
          </p:cNvPr>
          <p:cNvGraphicFramePr>
            <a:graphicFrameLocks noGrp="1"/>
          </p:cNvGraphicFramePr>
          <p:nvPr>
            <p:ph type="tbl" sz="quarter" idx="13"/>
            <p:extLst>
              <p:ext uri="{D42A27DB-BD31-4B8C-83A1-F6EECF244321}">
                <p14:modId xmlns:p14="http://schemas.microsoft.com/office/powerpoint/2010/main" val="2951946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16026874"/>
                    </a:ext>
                  </a:extLst>
                </a:gridCol>
                <a:gridCol w="493776">
                  <a:extLst>
                    <a:ext uri="{9D8B030D-6E8A-4147-A177-3AD203B41FA5}">
                      <a16:colId xmlns:a16="http://schemas.microsoft.com/office/drawing/2014/main" val="1019988039"/>
                    </a:ext>
                  </a:extLst>
                </a:gridCol>
                <a:gridCol w="493776">
                  <a:extLst>
                    <a:ext uri="{9D8B030D-6E8A-4147-A177-3AD203B41FA5}">
                      <a16:colId xmlns:a16="http://schemas.microsoft.com/office/drawing/2014/main" val="1652040139"/>
                    </a:ext>
                  </a:extLst>
                </a:gridCol>
                <a:gridCol w="493776">
                  <a:extLst>
                    <a:ext uri="{9D8B030D-6E8A-4147-A177-3AD203B41FA5}">
                      <a16:colId xmlns:a16="http://schemas.microsoft.com/office/drawing/2014/main" val="2515402179"/>
                    </a:ext>
                  </a:extLst>
                </a:gridCol>
                <a:gridCol w="493776">
                  <a:extLst>
                    <a:ext uri="{9D8B030D-6E8A-4147-A177-3AD203B41FA5}">
                      <a16:colId xmlns:a16="http://schemas.microsoft.com/office/drawing/2014/main" val="691598114"/>
                    </a:ext>
                  </a:extLst>
                </a:gridCol>
                <a:gridCol w="493776">
                  <a:extLst>
                    <a:ext uri="{9D8B030D-6E8A-4147-A177-3AD203B41FA5}">
                      <a16:colId xmlns:a16="http://schemas.microsoft.com/office/drawing/2014/main" val="17295162"/>
                    </a:ext>
                  </a:extLst>
                </a:gridCol>
                <a:gridCol w="493776">
                  <a:extLst>
                    <a:ext uri="{9D8B030D-6E8A-4147-A177-3AD203B41FA5}">
                      <a16:colId xmlns:a16="http://schemas.microsoft.com/office/drawing/2014/main" val="1512738169"/>
                    </a:ext>
                  </a:extLst>
                </a:gridCol>
                <a:gridCol w="493776">
                  <a:extLst>
                    <a:ext uri="{9D8B030D-6E8A-4147-A177-3AD203B41FA5}">
                      <a16:colId xmlns:a16="http://schemas.microsoft.com/office/drawing/2014/main" val="4126381589"/>
                    </a:ext>
                  </a:extLst>
                </a:gridCol>
                <a:gridCol w="493776">
                  <a:extLst>
                    <a:ext uri="{9D8B030D-6E8A-4147-A177-3AD203B41FA5}">
                      <a16:colId xmlns:a16="http://schemas.microsoft.com/office/drawing/2014/main" val="1043028190"/>
                    </a:ext>
                  </a:extLst>
                </a:gridCol>
                <a:gridCol w="493776">
                  <a:extLst>
                    <a:ext uri="{9D8B030D-6E8A-4147-A177-3AD203B41FA5}">
                      <a16:colId xmlns:a16="http://schemas.microsoft.com/office/drawing/2014/main" val="1884618079"/>
                    </a:ext>
                  </a:extLst>
                </a:gridCol>
                <a:gridCol w="493776">
                  <a:extLst>
                    <a:ext uri="{9D8B030D-6E8A-4147-A177-3AD203B41FA5}">
                      <a16:colId xmlns:a16="http://schemas.microsoft.com/office/drawing/2014/main" val="1328219856"/>
                    </a:ext>
                  </a:extLst>
                </a:gridCol>
                <a:gridCol w="493776">
                  <a:extLst>
                    <a:ext uri="{9D8B030D-6E8A-4147-A177-3AD203B41FA5}">
                      <a16:colId xmlns:a16="http://schemas.microsoft.com/office/drawing/2014/main" val="1225658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8328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- 2022-01-20 16:47:50</a:t>
                      </a:r>
                      <a:r>
                        <a:rPr kumimoji="0" lang="en-US" sz="1000" b="0" i="0" u="none" strike="noStrike" kern="1200" cap="none" spc="0" normalizeH="0" baseline="0" noProof="0">
                          <a:ln>
                            <a:noFill/>
                          </a:ln>
                          <a:solidFill>
                            <a:prstClr val="black"/>
                          </a:solidFill>
                          <a:effectLst/>
                          <a:uLnTx/>
                          <a:uFillTx/>
                          <a:latin typeface="+mn-lt"/>
                          <a:ea typeface="+mn-ea"/>
                          <a:cs typeface="+mn-cs"/>
                        </a:rPr>
                        <a:t>
 𝐓𝐮 𝐧𝐮𝐞𝐯𝐚 𝐜𝐨𝐦𝐩𝐚ñ𝐞𝐫𝐚 𝐝𝐞 𝐯𝐢𝐚𝐣𝐞 𝐬𝐞 𝐥𝐥𝐚𝐦𝐚 𝐏𝐨𝐝𝐢𝐮𝐦 𝐅𝐥𝐨𝐰 😎
Es perfecta para llevar todo lo necesario para tus salidas en varios compartimentos, repartidos en cuatro bolsillos con cremallera especialmente diseñados para garantizar un ajuste perfecto. El panel trasero Air Support te asegura una buena ventilación y disipación del calor en la zona lumbar. Y, además, incluye un bidón Podium Dirt 
para poder hidratarte.
Todo lo que necesitás, en un solo lugar.
#CamelbakArgentina #Camelbak #agua #hidratacion #deportes #ciclismo  #podium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530360665"/>
                  </a:ext>
                </a:extLst>
              </a:tr>
            </a:tbl>
          </a:graphicData>
        </a:graphic>
      </p:graphicFrame>
      <p:sp>
        <p:nvSpPr>
          <p:cNvPr id="4" name="Text Placeholder 3">
            <a:extLst>
              <a:ext uri="{FF2B5EF4-FFF2-40B4-BE49-F238E27FC236}">
                <a16:creationId xmlns:a16="http://schemas.microsoft.com/office/drawing/2014/main" id="{BEA20C18-82AD-4157-BAD9-4F2737AA7620}"/>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3396944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6F32BF-B20F-4851-901B-B7033D00D142}"/>
              </a:ext>
            </a:extLst>
          </p:cNvPr>
          <p:cNvSpPr>
            <a:spLocks noGrp="1"/>
          </p:cNvSpPr>
          <p:nvPr>
            <p:ph type="title"/>
          </p:nvPr>
        </p:nvSpPr>
        <p:spPr/>
        <p:txBody>
          <a:bodyPr/>
          <a:lstStyle/>
          <a:p>
            <a:r>
              <a:rPr lang="en-US"/>
              <a:t>Facebook Post Table + Reactions | CamelBak - 4 of 4</a:t>
            </a:r>
          </a:p>
        </p:txBody>
      </p:sp>
      <p:graphicFrame>
        <p:nvGraphicFramePr>
          <p:cNvPr id="5" name="Table Placeholder 4">
            <a:extLst>
              <a:ext uri="{FF2B5EF4-FFF2-40B4-BE49-F238E27FC236}">
                <a16:creationId xmlns:a16="http://schemas.microsoft.com/office/drawing/2014/main" id="{7D47EEC2-B101-4EF7-A8B0-F8BD077467E9}"/>
              </a:ext>
            </a:extLst>
          </p:cNvPr>
          <p:cNvGraphicFramePr>
            <a:graphicFrameLocks noGrp="1"/>
          </p:cNvGraphicFramePr>
          <p:nvPr>
            <p:ph type="tbl" sz="quarter" idx="13"/>
            <p:extLst>
              <p:ext uri="{D42A27DB-BD31-4B8C-83A1-F6EECF244321}">
                <p14:modId xmlns:p14="http://schemas.microsoft.com/office/powerpoint/2010/main" val="32665238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13879062"/>
                    </a:ext>
                  </a:extLst>
                </a:gridCol>
                <a:gridCol w="493776">
                  <a:extLst>
                    <a:ext uri="{9D8B030D-6E8A-4147-A177-3AD203B41FA5}">
                      <a16:colId xmlns:a16="http://schemas.microsoft.com/office/drawing/2014/main" val="2842650016"/>
                    </a:ext>
                  </a:extLst>
                </a:gridCol>
                <a:gridCol w="493776">
                  <a:extLst>
                    <a:ext uri="{9D8B030D-6E8A-4147-A177-3AD203B41FA5}">
                      <a16:colId xmlns:a16="http://schemas.microsoft.com/office/drawing/2014/main" val="283769999"/>
                    </a:ext>
                  </a:extLst>
                </a:gridCol>
                <a:gridCol w="493776">
                  <a:extLst>
                    <a:ext uri="{9D8B030D-6E8A-4147-A177-3AD203B41FA5}">
                      <a16:colId xmlns:a16="http://schemas.microsoft.com/office/drawing/2014/main" val="898513877"/>
                    </a:ext>
                  </a:extLst>
                </a:gridCol>
                <a:gridCol w="493776">
                  <a:extLst>
                    <a:ext uri="{9D8B030D-6E8A-4147-A177-3AD203B41FA5}">
                      <a16:colId xmlns:a16="http://schemas.microsoft.com/office/drawing/2014/main" val="2285772273"/>
                    </a:ext>
                  </a:extLst>
                </a:gridCol>
                <a:gridCol w="493776">
                  <a:extLst>
                    <a:ext uri="{9D8B030D-6E8A-4147-A177-3AD203B41FA5}">
                      <a16:colId xmlns:a16="http://schemas.microsoft.com/office/drawing/2014/main" val="225200315"/>
                    </a:ext>
                  </a:extLst>
                </a:gridCol>
                <a:gridCol w="493776">
                  <a:extLst>
                    <a:ext uri="{9D8B030D-6E8A-4147-A177-3AD203B41FA5}">
                      <a16:colId xmlns:a16="http://schemas.microsoft.com/office/drawing/2014/main" val="2502349016"/>
                    </a:ext>
                  </a:extLst>
                </a:gridCol>
                <a:gridCol w="493776">
                  <a:extLst>
                    <a:ext uri="{9D8B030D-6E8A-4147-A177-3AD203B41FA5}">
                      <a16:colId xmlns:a16="http://schemas.microsoft.com/office/drawing/2014/main" val="2716639392"/>
                    </a:ext>
                  </a:extLst>
                </a:gridCol>
                <a:gridCol w="493776">
                  <a:extLst>
                    <a:ext uri="{9D8B030D-6E8A-4147-A177-3AD203B41FA5}">
                      <a16:colId xmlns:a16="http://schemas.microsoft.com/office/drawing/2014/main" val="2550907977"/>
                    </a:ext>
                  </a:extLst>
                </a:gridCol>
                <a:gridCol w="493776">
                  <a:extLst>
                    <a:ext uri="{9D8B030D-6E8A-4147-A177-3AD203B41FA5}">
                      <a16:colId xmlns:a16="http://schemas.microsoft.com/office/drawing/2014/main" val="1134413128"/>
                    </a:ext>
                  </a:extLst>
                </a:gridCol>
                <a:gridCol w="493776">
                  <a:extLst>
                    <a:ext uri="{9D8B030D-6E8A-4147-A177-3AD203B41FA5}">
                      <a16:colId xmlns:a16="http://schemas.microsoft.com/office/drawing/2014/main" val="2018334836"/>
                    </a:ext>
                  </a:extLst>
                </a:gridCol>
                <a:gridCol w="493776">
                  <a:extLst>
                    <a:ext uri="{9D8B030D-6E8A-4147-A177-3AD203B41FA5}">
                      <a16:colId xmlns:a16="http://schemas.microsoft.com/office/drawing/2014/main" val="3190360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6325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Camelbak Argentina - 2022-01-04 09:47:50</a:t>
                      </a:r>
                      <a:r>
                        <a:rPr kumimoji="0" lang="en-US" sz="1000" b="0" i="0" u="none" strike="noStrike" kern="1200" cap="none" spc="0" normalizeH="0" baseline="0" noProof="0">
                          <a:ln>
                            <a:noFill/>
                          </a:ln>
                          <a:solidFill>
                            <a:prstClr val="black"/>
                          </a:solidFill>
                          <a:effectLst/>
                          <a:uLnTx/>
                          <a:uFillTx/>
                          <a:latin typeface="+mn-lt"/>
                          <a:ea typeface="+mn-ea"/>
                          <a:cs typeface="+mn-cs"/>
                        </a:rPr>
                        <a:t>
 👑 𝐏𝐫𝐞𝐩𝐚𝐫𝐚𝐭𝐞 𝐩𝐚𝐫𝐚 𝐥𝐨𝐬 𝐑𝐞𝐲𝐞𝐬 𝐜𝐨𝐧 𝐄𝐝𝐝𝐲 𝐊𝐢𝐝𝐬🧙‍♂️ 
Las caramañolas ideales para los días de calor. A prueba de fugas cuando está cerrada y muy fácil de llevar.
¡𝘌𝘭 𝘮𝘦𝘫𝘰𝘳 𝘳𝘦𝘨𝘢𝘭𝘰!
#camelbakeddy #eddy #caramagnola #ocio #reyes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46039940"/>
                  </a:ext>
                </a:extLst>
              </a:tr>
            </a:tbl>
          </a:graphicData>
        </a:graphic>
      </p:graphicFrame>
      <p:sp>
        <p:nvSpPr>
          <p:cNvPr id="4" name="Text Placeholder 3">
            <a:extLst>
              <a:ext uri="{FF2B5EF4-FFF2-40B4-BE49-F238E27FC236}">
                <a16:creationId xmlns:a16="http://schemas.microsoft.com/office/drawing/2014/main" id="{24D983C1-92A6-4F21-A16A-43EA85F581D9}"/>
              </a:ext>
            </a:extLst>
          </p:cNvPr>
          <p:cNvSpPr>
            <a:spLocks noGrp="1"/>
          </p:cNvSpPr>
          <p:nvPr>
            <p:ph type="body" sz="quarter" idx="14"/>
          </p:nvPr>
        </p:nvSpPr>
        <p:spPr/>
        <p:txBody>
          <a:bodyPr/>
          <a:lstStyle/>
          <a:p>
            <a:r>
              <a:rPr lang="en-US"/>
              <a:t>01/01/2022 - 01/31/2022</a:t>
            </a:r>
          </a:p>
        </p:txBody>
      </p:sp>
    </p:spTree>
    <p:extLst>
      <p:ext uri="{BB962C8B-B14F-4D97-AF65-F5344CB8AC3E}">
        <p14:creationId xmlns:p14="http://schemas.microsoft.com/office/powerpoint/2010/main" val="1114013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38AD1-9031-4065-9846-7871DDCA489B}"/>
              </a:ext>
            </a:extLst>
          </p:cNvPr>
          <p:cNvSpPr>
            <a:spLocks noGrp="1"/>
          </p:cNvSpPr>
          <p:nvPr>
            <p:ph type="title"/>
          </p:nvPr>
        </p:nvSpPr>
        <p:spPr/>
        <p:txBody>
          <a:bodyPr/>
          <a:lstStyle/>
          <a:p>
            <a:r>
              <a:rPr lang="en-US"/>
              <a:t>Facebook User Posts | CamelBak</a:t>
            </a:r>
          </a:p>
        </p:txBody>
      </p:sp>
      <p:graphicFrame>
        <p:nvGraphicFramePr>
          <p:cNvPr id="6" name="Chart Placeholder 5">
            <a:extLst>
              <a:ext uri="{FF2B5EF4-FFF2-40B4-BE49-F238E27FC236}">
                <a16:creationId xmlns:a16="http://schemas.microsoft.com/office/drawing/2014/main" id="{4B4C1A46-51C7-4F31-8289-349131B0AC6E}"/>
              </a:ext>
            </a:extLst>
          </p:cNvPr>
          <p:cNvGraphicFramePr>
            <a:graphicFrameLocks noGrp="1"/>
          </p:cNvGraphicFramePr>
          <p:nvPr>
            <p:ph type="chart" sz="quarter" idx="13"/>
            <p:extLst>
              <p:ext uri="{D42A27DB-BD31-4B8C-83A1-F6EECF244321}">
                <p14:modId xmlns:p14="http://schemas.microsoft.com/office/powerpoint/2010/main" val="1846958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A878F1-9B69-4C43-89F8-E0C021FF97A8}"/>
              </a:ext>
            </a:extLst>
          </p:cNvPr>
          <p:cNvSpPr>
            <a:spLocks noGrp="1"/>
          </p:cNvSpPr>
          <p:nvPr>
            <p:ph type="body" sz="quarter" idx="14"/>
          </p:nvPr>
        </p:nvSpPr>
        <p:spPr/>
        <p:txBody>
          <a:bodyPr/>
          <a:lstStyle/>
          <a:p>
            <a:r>
              <a:rPr lang="en-US"/>
              <a:t>01/01/2022 - 01/31/2022</a:t>
            </a:r>
          </a:p>
        </p:txBody>
      </p:sp>
      <p:sp>
        <p:nvSpPr>
          <p:cNvPr id="5" name="Footer Placeholder 4">
            <a:extLst>
              <a:ext uri="{FF2B5EF4-FFF2-40B4-BE49-F238E27FC236}">
                <a16:creationId xmlns:a16="http://schemas.microsoft.com/office/drawing/2014/main" id="{9D233396-5CC9-4044-B00E-95C5116042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507104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497</Words>
  <Application>Microsoft Office PowerPoint</Application>
  <PresentationFormat>On-screen Show (4:3)</PresentationFormat>
  <Paragraphs>239</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FACEBOOK NUEVO - La emilia usar</vt:lpstr>
      <vt:lpstr>Facebook Key Metrics Table | CamelBak</vt:lpstr>
      <vt:lpstr>Facebook Key Metrics Radar | CamelBak</vt:lpstr>
      <vt:lpstr>Facebook Page Likes Total | CamelBak</vt:lpstr>
      <vt:lpstr>Facebook Fans Change | CamelBak</vt:lpstr>
      <vt:lpstr>Facebook Fans Change Per Weekday | CamelBak</vt:lpstr>
      <vt:lpstr>Facebook Fans Change Rate | CamelBak</vt:lpstr>
      <vt:lpstr>Facebook Own Posts | CamelBak</vt:lpstr>
      <vt:lpstr>Facebook Own Posts By Hour | CamelBak</vt:lpstr>
      <vt:lpstr>Facebook Own Posts By Weekday | CamelBak</vt:lpstr>
      <vt:lpstr>Facebook Interactions Distribution | CamelBak</vt:lpstr>
      <vt:lpstr>Facebook Post Type Distribution Per Profile | CamelBak</vt:lpstr>
      <vt:lpstr>Facebook Interaction Rate By Weekday | CamelBak</vt:lpstr>
      <vt:lpstr>Facebook Interaction Rate | CamelBak</vt:lpstr>
      <vt:lpstr>Facebook Interaction Rate By Post Type | CamelBak</vt:lpstr>
      <vt:lpstr>Facebook Interaction Rate By Hour | CamelBak</vt:lpstr>
      <vt:lpstr>Facebook Hashtag Detection | CamelBak</vt:lpstr>
      <vt:lpstr>Facebook Post Table + Reactions | CamelBak - 1 of 4</vt:lpstr>
      <vt:lpstr>Facebook Post Table + Reactions | CamelBak - 2 of 4</vt:lpstr>
      <vt:lpstr>Facebook Post Table + Reactions | CamelBak - 3 of 4</vt:lpstr>
      <vt:lpstr>Facebook Post Table + Reactions | CamelBak - 4 of 4</vt:lpstr>
      <vt:lpstr>Facebook User Posts | CamelBak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Administrator</dc:creator>
  <cp:lastModifiedBy>Administrator</cp:lastModifiedBy>
  <cp:revision>1</cp:revision>
  <dcterms:created xsi:type="dcterms:W3CDTF">2022-02-01T12:54:14Z</dcterms:created>
  <dcterms:modified xsi:type="dcterms:W3CDTF">2022-02-01T12:54:55Z</dcterms:modified>
</cp:coreProperties>
</file>