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Lst>
  <p:sldSz cx="9144000" cy="6858000" type="screen4x3"/>
  <p:notesSz cx="6858000" cy="9144000"/>
  <p:embeddedFontLst>
    <p:embeddedFont>
      <p:font typeface="Calibri" panose="020F0502020204030204" pitchFamily="34" charset="0"/>
      <p:regular r:id="rId44"/>
      <p:bold r:id="rId45"/>
      <p:italic r:id="rId46"/>
      <p:boldItalic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Giant Bicycles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0.99439999999999995</c:v>
                </c:pt>
                <c:pt idx="1">
                  <c:v>0</c:v>
                </c:pt>
                <c:pt idx="2">
                  <c:v>0</c:v>
                </c:pt>
                <c:pt idx="3">
                  <c:v>0</c:v>
                </c:pt>
                <c:pt idx="4">
                  <c:v>0</c:v>
                </c:pt>
                <c:pt idx="5">
                  <c:v>6.6654</c:v>
                </c:pt>
              </c:numCache>
            </c:numRef>
          </c:val>
          <c:extLst>
            <c:ext xmlns:c16="http://schemas.microsoft.com/office/drawing/2014/chart" uri="{C3380CC4-5D6E-409C-BE32-E72D297353CC}">
              <c16:uniqueId val="{00000000-10F2-471B-AE83-1D674597E95F}"/>
            </c:ext>
          </c:extLst>
        </c:ser>
        <c:ser>
          <c:idx val="1"/>
          <c:order val="1"/>
          <c:tx>
            <c:strRef>
              <c:f>Sheet1!$C$1</c:f>
              <c:strCache>
                <c:ptCount val="1"/>
                <c:pt idx="0">
                  <c:v>Orbea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3.1551999999999998</c:v>
                </c:pt>
                <c:pt idx="1">
                  <c:v>0</c:v>
                </c:pt>
                <c:pt idx="2">
                  <c:v>0</c:v>
                </c:pt>
                <c:pt idx="3">
                  <c:v>0</c:v>
                </c:pt>
                <c:pt idx="4">
                  <c:v>0</c:v>
                </c:pt>
                <c:pt idx="5">
                  <c:v>2.3694000000000002</c:v>
                </c:pt>
              </c:numCache>
            </c:numRef>
          </c:val>
          <c:extLst>
            <c:ext xmlns:c16="http://schemas.microsoft.com/office/drawing/2014/chart" uri="{C3380CC4-5D6E-409C-BE32-E72D297353CC}">
              <c16:uniqueId val="{00000001-10F2-471B-AE83-1D674597E95F}"/>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0.52669999999999995</c:v>
                </c:pt>
                <c:pt idx="1">
                  <c:v>3.5714000000000001</c:v>
                </c:pt>
                <c:pt idx="2">
                  <c:v>0</c:v>
                </c:pt>
                <c:pt idx="3">
                  <c:v>0</c:v>
                </c:pt>
                <c:pt idx="4">
                  <c:v>0</c:v>
                </c:pt>
                <c:pt idx="5">
                  <c:v>2.0276000000000001</c:v>
                </c:pt>
              </c:numCache>
            </c:numRef>
          </c:val>
          <c:extLst>
            <c:ext xmlns:c16="http://schemas.microsoft.com/office/drawing/2014/chart" uri="{C3380CC4-5D6E-409C-BE32-E72D297353CC}">
              <c16:uniqueId val="{00000002-10F2-471B-AE83-1D674597E95F}"/>
            </c:ext>
          </c:extLst>
        </c:ser>
        <c:ser>
          <c:idx val="3"/>
          <c:order val="3"/>
          <c:tx>
            <c:strRef>
              <c:f>Sheet1!$E$1</c:f>
              <c:strCache>
                <c:ptCount val="1"/>
                <c:pt idx="0">
                  <c:v>Merida Bikes Argentina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0.33339999999999997</c:v>
                </c:pt>
                <c:pt idx="1">
                  <c:v>39.285699999999999</c:v>
                </c:pt>
                <c:pt idx="2">
                  <c:v>10.4733</c:v>
                </c:pt>
                <c:pt idx="3">
                  <c:v>0</c:v>
                </c:pt>
                <c:pt idx="4">
                  <c:v>100</c:v>
                </c:pt>
                <c:pt idx="5">
                  <c:v>29.656700000000001</c:v>
                </c:pt>
              </c:numCache>
            </c:numRef>
          </c:val>
          <c:extLst>
            <c:ext xmlns:c16="http://schemas.microsoft.com/office/drawing/2014/chart" uri="{C3380CC4-5D6E-409C-BE32-E72D297353CC}">
              <c16:uniqueId val="{00000003-10F2-471B-AE83-1D674597E95F}"/>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1.5782</c:v>
                </c:pt>
                <c:pt idx="1">
                  <c:v>53.571399999999997</c:v>
                </c:pt>
                <c:pt idx="2">
                  <c:v>43.000999999999998</c:v>
                </c:pt>
                <c:pt idx="3">
                  <c:v>0</c:v>
                </c:pt>
                <c:pt idx="4">
                  <c:v>63.383800000000001</c:v>
                </c:pt>
                <c:pt idx="5">
                  <c:v>-1.4874000000000001</c:v>
                </c:pt>
              </c:numCache>
            </c:numRef>
          </c:val>
          <c:extLst>
            <c:ext xmlns:c16="http://schemas.microsoft.com/office/drawing/2014/chart" uri="{C3380CC4-5D6E-409C-BE32-E72D297353CC}">
              <c16:uniqueId val="{00000004-10F2-471B-AE83-1D674597E95F}"/>
            </c:ext>
          </c:extLst>
        </c:ser>
        <c:ser>
          <c:idx val="5"/>
          <c:order val="5"/>
          <c:tx>
            <c:strRef>
              <c:f>Sheet1!$G$1</c:f>
              <c:strCache>
                <c:ptCount val="1"/>
                <c:pt idx="0">
                  <c:v>Cervelo Argentina</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0.1232</c:v>
                </c:pt>
                <c:pt idx="1">
                  <c:v>0</c:v>
                </c:pt>
                <c:pt idx="2">
                  <c:v>0</c:v>
                </c:pt>
                <c:pt idx="3">
                  <c:v>0</c:v>
                </c:pt>
                <c:pt idx="4">
                  <c:v>0</c:v>
                </c:pt>
                <c:pt idx="5">
                  <c:v>40.221200000000003</c:v>
                </c:pt>
              </c:numCache>
            </c:numRef>
          </c:val>
          <c:extLst>
            <c:ext xmlns:c16="http://schemas.microsoft.com/office/drawing/2014/chart" uri="{C3380CC4-5D6E-409C-BE32-E72D297353CC}">
              <c16:uniqueId val="{00000005-10F2-471B-AE83-1D674597E95F}"/>
            </c:ext>
          </c:extLst>
        </c:ser>
        <c:ser>
          <c:idx val="6"/>
          <c:order val="6"/>
          <c:tx>
            <c:strRef>
              <c:f>Sheet1!$H$1</c:f>
              <c:strCache>
                <c:ptCount val="1"/>
                <c:pt idx="0">
                  <c:v>Specialized Bicycles</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100</c:v>
                </c:pt>
                <c:pt idx="1">
                  <c:v>50</c:v>
                </c:pt>
                <c:pt idx="2">
                  <c:v>22.960699999999999</c:v>
                </c:pt>
                <c:pt idx="3">
                  <c:v>0</c:v>
                </c:pt>
                <c:pt idx="4">
                  <c:v>0.57250000000000001</c:v>
                </c:pt>
                <c:pt idx="5">
                  <c:v>2.3090000000000002</c:v>
                </c:pt>
              </c:numCache>
            </c:numRef>
          </c:val>
          <c:extLst>
            <c:ext xmlns:c16="http://schemas.microsoft.com/office/drawing/2014/chart" uri="{C3380CC4-5D6E-409C-BE32-E72D297353CC}">
              <c16:uniqueId val="{00000006-10F2-471B-AE83-1D674597E95F}"/>
            </c:ext>
          </c:extLst>
        </c:ser>
        <c:ser>
          <c:idx val="7"/>
          <c:order val="7"/>
          <c:tx>
            <c:strRef>
              <c:f>Sheet1!$I$1</c:f>
              <c:strCache>
                <c:ptCount val="1"/>
                <c:pt idx="0">
                  <c:v>Scott Sports Argentina</c:v>
                </c:pt>
              </c:strCache>
            </c:strRef>
          </c:tx>
          <c:spPr>
            <a:ln w="28575" cap="rnd">
              <a:solidFill>
                <a:schemeClr val="accent2">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Sheet1!$I$2:$I$7</c:f>
              <c:numCache>
                <c:formatCode>General</c:formatCode>
                <c:ptCount val="6"/>
                <c:pt idx="0">
                  <c:v>4.1783000000000001</c:v>
                </c:pt>
                <c:pt idx="1">
                  <c:v>100</c:v>
                </c:pt>
                <c:pt idx="2">
                  <c:v>100</c:v>
                </c:pt>
                <c:pt idx="3">
                  <c:v>0</c:v>
                </c:pt>
                <c:pt idx="4">
                  <c:v>30.179400000000001</c:v>
                </c:pt>
                <c:pt idx="5">
                  <c:v>100</c:v>
                </c:pt>
              </c:numCache>
            </c:numRef>
          </c:val>
          <c:extLst>
            <c:ext xmlns:c16="http://schemas.microsoft.com/office/drawing/2014/chart" uri="{C3380CC4-5D6E-409C-BE32-E72D297353CC}">
              <c16:uniqueId val="{00000007-10F2-471B-AE83-1D674597E95F}"/>
            </c:ext>
          </c:extLst>
        </c:ser>
        <c:dLbls>
          <c:showLegendKey val="0"/>
          <c:showVal val="0"/>
          <c:showCatName val="0"/>
          <c:showSerName val="0"/>
          <c:showPercent val="0"/>
          <c:showBubbleSize val="0"/>
        </c:dLbls>
        <c:axId val="389611272"/>
        <c:axId val="388694856"/>
      </c:radarChart>
      <c:catAx>
        <c:axId val="389611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694856"/>
        <c:crosses val="autoZero"/>
        <c:auto val="1"/>
        <c:lblAlgn val="ctr"/>
        <c:lblOffset val="100"/>
        <c:noMultiLvlLbl val="0"/>
      </c:catAx>
      <c:valAx>
        <c:axId val="388694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611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Giant Bicycles Argentina</c:v>
                </c:pt>
              </c:strCache>
            </c:strRef>
          </c:tx>
          <c:spPr>
            <a:ln w="28575" cap="rnd">
              <a:solidFill>
                <a:schemeClr val="accent1"/>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Sheet1!$B$2:$B$32</c:f>
              <c:numCache>
                <c:formatCode>General</c:formatCode>
                <c:ptCount val="31"/>
                <c:pt idx="0">
                  <c:v>19660</c:v>
                </c:pt>
                <c:pt idx="1">
                  <c:v>19662</c:v>
                </c:pt>
                <c:pt idx="2">
                  <c:v>19661</c:v>
                </c:pt>
                <c:pt idx="3">
                  <c:v>19662</c:v>
                </c:pt>
                <c:pt idx="4">
                  <c:v>19662</c:v>
                </c:pt>
                <c:pt idx="5">
                  <c:v>19661</c:v>
                </c:pt>
                <c:pt idx="6">
                  <c:v>19662</c:v>
                </c:pt>
                <c:pt idx="7">
                  <c:v>19666</c:v>
                </c:pt>
                <c:pt idx="8">
                  <c:v>19667</c:v>
                </c:pt>
                <c:pt idx="9">
                  <c:v>19671</c:v>
                </c:pt>
                <c:pt idx="10">
                  <c:v>19671</c:v>
                </c:pt>
                <c:pt idx="11">
                  <c:v>19671</c:v>
                </c:pt>
                <c:pt idx="12">
                  <c:v>19672</c:v>
                </c:pt>
                <c:pt idx="13">
                  <c:v>19673</c:v>
                </c:pt>
                <c:pt idx="14">
                  <c:v>19673</c:v>
                </c:pt>
                <c:pt idx="15">
                  <c:v>19675</c:v>
                </c:pt>
                <c:pt idx="16">
                  <c:v>19676</c:v>
                </c:pt>
                <c:pt idx="17">
                  <c:v>19674</c:v>
                </c:pt>
                <c:pt idx="18">
                  <c:v>19676</c:v>
                </c:pt>
                <c:pt idx="19">
                  <c:v>19676</c:v>
                </c:pt>
                <c:pt idx="20">
                  <c:v>19674</c:v>
                </c:pt>
                <c:pt idx="21">
                  <c:v>19676</c:v>
                </c:pt>
                <c:pt idx="22">
                  <c:v>19677</c:v>
                </c:pt>
                <c:pt idx="23">
                  <c:v>19679</c:v>
                </c:pt>
                <c:pt idx="24">
                  <c:v>19682</c:v>
                </c:pt>
                <c:pt idx="25">
                  <c:v>19685</c:v>
                </c:pt>
                <c:pt idx="26">
                  <c:v>19689</c:v>
                </c:pt>
                <c:pt idx="27">
                  <c:v>19688</c:v>
                </c:pt>
                <c:pt idx="28">
                  <c:v>19690</c:v>
                </c:pt>
                <c:pt idx="29">
                  <c:v>19689</c:v>
                </c:pt>
                <c:pt idx="30">
                  <c:v>19689</c:v>
                </c:pt>
              </c:numCache>
            </c:numRef>
          </c:val>
          <c:smooth val="0"/>
          <c:extLst>
            <c:ext xmlns:c16="http://schemas.microsoft.com/office/drawing/2014/chart" uri="{C3380CC4-5D6E-409C-BE32-E72D297353CC}">
              <c16:uniqueId val="{00000000-F73F-49C1-931F-448388A2AAEA}"/>
            </c:ext>
          </c:extLst>
        </c:ser>
        <c:ser>
          <c:idx val="1"/>
          <c:order val="1"/>
          <c:tx>
            <c:strRef>
              <c:f>Sheet1!$C$1</c:f>
              <c:strCache>
                <c:ptCount val="1"/>
                <c:pt idx="0">
                  <c:v>Orbea Argentina</c:v>
                </c:pt>
              </c:strCache>
            </c:strRef>
          </c:tx>
          <c:spPr>
            <a:ln w="28575" cap="rnd">
              <a:solidFill>
                <a:schemeClr val="accent2"/>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Sheet1!$C$2:$C$32</c:f>
              <c:numCache>
                <c:formatCode>General</c:formatCode>
                <c:ptCount val="31"/>
                <c:pt idx="0">
                  <c:v>62435</c:v>
                </c:pt>
                <c:pt idx="1">
                  <c:v>62435</c:v>
                </c:pt>
                <c:pt idx="2">
                  <c:v>62438</c:v>
                </c:pt>
                <c:pt idx="3">
                  <c:v>62439</c:v>
                </c:pt>
                <c:pt idx="4">
                  <c:v>62441</c:v>
                </c:pt>
                <c:pt idx="5">
                  <c:v>62441</c:v>
                </c:pt>
                <c:pt idx="6">
                  <c:v>62444</c:v>
                </c:pt>
                <c:pt idx="7">
                  <c:v>62446</c:v>
                </c:pt>
                <c:pt idx="8">
                  <c:v>62445</c:v>
                </c:pt>
                <c:pt idx="9">
                  <c:v>62447</c:v>
                </c:pt>
                <c:pt idx="10">
                  <c:v>62447</c:v>
                </c:pt>
                <c:pt idx="11">
                  <c:v>62448</c:v>
                </c:pt>
                <c:pt idx="12">
                  <c:v>62447</c:v>
                </c:pt>
                <c:pt idx="13">
                  <c:v>62448</c:v>
                </c:pt>
                <c:pt idx="14">
                  <c:v>62451</c:v>
                </c:pt>
                <c:pt idx="15">
                  <c:v>62450</c:v>
                </c:pt>
                <c:pt idx="16">
                  <c:v>62448</c:v>
                </c:pt>
                <c:pt idx="17">
                  <c:v>62451</c:v>
                </c:pt>
                <c:pt idx="18">
                  <c:v>62453</c:v>
                </c:pt>
                <c:pt idx="19">
                  <c:v>62454</c:v>
                </c:pt>
                <c:pt idx="20">
                  <c:v>62458</c:v>
                </c:pt>
                <c:pt idx="21">
                  <c:v>62461</c:v>
                </c:pt>
                <c:pt idx="22">
                  <c:v>62459</c:v>
                </c:pt>
                <c:pt idx="23">
                  <c:v>62459</c:v>
                </c:pt>
                <c:pt idx="24">
                  <c:v>62464</c:v>
                </c:pt>
                <c:pt idx="25">
                  <c:v>62467</c:v>
                </c:pt>
                <c:pt idx="26">
                  <c:v>62468</c:v>
                </c:pt>
                <c:pt idx="27">
                  <c:v>62468</c:v>
                </c:pt>
                <c:pt idx="28">
                  <c:v>62469</c:v>
                </c:pt>
                <c:pt idx="29">
                  <c:v>62471</c:v>
                </c:pt>
                <c:pt idx="30">
                  <c:v>62471</c:v>
                </c:pt>
              </c:numCache>
            </c:numRef>
          </c:val>
          <c:smooth val="0"/>
          <c:extLst>
            <c:ext xmlns:c16="http://schemas.microsoft.com/office/drawing/2014/chart" uri="{C3380CC4-5D6E-409C-BE32-E72D297353CC}">
              <c16:uniqueId val="{00000001-F73F-49C1-931F-448388A2AAEA}"/>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Sheet1!$D$2:$D$32</c:f>
              <c:numCache>
                <c:formatCode>General</c:formatCode>
                <c:ptCount val="31"/>
                <c:pt idx="0">
                  <c:v>10423</c:v>
                </c:pt>
                <c:pt idx="1">
                  <c:v>10423</c:v>
                </c:pt>
                <c:pt idx="2">
                  <c:v>10423</c:v>
                </c:pt>
                <c:pt idx="3">
                  <c:v>10423</c:v>
                </c:pt>
                <c:pt idx="4">
                  <c:v>10425</c:v>
                </c:pt>
                <c:pt idx="5">
                  <c:v>10426</c:v>
                </c:pt>
                <c:pt idx="6">
                  <c:v>10427</c:v>
                </c:pt>
                <c:pt idx="7">
                  <c:v>10428</c:v>
                </c:pt>
                <c:pt idx="8">
                  <c:v>10427</c:v>
                </c:pt>
                <c:pt idx="9">
                  <c:v>10427</c:v>
                </c:pt>
                <c:pt idx="10">
                  <c:v>10427</c:v>
                </c:pt>
                <c:pt idx="11">
                  <c:v>10427</c:v>
                </c:pt>
                <c:pt idx="12">
                  <c:v>10427</c:v>
                </c:pt>
                <c:pt idx="13">
                  <c:v>10429</c:v>
                </c:pt>
                <c:pt idx="14">
                  <c:v>10429</c:v>
                </c:pt>
                <c:pt idx="15">
                  <c:v>10429</c:v>
                </c:pt>
                <c:pt idx="16">
                  <c:v>10430</c:v>
                </c:pt>
                <c:pt idx="17">
                  <c:v>10429</c:v>
                </c:pt>
                <c:pt idx="18">
                  <c:v>10430</c:v>
                </c:pt>
                <c:pt idx="19">
                  <c:v>10430</c:v>
                </c:pt>
                <c:pt idx="20">
                  <c:v>10431</c:v>
                </c:pt>
                <c:pt idx="21">
                  <c:v>10434</c:v>
                </c:pt>
                <c:pt idx="22">
                  <c:v>10434</c:v>
                </c:pt>
                <c:pt idx="23">
                  <c:v>10433</c:v>
                </c:pt>
                <c:pt idx="24">
                  <c:v>10434</c:v>
                </c:pt>
                <c:pt idx="25">
                  <c:v>10430</c:v>
                </c:pt>
                <c:pt idx="26">
                  <c:v>10431</c:v>
                </c:pt>
                <c:pt idx="27">
                  <c:v>10430</c:v>
                </c:pt>
                <c:pt idx="28">
                  <c:v>10433</c:v>
                </c:pt>
                <c:pt idx="29">
                  <c:v>10431</c:v>
                </c:pt>
                <c:pt idx="30">
                  <c:v>10428</c:v>
                </c:pt>
              </c:numCache>
            </c:numRef>
          </c:val>
          <c:smooth val="0"/>
          <c:extLst>
            <c:ext xmlns:c16="http://schemas.microsoft.com/office/drawing/2014/chart" uri="{C3380CC4-5D6E-409C-BE32-E72D297353CC}">
              <c16:uniqueId val="{00000002-F73F-49C1-931F-448388A2AAEA}"/>
            </c:ext>
          </c:extLst>
        </c:ser>
        <c:ser>
          <c:idx val="3"/>
          <c:order val="3"/>
          <c:tx>
            <c:strRef>
              <c:f>Sheet1!$E$1</c:f>
              <c:strCache>
                <c:ptCount val="1"/>
                <c:pt idx="0">
                  <c:v>Merida Bikes Argentina</c:v>
                </c:pt>
              </c:strCache>
            </c:strRef>
          </c:tx>
          <c:spPr>
            <a:ln w="28575" cap="rnd">
              <a:solidFill>
                <a:schemeClr val="accent4"/>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Sheet1!$E$2:$E$32</c:f>
              <c:numCache>
                <c:formatCode>General</c:formatCode>
                <c:ptCount val="31"/>
                <c:pt idx="0">
                  <c:v>6556</c:v>
                </c:pt>
                <c:pt idx="1">
                  <c:v>6556</c:v>
                </c:pt>
                <c:pt idx="2">
                  <c:v>6556</c:v>
                </c:pt>
                <c:pt idx="3">
                  <c:v>6556</c:v>
                </c:pt>
                <c:pt idx="4">
                  <c:v>6559</c:v>
                </c:pt>
                <c:pt idx="5">
                  <c:v>6567</c:v>
                </c:pt>
                <c:pt idx="6">
                  <c:v>6568</c:v>
                </c:pt>
                <c:pt idx="7">
                  <c:v>6568</c:v>
                </c:pt>
                <c:pt idx="8">
                  <c:v>6565</c:v>
                </c:pt>
                <c:pt idx="9">
                  <c:v>6565</c:v>
                </c:pt>
                <c:pt idx="10">
                  <c:v>6565</c:v>
                </c:pt>
                <c:pt idx="11">
                  <c:v>6567</c:v>
                </c:pt>
                <c:pt idx="12">
                  <c:v>6567</c:v>
                </c:pt>
                <c:pt idx="13">
                  <c:v>6568</c:v>
                </c:pt>
                <c:pt idx="14">
                  <c:v>6568</c:v>
                </c:pt>
                <c:pt idx="15">
                  <c:v>6568</c:v>
                </c:pt>
                <c:pt idx="16">
                  <c:v>6568</c:v>
                </c:pt>
                <c:pt idx="17">
                  <c:v>6569</c:v>
                </c:pt>
                <c:pt idx="18">
                  <c:v>6572</c:v>
                </c:pt>
                <c:pt idx="19">
                  <c:v>6573</c:v>
                </c:pt>
                <c:pt idx="20">
                  <c:v>6574</c:v>
                </c:pt>
                <c:pt idx="21">
                  <c:v>6575</c:v>
                </c:pt>
                <c:pt idx="22">
                  <c:v>6575</c:v>
                </c:pt>
                <c:pt idx="23">
                  <c:v>6573</c:v>
                </c:pt>
                <c:pt idx="24">
                  <c:v>6577</c:v>
                </c:pt>
                <c:pt idx="25">
                  <c:v>6581</c:v>
                </c:pt>
                <c:pt idx="26">
                  <c:v>6585</c:v>
                </c:pt>
                <c:pt idx="27">
                  <c:v>6588</c:v>
                </c:pt>
                <c:pt idx="28">
                  <c:v>6593</c:v>
                </c:pt>
                <c:pt idx="29">
                  <c:v>6594</c:v>
                </c:pt>
                <c:pt idx="30">
                  <c:v>6602</c:v>
                </c:pt>
              </c:numCache>
            </c:numRef>
          </c:val>
          <c:smooth val="0"/>
          <c:extLst>
            <c:ext xmlns:c16="http://schemas.microsoft.com/office/drawing/2014/chart" uri="{C3380CC4-5D6E-409C-BE32-E72D297353CC}">
              <c16:uniqueId val="{00000003-F73F-49C1-931F-448388A2AAEA}"/>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Sheet1!$F$2:$F$32</c:f>
              <c:numCache>
                <c:formatCode>General</c:formatCode>
                <c:ptCount val="31"/>
                <c:pt idx="0">
                  <c:v>31258</c:v>
                </c:pt>
                <c:pt idx="1">
                  <c:v>31259</c:v>
                </c:pt>
                <c:pt idx="2">
                  <c:v>31258</c:v>
                </c:pt>
                <c:pt idx="3">
                  <c:v>31258</c:v>
                </c:pt>
                <c:pt idx="4">
                  <c:v>31258</c:v>
                </c:pt>
                <c:pt idx="5">
                  <c:v>31256</c:v>
                </c:pt>
                <c:pt idx="6">
                  <c:v>31256</c:v>
                </c:pt>
                <c:pt idx="7">
                  <c:v>31258</c:v>
                </c:pt>
                <c:pt idx="8">
                  <c:v>31254</c:v>
                </c:pt>
                <c:pt idx="9">
                  <c:v>31253</c:v>
                </c:pt>
                <c:pt idx="10">
                  <c:v>31254</c:v>
                </c:pt>
                <c:pt idx="11">
                  <c:v>31252</c:v>
                </c:pt>
                <c:pt idx="12">
                  <c:v>31250</c:v>
                </c:pt>
                <c:pt idx="13">
                  <c:v>31250</c:v>
                </c:pt>
                <c:pt idx="14">
                  <c:v>31249</c:v>
                </c:pt>
                <c:pt idx="15">
                  <c:v>31248</c:v>
                </c:pt>
                <c:pt idx="16">
                  <c:v>31247</c:v>
                </c:pt>
                <c:pt idx="17">
                  <c:v>31249</c:v>
                </c:pt>
                <c:pt idx="18">
                  <c:v>31245</c:v>
                </c:pt>
                <c:pt idx="19">
                  <c:v>31244</c:v>
                </c:pt>
                <c:pt idx="20">
                  <c:v>31243</c:v>
                </c:pt>
                <c:pt idx="21">
                  <c:v>31247</c:v>
                </c:pt>
                <c:pt idx="22">
                  <c:v>31249</c:v>
                </c:pt>
                <c:pt idx="23">
                  <c:v>31246</c:v>
                </c:pt>
                <c:pt idx="24">
                  <c:v>31251</c:v>
                </c:pt>
                <c:pt idx="25">
                  <c:v>31249</c:v>
                </c:pt>
                <c:pt idx="26">
                  <c:v>31248</c:v>
                </c:pt>
                <c:pt idx="27">
                  <c:v>31248</c:v>
                </c:pt>
                <c:pt idx="28">
                  <c:v>31249</c:v>
                </c:pt>
                <c:pt idx="29">
                  <c:v>31247</c:v>
                </c:pt>
                <c:pt idx="30">
                  <c:v>31247</c:v>
                </c:pt>
              </c:numCache>
            </c:numRef>
          </c:val>
          <c:smooth val="0"/>
          <c:extLst>
            <c:ext xmlns:c16="http://schemas.microsoft.com/office/drawing/2014/chart" uri="{C3380CC4-5D6E-409C-BE32-E72D297353CC}">
              <c16:uniqueId val="{00000004-F73F-49C1-931F-448388A2AAEA}"/>
            </c:ext>
          </c:extLst>
        </c:ser>
        <c:ser>
          <c:idx val="5"/>
          <c:order val="5"/>
          <c:tx>
            <c:strRef>
              <c:f>Sheet1!$G$1</c:f>
              <c:strCache>
                <c:ptCount val="1"/>
                <c:pt idx="0">
                  <c:v>Cervelo Argentina</c:v>
                </c:pt>
              </c:strCache>
            </c:strRef>
          </c:tx>
          <c:spPr>
            <a:ln w="28575" cap="rnd">
              <a:solidFill>
                <a:schemeClr val="accent6"/>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Sheet1!$G$2:$G$32</c:f>
              <c:numCache>
                <c:formatCode>General</c:formatCode>
                <c:ptCount val="31"/>
                <c:pt idx="0">
                  <c:v>2417</c:v>
                </c:pt>
                <c:pt idx="1">
                  <c:v>2417</c:v>
                </c:pt>
                <c:pt idx="2">
                  <c:v>2416</c:v>
                </c:pt>
                <c:pt idx="3">
                  <c:v>2417</c:v>
                </c:pt>
                <c:pt idx="4">
                  <c:v>2417</c:v>
                </c:pt>
                <c:pt idx="5">
                  <c:v>2417</c:v>
                </c:pt>
                <c:pt idx="6">
                  <c:v>2418</c:v>
                </c:pt>
                <c:pt idx="7">
                  <c:v>2418</c:v>
                </c:pt>
                <c:pt idx="8">
                  <c:v>2417</c:v>
                </c:pt>
                <c:pt idx="9">
                  <c:v>2417</c:v>
                </c:pt>
                <c:pt idx="10">
                  <c:v>2418</c:v>
                </c:pt>
                <c:pt idx="11">
                  <c:v>2418</c:v>
                </c:pt>
                <c:pt idx="12">
                  <c:v>2418</c:v>
                </c:pt>
                <c:pt idx="13">
                  <c:v>2418</c:v>
                </c:pt>
                <c:pt idx="14">
                  <c:v>2421</c:v>
                </c:pt>
                <c:pt idx="15">
                  <c:v>2421</c:v>
                </c:pt>
                <c:pt idx="16">
                  <c:v>2422</c:v>
                </c:pt>
                <c:pt idx="17">
                  <c:v>2422</c:v>
                </c:pt>
                <c:pt idx="18">
                  <c:v>2424</c:v>
                </c:pt>
                <c:pt idx="19">
                  <c:v>2426</c:v>
                </c:pt>
                <c:pt idx="20">
                  <c:v>2427</c:v>
                </c:pt>
                <c:pt idx="21">
                  <c:v>2430</c:v>
                </c:pt>
                <c:pt idx="22">
                  <c:v>2431</c:v>
                </c:pt>
                <c:pt idx="23">
                  <c:v>2433</c:v>
                </c:pt>
                <c:pt idx="24">
                  <c:v>2436</c:v>
                </c:pt>
                <c:pt idx="25">
                  <c:v>2437</c:v>
                </c:pt>
                <c:pt idx="26">
                  <c:v>2436</c:v>
                </c:pt>
                <c:pt idx="27">
                  <c:v>2436</c:v>
                </c:pt>
                <c:pt idx="28">
                  <c:v>2438</c:v>
                </c:pt>
                <c:pt idx="29">
                  <c:v>2439</c:v>
                </c:pt>
                <c:pt idx="30">
                  <c:v>2440</c:v>
                </c:pt>
              </c:numCache>
            </c:numRef>
          </c:val>
          <c:smooth val="0"/>
          <c:extLst>
            <c:ext xmlns:c16="http://schemas.microsoft.com/office/drawing/2014/chart" uri="{C3380CC4-5D6E-409C-BE32-E72D297353CC}">
              <c16:uniqueId val="{00000005-F73F-49C1-931F-448388A2AAEA}"/>
            </c:ext>
          </c:extLst>
        </c:ser>
        <c:ser>
          <c:idx val="6"/>
          <c:order val="6"/>
          <c:tx>
            <c:strRef>
              <c:f>Sheet1!$H$1</c:f>
              <c:strCache>
                <c:ptCount val="1"/>
                <c:pt idx="0">
                  <c:v>Specialized Bicycles</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Sheet1!$H$2:$H$32</c:f>
              <c:numCache>
                <c:formatCode>General</c:formatCode>
                <c:ptCount val="31"/>
                <c:pt idx="0">
                  <c:v>1978546</c:v>
                </c:pt>
                <c:pt idx="1">
                  <c:v>1978861</c:v>
                </c:pt>
                <c:pt idx="2">
                  <c:v>1978935</c:v>
                </c:pt>
                <c:pt idx="3">
                  <c:v>1978796</c:v>
                </c:pt>
                <c:pt idx="4">
                  <c:v>1978902</c:v>
                </c:pt>
                <c:pt idx="5">
                  <c:v>1978916</c:v>
                </c:pt>
                <c:pt idx="6">
                  <c:v>1978882</c:v>
                </c:pt>
                <c:pt idx="7">
                  <c:v>1979061</c:v>
                </c:pt>
                <c:pt idx="8">
                  <c:v>1978803</c:v>
                </c:pt>
                <c:pt idx="9">
                  <c:v>1978922</c:v>
                </c:pt>
                <c:pt idx="10">
                  <c:v>1979160</c:v>
                </c:pt>
                <c:pt idx="11">
                  <c:v>1979109</c:v>
                </c:pt>
                <c:pt idx="12">
                  <c:v>1978883</c:v>
                </c:pt>
                <c:pt idx="13">
                  <c:v>1979123</c:v>
                </c:pt>
                <c:pt idx="14">
                  <c:v>1979211</c:v>
                </c:pt>
                <c:pt idx="15">
                  <c:v>1979124</c:v>
                </c:pt>
                <c:pt idx="16">
                  <c:v>1979207</c:v>
                </c:pt>
                <c:pt idx="17">
                  <c:v>1979108</c:v>
                </c:pt>
                <c:pt idx="18">
                  <c:v>1979134</c:v>
                </c:pt>
                <c:pt idx="19">
                  <c:v>1979471</c:v>
                </c:pt>
                <c:pt idx="20">
                  <c:v>1979364</c:v>
                </c:pt>
                <c:pt idx="21">
                  <c:v>1979773</c:v>
                </c:pt>
                <c:pt idx="22">
                  <c:v>1979652</c:v>
                </c:pt>
                <c:pt idx="23">
                  <c:v>1979466</c:v>
                </c:pt>
                <c:pt idx="24">
                  <c:v>1979701</c:v>
                </c:pt>
                <c:pt idx="25">
                  <c:v>1980088</c:v>
                </c:pt>
                <c:pt idx="26">
                  <c:v>1979527</c:v>
                </c:pt>
                <c:pt idx="27">
                  <c:v>1979744</c:v>
                </c:pt>
                <c:pt idx="28">
                  <c:v>1980057</c:v>
                </c:pt>
                <c:pt idx="29">
                  <c:v>1979901</c:v>
                </c:pt>
                <c:pt idx="30">
                  <c:v>1979922</c:v>
                </c:pt>
              </c:numCache>
            </c:numRef>
          </c:val>
          <c:smooth val="0"/>
          <c:extLst>
            <c:ext xmlns:c16="http://schemas.microsoft.com/office/drawing/2014/chart" uri="{C3380CC4-5D6E-409C-BE32-E72D297353CC}">
              <c16:uniqueId val="{00000006-F73F-49C1-931F-448388A2AAEA}"/>
            </c:ext>
          </c:extLst>
        </c:ser>
        <c:ser>
          <c:idx val="7"/>
          <c:order val="7"/>
          <c:tx>
            <c:strRef>
              <c:f>Sheet1!$I$1</c:f>
              <c:strCache>
                <c:ptCount val="1"/>
                <c:pt idx="0">
                  <c:v>Scott Sports 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Sheet1!$I$2:$I$32</c:f>
              <c:numCache>
                <c:formatCode>General</c:formatCode>
                <c:ptCount val="31"/>
                <c:pt idx="0">
                  <c:v>80838</c:v>
                </c:pt>
                <c:pt idx="1">
                  <c:v>80927</c:v>
                </c:pt>
                <c:pt idx="2">
                  <c:v>81006</c:v>
                </c:pt>
                <c:pt idx="3">
                  <c:v>81079</c:v>
                </c:pt>
                <c:pt idx="4">
                  <c:v>81151</c:v>
                </c:pt>
                <c:pt idx="5">
                  <c:v>81223</c:v>
                </c:pt>
                <c:pt idx="6">
                  <c:v>81289</c:v>
                </c:pt>
                <c:pt idx="7">
                  <c:v>81365</c:v>
                </c:pt>
                <c:pt idx="8">
                  <c:v>81431</c:v>
                </c:pt>
                <c:pt idx="9">
                  <c:v>81518</c:v>
                </c:pt>
                <c:pt idx="10">
                  <c:v>81564</c:v>
                </c:pt>
                <c:pt idx="11">
                  <c:v>81625</c:v>
                </c:pt>
                <c:pt idx="12">
                  <c:v>81677</c:v>
                </c:pt>
                <c:pt idx="13">
                  <c:v>81750</c:v>
                </c:pt>
                <c:pt idx="14">
                  <c:v>81815</c:v>
                </c:pt>
                <c:pt idx="15">
                  <c:v>81872</c:v>
                </c:pt>
                <c:pt idx="16">
                  <c:v>81905</c:v>
                </c:pt>
                <c:pt idx="17">
                  <c:v>81971</c:v>
                </c:pt>
                <c:pt idx="18">
                  <c:v>82024</c:v>
                </c:pt>
                <c:pt idx="19">
                  <c:v>82079</c:v>
                </c:pt>
                <c:pt idx="20">
                  <c:v>82138</c:v>
                </c:pt>
                <c:pt idx="21">
                  <c:v>82199</c:v>
                </c:pt>
                <c:pt idx="22">
                  <c:v>82260</c:v>
                </c:pt>
                <c:pt idx="23">
                  <c:v>82320</c:v>
                </c:pt>
                <c:pt idx="24">
                  <c:v>82398</c:v>
                </c:pt>
                <c:pt idx="25">
                  <c:v>82456</c:v>
                </c:pt>
                <c:pt idx="26">
                  <c:v>82514</c:v>
                </c:pt>
                <c:pt idx="27">
                  <c:v>82571</c:v>
                </c:pt>
                <c:pt idx="28">
                  <c:v>82630</c:v>
                </c:pt>
                <c:pt idx="29">
                  <c:v>82692</c:v>
                </c:pt>
                <c:pt idx="30">
                  <c:v>82727</c:v>
                </c:pt>
              </c:numCache>
            </c:numRef>
          </c:val>
          <c:smooth val="0"/>
          <c:extLst>
            <c:ext xmlns:c16="http://schemas.microsoft.com/office/drawing/2014/chart" uri="{C3380CC4-5D6E-409C-BE32-E72D297353CC}">
              <c16:uniqueId val="{00000007-F73F-49C1-931F-448388A2AAEA}"/>
            </c:ext>
          </c:extLst>
        </c:ser>
        <c:dLbls>
          <c:showLegendKey val="0"/>
          <c:showVal val="0"/>
          <c:showCatName val="0"/>
          <c:showSerName val="0"/>
          <c:showPercent val="0"/>
          <c:showBubbleSize val="0"/>
        </c:dLbls>
        <c:smooth val="0"/>
        <c:axId val="401027712"/>
        <c:axId val="401023448"/>
      </c:lineChart>
      <c:dateAx>
        <c:axId val="401027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023448"/>
        <c:crosses val="autoZero"/>
        <c:auto val="1"/>
        <c:lblOffset val="100"/>
        <c:baseTimeUnit val="days"/>
      </c:dateAx>
      <c:valAx>
        <c:axId val="401023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027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Giant Bicycles Argentina</c:v>
                </c:pt>
              </c:strCache>
            </c:strRef>
          </c:tx>
          <c:spPr>
            <a:ln w="28575" cap="rnd">
              <a:solidFill>
                <a:schemeClr val="accent1"/>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Sheet1!$B$2:$B$32</c:f>
              <c:numCache>
                <c:formatCode>General</c:formatCode>
                <c:ptCount val="31"/>
                <c:pt idx="0">
                  <c:v>2</c:v>
                </c:pt>
                <c:pt idx="1">
                  <c:v>2</c:v>
                </c:pt>
                <c:pt idx="2">
                  <c:v>-1</c:v>
                </c:pt>
                <c:pt idx="3">
                  <c:v>1</c:v>
                </c:pt>
                <c:pt idx="4">
                  <c:v>0</c:v>
                </c:pt>
                <c:pt idx="5">
                  <c:v>-1</c:v>
                </c:pt>
                <c:pt idx="6">
                  <c:v>1</c:v>
                </c:pt>
                <c:pt idx="7">
                  <c:v>4</c:v>
                </c:pt>
                <c:pt idx="8">
                  <c:v>1</c:v>
                </c:pt>
                <c:pt idx="9">
                  <c:v>4</c:v>
                </c:pt>
                <c:pt idx="10">
                  <c:v>0</c:v>
                </c:pt>
                <c:pt idx="11">
                  <c:v>0</c:v>
                </c:pt>
                <c:pt idx="12">
                  <c:v>1</c:v>
                </c:pt>
                <c:pt idx="13">
                  <c:v>1</c:v>
                </c:pt>
                <c:pt idx="14">
                  <c:v>0</c:v>
                </c:pt>
                <c:pt idx="15">
                  <c:v>2</c:v>
                </c:pt>
                <c:pt idx="16">
                  <c:v>1</c:v>
                </c:pt>
                <c:pt idx="17">
                  <c:v>-2</c:v>
                </c:pt>
                <c:pt idx="18">
                  <c:v>2</c:v>
                </c:pt>
                <c:pt idx="19">
                  <c:v>0</c:v>
                </c:pt>
                <c:pt idx="20">
                  <c:v>-2</c:v>
                </c:pt>
                <c:pt idx="21">
                  <c:v>2</c:v>
                </c:pt>
                <c:pt idx="22">
                  <c:v>1</c:v>
                </c:pt>
                <c:pt idx="23">
                  <c:v>2</c:v>
                </c:pt>
                <c:pt idx="24">
                  <c:v>3</c:v>
                </c:pt>
                <c:pt idx="25">
                  <c:v>3</c:v>
                </c:pt>
                <c:pt idx="26">
                  <c:v>4</c:v>
                </c:pt>
                <c:pt idx="27">
                  <c:v>-1</c:v>
                </c:pt>
                <c:pt idx="28">
                  <c:v>2</c:v>
                </c:pt>
                <c:pt idx="29">
                  <c:v>-1</c:v>
                </c:pt>
                <c:pt idx="30">
                  <c:v>0</c:v>
                </c:pt>
              </c:numCache>
            </c:numRef>
          </c:val>
          <c:smooth val="0"/>
          <c:extLst>
            <c:ext xmlns:c16="http://schemas.microsoft.com/office/drawing/2014/chart" uri="{C3380CC4-5D6E-409C-BE32-E72D297353CC}">
              <c16:uniqueId val="{00000000-8846-4812-8ED9-E9FDA119B8EF}"/>
            </c:ext>
          </c:extLst>
        </c:ser>
        <c:ser>
          <c:idx val="1"/>
          <c:order val="1"/>
          <c:tx>
            <c:strRef>
              <c:f>Sheet1!$C$1</c:f>
              <c:strCache>
                <c:ptCount val="1"/>
                <c:pt idx="0">
                  <c:v>Orbea Argentina</c:v>
                </c:pt>
              </c:strCache>
            </c:strRef>
          </c:tx>
          <c:spPr>
            <a:ln w="28575" cap="rnd">
              <a:solidFill>
                <a:schemeClr val="accent2"/>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Sheet1!$C$2:$C$32</c:f>
              <c:numCache>
                <c:formatCode>General</c:formatCode>
                <c:ptCount val="31"/>
                <c:pt idx="0">
                  <c:v>-1</c:v>
                </c:pt>
                <c:pt idx="1">
                  <c:v>0</c:v>
                </c:pt>
                <c:pt idx="2">
                  <c:v>3</c:v>
                </c:pt>
                <c:pt idx="3">
                  <c:v>1</c:v>
                </c:pt>
                <c:pt idx="4">
                  <c:v>2</c:v>
                </c:pt>
                <c:pt idx="5">
                  <c:v>0</c:v>
                </c:pt>
                <c:pt idx="6">
                  <c:v>3</c:v>
                </c:pt>
                <c:pt idx="7">
                  <c:v>2</c:v>
                </c:pt>
                <c:pt idx="8">
                  <c:v>-1</c:v>
                </c:pt>
                <c:pt idx="9">
                  <c:v>2</c:v>
                </c:pt>
                <c:pt idx="10">
                  <c:v>0</c:v>
                </c:pt>
                <c:pt idx="11">
                  <c:v>1</c:v>
                </c:pt>
                <c:pt idx="12">
                  <c:v>-1</c:v>
                </c:pt>
                <c:pt idx="13">
                  <c:v>1</c:v>
                </c:pt>
                <c:pt idx="14">
                  <c:v>3</c:v>
                </c:pt>
                <c:pt idx="15">
                  <c:v>-1</c:v>
                </c:pt>
                <c:pt idx="16">
                  <c:v>-2</c:v>
                </c:pt>
                <c:pt idx="17">
                  <c:v>3</c:v>
                </c:pt>
                <c:pt idx="18">
                  <c:v>2</c:v>
                </c:pt>
                <c:pt idx="19">
                  <c:v>1</c:v>
                </c:pt>
                <c:pt idx="20">
                  <c:v>4</c:v>
                </c:pt>
                <c:pt idx="21">
                  <c:v>3</c:v>
                </c:pt>
                <c:pt idx="22">
                  <c:v>-2</c:v>
                </c:pt>
                <c:pt idx="23">
                  <c:v>0</c:v>
                </c:pt>
                <c:pt idx="24">
                  <c:v>5</c:v>
                </c:pt>
                <c:pt idx="25">
                  <c:v>3</c:v>
                </c:pt>
                <c:pt idx="26">
                  <c:v>1</c:v>
                </c:pt>
                <c:pt idx="27">
                  <c:v>0</c:v>
                </c:pt>
                <c:pt idx="28">
                  <c:v>1</c:v>
                </c:pt>
                <c:pt idx="29">
                  <c:v>2</c:v>
                </c:pt>
                <c:pt idx="30">
                  <c:v>0</c:v>
                </c:pt>
              </c:numCache>
            </c:numRef>
          </c:val>
          <c:smooth val="0"/>
          <c:extLst>
            <c:ext xmlns:c16="http://schemas.microsoft.com/office/drawing/2014/chart" uri="{C3380CC4-5D6E-409C-BE32-E72D297353CC}">
              <c16:uniqueId val="{00000001-8846-4812-8ED9-E9FDA119B8EF}"/>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Sheet1!$D$2:$D$32</c:f>
              <c:numCache>
                <c:formatCode>General</c:formatCode>
                <c:ptCount val="31"/>
                <c:pt idx="0">
                  <c:v>0</c:v>
                </c:pt>
                <c:pt idx="1">
                  <c:v>0</c:v>
                </c:pt>
                <c:pt idx="2">
                  <c:v>0</c:v>
                </c:pt>
                <c:pt idx="3">
                  <c:v>0</c:v>
                </c:pt>
                <c:pt idx="4">
                  <c:v>2</c:v>
                </c:pt>
                <c:pt idx="5">
                  <c:v>1</c:v>
                </c:pt>
                <c:pt idx="6">
                  <c:v>1</c:v>
                </c:pt>
                <c:pt idx="7">
                  <c:v>1</c:v>
                </c:pt>
                <c:pt idx="8">
                  <c:v>-1</c:v>
                </c:pt>
                <c:pt idx="9">
                  <c:v>0</c:v>
                </c:pt>
                <c:pt idx="10">
                  <c:v>0</c:v>
                </c:pt>
                <c:pt idx="11">
                  <c:v>0</c:v>
                </c:pt>
                <c:pt idx="12">
                  <c:v>0</c:v>
                </c:pt>
                <c:pt idx="13">
                  <c:v>2</c:v>
                </c:pt>
                <c:pt idx="14">
                  <c:v>0</c:v>
                </c:pt>
                <c:pt idx="15">
                  <c:v>0</c:v>
                </c:pt>
                <c:pt idx="16">
                  <c:v>1</c:v>
                </c:pt>
                <c:pt idx="17">
                  <c:v>-1</c:v>
                </c:pt>
                <c:pt idx="18">
                  <c:v>1</c:v>
                </c:pt>
                <c:pt idx="19">
                  <c:v>0</c:v>
                </c:pt>
                <c:pt idx="20">
                  <c:v>1</c:v>
                </c:pt>
                <c:pt idx="21">
                  <c:v>3</c:v>
                </c:pt>
                <c:pt idx="22">
                  <c:v>0</c:v>
                </c:pt>
                <c:pt idx="23">
                  <c:v>-1</c:v>
                </c:pt>
                <c:pt idx="24">
                  <c:v>1</c:v>
                </c:pt>
                <c:pt idx="25">
                  <c:v>-4</c:v>
                </c:pt>
                <c:pt idx="26">
                  <c:v>1</c:v>
                </c:pt>
                <c:pt idx="27">
                  <c:v>-1</c:v>
                </c:pt>
                <c:pt idx="28">
                  <c:v>3</c:v>
                </c:pt>
                <c:pt idx="29">
                  <c:v>-2</c:v>
                </c:pt>
                <c:pt idx="30">
                  <c:v>-3</c:v>
                </c:pt>
              </c:numCache>
            </c:numRef>
          </c:val>
          <c:smooth val="0"/>
          <c:extLst>
            <c:ext xmlns:c16="http://schemas.microsoft.com/office/drawing/2014/chart" uri="{C3380CC4-5D6E-409C-BE32-E72D297353CC}">
              <c16:uniqueId val="{00000002-8846-4812-8ED9-E9FDA119B8EF}"/>
            </c:ext>
          </c:extLst>
        </c:ser>
        <c:ser>
          <c:idx val="3"/>
          <c:order val="3"/>
          <c:tx>
            <c:strRef>
              <c:f>Sheet1!$E$1</c:f>
              <c:strCache>
                <c:ptCount val="1"/>
                <c:pt idx="0">
                  <c:v>Merida Bikes Argentina</c:v>
                </c:pt>
              </c:strCache>
            </c:strRef>
          </c:tx>
          <c:spPr>
            <a:ln w="28575" cap="rnd">
              <a:solidFill>
                <a:schemeClr val="accent4"/>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Sheet1!$E$2:$E$32</c:f>
              <c:numCache>
                <c:formatCode>General</c:formatCode>
                <c:ptCount val="31"/>
                <c:pt idx="0">
                  <c:v>0</c:v>
                </c:pt>
                <c:pt idx="1">
                  <c:v>0</c:v>
                </c:pt>
                <c:pt idx="2">
                  <c:v>0</c:v>
                </c:pt>
                <c:pt idx="3">
                  <c:v>0</c:v>
                </c:pt>
                <c:pt idx="4">
                  <c:v>3</c:v>
                </c:pt>
                <c:pt idx="5">
                  <c:v>8</c:v>
                </c:pt>
                <c:pt idx="6">
                  <c:v>1</c:v>
                </c:pt>
                <c:pt idx="7">
                  <c:v>0</c:v>
                </c:pt>
                <c:pt idx="8">
                  <c:v>-3</c:v>
                </c:pt>
                <c:pt idx="9">
                  <c:v>0</c:v>
                </c:pt>
                <c:pt idx="10">
                  <c:v>0</c:v>
                </c:pt>
                <c:pt idx="11">
                  <c:v>2</c:v>
                </c:pt>
                <c:pt idx="12">
                  <c:v>0</c:v>
                </c:pt>
                <c:pt idx="13">
                  <c:v>1</c:v>
                </c:pt>
                <c:pt idx="14">
                  <c:v>0</c:v>
                </c:pt>
                <c:pt idx="15">
                  <c:v>0</c:v>
                </c:pt>
                <c:pt idx="16">
                  <c:v>0</c:v>
                </c:pt>
                <c:pt idx="17">
                  <c:v>1</c:v>
                </c:pt>
                <c:pt idx="18">
                  <c:v>3</c:v>
                </c:pt>
                <c:pt idx="19">
                  <c:v>1</c:v>
                </c:pt>
                <c:pt idx="20">
                  <c:v>1</c:v>
                </c:pt>
                <c:pt idx="21">
                  <c:v>1</c:v>
                </c:pt>
                <c:pt idx="22">
                  <c:v>0</c:v>
                </c:pt>
                <c:pt idx="23">
                  <c:v>-2</c:v>
                </c:pt>
                <c:pt idx="24">
                  <c:v>4</c:v>
                </c:pt>
                <c:pt idx="25">
                  <c:v>4</c:v>
                </c:pt>
                <c:pt idx="26">
                  <c:v>4</c:v>
                </c:pt>
                <c:pt idx="27">
                  <c:v>3</c:v>
                </c:pt>
                <c:pt idx="28">
                  <c:v>5</c:v>
                </c:pt>
                <c:pt idx="29">
                  <c:v>1</c:v>
                </c:pt>
                <c:pt idx="30">
                  <c:v>8</c:v>
                </c:pt>
              </c:numCache>
            </c:numRef>
          </c:val>
          <c:smooth val="0"/>
          <c:extLst>
            <c:ext xmlns:c16="http://schemas.microsoft.com/office/drawing/2014/chart" uri="{C3380CC4-5D6E-409C-BE32-E72D297353CC}">
              <c16:uniqueId val="{00000003-8846-4812-8ED9-E9FDA119B8EF}"/>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Sheet1!$F$2:$F$32</c:f>
              <c:numCache>
                <c:formatCode>General</c:formatCode>
                <c:ptCount val="31"/>
                <c:pt idx="0">
                  <c:v>0</c:v>
                </c:pt>
                <c:pt idx="1">
                  <c:v>1</c:v>
                </c:pt>
                <c:pt idx="2">
                  <c:v>-1</c:v>
                </c:pt>
                <c:pt idx="3">
                  <c:v>0</c:v>
                </c:pt>
                <c:pt idx="4">
                  <c:v>0</c:v>
                </c:pt>
                <c:pt idx="5">
                  <c:v>-2</c:v>
                </c:pt>
                <c:pt idx="6">
                  <c:v>0</c:v>
                </c:pt>
                <c:pt idx="7">
                  <c:v>2</c:v>
                </c:pt>
                <c:pt idx="8">
                  <c:v>-4</c:v>
                </c:pt>
                <c:pt idx="9">
                  <c:v>-1</c:v>
                </c:pt>
                <c:pt idx="10">
                  <c:v>1</c:v>
                </c:pt>
                <c:pt idx="11">
                  <c:v>-2</c:v>
                </c:pt>
                <c:pt idx="12">
                  <c:v>-2</c:v>
                </c:pt>
                <c:pt idx="13">
                  <c:v>0</c:v>
                </c:pt>
                <c:pt idx="14">
                  <c:v>-1</c:v>
                </c:pt>
                <c:pt idx="15">
                  <c:v>-1</c:v>
                </c:pt>
                <c:pt idx="16">
                  <c:v>-1</c:v>
                </c:pt>
                <c:pt idx="17">
                  <c:v>2</c:v>
                </c:pt>
                <c:pt idx="18">
                  <c:v>-4</c:v>
                </c:pt>
                <c:pt idx="19">
                  <c:v>-1</c:v>
                </c:pt>
                <c:pt idx="20">
                  <c:v>-1</c:v>
                </c:pt>
                <c:pt idx="21">
                  <c:v>4</c:v>
                </c:pt>
                <c:pt idx="22">
                  <c:v>2</c:v>
                </c:pt>
                <c:pt idx="23">
                  <c:v>-3</c:v>
                </c:pt>
                <c:pt idx="24">
                  <c:v>5</c:v>
                </c:pt>
                <c:pt idx="25">
                  <c:v>-2</c:v>
                </c:pt>
                <c:pt idx="26">
                  <c:v>-1</c:v>
                </c:pt>
                <c:pt idx="27">
                  <c:v>0</c:v>
                </c:pt>
                <c:pt idx="28">
                  <c:v>1</c:v>
                </c:pt>
                <c:pt idx="29">
                  <c:v>-2</c:v>
                </c:pt>
                <c:pt idx="30">
                  <c:v>0</c:v>
                </c:pt>
              </c:numCache>
            </c:numRef>
          </c:val>
          <c:smooth val="0"/>
          <c:extLst>
            <c:ext xmlns:c16="http://schemas.microsoft.com/office/drawing/2014/chart" uri="{C3380CC4-5D6E-409C-BE32-E72D297353CC}">
              <c16:uniqueId val="{00000004-8846-4812-8ED9-E9FDA119B8EF}"/>
            </c:ext>
          </c:extLst>
        </c:ser>
        <c:ser>
          <c:idx val="5"/>
          <c:order val="5"/>
          <c:tx>
            <c:strRef>
              <c:f>Sheet1!$G$1</c:f>
              <c:strCache>
                <c:ptCount val="1"/>
                <c:pt idx="0">
                  <c:v>Cervelo Argentina</c:v>
                </c:pt>
              </c:strCache>
            </c:strRef>
          </c:tx>
          <c:spPr>
            <a:ln w="28575" cap="rnd">
              <a:solidFill>
                <a:schemeClr val="accent6"/>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Sheet1!$G$2:$G$32</c:f>
              <c:numCache>
                <c:formatCode>General</c:formatCode>
                <c:ptCount val="31"/>
                <c:pt idx="0">
                  <c:v>0</c:v>
                </c:pt>
                <c:pt idx="1">
                  <c:v>0</c:v>
                </c:pt>
                <c:pt idx="2">
                  <c:v>-1</c:v>
                </c:pt>
                <c:pt idx="3">
                  <c:v>1</c:v>
                </c:pt>
                <c:pt idx="4">
                  <c:v>0</c:v>
                </c:pt>
                <c:pt idx="5">
                  <c:v>0</c:v>
                </c:pt>
                <c:pt idx="6">
                  <c:v>1</c:v>
                </c:pt>
                <c:pt idx="7">
                  <c:v>0</c:v>
                </c:pt>
                <c:pt idx="8">
                  <c:v>-1</c:v>
                </c:pt>
                <c:pt idx="9">
                  <c:v>0</c:v>
                </c:pt>
                <c:pt idx="10">
                  <c:v>1</c:v>
                </c:pt>
                <c:pt idx="11">
                  <c:v>0</c:v>
                </c:pt>
                <c:pt idx="12">
                  <c:v>0</c:v>
                </c:pt>
                <c:pt idx="13">
                  <c:v>0</c:v>
                </c:pt>
                <c:pt idx="14">
                  <c:v>3</c:v>
                </c:pt>
                <c:pt idx="15">
                  <c:v>0</c:v>
                </c:pt>
                <c:pt idx="16">
                  <c:v>1</c:v>
                </c:pt>
                <c:pt idx="17">
                  <c:v>0</c:v>
                </c:pt>
                <c:pt idx="18">
                  <c:v>2</c:v>
                </c:pt>
                <c:pt idx="19">
                  <c:v>2</c:v>
                </c:pt>
                <c:pt idx="20">
                  <c:v>1</c:v>
                </c:pt>
                <c:pt idx="21">
                  <c:v>3</c:v>
                </c:pt>
                <c:pt idx="22">
                  <c:v>1</c:v>
                </c:pt>
                <c:pt idx="23">
                  <c:v>2</c:v>
                </c:pt>
                <c:pt idx="24">
                  <c:v>3</c:v>
                </c:pt>
                <c:pt idx="25">
                  <c:v>1</c:v>
                </c:pt>
                <c:pt idx="26">
                  <c:v>-1</c:v>
                </c:pt>
                <c:pt idx="27">
                  <c:v>0</c:v>
                </c:pt>
                <c:pt idx="28">
                  <c:v>2</c:v>
                </c:pt>
                <c:pt idx="29">
                  <c:v>1</c:v>
                </c:pt>
                <c:pt idx="30">
                  <c:v>1</c:v>
                </c:pt>
              </c:numCache>
            </c:numRef>
          </c:val>
          <c:smooth val="0"/>
          <c:extLst>
            <c:ext xmlns:c16="http://schemas.microsoft.com/office/drawing/2014/chart" uri="{C3380CC4-5D6E-409C-BE32-E72D297353CC}">
              <c16:uniqueId val="{00000005-8846-4812-8ED9-E9FDA119B8EF}"/>
            </c:ext>
          </c:extLst>
        </c:ser>
        <c:ser>
          <c:idx val="6"/>
          <c:order val="6"/>
          <c:tx>
            <c:strRef>
              <c:f>Sheet1!$H$1</c:f>
              <c:strCache>
                <c:ptCount val="1"/>
                <c:pt idx="0">
                  <c:v>Specialized Bicycles</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Sheet1!$H$2:$H$32</c:f>
              <c:numCache>
                <c:formatCode>General</c:formatCode>
                <c:ptCount val="31"/>
                <c:pt idx="0">
                  <c:v>-295</c:v>
                </c:pt>
                <c:pt idx="1">
                  <c:v>315</c:v>
                </c:pt>
                <c:pt idx="2">
                  <c:v>74</c:v>
                </c:pt>
                <c:pt idx="3">
                  <c:v>-139</c:v>
                </c:pt>
                <c:pt idx="4">
                  <c:v>106</c:v>
                </c:pt>
                <c:pt idx="5">
                  <c:v>14</c:v>
                </c:pt>
                <c:pt idx="6">
                  <c:v>-34</c:v>
                </c:pt>
                <c:pt idx="7">
                  <c:v>179</c:v>
                </c:pt>
                <c:pt idx="8">
                  <c:v>-258</c:v>
                </c:pt>
                <c:pt idx="9">
                  <c:v>119</c:v>
                </c:pt>
                <c:pt idx="10">
                  <c:v>238</c:v>
                </c:pt>
                <c:pt idx="11">
                  <c:v>-51</c:v>
                </c:pt>
                <c:pt idx="12">
                  <c:v>-226</c:v>
                </c:pt>
                <c:pt idx="13">
                  <c:v>240</c:v>
                </c:pt>
                <c:pt idx="14">
                  <c:v>88</c:v>
                </c:pt>
                <c:pt idx="15">
                  <c:v>-87</c:v>
                </c:pt>
                <c:pt idx="16">
                  <c:v>83</c:v>
                </c:pt>
                <c:pt idx="17">
                  <c:v>-99</c:v>
                </c:pt>
                <c:pt idx="18">
                  <c:v>26</c:v>
                </c:pt>
                <c:pt idx="19">
                  <c:v>337</c:v>
                </c:pt>
                <c:pt idx="20">
                  <c:v>-107</c:v>
                </c:pt>
                <c:pt idx="21">
                  <c:v>409</c:v>
                </c:pt>
                <c:pt idx="22">
                  <c:v>-121</c:v>
                </c:pt>
                <c:pt idx="23">
                  <c:v>-186</c:v>
                </c:pt>
                <c:pt idx="24">
                  <c:v>235</c:v>
                </c:pt>
                <c:pt idx="25">
                  <c:v>387</c:v>
                </c:pt>
                <c:pt idx="26">
                  <c:v>-561</c:v>
                </c:pt>
                <c:pt idx="27">
                  <c:v>217</c:v>
                </c:pt>
                <c:pt idx="28">
                  <c:v>313</c:v>
                </c:pt>
                <c:pt idx="29">
                  <c:v>-156</c:v>
                </c:pt>
                <c:pt idx="30">
                  <c:v>21</c:v>
                </c:pt>
              </c:numCache>
            </c:numRef>
          </c:val>
          <c:smooth val="0"/>
          <c:extLst>
            <c:ext xmlns:c16="http://schemas.microsoft.com/office/drawing/2014/chart" uri="{C3380CC4-5D6E-409C-BE32-E72D297353CC}">
              <c16:uniqueId val="{00000006-8846-4812-8ED9-E9FDA119B8EF}"/>
            </c:ext>
          </c:extLst>
        </c:ser>
        <c:ser>
          <c:idx val="7"/>
          <c:order val="7"/>
          <c:tx>
            <c:strRef>
              <c:f>Sheet1!$I$1</c:f>
              <c:strCache>
                <c:ptCount val="1"/>
                <c:pt idx="0">
                  <c:v>Scott Sports 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Sheet1!$I$2:$I$32</c:f>
              <c:numCache>
                <c:formatCode>General</c:formatCode>
                <c:ptCount val="31"/>
                <c:pt idx="0">
                  <c:v>23</c:v>
                </c:pt>
                <c:pt idx="1">
                  <c:v>89</c:v>
                </c:pt>
                <c:pt idx="2">
                  <c:v>79</c:v>
                </c:pt>
                <c:pt idx="3">
                  <c:v>73</c:v>
                </c:pt>
                <c:pt idx="4">
                  <c:v>72</c:v>
                </c:pt>
                <c:pt idx="5">
                  <c:v>72</c:v>
                </c:pt>
                <c:pt idx="6">
                  <c:v>66</c:v>
                </c:pt>
                <c:pt idx="7">
                  <c:v>76</c:v>
                </c:pt>
                <c:pt idx="8">
                  <c:v>66</c:v>
                </c:pt>
                <c:pt idx="9">
                  <c:v>87</c:v>
                </c:pt>
                <c:pt idx="10">
                  <c:v>46</c:v>
                </c:pt>
                <c:pt idx="11">
                  <c:v>61</c:v>
                </c:pt>
                <c:pt idx="12">
                  <c:v>52</c:v>
                </c:pt>
                <c:pt idx="13">
                  <c:v>73</c:v>
                </c:pt>
                <c:pt idx="14">
                  <c:v>65</c:v>
                </c:pt>
                <c:pt idx="15">
                  <c:v>57</c:v>
                </c:pt>
                <c:pt idx="16">
                  <c:v>33</c:v>
                </c:pt>
                <c:pt idx="17">
                  <c:v>66</c:v>
                </c:pt>
                <c:pt idx="18">
                  <c:v>53</c:v>
                </c:pt>
                <c:pt idx="19">
                  <c:v>55</c:v>
                </c:pt>
                <c:pt idx="20">
                  <c:v>59</c:v>
                </c:pt>
                <c:pt idx="21">
                  <c:v>61</c:v>
                </c:pt>
                <c:pt idx="22">
                  <c:v>61</c:v>
                </c:pt>
                <c:pt idx="23">
                  <c:v>60</c:v>
                </c:pt>
                <c:pt idx="24">
                  <c:v>78</c:v>
                </c:pt>
                <c:pt idx="25">
                  <c:v>58</c:v>
                </c:pt>
                <c:pt idx="26">
                  <c:v>58</c:v>
                </c:pt>
                <c:pt idx="27">
                  <c:v>57</c:v>
                </c:pt>
                <c:pt idx="28">
                  <c:v>59</c:v>
                </c:pt>
                <c:pt idx="29">
                  <c:v>62</c:v>
                </c:pt>
                <c:pt idx="30">
                  <c:v>35</c:v>
                </c:pt>
              </c:numCache>
            </c:numRef>
          </c:val>
          <c:smooth val="0"/>
          <c:extLst>
            <c:ext xmlns:c16="http://schemas.microsoft.com/office/drawing/2014/chart" uri="{C3380CC4-5D6E-409C-BE32-E72D297353CC}">
              <c16:uniqueId val="{00000007-8846-4812-8ED9-E9FDA119B8EF}"/>
            </c:ext>
          </c:extLst>
        </c:ser>
        <c:dLbls>
          <c:showLegendKey val="0"/>
          <c:showVal val="0"/>
          <c:showCatName val="0"/>
          <c:showSerName val="0"/>
          <c:showPercent val="0"/>
          <c:showBubbleSize val="0"/>
        </c:dLbls>
        <c:smooth val="0"/>
        <c:axId val="401022464"/>
        <c:axId val="401022792"/>
      </c:lineChart>
      <c:dateAx>
        <c:axId val="401022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022792"/>
        <c:crosses val="autoZero"/>
        <c:auto val="1"/>
        <c:lblOffset val="100"/>
        <c:baseTimeUnit val="days"/>
      </c:dateAx>
      <c:valAx>
        <c:axId val="401022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022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Giant Bicycles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1</c:v>
                </c:pt>
                <c:pt idx="2">
                  <c:v>1</c:v>
                </c:pt>
                <c:pt idx="3">
                  <c:v>1</c:v>
                </c:pt>
                <c:pt idx="4">
                  <c:v>0</c:v>
                </c:pt>
                <c:pt idx="5">
                  <c:v>2</c:v>
                </c:pt>
                <c:pt idx="6">
                  <c:v>1</c:v>
                </c:pt>
              </c:numCache>
            </c:numRef>
          </c:val>
          <c:extLst>
            <c:ext xmlns:c16="http://schemas.microsoft.com/office/drawing/2014/chart" uri="{C3380CC4-5D6E-409C-BE32-E72D297353CC}">
              <c16:uniqueId val="{00000000-2A28-41BA-A346-A692FE45A9EE}"/>
            </c:ext>
          </c:extLst>
        </c:ser>
        <c:ser>
          <c:idx val="1"/>
          <c:order val="1"/>
          <c:tx>
            <c:strRef>
              <c:f>Sheet1!$C$1</c:f>
              <c:strCache>
                <c:ptCount val="1"/>
                <c:pt idx="0">
                  <c:v>Orbea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2</c:v>
                </c:pt>
                <c:pt idx="2">
                  <c:v>2</c:v>
                </c:pt>
                <c:pt idx="3">
                  <c:v>0</c:v>
                </c:pt>
                <c:pt idx="4">
                  <c:v>2</c:v>
                </c:pt>
                <c:pt idx="5">
                  <c:v>2</c:v>
                </c:pt>
                <c:pt idx="6">
                  <c:v>0</c:v>
                </c:pt>
              </c:numCache>
            </c:numRef>
          </c:val>
          <c:extLst>
            <c:ext xmlns:c16="http://schemas.microsoft.com/office/drawing/2014/chart" uri="{C3380CC4-5D6E-409C-BE32-E72D297353CC}">
              <c16:uniqueId val="{00000001-2A28-41BA-A346-A692FE45A9EE}"/>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0</c:v>
                </c:pt>
                <c:pt idx="2">
                  <c:v>0</c:v>
                </c:pt>
                <c:pt idx="3">
                  <c:v>1</c:v>
                </c:pt>
                <c:pt idx="4">
                  <c:v>1</c:v>
                </c:pt>
                <c:pt idx="5">
                  <c:v>1</c:v>
                </c:pt>
                <c:pt idx="6">
                  <c:v>-1</c:v>
                </c:pt>
              </c:numCache>
            </c:numRef>
          </c:val>
          <c:extLst>
            <c:ext xmlns:c16="http://schemas.microsoft.com/office/drawing/2014/chart" uri="{C3380CC4-5D6E-409C-BE32-E72D297353CC}">
              <c16:uniqueId val="{00000002-2A28-41BA-A346-A692FE45A9EE}"/>
            </c:ext>
          </c:extLst>
        </c:ser>
        <c:ser>
          <c:idx val="3"/>
          <c:order val="3"/>
          <c:tx>
            <c:strRef>
              <c:f>Sheet1!$E$1</c:f>
              <c:strCache>
                <c:ptCount val="1"/>
                <c:pt idx="0">
                  <c:v>Merida Bikes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1</c:v>
                </c:pt>
                <c:pt idx="2">
                  <c:v>3</c:v>
                </c:pt>
                <c:pt idx="3">
                  <c:v>3</c:v>
                </c:pt>
                <c:pt idx="4">
                  <c:v>2</c:v>
                </c:pt>
                <c:pt idx="5">
                  <c:v>1</c:v>
                </c:pt>
                <c:pt idx="6">
                  <c:v>0</c:v>
                </c:pt>
              </c:numCache>
            </c:numRef>
          </c:val>
          <c:extLst>
            <c:ext xmlns:c16="http://schemas.microsoft.com/office/drawing/2014/chart" uri="{C3380CC4-5D6E-409C-BE32-E72D297353CC}">
              <c16:uniqueId val="{00000003-2A28-41BA-A346-A692FE45A9EE}"/>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2</c:v>
                </c:pt>
                <c:pt idx="2">
                  <c:v>-2</c:v>
                </c:pt>
                <c:pt idx="3">
                  <c:v>-2</c:v>
                </c:pt>
                <c:pt idx="4">
                  <c:v>0</c:v>
                </c:pt>
                <c:pt idx="5">
                  <c:v>1</c:v>
                </c:pt>
                <c:pt idx="6">
                  <c:v>-1</c:v>
                </c:pt>
              </c:numCache>
            </c:numRef>
          </c:val>
          <c:extLst>
            <c:ext xmlns:c16="http://schemas.microsoft.com/office/drawing/2014/chart" uri="{C3380CC4-5D6E-409C-BE32-E72D297353CC}">
              <c16:uniqueId val="{00000004-2A28-41BA-A346-A692FE45A9EE}"/>
            </c:ext>
          </c:extLst>
        </c:ser>
        <c:ser>
          <c:idx val="5"/>
          <c:order val="5"/>
          <c:tx>
            <c:strRef>
              <c:f>Sheet1!$G$1</c:f>
              <c:strCache>
                <c:ptCount val="1"/>
                <c:pt idx="0">
                  <c:v>Cervelo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c:v>
                </c:pt>
                <c:pt idx="1">
                  <c:v>1</c:v>
                </c:pt>
                <c:pt idx="2">
                  <c:v>1</c:v>
                </c:pt>
                <c:pt idx="3">
                  <c:v>0</c:v>
                </c:pt>
                <c:pt idx="4">
                  <c:v>1</c:v>
                </c:pt>
                <c:pt idx="5">
                  <c:v>2</c:v>
                </c:pt>
                <c:pt idx="6">
                  <c:v>0</c:v>
                </c:pt>
              </c:numCache>
            </c:numRef>
          </c:val>
          <c:extLst>
            <c:ext xmlns:c16="http://schemas.microsoft.com/office/drawing/2014/chart" uri="{C3380CC4-5D6E-409C-BE32-E72D297353CC}">
              <c16:uniqueId val="{00000005-2A28-41BA-A346-A692FE45A9EE}"/>
            </c:ext>
          </c:extLst>
        </c:ser>
        <c:ser>
          <c:idx val="6"/>
          <c:order val="6"/>
          <c:tx>
            <c:strRef>
              <c:f>Sheet1!$H$1</c:f>
              <c:strCache>
                <c:ptCount val="1"/>
                <c:pt idx="0">
                  <c:v>Specialized Bicycles</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22</c:v>
                </c:pt>
                <c:pt idx="1">
                  <c:v>59</c:v>
                </c:pt>
                <c:pt idx="2">
                  <c:v>117</c:v>
                </c:pt>
                <c:pt idx="3">
                  <c:v>-109</c:v>
                </c:pt>
                <c:pt idx="4">
                  <c:v>79</c:v>
                </c:pt>
                <c:pt idx="5">
                  <c:v>139</c:v>
                </c:pt>
                <c:pt idx="6">
                  <c:v>-61</c:v>
                </c:pt>
              </c:numCache>
            </c:numRef>
          </c:val>
          <c:extLst>
            <c:ext xmlns:c16="http://schemas.microsoft.com/office/drawing/2014/chart" uri="{C3380CC4-5D6E-409C-BE32-E72D297353CC}">
              <c16:uniqueId val="{00000006-2A28-41BA-A346-A692FE45A9EE}"/>
            </c:ext>
          </c:extLst>
        </c:ser>
        <c:ser>
          <c:idx val="7"/>
          <c:order val="7"/>
          <c:tx>
            <c:strRef>
              <c:f>Sheet1!$I$1</c:f>
              <c:strCache>
                <c:ptCount val="1"/>
                <c:pt idx="0">
                  <c:v>Scott Sports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59</c:v>
                </c:pt>
                <c:pt idx="1">
                  <c:v>66</c:v>
                </c:pt>
                <c:pt idx="2">
                  <c:v>61</c:v>
                </c:pt>
                <c:pt idx="3">
                  <c:v>59</c:v>
                </c:pt>
                <c:pt idx="4">
                  <c:v>64</c:v>
                </c:pt>
                <c:pt idx="5">
                  <c:v>57</c:v>
                </c:pt>
                <c:pt idx="6">
                  <c:v>67</c:v>
                </c:pt>
              </c:numCache>
            </c:numRef>
          </c:val>
          <c:extLst>
            <c:ext xmlns:c16="http://schemas.microsoft.com/office/drawing/2014/chart" uri="{C3380CC4-5D6E-409C-BE32-E72D297353CC}">
              <c16:uniqueId val="{00000007-2A28-41BA-A346-A692FE45A9EE}"/>
            </c:ext>
          </c:extLst>
        </c:ser>
        <c:dLbls>
          <c:showLegendKey val="0"/>
          <c:showVal val="0"/>
          <c:showCatName val="0"/>
          <c:showSerName val="0"/>
          <c:showPercent val="0"/>
          <c:showBubbleSize val="0"/>
        </c:dLbls>
        <c:gapWidth val="219"/>
        <c:overlap val="-27"/>
        <c:axId val="401034600"/>
        <c:axId val="401032960"/>
      </c:barChart>
      <c:catAx>
        <c:axId val="401034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032960"/>
        <c:crosses val="autoZero"/>
        <c:auto val="1"/>
        <c:lblAlgn val="ctr"/>
        <c:lblOffset val="100"/>
        <c:noMultiLvlLbl val="0"/>
      </c:catAx>
      <c:valAx>
        <c:axId val="401032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034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Giant Bicycles Argentina</c:v>
                </c:pt>
              </c:strCache>
            </c:strRef>
          </c:tx>
          <c:spPr>
            <a:ln w="28575" cap="rnd">
              <a:solidFill>
                <a:schemeClr val="accent1"/>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Sheet1!$B$2:$B$32</c:f>
              <c:numCache>
                <c:formatCode>General</c:formatCode>
                <c:ptCount val="31"/>
                <c:pt idx="0">
                  <c:v>1.0173974972021599E-2</c:v>
                </c:pt>
                <c:pt idx="1">
                  <c:v>1.01729399796541E-2</c:v>
                </c:pt>
                <c:pt idx="2">
                  <c:v>-5.0859525989217797E-3</c:v>
                </c:pt>
                <c:pt idx="3">
                  <c:v>5.0862112812166196E-3</c:v>
                </c:pt>
                <c:pt idx="4">
                  <c:v>0</c:v>
                </c:pt>
                <c:pt idx="5">
                  <c:v>-5.0859525989217797E-3</c:v>
                </c:pt>
                <c:pt idx="6">
                  <c:v>5.0862112812166196E-3</c:v>
                </c:pt>
                <c:pt idx="7">
                  <c:v>2.0343810395687102E-2</c:v>
                </c:pt>
                <c:pt idx="8">
                  <c:v>5.0849181328180603E-3</c:v>
                </c:pt>
                <c:pt idx="9">
                  <c:v>2.0338638328163901E-2</c:v>
                </c:pt>
                <c:pt idx="10">
                  <c:v>0</c:v>
                </c:pt>
                <c:pt idx="11">
                  <c:v>0</c:v>
                </c:pt>
                <c:pt idx="12">
                  <c:v>5.0836256418077402E-3</c:v>
                </c:pt>
                <c:pt idx="13">
                  <c:v>5.0833672224481503E-3</c:v>
                </c:pt>
                <c:pt idx="14">
                  <c:v>0</c:v>
                </c:pt>
                <c:pt idx="15">
                  <c:v>1.0166217658720099E-2</c:v>
                </c:pt>
                <c:pt idx="16">
                  <c:v>5.0825921219822103E-3</c:v>
                </c:pt>
                <c:pt idx="17">
                  <c:v>-1.0164667615368999E-2</c:v>
                </c:pt>
                <c:pt idx="18">
                  <c:v>1.01657009250788E-2</c:v>
                </c:pt>
                <c:pt idx="19">
                  <c:v>0</c:v>
                </c:pt>
                <c:pt idx="20">
                  <c:v>-1.0164667615368999E-2</c:v>
                </c:pt>
                <c:pt idx="21">
                  <c:v>1.01657009250788E-2</c:v>
                </c:pt>
                <c:pt idx="22">
                  <c:v>5.0823338076844901E-3</c:v>
                </c:pt>
                <c:pt idx="23">
                  <c:v>1.01641510392844E-2</c:v>
                </c:pt>
                <c:pt idx="24">
                  <c:v>1.52446770669241E-2</c:v>
                </c:pt>
                <c:pt idx="25">
                  <c:v>1.5242353419368001E-2</c:v>
                </c:pt>
                <c:pt idx="26">
                  <c:v>2.0320040640081301E-2</c:v>
                </c:pt>
                <c:pt idx="27">
                  <c:v>-5.0789781096043504E-3</c:v>
                </c:pt>
                <c:pt idx="28">
                  <c:v>1.01584721657863E-2</c:v>
                </c:pt>
                <c:pt idx="29">
                  <c:v>-5.0787201625190504E-3</c:v>
                </c:pt>
                <c:pt idx="30">
                  <c:v>0</c:v>
                </c:pt>
              </c:numCache>
            </c:numRef>
          </c:val>
          <c:smooth val="0"/>
          <c:extLst>
            <c:ext xmlns:c16="http://schemas.microsoft.com/office/drawing/2014/chart" uri="{C3380CC4-5D6E-409C-BE32-E72D297353CC}">
              <c16:uniqueId val="{00000000-2735-46CA-A005-D0511E85B83A}"/>
            </c:ext>
          </c:extLst>
        </c:ser>
        <c:ser>
          <c:idx val="1"/>
          <c:order val="1"/>
          <c:tx>
            <c:strRef>
              <c:f>Sheet1!$C$1</c:f>
              <c:strCache>
                <c:ptCount val="1"/>
                <c:pt idx="0">
                  <c:v>Orbea Argentina</c:v>
                </c:pt>
              </c:strCache>
            </c:strRef>
          </c:tx>
          <c:spPr>
            <a:ln w="28575" cap="rnd">
              <a:solidFill>
                <a:schemeClr val="accent2"/>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Sheet1!$C$2:$C$32</c:f>
              <c:numCache>
                <c:formatCode>General</c:formatCode>
                <c:ptCount val="31"/>
                <c:pt idx="0">
                  <c:v>-1.6016400794413501E-3</c:v>
                </c:pt>
                <c:pt idx="1">
                  <c:v>0</c:v>
                </c:pt>
                <c:pt idx="2">
                  <c:v>4.80499719708497E-3</c:v>
                </c:pt>
                <c:pt idx="3">
                  <c:v>1.6015887760658599E-3</c:v>
                </c:pt>
                <c:pt idx="4">
                  <c:v>3.2031262512211898E-3</c:v>
                </c:pt>
                <c:pt idx="5">
                  <c:v>0</c:v>
                </c:pt>
                <c:pt idx="6">
                  <c:v>4.8045354814945304E-3</c:v>
                </c:pt>
                <c:pt idx="7">
                  <c:v>3.2028697713151E-3</c:v>
                </c:pt>
                <c:pt idx="8">
                  <c:v>-1.60138359542645E-3</c:v>
                </c:pt>
                <c:pt idx="9">
                  <c:v>3.2028184802626301E-3</c:v>
                </c:pt>
                <c:pt idx="10">
                  <c:v>0</c:v>
                </c:pt>
                <c:pt idx="11">
                  <c:v>1.6013579515429101E-3</c:v>
                </c:pt>
                <c:pt idx="12">
                  <c:v>-1.6013323084806601E-3</c:v>
                </c:pt>
                <c:pt idx="13">
                  <c:v>1.6013579515429101E-3</c:v>
                </c:pt>
                <c:pt idx="14">
                  <c:v>4.8039969254419701E-3</c:v>
                </c:pt>
                <c:pt idx="15">
                  <c:v>-1.6012553842212299E-3</c:v>
                </c:pt>
                <c:pt idx="16">
                  <c:v>-3.2025620496397098E-3</c:v>
                </c:pt>
                <c:pt idx="17">
                  <c:v>4.8039969254419701E-3</c:v>
                </c:pt>
                <c:pt idx="18">
                  <c:v>3.2025107684424598E-3</c:v>
                </c:pt>
                <c:pt idx="19">
                  <c:v>1.60120410548733E-3</c:v>
                </c:pt>
                <c:pt idx="20">
                  <c:v>6.4047138694078801E-3</c:v>
                </c:pt>
                <c:pt idx="21">
                  <c:v>4.80322776906081E-3</c:v>
                </c:pt>
                <c:pt idx="22">
                  <c:v>-3.2019980467811902E-3</c:v>
                </c:pt>
                <c:pt idx="23">
                  <c:v>0</c:v>
                </c:pt>
                <c:pt idx="24">
                  <c:v>8.0052514449478907E-3</c:v>
                </c:pt>
                <c:pt idx="25">
                  <c:v>4.8027663934426196E-3</c:v>
                </c:pt>
                <c:pt idx="26">
                  <c:v>1.6008452462900401E-3</c:v>
                </c:pt>
                <c:pt idx="27">
                  <c:v>0</c:v>
                </c:pt>
                <c:pt idx="28">
                  <c:v>1.6008196196452601E-3</c:v>
                </c:pt>
                <c:pt idx="29">
                  <c:v>3.2015879876418699E-3</c:v>
                </c:pt>
                <c:pt idx="30">
                  <c:v>0</c:v>
                </c:pt>
              </c:numCache>
            </c:numRef>
          </c:val>
          <c:smooth val="0"/>
          <c:extLst>
            <c:ext xmlns:c16="http://schemas.microsoft.com/office/drawing/2014/chart" uri="{C3380CC4-5D6E-409C-BE32-E72D297353CC}">
              <c16:uniqueId val="{00000001-2735-46CA-A005-D0511E85B83A}"/>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Sheet1!$D$2:$D$32</c:f>
              <c:numCache>
                <c:formatCode>General</c:formatCode>
                <c:ptCount val="31"/>
                <c:pt idx="0">
                  <c:v>0</c:v>
                </c:pt>
                <c:pt idx="1">
                  <c:v>0</c:v>
                </c:pt>
                <c:pt idx="2">
                  <c:v>0</c:v>
                </c:pt>
                <c:pt idx="3">
                  <c:v>0</c:v>
                </c:pt>
                <c:pt idx="4">
                  <c:v>1.91883334932361E-2</c:v>
                </c:pt>
                <c:pt idx="5">
                  <c:v>9.5923261390887301E-3</c:v>
                </c:pt>
                <c:pt idx="6">
                  <c:v>9.5914061001342796E-3</c:v>
                </c:pt>
                <c:pt idx="7">
                  <c:v>9.5904862376522508E-3</c:v>
                </c:pt>
                <c:pt idx="8">
                  <c:v>-9.5895665515918702E-3</c:v>
                </c:pt>
                <c:pt idx="9">
                  <c:v>0</c:v>
                </c:pt>
                <c:pt idx="10">
                  <c:v>0</c:v>
                </c:pt>
                <c:pt idx="11">
                  <c:v>0</c:v>
                </c:pt>
                <c:pt idx="12">
                  <c:v>0</c:v>
                </c:pt>
                <c:pt idx="13">
                  <c:v>1.9180972475304502E-2</c:v>
                </c:pt>
                <c:pt idx="14">
                  <c:v>0</c:v>
                </c:pt>
                <c:pt idx="15">
                  <c:v>0</c:v>
                </c:pt>
                <c:pt idx="16">
                  <c:v>9.58864704190239E-3</c:v>
                </c:pt>
                <c:pt idx="17">
                  <c:v>-9.5877277085330802E-3</c:v>
                </c:pt>
                <c:pt idx="18">
                  <c:v>9.58864704190239E-3</c:v>
                </c:pt>
                <c:pt idx="19">
                  <c:v>0</c:v>
                </c:pt>
                <c:pt idx="20">
                  <c:v>9.5877277085330802E-3</c:v>
                </c:pt>
                <c:pt idx="21">
                  <c:v>2.87604256542997E-2</c:v>
                </c:pt>
                <c:pt idx="22">
                  <c:v>0</c:v>
                </c:pt>
                <c:pt idx="23">
                  <c:v>-9.5840521372436305E-3</c:v>
                </c:pt>
                <c:pt idx="24">
                  <c:v>9.5849707658391594E-3</c:v>
                </c:pt>
                <c:pt idx="25">
                  <c:v>-3.8336208548974501E-2</c:v>
                </c:pt>
                <c:pt idx="26">
                  <c:v>9.5877277085330802E-3</c:v>
                </c:pt>
                <c:pt idx="27">
                  <c:v>-9.5868085514332294E-3</c:v>
                </c:pt>
                <c:pt idx="28">
                  <c:v>2.8763183125599199E-2</c:v>
                </c:pt>
                <c:pt idx="29">
                  <c:v>-1.9169941531678301E-2</c:v>
                </c:pt>
                <c:pt idx="30">
                  <c:v>-2.87604256542997E-2</c:v>
                </c:pt>
              </c:numCache>
            </c:numRef>
          </c:val>
          <c:smooth val="0"/>
          <c:extLst>
            <c:ext xmlns:c16="http://schemas.microsoft.com/office/drawing/2014/chart" uri="{C3380CC4-5D6E-409C-BE32-E72D297353CC}">
              <c16:uniqueId val="{00000002-2735-46CA-A005-D0511E85B83A}"/>
            </c:ext>
          </c:extLst>
        </c:ser>
        <c:ser>
          <c:idx val="3"/>
          <c:order val="3"/>
          <c:tx>
            <c:strRef>
              <c:f>Sheet1!$E$1</c:f>
              <c:strCache>
                <c:ptCount val="1"/>
                <c:pt idx="0">
                  <c:v>Merida Bikes Argentina</c:v>
                </c:pt>
              </c:strCache>
            </c:strRef>
          </c:tx>
          <c:spPr>
            <a:ln w="28575" cap="rnd">
              <a:solidFill>
                <a:schemeClr val="accent4"/>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Sheet1!$E$2:$E$32</c:f>
              <c:numCache>
                <c:formatCode>General</c:formatCode>
                <c:ptCount val="31"/>
                <c:pt idx="0">
                  <c:v>0</c:v>
                </c:pt>
                <c:pt idx="1">
                  <c:v>0</c:v>
                </c:pt>
                <c:pt idx="2">
                  <c:v>0</c:v>
                </c:pt>
                <c:pt idx="3">
                  <c:v>0</c:v>
                </c:pt>
                <c:pt idx="4">
                  <c:v>4.5759609517998803E-2</c:v>
                </c:pt>
                <c:pt idx="5">
                  <c:v>0.121969812471413</c:v>
                </c:pt>
                <c:pt idx="6">
                  <c:v>1.5227653418608199E-2</c:v>
                </c:pt>
                <c:pt idx="7">
                  <c:v>0</c:v>
                </c:pt>
                <c:pt idx="8">
                  <c:v>-4.5676004872107198E-2</c:v>
                </c:pt>
                <c:pt idx="9">
                  <c:v>0</c:v>
                </c:pt>
                <c:pt idx="10">
                  <c:v>0</c:v>
                </c:pt>
                <c:pt idx="11">
                  <c:v>3.0464584920030499E-2</c:v>
                </c:pt>
                <c:pt idx="12">
                  <c:v>0</c:v>
                </c:pt>
                <c:pt idx="13">
                  <c:v>1.5227653418608199E-2</c:v>
                </c:pt>
                <c:pt idx="14">
                  <c:v>0</c:v>
                </c:pt>
                <c:pt idx="15">
                  <c:v>0</c:v>
                </c:pt>
                <c:pt idx="16">
                  <c:v>0</c:v>
                </c:pt>
                <c:pt idx="17">
                  <c:v>1.5225334957369101E-2</c:v>
                </c:pt>
                <c:pt idx="18">
                  <c:v>4.5669051606028299E-2</c:v>
                </c:pt>
                <c:pt idx="19">
                  <c:v>1.5216068167985399E-2</c:v>
                </c:pt>
                <c:pt idx="20">
                  <c:v>1.52137532329226E-2</c:v>
                </c:pt>
                <c:pt idx="21">
                  <c:v>1.5211439002129601E-2</c:v>
                </c:pt>
                <c:pt idx="22">
                  <c:v>0</c:v>
                </c:pt>
                <c:pt idx="23">
                  <c:v>-3.04182509505703E-2</c:v>
                </c:pt>
                <c:pt idx="24">
                  <c:v>6.0855012931690197E-2</c:v>
                </c:pt>
                <c:pt idx="25">
                  <c:v>6.0818002128630103E-2</c:v>
                </c:pt>
                <c:pt idx="26">
                  <c:v>6.0781036316669201E-2</c:v>
                </c:pt>
                <c:pt idx="27">
                  <c:v>4.5558086560364502E-2</c:v>
                </c:pt>
                <c:pt idx="28">
                  <c:v>7.5895567698846395E-2</c:v>
                </c:pt>
                <c:pt idx="29">
                  <c:v>1.51676020021235E-2</c:v>
                </c:pt>
                <c:pt idx="30">
                  <c:v>0.121322414316045</c:v>
                </c:pt>
              </c:numCache>
            </c:numRef>
          </c:val>
          <c:smooth val="0"/>
          <c:extLst>
            <c:ext xmlns:c16="http://schemas.microsoft.com/office/drawing/2014/chart" uri="{C3380CC4-5D6E-409C-BE32-E72D297353CC}">
              <c16:uniqueId val="{00000003-2735-46CA-A005-D0511E85B83A}"/>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Sheet1!$F$2:$F$32</c:f>
              <c:numCache>
                <c:formatCode>General</c:formatCode>
                <c:ptCount val="31"/>
                <c:pt idx="0">
                  <c:v>0</c:v>
                </c:pt>
                <c:pt idx="1">
                  <c:v>3.19918100966153E-3</c:v>
                </c:pt>
                <c:pt idx="2">
                  <c:v>-3.19907866534438E-3</c:v>
                </c:pt>
                <c:pt idx="3">
                  <c:v>0</c:v>
                </c:pt>
                <c:pt idx="4">
                  <c:v>0</c:v>
                </c:pt>
                <c:pt idx="5">
                  <c:v>-6.3983620193230504E-3</c:v>
                </c:pt>
                <c:pt idx="6">
                  <c:v>0</c:v>
                </c:pt>
                <c:pt idx="7">
                  <c:v>6.3987714358843097E-3</c:v>
                </c:pt>
                <c:pt idx="8">
                  <c:v>-1.2796724038646101E-2</c:v>
                </c:pt>
                <c:pt idx="9">
                  <c:v>-3.1995904524220898E-3</c:v>
                </c:pt>
                <c:pt idx="10">
                  <c:v>3.19969282948837E-3</c:v>
                </c:pt>
                <c:pt idx="11">
                  <c:v>-6.3991809048441796E-3</c:v>
                </c:pt>
                <c:pt idx="12">
                  <c:v>-6.3995904262127198E-3</c:v>
                </c:pt>
                <c:pt idx="13">
                  <c:v>0</c:v>
                </c:pt>
                <c:pt idx="14">
                  <c:v>-3.2000000000000002E-3</c:v>
                </c:pt>
                <c:pt idx="15">
                  <c:v>-3.2001024032769E-3</c:v>
                </c:pt>
                <c:pt idx="16">
                  <c:v>-3.20020481310804E-3</c:v>
                </c:pt>
                <c:pt idx="17">
                  <c:v>6.40061445898806E-3</c:v>
                </c:pt>
                <c:pt idx="18">
                  <c:v>-1.28004096131076E-2</c:v>
                </c:pt>
                <c:pt idx="19">
                  <c:v>-3.20051208193311E-3</c:v>
                </c:pt>
                <c:pt idx="20">
                  <c:v>-3.2006145179874499E-3</c:v>
                </c:pt>
                <c:pt idx="21">
                  <c:v>1.28028678423967E-2</c:v>
                </c:pt>
                <c:pt idx="22">
                  <c:v>6.40061445898806E-3</c:v>
                </c:pt>
                <c:pt idx="23">
                  <c:v>-9.6003072098307194E-3</c:v>
                </c:pt>
                <c:pt idx="24">
                  <c:v>1.60020482621776E-2</c:v>
                </c:pt>
                <c:pt idx="25">
                  <c:v>-6.3997952065533896E-3</c:v>
                </c:pt>
                <c:pt idx="26">
                  <c:v>-3.2001024032769E-3</c:v>
                </c:pt>
                <c:pt idx="27">
                  <c:v>0</c:v>
                </c:pt>
                <c:pt idx="28">
                  <c:v>3.20020481310804E-3</c:v>
                </c:pt>
                <c:pt idx="29">
                  <c:v>-6.4002048065538103E-3</c:v>
                </c:pt>
                <c:pt idx="30">
                  <c:v>0</c:v>
                </c:pt>
              </c:numCache>
            </c:numRef>
          </c:val>
          <c:smooth val="0"/>
          <c:extLst>
            <c:ext xmlns:c16="http://schemas.microsoft.com/office/drawing/2014/chart" uri="{C3380CC4-5D6E-409C-BE32-E72D297353CC}">
              <c16:uniqueId val="{00000004-2735-46CA-A005-D0511E85B83A}"/>
            </c:ext>
          </c:extLst>
        </c:ser>
        <c:ser>
          <c:idx val="5"/>
          <c:order val="5"/>
          <c:tx>
            <c:strRef>
              <c:f>Sheet1!$G$1</c:f>
              <c:strCache>
                <c:ptCount val="1"/>
                <c:pt idx="0">
                  <c:v>Cervelo Argentina</c:v>
                </c:pt>
              </c:strCache>
            </c:strRef>
          </c:tx>
          <c:spPr>
            <a:ln w="28575" cap="rnd">
              <a:solidFill>
                <a:schemeClr val="accent6"/>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Sheet1!$G$2:$G$32</c:f>
              <c:numCache>
                <c:formatCode>General</c:formatCode>
                <c:ptCount val="31"/>
                <c:pt idx="0">
                  <c:v>0</c:v>
                </c:pt>
                <c:pt idx="1">
                  <c:v>0</c:v>
                </c:pt>
                <c:pt idx="2">
                  <c:v>-4.1373603640877103E-2</c:v>
                </c:pt>
                <c:pt idx="3">
                  <c:v>4.1390728476821202E-2</c:v>
                </c:pt>
                <c:pt idx="4">
                  <c:v>0</c:v>
                </c:pt>
                <c:pt idx="5">
                  <c:v>0</c:v>
                </c:pt>
                <c:pt idx="6">
                  <c:v>4.1373603640877103E-2</c:v>
                </c:pt>
                <c:pt idx="7">
                  <c:v>0</c:v>
                </c:pt>
                <c:pt idx="8">
                  <c:v>-4.1356492969396197E-2</c:v>
                </c:pt>
                <c:pt idx="9">
                  <c:v>0</c:v>
                </c:pt>
                <c:pt idx="10">
                  <c:v>4.1373603640877103E-2</c:v>
                </c:pt>
                <c:pt idx="11">
                  <c:v>0</c:v>
                </c:pt>
                <c:pt idx="12">
                  <c:v>0</c:v>
                </c:pt>
                <c:pt idx="13">
                  <c:v>0</c:v>
                </c:pt>
                <c:pt idx="14">
                  <c:v>0.12406947890818899</c:v>
                </c:pt>
                <c:pt idx="15">
                  <c:v>0</c:v>
                </c:pt>
                <c:pt idx="16">
                  <c:v>4.1305245766212299E-2</c:v>
                </c:pt>
                <c:pt idx="17">
                  <c:v>0</c:v>
                </c:pt>
                <c:pt idx="18">
                  <c:v>8.2576383154417801E-2</c:v>
                </c:pt>
                <c:pt idx="19">
                  <c:v>8.2508250825082494E-2</c:v>
                </c:pt>
                <c:pt idx="20">
                  <c:v>4.12201154163232E-2</c:v>
                </c:pt>
                <c:pt idx="21">
                  <c:v>0.123609394313968</c:v>
                </c:pt>
                <c:pt idx="22">
                  <c:v>4.1152263374485597E-2</c:v>
                </c:pt>
                <c:pt idx="23">
                  <c:v>8.2270670505964594E-2</c:v>
                </c:pt>
                <c:pt idx="24">
                  <c:v>0.123304562268804</c:v>
                </c:pt>
                <c:pt idx="25">
                  <c:v>4.1050903119868601E-2</c:v>
                </c:pt>
                <c:pt idx="26">
                  <c:v>-4.1034058268362698E-2</c:v>
                </c:pt>
                <c:pt idx="27">
                  <c:v>0</c:v>
                </c:pt>
                <c:pt idx="28">
                  <c:v>8.2101806239737299E-2</c:v>
                </c:pt>
                <c:pt idx="29">
                  <c:v>4.1017227235438901E-2</c:v>
                </c:pt>
                <c:pt idx="30">
                  <c:v>4.1000410004099999E-2</c:v>
                </c:pt>
              </c:numCache>
            </c:numRef>
          </c:val>
          <c:smooth val="0"/>
          <c:extLst>
            <c:ext xmlns:c16="http://schemas.microsoft.com/office/drawing/2014/chart" uri="{C3380CC4-5D6E-409C-BE32-E72D297353CC}">
              <c16:uniqueId val="{00000005-2735-46CA-A005-D0511E85B83A}"/>
            </c:ext>
          </c:extLst>
        </c:ser>
        <c:ser>
          <c:idx val="6"/>
          <c:order val="6"/>
          <c:tx>
            <c:strRef>
              <c:f>Sheet1!$H$1</c:f>
              <c:strCache>
                <c:ptCount val="1"/>
                <c:pt idx="0">
                  <c:v>Specialized Bicycles</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Sheet1!$H$2:$H$32</c:f>
              <c:numCache>
                <c:formatCode>General</c:formatCode>
                <c:ptCount val="31"/>
                <c:pt idx="0">
                  <c:v>-1.49077161833619E-2</c:v>
                </c:pt>
                <c:pt idx="1">
                  <c:v>1.5920782230991901E-2</c:v>
                </c:pt>
                <c:pt idx="2">
                  <c:v>3.73952490852061E-3</c:v>
                </c:pt>
                <c:pt idx="3">
                  <c:v>-7.0239800700882E-3</c:v>
                </c:pt>
                <c:pt idx="4">
                  <c:v>5.3567927163790498E-3</c:v>
                </c:pt>
                <c:pt idx="5">
                  <c:v>7.0746302747685301E-4</c:v>
                </c:pt>
                <c:pt idx="6">
                  <c:v>-1.7181123402913499E-3</c:v>
                </c:pt>
                <c:pt idx="7">
                  <c:v>9.0455115565253492E-3</c:v>
                </c:pt>
                <c:pt idx="8">
                  <c:v>-1.30364854847829E-2</c:v>
                </c:pt>
                <c:pt idx="9">
                  <c:v>6.0137365872196501E-3</c:v>
                </c:pt>
                <c:pt idx="10">
                  <c:v>1.2026749917379301E-2</c:v>
                </c:pt>
                <c:pt idx="11">
                  <c:v>-2.5768507851815902E-3</c:v>
                </c:pt>
                <c:pt idx="12">
                  <c:v>-1.1419280090181999E-2</c:v>
                </c:pt>
                <c:pt idx="13">
                  <c:v>1.21280540587796E-2</c:v>
                </c:pt>
                <c:pt idx="14">
                  <c:v>4.4464138914054397E-3</c:v>
                </c:pt>
                <c:pt idx="15">
                  <c:v>-4.3956910102055796E-3</c:v>
                </c:pt>
                <c:pt idx="16">
                  <c:v>4.1937746194781102E-3</c:v>
                </c:pt>
                <c:pt idx="17">
                  <c:v>-5.0020033275953403E-3</c:v>
                </c:pt>
                <c:pt idx="18">
                  <c:v>1.31372315204628E-3</c:v>
                </c:pt>
                <c:pt idx="19">
                  <c:v>1.7027649466887999E-2</c:v>
                </c:pt>
                <c:pt idx="20">
                  <c:v>-5.4054845966422299E-3</c:v>
                </c:pt>
                <c:pt idx="21">
                  <c:v>2.0663202927809099E-2</c:v>
                </c:pt>
                <c:pt idx="22">
                  <c:v>-6.1118118087275701E-3</c:v>
                </c:pt>
                <c:pt idx="23">
                  <c:v>-9.3955907401906992E-3</c:v>
                </c:pt>
                <c:pt idx="24">
                  <c:v>1.18718886810887E-2</c:v>
                </c:pt>
                <c:pt idx="25">
                  <c:v>1.95484065523026E-2</c:v>
                </c:pt>
                <c:pt idx="26">
                  <c:v>-2.8332074130038701E-2</c:v>
                </c:pt>
                <c:pt idx="27">
                  <c:v>1.0962214710887999E-2</c:v>
                </c:pt>
                <c:pt idx="28">
                  <c:v>1.58101249454475E-2</c:v>
                </c:pt>
                <c:pt idx="29">
                  <c:v>-7.8785610717267193E-3</c:v>
                </c:pt>
                <c:pt idx="30">
                  <c:v>1.0606590935607399E-3</c:v>
                </c:pt>
              </c:numCache>
            </c:numRef>
          </c:val>
          <c:smooth val="0"/>
          <c:extLst>
            <c:ext xmlns:c16="http://schemas.microsoft.com/office/drawing/2014/chart" uri="{C3380CC4-5D6E-409C-BE32-E72D297353CC}">
              <c16:uniqueId val="{00000006-2735-46CA-A005-D0511E85B83A}"/>
            </c:ext>
          </c:extLst>
        </c:ser>
        <c:ser>
          <c:idx val="7"/>
          <c:order val="7"/>
          <c:tx>
            <c:strRef>
              <c:f>Sheet1!$I$1</c:f>
              <c:strCache>
                <c:ptCount val="1"/>
                <c:pt idx="0">
                  <c:v>Scott Sports 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Sheet1!$I$2:$I$32</c:f>
              <c:numCache>
                <c:formatCode>General</c:formatCode>
                <c:ptCount val="31"/>
                <c:pt idx="0">
                  <c:v>2.8460063107096499E-2</c:v>
                </c:pt>
                <c:pt idx="1">
                  <c:v>0.110096736683243</c:v>
                </c:pt>
                <c:pt idx="2">
                  <c:v>9.7618841672124299E-2</c:v>
                </c:pt>
                <c:pt idx="3">
                  <c:v>9.0116781472977303E-2</c:v>
                </c:pt>
                <c:pt idx="4">
                  <c:v>8.8802279258500996E-2</c:v>
                </c:pt>
                <c:pt idx="5">
                  <c:v>8.8723490776453806E-2</c:v>
                </c:pt>
                <c:pt idx="6">
                  <c:v>8.1257771813402602E-2</c:v>
                </c:pt>
                <c:pt idx="7">
                  <c:v>9.3493584617845002E-2</c:v>
                </c:pt>
                <c:pt idx="8">
                  <c:v>8.1115958950408601E-2</c:v>
                </c:pt>
                <c:pt idx="9">
                  <c:v>0.106838918839263</c:v>
                </c:pt>
                <c:pt idx="10">
                  <c:v>5.6429254888490897E-2</c:v>
                </c:pt>
                <c:pt idx="11">
                  <c:v>7.4787896621058295E-2</c:v>
                </c:pt>
                <c:pt idx="12">
                  <c:v>6.3705972434915797E-2</c:v>
                </c:pt>
                <c:pt idx="13">
                  <c:v>8.9376446245577099E-2</c:v>
                </c:pt>
                <c:pt idx="14">
                  <c:v>7.9510703363914401E-2</c:v>
                </c:pt>
                <c:pt idx="15">
                  <c:v>6.9669376031290101E-2</c:v>
                </c:pt>
                <c:pt idx="16">
                  <c:v>4.0306820402579602E-2</c:v>
                </c:pt>
                <c:pt idx="17">
                  <c:v>8.0581161101275903E-2</c:v>
                </c:pt>
                <c:pt idx="18">
                  <c:v>6.4657012846006501E-2</c:v>
                </c:pt>
                <c:pt idx="19">
                  <c:v>6.7053545303813494E-2</c:v>
                </c:pt>
                <c:pt idx="20">
                  <c:v>7.1881967372896802E-2</c:v>
                </c:pt>
                <c:pt idx="21">
                  <c:v>7.4265260902383806E-2</c:v>
                </c:pt>
                <c:pt idx="22">
                  <c:v>7.4210148541953097E-2</c:v>
                </c:pt>
                <c:pt idx="23">
                  <c:v>7.2939460247994206E-2</c:v>
                </c:pt>
                <c:pt idx="24">
                  <c:v>9.4752186588921303E-2</c:v>
                </c:pt>
                <c:pt idx="25">
                  <c:v>7.0390058011116793E-2</c:v>
                </c:pt>
                <c:pt idx="26">
                  <c:v>7.0340545260502596E-2</c:v>
                </c:pt>
                <c:pt idx="27">
                  <c:v>6.9079186562280306E-2</c:v>
                </c:pt>
                <c:pt idx="28">
                  <c:v>7.1453658063969194E-2</c:v>
                </c:pt>
                <c:pt idx="29">
                  <c:v>7.5033280890717605E-2</c:v>
                </c:pt>
                <c:pt idx="30">
                  <c:v>4.2325738886470302E-2</c:v>
                </c:pt>
              </c:numCache>
            </c:numRef>
          </c:val>
          <c:smooth val="0"/>
          <c:extLst>
            <c:ext xmlns:c16="http://schemas.microsoft.com/office/drawing/2014/chart" uri="{C3380CC4-5D6E-409C-BE32-E72D297353CC}">
              <c16:uniqueId val="{00000007-2735-46CA-A005-D0511E85B83A}"/>
            </c:ext>
          </c:extLst>
        </c:ser>
        <c:dLbls>
          <c:showLegendKey val="0"/>
          <c:showVal val="0"/>
          <c:showCatName val="0"/>
          <c:showSerName val="0"/>
          <c:showPercent val="0"/>
          <c:showBubbleSize val="0"/>
        </c:dLbls>
        <c:smooth val="0"/>
        <c:axId val="401037224"/>
        <c:axId val="401037552"/>
      </c:lineChart>
      <c:dateAx>
        <c:axId val="401037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037552"/>
        <c:crosses val="autoZero"/>
        <c:auto val="1"/>
        <c:lblOffset val="100"/>
        <c:baseTimeUnit val="days"/>
      </c:dateAx>
      <c:valAx>
        <c:axId val="401037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037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Giant Bicycles Argentina</c:v>
                </c:pt>
              </c:strCache>
            </c:strRef>
          </c:tx>
          <c:spPr>
            <a:ln w="28575" cap="rnd">
              <a:solidFill>
                <a:schemeClr val="accent1"/>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6FDD-41FA-8EEF-F92FCFFB0487}"/>
            </c:ext>
          </c:extLst>
        </c:ser>
        <c:ser>
          <c:idx val="1"/>
          <c:order val="1"/>
          <c:tx>
            <c:strRef>
              <c:f>Sheet1!$C$1</c:f>
              <c:strCache>
                <c:ptCount val="1"/>
                <c:pt idx="0">
                  <c:v>Orbea Argentina</c:v>
                </c:pt>
              </c:strCache>
            </c:strRef>
          </c:tx>
          <c:spPr>
            <a:ln w="28575" cap="rnd">
              <a:solidFill>
                <a:schemeClr val="accent2"/>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6FDD-41FA-8EEF-F92FCFFB0487}"/>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1</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6FDD-41FA-8EEF-F92FCFFB0487}"/>
            </c:ext>
          </c:extLst>
        </c:ser>
        <c:ser>
          <c:idx val="3"/>
          <c:order val="3"/>
          <c:tx>
            <c:strRef>
              <c:f>Sheet1!$E$1</c:f>
              <c:strCache>
                <c:ptCount val="1"/>
                <c:pt idx="0">
                  <c:v>Merida Bikes Argentina</c:v>
                </c:pt>
              </c:strCache>
            </c:strRef>
          </c:tx>
          <c:spPr>
            <a:ln w="28575" cap="rnd">
              <a:solidFill>
                <a:schemeClr val="accent4"/>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Sheet1!$E$2:$E$32</c:f>
              <c:numCache>
                <c:formatCode>General</c:formatCode>
                <c:ptCount val="31"/>
                <c:pt idx="0">
                  <c:v>1</c:v>
                </c:pt>
                <c:pt idx="1">
                  <c:v>1</c:v>
                </c:pt>
                <c:pt idx="2">
                  <c:v>0</c:v>
                </c:pt>
                <c:pt idx="3">
                  <c:v>0</c:v>
                </c:pt>
                <c:pt idx="4">
                  <c:v>0</c:v>
                </c:pt>
                <c:pt idx="5">
                  <c:v>0</c:v>
                </c:pt>
                <c:pt idx="6">
                  <c:v>1</c:v>
                </c:pt>
                <c:pt idx="7">
                  <c:v>0</c:v>
                </c:pt>
                <c:pt idx="8">
                  <c:v>1</c:v>
                </c:pt>
                <c:pt idx="9">
                  <c:v>0</c:v>
                </c:pt>
                <c:pt idx="10">
                  <c:v>0</c:v>
                </c:pt>
                <c:pt idx="11">
                  <c:v>0</c:v>
                </c:pt>
                <c:pt idx="12">
                  <c:v>0</c:v>
                </c:pt>
                <c:pt idx="13">
                  <c:v>1</c:v>
                </c:pt>
                <c:pt idx="14">
                  <c:v>0</c:v>
                </c:pt>
                <c:pt idx="15">
                  <c:v>1</c:v>
                </c:pt>
                <c:pt idx="16">
                  <c:v>0</c:v>
                </c:pt>
                <c:pt idx="17">
                  <c:v>0</c:v>
                </c:pt>
                <c:pt idx="18">
                  <c:v>1</c:v>
                </c:pt>
                <c:pt idx="19">
                  <c:v>0</c:v>
                </c:pt>
                <c:pt idx="20">
                  <c:v>1</c:v>
                </c:pt>
                <c:pt idx="21">
                  <c:v>0</c:v>
                </c:pt>
                <c:pt idx="22">
                  <c:v>0</c:v>
                </c:pt>
                <c:pt idx="23">
                  <c:v>1</c:v>
                </c:pt>
                <c:pt idx="24">
                  <c:v>0</c:v>
                </c:pt>
                <c:pt idx="25">
                  <c:v>0</c:v>
                </c:pt>
                <c:pt idx="26">
                  <c:v>1</c:v>
                </c:pt>
                <c:pt idx="27">
                  <c:v>0</c:v>
                </c:pt>
                <c:pt idx="28">
                  <c:v>0</c:v>
                </c:pt>
                <c:pt idx="29">
                  <c:v>0</c:v>
                </c:pt>
                <c:pt idx="30">
                  <c:v>1</c:v>
                </c:pt>
              </c:numCache>
            </c:numRef>
          </c:val>
          <c:smooth val="0"/>
          <c:extLst>
            <c:ext xmlns:c16="http://schemas.microsoft.com/office/drawing/2014/chart" uri="{C3380CC4-5D6E-409C-BE32-E72D297353CC}">
              <c16:uniqueId val="{00000003-6FDD-41FA-8EEF-F92FCFFB0487}"/>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Sheet1!$F$2:$F$32</c:f>
              <c:numCache>
                <c:formatCode>General</c:formatCode>
                <c:ptCount val="31"/>
                <c:pt idx="0">
                  <c:v>0</c:v>
                </c:pt>
                <c:pt idx="1">
                  <c:v>0</c:v>
                </c:pt>
                <c:pt idx="2">
                  <c:v>0</c:v>
                </c:pt>
                <c:pt idx="3">
                  <c:v>0</c:v>
                </c:pt>
                <c:pt idx="4">
                  <c:v>0</c:v>
                </c:pt>
                <c:pt idx="5">
                  <c:v>0</c:v>
                </c:pt>
                <c:pt idx="6">
                  <c:v>1</c:v>
                </c:pt>
                <c:pt idx="7">
                  <c:v>0</c:v>
                </c:pt>
                <c:pt idx="8">
                  <c:v>1</c:v>
                </c:pt>
                <c:pt idx="9">
                  <c:v>0</c:v>
                </c:pt>
                <c:pt idx="10">
                  <c:v>1</c:v>
                </c:pt>
                <c:pt idx="11">
                  <c:v>0</c:v>
                </c:pt>
                <c:pt idx="12">
                  <c:v>0</c:v>
                </c:pt>
                <c:pt idx="13">
                  <c:v>1</c:v>
                </c:pt>
                <c:pt idx="14">
                  <c:v>0</c:v>
                </c:pt>
                <c:pt idx="15">
                  <c:v>1</c:v>
                </c:pt>
                <c:pt idx="16">
                  <c:v>0</c:v>
                </c:pt>
                <c:pt idx="17">
                  <c:v>1</c:v>
                </c:pt>
                <c:pt idx="18">
                  <c:v>0</c:v>
                </c:pt>
                <c:pt idx="19">
                  <c:v>1</c:v>
                </c:pt>
                <c:pt idx="20">
                  <c:v>0</c:v>
                </c:pt>
                <c:pt idx="21">
                  <c:v>0</c:v>
                </c:pt>
                <c:pt idx="22">
                  <c:v>1</c:v>
                </c:pt>
                <c:pt idx="23">
                  <c:v>1</c:v>
                </c:pt>
                <c:pt idx="24">
                  <c:v>0</c:v>
                </c:pt>
                <c:pt idx="25">
                  <c:v>2</c:v>
                </c:pt>
                <c:pt idx="26">
                  <c:v>1</c:v>
                </c:pt>
                <c:pt idx="27">
                  <c:v>0</c:v>
                </c:pt>
                <c:pt idx="28">
                  <c:v>1</c:v>
                </c:pt>
                <c:pt idx="29">
                  <c:v>0</c:v>
                </c:pt>
                <c:pt idx="30">
                  <c:v>2</c:v>
                </c:pt>
              </c:numCache>
            </c:numRef>
          </c:val>
          <c:smooth val="0"/>
          <c:extLst>
            <c:ext xmlns:c16="http://schemas.microsoft.com/office/drawing/2014/chart" uri="{C3380CC4-5D6E-409C-BE32-E72D297353CC}">
              <c16:uniqueId val="{00000004-6FDD-41FA-8EEF-F92FCFFB0487}"/>
            </c:ext>
          </c:extLst>
        </c:ser>
        <c:ser>
          <c:idx val="5"/>
          <c:order val="5"/>
          <c:tx>
            <c:strRef>
              <c:f>Sheet1!$G$1</c:f>
              <c:strCache>
                <c:ptCount val="1"/>
                <c:pt idx="0">
                  <c:v>Cervelo Argentina</c:v>
                </c:pt>
              </c:strCache>
            </c:strRef>
          </c:tx>
          <c:spPr>
            <a:ln w="28575" cap="rnd">
              <a:solidFill>
                <a:schemeClr val="accent6"/>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Sheet1!$G$2:$G$32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5-6FDD-41FA-8EEF-F92FCFFB0487}"/>
            </c:ext>
          </c:extLst>
        </c:ser>
        <c:ser>
          <c:idx val="6"/>
          <c:order val="6"/>
          <c:tx>
            <c:strRef>
              <c:f>Sheet1!$H$1</c:f>
              <c:strCache>
                <c:ptCount val="1"/>
                <c:pt idx="0">
                  <c:v>Specialized Bicycles</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Sheet1!$H$2:$H$32</c:f>
              <c:numCache>
                <c:formatCode>General</c:formatCode>
                <c:ptCount val="31"/>
                <c:pt idx="0">
                  <c:v>0</c:v>
                </c:pt>
                <c:pt idx="1">
                  <c:v>0</c:v>
                </c:pt>
                <c:pt idx="2">
                  <c:v>1</c:v>
                </c:pt>
                <c:pt idx="3">
                  <c:v>0</c:v>
                </c:pt>
                <c:pt idx="4">
                  <c:v>1</c:v>
                </c:pt>
                <c:pt idx="5">
                  <c:v>0</c:v>
                </c:pt>
                <c:pt idx="6">
                  <c:v>1</c:v>
                </c:pt>
                <c:pt idx="7">
                  <c:v>0</c:v>
                </c:pt>
                <c:pt idx="8">
                  <c:v>0</c:v>
                </c:pt>
                <c:pt idx="9">
                  <c:v>1</c:v>
                </c:pt>
                <c:pt idx="10">
                  <c:v>0</c:v>
                </c:pt>
                <c:pt idx="11">
                  <c:v>1</c:v>
                </c:pt>
                <c:pt idx="12">
                  <c:v>0</c:v>
                </c:pt>
                <c:pt idx="13">
                  <c:v>1</c:v>
                </c:pt>
                <c:pt idx="14">
                  <c:v>0</c:v>
                </c:pt>
                <c:pt idx="15">
                  <c:v>0</c:v>
                </c:pt>
                <c:pt idx="16">
                  <c:v>1</c:v>
                </c:pt>
                <c:pt idx="17">
                  <c:v>1</c:v>
                </c:pt>
                <c:pt idx="18">
                  <c:v>1</c:v>
                </c:pt>
                <c:pt idx="19">
                  <c:v>0</c:v>
                </c:pt>
                <c:pt idx="20">
                  <c:v>1</c:v>
                </c:pt>
                <c:pt idx="21">
                  <c:v>0</c:v>
                </c:pt>
                <c:pt idx="22">
                  <c:v>0</c:v>
                </c:pt>
                <c:pt idx="23">
                  <c:v>1</c:v>
                </c:pt>
                <c:pt idx="24">
                  <c:v>0</c:v>
                </c:pt>
                <c:pt idx="25">
                  <c:v>1</c:v>
                </c:pt>
                <c:pt idx="26">
                  <c:v>0</c:v>
                </c:pt>
                <c:pt idx="27">
                  <c:v>1</c:v>
                </c:pt>
                <c:pt idx="28">
                  <c:v>0</c:v>
                </c:pt>
                <c:pt idx="29">
                  <c:v>0</c:v>
                </c:pt>
                <c:pt idx="30">
                  <c:v>1</c:v>
                </c:pt>
              </c:numCache>
            </c:numRef>
          </c:val>
          <c:smooth val="0"/>
          <c:extLst>
            <c:ext xmlns:c16="http://schemas.microsoft.com/office/drawing/2014/chart" uri="{C3380CC4-5D6E-409C-BE32-E72D297353CC}">
              <c16:uniqueId val="{00000006-6FDD-41FA-8EEF-F92FCFFB0487}"/>
            </c:ext>
          </c:extLst>
        </c:ser>
        <c:ser>
          <c:idx val="7"/>
          <c:order val="7"/>
          <c:tx>
            <c:strRef>
              <c:f>Sheet1!$I$1</c:f>
              <c:strCache>
                <c:ptCount val="1"/>
                <c:pt idx="0">
                  <c:v>Scott Sports 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Sheet1!$I$2:$I$32</c:f>
              <c:numCache>
                <c:formatCode>General</c:formatCode>
                <c:ptCount val="31"/>
                <c:pt idx="0">
                  <c:v>1</c:v>
                </c:pt>
                <c:pt idx="1">
                  <c:v>0</c:v>
                </c:pt>
                <c:pt idx="2">
                  <c:v>1</c:v>
                </c:pt>
                <c:pt idx="3">
                  <c:v>1</c:v>
                </c:pt>
                <c:pt idx="4">
                  <c:v>1</c:v>
                </c:pt>
                <c:pt idx="5">
                  <c:v>1</c:v>
                </c:pt>
                <c:pt idx="6">
                  <c:v>1</c:v>
                </c:pt>
                <c:pt idx="7">
                  <c:v>1</c:v>
                </c:pt>
                <c:pt idx="8">
                  <c:v>1</c:v>
                </c:pt>
                <c:pt idx="9">
                  <c:v>1</c:v>
                </c:pt>
                <c:pt idx="10">
                  <c:v>1</c:v>
                </c:pt>
                <c:pt idx="11">
                  <c:v>0</c:v>
                </c:pt>
                <c:pt idx="12">
                  <c:v>0</c:v>
                </c:pt>
                <c:pt idx="13">
                  <c:v>1</c:v>
                </c:pt>
                <c:pt idx="14">
                  <c:v>1</c:v>
                </c:pt>
                <c:pt idx="15">
                  <c:v>1</c:v>
                </c:pt>
                <c:pt idx="16">
                  <c:v>1</c:v>
                </c:pt>
                <c:pt idx="17">
                  <c:v>1</c:v>
                </c:pt>
                <c:pt idx="18">
                  <c:v>1</c:v>
                </c:pt>
                <c:pt idx="19">
                  <c:v>1</c:v>
                </c:pt>
                <c:pt idx="20">
                  <c:v>1</c:v>
                </c:pt>
                <c:pt idx="21">
                  <c:v>1</c:v>
                </c:pt>
                <c:pt idx="22">
                  <c:v>1</c:v>
                </c:pt>
                <c:pt idx="23">
                  <c:v>1</c:v>
                </c:pt>
                <c:pt idx="24">
                  <c:v>1</c:v>
                </c:pt>
                <c:pt idx="25">
                  <c:v>1</c:v>
                </c:pt>
                <c:pt idx="26">
                  <c:v>1</c:v>
                </c:pt>
                <c:pt idx="27">
                  <c:v>1</c:v>
                </c:pt>
                <c:pt idx="28">
                  <c:v>1</c:v>
                </c:pt>
                <c:pt idx="29">
                  <c:v>1</c:v>
                </c:pt>
                <c:pt idx="30">
                  <c:v>1</c:v>
                </c:pt>
              </c:numCache>
            </c:numRef>
          </c:val>
          <c:smooth val="0"/>
          <c:extLst>
            <c:ext xmlns:c16="http://schemas.microsoft.com/office/drawing/2014/chart" uri="{C3380CC4-5D6E-409C-BE32-E72D297353CC}">
              <c16:uniqueId val="{00000007-6FDD-41FA-8EEF-F92FCFFB0487}"/>
            </c:ext>
          </c:extLst>
        </c:ser>
        <c:dLbls>
          <c:showLegendKey val="0"/>
          <c:showVal val="0"/>
          <c:showCatName val="0"/>
          <c:showSerName val="0"/>
          <c:showPercent val="0"/>
          <c:showBubbleSize val="0"/>
        </c:dLbls>
        <c:smooth val="0"/>
        <c:axId val="402712560"/>
        <c:axId val="402711904"/>
      </c:lineChart>
      <c:dateAx>
        <c:axId val="402712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711904"/>
        <c:crosses val="autoZero"/>
        <c:auto val="1"/>
        <c:lblOffset val="100"/>
        <c:baseTimeUnit val="days"/>
      </c:dateAx>
      <c:valAx>
        <c:axId val="402711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712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Giant Bicycles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4C3B-4DE1-91AF-1DB67321EB89}"/>
            </c:ext>
          </c:extLst>
        </c:ser>
        <c:ser>
          <c:idx val="1"/>
          <c:order val="1"/>
          <c:tx>
            <c:strRef>
              <c:f>Sheet1!$C$1</c:f>
              <c:strCache>
                <c:ptCount val="1"/>
                <c:pt idx="0">
                  <c:v>Orbea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4C3B-4DE1-91AF-1DB67321EB89}"/>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4C3B-4DE1-91AF-1DB67321EB89}"/>
            </c:ext>
          </c:extLst>
        </c:ser>
        <c:ser>
          <c:idx val="3"/>
          <c:order val="3"/>
          <c:tx>
            <c:strRef>
              <c:f>Sheet1!$E$1</c:f>
              <c:strCache>
                <c:ptCount val="1"/>
                <c:pt idx="0">
                  <c:v>Merida Bikes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2</c:v>
                </c:pt>
                <c:pt idx="1">
                  <c:v>0</c:v>
                </c:pt>
                <c:pt idx="2">
                  <c:v>0</c:v>
                </c:pt>
                <c:pt idx="3">
                  <c:v>0</c:v>
                </c:pt>
                <c:pt idx="4">
                  <c:v>0</c:v>
                </c:pt>
                <c:pt idx="5">
                  <c:v>0</c:v>
                </c:pt>
                <c:pt idx="6">
                  <c:v>0</c:v>
                </c:pt>
                <c:pt idx="7">
                  <c:v>0</c:v>
                </c:pt>
                <c:pt idx="8">
                  <c:v>1</c:v>
                </c:pt>
                <c:pt idx="9">
                  <c:v>1</c:v>
                </c:pt>
                <c:pt idx="10">
                  <c:v>1</c:v>
                </c:pt>
                <c:pt idx="11">
                  <c:v>0</c:v>
                </c:pt>
                <c:pt idx="12">
                  <c:v>0</c:v>
                </c:pt>
                <c:pt idx="13">
                  <c:v>0</c:v>
                </c:pt>
                <c:pt idx="14">
                  <c:v>0</c:v>
                </c:pt>
                <c:pt idx="15">
                  <c:v>0</c:v>
                </c:pt>
                <c:pt idx="16">
                  <c:v>0</c:v>
                </c:pt>
                <c:pt idx="17">
                  <c:v>0</c:v>
                </c:pt>
                <c:pt idx="18">
                  <c:v>2</c:v>
                </c:pt>
                <c:pt idx="19">
                  <c:v>0</c:v>
                </c:pt>
                <c:pt idx="20">
                  <c:v>1</c:v>
                </c:pt>
                <c:pt idx="21">
                  <c:v>3</c:v>
                </c:pt>
                <c:pt idx="22">
                  <c:v>0</c:v>
                </c:pt>
                <c:pt idx="23">
                  <c:v>0</c:v>
                </c:pt>
              </c:numCache>
            </c:numRef>
          </c:val>
          <c:smooth val="0"/>
          <c:extLst>
            <c:ext xmlns:c16="http://schemas.microsoft.com/office/drawing/2014/chart" uri="{C3380CC4-5D6E-409C-BE32-E72D297353CC}">
              <c16:uniqueId val="{00000003-4C3B-4DE1-91AF-1DB67321EB89}"/>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1</c:v>
                </c:pt>
                <c:pt idx="8">
                  <c:v>0</c:v>
                </c:pt>
                <c:pt idx="9">
                  <c:v>1</c:v>
                </c:pt>
                <c:pt idx="10">
                  <c:v>0</c:v>
                </c:pt>
                <c:pt idx="11">
                  <c:v>0</c:v>
                </c:pt>
                <c:pt idx="12">
                  <c:v>0</c:v>
                </c:pt>
                <c:pt idx="13">
                  <c:v>0</c:v>
                </c:pt>
                <c:pt idx="14">
                  <c:v>2</c:v>
                </c:pt>
                <c:pt idx="15">
                  <c:v>1</c:v>
                </c:pt>
                <c:pt idx="16">
                  <c:v>1</c:v>
                </c:pt>
                <c:pt idx="17">
                  <c:v>0</c:v>
                </c:pt>
                <c:pt idx="18">
                  <c:v>1</c:v>
                </c:pt>
                <c:pt idx="19">
                  <c:v>3</c:v>
                </c:pt>
                <c:pt idx="20">
                  <c:v>4</c:v>
                </c:pt>
                <c:pt idx="21">
                  <c:v>1</c:v>
                </c:pt>
                <c:pt idx="22">
                  <c:v>0</c:v>
                </c:pt>
                <c:pt idx="23">
                  <c:v>0</c:v>
                </c:pt>
              </c:numCache>
            </c:numRef>
          </c:val>
          <c:smooth val="0"/>
          <c:extLst>
            <c:ext xmlns:c16="http://schemas.microsoft.com/office/drawing/2014/chart" uri="{C3380CC4-5D6E-409C-BE32-E72D297353CC}">
              <c16:uniqueId val="{00000004-4C3B-4DE1-91AF-1DB67321EB89}"/>
            </c:ext>
          </c:extLst>
        </c:ser>
        <c:ser>
          <c:idx val="5"/>
          <c:order val="5"/>
          <c:tx>
            <c:strRef>
              <c:f>Sheet1!$G$1</c:f>
              <c:strCache>
                <c:ptCount val="1"/>
                <c:pt idx="0">
                  <c:v>Cervelo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4C3B-4DE1-91AF-1DB67321EB89}"/>
            </c:ext>
          </c:extLst>
        </c:ser>
        <c:ser>
          <c:idx val="6"/>
          <c:order val="6"/>
          <c:tx>
            <c:strRef>
              <c:f>Sheet1!$H$1</c:f>
              <c:strCache>
                <c:ptCount val="1"/>
                <c:pt idx="0">
                  <c:v>Specialized Bicycles</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c:v>
                </c:pt>
                <c:pt idx="16">
                  <c:v>0</c:v>
                </c:pt>
                <c:pt idx="17">
                  <c:v>6</c:v>
                </c:pt>
                <c:pt idx="18">
                  <c:v>2</c:v>
                </c:pt>
                <c:pt idx="19">
                  <c:v>0</c:v>
                </c:pt>
                <c:pt idx="20">
                  <c:v>0</c:v>
                </c:pt>
                <c:pt idx="21">
                  <c:v>0</c:v>
                </c:pt>
                <c:pt idx="22">
                  <c:v>5</c:v>
                </c:pt>
                <c:pt idx="23">
                  <c:v>0</c:v>
                </c:pt>
              </c:numCache>
            </c:numRef>
          </c:val>
          <c:smooth val="0"/>
          <c:extLst>
            <c:ext xmlns:c16="http://schemas.microsoft.com/office/drawing/2014/chart" uri="{C3380CC4-5D6E-409C-BE32-E72D297353CC}">
              <c16:uniqueId val="{00000006-4C3B-4DE1-91AF-1DB67321EB89}"/>
            </c:ext>
          </c:extLst>
        </c:ser>
        <c:ser>
          <c:idx val="7"/>
          <c:order val="7"/>
          <c:tx>
            <c:strRef>
              <c:f>Sheet1!$I$1</c:f>
              <c:strCache>
                <c:ptCount val="1"/>
                <c:pt idx="0">
                  <c:v>Scott Sports 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1</c:v>
                </c:pt>
                <c:pt idx="18">
                  <c:v>4</c:v>
                </c:pt>
                <c:pt idx="19">
                  <c:v>6</c:v>
                </c:pt>
                <c:pt idx="20">
                  <c:v>14</c:v>
                </c:pt>
                <c:pt idx="21">
                  <c:v>3</c:v>
                </c:pt>
                <c:pt idx="22">
                  <c:v>0</c:v>
                </c:pt>
                <c:pt idx="23">
                  <c:v>0</c:v>
                </c:pt>
              </c:numCache>
            </c:numRef>
          </c:val>
          <c:smooth val="0"/>
          <c:extLst>
            <c:ext xmlns:c16="http://schemas.microsoft.com/office/drawing/2014/chart" uri="{C3380CC4-5D6E-409C-BE32-E72D297353CC}">
              <c16:uniqueId val="{00000007-4C3B-4DE1-91AF-1DB67321EB89}"/>
            </c:ext>
          </c:extLst>
        </c:ser>
        <c:dLbls>
          <c:showLegendKey val="0"/>
          <c:showVal val="0"/>
          <c:showCatName val="0"/>
          <c:showSerName val="0"/>
          <c:showPercent val="0"/>
          <c:showBubbleSize val="0"/>
        </c:dLbls>
        <c:smooth val="0"/>
        <c:axId val="402704360"/>
        <c:axId val="402705016"/>
      </c:lineChart>
      <c:catAx>
        <c:axId val="402704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705016"/>
        <c:crosses val="autoZero"/>
        <c:auto val="1"/>
        <c:lblAlgn val="ctr"/>
        <c:lblOffset val="100"/>
        <c:noMultiLvlLbl val="0"/>
      </c:catAx>
      <c:valAx>
        <c:axId val="402705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704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Giant Bicycles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0-E91D-4B21-AF84-1FAC1812D3B1}"/>
            </c:ext>
          </c:extLst>
        </c:ser>
        <c:ser>
          <c:idx val="1"/>
          <c:order val="1"/>
          <c:tx>
            <c:strRef>
              <c:f>Sheet1!$C$1</c:f>
              <c:strCache>
                <c:ptCount val="1"/>
                <c:pt idx="0">
                  <c:v>Orbea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1-E91D-4B21-AF84-1FAC1812D3B1}"/>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0</c:v>
                </c:pt>
                <c:pt idx="3">
                  <c:v>1</c:v>
                </c:pt>
                <c:pt idx="4">
                  <c:v>0</c:v>
                </c:pt>
                <c:pt idx="5">
                  <c:v>0</c:v>
                </c:pt>
                <c:pt idx="6">
                  <c:v>0</c:v>
                </c:pt>
              </c:numCache>
            </c:numRef>
          </c:val>
          <c:extLst>
            <c:ext xmlns:c16="http://schemas.microsoft.com/office/drawing/2014/chart" uri="{C3380CC4-5D6E-409C-BE32-E72D297353CC}">
              <c16:uniqueId val="{00000002-E91D-4B21-AF84-1FAC1812D3B1}"/>
            </c:ext>
          </c:extLst>
        </c:ser>
        <c:ser>
          <c:idx val="3"/>
          <c:order val="3"/>
          <c:tx>
            <c:strRef>
              <c:f>Sheet1!$E$1</c:f>
              <c:strCache>
                <c:ptCount val="1"/>
                <c:pt idx="0">
                  <c:v>Merida Bikes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c:v>
                </c:pt>
                <c:pt idx="1">
                  <c:v>0</c:v>
                </c:pt>
                <c:pt idx="2">
                  <c:v>1</c:v>
                </c:pt>
                <c:pt idx="3">
                  <c:v>1</c:v>
                </c:pt>
                <c:pt idx="4">
                  <c:v>3</c:v>
                </c:pt>
                <c:pt idx="5">
                  <c:v>1</c:v>
                </c:pt>
                <c:pt idx="6">
                  <c:v>3</c:v>
                </c:pt>
              </c:numCache>
            </c:numRef>
          </c:val>
          <c:extLst>
            <c:ext xmlns:c16="http://schemas.microsoft.com/office/drawing/2014/chart" uri="{C3380CC4-5D6E-409C-BE32-E72D297353CC}">
              <c16:uniqueId val="{00000003-E91D-4B21-AF84-1FAC1812D3B1}"/>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c:v>
                </c:pt>
                <c:pt idx="1">
                  <c:v>2</c:v>
                </c:pt>
                <c:pt idx="2">
                  <c:v>2</c:v>
                </c:pt>
                <c:pt idx="3">
                  <c:v>2</c:v>
                </c:pt>
                <c:pt idx="4">
                  <c:v>2</c:v>
                </c:pt>
                <c:pt idx="5">
                  <c:v>1</c:v>
                </c:pt>
                <c:pt idx="6">
                  <c:v>3</c:v>
                </c:pt>
              </c:numCache>
            </c:numRef>
          </c:val>
          <c:extLst>
            <c:ext xmlns:c16="http://schemas.microsoft.com/office/drawing/2014/chart" uri="{C3380CC4-5D6E-409C-BE32-E72D297353CC}">
              <c16:uniqueId val="{00000004-E91D-4B21-AF84-1FAC1812D3B1}"/>
            </c:ext>
          </c:extLst>
        </c:ser>
        <c:ser>
          <c:idx val="5"/>
          <c:order val="5"/>
          <c:tx>
            <c:strRef>
              <c:f>Sheet1!$G$1</c:f>
              <c:strCache>
                <c:ptCount val="1"/>
                <c:pt idx="0">
                  <c:v>Cervelo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5-E91D-4B21-AF84-1FAC1812D3B1}"/>
            </c:ext>
          </c:extLst>
        </c:ser>
        <c:ser>
          <c:idx val="6"/>
          <c:order val="6"/>
          <c:tx>
            <c:strRef>
              <c:f>Sheet1!$H$1</c:f>
              <c:strCache>
                <c:ptCount val="1"/>
                <c:pt idx="0">
                  <c:v>Specialized Bicycles</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5</c:v>
                </c:pt>
                <c:pt idx="1">
                  <c:v>1</c:v>
                </c:pt>
                <c:pt idx="2">
                  <c:v>4</c:v>
                </c:pt>
                <c:pt idx="3">
                  <c:v>0</c:v>
                </c:pt>
                <c:pt idx="4">
                  <c:v>4</c:v>
                </c:pt>
                <c:pt idx="5">
                  <c:v>0</c:v>
                </c:pt>
                <c:pt idx="6">
                  <c:v>0</c:v>
                </c:pt>
              </c:numCache>
            </c:numRef>
          </c:val>
          <c:extLst>
            <c:ext xmlns:c16="http://schemas.microsoft.com/office/drawing/2014/chart" uri="{C3380CC4-5D6E-409C-BE32-E72D297353CC}">
              <c16:uniqueId val="{00000006-E91D-4B21-AF84-1FAC1812D3B1}"/>
            </c:ext>
          </c:extLst>
        </c:ser>
        <c:ser>
          <c:idx val="7"/>
          <c:order val="7"/>
          <c:tx>
            <c:strRef>
              <c:f>Sheet1!$I$1</c:f>
              <c:strCache>
                <c:ptCount val="1"/>
                <c:pt idx="0">
                  <c:v>Scott Sports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5</c:v>
                </c:pt>
                <c:pt idx="1">
                  <c:v>4</c:v>
                </c:pt>
                <c:pt idx="2">
                  <c:v>3</c:v>
                </c:pt>
                <c:pt idx="3">
                  <c:v>3</c:v>
                </c:pt>
                <c:pt idx="4">
                  <c:v>4</c:v>
                </c:pt>
                <c:pt idx="5">
                  <c:v>5</c:v>
                </c:pt>
                <c:pt idx="6">
                  <c:v>4</c:v>
                </c:pt>
              </c:numCache>
            </c:numRef>
          </c:val>
          <c:extLst>
            <c:ext xmlns:c16="http://schemas.microsoft.com/office/drawing/2014/chart" uri="{C3380CC4-5D6E-409C-BE32-E72D297353CC}">
              <c16:uniqueId val="{00000007-E91D-4B21-AF84-1FAC1812D3B1}"/>
            </c:ext>
          </c:extLst>
        </c:ser>
        <c:dLbls>
          <c:showLegendKey val="0"/>
          <c:showVal val="0"/>
          <c:showCatName val="0"/>
          <c:showSerName val="0"/>
          <c:showPercent val="0"/>
          <c:showBubbleSize val="0"/>
        </c:dLbls>
        <c:gapWidth val="219"/>
        <c:overlap val="-27"/>
        <c:axId val="402717152"/>
        <c:axId val="402715184"/>
      </c:barChart>
      <c:catAx>
        <c:axId val="402717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715184"/>
        <c:crosses val="autoZero"/>
        <c:auto val="1"/>
        <c:lblAlgn val="ctr"/>
        <c:lblOffset val="100"/>
        <c:noMultiLvlLbl val="0"/>
      </c:catAx>
      <c:valAx>
        <c:axId val="40271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717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Sheet1!$A$2:$A$9</c:f>
              <c:strCache>
                <c:ptCount val="8"/>
                <c:pt idx="0">
                  <c:v>Giant Bicycles Argentina</c:v>
                </c:pt>
                <c:pt idx="1">
                  <c:v>Orbea Argentina</c:v>
                </c:pt>
                <c:pt idx="2">
                  <c:v>Cannondale Argentina</c:v>
                </c:pt>
                <c:pt idx="3">
                  <c:v>Merida Bikes Argentina</c:v>
                </c:pt>
                <c:pt idx="4">
                  <c:v>Trek Bicycle Argentina</c:v>
                </c:pt>
                <c:pt idx="5">
                  <c:v>Cervelo Argentina</c:v>
                </c:pt>
                <c:pt idx="6">
                  <c:v>Specialized Bicycles</c:v>
                </c:pt>
                <c:pt idx="7">
                  <c:v>Scott Sports Argentina</c:v>
                </c:pt>
              </c:strCache>
            </c:strRef>
          </c:cat>
          <c:val>
            <c:numRef>
              <c:f>Sheet1!$B$2:$B$9</c:f>
              <c:numCache>
                <c:formatCode>General</c:formatCode>
                <c:ptCount val="8"/>
                <c:pt idx="2">
                  <c:v>0</c:v>
                </c:pt>
                <c:pt idx="3">
                  <c:v>76</c:v>
                </c:pt>
                <c:pt idx="4">
                  <c:v>383</c:v>
                </c:pt>
                <c:pt idx="6">
                  <c:v>189</c:v>
                </c:pt>
                <c:pt idx="7">
                  <c:v>838</c:v>
                </c:pt>
              </c:numCache>
            </c:numRef>
          </c:val>
          <c:extLst>
            <c:ext xmlns:c16="http://schemas.microsoft.com/office/drawing/2014/chart" uri="{C3380CC4-5D6E-409C-BE32-E72D297353CC}">
              <c16:uniqueId val="{00000000-D3EE-47E4-9884-EF21258A5ECA}"/>
            </c:ext>
          </c:extLst>
        </c:ser>
        <c:ser>
          <c:idx val="1"/>
          <c:order val="1"/>
          <c:tx>
            <c:strRef>
              <c:f>Sheet1!$C$1</c:f>
              <c:strCache>
                <c:ptCount val="1"/>
                <c:pt idx="0">
                  <c:v>Love</c:v>
                </c:pt>
              </c:strCache>
            </c:strRef>
          </c:tx>
          <c:spPr>
            <a:solidFill>
              <a:schemeClr val="accent2"/>
            </a:solidFill>
            <a:ln>
              <a:noFill/>
            </a:ln>
            <a:effectLst/>
          </c:spPr>
          <c:invertIfNegative val="0"/>
          <c:cat>
            <c:strRef>
              <c:f>Sheet1!$A$2:$A$9</c:f>
              <c:strCache>
                <c:ptCount val="8"/>
                <c:pt idx="0">
                  <c:v>Giant Bicycles Argentina</c:v>
                </c:pt>
                <c:pt idx="1">
                  <c:v>Orbea Argentina</c:v>
                </c:pt>
                <c:pt idx="2">
                  <c:v>Cannondale Argentina</c:v>
                </c:pt>
                <c:pt idx="3">
                  <c:v>Merida Bikes Argentina</c:v>
                </c:pt>
                <c:pt idx="4">
                  <c:v>Trek Bicycle Argentina</c:v>
                </c:pt>
                <c:pt idx="5">
                  <c:v>Cervelo Argentina</c:v>
                </c:pt>
                <c:pt idx="6">
                  <c:v>Specialized Bicycles</c:v>
                </c:pt>
                <c:pt idx="7">
                  <c:v>Scott Sports Argentina</c:v>
                </c:pt>
              </c:strCache>
            </c:strRef>
          </c:cat>
          <c:val>
            <c:numRef>
              <c:f>Sheet1!$C$2:$C$9</c:f>
              <c:numCache>
                <c:formatCode>General</c:formatCode>
                <c:ptCount val="8"/>
                <c:pt idx="2">
                  <c:v>0</c:v>
                </c:pt>
                <c:pt idx="3">
                  <c:v>10</c:v>
                </c:pt>
                <c:pt idx="4">
                  <c:v>26</c:v>
                </c:pt>
                <c:pt idx="6">
                  <c:v>23</c:v>
                </c:pt>
                <c:pt idx="7">
                  <c:v>95</c:v>
                </c:pt>
              </c:numCache>
            </c:numRef>
          </c:val>
          <c:extLst>
            <c:ext xmlns:c16="http://schemas.microsoft.com/office/drawing/2014/chart" uri="{C3380CC4-5D6E-409C-BE32-E72D297353CC}">
              <c16:uniqueId val="{00000001-D3EE-47E4-9884-EF21258A5ECA}"/>
            </c:ext>
          </c:extLst>
        </c:ser>
        <c:ser>
          <c:idx val="2"/>
          <c:order val="2"/>
          <c:tx>
            <c:strRef>
              <c:f>Sheet1!$D$1</c:f>
              <c:strCache>
                <c:ptCount val="1"/>
                <c:pt idx="0">
                  <c:v>Haha</c:v>
                </c:pt>
              </c:strCache>
            </c:strRef>
          </c:tx>
          <c:spPr>
            <a:solidFill>
              <a:schemeClr val="accent3"/>
            </a:solidFill>
            <a:ln>
              <a:noFill/>
            </a:ln>
            <a:effectLst/>
          </c:spPr>
          <c:invertIfNegative val="0"/>
          <c:cat>
            <c:strRef>
              <c:f>Sheet1!$A$2:$A$9</c:f>
              <c:strCache>
                <c:ptCount val="8"/>
                <c:pt idx="0">
                  <c:v>Giant Bicycles Argentina</c:v>
                </c:pt>
                <c:pt idx="1">
                  <c:v>Orbea Argentina</c:v>
                </c:pt>
                <c:pt idx="2">
                  <c:v>Cannondale Argentina</c:v>
                </c:pt>
                <c:pt idx="3">
                  <c:v>Merida Bikes Argentina</c:v>
                </c:pt>
                <c:pt idx="4">
                  <c:v>Trek Bicycle Argentina</c:v>
                </c:pt>
                <c:pt idx="5">
                  <c:v>Cervelo Argentina</c:v>
                </c:pt>
                <c:pt idx="6">
                  <c:v>Specialized Bicycles</c:v>
                </c:pt>
                <c:pt idx="7">
                  <c:v>Scott Sports Argentina</c:v>
                </c:pt>
              </c:strCache>
            </c:strRef>
          </c:cat>
          <c:val>
            <c:numRef>
              <c:f>Sheet1!$D$2:$D$9</c:f>
              <c:numCache>
                <c:formatCode>General</c:formatCode>
                <c:ptCount val="8"/>
                <c:pt idx="2">
                  <c:v>0</c:v>
                </c:pt>
                <c:pt idx="3">
                  <c:v>0</c:v>
                </c:pt>
                <c:pt idx="4">
                  <c:v>0</c:v>
                </c:pt>
                <c:pt idx="6">
                  <c:v>0</c:v>
                </c:pt>
                <c:pt idx="7">
                  <c:v>0</c:v>
                </c:pt>
              </c:numCache>
            </c:numRef>
          </c:val>
          <c:extLst>
            <c:ext xmlns:c16="http://schemas.microsoft.com/office/drawing/2014/chart" uri="{C3380CC4-5D6E-409C-BE32-E72D297353CC}">
              <c16:uniqueId val="{00000002-D3EE-47E4-9884-EF21258A5ECA}"/>
            </c:ext>
          </c:extLst>
        </c:ser>
        <c:ser>
          <c:idx val="3"/>
          <c:order val="3"/>
          <c:tx>
            <c:strRef>
              <c:f>Sheet1!$E$1</c:f>
              <c:strCache>
                <c:ptCount val="1"/>
                <c:pt idx="0">
                  <c:v>Wow</c:v>
                </c:pt>
              </c:strCache>
            </c:strRef>
          </c:tx>
          <c:spPr>
            <a:solidFill>
              <a:schemeClr val="accent4"/>
            </a:solidFill>
            <a:ln>
              <a:noFill/>
            </a:ln>
            <a:effectLst/>
          </c:spPr>
          <c:invertIfNegative val="0"/>
          <c:cat>
            <c:strRef>
              <c:f>Sheet1!$A$2:$A$9</c:f>
              <c:strCache>
                <c:ptCount val="8"/>
                <c:pt idx="0">
                  <c:v>Giant Bicycles Argentina</c:v>
                </c:pt>
                <c:pt idx="1">
                  <c:v>Orbea Argentina</c:v>
                </c:pt>
                <c:pt idx="2">
                  <c:v>Cannondale Argentina</c:v>
                </c:pt>
                <c:pt idx="3">
                  <c:v>Merida Bikes Argentina</c:v>
                </c:pt>
                <c:pt idx="4">
                  <c:v>Trek Bicycle Argentina</c:v>
                </c:pt>
                <c:pt idx="5">
                  <c:v>Cervelo Argentina</c:v>
                </c:pt>
                <c:pt idx="6">
                  <c:v>Specialized Bicycles</c:v>
                </c:pt>
                <c:pt idx="7">
                  <c:v>Scott Sports Argentina</c:v>
                </c:pt>
              </c:strCache>
            </c:strRef>
          </c:cat>
          <c:val>
            <c:numRef>
              <c:f>Sheet1!$E$2:$E$9</c:f>
              <c:numCache>
                <c:formatCode>General</c:formatCode>
                <c:ptCount val="8"/>
                <c:pt idx="2">
                  <c:v>0</c:v>
                </c:pt>
                <c:pt idx="3">
                  <c:v>0</c:v>
                </c:pt>
                <c:pt idx="4">
                  <c:v>0</c:v>
                </c:pt>
                <c:pt idx="6">
                  <c:v>0</c:v>
                </c:pt>
                <c:pt idx="7">
                  <c:v>1</c:v>
                </c:pt>
              </c:numCache>
            </c:numRef>
          </c:val>
          <c:extLst>
            <c:ext xmlns:c16="http://schemas.microsoft.com/office/drawing/2014/chart" uri="{C3380CC4-5D6E-409C-BE32-E72D297353CC}">
              <c16:uniqueId val="{00000003-D3EE-47E4-9884-EF21258A5ECA}"/>
            </c:ext>
          </c:extLst>
        </c:ser>
        <c:ser>
          <c:idx val="4"/>
          <c:order val="4"/>
          <c:tx>
            <c:strRef>
              <c:f>Sheet1!$F$1</c:f>
              <c:strCache>
                <c:ptCount val="1"/>
                <c:pt idx="0">
                  <c:v>Sad</c:v>
                </c:pt>
              </c:strCache>
            </c:strRef>
          </c:tx>
          <c:spPr>
            <a:solidFill>
              <a:schemeClr val="accent5"/>
            </a:solidFill>
            <a:ln>
              <a:noFill/>
            </a:ln>
            <a:effectLst/>
          </c:spPr>
          <c:invertIfNegative val="0"/>
          <c:cat>
            <c:strRef>
              <c:f>Sheet1!$A$2:$A$9</c:f>
              <c:strCache>
                <c:ptCount val="8"/>
                <c:pt idx="0">
                  <c:v>Giant Bicycles Argentina</c:v>
                </c:pt>
                <c:pt idx="1">
                  <c:v>Orbea Argentina</c:v>
                </c:pt>
                <c:pt idx="2">
                  <c:v>Cannondale Argentina</c:v>
                </c:pt>
                <c:pt idx="3">
                  <c:v>Merida Bikes Argentina</c:v>
                </c:pt>
                <c:pt idx="4">
                  <c:v>Trek Bicycle Argentina</c:v>
                </c:pt>
                <c:pt idx="5">
                  <c:v>Cervelo Argentina</c:v>
                </c:pt>
                <c:pt idx="6">
                  <c:v>Specialized Bicycles</c:v>
                </c:pt>
                <c:pt idx="7">
                  <c:v>Scott Sports Argentina</c:v>
                </c:pt>
              </c:strCache>
            </c:strRef>
          </c:cat>
          <c:val>
            <c:numRef>
              <c:f>Sheet1!$F$2:$F$9</c:f>
              <c:numCache>
                <c:formatCode>General</c:formatCode>
                <c:ptCount val="8"/>
                <c:pt idx="2">
                  <c:v>0</c:v>
                </c:pt>
                <c:pt idx="3">
                  <c:v>0</c:v>
                </c:pt>
                <c:pt idx="4">
                  <c:v>0</c:v>
                </c:pt>
                <c:pt idx="6">
                  <c:v>0</c:v>
                </c:pt>
                <c:pt idx="7">
                  <c:v>0</c:v>
                </c:pt>
              </c:numCache>
            </c:numRef>
          </c:val>
          <c:extLst>
            <c:ext xmlns:c16="http://schemas.microsoft.com/office/drawing/2014/chart" uri="{C3380CC4-5D6E-409C-BE32-E72D297353CC}">
              <c16:uniqueId val="{00000004-D3EE-47E4-9884-EF21258A5ECA}"/>
            </c:ext>
          </c:extLst>
        </c:ser>
        <c:ser>
          <c:idx val="5"/>
          <c:order val="5"/>
          <c:tx>
            <c:strRef>
              <c:f>Sheet1!$G$1</c:f>
              <c:strCache>
                <c:ptCount val="1"/>
                <c:pt idx="0">
                  <c:v>Angry</c:v>
                </c:pt>
              </c:strCache>
            </c:strRef>
          </c:tx>
          <c:spPr>
            <a:solidFill>
              <a:schemeClr val="accent6"/>
            </a:solidFill>
            <a:ln>
              <a:noFill/>
            </a:ln>
            <a:effectLst/>
          </c:spPr>
          <c:invertIfNegative val="0"/>
          <c:cat>
            <c:strRef>
              <c:f>Sheet1!$A$2:$A$9</c:f>
              <c:strCache>
                <c:ptCount val="8"/>
                <c:pt idx="0">
                  <c:v>Giant Bicycles Argentina</c:v>
                </c:pt>
                <c:pt idx="1">
                  <c:v>Orbea Argentina</c:v>
                </c:pt>
                <c:pt idx="2">
                  <c:v>Cannondale Argentina</c:v>
                </c:pt>
                <c:pt idx="3">
                  <c:v>Merida Bikes Argentina</c:v>
                </c:pt>
                <c:pt idx="4">
                  <c:v>Trek Bicycle Argentina</c:v>
                </c:pt>
                <c:pt idx="5">
                  <c:v>Cervelo Argentina</c:v>
                </c:pt>
                <c:pt idx="6">
                  <c:v>Specialized Bicycles</c:v>
                </c:pt>
                <c:pt idx="7">
                  <c:v>Scott Sports Argentina</c:v>
                </c:pt>
              </c:strCache>
            </c:strRef>
          </c:cat>
          <c:val>
            <c:numRef>
              <c:f>Sheet1!$G$2:$G$9</c:f>
              <c:numCache>
                <c:formatCode>General</c:formatCode>
                <c:ptCount val="8"/>
                <c:pt idx="2">
                  <c:v>0</c:v>
                </c:pt>
                <c:pt idx="3">
                  <c:v>0</c:v>
                </c:pt>
                <c:pt idx="4">
                  <c:v>0</c:v>
                </c:pt>
                <c:pt idx="6">
                  <c:v>0</c:v>
                </c:pt>
                <c:pt idx="7">
                  <c:v>0</c:v>
                </c:pt>
              </c:numCache>
            </c:numRef>
          </c:val>
          <c:extLst>
            <c:ext xmlns:c16="http://schemas.microsoft.com/office/drawing/2014/chart" uri="{C3380CC4-5D6E-409C-BE32-E72D297353CC}">
              <c16:uniqueId val="{00000005-D3EE-47E4-9884-EF21258A5ECA}"/>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Sheet1!$A$2:$A$9</c:f>
              <c:strCache>
                <c:ptCount val="8"/>
                <c:pt idx="0">
                  <c:v>Giant Bicycles Argentina</c:v>
                </c:pt>
                <c:pt idx="1">
                  <c:v>Orbea Argentina</c:v>
                </c:pt>
                <c:pt idx="2">
                  <c:v>Cannondale Argentina</c:v>
                </c:pt>
                <c:pt idx="3">
                  <c:v>Merida Bikes Argentina</c:v>
                </c:pt>
                <c:pt idx="4">
                  <c:v>Trek Bicycle Argentina</c:v>
                </c:pt>
                <c:pt idx="5">
                  <c:v>Cervelo Argentina</c:v>
                </c:pt>
                <c:pt idx="6">
                  <c:v>Specialized Bicycles</c:v>
                </c:pt>
                <c:pt idx="7">
                  <c:v>Scott Sports Argentina</c:v>
                </c:pt>
              </c:strCache>
            </c:strRef>
          </c:cat>
          <c:val>
            <c:numRef>
              <c:f>Sheet1!$H$2:$H$9</c:f>
              <c:numCache>
                <c:formatCode>General</c:formatCode>
                <c:ptCount val="8"/>
                <c:pt idx="2">
                  <c:v>0</c:v>
                </c:pt>
                <c:pt idx="3">
                  <c:v>12</c:v>
                </c:pt>
                <c:pt idx="4">
                  <c:v>5</c:v>
                </c:pt>
                <c:pt idx="6">
                  <c:v>10</c:v>
                </c:pt>
                <c:pt idx="7">
                  <c:v>36</c:v>
                </c:pt>
              </c:numCache>
            </c:numRef>
          </c:val>
          <c:extLst>
            <c:ext xmlns:c16="http://schemas.microsoft.com/office/drawing/2014/chart" uri="{C3380CC4-5D6E-409C-BE32-E72D297353CC}">
              <c16:uniqueId val="{00000006-D3EE-47E4-9884-EF21258A5ECA}"/>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Sheet1!$A$2:$A$9</c:f>
              <c:strCache>
                <c:ptCount val="8"/>
                <c:pt idx="0">
                  <c:v>Giant Bicycles Argentina</c:v>
                </c:pt>
                <c:pt idx="1">
                  <c:v>Orbea Argentina</c:v>
                </c:pt>
                <c:pt idx="2">
                  <c:v>Cannondale Argentina</c:v>
                </c:pt>
                <c:pt idx="3">
                  <c:v>Merida Bikes Argentina</c:v>
                </c:pt>
                <c:pt idx="4">
                  <c:v>Trek Bicycle Argentina</c:v>
                </c:pt>
                <c:pt idx="5">
                  <c:v>Cervelo Argentina</c:v>
                </c:pt>
                <c:pt idx="6">
                  <c:v>Specialized Bicycles</c:v>
                </c:pt>
                <c:pt idx="7">
                  <c:v>Scott Sports Argentina</c:v>
                </c:pt>
              </c:strCache>
            </c:strRef>
          </c:cat>
          <c:val>
            <c:numRef>
              <c:f>Sheet1!$I$2:$I$9</c:f>
              <c:numCache>
                <c:formatCode>General</c:formatCode>
                <c:ptCount val="8"/>
                <c:pt idx="2">
                  <c:v>0</c:v>
                </c:pt>
                <c:pt idx="3">
                  <c:v>6</c:v>
                </c:pt>
                <c:pt idx="4">
                  <c:v>13</c:v>
                </c:pt>
                <c:pt idx="6">
                  <c:v>6</c:v>
                </c:pt>
                <c:pt idx="7">
                  <c:v>23</c:v>
                </c:pt>
              </c:numCache>
            </c:numRef>
          </c:val>
          <c:extLst>
            <c:ext xmlns:c16="http://schemas.microsoft.com/office/drawing/2014/chart" uri="{C3380CC4-5D6E-409C-BE32-E72D297353CC}">
              <c16:uniqueId val="{00000007-D3EE-47E4-9884-EF21258A5ECA}"/>
            </c:ext>
          </c:extLst>
        </c:ser>
        <c:dLbls>
          <c:showLegendKey val="0"/>
          <c:showVal val="0"/>
          <c:showCatName val="0"/>
          <c:showSerName val="0"/>
          <c:showPercent val="0"/>
          <c:showBubbleSize val="0"/>
        </c:dLbls>
        <c:gapWidth val="150"/>
        <c:overlap val="100"/>
        <c:axId val="402718136"/>
        <c:axId val="402713216"/>
      </c:barChart>
      <c:catAx>
        <c:axId val="402718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713216"/>
        <c:crosses val="autoZero"/>
        <c:auto val="1"/>
        <c:lblAlgn val="ctr"/>
        <c:lblOffset val="100"/>
        <c:noMultiLvlLbl val="0"/>
      </c:catAx>
      <c:valAx>
        <c:axId val="4027132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718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Sheet1!$A$2:$A$9</c:f>
              <c:strCache>
                <c:ptCount val="8"/>
                <c:pt idx="0">
                  <c:v>Giant Bicycles Argentina</c:v>
                </c:pt>
                <c:pt idx="1">
                  <c:v>Orbea Argentina</c:v>
                </c:pt>
                <c:pt idx="2">
                  <c:v>Cannondale Argentina</c:v>
                </c:pt>
                <c:pt idx="3">
                  <c:v>Merida Bikes Argentina</c:v>
                </c:pt>
                <c:pt idx="4">
                  <c:v>Trek Bicycle Argentina</c:v>
                </c:pt>
                <c:pt idx="5">
                  <c:v>Cervelo Argentina</c:v>
                </c:pt>
                <c:pt idx="6">
                  <c:v>Specialized Bicycles</c:v>
                </c:pt>
                <c:pt idx="7">
                  <c:v>Scott Sports Argentina</c:v>
                </c:pt>
              </c:strCache>
            </c:strRef>
          </c:cat>
          <c:val>
            <c:numRef>
              <c:f>Sheet1!$B$2:$B$9</c:f>
              <c:numCache>
                <c:formatCode>General</c:formatCode>
                <c:ptCount val="8"/>
                <c:pt idx="0">
                  <c:v>0</c:v>
                </c:pt>
                <c:pt idx="1">
                  <c:v>0</c:v>
                </c:pt>
                <c:pt idx="2">
                  <c:v>1</c:v>
                </c:pt>
                <c:pt idx="3">
                  <c:v>4</c:v>
                </c:pt>
                <c:pt idx="4">
                  <c:v>3</c:v>
                </c:pt>
                <c:pt idx="5">
                  <c:v>0</c:v>
                </c:pt>
                <c:pt idx="6">
                  <c:v>2</c:v>
                </c:pt>
                <c:pt idx="7">
                  <c:v>7</c:v>
                </c:pt>
              </c:numCache>
            </c:numRef>
          </c:val>
          <c:extLst>
            <c:ext xmlns:c16="http://schemas.microsoft.com/office/drawing/2014/chart" uri="{C3380CC4-5D6E-409C-BE32-E72D297353CC}">
              <c16:uniqueId val="{00000000-F62E-439A-9CA4-D7DAA505445B}"/>
            </c:ext>
          </c:extLst>
        </c:ser>
        <c:ser>
          <c:idx val="1"/>
          <c:order val="1"/>
          <c:tx>
            <c:strRef>
              <c:f>Sheet1!$C$1</c:f>
              <c:strCache>
                <c:ptCount val="1"/>
                <c:pt idx="0">
                  <c:v>Photo</c:v>
                </c:pt>
              </c:strCache>
            </c:strRef>
          </c:tx>
          <c:spPr>
            <a:solidFill>
              <a:schemeClr val="accent2"/>
            </a:solidFill>
            <a:ln>
              <a:noFill/>
            </a:ln>
            <a:effectLst/>
          </c:spPr>
          <c:invertIfNegative val="0"/>
          <c:cat>
            <c:strRef>
              <c:f>Sheet1!$A$2:$A$9</c:f>
              <c:strCache>
                <c:ptCount val="8"/>
                <c:pt idx="0">
                  <c:v>Giant Bicycles Argentina</c:v>
                </c:pt>
                <c:pt idx="1">
                  <c:v>Orbea Argentina</c:v>
                </c:pt>
                <c:pt idx="2">
                  <c:v>Cannondale Argentina</c:v>
                </c:pt>
                <c:pt idx="3">
                  <c:v>Merida Bikes Argentina</c:v>
                </c:pt>
                <c:pt idx="4">
                  <c:v>Trek Bicycle Argentina</c:v>
                </c:pt>
                <c:pt idx="5">
                  <c:v>Cervelo Argentina</c:v>
                </c:pt>
                <c:pt idx="6">
                  <c:v>Specialized Bicycles</c:v>
                </c:pt>
                <c:pt idx="7">
                  <c:v>Scott Sports Argentina</c:v>
                </c:pt>
              </c:strCache>
            </c:strRef>
          </c:cat>
          <c:val>
            <c:numRef>
              <c:f>Sheet1!$C$2:$C$9</c:f>
              <c:numCache>
                <c:formatCode>General</c:formatCode>
                <c:ptCount val="8"/>
                <c:pt idx="0">
                  <c:v>0</c:v>
                </c:pt>
                <c:pt idx="1">
                  <c:v>0</c:v>
                </c:pt>
                <c:pt idx="2">
                  <c:v>0</c:v>
                </c:pt>
                <c:pt idx="3">
                  <c:v>4</c:v>
                </c:pt>
                <c:pt idx="4">
                  <c:v>11</c:v>
                </c:pt>
                <c:pt idx="5">
                  <c:v>0</c:v>
                </c:pt>
                <c:pt idx="6">
                  <c:v>10</c:v>
                </c:pt>
                <c:pt idx="7">
                  <c:v>20</c:v>
                </c:pt>
              </c:numCache>
            </c:numRef>
          </c:val>
          <c:extLst>
            <c:ext xmlns:c16="http://schemas.microsoft.com/office/drawing/2014/chart" uri="{C3380CC4-5D6E-409C-BE32-E72D297353CC}">
              <c16:uniqueId val="{00000001-F62E-439A-9CA4-D7DAA505445B}"/>
            </c:ext>
          </c:extLst>
        </c:ser>
        <c:ser>
          <c:idx val="2"/>
          <c:order val="2"/>
          <c:tx>
            <c:strRef>
              <c:f>Sheet1!$D$1</c:f>
              <c:strCache>
                <c:ptCount val="1"/>
                <c:pt idx="0">
                  <c:v>Video</c:v>
                </c:pt>
              </c:strCache>
            </c:strRef>
          </c:tx>
          <c:spPr>
            <a:solidFill>
              <a:schemeClr val="accent3"/>
            </a:solidFill>
            <a:ln>
              <a:noFill/>
            </a:ln>
            <a:effectLst/>
          </c:spPr>
          <c:invertIfNegative val="0"/>
          <c:cat>
            <c:strRef>
              <c:f>Sheet1!$A$2:$A$9</c:f>
              <c:strCache>
                <c:ptCount val="8"/>
                <c:pt idx="0">
                  <c:v>Giant Bicycles Argentina</c:v>
                </c:pt>
                <c:pt idx="1">
                  <c:v>Orbea Argentina</c:v>
                </c:pt>
                <c:pt idx="2">
                  <c:v>Cannondale Argentina</c:v>
                </c:pt>
                <c:pt idx="3">
                  <c:v>Merida Bikes Argentina</c:v>
                </c:pt>
                <c:pt idx="4">
                  <c:v>Trek Bicycle Argentina</c:v>
                </c:pt>
                <c:pt idx="5">
                  <c:v>Cervelo Argentina</c:v>
                </c:pt>
                <c:pt idx="6">
                  <c:v>Specialized Bicycles</c:v>
                </c:pt>
                <c:pt idx="7">
                  <c:v>Scott Sports Argentina</c:v>
                </c:pt>
              </c:strCache>
            </c:strRef>
          </c:cat>
          <c:val>
            <c:numRef>
              <c:f>Sheet1!$D$2:$D$9</c:f>
              <c:numCache>
                <c:formatCode>General</c:formatCode>
                <c:ptCount val="8"/>
                <c:pt idx="0">
                  <c:v>0</c:v>
                </c:pt>
                <c:pt idx="1">
                  <c:v>0</c:v>
                </c:pt>
                <c:pt idx="2">
                  <c:v>0</c:v>
                </c:pt>
                <c:pt idx="3">
                  <c:v>2</c:v>
                </c:pt>
                <c:pt idx="4">
                  <c:v>1</c:v>
                </c:pt>
                <c:pt idx="5">
                  <c:v>0</c:v>
                </c:pt>
                <c:pt idx="6">
                  <c:v>1</c:v>
                </c:pt>
                <c:pt idx="7">
                  <c:v>1</c:v>
                </c:pt>
              </c:numCache>
            </c:numRef>
          </c:val>
          <c:extLst>
            <c:ext xmlns:c16="http://schemas.microsoft.com/office/drawing/2014/chart" uri="{C3380CC4-5D6E-409C-BE32-E72D297353CC}">
              <c16:uniqueId val="{00000002-F62E-439A-9CA4-D7DAA505445B}"/>
            </c:ext>
          </c:extLst>
        </c:ser>
        <c:ser>
          <c:idx val="3"/>
          <c:order val="3"/>
          <c:tx>
            <c:strRef>
              <c:f>Sheet1!$E$1</c:f>
              <c:strCache>
                <c:ptCount val="1"/>
                <c:pt idx="0">
                  <c:v>Link</c:v>
                </c:pt>
              </c:strCache>
            </c:strRef>
          </c:tx>
          <c:spPr>
            <a:solidFill>
              <a:schemeClr val="accent4"/>
            </a:solidFill>
            <a:ln>
              <a:noFill/>
            </a:ln>
            <a:effectLst/>
          </c:spPr>
          <c:invertIfNegative val="0"/>
          <c:cat>
            <c:strRef>
              <c:f>Sheet1!$A$2:$A$9</c:f>
              <c:strCache>
                <c:ptCount val="8"/>
                <c:pt idx="0">
                  <c:v>Giant Bicycles Argentina</c:v>
                </c:pt>
                <c:pt idx="1">
                  <c:v>Orbea Argentina</c:v>
                </c:pt>
                <c:pt idx="2">
                  <c:v>Cannondale Argentina</c:v>
                </c:pt>
                <c:pt idx="3">
                  <c:v>Merida Bikes Argentina</c:v>
                </c:pt>
                <c:pt idx="4">
                  <c:v>Trek Bicycle Argentina</c:v>
                </c:pt>
                <c:pt idx="5">
                  <c:v>Cervelo Argentina</c:v>
                </c:pt>
                <c:pt idx="6">
                  <c:v>Specialized Bicycles</c:v>
                </c:pt>
                <c:pt idx="7">
                  <c:v>Scott Sports Argentina</c:v>
                </c:pt>
              </c:strCache>
            </c:strRef>
          </c:cat>
          <c:val>
            <c:numRef>
              <c:f>Sheet1!$E$2:$E$9</c:f>
              <c:numCache>
                <c:formatCode>General</c:formatCode>
                <c:ptCount val="8"/>
                <c:pt idx="0">
                  <c:v>0</c:v>
                </c:pt>
                <c:pt idx="1">
                  <c:v>0</c:v>
                </c:pt>
                <c:pt idx="2">
                  <c:v>0</c:v>
                </c:pt>
                <c:pt idx="3">
                  <c:v>1</c:v>
                </c:pt>
                <c:pt idx="4">
                  <c:v>0</c:v>
                </c:pt>
                <c:pt idx="5">
                  <c:v>0</c:v>
                </c:pt>
                <c:pt idx="6">
                  <c:v>1</c:v>
                </c:pt>
                <c:pt idx="7">
                  <c:v>0</c:v>
                </c:pt>
              </c:numCache>
            </c:numRef>
          </c:val>
          <c:extLst>
            <c:ext xmlns:c16="http://schemas.microsoft.com/office/drawing/2014/chart" uri="{C3380CC4-5D6E-409C-BE32-E72D297353CC}">
              <c16:uniqueId val="{00000003-F62E-439A-9CA4-D7DAA505445B}"/>
            </c:ext>
          </c:extLst>
        </c:ser>
        <c:dLbls>
          <c:showLegendKey val="0"/>
          <c:showVal val="0"/>
          <c:showCatName val="0"/>
          <c:showSerName val="0"/>
          <c:showPercent val="0"/>
          <c:showBubbleSize val="0"/>
        </c:dLbls>
        <c:gapWidth val="150"/>
        <c:overlap val="100"/>
        <c:axId val="396725216"/>
        <c:axId val="401122800"/>
      </c:barChart>
      <c:catAx>
        <c:axId val="396725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122800"/>
        <c:crosses val="autoZero"/>
        <c:auto val="1"/>
        <c:lblAlgn val="ctr"/>
        <c:lblOffset val="100"/>
        <c:noMultiLvlLbl val="0"/>
      </c:catAx>
      <c:valAx>
        <c:axId val="4011228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725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Giant Bicycles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numCache>
            </c:numRef>
          </c:val>
          <c:extLst>
            <c:ext xmlns:c16="http://schemas.microsoft.com/office/drawing/2014/chart" uri="{C3380CC4-5D6E-409C-BE32-E72D297353CC}">
              <c16:uniqueId val="{00000000-B387-46D5-9AA1-D99609FF9865}"/>
            </c:ext>
          </c:extLst>
        </c:ser>
        <c:ser>
          <c:idx val="1"/>
          <c:order val="1"/>
          <c:tx>
            <c:strRef>
              <c:f>Sheet1!$C$1</c:f>
              <c:strCache>
                <c:ptCount val="1"/>
                <c:pt idx="0">
                  <c:v>Orbea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numCache>
            </c:numRef>
          </c:val>
          <c:extLst>
            <c:ext xmlns:c16="http://schemas.microsoft.com/office/drawing/2014/chart" uri="{C3380CC4-5D6E-409C-BE32-E72D297353CC}">
              <c16:uniqueId val="{00000001-B387-46D5-9AA1-D99609FF9865}"/>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3">
                  <c:v>0</c:v>
                </c:pt>
              </c:numCache>
            </c:numRef>
          </c:val>
          <c:extLst>
            <c:ext xmlns:c16="http://schemas.microsoft.com/office/drawing/2014/chart" uri="{C3380CC4-5D6E-409C-BE32-E72D297353CC}">
              <c16:uniqueId val="{00000002-B387-46D5-9AA1-D99609FF9865}"/>
            </c:ext>
          </c:extLst>
        </c:ser>
        <c:ser>
          <c:idx val="3"/>
          <c:order val="3"/>
          <c:tx>
            <c:strRef>
              <c:f>Sheet1!$E$1</c:f>
              <c:strCache>
                <c:ptCount val="1"/>
                <c:pt idx="0">
                  <c:v>Merida Bikes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8.3599331205350305E-2</c:v>
                </c:pt>
                <c:pt idx="2">
                  <c:v>0.65359477124182996</c:v>
                </c:pt>
                <c:pt idx="3">
                  <c:v>7.5999392004863997E-2</c:v>
                </c:pt>
                <c:pt idx="4">
                  <c:v>9.1199270405836794E-2</c:v>
                </c:pt>
                <c:pt idx="5">
                  <c:v>9.1199270405836794E-2</c:v>
                </c:pt>
                <c:pt idx="6">
                  <c:v>0.10639914880681001</c:v>
                </c:pt>
              </c:numCache>
            </c:numRef>
          </c:val>
          <c:extLst>
            <c:ext xmlns:c16="http://schemas.microsoft.com/office/drawing/2014/chart" uri="{C3380CC4-5D6E-409C-BE32-E72D297353CC}">
              <c16:uniqueId val="{00000003-B387-46D5-9AA1-D99609FF9865}"/>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9.9193651606297201E-2</c:v>
                </c:pt>
                <c:pt idx="1">
                  <c:v>5.75963138359145E-2</c:v>
                </c:pt>
                <c:pt idx="2">
                  <c:v>0.15359017022910501</c:v>
                </c:pt>
                <c:pt idx="3">
                  <c:v>5.75963138359145E-2</c:v>
                </c:pt>
                <c:pt idx="4">
                  <c:v>4.95968258031486E-2</c:v>
                </c:pt>
                <c:pt idx="5">
                  <c:v>7.9994880327659001E-2</c:v>
                </c:pt>
                <c:pt idx="6">
                  <c:v>0.117325824480567</c:v>
                </c:pt>
              </c:numCache>
            </c:numRef>
          </c:val>
          <c:extLst>
            <c:ext xmlns:c16="http://schemas.microsoft.com/office/drawing/2014/chart" uri="{C3380CC4-5D6E-409C-BE32-E72D297353CC}">
              <c16:uniqueId val="{00000004-B387-46D5-9AA1-D99609FF9865}"/>
            </c:ext>
          </c:extLst>
        </c:ser>
        <c:ser>
          <c:idx val="5"/>
          <c:order val="5"/>
          <c:tx>
            <c:strRef>
              <c:f>Sheet1!$G$1</c:f>
              <c:strCache>
                <c:ptCount val="1"/>
                <c:pt idx="0">
                  <c:v>Cervelo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numCache>
            </c:numRef>
          </c:val>
          <c:extLst>
            <c:ext xmlns:c16="http://schemas.microsoft.com/office/drawing/2014/chart" uri="{C3380CC4-5D6E-409C-BE32-E72D297353CC}">
              <c16:uniqueId val="{00000005-B387-46D5-9AA1-D99609FF9865}"/>
            </c:ext>
          </c:extLst>
        </c:ser>
        <c:ser>
          <c:idx val="6"/>
          <c:order val="6"/>
          <c:tx>
            <c:strRef>
              <c:f>Sheet1!$H$1</c:f>
              <c:strCache>
                <c:ptCount val="1"/>
                <c:pt idx="0">
                  <c:v>Specialized Bicycles</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8.5891814712156305E-4</c:v>
                </c:pt>
                <c:pt idx="1">
                  <c:v>8.5891814712156305E-4</c:v>
                </c:pt>
                <c:pt idx="2">
                  <c:v>9.4733619167819503E-4</c:v>
                </c:pt>
                <c:pt idx="4">
                  <c:v>6.4418861034117199E-4</c:v>
                </c:pt>
              </c:numCache>
            </c:numRef>
          </c:val>
          <c:extLst>
            <c:ext xmlns:c16="http://schemas.microsoft.com/office/drawing/2014/chart" uri="{C3380CC4-5D6E-409C-BE32-E72D297353CC}">
              <c16:uniqueId val="{00000006-B387-46D5-9AA1-D99609FF9865}"/>
            </c:ext>
          </c:extLst>
        </c:ser>
        <c:ser>
          <c:idx val="7"/>
          <c:order val="7"/>
          <c:tx>
            <c:strRef>
              <c:f>Sheet1!$I$1</c:f>
              <c:strCache>
                <c:ptCount val="1"/>
                <c:pt idx="0">
                  <c:v>Scott Sports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3.3748257562788903E-2</c:v>
                </c:pt>
                <c:pt idx="1">
                  <c:v>5.5635714460394697E-2</c:v>
                </c:pt>
                <c:pt idx="2">
                  <c:v>7.7849241479380105E-2</c:v>
                </c:pt>
                <c:pt idx="3">
                  <c:v>2.16021455413987E-2</c:v>
                </c:pt>
                <c:pt idx="4">
                  <c:v>5.1967425594874203E-2</c:v>
                </c:pt>
                <c:pt idx="5">
                  <c:v>4.4997676750385199E-2</c:v>
                </c:pt>
                <c:pt idx="6">
                  <c:v>2.2926805409503301E-2</c:v>
                </c:pt>
              </c:numCache>
            </c:numRef>
          </c:val>
          <c:extLst>
            <c:ext xmlns:c16="http://schemas.microsoft.com/office/drawing/2014/chart" uri="{C3380CC4-5D6E-409C-BE32-E72D297353CC}">
              <c16:uniqueId val="{00000007-B387-46D5-9AA1-D99609FF9865}"/>
            </c:ext>
          </c:extLst>
        </c:ser>
        <c:dLbls>
          <c:showLegendKey val="0"/>
          <c:showVal val="0"/>
          <c:showCatName val="0"/>
          <c:showSerName val="0"/>
          <c:showPercent val="0"/>
          <c:showBubbleSize val="0"/>
        </c:dLbls>
        <c:gapWidth val="219"/>
        <c:overlap val="-27"/>
        <c:axId val="401125752"/>
        <c:axId val="401122144"/>
      </c:barChart>
      <c:catAx>
        <c:axId val="401125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122144"/>
        <c:crosses val="autoZero"/>
        <c:auto val="1"/>
        <c:lblAlgn val="ctr"/>
        <c:lblOffset val="100"/>
        <c:noMultiLvlLbl val="0"/>
      </c:catAx>
      <c:valAx>
        <c:axId val="401122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125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Giant Bicycles Argentina</c:v>
                </c:pt>
              </c:strCache>
            </c:strRef>
          </c:tx>
          <c:spPr>
            <a:ln w="28575" cap="rnd">
              <a:solidFill>
                <a:schemeClr val="accent1"/>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5893-4AE8-B78F-6B6B26F45EE7}"/>
            </c:ext>
          </c:extLst>
        </c:ser>
        <c:ser>
          <c:idx val="1"/>
          <c:order val="1"/>
          <c:tx>
            <c:strRef>
              <c:f>Sheet1!$C$1</c:f>
              <c:strCache>
                <c:ptCount val="1"/>
                <c:pt idx="0">
                  <c:v>Orbea Argentina</c:v>
                </c:pt>
              </c:strCache>
            </c:strRef>
          </c:tx>
          <c:spPr>
            <a:ln w="28575" cap="rnd">
              <a:solidFill>
                <a:schemeClr val="accent2"/>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5893-4AE8-B78F-6B6B26F45EE7}"/>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5893-4AE8-B78F-6B6B26F45EE7}"/>
            </c:ext>
          </c:extLst>
        </c:ser>
        <c:ser>
          <c:idx val="3"/>
          <c:order val="3"/>
          <c:tx>
            <c:strRef>
              <c:f>Sheet1!$E$1</c:f>
              <c:strCache>
                <c:ptCount val="1"/>
                <c:pt idx="0">
                  <c:v>Merida Bikes Argentina</c:v>
                </c:pt>
              </c:strCache>
            </c:strRef>
          </c:tx>
          <c:spPr>
            <a:ln w="28575" cap="rnd">
              <a:solidFill>
                <a:schemeClr val="accent4"/>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Sheet1!$E$2:$E$32</c:f>
              <c:numCache>
                <c:formatCode>General</c:formatCode>
                <c:ptCount val="31"/>
                <c:pt idx="0">
                  <c:v>9.1519219035997607E-2</c:v>
                </c:pt>
                <c:pt idx="1">
                  <c:v>0.25930445393532597</c:v>
                </c:pt>
                <c:pt idx="2">
                  <c:v>0</c:v>
                </c:pt>
                <c:pt idx="3">
                  <c:v>0</c:v>
                </c:pt>
                <c:pt idx="4">
                  <c:v>0</c:v>
                </c:pt>
                <c:pt idx="5">
                  <c:v>0</c:v>
                </c:pt>
                <c:pt idx="6">
                  <c:v>4.5682960255824599E-2</c:v>
                </c:pt>
                <c:pt idx="7">
                  <c:v>0</c:v>
                </c:pt>
                <c:pt idx="8">
                  <c:v>3.0459945172098699E-2</c:v>
                </c:pt>
                <c:pt idx="9">
                  <c:v>0</c:v>
                </c:pt>
                <c:pt idx="10">
                  <c:v>0</c:v>
                </c:pt>
                <c:pt idx="11">
                  <c:v>0</c:v>
                </c:pt>
                <c:pt idx="12">
                  <c:v>0</c:v>
                </c:pt>
                <c:pt idx="13">
                  <c:v>0.13704888076747401</c:v>
                </c:pt>
                <c:pt idx="14">
                  <c:v>0</c:v>
                </c:pt>
                <c:pt idx="15">
                  <c:v>3.0450669914738101E-2</c:v>
                </c:pt>
                <c:pt idx="16">
                  <c:v>0</c:v>
                </c:pt>
                <c:pt idx="17">
                  <c:v>0</c:v>
                </c:pt>
                <c:pt idx="18">
                  <c:v>0.65449010654490103</c:v>
                </c:pt>
                <c:pt idx="19">
                  <c:v>0</c:v>
                </c:pt>
                <c:pt idx="20">
                  <c:v>9.12825193975354E-2</c:v>
                </c:pt>
                <c:pt idx="21">
                  <c:v>0</c:v>
                </c:pt>
                <c:pt idx="22">
                  <c:v>0</c:v>
                </c:pt>
                <c:pt idx="23">
                  <c:v>1.5211439002129601E-2</c:v>
                </c:pt>
                <c:pt idx="24">
                  <c:v>0</c:v>
                </c:pt>
                <c:pt idx="25">
                  <c:v>0</c:v>
                </c:pt>
                <c:pt idx="26">
                  <c:v>7.5953212820902297E-2</c:v>
                </c:pt>
                <c:pt idx="27">
                  <c:v>0</c:v>
                </c:pt>
                <c:pt idx="28">
                  <c:v>0</c:v>
                </c:pt>
                <c:pt idx="29">
                  <c:v>0</c:v>
                </c:pt>
                <c:pt idx="30">
                  <c:v>0.15156107911488301</c:v>
                </c:pt>
              </c:numCache>
            </c:numRef>
          </c:val>
          <c:smooth val="0"/>
          <c:extLst>
            <c:ext xmlns:c16="http://schemas.microsoft.com/office/drawing/2014/chart" uri="{C3380CC4-5D6E-409C-BE32-E72D297353CC}">
              <c16:uniqueId val="{00000003-5893-4AE8-B78F-6B6B26F45EE7}"/>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Sheet1!$F$2:$F$32</c:f>
              <c:numCache>
                <c:formatCode>General</c:formatCode>
                <c:ptCount val="31"/>
                <c:pt idx="0">
                  <c:v>0</c:v>
                </c:pt>
                <c:pt idx="1">
                  <c:v>0</c:v>
                </c:pt>
                <c:pt idx="2">
                  <c:v>0</c:v>
                </c:pt>
                <c:pt idx="3">
                  <c:v>0</c:v>
                </c:pt>
                <c:pt idx="4">
                  <c:v>0</c:v>
                </c:pt>
                <c:pt idx="5">
                  <c:v>0</c:v>
                </c:pt>
                <c:pt idx="6">
                  <c:v>6.71871000767853E-2</c:v>
                </c:pt>
                <c:pt idx="7">
                  <c:v>0</c:v>
                </c:pt>
                <c:pt idx="8">
                  <c:v>7.9984642948553897E-2</c:v>
                </c:pt>
                <c:pt idx="9">
                  <c:v>0</c:v>
                </c:pt>
                <c:pt idx="10">
                  <c:v>6.0794163760278998E-2</c:v>
                </c:pt>
                <c:pt idx="11">
                  <c:v>0</c:v>
                </c:pt>
                <c:pt idx="12">
                  <c:v>0</c:v>
                </c:pt>
                <c:pt idx="13">
                  <c:v>3.2000000000000001E-2</c:v>
                </c:pt>
                <c:pt idx="14">
                  <c:v>0</c:v>
                </c:pt>
                <c:pt idx="15">
                  <c:v>1.6001024065540201E-2</c:v>
                </c:pt>
                <c:pt idx="16">
                  <c:v>0</c:v>
                </c:pt>
                <c:pt idx="17">
                  <c:v>5.4403481822836698E-2</c:v>
                </c:pt>
                <c:pt idx="18">
                  <c:v>0</c:v>
                </c:pt>
                <c:pt idx="19">
                  <c:v>4.48086032518243E-2</c:v>
                </c:pt>
                <c:pt idx="20">
                  <c:v>0</c:v>
                </c:pt>
                <c:pt idx="21">
                  <c:v>0</c:v>
                </c:pt>
                <c:pt idx="22">
                  <c:v>0.25601638504864299</c:v>
                </c:pt>
                <c:pt idx="23">
                  <c:v>0.19841904822862999</c:v>
                </c:pt>
                <c:pt idx="24">
                  <c:v>0</c:v>
                </c:pt>
                <c:pt idx="25">
                  <c:v>0.15359999999999999</c:v>
                </c:pt>
                <c:pt idx="26">
                  <c:v>7.0404505888376906E-2</c:v>
                </c:pt>
                <c:pt idx="27">
                  <c:v>0</c:v>
                </c:pt>
                <c:pt idx="28">
                  <c:v>8.0005120327701004E-2</c:v>
                </c:pt>
                <c:pt idx="29">
                  <c:v>0</c:v>
                </c:pt>
                <c:pt idx="30">
                  <c:v>4.9604762057157498E-2</c:v>
                </c:pt>
              </c:numCache>
            </c:numRef>
          </c:val>
          <c:smooth val="0"/>
          <c:extLst>
            <c:ext xmlns:c16="http://schemas.microsoft.com/office/drawing/2014/chart" uri="{C3380CC4-5D6E-409C-BE32-E72D297353CC}">
              <c16:uniqueId val="{00000004-5893-4AE8-B78F-6B6B26F45EE7}"/>
            </c:ext>
          </c:extLst>
        </c:ser>
        <c:ser>
          <c:idx val="5"/>
          <c:order val="5"/>
          <c:tx>
            <c:strRef>
              <c:f>Sheet1!$G$1</c:f>
              <c:strCache>
                <c:ptCount val="1"/>
                <c:pt idx="0">
                  <c:v>Cervelo Argentina</c:v>
                </c:pt>
              </c:strCache>
            </c:strRef>
          </c:tx>
          <c:spPr>
            <a:ln w="28575" cap="rnd">
              <a:solidFill>
                <a:schemeClr val="accent6"/>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Sheet1!$G$2:$G$32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5-5893-4AE8-B78F-6B6B26F45EE7}"/>
            </c:ext>
          </c:extLst>
        </c:ser>
        <c:ser>
          <c:idx val="6"/>
          <c:order val="6"/>
          <c:tx>
            <c:strRef>
              <c:f>Sheet1!$H$1</c:f>
              <c:strCache>
                <c:ptCount val="1"/>
                <c:pt idx="0">
                  <c:v>Specialized Bicycles</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Sheet1!$H$2:$H$32</c:f>
              <c:numCache>
                <c:formatCode>General</c:formatCode>
                <c:ptCount val="31"/>
                <c:pt idx="0">
                  <c:v>0</c:v>
                </c:pt>
                <c:pt idx="1">
                  <c:v>0</c:v>
                </c:pt>
                <c:pt idx="2">
                  <c:v>9.6013033516634001E-4</c:v>
                </c:pt>
                <c:pt idx="3">
                  <c:v>0</c:v>
                </c:pt>
                <c:pt idx="4">
                  <c:v>7.5801640246426095E-4</c:v>
                </c:pt>
                <c:pt idx="5">
                  <c:v>0</c:v>
                </c:pt>
                <c:pt idx="6">
                  <c:v>7.5799724998597696E-4</c:v>
                </c:pt>
                <c:pt idx="7">
                  <c:v>0</c:v>
                </c:pt>
                <c:pt idx="8">
                  <c:v>0</c:v>
                </c:pt>
                <c:pt idx="9">
                  <c:v>1.26335237121133E-3</c:v>
                </c:pt>
                <c:pt idx="10">
                  <c:v>0</c:v>
                </c:pt>
                <c:pt idx="11">
                  <c:v>1.3642330433411801E-3</c:v>
                </c:pt>
                <c:pt idx="12">
                  <c:v>0</c:v>
                </c:pt>
                <c:pt idx="13">
                  <c:v>7.0742692153574305E-4</c:v>
                </c:pt>
                <c:pt idx="14">
                  <c:v>0</c:v>
                </c:pt>
                <c:pt idx="15">
                  <c:v>0</c:v>
                </c:pt>
                <c:pt idx="16">
                  <c:v>3.53684508365902E-4</c:v>
                </c:pt>
                <c:pt idx="17">
                  <c:v>8.5895156372132195E-4</c:v>
                </c:pt>
                <c:pt idx="18">
                  <c:v>5.05274816446291E-4</c:v>
                </c:pt>
                <c:pt idx="19">
                  <c:v>0</c:v>
                </c:pt>
                <c:pt idx="20">
                  <c:v>5.5571918398194999E-4</c:v>
                </c:pt>
                <c:pt idx="21">
                  <c:v>0</c:v>
                </c:pt>
                <c:pt idx="22">
                  <c:v>0</c:v>
                </c:pt>
                <c:pt idx="23">
                  <c:v>1.46497275403259E-3</c:v>
                </c:pt>
                <c:pt idx="24">
                  <c:v>0</c:v>
                </c:pt>
                <c:pt idx="25">
                  <c:v>1.16167835247746E-3</c:v>
                </c:pt>
                <c:pt idx="26">
                  <c:v>0</c:v>
                </c:pt>
                <c:pt idx="27">
                  <c:v>5.55657987457284E-4</c:v>
                </c:pt>
                <c:pt idx="28">
                  <c:v>0</c:v>
                </c:pt>
                <c:pt idx="29">
                  <c:v>0</c:v>
                </c:pt>
                <c:pt idx="30">
                  <c:v>2.5253660391805498E-4</c:v>
                </c:pt>
              </c:numCache>
            </c:numRef>
          </c:val>
          <c:smooth val="0"/>
          <c:extLst>
            <c:ext xmlns:c16="http://schemas.microsoft.com/office/drawing/2014/chart" uri="{C3380CC4-5D6E-409C-BE32-E72D297353CC}">
              <c16:uniqueId val="{00000006-5893-4AE8-B78F-6B6B26F45EE7}"/>
            </c:ext>
          </c:extLst>
        </c:ser>
        <c:ser>
          <c:idx val="7"/>
          <c:order val="7"/>
          <c:tx>
            <c:strRef>
              <c:f>Sheet1!$I$1</c:f>
              <c:strCache>
                <c:ptCount val="1"/>
                <c:pt idx="0">
                  <c:v>Scott Sports 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Sheet1!$I$2:$I$32</c:f>
              <c:numCache>
                <c:formatCode>General</c:formatCode>
                <c:ptCount val="31"/>
                <c:pt idx="0">
                  <c:v>0.10887585677875899</c:v>
                </c:pt>
                <c:pt idx="1">
                  <c:v>0</c:v>
                </c:pt>
                <c:pt idx="2">
                  <c:v>1.8526294988019699E-2</c:v>
                </c:pt>
                <c:pt idx="3">
                  <c:v>4.4421411120159897E-2</c:v>
                </c:pt>
                <c:pt idx="4">
                  <c:v>5.1778339394686602E-2</c:v>
                </c:pt>
                <c:pt idx="5">
                  <c:v>3.0793107270868501E-2</c:v>
                </c:pt>
                <c:pt idx="6">
                  <c:v>0.15260411538840199</c:v>
                </c:pt>
                <c:pt idx="7">
                  <c:v>7.3776236674167302E-3</c:v>
                </c:pt>
                <c:pt idx="8">
                  <c:v>1.7199439789675398E-2</c:v>
                </c:pt>
                <c:pt idx="9">
                  <c:v>6.8733583719959704E-2</c:v>
                </c:pt>
                <c:pt idx="10">
                  <c:v>9.9336530089157604E-2</c:v>
                </c:pt>
                <c:pt idx="11">
                  <c:v>0</c:v>
                </c:pt>
                <c:pt idx="12">
                  <c:v>0</c:v>
                </c:pt>
                <c:pt idx="13">
                  <c:v>9.7903638343959896E-3</c:v>
                </c:pt>
                <c:pt idx="14">
                  <c:v>2.07869702379497E-2</c:v>
                </c:pt>
                <c:pt idx="15">
                  <c:v>2.1993328690297301E-2</c:v>
                </c:pt>
                <c:pt idx="16">
                  <c:v>9.7694411879640508E-3</c:v>
                </c:pt>
                <c:pt idx="17">
                  <c:v>5.7360443261978603E-2</c:v>
                </c:pt>
                <c:pt idx="18">
                  <c:v>7.9271192848518801E-2</c:v>
                </c:pt>
                <c:pt idx="19">
                  <c:v>2.0718821220947901E-2</c:v>
                </c:pt>
                <c:pt idx="20">
                  <c:v>9.7432649680908104E-3</c:v>
                </c:pt>
                <c:pt idx="21">
                  <c:v>3.1642488560023399E-2</c:v>
                </c:pt>
                <c:pt idx="22">
                  <c:v>3.4051247126925997E-2</c:v>
                </c:pt>
                <c:pt idx="23">
                  <c:v>4.374772147284E-2</c:v>
                </c:pt>
                <c:pt idx="24">
                  <c:v>2.1855534914217E-2</c:v>
                </c:pt>
                <c:pt idx="25">
                  <c:v>0.10190835527193801</c:v>
                </c:pt>
                <c:pt idx="26">
                  <c:v>1.3335758016609099E-2</c:v>
                </c:pt>
                <c:pt idx="27">
                  <c:v>3.63451333866395E-2</c:v>
                </c:pt>
                <c:pt idx="28">
                  <c:v>5.6900726392251799E-2</c:v>
                </c:pt>
                <c:pt idx="29">
                  <c:v>1.81464051971304E-2</c:v>
                </c:pt>
                <c:pt idx="30">
                  <c:v>2.78083400839086E-2</c:v>
                </c:pt>
              </c:numCache>
            </c:numRef>
          </c:val>
          <c:smooth val="0"/>
          <c:extLst>
            <c:ext xmlns:c16="http://schemas.microsoft.com/office/drawing/2014/chart" uri="{C3380CC4-5D6E-409C-BE32-E72D297353CC}">
              <c16:uniqueId val="{00000007-5893-4AE8-B78F-6B6B26F45EE7}"/>
            </c:ext>
          </c:extLst>
        </c:ser>
        <c:dLbls>
          <c:showLegendKey val="0"/>
          <c:showVal val="0"/>
          <c:showCatName val="0"/>
          <c:showSerName val="0"/>
          <c:showPercent val="0"/>
          <c:showBubbleSize val="0"/>
        </c:dLbls>
        <c:smooth val="0"/>
        <c:axId val="401115256"/>
        <c:axId val="401115584"/>
      </c:lineChart>
      <c:dateAx>
        <c:axId val="401115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115584"/>
        <c:crosses val="autoZero"/>
        <c:auto val="1"/>
        <c:lblOffset val="100"/>
        <c:baseTimeUnit val="days"/>
      </c:dateAx>
      <c:valAx>
        <c:axId val="401115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115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Giant Bicycles Argentina</c:v>
                </c:pt>
              </c:strCache>
            </c:strRef>
          </c:tx>
          <c:spPr>
            <a:solidFill>
              <a:schemeClr val="accent1"/>
            </a:solidFill>
            <a:ln>
              <a:noFill/>
            </a:ln>
            <a:effectLst/>
          </c:spPr>
          <c:invertIfNegative val="0"/>
          <c:cat>
            <c:strRef>
              <c:f>Sheet1!$A$2:$A$5</c:f>
              <c:strCache>
                <c:ptCount val="4"/>
                <c:pt idx="0">
                  <c:v>Album</c:v>
                </c:pt>
                <c:pt idx="1">
                  <c:v>Photo</c:v>
                </c:pt>
                <c:pt idx="2">
                  <c:v>Video</c:v>
                </c:pt>
                <c:pt idx="3">
                  <c:v>Link</c:v>
                </c:pt>
              </c:strCache>
            </c:strRef>
          </c:cat>
          <c:val>
            <c:numRef>
              <c:f>Sheet1!$B$2:$B$5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0-EFE3-49D0-BA19-BBC494C074B3}"/>
            </c:ext>
          </c:extLst>
        </c:ser>
        <c:ser>
          <c:idx val="1"/>
          <c:order val="1"/>
          <c:tx>
            <c:strRef>
              <c:f>Sheet1!$C$1</c:f>
              <c:strCache>
                <c:ptCount val="1"/>
                <c:pt idx="0">
                  <c:v>Orbea Argentina</c:v>
                </c:pt>
              </c:strCache>
            </c:strRef>
          </c:tx>
          <c:spPr>
            <a:solidFill>
              <a:schemeClr val="accent2"/>
            </a:solidFill>
            <a:ln>
              <a:noFill/>
            </a:ln>
            <a:effectLst/>
          </c:spPr>
          <c:invertIfNegative val="0"/>
          <c:cat>
            <c:strRef>
              <c:f>Sheet1!$A$2:$A$5</c:f>
              <c:strCache>
                <c:ptCount val="4"/>
                <c:pt idx="0">
                  <c:v>Album</c:v>
                </c:pt>
                <c:pt idx="1">
                  <c:v>Photo</c:v>
                </c:pt>
                <c:pt idx="2">
                  <c:v>Video</c:v>
                </c:pt>
                <c:pt idx="3">
                  <c:v>Link</c:v>
                </c:pt>
              </c:strCache>
            </c:strRef>
          </c:cat>
          <c:val>
            <c:numRef>
              <c:f>Sheet1!$C$2:$C$5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1-EFE3-49D0-BA19-BBC494C074B3}"/>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Sheet1!$A$2:$A$5</c:f>
              <c:strCache>
                <c:ptCount val="4"/>
                <c:pt idx="0">
                  <c:v>Album</c:v>
                </c:pt>
                <c:pt idx="1">
                  <c:v>Photo</c:v>
                </c:pt>
                <c:pt idx="2">
                  <c:v>Video</c:v>
                </c:pt>
                <c:pt idx="3">
                  <c:v>Link</c:v>
                </c:pt>
              </c:strCache>
            </c:strRef>
          </c:cat>
          <c:val>
            <c:numRef>
              <c:f>Sheet1!$D$2:$D$5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2-EFE3-49D0-BA19-BBC494C074B3}"/>
            </c:ext>
          </c:extLst>
        </c:ser>
        <c:ser>
          <c:idx val="3"/>
          <c:order val="3"/>
          <c:tx>
            <c:strRef>
              <c:f>Sheet1!$E$1</c:f>
              <c:strCache>
                <c:ptCount val="1"/>
                <c:pt idx="0">
                  <c:v>Merida Bikes Argentina</c:v>
                </c:pt>
              </c:strCache>
            </c:strRef>
          </c:tx>
          <c:spPr>
            <a:solidFill>
              <a:schemeClr val="accent4"/>
            </a:solidFill>
            <a:ln>
              <a:noFill/>
            </a:ln>
            <a:effectLst/>
          </c:spPr>
          <c:invertIfNegative val="0"/>
          <c:cat>
            <c:strRef>
              <c:f>Sheet1!$A$2:$A$5</c:f>
              <c:strCache>
                <c:ptCount val="4"/>
                <c:pt idx="0">
                  <c:v>Album</c:v>
                </c:pt>
                <c:pt idx="1">
                  <c:v>Photo</c:v>
                </c:pt>
                <c:pt idx="2">
                  <c:v>Video</c:v>
                </c:pt>
                <c:pt idx="3">
                  <c:v>Link</c:v>
                </c:pt>
              </c:strCache>
            </c:strRef>
          </c:cat>
          <c:val>
            <c:numRef>
              <c:f>Sheet1!$E$2:$E$5</c:f>
              <c:numCache>
                <c:formatCode>General</c:formatCode>
                <c:ptCount val="4"/>
                <c:pt idx="0">
                  <c:v>0.22047519318935099</c:v>
                </c:pt>
                <c:pt idx="1">
                  <c:v>5.7113069049108997E-2</c:v>
                </c:pt>
                <c:pt idx="2">
                  <c:v>0.198166234275824</c:v>
                </c:pt>
                <c:pt idx="3">
                  <c:v>7.5930144267274097E-2</c:v>
                </c:pt>
              </c:numCache>
            </c:numRef>
          </c:val>
          <c:extLst>
            <c:ext xmlns:c16="http://schemas.microsoft.com/office/drawing/2014/chart" uri="{C3380CC4-5D6E-409C-BE32-E72D297353CC}">
              <c16:uniqueId val="{00000003-EFE3-49D0-BA19-BBC494C074B3}"/>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Sheet1!$A$2:$A$5</c:f>
              <c:strCache>
                <c:ptCount val="4"/>
                <c:pt idx="0">
                  <c:v>Album</c:v>
                </c:pt>
                <c:pt idx="1">
                  <c:v>Photo</c:v>
                </c:pt>
                <c:pt idx="2">
                  <c:v>Video</c:v>
                </c:pt>
                <c:pt idx="3">
                  <c:v>Link</c:v>
                </c:pt>
              </c:strCache>
            </c:strRef>
          </c:cat>
          <c:val>
            <c:numRef>
              <c:f>Sheet1!$F$2:$F$5</c:f>
              <c:numCache>
                <c:formatCode>General</c:formatCode>
                <c:ptCount val="4"/>
                <c:pt idx="0">
                  <c:v>0.12801010460276399</c:v>
                </c:pt>
                <c:pt idx="1">
                  <c:v>8.7855374708631598E-2</c:v>
                </c:pt>
                <c:pt idx="2">
                  <c:v>1.6001024065540201E-2</c:v>
                </c:pt>
                <c:pt idx="3">
                  <c:v>0</c:v>
                </c:pt>
              </c:numCache>
            </c:numRef>
          </c:val>
          <c:extLst>
            <c:ext xmlns:c16="http://schemas.microsoft.com/office/drawing/2014/chart" uri="{C3380CC4-5D6E-409C-BE32-E72D297353CC}">
              <c16:uniqueId val="{00000004-EFE3-49D0-BA19-BBC494C074B3}"/>
            </c:ext>
          </c:extLst>
        </c:ser>
        <c:ser>
          <c:idx val="5"/>
          <c:order val="5"/>
          <c:tx>
            <c:strRef>
              <c:f>Sheet1!$G$1</c:f>
              <c:strCache>
                <c:ptCount val="1"/>
                <c:pt idx="0">
                  <c:v>Cervelo Argentina</c:v>
                </c:pt>
              </c:strCache>
            </c:strRef>
          </c:tx>
          <c:spPr>
            <a:solidFill>
              <a:schemeClr val="accent6"/>
            </a:solidFill>
            <a:ln>
              <a:noFill/>
            </a:ln>
            <a:effectLst/>
          </c:spPr>
          <c:invertIfNegative val="0"/>
          <c:cat>
            <c:strRef>
              <c:f>Sheet1!$A$2:$A$5</c:f>
              <c:strCache>
                <c:ptCount val="4"/>
                <c:pt idx="0">
                  <c:v>Album</c:v>
                </c:pt>
                <c:pt idx="1">
                  <c:v>Photo</c:v>
                </c:pt>
                <c:pt idx="2">
                  <c:v>Video</c:v>
                </c:pt>
                <c:pt idx="3">
                  <c:v>Link</c:v>
                </c:pt>
              </c:strCache>
            </c:strRef>
          </c:cat>
          <c:val>
            <c:numRef>
              <c:f>Sheet1!$G$2:$G$5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5-EFE3-49D0-BA19-BBC494C074B3}"/>
            </c:ext>
          </c:extLst>
        </c:ser>
        <c:ser>
          <c:idx val="6"/>
          <c:order val="6"/>
          <c:tx>
            <c:strRef>
              <c:f>Sheet1!$H$1</c:f>
              <c:strCache>
                <c:ptCount val="1"/>
                <c:pt idx="0">
                  <c:v>Specialized Bicycles</c:v>
                </c:pt>
              </c:strCache>
            </c:strRef>
          </c:tx>
          <c:spPr>
            <a:solidFill>
              <a:schemeClr val="accent1">
                <a:lumMod val="60000"/>
              </a:schemeClr>
            </a:solidFill>
            <a:ln>
              <a:noFill/>
            </a:ln>
            <a:effectLst/>
          </c:spPr>
          <c:invertIfNegative val="0"/>
          <c:cat>
            <c:strRef>
              <c:f>Sheet1!$A$2:$A$5</c:f>
              <c:strCache>
                <c:ptCount val="4"/>
                <c:pt idx="0">
                  <c:v>Album</c:v>
                </c:pt>
                <c:pt idx="1">
                  <c:v>Photo</c:v>
                </c:pt>
                <c:pt idx="2">
                  <c:v>Video</c:v>
                </c:pt>
                <c:pt idx="3">
                  <c:v>Link</c:v>
                </c:pt>
              </c:strCache>
            </c:strRef>
          </c:cat>
          <c:val>
            <c:numRef>
              <c:f>Sheet1!$H$2:$H$5</c:f>
              <c:numCache>
                <c:formatCode>General</c:formatCode>
                <c:ptCount val="4"/>
                <c:pt idx="0">
                  <c:v>1.06112318856437E-3</c:v>
                </c:pt>
                <c:pt idx="1">
                  <c:v>8.1845885157155805E-4</c:v>
                </c:pt>
                <c:pt idx="2">
                  <c:v>3.5367700296128703E-4</c:v>
                </c:pt>
                <c:pt idx="3">
                  <c:v>8.5897283018410305E-4</c:v>
                </c:pt>
              </c:numCache>
            </c:numRef>
          </c:val>
          <c:extLst>
            <c:ext xmlns:c16="http://schemas.microsoft.com/office/drawing/2014/chart" uri="{C3380CC4-5D6E-409C-BE32-E72D297353CC}">
              <c16:uniqueId val="{00000006-EFE3-49D0-BA19-BBC494C074B3}"/>
            </c:ext>
          </c:extLst>
        </c:ser>
        <c:ser>
          <c:idx val="7"/>
          <c:order val="7"/>
          <c:tx>
            <c:strRef>
              <c:f>Sheet1!$I$1</c:f>
              <c:strCache>
                <c:ptCount val="1"/>
                <c:pt idx="0">
                  <c:v>Scott Sports Argentina</c:v>
                </c:pt>
              </c:strCache>
            </c:strRef>
          </c:tx>
          <c:spPr>
            <a:solidFill>
              <a:schemeClr val="accent2">
                <a:lumMod val="60000"/>
              </a:schemeClr>
            </a:solidFill>
            <a:ln>
              <a:noFill/>
            </a:ln>
            <a:effectLst/>
          </c:spPr>
          <c:invertIfNegative val="0"/>
          <c:cat>
            <c:strRef>
              <c:f>Sheet1!$A$2:$A$5</c:f>
              <c:strCache>
                <c:ptCount val="4"/>
                <c:pt idx="0">
                  <c:v>Album</c:v>
                </c:pt>
                <c:pt idx="1">
                  <c:v>Photo</c:v>
                </c:pt>
                <c:pt idx="2">
                  <c:v>Video</c:v>
                </c:pt>
                <c:pt idx="3">
                  <c:v>Link</c:v>
                </c:pt>
              </c:strCache>
            </c:strRef>
          </c:cat>
          <c:val>
            <c:numRef>
              <c:f>Sheet1!$I$2:$I$5</c:f>
              <c:numCache>
                <c:formatCode>General</c:formatCode>
                <c:ptCount val="4"/>
                <c:pt idx="0">
                  <c:v>3.4452041357630803E-2</c:v>
                </c:pt>
                <c:pt idx="1">
                  <c:v>4.8292169448003103E-2</c:v>
                </c:pt>
                <c:pt idx="2">
                  <c:v>7.3741780864007896E-3</c:v>
                </c:pt>
                <c:pt idx="3">
                  <c:v>0</c:v>
                </c:pt>
              </c:numCache>
            </c:numRef>
          </c:val>
          <c:extLst>
            <c:ext xmlns:c16="http://schemas.microsoft.com/office/drawing/2014/chart" uri="{C3380CC4-5D6E-409C-BE32-E72D297353CC}">
              <c16:uniqueId val="{00000007-EFE3-49D0-BA19-BBC494C074B3}"/>
            </c:ext>
          </c:extLst>
        </c:ser>
        <c:dLbls>
          <c:showLegendKey val="0"/>
          <c:showVal val="0"/>
          <c:showCatName val="0"/>
          <c:showSerName val="0"/>
          <c:showPercent val="0"/>
          <c:showBubbleSize val="0"/>
        </c:dLbls>
        <c:gapWidth val="219"/>
        <c:overlap val="-27"/>
        <c:axId val="401112304"/>
        <c:axId val="401116896"/>
      </c:barChart>
      <c:catAx>
        <c:axId val="401112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116896"/>
        <c:crosses val="autoZero"/>
        <c:auto val="1"/>
        <c:lblAlgn val="ctr"/>
        <c:lblOffset val="100"/>
        <c:noMultiLvlLbl val="0"/>
      </c:catAx>
      <c:valAx>
        <c:axId val="401116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112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Giant Bicycles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CEFD-46CA-8F3B-5117842A45E8}"/>
            </c:ext>
          </c:extLst>
        </c:ser>
        <c:ser>
          <c:idx val="1"/>
          <c:order val="1"/>
          <c:tx>
            <c:strRef>
              <c:f>Sheet1!$C$1</c:f>
              <c:strCache>
                <c:ptCount val="1"/>
                <c:pt idx="0">
                  <c:v>Orbea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CEFD-46CA-8F3B-5117842A45E8}"/>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CEFD-46CA-8F3B-5117842A45E8}"/>
            </c:ext>
          </c:extLst>
        </c:ser>
        <c:ser>
          <c:idx val="3"/>
          <c:order val="3"/>
          <c:tx>
            <c:strRef>
              <c:f>Sheet1!$E$1</c:f>
              <c:strCache>
                <c:ptCount val="1"/>
                <c:pt idx="0">
                  <c:v>Merida Bikes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0.121599027207782</c:v>
                </c:pt>
                <c:pt idx="1">
                  <c:v>0</c:v>
                </c:pt>
                <c:pt idx="2">
                  <c:v>0</c:v>
                </c:pt>
                <c:pt idx="3">
                  <c:v>0</c:v>
                </c:pt>
                <c:pt idx="4">
                  <c:v>0</c:v>
                </c:pt>
                <c:pt idx="5">
                  <c:v>0</c:v>
                </c:pt>
                <c:pt idx="6">
                  <c:v>0</c:v>
                </c:pt>
                <c:pt idx="7">
                  <c:v>0</c:v>
                </c:pt>
                <c:pt idx="8">
                  <c:v>1.51998784009728E-2</c:v>
                </c:pt>
                <c:pt idx="9">
                  <c:v>0.13679890560875499</c:v>
                </c:pt>
                <c:pt idx="10">
                  <c:v>3.03997568019456E-2</c:v>
                </c:pt>
                <c:pt idx="11">
                  <c:v>0</c:v>
                </c:pt>
                <c:pt idx="12">
                  <c:v>0</c:v>
                </c:pt>
                <c:pt idx="13">
                  <c:v>0</c:v>
                </c:pt>
                <c:pt idx="14">
                  <c:v>0</c:v>
                </c:pt>
                <c:pt idx="15">
                  <c:v>0</c:v>
                </c:pt>
                <c:pt idx="16">
                  <c:v>0</c:v>
                </c:pt>
                <c:pt idx="17">
                  <c:v>0</c:v>
                </c:pt>
                <c:pt idx="18">
                  <c:v>6.8399452804377606E-2</c:v>
                </c:pt>
                <c:pt idx="19">
                  <c:v>0</c:v>
                </c:pt>
                <c:pt idx="20">
                  <c:v>0.65359477124182996</c:v>
                </c:pt>
                <c:pt idx="21">
                  <c:v>0.121599027207782</c:v>
                </c:pt>
                <c:pt idx="22">
                  <c:v>0</c:v>
                </c:pt>
                <c:pt idx="23">
                  <c:v>0</c:v>
                </c:pt>
              </c:numCache>
            </c:numRef>
          </c:val>
          <c:smooth val="0"/>
          <c:extLst>
            <c:ext xmlns:c16="http://schemas.microsoft.com/office/drawing/2014/chart" uri="{C3380CC4-5D6E-409C-BE32-E72D297353CC}">
              <c16:uniqueId val="{00000003-CEFD-46CA-8F3B-5117842A45E8}"/>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7.9994880327659001E-2</c:v>
                </c:pt>
                <c:pt idx="8">
                  <c:v>0</c:v>
                </c:pt>
                <c:pt idx="9">
                  <c:v>0.15359017022910501</c:v>
                </c:pt>
                <c:pt idx="10">
                  <c:v>0</c:v>
                </c:pt>
                <c:pt idx="11">
                  <c:v>0</c:v>
                </c:pt>
                <c:pt idx="12">
                  <c:v>0</c:v>
                </c:pt>
                <c:pt idx="13">
                  <c:v>0</c:v>
                </c:pt>
                <c:pt idx="14">
                  <c:v>0.14399078458978601</c:v>
                </c:pt>
                <c:pt idx="15">
                  <c:v>1.59989760655318E-2</c:v>
                </c:pt>
                <c:pt idx="16">
                  <c:v>6.0796109049020899E-2</c:v>
                </c:pt>
                <c:pt idx="17">
                  <c:v>0</c:v>
                </c:pt>
                <c:pt idx="18">
                  <c:v>3.519774734417E-2</c:v>
                </c:pt>
                <c:pt idx="19">
                  <c:v>9.1727462775715696E-2</c:v>
                </c:pt>
                <c:pt idx="20">
                  <c:v>6.4795853065403794E-2</c:v>
                </c:pt>
                <c:pt idx="21">
                  <c:v>0.19838730321259401</c:v>
                </c:pt>
                <c:pt idx="22">
                  <c:v>0</c:v>
                </c:pt>
                <c:pt idx="23">
                  <c:v>0</c:v>
                </c:pt>
              </c:numCache>
            </c:numRef>
          </c:val>
          <c:smooth val="0"/>
          <c:extLst>
            <c:ext xmlns:c16="http://schemas.microsoft.com/office/drawing/2014/chart" uri="{C3380CC4-5D6E-409C-BE32-E72D297353CC}">
              <c16:uniqueId val="{00000004-CEFD-46CA-8F3B-5117842A45E8}"/>
            </c:ext>
          </c:extLst>
        </c:ser>
        <c:ser>
          <c:idx val="5"/>
          <c:order val="5"/>
          <c:tx>
            <c:strRef>
              <c:f>Sheet1!$G$1</c:f>
              <c:strCache>
                <c:ptCount val="1"/>
                <c:pt idx="0">
                  <c:v>Cervelo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CEFD-46CA-8F3B-5117842A45E8}"/>
            </c:ext>
          </c:extLst>
        </c:ser>
        <c:ser>
          <c:idx val="6"/>
          <c:order val="6"/>
          <c:tx>
            <c:strRef>
              <c:f>Sheet1!$H$1</c:f>
              <c:strCache>
                <c:ptCount val="1"/>
                <c:pt idx="0">
                  <c:v>Specialized Bicycles</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8.5892595856137E-4</c:v>
                </c:pt>
                <c:pt idx="16">
                  <c:v>0</c:v>
                </c:pt>
                <c:pt idx="17">
                  <c:v>6.7366741847950601E-4</c:v>
                </c:pt>
                <c:pt idx="18">
                  <c:v>1.0105011277192601E-3</c:v>
                </c:pt>
                <c:pt idx="19">
                  <c:v>0</c:v>
                </c:pt>
                <c:pt idx="20">
                  <c:v>0</c:v>
                </c:pt>
                <c:pt idx="21">
                  <c:v>0</c:v>
                </c:pt>
                <c:pt idx="22">
                  <c:v>9.1955602622452502E-4</c:v>
                </c:pt>
                <c:pt idx="23">
                  <c:v>0</c:v>
                </c:pt>
              </c:numCache>
            </c:numRef>
          </c:val>
          <c:smooth val="0"/>
          <c:extLst>
            <c:ext xmlns:c16="http://schemas.microsoft.com/office/drawing/2014/chart" uri="{C3380CC4-5D6E-409C-BE32-E72D297353CC}">
              <c16:uniqueId val="{00000006-CEFD-46CA-8F3B-5117842A45E8}"/>
            </c:ext>
          </c:extLst>
        </c:ser>
        <c:ser>
          <c:idx val="7"/>
          <c:order val="7"/>
          <c:tx>
            <c:strRef>
              <c:f>Sheet1!$I$1</c:f>
              <c:strCache>
                <c:ptCount val="1"/>
                <c:pt idx="0">
                  <c:v>Scott Sports 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4.4025387973731497E-2</c:v>
                </c:pt>
                <c:pt idx="18">
                  <c:v>2.93502586491543E-2</c:v>
                </c:pt>
                <c:pt idx="19">
                  <c:v>7.43947528259815E-2</c:v>
                </c:pt>
                <c:pt idx="20">
                  <c:v>3.94830860399338E-2</c:v>
                </c:pt>
                <c:pt idx="21">
                  <c:v>1.79362691744832E-2</c:v>
                </c:pt>
                <c:pt idx="22">
                  <c:v>0</c:v>
                </c:pt>
                <c:pt idx="23">
                  <c:v>0</c:v>
                </c:pt>
              </c:numCache>
            </c:numRef>
          </c:val>
          <c:smooth val="0"/>
          <c:extLst>
            <c:ext xmlns:c16="http://schemas.microsoft.com/office/drawing/2014/chart" uri="{C3380CC4-5D6E-409C-BE32-E72D297353CC}">
              <c16:uniqueId val="{00000007-CEFD-46CA-8F3B-5117842A45E8}"/>
            </c:ext>
          </c:extLst>
        </c:ser>
        <c:dLbls>
          <c:showLegendKey val="0"/>
          <c:showVal val="0"/>
          <c:showCatName val="0"/>
          <c:showSerName val="0"/>
          <c:showPercent val="0"/>
          <c:showBubbleSize val="0"/>
        </c:dLbls>
        <c:smooth val="0"/>
        <c:axId val="401120176"/>
        <c:axId val="401110008"/>
      </c:lineChart>
      <c:catAx>
        <c:axId val="401120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110008"/>
        <c:crosses val="autoZero"/>
        <c:auto val="1"/>
        <c:lblAlgn val="ctr"/>
        <c:lblOffset val="100"/>
        <c:noMultiLvlLbl val="0"/>
      </c:catAx>
      <c:valAx>
        <c:axId val="401110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120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Giant Bicycles Argentina</c:v>
                </c:pt>
              </c:strCache>
            </c:strRef>
          </c:tx>
          <c:spPr>
            <a:ln w="28575" cap="rnd">
              <a:solidFill>
                <a:schemeClr val="accent1"/>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79C5-4C48-A196-06CD7AF4ECB5}"/>
            </c:ext>
          </c:extLst>
        </c:ser>
        <c:ser>
          <c:idx val="1"/>
          <c:order val="1"/>
          <c:tx>
            <c:strRef>
              <c:f>Sheet1!$C$1</c:f>
              <c:strCache>
                <c:ptCount val="1"/>
                <c:pt idx="0">
                  <c:v>Orbea Argentina</c:v>
                </c:pt>
              </c:strCache>
            </c:strRef>
          </c:tx>
          <c:spPr>
            <a:ln w="28575" cap="rnd">
              <a:solidFill>
                <a:schemeClr val="accent2"/>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79C5-4C48-A196-06CD7AF4ECB5}"/>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79C5-4C48-A196-06CD7AF4ECB5}"/>
            </c:ext>
          </c:extLst>
        </c:ser>
        <c:ser>
          <c:idx val="3"/>
          <c:order val="3"/>
          <c:tx>
            <c:strRef>
              <c:f>Sheet1!$E$1</c:f>
              <c:strCache>
                <c:ptCount val="1"/>
                <c:pt idx="0">
                  <c:v>Merida Bikes Argentina</c:v>
                </c:pt>
              </c:strCache>
            </c:strRef>
          </c:tx>
          <c:spPr>
            <a:ln w="28575" cap="rnd">
              <a:solidFill>
                <a:schemeClr val="accent4"/>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Sheet1!$E$2:$E$32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3-79C5-4C48-A196-06CD7AF4ECB5}"/>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Sheet1!$F$2:$F$32</c:f>
              <c:numCache>
                <c:formatCode>General</c:formatCode>
                <c:ptCount val="31"/>
                <c:pt idx="0">
                  <c:v>0</c:v>
                </c:pt>
                <c:pt idx="1">
                  <c:v>0</c:v>
                </c:pt>
                <c:pt idx="2">
                  <c:v>0</c:v>
                </c:pt>
                <c:pt idx="3">
                  <c:v>1</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4-79C5-4C48-A196-06CD7AF4ECB5}"/>
            </c:ext>
          </c:extLst>
        </c:ser>
        <c:ser>
          <c:idx val="5"/>
          <c:order val="5"/>
          <c:tx>
            <c:strRef>
              <c:f>Sheet1!$G$1</c:f>
              <c:strCache>
                <c:ptCount val="1"/>
                <c:pt idx="0">
                  <c:v>Cervelo Argentina</c:v>
                </c:pt>
              </c:strCache>
            </c:strRef>
          </c:tx>
          <c:spPr>
            <a:ln w="28575" cap="rnd">
              <a:solidFill>
                <a:schemeClr val="accent6"/>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Sheet1!$G$2:$G$32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5-79C5-4C48-A196-06CD7AF4ECB5}"/>
            </c:ext>
          </c:extLst>
        </c:ser>
        <c:ser>
          <c:idx val="6"/>
          <c:order val="6"/>
          <c:tx>
            <c:strRef>
              <c:f>Sheet1!$H$1</c:f>
              <c:strCache>
                <c:ptCount val="1"/>
                <c:pt idx="0">
                  <c:v>Specialized Bicycles</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Sheet1!$H$2:$H$32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6-79C5-4C48-A196-06CD7AF4ECB5}"/>
            </c:ext>
          </c:extLst>
        </c:ser>
        <c:ser>
          <c:idx val="7"/>
          <c:order val="7"/>
          <c:tx>
            <c:strRef>
              <c:f>Sheet1!$I$1</c:f>
              <c:strCache>
                <c:ptCount val="1"/>
                <c:pt idx="0">
                  <c:v>Scott Sports 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Sheet1!$I$2:$I$32</c:f>
              <c:numCache>
                <c:formatCode>General</c:formatCode>
                <c:ptCount val="31"/>
                <c:pt idx="0">
                  <c:v>0</c:v>
                </c:pt>
                <c:pt idx="1">
                  <c:v>2</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7-79C5-4C48-A196-06CD7AF4ECB5}"/>
            </c:ext>
          </c:extLst>
        </c:ser>
        <c:dLbls>
          <c:showLegendKey val="0"/>
          <c:showVal val="0"/>
          <c:showCatName val="0"/>
          <c:showSerName val="0"/>
          <c:showPercent val="0"/>
          <c:showBubbleSize val="0"/>
        </c:dLbls>
        <c:smooth val="0"/>
        <c:axId val="501098520"/>
        <c:axId val="501089992"/>
      </c:lineChart>
      <c:dateAx>
        <c:axId val="501098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089992"/>
        <c:crosses val="autoZero"/>
        <c:auto val="1"/>
        <c:lblOffset val="100"/>
        <c:baseTimeUnit val="days"/>
      </c:dateAx>
      <c:valAx>
        <c:axId val="501089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098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ED756-94B1-463E-845D-39B995B83017}"/>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2F639DC0-85FD-4C6E-82D4-C76EBB613C84}"/>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6640574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5A11A-DE77-4A4A-8EF5-A1F627D07523}"/>
              </a:ext>
            </a:extLst>
          </p:cNvPr>
          <p:cNvSpPr>
            <a:spLocks noGrp="1"/>
          </p:cNvSpPr>
          <p:nvPr>
            <p:ph type="title"/>
          </p:nvPr>
        </p:nvSpPr>
        <p:spPr/>
        <p:txBody>
          <a:bodyPr/>
          <a:lstStyle/>
          <a:p>
            <a:r>
              <a:rPr lang="en-US"/>
              <a:t>Facebook Key Metrics Table | Scott</a:t>
            </a:r>
          </a:p>
        </p:txBody>
      </p:sp>
      <p:graphicFrame>
        <p:nvGraphicFramePr>
          <p:cNvPr id="5" name="Table Placeholder 4">
            <a:extLst>
              <a:ext uri="{FF2B5EF4-FFF2-40B4-BE49-F238E27FC236}">
                <a16:creationId xmlns:a16="http://schemas.microsoft.com/office/drawing/2014/main" id="{FF205A79-61E6-43FA-AE4B-EE87FCA967CC}"/>
              </a:ext>
            </a:extLst>
          </p:cNvPr>
          <p:cNvGraphicFramePr>
            <a:graphicFrameLocks noGrp="1"/>
          </p:cNvGraphicFramePr>
          <p:nvPr>
            <p:ph type="tbl" sz="quarter" idx="13"/>
            <p:extLst>
              <p:ext uri="{D42A27DB-BD31-4B8C-83A1-F6EECF244321}">
                <p14:modId xmlns:p14="http://schemas.microsoft.com/office/powerpoint/2010/main" val="2064720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09236803"/>
                    </a:ext>
                  </a:extLst>
                </a:gridCol>
                <a:gridCol w="740664">
                  <a:extLst>
                    <a:ext uri="{9D8B030D-6E8A-4147-A177-3AD203B41FA5}">
                      <a16:colId xmlns:a16="http://schemas.microsoft.com/office/drawing/2014/main" val="1494342124"/>
                    </a:ext>
                  </a:extLst>
                </a:gridCol>
                <a:gridCol w="740664">
                  <a:extLst>
                    <a:ext uri="{9D8B030D-6E8A-4147-A177-3AD203B41FA5}">
                      <a16:colId xmlns:a16="http://schemas.microsoft.com/office/drawing/2014/main" val="3791605485"/>
                    </a:ext>
                  </a:extLst>
                </a:gridCol>
                <a:gridCol w="740664">
                  <a:extLst>
                    <a:ext uri="{9D8B030D-6E8A-4147-A177-3AD203B41FA5}">
                      <a16:colId xmlns:a16="http://schemas.microsoft.com/office/drawing/2014/main" val="3453734568"/>
                    </a:ext>
                  </a:extLst>
                </a:gridCol>
                <a:gridCol w="740664">
                  <a:extLst>
                    <a:ext uri="{9D8B030D-6E8A-4147-A177-3AD203B41FA5}">
                      <a16:colId xmlns:a16="http://schemas.microsoft.com/office/drawing/2014/main" val="1237985045"/>
                    </a:ext>
                  </a:extLst>
                </a:gridCol>
                <a:gridCol w="740664">
                  <a:extLst>
                    <a:ext uri="{9D8B030D-6E8A-4147-A177-3AD203B41FA5}">
                      <a16:colId xmlns:a16="http://schemas.microsoft.com/office/drawing/2014/main" val="4045541629"/>
                    </a:ext>
                  </a:extLst>
                </a:gridCol>
                <a:gridCol w="740664">
                  <a:extLst>
                    <a:ext uri="{9D8B030D-6E8A-4147-A177-3AD203B41FA5}">
                      <a16:colId xmlns:a16="http://schemas.microsoft.com/office/drawing/2014/main" val="3927469648"/>
                    </a:ext>
                  </a:extLst>
                </a:gridCol>
                <a:gridCol w="740664">
                  <a:extLst>
                    <a:ext uri="{9D8B030D-6E8A-4147-A177-3AD203B41FA5}">
                      <a16:colId xmlns:a16="http://schemas.microsoft.com/office/drawing/2014/main" val="1277255065"/>
                    </a:ext>
                  </a:extLst>
                </a:gridCol>
                <a:gridCol w="740664">
                  <a:extLst>
                    <a:ext uri="{9D8B030D-6E8A-4147-A177-3AD203B41FA5}">
                      <a16:colId xmlns:a16="http://schemas.microsoft.com/office/drawing/2014/main" val="169854568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1598916540"/>
                  </a:ext>
                </a:extLst>
              </a:tr>
              <a:tr h="370840">
                <a:tc>
                  <a:txBody>
                    <a:bodyPr/>
                    <a:lstStyle/>
                    <a:p>
                      <a:r>
                        <a:rPr lang="en-US" sz="1000"/>
                        <a:t>Specialized Bicycles</a:t>
                      </a:r>
                    </a:p>
                  </a:txBody>
                  <a:tcPr/>
                </a:tc>
                <a:tc>
                  <a:txBody>
                    <a:bodyPr/>
                    <a:lstStyle/>
                    <a:p>
                      <a:r>
                        <a:rPr lang="en-US" sz="1000"/>
                        <a:t>1979922</a:t>
                      </a:r>
                    </a:p>
                  </a:txBody>
                  <a:tcPr/>
                </a:tc>
                <a:tc>
                  <a:txBody>
                    <a:bodyPr/>
                    <a:lstStyle/>
                    <a:p>
                      <a:r>
                        <a:rPr lang="en-US" sz="1000"/>
                        <a:t>1081</a:t>
                      </a:r>
                    </a:p>
                  </a:txBody>
                  <a:tcPr/>
                </a:tc>
                <a:tc>
                  <a:txBody>
                    <a:bodyPr/>
                    <a:lstStyle/>
                    <a:p>
                      <a:r>
                        <a:rPr lang="en-US" sz="1000"/>
                        <a:t>14</a:t>
                      </a:r>
                    </a:p>
                  </a:txBody>
                  <a:tcPr/>
                </a:tc>
                <a:tc>
                  <a:txBody>
                    <a:bodyPr/>
                    <a:lstStyle/>
                    <a:p>
                      <a:r>
                        <a:rPr lang="en-US" sz="1000"/>
                        <a:t>212</a:t>
                      </a:r>
                    </a:p>
                  </a:txBody>
                  <a:tcPr/>
                </a:tc>
                <a:tc>
                  <a:txBody>
                    <a:bodyPr/>
                    <a:lstStyle/>
                    <a:p>
                      <a:r>
                        <a:rPr lang="en-US" sz="1000"/>
                        <a:t>10</a:t>
                      </a:r>
                    </a:p>
                  </a:txBody>
                  <a:tcPr/>
                </a:tc>
                <a:tc>
                  <a:txBody>
                    <a:bodyPr/>
                    <a:lstStyle/>
                    <a:p>
                      <a:r>
                        <a:rPr lang="en-US" sz="1000"/>
                        <a:t>6</a:t>
                      </a:r>
                    </a:p>
                  </a:txBody>
                  <a:tcPr/>
                </a:tc>
                <a:tc>
                  <a:txBody>
                    <a:bodyPr/>
                    <a:lstStyle/>
                    <a:p>
                      <a:r>
                        <a:rPr lang="en-US" sz="1000"/>
                        <a:t>0</a:t>
                      </a:r>
                    </a:p>
                  </a:txBody>
                  <a:tcPr/>
                </a:tc>
                <a:tc>
                  <a:txBody>
                    <a:bodyPr/>
                    <a:lstStyle/>
                    <a:p>
                      <a:r>
                        <a:rPr lang="en-US" sz="1000"/>
                        <a:t>0.0008 %</a:t>
                      </a:r>
                    </a:p>
                  </a:txBody>
                  <a:tcPr/>
                </a:tc>
                <a:extLst>
                  <a:ext uri="{0D108BD9-81ED-4DB2-BD59-A6C34878D82A}">
                    <a16:rowId xmlns:a16="http://schemas.microsoft.com/office/drawing/2014/main" val="4077723090"/>
                  </a:ext>
                </a:extLst>
              </a:tr>
              <a:tr h="370840">
                <a:tc>
                  <a:txBody>
                    <a:bodyPr/>
                    <a:lstStyle/>
                    <a:p>
                      <a:r>
                        <a:rPr lang="en-US" sz="1000"/>
                        <a:t>Scott Sports Argentina</a:t>
                      </a:r>
                    </a:p>
                  </a:txBody>
                  <a:tcPr/>
                </a:tc>
                <a:tc>
                  <a:txBody>
                    <a:bodyPr/>
                    <a:lstStyle/>
                    <a:p>
                      <a:r>
                        <a:rPr lang="en-US" sz="1000"/>
                        <a:t>82727</a:t>
                      </a:r>
                    </a:p>
                  </a:txBody>
                  <a:tcPr/>
                </a:tc>
                <a:tc>
                  <a:txBody>
                    <a:bodyPr/>
                    <a:lstStyle/>
                    <a:p>
                      <a:r>
                        <a:rPr lang="en-US" sz="1000"/>
                        <a:t>1912</a:t>
                      </a:r>
                    </a:p>
                  </a:txBody>
                  <a:tcPr/>
                </a:tc>
                <a:tc>
                  <a:txBody>
                    <a:bodyPr/>
                    <a:lstStyle/>
                    <a:p>
                      <a:r>
                        <a:rPr lang="en-US" sz="1000"/>
                        <a:t>28</a:t>
                      </a:r>
                    </a:p>
                  </a:txBody>
                  <a:tcPr/>
                </a:tc>
                <a:tc>
                  <a:txBody>
                    <a:bodyPr/>
                    <a:lstStyle/>
                    <a:p>
                      <a:r>
                        <a:rPr lang="en-US" sz="1000"/>
                        <a:t>934</a:t>
                      </a:r>
                    </a:p>
                  </a:txBody>
                  <a:tcPr/>
                </a:tc>
                <a:tc>
                  <a:txBody>
                    <a:bodyPr/>
                    <a:lstStyle/>
                    <a:p>
                      <a:r>
                        <a:rPr lang="en-US" sz="1000"/>
                        <a:t>36</a:t>
                      </a:r>
                    </a:p>
                  </a:txBody>
                  <a:tcPr/>
                </a:tc>
                <a:tc>
                  <a:txBody>
                    <a:bodyPr/>
                    <a:lstStyle/>
                    <a:p>
                      <a:r>
                        <a:rPr lang="en-US" sz="1000"/>
                        <a:t>23</a:t>
                      </a:r>
                    </a:p>
                  </a:txBody>
                  <a:tcPr/>
                </a:tc>
                <a:tc>
                  <a:txBody>
                    <a:bodyPr/>
                    <a:lstStyle/>
                    <a:p>
                      <a:r>
                        <a:rPr lang="en-US" sz="1000"/>
                        <a:t>2</a:t>
                      </a:r>
                    </a:p>
                  </a:txBody>
                  <a:tcPr/>
                </a:tc>
                <a:tc>
                  <a:txBody>
                    <a:bodyPr/>
                    <a:lstStyle/>
                    <a:p>
                      <a:r>
                        <a:rPr lang="en-US" sz="1000"/>
                        <a:t>0.0434 %</a:t>
                      </a:r>
                    </a:p>
                  </a:txBody>
                  <a:tcPr/>
                </a:tc>
                <a:extLst>
                  <a:ext uri="{0D108BD9-81ED-4DB2-BD59-A6C34878D82A}">
                    <a16:rowId xmlns:a16="http://schemas.microsoft.com/office/drawing/2014/main" val="2264944518"/>
                  </a:ext>
                </a:extLst>
              </a:tr>
              <a:tr h="370840">
                <a:tc>
                  <a:txBody>
                    <a:bodyPr/>
                    <a:lstStyle/>
                    <a:p>
                      <a:r>
                        <a:rPr lang="en-US" sz="1000"/>
                        <a:t>Orbea Argentina</a:t>
                      </a:r>
                    </a:p>
                  </a:txBody>
                  <a:tcPr/>
                </a:tc>
                <a:tc>
                  <a:txBody>
                    <a:bodyPr/>
                    <a:lstStyle/>
                    <a:p>
                      <a:r>
                        <a:rPr lang="en-US" sz="1000"/>
                        <a:t>62471</a:t>
                      </a:r>
                    </a:p>
                  </a:txBody>
                  <a:tcPr/>
                </a:tc>
                <a:tc>
                  <a:txBody>
                    <a:bodyPr/>
                    <a:lstStyle/>
                    <a:p>
                      <a:r>
                        <a:rPr lang="en-US" sz="1000"/>
                        <a:t>35</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3171213505"/>
                  </a:ext>
                </a:extLst>
              </a:tr>
              <a:tr h="370840">
                <a:tc>
                  <a:txBody>
                    <a:bodyPr/>
                    <a:lstStyle/>
                    <a:p>
                      <a:r>
                        <a:rPr lang="en-US" sz="1000"/>
                        <a:t>Trek Bicycle Argentina</a:t>
                      </a:r>
                    </a:p>
                  </a:txBody>
                  <a:tcPr/>
                </a:tc>
                <a:tc>
                  <a:txBody>
                    <a:bodyPr/>
                    <a:lstStyle/>
                    <a:p>
                      <a:r>
                        <a:rPr lang="en-US" sz="1000"/>
                        <a:t>31247</a:t>
                      </a:r>
                    </a:p>
                  </a:txBody>
                  <a:tcPr/>
                </a:tc>
                <a:tc>
                  <a:txBody>
                    <a:bodyPr/>
                    <a:lstStyle/>
                    <a:p>
                      <a:r>
                        <a:rPr lang="en-US" sz="1000"/>
                        <a:t>-11</a:t>
                      </a:r>
                    </a:p>
                  </a:txBody>
                  <a:tcPr/>
                </a:tc>
                <a:tc>
                  <a:txBody>
                    <a:bodyPr/>
                    <a:lstStyle/>
                    <a:p>
                      <a:r>
                        <a:rPr lang="en-US" sz="1000"/>
                        <a:t>15</a:t>
                      </a:r>
                    </a:p>
                  </a:txBody>
                  <a:tcPr/>
                </a:tc>
                <a:tc>
                  <a:txBody>
                    <a:bodyPr/>
                    <a:lstStyle/>
                    <a:p>
                      <a:r>
                        <a:rPr lang="en-US" sz="1000"/>
                        <a:t>409</a:t>
                      </a:r>
                    </a:p>
                  </a:txBody>
                  <a:tcPr/>
                </a:tc>
                <a:tc>
                  <a:txBody>
                    <a:bodyPr/>
                    <a:lstStyle/>
                    <a:p>
                      <a:r>
                        <a:rPr lang="en-US" sz="1000"/>
                        <a:t>5</a:t>
                      </a:r>
                    </a:p>
                  </a:txBody>
                  <a:tcPr/>
                </a:tc>
                <a:tc>
                  <a:txBody>
                    <a:bodyPr/>
                    <a:lstStyle/>
                    <a:p>
                      <a:r>
                        <a:rPr lang="en-US" sz="1000"/>
                        <a:t>13</a:t>
                      </a:r>
                    </a:p>
                  </a:txBody>
                  <a:tcPr/>
                </a:tc>
                <a:tc>
                  <a:txBody>
                    <a:bodyPr/>
                    <a:lstStyle/>
                    <a:p>
                      <a:r>
                        <a:rPr lang="en-US" sz="1000"/>
                        <a:t>1</a:t>
                      </a:r>
                    </a:p>
                  </a:txBody>
                  <a:tcPr/>
                </a:tc>
                <a:tc>
                  <a:txBody>
                    <a:bodyPr/>
                    <a:lstStyle/>
                    <a:p>
                      <a:r>
                        <a:rPr lang="en-US" sz="1000"/>
                        <a:t>0.0911 %</a:t>
                      </a:r>
                    </a:p>
                  </a:txBody>
                  <a:tcPr/>
                </a:tc>
                <a:extLst>
                  <a:ext uri="{0D108BD9-81ED-4DB2-BD59-A6C34878D82A}">
                    <a16:rowId xmlns:a16="http://schemas.microsoft.com/office/drawing/2014/main" val="2176195077"/>
                  </a:ext>
                </a:extLst>
              </a:tr>
              <a:tr h="370840">
                <a:tc>
                  <a:txBody>
                    <a:bodyPr/>
                    <a:lstStyle/>
                    <a:p>
                      <a:r>
                        <a:rPr lang="en-US" sz="1000"/>
                        <a:t>Giant Bicycles Argentina</a:t>
                      </a:r>
                    </a:p>
                  </a:txBody>
                  <a:tcPr/>
                </a:tc>
                <a:tc>
                  <a:txBody>
                    <a:bodyPr/>
                    <a:lstStyle/>
                    <a:p>
                      <a:r>
                        <a:rPr lang="en-US" sz="1000"/>
                        <a:t>19689</a:t>
                      </a:r>
                    </a:p>
                  </a:txBody>
                  <a:tcPr/>
                </a:tc>
                <a:tc>
                  <a:txBody>
                    <a:bodyPr/>
                    <a:lstStyle/>
                    <a:p>
                      <a:r>
                        <a:rPr lang="en-US" sz="1000"/>
                        <a:t>31</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1891731784"/>
                  </a:ext>
                </a:extLst>
              </a:tr>
              <a:tr h="370840">
                <a:tc>
                  <a:txBody>
                    <a:bodyPr/>
                    <a:lstStyle/>
                    <a:p>
                      <a:r>
                        <a:rPr lang="en-US" sz="1000"/>
                        <a:t>Cannondale Argentina</a:t>
                      </a:r>
                    </a:p>
                  </a:txBody>
                  <a:tcPr/>
                </a:tc>
                <a:tc>
                  <a:txBody>
                    <a:bodyPr/>
                    <a:lstStyle/>
                    <a:p>
                      <a:r>
                        <a:rPr lang="en-US" sz="1000"/>
                        <a:t>10428</a:t>
                      </a:r>
                    </a:p>
                  </a:txBody>
                  <a:tcPr/>
                </a:tc>
                <a:tc>
                  <a:txBody>
                    <a:bodyPr/>
                    <a:lstStyle/>
                    <a:p>
                      <a:r>
                        <a:rPr lang="en-US" sz="1000"/>
                        <a:t>5</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1891647930"/>
                  </a:ext>
                </a:extLst>
              </a:tr>
              <a:tr h="370840">
                <a:tc>
                  <a:txBody>
                    <a:bodyPr/>
                    <a:lstStyle/>
                    <a:p>
                      <a:r>
                        <a:rPr lang="en-US" sz="1000"/>
                        <a:t>Merida Bikes Argentina</a:t>
                      </a:r>
                    </a:p>
                  </a:txBody>
                  <a:tcPr/>
                </a:tc>
                <a:tc>
                  <a:txBody>
                    <a:bodyPr/>
                    <a:lstStyle/>
                    <a:p>
                      <a:r>
                        <a:rPr lang="en-US" sz="1000"/>
                        <a:t>6602</a:t>
                      </a:r>
                    </a:p>
                  </a:txBody>
                  <a:tcPr/>
                </a:tc>
                <a:tc>
                  <a:txBody>
                    <a:bodyPr/>
                    <a:lstStyle/>
                    <a:p>
                      <a:r>
                        <a:rPr lang="en-US" sz="1000"/>
                        <a:t>46</a:t>
                      </a:r>
                    </a:p>
                  </a:txBody>
                  <a:tcPr/>
                </a:tc>
                <a:tc>
                  <a:txBody>
                    <a:bodyPr/>
                    <a:lstStyle/>
                    <a:p>
                      <a:r>
                        <a:rPr lang="en-US" sz="1000"/>
                        <a:t>11</a:t>
                      </a:r>
                    </a:p>
                  </a:txBody>
                  <a:tcPr/>
                </a:tc>
                <a:tc>
                  <a:txBody>
                    <a:bodyPr/>
                    <a:lstStyle/>
                    <a:p>
                      <a:r>
                        <a:rPr lang="en-US" sz="1000"/>
                        <a:t>86</a:t>
                      </a:r>
                    </a:p>
                  </a:txBody>
                  <a:tcPr/>
                </a:tc>
                <a:tc>
                  <a:txBody>
                    <a:bodyPr/>
                    <a:lstStyle/>
                    <a:p>
                      <a:r>
                        <a:rPr lang="en-US" sz="1000"/>
                        <a:t>12</a:t>
                      </a:r>
                    </a:p>
                  </a:txBody>
                  <a:tcPr/>
                </a:tc>
                <a:tc>
                  <a:txBody>
                    <a:bodyPr/>
                    <a:lstStyle/>
                    <a:p>
                      <a:r>
                        <a:rPr lang="en-US" sz="1000"/>
                        <a:t>6</a:t>
                      </a:r>
                    </a:p>
                  </a:txBody>
                  <a:tcPr/>
                </a:tc>
                <a:tc>
                  <a:txBody>
                    <a:bodyPr/>
                    <a:lstStyle/>
                    <a:p>
                      <a:r>
                        <a:rPr lang="en-US" sz="1000"/>
                        <a:t>0</a:t>
                      </a:r>
                    </a:p>
                  </a:txBody>
                  <a:tcPr/>
                </a:tc>
                <a:tc>
                  <a:txBody>
                    <a:bodyPr/>
                    <a:lstStyle/>
                    <a:p>
                      <a:r>
                        <a:rPr lang="en-US" sz="1000"/>
                        <a:t>0.1437 %</a:t>
                      </a:r>
                    </a:p>
                  </a:txBody>
                  <a:tcPr/>
                </a:tc>
                <a:extLst>
                  <a:ext uri="{0D108BD9-81ED-4DB2-BD59-A6C34878D82A}">
                    <a16:rowId xmlns:a16="http://schemas.microsoft.com/office/drawing/2014/main" val="2396709433"/>
                  </a:ext>
                </a:extLst>
              </a:tr>
              <a:tr h="370840">
                <a:tc>
                  <a:txBody>
                    <a:bodyPr/>
                    <a:lstStyle/>
                    <a:p>
                      <a:r>
                        <a:rPr lang="en-US" sz="1000"/>
                        <a:t>Cervelo Argentina</a:t>
                      </a:r>
                    </a:p>
                  </a:txBody>
                  <a:tcPr/>
                </a:tc>
                <a:tc>
                  <a:txBody>
                    <a:bodyPr/>
                    <a:lstStyle/>
                    <a:p>
                      <a:r>
                        <a:rPr lang="en-US" sz="1000"/>
                        <a:t>2440</a:t>
                      </a:r>
                    </a:p>
                  </a:txBody>
                  <a:tcPr/>
                </a:tc>
                <a:tc>
                  <a:txBody>
                    <a:bodyPr/>
                    <a:lstStyle/>
                    <a:p>
                      <a:r>
                        <a:rPr lang="en-US" sz="1000"/>
                        <a:t>23</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110901999"/>
                  </a:ext>
                </a:extLst>
              </a:tr>
            </a:tbl>
          </a:graphicData>
        </a:graphic>
      </p:graphicFrame>
      <p:sp>
        <p:nvSpPr>
          <p:cNvPr id="4" name="Text Placeholder 3">
            <a:extLst>
              <a:ext uri="{FF2B5EF4-FFF2-40B4-BE49-F238E27FC236}">
                <a16:creationId xmlns:a16="http://schemas.microsoft.com/office/drawing/2014/main" id="{167A8F21-0EA9-4D5C-A144-3D734CD44E2B}"/>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9543987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5762B-3E5A-48EA-941F-DCB9885D00B2}"/>
              </a:ext>
            </a:extLst>
          </p:cNvPr>
          <p:cNvSpPr>
            <a:spLocks noGrp="1"/>
          </p:cNvSpPr>
          <p:nvPr>
            <p:ph type="title"/>
          </p:nvPr>
        </p:nvSpPr>
        <p:spPr/>
        <p:txBody>
          <a:bodyPr/>
          <a:lstStyle/>
          <a:p>
            <a:r>
              <a:rPr lang="en-US"/>
              <a:t>Facebook Key Metrics Radar | Scott</a:t>
            </a:r>
          </a:p>
        </p:txBody>
      </p:sp>
      <p:graphicFrame>
        <p:nvGraphicFramePr>
          <p:cNvPr id="6" name="Chart Placeholder 5">
            <a:extLst>
              <a:ext uri="{FF2B5EF4-FFF2-40B4-BE49-F238E27FC236}">
                <a16:creationId xmlns:a16="http://schemas.microsoft.com/office/drawing/2014/main" id="{EDFBF078-4541-4038-861C-0A2C91A6F97A}"/>
              </a:ext>
            </a:extLst>
          </p:cNvPr>
          <p:cNvGraphicFramePr>
            <a:graphicFrameLocks noGrp="1"/>
          </p:cNvGraphicFramePr>
          <p:nvPr>
            <p:ph type="chart" sz="quarter" idx="13"/>
            <p:extLst>
              <p:ext uri="{D42A27DB-BD31-4B8C-83A1-F6EECF244321}">
                <p14:modId xmlns:p14="http://schemas.microsoft.com/office/powerpoint/2010/main" val="29368843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325247-CADA-4B21-98F9-FE4B8E470FAF}"/>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E3BEBB18-2FC0-4989-89DF-645555C690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29672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90D44-4EB3-419E-9400-AD6609F6518B}"/>
              </a:ext>
            </a:extLst>
          </p:cNvPr>
          <p:cNvSpPr>
            <a:spLocks noGrp="1"/>
          </p:cNvSpPr>
          <p:nvPr>
            <p:ph type="title"/>
          </p:nvPr>
        </p:nvSpPr>
        <p:spPr/>
        <p:txBody>
          <a:bodyPr/>
          <a:lstStyle/>
          <a:p>
            <a:r>
              <a:rPr lang="en-US"/>
              <a:t>Facebook Page Likes Total | Scott</a:t>
            </a:r>
          </a:p>
        </p:txBody>
      </p:sp>
      <p:graphicFrame>
        <p:nvGraphicFramePr>
          <p:cNvPr id="6" name="Chart Placeholder 5">
            <a:extLst>
              <a:ext uri="{FF2B5EF4-FFF2-40B4-BE49-F238E27FC236}">
                <a16:creationId xmlns:a16="http://schemas.microsoft.com/office/drawing/2014/main" id="{537854E4-492E-46F8-89A0-58E70CA63CBF}"/>
              </a:ext>
            </a:extLst>
          </p:cNvPr>
          <p:cNvGraphicFramePr>
            <a:graphicFrameLocks noGrp="1"/>
          </p:cNvGraphicFramePr>
          <p:nvPr>
            <p:ph type="chart" sz="quarter" idx="13"/>
            <p:extLst>
              <p:ext uri="{D42A27DB-BD31-4B8C-83A1-F6EECF244321}">
                <p14:modId xmlns:p14="http://schemas.microsoft.com/office/powerpoint/2010/main" val="35718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107EB7-8609-457F-9E21-C06243921B16}"/>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7009699A-8062-4646-B662-331D07F468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37327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41E5A-9F3E-4CC0-8D6B-F951A98CC03B}"/>
              </a:ext>
            </a:extLst>
          </p:cNvPr>
          <p:cNvSpPr>
            <a:spLocks noGrp="1"/>
          </p:cNvSpPr>
          <p:nvPr>
            <p:ph type="title"/>
          </p:nvPr>
        </p:nvSpPr>
        <p:spPr/>
        <p:txBody>
          <a:bodyPr/>
          <a:lstStyle/>
          <a:p>
            <a:r>
              <a:rPr lang="en-US"/>
              <a:t>Facebook Fans Change | Scott</a:t>
            </a:r>
          </a:p>
        </p:txBody>
      </p:sp>
      <p:graphicFrame>
        <p:nvGraphicFramePr>
          <p:cNvPr id="6" name="Chart Placeholder 5">
            <a:extLst>
              <a:ext uri="{FF2B5EF4-FFF2-40B4-BE49-F238E27FC236}">
                <a16:creationId xmlns:a16="http://schemas.microsoft.com/office/drawing/2014/main" id="{FEA5D04A-A4F4-49AD-9D93-340886554C2D}"/>
              </a:ext>
            </a:extLst>
          </p:cNvPr>
          <p:cNvGraphicFramePr>
            <a:graphicFrameLocks noGrp="1"/>
          </p:cNvGraphicFramePr>
          <p:nvPr>
            <p:ph type="chart" sz="quarter" idx="13"/>
            <p:extLst>
              <p:ext uri="{D42A27DB-BD31-4B8C-83A1-F6EECF244321}">
                <p14:modId xmlns:p14="http://schemas.microsoft.com/office/powerpoint/2010/main" val="41997748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F06FE4-76EB-409D-A37E-195097C95492}"/>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637429E9-02AF-4256-9B96-EB3B8BD5D4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73256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70B45-6394-4BD2-A2D2-5491326F92FA}"/>
              </a:ext>
            </a:extLst>
          </p:cNvPr>
          <p:cNvSpPr>
            <a:spLocks noGrp="1"/>
          </p:cNvSpPr>
          <p:nvPr>
            <p:ph type="title"/>
          </p:nvPr>
        </p:nvSpPr>
        <p:spPr/>
        <p:txBody>
          <a:bodyPr/>
          <a:lstStyle/>
          <a:p>
            <a:r>
              <a:rPr lang="en-US"/>
              <a:t>Facebook Fans Change Per Weekday | Scott</a:t>
            </a:r>
          </a:p>
        </p:txBody>
      </p:sp>
      <p:graphicFrame>
        <p:nvGraphicFramePr>
          <p:cNvPr id="6" name="Chart Placeholder 5">
            <a:extLst>
              <a:ext uri="{FF2B5EF4-FFF2-40B4-BE49-F238E27FC236}">
                <a16:creationId xmlns:a16="http://schemas.microsoft.com/office/drawing/2014/main" id="{B92C1878-DC66-4193-B77A-0CF321311F3E}"/>
              </a:ext>
            </a:extLst>
          </p:cNvPr>
          <p:cNvGraphicFramePr>
            <a:graphicFrameLocks noGrp="1"/>
          </p:cNvGraphicFramePr>
          <p:nvPr>
            <p:ph type="chart" sz="quarter" idx="13"/>
            <p:extLst>
              <p:ext uri="{D42A27DB-BD31-4B8C-83A1-F6EECF244321}">
                <p14:modId xmlns:p14="http://schemas.microsoft.com/office/powerpoint/2010/main" val="17940747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ED8E1C-6BFD-46BF-97CE-65832FC27839}"/>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A77B6904-5583-4619-BD12-115B439208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8370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B16F3-F9B3-4EED-BCA7-A1B4A054A71C}"/>
              </a:ext>
            </a:extLst>
          </p:cNvPr>
          <p:cNvSpPr>
            <a:spLocks noGrp="1"/>
          </p:cNvSpPr>
          <p:nvPr>
            <p:ph type="title"/>
          </p:nvPr>
        </p:nvSpPr>
        <p:spPr/>
        <p:txBody>
          <a:bodyPr/>
          <a:lstStyle/>
          <a:p>
            <a:r>
              <a:rPr lang="en-US"/>
              <a:t>Facebook Fans Change Rate | Scott</a:t>
            </a:r>
          </a:p>
        </p:txBody>
      </p:sp>
      <p:graphicFrame>
        <p:nvGraphicFramePr>
          <p:cNvPr id="6" name="Chart Placeholder 5">
            <a:extLst>
              <a:ext uri="{FF2B5EF4-FFF2-40B4-BE49-F238E27FC236}">
                <a16:creationId xmlns:a16="http://schemas.microsoft.com/office/drawing/2014/main" id="{AC113191-52E0-49D7-91B7-216DFB7CEFE9}"/>
              </a:ext>
            </a:extLst>
          </p:cNvPr>
          <p:cNvGraphicFramePr>
            <a:graphicFrameLocks noGrp="1"/>
          </p:cNvGraphicFramePr>
          <p:nvPr>
            <p:ph type="chart" sz="quarter" idx="13"/>
            <p:extLst>
              <p:ext uri="{D42A27DB-BD31-4B8C-83A1-F6EECF244321}">
                <p14:modId xmlns:p14="http://schemas.microsoft.com/office/powerpoint/2010/main" val="29533372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289B5A-060B-4F58-A9D3-99EAB60EFF1F}"/>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B7E06428-8BF6-4ECE-B7DC-DE2F118255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37019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664C1-F153-4C8B-BFB6-CF48B720791A}"/>
              </a:ext>
            </a:extLst>
          </p:cNvPr>
          <p:cNvSpPr>
            <a:spLocks noGrp="1"/>
          </p:cNvSpPr>
          <p:nvPr>
            <p:ph type="title"/>
          </p:nvPr>
        </p:nvSpPr>
        <p:spPr/>
        <p:txBody>
          <a:bodyPr/>
          <a:lstStyle/>
          <a:p>
            <a:r>
              <a:rPr lang="en-US"/>
              <a:t>Facebook Own Posts | Scott</a:t>
            </a:r>
          </a:p>
        </p:txBody>
      </p:sp>
      <p:graphicFrame>
        <p:nvGraphicFramePr>
          <p:cNvPr id="6" name="Chart Placeholder 5">
            <a:extLst>
              <a:ext uri="{FF2B5EF4-FFF2-40B4-BE49-F238E27FC236}">
                <a16:creationId xmlns:a16="http://schemas.microsoft.com/office/drawing/2014/main" id="{7F2BA76B-4C4D-4C00-9322-CB65B7E22DF3}"/>
              </a:ext>
            </a:extLst>
          </p:cNvPr>
          <p:cNvGraphicFramePr>
            <a:graphicFrameLocks noGrp="1"/>
          </p:cNvGraphicFramePr>
          <p:nvPr>
            <p:ph type="chart" sz="quarter" idx="13"/>
            <p:extLst>
              <p:ext uri="{D42A27DB-BD31-4B8C-83A1-F6EECF244321}">
                <p14:modId xmlns:p14="http://schemas.microsoft.com/office/powerpoint/2010/main" val="2961490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A048AD-6DE6-43F7-AFDE-2AAE46444233}"/>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E36A34A4-0F21-467A-9281-77D9E2BD77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69315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A4FA3-51B0-4C67-996B-118DD3BDD48A}"/>
              </a:ext>
            </a:extLst>
          </p:cNvPr>
          <p:cNvSpPr>
            <a:spLocks noGrp="1"/>
          </p:cNvSpPr>
          <p:nvPr>
            <p:ph type="title"/>
          </p:nvPr>
        </p:nvSpPr>
        <p:spPr/>
        <p:txBody>
          <a:bodyPr/>
          <a:lstStyle/>
          <a:p>
            <a:r>
              <a:rPr lang="en-US"/>
              <a:t>Facebook Own Posts By Hour | Scott</a:t>
            </a:r>
          </a:p>
        </p:txBody>
      </p:sp>
      <p:graphicFrame>
        <p:nvGraphicFramePr>
          <p:cNvPr id="6" name="Chart Placeholder 5">
            <a:extLst>
              <a:ext uri="{FF2B5EF4-FFF2-40B4-BE49-F238E27FC236}">
                <a16:creationId xmlns:a16="http://schemas.microsoft.com/office/drawing/2014/main" id="{C3797945-40F1-47C7-8A5A-A0ADB11E31E1}"/>
              </a:ext>
            </a:extLst>
          </p:cNvPr>
          <p:cNvGraphicFramePr>
            <a:graphicFrameLocks noGrp="1"/>
          </p:cNvGraphicFramePr>
          <p:nvPr>
            <p:ph type="chart" sz="quarter" idx="13"/>
            <p:extLst>
              <p:ext uri="{D42A27DB-BD31-4B8C-83A1-F6EECF244321}">
                <p14:modId xmlns:p14="http://schemas.microsoft.com/office/powerpoint/2010/main" val="37195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E613BB-6744-4EA8-9440-1C046060905F}"/>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C703CC98-6065-4D30-BA4C-298EF55942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76782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18F45-4F1C-48EB-BF0B-A9D1B6DF3A5D}"/>
              </a:ext>
            </a:extLst>
          </p:cNvPr>
          <p:cNvSpPr>
            <a:spLocks noGrp="1"/>
          </p:cNvSpPr>
          <p:nvPr>
            <p:ph type="title"/>
          </p:nvPr>
        </p:nvSpPr>
        <p:spPr/>
        <p:txBody>
          <a:bodyPr/>
          <a:lstStyle/>
          <a:p>
            <a:r>
              <a:rPr lang="en-US"/>
              <a:t>Facebook Own Posts By Weekday | Scott</a:t>
            </a:r>
          </a:p>
        </p:txBody>
      </p:sp>
      <p:graphicFrame>
        <p:nvGraphicFramePr>
          <p:cNvPr id="6" name="Chart Placeholder 5">
            <a:extLst>
              <a:ext uri="{FF2B5EF4-FFF2-40B4-BE49-F238E27FC236}">
                <a16:creationId xmlns:a16="http://schemas.microsoft.com/office/drawing/2014/main" id="{46CC3B09-09AA-4DC3-9973-3EE82DA223A0}"/>
              </a:ext>
            </a:extLst>
          </p:cNvPr>
          <p:cNvGraphicFramePr>
            <a:graphicFrameLocks noGrp="1"/>
          </p:cNvGraphicFramePr>
          <p:nvPr>
            <p:ph type="chart" sz="quarter" idx="13"/>
            <p:extLst>
              <p:ext uri="{D42A27DB-BD31-4B8C-83A1-F6EECF244321}">
                <p14:modId xmlns:p14="http://schemas.microsoft.com/office/powerpoint/2010/main" val="23999365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E83C9B-1ADA-4EBB-B57E-A4DF35F2FA82}"/>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99912B61-811E-403E-B386-794150089C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80759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3ABC8-1EC7-4F8E-B4A6-252CFF89673F}"/>
              </a:ext>
            </a:extLst>
          </p:cNvPr>
          <p:cNvSpPr>
            <a:spLocks noGrp="1"/>
          </p:cNvSpPr>
          <p:nvPr>
            <p:ph type="title"/>
          </p:nvPr>
        </p:nvSpPr>
        <p:spPr/>
        <p:txBody>
          <a:bodyPr/>
          <a:lstStyle/>
          <a:p>
            <a:r>
              <a:rPr lang="en-US"/>
              <a:t>Facebook Interactions Distribution | Scott</a:t>
            </a:r>
          </a:p>
        </p:txBody>
      </p:sp>
      <p:graphicFrame>
        <p:nvGraphicFramePr>
          <p:cNvPr id="6" name="Chart Placeholder 5">
            <a:extLst>
              <a:ext uri="{FF2B5EF4-FFF2-40B4-BE49-F238E27FC236}">
                <a16:creationId xmlns:a16="http://schemas.microsoft.com/office/drawing/2014/main" id="{5D5381BA-1082-4AB5-BDD7-BAB36F02EC78}"/>
              </a:ext>
            </a:extLst>
          </p:cNvPr>
          <p:cNvGraphicFramePr>
            <a:graphicFrameLocks noGrp="1"/>
          </p:cNvGraphicFramePr>
          <p:nvPr>
            <p:ph type="chart" sz="quarter" idx="13"/>
            <p:extLst>
              <p:ext uri="{D42A27DB-BD31-4B8C-83A1-F6EECF244321}">
                <p14:modId xmlns:p14="http://schemas.microsoft.com/office/powerpoint/2010/main" val="14302226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74916F-20AD-423C-B063-A8878C3F729C}"/>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C354C746-7EC4-48C4-B180-073ADD1AA7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86745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DF4C6-55F0-4CEC-8549-3A6599A4C1FA}"/>
              </a:ext>
            </a:extLst>
          </p:cNvPr>
          <p:cNvSpPr>
            <a:spLocks noGrp="1"/>
          </p:cNvSpPr>
          <p:nvPr>
            <p:ph type="title"/>
          </p:nvPr>
        </p:nvSpPr>
        <p:spPr/>
        <p:txBody>
          <a:bodyPr/>
          <a:lstStyle/>
          <a:p>
            <a:r>
              <a:rPr lang="en-US"/>
              <a:t>Facebook Post Type Distribution Per Profile | Scott</a:t>
            </a:r>
          </a:p>
        </p:txBody>
      </p:sp>
      <p:graphicFrame>
        <p:nvGraphicFramePr>
          <p:cNvPr id="6" name="Chart Placeholder 5">
            <a:extLst>
              <a:ext uri="{FF2B5EF4-FFF2-40B4-BE49-F238E27FC236}">
                <a16:creationId xmlns:a16="http://schemas.microsoft.com/office/drawing/2014/main" id="{70A4DF01-3D72-4FAA-ADCC-C382AA4E795A}"/>
              </a:ext>
            </a:extLst>
          </p:cNvPr>
          <p:cNvGraphicFramePr>
            <a:graphicFrameLocks noGrp="1"/>
          </p:cNvGraphicFramePr>
          <p:nvPr>
            <p:ph type="chart" sz="quarter" idx="13"/>
            <p:extLst>
              <p:ext uri="{D42A27DB-BD31-4B8C-83A1-F6EECF244321}">
                <p14:modId xmlns:p14="http://schemas.microsoft.com/office/powerpoint/2010/main" val="24499598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387EA8-3D84-49BC-9FA9-1A191EE921C6}"/>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781E60F8-2A39-43DD-BB35-B8CB3C190A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29206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A69FC-1E63-4A67-9DCF-87AAC2B3E80F}"/>
              </a:ext>
            </a:extLst>
          </p:cNvPr>
          <p:cNvSpPr>
            <a:spLocks noGrp="1"/>
          </p:cNvSpPr>
          <p:nvPr>
            <p:ph type="title"/>
          </p:nvPr>
        </p:nvSpPr>
        <p:spPr/>
        <p:txBody>
          <a:bodyPr/>
          <a:lstStyle/>
          <a:p>
            <a:r>
              <a:rPr lang="en-US"/>
              <a:t>Facebook Interaction Rate By Weekday | Scott</a:t>
            </a:r>
          </a:p>
        </p:txBody>
      </p:sp>
      <p:graphicFrame>
        <p:nvGraphicFramePr>
          <p:cNvPr id="6" name="Chart Placeholder 5">
            <a:extLst>
              <a:ext uri="{FF2B5EF4-FFF2-40B4-BE49-F238E27FC236}">
                <a16:creationId xmlns:a16="http://schemas.microsoft.com/office/drawing/2014/main" id="{2AFA1B2F-C201-43B7-AE72-03DA7C644C2A}"/>
              </a:ext>
            </a:extLst>
          </p:cNvPr>
          <p:cNvGraphicFramePr>
            <a:graphicFrameLocks noGrp="1"/>
          </p:cNvGraphicFramePr>
          <p:nvPr>
            <p:ph type="chart" sz="quarter" idx="13"/>
            <p:extLst>
              <p:ext uri="{D42A27DB-BD31-4B8C-83A1-F6EECF244321}">
                <p14:modId xmlns:p14="http://schemas.microsoft.com/office/powerpoint/2010/main" val="9679316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04CFF4-A617-471E-A221-ECE089C67DA5}"/>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D80C83B7-ECB8-442D-8F0C-6F6DAC9B11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01661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90252-7000-454C-A648-3B95B6A086E7}"/>
              </a:ext>
            </a:extLst>
          </p:cNvPr>
          <p:cNvSpPr>
            <a:spLocks noGrp="1"/>
          </p:cNvSpPr>
          <p:nvPr>
            <p:ph type="title"/>
          </p:nvPr>
        </p:nvSpPr>
        <p:spPr/>
        <p:txBody>
          <a:bodyPr/>
          <a:lstStyle/>
          <a:p>
            <a:r>
              <a:rPr lang="en-US"/>
              <a:t>Facebook Interaction Rate | Scott</a:t>
            </a:r>
          </a:p>
        </p:txBody>
      </p:sp>
      <p:graphicFrame>
        <p:nvGraphicFramePr>
          <p:cNvPr id="6" name="Chart Placeholder 5">
            <a:extLst>
              <a:ext uri="{FF2B5EF4-FFF2-40B4-BE49-F238E27FC236}">
                <a16:creationId xmlns:a16="http://schemas.microsoft.com/office/drawing/2014/main" id="{F4C1FB7F-6B90-4197-97D4-BC7E55E641FA}"/>
              </a:ext>
            </a:extLst>
          </p:cNvPr>
          <p:cNvGraphicFramePr>
            <a:graphicFrameLocks noGrp="1"/>
          </p:cNvGraphicFramePr>
          <p:nvPr>
            <p:ph type="chart" sz="quarter" idx="13"/>
            <p:extLst>
              <p:ext uri="{D42A27DB-BD31-4B8C-83A1-F6EECF244321}">
                <p14:modId xmlns:p14="http://schemas.microsoft.com/office/powerpoint/2010/main" val="7937428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E3BFA0-D1D7-4809-975C-AC377628C3C0}"/>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1E42F09E-D177-4CF3-9F1B-3442073F37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71864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8BC33-8480-4CBA-B2AA-7A6DFCD9D616}"/>
              </a:ext>
            </a:extLst>
          </p:cNvPr>
          <p:cNvSpPr>
            <a:spLocks noGrp="1"/>
          </p:cNvSpPr>
          <p:nvPr>
            <p:ph type="title"/>
          </p:nvPr>
        </p:nvSpPr>
        <p:spPr/>
        <p:txBody>
          <a:bodyPr/>
          <a:lstStyle/>
          <a:p>
            <a:r>
              <a:rPr lang="en-US"/>
              <a:t>Facebook Interaction Rate By Post Type | Scott</a:t>
            </a:r>
          </a:p>
        </p:txBody>
      </p:sp>
      <p:graphicFrame>
        <p:nvGraphicFramePr>
          <p:cNvPr id="6" name="Chart Placeholder 5">
            <a:extLst>
              <a:ext uri="{FF2B5EF4-FFF2-40B4-BE49-F238E27FC236}">
                <a16:creationId xmlns:a16="http://schemas.microsoft.com/office/drawing/2014/main" id="{25EA8230-64C8-4AEF-A0E2-3CB42306DFE6}"/>
              </a:ext>
            </a:extLst>
          </p:cNvPr>
          <p:cNvGraphicFramePr>
            <a:graphicFrameLocks noGrp="1"/>
          </p:cNvGraphicFramePr>
          <p:nvPr>
            <p:ph type="chart" sz="quarter" idx="13"/>
            <p:extLst>
              <p:ext uri="{D42A27DB-BD31-4B8C-83A1-F6EECF244321}">
                <p14:modId xmlns:p14="http://schemas.microsoft.com/office/powerpoint/2010/main" val="34734140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BCA3E1-7A04-41B5-B6D2-13DFC32818D1}"/>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87741266-CEE2-4506-9F76-8D178F9CA3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69481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5B65-EF4F-4CB9-A0D1-23067816E1E6}"/>
              </a:ext>
            </a:extLst>
          </p:cNvPr>
          <p:cNvSpPr>
            <a:spLocks noGrp="1"/>
          </p:cNvSpPr>
          <p:nvPr>
            <p:ph type="title"/>
          </p:nvPr>
        </p:nvSpPr>
        <p:spPr/>
        <p:txBody>
          <a:bodyPr/>
          <a:lstStyle/>
          <a:p>
            <a:r>
              <a:rPr lang="en-US"/>
              <a:t>Facebook Interaction Rate By Hour | Scott</a:t>
            </a:r>
          </a:p>
        </p:txBody>
      </p:sp>
      <p:graphicFrame>
        <p:nvGraphicFramePr>
          <p:cNvPr id="6" name="Chart Placeholder 5">
            <a:extLst>
              <a:ext uri="{FF2B5EF4-FFF2-40B4-BE49-F238E27FC236}">
                <a16:creationId xmlns:a16="http://schemas.microsoft.com/office/drawing/2014/main" id="{99F16611-03A5-4E29-AD82-9AB1356C524A}"/>
              </a:ext>
            </a:extLst>
          </p:cNvPr>
          <p:cNvGraphicFramePr>
            <a:graphicFrameLocks noGrp="1"/>
          </p:cNvGraphicFramePr>
          <p:nvPr>
            <p:ph type="chart" sz="quarter" idx="13"/>
            <p:extLst>
              <p:ext uri="{D42A27DB-BD31-4B8C-83A1-F6EECF244321}">
                <p14:modId xmlns:p14="http://schemas.microsoft.com/office/powerpoint/2010/main" val="18875784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117F94-F5D8-4FFA-AF5A-FE7C3B1A2668}"/>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6BF719EB-60AE-4C4C-AB6C-31260CFEDE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25911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F9742-DB14-4CE5-9889-D69DCCB89905}"/>
              </a:ext>
            </a:extLst>
          </p:cNvPr>
          <p:cNvSpPr>
            <a:spLocks noGrp="1"/>
          </p:cNvSpPr>
          <p:nvPr>
            <p:ph type="title"/>
          </p:nvPr>
        </p:nvSpPr>
        <p:spPr/>
        <p:txBody>
          <a:bodyPr/>
          <a:lstStyle/>
          <a:p>
            <a:r>
              <a:rPr lang="en-US"/>
              <a:t>Facebook Hashtag Detection | Scott</a:t>
            </a:r>
          </a:p>
        </p:txBody>
      </p:sp>
      <p:graphicFrame>
        <p:nvGraphicFramePr>
          <p:cNvPr id="5" name="Table Placeholder 4">
            <a:extLst>
              <a:ext uri="{FF2B5EF4-FFF2-40B4-BE49-F238E27FC236}">
                <a16:creationId xmlns:a16="http://schemas.microsoft.com/office/drawing/2014/main" id="{959B8D27-BE80-4812-9DBD-91B2E0AED1ED}"/>
              </a:ext>
            </a:extLst>
          </p:cNvPr>
          <p:cNvGraphicFramePr>
            <a:graphicFrameLocks noGrp="1"/>
          </p:cNvGraphicFramePr>
          <p:nvPr>
            <p:ph type="tbl" sz="quarter" idx="13"/>
            <p:extLst>
              <p:ext uri="{D42A27DB-BD31-4B8C-83A1-F6EECF244321}">
                <p14:modId xmlns:p14="http://schemas.microsoft.com/office/powerpoint/2010/main" val="1053400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34665251"/>
                    </a:ext>
                  </a:extLst>
                </a:gridCol>
                <a:gridCol w="1152144">
                  <a:extLst>
                    <a:ext uri="{9D8B030D-6E8A-4147-A177-3AD203B41FA5}">
                      <a16:colId xmlns:a16="http://schemas.microsoft.com/office/drawing/2014/main" val="583324335"/>
                    </a:ext>
                  </a:extLst>
                </a:gridCol>
                <a:gridCol w="1152144">
                  <a:extLst>
                    <a:ext uri="{9D8B030D-6E8A-4147-A177-3AD203B41FA5}">
                      <a16:colId xmlns:a16="http://schemas.microsoft.com/office/drawing/2014/main" val="3712912891"/>
                    </a:ext>
                  </a:extLst>
                </a:gridCol>
                <a:gridCol w="1152144">
                  <a:extLst>
                    <a:ext uri="{9D8B030D-6E8A-4147-A177-3AD203B41FA5}">
                      <a16:colId xmlns:a16="http://schemas.microsoft.com/office/drawing/2014/main" val="782075789"/>
                    </a:ext>
                  </a:extLst>
                </a:gridCol>
                <a:gridCol w="1152144">
                  <a:extLst>
                    <a:ext uri="{9D8B030D-6E8A-4147-A177-3AD203B41FA5}">
                      <a16:colId xmlns:a16="http://schemas.microsoft.com/office/drawing/2014/main" val="2353328558"/>
                    </a:ext>
                  </a:extLst>
                </a:gridCol>
                <a:gridCol w="1152144">
                  <a:extLst>
                    <a:ext uri="{9D8B030D-6E8A-4147-A177-3AD203B41FA5}">
                      <a16:colId xmlns:a16="http://schemas.microsoft.com/office/drawing/2014/main" val="3190682189"/>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877180754"/>
                  </a:ext>
                </a:extLst>
              </a:tr>
              <a:tr h="370840">
                <a:tc>
                  <a:txBody>
                    <a:bodyPr/>
                    <a:lstStyle/>
                    <a:p>
                      <a:r>
                        <a:rPr lang="en-US" sz="1000"/>
                        <a:t>#SCOTTbikes</a:t>
                      </a:r>
                    </a:p>
                  </a:txBody>
                  <a:tcPr/>
                </a:tc>
                <a:tc>
                  <a:txBody>
                    <a:bodyPr/>
                    <a:lstStyle/>
                    <a:p>
                      <a:r>
                        <a:rPr lang="en-US" sz="1000"/>
                        <a:t>26</a:t>
                      </a:r>
                    </a:p>
                  </a:txBody>
                  <a:tcPr/>
                </a:tc>
                <a:tc>
                  <a:txBody>
                    <a:bodyPr/>
                    <a:lstStyle/>
                    <a:p>
                      <a:r>
                        <a:rPr lang="en-US" sz="1000"/>
                        <a:t>35.076923076923</a:t>
                      </a:r>
                    </a:p>
                  </a:txBody>
                  <a:tcPr/>
                </a:tc>
                <a:tc>
                  <a:txBody>
                    <a:bodyPr/>
                    <a:lstStyle/>
                    <a:p>
                      <a:r>
                        <a:rPr lang="en-US" sz="1000"/>
                        <a:t>1.3461538461538</a:t>
                      </a:r>
                    </a:p>
                  </a:txBody>
                  <a:tcPr/>
                </a:tc>
                <a:tc>
                  <a:txBody>
                    <a:bodyPr/>
                    <a:lstStyle/>
                    <a:p>
                      <a:r>
                        <a:rPr lang="en-US" sz="1000"/>
                        <a:t>0.84615384615385</a:t>
                      </a:r>
                    </a:p>
                  </a:txBody>
                  <a:tcPr/>
                </a:tc>
                <a:tc>
                  <a:txBody>
                    <a:bodyPr/>
                    <a:lstStyle/>
                    <a:p>
                      <a:r>
                        <a:rPr lang="en-US" sz="1000"/>
                        <a:t>37.269230769231</a:t>
                      </a:r>
                    </a:p>
                  </a:txBody>
                  <a:tcPr/>
                </a:tc>
                <a:extLst>
                  <a:ext uri="{0D108BD9-81ED-4DB2-BD59-A6C34878D82A}">
                    <a16:rowId xmlns:a16="http://schemas.microsoft.com/office/drawing/2014/main" val="2331850249"/>
                  </a:ext>
                </a:extLst>
              </a:tr>
              <a:tr h="370840">
                <a:tc>
                  <a:txBody>
                    <a:bodyPr/>
                    <a:lstStyle/>
                    <a:p>
                      <a:r>
                        <a:rPr lang="en-US" sz="1000"/>
                        <a:t>#SCOTTargentina</a:t>
                      </a:r>
                    </a:p>
                  </a:txBody>
                  <a:tcPr/>
                </a:tc>
                <a:tc>
                  <a:txBody>
                    <a:bodyPr/>
                    <a:lstStyle/>
                    <a:p>
                      <a:r>
                        <a:rPr lang="en-US" sz="1000"/>
                        <a:t>26</a:t>
                      </a:r>
                    </a:p>
                  </a:txBody>
                  <a:tcPr/>
                </a:tc>
                <a:tc>
                  <a:txBody>
                    <a:bodyPr/>
                    <a:lstStyle/>
                    <a:p>
                      <a:r>
                        <a:rPr lang="en-US" sz="1000"/>
                        <a:t>35.076923076923</a:t>
                      </a:r>
                    </a:p>
                  </a:txBody>
                  <a:tcPr/>
                </a:tc>
                <a:tc>
                  <a:txBody>
                    <a:bodyPr/>
                    <a:lstStyle/>
                    <a:p>
                      <a:r>
                        <a:rPr lang="en-US" sz="1000"/>
                        <a:t>1.3461538461538</a:t>
                      </a:r>
                    </a:p>
                  </a:txBody>
                  <a:tcPr/>
                </a:tc>
                <a:tc>
                  <a:txBody>
                    <a:bodyPr/>
                    <a:lstStyle/>
                    <a:p>
                      <a:r>
                        <a:rPr lang="en-US" sz="1000"/>
                        <a:t>0.84615384615385</a:t>
                      </a:r>
                    </a:p>
                  </a:txBody>
                  <a:tcPr/>
                </a:tc>
                <a:tc>
                  <a:txBody>
                    <a:bodyPr/>
                    <a:lstStyle/>
                    <a:p>
                      <a:r>
                        <a:rPr lang="en-US" sz="1000"/>
                        <a:t>37.269230769231</a:t>
                      </a:r>
                    </a:p>
                  </a:txBody>
                  <a:tcPr/>
                </a:tc>
                <a:extLst>
                  <a:ext uri="{0D108BD9-81ED-4DB2-BD59-A6C34878D82A}">
                    <a16:rowId xmlns:a16="http://schemas.microsoft.com/office/drawing/2014/main" val="2305785961"/>
                  </a:ext>
                </a:extLst>
              </a:tr>
              <a:tr h="370840">
                <a:tc>
                  <a:txBody>
                    <a:bodyPr/>
                    <a:lstStyle/>
                    <a:p>
                      <a:r>
                        <a:rPr lang="en-US" sz="1000"/>
                        <a:t>#racedtowin</a:t>
                      </a:r>
                    </a:p>
                  </a:txBody>
                  <a:tcPr/>
                </a:tc>
                <a:tc>
                  <a:txBody>
                    <a:bodyPr/>
                    <a:lstStyle/>
                    <a:p>
                      <a:r>
                        <a:rPr lang="en-US" sz="1000"/>
                        <a:t>10</a:t>
                      </a:r>
                    </a:p>
                  </a:txBody>
                  <a:tcPr/>
                </a:tc>
                <a:tc>
                  <a:txBody>
                    <a:bodyPr/>
                    <a:lstStyle/>
                    <a:p>
                      <a:r>
                        <a:rPr lang="en-US" sz="1000"/>
                        <a:t>12.5</a:t>
                      </a:r>
                    </a:p>
                  </a:txBody>
                  <a:tcPr/>
                </a:tc>
                <a:tc>
                  <a:txBody>
                    <a:bodyPr/>
                    <a:lstStyle/>
                    <a:p>
                      <a:r>
                        <a:rPr lang="en-US" sz="1000"/>
                        <a:t>0</a:t>
                      </a:r>
                    </a:p>
                  </a:txBody>
                  <a:tcPr/>
                </a:tc>
                <a:tc>
                  <a:txBody>
                    <a:bodyPr/>
                    <a:lstStyle/>
                    <a:p>
                      <a:r>
                        <a:rPr lang="en-US" sz="1000"/>
                        <a:t>0.7</a:t>
                      </a:r>
                    </a:p>
                  </a:txBody>
                  <a:tcPr/>
                </a:tc>
                <a:tc>
                  <a:txBody>
                    <a:bodyPr/>
                    <a:lstStyle/>
                    <a:p>
                      <a:r>
                        <a:rPr lang="en-US" sz="1000"/>
                        <a:t>13.2</a:t>
                      </a:r>
                    </a:p>
                  </a:txBody>
                  <a:tcPr/>
                </a:tc>
                <a:extLst>
                  <a:ext uri="{0D108BD9-81ED-4DB2-BD59-A6C34878D82A}">
                    <a16:rowId xmlns:a16="http://schemas.microsoft.com/office/drawing/2014/main" val="1957135620"/>
                  </a:ext>
                </a:extLst>
              </a:tr>
              <a:tr h="370840">
                <a:tc>
                  <a:txBody>
                    <a:bodyPr/>
                    <a:lstStyle/>
                    <a:p>
                      <a:r>
                        <a:rPr lang="en-US" sz="1000"/>
                        <a:t>#IamSpecialized</a:t>
                      </a:r>
                    </a:p>
                  </a:txBody>
                  <a:tcPr/>
                </a:tc>
                <a:tc>
                  <a:txBody>
                    <a:bodyPr/>
                    <a:lstStyle/>
                    <a:p>
                      <a:r>
                        <a:rPr lang="en-US" sz="1000"/>
                        <a:t>9</a:t>
                      </a:r>
                    </a:p>
                  </a:txBody>
                  <a:tcPr/>
                </a:tc>
                <a:tc>
                  <a:txBody>
                    <a:bodyPr/>
                    <a:lstStyle/>
                    <a:p>
                      <a:r>
                        <a:rPr lang="en-US" sz="1000"/>
                        <a:t>16.555555555556</a:t>
                      </a:r>
                    </a:p>
                  </a:txBody>
                  <a:tcPr/>
                </a:tc>
                <a:tc>
                  <a:txBody>
                    <a:bodyPr/>
                    <a:lstStyle/>
                    <a:p>
                      <a:r>
                        <a:rPr lang="en-US" sz="1000"/>
                        <a:t>0.44444444444444</a:t>
                      </a:r>
                    </a:p>
                  </a:txBody>
                  <a:tcPr/>
                </a:tc>
                <a:tc>
                  <a:txBody>
                    <a:bodyPr/>
                    <a:lstStyle/>
                    <a:p>
                      <a:r>
                        <a:rPr lang="en-US" sz="1000"/>
                        <a:t>0.33333333333333</a:t>
                      </a:r>
                    </a:p>
                  </a:txBody>
                  <a:tcPr/>
                </a:tc>
                <a:tc>
                  <a:txBody>
                    <a:bodyPr/>
                    <a:lstStyle/>
                    <a:p>
                      <a:r>
                        <a:rPr lang="en-US" sz="1000"/>
                        <a:t>17.333333333333</a:t>
                      </a:r>
                    </a:p>
                  </a:txBody>
                  <a:tcPr/>
                </a:tc>
                <a:extLst>
                  <a:ext uri="{0D108BD9-81ED-4DB2-BD59-A6C34878D82A}">
                    <a16:rowId xmlns:a16="http://schemas.microsoft.com/office/drawing/2014/main" val="3775265043"/>
                  </a:ext>
                </a:extLst>
              </a:tr>
              <a:tr h="370840">
                <a:tc>
                  <a:txBody>
                    <a:bodyPr/>
                    <a:lstStyle/>
                    <a:p>
                      <a:r>
                        <a:rPr lang="en-US" sz="1000"/>
                        <a:t>#SpecializedArgentina</a:t>
                      </a:r>
                    </a:p>
                  </a:txBody>
                  <a:tcPr/>
                </a:tc>
                <a:tc>
                  <a:txBody>
                    <a:bodyPr/>
                    <a:lstStyle/>
                    <a:p>
                      <a:r>
                        <a:rPr lang="en-US" sz="1000"/>
                        <a:t>9</a:t>
                      </a:r>
                    </a:p>
                  </a:txBody>
                  <a:tcPr/>
                </a:tc>
                <a:tc>
                  <a:txBody>
                    <a:bodyPr/>
                    <a:lstStyle/>
                    <a:p>
                      <a:r>
                        <a:rPr lang="en-US" sz="1000"/>
                        <a:t>16.555555555556</a:t>
                      </a:r>
                    </a:p>
                  </a:txBody>
                  <a:tcPr/>
                </a:tc>
                <a:tc>
                  <a:txBody>
                    <a:bodyPr/>
                    <a:lstStyle/>
                    <a:p>
                      <a:r>
                        <a:rPr lang="en-US" sz="1000"/>
                        <a:t>0.44444444444444</a:t>
                      </a:r>
                    </a:p>
                  </a:txBody>
                  <a:tcPr/>
                </a:tc>
                <a:tc>
                  <a:txBody>
                    <a:bodyPr/>
                    <a:lstStyle/>
                    <a:p>
                      <a:r>
                        <a:rPr lang="en-US" sz="1000"/>
                        <a:t>0.33333333333333</a:t>
                      </a:r>
                    </a:p>
                  </a:txBody>
                  <a:tcPr/>
                </a:tc>
                <a:tc>
                  <a:txBody>
                    <a:bodyPr/>
                    <a:lstStyle/>
                    <a:p>
                      <a:r>
                        <a:rPr lang="en-US" sz="1000"/>
                        <a:t>17.333333333333</a:t>
                      </a:r>
                    </a:p>
                  </a:txBody>
                  <a:tcPr/>
                </a:tc>
                <a:extLst>
                  <a:ext uri="{0D108BD9-81ED-4DB2-BD59-A6C34878D82A}">
                    <a16:rowId xmlns:a16="http://schemas.microsoft.com/office/drawing/2014/main" val="308372842"/>
                  </a:ext>
                </a:extLst>
              </a:tr>
              <a:tr h="370840">
                <a:tc>
                  <a:txBody>
                    <a:bodyPr/>
                    <a:lstStyle/>
                    <a:p>
                      <a:r>
                        <a:rPr lang="en-US" sz="1000"/>
                        <a:t>#FastIsFun</a:t>
                      </a:r>
                    </a:p>
                  </a:txBody>
                  <a:tcPr/>
                </a:tc>
                <a:tc>
                  <a:txBody>
                    <a:bodyPr/>
                    <a:lstStyle/>
                    <a:p>
                      <a:r>
                        <a:rPr lang="en-US" sz="1000"/>
                        <a:t>9</a:t>
                      </a:r>
                    </a:p>
                  </a:txBody>
                  <a:tcPr/>
                </a:tc>
                <a:tc>
                  <a:txBody>
                    <a:bodyPr/>
                    <a:lstStyle/>
                    <a:p>
                      <a:r>
                        <a:rPr lang="en-US" sz="1000"/>
                        <a:t>61.111111111111</a:t>
                      </a:r>
                    </a:p>
                  </a:txBody>
                  <a:tcPr/>
                </a:tc>
                <a:tc>
                  <a:txBody>
                    <a:bodyPr/>
                    <a:lstStyle/>
                    <a:p>
                      <a:r>
                        <a:rPr lang="en-US" sz="1000"/>
                        <a:t>2.6666666666667</a:t>
                      </a:r>
                    </a:p>
                  </a:txBody>
                  <a:tcPr/>
                </a:tc>
                <a:tc>
                  <a:txBody>
                    <a:bodyPr/>
                    <a:lstStyle/>
                    <a:p>
                      <a:r>
                        <a:rPr lang="en-US" sz="1000"/>
                        <a:t>1.7777777777778</a:t>
                      </a:r>
                    </a:p>
                  </a:txBody>
                  <a:tcPr/>
                </a:tc>
                <a:tc>
                  <a:txBody>
                    <a:bodyPr/>
                    <a:lstStyle/>
                    <a:p>
                      <a:r>
                        <a:rPr lang="en-US" sz="1000"/>
                        <a:t>65.555555555556</a:t>
                      </a:r>
                    </a:p>
                  </a:txBody>
                  <a:tcPr/>
                </a:tc>
                <a:extLst>
                  <a:ext uri="{0D108BD9-81ED-4DB2-BD59-A6C34878D82A}">
                    <a16:rowId xmlns:a16="http://schemas.microsoft.com/office/drawing/2014/main" val="524015014"/>
                  </a:ext>
                </a:extLst>
              </a:tr>
              <a:tr h="370840">
                <a:tc>
                  <a:txBody>
                    <a:bodyPr/>
                    <a:lstStyle/>
                    <a:p>
                      <a:r>
                        <a:rPr lang="en-US" sz="1000"/>
                        <a:t>#meridaarg</a:t>
                      </a:r>
                    </a:p>
                  </a:txBody>
                  <a:tcPr/>
                </a:tc>
                <a:tc>
                  <a:txBody>
                    <a:bodyPr/>
                    <a:lstStyle/>
                    <a:p>
                      <a:r>
                        <a:rPr lang="en-US" sz="1000"/>
                        <a:t>7</a:t>
                      </a:r>
                    </a:p>
                  </a:txBody>
                  <a:tcPr/>
                </a:tc>
                <a:tc>
                  <a:txBody>
                    <a:bodyPr/>
                    <a:lstStyle/>
                    <a:p>
                      <a:r>
                        <a:rPr lang="en-US" sz="1000"/>
                        <a:t>9.4285714285714</a:t>
                      </a:r>
                    </a:p>
                  </a:txBody>
                  <a:tcPr/>
                </a:tc>
                <a:tc>
                  <a:txBody>
                    <a:bodyPr/>
                    <a:lstStyle/>
                    <a:p>
                      <a:r>
                        <a:rPr lang="en-US" sz="1000"/>
                        <a:t>1.5714285714286</a:t>
                      </a:r>
                    </a:p>
                  </a:txBody>
                  <a:tcPr/>
                </a:tc>
                <a:tc>
                  <a:txBody>
                    <a:bodyPr/>
                    <a:lstStyle/>
                    <a:p>
                      <a:r>
                        <a:rPr lang="en-US" sz="1000"/>
                        <a:t>0.85714285714286</a:t>
                      </a:r>
                    </a:p>
                  </a:txBody>
                  <a:tcPr/>
                </a:tc>
                <a:tc>
                  <a:txBody>
                    <a:bodyPr/>
                    <a:lstStyle/>
                    <a:p>
                      <a:r>
                        <a:rPr lang="en-US" sz="1000"/>
                        <a:t>11.857142857143</a:t>
                      </a:r>
                    </a:p>
                  </a:txBody>
                  <a:tcPr/>
                </a:tc>
                <a:extLst>
                  <a:ext uri="{0D108BD9-81ED-4DB2-BD59-A6C34878D82A}">
                    <a16:rowId xmlns:a16="http://schemas.microsoft.com/office/drawing/2014/main" val="3009896163"/>
                  </a:ext>
                </a:extLst>
              </a:tr>
              <a:tr h="370840">
                <a:tc>
                  <a:txBody>
                    <a:bodyPr/>
                    <a:lstStyle/>
                    <a:p>
                      <a:r>
                        <a:rPr lang="en-US" sz="1000"/>
                        <a:t>#meridabikes</a:t>
                      </a:r>
                    </a:p>
                  </a:txBody>
                  <a:tcPr/>
                </a:tc>
                <a:tc>
                  <a:txBody>
                    <a:bodyPr/>
                    <a:lstStyle/>
                    <a:p>
                      <a:r>
                        <a:rPr lang="en-US" sz="1000"/>
                        <a:t>6</a:t>
                      </a:r>
                    </a:p>
                  </a:txBody>
                  <a:tcPr/>
                </a:tc>
                <a:tc>
                  <a:txBody>
                    <a:bodyPr/>
                    <a:lstStyle/>
                    <a:p>
                      <a:r>
                        <a:rPr lang="en-US" sz="1000"/>
                        <a:t>9.1666666666667</a:t>
                      </a:r>
                    </a:p>
                  </a:txBody>
                  <a:tcPr/>
                </a:tc>
                <a:tc>
                  <a:txBody>
                    <a:bodyPr/>
                    <a:lstStyle/>
                    <a:p>
                      <a:r>
                        <a:rPr lang="en-US" sz="1000"/>
                        <a:t>1.6666666666667</a:t>
                      </a:r>
                    </a:p>
                  </a:txBody>
                  <a:tcPr/>
                </a:tc>
                <a:tc>
                  <a:txBody>
                    <a:bodyPr/>
                    <a:lstStyle/>
                    <a:p>
                      <a:r>
                        <a:rPr lang="en-US" sz="1000"/>
                        <a:t>1</a:t>
                      </a:r>
                    </a:p>
                  </a:txBody>
                  <a:tcPr/>
                </a:tc>
                <a:tc>
                  <a:txBody>
                    <a:bodyPr/>
                    <a:lstStyle/>
                    <a:p>
                      <a:r>
                        <a:rPr lang="en-US" sz="1000"/>
                        <a:t>11.833333333333</a:t>
                      </a:r>
                    </a:p>
                  </a:txBody>
                  <a:tcPr/>
                </a:tc>
                <a:extLst>
                  <a:ext uri="{0D108BD9-81ED-4DB2-BD59-A6C34878D82A}">
                    <a16:rowId xmlns:a16="http://schemas.microsoft.com/office/drawing/2014/main" val="4258890849"/>
                  </a:ext>
                </a:extLst>
              </a:tr>
              <a:tr h="370840">
                <a:tc>
                  <a:txBody>
                    <a:bodyPr/>
                    <a:lstStyle/>
                    <a:p>
                      <a:r>
                        <a:rPr lang="en-US" sz="1000"/>
                        <a:t>#MTB</a:t>
                      </a:r>
                    </a:p>
                  </a:txBody>
                  <a:tcPr/>
                </a:tc>
                <a:tc>
                  <a:txBody>
                    <a:bodyPr/>
                    <a:lstStyle/>
                    <a:p>
                      <a:r>
                        <a:rPr lang="en-US" sz="1000"/>
                        <a:t>6</a:t>
                      </a:r>
                    </a:p>
                  </a:txBody>
                  <a:tcPr/>
                </a:tc>
                <a:tc>
                  <a:txBody>
                    <a:bodyPr/>
                    <a:lstStyle/>
                    <a:p>
                      <a:r>
                        <a:rPr lang="en-US" sz="1000"/>
                        <a:t>26.333333333333</a:t>
                      </a:r>
                    </a:p>
                  </a:txBody>
                  <a:tcPr/>
                </a:tc>
                <a:tc>
                  <a:txBody>
                    <a:bodyPr/>
                    <a:lstStyle/>
                    <a:p>
                      <a:r>
                        <a:rPr lang="en-US" sz="1000"/>
                        <a:t>1.1666666666667</a:t>
                      </a:r>
                    </a:p>
                  </a:txBody>
                  <a:tcPr/>
                </a:tc>
                <a:tc>
                  <a:txBody>
                    <a:bodyPr/>
                    <a:lstStyle/>
                    <a:p>
                      <a:r>
                        <a:rPr lang="en-US" sz="1000"/>
                        <a:t>0.83333333333333</a:t>
                      </a:r>
                    </a:p>
                  </a:txBody>
                  <a:tcPr/>
                </a:tc>
                <a:tc>
                  <a:txBody>
                    <a:bodyPr/>
                    <a:lstStyle/>
                    <a:p>
                      <a:r>
                        <a:rPr lang="en-US" sz="1000"/>
                        <a:t>28.333333333333</a:t>
                      </a:r>
                    </a:p>
                  </a:txBody>
                  <a:tcPr/>
                </a:tc>
                <a:extLst>
                  <a:ext uri="{0D108BD9-81ED-4DB2-BD59-A6C34878D82A}">
                    <a16:rowId xmlns:a16="http://schemas.microsoft.com/office/drawing/2014/main" val="3178588988"/>
                  </a:ext>
                </a:extLst>
              </a:tr>
              <a:tr h="370840">
                <a:tc>
                  <a:txBody>
                    <a:bodyPr/>
                    <a:lstStyle/>
                    <a:p>
                      <a:r>
                        <a:rPr lang="en-US" sz="1000"/>
                        <a:t>#trekbikes</a:t>
                      </a:r>
                    </a:p>
                  </a:txBody>
                  <a:tcPr/>
                </a:tc>
                <a:tc>
                  <a:txBody>
                    <a:bodyPr/>
                    <a:lstStyle/>
                    <a:p>
                      <a:r>
                        <a:rPr lang="en-US" sz="1000"/>
                        <a:t>6</a:t>
                      </a:r>
                    </a:p>
                  </a:txBody>
                  <a:tcPr/>
                </a:tc>
                <a:tc>
                  <a:txBody>
                    <a:bodyPr/>
                    <a:lstStyle/>
                    <a:p>
                      <a:r>
                        <a:rPr lang="en-US" sz="1000"/>
                        <a:t>13.666666666667</a:t>
                      </a:r>
                    </a:p>
                  </a:txBody>
                  <a:tcPr/>
                </a:tc>
                <a:tc>
                  <a:txBody>
                    <a:bodyPr/>
                    <a:lstStyle/>
                    <a:p>
                      <a:r>
                        <a:rPr lang="en-US" sz="1000"/>
                        <a:t>0</a:t>
                      </a:r>
                    </a:p>
                  </a:txBody>
                  <a:tcPr/>
                </a:tc>
                <a:tc>
                  <a:txBody>
                    <a:bodyPr/>
                    <a:lstStyle/>
                    <a:p>
                      <a:r>
                        <a:rPr lang="en-US" sz="1000"/>
                        <a:t>0.66666666666667</a:t>
                      </a:r>
                    </a:p>
                  </a:txBody>
                  <a:tcPr/>
                </a:tc>
                <a:tc>
                  <a:txBody>
                    <a:bodyPr/>
                    <a:lstStyle/>
                    <a:p>
                      <a:r>
                        <a:rPr lang="en-US" sz="1000"/>
                        <a:t>14.333333333333</a:t>
                      </a:r>
                    </a:p>
                  </a:txBody>
                  <a:tcPr/>
                </a:tc>
                <a:extLst>
                  <a:ext uri="{0D108BD9-81ED-4DB2-BD59-A6C34878D82A}">
                    <a16:rowId xmlns:a16="http://schemas.microsoft.com/office/drawing/2014/main" val="3610480928"/>
                  </a:ext>
                </a:extLst>
              </a:tr>
            </a:tbl>
          </a:graphicData>
        </a:graphic>
      </p:graphicFrame>
      <p:sp>
        <p:nvSpPr>
          <p:cNvPr id="4" name="Text Placeholder 3">
            <a:extLst>
              <a:ext uri="{FF2B5EF4-FFF2-40B4-BE49-F238E27FC236}">
                <a16:creationId xmlns:a16="http://schemas.microsoft.com/office/drawing/2014/main" id="{C878692B-7EA8-4D49-909F-C968B456B04B}"/>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9250411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272DE-97F1-4E75-8A8F-4BA57626FE68}"/>
              </a:ext>
            </a:extLst>
          </p:cNvPr>
          <p:cNvSpPr>
            <a:spLocks noGrp="1"/>
          </p:cNvSpPr>
          <p:nvPr>
            <p:ph type="title"/>
          </p:nvPr>
        </p:nvSpPr>
        <p:spPr/>
        <p:txBody>
          <a:bodyPr/>
          <a:lstStyle/>
          <a:p>
            <a:r>
              <a:rPr lang="en-US"/>
              <a:t>Facebook Post Table + Reactions | Scott - 1 of 23</a:t>
            </a:r>
          </a:p>
        </p:txBody>
      </p:sp>
      <p:graphicFrame>
        <p:nvGraphicFramePr>
          <p:cNvPr id="5" name="Table Placeholder 4">
            <a:extLst>
              <a:ext uri="{FF2B5EF4-FFF2-40B4-BE49-F238E27FC236}">
                <a16:creationId xmlns:a16="http://schemas.microsoft.com/office/drawing/2014/main" id="{DBFD7FC0-2E4E-47F8-9B05-1F943A0139DE}"/>
              </a:ext>
            </a:extLst>
          </p:cNvPr>
          <p:cNvGraphicFramePr>
            <a:graphicFrameLocks noGrp="1"/>
          </p:cNvGraphicFramePr>
          <p:nvPr>
            <p:ph type="tbl" sz="quarter" idx="13"/>
            <p:extLst>
              <p:ext uri="{D42A27DB-BD31-4B8C-83A1-F6EECF244321}">
                <p14:modId xmlns:p14="http://schemas.microsoft.com/office/powerpoint/2010/main" val="2043471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18816902"/>
                    </a:ext>
                  </a:extLst>
                </a:gridCol>
                <a:gridCol w="493776">
                  <a:extLst>
                    <a:ext uri="{9D8B030D-6E8A-4147-A177-3AD203B41FA5}">
                      <a16:colId xmlns:a16="http://schemas.microsoft.com/office/drawing/2014/main" val="1021370129"/>
                    </a:ext>
                  </a:extLst>
                </a:gridCol>
                <a:gridCol w="493776">
                  <a:extLst>
                    <a:ext uri="{9D8B030D-6E8A-4147-A177-3AD203B41FA5}">
                      <a16:colId xmlns:a16="http://schemas.microsoft.com/office/drawing/2014/main" val="3895587645"/>
                    </a:ext>
                  </a:extLst>
                </a:gridCol>
                <a:gridCol w="493776">
                  <a:extLst>
                    <a:ext uri="{9D8B030D-6E8A-4147-A177-3AD203B41FA5}">
                      <a16:colId xmlns:a16="http://schemas.microsoft.com/office/drawing/2014/main" val="1685011082"/>
                    </a:ext>
                  </a:extLst>
                </a:gridCol>
                <a:gridCol w="493776">
                  <a:extLst>
                    <a:ext uri="{9D8B030D-6E8A-4147-A177-3AD203B41FA5}">
                      <a16:colId xmlns:a16="http://schemas.microsoft.com/office/drawing/2014/main" val="2622923012"/>
                    </a:ext>
                  </a:extLst>
                </a:gridCol>
                <a:gridCol w="493776">
                  <a:extLst>
                    <a:ext uri="{9D8B030D-6E8A-4147-A177-3AD203B41FA5}">
                      <a16:colId xmlns:a16="http://schemas.microsoft.com/office/drawing/2014/main" val="952697023"/>
                    </a:ext>
                  </a:extLst>
                </a:gridCol>
                <a:gridCol w="493776">
                  <a:extLst>
                    <a:ext uri="{9D8B030D-6E8A-4147-A177-3AD203B41FA5}">
                      <a16:colId xmlns:a16="http://schemas.microsoft.com/office/drawing/2014/main" val="1836226044"/>
                    </a:ext>
                  </a:extLst>
                </a:gridCol>
                <a:gridCol w="493776">
                  <a:extLst>
                    <a:ext uri="{9D8B030D-6E8A-4147-A177-3AD203B41FA5}">
                      <a16:colId xmlns:a16="http://schemas.microsoft.com/office/drawing/2014/main" val="2651849413"/>
                    </a:ext>
                  </a:extLst>
                </a:gridCol>
                <a:gridCol w="493776">
                  <a:extLst>
                    <a:ext uri="{9D8B030D-6E8A-4147-A177-3AD203B41FA5}">
                      <a16:colId xmlns:a16="http://schemas.microsoft.com/office/drawing/2014/main" val="4236082920"/>
                    </a:ext>
                  </a:extLst>
                </a:gridCol>
                <a:gridCol w="493776">
                  <a:extLst>
                    <a:ext uri="{9D8B030D-6E8A-4147-A177-3AD203B41FA5}">
                      <a16:colId xmlns:a16="http://schemas.microsoft.com/office/drawing/2014/main" val="4122869968"/>
                    </a:ext>
                  </a:extLst>
                </a:gridCol>
                <a:gridCol w="493776">
                  <a:extLst>
                    <a:ext uri="{9D8B030D-6E8A-4147-A177-3AD203B41FA5}">
                      <a16:colId xmlns:a16="http://schemas.microsoft.com/office/drawing/2014/main" val="1856112723"/>
                    </a:ext>
                  </a:extLst>
                </a:gridCol>
                <a:gridCol w="493776">
                  <a:extLst>
                    <a:ext uri="{9D8B030D-6E8A-4147-A177-3AD203B41FA5}">
                      <a16:colId xmlns:a16="http://schemas.microsoft.com/office/drawing/2014/main" val="6047348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37286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- 2022-01-07 19:36:40</a:t>
                      </a:r>
                      <a:r>
                        <a:rPr kumimoji="0" lang="en-US" sz="1000" b="0" i="0" u="none" strike="noStrike" kern="1200" cap="none" spc="0" normalizeH="0" baseline="0" noProof="0">
                          <a:ln>
                            <a:noFill/>
                          </a:ln>
                          <a:solidFill>
                            <a:prstClr val="black"/>
                          </a:solidFill>
                          <a:effectLst/>
                          <a:uLnTx/>
                          <a:uFillTx/>
                          <a:latin typeface="+mn-lt"/>
                          <a:ea typeface="+mn-ea"/>
                          <a:cs typeface="+mn-cs"/>
                        </a:rPr>
                        <a:t>
 Scott Spark RC Team Red. 
Detalle por detalle: 
✅ Cuadro Spark RC de carbono HMF
✅ Horquilla FOX 34 SC Float Perf. 120 mm
✅ FOX Nude 5 EVOL, 120 mm, TwinLoc
✅ Shimano XT, 12 velocidades
✅ Frenos de disco Shimano XT
✅ Ruedas Syncros Silverton 2.5 TR
✅ Cubiertas Maxxis Rekon Race Foldable
✅ Componentes Syncros
#FastIsFun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99138004"/>
                  </a:ext>
                </a:extLst>
              </a:tr>
            </a:tbl>
          </a:graphicData>
        </a:graphic>
      </p:graphicFrame>
      <p:sp>
        <p:nvSpPr>
          <p:cNvPr id="4" name="Text Placeholder 3">
            <a:extLst>
              <a:ext uri="{FF2B5EF4-FFF2-40B4-BE49-F238E27FC236}">
                <a16:creationId xmlns:a16="http://schemas.microsoft.com/office/drawing/2014/main" id="{0EB8C450-3113-4794-A514-4F7F3CE229F2}"/>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8484559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AC531-7FD3-47E7-978E-28527615BFA4}"/>
              </a:ext>
            </a:extLst>
          </p:cNvPr>
          <p:cNvSpPr>
            <a:spLocks noGrp="1"/>
          </p:cNvSpPr>
          <p:nvPr>
            <p:ph type="title"/>
          </p:nvPr>
        </p:nvSpPr>
        <p:spPr/>
        <p:txBody>
          <a:bodyPr/>
          <a:lstStyle/>
          <a:p>
            <a:r>
              <a:rPr lang="en-US"/>
              <a:t>Facebook Post Table + Reactions | Scott - 2 of 23</a:t>
            </a:r>
          </a:p>
        </p:txBody>
      </p:sp>
      <p:graphicFrame>
        <p:nvGraphicFramePr>
          <p:cNvPr id="5" name="Table Placeholder 4">
            <a:extLst>
              <a:ext uri="{FF2B5EF4-FFF2-40B4-BE49-F238E27FC236}">
                <a16:creationId xmlns:a16="http://schemas.microsoft.com/office/drawing/2014/main" id="{EB2480DC-B59A-4AE6-B590-02853E25EABB}"/>
              </a:ext>
            </a:extLst>
          </p:cNvPr>
          <p:cNvGraphicFramePr>
            <a:graphicFrameLocks noGrp="1"/>
          </p:cNvGraphicFramePr>
          <p:nvPr>
            <p:ph type="tbl" sz="quarter" idx="13"/>
            <p:extLst>
              <p:ext uri="{D42A27DB-BD31-4B8C-83A1-F6EECF244321}">
                <p14:modId xmlns:p14="http://schemas.microsoft.com/office/powerpoint/2010/main" val="20784910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88954623"/>
                    </a:ext>
                  </a:extLst>
                </a:gridCol>
                <a:gridCol w="493776">
                  <a:extLst>
                    <a:ext uri="{9D8B030D-6E8A-4147-A177-3AD203B41FA5}">
                      <a16:colId xmlns:a16="http://schemas.microsoft.com/office/drawing/2014/main" val="1846293861"/>
                    </a:ext>
                  </a:extLst>
                </a:gridCol>
                <a:gridCol w="493776">
                  <a:extLst>
                    <a:ext uri="{9D8B030D-6E8A-4147-A177-3AD203B41FA5}">
                      <a16:colId xmlns:a16="http://schemas.microsoft.com/office/drawing/2014/main" val="1891361352"/>
                    </a:ext>
                  </a:extLst>
                </a:gridCol>
                <a:gridCol w="493776">
                  <a:extLst>
                    <a:ext uri="{9D8B030D-6E8A-4147-A177-3AD203B41FA5}">
                      <a16:colId xmlns:a16="http://schemas.microsoft.com/office/drawing/2014/main" val="491264727"/>
                    </a:ext>
                  </a:extLst>
                </a:gridCol>
                <a:gridCol w="493776">
                  <a:extLst>
                    <a:ext uri="{9D8B030D-6E8A-4147-A177-3AD203B41FA5}">
                      <a16:colId xmlns:a16="http://schemas.microsoft.com/office/drawing/2014/main" val="2257006023"/>
                    </a:ext>
                  </a:extLst>
                </a:gridCol>
                <a:gridCol w="493776">
                  <a:extLst>
                    <a:ext uri="{9D8B030D-6E8A-4147-A177-3AD203B41FA5}">
                      <a16:colId xmlns:a16="http://schemas.microsoft.com/office/drawing/2014/main" val="451078820"/>
                    </a:ext>
                  </a:extLst>
                </a:gridCol>
                <a:gridCol w="493776">
                  <a:extLst>
                    <a:ext uri="{9D8B030D-6E8A-4147-A177-3AD203B41FA5}">
                      <a16:colId xmlns:a16="http://schemas.microsoft.com/office/drawing/2014/main" val="1140348585"/>
                    </a:ext>
                  </a:extLst>
                </a:gridCol>
                <a:gridCol w="493776">
                  <a:extLst>
                    <a:ext uri="{9D8B030D-6E8A-4147-A177-3AD203B41FA5}">
                      <a16:colId xmlns:a16="http://schemas.microsoft.com/office/drawing/2014/main" val="2843451617"/>
                    </a:ext>
                  </a:extLst>
                </a:gridCol>
                <a:gridCol w="493776">
                  <a:extLst>
                    <a:ext uri="{9D8B030D-6E8A-4147-A177-3AD203B41FA5}">
                      <a16:colId xmlns:a16="http://schemas.microsoft.com/office/drawing/2014/main" val="3722020451"/>
                    </a:ext>
                  </a:extLst>
                </a:gridCol>
                <a:gridCol w="493776">
                  <a:extLst>
                    <a:ext uri="{9D8B030D-6E8A-4147-A177-3AD203B41FA5}">
                      <a16:colId xmlns:a16="http://schemas.microsoft.com/office/drawing/2014/main" val="2286550100"/>
                    </a:ext>
                  </a:extLst>
                </a:gridCol>
                <a:gridCol w="493776">
                  <a:extLst>
                    <a:ext uri="{9D8B030D-6E8A-4147-A177-3AD203B41FA5}">
                      <a16:colId xmlns:a16="http://schemas.microsoft.com/office/drawing/2014/main" val="764059022"/>
                    </a:ext>
                  </a:extLst>
                </a:gridCol>
                <a:gridCol w="493776">
                  <a:extLst>
                    <a:ext uri="{9D8B030D-6E8A-4147-A177-3AD203B41FA5}">
                      <a16:colId xmlns:a16="http://schemas.microsoft.com/office/drawing/2014/main" val="6490621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42562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- 2022-01-01 19:46:02</a:t>
                      </a:r>
                      <a:r>
                        <a:rPr kumimoji="0" lang="en-US" sz="1000" b="0" i="0" u="none" strike="noStrike" kern="1200" cap="none" spc="0" normalizeH="0" baseline="0" noProof="0">
                          <a:ln>
                            <a:noFill/>
                          </a:ln>
                          <a:solidFill>
                            <a:prstClr val="black"/>
                          </a:solidFill>
                          <a:effectLst/>
                          <a:uLnTx/>
                          <a:uFillTx/>
                          <a:latin typeface="+mn-lt"/>
                          <a:ea typeface="+mn-ea"/>
                          <a:cs typeface="+mn-cs"/>
                        </a:rPr>
                        <a:t>
 Tu puerta de entrada a la nueva Spark se llama 910.
✅ Cuadro Spark de carbono HMF
✅ Horquilla FOX 34 Float P. Elite 130 mm
✅ FOX Nude 5T EVOL, TwinLoc, 120 mm
✅ Shimano XT, 12 velocidades
✅ Frenos de disco Shimano XT
✅ Ruedas Syncros Silverton 2.0 TR
✅ Cubiertas Schwalbe Wicked Will
✅ Tija ajustable FOX, Componentes Syncros
Encontrala en nuestras tiendas. Link en bio y en Stories destacadas.
#FastIsFun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41110215"/>
                  </a:ext>
                </a:extLst>
              </a:tr>
            </a:tbl>
          </a:graphicData>
        </a:graphic>
      </p:graphicFrame>
      <p:sp>
        <p:nvSpPr>
          <p:cNvPr id="4" name="Text Placeholder 3">
            <a:extLst>
              <a:ext uri="{FF2B5EF4-FFF2-40B4-BE49-F238E27FC236}">
                <a16:creationId xmlns:a16="http://schemas.microsoft.com/office/drawing/2014/main" id="{32202F18-1450-479C-B773-572E11B8AF7E}"/>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4135398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304BD-0101-445B-8FA6-A003C723FE72}"/>
              </a:ext>
            </a:extLst>
          </p:cNvPr>
          <p:cNvSpPr>
            <a:spLocks noGrp="1"/>
          </p:cNvSpPr>
          <p:nvPr>
            <p:ph type="title"/>
          </p:nvPr>
        </p:nvSpPr>
        <p:spPr/>
        <p:txBody>
          <a:bodyPr/>
          <a:lstStyle/>
          <a:p>
            <a:r>
              <a:rPr lang="en-US"/>
              <a:t>Facebook Post Table + Reactions | Scott - 3 of 23</a:t>
            </a:r>
          </a:p>
        </p:txBody>
      </p:sp>
      <p:graphicFrame>
        <p:nvGraphicFramePr>
          <p:cNvPr id="5" name="Table Placeholder 4">
            <a:extLst>
              <a:ext uri="{FF2B5EF4-FFF2-40B4-BE49-F238E27FC236}">
                <a16:creationId xmlns:a16="http://schemas.microsoft.com/office/drawing/2014/main" id="{27F3C075-3CF1-401B-A803-B33E7288E8F1}"/>
              </a:ext>
            </a:extLst>
          </p:cNvPr>
          <p:cNvGraphicFramePr>
            <a:graphicFrameLocks noGrp="1"/>
          </p:cNvGraphicFramePr>
          <p:nvPr>
            <p:ph type="tbl" sz="quarter" idx="13"/>
            <p:extLst>
              <p:ext uri="{D42A27DB-BD31-4B8C-83A1-F6EECF244321}">
                <p14:modId xmlns:p14="http://schemas.microsoft.com/office/powerpoint/2010/main" val="1792648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59339346"/>
                    </a:ext>
                  </a:extLst>
                </a:gridCol>
                <a:gridCol w="493776">
                  <a:extLst>
                    <a:ext uri="{9D8B030D-6E8A-4147-A177-3AD203B41FA5}">
                      <a16:colId xmlns:a16="http://schemas.microsoft.com/office/drawing/2014/main" val="4160968199"/>
                    </a:ext>
                  </a:extLst>
                </a:gridCol>
                <a:gridCol w="493776">
                  <a:extLst>
                    <a:ext uri="{9D8B030D-6E8A-4147-A177-3AD203B41FA5}">
                      <a16:colId xmlns:a16="http://schemas.microsoft.com/office/drawing/2014/main" val="3780680528"/>
                    </a:ext>
                  </a:extLst>
                </a:gridCol>
                <a:gridCol w="493776">
                  <a:extLst>
                    <a:ext uri="{9D8B030D-6E8A-4147-A177-3AD203B41FA5}">
                      <a16:colId xmlns:a16="http://schemas.microsoft.com/office/drawing/2014/main" val="1551404436"/>
                    </a:ext>
                  </a:extLst>
                </a:gridCol>
                <a:gridCol w="493776">
                  <a:extLst>
                    <a:ext uri="{9D8B030D-6E8A-4147-A177-3AD203B41FA5}">
                      <a16:colId xmlns:a16="http://schemas.microsoft.com/office/drawing/2014/main" val="1889961103"/>
                    </a:ext>
                  </a:extLst>
                </a:gridCol>
                <a:gridCol w="493776">
                  <a:extLst>
                    <a:ext uri="{9D8B030D-6E8A-4147-A177-3AD203B41FA5}">
                      <a16:colId xmlns:a16="http://schemas.microsoft.com/office/drawing/2014/main" val="666861844"/>
                    </a:ext>
                  </a:extLst>
                </a:gridCol>
                <a:gridCol w="493776">
                  <a:extLst>
                    <a:ext uri="{9D8B030D-6E8A-4147-A177-3AD203B41FA5}">
                      <a16:colId xmlns:a16="http://schemas.microsoft.com/office/drawing/2014/main" val="2887788093"/>
                    </a:ext>
                  </a:extLst>
                </a:gridCol>
                <a:gridCol w="493776">
                  <a:extLst>
                    <a:ext uri="{9D8B030D-6E8A-4147-A177-3AD203B41FA5}">
                      <a16:colId xmlns:a16="http://schemas.microsoft.com/office/drawing/2014/main" val="3526392819"/>
                    </a:ext>
                  </a:extLst>
                </a:gridCol>
                <a:gridCol w="493776">
                  <a:extLst>
                    <a:ext uri="{9D8B030D-6E8A-4147-A177-3AD203B41FA5}">
                      <a16:colId xmlns:a16="http://schemas.microsoft.com/office/drawing/2014/main" val="327974892"/>
                    </a:ext>
                  </a:extLst>
                </a:gridCol>
                <a:gridCol w="493776">
                  <a:extLst>
                    <a:ext uri="{9D8B030D-6E8A-4147-A177-3AD203B41FA5}">
                      <a16:colId xmlns:a16="http://schemas.microsoft.com/office/drawing/2014/main" val="4272881011"/>
                    </a:ext>
                  </a:extLst>
                </a:gridCol>
                <a:gridCol w="493776">
                  <a:extLst>
                    <a:ext uri="{9D8B030D-6E8A-4147-A177-3AD203B41FA5}">
                      <a16:colId xmlns:a16="http://schemas.microsoft.com/office/drawing/2014/main" val="4109317897"/>
                    </a:ext>
                  </a:extLst>
                </a:gridCol>
                <a:gridCol w="493776">
                  <a:extLst>
                    <a:ext uri="{9D8B030D-6E8A-4147-A177-3AD203B41FA5}">
                      <a16:colId xmlns:a16="http://schemas.microsoft.com/office/drawing/2014/main" val="17813592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5835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- 2022-01-26 19:50:39</a:t>
                      </a:r>
                      <a:r>
                        <a:rPr kumimoji="0" lang="en-US" sz="1000" b="0" i="0" u="none" strike="noStrike" kern="1200" cap="none" spc="0" normalizeH="0" baseline="0" noProof="0">
                          <a:ln>
                            <a:noFill/>
                          </a:ln>
                          <a:solidFill>
                            <a:prstClr val="black"/>
                          </a:solidFill>
                          <a:effectLst/>
                          <a:uLnTx/>
                          <a:uFillTx/>
                          <a:latin typeface="+mn-lt"/>
                          <a:ea typeface="+mn-ea"/>
                          <a:cs typeface="+mn-cs"/>
                        </a:rPr>
                        <a:t>
 Pasaron Córdoba y Mendoza.
Ahora llega el turno de Neuquén.
Inscribite en el Test Ride y probá la nueva Spark.
Contactá a @scottstoreneuquen 
Últimos lugares disponibles.
Nos vemos este sábado 29 de enero.
#FastIsFun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81072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- 2022-01-11 20:54:22</a:t>
                      </a:r>
                      <a:r>
                        <a:rPr kumimoji="0" lang="en-US" sz="1000" b="0" i="0" u="none" strike="noStrike" kern="1200" cap="none" spc="0" normalizeH="0" baseline="0" noProof="0">
                          <a:ln>
                            <a:noFill/>
                          </a:ln>
                          <a:solidFill>
                            <a:prstClr val="black"/>
                          </a:solidFill>
                          <a:effectLst/>
                          <a:uLnTx/>
                          <a:uFillTx/>
                          <a:latin typeface="+mn-lt"/>
                          <a:ea typeface="+mn-ea"/>
                          <a:cs typeface="+mn-cs"/>
                        </a:rPr>
                        <a:t>
 Detalle por detalle, conocé la nueva Spark.
#FastIsFun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78315868"/>
                  </a:ext>
                </a:extLst>
              </a:tr>
            </a:tbl>
          </a:graphicData>
        </a:graphic>
      </p:graphicFrame>
      <p:sp>
        <p:nvSpPr>
          <p:cNvPr id="4" name="Text Placeholder 3">
            <a:extLst>
              <a:ext uri="{FF2B5EF4-FFF2-40B4-BE49-F238E27FC236}">
                <a16:creationId xmlns:a16="http://schemas.microsoft.com/office/drawing/2014/main" id="{A3C964EA-A8D1-419C-9EA9-EB77E66B5DAD}"/>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41217853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6A126E-A049-40AD-B737-A738EAB3D6C4}"/>
              </a:ext>
            </a:extLst>
          </p:cNvPr>
          <p:cNvSpPr>
            <a:spLocks noGrp="1"/>
          </p:cNvSpPr>
          <p:nvPr>
            <p:ph type="title"/>
          </p:nvPr>
        </p:nvSpPr>
        <p:spPr/>
        <p:txBody>
          <a:bodyPr/>
          <a:lstStyle/>
          <a:p>
            <a:r>
              <a:rPr lang="en-US"/>
              <a:t>Facebook Post Table + Reactions | Scott - 4 of 23</a:t>
            </a:r>
          </a:p>
        </p:txBody>
      </p:sp>
      <p:graphicFrame>
        <p:nvGraphicFramePr>
          <p:cNvPr id="5" name="Table Placeholder 4">
            <a:extLst>
              <a:ext uri="{FF2B5EF4-FFF2-40B4-BE49-F238E27FC236}">
                <a16:creationId xmlns:a16="http://schemas.microsoft.com/office/drawing/2014/main" id="{DCE79F3A-1C05-48A7-ABC9-DE98F7FD6A1F}"/>
              </a:ext>
            </a:extLst>
          </p:cNvPr>
          <p:cNvGraphicFramePr>
            <a:graphicFrameLocks noGrp="1"/>
          </p:cNvGraphicFramePr>
          <p:nvPr>
            <p:ph type="tbl" sz="quarter" idx="13"/>
            <p:extLst>
              <p:ext uri="{D42A27DB-BD31-4B8C-83A1-F6EECF244321}">
                <p14:modId xmlns:p14="http://schemas.microsoft.com/office/powerpoint/2010/main" val="1323081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76566786"/>
                    </a:ext>
                  </a:extLst>
                </a:gridCol>
                <a:gridCol w="493776">
                  <a:extLst>
                    <a:ext uri="{9D8B030D-6E8A-4147-A177-3AD203B41FA5}">
                      <a16:colId xmlns:a16="http://schemas.microsoft.com/office/drawing/2014/main" val="3624915467"/>
                    </a:ext>
                  </a:extLst>
                </a:gridCol>
                <a:gridCol w="493776">
                  <a:extLst>
                    <a:ext uri="{9D8B030D-6E8A-4147-A177-3AD203B41FA5}">
                      <a16:colId xmlns:a16="http://schemas.microsoft.com/office/drawing/2014/main" val="4032596322"/>
                    </a:ext>
                  </a:extLst>
                </a:gridCol>
                <a:gridCol w="493776">
                  <a:extLst>
                    <a:ext uri="{9D8B030D-6E8A-4147-A177-3AD203B41FA5}">
                      <a16:colId xmlns:a16="http://schemas.microsoft.com/office/drawing/2014/main" val="2267079864"/>
                    </a:ext>
                  </a:extLst>
                </a:gridCol>
                <a:gridCol w="493776">
                  <a:extLst>
                    <a:ext uri="{9D8B030D-6E8A-4147-A177-3AD203B41FA5}">
                      <a16:colId xmlns:a16="http://schemas.microsoft.com/office/drawing/2014/main" val="472312542"/>
                    </a:ext>
                  </a:extLst>
                </a:gridCol>
                <a:gridCol w="493776">
                  <a:extLst>
                    <a:ext uri="{9D8B030D-6E8A-4147-A177-3AD203B41FA5}">
                      <a16:colId xmlns:a16="http://schemas.microsoft.com/office/drawing/2014/main" val="442465723"/>
                    </a:ext>
                  </a:extLst>
                </a:gridCol>
                <a:gridCol w="493776">
                  <a:extLst>
                    <a:ext uri="{9D8B030D-6E8A-4147-A177-3AD203B41FA5}">
                      <a16:colId xmlns:a16="http://schemas.microsoft.com/office/drawing/2014/main" val="4003740650"/>
                    </a:ext>
                  </a:extLst>
                </a:gridCol>
                <a:gridCol w="493776">
                  <a:extLst>
                    <a:ext uri="{9D8B030D-6E8A-4147-A177-3AD203B41FA5}">
                      <a16:colId xmlns:a16="http://schemas.microsoft.com/office/drawing/2014/main" val="1493923705"/>
                    </a:ext>
                  </a:extLst>
                </a:gridCol>
                <a:gridCol w="493776">
                  <a:extLst>
                    <a:ext uri="{9D8B030D-6E8A-4147-A177-3AD203B41FA5}">
                      <a16:colId xmlns:a16="http://schemas.microsoft.com/office/drawing/2014/main" val="660707362"/>
                    </a:ext>
                  </a:extLst>
                </a:gridCol>
                <a:gridCol w="493776">
                  <a:extLst>
                    <a:ext uri="{9D8B030D-6E8A-4147-A177-3AD203B41FA5}">
                      <a16:colId xmlns:a16="http://schemas.microsoft.com/office/drawing/2014/main" val="2766723328"/>
                    </a:ext>
                  </a:extLst>
                </a:gridCol>
                <a:gridCol w="493776">
                  <a:extLst>
                    <a:ext uri="{9D8B030D-6E8A-4147-A177-3AD203B41FA5}">
                      <a16:colId xmlns:a16="http://schemas.microsoft.com/office/drawing/2014/main" val="3716930812"/>
                    </a:ext>
                  </a:extLst>
                </a:gridCol>
                <a:gridCol w="493776">
                  <a:extLst>
                    <a:ext uri="{9D8B030D-6E8A-4147-A177-3AD203B41FA5}">
                      <a16:colId xmlns:a16="http://schemas.microsoft.com/office/drawing/2014/main" val="3583825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11686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- 2022-01-23 14:57:54</a:t>
                      </a:r>
                      <a:r>
                        <a:rPr kumimoji="0" lang="es-ES" sz="1000" b="0" i="0" u="none" strike="noStrike" kern="1200" cap="none" spc="0" normalizeH="0" baseline="0" noProof="0">
                          <a:ln>
                            <a:noFill/>
                          </a:ln>
                          <a:solidFill>
                            <a:prstClr val="black"/>
                          </a:solidFill>
                          <a:effectLst/>
                          <a:uLnTx/>
                          <a:uFillTx/>
                          <a:latin typeface="+mn-lt"/>
                          <a:ea typeface="+mn-ea"/>
                          <a:cs typeface="+mn-cs"/>
                        </a:rPr>
                        <a:t>
 ¡Muy pronto las novedades del #TeamTrekBontrager para el 2022!
De qué crees que se trata ? 
@trekbikes @trekbicycleargentina @bontragerargentina @santini_arg @guargentina @opticacentralstore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81163117"/>
                  </a:ext>
                </a:extLst>
              </a:tr>
            </a:tbl>
          </a:graphicData>
        </a:graphic>
      </p:graphicFrame>
      <p:sp>
        <p:nvSpPr>
          <p:cNvPr id="4" name="Text Placeholder 3">
            <a:extLst>
              <a:ext uri="{FF2B5EF4-FFF2-40B4-BE49-F238E27FC236}">
                <a16:creationId xmlns:a16="http://schemas.microsoft.com/office/drawing/2014/main" id="{73DDEEC0-E1DC-4948-897D-2B77B76F4219}"/>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2294805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28088-11E5-41EA-A6AA-C9114BE0655E}"/>
              </a:ext>
            </a:extLst>
          </p:cNvPr>
          <p:cNvSpPr>
            <a:spLocks noGrp="1"/>
          </p:cNvSpPr>
          <p:nvPr>
            <p:ph type="title"/>
          </p:nvPr>
        </p:nvSpPr>
        <p:spPr/>
        <p:txBody>
          <a:bodyPr/>
          <a:lstStyle/>
          <a:p>
            <a:r>
              <a:rPr lang="en-US"/>
              <a:t>Facebook Post Table + Reactions | Scott - 5 of 23</a:t>
            </a:r>
          </a:p>
        </p:txBody>
      </p:sp>
      <p:graphicFrame>
        <p:nvGraphicFramePr>
          <p:cNvPr id="5" name="Table Placeholder 4">
            <a:extLst>
              <a:ext uri="{FF2B5EF4-FFF2-40B4-BE49-F238E27FC236}">
                <a16:creationId xmlns:a16="http://schemas.microsoft.com/office/drawing/2014/main" id="{166425EB-03B1-435E-9B26-0716A09DA958}"/>
              </a:ext>
            </a:extLst>
          </p:cNvPr>
          <p:cNvGraphicFramePr>
            <a:graphicFrameLocks noGrp="1"/>
          </p:cNvGraphicFramePr>
          <p:nvPr>
            <p:ph type="tbl" sz="quarter" idx="13"/>
            <p:extLst>
              <p:ext uri="{D42A27DB-BD31-4B8C-83A1-F6EECF244321}">
                <p14:modId xmlns:p14="http://schemas.microsoft.com/office/powerpoint/2010/main" val="3484207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76876850"/>
                    </a:ext>
                  </a:extLst>
                </a:gridCol>
                <a:gridCol w="493776">
                  <a:extLst>
                    <a:ext uri="{9D8B030D-6E8A-4147-A177-3AD203B41FA5}">
                      <a16:colId xmlns:a16="http://schemas.microsoft.com/office/drawing/2014/main" val="3450550963"/>
                    </a:ext>
                  </a:extLst>
                </a:gridCol>
                <a:gridCol w="493776">
                  <a:extLst>
                    <a:ext uri="{9D8B030D-6E8A-4147-A177-3AD203B41FA5}">
                      <a16:colId xmlns:a16="http://schemas.microsoft.com/office/drawing/2014/main" val="3733509231"/>
                    </a:ext>
                  </a:extLst>
                </a:gridCol>
                <a:gridCol w="493776">
                  <a:extLst>
                    <a:ext uri="{9D8B030D-6E8A-4147-A177-3AD203B41FA5}">
                      <a16:colId xmlns:a16="http://schemas.microsoft.com/office/drawing/2014/main" val="1606991005"/>
                    </a:ext>
                  </a:extLst>
                </a:gridCol>
                <a:gridCol w="493776">
                  <a:extLst>
                    <a:ext uri="{9D8B030D-6E8A-4147-A177-3AD203B41FA5}">
                      <a16:colId xmlns:a16="http://schemas.microsoft.com/office/drawing/2014/main" val="710084622"/>
                    </a:ext>
                  </a:extLst>
                </a:gridCol>
                <a:gridCol w="493776">
                  <a:extLst>
                    <a:ext uri="{9D8B030D-6E8A-4147-A177-3AD203B41FA5}">
                      <a16:colId xmlns:a16="http://schemas.microsoft.com/office/drawing/2014/main" val="298466059"/>
                    </a:ext>
                  </a:extLst>
                </a:gridCol>
                <a:gridCol w="493776">
                  <a:extLst>
                    <a:ext uri="{9D8B030D-6E8A-4147-A177-3AD203B41FA5}">
                      <a16:colId xmlns:a16="http://schemas.microsoft.com/office/drawing/2014/main" val="711920328"/>
                    </a:ext>
                  </a:extLst>
                </a:gridCol>
                <a:gridCol w="493776">
                  <a:extLst>
                    <a:ext uri="{9D8B030D-6E8A-4147-A177-3AD203B41FA5}">
                      <a16:colId xmlns:a16="http://schemas.microsoft.com/office/drawing/2014/main" val="2828929242"/>
                    </a:ext>
                  </a:extLst>
                </a:gridCol>
                <a:gridCol w="493776">
                  <a:extLst>
                    <a:ext uri="{9D8B030D-6E8A-4147-A177-3AD203B41FA5}">
                      <a16:colId xmlns:a16="http://schemas.microsoft.com/office/drawing/2014/main" val="1418128063"/>
                    </a:ext>
                  </a:extLst>
                </a:gridCol>
                <a:gridCol w="493776">
                  <a:extLst>
                    <a:ext uri="{9D8B030D-6E8A-4147-A177-3AD203B41FA5}">
                      <a16:colId xmlns:a16="http://schemas.microsoft.com/office/drawing/2014/main" val="2309325675"/>
                    </a:ext>
                  </a:extLst>
                </a:gridCol>
                <a:gridCol w="493776">
                  <a:extLst>
                    <a:ext uri="{9D8B030D-6E8A-4147-A177-3AD203B41FA5}">
                      <a16:colId xmlns:a16="http://schemas.microsoft.com/office/drawing/2014/main" val="2288469099"/>
                    </a:ext>
                  </a:extLst>
                </a:gridCol>
                <a:gridCol w="493776">
                  <a:extLst>
                    <a:ext uri="{9D8B030D-6E8A-4147-A177-3AD203B41FA5}">
                      <a16:colId xmlns:a16="http://schemas.microsoft.com/office/drawing/2014/main" val="3719338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55159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- 2022-01-19 20:42:11</a:t>
                      </a:r>
                      <a:r>
                        <a:rPr kumimoji="0" lang="en-US" sz="1000" b="0" i="0" u="none" strike="noStrike" kern="1200" cap="none" spc="0" normalizeH="0" baseline="0" noProof="0">
                          <a:ln>
                            <a:noFill/>
                          </a:ln>
                          <a:solidFill>
                            <a:prstClr val="black"/>
                          </a:solidFill>
                          <a:effectLst/>
                          <a:uLnTx/>
                          <a:uFillTx/>
                          <a:latin typeface="+mn-lt"/>
                          <a:ea typeface="+mn-ea"/>
                          <a:cs typeface="+mn-cs"/>
                        </a:rPr>
                        <a:t>
 Así es la nueva Spark, detalle por detalle: 
✅ Cuadro Spark RC de carbono HMX
✅ Horquilla RockShox SID Select+ RL3 120 mm
✅ RS Nude 5 RL3, 120 mm, TwinLoc
✅ SRAM X01 Eagle AXS 12 velocidades
✅ Frenos de disco Shimano XTR
✅ Ruedas de carbono Syncros Silverton 1.0
✅ Cubiertas Maxxis Rekon Race Foldable
✅ Tija ajustable FOX,    
✅ Componentes Syncros CF
#SCOTTargentina 
#SCOTTbikes 
#FastIsFun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42320534"/>
                  </a:ext>
                </a:extLst>
              </a:tr>
            </a:tbl>
          </a:graphicData>
        </a:graphic>
      </p:graphicFrame>
      <p:sp>
        <p:nvSpPr>
          <p:cNvPr id="4" name="Text Placeholder 3">
            <a:extLst>
              <a:ext uri="{FF2B5EF4-FFF2-40B4-BE49-F238E27FC236}">
                <a16:creationId xmlns:a16="http://schemas.microsoft.com/office/drawing/2014/main" id="{1948035D-F202-43ED-85BF-3CDF0E17B6C1}"/>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037796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8C51A-AFDC-47B3-A312-C3CECD4FCEA3}"/>
              </a:ext>
            </a:extLst>
          </p:cNvPr>
          <p:cNvSpPr>
            <a:spLocks noGrp="1"/>
          </p:cNvSpPr>
          <p:nvPr>
            <p:ph type="title"/>
          </p:nvPr>
        </p:nvSpPr>
        <p:spPr/>
        <p:txBody>
          <a:bodyPr/>
          <a:lstStyle/>
          <a:p>
            <a:r>
              <a:rPr lang="en-US"/>
              <a:t>Facebook Post Table + Reactions | Scott - 6 of 23</a:t>
            </a:r>
          </a:p>
        </p:txBody>
      </p:sp>
      <p:graphicFrame>
        <p:nvGraphicFramePr>
          <p:cNvPr id="5" name="Table Placeholder 4">
            <a:extLst>
              <a:ext uri="{FF2B5EF4-FFF2-40B4-BE49-F238E27FC236}">
                <a16:creationId xmlns:a16="http://schemas.microsoft.com/office/drawing/2014/main" id="{59ADFC88-3749-4E18-B015-AD9BC2121A61}"/>
              </a:ext>
            </a:extLst>
          </p:cNvPr>
          <p:cNvGraphicFramePr>
            <a:graphicFrameLocks noGrp="1"/>
          </p:cNvGraphicFramePr>
          <p:nvPr>
            <p:ph type="tbl" sz="quarter" idx="13"/>
            <p:extLst>
              <p:ext uri="{D42A27DB-BD31-4B8C-83A1-F6EECF244321}">
                <p14:modId xmlns:p14="http://schemas.microsoft.com/office/powerpoint/2010/main" val="356762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6677760"/>
                    </a:ext>
                  </a:extLst>
                </a:gridCol>
                <a:gridCol w="493776">
                  <a:extLst>
                    <a:ext uri="{9D8B030D-6E8A-4147-A177-3AD203B41FA5}">
                      <a16:colId xmlns:a16="http://schemas.microsoft.com/office/drawing/2014/main" val="3431053475"/>
                    </a:ext>
                  </a:extLst>
                </a:gridCol>
                <a:gridCol w="493776">
                  <a:extLst>
                    <a:ext uri="{9D8B030D-6E8A-4147-A177-3AD203B41FA5}">
                      <a16:colId xmlns:a16="http://schemas.microsoft.com/office/drawing/2014/main" val="7338593"/>
                    </a:ext>
                  </a:extLst>
                </a:gridCol>
                <a:gridCol w="493776">
                  <a:extLst>
                    <a:ext uri="{9D8B030D-6E8A-4147-A177-3AD203B41FA5}">
                      <a16:colId xmlns:a16="http://schemas.microsoft.com/office/drawing/2014/main" val="1672760133"/>
                    </a:ext>
                  </a:extLst>
                </a:gridCol>
                <a:gridCol w="493776">
                  <a:extLst>
                    <a:ext uri="{9D8B030D-6E8A-4147-A177-3AD203B41FA5}">
                      <a16:colId xmlns:a16="http://schemas.microsoft.com/office/drawing/2014/main" val="1721861503"/>
                    </a:ext>
                  </a:extLst>
                </a:gridCol>
                <a:gridCol w="493776">
                  <a:extLst>
                    <a:ext uri="{9D8B030D-6E8A-4147-A177-3AD203B41FA5}">
                      <a16:colId xmlns:a16="http://schemas.microsoft.com/office/drawing/2014/main" val="1647378064"/>
                    </a:ext>
                  </a:extLst>
                </a:gridCol>
                <a:gridCol w="493776">
                  <a:extLst>
                    <a:ext uri="{9D8B030D-6E8A-4147-A177-3AD203B41FA5}">
                      <a16:colId xmlns:a16="http://schemas.microsoft.com/office/drawing/2014/main" val="3561841620"/>
                    </a:ext>
                  </a:extLst>
                </a:gridCol>
                <a:gridCol w="493776">
                  <a:extLst>
                    <a:ext uri="{9D8B030D-6E8A-4147-A177-3AD203B41FA5}">
                      <a16:colId xmlns:a16="http://schemas.microsoft.com/office/drawing/2014/main" val="2663741957"/>
                    </a:ext>
                  </a:extLst>
                </a:gridCol>
                <a:gridCol w="493776">
                  <a:extLst>
                    <a:ext uri="{9D8B030D-6E8A-4147-A177-3AD203B41FA5}">
                      <a16:colId xmlns:a16="http://schemas.microsoft.com/office/drawing/2014/main" val="1614625786"/>
                    </a:ext>
                  </a:extLst>
                </a:gridCol>
                <a:gridCol w="493776">
                  <a:extLst>
                    <a:ext uri="{9D8B030D-6E8A-4147-A177-3AD203B41FA5}">
                      <a16:colId xmlns:a16="http://schemas.microsoft.com/office/drawing/2014/main" val="280240514"/>
                    </a:ext>
                  </a:extLst>
                </a:gridCol>
                <a:gridCol w="493776">
                  <a:extLst>
                    <a:ext uri="{9D8B030D-6E8A-4147-A177-3AD203B41FA5}">
                      <a16:colId xmlns:a16="http://schemas.microsoft.com/office/drawing/2014/main" val="172631028"/>
                    </a:ext>
                  </a:extLst>
                </a:gridCol>
                <a:gridCol w="493776">
                  <a:extLst>
                    <a:ext uri="{9D8B030D-6E8A-4147-A177-3AD203B41FA5}">
                      <a16:colId xmlns:a16="http://schemas.microsoft.com/office/drawing/2014/main" val="8961160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80586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- 2022-01-24 21:00:11</a:t>
                      </a:r>
                      <a:r>
                        <a:rPr kumimoji="0" lang="es-ES" sz="1000" b="0" i="0" u="none" strike="noStrike" kern="1200" cap="none" spc="0" normalizeH="0" baseline="0" noProof="0">
                          <a:ln>
                            <a:noFill/>
                          </a:ln>
                          <a:solidFill>
                            <a:prstClr val="black"/>
                          </a:solidFill>
                          <a:effectLst/>
                          <a:uLnTx/>
                          <a:uFillTx/>
                          <a:latin typeface="+mn-lt"/>
                          <a:ea typeface="+mn-ea"/>
                          <a:cs typeface="+mn-cs"/>
                        </a:rPr>
                        <a:t>
 ¡La promesa @facu_cayata  se une  al SuperTeamTrek! 
No hay mejor manera de seguir apostando al ciclismo argentino que apoyar a las nuevas generaciones de corredores. Por eso el múltiple Campeón juvenil y gran revelación del 2021 se suma al team oficial.
No te pierdas los nuevos sponsors para este 2022. ¡Nos espera un año increíble!
@trekbikes @trekbicycleargentina @bontragerargentina @santini_arg @guargentina @OpticaCentralStore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026083865"/>
                  </a:ext>
                </a:extLst>
              </a:tr>
            </a:tbl>
          </a:graphicData>
        </a:graphic>
      </p:graphicFrame>
      <p:sp>
        <p:nvSpPr>
          <p:cNvPr id="4" name="Text Placeholder 3">
            <a:extLst>
              <a:ext uri="{FF2B5EF4-FFF2-40B4-BE49-F238E27FC236}">
                <a16:creationId xmlns:a16="http://schemas.microsoft.com/office/drawing/2014/main" id="{493064E9-3BA3-4DB0-81FD-29C0BF00CEA0}"/>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4192348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ECE56-1139-48DC-B0B8-9D9686D74A7B}"/>
              </a:ext>
            </a:extLst>
          </p:cNvPr>
          <p:cNvSpPr>
            <a:spLocks noGrp="1"/>
          </p:cNvSpPr>
          <p:nvPr>
            <p:ph type="title"/>
          </p:nvPr>
        </p:nvSpPr>
        <p:spPr/>
        <p:txBody>
          <a:bodyPr/>
          <a:lstStyle/>
          <a:p>
            <a:r>
              <a:rPr lang="en-US"/>
              <a:t>Facebook Post Table + Reactions | Scott - 7 of 23</a:t>
            </a:r>
          </a:p>
        </p:txBody>
      </p:sp>
      <p:graphicFrame>
        <p:nvGraphicFramePr>
          <p:cNvPr id="5" name="Table Placeholder 4">
            <a:extLst>
              <a:ext uri="{FF2B5EF4-FFF2-40B4-BE49-F238E27FC236}">
                <a16:creationId xmlns:a16="http://schemas.microsoft.com/office/drawing/2014/main" id="{245190D1-C446-4D76-85BF-7FACCA4E7AAA}"/>
              </a:ext>
            </a:extLst>
          </p:cNvPr>
          <p:cNvGraphicFramePr>
            <a:graphicFrameLocks noGrp="1"/>
          </p:cNvGraphicFramePr>
          <p:nvPr>
            <p:ph type="tbl" sz="quarter" idx="13"/>
            <p:extLst>
              <p:ext uri="{D42A27DB-BD31-4B8C-83A1-F6EECF244321}">
                <p14:modId xmlns:p14="http://schemas.microsoft.com/office/powerpoint/2010/main" val="1325033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66029084"/>
                    </a:ext>
                  </a:extLst>
                </a:gridCol>
                <a:gridCol w="493776">
                  <a:extLst>
                    <a:ext uri="{9D8B030D-6E8A-4147-A177-3AD203B41FA5}">
                      <a16:colId xmlns:a16="http://schemas.microsoft.com/office/drawing/2014/main" val="1989978674"/>
                    </a:ext>
                  </a:extLst>
                </a:gridCol>
                <a:gridCol w="493776">
                  <a:extLst>
                    <a:ext uri="{9D8B030D-6E8A-4147-A177-3AD203B41FA5}">
                      <a16:colId xmlns:a16="http://schemas.microsoft.com/office/drawing/2014/main" val="1985557268"/>
                    </a:ext>
                  </a:extLst>
                </a:gridCol>
                <a:gridCol w="493776">
                  <a:extLst>
                    <a:ext uri="{9D8B030D-6E8A-4147-A177-3AD203B41FA5}">
                      <a16:colId xmlns:a16="http://schemas.microsoft.com/office/drawing/2014/main" val="1332321377"/>
                    </a:ext>
                  </a:extLst>
                </a:gridCol>
                <a:gridCol w="493776">
                  <a:extLst>
                    <a:ext uri="{9D8B030D-6E8A-4147-A177-3AD203B41FA5}">
                      <a16:colId xmlns:a16="http://schemas.microsoft.com/office/drawing/2014/main" val="2535497124"/>
                    </a:ext>
                  </a:extLst>
                </a:gridCol>
                <a:gridCol w="493776">
                  <a:extLst>
                    <a:ext uri="{9D8B030D-6E8A-4147-A177-3AD203B41FA5}">
                      <a16:colId xmlns:a16="http://schemas.microsoft.com/office/drawing/2014/main" val="1727042990"/>
                    </a:ext>
                  </a:extLst>
                </a:gridCol>
                <a:gridCol w="493776">
                  <a:extLst>
                    <a:ext uri="{9D8B030D-6E8A-4147-A177-3AD203B41FA5}">
                      <a16:colId xmlns:a16="http://schemas.microsoft.com/office/drawing/2014/main" val="1778658654"/>
                    </a:ext>
                  </a:extLst>
                </a:gridCol>
                <a:gridCol w="493776">
                  <a:extLst>
                    <a:ext uri="{9D8B030D-6E8A-4147-A177-3AD203B41FA5}">
                      <a16:colId xmlns:a16="http://schemas.microsoft.com/office/drawing/2014/main" val="1875991773"/>
                    </a:ext>
                  </a:extLst>
                </a:gridCol>
                <a:gridCol w="493776">
                  <a:extLst>
                    <a:ext uri="{9D8B030D-6E8A-4147-A177-3AD203B41FA5}">
                      <a16:colId xmlns:a16="http://schemas.microsoft.com/office/drawing/2014/main" val="2752709636"/>
                    </a:ext>
                  </a:extLst>
                </a:gridCol>
                <a:gridCol w="493776">
                  <a:extLst>
                    <a:ext uri="{9D8B030D-6E8A-4147-A177-3AD203B41FA5}">
                      <a16:colId xmlns:a16="http://schemas.microsoft.com/office/drawing/2014/main" val="1079420869"/>
                    </a:ext>
                  </a:extLst>
                </a:gridCol>
                <a:gridCol w="493776">
                  <a:extLst>
                    <a:ext uri="{9D8B030D-6E8A-4147-A177-3AD203B41FA5}">
                      <a16:colId xmlns:a16="http://schemas.microsoft.com/office/drawing/2014/main" val="3137420230"/>
                    </a:ext>
                  </a:extLst>
                </a:gridCol>
                <a:gridCol w="493776">
                  <a:extLst>
                    <a:ext uri="{9D8B030D-6E8A-4147-A177-3AD203B41FA5}">
                      <a16:colId xmlns:a16="http://schemas.microsoft.com/office/drawing/2014/main" val="4294800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6229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- 2022-01-10 20:40:52</a:t>
                      </a:r>
                      <a:r>
                        <a:rPr kumimoji="0" lang="en-US" sz="1000" b="0" i="0" u="none" strike="noStrike" kern="1200" cap="none" spc="0" normalizeH="0" baseline="0" noProof="0">
                          <a:ln>
                            <a:noFill/>
                          </a:ln>
                          <a:solidFill>
                            <a:prstClr val="black"/>
                          </a:solidFill>
                          <a:effectLst/>
                          <a:uLnTx/>
                          <a:uFillTx/>
                          <a:latin typeface="+mn-lt"/>
                          <a:ea typeface="+mn-ea"/>
                          <a:cs typeface="+mn-cs"/>
                        </a:rPr>
                        <a:t>
 Es hora de cambiar por una Scott.
Y nada mejor que la Aspect 950.
✅ Cuadro de aleación Aspect 700/900
✅ Suntour XCT30-HLO 100 mm
✅ Shimano Altus, 18 velocidades
✅ Tektro hidráulicos Frenos de disco hidráulicos
✅ Kenda Booster
Encontrala en nuestras tiendas.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88813054"/>
                  </a:ext>
                </a:extLst>
              </a:tr>
            </a:tbl>
          </a:graphicData>
        </a:graphic>
      </p:graphicFrame>
      <p:sp>
        <p:nvSpPr>
          <p:cNvPr id="4" name="Text Placeholder 3">
            <a:extLst>
              <a:ext uri="{FF2B5EF4-FFF2-40B4-BE49-F238E27FC236}">
                <a16:creationId xmlns:a16="http://schemas.microsoft.com/office/drawing/2014/main" id="{FB42BA26-6993-4DDB-AF7E-7C843C200E20}"/>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1623013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7F0AB-8A61-496D-B6E1-516145B7B64E}"/>
              </a:ext>
            </a:extLst>
          </p:cNvPr>
          <p:cNvSpPr>
            <a:spLocks noGrp="1"/>
          </p:cNvSpPr>
          <p:nvPr>
            <p:ph type="title"/>
          </p:nvPr>
        </p:nvSpPr>
        <p:spPr/>
        <p:txBody>
          <a:bodyPr/>
          <a:lstStyle/>
          <a:p>
            <a:r>
              <a:rPr lang="en-US"/>
              <a:t>Facebook Post Table + Reactions | Scott - 8 of 23</a:t>
            </a:r>
          </a:p>
        </p:txBody>
      </p:sp>
      <p:graphicFrame>
        <p:nvGraphicFramePr>
          <p:cNvPr id="5" name="Table Placeholder 4">
            <a:extLst>
              <a:ext uri="{FF2B5EF4-FFF2-40B4-BE49-F238E27FC236}">
                <a16:creationId xmlns:a16="http://schemas.microsoft.com/office/drawing/2014/main" id="{CF99FD7C-88BB-42EE-8D64-063EEA2728F5}"/>
              </a:ext>
            </a:extLst>
          </p:cNvPr>
          <p:cNvGraphicFramePr>
            <a:graphicFrameLocks noGrp="1"/>
          </p:cNvGraphicFramePr>
          <p:nvPr>
            <p:ph type="tbl" sz="quarter" idx="13"/>
            <p:extLst>
              <p:ext uri="{D42A27DB-BD31-4B8C-83A1-F6EECF244321}">
                <p14:modId xmlns:p14="http://schemas.microsoft.com/office/powerpoint/2010/main" val="1640822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72028968"/>
                    </a:ext>
                  </a:extLst>
                </a:gridCol>
                <a:gridCol w="493776">
                  <a:extLst>
                    <a:ext uri="{9D8B030D-6E8A-4147-A177-3AD203B41FA5}">
                      <a16:colId xmlns:a16="http://schemas.microsoft.com/office/drawing/2014/main" val="2899848380"/>
                    </a:ext>
                  </a:extLst>
                </a:gridCol>
                <a:gridCol w="493776">
                  <a:extLst>
                    <a:ext uri="{9D8B030D-6E8A-4147-A177-3AD203B41FA5}">
                      <a16:colId xmlns:a16="http://schemas.microsoft.com/office/drawing/2014/main" val="138547752"/>
                    </a:ext>
                  </a:extLst>
                </a:gridCol>
                <a:gridCol w="493776">
                  <a:extLst>
                    <a:ext uri="{9D8B030D-6E8A-4147-A177-3AD203B41FA5}">
                      <a16:colId xmlns:a16="http://schemas.microsoft.com/office/drawing/2014/main" val="3798473747"/>
                    </a:ext>
                  </a:extLst>
                </a:gridCol>
                <a:gridCol w="493776">
                  <a:extLst>
                    <a:ext uri="{9D8B030D-6E8A-4147-A177-3AD203B41FA5}">
                      <a16:colId xmlns:a16="http://schemas.microsoft.com/office/drawing/2014/main" val="3984301021"/>
                    </a:ext>
                  </a:extLst>
                </a:gridCol>
                <a:gridCol w="493776">
                  <a:extLst>
                    <a:ext uri="{9D8B030D-6E8A-4147-A177-3AD203B41FA5}">
                      <a16:colId xmlns:a16="http://schemas.microsoft.com/office/drawing/2014/main" val="127739733"/>
                    </a:ext>
                  </a:extLst>
                </a:gridCol>
                <a:gridCol w="493776">
                  <a:extLst>
                    <a:ext uri="{9D8B030D-6E8A-4147-A177-3AD203B41FA5}">
                      <a16:colId xmlns:a16="http://schemas.microsoft.com/office/drawing/2014/main" val="4018331316"/>
                    </a:ext>
                  </a:extLst>
                </a:gridCol>
                <a:gridCol w="493776">
                  <a:extLst>
                    <a:ext uri="{9D8B030D-6E8A-4147-A177-3AD203B41FA5}">
                      <a16:colId xmlns:a16="http://schemas.microsoft.com/office/drawing/2014/main" val="623500915"/>
                    </a:ext>
                  </a:extLst>
                </a:gridCol>
                <a:gridCol w="493776">
                  <a:extLst>
                    <a:ext uri="{9D8B030D-6E8A-4147-A177-3AD203B41FA5}">
                      <a16:colId xmlns:a16="http://schemas.microsoft.com/office/drawing/2014/main" val="2306651405"/>
                    </a:ext>
                  </a:extLst>
                </a:gridCol>
                <a:gridCol w="493776">
                  <a:extLst>
                    <a:ext uri="{9D8B030D-6E8A-4147-A177-3AD203B41FA5}">
                      <a16:colId xmlns:a16="http://schemas.microsoft.com/office/drawing/2014/main" val="3390306767"/>
                    </a:ext>
                  </a:extLst>
                </a:gridCol>
                <a:gridCol w="493776">
                  <a:extLst>
                    <a:ext uri="{9D8B030D-6E8A-4147-A177-3AD203B41FA5}">
                      <a16:colId xmlns:a16="http://schemas.microsoft.com/office/drawing/2014/main" val="1243879862"/>
                    </a:ext>
                  </a:extLst>
                </a:gridCol>
                <a:gridCol w="493776">
                  <a:extLst>
                    <a:ext uri="{9D8B030D-6E8A-4147-A177-3AD203B41FA5}">
                      <a16:colId xmlns:a16="http://schemas.microsoft.com/office/drawing/2014/main" val="1333595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96073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- 2022-01-26 09:11:46</a:t>
                      </a:r>
                      <a:r>
                        <a:rPr kumimoji="0" lang="es-ES" sz="1000" b="0" i="0" u="none" strike="noStrike" kern="1200" cap="none" spc="0" normalizeH="0" baseline="0" noProof="0">
                          <a:ln>
                            <a:noFill/>
                          </a:ln>
                          <a:solidFill>
                            <a:prstClr val="black"/>
                          </a:solidFill>
                          <a:effectLst/>
                          <a:uLnTx/>
                          <a:uFillTx/>
                          <a:latin typeface="+mn-lt"/>
                          <a:ea typeface="+mn-ea"/>
                          <a:cs typeface="+mn-cs"/>
                        </a:rPr>
                        <a:t>
 ¡Las primeras imágenes de @facu_cayata con el SuperTeamTrek en el training camp de San Luis! 
Muy pronto los nuevos partners  para este 2022. 
@trekbikes @trekbicycleargentina @bontragerargentina @santini_arg @guargentina @OpticaCentralStore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719454750"/>
                  </a:ext>
                </a:extLst>
              </a:tr>
            </a:tbl>
          </a:graphicData>
        </a:graphic>
      </p:graphicFrame>
      <p:sp>
        <p:nvSpPr>
          <p:cNvPr id="4" name="Text Placeholder 3">
            <a:extLst>
              <a:ext uri="{FF2B5EF4-FFF2-40B4-BE49-F238E27FC236}">
                <a16:creationId xmlns:a16="http://schemas.microsoft.com/office/drawing/2014/main" id="{201BCD82-C872-4729-B3A0-FF207E46FEFC}"/>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1604749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DF001-FC63-4C04-8F74-B01FF5127920}"/>
              </a:ext>
            </a:extLst>
          </p:cNvPr>
          <p:cNvSpPr>
            <a:spLocks noGrp="1"/>
          </p:cNvSpPr>
          <p:nvPr>
            <p:ph type="title"/>
          </p:nvPr>
        </p:nvSpPr>
        <p:spPr/>
        <p:txBody>
          <a:bodyPr/>
          <a:lstStyle/>
          <a:p>
            <a:r>
              <a:rPr lang="en-US"/>
              <a:t>Facebook Post Table + Reactions | Scott - 9 of 23</a:t>
            </a:r>
          </a:p>
        </p:txBody>
      </p:sp>
      <p:graphicFrame>
        <p:nvGraphicFramePr>
          <p:cNvPr id="5" name="Table Placeholder 4">
            <a:extLst>
              <a:ext uri="{FF2B5EF4-FFF2-40B4-BE49-F238E27FC236}">
                <a16:creationId xmlns:a16="http://schemas.microsoft.com/office/drawing/2014/main" id="{F72653E7-3398-427A-A89C-6EB4CE174301}"/>
              </a:ext>
            </a:extLst>
          </p:cNvPr>
          <p:cNvGraphicFramePr>
            <a:graphicFrameLocks noGrp="1"/>
          </p:cNvGraphicFramePr>
          <p:nvPr>
            <p:ph type="tbl" sz="quarter" idx="13"/>
            <p:extLst>
              <p:ext uri="{D42A27DB-BD31-4B8C-83A1-F6EECF244321}">
                <p14:modId xmlns:p14="http://schemas.microsoft.com/office/powerpoint/2010/main" val="869527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08737394"/>
                    </a:ext>
                  </a:extLst>
                </a:gridCol>
                <a:gridCol w="493776">
                  <a:extLst>
                    <a:ext uri="{9D8B030D-6E8A-4147-A177-3AD203B41FA5}">
                      <a16:colId xmlns:a16="http://schemas.microsoft.com/office/drawing/2014/main" val="1109386723"/>
                    </a:ext>
                  </a:extLst>
                </a:gridCol>
                <a:gridCol w="493776">
                  <a:extLst>
                    <a:ext uri="{9D8B030D-6E8A-4147-A177-3AD203B41FA5}">
                      <a16:colId xmlns:a16="http://schemas.microsoft.com/office/drawing/2014/main" val="3142679902"/>
                    </a:ext>
                  </a:extLst>
                </a:gridCol>
                <a:gridCol w="493776">
                  <a:extLst>
                    <a:ext uri="{9D8B030D-6E8A-4147-A177-3AD203B41FA5}">
                      <a16:colId xmlns:a16="http://schemas.microsoft.com/office/drawing/2014/main" val="225359199"/>
                    </a:ext>
                  </a:extLst>
                </a:gridCol>
                <a:gridCol w="493776">
                  <a:extLst>
                    <a:ext uri="{9D8B030D-6E8A-4147-A177-3AD203B41FA5}">
                      <a16:colId xmlns:a16="http://schemas.microsoft.com/office/drawing/2014/main" val="2114753428"/>
                    </a:ext>
                  </a:extLst>
                </a:gridCol>
                <a:gridCol w="493776">
                  <a:extLst>
                    <a:ext uri="{9D8B030D-6E8A-4147-A177-3AD203B41FA5}">
                      <a16:colId xmlns:a16="http://schemas.microsoft.com/office/drawing/2014/main" val="487471772"/>
                    </a:ext>
                  </a:extLst>
                </a:gridCol>
                <a:gridCol w="493776">
                  <a:extLst>
                    <a:ext uri="{9D8B030D-6E8A-4147-A177-3AD203B41FA5}">
                      <a16:colId xmlns:a16="http://schemas.microsoft.com/office/drawing/2014/main" val="1585346893"/>
                    </a:ext>
                  </a:extLst>
                </a:gridCol>
                <a:gridCol w="493776">
                  <a:extLst>
                    <a:ext uri="{9D8B030D-6E8A-4147-A177-3AD203B41FA5}">
                      <a16:colId xmlns:a16="http://schemas.microsoft.com/office/drawing/2014/main" val="3189222654"/>
                    </a:ext>
                  </a:extLst>
                </a:gridCol>
                <a:gridCol w="493776">
                  <a:extLst>
                    <a:ext uri="{9D8B030D-6E8A-4147-A177-3AD203B41FA5}">
                      <a16:colId xmlns:a16="http://schemas.microsoft.com/office/drawing/2014/main" val="3582689081"/>
                    </a:ext>
                  </a:extLst>
                </a:gridCol>
                <a:gridCol w="493776">
                  <a:extLst>
                    <a:ext uri="{9D8B030D-6E8A-4147-A177-3AD203B41FA5}">
                      <a16:colId xmlns:a16="http://schemas.microsoft.com/office/drawing/2014/main" val="3653581280"/>
                    </a:ext>
                  </a:extLst>
                </a:gridCol>
                <a:gridCol w="493776">
                  <a:extLst>
                    <a:ext uri="{9D8B030D-6E8A-4147-A177-3AD203B41FA5}">
                      <a16:colId xmlns:a16="http://schemas.microsoft.com/office/drawing/2014/main" val="1187082546"/>
                    </a:ext>
                  </a:extLst>
                </a:gridCol>
                <a:gridCol w="493776">
                  <a:extLst>
                    <a:ext uri="{9D8B030D-6E8A-4147-A177-3AD203B41FA5}">
                      <a16:colId xmlns:a16="http://schemas.microsoft.com/office/drawing/2014/main" val="3580346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44383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- 2022-01-26 19:42:33</a:t>
                      </a:r>
                      <a:r>
                        <a:rPr kumimoji="0" lang="es-ES" sz="1000" b="0" i="0" u="none" strike="noStrike" kern="1200" cap="none" spc="0" normalizeH="0" baseline="0" noProof="0">
                          <a:ln>
                            <a:noFill/>
                          </a:ln>
                          <a:solidFill>
                            <a:prstClr val="black"/>
                          </a:solidFill>
                          <a:effectLst/>
                          <a:uLnTx/>
                          <a:uFillTx/>
                          <a:latin typeface="+mn-lt"/>
                          <a:ea typeface="+mn-ea"/>
                          <a:cs typeface="+mn-cs"/>
                        </a:rPr>
                        <a:t>
 ¡Bienvenido SHIMANO al SuperTeamTrek! La legendaria marca de componentes @shimanoargentina hoy se suma como partner oficial. ¡Nos espera un año a tope! 
¡Seguinos y conoce más sorpresas de nuestros partners en el 2022!
@trekbikes @trekbicycleargentina @bontragerargentina @santini_arg @guargentina @OpticaCentralStore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40795026"/>
                  </a:ext>
                </a:extLst>
              </a:tr>
            </a:tbl>
          </a:graphicData>
        </a:graphic>
      </p:graphicFrame>
      <p:sp>
        <p:nvSpPr>
          <p:cNvPr id="4" name="Text Placeholder 3">
            <a:extLst>
              <a:ext uri="{FF2B5EF4-FFF2-40B4-BE49-F238E27FC236}">
                <a16:creationId xmlns:a16="http://schemas.microsoft.com/office/drawing/2014/main" id="{EB26508A-A3FF-4B68-B8A3-DF2C823721F4}"/>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2231734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86302-FA90-4E49-99C5-61766729B193}"/>
              </a:ext>
            </a:extLst>
          </p:cNvPr>
          <p:cNvSpPr>
            <a:spLocks noGrp="1"/>
          </p:cNvSpPr>
          <p:nvPr>
            <p:ph type="title"/>
          </p:nvPr>
        </p:nvSpPr>
        <p:spPr/>
        <p:txBody>
          <a:bodyPr/>
          <a:lstStyle/>
          <a:p>
            <a:r>
              <a:rPr lang="en-US"/>
              <a:t>Facebook Post Table + Reactions | Scott - 10 of 23</a:t>
            </a:r>
          </a:p>
        </p:txBody>
      </p:sp>
      <p:graphicFrame>
        <p:nvGraphicFramePr>
          <p:cNvPr id="5" name="Table Placeholder 4">
            <a:extLst>
              <a:ext uri="{FF2B5EF4-FFF2-40B4-BE49-F238E27FC236}">
                <a16:creationId xmlns:a16="http://schemas.microsoft.com/office/drawing/2014/main" id="{90951364-C9D3-402B-88DA-B7328F9F1953}"/>
              </a:ext>
            </a:extLst>
          </p:cNvPr>
          <p:cNvGraphicFramePr>
            <a:graphicFrameLocks noGrp="1"/>
          </p:cNvGraphicFramePr>
          <p:nvPr>
            <p:ph type="tbl" sz="quarter" idx="13"/>
            <p:extLst>
              <p:ext uri="{D42A27DB-BD31-4B8C-83A1-F6EECF244321}">
                <p14:modId xmlns:p14="http://schemas.microsoft.com/office/powerpoint/2010/main" val="177398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30374706"/>
                    </a:ext>
                  </a:extLst>
                </a:gridCol>
                <a:gridCol w="493776">
                  <a:extLst>
                    <a:ext uri="{9D8B030D-6E8A-4147-A177-3AD203B41FA5}">
                      <a16:colId xmlns:a16="http://schemas.microsoft.com/office/drawing/2014/main" val="379988353"/>
                    </a:ext>
                  </a:extLst>
                </a:gridCol>
                <a:gridCol w="493776">
                  <a:extLst>
                    <a:ext uri="{9D8B030D-6E8A-4147-A177-3AD203B41FA5}">
                      <a16:colId xmlns:a16="http://schemas.microsoft.com/office/drawing/2014/main" val="4207678575"/>
                    </a:ext>
                  </a:extLst>
                </a:gridCol>
                <a:gridCol w="493776">
                  <a:extLst>
                    <a:ext uri="{9D8B030D-6E8A-4147-A177-3AD203B41FA5}">
                      <a16:colId xmlns:a16="http://schemas.microsoft.com/office/drawing/2014/main" val="100562509"/>
                    </a:ext>
                  </a:extLst>
                </a:gridCol>
                <a:gridCol w="493776">
                  <a:extLst>
                    <a:ext uri="{9D8B030D-6E8A-4147-A177-3AD203B41FA5}">
                      <a16:colId xmlns:a16="http://schemas.microsoft.com/office/drawing/2014/main" val="716001057"/>
                    </a:ext>
                  </a:extLst>
                </a:gridCol>
                <a:gridCol w="493776">
                  <a:extLst>
                    <a:ext uri="{9D8B030D-6E8A-4147-A177-3AD203B41FA5}">
                      <a16:colId xmlns:a16="http://schemas.microsoft.com/office/drawing/2014/main" val="325682780"/>
                    </a:ext>
                  </a:extLst>
                </a:gridCol>
                <a:gridCol w="493776">
                  <a:extLst>
                    <a:ext uri="{9D8B030D-6E8A-4147-A177-3AD203B41FA5}">
                      <a16:colId xmlns:a16="http://schemas.microsoft.com/office/drawing/2014/main" val="3844264567"/>
                    </a:ext>
                  </a:extLst>
                </a:gridCol>
                <a:gridCol w="493776">
                  <a:extLst>
                    <a:ext uri="{9D8B030D-6E8A-4147-A177-3AD203B41FA5}">
                      <a16:colId xmlns:a16="http://schemas.microsoft.com/office/drawing/2014/main" val="533618157"/>
                    </a:ext>
                  </a:extLst>
                </a:gridCol>
                <a:gridCol w="493776">
                  <a:extLst>
                    <a:ext uri="{9D8B030D-6E8A-4147-A177-3AD203B41FA5}">
                      <a16:colId xmlns:a16="http://schemas.microsoft.com/office/drawing/2014/main" val="2211416302"/>
                    </a:ext>
                  </a:extLst>
                </a:gridCol>
                <a:gridCol w="493776">
                  <a:extLst>
                    <a:ext uri="{9D8B030D-6E8A-4147-A177-3AD203B41FA5}">
                      <a16:colId xmlns:a16="http://schemas.microsoft.com/office/drawing/2014/main" val="472778585"/>
                    </a:ext>
                  </a:extLst>
                </a:gridCol>
                <a:gridCol w="493776">
                  <a:extLst>
                    <a:ext uri="{9D8B030D-6E8A-4147-A177-3AD203B41FA5}">
                      <a16:colId xmlns:a16="http://schemas.microsoft.com/office/drawing/2014/main" val="2811731268"/>
                    </a:ext>
                  </a:extLst>
                </a:gridCol>
                <a:gridCol w="493776">
                  <a:extLst>
                    <a:ext uri="{9D8B030D-6E8A-4147-A177-3AD203B41FA5}">
                      <a16:colId xmlns:a16="http://schemas.microsoft.com/office/drawing/2014/main" val="1412390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2620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- 2022-01-18 18:26:50</a:t>
                      </a:r>
                      <a:r>
                        <a:rPr kumimoji="0" lang="en-US" sz="1000" b="0" i="0" u="none" strike="noStrike" kern="1200" cap="none" spc="0" normalizeH="0" baseline="0" noProof="0">
                          <a:ln>
                            <a:noFill/>
                          </a:ln>
                          <a:solidFill>
                            <a:prstClr val="black"/>
                          </a:solidFill>
                          <a:effectLst/>
                          <a:uLnTx/>
                          <a:uFillTx/>
                          <a:latin typeface="+mn-lt"/>
                          <a:ea typeface="+mn-ea"/>
                          <a:cs typeface="+mn-cs"/>
                        </a:rPr>
                        <a:t>
 La Aspect 960 fue pensada para los que recién comienzan en el #MTB.
✅ Cuadro de aleación Aspect 700/900
✅ Horquilla Suntour XCE28 100 mm
✅ Shimano TX800 16, velocidades
✅ Tektro hidráulicos Frenos de disco hidráulicos
✅ Kenda Booster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4896725"/>
                  </a:ext>
                </a:extLst>
              </a:tr>
            </a:tbl>
          </a:graphicData>
        </a:graphic>
      </p:graphicFrame>
      <p:sp>
        <p:nvSpPr>
          <p:cNvPr id="4" name="Text Placeholder 3">
            <a:extLst>
              <a:ext uri="{FF2B5EF4-FFF2-40B4-BE49-F238E27FC236}">
                <a16:creationId xmlns:a16="http://schemas.microsoft.com/office/drawing/2014/main" id="{65831645-E845-4332-AD52-72F623A7CB21}"/>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41613640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6F289-7510-4DFF-8BF2-9441FDD1D5BF}"/>
              </a:ext>
            </a:extLst>
          </p:cNvPr>
          <p:cNvSpPr>
            <a:spLocks noGrp="1"/>
          </p:cNvSpPr>
          <p:nvPr>
            <p:ph type="title"/>
          </p:nvPr>
        </p:nvSpPr>
        <p:spPr/>
        <p:txBody>
          <a:bodyPr/>
          <a:lstStyle/>
          <a:p>
            <a:r>
              <a:rPr lang="en-US"/>
              <a:t>Facebook Post Table + Reactions | Scott - 11 of 23</a:t>
            </a:r>
          </a:p>
        </p:txBody>
      </p:sp>
      <p:graphicFrame>
        <p:nvGraphicFramePr>
          <p:cNvPr id="5" name="Table Placeholder 4">
            <a:extLst>
              <a:ext uri="{FF2B5EF4-FFF2-40B4-BE49-F238E27FC236}">
                <a16:creationId xmlns:a16="http://schemas.microsoft.com/office/drawing/2014/main" id="{15B69B8C-D5AA-4EE2-B6D4-C6A8DF18D974}"/>
              </a:ext>
            </a:extLst>
          </p:cNvPr>
          <p:cNvGraphicFramePr>
            <a:graphicFrameLocks noGrp="1"/>
          </p:cNvGraphicFramePr>
          <p:nvPr>
            <p:ph type="tbl" sz="quarter" idx="13"/>
            <p:extLst>
              <p:ext uri="{D42A27DB-BD31-4B8C-83A1-F6EECF244321}">
                <p14:modId xmlns:p14="http://schemas.microsoft.com/office/powerpoint/2010/main" val="1045074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07000486"/>
                    </a:ext>
                  </a:extLst>
                </a:gridCol>
                <a:gridCol w="493776">
                  <a:extLst>
                    <a:ext uri="{9D8B030D-6E8A-4147-A177-3AD203B41FA5}">
                      <a16:colId xmlns:a16="http://schemas.microsoft.com/office/drawing/2014/main" val="2627598223"/>
                    </a:ext>
                  </a:extLst>
                </a:gridCol>
                <a:gridCol w="493776">
                  <a:extLst>
                    <a:ext uri="{9D8B030D-6E8A-4147-A177-3AD203B41FA5}">
                      <a16:colId xmlns:a16="http://schemas.microsoft.com/office/drawing/2014/main" val="1169681656"/>
                    </a:ext>
                  </a:extLst>
                </a:gridCol>
                <a:gridCol w="493776">
                  <a:extLst>
                    <a:ext uri="{9D8B030D-6E8A-4147-A177-3AD203B41FA5}">
                      <a16:colId xmlns:a16="http://schemas.microsoft.com/office/drawing/2014/main" val="4192940501"/>
                    </a:ext>
                  </a:extLst>
                </a:gridCol>
                <a:gridCol w="493776">
                  <a:extLst>
                    <a:ext uri="{9D8B030D-6E8A-4147-A177-3AD203B41FA5}">
                      <a16:colId xmlns:a16="http://schemas.microsoft.com/office/drawing/2014/main" val="4147570520"/>
                    </a:ext>
                  </a:extLst>
                </a:gridCol>
                <a:gridCol w="493776">
                  <a:extLst>
                    <a:ext uri="{9D8B030D-6E8A-4147-A177-3AD203B41FA5}">
                      <a16:colId xmlns:a16="http://schemas.microsoft.com/office/drawing/2014/main" val="4245132484"/>
                    </a:ext>
                  </a:extLst>
                </a:gridCol>
                <a:gridCol w="493776">
                  <a:extLst>
                    <a:ext uri="{9D8B030D-6E8A-4147-A177-3AD203B41FA5}">
                      <a16:colId xmlns:a16="http://schemas.microsoft.com/office/drawing/2014/main" val="668400611"/>
                    </a:ext>
                  </a:extLst>
                </a:gridCol>
                <a:gridCol w="493776">
                  <a:extLst>
                    <a:ext uri="{9D8B030D-6E8A-4147-A177-3AD203B41FA5}">
                      <a16:colId xmlns:a16="http://schemas.microsoft.com/office/drawing/2014/main" val="4203108343"/>
                    </a:ext>
                  </a:extLst>
                </a:gridCol>
                <a:gridCol w="493776">
                  <a:extLst>
                    <a:ext uri="{9D8B030D-6E8A-4147-A177-3AD203B41FA5}">
                      <a16:colId xmlns:a16="http://schemas.microsoft.com/office/drawing/2014/main" val="1210343447"/>
                    </a:ext>
                  </a:extLst>
                </a:gridCol>
                <a:gridCol w="493776">
                  <a:extLst>
                    <a:ext uri="{9D8B030D-6E8A-4147-A177-3AD203B41FA5}">
                      <a16:colId xmlns:a16="http://schemas.microsoft.com/office/drawing/2014/main" val="3921369173"/>
                    </a:ext>
                  </a:extLst>
                </a:gridCol>
                <a:gridCol w="493776">
                  <a:extLst>
                    <a:ext uri="{9D8B030D-6E8A-4147-A177-3AD203B41FA5}">
                      <a16:colId xmlns:a16="http://schemas.microsoft.com/office/drawing/2014/main" val="3929804947"/>
                    </a:ext>
                  </a:extLst>
                </a:gridCol>
                <a:gridCol w="493776">
                  <a:extLst>
                    <a:ext uri="{9D8B030D-6E8A-4147-A177-3AD203B41FA5}">
                      <a16:colId xmlns:a16="http://schemas.microsoft.com/office/drawing/2014/main" val="2974712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45631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- 2022-01-29 20:52:12</a:t>
                      </a:r>
                      <a:r>
                        <a:rPr kumimoji="0" lang="en-US" sz="1000" b="0" i="0" u="none" strike="noStrike" kern="1200" cap="none" spc="0" normalizeH="0" baseline="0" noProof="0">
                          <a:ln>
                            <a:noFill/>
                          </a:ln>
                          <a:solidFill>
                            <a:prstClr val="black"/>
                          </a:solidFill>
                          <a:effectLst/>
                          <a:uLnTx/>
                          <a:uFillTx/>
                          <a:latin typeface="+mn-lt"/>
                          <a:ea typeface="+mn-ea"/>
                          <a:cs typeface="+mn-cs"/>
                        </a:rPr>
                        <a:t>
 Gran jornada de Test Ride de Spark en Neuquén junto a @scott_patagonia y @scottstorear 
#FastIsFun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687942177"/>
                  </a:ext>
                </a:extLst>
              </a:tr>
            </a:tbl>
          </a:graphicData>
        </a:graphic>
      </p:graphicFrame>
      <p:sp>
        <p:nvSpPr>
          <p:cNvPr id="4" name="Text Placeholder 3">
            <a:extLst>
              <a:ext uri="{FF2B5EF4-FFF2-40B4-BE49-F238E27FC236}">
                <a16:creationId xmlns:a16="http://schemas.microsoft.com/office/drawing/2014/main" id="{39022E73-4652-4082-9D00-96961154325D}"/>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3908766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1FD8C-807C-46CD-8617-367F79D71E0E}"/>
              </a:ext>
            </a:extLst>
          </p:cNvPr>
          <p:cNvSpPr>
            <a:spLocks noGrp="1"/>
          </p:cNvSpPr>
          <p:nvPr>
            <p:ph type="title"/>
          </p:nvPr>
        </p:nvSpPr>
        <p:spPr/>
        <p:txBody>
          <a:bodyPr/>
          <a:lstStyle/>
          <a:p>
            <a:r>
              <a:rPr lang="en-US"/>
              <a:t>Facebook Post Table + Reactions | Scott - 12 of 23</a:t>
            </a:r>
          </a:p>
        </p:txBody>
      </p:sp>
      <p:graphicFrame>
        <p:nvGraphicFramePr>
          <p:cNvPr id="5" name="Table Placeholder 4">
            <a:extLst>
              <a:ext uri="{FF2B5EF4-FFF2-40B4-BE49-F238E27FC236}">
                <a16:creationId xmlns:a16="http://schemas.microsoft.com/office/drawing/2014/main" id="{138D8DEA-5DD5-44D8-8465-8D4BBAA58E90}"/>
              </a:ext>
            </a:extLst>
          </p:cNvPr>
          <p:cNvGraphicFramePr>
            <a:graphicFrameLocks noGrp="1"/>
          </p:cNvGraphicFramePr>
          <p:nvPr>
            <p:ph type="tbl" sz="quarter" idx="13"/>
            <p:extLst>
              <p:ext uri="{D42A27DB-BD31-4B8C-83A1-F6EECF244321}">
                <p14:modId xmlns:p14="http://schemas.microsoft.com/office/powerpoint/2010/main" val="27726087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45879762"/>
                    </a:ext>
                  </a:extLst>
                </a:gridCol>
                <a:gridCol w="493776">
                  <a:extLst>
                    <a:ext uri="{9D8B030D-6E8A-4147-A177-3AD203B41FA5}">
                      <a16:colId xmlns:a16="http://schemas.microsoft.com/office/drawing/2014/main" val="3869004251"/>
                    </a:ext>
                  </a:extLst>
                </a:gridCol>
                <a:gridCol w="493776">
                  <a:extLst>
                    <a:ext uri="{9D8B030D-6E8A-4147-A177-3AD203B41FA5}">
                      <a16:colId xmlns:a16="http://schemas.microsoft.com/office/drawing/2014/main" val="4008635027"/>
                    </a:ext>
                  </a:extLst>
                </a:gridCol>
                <a:gridCol w="493776">
                  <a:extLst>
                    <a:ext uri="{9D8B030D-6E8A-4147-A177-3AD203B41FA5}">
                      <a16:colId xmlns:a16="http://schemas.microsoft.com/office/drawing/2014/main" val="3195954475"/>
                    </a:ext>
                  </a:extLst>
                </a:gridCol>
                <a:gridCol w="493776">
                  <a:extLst>
                    <a:ext uri="{9D8B030D-6E8A-4147-A177-3AD203B41FA5}">
                      <a16:colId xmlns:a16="http://schemas.microsoft.com/office/drawing/2014/main" val="3411747112"/>
                    </a:ext>
                  </a:extLst>
                </a:gridCol>
                <a:gridCol w="493776">
                  <a:extLst>
                    <a:ext uri="{9D8B030D-6E8A-4147-A177-3AD203B41FA5}">
                      <a16:colId xmlns:a16="http://schemas.microsoft.com/office/drawing/2014/main" val="3417229012"/>
                    </a:ext>
                  </a:extLst>
                </a:gridCol>
                <a:gridCol w="493776">
                  <a:extLst>
                    <a:ext uri="{9D8B030D-6E8A-4147-A177-3AD203B41FA5}">
                      <a16:colId xmlns:a16="http://schemas.microsoft.com/office/drawing/2014/main" val="2477717230"/>
                    </a:ext>
                  </a:extLst>
                </a:gridCol>
                <a:gridCol w="493776">
                  <a:extLst>
                    <a:ext uri="{9D8B030D-6E8A-4147-A177-3AD203B41FA5}">
                      <a16:colId xmlns:a16="http://schemas.microsoft.com/office/drawing/2014/main" val="2187844686"/>
                    </a:ext>
                  </a:extLst>
                </a:gridCol>
                <a:gridCol w="493776">
                  <a:extLst>
                    <a:ext uri="{9D8B030D-6E8A-4147-A177-3AD203B41FA5}">
                      <a16:colId xmlns:a16="http://schemas.microsoft.com/office/drawing/2014/main" val="2721182102"/>
                    </a:ext>
                  </a:extLst>
                </a:gridCol>
                <a:gridCol w="493776">
                  <a:extLst>
                    <a:ext uri="{9D8B030D-6E8A-4147-A177-3AD203B41FA5}">
                      <a16:colId xmlns:a16="http://schemas.microsoft.com/office/drawing/2014/main" val="1929878093"/>
                    </a:ext>
                  </a:extLst>
                </a:gridCol>
                <a:gridCol w="493776">
                  <a:extLst>
                    <a:ext uri="{9D8B030D-6E8A-4147-A177-3AD203B41FA5}">
                      <a16:colId xmlns:a16="http://schemas.microsoft.com/office/drawing/2014/main" val="1453645602"/>
                    </a:ext>
                  </a:extLst>
                </a:gridCol>
                <a:gridCol w="493776">
                  <a:extLst>
                    <a:ext uri="{9D8B030D-6E8A-4147-A177-3AD203B41FA5}">
                      <a16:colId xmlns:a16="http://schemas.microsoft.com/office/drawing/2014/main" val="3224413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84298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Merida Bikes Argentina - 2022-01-19 20:00:00</a:t>
                      </a:r>
                      <a:r>
                        <a:rPr kumimoji="0" lang="es-ES" sz="1000" b="0" i="0" u="none" strike="noStrike" kern="1200" cap="none" spc="0" normalizeH="0" baseline="0" noProof="0">
                          <a:ln>
                            <a:noFill/>
                          </a:ln>
                          <a:solidFill>
                            <a:prstClr val="black"/>
                          </a:solidFill>
                          <a:effectLst/>
                          <a:uLnTx/>
                          <a:uFillTx/>
                          <a:latin typeface="+mn-lt"/>
                          <a:ea typeface="+mn-ea"/>
                          <a:cs typeface="+mn-cs"/>
                        </a:rPr>
                        <a:t>
 La bicicleta Merida Big Nine 200 se encuentra en el punto medio para el ciclista ocasional o recreativo. 
.
El cuadro liviano Big Nine Alloy viene con cables enrutados internamente  para minimizar el mantenimiento.
.
Cuenta con una transmisión Shimano de 1x10 velocidades que es más que capaz cuando se trata de esas subidas difíciles.
.
La horquilla Suntour XCR32 LOR con bloqueo y 100 mm de recorrido está en el punto óptimo para la diversión y la aventura, lo suficiente para manejar caminos difíciles y aún así te brinda una conducción ágil.
.
Principales Características:
.
👉🏻Suntour XCR32 LOR Air Horquilla con bloqueo - 100 mm de recorrido.
👉🏻Marco de aleación.
👉🏻Frenos de disco hidráulicos Tektro M275.
👉🏻Transmisión Shimano de 1x10 velocidades.
👉🏻Cubiertas Maxxis Ikon 29"x2.2".
.
.
.
.
.
#meridaarg #bignine200 #bikemountain #mtb #meridabikes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163612037"/>
                  </a:ext>
                </a:extLst>
              </a:tr>
            </a:tbl>
          </a:graphicData>
        </a:graphic>
      </p:graphicFrame>
      <p:sp>
        <p:nvSpPr>
          <p:cNvPr id="4" name="Text Placeholder 3">
            <a:extLst>
              <a:ext uri="{FF2B5EF4-FFF2-40B4-BE49-F238E27FC236}">
                <a16:creationId xmlns:a16="http://schemas.microsoft.com/office/drawing/2014/main" id="{6AD3A4E5-58D2-436D-AAB9-E62ABAC9DC9B}"/>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4114646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919D2-9447-4337-BF91-115477E80BB5}"/>
              </a:ext>
            </a:extLst>
          </p:cNvPr>
          <p:cNvSpPr>
            <a:spLocks noGrp="1"/>
          </p:cNvSpPr>
          <p:nvPr>
            <p:ph type="title"/>
          </p:nvPr>
        </p:nvSpPr>
        <p:spPr/>
        <p:txBody>
          <a:bodyPr/>
          <a:lstStyle/>
          <a:p>
            <a:r>
              <a:rPr lang="en-US"/>
              <a:t>Facebook Post Table + Reactions | Scott - 13 of 23</a:t>
            </a:r>
          </a:p>
        </p:txBody>
      </p:sp>
      <p:graphicFrame>
        <p:nvGraphicFramePr>
          <p:cNvPr id="5" name="Table Placeholder 4">
            <a:extLst>
              <a:ext uri="{FF2B5EF4-FFF2-40B4-BE49-F238E27FC236}">
                <a16:creationId xmlns:a16="http://schemas.microsoft.com/office/drawing/2014/main" id="{2FE41A42-D385-4A5E-BA25-A32536FEDCCA}"/>
              </a:ext>
            </a:extLst>
          </p:cNvPr>
          <p:cNvGraphicFramePr>
            <a:graphicFrameLocks noGrp="1"/>
          </p:cNvGraphicFramePr>
          <p:nvPr>
            <p:ph type="tbl" sz="quarter" idx="13"/>
            <p:extLst>
              <p:ext uri="{D42A27DB-BD31-4B8C-83A1-F6EECF244321}">
                <p14:modId xmlns:p14="http://schemas.microsoft.com/office/powerpoint/2010/main" val="2508491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84571241"/>
                    </a:ext>
                  </a:extLst>
                </a:gridCol>
                <a:gridCol w="493776">
                  <a:extLst>
                    <a:ext uri="{9D8B030D-6E8A-4147-A177-3AD203B41FA5}">
                      <a16:colId xmlns:a16="http://schemas.microsoft.com/office/drawing/2014/main" val="3944233097"/>
                    </a:ext>
                  </a:extLst>
                </a:gridCol>
                <a:gridCol w="493776">
                  <a:extLst>
                    <a:ext uri="{9D8B030D-6E8A-4147-A177-3AD203B41FA5}">
                      <a16:colId xmlns:a16="http://schemas.microsoft.com/office/drawing/2014/main" val="1940677872"/>
                    </a:ext>
                  </a:extLst>
                </a:gridCol>
                <a:gridCol w="493776">
                  <a:extLst>
                    <a:ext uri="{9D8B030D-6E8A-4147-A177-3AD203B41FA5}">
                      <a16:colId xmlns:a16="http://schemas.microsoft.com/office/drawing/2014/main" val="1060063120"/>
                    </a:ext>
                  </a:extLst>
                </a:gridCol>
                <a:gridCol w="493776">
                  <a:extLst>
                    <a:ext uri="{9D8B030D-6E8A-4147-A177-3AD203B41FA5}">
                      <a16:colId xmlns:a16="http://schemas.microsoft.com/office/drawing/2014/main" val="567392849"/>
                    </a:ext>
                  </a:extLst>
                </a:gridCol>
                <a:gridCol w="493776">
                  <a:extLst>
                    <a:ext uri="{9D8B030D-6E8A-4147-A177-3AD203B41FA5}">
                      <a16:colId xmlns:a16="http://schemas.microsoft.com/office/drawing/2014/main" val="3675776459"/>
                    </a:ext>
                  </a:extLst>
                </a:gridCol>
                <a:gridCol w="493776">
                  <a:extLst>
                    <a:ext uri="{9D8B030D-6E8A-4147-A177-3AD203B41FA5}">
                      <a16:colId xmlns:a16="http://schemas.microsoft.com/office/drawing/2014/main" val="169453404"/>
                    </a:ext>
                  </a:extLst>
                </a:gridCol>
                <a:gridCol w="493776">
                  <a:extLst>
                    <a:ext uri="{9D8B030D-6E8A-4147-A177-3AD203B41FA5}">
                      <a16:colId xmlns:a16="http://schemas.microsoft.com/office/drawing/2014/main" val="4217187734"/>
                    </a:ext>
                  </a:extLst>
                </a:gridCol>
                <a:gridCol w="493776">
                  <a:extLst>
                    <a:ext uri="{9D8B030D-6E8A-4147-A177-3AD203B41FA5}">
                      <a16:colId xmlns:a16="http://schemas.microsoft.com/office/drawing/2014/main" val="3720705959"/>
                    </a:ext>
                  </a:extLst>
                </a:gridCol>
                <a:gridCol w="493776">
                  <a:extLst>
                    <a:ext uri="{9D8B030D-6E8A-4147-A177-3AD203B41FA5}">
                      <a16:colId xmlns:a16="http://schemas.microsoft.com/office/drawing/2014/main" val="1456922684"/>
                    </a:ext>
                  </a:extLst>
                </a:gridCol>
                <a:gridCol w="493776">
                  <a:extLst>
                    <a:ext uri="{9D8B030D-6E8A-4147-A177-3AD203B41FA5}">
                      <a16:colId xmlns:a16="http://schemas.microsoft.com/office/drawing/2014/main" val="1386692121"/>
                    </a:ext>
                  </a:extLst>
                </a:gridCol>
                <a:gridCol w="493776">
                  <a:extLst>
                    <a:ext uri="{9D8B030D-6E8A-4147-A177-3AD203B41FA5}">
                      <a16:colId xmlns:a16="http://schemas.microsoft.com/office/drawing/2014/main" val="42000510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38107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- 2022-01-05 20:35:53</a:t>
                      </a:r>
                      <a:r>
                        <a:rPr kumimoji="0" lang="es-ES" sz="1000" b="0" i="0" u="none" strike="noStrike" kern="1200" cap="none" spc="0" normalizeH="0" baseline="0" noProof="0">
                          <a:ln>
                            <a:noFill/>
                          </a:ln>
                          <a:solidFill>
                            <a:prstClr val="black"/>
                          </a:solidFill>
                          <a:effectLst/>
                          <a:uLnTx/>
                          <a:uFillTx/>
                          <a:latin typeface="+mn-lt"/>
                          <a:ea typeface="+mn-ea"/>
                          <a:cs typeface="+mn-cs"/>
                        </a:rPr>
                        <a:t>
 Nueva Spark World Cup AXS.
Alargamos el recorrido de la suspensión, mejoramos la geometría y le hicimos caso a los mejores deportistas del mundo para crear la bicicleta de carreras de cross country definitiva.
Encontrala en nuestras tiendas. Link en bio y en stories destacadas.
#SCOTTargentina  
#FastIsFun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608629578"/>
                  </a:ext>
                </a:extLst>
              </a:tr>
            </a:tbl>
          </a:graphicData>
        </a:graphic>
      </p:graphicFrame>
      <p:sp>
        <p:nvSpPr>
          <p:cNvPr id="4" name="Text Placeholder 3">
            <a:extLst>
              <a:ext uri="{FF2B5EF4-FFF2-40B4-BE49-F238E27FC236}">
                <a16:creationId xmlns:a16="http://schemas.microsoft.com/office/drawing/2014/main" id="{335BDBBA-1944-4003-A82E-C65D3E20B24F}"/>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2022979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66FF3-E323-4F52-97A0-CA9A66461E77}"/>
              </a:ext>
            </a:extLst>
          </p:cNvPr>
          <p:cNvSpPr>
            <a:spLocks noGrp="1"/>
          </p:cNvSpPr>
          <p:nvPr>
            <p:ph type="title"/>
          </p:nvPr>
        </p:nvSpPr>
        <p:spPr/>
        <p:txBody>
          <a:bodyPr/>
          <a:lstStyle/>
          <a:p>
            <a:r>
              <a:rPr lang="en-US"/>
              <a:t>Facebook Post Table + Reactions | Scott - 14 of 23</a:t>
            </a:r>
          </a:p>
        </p:txBody>
      </p:sp>
      <p:graphicFrame>
        <p:nvGraphicFramePr>
          <p:cNvPr id="5" name="Table Placeholder 4">
            <a:extLst>
              <a:ext uri="{FF2B5EF4-FFF2-40B4-BE49-F238E27FC236}">
                <a16:creationId xmlns:a16="http://schemas.microsoft.com/office/drawing/2014/main" id="{CCA754BA-1CCE-4439-8D77-254B29784446}"/>
              </a:ext>
            </a:extLst>
          </p:cNvPr>
          <p:cNvGraphicFramePr>
            <a:graphicFrameLocks noGrp="1"/>
          </p:cNvGraphicFramePr>
          <p:nvPr>
            <p:ph type="tbl" sz="quarter" idx="13"/>
            <p:extLst>
              <p:ext uri="{D42A27DB-BD31-4B8C-83A1-F6EECF244321}">
                <p14:modId xmlns:p14="http://schemas.microsoft.com/office/powerpoint/2010/main" val="793095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57694347"/>
                    </a:ext>
                  </a:extLst>
                </a:gridCol>
                <a:gridCol w="493776">
                  <a:extLst>
                    <a:ext uri="{9D8B030D-6E8A-4147-A177-3AD203B41FA5}">
                      <a16:colId xmlns:a16="http://schemas.microsoft.com/office/drawing/2014/main" val="1747807618"/>
                    </a:ext>
                  </a:extLst>
                </a:gridCol>
                <a:gridCol w="493776">
                  <a:extLst>
                    <a:ext uri="{9D8B030D-6E8A-4147-A177-3AD203B41FA5}">
                      <a16:colId xmlns:a16="http://schemas.microsoft.com/office/drawing/2014/main" val="4018283679"/>
                    </a:ext>
                  </a:extLst>
                </a:gridCol>
                <a:gridCol w="493776">
                  <a:extLst>
                    <a:ext uri="{9D8B030D-6E8A-4147-A177-3AD203B41FA5}">
                      <a16:colId xmlns:a16="http://schemas.microsoft.com/office/drawing/2014/main" val="139804407"/>
                    </a:ext>
                  </a:extLst>
                </a:gridCol>
                <a:gridCol w="493776">
                  <a:extLst>
                    <a:ext uri="{9D8B030D-6E8A-4147-A177-3AD203B41FA5}">
                      <a16:colId xmlns:a16="http://schemas.microsoft.com/office/drawing/2014/main" val="523245350"/>
                    </a:ext>
                  </a:extLst>
                </a:gridCol>
                <a:gridCol w="493776">
                  <a:extLst>
                    <a:ext uri="{9D8B030D-6E8A-4147-A177-3AD203B41FA5}">
                      <a16:colId xmlns:a16="http://schemas.microsoft.com/office/drawing/2014/main" val="4084949201"/>
                    </a:ext>
                  </a:extLst>
                </a:gridCol>
                <a:gridCol w="493776">
                  <a:extLst>
                    <a:ext uri="{9D8B030D-6E8A-4147-A177-3AD203B41FA5}">
                      <a16:colId xmlns:a16="http://schemas.microsoft.com/office/drawing/2014/main" val="1990447989"/>
                    </a:ext>
                  </a:extLst>
                </a:gridCol>
                <a:gridCol w="493776">
                  <a:extLst>
                    <a:ext uri="{9D8B030D-6E8A-4147-A177-3AD203B41FA5}">
                      <a16:colId xmlns:a16="http://schemas.microsoft.com/office/drawing/2014/main" val="2132714801"/>
                    </a:ext>
                  </a:extLst>
                </a:gridCol>
                <a:gridCol w="493776">
                  <a:extLst>
                    <a:ext uri="{9D8B030D-6E8A-4147-A177-3AD203B41FA5}">
                      <a16:colId xmlns:a16="http://schemas.microsoft.com/office/drawing/2014/main" val="2951948512"/>
                    </a:ext>
                  </a:extLst>
                </a:gridCol>
                <a:gridCol w="493776">
                  <a:extLst>
                    <a:ext uri="{9D8B030D-6E8A-4147-A177-3AD203B41FA5}">
                      <a16:colId xmlns:a16="http://schemas.microsoft.com/office/drawing/2014/main" val="1866049487"/>
                    </a:ext>
                  </a:extLst>
                </a:gridCol>
                <a:gridCol w="493776">
                  <a:extLst>
                    <a:ext uri="{9D8B030D-6E8A-4147-A177-3AD203B41FA5}">
                      <a16:colId xmlns:a16="http://schemas.microsoft.com/office/drawing/2014/main" val="1032830185"/>
                    </a:ext>
                  </a:extLst>
                </a:gridCol>
                <a:gridCol w="493776">
                  <a:extLst>
                    <a:ext uri="{9D8B030D-6E8A-4147-A177-3AD203B41FA5}">
                      <a16:colId xmlns:a16="http://schemas.microsoft.com/office/drawing/2014/main" val="33282425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2280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- 2022-01-04 17:58:47</a:t>
                      </a:r>
                      <a:r>
                        <a:rPr kumimoji="0" lang="es-ES" sz="1000" b="0" i="0" u="none" strike="noStrike" kern="1200" cap="none" spc="0" normalizeH="0" baseline="0" noProof="0">
                          <a:ln>
                            <a:noFill/>
                          </a:ln>
                          <a:solidFill>
                            <a:prstClr val="black"/>
                          </a:solidFill>
                          <a:effectLst/>
                          <a:uLnTx/>
                          <a:uFillTx/>
                          <a:latin typeface="+mn-lt"/>
                          <a:ea typeface="+mn-ea"/>
                          <a:cs typeface="+mn-cs"/>
                        </a:rPr>
                        <a:t>
 Dos opciones para ingresar al #MTB.
¿Con cuál te quedás?
Conocelas en detalle en nuestras tiendas. 
Link en bio y en Stories destacadas.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11409206"/>
                  </a:ext>
                </a:extLst>
              </a:tr>
            </a:tbl>
          </a:graphicData>
        </a:graphic>
      </p:graphicFrame>
      <p:sp>
        <p:nvSpPr>
          <p:cNvPr id="4" name="Text Placeholder 3">
            <a:extLst>
              <a:ext uri="{FF2B5EF4-FFF2-40B4-BE49-F238E27FC236}">
                <a16:creationId xmlns:a16="http://schemas.microsoft.com/office/drawing/2014/main" id="{6F25E79C-66AF-4CF5-8AC1-880B633ADC30}"/>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4718846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B3EA6-4C32-4A2C-969E-0875B9F94D5F}"/>
              </a:ext>
            </a:extLst>
          </p:cNvPr>
          <p:cNvSpPr>
            <a:spLocks noGrp="1"/>
          </p:cNvSpPr>
          <p:nvPr>
            <p:ph type="title"/>
          </p:nvPr>
        </p:nvSpPr>
        <p:spPr/>
        <p:txBody>
          <a:bodyPr/>
          <a:lstStyle/>
          <a:p>
            <a:r>
              <a:rPr lang="en-US"/>
              <a:t>Facebook Post Table + Reactions | Scott - 15 of 23</a:t>
            </a:r>
          </a:p>
        </p:txBody>
      </p:sp>
      <p:graphicFrame>
        <p:nvGraphicFramePr>
          <p:cNvPr id="5" name="Table Placeholder 4">
            <a:extLst>
              <a:ext uri="{FF2B5EF4-FFF2-40B4-BE49-F238E27FC236}">
                <a16:creationId xmlns:a16="http://schemas.microsoft.com/office/drawing/2014/main" id="{CF2AB898-216D-4E9A-88D9-E82AD2F5AEE7}"/>
              </a:ext>
            </a:extLst>
          </p:cNvPr>
          <p:cNvGraphicFramePr>
            <a:graphicFrameLocks noGrp="1"/>
          </p:cNvGraphicFramePr>
          <p:nvPr>
            <p:ph type="tbl" sz="quarter" idx="13"/>
            <p:extLst>
              <p:ext uri="{D42A27DB-BD31-4B8C-83A1-F6EECF244321}">
                <p14:modId xmlns:p14="http://schemas.microsoft.com/office/powerpoint/2010/main" val="1229893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69649323"/>
                    </a:ext>
                  </a:extLst>
                </a:gridCol>
                <a:gridCol w="493776">
                  <a:extLst>
                    <a:ext uri="{9D8B030D-6E8A-4147-A177-3AD203B41FA5}">
                      <a16:colId xmlns:a16="http://schemas.microsoft.com/office/drawing/2014/main" val="2439597620"/>
                    </a:ext>
                  </a:extLst>
                </a:gridCol>
                <a:gridCol w="493776">
                  <a:extLst>
                    <a:ext uri="{9D8B030D-6E8A-4147-A177-3AD203B41FA5}">
                      <a16:colId xmlns:a16="http://schemas.microsoft.com/office/drawing/2014/main" val="2974051288"/>
                    </a:ext>
                  </a:extLst>
                </a:gridCol>
                <a:gridCol w="493776">
                  <a:extLst>
                    <a:ext uri="{9D8B030D-6E8A-4147-A177-3AD203B41FA5}">
                      <a16:colId xmlns:a16="http://schemas.microsoft.com/office/drawing/2014/main" val="1899851564"/>
                    </a:ext>
                  </a:extLst>
                </a:gridCol>
                <a:gridCol w="493776">
                  <a:extLst>
                    <a:ext uri="{9D8B030D-6E8A-4147-A177-3AD203B41FA5}">
                      <a16:colId xmlns:a16="http://schemas.microsoft.com/office/drawing/2014/main" val="3815542734"/>
                    </a:ext>
                  </a:extLst>
                </a:gridCol>
                <a:gridCol w="493776">
                  <a:extLst>
                    <a:ext uri="{9D8B030D-6E8A-4147-A177-3AD203B41FA5}">
                      <a16:colId xmlns:a16="http://schemas.microsoft.com/office/drawing/2014/main" val="2079404897"/>
                    </a:ext>
                  </a:extLst>
                </a:gridCol>
                <a:gridCol w="493776">
                  <a:extLst>
                    <a:ext uri="{9D8B030D-6E8A-4147-A177-3AD203B41FA5}">
                      <a16:colId xmlns:a16="http://schemas.microsoft.com/office/drawing/2014/main" val="3677565760"/>
                    </a:ext>
                  </a:extLst>
                </a:gridCol>
                <a:gridCol w="493776">
                  <a:extLst>
                    <a:ext uri="{9D8B030D-6E8A-4147-A177-3AD203B41FA5}">
                      <a16:colId xmlns:a16="http://schemas.microsoft.com/office/drawing/2014/main" val="2229269283"/>
                    </a:ext>
                  </a:extLst>
                </a:gridCol>
                <a:gridCol w="493776">
                  <a:extLst>
                    <a:ext uri="{9D8B030D-6E8A-4147-A177-3AD203B41FA5}">
                      <a16:colId xmlns:a16="http://schemas.microsoft.com/office/drawing/2014/main" val="3709358746"/>
                    </a:ext>
                  </a:extLst>
                </a:gridCol>
                <a:gridCol w="493776">
                  <a:extLst>
                    <a:ext uri="{9D8B030D-6E8A-4147-A177-3AD203B41FA5}">
                      <a16:colId xmlns:a16="http://schemas.microsoft.com/office/drawing/2014/main" val="2208667006"/>
                    </a:ext>
                  </a:extLst>
                </a:gridCol>
                <a:gridCol w="493776">
                  <a:extLst>
                    <a:ext uri="{9D8B030D-6E8A-4147-A177-3AD203B41FA5}">
                      <a16:colId xmlns:a16="http://schemas.microsoft.com/office/drawing/2014/main" val="1067392387"/>
                    </a:ext>
                  </a:extLst>
                </a:gridCol>
                <a:gridCol w="493776">
                  <a:extLst>
                    <a:ext uri="{9D8B030D-6E8A-4147-A177-3AD203B41FA5}">
                      <a16:colId xmlns:a16="http://schemas.microsoft.com/office/drawing/2014/main" val="1450536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80169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- 2022-01-24 20:11:09</a:t>
                      </a:r>
                      <a:r>
                        <a:rPr kumimoji="0" lang="en-US" sz="1000" b="0" i="0" u="none" strike="noStrike" kern="1200" cap="none" spc="0" normalizeH="0" baseline="0" noProof="0">
                          <a:ln>
                            <a:noFill/>
                          </a:ln>
                          <a:solidFill>
                            <a:prstClr val="black"/>
                          </a:solidFill>
                          <a:effectLst/>
                          <a:uLnTx/>
                          <a:uFillTx/>
                          <a:latin typeface="+mn-lt"/>
                          <a:ea typeface="+mn-ea"/>
                          <a:cs typeface="+mn-cs"/>
                        </a:rPr>
                        <a:t>
 ¿Estás preparado para la nueva Spark RC Team Red?
✅ Cuadro Spark RC de carbono HMF
✅ Horquilla FOX 34 SC Float Perf. 120 mm
✅ FOX Nude 5 EVOL, 120 mm, TwinLoc
✅ Shimano XT, 12 velocidades
✅ Frenos de disco Shimano XT
✅ Ruedas Syncros Silverton 2.5 TR
✅ Cubiertas Maxxis Rekon Race Foldable
✅ Componentes Syncros
Encontrala en nuestra tiendas. Link en bio.
#SCOTTargentina  
#SCOTTbikes   
#FastIsFun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018786140"/>
                  </a:ext>
                </a:extLst>
              </a:tr>
            </a:tbl>
          </a:graphicData>
        </a:graphic>
      </p:graphicFrame>
      <p:sp>
        <p:nvSpPr>
          <p:cNvPr id="4" name="Text Placeholder 3">
            <a:extLst>
              <a:ext uri="{FF2B5EF4-FFF2-40B4-BE49-F238E27FC236}">
                <a16:creationId xmlns:a16="http://schemas.microsoft.com/office/drawing/2014/main" id="{147524FF-ABAD-4981-BD1D-B76799394115}"/>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6704664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36E25-B5E9-452D-810F-467C26487A9A}"/>
              </a:ext>
            </a:extLst>
          </p:cNvPr>
          <p:cNvSpPr>
            <a:spLocks noGrp="1"/>
          </p:cNvSpPr>
          <p:nvPr>
            <p:ph type="title"/>
          </p:nvPr>
        </p:nvSpPr>
        <p:spPr/>
        <p:txBody>
          <a:bodyPr/>
          <a:lstStyle/>
          <a:p>
            <a:r>
              <a:rPr lang="en-US"/>
              <a:t>Facebook Post Table + Reactions | Scott - 16 of 23</a:t>
            </a:r>
          </a:p>
        </p:txBody>
      </p:sp>
      <p:graphicFrame>
        <p:nvGraphicFramePr>
          <p:cNvPr id="5" name="Table Placeholder 4">
            <a:extLst>
              <a:ext uri="{FF2B5EF4-FFF2-40B4-BE49-F238E27FC236}">
                <a16:creationId xmlns:a16="http://schemas.microsoft.com/office/drawing/2014/main" id="{9BCF0933-B0E3-4C79-8764-54D8A2B6EC8C}"/>
              </a:ext>
            </a:extLst>
          </p:cNvPr>
          <p:cNvGraphicFramePr>
            <a:graphicFrameLocks noGrp="1"/>
          </p:cNvGraphicFramePr>
          <p:nvPr>
            <p:ph type="tbl" sz="quarter" idx="13"/>
            <p:extLst>
              <p:ext uri="{D42A27DB-BD31-4B8C-83A1-F6EECF244321}">
                <p14:modId xmlns:p14="http://schemas.microsoft.com/office/powerpoint/2010/main" val="2361466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42402680"/>
                    </a:ext>
                  </a:extLst>
                </a:gridCol>
                <a:gridCol w="493776">
                  <a:extLst>
                    <a:ext uri="{9D8B030D-6E8A-4147-A177-3AD203B41FA5}">
                      <a16:colId xmlns:a16="http://schemas.microsoft.com/office/drawing/2014/main" val="381557398"/>
                    </a:ext>
                  </a:extLst>
                </a:gridCol>
                <a:gridCol w="493776">
                  <a:extLst>
                    <a:ext uri="{9D8B030D-6E8A-4147-A177-3AD203B41FA5}">
                      <a16:colId xmlns:a16="http://schemas.microsoft.com/office/drawing/2014/main" val="1934196259"/>
                    </a:ext>
                  </a:extLst>
                </a:gridCol>
                <a:gridCol w="493776">
                  <a:extLst>
                    <a:ext uri="{9D8B030D-6E8A-4147-A177-3AD203B41FA5}">
                      <a16:colId xmlns:a16="http://schemas.microsoft.com/office/drawing/2014/main" val="1246582810"/>
                    </a:ext>
                  </a:extLst>
                </a:gridCol>
                <a:gridCol w="493776">
                  <a:extLst>
                    <a:ext uri="{9D8B030D-6E8A-4147-A177-3AD203B41FA5}">
                      <a16:colId xmlns:a16="http://schemas.microsoft.com/office/drawing/2014/main" val="337114283"/>
                    </a:ext>
                  </a:extLst>
                </a:gridCol>
                <a:gridCol w="493776">
                  <a:extLst>
                    <a:ext uri="{9D8B030D-6E8A-4147-A177-3AD203B41FA5}">
                      <a16:colId xmlns:a16="http://schemas.microsoft.com/office/drawing/2014/main" val="1650563530"/>
                    </a:ext>
                  </a:extLst>
                </a:gridCol>
                <a:gridCol w="493776">
                  <a:extLst>
                    <a:ext uri="{9D8B030D-6E8A-4147-A177-3AD203B41FA5}">
                      <a16:colId xmlns:a16="http://schemas.microsoft.com/office/drawing/2014/main" val="3365039047"/>
                    </a:ext>
                  </a:extLst>
                </a:gridCol>
                <a:gridCol w="493776">
                  <a:extLst>
                    <a:ext uri="{9D8B030D-6E8A-4147-A177-3AD203B41FA5}">
                      <a16:colId xmlns:a16="http://schemas.microsoft.com/office/drawing/2014/main" val="2058890103"/>
                    </a:ext>
                  </a:extLst>
                </a:gridCol>
                <a:gridCol w="493776">
                  <a:extLst>
                    <a:ext uri="{9D8B030D-6E8A-4147-A177-3AD203B41FA5}">
                      <a16:colId xmlns:a16="http://schemas.microsoft.com/office/drawing/2014/main" val="3396364456"/>
                    </a:ext>
                  </a:extLst>
                </a:gridCol>
                <a:gridCol w="493776">
                  <a:extLst>
                    <a:ext uri="{9D8B030D-6E8A-4147-A177-3AD203B41FA5}">
                      <a16:colId xmlns:a16="http://schemas.microsoft.com/office/drawing/2014/main" val="4235078335"/>
                    </a:ext>
                  </a:extLst>
                </a:gridCol>
                <a:gridCol w="493776">
                  <a:extLst>
                    <a:ext uri="{9D8B030D-6E8A-4147-A177-3AD203B41FA5}">
                      <a16:colId xmlns:a16="http://schemas.microsoft.com/office/drawing/2014/main" val="1999793200"/>
                    </a:ext>
                  </a:extLst>
                </a:gridCol>
                <a:gridCol w="493776">
                  <a:extLst>
                    <a:ext uri="{9D8B030D-6E8A-4147-A177-3AD203B41FA5}">
                      <a16:colId xmlns:a16="http://schemas.microsoft.com/office/drawing/2014/main" val="22486103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29111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- 2022-01-28 18:24:25</a:t>
                      </a:r>
                      <a:r>
                        <a:rPr kumimoji="0" lang="en-US" sz="1000" b="0" i="0" u="none" strike="noStrike" kern="1200" cap="none" spc="0" normalizeH="0" baseline="0" noProof="0">
                          <a:ln>
                            <a:noFill/>
                          </a:ln>
                          <a:solidFill>
                            <a:prstClr val="black"/>
                          </a:solidFill>
                          <a:effectLst/>
                          <a:uLnTx/>
                          <a:uFillTx/>
                          <a:latin typeface="+mn-lt"/>
                          <a:ea typeface="+mn-ea"/>
                          <a:cs typeface="+mn-cs"/>
                        </a:rPr>
                        <a:t>
 Aspect 950 o la Scott que estabas buscando para tus salidas #MTB. 
✅ Cuadro de aleación Aspect 700/900
✅ Suntour XCT30-HLO 100 mm
✅ Shimano Altus, 18 velocidades
✅ Tektro hidráulicos Frenos de disco hidráulicos
✅ Kenda Booster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53790999"/>
                  </a:ext>
                </a:extLst>
              </a:tr>
            </a:tbl>
          </a:graphicData>
        </a:graphic>
      </p:graphicFrame>
      <p:sp>
        <p:nvSpPr>
          <p:cNvPr id="4" name="Text Placeholder 3">
            <a:extLst>
              <a:ext uri="{FF2B5EF4-FFF2-40B4-BE49-F238E27FC236}">
                <a16:creationId xmlns:a16="http://schemas.microsoft.com/office/drawing/2014/main" id="{899FD0D3-4CF0-49F0-97D7-F25BBDFF2E60}"/>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4436400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FD9C5-1781-447F-BE4A-DE4E36F35B97}"/>
              </a:ext>
            </a:extLst>
          </p:cNvPr>
          <p:cNvSpPr>
            <a:spLocks noGrp="1"/>
          </p:cNvSpPr>
          <p:nvPr>
            <p:ph type="title"/>
          </p:nvPr>
        </p:nvSpPr>
        <p:spPr/>
        <p:txBody>
          <a:bodyPr/>
          <a:lstStyle/>
          <a:p>
            <a:r>
              <a:rPr lang="en-US"/>
              <a:t>Facebook Post Table + Reactions | Scott - 17 of 23</a:t>
            </a:r>
          </a:p>
        </p:txBody>
      </p:sp>
      <p:graphicFrame>
        <p:nvGraphicFramePr>
          <p:cNvPr id="5" name="Table Placeholder 4">
            <a:extLst>
              <a:ext uri="{FF2B5EF4-FFF2-40B4-BE49-F238E27FC236}">
                <a16:creationId xmlns:a16="http://schemas.microsoft.com/office/drawing/2014/main" id="{01687943-B379-4050-8915-502C7F632FAA}"/>
              </a:ext>
            </a:extLst>
          </p:cNvPr>
          <p:cNvGraphicFramePr>
            <a:graphicFrameLocks noGrp="1"/>
          </p:cNvGraphicFramePr>
          <p:nvPr>
            <p:ph type="tbl" sz="quarter" idx="13"/>
            <p:extLst>
              <p:ext uri="{D42A27DB-BD31-4B8C-83A1-F6EECF244321}">
                <p14:modId xmlns:p14="http://schemas.microsoft.com/office/powerpoint/2010/main" val="1702109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76121299"/>
                    </a:ext>
                  </a:extLst>
                </a:gridCol>
                <a:gridCol w="493776">
                  <a:extLst>
                    <a:ext uri="{9D8B030D-6E8A-4147-A177-3AD203B41FA5}">
                      <a16:colId xmlns:a16="http://schemas.microsoft.com/office/drawing/2014/main" val="1592698143"/>
                    </a:ext>
                  </a:extLst>
                </a:gridCol>
                <a:gridCol w="493776">
                  <a:extLst>
                    <a:ext uri="{9D8B030D-6E8A-4147-A177-3AD203B41FA5}">
                      <a16:colId xmlns:a16="http://schemas.microsoft.com/office/drawing/2014/main" val="1830015332"/>
                    </a:ext>
                  </a:extLst>
                </a:gridCol>
                <a:gridCol w="493776">
                  <a:extLst>
                    <a:ext uri="{9D8B030D-6E8A-4147-A177-3AD203B41FA5}">
                      <a16:colId xmlns:a16="http://schemas.microsoft.com/office/drawing/2014/main" val="3074589893"/>
                    </a:ext>
                  </a:extLst>
                </a:gridCol>
                <a:gridCol w="493776">
                  <a:extLst>
                    <a:ext uri="{9D8B030D-6E8A-4147-A177-3AD203B41FA5}">
                      <a16:colId xmlns:a16="http://schemas.microsoft.com/office/drawing/2014/main" val="1491567565"/>
                    </a:ext>
                  </a:extLst>
                </a:gridCol>
                <a:gridCol w="493776">
                  <a:extLst>
                    <a:ext uri="{9D8B030D-6E8A-4147-A177-3AD203B41FA5}">
                      <a16:colId xmlns:a16="http://schemas.microsoft.com/office/drawing/2014/main" val="3166906407"/>
                    </a:ext>
                  </a:extLst>
                </a:gridCol>
                <a:gridCol w="493776">
                  <a:extLst>
                    <a:ext uri="{9D8B030D-6E8A-4147-A177-3AD203B41FA5}">
                      <a16:colId xmlns:a16="http://schemas.microsoft.com/office/drawing/2014/main" val="859456005"/>
                    </a:ext>
                  </a:extLst>
                </a:gridCol>
                <a:gridCol w="493776">
                  <a:extLst>
                    <a:ext uri="{9D8B030D-6E8A-4147-A177-3AD203B41FA5}">
                      <a16:colId xmlns:a16="http://schemas.microsoft.com/office/drawing/2014/main" val="357572167"/>
                    </a:ext>
                  </a:extLst>
                </a:gridCol>
                <a:gridCol w="493776">
                  <a:extLst>
                    <a:ext uri="{9D8B030D-6E8A-4147-A177-3AD203B41FA5}">
                      <a16:colId xmlns:a16="http://schemas.microsoft.com/office/drawing/2014/main" val="572616540"/>
                    </a:ext>
                  </a:extLst>
                </a:gridCol>
                <a:gridCol w="493776">
                  <a:extLst>
                    <a:ext uri="{9D8B030D-6E8A-4147-A177-3AD203B41FA5}">
                      <a16:colId xmlns:a16="http://schemas.microsoft.com/office/drawing/2014/main" val="3173791132"/>
                    </a:ext>
                  </a:extLst>
                </a:gridCol>
                <a:gridCol w="493776">
                  <a:extLst>
                    <a:ext uri="{9D8B030D-6E8A-4147-A177-3AD203B41FA5}">
                      <a16:colId xmlns:a16="http://schemas.microsoft.com/office/drawing/2014/main" val="1480877744"/>
                    </a:ext>
                  </a:extLst>
                </a:gridCol>
                <a:gridCol w="493776">
                  <a:extLst>
                    <a:ext uri="{9D8B030D-6E8A-4147-A177-3AD203B41FA5}">
                      <a16:colId xmlns:a16="http://schemas.microsoft.com/office/drawing/2014/main" val="23761370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37505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 Bicycles - 2022-01-24 22:00:04</a:t>
                      </a:r>
                      <a:r>
                        <a:rPr kumimoji="0" lang="en-US" sz="1000" b="0" i="0" u="none" strike="noStrike" kern="1200" cap="none" spc="0" normalizeH="0" baseline="0" noProof="0">
                          <a:ln>
                            <a:noFill/>
                          </a:ln>
                          <a:solidFill>
                            <a:prstClr val="black"/>
                          </a:solidFill>
                          <a:effectLst/>
                          <a:uLnTx/>
                          <a:uFillTx/>
                          <a:latin typeface="+mn-lt"/>
                          <a:ea typeface="+mn-ea"/>
                          <a:cs typeface="+mn-cs"/>
                        </a:rPr>
                        <a:t>
 De paseo con la más linda y veloz, la Tarmac SL7 S-Works😍
Nuestros ingenieros sabían que era hora de diseñar la bicicleta más rápida del pelotón, dentro del límite de peso legal, que además sea realmente aerodinámica, liviana y cómoda.💨    
Con menos de 6,8 kilos este misil🚀 en forma de bicicleta ha llegado para dominar a todas las demás💪
🔺 Encontrá la línea #Tarmac en nuestras tiendas autorizadas🔺
#AeroIsEverything       
#SpecializedTarmac #TarmacSL7 #TarmacSL7sworks #IamSpecialized #SpecializedArgentina #SpecializedTarmacSl7 #SpecializedRoad #Road #sworks
📸 @santysaenz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70369152"/>
                  </a:ext>
                </a:extLst>
              </a:tr>
            </a:tbl>
          </a:graphicData>
        </a:graphic>
      </p:graphicFrame>
      <p:sp>
        <p:nvSpPr>
          <p:cNvPr id="4" name="Text Placeholder 3">
            <a:extLst>
              <a:ext uri="{FF2B5EF4-FFF2-40B4-BE49-F238E27FC236}">
                <a16:creationId xmlns:a16="http://schemas.microsoft.com/office/drawing/2014/main" id="{87C2903E-3AE3-42FC-8D45-503CDE6F2348}"/>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41463690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B0F4E-78D2-47BF-92CE-B13AD28576D0}"/>
              </a:ext>
            </a:extLst>
          </p:cNvPr>
          <p:cNvSpPr>
            <a:spLocks noGrp="1"/>
          </p:cNvSpPr>
          <p:nvPr>
            <p:ph type="title"/>
          </p:nvPr>
        </p:nvSpPr>
        <p:spPr/>
        <p:txBody>
          <a:bodyPr/>
          <a:lstStyle/>
          <a:p>
            <a:r>
              <a:rPr lang="en-US"/>
              <a:t>Facebook Post Table + Reactions | Scott - 18 of 23</a:t>
            </a:r>
          </a:p>
        </p:txBody>
      </p:sp>
      <p:graphicFrame>
        <p:nvGraphicFramePr>
          <p:cNvPr id="5" name="Table Placeholder 4">
            <a:extLst>
              <a:ext uri="{FF2B5EF4-FFF2-40B4-BE49-F238E27FC236}">
                <a16:creationId xmlns:a16="http://schemas.microsoft.com/office/drawing/2014/main" id="{235863D2-BA39-4903-84BA-36715BEA7A34}"/>
              </a:ext>
            </a:extLst>
          </p:cNvPr>
          <p:cNvGraphicFramePr>
            <a:graphicFrameLocks noGrp="1"/>
          </p:cNvGraphicFramePr>
          <p:nvPr>
            <p:ph type="tbl" sz="quarter" idx="13"/>
            <p:extLst>
              <p:ext uri="{D42A27DB-BD31-4B8C-83A1-F6EECF244321}">
                <p14:modId xmlns:p14="http://schemas.microsoft.com/office/powerpoint/2010/main" val="128743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35153040"/>
                    </a:ext>
                  </a:extLst>
                </a:gridCol>
                <a:gridCol w="493776">
                  <a:extLst>
                    <a:ext uri="{9D8B030D-6E8A-4147-A177-3AD203B41FA5}">
                      <a16:colId xmlns:a16="http://schemas.microsoft.com/office/drawing/2014/main" val="3242220811"/>
                    </a:ext>
                  </a:extLst>
                </a:gridCol>
                <a:gridCol w="493776">
                  <a:extLst>
                    <a:ext uri="{9D8B030D-6E8A-4147-A177-3AD203B41FA5}">
                      <a16:colId xmlns:a16="http://schemas.microsoft.com/office/drawing/2014/main" val="3296228198"/>
                    </a:ext>
                  </a:extLst>
                </a:gridCol>
                <a:gridCol w="493776">
                  <a:extLst>
                    <a:ext uri="{9D8B030D-6E8A-4147-A177-3AD203B41FA5}">
                      <a16:colId xmlns:a16="http://schemas.microsoft.com/office/drawing/2014/main" val="2312050403"/>
                    </a:ext>
                  </a:extLst>
                </a:gridCol>
                <a:gridCol w="493776">
                  <a:extLst>
                    <a:ext uri="{9D8B030D-6E8A-4147-A177-3AD203B41FA5}">
                      <a16:colId xmlns:a16="http://schemas.microsoft.com/office/drawing/2014/main" val="3054960339"/>
                    </a:ext>
                  </a:extLst>
                </a:gridCol>
                <a:gridCol w="493776">
                  <a:extLst>
                    <a:ext uri="{9D8B030D-6E8A-4147-A177-3AD203B41FA5}">
                      <a16:colId xmlns:a16="http://schemas.microsoft.com/office/drawing/2014/main" val="1203493168"/>
                    </a:ext>
                  </a:extLst>
                </a:gridCol>
                <a:gridCol w="493776">
                  <a:extLst>
                    <a:ext uri="{9D8B030D-6E8A-4147-A177-3AD203B41FA5}">
                      <a16:colId xmlns:a16="http://schemas.microsoft.com/office/drawing/2014/main" val="702073604"/>
                    </a:ext>
                  </a:extLst>
                </a:gridCol>
                <a:gridCol w="493776">
                  <a:extLst>
                    <a:ext uri="{9D8B030D-6E8A-4147-A177-3AD203B41FA5}">
                      <a16:colId xmlns:a16="http://schemas.microsoft.com/office/drawing/2014/main" val="2073796375"/>
                    </a:ext>
                  </a:extLst>
                </a:gridCol>
                <a:gridCol w="493776">
                  <a:extLst>
                    <a:ext uri="{9D8B030D-6E8A-4147-A177-3AD203B41FA5}">
                      <a16:colId xmlns:a16="http://schemas.microsoft.com/office/drawing/2014/main" val="3631280366"/>
                    </a:ext>
                  </a:extLst>
                </a:gridCol>
                <a:gridCol w="493776">
                  <a:extLst>
                    <a:ext uri="{9D8B030D-6E8A-4147-A177-3AD203B41FA5}">
                      <a16:colId xmlns:a16="http://schemas.microsoft.com/office/drawing/2014/main" val="312643224"/>
                    </a:ext>
                  </a:extLst>
                </a:gridCol>
                <a:gridCol w="493776">
                  <a:extLst>
                    <a:ext uri="{9D8B030D-6E8A-4147-A177-3AD203B41FA5}">
                      <a16:colId xmlns:a16="http://schemas.microsoft.com/office/drawing/2014/main" val="604254090"/>
                    </a:ext>
                  </a:extLst>
                </a:gridCol>
                <a:gridCol w="493776">
                  <a:extLst>
                    <a:ext uri="{9D8B030D-6E8A-4147-A177-3AD203B41FA5}">
                      <a16:colId xmlns:a16="http://schemas.microsoft.com/office/drawing/2014/main" val="2723507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27955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- 2022-01-23 20:36:51</a:t>
                      </a:r>
                      <a:r>
                        <a:rPr kumimoji="0" lang="es-ES" sz="1000" b="0" i="0" u="none" strike="noStrike" kern="1200" cap="none" spc="0" normalizeH="0" baseline="0" noProof="0">
                          <a:ln>
                            <a:noFill/>
                          </a:ln>
                          <a:solidFill>
                            <a:prstClr val="black"/>
                          </a:solidFill>
                          <a:effectLst/>
                          <a:uLnTx/>
                          <a:uFillTx/>
                          <a:latin typeface="+mn-lt"/>
                          <a:ea typeface="+mn-ea"/>
                          <a:cs typeface="+mn-cs"/>
                        </a:rPr>
                        <a:t>
 ¿Entrenar y divertirse? 
@kateplusfate dice que sí es posible 💪💪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62104170"/>
                  </a:ext>
                </a:extLst>
              </a:tr>
            </a:tbl>
          </a:graphicData>
        </a:graphic>
      </p:graphicFrame>
      <p:sp>
        <p:nvSpPr>
          <p:cNvPr id="4" name="Text Placeholder 3">
            <a:extLst>
              <a:ext uri="{FF2B5EF4-FFF2-40B4-BE49-F238E27FC236}">
                <a16:creationId xmlns:a16="http://schemas.microsoft.com/office/drawing/2014/main" id="{4EE29A1C-1727-4F19-8476-5FFFF7AA4815}"/>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2382752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FDF35-6DC6-47A3-9F62-92A873806452}"/>
              </a:ext>
            </a:extLst>
          </p:cNvPr>
          <p:cNvSpPr>
            <a:spLocks noGrp="1"/>
          </p:cNvSpPr>
          <p:nvPr>
            <p:ph type="title"/>
          </p:nvPr>
        </p:nvSpPr>
        <p:spPr/>
        <p:txBody>
          <a:bodyPr/>
          <a:lstStyle/>
          <a:p>
            <a:r>
              <a:rPr lang="en-US"/>
              <a:t>Facebook Post Table + Reactions | Scott - 19 of 23</a:t>
            </a:r>
          </a:p>
        </p:txBody>
      </p:sp>
      <p:graphicFrame>
        <p:nvGraphicFramePr>
          <p:cNvPr id="5" name="Table Placeholder 4">
            <a:extLst>
              <a:ext uri="{FF2B5EF4-FFF2-40B4-BE49-F238E27FC236}">
                <a16:creationId xmlns:a16="http://schemas.microsoft.com/office/drawing/2014/main" id="{A7240208-E50F-4FE8-ADE2-48937703E129}"/>
              </a:ext>
            </a:extLst>
          </p:cNvPr>
          <p:cNvGraphicFramePr>
            <a:graphicFrameLocks noGrp="1"/>
          </p:cNvGraphicFramePr>
          <p:nvPr>
            <p:ph type="tbl" sz="quarter" idx="13"/>
            <p:extLst>
              <p:ext uri="{D42A27DB-BD31-4B8C-83A1-F6EECF244321}">
                <p14:modId xmlns:p14="http://schemas.microsoft.com/office/powerpoint/2010/main" val="574089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61097332"/>
                    </a:ext>
                  </a:extLst>
                </a:gridCol>
                <a:gridCol w="493776">
                  <a:extLst>
                    <a:ext uri="{9D8B030D-6E8A-4147-A177-3AD203B41FA5}">
                      <a16:colId xmlns:a16="http://schemas.microsoft.com/office/drawing/2014/main" val="1889567857"/>
                    </a:ext>
                  </a:extLst>
                </a:gridCol>
                <a:gridCol w="493776">
                  <a:extLst>
                    <a:ext uri="{9D8B030D-6E8A-4147-A177-3AD203B41FA5}">
                      <a16:colId xmlns:a16="http://schemas.microsoft.com/office/drawing/2014/main" val="3353215320"/>
                    </a:ext>
                  </a:extLst>
                </a:gridCol>
                <a:gridCol w="493776">
                  <a:extLst>
                    <a:ext uri="{9D8B030D-6E8A-4147-A177-3AD203B41FA5}">
                      <a16:colId xmlns:a16="http://schemas.microsoft.com/office/drawing/2014/main" val="2577513597"/>
                    </a:ext>
                  </a:extLst>
                </a:gridCol>
                <a:gridCol w="493776">
                  <a:extLst>
                    <a:ext uri="{9D8B030D-6E8A-4147-A177-3AD203B41FA5}">
                      <a16:colId xmlns:a16="http://schemas.microsoft.com/office/drawing/2014/main" val="4013710340"/>
                    </a:ext>
                  </a:extLst>
                </a:gridCol>
                <a:gridCol w="493776">
                  <a:extLst>
                    <a:ext uri="{9D8B030D-6E8A-4147-A177-3AD203B41FA5}">
                      <a16:colId xmlns:a16="http://schemas.microsoft.com/office/drawing/2014/main" val="1805062527"/>
                    </a:ext>
                  </a:extLst>
                </a:gridCol>
                <a:gridCol w="493776">
                  <a:extLst>
                    <a:ext uri="{9D8B030D-6E8A-4147-A177-3AD203B41FA5}">
                      <a16:colId xmlns:a16="http://schemas.microsoft.com/office/drawing/2014/main" val="2971056933"/>
                    </a:ext>
                  </a:extLst>
                </a:gridCol>
                <a:gridCol w="493776">
                  <a:extLst>
                    <a:ext uri="{9D8B030D-6E8A-4147-A177-3AD203B41FA5}">
                      <a16:colId xmlns:a16="http://schemas.microsoft.com/office/drawing/2014/main" val="2946588089"/>
                    </a:ext>
                  </a:extLst>
                </a:gridCol>
                <a:gridCol w="493776">
                  <a:extLst>
                    <a:ext uri="{9D8B030D-6E8A-4147-A177-3AD203B41FA5}">
                      <a16:colId xmlns:a16="http://schemas.microsoft.com/office/drawing/2014/main" val="2497474263"/>
                    </a:ext>
                  </a:extLst>
                </a:gridCol>
                <a:gridCol w="493776">
                  <a:extLst>
                    <a:ext uri="{9D8B030D-6E8A-4147-A177-3AD203B41FA5}">
                      <a16:colId xmlns:a16="http://schemas.microsoft.com/office/drawing/2014/main" val="4093307179"/>
                    </a:ext>
                  </a:extLst>
                </a:gridCol>
                <a:gridCol w="493776">
                  <a:extLst>
                    <a:ext uri="{9D8B030D-6E8A-4147-A177-3AD203B41FA5}">
                      <a16:colId xmlns:a16="http://schemas.microsoft.com/office/drawing/2014/main" val="27932800"/>
                    </a:ext>
                  </a:extLst>
                </a:gridCol>
                <a:gridCol w="493776">
                  <a:extLst>
                    <a:ext uri="{9D8B030D-6E8A-4147-A177-3AD203B41FA5}">
                      <a16:colId xmlns:a16="http://schemas.microsoft.com/office/drawing/2014/main" val="2274892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82638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 Bicycles - 2022-01-12 17:50:03</a:t>
                      </a:r>
                      <a:r>
                        <a:rPr kumimoji="0" lang="es-ES" sz="1000" b="0" i="0" u="none" strike="noStrike" kern="1200" cap="none" spc="0" normalizeH="0" baseline="0" noProof="0">
                          <a:ln>
                            <a:noFill/>
                          </a:ln>
                          <a:solidFill>
                            <a:prstClr val="black"/>
                          </a:solidFill>
                          <a:effectLst/>
                          <a:uLnTx/>
                          <a:uFillTx/>
                          <a:latin typeface="+mn-lt"/>
                          <a:ea typeface="+mn-ea"/>
                          <a:cs typeface="+mn-cs"/>
                        </a:rPr>
                        <a:t>
 ¡El juego de ruedas de XC más rápido del mundo real pesa tan solo 1240 gramos!😱
Pero un bajo peso no es suficiente, por eso las nuevas Roval Control SL se diseñaron para brindarte un manejo preciso, una conducción suave y una larga durabilidad, con un 22% menos de probabilidades de sufrir pinchazos que sus predecesoras.
Las Roval Control SL vienen con las mazas más livianas creadas por Roval hasta la fecha, llantas de carbono 2Bliss Ready con un ancho interno de 29 mm, Zero Bead Hook 4 mm FlatTop, y rayos DT Swiss Aerolite Straightpull.
Las ruedas Roval están cuidadosamente ensambladas a mano para lograr una calidad sin precedentes.💪
🔺 Encontralas en nuestras tiendas autorizadas🔺 
#TrueToYourRide #RovalComponents #RideRoval #RovalWheels  #RovalControlSL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359013428"/>
                  </a:ext>
                </a:extLst>
              </a:tr>
            </a:tbl>
          </a:graphicData>
        </a:graphic>
      </p:graphicFrame>
      <p:sp>
        <p:nvSpPr>
          <p:cNvPr id="4" name="Text Placeholder 3">
            <a:extLst>
              <a:ext uri="{FF2B5EF4-FFF2-40B4-BE49-F238E27FC236}">
                <a16:creationId xmlns:a16="http://schemas.microsoft.com/office/drawing/2014/main" id="{1EC4566E-71E6-41A4-8839-E3376B2D122A}"/>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40019184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E6428-15D5-4F12-AAC5-50682B9E7E96}"/>
              </a:ext>
            </a:extLst>
          </p:cNvPr>
          <p:cNvSpPr>
            <a:spLocks noGrp="1"/>
          </p:cNvSpPr>
          <p:nvPr>
            <p:ph type="title"/>
          </p:nvPr>
        </p:nvSpPr>
        <p:spPr/>
        <p:txBody>
          <a:bodyPr/>
          <a:lstStyle/>
          <a:p>
            <a:r>
              <a:rPr lang="en-US"/>
              <a:t>Facebook Post Table + Reactions | Scott - 20 of 23</a:t>
            </a:r>
          </a:p>
        </p:txBody>
      </p:sp>
      <p:graphicFrame>
        <p:nvGraphicFramePr>
          <p:cNvPr id="5" name="Table Placeholder 4">
            <a:extLst>
              <a:ext uri="{FF2B5EF4-FFF2-40B4-BE49-F238E27FC236}">
                <a16:creationId xmlns:a16="http://schemas.microsoft.com/office/drawing/2014/main" id="{5B28BB9C-0917-413D-AB7A-83AFCC38FD67}"/>
              </a:ext>
            </a:extLst>
          </p:cNvPr>
          <p:cNvGraphicFramePr>
            <a:graphicFrameLocks noGrp="1"/>
          </p:cNvGraphicFramePr>
          <p:nvPr>
            <p:ph type="tbl" sz="quarter" idx="13"/>
            <p:extLst>
              <p:ext uri="{D42A27DB-BD31-4B8C-83A1-F6EECF244321}">
                <p14:modId xmlns:p14="http://schemas.microsoft.com/office/powerpoint/2010/main" val="2102241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87199006"/>
                    </a:ext>
                  </a:extLst>
                </a:gridCol>
                <a:gridCol w="493776">
                  <a:extLst>
                    <a:ext uri="{9D8B030D-6E8A-4147-A177-3AD203B41FA5}">
                      <a16:colId xmlns:a16="http://schemas.microsoft.com/office/drawing/2014/main" val="1303041793"/>
                    </a:ext>
                  </a:extLst>
                </a:gridCol>
                <a:gridCol w="493776">
                  <a:extLst>
                    <a:ext uri="{9D8B030D-6E8A-4147-A177-3AD203B41FA5}">
                      <a16:colId xmlns:a16="http://schemas.microsoft.com/office/drawing/2014/main" val="878424923"/>
                    </a:ext>
                  </a:extLst>
                </a:gridCol>
                <a:gridCol w="493776">
                  <a:extLst>
                    <a:ext uri="{9D8B030D-6E8A-4147-A177-3AD203B41FA5}">
                      <a16:colId xmlns:a16="http://schemas.microsoft.com/office/drawing/2014/main" val="2686266700"/>
                    </a:ext>
                  </a:extLst>
                </a:gridCol>
                <a:gridCol w="493776">
                  <a:extLst>
                    <a:ext uri="{9D8B030D-6E8A-4147-A177-3AD203B41FA5}">
                      <a16:colId xmlns:a16="http://schemas.microsoft.com/office/drawing/2014/main" val="939891674"/>
                    </a:ext>
                  </a:extLst>
                </a:gridCol>
                <a:gridCol w="493776">
                  <a:extLst>
                    <a:ext uri="{9D8B030D-6E8A-4147-A177-3AD203B41FA5}">
                      <a16:colId xmlns:a16="http://schemas.microsoft.com/office/drawing/2014/main" val="406399267"/>
                    </a:ext>
                  </a:extLst>
                </a:gridCol>
                <a:gridCol w="493776">
                  <a:extLst>
                    <a:ext uri="{9D8B030D-6E8A-4147-A177-3AD203B41FA5}">
                      <a16:colId xmlns:a16="http://schemas.microsoft.com/office/drawing/2014/main" val="980609789"/>
                    </a:ext>
                  </a:extLst>
                </a:gridCol>
                <a:gridCol w="493776">
                  <a:extLst>
                    <a:ext uri="{9D8B030D-6E8A-4147-A177-3AD203B41FA5}">
                      <a16:colId xmlns:a16="http://schemas.microsoft.com/office/drawing/2014/main" val="2920919420"/>
                    </a:ext>
                  </a:extLst>
                </a:gridCol>
                <a:gridCol w="493776">
                  <a:extLst>
                    <a:ext uri="{9D8B030D-6E8A-4147-A177-3AD203B41FA5}">
                      <a16:colId xmlns:a16="http://schemas.microsoft.com/office/drawing/2014/main" val="596566891"/>
                    </a:ext>
                  </a:extLst>
                </a:gridCol>
                <a:gridCol w="493776">
                  <a:extLst>
                    <a:ext uri="{9D8B030D-6E8A-4147-A177-3AD203B41FA5}">
                      <a16:colId xmlns:a16="http://schemas.microsoft.com/office/drawing/2014/main" val="1949366806"/>
                    </a:ext>
                  </a:extLst>
                </a:gridCol>
                <a:gridCol w="493776">
                  <a:extLst>
                    <a:ext uri="{9D8B030D-6E8A-4147-A177-3AD203B41FA5}">
                      <a16:colId xmlns:a16="http://schemas.microsoft.com/office/drawing/2014/main" val="2141487095"/>
                    </a:ext>
                  </a:extLst>
                </a:gridCol>
                <a:gridCol w="493776">
                  <a:extLst>
                    <a:ext uri="{9D8B030D-6E8A-4147-A177-3AD203B41FA5}">
                      <a16:colId xmlns:a16="http://schemas.microsoft.com/office/drawing/2014/main" val="33914023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7405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- 2022-01-22 19:05:16</a:t>
                      </a:r>
                      <a:r>
                        <a:rPr kumimoji="0" lang="es-ES" sz="1000" b="0" i="0" u="none" strike="noStrike" kern="1200" cap="none" spc="0" normalizeH="0" baseline="0" noProof="0">
                          <a:ln>
                            <a:noFill/>
                          </a:ln>
                          <a:solidFill>
                            <a:prstClr val="black"/>
                          </a:solidFill>
                          <a:effectLst/>
                          <a:uLnTx/>
                          <a:uFillTx/>
                          <a:latin typeface="+mn-lt"/>
                          <a:ea typeface="+mn-ea"/>
                          <a:cs typeface="+mn-cs"/>
                        </a:rPr>
                        <a:t>
 Sábado de pasadas antes que nos agarre la lluvia.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634018"/>
                  </a:ext>
                </a:extLst>
              </a:tr>
            </a:tbl>
          </a:graphicData>
        </a:graphic>
      </p:graphicFrame>
      <p:sp>
        <p:nvSpPr>
          <p:cNvPr id="4" name="Text Placeholder 3">
            <a:extLst>
              <a:ext uri="{FF2B5EF4-FFF2-40B4-BE49-F238E27FC236}">
                <a16:creationId xmlns:a16="http://schemas.microsoft.com/office/drawing/2014/main" id="{66046793-6FAA-451C-AB6C-5E50B081FAF0}"/>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5635118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D0A69-9DDA-4654-87E4-7E78AE5F3443}"/>
              </a:ext>
            </a:extLst>
          </p:cNvPr>
          <p:cNvSpPr>
            <a:spLocks noGrp="1"/>
          </p:cNvSpPr>
          <p:nvPr>
            <p:ph type="title"/>
          </p:nvPr>
        </p:nvSpPr>
        <p:spPr/>
        <p:txBody>
          <a:bodyPr/>
          <a:lstStyle/>
          <a:p>
            <a:r>
              <a:rPr lang="en-US"/>
              <a:t>Facebook Post Table + Reactions | Scott - 21 of 23</a:t>
            </a:r>
          </a:p>
        </p:txBody>
      </p:sp>
      <p:graphicFrame>
        <p:nvGraphicFramePr>
          <p:cNvPr id="5" name="Table Placeholder 4">
            <a:extLst>
              <a:ext uri="{FF2B5EF4-FFF2-40B4-BE49-F238E27FC236}">
                <a16:creationId xmlns:a16="http://schemas.microsoft.com/office/drawing/2014/main" id="{F356BCF7-C450-4195-94AD-FFC5A9701F07}"/>
              </a:ext>
            </a:extLst>
          </p:cNvPr>
          <p:cNvGraphicFramePr>
            <a:graphicFrameLocks noGrp="1"/>
          </p:cNvGraphicFramePr>
          <p:nvPr>
            <p:ph type="tbl" sz="quarter" idx="13"/>
            <p:extLst>
              <p:ext uri="{D42A27DB-BD31-4B8C-83A1-F6EECF244321}">
                <p14:modId xmlns:p14="http://schemas.microsoft.com/office/powerpoint/2010/main" val="2697719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8528416"/>
                    </a:ext>
                  </a:extLst>
                </a:gridCol>
                <a:gridCol w="493776">
                  <a:extLst>
                    <a:ext uri="{9D8B030D-6E8A-4147-A177-3AD203B41FA5}">
                      <a16:colId xmlns:a16="http://schemas.microsoft.com/office/drawing/2014/main" val="3561315868"/>
                    </a:ext>
                  </a:extLst>
                </a:gridCol>
                <a:gridCol w="493776">
                  <a:extLst>
                    <a:ext uri="{9D8B030D-6E8A-4147-A177-3AD203B41FA5}">
                      <a16:colId xmlns:a16="http://schemas.microsoft.com/office/drawing/2014/main" val="1993103803"/>
                    </a:ext>
                  </a:extLst>
                </a:gridCol>
                <a:gridCol w="493776">
                  <a:extLst>
                    <a:ext uri="{9D8B030D-6E8A-4147-A177-3AD203B41FA5}">
                      <a16:colId xmlns:a16="http://schemas.microsoft.com/office/drawing/2014/main" val="5617414"/>
                    </a:ext>
                  </a:extLst>
                </a:gridCol>
                <a:gridCol w="493776">
                  <a:extLst>
                    <a:ext uri="{9D8B030D-6E8A-4147-A177-3AD203B41FA5}">
                      <a16:colId xmlns:a16="http://schemas.microsoft.com/office/drawing/2014/main" val="1462369500"/>
                    </a:ext>
                  </a:extLst>
                </a:gridCol>
                <a:gridCol w="493776">
                  <a:extLst>
                    <a:ext uri="{9D8B030D-6E8A-4147-A177-3AD203B41FA5}">
                      <a16:colId xmlns:a16="http://schemas.microsoft.com/office/drawing/2014/main" val="778630508"/>
                    </a:ext>
                  </a:extLst>
                </a:gridCol>
                <a:gridCol w="493776">
                  <a:extLst>
                    <a:ext uri="{9D8B030D-6E8A-4147-A177-3AD203B41FA5}">
                      <a16:colId xmlns:a16="http://schemas.microsoft.com/office/drawing/2014/main" val="276746546"/>
                    </a:ext>
                  </a:extLst>
                </a:gridCol>
                <a:gridCol w="493776">
                  <a:extLst>
                    <a:ext uri="{9D8B030D-6E8A-4147-A177-3AD203B41FA5}">
                      <a16:colId xmlns:a16="http://schemas.microsoft.com/office/drawing/2014/main" val="2173258674"/>
                    </a:ext>
                  </a:extLst>
                </a:gridCol>
                <a:gridCol w="493776">
                  <a:extLst>
                    <a:ext uri="{9D8B030D-6E8A-4147-A177-3AD203B41FA5}">
                      <a16:colId xmlns:a16="http://schemas.microsoft.com/office/drawing/2014/main" val="690026088"/>
                    </a:ext>
                  </a:extLst>
                </a:gridCol>
                <a:gridCol w="493776">
                  <a:extLst>
                    <a:ext uri="{9D8B030D-6E8A-4147-A177-3AD203B41FA5}">
                      <a16:colId xmlns:a16="http://schemas.microsoft.com/office/drawing/2014/main" val="3305296902"/>
                    </a:ext>
                  </a:extLst>
                </a:gridCol>
                <a:gridCol w="493776">
                  <a:extLst>
                    <a:ext uri="{9D8B030D-6E8A-4147-A177-3AD203B41FA5}">
                      <a16:colId xmlns:a16="http://schemas.microsoft.com/office/drawing/2014/main" val="1152519517"/>
                    </a:ext>
                  </a:extLst>
                </a:gridCol>
                <a:gridCol w="493776">
                  <a:extLst>
                    <a:ext uri="{9D8B030D-6E8A-4147-A177-3AD203B41FA5}">
                      <a16:colId xmlns:a16="http://schemas.microsoft.com/office/drawing/2014/main" val="20839194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18424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 Bicycles - 2022-01-10 18:08:33</a:t>
                      </a:r>
                      <a:r>
                        <a:rPr kumimoji="0" lang="es-ES" sz="1000" b="0" i="0" u="none" strike="noStrike" kern="1200" cap="none" spc="0" normalizeH="0" baseline="0" noProof="0">
                          <a:ln>
                            <a:noFill/>
                          </a:ln>
                          <a:solidFill>
                            <a:prstClr val="black"/>
                          </a:solidFill>
                          <a:effectLst/>
                          <a:uLnTx/>
                          <a:uFillTx/>
                          <a:latin typeface="+mn-lt"/>
                          <a:ea typeface="+mn-ea"/>
                          <a:cs typeface="+mn-cs"/>
                        </a:rPr>
                        <a:t>
 Liviana, rígida, veloz y divertida. 
La nueva Specialized Epic EVO combina la máxima eficiencia de pedaleo para darte la velocidad característica de las Epic junto a un recorrido de suspensión mayor (120 mm en suspensión delantera y 110 mm en shock) para que te diviertas como nunca en los senderos.
Además, la Epic EVO es más versátil que nunca gracias a su ajuste por flip-chip , el cual te permite inclinar el ángulo del tubo de dirección y la altura de la caja pedalera para personalizar fácilmente sus características de conducción.
Si querés recorrer kilómetros de senderos con una eficiencia inigualable, la Epic EVO será tu mejor aliada.
🔺 Encontrala en nuestras tiendas autorizadas🔺 
⠀⠀⠀⠀⠀⠀⠀⠀⠀
#IamSpecialized #SpecializedEpic #Specialized #EpicEVO #SpecializedArgentina #MTB #Xc #Trail #SpecializedEpic #MountainBike
📸  @rutlandcycling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46744453"/>
                  </a:ext>
                </a:extLst>
              </a:tr>
            </a:tbl>
          </a:graphicData>
        </a:graphic>
      </p:graphicFrame>
      <p:sp>
        <p:nvSpPr>
          <p:cNvPr id="4" name="Text Placeholder 3">
            <a:extLst>
              <a:ext uri="{FF2B5EF4-FFF2-40B4-BE49-F238E27FC236}">
                <a16:creationId xmlns:a16="http://schemas.microsoft.com/office/drawing/2014/main" id="{DAB09782-1630-4A2D-AD3B-BFA061469A2D}"/>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8924383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6D8D8-8064-4DEA-99A5-88C4711A2464}"/>
              </a:ext>
            </a:extLst>
          </p:cNvPr>
          <p:cNvSpPr>
            <a:spLocks noGrp="1"/>
          </p:cNvSpPr>
          <p:nvPr>
            <p:ph type="title"/>
          </p:nvPr>
        </p:nvSpPr>
        <p:spPr/>
        <p:txBody>
          <a:bodyPr/>
          <a:lstStyle/>
          <a:p>
            <a:r>
              <a:rPr lang="en-US"/>
              <a:t>Facebook Post Table + Reactions | Scott - 22 of 23</a:t>
            </a:r>
          </a:p>
        </p:txBody>
      </p:sp>
      <p:graphicFrame>
        <p:nvGraphicFramePr>
          <p:cNvPr id="5" name="Table Placeholder 4">
            <a:extLst>
              <a:ext uri="{FF2B5EF4-FFF2-40B4-BE49-F238E27FC236}">
                <a16:creationId xmlns:a16="http://schemas.microsoft.com/office/drawing/2014/main" id="{144CDABB-A72E-4FD3-993D-BF8232DA994A}"/>
              </a:ext>
            </a:extLst>
          </p:cNvPr>
          <p:cNvGraphicFramePr>
            <a:graphicFrameLocks noGrp="1"/>
          </p:cNvGraphicFramePr>
          <p:nvPr>
            <p:ph type="tbl" sz="quarter" idx="13"/>
            <p:extLst>
              <p:ext uri="{D42A27DB-BD31-4B8C-83A1-F6EECF244321}">
                <p14:modId xmlns:p14="http://schemas.microsoft.com/office/powerpoint/2010/main" val="3828500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66415218"/>
                    </a:ext>
                  </a:extLst>
                </a:gridCol>
                <a:gridCol w="493776">
                  <a:extLst>
                    <a:ext uri="{9D8B030D-6E8A-4147-A177-3AD203B41FA5}">
                      <a16:colId xmlns:a16="http://schemas.microsoft.com/office/drawing/2014/main" val="1766182615"/>
                    </a:ext>
                  </a:extLst>
                </a:gridCol>
                <a:gridCol w="493776">
                  <a:extLst>
                    <a:ext uri="{9D8B030D-6E8A-4147-A177-3AD203B41FA5}">
                      <a16:colId xmlns:a16="http://schemas.microsoft.com/office/drawing/2014/main" val="11377153"/>
                    </a:ext>
                  </a:extLst>
                </a:gridCol>
                <a:gridCol w="493776">
                  <a:extLst>
                    <a:ext uri="{9D8B030D-6E8A-4147-A177-3AD203B41FA5}">
                      <a16:colId xmlns:a16="http://schemas.microsoft.com/office/drawing/2014/main" val="3104245305"/>
                    </a:ext>
                  </a:extLst>
                </a:gridCol>
                <a:gridCol w="493776">
                  <a:extLst>
                    <a:ext uri="{9D8B030D-6E8A-4147-A177-3AD203B41FA5}">
                      <a16:colId xmlns:a16="http://schemas.microsoft.com/office/drawing/2014/main" val="2778506532"/>
                    </a:ext>
                  </a:extLst>
                </a:gridCol>
                <a:gridCol w="493776">
                  <a:extLst>
                    <a:ext uri="{9D8B030D-6E8A-4147-A177-3AD203B41FA5}">
                      <a16:colId xmlns:a16="http://schemas.microsoft.com/office/drawing/2014/main" val="4062456199"/>
                    </a:ext>
                  </a:extLst>
                </a:gridCol>
                <a:gridCol w="493776">
                  <a:extLst>
                    <a:ext uri="{9D8B030D-6E8A-4147-A177-3AD203B41FA5}">
                      <a16:colId xmlns:a16="http://schemas.microsoft.com/office/drawing/2014/main" val="2355413839"/>
                    </a:ext>
                  </a:extLst>
                </a:gridCol>
                <a:gridCol w="493776">
                  <a:extLst>
                    <a:ext uri="{9D8B030D-6E8A-4147-A177-3AD203B41FA5}">
                      <a16:colId xmlns:a16="http://schemas.microsoft.com/office/drawing/2014/main" val="533650191"/>
                    </a:ext>
                  </a:extLst>
                </a:gridCol>
                <a:gridCol w="493776">
                  <a:extLst>
                    <a:ext uri="{9D8B030D-6E8A-4147-A177-3AD203B41FA5}">
                      <a16:colId xmlns:a16="http://schemas.microsoft.com/office/drawing/2014/main" val="3327865719"/>
                    </a:ext>
                  </a:extLst>
                </a:gridCol>
                <a:gridCol w="493776">
                  <a:extLst>
                    <a:ext uri="{9D8B030D-6E8A-4147-A177-3AD203B41FA5}">
                      <a16:colId xmlns:a16="http://schemas.microsoft.com/office/drawing/2014/main" val="3095143568"/>
                    </a:ext>
                  </a:extLst>
                </a:gridCol>
                <a:gridCol w="493776">
                  <a:extLst>
                    <a:ext uri="{9D8B030D-6E8A-4147-A177-3AD203B41FA5}">
                      <a16:colId xmlns:a16="http://schemas.microsoft.com/office/drawing/2014/main" val="3897497782"/>
                    </a:ext>
                  </a:extLst>
                </a:gridCol>
                <a:gridCol w="493776">
                  <a:extLst>
                    <a:ext uri="{9D8B030D-6E8A-4147-A177-3AD203B41FA5}">
                      <a16:colId xmlns:a16="http://schemas.microsoft.com/office/drawing/2014/main" val="1498803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80408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- 2022-01-09 20:24:56</a:t>
                      </a:r>
                      <a:r>
                        <a:rPr kumimoji="0" lang="es-ES" sz="1000" b="0" i="0" u="none" strike="noStrike" kern="1200" cap="none" spc="0" normalizeH="0" baseline="0" noProof="0">
                          <a:ln>
                            <a:noFill/>
                          </a:ln>
                          <a:solidFill>
                            <a:prstClr val="black"/>
                          </a:solidFill>
                          <a:effectLst/>
                          <a:uLnTx/>
                          <a:uFillTx/>
                          <a:latin typeface="+mn-lt"/>
                          <a:ea typeface="+mn-ea"/>
                          <a:cs typeface="+mn-cs"/>
                        </a:rPr>
                        <a:t>
 ¿Hay algo mejor que un fin de semana de pura bici con tu partner preferido ? 
Etiquetá a tu compañero de team!!! 
@chiquita.cantelmi @facundoperezc 
@trekbikes @trekbicycleargentina @bontragerargentina @santini_arg @guargentina @OpticaCentralStore @microonfactory @foxracingargentina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46751576"/>
                  </a:ext>
                </a:extLst>
              </a:tr>
            </a:tbl>
          </a:graphicData>
        </a:graphic>
      </p:graphicFrame>
      <p:sp>
        <p:nvSpPr>
          <p:cNvPr id="4" name="Text Placeholder 3">
            <a:extLst>
              <a:ext uri="{FF2B5EF4-FFF2-40B4-BE49-F238E27FC236}">
                <a16:creationId xmlns:a16="http://schemas.microsoft.com/office/drawing/2014/main" id="{37ABEF2F-8FBD-472D-84C7-25CEA6724847}"/>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4844053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3169B-A5A2-43A5-87DB-241B6007F3E3}"/>
              </a:ext>
            </a:extLst>
          </p:cNvPr>
          <p:cNvSpPr>
            <a:spLocks noGrp="1"/>
          </p:cNvSpPr>
          <p:nvPr>
            <p:ph type="title"/>
          </p:nvPr>
        </p:nvSpPr>
        <p:spPr/>
        <p:txBody>
          <a:bodyPr/>
          <a:lstStyle/>
          <a:p>
            <a:r>
              <a:rPr lang="en-US"/>
              <a:t>Facebook Post Table + Reactions | Scott - 23 of 23</a:t>
            </a:r>
          </a:p>
        </p:txBody>
      </p:sp>
      <p:graphicFrame>
        <p:nvGraphicFramePr>
          <p:cNvPr id="5" name="Table Placeholder 4">
            <a:extLst>
              <a:ext uri="{FF2B5EF4-FFF2-40B4-BE49-F238E27FC236}">
                <a16:creationId xmlns:a16="http://schemas.microsoft.com/office/drawing/2014/main" id="{D3B443EF-C873-425D-88DE-3E445B9468B2}"/>
              </a:ext>
            </a:extLst>
          </p:cNvPr>
          <p:cNvGraphicFramePr>
            <a:graphicFrameLocks noGrp="1"/>
          </p:cNvGraphicFramePr>
          <p:nvPr>
            <p:ph type="tbl" sz="quarter" idx="13"/>
            <p:extLst>
              <p:ext uri="{D42A27DB-BD31-4B8C-83A1-F6EECF244321}">
                <p14:modId xmlns:p14="http://schemas.microsoft.com/office/powerpoint/2010/main" val="2573039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87317354"/>
                    </a:ext>
                  </a:extLst>
                </a:gridCol>
                <a:gridCol w="493776">
                  <a:extLst>
                    <a:ext uri="{9D8B030D-6E8A-4147-A177-3AD203B41FA5}">
                      <a16:colId xmlns:a16="http://schemas.microsoft.com/office/drawing/2014/main" val="2892208262"/>
                    </a:ext>
                  </a:extLst>
                </a:gridCol>
                <a:gridCol w="493776">
                  <a:extLst>
                    <a:ext uri="{9D8B030D-6E8A-4147-A177-3AD203B41FA5}">
                      <a16:colId xmlns:a16="http://schemas.microsoft.com/office/drawing/2014/main" val="1727900296"/>
                    </a:ext>
                  </a:extLst>
                </a:gridCol>
                <a:gridCol w="493776">
                  <a:extLst>
                    <a:ext uri="{9D8B030D-6E8A-4147-A177-3AD203B41FA5}">
                      <a16:colId xmlns:a16="http://schemas.microsoft.com/office/drawing/2014/main" val="2907647143"/>
                    </a:ext>
                  </a:extLst>
                </a:gridCol>
                <a:gridCol w="493776">
                  <a:extLst>
                    <a:ext uri="{9D8B030D-6E8A-4147-A177-3AD203B41FA5}">
                      <a16:colId xmlns:a16="http://schemas.microsoft.com/office/drawing/2014/main" val="505092048"/>
                    </a:ext>
                  </a:extLst>
                </a:gridCol>
                <a:gridCol w="493776">
                  <a:extLst>
                    <a:ext uri="{9D8B030D-6E8A-4147-A177-3AD203B41FA5}">
                      <a16:colId xmlns:a16="http://schemas.microsoft.com/office/drawing/2014/main" val="837909065"/>
                    </a:ext>
                  </a:extLst>
                </a:gridCol>
                <a:gridCol w="493776">
                  <a:extLst>
                    <a:ext uri="{9D8B030D-6E8A-4147-A177-3AD203B41FA5}">
                      <a16:colId xmlns:a16="http://schemas.microsoft.com/office/drawing/2014/main" val="847893330"/>
                    </a:ext>
                  </a:extLst>
                </a:gridCol>
                <a:gridCol w="493776">
                  <a:extLst>
                    <a:ext uri="{9D8B030D-6E8A-4147-A177-3AD203B41FA5}">
                      <a16:colId xmlns:a16="http://schemas.microsoft.com/office/drawing/2014/main" val="2749966481"/>
                    </a:ext>
                  </a:extLst>
                </a:gridCol>
                <a:gridCol w="493776">
                  <a:extLst>
                    <a:ext uri="{9D8B030D-6E8A-4147-A177-3AD203B41FA5}">
                      <a16:colId xmlns:a16="http://schemas.microsoft.com/office/drawing/2014/main" val="3450995664"/>
                    </a:ext>
                  </a:extLst>
                </a:gridCol>
                <a:gridCol w="493776">
                  <a:extLst>
                    <a:ext uri="{9D8B030D-6E8A-4147-A177-3AD203B41FA5}">
                      <a16:colId xmlns:a16="http://schemas.microsoft.com/office/drawing/2014/main" val="789295627"/>
                    </a:ext>
                  </a:extLst>
                </a:gridCol>
                <a:gridCol w="493776">
                  <a:extLst>
                    <a:ext uri="{9D8B030D-6E8A-4147-A177-3AD203B41FA5}">
                      <a16:colId xmlns:a16="http://schemas.microsoft.com/office/drawing/2014/main" val="1712912024"/>
                    </a:ext>
                  </a:extLst>
                </a:gridCol>
                <a:gridCol w="493776">
                  <a:extLst>
                    <a:ext uri="{9D8B030D-6E8A-4147-A177-3AD203B41FA5}">
                      <a16:colId xmlns:a16="http://schemas.microsoft.com/office/drawing/2014/main" val="39514983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39257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- 2022-01-29 07:58:47</a:t>
                      </a:r>
                      <a:r>
                        <a:rPr kumimoji="0" lang="es-ES" sz="1000" b="0" i="0" u="none" strike="noStrike" kern="1200" cap="none" spc="0" normalizeH="0" baseline="0" noProof="0">
                          <a:ln>
                            <a:noFill/>
                          </a:ln>
                          <a:solidFill>
                            <a:prstClr val="black"/>
                          </a:solidFill>
                          <a:effectLst/>
                          <a:uLnTx/>
                          <a:uFillTx/>
                          <a:latin typeface="+mn-lt"/>
                          <a:ea typeface="+mn-ea"/>
                          <a:cs typeface="+mn-cs"/>
                        </a:rPr>
                        <a:t>
 Santini SMS] una vez más apostando por el SuperTeamTrek!
¡Gracias por seguir a tope junto al team! 
@trekbikes @trekbicycleargentina @bontragerargentina Santini SMS] @guargentina @OpticaCentralStore @shimanoargentina @colchonespiero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6931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- 2022-01-06 19:46:28</a:t>
                      </a:r>
                      <a:r>
                        <a:rPr kumimoji="0" lang="es-ES" sz="1000" b="0" i="0" u="none" strike="noStrike" kern="1200" cap="none" spc="0" normalizeH="0" baseline="0" noProof="0">
                          <a:ln>
                            <a:noFill/>
                          </a:ln>
                          <a:solidFill>
                            <a:prstClr val="black"/>
                          </a:solidFill>
                          <a:effectLst/>
                          <a:uLnTx/>
                          <a:uFillTx/>
                          <a:latin typeface="+mn-lt"/>
                          <a:ea typeface="+mn-ea"/>
                          <a:cs typeface="+mn-cs"/>
                        </a:rPr>
                        <a:t>
 Tres opciones diferentes para un mismo propósito: mantenerte hidratado en cada salida o carrera.
Elegí el tuyo en nuestras tiendas. Link en bio y en stories destacadas.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66221294"/>
                  </a:ext>
                </a:extLst>
              </a:tr>
            </a:tbl>
          </a:graphicData>
        </a:graphic>
      </p:graphicFrame>
      <p:sp>
        <p:nvSpPr>
          <p:cNvPr id="4" name="Text Placeholder 3">
            <a:extLst>
              <a:ext uri="{FF2B5EF4-FFF2-40B4-BE49-F238E27FC236}">
                <a16:creationId xmlns:a16="http://schemas.microsoft.com/office/drawing/2014/main" id="{3ED5FE20-2269-4B67-AC32-406235190D8D}"/>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4545438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EF1F1-BBBE-4E8D-929F-73745A169F9E}"/>
              </a:ext>
            </a:extLst>
          </p:cNvPr>
          <p:cNvSpPr>
            <a:spLocks noGrp="1"/>
          </p:cNvSpPr>
          <p:nvPr>
            <p:ph type="title"/>
          </p:nvPr>
        </p:nvSpPr>
        <p:spPr/>
        <p:txBody>
          <a:bodyPr/>
          <a:lstStyle/>
          <a:p>
            <a:r>
              <a:rPr lang="en-US"/>
              <a:t>Facebook User Posts | Scott</a:t>
            </a:r>
          </a:p>
        </p:txBody>
      </p:sp>
      <p:graphicFrame>
        <p:nvGraphicFramePr>
          <p:cNvPr id="6" name="Chart Placeholder 5">
            <a:extLst>
              <a:ext uri="{FF2B5EF4-FFF2-40B4-BE49-F238E27FC236}">
                <a16:creationId xmlns:a16="http://schemas.microsoft.com/office/drawing/2014/main" id="{330440B7-BC62-4382-BF32-60AD81C01311}"/>
              </a:ext>
            </a:extLst>
          </p:cNvPr>
          <p:cNvGraphicFramePr>
            <a:graphicFrameLocks noGrp="1"/>
          </p:cNvGraphicFramePr>
          <p:nvPr>
            <p:ph type="chart" sz="quarter" idx="13"/>
            <p:extLst>
              <p:ext uri="{D42A27DB-BD31-4B8C-83A1-F6EECF244321}">
                <p14:modId xmlns:p14="http://schemas.microsoft.com/office/powerpoint/2010/main" val="4351159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45E4A2-1167-4688-9E85-A19180243936}"/>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658B4274-09D4-44E3-ACE4-060AC5F011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60468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5F172-2C27-40C3-9672-98C067E1BE70}"/>
              </a:ext>
            </a:extLst>
          </p:cNvPr>
          <p:cNvSpPr>
            <a:spLocks noGrp="1"/>
          </p:cNvSpPr>
          <p:nvPr>
            <p:ph type="title"/>
          </p:nvPr>
        </p:nvSpPr>
        <p:spPr/>
        <p:txBody>
          <a:bodyPr/>
          <a:lstStyle/>
          <a:p>
            <a:r>
              <a:rPr lang="en-US"/>
              <a:t>Facebook User Posts Table | Scott</a:t>
            </a:r>
          </a:p>
        </p:txBody>
      </p:sp>
      <p:graphicFrame>
        <p:nvGraphicFramePr>
          <p:cNvPr id="5" name="Table Placeholder 4">
            <a:extLst>
              <a:ext uri="{FF2B5EF4-FFF2-40B4-BE49-F238E27FC236}">
                <a16:creationId xmlns:a16="http://schemas.microsoft.com/office/drawing/2014/main" id="{489CCFA1-3F41-4FAB-BE29-7E95A7951585}"/>
              </a:ext>
            </a:extLst>
          </p:cNvPr>
          <p:cNvGraphicFramePr>
            <a:graphicFrameLocks noGrp="1"/>
          </p:cNvGraphicFramePr>
          <p:nvPr>
            <p:ph type="tbl" sz="quarter" idx="13"/>
            <p:extLst>
              <p:ext uri="{D42A27DB-BD31-4B8C-83A1-F6EECF244321}">
                <p14:modId xmlns:p14="http://schemas.microsoft.com/office/powerpoint/2010/main" val="1698249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264117559"/>
                    </a:ext>
                  </a:extLst>
                </a:gridCol>
                <a:gridCol w="1152144">
                  <a:extLst>
                    <a:ext uri="{9D8B030D-6E8A-4147-A177-3AD203B41FA5}">
                      <a16:colId xmlns:a16="http://schemas.microsoft.com/office/drawing/2014/main" val="452401692"/>
                    </a:ext>
                  </a:extLst>
                </a:gridCol>
                <a:gridCol w="1152144">
                  <a:extLst>
                    <a:ext uri="{9D8B030D-6E8A-4147-A177-3AD203B41FA5}">
                      <a16:colId xmlns:a16="http://schemas.microsoft.com/office/drawing/2014/main" val="3209879610"/>
                    </a:ext>
                  </a:extLst>
                </a:gridCol>
                <a:gridCol w="1152144">
                  <a:extLst>
                    <a:ext uri="{9D8B030D-6E8A-4147-A177-3AD203B41FA5}">
                      <a16:colId xmlns:a16="http://schemas.microsoft.com/office/drawing/2014/main" val="73931613"/>
                    </a:ext>
                  </a:extLst>
                </a:gridCol>
                <a:gridCol w="1152144">
                  <a:extLst>
                    <a:ext uri="{9D8B030D-6E8A-4147-A177-3AD203B41FA5}">
                      <a16:colId xmlns:a16="http://schemas.microsoft.com/office/drawing/2014/main" val="3795414937"/>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3169953649"/>
                  </a:ext>
                </a:extLst>
              </a:tr>
              <a:tr h="370840">
                <a:tc>
                  <a:txBody>
                    <a:bodyPr/>
                    <a:lstStyle/>
                    <a:p>
                      <a:r>
                        <a:rPr lang="en-US" sz="1000" b="1"/>
                        <a:t>Trek Bicycle Argentina - 2022-01-04 15:33:04</a:t>
                      </a:r>
                      <a:r>
                        <a:rPr lang="en-US" sz="1000"/>
                        <a:t>
 #TREK MADONE SL6 Disco
Preventa Exclusiva, Resérvala 🎁 
Próximamente disponible en Talle 56 y 58
☝️ Más info: ☎️1137828751 / Ventas Vip
Trek Bicycle Argentina</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Album</a:t>
                      </a:r>
                    </a:p>
                  </a:txBody>
                  <a:tcPr/>
                </a:tc>
                <a:extLst>
                  <a:ext uri="{0D108BD9-81ED-4DB2-BD59-A6C34878D82A}">
                    <a16:rowId xmlns:a16="http://schemas.microsoft.com/office/drawing/2014/main" val="1736376175"/>
                  </a:ext>
                </a:extLst>
              </a:tr>
              <a:tr h="370840">
                <a:tc>
                  <a:txBody>
                    <a:bodyPr/>
                    <a:lstStyle/>
                    <a:p>
                      <a:r>
                        <a:rPr lang="es-ES" sz="1000" b="1"/>
                        <a:t>Scott Sports Argentina - 2022-01-02 12:28:37</a:t>
                      </a:r>
                      <a:r>
                        <a:rPr lang="es-ES" sz="1000"/>
                        <a:t>
 Hermosas las bici .. estaría bueno pongan los precios de cada una. Gracias</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2108521478"/>
                  </a:ext>
                </a:extLst>
              </a:tr>
              <a:tr h="370840">
                <a:tc>
                  <a:txBody>
                    <a:bodyPr/>
                    <a:lstStyle/>
                    <a:p>
                      <a:r>
                        <a:rPr lang="it-IT" sz="1000" b="1"/>
                        <a:t>Scott Sports Argentina - 2022-01-02 16:31:25</a:t>
                      </a:r>
                      <a:r>
                        <a:rPr lang="it-IT" sz="1000"/>
                        <a:t>
 Una Vane !!!</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2945384041"/>
                  </a:ext>
                </a:extLst>
              </a:tr>
            </a:tbl>
          </a:graphicData>
        </a:graphic>
      </p:graphicFrame>
      <p:sp>
        <p:nvSpPr>
          <p:cNvPr id="4" name="Text Placeholder 3">
            <a:extLst>
              <a:ext uri="{FF2B5EF4-FFF2-40B4-BE49-F238E27FC236}">
                <a16:creationId xmlns:a16="http://schemas.microsoft.com/office/drawing/2014/main" id="{99FD9433-D8AB-451E-A310-6968D8E041A4}"/>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1482476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1548</Words>
  <Application>Microsoft Office PowerPoint</Application>
  <PresentationFormat>On-screen Show (4:3)</PresentationFormat>
  <Paragraphs>842</Paragraphs>
  <Slides>42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quintly_template</vt:lpstr>
      <vt:lpstr>FACEBOOK NUEVO - La emilia usar</vt:lpstr>
      <vt:lpstr>Facebook Key Metrics Table | Scott</vt:lpstr>
      <vt:lpstr>Facebook Key Metrics Radar | Scott</vt:lpstr>
      <vt:lpstr>Facebook Page Likes Total | Scott</vt:lpstr>
      <vt:lpstr>Facebook Fans Change | Scott</vt:lpstr>
      <vt:lpstr>Facebook Fans Change Per Weekday | Scott</vt:lpstr>
      <vt:lpstr>Facebook Fans Change Rate | Scott</vt:lpstr>
      <vt:lpstr>Facebook Own Posts | Scott</vt:lpstr>
      <vt:lpstr>Facebook Own Posts By Hour | Scott</vt:lpstr>
      <vt:lpstr>Facebook Own Posts By Weekday | Scott</vt:lpstr>
      <vt:lpstr>Facebook Interactions Distribution | Scott</vt:lpstr>
      <vt:lpstr>Facebook Post Type Distribution Per Profile | Scott</vt:lpstr>
      <vt:lpstr>Facebook Interaction Rate By Weekday | Scott</vt:lpstr>
      <vt:lpstr>Facebook Interaction Rate | Scott</vt:lpstr>
      <vt:lpstr>Facebook Interaction Rate By Post Type | Scott</vt:lpstr>
      <vt:lpstr>Facebook Interaction Rate By Hour | Scott</vt:lpstr>
      <vt:lpstr>Facebook Hashtag Detection | Scott</vt:lpstr>
      <vt:lpstr>Facebook Post Table + Reactions | Scott - 1 of 23</vt:lpstr>
      <vt:lpstr>Facebook Post Table + Reactions | Scott - 2 of 23</vt:lpstr>
      <vt:lpstr>Facebook Post Table + Reactions | Scott - 3 of 23</vt:lpstr>
      <vt:lpstr>Facebook Post Table + Reactions | Scott - 4 of 23</vt:lpstr>
      <vt:lpstr>Facebook Post Table + Reactions | Scott - 5 of 23</vt:lpstr>
      <vt:lpstr>Facebook Post Table + Reactions | Scott - 6 of 23</vt:lpstr>
      <vt:lpstr>Facebook Post Table + Reactions | Scott - 7 of 23</vt:lpstr>
      <vt:lpstr>Facebook Post Table + Reactions | Scott - 8 of 23</vt:lpstr>
      <vt:lpstr>Facebook Post Table + Reactions | Scott - 9 of 23</vt:lpstr>
      <vt:lpstr>Facebook Post Table + Reactions | Scott - 10 of 23</vt:lpstr>
      <vt:lpstr>Facebook Post Table + Reactions | Scott - 11 of 23</vt:lpstr>
      <vt:lpstr>Facebook Post Table + Reactions | Scott - 12 of 23</vt:lpstr>
      <vt:lpstr>Facebook Post Table + Reactions | Scott - 13 of 23</vt:lpstr>
      <vt:lpstr>Facebook Post Table + Reactions | Scott - 14 of 23</vt:lpstr>
      <vt:lpstr>Facebook Post Table + Reactions | Scott - 15 of 23</vt:lpstr>
      <vt:lpstr>Facebook Post Table + Reactions | Scott - 16 of 23</vt:lpstr>
      <vt:lpstr>Facebook Post Table + Reactions | Scott - 17 of 23</vt:lpstr>
      <vt:lpstr>Facebook Post Table + Reactions | Scott - 18 of 23</vt:lpstr>
      <vt:lpstr>Facebook Post Table + Reactions | Scott - 19 of 23</vt:lpstr>
      <vt:lpstr>Facebook Post Table + Reactions | Scott - 20 of 23</vt:lpstr>
      <vt:lpstr>Facebook Post Table + Reactions | Scott - 21 of 23</vt:lpstr>
      <vt:lpstr>Facebook Post Table + Reactions | Scott - 22 of 23</vt:lpstr>
      <vt:lpstr>Facebook Post Table + Reactions | Scott - 23 of 23</vt:lpstr>
      <vt:lpstr>Facebook User Posts | Scott</vt:lpstr>
      <vt:lpstr>Facebook User Posts Table | Scott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Administrator</dc:creator>
  <cp:lastModifiedBy>Administrator</cp:lastModifiedBy>
  <cp:revision>1</cp:revision>
  <dcterms:created xsi:type="dcterms:W3CDTF">2022-02-01T12:51:56Z</dcterms:created>
  <dcterms:modified xsi:type="dcterms:W3CDTF">2022-02-01T12:53:06Z</dcterms:modified>
</cp:coreProperties>
</file>