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0</c:v>
                </c:pt>
                <c:pt idx="4">
                  <c:v>100</c:v>
                </c:pt>
                <c:pt idx="5">
                  <c:v>100</c:v>
                </c:pt>
                <c:pt idx="6">
                  <c:v>100</c:v>
                </c:pt>
                <c:pt idx="7">
                  <c:v>100</c:v>
                </c:pt>
              </c:numCache>
            </c:numRef>
          </c:val>
          <c:extLst>
            <c:ext xmlns:c16="http://schemas.microsoft.com/office/drawing/2014/chart" uri="{C3380CC4-5D6E-409C-BE32-E72D297353CC}">
              <c16:uniqueId val="{00000000-083B-44E7-9121-3DC2294E1A21}"/>
            </c:ext>
          </c:extLst>
        </c:ser>
        <c:dLbls>
          <c:showLegendKey val="0"/>
          <c:showVal val="0"/>
          <c:showCatName val="0"/>
          <c:showSerName val="0"/>
          <c:showPercent val="0"/>
          <c:showBubbleSize val="0"/>
        </c:dLbls>
        <c:axId val="335660072"/>
        <c:axId val="335655152"/>
      </c:radarChart>
      <c:catAx>
        <c:axId val="33566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55152"/>
        <c:crosses val="autoZero"/>
        <c:auto val="1"/>
        <c:lblAlgn val="ctr"/>
        <c:lblOffset val="100"/>
        <c:noMultiLvlLbl val="0"/>
      </c:catAx>
      <c:valAx>
        <c:axId val="33565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6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5325</c:v>
                </c:pt>
                <c:pt idx="1">
                  <c:v>5353</c:v>
                </c:pt>
                <c:pt idx="2">
                  <c:v>5383</c:v>
                </c:pt>
                <c:pt idx="3">
                  <c:v>5416</c:v>
                </c:pt>
                <c:pt idx="4">
                  <c:v>5454</c:v>
                </c:pt>
                <c:pt idx="5">
                  <c:v>5474</c:v>
                </c:pt>
                <c:pt idx="6">
                  <c:v>5492</c:v>
                </c:pt>
                <c:pt idx="7">
                  <c:v>5520</c:v>
                </c:pt>
                <c:pt idx="8">
                  <c:v>5554</c:v>
                </c:pt>
                <c:pt idx="9">
                  <c:v>5585</c:v>
                </c:pt>
                <c:pt idx="10">
                  <c:v>5614</c:v>
                </c:pt>
                <c:pt idx="11">
                  <c:v>5651</c:v>
                </c:pt>
                <c:pt idx="12">
                  <c:v>5683</c:v>
                </c:pt>
                <c:pt idx="13">
                  <c:v>5719</c:v>
                </c:pt>
                <c:pt idx="14">
                  <c:v>5742</c:v>
                </c:pt>
                <c:pt idx="15">
                  <c:v>5775</c:v>
                </c:pt>
                <c:pt idx="16">
                  <c:v>5806</c:v>
                </c:pt>
                <c:pt idx="17">
                  <c:v>5835</c:v>
                </c:pt>
                <c:pt idx="18">
                  <c:v>5879</c:v>
                </c:pt>
                <c:pt idx="19">
                  <c:v>5901</c:v>
                </c:pt>
                <c:pt idx="20">
                  <c:v>5928</c:v>
                </c:pt>
                <c:pt idx="21">
                  <c:v>5957</c:v>
                </c:pt>
                <c:pt idx="22">
                  <c:v>5995</c:v>
                </c:pt>
                <c:pt idx="23">
                  <c:v>6027</c:v>
                </c:pt>
                <c:pt idx="24">
                  <c:v>6050</c:v>
                </c:pt>
                <c:pt idx="25">
                  <c:v>6083</c:v>
                </c:pt>
                <c:pt idx="26">
                  <c:v>6102</c:v>
                </c:pt>
                <c:pt idx="27">
                  <c:v>6123</c:v>
                </c:pt>
                <c:pt idx="28">
                  <c:v>6159</c:v>
                </c:pt>
                <c:pt idx="29">
                  <c:v>6189</c:v>
                </c:pt>
                <c:pt idx="30">
                  <c:v>6203</c:v>
                </c:pt>
              </c:numCache>
            </c:numRef>
          </c:val>
          <c:smooth val="0"/>
          <c:extLst>
            <c:ext xmlns:c16="http://schemas.microsoft.com/office/drawing/2014/chart" uri="{C3380CC4-5D6E-409C-BE32-E72D297353CC}">
              <c16:uniqueId val="{00000000-B513-42AF-8EE3-14D596A1E575}"/>
            </c:ext>
          </c:extLst>
        </c:ser>
        <c:dLbls>
          <c:showLegendKey val="0"/>
          <c:showVal val="0"/>
          <c:showCatName val="0"/>
          <c:showSerName val="0"/>
          <c:showPercent val="0"/>
          <c:showBubbleSize val="0"/>
        </c:dLbls>
        <c:smooth val="0"/>
        <c:axId val="387324664"/>
        <c:axId val="335655480"/>
      </c:lineChart>
      <c:dateAx>
        <c:axId val="38732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55480"/>
        <c:crosses val="autoZero"/>
        <c:auto val="1"/>
        <c:lblOffset val="100"/>
        <c:baseTimeUnit val="days"/>
      </c:dateAx>
      <c:valAx>
        <c:axId val="33565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14</c:v>
                </c:pt>
                <c:pt idx="1">
                  <c:v>28</c:v>
                </c:pt>
                <c:pt idx="2">
                  <c:v>30</c:v>
                </c:pt>
                <c:pt idx="3">
                  <c:v>33</c:v>
                </c:pt>
                <c:pt idx="4">
                  <c:v>38</c:v>
                </c:pt>
                <c:pt idx="5">
                  <c:v>20</c:v>
                </c:pt>
                <c:pt idx="6">
                  <c:v>18</c:v>
                </c:pt>
                <c:pt idx="7">
                  <c:v>28</c:v>
                </c:pt>
                <c:pt idx="8">
                  <c:v>34</c:v>
                </c:pt>
                <c:pt idx="9">
                  <c:v>31</c:v>
                </c:pt>
                <c:pt idx="10">
                  <c:v>29</c:v>
                </c:pt>
                <c:pt idx="11">
                  <c:v>37</c:v>
                </c:pt>
                <c:pt idx="12">
                  <c:v>32</c:v>
                </c:pt>
                <c:pt idx="13">
                  <c:v>36</c:v>
                </c:pt>
                <c:pt idx="14">
                  <c:v>23</c:v>
                </c:pt>
                <c:pt idx="15">
                  <c:v>33</c:v>
                </c:pt>
                <c:pt idx="16">
                  <c:v>31</c:v>
                </c:pt>
                <c:pt idx="17">
                  <c:v>29</c:v>
                </c:pt>
                <c:pt idx="18">
                  <c:v>44</c:v>
                </c:pt>
                <c:pt idx="19">
                  <c:v>22</c:v>
                </c:pt>
                <c:pt idx="20">
                  <c:v>27</c:v>
                </c:pt>
                <c:pt idx="21">
                  <c:v>29</c:v>
                </c:pt>
                <c:pt idx="22">
                  <c:v>38</c:v>
                </c:pt>
                <c:pt idx="23">
                  <c:v>32</c:v>
                </c:pt>
                <c:pt idx="24">
                  <c:v>23</c:v>
                </c:pt>
                <c:pt idx="25">
                  <c:v>33</c:v>
                </c:pt>
                <c:pt idx="26">
                  <c:v>19</c:v>
                </c:pt>
                <c:pt idx="27">
                  <c:v>21</c:v>
                </c:pt>
                <c:pt idx="28">
                  <c:v>36</c:v>
                </c:pt>
                <c:pt idx="29">
                  <c:v>30</c:v>
                </c:pt>
                <c:pt idx="30">
                  <c:v>14</c:v>
                </c:pt>
              </c:numCache>
            </c:numRef>
          </c:val>
          <c:smooth val="0"/>
          <c:extLst>
            <c:ext xmlns:c16="http://schemas.microsoft.com/office/drawing/2014/chart" uri="{C3380CC4-5D6E-409C-BE32-E72D297353CC}">
              <c16:uniqueId val="{00000000-03BC-42AC-926D-9467B8F333B3}"/>
            </c:ext>
          </c:extLst>
        </c:ser>
        <c:dLbls>
          <c:showLegendKey val="0"/>
          <c:showVal val="0"/>
          <c:showCatName val="0"/>
          <c:showSerName val="0"/>
          <c:showPercent val="0"/>
          <c:showBubbleSize val="0"/>
        </c:dLbls>
        <c:smooth val="0"/>
        <c:axId val="335305600"/>
        <c:axId val="335306256"/>
      </c:lineChart>
      <c:dateAx>
        <c:axId val="33530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06256"/>
        <c:crosses val="autoZero"/>
        <c:auto val="1"/>
        <c:lblOffset val="100"/>
        <c:baseTimeUnit val="days"/>
      </c:dateAx>
      <c:valAx>
        <c:axId val="33530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0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c:v>
                </c:pt>
                <c:pt idx="1">
                  <c:v>29</c:v>
                </c:pt>
                <c:pt idx="2">
                  <c:v>38</c:v>
                </c:pt>
                <c:pt idx="3">
                  <c:v>23</c:v>
                </c:pt>
                <c:pt idx="4">
                  <c:v>26</c:v>
                </c:pt>
                <c:pt idx="5">
                  <c:v>26</c:v>
                </c:pt>
                <c:pt idx="6">
                  <c:v>33</c:v>
                </c:pt>
              </c:numCache>
            </c:numRef>
          </c:val>
          <c:extLst>
            <c:ext xmlns:c16="http://schemas.microsoft.com/office/drawing/2014/chart" uri="{C3380CC4-5D6E-409C-BE32-E72D297353CC}">
              <c16:uniqueId val="{00000000-BB5F-4A6B-A27D-3A494427A96F}"/>
            </c:ext>
          </c:extLst>
        </c:ser>
        <c:dLbls>
          <c:showLegendKey val="0"/>
          <c:showVal val="0"/>
          <c:showCatName val="0"/>
          <c:showSerName val="0"/>
          <c:showPercent val="0"/>
          <c:showBubbleSize val="0"/>
        </c:dLbls>
        <c:gapWidth val="219"/>
        <c:overlap val="-27"/>
        <c:axId val="393464928"/>
        <c:axId val="393468864"/>
      </c:barChart>
      <c:catAx>
        <c:axId val="39346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8864"/>
        <c:crosses val="autoZero"/>
        <c:auto val="1"/>
        <c:lblAlgn val="ctr"/>
        <c:lblOffset val="100"/>
        <c:noMultiLvlLbl val="0"/>
      </c:catAx>
      <c:valAx>
        <c:axId val="39346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3</c:v>
                </c:pt>
                <c:pt idx="4">
                  <c:v>0</c:v>
                </c:pt>
                <c:pt idx="5">
                  <c:v>0</c:v>
                </c:pt>
                <c:pt idx="6">
                  <c:v>0</c:v>
                </c:pt>
              </c:numCache>
            </c:numRef>
          </c:val>
          <c:extLst>
            <c:ext xmlns:c16="http://schemas.microsoft.com/office/drawing/2014/chart" uri="{C3380CC4-5D6E-409C-BE32-E72D297353CC}">
              <c16:uniqueId val="{00000000-0348-4570-B8B7-2EABD65D2ABE}"/>
            </c:ext>
          </c:extLst>
        </c:ser>
        <c:dLbls>
          <c:showLegendKey val="0"/>
          <c:showVal val="0"/>
          <c:showCatName val="0"/>
          <c:showSerName val="0"/>
          <c:showPercent val="0"/>
          <c:showBubbleSize val="0"/>
        </c:dLbls>
        <c:gapWidth val="219"/>
        <c:overlap val="-27"/>
        <c:axId val="393468536"/>
        <c:axId val="393469192"/>
      </c:barChart>
      <c:catAx>
        <c:axId val="39346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9192"/>
        <c:crosses val="autoZero"/>
        <c:auto val="1"/>
        <c:lblAlgn val="ctr"/>
        <c:lblOffset val="100"/>
        <c:noMultiLvlLbl val="0"/>
      </c:catAx>
      <c:valAx>
        <c:axId val="39346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0.38167938931297701</c:v>
                </c:pt>
                <c:pt idx="3">
                  <c:v>1.8274346518621301</c:v>
                </c:pt>
              </c:numCache>
            </c:numRef>
          </c:val>
          <c:extLst>
            <c:ext xmlns:c16="http://schemas.microsoft.com/office/drawing/2014/chart" uri="{C3380CC4-5D6E-409C-BE32-E72D297353CC}">
              <c16:uniqueId val="{00000000-832E-42CB-B175-A80C36FB8631}"/>
            </c:ext>
          </c:extLst>
        </c:ser>
        <c:dLbls>
          <c:showLegendKey val="0"/>
          <c:showVal val="0"/>
          <c:showCatName val="0"/>
          <c:showSerName val="0"/>
          <c:showPercent val="0"/>
          <c:showBubbleSize val="0"/>
        </c:dLbls>
        <c:gapWidth val="219"/>
        <c:overlap val="-27"/>
        <c:axId val="393480016"/>
        <c:axId val="393475424"/>
      </c:barChart>
      <c:catAx>
        <c:axId val="39348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5424"/>
        <c:crosses val="autoZero"/>
        <c:auto val="1"/>
        <c:lblAlgn val="ctr"/>
        <c:lblOffset val="100"/>
        <c:noMultiLvlLbl val="0"/>
      </c:catAx>
      <c:valAx>
        <c:axId val="39347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8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7B7-4A25-B9BA-5C526A1B0B5B}"/>
            </c:ext>
          </c:extLst>
        </c:ser>
        <c:dLbls>
          <c:showLegendKey val="0"/>
          <c:showVal val="0"/>
          <c:showCatName val="0"/>
          <c:showSerName val="0"/>
          <c:showPercent val="0"/>
          <c:showBubbleSize val="0"/>
        </c:dLbls>
        <c:smooth val="0"/>
        <c:axId val="393470176"/>
        <c:axId val="393470832"/>
      </c:lineChart>
      <c:catAx>
        <c:axId val="39347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0832"/>
        <c:crosses val="autoZero"/>
        <c:auto val="1"/>
        <c:lblAlgn val="ctr"/>
        <c:lblOffset val="100"/>
        <c:noMultiLvlLbl val="0"/>
      </c:catAx>
      <c:valAx>
        <c:axId val="39347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0.38214347750564498</c:v>
                </c:pt>
                <c:pt idx="10">
                  <c:v>0</c:v>
                </c:pt>
                <c:pt idx="11">
                  <c:v>0</c:v>
                </c:pt>
                <c:pt idx="12">
                  <c:v>0</c:v>
                </c:pt>
                <c:pt idx="13">
                  <c:v>0</c:v>
                </c:pt>
                <c:pt idx="14">
                  <c:v>2.0149383359388602</c:v>
                </c:pt>
                <c:pt idx="15">
                  <c:v>0</c:v>
                </c:pt>
                <c:pt idx="16">
                  <c:v>1.7370158068438399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1EF-4AAC-9E1D-4E9FFAD7348E}"/>
            </c:ext>
          </c:extLst>
        </c:ser>
        <c:dLbls>
          <c:showLegendKey val="0"/>
          <c:showVal val="0"/>
          <c:showCatName val="0"/>
          <c:showSerName val="0"/>
          <c:showPercent val="0"/>
          <c:showBubbleSize val="0"/>
        </c:dLbls>
        <c:smooth val="0"/>
        <c:axId val="335304616"/>
        <c:axId val="335304944"/>
      </c:lineChart>
      <c:catAx>
        <c:axId val="33530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04944"/>
        <c:crosses val="autoZero"/>
        <c:auto val="1"/>
        <c:lblAlgn val="ctr"/>
        <c:lblOffset val="100"/>
        <c:noMultiLvlLbl val="0"/>
      </c:catAx>
      <c:valAx>
        <c:axId val="33530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0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c:v>
                </c:pt>
              </c:numCache>
            </c:numRef>
          </c:val>
          <c:extLst>
            <c:ext xmlns:c16="http://schemas.microsoft.com/office/drawing/2014/chart" uri="{C3380CC4-5D6E-409C-BE32-E72D297353CC}">
              <c16:uniqueId val="{00000000-3E04-4E8D-8D3C-E2779DE18FE6}"/>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3E04-4E8D-8D3C-E2779DE18FE6}"/>
            </c:ext>
          </c:extLst>
        </c:ser>
        <c:dLbls>
          <c:showLegendKey val="0"/>
          <c:showVal val="0"/>
          <c:showCatName val="0"/>
          <c:showSerName val="0"/>
          <c:showPercent val="0"/>
          <c:showBubbleSize val="0"/>
        </c:dLbls>
        <c:gapWidth val="150"/>
        <c:overlap val="100"/>
        <c:axId val="394306688"/>
        <c:axId val="394309312"/>
      </c:barChart>
      <c:catAx>
        <c:axId val="39430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9312"/>
        <c:crosses val="autoZero"/>
        <c:auto val="1"/>
        <c:lblAlgn val="ctr"/>
        <c:lblOffset val="100"/>
        <c:noMultiLvlLbl val="0"/>
      </c:catAx>
      <c:valAx>
        <c:axId val="39430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138</c:v>
                </c:pt>
              </c:numCache>
            </c:numRef>
          </c:val>
          <c:extLst>
            <c:ext xmlns:c16="http://schemas.microsoft.com/office/drawing/2014/chart" uri="{C3380CC4-5D6E-409C-BE32-E72D297353CC}">
              <c16:uniqueId val="{00000000-806A-423F-AC36-06507A317070}"/>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0</c:v>
                </c:pt>
              </c:numCache>
            </c:numRef>
          </c:val>
          <c:extLst>
            <c:ext xmlns:c16="http://schemas.microsoft.com/office/drawing/2014/chart" uri="{C3380CC4-5D6E-409C-BE32-E72D297353CC}">
              <c16:uniqueId val="{00000001-806A-423F-AC36-06507A317070}"/>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200</c:v>
                </c:pt>
              </c:numCache>
            </c:numRef>
          </c:val>
          <c:extLst>
            <c:ext xmlns:c16="http://schemas.microsoft.com/office/drawing/2014/chart" uri="{C3380CC4-5D6E-409C-BE32-E72D297353CC}">
              <c16:uniqueId val="{00000002-806A-423F-AC36-06507A317070}"/>
            </c:ext>
          </c:extLst>
        </c:ser>
        <c:dLbls>
          <c:showLegendKey val="0"/>
          <c:showVal val="0"/>
          <c:showCatName val="0"/>
          <c:showSerName val="0"/>
          <c:showPercent val="0"/>
          <c:showBubbleSize val="0"/>
        </c:dLbls>
        <c:gapWidth val="150"/>
        <c:overlap val="100"/>
        <c:axId val="394311280"/>
        <c:axId val="394308328"/>
      </c:barChart>
      <c:catAx>
        <c:axId val="39431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8328"/>
        <c:crosses val="autoZero"/>
        <c:auto val="1"/>
        <c:lblAlgn val="ctr"/>
        <c:lblOffset val="100"/>
        <c:noMultiLvlLbl val="0"/>
      </c:catAx>
      <c:valAx>
        <c:axId val="394308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1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0">
                  <c:v>1.66420554021725</c:v>
                </c:pt>
                <c:pt idx="1">
                  <c:v>1.22368963799103</c:v>
                </c:pt>
              </c:numCache>
            </c:numRef>
          </c:val>
          <c:extLst>
            <c:ext xmlns:c16="http://schemas.microsoft.com/office/drawing/2014/chart" uri="{C3380CC4-5D6E-409C-BE32-E72D297353CC}">
              <c16:uniqueId val="{00000000-3E37-4CB2-932E-16A10F2778B0}"/>
            </c:ext>
          </c:extLst>
        </c:ser>
        <c:dLbls>
          <c:showLegendKey val="0"/>
          <c:showVal val="0"/>
          <c:showCatName val="0"/>
          <c:showSerName val="0"/>
          <c:showPercent val="0"/>
          <c:showBubbleSize val="0"/>
        </c:dLbls>
        <c:gapWidth val="219"/>
        <c:overlap val="-27"/>
        <c:axId val="394303736"/>
        <c:axId val="394304720"/>
      </c:barChart>
      <c:catAx>
        <c:axId val="39430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4720"/>
        <c:crosses val="autoZero"/>
        <c:auto val="1"/>
        <c:lblAlgn val="ctr"/>
        <c:lblOffset val="100"/>
        <c:noMultiLvlLbl val="0"/>
      </c:catAx>
      <c:valAx>
        <c:axId val="39430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0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301</c:v>
                </c:pt>
              </c:numCache>
            </c:numRef>
          </c:val>
          <c:extLst>
            <c:ext xmlns:c16="http://schemas.microsoft.com/office/drawing/2014/chart" uri="{C3380CC4-5D6E-409C-BE32-E72D297353CC}">
              <c16:uniqueId val="{00000000-9321-4BFF-864E-5B1DE0D47377}"/>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37</c:v>
                </c:pt>
              </c:numCache>
            </c:numRef>
          </c:val>
          <c:extLst>
            <c:ext xmlns:c16="http://schemas.microsoft.com/office/drawing/2014/chart" uri="{C3380CC4-5D6E-409C-BE32-E72D297353CC}">
              <c16:uniqueId val="{00000001-9321-4BFF-864E-5B1DE0D47377}"/>
            </c:ext>
          </c:extLst>
        </c:ser>
        <c:dLbls>
          <c:showLegendKey val="0"/>
          <c:showVal val="0"/>
          <c:showCatName val="0"/>
          <c:showSerName val="0"/>
          <c:showPercent val="0"/>
          <c:showBubbleSize val="0"/>
        </c:dLbls>
        <c:gapWidth val="150"/>
        <c:overlap val="100"/>
        <c:axId val="394313904"/>
        <c:axId val="394316856"/>
      </c:barChart>
      <c:catAx>
        <c:axId val="39431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16856"/>
        <c:crosses val="autoZero"/>
        <c:auto val="1"/>
        <c:lblAlgn val="ctr"/>
        <c:lblOffset val="100"/>
        <c:noMultiLvlLbl val="0"/>
      </c:catAx>
      <c:valAx>
        <c:axId val="394316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1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1EE39-B3F9-4957-B01C-F52F4972132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3814702-066B-4C77-9DB9-7A07FC00C1B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80872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740F-A155-44BB-B93B-8F3B8FCE5D71}"/>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7C3D23CF-F2A7-4E2F-B786-6271A0BB5333}"/>
              </a:ext>
            </a:extLst>
          </p:cNvPr>
          <p:cNvGraphicFramePr>
            <a:graphicFrameLocks noGrp="1"/>
          </p:cNvGraphicFramePr>
          <p:nvPr>
            <p:ph type="tbl" sz="quarter" idx="13"/>
            <p:extLst>
              <p:ext uri="{D42A27DB-BD31-4B8C-83A1-F6EECF244321}">
                <p14:modId xmlns:p14="http://schemas.microsoft.com/office/powerpoint/2010/main" val="29093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6347269"/>
                    </a:ext>
                  </a:extLst>
                </a:gridCol>
                <a:gridCol w="658368">
                  <a:extLst>
                    <a:ext uri="{9D8B030D-6E8A-4147-A177-3AD203B41FA5}">
                      <a16:colId xmlns:a16="http://schemas.microsoft.com/office/drawing/2014/main" val="343163172"/>
                    </a:ext>
                  </a:extLst>
                </a:gridCol>
                <a:gridCol w="658368">
                  <a:extLst>
                    <a:ext uri="{9D8B030D-6E8A-4147-A177-3AD203B41FA5}">
                      <a16:colId xmlns:a16="http://schemas.microsoft.com/office/drawing/2014/main" val="1758523487"/>
                    </a:ext>
                  </a:extLst>
                </a:gridCol>
                <a:gridCol w="658368">
                  <a:extLst>
                    <a:ext uri="{9D8B030D-6E8A-4147-A177-3AD203B41FA5}">
                      <a16:colId xmlns:a16="http://schemas.microsoft.com/office/drawing/2014/main" val="3319521334"/>
                    </a:ext>
                  </a:extLst>
                </a:gridCol>
                <a:gridCol w="658368">
                  <a:extLst>
                    <a:ext uri="{9D8B030D-6E8A-4147-A177-3AD203B41FA5}">
                      <a16:colId xmlns:a16="http://schemas.microsoft.com/office/drawing/2014/main" val="469120936"/>
                    </a:ext>
                  </a:extLst>
                </a:gridCol>
                <a:gridCol w="658368">
                  <a:extLst>
                    <a:ext uri="{9D8B030D-6E8A-4147-A177-3AD203B41FA5}">
                      <a16:colId xmlns:a16="http://schemas.microsoft.com/office/drawing/2014/main" val="2288889327"/>
                    </a:ext>
                  </a:extLst>
                </a:gridCol>
                <a:gridCol w="658368">
                  <a:extLst>
                    <a:ext uri="{9D8B030D-6E8A-4147-A177-3AD203B41FA5}">
                      <a16:colId xmlns:a16="http://schemas.microsoft.com/office/drawing/2014/main" val="1963259588"/>
                    </a:ext>
                  </a:extLst>
                </a:gridCol>
                <a:gridCol w="658368">
                  <a:extLst>
                    <a:ext uri="{9D8B030D-6E8A-4147-A177-3AD203B41FA5}">
                      <a16:colId xmlns:a16="http://schemas.microsoft.com/office/drawing/2014/main" val="1041551130"/>
                    </a:ext>
                  </a:extLst>
                </a:gridCol>
                <a:gridCol w="658368">
                  <a:extLst>
                    <a:ext uri="{9D8B030D-6E8A-4147-A177-3AD203B41FA5}">
                      <a16:colId xmlns:a16="http://schemas.microsoft.com/office/drawing/2014/main" val="1685675234"/>
                    </a:ext>
                  </a:extLst>
                </a:gridCol>
                <a:gridCol w="658368">
                  <a:extLst>
                    <a:ext uri="{9D8B030D-6E8A-4147-A177-3AD203B41FA5}">
                      <a16:colId xmlns:a16="http://schemas.microsoft.com/office/drawing/2014/main" val="36034734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7497734"/>
                  </a:ext>
                </a:extLst>
              </a:tr>
              <a:tr h="370840">
                <a:tc>
                  <a:txBody>
                    <a:bodyPr/>
                    <a:lstStyle/>
                    <a:p>
                      <a:r>
                        <a:rPr lang="en-US" sz="1000"/>
                        <a:t>camelbak_ar</a:t>
                      </a:r>
                    </a:p>
                  </a:txBody>
                  <a:tcPr/>
                </a:tc>
                <a:tc>
                  <a:txBody>
                    <a:bodyPr/>
                    <a:lstStyle/>
                    <a:p>
                      <a:r>
                        <a:rPr lang="en-US" sz="1000"/>
                        <a:t>6203</a:t>
                      </a:r>
                    </a:p>
                  </a:txBody>
                  <a:tcPr/>
                </a:tc>
                <a:tc>
                  <a:txBody>
                    <a:bodyPr/>
                    <a:lstStyle/>
                    <a:p>
                      <a:r>
                        <a:rPr lang="en-US" sz="1000"/>
                        <a:t>892</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301</a:t>
                      </a:r>
                    </a:p>
                  </a:txBody>
                  <a:tcPr/>
                </a:tc>
                <a:tc>
                  <a:txBody>
                    <a:bodyPr/>
                    <a:lstStyle/>
                    <a:p>
                      <a:r>
                        <a:rPr lang="en-US" sz="1000"/>
                        <a:t>37</a:t>
                      </a:r>
                    </a:p>
                  </a:txBody>
                  <a:tcPr/>
                </a:tc>
                <a:tc>
                  <a:txBody>
                    <a:bodyPr/>
                    <a:lstStyle/>
                    <a:p>
                      <a:r>
                        <a:rPr lang="en-US" sz="1000"/>
                        <a:t>1.4678 %</a:t>
                      </a:r>
                    </a:p>
                  </a:txBody>
                  <a:tcPr/>
                </a:tc>
                <a:extLst>
                  <a:ext uri="{0D108BD9-81ED-4DB2-BD59-A6C34878D82A}">
                    <a16:rowId xmlns:a16="http://schemas.microsoft.com/office/drawing/2014/main" val="719939893"/>
                  </a:ext>
                </a:extLst>
              </a:tr>
            </a:tbl>
          </a:graphicData>
        </a:graphic>
      </p:graphicFrame>
      <p:sp>
        <p:nvSpPr>
          <p:cNvPr id="4" name="Text Placeholder 3">
            <a:extLst>
              <a:ext uri="{FF2B5EF4-FFF2-40B4-BE49-F238E27FC236}">
                <a16:creationId xmlns:a16="http://schemas.microsoft.com/office/drawing/2014/main" id="{E57F6058-C37B-4334-BA22-B7D07BAE3C4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37520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6607B-58F9-433F-8DF3-9D6FDD8549AF}"/>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FEEAE619-0619-4420-A8D8-3BFF6456E085}"/>
              </a:ext>
            </a:extLst>
          </p:cNvPr>
          <p:cNvGraphicFramePr>
            <a:graphicFrameLocks noGrp="1"/>
          </p:cNvGraphicFramePr>
          <p:nvPr>
            <p:ph type="chart" sz="quarter" idx="13"/>
            <p:extLst>
              <p:ext uri="{D42A27DB-BD31-4B8C-83A1-F6EECF244321}">
                <p14:modId xmlns:p14="http://schemas.microsoft.com/office/powerpoint/2010/main" val="387392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16769-AE92-4AE3-A107-C51062FE865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7B595C5-1C7B-48EE-A49E-507394584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404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7F63B-BE6A-4577-8D87-E9885BD68C20}"/>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E798F786-456C-47B9-8422-91689522A44B}"/>
              </a:ext>
            </a:extLst>
          </p:cNvPr>
          <p:cNvGraphicFramePr>
            <a:graphicFrameLocks noGrp="1"/>
          </p:cNvGraphicFramePr>
          <p:nvPr>
            <p:ph type="chart" sz="quarter" idx="13"/>
            <p:extLst>
              <p:ext uri="{D42A27DB-BD31-4B8C-83A1-F6EECF244321}">
                <p14:modId xmlns:p14="http://schemas.microsoft.com/office/powerpoint/2010/main" val="4146471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33C603-7A43-47DB-AB33-D34AD2F20FE3}"/>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79729C9-5C0F-43C7-99AD-F660B6822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177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E548-A5B0-4F13-B1AB-30D47741ECFC}"/>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DC175AB7-993A-42C8-9C00-9ADCD1CCF202}"/>
              </a:ext>
            </a:extLst>
          </p:cNvPr>
          <p:cNvGraphicFramePr>
            <a:graphicFrameLocks noGrp="1"/>
          </p:cNvGraphicFramePr>
          <p:nvPr>
            <p:ph type="chart" sz="quarter" idx="13"/>
            <p:extLst>
              <p:ext uri="{D42A27DB-BD31-4B8C-83A1-F6EECF244321}">
                <p14:modId xmlns:p14="http://schemas.microsoft.com/office/powerpoint/2010/main" val="4172194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92E75-F339-48AE-A9FE-B36025D77E1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3FBC7CA0-715E-4F6A-86EE-E09642DAE5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896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38E2-DE1A-4008-96E2-3D69F9BD555C}"/>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F6F011DC-BFE5-40B9-826F-EC8A67E0467D}"/>
              </a:ext>
            </a:extLst>
          </p:cNvPr>
          <p:cNvGraphicFramePr>
            <a:graphicFrameLocks noGrp="1"/>
          </p:cNvGraphicFramePr>
          <p:nvPr>
            <p:ph type="chart" sz="quarter" idx="13"/>
            <p:extLst>
              <p:ext uri="{D42A27DB-BD31-4B8C-83A1-F6EECF244321}">
                <p14:modId xmlns:p14="http://schemas.microsoft.com/office/powerpoint/2010/main" val="3978242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A0D1D-D37E-45D7-BDDF-6468F4AFA56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72902C4-1D06-4CA3-8F5C-E21893861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7912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822F2-2984-482A-BE59-F6C0A7B88A23}"/>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49895D9E-B74C-4720-BD64-D3C03CC13641}"/>
              </a:ext>
            </a:extLst>
          </p:cNvPr>
          <p:cNvGraphicFramePr>
            <a:graphicFrameLocks noGrp="1"/>
          </p:cNvGraphicFramePr>
          <p:nvPr>
            <p:ph type="chart" sz="quarter" idx="13"/>
            <p:extLst>
              <p:ext uri="{D42A27DB-BD31-4B8C-83A1-F6EECF244321}">
                <p14:modId xmlns:p14="http://schemas.microsoft.com/office/powerpoint/2010/main" val="222994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825C1-DDF5-42D5-A16D-E4490C8B33F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20B31CF-47CC-4B7F-8101-9BB5C90D09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386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A2186-F25B-4606-B557-73CCF998A755}"/>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83A51FC2-6ED9-4CB8-A64A-3782D105DAEE}"/>
              </a:ext>
            </a:extLst>
          </p:cNvPr>
          <p:cNvGraphicFramePr>
            <a:graphicFrameLocks noGrp="1"/>
          </p:cNvGraphicFramePr>
          <p:nvPr>
            <p:ph type="chart" sz="quarter" idx="13"/>
            <p:extLst>
              <p:ext uri="{D42A27DB-BD31-4B8C-83A1-F6EECF244321}">
                <p14:modId xmlns:p14="http://schemas.microsoft.com/office/powerpoint/2010/main" val="916757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83CA3-936B-40EA-A373-0FBCAF4906F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246039B-0897-423E-97C8-B3C189839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001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01C14-7FF7-4EA9-BB3C-09F3C02DB649}"/>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3659C67B-AAD9-46B6-B961-0EC5F68FDE13}"/>
              </a:ext>
            </a:extLst>
          </p:cNvPr>
          <p:cNvGraphicFramePr>
            <a:graphicFrameLocks noGrp="1"/>
          </p:cNvGraphicFramePr>
          <p:nvPr>
            <p:ph type="chart" sz="quarter" idx="13"/>
            <p:extLst>
              <p:ext uri="{D42A27DB-BD31-4B8C-83A1-F6EECF244321}">
                <p14:modId xmlns:p14="http://schemas.microsoft.com/office/powerpoint/2010/main" val="720393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C8D302-D6A3-4C45-A9CB-7C5C8ED835A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3A10F09-6D6E-4D32-83D7-34885BABC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116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7D81-C25D-4F25-A301-4C70406F5711}"/>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F5C277C7-763E-430B-8155-AB406A53A1F1}"/>
              </a:ext>
            </a:extLst>
          </p:cNvPr>
          <p:cNvGraphicFramePr>
            <a:graphicFrameLocks noGrp="1"/>
          </p:cNvGraphicFramePr>
          <p:nvPr>
            <p:ph type="chart" sz="quarter" idx="13"/>
            <p:extLst>
              <p:ext uri="{D42A27DB-BD31-4B8C-83A1-F6EECF244321}">
                <p14:modId xmlns:p14="http://schemas.microsoft.com/office/powerpoint/2010/main" val="878189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DD90F-6BB9-48EF-924B-C114E94253A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75F0ABB-B5CA-4E11-A84F-8CA293DD1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563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F6739-DB13-4A37-BD9F-9BB240C44C82}"/>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805A927B-730C-4660-AA52-A15DE79E9277}"/>
              </a:ext>
            </a:extLst>
          </p:cNvPr>
          <p:cNvGraphicFramePr>
            <a:graphicFrameLocks noGrp="1"/>
          </p:cNvGraphicFramePr>
          <p:nvPr>
            <p:ph type="chart" sz="quarter" idx="13"/>
            <p:extLst>
              <p:ext uri="{D42A27DB-BD31-4B8C-83A1-F6EECF244321}">
                <p14:modId xmlns:p14="http://schemas.microsoft.com/office/powerpoint/2010/main" val="2809692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8DEF8-023B-4187-9B76-CDD5389403C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BC2497E1-B84A-4BFE-93CA-AEA702F46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665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E798-ACC0-41C0-8FA8-250A5C4C452E}"/>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F35B8224-CC69-4958-B6CF-841B676F10F4}"/>
              </a:ext>
            </a:extLst>
          </p:cNvPr>
          <p:cNvGraphicFramePr>
            <a:graphicFrameLocks noGrp="1"/>
          </p:cNvGraphicFramePr>
          <p:nvPr>
            <p:ph type="chart" sz="quarter" idx="13"/>
            <p:extLst>
              <p:ext uri="{D42A27DB-BD31-4B8C-83A1-F6EECF244321}">
                <p14:modId xmlns:p14="http://schemas.microsoft.com/office/powerpoint/2010/main" val="1393218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4A443-C9FA-40C7-B657-AA60BB3DAEA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49B479D-C16E-490B-AD7C-7681E0FB3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34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2F04-D9F4-4271-8E6D-1EDD63C6C474}"/>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B63EF471-C175-47A0-BCC5-0D5C5DA698C8}"/>
              </a:ext>
            </a:extLst>
          </p:cNvPr>
          <p:cNvGraphicFramePr>
            <a:graphicFrameLocks noGrp="1"/>
          </p:cNvGraphicFramePr>
          <p:nvPr>
            <p:ph type="chart" sz="quarter" idx="13"/>
            <p:extLst>
              <p:ext uri="{D42A27DB-BD31-4B8C-83A1-F6EECF244321}">
                <p14:modId xmlns:p14="http://schemas.microsoft.com/office/powerpoint/2010/main" val="1814671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B3D12-DA78-4648-8C8E-CE14D3E7F5FB}"/>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888F1BC-4432-480A-AE4A-788968F8C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651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4F33-43A0-4717-9903-E47257B04FD9}"/>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CB07DAD9-FE0E-4E2B-83F2-361B2E78CF93}"/>
              </a:ext>
            </a:extLst>
          </p:cNvPr>
          <p:cNvGraphicFramePr>
            <a:graphicFrameLocks noGrp="1"/>
          </p:cNvGraphicFramePr>
          <p:nvPr>
            <p:ph type="chart" sz="quarter" idx="13"/>
            <p:extLst>
              <p:ext uri="{D42A27DB-BD31-4B8C-83A1-F6EECF244321}">
                <p14:modId xmlns:p14="http://schemas.microsoft.com/office/powerpoint/2010/main" val="413716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65999-B708-4046-905C-7248EB2F661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2D57014-2FAE-47CC-8EC9-95D95A17CC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993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7DFA5-B019-4E9D-8970-76E8456C64D4}"/>
              </a:ext>
            </a:extLst>
          </p:cNvPr>
          <p:cNvSpPr>
            <a:spLocks noGrp="1"/>
          </p:cNvSpPr>
          <p:nvPr>
            <p:ph type="title"/>
          </p:nvPr>
        </p:nvSpPr>
        <p:spPr/>
        <p:txBody>
          <a:bodyPr/>
          <a:lstStyle/>
          <a:p>
            <a:r>
              <a:rPr lang="en-US"/>
              <a:t>Instagram Hashtag Detection | CamelBak - 1 of 2</a:t>
            </a:r>
          </a:p>
        </p:txBody>
      </p:sp>
      <p:graphicFrame>
        <p:nvGraphicFramePr>
          <p:cNvPr id="5" name="Table Placeholder 4">
            <a:extLst>
              <a:ext uri="{FF2B5EF4-FFF2-40B4-BE49-F238E27FC236}">
                <a16:creationId xmlns:a16="http://schemas.microsoft.com/office/drawing/2014/main" id="{98051AD4-910E-4516-9D44-F65C2DA7CAB9}"/>
              </a:ext>
            </a:extLst>
          </p:cNvPr>
          <p:cNvGraphicFramePr>
            <a:graphicFrameLocks noGrp="1"/>
          </p:cNvGraphicFramePr>
          <p:nvPr>
            <p:ph type="tbl" sz="quarter" idx="13"/>
            <p:extLst>
              <p:ext uri="{D42A27DB-BD31-4B8C-83A1-F6EECF244321}">
                <p14:modId xmlns:p14="http://schemas.microsoft.com/office/powerpoint/2010/main" val="87633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4348471"/>
                    </a:ext>
                  </a:extLst>
                </a:gridCol>
                <a:gridCol w="1399032">
                  <a:extLst>
                    <a:ext uri="{9D8B030D-6E8A-4147-A177-3AD203B41FA5}">
                      <a16:colId xmlns:a16="http://schemas.microsoft.com/office/drawing/2014/main" val="1355429447"/>
                    </a:ext>
                  </a:extLst>
                </a:gridCol>
                <a:gridCol w="1399032">
                  <a:extLst>
                    <a:ext uri="{9D8B030D-6E8A-4147-A177-3AD203B41FA5}">
                      <a16:colId xmlns:a16="http://schemas.microsoft.com/office/drawing/2014/main" val="3719135753"/>
                    </a:ext>
                  </a:extLst>
                </a:gridCol>
                <a:gridCol w="1399032">
                  <a:extLst>
                    <a:ext uri="{9D8B030D-6E8A-4147-A177-3AD203B41FA5}">
                      <a16:colId xmlns:a16="http://schemas.microsoft.com/office/drawing/2014/main" val="2750774347"/>
                    </a:ext>
                  </a:extLst>
                </a:gridCol>
                <a:gridCol w="1399032">
                  <a:extLst>
                    <a:ext uri="{9D8B030D-6E8A-4147-A177-3AD203B41FA5}">
                      <a16:colId xmlns:a16="http://schemas.microsoft.com/office/drawing/2014/main" val="1484862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4147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217972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349214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342825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#hidratacion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388540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#deportes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248300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374458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extLst>
                  <a:ext uri="{0D108BD9-81ED-4DB2-BD59-A6C34878D82A}">
                    <a16:rowId xmlns:a16="http://schemas.microsoft.com/office/drawing/2014/main" val="38014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60018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#camelbakeddy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3746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841044579"/>
                  </a:ext>
                </a:extLst>
              </a:tr>
            </a:tbl>
          </a:graphicData>
        </a:graphic>
      </p:graphicFrame>
      <p:sp>
        <p:nvSpPr>
          <p:cNvPr id="4" name="Text Placeholder 3">
            <a:extLst>
              <a:ext uri="{FF2B5EF4-FFF2-40B4-BE49-F238E27FC236}">
                <a16:creationId xmlns:a16="http://schemas.microsoft.com/office/drawing/2014/main" id="{A4405403-AA41-4EFD-9D5E-F233F990702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27287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0C3F2-5A8D-4C57-BE44-0B33F0B3CE53}"/>
              </a:ext>
            </a:extLst>
          </p:cNvPr>
          <p:cNvSpPr>
            <a:spLocks noGrp="1"/>
          </p:cNvSpPr>
          <p:nvPr>
            <p:ph type="title"/>
          </p:nvPr>
        </p:nvSpPr>
        <p:spPr/>
        <p:txBody>
          <a:bodyPr/>
          <a:lstStyle/>
          <a:p>
            <a:r>
              <a:rPr lang="en-US"/>
              <a:t>Instagram Hashtag Detection | CamelBak - 2 of 2</a:t>
            </a:r>
          </a:p>
        </p:txBody>
      </p:sp>
      <p:graphicFrame>
        <p:nvGraphicFramePr>
          <p:cNvPr id="5" name="Table Placeholder 4">
            <a:extLst>
              <a:ext uri="{FF2B5EF4-FFF2-40B4-BE49-F238E27FC236}">
                <a16:creationId xmlns:a16="http://schemas.microsoft.com/office/drawing/2014/main" id="{34B23393-8750-4403-9D75-D221A036320C}"/>
              </a:ext>
            </a:extLst>
          </p:cNvPr>
          <p:cNvGraphicFramePr>
            <a:graphicFrameLocks noGrp="1"/>
          </p:cNvGraphicFramePr>
          <p:nvPr>
            <p:ph type="tbl" sz="quarter" idx="13"/>
            <p:extLst>
              <p:ext uri="{D42A27DB-BD31-4B8C-83A1-F6EECF244321}">
                <p14:modId xmlns:p14="http://schemas.microsoft.com/office/powerpoint/2010/main" val="3545650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0826405"/>
                    </a:ext>
                  </a:extLst>
                </a:gridCol>
                <a:gridCol w="1399032">
                  <a:extLst>
                    <a:ext uri="{9D8B030D-6E8A-4147-A177-3AD203B41FA5}">
                      <a16:colId xmlns:a16="http://schemas.microsoft.com/office/drawing/2014/main" val="3522356068"/>
                    </a:ext>
                  </a:extLst>
                </a:gridCol>
                <a:gridCol w="1399032">
                  <a:extLst>
                    <a:ext uri="{9D8B030D-6E8A-4147-A177-3AD203B41FA5}">
                      <a16:colId xmlns:a16="http://schemas.microsoft.com/office/drawing/2014/main" val="1989647849"/>
                    </a:ext>
                  </a:extLst>
                </a:gridCol>
                <a:gridCol w="1399032">
                  <a:extLst>
                    <a:ext uri="{9D8B030D-6E8A-4147-A177-3AD203B41FA5}">
                      <a16:colId xmlns:a16="http://schemas.microsoft.com/office/drawing/2014/main" val="226874474"/>
                    </a:ext>
                  </a:extLst>
                </a:gridCol>
                <a:gridCol w="1399032">
                  <a:extLst>
                    <a:ext uri="{9D8B030D-6E8A-4147-A177-3AD203B41FA5}">
                      <a16:colId xmlns:a16="http://schemas.microsoft.com/office/drawing/2014/main" val="231412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9877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#caramagnola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00930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08616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800956334"/>
                  </a:ext>
                </a:extLst>
              </a:tr>
            </a:tbl>
          </a:graphicData>
        </a:graphic>
      </p:graphicFrame>
      <p:sp>
        <p:nvSpPr>
          <p:cNvPr id="4" name="Text Placeholder 3">
            <a:extLst>
              <a:ext uri="{FF2B5EF4-FFF2-40B4-BE49-F238E27FC236}">
                <a16:creationId xmlns:a16="http://schemas.microsoft.com/office/drawing/2014/main" id="{572408AD-CDBD-431B-8D7C-645FE0EFCAE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45226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DBA43-9442-4708-AE65-23700F314881}"/>
              </a:ext>
            </a:extLst>
          </p:cNvPr>
          <p:cNvSpPr>
            <a:spLocks noGrp="1"/>
          </p:cNvSpPr>
          <p:nvPr>
            <p:ph type="title"/>
          </p:nvPr>
        </p:nvSpPr>
        <p:spPr/>
        <p:txBody>
          <a:bodyPr/>
          <a:lstStyle/>
          <a:p>
            <a:r>
              <a:rPr lang="en-US"/>
              <a:t>Instagram Posts Table | CamelBak - 1 of 4</a:t>
            </a:r>
          </a:p>
        </p:txBody>
      </p:sp>
      <p:graphicFrame>
        <p:nvGraphicFramePr>
          <p:cNvPr id="5" name="Table Placeholder 4">
            <a:extLst>
              <a:ext uri="{FF2B5EF4-FFF2-40B4-BE49-F238E27FC236}">
                <a16:creationId xmlns:a16="http://schemas.microsoft.com/office/drawing/2014/main" id="{EAC37944-2310-4142-ACAD-75ABD7B9649C}"/>
              </a:ext>
            </a:extLst>
          </p:cNvPr>
          <p:cNvGraphicFramePr>
            <a:graphicFrameLocks noGrp="1"/>
          </p:cNvGraphicFramePr>
          <p:nvPr>
            <p:ph type="tbl" sz="quarter" idx="13"/>
            <p:extLst>
              <p:ext uri="{D42A27DB-BD31-4B8C-83A1-F6EECF244321}">
                <p14:modId xmlns:p14="http://schemas.microsoft.com/office/powerpoint/2010/main" val="155517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0861979"/>
                    </a:ext>
                  </a:extLst>
                </a:gridCol>
                <a:gridCol w="1810512">
                  <a:extLst>
                    <a:ext uri="{9D8B030D-6E8A-4147-A177-3AD203B41FA5}">
                      <a16:colId xmlns:a16="http://schemas.microsoft.com/office/drawing/2014/main" val="901858769"/>
                    </a:ext>
                  </a:extLst>
                </a:gridCol>
                <a:gridCol w="822960">
                  <a:extLst>
                    <a:ext uri="{9D8B030D-6E8A-4147-A177-3AD203B41FA5}">
                      <a16:colId xmlns:a16="http://schemas.microsoft.com/office/drawing/2014/main" val="4009233203"/>
                    </a:ext>
                  </a:extLst>
                </a:gridCol>
                <a:gridCol w="822960">
                  <a:extLst>
                    <a:ext uri="{9D8B030D-6E8A-4147-A177-3AD203B41FA5}">
                      <a16:colId xmlns:a16="http://schemas.microsoft.com/office/drawing/2014/main" val="2503359341"/>
                    </a:ext>
                  </a:extLst>
                </a:gridCol>
                <a:gridCol w="822960">
                  <a:extLst>
                    <a:ext uri="{9D8B030D-6E8A-4147-A177-3AD203B41FA5}">
                      <a16:colId xmlns:a16="http://schemas.microsoft.com/office/drawing/2014/main" val="4179136269"/>
                    </a:ext>
                  </a:extLst>
                </a:gridCol>
                <a:gridCol w="822960">
                  <a:extLst>
                    <a:ext uri="{9D8B030D-6E8A-4147-A177-3AD203B41FA5}">
                      <a16:colId xmlns:a16="http://schemas.microsoft.com/office/drawing/2014/main" val="2423506783"/>
                    </a:ext>
                  </a:extLst>
                </a:gridCol>
                <a:gridCol w="822960">
                  <a:extLst>
                    <a:ext uri="{9D8B030D-6E8A-4147-A177-3AD203B41FA5}">
                      <a16:colId xmlns:a16="http://schemas.microsoft.com/office/drawing/2014/main" val="1388983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099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- 2022-01-27 16:32:38</a:t>
                      </a:r>
                      <a:r>
                        <a:rPr kumimoji="0" lang="es-ES" sz="1000" b="0" i="0" u="none" strike="noStrike" kern="1200" cap="none" spc="0" normalizeH="0" baseline="0" noProof="0">
                          <a:ln>
                            <a:noFill/>
                          </a:ln>
                          <a:solidFill>
                            <a:prstClr val="black"/>
                          </a:solidFill>
                          <a:effectLst/>
                          <a:uLnTx/>
                          <a:uFillTx/>
                          <a:latin typeface="+mn-lt"/>
                          <a:ea typeface="+mn-ea"/>
                          <a:cs typeface="+mn-cs"/>
                        </a:rPr>
                        <a:t>
 La mochila de hidratación 𝐂𝐚𝐦𝐞𝐥𝐛𝐚𝐤 𝐋𝐨𝐛𝐨 está diseñada para aquellos ciclistas que necesitan una hidratación rápida y adecuada en los días calurosos.. 
☑️Con una capacidad  de 6 litros y una bolsa de reserva de agua Crux de 3 litros con QuickLink, transporta agua suficiente para un día largo de viaje. 
☑️El panel trasero Air Director y el arnés ventilado lo mantienen fresco y cómodo, mientras que el cinturón extraíble de estabilidad ofrece ajuste personalizado. 
☑️Bolsillos con cremallera de seguridad y transporte exterior para el casco brindan una mayor organización.
#CamelbakArgentina #Camelbak #agua #hidratacion #deportes #ciclismo  #lobo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272709046_777633003196267_7659497782772577683_n.jpg?_nc_cat=100&amp;ccb=1-5&amp;_nc_sid=8ae9d6&amp;_nc_ohc=mJW4S9hT5m4AX_CMh5m&amp;_nc_ht=scontent-atl3-2.cdninstagram.com&amp;edm=AL-3X8kEAAAA&amp;oh=00_AT8nh5AsY9EyqkCeuTZlJCh0pemps88cKv2755DhvGXnAA&amp;oe=61FD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6635251"/>
                  </a:ext>
                </a:extLst>
              </a:tr>
            </a:tbl>
          </a:graphicData>
        </a:graphic>
      </p:graphicFrame>
      <p:sp>
        <p:nvSpPr>
          <p:cNvPr id="4" name="Text Placeholder 3">
            <a:extLst>
              <a:ext uri="{FF2B5EF4-FFF2-40B4-BE49-F238E27FC236}">
                <a16:creationId xmlns:a16="http://schemas.microsoft.com/office/drawing/2014/main" id="{859534BC-8BB1-41DC-AF9E-35C4DEAAC57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3121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0617-0B9D-4180-A275-472AFB344118}"/>
              </a:ext>
            </a:extLst>
          </p:cNvPr>
          <p:cNvSpPr>
            <a:spLocks noGrp="1"/>
          </p:cNvSpPr>
          <p:nvPr>
            <p:ph type="title"/>
          </p:nvPr>
        </p:nvSpPr>
        <p:spPr/>
        <p:txBody>
          <a:bodyPr/>
          <a:lstStyle/>
          <a:p>
            <a:r>
              <a:rPr lang="en-US"/>
              <a:t>Instagram Posts Table | CamelBak - 2 of 4</a:t>
            </a:r>
          </a:p>
        </p:txBody>
      </p:sp>
      <p:graphicFrame>
        <p:nvGraphicFramePr>
          <p:cNvPr id="5" name="Table Placeholder 4">
            <a:extLst>
              <a:ext uri="{FF2B5EF4-FFF2-40B4-BE49-F238E27FC236}">
                <a16:creationId xmlns:a16="http://schemas.microsoft.com/office/drawing/2014/main" id="{C7C32FFC-4889-4A79-9242-C2F5BC5B1800}"/>
              </a:ext>
            </a:extLst>
          </p:cNvPr>
          <p:cNvGraphicFramePr>
            <a:graphicFrameLocks noGrp="1"/>
          </p:cNvGraphicFramePr>
          <p:nvPr>
            <p:ph type="tbl" sz="quarter" idx="13"/>
            <p:extLst>
              <p:ext uri="{D42A27DB-BD31-4B8C-83A1-F6EECF244321}">
                <p14:modId xmlns:p14="http://schemas.microsoft.com/office/powerpoint/2010/main" val="359877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2883270"/>
                    </a:ext>
                  </a:extLst>
                </a:gridCol>
                <a:gridCol w="1810512">
                  <a:extLst>
                    <a:ext uri="{9D8B030D-6E8A-4147-A177-3AD203B41FA5}">
                      <a16:colId xmlns:a16="http://schemas.microsoft.com/office/drawing/2014/main" val="1070945525"/>
                    </a:ext>
                  </a:extLst>
                </a:gridCol>
                <a:gridCol w="822960">
                  <a:extLst>
                    <a:ext uri="{9D8B030D-6E8A-4147-A177-3AD203B41FA5}">
                      <a16:colId xmlns:a16="http://schemas.microsoft.com/office/drawing/2014/main" val="4107349610"/>
                    </a:ext>
                  </a:extLst>
                </a:gridCol>
                <a:gridCol w="822960">
                  <a:extLst>
                    <a:ext uri="{9D8B030D-6E8A-4147-A177-3AD203B41FA5}">
                      <a16:colId xmlns:a16="http://schemas.microsoft.com/office/drawing/2014/main" val="2839845633"/>
                    </a:ext>
                  </a:extLst>
                </a:gridCol>
                <a:gridCol w="822960">
                  <a:extLst>
                    <a:ext uri="{9D8B030D-6E8A-4147-A177-3AD203B41FA5}">
                      <a16:colId xmlns:a16="http://schemas.microsoft.com/office/drawing/2014/main" val="1410705478"/>
                    </a:ext>
                  </a:extLst>
                </a:gridCol>
                <a:gridCol w="822960">
                  <a:extLst>
                    <a:ext uri="{9D8B030D-6E8A-4147-A177-3AD203B41FA5}">
                      <a16:colId xmlns:a16="http://schemas.microsoft.com/office/drawing/2014/main" val="608033997"/>
                    </a:ext>
                  </a:extLst>
                </a:gridCol>
                <a:gridCol w="822960">
                  <a:extLst>
                    <a:ext uri="{9D8B030D-6E8A-4147-A177-3AD203B41FA5}">
                      <a16:colId xmlns:a16="http://schemas.microsoft.com/office/drawing/2014/main" val="321996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867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- 2022-01-13 14:07:32</a:t>
                      </a:r>
                      <a:r>
                        <a:rPr kumimoji="0" lang="es-ES" sz="1000" b="0" i="0" u="none" strike="noStrike" kern="1200" cap="none" spc="0" normalizeH="0" baseline="0" noProof="0">
                          <a:ln>
                            <a:noFill/>
                          </a:ln>
                          <a:solidFill>
                            <a:prstClr val="black"/>
                          </a:solidFill>
                          <a:effectLst/>
                          <a:uLnTx/>
                          <a:uFillTx/>
                          <a:latin typeface="+mn-lt"/>
                          <a:ea typeface="+mn-ea"/>
                          <a:cs typeface="+mn-cs"/>
                        </a:rPr>
                        <a:t>
 Podium Flow es perfecto para tus paseo rápidos o para tus salidas en bici. 
¡Conocela!
✅Transporta hasta 2 litros de carga, además de una botella Podium Dirt Series de 21 oz. 
✅La botella está asegurada y es de fácil acceso mediante una funda elástica.
✅ Hebilla de cintura ajustable: para un ajuste seguro y personalizado.
Si tus paseos necesitan algo más que una botella, esta es la solución para vos.
#CamelbakArgentina #Camelbak #agua #hidratacion #deportes #ciclismo  #podium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271794959_161531009534386_5304074713013622481_n.jpg?_nc_cat=111&amp;ccb=1-5&amp;_nc_sid=8ae9d6&amp;_nc_ohc=OHcFIGGfXZoAX8HXckU&amp;_nc_ht=scontent-atl3-2.cdninstagram.com&amp;edm=AL-3X8kEAAAA&amp;oh=00_AT9WzWau7WZ9NuywJgSjEiLDb_kXrGWhL3b-p3WoHPkJAQ&amp;oe=61FD0D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8277004"/>
                  </a:ext>
                </a:extLst>
              </a:tr>
            </a:tbl>
          </a:graphicData>
        </a:graphic>
      </p:graphicFrame>
      <p:sp>
        <p:nvSpPr>
          <p:cNvPr id="4" name="Text Placeholder 3">
            <a:extLst>
              <a:ext uri="{FF2B5EF4-FFF2-40B4-BE49-F238E27FC236}">
                <a16:creationId xmlns:a16="http://schemas.microsoft.com/office/drawing/2014/main" id="{F4C357FC-1FC0-4A90-B132-904DF6F3778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25492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6DCA9-0AFF-412A-BA44-4E5319ABD0A9}"/>
              </a:ext>
            </a:extLst>
          </p:cNvPr>
          <p:cNvSpPr>
            <a:spLocks noGrp="1"/>
          </p:cNvSpPr>
          <p:nvPr>
            <p:ph type="title"/>
          </p:nvPr>
        </p:nvSpPr>
        <p:spPr/>
        <p:txBody>
          <a:bodyPr/>
          <a:lstStyle/>
          <a:p>
            <a:r>
              <a:rPr lang="en-US"/>
              <a:t>Instagram Posts Table | CamelBak - 3 of 4</a:t>
            </a:r>
          </a:p>
        </p:txBody>
      </p:sp>
      <p:graphicFrame>
        <p:nvGraphicFramePr>
          <p:cNvPr id="5" name="Table Placeholder 4">
            <a:extLst>
              <a:ext uri="{FF2B5EF4-FFF2-40B4-BE49-F238E27FC236}">
                <a16:creationId xmlns:a16="http://schemas.microsoft.com/office/drawing/2014/main" id="{2871F528-1780-4C2D-B930-EE59CF0B2518}"/>
              </a:ext>
            </a:extLst>
          </p:cNvPr>
          <p:cNvGraphicFramePr>
            <a:graphicFrameLocks noGrp="1"/>
          </p:cNvGraphicFramePr>
          <p:nvPr>
            <p:ph type="tbl" sz="quarter" idx="13"/>
            <p:extLst>
              <p:ext uri="{D42A27DB-BD31-4B8C-83A1-F6EECF244321}">
                <p14:modId xmlns:p14="http://schemas.microsoft.com/office/powerpoint/2010/main" val="1746950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5369261"/>
                    </a:ext>
                  </a:extLst>
                </a:gridCol>
                <a:gridCol w="1810512">
                  <a:extLst>
                    <a:ext uri="{9D8B030D-6E8A-4147-A177-3AD203B41FA5}">
                      <a16:colId xmlns:a16="http://schemas.microsoft.com/office/drawing/2014/main" val="1769051208"/>
                    </a:ext>
                  </a:extLst>
                </a:gridCol>
                <a:gridCol w="822960">
                  <a:extLst>
                    <a:ext uri="{9D8B030D-6E8A-4147-A177-3AD203B41FA5}">
                      <a16:colId xmlns:a16="http://schemas.microsoft.com/office/drawing/2014/main" val="4269071908"/>
                    </a:ext>
                  </a:extLst>
                </a:gridCol>
                <a:gridCol w="822960">
                  <a:extLst>
                    <a:ext uri="{9D8B030D-6E8A-4147-A177-3AD203B41FA5}">
                      <a16:colId xmlns:a16="http://schemas.microsoft.com/office/drawing/2014/main" val="2699124906"/>
                    </a:ext>
                  </a:extLst>
                </a:gridCol>
                <a:gridCol w="822960">
                  <a:extLst>
                    <a:ext uri="{9D8B030D-6E8A-4147-A177-3AD203B41FA5}">
                      <a16:colId xmlns:a16="http://schemas.microsoft.com/office/drawing/2014/main" val="1583518998"/>
                    </a:ext>
                  </a:extLst>
                </a:gridCol>
                <a:gridCol w="822960">
                  <a:extLst>
                    <a:ext uri="{9D8B030D-6E8A-4147-A177-3AD203B41FA5}">
                      <a16:colId xmlns:a16="http://schemas.microsoft.com/office/drawing/2014/main" val="2844772340"/>
                    </a:ext>
                  </a:extLst>
                </a:gridCol>
                <a:gridCol w="822960">
                  <a:extLst>
                    <a:ext uri="{9D8B030D-6E8A-4147-A177-3AD203B41FA5}">
                      <a16:colId xmlns:a16="http://schemas.microsoft.com/office/drawing/2014/main" val="14084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371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- 2022-01-20 16:47:50</a:t>
                      </a:r>
                      <a:r>
                        <a:rPr kumimoji="0" lang="en-US" sz="1000" b="0" i="0" u="none" strike="noStrike" kern="1200" cap="none" spc="0" normalizeH="0" baseline="0" noProof="0">
                          <a:ln>
                            <a:noFill/>
                          </a:ln>
                          <a:solidFill>
                            <a:prstClr val="black"/>
                          </a:solidFill>
                          <a:effectLst/>
                          <a:uLnTx/>
                          <a:uFillTx/>
                          <a:latin typeface="+mn-lt"/>
                          <a:ea typeface="+mn-ea"/>
                          <a:cs typeface="+mn-cs"/>
                        </a:rPr>
                        <a:t>
 𝐓𝐮 𝐧𝐮𝐞𝐯𝐚 𝐜𝐨𝐦𝐩𝐚ñ𝐞𝐫𝐚 𝐝𝐞 𝐯𝐢𝐚𝐣𝐞 𝐬𝐞 𝐥𝐥𝐚𝐦𝐚 𝐏𝐨𝐝𝐢𝐮𝐦 𝐅𝐥𝐨𝐰 😎
Es perfecta para llevar todo lo necesario para tus salidas en varios compartimentos, repartidos en cuatro bolsillos con cremallera especialmente diseñados para garantizar un ajuste perfecto. El panel trasero Air Support te asegura una buena ventilación y disipación del calor en la zona lumbar. Y, además, incluye un bidón Podium Dirt 
para poder hidratarte.
Todo lo que necesitás, en un solo lugar.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272152756_458827352372151_6337714274393530711_n.jpg?_nc_cat=110&amp;ccb=1-5&amp;_nc_sid=8ae9d6&amp;_nc_ohc=dcn8-9Bj6qkAX8OUr1g&amp;_nc_ht=scontent-atl3-2.cdninstagram.com&amp;edm=AL-3X8kEAAAA&amp;oh=00_AT-vPiOZzzmt5k4VFiCADNk_HH8AhqucxuPagzbIS6pCtQ&amp;oe=61FCF7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7004014"/>
                  </a:ext>
                </a:extLst>
              </a:tr>
            </a:tbl>
          </a:graphicData>
        </a:graphic>
      </p:graphicFrame>
      <p:sp>
        <p:nvSpPr>
          <p:cNvPr id="4" name="Text Placeholder 3">
            <a:extLst>
              <a:ext uri="{FF2B5EF4-FFF2-40B4-BE49-F238E27FC236}">
                <a16:creationId xmlns:a16="http://schemas.microsoft.com/office/drawing/2014/main" id="{878D1A2A-4633-44EE-B277-93273ED25D4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58435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50161-2E31-4046-A3AD-BC16B85A0101}"/>
              </a:ext>
            </a:extLst>
          </p:cNvPr>
          <p:cNvSpPr>
            <a:spLocks noGrp="1"/>
          </p:cNvSpPr>
          <p:nvPr>
            <p:ph type="title"/>
          </p:nvPr>
        </p:nvSpPr>
        <p:spPr/>
        <p:txBody>
          <a:bodyPr/>
          <a:lstStyle/>
          <a:p>
            <a:r>
              <a:rPr lang="en-US"/>
              <a:t>Instagram Posts Table | CamelBak - 4 of 4</a:t>
            </a:r>
          </a:p>
        </p:txBody>
      </p:sp>
      <p:graphicFrame>
        <p:nvGraphicFramePr>
          <p:cNvPr id="5" name="Table Placeholder 4">
            <a:extLst>
              <a:ext uri="{FF2B5EF4-FFF2-40B4-BE49-F238E27FC236}">
                <a16:creationId xmlns:a16="http://schemas.microsoft.com/office/drawing/2014/main" id="{7A1255D7-6F07-4E9B-92A7-C0D0486878E8}"/>
              </a:ext>
            </a:extLst>
          </p:cNvPr>
          <p:cNvGraphicFramePr>
            <a:graphicFrameLocks noGrp="1"/>
          </p:cNvGraphicFramePr>
          <p:nvPr>
            <p:ph type="tbl" sz="quarter" idx="13"/>
            <p:extLst>
              <p:ext uri="{D42A27DB-BD31-4B8C-83A1-F6EECF244321}">
                <p14:modId xmlns:p14="http://schemas.microsoft.com/office/powerpoint/2010/main" val="2007937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8778892"/>
                    </a:ext>
                  </a:extLst>
                </a:gridCol>
                <a:gridCol w="1810512">
                  <a:extLst>
                    <a:ext uri="{9D8B030D-6E8A-4147-A177-3AD203B41FA5}">
                      <a16:colId xmlns:a16="http://schemas.microsoft.com/office/drawing/2014/main" val="2409979904"/>
                    </a:ext>
                  </a:extLst>
                </a:gridCol>
                <a:gridCol w="822960">
                  <a:extLst>
                    <a:ext uri="{9D8B030D-6E8A-4147-A177-3AD203B41FA5}">
                      <a16:colId xmlns:a16="http://schemas.microsoft.com/office/drawing/2014/main" val="2987723445"/>
                    </a:ext>
                  </a:extLst>
                </a:gridCol>
                <a:gridCol w="822960">
                  <a:extLst>
                    <a:ext uri="{9D8B030D-6E8A-4147-A177-3AD203B41FA5}">
                      <a16:colId xmlns:a16="http://schemas.microsoft.com/office/drawing/2014/main" val="1736026852"/>
                    </a:ext>
                  </a:extLst>
                </a:gridCol>
                <a:gridCol w="822960">
                  <a:extLst>
                    <a:ext uri="{9D8B030D-6E8A-4147-A177-3AD203B41FA5}">
                      <a16:colId xmlns:a16="http://schemas.microsoft.com/office/drawing/2014/main" val="2919085827"/>
                    </a:ext>
                  </a:extLst>
                </a:gridCol>
                <a:gridCol w="822960">
                  <a:extLst>
                    <a:ext uri="{9D8B030D-6E8A-4147-A177-3AD203B41FA5}">
                      <a16:colId xmlns:a16="http://schemas.microsoft.com/office/drawing/2014/main" val="1105254471"/>
                    </a:ext>
                  </a:extLst>
                </a:gridCol>
                <a:gridCol w="822960">
                  <a:extLst>
                    <a:ext uri="{9D8B030D-6E8A-4147-A177-3AD203B41FA5}">
                      <a16:colId xmlns:a16="http://schemas.microsoft.com/office/drawing/2014/main" val="121570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840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- 2022-01-04 09:47:44</a:t>
                      </a:r>
                      <a:r>
                        <a:rPr kumimoji="0" lang="en-US" sz="1000" b="0" i="0" u="none" strike="noStrike" kern="1200" cap="none" spc="0" normalizeH="0" baseline="0" noProof="0">
                          <a:ln>
                            <a:noFill/>
                          </a:ln>
                          <a:solidFill>
                            <a:prstClr val="black"/>
                          </a:solidFill>
                          <a:effectLst/>
                          <a:uLnTx/>
                          <a:uFillTx/>
                          <a:latin typeface="+mn-lt"/>
                          <a:ea typeface="+mn-ea"/>
                          <a:cs typeface="+mn-cs"/>
                        </a:rPr>
                        <a:t>
 👑 𝐏𝐫𝐞𝐩𝐚𝐫𝐚𝐭𝐞 𝐩𝐚𝐫𝐚 𝐥𝐨𝐬 𝐑𝐞𝐲𝐞𝐬 𝐜𝐨𝐧 𝐄𝐝𝐝𝐲 𝐊𝐢𝐝𝐬🧙‍♂️ 
Las caramañolas ideales para los días de calor. A prueba de fugas cuando está cerrada y muy fácil de llevar.
¡𝘌𝘭 𝘮𝘦𝘫𝘰𝘳 𝘳𝘦𝘨𝘢𝘭𝘰!
#camelbakeddy #eddy #caramagnola #ocio #reyes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cdninstagram.com/v/t51.2885-15/271170368_372826447579866_7430494847341656233_n.jpg?_nc_cat=107&amp;ccb=1-5&amp;_nc_sid=8ae9d6&amp;_nc_ohc=OjHJifsj794AX8jiaNs&amp;_nc_ht=scontent-atl3-2.cdninstagram.com&amp;edm=AL-3X8kEAAAA&amp;oh=00_AT8THAVYq03p2Sba6hp6udZCpVE07zWG4d33mtoMsvViSQ&amp;oe=61FD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1621728"/>
                  </a:ext>
                </a:extLst>
              </a:tr>
            </a:tbl>
          </a:graphicData>
        </a:graphic>
      </p:graphicFrame>
      <p:sp>
        <p:nvSpPr>
          <p:cNvPr id="4" name="Text Placeholder 3">
            <a:extLst>
              <a:ext uri="{FF2B5EF4-FFF2-40B4-BE49-F238E27FC236}">
                <a16:creationId xmlns:a16="http://schemas.microsoft.com/office/drawing/2014/main" id="{5CAE0A97-AB02-445A-B14F-BE66553D217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461642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742</Words>
  <Application>Microsoft Office PowerPoint</Application>
  <PresentationFormat>On-screen Show (4:3)</PresentationFormat>
  <Paragraphs>203</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 - 1 of 2</vt:lpstr>
      <vt:lpstr>Instagram Hashtag Detection | CamelBak - 2 of 2</vt:lpstr>
      <vt:lpstr>Instagram Posts Table | CamelBak - 1 of 4</vt:lpstr>
      <vt:lpstr>Instagram Posts Table | CamelBak - 2 of 4</vt:lpstr>
      <vt:lpstr>Instagram Posts Table | CamelBak - 3 of 4</vt:lpstr>
      <vt:lpstr>Instagram Posts Table | CamelBak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2022-02-01T12:38:22Z</dcterms:created>
  <dcterms:modified xsi:type="dcterms:W3CDTF">2022-02-01T12:38:59Z</dcterms:modified>
</cp:coreProperties>
</file>