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34.039200000000001</c:v>
                </c:pt>
                <c:pt idx="1">
                  <c:v>52.381</c:v>
                </c:pt>
                <c:pt idx="2">
                  <c:v>50</c:v>
                </c:pt>
                <c:pt idx="3">
                  <c:v>66.666700000000006</c:v>
                </c:pt>
                <c:pt idx="4">
                  <c:v>54.838700000000003</c:v>
                </c:pt>
                <c:pt idx="5">
                  <c:v>27.187899999999999</c:v>
                </c:pt>
                <c:pt idx="6">
                  <c:v>100</c:v>
                </c:pt>
                <c:pt idx="7">
                  <c:v>11.2212</c:v>
                </c:pt>
              </c:numCache>
            </c:numRef>
          </c:val>
          <c:extLst>
            <c:ext xmlns:c16="http://schemas.microsoft.com/office/drawing/2014/chart" uri="{C3380CC4-5D6E-409C-BE32-E72D297353CC}">
              <c16:uniqueId val="{00000000-6DB0-4121-8F5B-DF937FCDAE32}"/>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100</c:v>
                </c:pt>
                <c:pt idx="1">
                  <c:v>61.904800000000002</c:v>
                </c:pt>
                <c:pt idx="2">
                  <c:v>37.5</c:v>
                </c:pt>
                <c:pt idx="3">
                  <c:v>33.333300000000001</c:v>
                </c:pt>
                <c:pt idx="4">
                  <c:v>54.838700000000003</c:v>
                </c:pt>
                <c:pt idx="5">
                  <c:v>94.435599999999994</c:v>
                </c:pt>
                <c:pt idx="6">
                  <c:v>90.671899999999994</c:v>
                </c:pt>
                <c:pt idx="7">
                  <c:v>15.1479</c:v>
                </c:pt>
              </c:numCache>
            </c:numRef>
          </c:val>
          <c:extLst>
            <c:ext xmlns:c16="http://schemas.microsoft.com/office/drawing/2014/chart" uri="{C3380CC4-5D6E-409C-BE32-E72D297353CC}">
              <c16:uniqueId val="{00000001-6DB0-4121-8F5B-DF937FCDAE32}"/>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75.430599999999998</c:v>
                </c:pt>
                <c:pt idx="1">
                  <c:v>100</c:v>
                </c:pt>
                <c:pt idx="2">
                  <c:v>100</c:v>
                </c:pt>
                <c:pt idx="3">
                  <c:v>66.666700000000006</c:v>
                </c:pt>
                <c:pt idx="4">
                  <c:v>100</c:v>
                </c:pt>
                <c:pt idx="5">
                  <c:v>100</c:v>
                </c:pt>
                <c:pt idx="6">
                  <c:v>76.586500000000001</c:v>
                </c:pt>
                <c:pt idx="7">
                  <c:v>37.838500000000003</c:v>
                </c:pt>
              </c:numCache>
            </c:numRef>
          </c:val>
          <c:extLst>
            <c:ext xmlns:c16="http://schemas.microsoft.com/office/drawing/2014/chart" uri="{C3380CC4-5D6E-409C-BE32-E72D297353CC}">
              <c16:uniqueId val="{00000002-6DB0-4121-8F5B-DF937FCDAE32}"/>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96.084000000000003</c:v>
                </c:pt>
                <c:pt idx="1">
                  <c:v>47.619</c:v>
                </c:pt>
                <c:pt idx="2">
                  <c:v>25</c:v>
                </c:pt>
                <c:pt idx="3">
                  <c:v>33.333300000000001</c:v>
                </c:pt>
                <c:pt idx="4">
                  <c:v>41.935499999999998</c:v>
                </c:pt>
                <c:pt idx="5">
                  <c:v>46.909700000000001</c:v>
                </c:pt>
                <c:pt idx="6">
                  <c:v>74.392300000000006</c:v>
                </c:pt>
                <c:pt idx="7">
                  <c:v>25.777100000000001</c:v>
                </c:pt>
              </c:numCache>
            </c:numRef>
          </c:val>
          <c:extLst>
            <c:ext xmlns:c16="http://schemas.microsoft.com/office/drawing/2014/chart" uri="{C3380CC4-5D6E-409C-BE32-E72D297353CC}">
              <c16:uniqueId val="{00000003-6DB0-4121-8F5B-DF937FCDAE32}"/>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13.7323</c:v>
                </c:pt>
                <c:pt idx="1">
                  <c:v>23.8095</c:v>
                </c:pt>
                <c:pt idx="2">
                  <c:v>62.5</c:v>
                </c:pt>
                <c:pt idx="3">
                  <c:v>100</c:v>
                </c:pt>
                <c:pt idx="4">
                  <c:v>41.935499999999998</c:v>
                </c:pt>
                <c:pt idx="5">
                  <c:v>12.273300000000001</c:v>
                </c:pt>
                <c:pt idx="6">
                  <c:v>95.0745</c:v>
                </c:pt>
                <c:pt idx="7">
                  <c:v>28.3887</c:v>
                </c:pt>
              </c:numCache>
            </c:numRef>
          </c:val>
          <c:extLst>
            <c:ext xmlns:c16="http://schemas.microsoft.com/office/drawing/2014/chart" uri="{C3380CC4-5D6E-409C-BE32-E72D297353CC}">
              <c16:uniqueId val="{00000004-6DB0-4121-8F5B-DF937FCDAE32}"/>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41.425199999999997</c:v>
                </c:pt>
                <c:pt idx="1">
                  <c:v>4.7618999999999998</c:v>
                </c:pt>
                <c:pt idx="2">
                  <c:v>75</c:v>
                </c:pt>
                <c:pt idx="3">
                  <c:v>66.666700000000006</c:v>
                </c:pt>
                <c:pt idx="4">
                  <c:v>29.032299999999999</c:v>
                </c:pt>
                <c:pt idx="5">
                  <c:v>9.6847999999999992</c:v>
                </c:pt>
                <c:pt idx="6">
                  <c:v>25.671399999999998</c:v>
                </c:pt>
                <c:pt idx="7">
                  <c:v>23.796099999999999</c:v>
                </c:pt>
              </c:numCache>
            </c:numRef>
          </c:val>
          <c:extLst>
            <c:ext xmlns:c16="http://schemas.microsoft.com/office/drawing/2014/chart" uri="{C3380CC4-5D6E-409C-BE32-E72D297353CC}">
              <c16:uniqueId val="{00000005-6DB0-4121-8F5B-DF937FCDAE32}"/>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8.3983000000000008</c:v>
                </c:pt>
                <c:pt idx="1">
                  <c:v>0</c:v>
                </c:pt>
                <c:pt idx="2">
                  <c:v>25</c:v>
                </c:pt>
                <c:pt idx="3">
                  <c:v>0</c:v>
                </c:pt>
                <c:pt idx="4">
                  <c:v>6.4516</c:v>
                </c:pt>
                <c:pt idx="5">
                  <c:v>6.6561000000000003</c:v>
                </c:pt>
                <c:pt idx="6">
                  <c:v>0</c:v>
                </c:pt>
                <c:pt idx="7">
                  <c:v>100</c:v>
                </c:pt>
              </c:numCache>
            </c:numRef>
          </c:val>
          <c:extLst>
            <c:ext xmlns:c16="http://schemas.microsoft.com/office/drawing/2014/chart" uri="{C3380CC4-5D6E-409C-BE32-E72D297353CC}">
              <c16:uniqueId val="{00000006-6DB0-4121-8F5B-DF937FCDAE32}"/>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Sheet1!$I$2:$I$9</c:f>
              <c:numCache>
                <c:formatCode>General</c:formatCode>
                <c:ptCount val="8"/>
                <c:pt idx="0">
                  <c:v>39.859299999999998</c:v>
                </c:pt>
                <c:pt idx="1">
                  <c:v>0</c:v>
                </c:pt>
                <c:pt idx="2">
                  <c:v>0</c:v>
                </c:pt>
                <c:pt idx="3">
                  <c:v>0</c:v>
                </c:pt>
                <c:pt idx="4">
                  <c:v>0</c:v>
                </c:pt>
                <c:pt idx="5">
                  <c:v>0</c:v>
                </c:pt>
                <c:pt idx="6">
                  <c:v>0</c:v>
                </c:pt>
                <c:pt idx="7">
                  <c:v>-4.76</c:v>
                </c:pt>
              </c:numCache>
            </c:numRef>
          </c:val>
          <c:extLst>
            <c:ext xmlns:c16="http://schemas.microsoft.com/office/drawing/2014/chart" uri="{C3380CC4-5D6E-409C-BE32-E72D297353CC}">
              <c16:uniqueId val="{00000007-6DB0-4121-8F5B-DF937FCDAE32}"/>
            </c:ext>
          </c:extLst>
        </c:ser>
        <c:dLbls>
          <c:showLegendKey val="0"/>
          <c:showVal val="0"/>
          <c:showCatName val="0"/>
          <c:showSerName val="0"/>
          <c:showPercent val="0"/>
          <c:showBubbleSize val="0"/>
        </c:dLbls>
        <c:axId val="71874664"/>
        <c:axId val="71869088"/>
      </c:radarChart>
      <c:catAx>
        <c:axId val="71874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869088"/>
        <c:crosses val="autoZero"/>
        <c:auto val="1"/>
        <c:lblAlgn val="ctr"/>
        <c:lblOffset val="100"/>
        <c:noMultiLvlLbl val="0"/>
      </c:catAx>
      <c:valAx>
        <c:axId val="71869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874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16034</c:v>
                </c:pt>
                <c:pt idx="1">
                  <c:v>16032</c:v>
                </c:pt>
                <c:pt idx="2">
                  <c:v>16033</c:v>
                </c:pt>
                <c:pt idx="3">
                  <c:v>16035</c:v>
                </c:pt>
                <c:pt idx="4">
                  <c:v>16038</c:v>
                </c:pt>
                <c:pt idx="5">
                  <c:v>16040</c:v>
                </c:pt>
                <c:pt idx="6">
                  <c:v>16044</c:v>
                </c:pt>
                <c:pt idx="7">
                  <c:v>16045</c:v>
                </c:pt>
                <c:pt idx="8">
                  <c:v>16045</c:v>
                </c:pt>
                <c:pt idx="9">
                  <c:v>16049</c:v>
                </c:pt>
                <c:pt idx="10">
                  <c:v>16049</c:v>
                </c:pt>
                <c:pt idx="11">
                  <c:v>16056</c:v>
                </c:pt>
                <c:pt idx="12">
                  <c:v>16064</c:v>
                </c:pt>
                <c:pt idx="13">
                  <c:v>16067</c:v>
                </c:pt>
                <c:pt idx="14">
                  <c:v>16067</c:v>
                </c:pt>
                <c:pt idx="15">
                  <c:v>16075</c:v>
                </c:pt>
                <c:pt idx="16">
                  <c:v>16074</c:v>
                </c:pt>
                <c:pt idx="17">
                  <c:v>16086</c:v>
                </c:pt>
                <c:pt idx="18">
                  <c:v>16085</c:v>
                </c:pt>
                <c:pt idx="19">
                  <c:v>16094</c:v>
                </c:pt>
                <c:pt idx="20">
                  <c:v>16097</c:v>
                </c:pt>
                <c:pt idx="21">
                  <c:v>16094</c:v>
                </c:pt>
                <c:pt idx="22">
                  <c:v>16097</c:v>
                </c:pt>
                <c:pt idx="23">
                  <c:v>16103</c:v>
                </c:pt>
                <c:pt idx="24">
                  <c:v>16100</c:v>
                </c:pt>
                <c:pt idx="25">
                  <c:v>16098</c:v>
                </c:pt>
                <c:pt idx="26">
                  <c:v>16102</c:v>
                </c:pt>
                <c:pt idx="27">
                  <c:v>16104</c:v>
                </c:pt>
                <c:pt idx="28">
                  <c:v>16104</c:v>
                </c:pt>
                <c:pt idx="29">
                  <c:v>16103</c:v>
                </c:pt>
                <c:pt idx="30">
                  <c:v>16107</c:v>
                </c:pt>
              </c:numCache>
            </c:numRef>
          </c:val>
          <c:smooth val="0"/>
          <c:extLst>
            <c:ext xmlns:c16="http://schemas.microsoft.com/office/drawing/2014/chart" uri="{C3380CC4-5D6E-409C-BE32-E72D297353CC}">
              <c16:uniqueId val="{00000000-70E3-43BE-BB60-B3E673F90716}"/>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Sheet1!$C$2:$C$32</c:f>
              <c:numCache>
                <c:formatCode>General</c:formatCode>
                <c:ptCount val="31"/>
                <c:pt idx="0">
                  <c:v>47027</c:v>
                </c:pt>
                <c:pt idx="1">
                  <c:v>47043</c:v>
                </c:pt>
                <c:pt idx="2">
                  <c:v>47046</c:v>
                </c:pt>
                <c:pt idx="3">
                  <c:v>47041</c:v>
                </c:pt>
                <c:pt idx="4">
                  <c:v>47039</c:v>
                </c:pt>
                <c:pt idx="5">
                  <c:v>47036</c:v>
                </c:pt>
                <c:pt idx="6">
                  <c:v>47054</c:v>
                </c:pt>
                <c:pt idx="7">
                  <c:v>47086</c:v>
                </c:pt>
                <c:pt idx="8">
                  <c:v>47093</c:v>
                </c:pt>
                <c:pt idx="9">
                  <c:v>47087</c:v>
                </c:pt>
                <c:pt idx="10">
                  <c:v>47087</c:v>
                </c:pt>
                <c:pt idx="11">
                  <c:v>47091</c:v>
                </c:pt>
                <c:pt idx="12">
                  <c:v>47092</c:v>
                </c:pt>
                <c:pt idx="13">
                  <c:v>47102</c:v>
                </c:pt>
                <c:pt idx="14">
                  <c:v>47108</c:v>
                </c:pt>
                <c:pt idx="15">
                  <c:v>47117</c:v>
                </c:pt>
                <c:pt idx="16">
                  <c:v>47117</c:v>
                </c:pt>
                <c:pt idx="17">
                  <c:v>47115</c:v>
                </c:pt>
                <c:pt idx="18">
                  <c:v>47118</c:v>
                </c:pt>
                <c:pt idx="19">
                  <c:v>47143</c:v>
                </c:pt>
                <c:pt idx="20">
                  <c:v>47151</c:v>
                </c:pt>
                <c:pt idx="21">
                  <c:v>47155</c:v>
                </c:pt>
                <c:pt idx="22">
                  <c:v>47176</c:v>
                </c:pt>
                <c:pt idx="23">
                  <c:v>47196</c:v>
                </c:pt>
                <c:pt idx="24">
                  <c:v>47243</c:v>
                </c:pt>
                <c:pt idx="25">
                  <c:v>47261</c:v>
                </c:pt>
                <c:pt idx="26">
                  <c:v>47278</c:v>
                </c:pt>
                <c:pt idx="27">
                  <c:v>47296</c:v>
                </c:pt>
                <c:pt idx="28">
                  <c:v>47296</c:v>
                </c:pt>
                <c:pt idx="29">
                  <c:v>47311</c:v>
                </c:pt>
                <c:pt idx="30">
                  <c:v>47319</c:v>
                </c:pt>
              </c:numCache>
            </c:numRef>
          </c:val>
          <c:smooth val="0"/>
          <c:extLst>
            <c:ext xmlns:c16="http://schemas.microsoft.com/office/drawing/2014/chart" uri="{C3380CC4-5D6E-409C-BE32-E72D297353CC}">
              <c16:uniqueId val="{00000001-70E3-43BE-BB60-B3E673F90716}"/>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Sheet1!$D$2:$D$32</c:f>
              <c:numCache>
                <c:formatCode>General</c:formatCode>
                <c:ptCount val="31"/>
                <c:pt idx="0">
                  <c:v>35154</c:v>
                </c:pt>
                <c:pt idx="1">
                  <c:v>35168</c:v>
                </c:pt>
                <c:pt idx="2">
                  <c:v>35180</c:v>
                </c:pt>
                <c:pt idx="3">
                  <c:v>35203</c:v>
                </c:pt>
                <c:pt idx="4">
                  <c:v>35228</c:v>
                </c:pt>
                <c:pt idx="5">
                  <c:v>35252</c:v>
                </c:pt>
                <c:pt idx="6">
                  <c:v>35266</c:v>
                </c:pt>
                <c:pt idx="7">
                  <c:v>35292</c:v>
                </c:pt>
                <c:pt idx="8">
                  <c:v>35314</c:v>
                </c:pt>
                <c:pt idx="9">
                  <c:v>35331</c:v>
                </c:pt>
                <c:pt idx="10">
                  <c:v>35342</c:v>
                </c:pt>
                <c:pt idx="11">
                  <c:v>35356</c:v>
                </c:pt>
                <c:pt idx="12">
                  <c:v>35377</c:v>
                </c:pt>
                <c:pt idx="13">
                  <c:v>35416</c:v>
                </c:pt>
                <c:pt idx="14">
                  <c:v>35439</c:v>
                </c:pt>
                <c:pt idx="15">
                  <c:v>35476</c:v>
                </c:pt>
                <c:pt idx="16">
                  <c:v>35492</c:v>
                </c:pt>
                <c:pt idx="17">
                  <c:v>35499</c:v>
                </c:pt>
                <c:pt idx="18">
                  <c:v>35502</c:v>
                </c:pt>
                <c:pt idx="19">
                  <c:v>35523</c:v>
                </c:pt>
                <c:pt idx="20">
                  <c:v>35528</c:v>
                </c:pt>
                <c:pt idx="21">
                  <c:v>35547</c:v>
                </c:pt>
                <c:pt idx="22">
                  <c:v>35562</c:v>
                </c:pt>
                <c:pt idx="23">
                  <c:v>35578</c:v>
                </c:pt>
                <c:pt idx="24">
                  <c:v>35573</c:v>
                </c:pt>
                <c:pt idx="25">
                  <c:v>35587</c:v>
                </c:pt>
                <c:pt idx="26">
                  <c:v>35611</c:v>
                </c:pt>
                <c:pt idx="27">
                  <c:v>35635</c:v>
                </c:pt>
                <c:pt idx="28">
                  <c:v>35650</c:v>
                </c:pt>
                <c:pt idx="29">
                  <c:v>35683</c:v>
                </c:pt>
                <c:pt idx="30">
                  <c:v>35693</c:v>
                </c:pt>
              </c:numCache>
            </c:numRef>
          </c:val>
          <c:smooth val="0"/>
          <c:extLst>
            <c:ext xmlns:c16="http://schemas.microsoft.com/office/drawing/2014/chart" uri="{C3380CC4-5D6E-409C-BE32-E72D297353CC}">
              <c16:uniqueId val="{00000002-70E3-43BE-BB60-B3E673F90716}"/>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Sheet1!$E$2:$E$32</c:f>
              <c:numCache>
                <c:formatCode>General</c:formatCode>
                <c:ptCount val="31"/>
                <c:pt idx="0">
                  <c:v>45000</c:v>
                </c:pt>
                <c:pt idx="1">
                  <c:v>45016</c:v>
                </c:pt>
                <c:pt idx="2">
                  <c:v>45019</c:v>
                </c:pt>
                <c:pt idx="3">
                  <c:v>45039</c:v>
                </c:pt>
                <c:pt idx="4">
                  <c:v>45045</c:v>
                </c:pt>
                <c:pt idx="5">
                  <c:v>45038</c:v>
                </c:pt>
                <c:pt idx="6">
                  <c:v>45058</c:v>
                </c:pt>
                <c:pt idx="7">
                  <c:v>45079</c:v>
                </c:pt>
                <c:pt idx="8">
                  <c:v>45088</c:v>
                </c:pt>
                <c:pt idx="9">
                  <c:v>45102</c:v>
                </c:pt>
                <c:pt idx="10">
                  <c:v>45111</c:v>
                </c:pt>
                <c:pt idx="11">
                  <c:v>45126</c:v>
                </c:pt>
                <c:pt idx="12">
                  <c:v>45150</c:v>
                </c:pt>
                <c:pt idx="13">
                  <c:v>45166</c:v>
                </c:pt>
                <c:pt idx="14">
                  <c:v>45191</c:v>
                </c:pt>
                <c:pt idx="15">
                  <c:v>45210</c:v>
                </c:pt>
                <c:pt idx="16">
                  <c:v>45233</c:v>
                </c:pt>
                <c:pt idx="17">
                  <c:v>45246</c:v>
                </c:pt>
                <c:pt idx="18">
                  <c:v>45257</c:v>
                </c:pt>
                <c:pt idx="19">
                  <c:v>45278</c:v>
                </c:pt>
                <c:pt idx="20">
                  <c:v>45331</c:v>
                </c:pt>
                <c:pt idx="21">
                  <c:v>45370</c:v>
                </c:pt>
                <c:pt idx="22">
                  <c:v>45377</c:v>
                </c:pt>
                <c:pt idx="23">
                  <c:v>45384</c:v>
                </c:pt>
                <c:pt idx="24">
                  <c:v>45396</c:v>
                </c:pt>
                <c:pt idx="25">
                  <c:v>45404</c:v>
                </c:pt>
                <c:pt idx="26">
                  <c:v>45418</c:v>
                </c:pt>
                <c:pt idx="27">
                  <c:v>45438</c:v>
                </c:pt>
                <c:pt idx="28">
                  <c:v>45453</c:v>
                </c:pt>
                <c:pt idx="29">
                  <c:v>45465</c:v>
                </c:pt>
                <c:pt idx="30">
                  <c:v>45466</c:v>
                </c:pt>
              </c:numCache>
            </c:numRef>
          </c:val>
          <c:smooth val="0"/>
          <c:extLst>
            <c:ext xmlns:c16="http://schemas.microsoft.com/office/drawing/2014/chart" uri="{C3380CC4-5D6E-409C-BE32-E72D297353CC}">
              <c16:uniqueId val="{00000003-70E3-43BE-BB60-B3E673F90716}"/>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Sheet1!$F$2:$F$32</c:f>
              <c:numCache>
                <c:formatCode>General</c:formatCode>
                <c:ptCount val="31"/>
                <c:pt idx="0">
                  <c:v>6420</c:v>
                </c:pt>
                <c:pt idx="1">
                  <c:v>6421</c:v>
                </c:pt>
                <c:pt idx="2">
                  <c:v>6420</c:v>
                </c:pt>
                <c:pt idx="3">
                  <c:v>6423</c:v>
                </c:pt>
                <c:pt idx="4">
                  <c:v>6420</c:v>
                </c:pt>
                <c:pt idx="5">
                  <c:v>6418</c:v>
                </c:pt>
                <c:pt idx="6">
                  <c:v>6421</c:v>
                </c:pt>
                <c:pt idx="7">
                  <c:v>6424</c:v>
                </c:pt>
                <c:pt idx="8">
                  <c:v>6427</c:v>
                </c:pt>
                <c:pt idx="9">
                  <c:v>6427</c:v>
                </c:pt>
                <c:pt idx="10">
                  <c:v>6422</c:v>
                </c:pt>
                <c:pt idx="11">
                  <c:v>6423</c:v>
                </c:pt>
                <c:pt idx="12">
                  <c:v>6433</c:v>
                </c:pt>
                <c:pt idx="13">
                  <c:v>6436</c:v>
                </c:pt>
                <c:pt idx="14">
                  <c:v>6439</c:v>
                </c:pt>
                <c:pt idx="15">
                  <c:v>6442</c:v>
                </c:pt>
                <c:pt idx="16">
                  <c:v>6446</c:v>
                </c:pt>
                <c:pt idx="17">
                  <c:v>6451</c:v>
                </c:pt>
                <c:pt idx="18">
                  <c:v>6461</c:v>
                </c:pt>
                <c:pt idx="19">
                  <c:v>6465</c:v>
                </c:pt>
                <c:pt idx="20">
                  <c:v>6462</c:v>
                </c:pt>
                <c:pt idx="21">
                  <c:v>6466</c:v>
                </c:pt>
                <c:pt idx="22">
                  <c:v>6469</c:v>
                </c:pt>
                <c:pt idx="23">
                  <c:v>6477</c:v>
                </c:pt>
                <c:pt idx="24">
                  <c:v>6488</c:v>
                </c:pt>
                <c:pt idx="25">
                  <c:v>6487</c:v>
                </c:pt>
                <c:pt idx="26">
                  <c:v>6487</c:v>
                </c:pt>
                <c:pt idx="27">
                  <c:v>6491</c:v>
                </c:pt>
                <c:pt idx="28">
                  <c:v>6490</c:v>
                </c:pt>
                <c:pt idx="29">
                  <c:v>6490</c:v>
                </c:pt>
                <c:pt idx="30">
                  <c:v>6498</c:v>
                </c:pt>
              </c:numCache>
            </c:numRef>
          </c:val>
          <c:smooth val="0"/>
          <c:extLst>
            <c:ext xmlns:c16="http://schemas.microsoft.com/office/drawing/2014/chart" uri="{C3380CC4-5D6E-409C-BE32-E72D297353CC}">
              <c16:uniqueId val="{00000004-70E3-43BE-BB60-B3E673F90716}"/>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Sheet1!$G$2:$G$32</c:f>
              <c:numCache>
                <c:formatCode>General</c:formatCode>
                <c:ptCount val="31"/>
                <c:pt idx="0">
                  <c:v>19418</c:v>
                </c:pt>
                <c:pt idx="1">
                  <c:v>19426</c:v>
                </c:pt>
                <c:pt idx="2">
                  <c:v>19432</c:v>
                </c:pt>
                <c:pt idx="3">
                  <c:v>19443</c:v>
                </c:pt>
                <c:pt idx="4">
                  <c:v>19458</c:v>
                </c:pt>
                <c:pt idx="5">
                  <c:v>19467</c:v>
                </c:pt>
                <c:pt idx="6">
                  <c:v>19474</c:v>
                </c:pt>
                <c:pt idx="7">
                  <c:v>19478</c:v>
                </c:pt>
                <c:pt idx="8">
                  <c:v>19481</c:v>
                </c:pt>
                <c:pt idx="9">
                  <c:v>19487</c:v>
                </c:pt>
                <c:pt idx="10">
                  <c:v>19487</c:v>
                </c:pt>
                <c:pt idx="11">
                  <c:v>19490</c:v>
                </c:pt>
                <c:pt idx="12">
                  <c:v>19505</c:v>
                </c:pt>
                <c:pt idx="13">
                  <c:v>19515</c:v>
                </c:pt>
                <c:pt idx="14">
                  <c:v>19522</c:v>
                </c:pt>
                <c:pt idx="15">
                  <c:v>19539</c:v>
                </c:pt>
                <c:pt idx="16">
                  <c:v>19547</c:v>
                </c:pt>
                <c:pt idx="17">
                  <c:v>19549</c:v>
                </c:pt>
                <c:pt idx="18">
                  <c:v>19554</c:v>
                </c:pt>
                <c:pt idx="19">
                  <c:v>19556</c:v>
                </c:pt>
                <c:pt idx="20">
                  <c:v>19560</c:v>
                </c:pt>
                <c:pt idx="21">
                  <c:v>19562</c:v>
                </c:pt>
                <c:pt idx="22">
                  <c:v>19568</c:v>
                </c:pt>
                <c:pt idx="23">
                  <c:v>19571</c:v>
                </c:pt>
                <c:pt idx="24">
                  <c:v>19575</c:v>
                </c:pt>
                <c:pt idx="25">
                  <c:v>19578</c:v>
                </c:pt>
                <c:pt idx="26">
                  <c:v>19587</c:v>
                </c:pt>
                <c:pt idx="27">
                  <c:v>19590</c:v>
                </c:pt>
                <c:pt idx="28">
                  <c:v>19595</c:v>
                </c:pt>
                <c:pt idx="29">
                  <c:v>19597</c:v>
                </c:pt>
                <c:pt idx="30">
                  <c:v>19602</c:v>
                </c:pt>
              </c:numCache>
            </c:numRef>
          </c:val>
          <c:smooth val="0"/>
          <c:extLst>
            <c:ext xmlns:c16="http://schemas.microsoft.com/office/drawing/2014/chart" uri="{C3380CC4-5D6E-409C-BE32-E72D297353CC}">
              <c16:uniqueId val="{00000005-70E3-43BE-BB60-B3E673F90716}"/>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Sheet1!$H$2:$H$32</c:f>
              <c:numCache>
                <c:formatCode>General</c:formatCode>
                <c:ptCount val="31"/>
                <c:pt idx="0">
                  <c:v>3819</c:v>
                </c:pt>
                <c:pt idx="1">
                  <c:v>3822</c:v>
                </c:pt>
                <c:pt idx="2">
                  <c:v>3822</c:v>
                </c:pt>
                <c:pt idx="3">
                  <c:v>3823</c:v>
                </c:pt>
                <c:pt idx="4">
                  <c:v>3825</c:v>
                </c:pt>
                <c:pt idx="5">
                  <c:v>3826</c:v>
                </c:pt>
                <c:pt idx="6">
                  <c:v>3827</c:v>
                </c:pt>
                <c:pt idx="7">
                  <c:v>3830</c:v>
                </c:pt>
                <c:pt idx="8">
                  <c:v>3831</c:v>
                </c:pt>
                <c:pt idx="9">
                  <c:v>3831</c:v>
                </c:pt>
                <c:pt idx="10">
                  <c:v>3832</c:v>
                </c:pt>
                <c:pt idx="11">
                  <c:v>3838</c:v>
                </c:pt>
                <c:pt idx="12">
                  <c:v>3841</c:v>
                </c:pt>
                <c:pt idx="13">
                  <c:v>3842</c:v>
                </c:pt>
                <c:pt idx="14">
                  <c:v>3848</c:v>
                </c:pt>
                <c:pt idx="15">
                  <c:v>3845</c:v>
                </c:pt>
                <c:pt idx="16">
                  <c:v>3845</c:v>
                </c:pt>
                <c:pt idx="17">
                  <c:v>3845</c:v>
                </c:pt>
                <c:pt idx="18">
                  <c:v>3843</c:v>
                </c:pt>
                <c:pt idx="19">
                  <c:v>3844</c:v>
                </c:pt>
                <c:pt idx="20">
                  <c:v>3846</c:v>
                </c:pt>
                <c:pt idx="21">
                  <c:v>3898</c:v>
                </c:pt>
                <c:pt idx="22">
                  <c:v>3924</c:v>
                </c:pt>
                <c:pt idx="23">
                  <c:v>3925</c:v>
                </c:pt>
                <c:pt idx="24">
                  <c:v>3928</c:v>
                </c:pt>
                <c:pt idx="25">
                  <c:v>3938</c:v>
                </c:pt>
                <c:pt idx="26">
                  <c:v>3966</c:v>
                </c:pt>
                <c:pt idx="27">
                  <c:v>3971</c:v>
                </c:pt>
                <c:pt idx="28">
                  <c:v>3972</c:v>
                </c:pt>
                <c:pt idx="29">
                  <c:v>3976</c:v>
                </c:pt>
                <c:pt idx="30">
                  <c:v>3974</c:v>
                </c:pt>
              </c:numCache>
            </c:numRef>
          </c:val>
          <c:smooth val="0"/>
          <c:extLst>
            <c:ext xmlns:c16="http://schemas.microsoft.com/office/drawing/2014/chart" uri="{C3380CC4-5D6E-409C-BE32-E72D297353CC}">
              <c16:uniqueId val="{00000006-70E3-43BE-BB60-B3E673F90716}"/>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Sheet1!$I$2:$I$32</c:f>
              <c:numCache>
                <c:formatCode>General</c:formatCode>
                <c:ptCount val="31"/>
                <c:pt idx="0">
                  <c:v>18906</c:v>
                </c:pt>
                <c:pt idx="1">
                  <c:v>18903</c:v>
                </c:pt>
                <c:pt idx="2">
                  <c:v>18902</c:v>
                </c:pt>
                <c:pt idx="3">
                  <c:v>18904</c:v>
                </c:pt>
                <c:pt idx="4">
                  <c:v>18900</c:v>
                </c:pt>
                <c:pt idx="5">
                  <c:v>18899</c:v>
                </c:pt>
                <c:pt idx="6">
                  <c:v>18895</c:v>
                </c:pt>
                <c:pt idx="7">
                  <c:v>18891</c:v>
                </c:pt>
                <c:pt idx="8">
                  <c:v>18890</c:v>
                </c:pt>
                <c:pt idx="9">
                  <c:v>18882</c:v>
                </c:pt>
                <c:pt idx="10">
                  <c:v>18879</c:v>
                </c:pt>
                <c:pt idx="11">
                  <c:v>18881</c:v>
                </c:pt>
                <c:pt idx="12">
                  <c:v>18880</c:v>
                </c:pt>
                <c:pt idx="13">
                  <c:v>18881</c:v>
                </c:pt>
                <c:pt idx="14">
                  <c:v>18895</c:v>
                </c:pt>
                <c:pt idx="15">
                  <c:v>18893</c:v>
                </c:pt>
                <c:pt idx="16">
                  <c:v>18894</c:v>
                </c:pt>
                <c:pt idx="17">
                  <c:v>18881</c:v>
                </c:pt>
                <c:pt idx="18">
                  <c:v>18879</c:v>
                </c:pt>
                <c:pt idx="19">
                  <c:v>18880</c:v>
                </c:pt>
                <c:pt idx="20">
                  <c:v>18877</c:v>
                </c:pt>
                <c:pt idx="21">
                  <c:v>18873</c:v>
                </c:pt>
                <c:pt idx="22">
                  <c:v>18871</c:v>
                </c:pt>
                <c:pt idx="23">
                  <c:v>18871</c:v>
                </c:pt>
                <c:pt idx="24">
                  <c:v>18867</c:v>
                </c:pt>
                <c:pt idx="25">
                  <c:v>18865</c:v>
                </c:pt>
                <c:pt idx="26">
                  <c:v>18865</c:v>
                </c:pt>
                <c:pt idx="27">
                  <c:v>18866</c:v>
                </c:pt>
                <c:pt idx="28">
                  <c:v>18869</c:v>
                </c:pt>
                <c:pt idx="29">
                  <c:v>18865</c:v>
                </c:pt>
                <c:pt idx="30">
                  <c:v>18861</c:v>
                </c:pt>
              </c:numCache>
            </c:numRef>
          </c:val>
          <c:smooth val="0"/>
          <c:extLst>
            <c:ext xmlns:c16="http://schemas.microsoft.com/office/drawing/2014/chart" uri="{C3380CC4-5D6E-409C-BE32-E72D297353CC}">
              <c16:uniqueId val="{00000007-70E3-43BE-BB60-B3E673F90716}"/>
            </c:ext>
          </c:extLst>
        </c:ser>
        <c:dLbls>
          <c:showLegendKey val="0"/>
          <c:showVal val="0"/>
          <c:showCatName val="0"/>
          <c:showSerName val="0"/>
          <c:showPercent val="0"/>
          <c:showBubbleSize val="0"/>
        </c:dLbls>
        <c:smooth val="0"/>
        <c:axId val="71877288"/>
        <c:axId val="71870400"/>
      </c:lineChart>
      <c:dateAx>
        <c:axId val="71877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870400"/>
        <c:crosses val="autoZero"/>
        <c:auto val="1"/>
        <c:lblOffset val="100"/>
        <c:baseTimeUnit val="days"/>
      </c:dateAx>
      <c:valAx>
        <c:axId val="71870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877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1</c:v>
                </c:pt>
                <c:pt idx="1">
                  <c:v>-2</c:v>
                </c:pt>
                <c:pt idx="2">
                  <c:v>1</c:v>
                </c:pt>
                <c:pt idx="3">
                  <c:v>2</c:v>
                </c:pt>
                <c:pt idx="4">
                  <c:v>3</c:v>
                </c:pt>
                <c:pt idx="5">
                  <c:v>2</c:v>
                </c:pt>
                <c:pt idx="6">
                  <c:v>4</c:v>
                </c:pt>
                <c:pt idx="7">
                  <c:v>1</c:v>
                </c:pt>
                <c:pt idx="8">
                  <c:v>0</c:v>
                </c:pt>
                <c:pt idx="9">
                  <c:v>4</c:v>
                </c:pt>
                <c:pt idx="10">
                  <c:v>0</c:v>
                </c:pt>
                <c:pt idx="11">
                  <c:v>7</c:v>
                </c:pt>
                <c:pt idx="12">
                  <c:v>8</c:v>
                </c:pt>
                <c:pt idx="13">
                  <c:v>3</c:v>
                </c:pt>
                <c:pt idx="14">
                  <c:v>0</c:v>
                </c:pt>
                <c:pt idx="15">
                  <c:v>8</c:v>
                </c:pt>
                <c:pt idx="16">
                  <c:v>-1</c:v>
                </c:pt>
                <c:pt idx="17">
                  <c:v>12</c:v>
                </c:pt>
                <c:pt idx="18">
                  <c:v>-1</c:v>
                </c:pt>
                <c:pt idx="19">
                  <c:v>9</c:v>
                </c:pt>
                <c:pt idx="20">
                  <c:v>3</c:v>
                </c:pt>
                <c:pt idx="21">
                  <c:v>-3</c:v>
                </c:pt>
                <c:pt idx="22">
                  <c:v>3</c:v>
                </c:pt>
                <c:pt idx="23">
                  <c:v>6</c:v>
                </c:pt>
                <c:pt idx="24">
                  <c:v>-3</c:v>
                </c:pt>
                <c:pt idx="25">
                  <c:v>-2</c:v>
                </c:pt>
                <c:pt idx="26">
                  <c:v>4</c:v>
                </c:pt>
                <c:pt idx="27">
                  <c:v>2</c:v>
                </c:pt>
                <c:pt idx="28">
                  <c:v>0</c:v>
                </c:pt>
                <c:pt idx="29">
                  <c:v>-1</c:v>
                </c:pt>
                <c:pt idx="30">
                  <c:v>4</c:v>
                </c:pt>
              </c:numCache>
            </c:numRef>
          </c:val>
          <c:smooth val="0"/>
          <c:extLst>
            <c:ext xmlns:c16="http://schemas.microsoft.com/office/drawing/2014/chart" uri="{C3380CC4-5D6E-409C-BE32-E72D297353CC}">
              <c16:uniqueId val="{00000000-7E76-4EB3-8198-0B90C3EC47B2}"/>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Sheet1!$C$2:$C$32</c:f>
              <c:numCache>
                <c:formatCode>General</c:formatCode>
                <c:ptCount val="31"/>
                <c:pt idx="0">
                  <c:v>1</c:v>
                </c:pt>
                <c:pt idx="1">
                  <c:v>16</c:v>
                </c:pt>
                <c:pt idx="2">
                  <c:v>3</c:v>
                </c:pt>
                <c:pt idx="3">
                  <c:v>-5</c:v>
                </c:pt>
                <c:pt idx="4">
                  <c:v>-2</c:v>
                </c:pt>
                <c:pt idx="5">
                  <c:v>-3</c:v>
                </c:pt>
                <c:pt idx="6">
                  <c:v>18</c:v>
                </c:pt>
                <c:pt idx="7">
                  <c:v>32</c:v>
                </c:pt>
                <c:pt idx="8">
                  <c:v>7</c:v>
                </c:pt>
                <c:pt idx="9">
                  <c:v>-6</c:v>
                </c:pt>
                <c:pt idx="10">
                  <c:v>0</c:v>
                </c:pt>
                <c:pt idx="11">
                  <c:v>4</c:v>
                </c:pt>
                <c:pt idx="12">
                  <c:v>1</c:v>
                </c:pt>
                <c:pt idx="13">
                  <c:v>10</c:v>
                </c:pt>
                <c:pt idx="14">
                  <c:v>6</c:v>
                </c:pt>
                <c:pt idx="15">
                  <c:v>9</c:v>
                </c:pt>
                <c:pt idx="16">
                  <c:v>0</c:v>
                </c:pt>
                <c:pt idx="17">
                  <c:v>-2</c:v>
                </c:pt>
                <c:pt idx="18">
                  <c:v>3</c:v>
                </c:pt>
                <c:pt idx="19">
                  <c:v>25</c:v>
                </c:pt>
                <c:pt idx="20">
                  <c:v>8</c:v>
                </c:pt>
                <c:pt idx="21">
                  <c:v>4</c:v>
                </c:pt>
                <c:pt idx="22">
                  <c:v>21</c:v>
                </c:pt>
                <c:pt idx="23">
                  <c:v>20</c:v>
                </c:pt>
                <c:pt idx="24">
                  <c:v>47</c:v>
                </c:pt>
                <c:pt idx="25">
                  <c:v>18</c:v>
                </c:pt>
                <c:pt idx="26">
                  <c:v>17</c:v>
                </c:pt>
                <c:pt idx="27">
                  <c:v>18</c:v>
                </c:pt>
                <c:pt idx="28">
                  <c:v>0</c:v>
                </c:pt>
                <c:pt idx="29">
                  <c:v>15</c:v>
                </c:pt>
                <c:pt idx="30">
                  <c:v>8</c:v>
                </c:pt>
              </c:numCache>
            </c:numRef>
          </c:val>
          <c:smooth val="0"/>
          <c:extLst>
            <c:ext xmlns:c16="http://schemas.microsoft.com/office/drawing/2014/chart" uri="{C3380CC4-5D6E-409C-BE32-E72D297353CC}">
              <c16:uniqueId val="{00000001-7E76-4EB3-8198-0B90C3EC47B2}"/>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Sheet1!$D$2:$D$32</c:f>
              <c:numCache>
                <c:formatCode>General</c:formatCode>
                <c:ptCount val="31"/>
                <c:pt idx="0">
                  <c:v>8</c:v>
                </c:pt>
                <c:pt idx="1">
                  <c:v>14</c:v>
                </c:pt>
                <c:pt idx="2">
                  <c:v>12</c:v>
                </c:pt>
                <c:pt idx="3">
                  <c:v>23</c:v>
                </c:pt>
                <c:pt idx="4">
                  <c:v>25</c:v>
                </c:pt>
                <c:pt idx="5">
                  <c:v>24</c:v>
                </c:pt>
                <c:pt idx="6">
                  <c:v>14</c:v>
                </c:pt>
                <c:pt idx="7">
                  <c:v>26</c:v>
                </c:pt>
                <c:pt idx="8">
                  <c:v>22</c:v>
                </c:pt>
                <c:pt idx="9">
                  <c:v>17</c:v>
                </c:pt>
                <c:pt idx="10">
                  <c:v>11</c:v>
                </c:pt>
                <c:pt idx="11">
                  <c:v>14</c:v>
                </c:pt>
                <c:pt idx="12">
                  <c:v>21</c:v>
                </c:pt>
                <c:pt idx="13">
                  <c:v>39</c:v>
                </c:pt>
                <c:pt idx="14">
                  <c:v>23</c:v>
                </c:pt>
                <c:pt idx="15">
                  <c:v>37</c:v>
                </c:pt>
                <c:pt idx="16">
                  <c:v>16</c:v>
                </c:pt>
                <c:pt idx="17">
                  <c:v>7</c:v>
                </c:pt>
                <c:pt idx="18">
                  <c:v>3</c:v>
                </c:pt>
                <c:pt idx="19">
                  <c:v>21</c:v>
                </c:pt>
                <c:pt idx="20">
                  <c:v>5</c:v>
                </c:pt>
                <c:pt idx="21">
                  <c:v>19</c:v>
                </c:pt>
                <c:pt idx="22">
                  <c:v>15</c:v>
                </c:pt>
                <c:pt idx="23">
                  <c:v>16</c:v>
                </c:pt>
                <c:pt idx="24">
                  <c:v>-5</c:v>
                </c:pt>
                <c:pt idx="25">
                  <c:v>14</c:v>
                </c:pt>
                <c:pt idx="26">
                  <c:v>24</c:v>
                </c:pt>
                <c:pt idx="27">
                  <c:v>24</c:v>
                </c:pt>
                <c:pt idx="28">
                  <c:v>15</c:v>
                </c:pt>
                <c:pt idx="29">
                  <c:v>33</c:v>
                </c:pt>
                <c:pt idx="30">
                  <c:v>10</c:v>
                </c:pt>
              </c:numCache>
            </c:numRef>
          </c:val>
          <c:smooth val="0"/>
          <c:extLst>
            <c:ext xmlns:c16="http://schemas.microsoft.com/office/drawing/2014/chart" uri="{C3380CC4-5D6E-409C-BE32-E72D297353CC}">
              <c16:uniqueId val="{00000002-7E76-4EB3-8198-0B90C3EC47B2}"/>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Sheet1!$E$2:$E$32</c:f>
              <c:numCache>
                <c:formatCode>General</c:formatCode>
                <c:ptCount val="31"/>
                <c:pt idx="0">
                  <c:v>11</c:v>
                </c:pt>
                <c:pt idx="1">
                  <c:v>16</c:v>
                </c:pt>
                <c:pt idx="2">
                  <c:v>3</c:v>
                </c:pt>
                <c:pt idx="3">
                  <c:v>20</c:v>
                </c:pt>
                <c:pt idx="4">
                  <c:v>6</c:v>
                </c:pt>
                <c:pt idx="5">
                  <c:v>-7</c:v>
                </c:pt>
                <c:pt idx="6">
                  <c:v>20</c:v>
                </c:pt>
                <c:pt idx="7">
                  <c:v>21</c:v>
                </c:pt>
                <c:pt idx="8">
                  <c:v>9</c:v>
                </c:pt>
                <c:pt idx="9">
                  <c:v>14</c:v>
                </c:pt>
                <c:pt idx="10">
                  <c:v>9</c:v>
                </c:pt>
                <c:pt idx="11">
                  <c:v>15</c:v>
                </c:pt>
                <c:pt idx="12">
                  <c:v>24</c:v>
                </c:pt>
                <c:pt idx="13">
                  <c:v>16</c:v>
                </c:pt>
                <c:pt idx="14">
                  <c:v>25</c:v>
                </c:pt>
                <c:pt idx="15">
                  <c:v>19</c:v>
                </c:pt>
                <c:pt idx="16">
                  <c:v>23</c:v>
                </c:pt>
                <c:pt idx="17">
                  <c:v>13</c:v>
                </c:pt>
                <c:pt idx="18">
                  <c:v>11</c:v>
                </c:pt>
                <c:pt idx="19">
                  <c:v>21</c:v>
                </c:pt>
                <c:pt idx="20">
                  <c:v>53</c:v>
                </c:pt>
                <c:pt idx="21">
                  <c:v>39</c:v>
                </c:pt>
                <c:pt idx="22">
                  <c:v>7</c:v>
                </c:pt>
                <c:pt idx="23">
                  <c:v>7</c:v>
                </c:pt>
                <c:pt idx="24">
                  <c:v>12</c:v>
                </c:pt>
                <c:pt idx="25">
                  <c:v>8</c:v>
                </c:pt>
                <c:pt idx="26">
                  <c:v>14</c:v>
                </c:pt>
                <c:pt idx="27">
                  <c:v>20</c:v>
                </c:pt>
                <c:pt idx="28">
                  <c:v>15</c:v>
                </c:pt>
                <c:pt idx="29">
                  <c:v>12</c:v>
                </c:pt>
                <c:pt idx="30">
                  <c:v>1</c:v>
                </c:pt>
              </c:numCache>
            </c:numRef>
          </c:val>
          <c:smooth val="0"/>
          <c:extLst>
            <c:ext xmlns:c16="http://schemas.microsoft.com/office/drawing/2014/chart" uri="{C3380CC4-5D6E-409C-BE32-E72D297353CC}">
              <c16:uniqueId val="{00000003-7E76-4EB3-8198-0B90C3EC47B2}"/>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Sheet1!$F$2:$F$32</c:f>
              <c:numCache>
                <c:formatCode>General</c:formatCode>
                <c:ptCount val="31"/>
                <c:pt idx="0">
                  <c:v>-3</c:v>
                </c:pt>
                <c:pt idx="1">
                  <c:v>1</c:v>
                </c:pt>
                <c:pt idx="2">
                  <c:v>-1</c:v>
                </c:pt>
                <c:pt idx="3">
                  <c:v>3</c:v>
                </c:pt>
                <c:pt idx="4">
                  <c:v>-3</c:v>
                </c:pt>
                <c:pt idx="5">
                  <c:v>-2</c:v>
                </c:pt>
                <c:pt idx="6">
                  <c:v>3</c:v>
                </c:pt>
                <c:pt idx="7">
                  <c:v>3</c:v>
                </c:pt>
                <c:pt idx="8">
                  <c:v>3</c:v>
                </c:pt>
                <c:pt idx="9">
                  <c:v>0</c:v>
                </c:pt>
                <c:pt idx="10">
                  <c:v>-5</c:v>
                </c:pt>
                <c:pt idx="11">
                  <c:v>1</c:v>
                </c:pt>
                <c:pt idx="12">
                  <c:v>10</c:v>
                </c:pt>
                <c:pt idx="13">
                  <c:v>3</c:v>
                </c:pt>
                <c:pt idx="14">
                  <c:v>3</c:v>
                </c:pt>
                <c:pt idx="15">
                  <c:v>3</c:v>
                </c:pt>
                <c:pt idx="16">
                  <c:v>4</c:v>
                </c:pt>
                <c:pt idx="17">
                  <c:v>5</c:v>
                </c:pt>
                <c:pt idx="18">
                  <c:v>10</c:v>
                </c:pt>
                <c:pt idx="19">
                  <c:v>4</c:v>
                </c:pt>
                <c:pt idx="20">
                  <c:v>-3</c:v>
                </c:pt>
                <c:pt idx="21">
                  <c:v>4</c:v>
                </c:pt>
                <c:pt idx="22">
                  <c:v>3</c:v>
                </c:pt>
                <c:pt idx="23">
                  <c:v>8</c:v>
                </c:pt>
                <c:pt idx="24">
                  <c:v>11</c:v>
                </c:pt>
                <c:pt idx="25">
                  <c:v>-1</c:v>
                </c:pt>
                <c:pt idx="26">
                  <c:v>0</c:v>
                </c:pt>
                <c:pt idx="27">
                  <c:v>4</c:v>
                </c:pt>
                <c:pt idx="28">
                  <c:v>-1</c:v>
                </c:pt>
                <c:pt idx="29">
                  <c:v>0</c:v>
                </c:pt>
                <c:pt idx="30">
                  <c:v>8</c:v>
                </c:pt>
              </c:numCache>
            </c:numRef>
          </c:val>
          <c:smooth val="0"/>
          <c:extLst>
            <c:ext xmlns:c16="http://schemas.microsoft.com/office/drawing/2014/chart" uri="{C3380CC4-5D6E-409C-BE32-E72D297353CC}">
              <c16:uniqueId val="{00000004-7E76-4EB3-8198-0B90C3EC47B2}"/>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Sheet1!$G$2:$G$32</c:f>
              <c:numCache>
                <c:formatCode>General</c:formatCode>
                <c:ptCount val="31"/>
                <c:pt idx="0">
                  <c:v>6</c:v>
                </c:pt>
                <c:pt idx="1">
                  <c:v>8</c:v>
                </c:pt>
                <c:pt idx="2">
                  <c:v>6</c:v>
                </c:pt>
                <c:pt idx="3">
                  <c:v>11</c:v>
                </c:pt>
                <c:pt idx="4">
                  <c:v>15</c:v>
                </c:pt>
                <c:pt idx="5">
                  <c:v>9</c:v>
                </c:pt>
                <c:pt idx="6">
                  <c:v>7</c:v>
                </c:pt>
                <c:pt idx="7">
                  <c:v>4</c:v>
                </c:pt>
                <c:pt idx="8">
                  <c:v>3</c:v>
                </c:pt>
                <c:pt idx="9">
                  <c:v>6</c:v>
                </c:pt>
                <c:pt idx="10">
                  <c:v>0</c:v>
                </c:pt>
                <c:pt idx="11">
                  <c:v>3</c:v>
                </c:pt>
                <c:pt idx="12">
                  <c:v>15</c:v>
                </c:pt>
                <c:pt idx="13">
                  <c:v>10</c:v>
                </c:pt>
                <c:pt idx="14">
                  <c:v>7</c:v>
                </c:pt>
                <c:pt idx="15">
                  <c:v>17</c:v>
                </c:pt>
                <c:pt idx="16">
                  <c:v>8</c:v>
                </c:pt>
                <c:pt idx="17">
                  <c:v>2</c:v>
                </c:pt>
                <c:pt idx="18">
                  <c:v>5</c:v>
                </c:pt>
                <c:pt idx="19">
                  <c:v>2</c:v>
                </c:pt>
                <c:pt idx="20">
                  <c:v>4</c:v>
                </c:pt>
                <c:pt idx="21">
                  <c:v>2</c:v>
                </c:pt>
                <c:pt idx="22">
                  <c:v>6</c:v>
                </c:pt>
                <c:pt idx="23">
                  <c:v>3</c:v>
                </c:pt>
                <c:pt idx="24">
                  <c:v>4</c:v>
                </c:pt>
                <c:pt idx="25">
                  <c:v>3</c:v>
                </c:pt>
                <c:pt idx="26">
                  <c:v>9</c:v>
                </c:pt>
                <c:pt idx="27">
                  <c:v>3</c:v>
                </c:pt>
                <c:pt idx="28">
                  <c:v>5</c:v>
                </c:pt>
                <c:pt idx="29">
                  <c:v>2</c:v>
                </c:pt>
                <c:pt idx="30">
                  <c:v>5</c:v>
                </c:pt>
              </c:numCache>
            </c:numRef>
          </c:val>
          <c:smooth val="0"/>
          <c:extLst>
            <c:ext xmlns:c16="http://schemas.microsoft.com/office/drawing/2014/chart" uri="{C3380CC4-5D6E-409C-BE32-E72D297353CC}">
              <c16:uniqueId val="{00000005-7E76-4EB3-8198-0B90C3EC47B2}"/>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Sheet1!$H$2:$H$32</c:f>
              <c:numCache>
                <c:formatCode>General</c:formatCode>
                <c:ptCount val="31"/>
                <c:pt idx="0">
                  <c:v>2</c:v>
                </c:pt>
                <c:pt idx="1">
                  <c:v>3</c:v>
                </c:pt>
                <c:pt idx="2">
                  <c:v>0</c:v>
                </c:pt>
                <c:pt idx="3">
                  <c:v>1</c:v>
                </c:pt>
                <c:pt idx="4">
                  <c:v>2</c:v>
                </c:pt>
                <c:pt idx="5">
                  <c:v>1</c:v>
                </c:pt>
                <c:pt idx="6">
                  <c:v>1</c:v>
                </c:pt>
                <c:pt idx="7">
                  <c:v>3</c:v>
                </c:pt>
                <c:pt idx="8">
                  <c:v>1</c:v>
                </c:pt>
                <c:pt idx="9">
                  <c:v>0</c:v>
                </c:pt>
                <c:pt idx="10">
                  <c:v>1</c:v>
                </c:pt>
                <c:pt idx="11">
                  <c:v>6</c:v>
                </c:pt>
                <c:pt idx="12">
                  <c:v>3</c:v>
                </c:pt>
                <c:pt idx="13">
                  <c:v>1</c:v>
                </c:pt>
                <c:pt idx="14">
                  <c:v>6</c:v>
                </c:pt>
                <c:pt idx="15">
                  <c:v>-3</c:v>
                </c:pt>
                <c:pt idx="16">
                  <c:v>0</c:v>
                </c:pt>
                <c:pt idx="17">
                  <c:v>0</c:v>
                </c:pt>
                <c:pt idx="18">
                  <c:v>-2</c:v>
                </c:pt>
                <c:pt idx="19">
                  <c:v>1</c:v>
                </c:pt>
                <c:pt idx="20">
                  <c:v>2</c:v>
                </c:pt>
                <c:pt idx="21">
                  <c:v>52</c:v>
                </c:pt>
                <c:pt idx="22">
                  <c:v>26</c:v>
                </c:pt>
                <c:pt idx="23">
                  <c:v>1</c:v>
                </c:pt>
                <c:pt idx="24">
                  <c:v>3</c:v>
                </c:pt>
                <c:pt idx="25">
                  <c:v>10</c:v>
                </c:pt>
                <c:pt idx="26">
                  <c:v>28</c:v>
                </c:pt>
                <c:pt idx="27">
                  <c:v>5</c:v>
                </c:pt>
                <c:pt idx="28">
                  <c:v>1</c:v>
                </c:pt>
                <c:pt idx="29">
                  <c:v>4</c:v>
                </c:pt>
                <c:pt idx="30">
                  <c:v>-2</c:v>
                </c:pt>
              </c:numCache>
            </c:numRef>
          </c:val>
          <c:smooth val="0"/>
          <c:extLst>
            <c:ext xmlns:c16="http://schemas.microsoft.com/office/drawing/2014/chart" uri="{C3380CC4-5D6E-409C-BE32-E72D297353CC}">
              <c16:uniqueId val="{00000006-7E76-4EB3-8198-0B90C3EC47B2}"/>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Sheet1!$I$2:$I$32</c:f>
              <c:numCache>
                <c:formatCode>General</c:formatCode>
                <c:ptCount val="31"/>
                <c:pt idx="0">
                  <c:v>8</c:v>
                </c:pt>
                <c:pt idx="1">
                  <c:v>-3</c:v>
                </c:pt>
                <c:pt idx="2">
                  <c:v>-1</c:v>
                </c:pt>
                <c:pt idx="3">
                  <c:v>2</c:v>
                </c:pt>
                <c:pt idx="4">
                  <c:v>-4</c:v>
                </c:pt>
                <c:pt idx="5">
                  <c:v>-1</c:v>
                </c:pt>
                <c:pt idx="6">
                  <c:v>-4</c:v>
                </c:pt>
                <c:pt idx="7">
                  <c:v>-4</c:v>
                </c:pt>
                <c:pt idx="8">
                  <c:v>-1</c:v>
                </c:pt>
                <c:pt idx="9">
                  <c:v>-8</c:v>
                </c:pt>
                <c:pt idx="10">
                  <c:v>-3</c:v>
                </c:pt>
                <c:pt idx="11">
                  <c:v>2</c:v>
                </c:pt>
                <c:pt idx="12">
                  <c:v>-1</c:v>
                </c:pt>
                <c:pt idx="13">
                  <c:v>1</c:v>
                </c:pt>
                <c:pt idx="14">
                  <c:v>14</c:v>
                </c:pt>
                <c:pt idx="15">
                  <c:v>-2</c:v>
                </c:pt>
                <c:pt idx="16">
                  <c:v>1</c:v>
                </c:pt>
                <c:pt idx="17">
                  <c:v>-13</c:v>
                </c:pt>
                <c:pt idx="18">
                  <c:v>-2</c:v>
                </c:pt>
                <c:pt idx="19">
                  <c:v>1</c:v>
                </c:pt>
                <c:pt idx="20">
                  <c:v>-3</c:v>
                </c:pt>
                <c:pt idx="21">
                  <c:v>-4</c:v>
                </c:pt>
                <c:pt idx="22">
                  <c:v>-2</c:v>
                </c:pt>
                <c:pt idx="23">
                  <c:v>0</c:v>
                </c:pt>
                <c:pt idx="24">
                  <c:v>-4</c:v>
                </c:pt>
                <c:pt idx="25">
                  <c:v>-2</c:v>
                </c:pt>
                <c:pt idx="26">
                  <c:v>0</c:v>
                </c:pt>
                <c:pt idx="27">
                  <c:v>1</c:v>
                </c:pt>
                <c:pt idx="28">
                  <c:v>3</c:v>
                </c:pt>
                <c:pt idx="29">
                  <c:v>-4</c:v>
                </c:pt>
                <c:pt idx="30">
                  <c:v>-4</c:v>
                </c:pt>
              </c:numCache>
            </c:numRef>
          </c:val>
          <c:smooth val="0"/>
          <c:extLst>
            <c:ext xmlns:c16="http://schemas.microsoft.com/office/drawing/2014/chart" uri="{C3380CC4-5D6E-409C-BE32-E72D297353CC}">
              <c16:uniqueId val="{00000007-7E76-4EB3-8198-0B90C3EC47B2}"/>
            </c:ext>
          </c:extLst>
        </c:ser>
        <c:dLbls>
          <c:showLegendKey val="0"/>
          <c:showVal val="0"/>
          <c:showCatName val="0"/>
          <c:showSerName val="0"/>
          <c:showPercent val="0"/>
          <c:showBubbleSize val="0"/>
        </c:dLbls>
        <c:smooth val="0"/>
        <c:axId val="435405424"/>
        <c:axId val="435410016"/>
      </c:lineChart>
      <c:dateAx>
        <c:axId val="435405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10016"/>
        <c:crosses val="autoZero"/>
        <c:auto val="1"/>
        <c:lblOffset val="100"/>
        <c:baseTimeUnit val="days"/>
      </c:dateAx>
      <c:valAx>
        <c:axId val="435410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0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3</c:v>
                </c:pt>
                <c:pt idx="2">
                  <c:v>2</c:v>
                </c:pt>
                <c:pt idx="3">
                  <c:v>6</c:v>
                </c:pt>
                <c:pt idx="4">
                  <c:v>3</c:v>
                </c:pt>
                <c:pt idx="5">
                  <c:v>0</c:v>
                </c:pt>
                <c:pt idx="6">
                  <c:v>2</c:v>
                </c:pt>
              </c:numCache>
            </c:numRef>
          </c:val>
          <c:extLst>
            <c:ext xmlns:c16="http://schemas.microsoft.com/office/drawing/2014/chart" uri="{C3380CC4-5D6E-409C-BE32-E72D297353CC}">
              <c16:uniqueId val="{00000000-D1EB-451B-9B3D-C284F606EE15}"/>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c:v>
                </c:pt>
                <c:pt idx="1">
                  <c:v>10</c:v>
                </c:pt>
                <c:pt idx="2">
                  <c:v>6</c:v>
                </c:pt>
                <c:pt idx="3">
                  <c:v>10</c:v>
                </c:pt>
                <c:pt idx="4">
                  <c:v>14</c:v>
                </c:pt>
                <c:pt idx="5">
                  <c:v>9</c:v>
                </c:pt>
                <c:pt idx="6">
                  <c:v>14</c:v>
                </c:pt>
              </c:numCache>
            </c:numRef>
          </c:val>
          <c:extLst>
            <c:ext xmlns:c16="http://schemas.microsoft.com/office/drawing/2014/chart" uri="{C3380CC4-5D6E-409C-BE32-E72D297353CC}">
              <c16:uniqueId val="{00000001-D1EB-451B-9B3D-C284F606EE15}"/>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14</c:v>
                </c:pt>
                <c:pt idx="1">
                  <c:v>9</c:v>
                </c:pt>
                <c:pt idx="2">
                  <c:v>14</c:v>
                </c:pt>
                <c:pt idx="3">
                  <c:v>23</c:v>
                </c:pt>
                <c:pt idx="4">
                  <c:v>21</c:v>
                </c:pt>
                <c:pt idx="5">
                  <c:v>18</c:v>
                </c:pt>
                <c:pt idx="6">
                  <c:v>24</c:v>
                </c:pt>
              </c:numCache>
            </c:numRef>
          </c:val>
          <c:extLst>
            <c:ext xmlns:c16="http://schemas.microsoft.com/office/drawing/2014/chart" uri="{C3380CC4-5D6E-409C-BE32-E72D297353CC}">
              <c16:uniqueId val="{00000002-D1EB-451B-9B3D-C284F606EE15}"/>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10</c:v>
                </c:pt>
                <c:pt idx="1">
                  <c:v>14</c:v>
                </c:pt>
                <c:pt idx="2">
                  <c:v>10</c:v>
                </c:pt>
                <c:pt idx="3">
                  <c:v>13</c:v>
                </c:pt>
                <c:pt idx="4">
                  <c:v>27</c:v>
                </c:pt>
                <c:pt idx="5">
                  <c:v>22</c:v>
                </c:pt>
                <c:pt idx="6">
                  <c:v>13</c:v>
                </c:pt>
              </c:numCache>
            </c:numRef>
          </c:val>
          <c:extLst>
            <c:ext xmlns:c16="http://schemas.microsoft.com/office/drawing/2014/chart" uri="{C3380CC4-5D6E-409C-BE32-E72D297353CC}">
              <c16:uniqueId val="{00000003-D1EB-451B-9B3D-C284F606EE15}"/>
            </c:ext>
          </c:extLst>
        </c:ser>
        <c:ser>
          <c:idx val="4"/>
          <c:order val="4"/>
          <c:tx>
            <c:strRef>
              <c:f>Sheet1!$F$1</c:f>
              <c:strCache>
                <c:ptCount val="1"/>
                <c:pt idx="0">
                  <c:v>meridabikes_ar</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c:v>
                </c:pt>
                <c:pt idx="1">
                  <c:v>4</c:v>
                </c:pt>
                <c:pt idx="2">
                  <c:v>2</c:v>
                </c:pt>
                <c:pt idx="3">
                  <c:v>3</c:v>
                </c:pt>
                <c:pt idx="4">
                  <c:v>2</c:v>
                </c:pt>
                <c:pt idx="5">
                  <c:v>1</c:v>
                </c:pt>
                <c:pt idx="6">
                  <c:v>2</c:v>
                </c:pt>
              </c:numCache>
            </c:numRef>
          </c:val>
          <c:extLst>
            <c:ext xmlns:c16="http://schemas.microsoft.com/office/drawing/2014/chart" uri="{C3380CC4-5D6E-409C-BE32-E72D297353CC}">
              <c16:uniqueId val="{00000004-D1EB-451B-9B3D-C284F606EE15}"/>
            </c:ext>
          </c:extLst>
        </c:ser>
        <c:ser>
          <c:idx val="5"/>
          <c:order val="5"/>
          <c:tx>
            <c:strRef>
              <c:f>Sheet1!$G$1</c:f>
              <c:strCache>
                <c:ptCount val="1"/>
                <c:pt idx="0">
                  <c:v>giantargentina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6</c:v>
                </c:pt>
                <c:pt idx="1">
                  <c:v>4</c:v>
                </c:pt>
                <c:pt idx="2">
                  <c:v>7</c:v>
                </c:pt>
                <c:pt idx="3">
                  <c:v>9</c:v>
                </c:pt>
                <c:pt idx="4">
                  <c:v>6</c:v>
                </c:pt>
                <c:pt idx="5">
                  <c:v>5</c:v>
                </c:pt>
                <c:pt idx="6">
                  <c:v>7</c:v>
                </c:pt>
              </c:numCache>
            </c:numRef>
          </c:val>
          <c:extLst>
            <c:ext xmlns:c16="http://schemas.microsoft.com/office/drawing/2014/chart" uri="{C3380CC4-5D6E-409C-BE32-E72D297353CC}">
              <c16:uniqueId val="{00000005-D1EB-451B-9B3D-C284F606EE15}"/>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1</c:v>
                </c:pt>
                <c:pt idx="2">
                  <c:v>4</c:v>
                </c:pt>
                <c:pt idx="3">
                  <c:v>8</c:v>
                </c:pt>
                <c:pt idx="4">
                  <c:v>2</c:v>
                </c:pt>
                <c:pt idx="5">
                  <c:v>13</c:v>
                </c:pt>
                <c:pt idx="6">
                  <c:v>6</c:v>
                </c:pt>
              </c:numCache>
            </c:numRef>
          </c:val>
          <c:extLst>
            <c:ext xmlns:c16="http://schemas.microsoft.com/office/drawing/2014/chart" uri="{C3380CC4-5D6E-409C-BE32-E72D297353CC}">
              <c16:uniqueId val="{00000006-D1EB-451B-9B3D-C284F606EE15}"/>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-2</c:v>
                </c:pt>
                <c:pt idx="1">
                  <c:v>-5</c:v>
                </c:pt>
                <c:pt idx="2">
                  <c:v>-2</c:v>
                </c:pt>
                <c:pt idx="3">
                  <c:v>0</c:v>
                </c:pt>
                <c:pt idx="4">
                  <c:v>-1</c:v>
                </c:pt>
                <c:pt idx="5">
                  <c:v>3</c:v>
                </c:pt>
                <c:pt idx="6">
                  <c:v>-2</c:v>
                </c:pt>
              </c:numCache>
            </c:numRef>
          </c:val>
          <c:extLst>
            <c:ext xmlns:c16="http://schemas.microsoft.com/office/drawing/2014/chart" uri="{C3380CC4-5D6E-409C-BE32-E72D297353CC}">
              <c16:uniqueId val="{00000007-D1EB-451B-9B3D-C284F606EE15}"/>
            </c:ext>
          </c:extLst>
        </c:ser>
        <c:dLbls>
          <c:showLegendKey val="0"/>
          <c:showVal val="0"/>
          <c:showCatName val="0"/>
          <c:showSerName val="0"/>
          <c:showPercent val="0"/>
          <c:showBubbleSize val="0"/>
        </c:dLbls>
        <c:gapWidth val="219"/>
        <c:overlap val="-27"/>
        <c:axId val="435410344"/>
        <c:axId val="435404768"/>
      </c:barChart>
      <c:catAx>
        <c:axId val="435410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04768"/>
        <c:crosses val="autoZero"/>
        <c:auto val="1"/>
        <c:lblAlgn val="ctr"/>
        <c:lblOffset val="100"/>
        <c:noMultiLvlLbl val="0"/>
      </c:catAx>
      <c:valAx>
        <c:axId val="435404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10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3</c:v>
                </c:pt>
                <c:pt idx="2">
                  <c:v>4</c:v>
                </c:pt>
                <c:pt idx="3">
                  <c:v>3</c:v>
                </c:pt>
                <c:pt idx="4">
                  <c:v>4</c:v>
                </c:pt>
                <c:pt idx="5">
                  <c:v>0</c:v>
                </c:pt>
                <c:pt idx="6">
                  <c:v>0</c:v>
                </c:pt>
              </c:numCache>
            </c:numRef>
          </c:val>
          <c:extLst>
            <c:ext xmlns:c16="http://schemas.microsoft.com/office/drawing/2014/chart" uri="{C3380CC4-5D6E-409C-BE32-E72D297353CC}">
              <c16:uniqueId val="{00000000-1D8B-4098-854B-AEBB6E024CCB}"/>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2</c:v>
                </c:pt>
                <c:pt idx="2">
                  <c:v>3</c:v>
                </c:pt>
                <c:pt idx="3">
                  <c:v>3</c:v>
                </c:pt>
                <c:pt idx="4">
                  <c:v>2</c:v>
                </c:pt>
                <c:pt idx="5">
                  <c:v>1</c:v>
                </c:pt>
                <c:pt idx="6">
                  <c:v>3</c:v>
                </c:pt>
              </c:numCache>
            </c:numRef>
          </c:val>
          <c:extLst>
            <c:ext xmlns:c16="http://schemas.microsoft.com/office/drawing/2014/chart" uri="{C3380CC4-5D6E-409C-BE32-E72D297353CC}">
              <c16:uniqueId val="{00000001-1D8B-4098-854B-AEBB6E024CCB}"/>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c:v>
                </c:pt>
                <c:pt idx="1">
                  <c:v>4</c:v>
                </c:pt>
                <c:pt idx="2">
                  <c:v>5</c:v>
                </c:pt>
                <c:pt idx="3">
                  <c:v>4</c:v>
                </c:pt>
                <c:pt idx="4">
                  <c:v>4</c:v>
                </c:pt>
                <c:pt idx="5">
                  <c:v>4</c:v>
                </c:pt>
                <c:pt idx="6">
                  <c:v>5</c:v>
                </c:pt>
              </c:numCache>
            </c:numRef>
          </c:val>
          <c:extLst>
            <c:ext xmlns:c16="http://schemas.microsoft.com/office/drawing/2014/chart" uri="{C3380CC4-5D6E-409C-BE32-E72D297353CC}">
              <c16:uniqueId val="{00000002-1D8B-4098-854B-AEBB6E024CCB}"/>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0</c:v>
                </c:pt>
                <c:pt idx="2">
                  <c:v>4</c:v>
                </c:pt>
                <c:pt idx="3">
                  <c:v>0</c:v>
                </c:pt>
                <c:pt idx="4">
                  <c:v>4</c:v>
                </c:pt>
                <c:pt idx="5">
                  <c:v>0</c:v>
                </c:pt>
                <c:pt idx="6">
                  <c:v>0</c:v>
                </c:pt>
              </c:numCache>
            </c:numRef>
          </c:val>
          <c:extLst>
            <c:ext xmlns:c16="http://schemas.microsoft.com/office/drawing/2014/chart" uri="{C3380CC4-5D6E-409C-BE32-E72D297353CC}">
              <c16:uniqueId val="{00000003-1D8B-4098-854B-AEBB6E024CCB}"/>
            </c:ext>
          </c:extLst>
        </c:ser>
        <c:ser>
          <c:idx val="4"/>
          <c:order val="4"/>
          <c:tx>
            <c:strRef>
              <c:f>Sheet1!$F$1</c:f>
              <c:strCache>
                <c:ptCount val="1"/>
                <c:pt idx="0">
                  <c:v>meridabikes_ar</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0</c:v>
                </c:pt>
                <c:pt idx="2">
                  <c:v>2</c:v>
                </c:pt>
                <c:pt idx="3">
                  <c:v>1</c:v>
                </c:pt>
                <c:pt idx="4">
                  <c:v>3</c:v>
                </c:pt>
                <c:pt idx="5">
                  <c:v>1</c:v>
                </c:pt>
                <c:pt idx="6">
                  <c:v>4</c:v>
                </c:pt>
              </c:numCache>
            </c:numRef>
          </c:val>
          <c:extLst>
            <c:ext xmlns:c16="http://schemas.microsoft.com/office/drawing/2014/chart" uri="{C3380CC4-5D6E-409C-BE32-E72D297353CC}">
              <c16:uniqueId val="{00000004-1D8B-4098-854B-AEBB6E024CCB}"/>
            </c:ext>
          </c:extLst>
        </c:ser>
        <c:ser>
          <c:idx val="5"/>
          <c:order val="5"/>
          <c:tx>
            <c:strRef>
              <c:f>Sheet1!$G$1</c:f>
              <c:strCache>
                <c:ptCount val="1"/>
                <c:pt idx="0">
                  <c:v>giantargentina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c:v>
                </c:pt>
                <c:pt idx="1">
                  <c:v>1</c:v>
                </c:pt>
                <c:pt idx="2">
                  <c:v>2</c:v>
                </c:pt>
                <c:pt idx="3">
                  <c:v>1</c:v>
                </c:pt>
                <c:pt idx="4">
                  <c:v>2</c:v>
                </c:pt>
                <c:pt idx="5">
                  <c:v>0</c:v>
                </c:pt>
                <c:pt idx="6">
                  <c:v>0</c:v>
                </c:pt>
              </c:numCache>
            </c:numRef>
          </c:val>
          <c:extLst>
            <c:ext xmlns:c16="http://schemas.microsoft.com/office/drawing/2014/chart" uri="{C3380CC4-5D6E-409C-BE32-E72D297353CC}">
              <c16:uniqueId val="{00000005-1D8B-4098-854B-AEBB6E024CCB}"/>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1</c:v>
                </c:pt>
                <c:pt idx="3">
                  <c:v>1</c:v>
                </c:pt>
                <c:pt idx="4">
                  <c:v>0</c:v>
                </c:pt>
                <c:pt idx="5">
                  <c:v>0</c:v>
                </c:pt>
                <c:pt idx="6">
                  <c:v>0</c:v>
                </c:pt>
              </c:numCache>
            </c:numRef>
          </c:val>
          <c:extLst>
            <c:ext xmlns:c16="http://schemas.microsoft.com/office/drawing/2014/chart" uri="{C3380CC4-5D6E-409C-BE32-E72D297353CC}">
              <c16:uniqueId val="{00000006-1D8B-4098-854B-AEBB6E024CCB}"/>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7-1D8B-4098-854B-AEBB6E024CCB}"/>
            </c:ext>
          </c:extLst>
        </c:ser>
        <c:dLbls>
          <c:showLegendKey val="0"/>
          <c:showVal val="0"/>
          <c:showCatName val="0"/>
          <c:showSerName val="0"/>
          <c:showPercent val="0"/>
          <c:showBubbleSize val="0"/>
        </c:dLbls>
        <c:gapWidth val="219"/>
        <c:overlap val="-27"/>
        <c:axId val="435416576"/>
        <c:axId val="435415920"/>
      </c:barChart>
      <c:catAx>
        <c:axId val="435416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15920"/>
        <c:crosses val="autoZero"/>
        <c:auto val="1"/>
        <c:lblAlgn val="ctr"/>
        <c:lblOffset val="100"/>
        <c:noMultiLvlLbl val="0"/>
      </c:catAx>
      <c:valAx>
        <c:axId val="435415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16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0.70524787388508603</c:v>
                </c:pt>
                <c:pt idx="1">
                  <c:v>0.230242688238955</c:v>
                </c:pt>
                <c:pt idx="2">
                  <c:v>0.44181705040447999</c:v>
                </c:pt>
                <c:pt idx="3">
                  <c:v>0.49574777017216298</c:v>
                </c:pt>
                <c:pt idx="4">
                  <c:v>0.88674548848786605</c:v>
                </c:pt>
              </c:numCache>
            </c:numRef>
          </c:val>
          <c:extLst>
            <c:ext xmlns:c16="http://schemas.microsoft.com/office/drawing/2014/chart" uri="{C3380CC4-5D6E-409C-BE32-E72D297353CC}">
              <c16:uniqueId val="{00000000-90DA-4DED-B598-31AF4F8AD587}"/>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1.0500356842544101</c:v>
                </c:pt>
                <c:pt idx="1">
                  <c:v>0.480147542026159</c:v>
                </c:pt>
                <c:pt idx="2">
                  <c:v>0.84158310898183297</c:v>
                </c:pt>
                <c:pt idx="3">
                  <c:v>0.43315738522742497</c:v>
                </c:pt>
                <c:pt idx="4">
                  <c:v>0.28618065418777699</c:v>
                </c:pt>
                <c:pt idx="5">
                  <c:v>0.37945434888601498</c:v>
                </c:pt>
                <c:pt idx="6">
                  <c:v>0.82745073099725097</c:v>
                </c:pt>
              </c:numCache>
            </c:numRef>
          </c:val>
          <c:extLst>
            <c:ext xmlns:c16="http://schemas.microsoft.com/office/drawing/2014/chart" uri="{C3380CC4-5D6E-409C-BE32-E72D297353CC}">
              <c16:uniqueId val="{00000001-90DA-4DED-B598-31AF4F8AD587}"/>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0.45845919317957301</c:v>
                </c:pt>
                <c:pt idx="1">
                  <c:v>0.50602715749654203</c:v>
                </c:pt>
                <c:pt idx="2">
                  <c:v>0.62784066849222298</c:v>
                </c:pt>
                <c:pt idx="3">
                  <c:v>0.59495243203568304</c:v>
                </c:pt>
                <c:pt idx="4">
                  <c:v>0.50249837676086195</c:v>
                </c:pt>
                <c:pt idx="5">
                  <c:v>0.58577760212291397</c:v>
                </c:pt>
                <c:pt idx="6">
                  <c:v>0.36868701126386799</c:v>
                </c:pt>
              </c:numCache>
            </c:numRef>
          </c:val>
          <c:extLst>
            <c:ext xmlns:c16="http://schemas.microsoft.com/office/drawing/2014/chart" uri="{C3380CC4-5D6E-409C-BE32-E72D297353CC}">
              <c16:uniqueId val="{00000002-90DA-4DED-B598-31AF4F8AD587}"/>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0.44613445935489598</c:v>
                </c:pt>
                <c:pt idx="2">
                  <c:v>0.54882497291800203</c:v>
                </c:pt>
                <c:pt idx="4">
                  <c:v>0.36588331527866802</c:v>
                </c:pt>
              </c:numCache>
            </c:numRef>
          </c:val>
          <c:extLst>
            <c:ext xmlns:c16="http://schemas.microsoft.com/office/drawing/2014/chart" uri="{C3380CC4-5D6E-409C-BE32-E72D297353CC}">
              <c16:uniqueId val="{00000003-90DA-4DED-B598-31AF4F8AD587}"/>
            </c:ext>
          </c:extLst>
        </c:ser>
        <c:ser>
          <c:idx val="4"/>
          <c:order val="4"/>
          <c:tx>
            <c:strRef>
              <c:f>Sheet1!$F$1</c:f>
              <c:strCache>
                <c:ptCount val="1"/>
                <c:pt idx="0">
                  <c:v>meridabikes_ar</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1.5250038705682001</c:v>
                </c:pt>
                <c:pt idx="2">
                  <c:v>1.7262734169376099</c:v>
                </c:pt>
                <c:pt idx="3">
                  <c:v>0.37157454714352101</c:v>
                </c:pt>
                <c:pt idx="4">
                  <c:v>0.60896939670743699</c:v>
                </c:pt>
                <c:pt idx="5">
                  <c:v>0.402539092738814</c:v>
                </c:pt>
                <c:pt idx="6">
                  <c:v>0.42189193373587203</c:v>
                </c:pt>
              </c:numCache>
            </c:numRef>
          </c:val>
          <c:extLst>
            <c:ext xmlns:c16="http://schemas.microsoft.com/office/drawing/2014/chart" uri="{C3380CC4-5D6E-409C-BE32-E72D297353CC}">
              <c16:uniqueId val="{00000004-90DA-4DED-B598-31AF4F8AD587}"/>
            </c:ext>
          </c:extLst>
        </c:ser>
        <c:ser>
          <c:idx val="5"/>
          <c:order val="5"/>
          <c:tx>
            <c:strRef>
              <c:f>Sheet1!$G$1</c:f>
              <c:strCache>
                <c:ptCount val="1"/>
                <c:pt idx="0">
                  <c:v>giantargentina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0.14351614556637601</c:v>
                </c:pt>
                <c:pt idx="1">
                  <c:v>0</c:v>
                </c:pt>
                <c:pt idx="2">
                  <c:v>9.9948744233726294E-2</c:v>
                </c:pt>
                <c:pt idx="3">
                  <c:v>2.18349564325987</c:v>
                </c:pt>
                <c:pt idx="4">
                  <c:v>2.5627883136852899E-3</c:v>
                </c:pt>
              </c:numCache>
            </c:numRef>
          </c:val>
          <c:extLst>
            <c:ext xmlns:c16="http://schemas.microsoft.com/office/drawing/2014/chart" uri="{C3380CC4-5D6E-409C-BE32-E72D297353CC}">
              <c16:uniqueId val="{00000005-90DA-4DED-B598-31AF4F8AD587}"/>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2">
                  <c:v>5.3388090349075998</c:v>
                </c:pt>
                <c:pt idx="3">
                  <c:v>4.3634496919917902</c:v>
                </c:pt>
              </c:numCache>
            </c:numRef>
          </c:val>
          <c:extLst>
            <c:ext xmlns:c16="http://schemas.microsoft.com/office/drawing/2014/chart" uri="{C3380CC4-5D6E-409C-BE32-E72D297353CC}">
              <c16:uniqueId val="{00000006-90DA-4DED-B598-31AF4F8AD587}"/>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numCache>
            </c:numRef>
          </c:val>
          <c:extLst>
            <c:ext xmlns:c16="http://schemas.microsoft.com/office/drawing/2014/chart" uri="{C3380CC4-5D6E-409C-BE32-E72D297353CC}">
              <c16:uniqueId val="{00000007-90DA-4DED-B598-31AF4F8AD587}"/>
            </c:ext>
          </c:extLst>
        </c:ser>
        <c:dLbls>
          <c:showLegendKey val="0"/>
          <c:showVal val="0"/>
          <c:showCatName val="0"/>
          <c:showSerName val="0"/>
          <c:showPercent val="0"/>
          <c:showBubbleSize val="0"/>
        </c:dLbls>
        <c:gapWidth val="219"/>
        <c:overlap val="-27"/>
        <c:axId val="438833048"/>
        <c:axId val="438831408"/>
      </c:barChart>
      <c:catAx>
        <c:axId val="438833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831408"/>
        <c:crosses val="autoZero"/>
        <c:auto val="1"/>
        <c:lblAlgn val="ctr"/>
        <c:lblOffset val="100"/>
        <c:noMultiLvlLbl val="0"/>
      </c:catAx>
      <c:valAx>
        <c:axId val="438831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833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2</c:v>
                </c:pt>
                <c:pt idx="10">
                  <c:v>7</c:v>
                </c:pt>
                <c:pt idx="11">
                  <c:v>4</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3666-4172-BC7C-5993EDB0955D}"/>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1</c:v>
                </c:pt>
                <c:pt idx="8">
                  <c:v>0</c:v>
                </c:pt>
                <c:pt idx="9">
                  <c:v>0</c:v>
                </c:pt>
                <c:pt idx="10">
                  <c:v>0</c:v>
                </c:pt>
                <c:pt idx="11">
                  <c:v>0</c:v>
                </c:pt>
                <c:pt idx="12">
                  <c:v>0</c:v>
                </c:pt>
                <c:pt idx="13">
                  <c:v>1</c:v>
                </c:pt>
                <c:pt idx="14">
                  <c:v>1</c:v>
                </c:pt>
                <c:pt idx="15">
                  <c:v>1</c:v>
                </c:pt>
                <c:pt idx="16">
                  <c:v>1</c:v>
                </c:pt>
                <c:pt idx="17">
                  <c:v>0</c:v>
                </c:pt>
                <c:pt idx="18">
                  <c:v>1</c:v>
                </c:pt>
                <c:pt idx="19">
                  <c:v>3</c:v>
                </c:pt>
                <c:pt idx="20">
                  <c:v>4</c:v>
                </c:pt>
                <c:pt idx="21">
                  <c:v>1</c:v>
                </c:pt>
                <c:pt idx="22">
                  <c:v>0</c:v>
                </c:pt>
                <c:pt idx="23">
                  <c:v>0</c:v>
                </c:pt>
              </c:numCache>
            </c:numRef>
          </c:val>
          <c:smooth val="0"/>
          <c:extLst>
            <c:ext xmlns:c16="http://schemas.microsoft.com/office/drawing/2014/chart" uri="{C3380CC4-5D6E-409C-BE32-E72D297353CC}">
              <c16:uniqueId val="{00000001-3666-4172-BC7C-5993EDB0955D}"/>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1</c:v>
                </c:pt>
                <c:pt idx="17">
                  <c:v>1</c:v>
                </c:pt>
                <c:pt idx="18">
                  <c:v>2</c:v>
                </c:pt>
                <c:pt idx="19">
                  <c:v>5</c:v>
                </c:pt>
                <c:pt idx="20">
                  <c:v>10</c:v>
                </c:pt>
                <c:pt idx="21">
                  <c:v>3</c:v>
                </c:pt>
                <c:pt idx="22">
                  <c:v>0</c:v>
                </c:pt>
                <c:pt idx="23">
                  <c:v>0</c:v>
                </c:pt>
              </c:numCache>
            </c:numRef>
          </c:val>
          <c:smooth val="0"/>
          <c:extLst>
            <c:ext xmlns:c16="http://schemas.microsoft.com/office/drawing/2014/chart" uri="{C3380CC4-5D6E-409C-BE32-E72D297353CC}">
              <c16:uniqueId val="{00000002-3666-4172-BC7C-5993EDB0955D}"/>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5</c:v>
                </c:pt>
                <c:pt idx="18">
                  <c:v>5</c:v>
                </c:pt>
                <c:pt idx="19">
                  <c:v>0</c:v>
                </c:pt>
                <c:pt idx="20">
                  <c:v>1</c:v>
                </c:pt>
                <c:pt idx="21">
                  <c:v>0</c:v>
                </c:pt>
                <c:pt idx="22">
                  <c:v>0</c:v>
                </c:pt>
                <c:pt idx="23">
                  <c:v>0</c:v>
                </c:pt>
              </c:numCache>
            </c:numRef>
          </c:val>
          <c:smooth val="0"/>
          <c:extLst>
            <c:ext xmlns:c16="http://schemas.microsoft.com/office/drawing/2014/chart" uri="{C3380CC4-5D6E-409C-BE32-E72D297353CC}">
              <c16:uniqueId val="{00000003-3666-4172-BC7C-5993EDB0955D}"/>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1</c:v>
                </c:pt>
                <c:pt idx="1">
                  <c:v>0</c:v>
                </c:pt>
                <c:pt idx="2">
                  <c:v>0</c:v>
                </c:pt>
                <c:pt idx="3">
                  <c:v>0</c:v>
                </c:pt>
                <c:pt idx="4">
                  <c:v>0</c:v>
                </c:pt>
                <c:pt idx="5">
                  <c:v>0</c:v>
                </c:pt>
                <c:pt idx="6">
                  <c:v>0</c:v>
                </c:pt>
                <c:pt idx="7">
                  <c:v>0</c:v>
                </c:pt>
                <c:pt idx="8">
                  <c:v>1</c:v>
                </c:pt>
                <c:pt idx="9">
                  <c:v>1</c:v>
                </c:pt>
                <c:pt idx="10">
                  <c:v>2</c:v>
                </c:pt>
                <c:pt idx="11">
                  <c:v>0</c:v>
                </c:pt>
                <c:pt idx="12">
                  <c:v>0</c:v>
                </c:pt>
                <c:pt idx="13">
                  <c:v>0</c:v>
                </c:pt>
                <c:pt idx="14">
                  <c:v>0</c:v>
                </c:pt>
                <c:pt idx="15">
                  <c:v>0</c:v>
                </c:pt>
                <c:pt idx="16">
                  <c:v>0</c:v>
                </c:pt>
                <c:pt idx="17">
                  <c:v>0</c:v>
                </c:pt>
                <c:pt idx="18">
                  <c:v>1</c:v>
                </c:pt>
                <c:pt idx="19">
                  <c:v>0</c:v>
                </c:pt>
                <c:pt idx="20">
                  <c:v>0</c:v>
                </c:pt>
                <c:pt idx="21">
                  <c:v>2</c:v>
                </c:pt>
                <c:pt idx="22">
                  <c:v>0</c:v>
                </c:pt>
                <c:pt idx="23">
                  <c:v>0</c:v>
                </c:pt>
              </c:numCache>
            </c:numRef>
          </c:val>
          <c:smooth val="0"/>
          <c:extLst>
            <c:ext xmlns:c16="http://schemas.microsoft.com/office/drawing/2014/chart" uri="{C3380CC4-5D6E-409C-BE32-E72D297353CC}">
              <c16:uniqueId val="{00000004-3666-4172-BC7C-5993EDB0955D}"/>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1</c:v>
                </c:pt>
                <c:pt idx="15">
                  <c:v>0</c:v>
                </c:pt>
                <c:pt idx="16">
                  <c:v>0</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5-3666-4172-BC7C-5993EDB0955D}"/>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3666-4172-BC7C-5993EDB0955D}"/>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3666-4172-BC7C-5993EDB0955D}"/>
            </c:ext>
          </c:extLst>
        </c:ser>
        <c:dLbls>
          <c:showLegendKey val="0"/>
          <c:showVal val="0"/>
          <c:showCatName val="0"/>
          <c:showSerName val="0"/>
          <c:showPercent val="0"/>
          <c:showBubbleSize val="0"/>
        </c:dLbls>
        <c:smooth val="0"/>
        <c:axId val="438835016"/>
        <c:axId val="438836984"/>
      </c:lineChart>
      <c:catAx>
        <c:axId val="438835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836984"/>
        <c:crosses val="autoZero"/>
        <c:auto val="1"/>
        <c:lblAlgn val="ctr"/>
        <c:lblOffset val="100"/>
        <c:noMultiLvlLbl val="0"/>
      </c:catAx>
      <c:valAx>
        <c:axId val="438836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835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0.50611906243517901</c:v>
                </c:pt>
                <c:pt idx="10">
                  <c:v>0.80896079651524599</c:v>
                </c:pt>
                <c:pt idx="11">
                  <c:v>0.34669748422081997</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5ED9-48A6-8C5B-8ECE2282EF9B}"/>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0.37946239294496698</c:v>
                </c:pt>
                <c:pt idx="8">
                  <c:v>0</c:v>
                </c:pt>
                <c:pt idx="9">
                  <c:v>1.1405070804714701</c:v>
                </c:pt>
                <c:pt idx="10">
                  <c:v>0</c:v>
                </c:pt>
                <c:pt idx="11">
                  <c:v>0</c:v>
                </c:pt>
                <c:pt idx="12">
                  <c:v>0</c:v>
                </c:pt>
                <c:pt idx="13">
                  <c:v>0.46001865513440199</c:v>
                </c:pt>
                <c:pt idx="14">
                  <c:v>1.0790299330111099</c:v>
                </c:pt>
                <c:pt idx="15">
                  <c:v>8.9035868735690707E-2</c:v>
                </c:pt>
                <c:pt idx="16">
                  <c:v>0.59357245823793803</c:v>
                </c:pt>
                <c:pt idx="17">
                  <c:v>0</c:v>
                </c:pt>
                <c:pt idx="18">
                  <c:v>0.122954294920716</c:v>
                </c:pt>
                <c:pt idx="19">
                  <c:v>0.48899064416744398</c:v>
                </c:pt>
                <c:pt idx="20">
                  <c:v>0.38370219621809498</c:v>
                </c:pt>
                <c:pt idx="21">
                  <c:v>1.71182057152548</c:v>
                </c:pt>
                <c:pt idx="22">
                  <c:v>0</c:v>
                </c:pt>
                <c:pt idx="23">
                  <c:v>0</c:v>
                </c:pt>
              </c:numCache>
            </c:numRef>
          </c:val>
          <c:smooth val="0"/>
          <c:extLst>
            <c:ext xmlns:c16="http://schemas.microsoft.com/office/drawing/2014/chart" uri="{C3380CC4-5D6E-409C-BE32-E72D297353CC}">
              <c16:uniqueId val="{00000001-5ED9-48A6-8C5B-8ECE2282EF9B}"/>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1.6545259472584599</c:v>
                </c:pt>
                <c:pt idx="11">
                  <c:v>0</c:v>
                </c:pt>
                <c:pt idx="12">
                  <c:v>0</c:v>
                </c:pt>
                <c:pt idx="13">
                  <c:v>0</c:v>
                </c:pt>
                <c:pt idx="14">
                  <c:v>0.13834773279123599</c:v>
                </c:pt>
                <c:pt idx="15">
                  <c:v>0</c:v>
                </c:pt>
                <c:pt idx="16">
                  <c:v>0.564684623637698</c:v>
                </c:pt>
                <c:pt idx="17">
                  <c:v>0.31622338923711102</c:v>
                </c:pt>
                <c:pt idx="18">
                  <c:v>0.41292563103506702</c:v>
                </c:pt>
                <c:pt idx="19">
                  <c:v>0.66162215069550301</c:v>
                </c:pt>
                <c:pt idx="20">
                  <c:v>0.49490573800246801</c:v>
                </c:pt>
                <c:pt idx="21">
                  <c:v>0.27010747830669901</c:v>
                </c:pt>
                <c:pt idx="22">
                  <c:v>0</c:v>
                </c:pt>
                <c:pt idx="23">
                  <c:v>0</c:v>
                </c:pt>
              </c:numCache>
            </c:numRef>
          </c:val>
          <c:smooth val="0"/>
          <c:extLst>
            <c:ext xmlns:c16="http://schemas.microsoft.com/office/drawing/2014/chart" uri="{C3380CC4-5D6E-409C-BE32-E72D297353CC}">
              <c16:uniqueId val="{00000002-5ED9-48A6-8C5B-8ECE2282EF9B}"/>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0.247623258898961</c:v>
                </c:pt>
                <c:pt idx="17">
                  <c:v>0.54609772275038704</c:v>
                </c:pt>
                <c:pt idx="18">
                  <c:v>0.44174220650011098</c:v>
                </c:pt>
                <c:pt idx="19">
                  <c:v>0</c:v>
                </c:pt>
                <c:pt idx="20">
                  <c:v>0.156975458766306</c:v>
                </c:pt>
                <c:pt idx="21">
                  <c:v>0</c:v>
                </c:pt>
                <c:pt idx="22">
                  <c:v>0</c:v>
                </c:pt>
                <c:pt idx="23">
                  <c:v>0</c:v>
                </c:pt>
              </c:numCache>
            </c:numRef>
          </c:val>
          <c:smooth val="0"/>
          <c:extLst>
            <c:ext xmlns:c16="http://schemas.microsoft.com/office/drawing/2014/chart" uri="{C3380CC4-5D6E-409C-BE32-E72D297353CC}">
              <c16:uniqueId val="{00000003-5ED9-48A6-8C5B-8ECE2282EF9B}"/>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1.4626218851571</c:v>
                </c:pt>
                <c:pt idx="1">
                  <c:v>0</c:v>
                </c:pt>
                <c:pt idx="2">
                  <c:v>0</c:v>
                </c:pt>
                <c:pt idx="3">
                  <c:v>0</c:v>
                </c:pt>
                <c:pt idx="4">
                  <c:v>0</c:v>
                </c:pt>
                <c:pt idx="5">
                  <c:v>0</c:v>
                </c:pt>
                <c:pt idx="6">
                  <c:v>0</c:v>
                </c:pt>
                <c:pt idx="7">
                  <c:v>0</c:v>
                </c:pt>
                <c:pt idx="8">
                  <c:v>0.60362173038229405</c:v>
                </c:pt>
                <c:pt idx="9">
                  <c:v>0.72744157251199504</c:v>
                </c:pt>
                <c:pt idx="10">
                  <c:v>0.37661868647784102</c:v>
                </c:pt>
                <c:pt idx="11">
                  <c:v>0</c:v>
                </c:pt>
                <c:pt idx="12">
                  <c:v>0</c:v>
                </c:pt>
                <c:pt idx="13">
                  <c:v>0</c:v>
                </c:pt>
                <c:pt idx="14">
                  <c:v>0</c:v>
                </c:pt>
                <c:pt idx="15">
                  <c:v>0</c:v>
                </c:pt>
                <c:pt idx="16">
                  <c:v>0</c:v>
                </c:pt>
                <c:pt idx="17">
                  <c:v>0</c:v>
                </c:pt>
                <c:pt idx="18">
                  <c:v>0.61909921064850604</c:v>
                </c:pt>
                <c:pt idx="19">
                  <c:v>0</c:v>
                </c:pt>
                <c:pt idx="20">
                  <c:v>2.22875715833462</c:v>
                </c:pt>
                <c:pt idx="21">
                  <c:v>0.63844606098127199</c:v>
                </c:pt>
                <c:pt idx="22">
                  <c:v>0</c:v>
                </c:pt>
                <c:pt idx="23">
                  <c:v>0</c:v>
                </c:pt>
              </c:numCache>
            </c:numRef>
          </c:val>
          <c:smooth val="0"/>
          <c:extLst>
            <c:ext xmlns:c16="http://schemas.microsoft.com/office/drawing/2014/chart" uri="{C3380CC4-5D6E-409C-BE32-E72D297353CC}">
              <c16:uniqueId val="{00000004-5ED9-48A6-8C5B-8ECE2282EF9B}"/>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0.16404367662890201</c:v>
                </c:pt>
                <c:pt idx="12">
                  <c:v>0.11278002768237</c:v>
                </c:pt>
                <c:pt idx="13">
                  <c:v>8.7148203209104394E-2</c:v>
                </c:pt>
                <c:pt idx="14">
                  <c:v>0.26657097452196599</c:v>
                </c:pt>
                <c:pt idx="15">
                  <c:v>0</c:v>
                </c:pt>
                <c:pt idx="16">
                  <c:v>1.09191572256113</c:v>
                </c:pt>
                <c:pt idx="17">
                  <c:v>0</c:v>
                </c:pt>
                <c:pt idx="18">
                  <c:v>0</c:v>
                </c:pt>
                <c:pt idx="19">
                  <c:v>5.1263648946532001E-3</c:v>
                </c:pt>
                <c:pt idx="20">
                  <c:v>0</c:v>
                </c:pt>
                <c:pt idx="21">
                  <c:v>0</c:v>
                </c:pt>
                <c:pt idx="22">
                  <c:v>0</c:v>
                </c:pt>
                <c:pt idx="23">
                  <c:v>0</c:v>
                </c:pt>
              </c:numCache>
            </c:numRef>
          </c:val>
          <c:smooth val="0"/>
          <c:extLst>
            <c:ext xmlns:c16="http://schemas.microsoft.com/office/drawing/2014/chart" uri="{C3380CC4-5D6E-409C-BE32-E72D297353CC}">
              <c16:uniqueId val="{00000005-5ED9-48A6-8C5B-8ECE2282EF9B}"/>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4.3645699614890896</c:v>
                </c:pt>
                <c:pt idx="13">
                  <c:v>0</c:v>
                </c:pt>
                <c:pt idx="14">
                  <c:v>0</c:v>
                </c:pt>
                <c:pt idx="15">
                  <c:v>0</c:v>
                </c:pt>
                <c:pt idx="16">
                  <c:v>0</c:v>
                </c:pt>
                <c:pt idx="17">
                  <c:v>0</c:v>
                </c:pt>
                <c:pt idx="18">
                  <c:v>0</c:v>
                </c:pt>
                <c:pt idx="19">
                  <c:v>0</c:v>
                </c:pt>
                <c:pt idx="20">
                  <c:v>0</c:v>
                </c:pt>
                <c:pt idx="21">
                  <c:v>0</c:v>
                </c:pt>
                <c:pt idx="22">
                  <c:v>5.3401797175866497</c:v>
                </c:pt>
                <c:pt idx="23">
                  <c:v>0</c:v>
                </c:pt>
              </c:numCache>
            </c:numRef>
          </c:val>
          <c:smooth val="0"/>
          <c:extLst>
            <c:ext xmlns:c16="http://schemas.microsoft.com/office/drawing/2014/chart" uri="{C3380CC4-5D6E-409C-BE32-E72D297353CC}">
              <c16:uniqueId val="{00000006-5ED9-48A6-8C5B-8ECE2282EF9B}"/>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5ED9-48A6-8C5B-8ECE2282EF9B}"/>
            </c:ext>
          </c:extLst>
        </c:ser>
        <c:dLbls>
          <c:showLegendKey val="0"/>
          <c:showVal val="0"/>
          <c:showCatName val="0"/>
          <c:showSerName val="0"/>
          <c:showPercent val="0"/>
          <c:showBubbleSize val="0"/>
        </c:dLbls>
        <c:smooth val="0"/>
        <c:axId val="438835344"/>
        <c:axId val="438836328"/>
      </c:lineChart>
      <c:catAx>
        <c:axId val="438835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836328"/>
        <c:crosses val="autoZero"/>
        <c:auto val="1"/>
        <c:lblAlgn val="ctr"/>
        <c:lblOffset val="100"/>
        <c:noMultiLvlLbl val="0"/>
      </c:catAx>
      <c:valAx>
        <c:axId val="438836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835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Sheet1!$B$2:$B$9</c:f>
              <c:numCache>
                <c:formatCode>General</c:formatCode>
                <c:ptCount val="8"/>
                <c:pt idx="0">
                  <c:v>4</c:v>
                </c:pt>
                <c:pt idx="1">
                  <c:v>3</c:v>
                </c:pt>
                <c:pt idx="2">
                  <c:v>8</c:v>
                </c:pt>
                <c:pt idx="3">
                  <c:v>2</c:v>
                </c:pt>
                <c:pt idx="4">
                  <c:v>5</c:v>
                </c:pt>
                <c:pt idx="5">
                  <c:v>6</c:v>
                </c:pt>
                <c:pt idx="6">
                  <c:v>2</c:v>
                </c:pt>
                <c:pt idx="7">
                  <c:v>0</c:v>
                </c:pt>
              </c:numCache>
            </c:numRef>
          </c:val>
          <c:extLst>
            <c:ext xmlns:c16="http://schemas.microsoft.com/office/drawing/2014/chart" uri="{C3380CC4-5D6E-409C-BE32-E72D297353CC}">
              <c16:uniqueId val="{00000000-9E7B-4E57-BE3A-C863EAA1B481}"/>
            </c:ext>
          </c:extLst>
        </c:ser>
        <c:ser>
          <c:idx val="1"/>
          <c:order val="1"/>
          <c:tx>
            <c:strRef>
              <c:f>Sheet1!$C$1</c:f>
              <c:strCache>
                <c:ptCount val="1"/>
                <c:pt idx="0">
                  <c:v>Images</c:v>
                </c:pt>
              </c:strCache>
            </c:strRef>
          </c:tx>
          <c:spPr>
            <a:solidFill>
              <a:schemeClr val="accent2"/>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Sheet1!$C$2:$C$9</c:f>
              <c:numCache>
                <c:formatCode>General</c:formatCode>
                <c:ptCount val="8"/>
                <c:pt idx="0">
                  <c:v>11</c:v>
                </c:pt>
                <c:pt idx="1">
                  <c:v>13</c:v>
                </c:pt>
                <c:pt idx="2">
                  <c:v>21</c:v>
                </c:pt>
                <c:pt idx="3">
                  <c:v>10</c:v>
                </c:pt>
                <c:pt idx="4">
                  <c:v>5</c:v>
                </c:pt>
                <c:pt idx="5">
                  <c:v>1</c:v>
                </c:pt>
                <c:pt idx="6">
                  <c:v>0</c:v>
                </c:pt>
                <c:pt idx="7">
                  <c:v>0</c:v>
                </c:pt>
              </c:numCache>
            </c:numRef>
          </c:val>
          <c:extLst>
            <c:ext xmlns:c16="http://schemas.microsoft.com/office/drawing/2014/chart" uri="{C3380CC4-5D6E-409C-BE32-E72D297353CC}">
              <c16:uniqueId val="{00000001-9E7B-4E57-BE3A-C863EAA1B481}"/>
            </c:ext>
          </c:extLst>
        </c:ser>
        <c:ser>
          <c:idx val="2"/>
          <c:order val="2"/>
          <c:tx>
            <c:strRef>
              <c:f>Sheet1!$D$1</c:f>
              <c:strCache>
                <c:ptCount val="1"/>
                <c:pt idx="0">
                  <c:v>Videos</c:v>
                </c:pt>
              </c:strCache>
            </c:strRef>
          </c:tx>
          <c:spPr>
            <a:solidFill>
              <a:schemeClr val="accent3"/>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Sheet1!$D$2:$D$9</c:f>
              <c:numCache>
                <c:formatCode>General</c:formatCode>
                <c:ptCount val="8"/>
                <c:pt idx="0">
                  <c:v>2</c:v>
                </c:pt>
                <c:pt idx="1">
                  <c:v>1</c:v>
                </c:pt>
                <c:pt idx="2">
                  <c:v>2</c:v>
                </c:pt>
                <c:pt idx="3">
                  <c:v>1</c:v>
                </c:pt>
                <c:pt idx="4">
                  <c:v>3</c:v>
                </c:pt>
                <c:pt idx="5">
                  <c:v>2</c:v>
                </c:pt>
                <c:pt idx="6">
                  <c:v>0</c:v>
                </c:pt>
                <c:pt idx="7">
                  <c:v>0</c:v>
                </c:pt>
              </c:numCache>
            </c:numRef>
          </c:val>
          <c:extLst>
            <c:ext xmlns:c16="http://schemas.microsoft.com/office/drawing/2014/chart" uri="{C3380CC4-5D6E-409C-BE32-E72D297353CC}">
              <c16:uniqueId val="{00000002-9E7B-4E57-BE3A-C863EAA1B481}"/>
            </c:ext>
          </c:extLst>
        </c:ser>
        <c:dLbls>
          <c:showLegendKey val="0"/>
          <c:showVal val="0"/>
          <c:showCatName val="0"/>
          <c:showSerName val="0"/>
          <c:showPercent val="0"/>
          <c:showBubbleSize val="0"/>
        </c:dLbls>
        <c:gapWidth val="150"/>
        <c:overlap val="100"/>
        <c:axId val="438840920"/>
        <c:axId val="438840592"/>
      </c:barChart>
      <c:catAx>
        <c:axId val="438840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840592"/>
        <c:crosses val="autoZero"/>
        <c:auto val="1"/>
        <c:lblAlgn val="ctr"/>
        <c:lblOffset val="100"/>
        <c:noMultiLvlLbl val="0"/>
      </c:catAx>
      <c:valAx>
        <c:axId val="4388405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840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Sheet1!$B$2:$B$9</c:f>
              <c:numCache>
                <c:formatCode>General</c:formatCode>
                <c:ptCount val="8"/>
                <c:pt idx="0">
                  <c:v>1041</c:v>
                </c:pt>
                <c:pt idx="1">
                  <c:v>3346</c:v>
                </c:pt>
                <c:pt idx="2">
                  <c:v>3199</c:v>
                </c:pt>
                <c:pt idx="3">
                  <c:v>2023</c:v>
                </c:pt>
                <c:pt idx="4">
                  <c:v>149</c:v>
                </c:pt>
                <c:pt idx="5">
                  <c:v>1</c:v>
                </c:pt>
                <c:pt idx="6">
                  <c:v>0</c:v>
                </c:pt>
              </c:numCache>
            </c:numRef>
          </c:val>
          <c:extLst>
            <c:ext xmlns:c16="http://schemas.microsoft.com/office/drawing/2014/chart" uri="{C3380CC4-5D6E-409C-BE32-E72D297353CC}">
              <c16:uniqueId val="{00000000-8603-4F3D-8B5D-303A16386AFD}"/>
            </c:ext>
          </c:extLst>
        </c:ser>
        <c:ser>
          <c:idx val="1"/>
          <c:order val="1"/>
          <c:tx>
            <c:strRef>
              <c:f>Sheet1!$C$1</c:f>
              <c:strCache>
                <c:ptCount val="1"/>
                <c:pt idx="0">
                  <c:v>Videos</c:v>
                </c:pt>
              </c:strCache>
            </c:strRef>
          </c:tx>
          <c:spPr>
            <a:solidFill>
              <a:schemeClr val="accent2"/>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Sheet1!$C$2:$C$9</c:f>
              <c:numCache>
                <c:formatCode>General</c:formatCode>
                <c:ptCount val="8"/>
                <c:pt idx="0">
                  <c:v>141</c:v>
                </c:pt>
                <c:pt idx="1">
                  <c:v>42</c:v>
                </c:pt>
                <c:pt idx="2">
                  <c:v>331</c:v>
                </c:pt>
                <c:pt idx="3">
                  <c:v>71</c:v>
                </c:pt>
                <c:pt idx="4">
                  <c:v>129</c:v>
                </c:pt>
                <c:pt idx="5">
                  <c:v>84</c:v>
                </c:pt>
                <c:pt idx="6">
                  <c:v>0</c:v>
                </c:pt>
              </c:numCache>
            </c:numRef>
          </c:val>
          <c:extLst>
            <c:ext xmlns:c16="http://schemas.microsoft.com/office/drawing/2014/chart" uri="{C3380CC4-5D6E-409C-BE32-E72D297353CC}">
              <c16:uniqueId val="{00000001-8603-4F3D-8B5D-303A16386AFD}"/>
            </c:ext>
          </c:extLst>
        </c:ser>
        <c:ser>
          <c:idx val="2"/>
          <c:order val="2"/>
          <c:tx>
            <c:strRef>
              <c:f>Sheet1!$D$1</c:f>
              <c:strCache>
                <c:ptCount val="1"/>
                <c:pt idx="0">
                  <c:v>Carousels</c:v>
                </c:pt>
              </c:strCache>
            </c:strRef>
          </c:tx>
          <c:spPr>
            <a:solidFill>
              <a:schemeClr val="accent3"/>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Sheet1!$D$2:$D$9</c:f>
              <c:numCache>
                <c:formatCode>General</c:formatCode>
                <c:ptCount val="8"/>
                <c:pt idx="0">
                  <c:v>362</c:v>
                </c:pt>
                <c:pt idx="1">
                  <c:v>1975</c:v>
                </c:pt>
                <c:pt idx="2">
                  <c:v>2149</c:v>
                </c:pt>
                <c:pt idx="3">
                  <c:v>570</c:v>
                </c:pt>
                <c:pt idx="4">
                  <c:v>419</c:v>
                </c:pt>
                <c:pt idx="5">
                  <c:v>465</c:v>
                </c:pt>
                <c:pt idx="6">
                  <c:v>378</c:v>
                </c:pt>
              </c:numCache>
            </c:numRef>
          </c:val>
          <c:extLst>
            <c:ext xmlns:c16="http://schemas.microsoft.com/office/drawing/2014/chart" uri="{C3380CC4-5D6E-409C-BE32-E72D297353CC}">
              <c16:uniqueId val="{00000002-8603-4F3D-8B5D-303A16386AFD}"/>
            </c:ext>
          </c:extLst>
        </c:ser>
        <c:dLbls>
          <c:showLegendKey val="0"/>
          <c:showVal val="0"/>
          <c:showCatName val="0"/>
          <c:showSerName val="0"/>
          <c:showPercent val="0"/>
          <c:showBubbleSize val="0"/>
        </c:dLbls>
        <c:gapWidth val="150"/>
        <c:overlap val="100"/>
        <c:axId val="71868104"/>
        <c:axId val="71872368"/>
      </c:barChart>
      <c:catAx>
        <c:axId val="71868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872368"/>
        <c:crosses val="autoZero"/>
        <c:auto val="1"/>
        <c:lblAlgn val="ctr"/>
        <c:lblOffset val="100"/>
        <c:noMultiLvlLbl val="0"/>
      </c:catAx>
      <c:valAx>
        <c:axId val="718723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868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0.56348328377135204</c:v>
                </c:pt>
                <c:pt idx="1">
                  <c:v>0.58856494125495096</c:v>
                </c:pt>
                <c:pt idx="2">
                  <c:v>0.43785695672014002</c:v>
                </c:pt>
              </c:numCache>
            </c:numRef>
          </c:val>
          <c:extLst>
            <c:ext xmlns:c16="http://schemas.microsoft.com/office/drawing/2014/chart" uri="{C3380CC4-5D6E-409C-BE32-E72D297353CC}">
              <c16:uniqueId val="{00000000-A346-4172-89DC-012342B8FFB8}"/>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1.3945288986592099</c:v>
                </c:pt>
                <c:pt idx="1">
                  <c:v>0.54574349836930303</c:v>
                </c:pt>
                <c:pt idx="2">
                  <c:v>8.9139800921110998E-2</c:v>
                </c:pt>
              </c:numCache>
            </c:numRef>
          </c:val>
          <c:extLst>
            <c:ext xmlns:c16="http://schemas.microsoft.com/office/drawing/2014/chart" uri="{C3380CC4-5D6E-409C-BE32-E72D297353CC}">
              <c16:uniqueId val="{00000001-A346-4172-89DC-012342B8FFB8}"/>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0.75760385931335295</c:v>
                </c:pt>
                <c:pt idx="1">
                  <c:v>0.43032780400284898</c:v>
                </c:pt>
                <c:pt idx="2">
                  <c:v>0.46960792195972501</c:v>
                </c:pt>
              </c:numCache>
            </c:numRef>
          </c:val>
          <c:extLst>
            <c:ext xmlns:c16="http://schemas.microsoft.com/office/drawing/2014/chart" uri="{C3380CC4-5D6E-409C-BE32-E72D297353CC}">
              <c16:uniqueId val="{00000002-A346-4172-89DC-012342B8FFB8}"/>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0.63178810286907505</c:v>
                </c:pt>
                <c:pt idx="1">
                  <c:v>0.447111997320076</c:v>
                </c:pt>
                <c:pt idx="2">
                  <c:v>0.15696504764221</c:v>
                </c:pt>
              </c:numCache>
            </c:numRef>
          </c:val>
          <c:extLst>
            <c:ext xmlns:c16="http://schemas.microsoft.com/office/drawing/2014/chart" uri="{C3380CC4-5D6E-409C-BE32-E72D297353CC}">
              <c16:uniqueId val="{00000003-A346-4172-89DC-012342B8FFB8}"/>
            </c:ext>
          </c:extLst>
        </c:ser>
        <c:ser>
          <c:idx val="4"/>
          <c:order val="4"/>
          <c:tx>
            <c:strRef>
              <c:f>Sheet1!$F$1</c:f>
              <c:strCache>
                <c:ptCount val="1"/>
                <c:pt idx="0">
                  <c:v>meridabikes_ar</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1.2963958741730099</c:v>
                </c:pt>
                <c:pt idx="1">
                  <c:v>0.46231985741797998</c:v>
                </c:pt>
                <c:pt idx="2">
                  <c:v>0.66784134996604005</c:v>
                </c:pt>
              </c:numCache>
            </c:numRef>
          </c:val>
          <c:extLst>
            <c:ext xmlns:c16="http://schemas.microsoft.com/office/drawing/2014/chart" uri="{C3380CC4-5D6E-409C-BE32-E72D297353CC}">
              <c16:uniqueId val="{00000004-A346-4172-89DC-012342B8FFB8}"/>
            </c:ext>
          </c:extLst>
        </c:ser>
        <c:ser>
          <c:idx val="5"/>
          <c:order val="5"/>
          <c:tx>
            <c:strRef>
              <c:f>Sheet1!$G$1</c:f>
              <c:strCache>
                <c:ptCount val="1"/>
                <c:pt idx="0">
                  <c:v>giantargentina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0.39732526072021901</c:v>
                </c:pt>
                <c:pt idx="1">
                  <c:v>5.1350518640238003E-3</c:v>
                </c:pt>
                <c:pt idx="2">
                  <c:v>0.21535114939632</c:v>
                </c:pt>
              </c:numCache>
            </c:numRef>
          </c:val>
          <c:extLst>
            <c:ext xmlns:c16="http://schemas.microsoft.com/office/drawing/2014/chart" uri="{C3380CC4-5D6E-409C-BE32-E72D297353CC}">
              <c16:uniqueId val="{00000005-A346-4172-89DC-012342B8FFB8}"/>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4.7841518319632499</c:v>
                </c:pt>
                <c:pt idx="1">
                  <c:v>0</c:v>
                </c:pt>
                <c:pt idx="2">
                  <c:v>0</c:v>
                </c:pt>
              </c:numCache>
            </c:numRef>
          </c:val>
          <c:extLst>
            <c:ext xmlns:c16="http://schemas.microsoft.com/office/drawing/2014/chart" uri="{C3380CC4-5D6E-409C-BE32-E72D297353CC}">
              <c16:uniqueId val="{00000006-A346-4172-89DC-012342B8FFB8}"/>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Sheet1!$A$2:$A$4</c:f>
              <c:strCache>
                <c:ptCount val="3"/>
                <c:pt idx="0">
                  <c:v>Carousel</c:v>
                </c:pt>
                <c:pt idx="1">
                  <c:v>Image</c:v>
                </c:pt>
                <c:pt idx="2">
                  <c:v>Video</c:v>
                </c:pt>
              </c:strCache>
            </c:strRef>
          </c:cat>
          <c:val>
            <c:numRef>
              <c:f>Sheet1!$I$2:$I$4</c:f>
              <c:numCache>
                <c:formatCode>General</c:formatCode>
                <c:ptCount val="3"/>
                <c:pt idx="0">
                  <c:v>0</c:v>
                </c:pt>
                <c:pt idx="1">
                  <c:v>0</c:v>
                </c:pt>
                <c:pt idx="2">
                  <c:v>0</c:v>
                </c:pt>
              </c:numCache>
            </c:numRef>
          </c:val>
          <c:extLst>
            <c:ext xmlns:c16="http://schemas.microsoft.com/office/drawing/2014/chart" uri="{C3380CC4-5D6E-409C-BE32-E72D297353CC}">
              <c16:uniqueId val="{00000007-A346-4172-89DC-012342B8FFB8}"/>
            </c:ext>
          </c:extLst>
        </c:ser>
        <c:dLbls>
          <c:showLegendKey val="0"/>
          <c:showVal val="0"/>
          <c:showCatName val="0"/>
          <c:showSerName val="0"/>
          <c:showPercent val="0"/>
          <c:showBubbleSize val="0"/>
        </c:dLbls>
        <c:gapWidth val="219"/>
        <c:overlap val="-27"/>
        <c:axId val="71879912"/>
        <c:axId val="71880240"/>
      </c:barChart>
      <c:catAx>
        <c:axId val="71879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880240"/>
        <c:crosses val="autoZero"/>
        <c:auto val="1"/>
        <c:lblAlgn val="ctr"/>
        <c:lblOffset val="100"/>
        <c:noMultiLvlLbl val="0"/>
      </c:catAx>
      <c:valAx>
        <c:axId val="71880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879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Sheet1!$B$2:$B$9</c:f>
              <c:numCache>
                <c:formatCode>General</c:formatCode>
                <c:ptCount val="8"/>
                <c:pt idx="0">
                  <c:v>1515</c:v>
                </c:pt>
                <c:pt idx="1">
                  <c:v>5293</c:v>
                </c:pt>
                <c:pt idx="2">
                  <c:v>5604</c:v>
                </c:pt>
                <c:pt idx="3">
                  <c:v>2602</c:v>
                </c:pt>
                <c:pt idx="4">
                  <c:v>683</c:v>
                </c:pt>
                <c:pt idx="5">
                  <c:v>497</c:v>
                </c:pt>
                <c:pt idx="6">
                  <c:v>367</c:v>
                </c:pt>
              </c:numCache>
            </c:numRef>
          </c:val>
          <c:extLst>
            <c:ext xmlns:c16="http://schemas.microsoft.com/office/drawing/2014/chart" uri="{C3380CC4-5D6E-409C-BE32-E72D297353CC}">
              <c16:uniqueId val="{00000000-8270-4419-ABA2-D8C60E7D351A}"/>
            </c:ext>
          </c:extLst>
        </c:ser>
        <c:ser>
          <c:idx val="1"/>
          <c:order val="1"/>
          <c:tx>
            <c:strRef>
              <c:f>Sheet1!$C$1</c:f>
              <c:strCache>
                <c:ptCount val="1"/>
                <c:pt idx="0">
                  <c:v>Comments</c:v>
                </c:pt>
              </c:strCache>
            </c:strRef>
          </c:tx>
          <c:spPr>
            <a:solidFill>
              <a:schemeClr val="accent2"/>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Sheet1!$C$2:$C$9</c:f>
              <c:numCache>
                <c:formatCode>General</c:formatCode>
                <c:ptCount val="8"/>
                <c:pt idx="0">
                  <c:v>29</c:v>
                </c:pt>
                <c:pt idx="1">
                  <c:v>70</c:v>
                </c:pt>
                <c:pt idx="2">
                  <c:v>75</c:v>
                </c:pt>
                <c:pt idx="3">
                  <c:v>62</c:v>
                </c:pt>
                <c:pt idx="4">
                  <c:v>14</c:v>
                </c:pt>
                <c:pt idx="5">
                  <c:v>53</c:v>
                </c:pt>
                <c:pt idx="6">
                  <c:v>11</c:v>
                </c:pt>
              </c:numCache>
            </c:numRef>
          </c:val>
          <c:extLst>
            <c:ext xmlns:c16="http://schemas.microsoft.com/office/drawing/2014/chart" uri="{C3380CC4-5D6E-409C-BE32-E72D297353CC}">
              <c16:uniqueId val="{00000001-8270-4419-ABA2-D8C60E7D351A}"/>
            </c:ext>
          </c:extLst>
        </c:ser>
        <c:dLbls>
          <c:showLegendKey val="0"/>
          <c:showVal val="0"/>
          <c:showCatName val="0"/>
          <c:showSerName val="0"/>
          <c:showPercent val="0"/>
          <c:showBubbleSize val="0"/>
        </c:dLbls>
        <c:gapWidth val="150"/>
        <c:overlap val="100"/>
        <c:axId val="435408048"/>
        <c:axId val="435413624"/>
      </c:barChart>
      <c:catAx>
        <c:axId val="435408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13624"/>
        <c:crosses val="autoZero"/>
        <c:auto val="1"/>
        <c:lblAlgn val="ctr"/>
        <c:lblOffset val="100"/>
        <c:noMultiLvlLbl val="0"/>
      </c:catAx>
      <c:valAx>
        <c:axId val="4354136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08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B6E6C-80FC-4313-B0B5-B507FBD487CB}"/>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3A42A515-876C-4C62-9ABA-FCA97E9CD2C5}"/>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792310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DA65A-6065-405C-9A27-CE843B880F44}"/>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3AA8C275-E859-4689-AF39-049CB5991AC3}"/>
              </a:ext>
            </a:extLst>
          </p:cNvPr>
          <p:cNvGraphicFramePr>
            <a:graphicFrameLocks noGrp="1"/>
          </p:cNvGraphicFramePr>
          <p:nvPr>
            <p:ph type="tbl" sz="quarter" idx="13"/>
            <p:extLst>
              <p:ext uri="{D42A27DB-BD31-4B8C-83A1-F6EECF244321}">
                <p14:modId xmlns:p14="http://schemas.microsoft.com/office/powerpoint/2010/main" val="2303041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11086375"/>
                    </a:ext>
                  </a:extLst>
                </a:gridCol>
                <a:gridCol w="658368">
                  <a:extLst>
                    <a:ext uri="{9D8B030D-6E8A-4147-A177-3AD203B41FA5}">
                      <a16:colId xmlns:a16="http://schemas.microsoft.com/office/drawing/2014/main" val="2251708370"/>
                    </a:ext>
                  </a:extLst>
                </a:gridCol>
                <a:gridCol w="658368">
                  <a:extLst>
                    <a:ext uri="{9D8B030D-6E8A-4147-A177-3AD203B41FA5}">
                      <a16:colId xmlns:a16="http://schemas.microsoft.com/office/drawing/2014/main" val="3022978409"/>
                    </a:ext>
                  </a:extLst>
                </a:gridCol>
                <a:gridCol w="658368">
                  <a:extLst>
                    <a:ext uri="{9D8B030D-6E8A-4147-A177-3AD203B41FA5}">
                      <a16:colId xmlns:a16="http://schemas.microsoft.com/office/drawing/2014/main" val="1178846172"/>
                    </a:ext>
                  </a:extLst>
                </a:gridCol>
                <a:gridCol w="658368">
                  <a:extLst>
                    <a:ext uri="{9D8B030D-6E8A-4147-A177-3AD203B41FA5}">
                      <a16:colId xmlns:a16="http://schemas.microsoft.com/office/drawing/2014/main" val="625630945"/>
                    </a:ext>
                  </a:extLst>
                </a:gridCol>
                <a:gridCol w="658368">
                  <a:extLst>
                    <a:ext uri="{9D8B030D-6E8A-4147-A177-3AD203B41FA5}">
                      <a16:colId xmlns:a16="http://schemas.microsoft.com/office/drawing/2014/main" val="1301197463"/>
                    </a:ext>
                  </a:extLst>
                </a:gridCol>
                <a:gridCol w="658368">
                  <a:extLst>
                    <a:ext uri="{9D8B030D-6E8A-4147-A177-3AD203B41FA5}">
                      <a16:colId xmlns:a16="http://schemas.microsoft.com/office/drawing/2014/main" val="324997338"/>
                    </a:ext>
                  </a:extLst>
                </a:gridCol>
                <a:gridCol w="658368">
                  <a:extLst>
                    <a:ext uri="{9D8B030D-6E8A-4147-A177-3AD203B41FA5}">
                      <a16:colId xmlns:a16="http://schemas.microsoft.com/office/drawing/2014/main" val="670903265"/>
                    </a:ext>
                  </a:extLst>
                </a:gridCol>
                <a:gridCol w="658368">
                  <a:extLst>
                    <a:ext uri="{9D8B030D-6E8A-4147-A177-3AD203B41FA5}">
                      <a16:colId xmlns:a16="http://schemas.microsoft.com/office/drawing/2014/main" val="3767447229"/>
                    </a:ext>
                  </a:extLst>
                </a:gridCol>
                <a:gridCol w="658368">
                  <a:extLst>
                    <a:ext uri="{9D8B030D-6E8A-4147-A177-3AD203B41FA5}">
                      <a16:colId xmlns:a16="http://schemas.microsoft.com/office/drawing/2014/main" val="205478595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34504138"/>
                  </a:ext>
                </a:extLst>
              </a:tr>
              <a:tr h="370840">
                <a:tc>
                  <a:txBody>
                    <a:bodyPr/>
                    <a:lstStyle/>
                    <a:p>
                      <a:r>
                        <a:rPr lang="en-US" sz="1000"/>
                        <a:t>trekbicycleargentina</a:t>
                      </a:r>
                    </a:p>
                  </a:txBody>
                  <a:tcPr/>
                </a:tc>
                <a:tc>
                  <a:txBody>
                    <a:bodyPr/>
                    <a:lstStyle/>
                    <a:p>
                      <a:r>
                        <a:rPr lang="en-US" sz="1000"/>
                        <a:t>47319</a:t>
                      </a:r>
                    </a:p>
                  </a:txBody>
                  <a:tcPr/>
                </a:tc>
                <a:tc>
                  <a:txBody>
                    <a:bodyPr/>
                    <a:lstStyle/>
                    <a:p>
                      <a:r>
                        <a:rPr lang="en-US" sz="1000"/>
                        <a:t>293</a:t>
                      </a:r>
                    </a:p>
                  </a:txBody>
                  <a:tcPr/>
                </a:tc>
                <a:tc>
                  <a:txBody>
                    <a:bodyPr/>
                    <a:lstStyle/>
                    <a:p>
                      <a:r>
                        <a:rPr lang="en-US" sz="1000"/>
                        <a:t>13</a:t>
                      </a:r>
                    </a:p>
                  </a:txBody>
                  <a:tcPr/>
                </a:tc>
                <a:tc>
                  <a:txBody>
                    <a:bodyPr/>
                    <a:lstStyle/>
                    <a:p>
                      <a:r>
                        <a:rPr lang="en-US" sz="1000"/>
                        <a:t>3</a:t>
                      </a:r>
                    </a:p>
                  </a:txBody>
                  <a:tcPr/>
                </a:tc>
                <a:tc>
                  <a:txBody>
                    <a:bodyPr/>
                    <a:lstStyle/>
                    <a:p>
                      <a:r>
                        <a:rPr lang="en-US" sz="1000"/>
                        <a:t>1</a:t>
                      </a:r>
                    </a:p>
                  </a:txBody>
                  <a:tcPr/>
                </a:tc>
                <a:tc>
                  <a:txBody>
                    <a:bodyPr/>
                    <a:lstStyle/>
                    <a:p>
                      <a:r>
                        <a:rPr lang="en-US" sz="1000"/>
                        <a:t>17</a:t>
                      </a:r>
                    </a:p>
                  </a:txBody>
                  <a:tcPr/>
                </a:tc>
                <a:tc>
                  <a:txBody>
                    <a:bodyPr/>
                    <a:lstStyle/>
                    <a:p>
                      <a:r>
                        <a:rPr lang="en-US" sz="1000"/>
                        <a:t>5293</a:t>
                      </a:r>
                    </a:p>
                  </a:txBody>
                  <a:tcPr/>
                </a:tc>
                <a:tc>
                  <a:txBody>
                    <a:bodyPr/>
                    <a:lstStyle/>
                    <a:p>
                      <a:r>
                        <a:rPr lang="en-US" sz="1000"/>
                        <a:t>70</a:t>
                      </a:r>
                    </a:p>
                  </a:txBody>
                  <a:tcPr/>
                </a:tc>
                <a:tc>
                  <a:txBody>
                    <a:bodyPr/>
                    <a:lstStyle/>
                    <a:p>
                      <a:r>
                        <a:rPr lang="en-US" sz="1000"/>
                        <a:t>0.6688 %</a:t>
                      </a:r>
                    </a:p>
                  </a:txBody>
                  <a:tcPr/>
                </a:tc>
                <a:extLst>
                  <a:ext uri="{0D108BD9-81ED-4DB2-BD59-A6C34878D82A}">
                    <a16:rowId xmlns:a16="http://schemas.microsoft.com/office/drawing/2014/main" val="725779951"/>
                  </a:ext>
                </a:extLst>
              </a:tr>
              <a:tr h="370840">
                <a:tc>
                  <a:txBody>
                    <a:bodyPr/>
                    <a:lstStyle/>
                    <a:p>
                      <a:r>
                        <a:rPr lang="en-US" sz="1000"/>
                        <a:t>specialized_arg</a:t>
                      </a:r>
                    </a:p>
                  </a:txBody>
                  <a:tcPr/>
                </a:tc>
                <a:tc>
                  <a:txBody>
                    <a:bodyPr/>
                    <a:lstStyle/>
                    <a:p>
                      <a:r>
                        <a:rPr lang="en-US" sz="1000"/>
                        <a:t>45466</a:t>
                      </a:r>
                    </a:p>
                  </a:txBody>
                  <a:tcPr/>
                </a:tc>
                <a:tc>
                  <a:txBody>
                    <a:bodyPr/>
                    <a:lstStyle/>
                    <a:p>
                      <a:r>
                        <a:rPr lang="en-US" sz="1000"/>
                        <a:t>477</a:t>
                      </a:r>
                    </a:p>
                  </a:txBody>
                  <a:tcPr/>
                </a:tc>
                <a:tc>
                  <a:txBody>
                    <a:bodyPr/>
                    <a:lstStyle/>
                    <a:p>
                      <a:r>
                        <a:rPr lang="en-US" sz="1000"/>
                        <a:t>10</a:t>
                      </a:r>
                    </a:p>
                  </a:txBody>
                  <a:tcPr/>
                </a:tc>
                <a:tc>
                  <a:txBody>
                    <a:bodyPr/>
                    <a:lstStyle/>
                    <a:p>
                      <a:r>
                        <a:rPr lang="en-US" sz="1000"/>
                        <a:t>2</a:t>
                      </a:r>
                    </a:p>
                  </a:txBody>
                  <a:tcPr/>
                </a:tc>
                <a:tc>
                  <a:txBody>
                    <a:bodyPr/>
                    <a:lstStyle/>
                    <a:p>
                      <a:r>
                        <a:rPr lang="en-US" sz="1000"/>
                        <a:t>1</a:t>
                      </a:r>
                    </a:p>
                  </a:txBody>
                  <a:tcPr/>
                </a:tc>
                <a:tc>
                  <a:txBody>
                    <a:bodyPr/>
                    <a:lstStyle/>
                    <a:p>
                      <a:r>
                        <a:rPr lang="en-US" sz="1000"/>
                        <a:t>13</a:t>
                      </a:r>
                    </a:p>
                  </a:txBody>
                  <a:tcPr/>
                </a:tc>
                <a:tc>
                  <a:txBody>
                    <a:bodyPr/>
                    <a:lstStyle/>
                    <a:p>
                      <a:r>
                        <a:rPr lang="en-US" sz="1000"/>
                        <a:t>2602</a:t>
                      </a:r>
                    </a:p>
                  </a:txBody>
                  <a:tcPr/>
                </a:tc>
                <a:tc>
                  <a:txBody>
                    <a:bodyPr/>
                    <a:lstStyle/>
                    <a:p>
                      <a:r>
                        <a:rPr lang="en-US" sz="1000"/>
                        <a:t>62</a:t>
                      </a:r>
                    </a:p>
                  </a:txBody>
                  <a:tcPr/>
                </a:tc>
                <a:tc>
                  <a:txBody>
                    <a:bodyPr/>
                    <a:lstStyle/>
                    <a:p>
                      <a:r>
                        <a:rPr lang="en-US" sz="1000"/>
                        <a:t>0.4531 %</a:t>
                      </a:r>
                    </a:p>
                  </a:txBody>
                  <a:tcPr/>
                </a:tc>
                <a:extLst>
                  <a:ext uri="{0D108BD9-81ED-4DB2-BD59-A6C34878D82A}">
                    <a16:rowId xmlns:a16="http://schemas.microsoft.com/office/drawing/2014/main" val="1335105840"/>
                  </a:ext>
                </a:extLst>
              </a:tr>
              <a:tr h="370840">
                <a:tc>
                  <a:txBody>
                    <a:bodyPr/>
                    <a:lstStyle/>
                    <a:p>
                      <a:r>
                        <a:rPr lang="en-US" sz="1000"/>
                        <a:t>scottsportsargentina</a:t>
                      </a:r>
                    </a:p>
                  </a:txBody>
                  <a:tcPr/>
                </a:tc>
                <a:tc>
                  <a:txBody>
                    <a:bodyPr/>
                    <a:lstStyle/>
                    <a:p>
                      <a:r>
                        <a:rPr lang="en-US" sz="1000"/>
                        <a:t>35693</a:t>
                      </a:r>
                    </a:p>
                  </a:txBody>
                  <a:tcPr/>
                </a:tc>
                <a:tc>
                  <a:txBody>
                    <a:bodyPr/>
                    <a:lstStyle/>
                    <a:p>
                      <a:r>
                        <a:rPr lang="en-US" sz="1000"/>
                        <a:t>547</a:t>
                      </a:r>
                    </a:p>
                  </a:txBody>
                  <a:tcPr/>
                </a:tc>
                <a:tc>
                  <a:txBody>
                    <a:bodyPr/>
                    <a:lstStyle/>
                    <a:p>
                      <a:r>
                        <a:rPr lang="en-US" sz="1000"/>
                        <a:t>21</a:t>
                      </a:r>
                    </a:p>
                  </a:txBody>
                  <a:tcPr/>
                </a:tc>
                <a:tc>
                  <a:txBody>
                    <a:bodyPr/>
                    <a:lstStyle/>
                    <a:p>
                      <a:r>
                        <a:rPr lang="en-US" sz="1000"/>
                        <a:t>8</a:t>
                      </a:r>
                    </a:p>
                  </a:txBody>
                  <a:tcPr/>
                </a:tc>
                <a:tc>
                  <a:txBody>
                    <a:bodyPr/>
                    <a:lstStyle/>
                    <a:p>
                      <a:r>
                        <a:rPr lang="en-US" sz="1000"/>
                        <a:t>2</a:t>
                      </a:r>
                    </a:p>
                  </a:txBody>
                  <a:tcPr/>
                </a:tc>
                <a:tc>
                  <a:txBody>
                    <a:bodyPr/>
                    <a:lstStyle/>
                    <a:p>
                      <a:r>
                        <a:rPr lang="en-US" sz="1000"/>
                        <a:t>31</a:t>
                      </a:r>
                    </a:p>
                  </a:txBody>
                  <a:tcPr/>
                </a:tc>
                <a:tc>
                  <a:txBody>
                    <a:bodyPr/>
                    <a:lstStyle/>
                    <a:p>
                      <a:r>
                        <a:rPr lang="en-US" sz="1000"/>
                        <a:t>5604</a:t>
                      </a:r>
                    </a:p>
                  </a:txBody>
                  <a:tcPr/>
                </a:tc>
                <a:tc>
                  <a:txBody>
                    <a:bodyPr/>
                    <a:lstStyle/>
                    <a:p>
                      <a:r>
                        <a:rPr lang="en-US" sz="1000"/>
                        <a:t>75</a:t>
                      </a:r>
                    </a:p>
                  </a:txBody>
                  <a:tcPr/>
                </a:tc>
                <a:tc>
                  <a:txBody>
                    <a:bodyPr/>
                    <a:lstStyle/>
                    <a:p>
                      <a:r>
                        <a:rPr lang="en-US" sz="1000"/>
                        <a:t>0.5172 %</a:t>
                      </a:r>
                    </a:p>
                  </a:txBody>
                  <a:tcPr/>
                </a:tc>
                <a:extLst>
                  <a:ext uri="{0D108BD9-81ED-4DB2-BD59-A6C34878D82A}">
                    <a16:rowId xmlns:a16="http://schemas.microsoft.com/office/drawing/2014/main" val="2715698664"/>
                  </a:ext>
                </a:extLst>
              </a:tr>
              <a:tr h="370840">
                <a:tc>
                  <a:txBody>
                    <a:bodyPr/>
                    <a:lstStyle/>
                    <a:p>
                      <a:r>
                        <a:rPr lang="en-US" sz="1000"/>
                        <a:t>giantargentina</a:t>
                      </a:r>
                    </a:p>
                  </a:txBody>
                  <a:tcPr/>
                </a:tc>
                <a:tc>
                  <a:txBody>
                    <a:bodyPr/>
                    <a:lstStyle/>
                    <a:p>
                      <a:r>
                        <a:rPr lang="en-US" sz="1000"/>
                        <a:t>19602</a:t>
                      </a:r>
                    </a:p>
                  </a:txBody>
                  <a:tcPr/>
                </a:tc>
                <a:tc>
                  <a:txBody>
                    <a:bodyPr/>
                    <a:lstStyle/>
                    <a:p>
                      <a:r>
                        <a:rPr lang="en-US" sz="1000"/>
                        <a:t>190</a:t>
                      </a:r>
                    </a:p>
                  </a:txBody>
                  <a:tcPr/>
                </a:tc>
                <a:tc>
                  <a:txBody>
                    <a:bodyPr/>
                    <a:lstStyle/>
                    <a:p>
                      <a:r>
                        <a:rPr lang="en-US" sz="1000"/>
                        <a:t>1</a:t>
                      </a:r>
                    </a:p>
                  </a:txBody>
                  <a:tcPr/>
                </a:tc>
                <a:tc>
                  <a:txBody>
                    <a:bodyPr/>
                    <a:lstStyle/>
                    <a:p>
                      <a:r>
                        <a:rPr lang="en-US" sz="1000"/>
                        <a:t>6</a:t>
                      </a:r>
                    </a:p>
                  </a:txBody>
                  <a:tcPr/>
                </a:tc>
                <a:tc>
                  <a:txBody>
                    <a:bodyPr/>
                    <a:lstStyle/>
                    <a:p>
                      <a:r>
                        <a:rPr lang="en-US" sz="1000"/>
                        <a:t>2</a:t>
                      </a:r>
                    </a:p>
                  </a:txBody>
                  <a:tcPr/>
                </a:tc>
                <a:tc>
                  <a:txBody>
                    <a:bodyPr/>
                    <a:lstStyle/>
                    <a:p>
                      <a:r>
                        <a:rPr lang="en-US" sz="1000"/>
                        <a:t>9</a:t>
                      </a:r>
                    </a:p>
                  </a:txBody>
                  <a:tcPr/>
                </a:tc>
                <a:tc>
                  <a:txBody>
                    <a:bodyPr/>
                    <a:lstStyle/>
                    <a:p>
                      <a:r>
                        <a:rPr lang="en-US" sz="1000"/>
                        <a:t>497</a:t>
                      </a:r>
                    </a:p>
                  </a:txBody>
                  <a:tcPr/>
                </a:tc>
                <a:tc>
                  <a:txBody>
                    <a:bodyPr/>
                    <a:lstStyle/>
                    <a:p>
                      <a:r>
                        <a:rPr lang="en-US" sz="1000"/>
                        <a:t>53</a:t>
                      </a:r>
                    </a:p>
                  </a:txBody>
                  <a:tcPr/>
                </a:tc>
                <a:tc>
                  <a:txBody>
                    <a:bodyPr/>
                    <a:lstStyle/>
                    <a:p>
                      <a:r>
                        <a:rPr lang="en-US" sz="1000"/>
                        <a:t>0.3133 %</a:t>
                      </a:r>
                    </a:p>
                  </a:txBody>
                  <a:tcPr/>
                </a:tc>
                <a:extLst>
                  <a:ext uri="{0D108BD9-81ED-4DB2-BD59-A6C34878D82A}">
                    <a16:rowId xmlns:a16="http://schemas.microsoft.com/office/drawing/2014/main" val="793487693"/>
                  </a:ext>
                </a:extLst>
              </a:tr>
              <a:tr h="370840">
                <a:tc>
                  <a:txBody>
                    <a:bodyPr/>
                    <a:lstStyle/>
                    <a:p>
                      <a:r>
                        <a:rPr lang="en-US" sz="1000"/>
                        <a:t>orbea.argentina</a:t>
                      </a:r>
                    </a:p>
                  </a:txBody>
                  <a:tcPr/>
                </a:tc>
                <a:tc>
                  <a:txBody>
                    <a:bodyPr/>
                    <a:lstStyle/>
                    <a:p>
                      <a:r>
                        <a:rPr lang="en-US" sz="1000"/>
                        <a:t>18861</a:t>
                      </a:r>
                    </a:p>
                  </a:txBody>
                  <a:tcPr/>
                </a:tc>
                <a:tc>
                  <a:txBody>
                    <a:bodyPr/>
                    <a:lstStyle/>
                    <a:p>
                      <a:r>
                        <a:rPr lang="en-US" sz="1000"/>
                        <a:t>-37</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899251762"/>
                  </a:ext>
                </a:extLst>
              </a:tr>
              <a:tr h="370840">
                <a:tc>
                  <a:txBody>
                    <a:bodyPr/>
                    <a:lstStyle/>
                    <a:p>
                      <a:r>
                        <a:rPr lang="en-US" sz="1000"/>
                        <a:t>cannondale.argentina</a:t>
                      </a:r>
                    </a:p>
                  </a:txBody>
                  <a:tcPr/>
                </a:tc>
                <a:tc>
                  <a:txBody>
                    <a:bodyPr/>
                    <a:lstStyle/>
                    <a:p>
                      <a:r>
                        <a:rPr lang="en-US" sz="1000"/>
                        <a:t>16107</a:t>
                      </a:r>
                    </a:p>
                  </a:txBody>
                  <a:tcPr/>
                </a:tc>
                <a:tc>
                  <a:txBody>
                    <a:bodyPr/>
                    <a:lstStyle/>
                    <a:p>
                      <a:r>
                        <a:rPr lang="en-US" sz="1000"/>
                        <a:t>74</a:t>
                      </a:r>
                    </a:p>
                  </a:txBody>
                  <a:tcPr/>
                </a:tc>
                <a:tc>
                  <a:txBody>
                    <a:bodyPr/>
                    <a:lstStyle/>
                    <a:p>
                      <a:r>
                        <a:rPr lang="en-US" sz="1000"/>
                        <a:t>11</a:t>
                      </a:r>
                    </a:p>
                  </a:txBody>
                  <a:tcPr/>
                </a:tc>
                <a:tc>
                  <a:txBody>
                    <a:bodyPr/>
                    <a:lstStyle/>
                    <a:p>
                      <a:r>
                        <a:rPr lang="en-US" sz="1000"/>
                        <a:t>4</a:t>
                      </a:r>
                    </a:p>
                  </a:txBody>
                  <a:tcPr/>
                </a:tc>
                <a:tc>
                  <a:txBody>
                    <a:bodyPr/>
                    <a:lstStyle/>
                    <a:p>
                      <a:r>
                        <a:rPr lang="en-US" sz="1000"/>
                        <a:t>2</a:t>
                      </a:r>
                    </a:p>
                  </a:txBody>
                  <a:tcPr/>
                </a:tc>
                <a:tc>
                  <a:txBody>
                    <a:bodyPr/>
                    <a:lstStyle/>
                    <a:p>
                      <a:r>
                        <a:rPr lang="en-US" sz="1000"/>
                        <a:t>17</a:t>
                      </a:r>
                    </a:p>
                  </a:txBody>
                  <a:tcPr/>
                </a:tc>
                <a:tc>
                  <a:txBody>
                    <a:bodyPr/>
                    <a:lstStyle/>
                    <a:p>
                      <a:r>
                        <a:rPr lang="en-US" sz="1000"/>
                        <a:t>1515</a:t>
                      </a:r>
                    </a:p>
                  </a:txBody>
                  <a:tcPr/>
                </a:tc>
                <a:tc>
                  <a:txBody>
                    <a:bodyPr/>
                    <a:lstStyle/>
                    <a:p>
                      <a:r>
                        <a:rPr lang="en-US" sz="1000"/>
                        <a:t>29</a:t>
                      </a:r>
                    </a:p>
                  </a:txBody>
                  <a:tcPr/>
                </a:tc>
                <a:tc>
                  <a:txBody>
                    <a:bodyPr/>
                    <a:lstStyle/>
                    <a:p>
                      <a:r>
                        <a:rPr lang="en-US" sz="1000"/>
                        <a:t>0.5652 %</a:t>
                      </a:r>
                    </a:p>
                  </a:txBody>
                  <a:tcPr/>
                </a:tc>
                <a:extLst>
                  <a:ext uri="{0D108BD9-81ED-4DB2-BD59-A6C34878D82A}">
                    <a16:rowId xmlns:a16="http://schemas.microsoft.com/office/drawing/2014/main" val="648062738"/>
                  </a:ext>
                </a:extLst>
              </a:tr>
              <a:tr h="370840">
                <a:tc>
                  <a:txBody>
                    <a:bodyPr/>
                    <a:lstStyle/>
                    <a:p>
                      <a:r>
                        <a:rPr lang="en-US" sz="1000"/>
                        <a:t>meridabikes_ar</a:t>
                      </a:r>
                    </a:p>
                  </a:txBody>
                  <a:tcPr/>
                </a:tc>
                <a:tc>
                  <a:txBody>
                    <a:bodyPr/>
                    <a:lstStyle/>
                    <a:p>
                      <a:r>
                        <a:rPr lang="en-US" sz="1000"/>
                        <a:t>6498</a:t>
                      </a:r>
                    </a:p>
                  </a:txBody>
                  <a:tcPr/>
                </a:tc>
                <a:tc>
                  <a:txBody>
                    <a:bodyPr/>
                    <a:lstStyle/>
                    <a:p>
                      <a:r>
                        <a:rPr lang="en-US" sz="1000"/>
                        <a:t>75</a:t>
                      </a:r>
                    </a:p>
                  </a:txBody>
                  <a:tcPr/>
                </a:tc>
                <a:tc>
                  <a:txBody>
                    <a:bodyPr/>
                    <a:lstStyle/>
                    <a:p>
                      <a:r>
                        <a:rPr lang="en-US" sz="1000"/>
                        <a:t>5</a:t>
                      </a:r>
                    </a:p>
                  </a:txBody>
                  <a:tcPr/>
                </a:tc>
                <a:tc>
                  <a:txBody>
                    <a:bodyPr/>
                    <a:lstStyle/>
                    <a:p>
                      <a:r>
                        <a:rPr lang="en-US" sz="1000"/>
                        <a:t>5</a:t>
                      </a:r>
                    </a:p>
                  </a:txBody>
                  <a:tcPr/>
                </a:tc>
                <a:tc>
                  <a:txBody>
                    <a:bodyPr/>
                    <a:lstStyle/>
                    <a:p>
                      <a:r>
                        <a:rPr lang="en-US" sz="1000"/>
                        <a:t>3</a:t>
                      </a:r>
                    </a:p>
                  </a:txBody>
                  <a:tcPr/>
                </a:tc>
                <a:tc>
                  <a:txBody>
                    <a:bodyPr/>
                    <a:lstStyle/>
                    <a:p>
                      <a:r>
                        <a:rPr lang="en-US" sz="1000"/>
                        <a:t>13</a:t>
                      </a:r>
                    </a:p>
                  </a:txBody>
                  <a:tcPr/>
                </a:tc>
                <a:tc>
                  <a:txBody>
                    <a:bodyPr/>
                    <a:lstStyle/>
                    <a:p>
                      <a:r>
                        <a:rPr lang="en-US" sz="1000"/>
                        <a:t>683</a:t>
                      </a:r>
                    </a:p>
                  </a:txBody>
                  <a:tcPr/>
                </a:tc>
                <a:tc>
                  <a:txBody>
                    <a:bodyPr/>
                    <a:lstStyle/>
                    <a:p>
                      <a:r>
                        <a:rPr lang="en-US" sz="1000"/>
                        <a:t>14</a:t>
                      </a:r>
                    </a:p>
                  </a:txBody>
                  <a:tcPr/>
                </a:tc>
                <a:tc>
                  <a:txBody>
                    <a:bodyPr/>
                    <a:lstStyle/>
                    <a:p>
                      <a:r>
                        <a:rPr lang="en-US" sz="1000"/>
                        <a:t>0.8300 %</a:t>
                      </a:r>
                    </a:p>
                  </a:txBody>
                  <a:tcPr/>
                </a:tc>
                <a:extLst>
                  <a:ext uri="{0D108BD9-81ED-4DB2-BD59-A6C34878D82A}">
                    <a16:rowId xmlns:a16="http://schemas.microsoft.com/office/drawing/2014/main" val="1557445878"/>
                  </a:ext>
                </a:extLst>
              </a:tr>
              <a:tr h="370840">
                <a:tc>
                  <a:txBody>
                    <a:bodyPr/>
                    <a:lstStyle/>
                    <a:p>
                      <a:r>
                        <a:rPr lang="en-US" sz="1000"/>
                        <a:t>cervelo_argentina</a:t>
                      </a:r>
                    </a:p>
                  </a:txBody>
                  <a:tcPr/>
                </a:tc>
                <a:tc>
                  <a:txBody>
                    <a:bodyPr/>
                    <a:lstStyle/>
                    <a:p>
                      <a:r>
                        <a:rPr lang="en-US" sz="1000"/>
                        <a:t>3974</a:t>
                      </a:r>
                    </a:p>
                  </a:txBody>
                  <a:tcPr/>
                </a:tc>
                <a:tc>
                  <a:txBody>
                    <a:bodyPr/>
                    <a:lstStyle/>
                    <a:p>
                      <a:r>
                        <a:rPr lang="en-US" sz="1000"/>
                        <a:t>157</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367</a:t>
                      </a:r>
                    </a:p>
                  </a:txBody>
                  <a:tcPr/>
                </a:tc>
                <a:tc>
                  <a:txBody>
                    <a:bodyPr/>
                    <a:lstStyle/>
                    <a:p>
                      <a:r>
                        <a:rPr lang="en-US" sz="1000"/>
                        <a:t>11</a:t>
                      </a:r>
                    </a:p>
                  </a:txBody>
                  <a:tcPr/>
                </a:tc>
                <a:tc>
                  <a:txBody>
                    <a:bodyPr/>
                    <a:lstStyle/>
                    <a:p>
                      <a:r>
                        <a:rPr lang="en-US" sz="1000"/>
                        <a:t>4.8524 %</a:t>
                      </a:r>
                    </a:p>
                  </a:txBody>
                  <a:tcPr/>
                </a:tc>
                <a:extLst>
                  <a:ext uri="{0D108BD9-81ED-4DB2-BD59-A6C34878D82A}">
                    <a16:rowId xmlns:a16="http://schemas.microsoft.com/office/drawing/2014/main" val="1758907444"/>
                  </a:ext>
                </a:extLst>
              </a:tr>
            </a:tbl>
          </a:graphicData>
        </a:graphic>
      </p:graphicFrame>
      <p:sp>
        <p:nvSpPr>
          <p:cNvPr id="4" name="Text Placeholder 3">
            <a:extLst>
              <a:ext uri="{FF2B5EF4-FFF2-40B4-BE49-F238E27FC236}">
                <a16:creationId xmlns:a16="http://schemas.microsoft.com/office/drawing/2014/main" id="{912816D2-19C4-4405-B8E3-92061C14EF88}"/>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8792683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F912F-D305-4CD6-9908-FDF85C8B185D}"/>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EB21498E-ED3A-44AB-A2CA-C798B75D57FB}"/>
              </a:ext>
            </a:extLst>
          </p:cNvPr>
          <p:cNvGraphicFramePr>
            <a:graphicFrameLocks noGrp="1"/>
          </p:cNvGraphicFramePr>
          <p:nvPr>
            <p:ph type="chart" sz="quarter" idx="13"/>
            <p:extLst>
              <p:ext uri="{D42A27DB-BD31-4B8C-83A1-F6EECF244321}">
                <p14:modId xmlns:p14="http://schemas.microsoft.com/office/powerpoint/2010/main" val="3792355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8DFF41-97CD-4A05-BCFE-F21B44ED19E2}"/>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E4EE4D7B-4C95-4F5F-BF75-48327D0AB7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8559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DD0E1-2E64-423B-9691-11D773F8D579}"/>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EA8D4EA9-DB9F-4682-B0C5-EE717765AD2D}"/>
              </a:ext>
            </a:extLst>
          </p:cNvPr>
          <p:cNvGraphicFramePr>
            <a:graphicFrameLocks noGrp="1"/>
          </p:cNvGraphicFramePr>
          <p:nvPr>
            <p:ph type="chart" sz="quarter" idx="13"/>
            <p:extLst>
              <p:ext uri="{D42A27DB-BD31-4B8C-83A1-F6EECF244321}">
                <p14:modId xmlns:p14="http://schemas.microsoft.com/office/powerpoint/2010/main" val="22950652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5FFDF8-2BEA-451D-9DB1-6B0D567E5AD4}"/>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73331E04-0D17-4C6E-A762-0C71992F1F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58466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4A6F8-044E-4D26-8568-30A8E15BAE50}"/>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66D8F299-CE38-4269-BF61-E178ECE123DB}"/>
              </a:ext>
            </a:extLst>
          </p:cNvPr>
          <p:cNvGraphicFramePr>
            <a:graphicFrameLocks noGrp="1"/>
          </p:cNvGraphicFramePr>
          <p:nvPr>
            <p:ph type="chart" sz="quarter" idx="13"/>
            <p:extLst>
              <p:ext uri="{D42A27DB-BD31-4B8C-83A1-F6EECF244321}">
                <p14:modId xmlns:p14="http://schemas.microsoft.com/office/powerpoint/2010/main" val="10695300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FB474D-0606-44E8-B6C8-C05057BF53D5}"/>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D534062B-A316-44FC-8ECA-1F9266C5E2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45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9BA79-1497-4E1F-B9BF-BB11874A9F09}"/>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FE57057F-0A39-4629-9C8D-962869F15D8B}"/>
              </a:ext>
            </a:extLst>
          </p:cNvPr>
          <p:cNvGraphicFramePr>
            <a:graphicFrameLocks noGrp="1"/>
          </p:cNvGraphicFramePr>
          <p:nvPr>
            <p:ph type="chart" sz="quarter" idx="13"/>
            <p:extLst>
              <p:ext uri="{D42A27DB-BD31-4B8C-83A1-F6EECF244321}">
                <p14:modId xmlns:p14="http://schemas.microsoft.com/office/powerpoint/2010/main" val="15807521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12A537-5EE9-4325-B3E6-22B9A0AC5109}"/>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D35A0C1E-2672-4186-9BE6-2B5B9E5BBD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3360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77EA3-4147-45A4-8372-3FA390B6755C}"/>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5ED93AE7-70B6-4AB0-B078-88590452EF8E}"/>
              </a:ext>
            </a:extLst>
          </p:cNvPr>
          <p:cNvGraphicFramePr>
            <a:graphicFrameLocks noGrp="1"/>
          </p:cNvGraphicFramePr>
          <p:nvPr>
            <p:ph type="chart" sz="quarter" idx="13"/>
            <p:extLst>
              <p:ext uri="{D42A27DB-BD31-4B8C-83A1-F6EECF244321}">
                <p14:modId xmlns:p14="http://schemas.microsoft.com/office/powerpoint/2010/main" val="14399119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A4678B-2AF8-4CF4-A4B6-3FDC94528635}"/>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7D3A3327-4F6A-4473-8FB2-EDDA5DF703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981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9261A-00C5-470F-A669-642984C4B817}"/>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CE37F4C7-8728-4703-89FD-FBC1A13326BD}"/>
              </a:ext>
            </a:extLst>
          </p:cNvPr>
          <p:cNvGraphicFramePr>
            <a:graphicFrameLocks noGrp="1"/>
          </p:cNvGraphicFramePr>
          <p:nvPr>
            <p:ph type="chart" sz="quarter" idx="13"/>
            <p:extLst>
              <p:ext uri="{D42A27DB-BD31-4B8C-83A1-F6EECF244321}">
                <p14:modId xmlns:p14="http://schemas.microsoft.com/office/powerpoint/2010/main" val="27901229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A93F21-BECD-430A-8426-60C2086AB0A9}"/>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827B0093-9986-41A8-BC18-D3F1781D57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6724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492D1-DB01-4D8C-A3AA-2EB971A54876}"/>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21BCB9DC-92D6-4520-87B2-C492E92A08F9}"/>
              </a:ext>
            </a:extLst>
          </p:cNvPr>
          <p:cNvGraphicFramePr>
            <a:graphicFrameLocks noGrp="1"/>
          </p:cNvGraphicFramePr>
          <p:nvPr>
            <p:ph type="chart" sz="quarter" idx="13"/>
            <p:extLst>
              <p:ext uri="{D42A27DB-BD31-4B8C-83A1-F6EECF244321}">
                <p14:modId xmlns:p14="http://schemas.microsoft.com/office/powerpoint/2010/main" val="4039694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9E1E1E-75F9-40B9-9024-0F26A9550967}"/>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C1628723-14EF-4970-9C7D-BF5CBE4BEF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3993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5FE53-A3F0-4644-86AD-969B8834F8B0}"/>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91B2832B-8232-4D67-B828-E7D426B409B8}"/>
              </a:ext>
            </a:extLst>
          </p:cNvPr>
          <p:cNvGraphicFramePr>
            <a:graphicFrameLocks noGrp="1"/>
          </p:cNvGraphicFramePr>
          <p:nvPr>
            <p:ph type="chart" sz="quarter" idx="13"/>
            <p:extLst>
              <p:ext uri="{D42A27DB-BD31-4B8C-83A1-F6EECF244321}">
                <p14:modId xmlns:p14="http://schemas.microsoft.com/office/powerpoint/2010/main" val="40113034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99BE1E-723F-423B-BE81-64504BE66241}"/>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EF6E9543-7A30-46AE-B818-15726AD162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2430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BDB06-34CF-45CF-B2AD-97F33DA4CB88}"/>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E881C0A9-6F53-491A-B93D-7CDA3623C27D}"/>
              </a:ext>
            </a:extLst>
          </p:cNvPr>
          <p:cNvGraphicFramePr>
            <a:graphicFrameLocks noGrp="1"/>
          </p:cNvGraphicFramePr>
          <p:nvPr>
            <p:ph type="chart" sz="quarter" idx="13"/>
            <p:extLst>
              <p:ext uri="{D42A27DB-BD31-4B8C-83A1-F6EECF244321}">
                <p14:modId xmlns:p14="http://schemas.microsoft.com/office/powerpoint/2010/main" val="35394085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008661-AE54-48FE-AEF2-D15CB4636AAE}"/>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1C9098F1-221C-4442-9197-AC2DA60C08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79233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73D69-B0FE-4624-BC54-C2104A06BA5C}"/>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AD16FD1D-4089-4EBE-9A62-654DA8D8BF66}"/>
              </a:ext>
            </a:extLst>
          </p:cNvPr>
          <p:cNvGraphicFramePr>
            <a:graphicFrameLocks noGrp="1"/>
          </p:cNvGraphicFramePr>
          <p:nvPr>
            <p:ph type="chart" sz="quarter" idx="13"/>
            <p:extLst>
              <p:ext uri="{D42A27DB-BD31-4B8C-83A1-F6EECF244321}">
                <p14:modId xmlns:p14="http://schemas.microsoft.com/office/powerpoint/2010/main" val="17435675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2B8A2E-CCEC-4CFC-9468-3FB275909302}"/>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F2F8FE72-2FB0-4563-BF05-CDA27A7A10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24438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5B8B1-E549-43BC-9197-2EDA33CB00FF}"/>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282E2E71-F7C1-46CB-AE02-E099AD934430}"/>
              </a:ext>
            </a:extLst>
          </p:cNvPr>
          <p:cNvGraphicFramePr>
            <a:graphicFrameLocks noGrp="1"/>
          </p:cNvGraphicFramePr>
          <p:nvPr>
            <p:ph type="chart" sz="quarter" idx="13"/>
            <p:extLst>
              <p:ext uri="{D42A27DB-BD31-4B8C-83A1-F6EECF244321}">
                <p14:modId xmlns:p14="http://schemas.microsoft.com/office/powerpoint/2010/main" val="3216502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7FC603-C7B5-4864-93DB-743B28B36AE1}"/>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7E89EA8F-6810-411A-B656-D57B357AB5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68609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BE75E-9ACC-4E60-9DBB-B26F9BE2C38D}"/>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2535006D-88E3-4DCC-A8C0-FF77044BE3C9}"/>
              </a:ext>
            </a:extLst>
          </p:cNvPr>
          <p:cNvGraphicFramePr>
            <a:graphicFrameLocks noGrp="1"/>
          </p:cNvGraphicFramePr>
          <p:nvPr>
            <p:ph type="chart" sz="quarter" idx="13"/>
            <p:extLst>
              <p:ext uri="{D42A27DB-BD31-4B8C-83A1-F6EECF244321}">
                <p14:modId xmlns:p14="http://schemas.microsoft.com/office/powerpoint/2010/main" val="3857037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922A74-359A-44C9-884E-F608A7940FFA}"/>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F3FF079C-39AD-4F77-804B-4791E1003D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4375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7C2F5-33B6-4E29-9AB7-63E727E8566C}"/>
              </a:ext>
            </a:extLst>
          </p:cNvPr>
          <p:cNvSpPr>
            <a:spLocks noGrp="1"/>
          </p:cNvSpPr>
          <p:nvPr>
            <p:ph type="title"/>
          </p:nvPr>
        </p:nvSpPr>
        <p:spPr/>
        <p:txBody>
          <a:bodyPr/>
          <a:lstStyle/>
          <a:p>
            <a:r>
              <a:rPr lang="en-US"/>
              <a:t>Instagram Hashtag Detection | Scott - 1 of 2</a:t>
            </a:r>
          </a:p>
        </p:txBody>
      </p:sp>
      <p:graphicFrame>
        <p:nvGraphicFramePr>
          <p:cNvPr id="5" name="Table Placeholder 4">
            <a:extLst>
              <a:ext uri="{FF2B5EF4-FFF2-40B4-BE49-F238E27FC236}">
                <a16:creationId xmlns:a16="http://schemas.microsoft.com/office/drawing/2014/main" id="{B7BBE04B-70C0-4D8E-BDA8-663FAE4A9F85}"/>
              </a:ext>
            </a:extLst>
          </p:cNvPr>
          <p:cNvGraphicFramePr>
            <a:graphicFrameLocks noGrp="1"/>
          </p:cNvGraphicFramePr>
          <p:nvPr>
            <p:ph type="tbl" sz="quarter" idx="13"/>
            <p:extLst>
              <p:ext uri="{D42A27DB-BD31-4B8C-83A1-F6EECF244321}">
                <p14:modId xmlns:p14="http://schemas.microsoft.com/office/powerpoint/2010/main" val="1523322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19825852"/>
                    </a:ext>
                  </a:extLst>
                </a:gridCol>
                <a:gridCol w="1399032">
                  <a:extLst>
                    <a:ext uri="{9D8B030D-6E8A-4147-A177-3AD203B41FA5}">
                      <a16:colId xmlns:a16="http://schemas.microsoft.com/office/drawing/2014/main" val="2625772127"/>
                    </a:ext>
                  </a:extLst>
                </a:gridCol>
                <a:gridCol w="1399032">
                  <a:extLst>
                    <a:ext uri="{9D8B030D-6E8A-4147-A177-3AD203B41FA5}">
                      <a16:colId xmlns:a16="http://schemas.microsoft.com/office/drawing/2014/main" val="982844605"/>
                    </a:ext>
                  </a:extLst>
                </a:gridCol>
                <a:gridCol w="1399032">
                  <a:extLst>
                    <a:ext uri="{9D8B030D-6E8A-4147-A177-3AD203B41FA5}">
                      <a16:colId xmlns:a16="http://schemas.microsoft.com/office/drawing/2014/main" val="2915248741"/>
                    </a:ext>
                  </a:extLst>
                </a:gridCol>
                <a:gridCol w="1399032">
                  <a:extLst>
                    <a:ext uri="{9D8B030D-6E8A-4147-A177-3AD203B41FA5}">
                      <a16:colId xmlns:a16="http://schemas.microsoft.com/office/drawing/2014/main" val="3022275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403986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187.06896551724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2.551724137931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189.62068965517</a:t>
                      </a:r>
                    </a:p>
                  </a:txBody>
                  <a:tcPr/>
                </a:tc>
                <a:extLst>
                  <a:ext uri="{0D108BD9-81ED-4DB2-BD59-A6C34878D82A}">
                    <a16:rowId xmlns:a16="http://schemas.microsoft.com/office/drawing/2014/main" val="3434269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187.06896551724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2.551724137931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189.62068965517</a:t>
                      </a:r>
                    </a:p>
                  </a:txBody>
                  <a:tcPr/>
                </a:tc>
                <a:extLst>
                  <a:ext uri="{0D108BD9-81ED-4DB2-BD59-A6C34878D82A}">
                    <a16:rowId xmlns:a16="http://schemas.microsoft.com/office/drawing/2014/main" val="3574560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a:t>
                      </a:r>
                    </a:p>
                  </a:txBody>
                  <a:tcPr/>
                </a:tc>
                <a:extLst>
                  <a:ext uri="{0D108BD9-81ED-4DB2-BD59-A6C34878D82A}">
                    <a16:rowId xmlns:a16="http://schemas.microsoft.com/office/drawing/2014/main" val="366507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161.75</a:t>
                      </a:r>
                    </a:p>
                  </a:txBody>
                  <a:tcPr/>
                </a:tc>
                <a:extLst>
                  <a:ext uri="{0D108BD9-81ED-4DB2-BD59-A6C34878D82A}">
                    <a16:rowId xmlns:a16="http://schemas.microsoft.com/office/drawing/2014/main" val="952540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297.44444444444</a:t>
                      </a:r>
                    </a:p>
                  </a:txBody>
                  <a:tcPr/>
                </a:tc>
                <a:extLst>
                  <a:ext uri="{0D108BD9-81ED-4DB2-BD59-A6C34878D82A}">
                    <a16:rowId xmlns:a16="http://schemas.microsoft.com/office/drawing/2014/main" val="2645355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#GiantArgentina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61.111111111111</a:t>
                      </a:r>
                    </a:p>
                  </a:txBody>
                  <a:tcPr/>
                </a:tc>
                <a:extLst>
                  <a:ext uri="{0D108BD9-81ED-4DB2-BD59-A6C34878D82A}">
                    <a16:rowId xmlns:a16="http://schemas.microsoft.com/office/drawing/2014/main" val="1613701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#meridaarg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54.375</a:t>
                      </a:r>
                    </a:p>
                  </a:txBody>
                  <a:tcPr/>
                </a:tc>
                <a:extLst>
                  <a:ext uri="{0D108BD9-81ED-4DB2-BD59-A6C34878D82A}">
                    <a16:rowId xmlns:a16="http://schemas.microsoft.com/office/drawing/2014/main" val="1507277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211.375</a:t>
                      </a:r>
                    </a:p>
                  </a:txBody>
                  <a:tcPr/>
                </a:tc>
                <a:extLst>
                  <a:ext uri="{0D108BD9-81ED-4DB2-BD59-A6C34878D82A}">
                    <a16:rowId xmlns:a16="http://schemas.microsoft.com/office/drawing/2014/main" val="3992088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211.375</a:t>
                      </a:r>
                    </a:p>
                  </a:txBody>
                  <a:tcPr/>
                </a:tc>
                <a:extLst>
                  <a:ext uri="{0D108BD9-81ED-4DB2-BD59-A6C34878D82A}">
                    <a16:rowId xmlns:a16="http://schemas.microsoft.com/office/drawing/2014/main" val="1290190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64.75</a:t>
                      </a:r>
                    </a:p>
                  </a:txBody>
                  <a:tcPr/>
                </a:tc>
                <a:extLst>
                  <a:ext uri="{0D108BD9-81ED-4DB2-BD59-A6C34878D82A}">
                    <a16:rowId xmlns:a16="http://schemas.microsoft.com/office/drawing/2014/main" val="1092890408"/>
                  </a:ext>
                </a:extLst>
              </a:tr>
            </a:tbl>
          </a:graphicData>
        </a:graphic>
      </p:graphicFrame>
      <p:sp>
        <p:nvSpPr>
          <p:cNvPr id="4" name="Text Placeholder 3">
            <a:extLst>
              <a:ext uri="{FF2B5EF4-FFF2-40B4-BE49-F238E27FC236}">
                <a16:creationId xmlns:a16="http://schemas.microsoft.com/office/drawing/2014/main" id="{5E026254-89C2-45CE-813F-455BE3905ECD}"/>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7338506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B20F0-C75A-488C-9FEB-AE7CB07BBE1F}"/>
              </a:ext>
            </a:extLst>
          </p:cNvPr>
          <p:cNvSpPr>
            <a:spLocks noGrp="1"/>
          </p:cNvSpPr>
          <p:nvPr>
            <p:ph type="title"/>
          </p:nvPr>
        </p:nvSpPr>
        <p:spPr/>
        <p:txBody>
          <a:bodyPr/>
          <a:lstStyle/>
          <a:p>
            <a:r>
              <a:rPr lang="en-US"/>
              <a:t>Instagram Hashtag Detection | Scott - 2 of 2</a:t>
            </a:r>
          </a:p>
        </p:txBody>
      </p:sp>
      <p:graphicFrame>
        <p:nvGraphicFramePr>
          <p:cNvPr id="5" name="Table Placeholder 4">
            <a:extLst>
              <a:ext uri="{FF2B5EF4-FFF2-40B4-BE49-F238E27FC236}">
                <a16:creationId xmlns:a16="http://schemas.microsoft.com/office/drawing/2014/main" id="{C7F85033-DEB7-405A-8349-169320C0B66D}"/>
              </a:ext>
            </a:extLst>
          </p:cNvPr>
          <p:cNvGraphicFramePr>
            <a:graphicFrameLocks noGrp="1"/>
          </p:cNvGraphicFramePr>
          <p:nvPr>
            <p:ph type="tbl" sz="quarter" idx="13"/>
            <p:extLst>
              <p:ext uri="{D42A27DB-BD31-4B8C-83A1-F6EECF244321}">
                <p14:modId xmlns:p14="http://schemas.microsoft.com/office/powerpoint/2010/main" val="4013011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53374544"/>
                    </a:ext>
                  </a:extLst>
                </a:gridCol>
                <a:gridCol w="1399032">
                  <a:extLst>
                    <a:ext uri="{9D8B030D-6E8A-4147-A177-3AD203B41FA5}">
                      <a16:colId xmlns:a16="http://schemas.microsoft.com/office/drawing/2014/main" val="3162026792"/>
                    </a:ext>
                  </a:extLst>
                </a:gridCol>
                <a:gridCol w="1399032">
                  <a:extLst>
                    <a:ext uri="{9D8B030D-6E8A-4147-A177-3AD203B41FA5}">
                      <a16:colId xmlns:a16="http://schemas.microsoft.com/office/drawing/2014/main" val="2453655401"/>
                    </a:ext>
                  </a:extLst>
                </a:gridCol>
                <a:gridCol w="1399032">
                  <a:extLst>
                    <a:ext uri="{9D8B030D-6E8A-4147-A177-3AD203B41FA5}">
                      <a16:colId xmlns:a16="http://schemas.microsoft.com/office/drawing/2014/main" val="688554157"/>
                    </a:ext>
                  </a:extLst>
                </a:gridCol>
                <a:gridCol w="1399032">
                  <a:extLst>
                    <a:ext uri="{9D8B030D-6E8A-4147-A177-3AD203B41FA5}">
                      <a16:colId xmlns:a16="http://schemas.microsoft.com/office/drawing/2014/main" val="1491198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195661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#RideGiant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64.75</a:t>
                      </a:r>
                    </a:p>
                  </a:txBody>
                  <a:tcPr/>
                </a:tc>
                <a:extLst>
                  <a:ext uri="{0D108BD9-81ED-4DB2-BD59-A6C34878D82A}">
                    <a16:rowId xmlns:a16="http://schemas.microsoft.com/office/drawing/2014/main" val="2514575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#meridabikes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56.714285714286</a:t>
                      </a:r>
                    </a:p>
                  </a:txBody>
                  <a:tcPr/>
                </a:tc>
                <a:extLst>
                  <a:ext uri="{0D108BD9-81ED-4DB2-BD59-A6C34878D82A}">
                    <a16:rowId xmlns:a16="http://schemas.microsoft.com/office/drawing/2014/main" val="2727780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169.85714285714</a:t>
                      </a:r>
                    </a:p>
                  </a:txBody>
                  <a:tcPr/>
                </a:tc>
                <a:extLst>
                  <a:ext uri="{0D108BD9-81ED-4DB2-BD59-A6C34878D82A}">
                    <a16:rowId xmlns:a16="http://schemas.microsoft.com/office/drawing/2014/main" val="3293771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169.85714285714</a:t>
                      </a:r>
                    </a:p>
                  </a:txBody>
                  <a:tcPr/>
                </a:tc>
                <a:extLst>
                  <a:ext uri="{0D108BD9-81ED-4DB2-BD59-A6C34878D82A}">
                    <a16:rowId xmlns:a16="http://schemas.microsoft.com/office/drawing/2014/main" val="3654451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169.85714285714</a:t>
                      </a:r>
                    </a:p>
                  </a:txBody>
                  <a:tcPr/>
                </a:tc>
                <a:extLst>
                  <a:ext uri="{0D108BD9-81ED-4DB2-BD59-A6C34878D82A}">
                    <a16:rowId xmlns:a16="http://schemas.microsoft.com/office/drawing/2014/main" val="1944212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200.66666666667</a:t>
                      </a:r>
                    </a:p>
                  </a:txBody>
                  <a:tcPr/>
                </a:tc>
                <a:extLst>
                  <a:ext uri="{0D108BD9-81ED-4DB2-BD59-A6C34878D82A}">
                    <a16:rowId xmlns:a16="http://schemas.microsoft.com/office/drawing/2014/main" val="1599245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46.666666666667</a:t>
                      </a:r>
                    </a:p>
                  </a:txBody>
                  <a:tcPr/>
                </a:tc>
                <a:extLst>
                  <a:ext uri="{0D108BD9-81ED-4DB2-BD59-A6C34878D82A}">
                    <a16:rowId xmlns:a16="http://schemas.microsoft.com/office/drawing/2014/main" val="2241154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extLst>
                  <a:ext uri="{0D108BD9-81ED-4DB2-BD59-A6C34878D82A}">
                    <a16:rowId xmlns:a16="http://schemas.microsoft.com/office/drawing/2014/main" val="1878155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a:t>
                      </a:r>
                    </a:p>
                  </a:txBody>
                  <a:tcPr/>
                </a:tc>
                <a:extLst>
                  <a:ext uri="{0D108BD9-81ED-4DB2-BD59-A6C34878D82A}">
                    <a16:rowId xmlns:a16="http://schemas.microsoft.com/office/drawing/2014/main" val="3141727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a:t>
                      </a:r>
                    </a:p>
                  </a:txBody>
                  <a:tcPr/>
                </a:tc>
                <a:extLst>
                  <a:ext uri="{0D108BD9-81ED-4DB2-BD59-A6C34878D82A}">
                    <a16:rowId xmlns:a16="http://schemas.microsoft.com/office/drawing/2014/main" val="4089723445"/>
                  </a:ext>
                </a:extLst>
              </a:tr>
            </a:tbl>
          </a:graphicData>
        </a:graphic>
      </p:graphicFrame>
      <p:sp>
        <p:nvSpPr>
          <p:cNvPr id="4" name="Text Placeholder 3">
            <a:extLst>
              <a:ext uri="{FF2B5EF4-FFF2-40B4-BE49-F238E27FC236}">
                <a16:creationId xmlns:a16="http://schemas.microsoft.com/office/drawing/2014/main" id="{F2EC79F3-8A80-4F27-A423-F26A989577B5}"/>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6021743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C5460-C636-47E1-B0DF-29B064FECF84}"/>
              </a:ext>
            </a:extLst>
          </p:cNvPr>
          <p:cNvSpPr>
            <a:spLocks noGrp="1"/>
          </p:cNvSpPr>
          <p:nvPr>
            <p:ph type="title"/>
          </p:nvPr>
        </p:nvSpPr>
        <p:spPr/>
        <p:txBody>
          <a:bodyPr/>
          <a:lstStyle/>
          <a:p>
            <a:r>
              <a:rPr lang="en-US"/>
              <a:t>Instagram Posts Table | Scott - 1 of 25</a:t>
            </a:r>
          </a:p>
        </p:txBody>
      </p:sp>
      <p:graphicFrame>
        <p:nvGraphicFramePr>
          <p:cNvPr id="5" name="Table Placeholder 4">
            <a:extLst>
              <a:ext uri="{FF2B5EF4-FFF2-40B4-BE49-F238E27FC236}">
                <a16:creationId xmlns:a16="http://schemas.microsoft.com/office/drawing/2014/main" id="{DCA3C195-62A5-4B57-9EE5-4EFF1DF52CBB}"/>
              </a:ext>
            </a:extLst>
          </p:cNvPr>
          <p:cNvGraphicFramePr>
            <a:graphicFrameLocks noGrp="1"/>
          </p:cNvGraphicFramePr>
          <p:nvPr>
            <p:ph type="tbl" sz="quarter" idx="13"/>
            <p:extLst>
              <p:ext uri="{D42A27DB-BD31-4B8C-83A1-F6EECF244321}">
                <p14:modId xmlns:p14="http://schemas.microsoft.com/office/powerpoint/2010/main" val="4093697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07646158"/>
                    </a:ext>
                  </a:extLst>
                </a:gridCol>
                <a:gridCol w="1810512">
                  <a:extLst>
                    <a:ext uri="{9D8B030D-6E8A-4147-A177-3AD203B41FA5}">
                      <a16:colId xmlns:a16="http://schemas.microsoft.com/office/drawing/2014/main" val="974104611"/>
                    </a:ext>
                  </a:extLst>
                </a:gridCol>
                <a:gridCol w="822960">
                  <a:extLst>
                    <a:ext uri="{9D8B030D-6E8A-4147-A177-3AD203B41FA5}">
                      <a16:colId xmlns:a16="http://schemas.microsoft.com/office/drawing/2014/main" val="2776815403"/>
                    </a:ext>
                  </a:extLst>
                </a:gridCol>
                <a:gridCol w="822960">
                  <a:extLst>
                    <a:ext uri="{9D8B030D-6E8A-4147-A177-3AD203B41FA5}">
                      <a16:colId xmlns:a16="http://schemas.microsoft.com/office/drawing/2014/main" val="449441182"/>
                    </a:ext>
                  </a:extLst>
                </a:gridCol>
                <a:gridCol w="822960">
                  <a:extLst>
                    <a:ext uri="{9D8B030D-6E8A-4147-A177-3AD203B41FA5}">
                      <a16:colId xmlns:a16="http://schemas.microsoft.com/office/drawing/2014/main" val="1751366911"/>
                    </a:ext>
                  </a:extLst>
                </a:gridCol>
                <a:gridCol w="822960">
                  <a:extLst>
                    <a:ext uri="{9D8B030D-6E8A-4147-A177-3AD203B41FA5}">
                      <a16:colId xmlns:a16="http://schemas.microsoft.com/office/drawing/2014/main" val="3203673397"/>
                    </a:ext>
                  </a:extLst>
                </a:gridCol>
                <a:gridCol w="822960">
                  <a:extLst>
                    <a:ext uri="{9D8B030D-6E8A-4147-A177-3AD203B41FA5}">
                      <a16:colId xmlns:a16="http://schemas.microsoft.com/office/drawing/2014/main" val="328362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5072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- 2022-01-24 21:00:07</a:t>
                      </a:r>
                      <a:r>
                        <a:rPr kumimoji="0" lang="es-ES" sz="1000" b="0" i="0" u="none" strike="noStrike" kern="1200" cap="none" spc="0" normalizeH="0" baseline="0" noProof="0">
                          <a:ln>
                            <a:noFill/>
                          </a:ln>
                          <a:solidFill>
                            <a:prstClr val="black"/>
                          </a:solidFill>
                          <a:effectLst/>
                          <a:uLnTx/>
                          <a:uFillTx/>
                          <a:latin typeface="+mn-lt"/>
                          <a:ea typeface="+mn-ea"/>
                          <a:cs typeface="+mn-cs"/>
                        </a:rPr>
                        <a:t>
 ¡La promesa facu_cayata  se une  al SuperTeamTrek! 
No hay mejor manera de seguir apostando al ciclismo argentino que apoyar a las nuevas generaciones de corredores. Por eso el múltiple Campeón juvenil y gran revelación del 2021 se suma al team oficial.
No te pierdas los nuevos sponsors para este 2022. ¡Nos espera un año increíble!
trekbikes trekbicycleargentina bontragerargentina santini_arg guargentina OpticaCentralStore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272459155_623208955456060_7860403643857719339_n.jpg?_nc_cat=106&amp;ccb=1-5&amp;_nc_sid=8ae9d6&amp;_nc_ohc=vaaQCPxJW24AX-7TH4u&amp;_nc_ht=scontent-bos3-1.cdninstagram.com&amp;edm=AL-3X8kEAAAA&amp;oh=00_AT-P7EwgNr3CS-qMfsKiW0yhIJaHc9nCHS0-foxOfhm44Q&amp;oe=61FE0681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34063348"/>
                  </a:ext>
                </a:extLst>
              </a:tr>
            </a:tbl>
          </a:graphicData>
        </a:graphic>
      </p:graphicFrame>
      <p:sp>
        <p:nvSpPr>
          <p:cNvPr id="4" name="Text Placeholder 3">
            <a:extLst>
              <a:ext uri="{FF2B5EF4-FFF2-40B4-BE49-F238E27FC236}">
                <a16:creationId xmlns:a16="http://schemas.microsoft.com/office/drawing/2014/main" id="{EED850B1-3134-4EB0-AFFF-D64310E3AE50}"/>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8019807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AD8F-7643-4893-ABFD-BADC655917CB}"/>
              </a:ext>
            </a:extLst>
          </p:cNvPr>
          <p:cNvSpPr>
            <a:spLocks noGrp="1"/>
          </p:cNvSpPr>
          <p:nvPr>
            <p:ph type="title"/>
          </p:nvPr>
        </p:nvSpPr>
        <p:spPr/>
        <p:txBody>
          <a:bodyPr/>
          <a:lstStyle/>
          <a:p>
            <a:r>
              <a:rPr lang="en-US"/>
              <a:t>Instagram Posts Table | Scott - 2 of 25</a:t>
            </a:r>
          </a:p>
        </p:txBody>
      </p:sp>
      <p:graphicFrame>
        <p:nvGraphicFramePr>
          <p:cNvPr id="5" name="Table Placeholder 4">
            <a:extLst>
              <a:ext uri="{FF2B5EF4-FFF2-40B4-BE49-F238E27FC236}">
                <a16:creationId xmlns:a16="http://schemas.microsoft.com/office/drawing/2014/main" id="{0257CC1C-17F5-4823-A397-FC8C105D737C}"/>
              </a:ext>
            </a:extLst>
          </p:cNvPr>
          <p:cNvGraphicFramePr>
            <a:graphicFrameLocks noGrp="1"/>
          </p:cNvGraphicFramePr>
          <p:nvPr>
            <p:ph type="tbl" sz="quarter" idx="13"/>
            <p:extLst>
              <p:ext uri="{D42A27DB-BD31-4B8C-83A1-F6EECF244321}">
                <p14:modId xmlns:p14="http://schemas.microsoft.com/office/powerpoint/2010/main" val="854511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30027991"/>
                    </a:ext>
                  </a:extLst>
                </a:gridCol>
                <a:gridCol w="1810512">
                  <a:extLst>
                    <a:ext uri="{9D8B030D-6E8A-4147-A177-3AD203B41FA5}">
                      <a16:colId xmlns:a16="http://schemas.microsoft.com/office/drawing/2014/main" val="1814380177"/>
                    </a:ext>
                  </a:extLst>
                </a:gridCol>
                <a:gridCol w="822960">
                  <a:extLst>
                    <a:ext uri="{9D8B030D-6E8A-4147-A177-3AD203B41FA5}">
                      <a16:colId xmlns:a16="http://schemas.microsoft.com/office/drawing/2014/main" val="2819152919"/>
                    </a:ext>
                  </a:extLst>
                </a:gridCol>
                <a:gridCol w="822960">
                  <a:extLst>
                    <a:ext uri="{9D8B030D-6E8A-4147-A177-3AD203B41FA5}">
                      <a16:colId xmlns:a16="http://schemas.microsoft.com/office/drawing/2014/main" val="3400818657"/>
                    </a:ext>
                  </a:extLst>
                </a:gridCol>
                <a:gridCol w="822960">
                  <a:extLst>
                    <a:ext uri="{9D8B030D-6E8A-4147-A177-3AD203B41FA5}">
                      <a16:colId xmlns:a16="http://schemas.microsoft.com/office/drawing/2014/main" val="4241061865"/>
                    </a:ext>
                  </a:extLst>
                </a:gridCol>
                <a:gridCol w="822960">
                  <a:extLst>
                    <a:ext uri="{9D8B030D-6E8A-4147-A177-3AD203B41FA5}">
                      <a16:colId xmlns:a16="http://schemas.microsoft.com/office/drawing/2014/main" val="3818756977"/>
                    </a:ext>
                  </a:extLst>
                </a:gridCol>
                <a:gridCol w="822960">
                  <a:extLst>
                    <a:ext uri="{9D8B030D-6E8A-4147-A177-3AD203B41FA5}">
                      <a16:colId xmlns:a16="http://schemas.microsoft.com/office/drawing/2014/main" val="1880587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4631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- 2022-01-23 14:57:52</a:t>
                      </a:r>
                      <a:r>
                        <a:rPr kumimoji="0" lang="en-US" sz="1000" b="0" i="0" u="none" strike="noStrike" kern="1200" cap="none" spc="0" normalizeH="0" baseline="0" noProof="0">
                          <a:ln>
                            <a:noFill/>
                          </a:ln>
                          <a:solidFill>
                            <a:prstClr val="black"/>
                          </a:solidFill>
                          <a:effectLst/>
                          <a:uLnTx/>
                          <a:uFillTx/>
                          <a:latin typeface="+mn-lt"/>
                          <a:ea typeface="+mn-ea"/>
                          <a:cs typeface="+mn-cs"/>
                        </a:rPr>
                        <a:t>
 ¡Muy pronto las novedades del #TeamTrekBontrager para el 2022!
De qué crees que se trata ? 
trekbikes trekbicycleargentina bontragerargentina santini_arg guargentina opticacentralstore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272337309_464000678593907_3926085853350965235_n.jpg?_nc_cat=110&amp;ccb=1-5&amp;_nc_sid=8ae9d6&amp;_nc_ohc=vkY1_tEt1JUAX_CSU-9&amp;_nc_ht=scontent-bos3-1.cdninstagram.com&amp;edm=AL-3X8kEAAAA&amp;oh=00_AT8yewgYPnOYi2RVufpaWvDEWU56W3ZRsfermO4GCWuHWA&amp;oe=61FEAB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38544258"/>
                  </a:ext>
                </a:extLst>
              </a:tr>
            </a:tbl>
          </a:graphicData>
        </a:graphic>
      </p:graphicFrame>
      <p:sp>
        <p:nvSpPr>
          <p:cNvPr id="4" name="Text Placeholder 3">
            <a:extLst>
              <a:ext uri="{FF2B5EF4-FFF2-40B4-BE49-F238E27FC236}">
                <a16:creationId xmlns:a16="http://schemas.microsoft.com/office/drawing/2014/main" id="{8A3D3D94-5B45-4CF5-9A7A-30B93D9A0977}"/>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5326584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AC329-158A-4018-A4BB-DD8F442B7289}"/>
              </a:ext>
            </a:extLst>
          </p:cNvPr>
          <p:cNvSpPr>
            <a:spLocks noGrp="1"/>
          </p:cNvSpPr>
          <p:nvPr>
            <p:ph type="title"/>
          </p:nvPr>
        </p:nvSpPr>
        <p:spPr/>
        <p:txBody>
          <a:bodyPr/>
          <a:lstStyle/>
          <a:p>
            <a:r>
              <a:rPr lang="en-US"/>
              <a:t>Instagram Posts Table | Scott - 3 of 25</a:t>
            </a:r>
          </a:p>
        </p:txBody>
      </p:sp>
      <p:graphicFrame>
        <p:nvGraphicFramePr>
          <p:cNvPr id="5" name="Table Placeholder 4">
            <a:extLst>
              <a:ext uri="{FF2B5EF4-FFF2-40B4-BE49-F238E27FC236}">
                <a16:creationId xmlns:a16="http://schemas.microsoft.com/office/drawing/2014/main" id="{4A80A75B-3B82-43D2-B85E-AB8CA5186DC1}"/>
              </a:ext>
            </a:extLst>
          </p:cNvPr>
          <p:cNvGraphicFramePr>
            <a:graphicFrameLocks noGrp="1"/>
          </p:cNvGraphicFramePr>
          <p:nvPr>
            <p:ph type="tbl" sz="quarter" idx="13"/>
            <p:extLst>
              <p:ext uri="{D42A27DB-BD31-4B8C-83A1-F6EECF244321}">
                <p14:modId xmlns:p14="http://schemas.microsoft.com/office/powerpoint/2010/main" val="2869351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68539668"/>
                    </a:ext>
                  </a:extLst>
                </a:gridCol>
                <a:gridCol w="1810512">
                  <a:extLst>
                    <a:ext uri="{9D8B030D-6E8A-4147-A177-3AD203B41FA5}">
                      <a16:colId xmlns:a16="http://schemas.microsoft.com/office/drawing/2014/main" val="1205202630"/>
                    </a:ext>
                  </a:extLst>
                </a:gridCol>
                <a:gridCol w="822960">
                  <a:extLst>
                    <a:ext uri="{9D8B030D-6E8A-4147-A177-3AD203B41FA5}">
                      <a16:colId xmlns:a16="http://schemas.microsoft.com/office/drawing/2014/main" val="3870422441"/>
                    </a:ext>
                  </a:extLst>
                </a:gridCol>
                <a:gridCol w="822960">
                  <a:extLst>
                    <a:ext uri="{9D8B030D-6E8A-4147-A177-3AD203B41FA5}">
                      <a16:colId xmlns:a16="http://schemas.microsoft.com/office/drawing/2014/main" val="1588510924"/>
                    </a:ext>
                  </a:extLst>
                </a:gridCol>
                <a:gridCol w="822960">
                  <a:extLst>
                    <a:ext uri="{9D8B030D-6E8A-4147-A177-3AD203B41FA5}">
                      <a16:colId xmlns:a16="http://schemas.microsoft.com/office/drawing/2014/main" val="3532386162"/>
                    </a:ext>
                  </a:extLst>
                </a:gridCol>
                <a:gridCol w="822960">
                  <a:extLst>
                    <a:ext uri="{9D8B030D-6E8A-4147-A177-3AD203B41FA5}">
                      <a16:colId xmlns:a16="http://schemas.microsoft.com/office/drawing/2014/main" val="1340233128"/>
                    </a:ext>
                  </a:extLst>
                </a:gridCol>
                <a:gridCol w="822960">
                  <a:extLst>
                    <a:ext uri="{9D8B030D-6E8A-4147-A177-3AD203B41FA5}">
                      <a16:colId xmlns:a16="http://schemas.microsoft.com/office/drawing/2014/main" val="3778472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0574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- 2022-01-13 10:31:30</a:t>
                      </a:r>
                      <a:r>
                        <a:rPr kumimoji="0" lang="en-US" sz="1000" b="0" i="0" u="none" strike="noStrike" kern="1200" cap="none" spc="0" normalizeH="0" baseline="0" noProof="0">
                          <a:ln>
                            <a:noFill/>
                          </a:ln>
                          <a:solidFill>
                            <a:prstClr val="black"/>
                          </a:solidFill>
                          <a:effectLst/>
                          <a:uLnTx/>
                          <a:uFillTx/>
                          <a:latin typeface="+mn-lt"/>
                          <a:ea typeface="+mn-ea"/>
                          <a:cs typeface="+mn-cs"/>
                        </a:rPr>
                        <a:t>
 Anoche abrió sus puertas la tienda de Neuquén scottstorear 
Nos vemos en Mitre 481, Neuquén.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271816506_4372772342826631_6715573647468811328_n.jpg?_nc_cat=104&amp;ccb=1-5&amp;_nc_sid=8ae9d6&amp;_nc_ohc=mda5M29NWv8AX8g2Z39&amp;_nc_ht=scontent-iad3-1.cdninstagram.com&amp;edm=AL-3X8kEAAAA&amp;oh=00_AT-pSZskREjnf6nhUYh5h4HMnb9MqxnUtrxbFO3xGBRHNw&amp;oe=61FD997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64280620"/>
                  </a:ext>
                </a:extLst>
              </a:tr>
            </a:tbl>
          </a:graphicData>
        </a:graphic>
      </p:graphicFrame>
      <p:sp>
        <p:nvSpPr>
          <p:cNvPr id="4" name="Text Placeholder 3">
            <a:extLst>
              <a:ext uri="{FF2B5EF4-FFF2-40B4-BE49-F238E27FC236}">
                <a16:creationId xmlns:a16="http://schemas.microsoft.com/office/drawing/2014/main" id="{A6ED0EF9-2A25-47F1-B986-0CBF340DD1E3}"/>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401679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B7723-9400-4ED8-86F4-C7E896475374}"/>
              </a:ext>
            </a:extLst>
          </p:cNvPr>
          <p:cNvSpPr>
            <a:spLocks noGrp="1"/>
          </p:cNvSpPr>
          <p:nvPr>
            <p:ph type="title"/>
          </p:nvPr>
        </p:nvSpPr>
        <p:spPr/>
        <p:txBody>
          <a:bodyPr/>
          <a:lstStyle/>
          <a:p>
            <a:r>
              <a:rPr lang="en-US"/>
              <a:t>Instagram Posts Table | Scott - 4 of 25</a:t>
            </a:r>
          </a:p>
        </p:txBody>
      </p:sp>
      <p:graphicFrame>
        <p:nvGraphicFramePr>
          <p:cNvPr id="5" name="Table Placeholder 4">
            <a:extLst>
              <a:ext uri="{FF2B5EF4-FFF2-40B4-BE49-F238E27FC236}">
                <a16:creationId xmlns:a16="http://schemas.microsoft.com/office/drawing/2014/main" id="{7E44442C-2539-4420-8D1D-E572B8CF966F}"/>
              </a:ext>
            </a:extLst>
          </p:cNvPr>
          <p:cNvGraphicFramePr>
            <a:graphicFrameLocks noGrp="1"/>
          </p:cNvGraphicFramePr>
          <p:nvPr>
            <p:ph type="tbl" sz="quarter" idx="13"/>
            <p:extLst>
              <p:ext uri="{D42A27DB-BD31-4B8C-83A1-F6EECF244321}">
                <p14:modId xmlns:p14="http://schemas.microsoft.com/office/powerpoint/2010/main" val="850272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67839842"/>
                    </a:ext>
                  </a:extLst>
                </a:gridCol>
                <a:gridCol w="1810512">
                  <a:extLst>
                    <a:ext uri="{9D8B030D-6E8A-4147-A177-3AD203B41FA5}">
                      <a16:colId xmlns:a16="http://schemas.microsoft.com/office/drawing/2014/main" val="728740408"/>
                    </a:ext>
                  </a:extLst>
                </a:gridCol>
                <a:gridCol w="822960">
                  <a:extLst>
                    <a:ext uri="{9D8B030D-6E8A-4147-A177-3AD203B41FA5}">
                      <a16:colId xmlns:a16="http://schemas.microsoft.com/office/drawing/2014/main" val="762739444"/>
                    </a:ext>
                  </a:extLst>
                </a:gridCol>
                <a:gridCol w="822960">
                  <a:extLst>
                    <a:ext uri="{9D8B030D-6E8A-4147-A177-3AD203B41FA5}">
                      <a16:colId xmlns:a16="http://schemas.microsoft.com/office/drawing/2014/main" val="2763246753"/>
                    </a:ext>
                  </a:extLst>
                </a:gridCol>
                <a:gridCol w="822960">
                  <a:extLst>
                    <a:ext uri="{9D8B030D-6E8A-4147-A177-3AD203B41FA5}">
                      <a16:colId xmlns:a16="http://schemas.microsoft.com/office/drawing/2014/main" val="415395422"/>
                    </a:ext>
                  </a:extLst>
                </a:gridCol>
                <a:gridCol w="822960">
                  <a:extLst>
                    <a:ext uri="{9D8B030D-6E8A-4147-A177-3AD203B41FA5}">
                      <a16:colId xmlns:a16="http://schemas.microsoft.com/office/drawing/2014/main" val="2839963194"/>
                    </a:ext>
                  </a:extLst>
                </a:gridCol>
                <a:gridCol w="822960">
                  <a:extLst>
                    <a:ext uri="{9D8B030D-6E8A-4147-A177-3AD203B41FA5}">
                      <a16:colId xmlns:a16="http://schemas.microsoft.com/office/drawing/2014/main" val="3161224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99298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- 2022-01-26 09:11:41</a:t>
                      </a:r>
                      <a:r>
                        <a:rPr kumimoji="0" lang="en-US" sz="1000" b="0" i="0" u="none" strike="noStrike" kern="1200" cap="none" spc="0" normalizeH="0" baseline="0" noProof="0">
                          <a:ln>
                            <a:noFill/>
                          </a:ln>
                          <a:solidFill>
                            <a:prstClr val="black"/>
                          </a:solidFill>
                          <a:effectLst/>
                          <a:uLnTx/>
                          <a:uFillTx/>
                          <a:latin typeface="+mn-lt"/>
                          <a:ea typeface="+mn-ea"/>
                          <a:cs typeface="+mn-cs"/>
                        </a:rPr>
                        <a:t>
 ¡Las primeras imágenes de facu_cayata con el SuperTeamTrek en el training camp de San Luis! 
Muy pronto los nuevos partners  para este 2022. 
trekbikes trekbicycleargentina bontragerargentina santini_arg guargentina OpticaCentralStore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272705844_519017939400083_7586888886931382361_n.jpg?_nc_cat=107&amp;ccb=1-5&amp;_nc_sid=8ae9d6&amp;_nc_ohc=QpjJ2u9tI5cAX-EGs-z&amp;_nc_ht=scontent-bos3-1.cdninstagram.com&amp;edm=AL-3X8kEAAAA&amp;oh=00_AT-C6qf_UR6OYgIxtWRYMVxl57dWHUuXNzVU-h-lvEESng&amp;oe=61FDC2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70376658"/>
                  </a:ext>
                </a:extLst>
              </a:tr>
            </a:tbl>
          </a:graphicData>
        </a:graphic>
      </p:graphicFrame>
      <p:sp>
        <p:nvSpPr>
          <p:cNvPr id="4" name="Text Placeholder 3">
            <a:extLst>
              <a:ext uri="{FF2B5EF4-FFF2-40B4-BE49-F238E27FC236}">
                <a16:creationId xmlns:a16="http://schemas.microsoft.com/office/drawing/2014/main" id="{69A56578-79F0-41A2-964E-881CA6E8EBF2}"/>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2546736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CACBD-312D-4A7C-B62E-3601A919C5B3}"/>
              </a:ext>
            </a:extLst>
          </p:cNvPr>
          <p:cNvSpPr>
            <a:spLocks noGrp="1"/>
          </p:cNvSpPr>
          <p:nvPr>
            <p:ph type="title"/>
          </p:nvPr>
        </p:nvSpPr>
        <p:spPr/>
        <p:txBody>
          <a:bodyPr/>
          <a:lstStyle/>
          <a:p>
            <a:r>
              <a:rPr lang="en-US"/>
              <a:t>Instagram Posts Table | Scott - 5 of 25</a:t>
            </a:r>
          </a:p>
        </p:txBody>
      </p:sp>
      <p:graphicFrame>
        <p:nvGraphicFramePr>
          <p:cNvPr id="5" name="Table Placeholder 4">
            <a:extLst>
              <a:ext uri="{FF2B5EF4-FFF2-40B4-BE49-F238E27FC236}">
                <a16:creationId xmlns:a16="http://schemas.microsoft.com/office/drawing/2014/main" id="{2E3CFF70-EFC8-46C1-BDA7-4FB4B96F24FA}"/>
              </a:ext>
            </a:extLst>
          </p:cNvPr>
          <p:cNvGraphicFramePr>
            <a:graphicFrameLocks noGrp="1"/>
          </p:cNvGraphicFramePr>
          <p:nvPr>
            <p:ph type="tbl" sz="quarter" idx="13"/>
            <p:extLst>
              <p:ext uri="{D42A27DB-BD31-4B8C-83A1-F6EECF244321}">
                <p14:modId xmlns:p14="http://schemas.microsoft.com/office/powerpoint/2010/main" val="1083500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85838982"/>
                    </a:ext>
                  </a:extLst>
                </a:gridCol>
                <a:gridCol w="1810512">
                  <a:extLst>
                    <a:ext uri="{9D8B030D-6E8A-4147-A177-3AD203B41FA5}">
                      <a16:colId xmlns:a16="http://schemas.microsoft.com/office/drawing/2014/main" val="2413037810"/>
                    </a:ext>
                  </a:extLst>
                </a:gridCol>
                <a:gridCol w="822960">
                  <a:extLst>
                    <a:ext uri="{9D8B030D-6E8A-4147-A177-3AD203B41FA5}">
                      <a16:colId xmlns:a16="http://schemas.microsoft.com/office/drawing/2014/main" val="3547866155"/>
                    </a:ext>
                  </a:extLst>
                </a:gridCol>
                <a:gridCol w="822960">
                  <a:extLst>
                    <a:ext uri="{9D8B030D-6E8A-4147-A177-3AD203B41FA5}">
                      <a16:colId xmlns:a16="http://schemas.microsoft.com/office/drawing/2014/main" val="2878582088"/>
                    </a:ext>
                  </a:extLst>
                </a:gridCol>
                <a:gridCol w="822960">
                  <a:extLst>
                    <a:ext uri="{9D8B030D-6E8A-4147-A177-3AD203B41FA5}">
                      <a16:colId xmlns:a16="http://schemas.microsoft.com/office/drawing/2014/main" val="2159596148"/>
                    </a:ext>
                  </a:extLst>
                </a:gridCol>
                <a:gridCol w="822960">
                  <a:extLst>
                    <a:ext uri="{9D8B030D-6E8A-4147-A177-3AD203B41FA5}">
                      <a16:colId xmlns:a16="http://schemas.microsoft.com/office/drawing/2014/main" val="3267710438"/>
                    </a:ext>
                  </a:extLst>
                </a:gridCol>
                <a:gridCol w="822960">
                  <a:extLst>
                    <a:ext uri="{9D8B030D-6E8A-4147-A177-3AD203B41FA5}">
                      <a16:colId xmlns:a16="http://schemas.microsoft.com/office/drawing/2014/main" val="1760127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6349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- 2022-01-12 17:50:07</a:t>
                      </a:r>
                      <a:r>
                        <a:rPr kumimoji="0" lang="es-ES" sz="1000" b="0" i="0" u="none" strike="noStrike" kern="1200" cap="none" spc="0" normalizeH="0" baseline="0" noProof="0">
                          <a:ln>
                            <a:noFill/>
                          </a:ln>
                          <a:solidFill>
                            <a:prstClr val="black"/>
                          </a:solidFill>
                          <a:effectLst/>
                          <a:uLnTx/>
                          <a:uFillTx/>
                          <a:latin typeface="+mn-lt"/>
                          <a:ea typeface="+mn-ea"/>
                          <a:cs typeface="+mn-cs"/>
                        </a:rPr>
                        <a:t>
 ¡El juego de ruedas de XC más rápido del mundo real pesa tan solo 1240 gramos!😱
Pero un bajo peso no es suficiente, por eso las nuevas Roval Control SL se diseñaron para brindarte un manejo preciso, una conducción suave y una larga durabilidad, con un 22% menos de probabilidades de sufrir pinchazos que sus predecesoras.
Las Roval Control SL vienen con las mazas más livianas creadas por Roval hasta la fecha, llantas de carbono 2Bliss Ready con un ancho interno de 29 mm, Zero Bead Hook 4 mm FlatTop, y rayos DT Swiss Aerolite Straightpull.
Las ruedas Roval están cuidadosamente ensambladas a mano para lograr una calidad sin precedentes.💪
🔺 Encontralas en nuestras tiendas autorizadas🔺 
#TrueToYourRide #RovalComponents #RideRoval #RovalWheels  #RovalControlSL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271622241_459661095814887_2371753313807809360_n.jpg?_nc_cat=109&amp;ccb=1-5&amp;_nc_sid=8ae9d6&amp;_nc_ohc=3QJjRdSqoyQAX8vWNcT&amp;_nc_ht=scontent-lga3-1.cdninstagram.com&amp;edm=AL-3X8kEAAAA&amp;oh=00_AT8_Wa7gI47qdhedYmQYbxhiDB2AKIezmB_sEmfpDIMaAA&amp;oe=61FDC8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44308023"/>
                  </a:ext>
                </a:extLst>
              </a:tr>
            </a:tbl>
          </a:graphicData>
        </a:graphic>
      </p:graphicFrame>
      <p:sp>
        <p:nvSpPr>
          <p:cNvPr id="4" name="Text Placeholder 3">
            <a:extLst>
              <a:ext uri="{FF2B5EF4-FFF2-40B4-BE49-F238E27FC236}">
                <a16:creationId xmlns:a16="http://schemas.microsoft.com/office/drawing/2014/main" id="{33B02B5D-56A3-431C-801C-E57CB49E1FC1}"/>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6749414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655F7-7A44-4FF2-8C19-71DA9E7318E8}"/>
              </a:ext>
            </a:extLst>
          </p:cNvPr>
          <p:cNvSpPr>
            <a:spLocks noGrp="1"/>
          </p:cNvSpPr>
          <p:nvPr>
            <p:ph type="title"/>
          </p:nvPr>
        </p:nvSpPr>
        <p:spPr/>
        <p:txBody>
          <a:bodyPr/>
          <a:lstStyle/>
          <a:p>
            <a:r>
              <a:rPr lang="en-US"/>
              <a:t>Instagram Posts Table | Scott - 6 of 25</a:t>
            </a:r>
          </a:p>
        </p:txBody>
      </p:sp>
      <p:graphicFrame>
        <p:nvGraphicFramePr>
          <p:cNvPr id="5" name="Table Placeholder 4">
            <a:extLst>
              <a:ext uri="{FF2B5EF4-FFF2-40B4-BE49-F238E27FC236}">
                <a16:creationId xmlns:a16="http://schemas.microsoft.com/office/drawing/2014/main" id="{63FDFC61-E1B0-4AA8-B63B-98A575D3DD47}"/>
              </a:ext>
            </a:extLst>
          </p:cNvPr>
          <p:cNvGraphicFramePr>
            <a:graphicFrameLocks noGrp="1"/>
          </p:cNvGraphicFramePr>
          <p:nvPr>
            <p:ph type="tbl" sz="quarter" idx="13"/>
            <p:extLst>
              <p:ext uri="{D42A27DB-BD31-4B8C-83A1-F6EECF244321}">
                <p14:modId xmlns:p14="http://schemas.microsoft.com/office/powerpoint/2010/main" val="2453250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45070862"/>
                    </a:ext>
                  </a:extLst>
                </a:gridCol>
                <a:gridCol w="1810512">
                  <a:extLst>
                    <a:ext uri="{9D8B030D-6E8A-4147-A177-3AD203B41FA5}">
                      <a16:colId xmlns:a16="http://schemas.microsoft.com/office/drawing/2014/main" val="1012713584"/>
                    </a:ext>
                  </a:extLst>
                </a:gridCol>
                <a:gridCol w="822960">
                  <a:extLst>
                    <a:ext uri="{9D8B030D-6E8A-4147-A177-3AD203B41FA5}">
                      <a16:colId xmlns:a16="http://schemas.microsoft.com/office/drawing/2014/main" val="2100875420"/>
                    </a:ext>
                  </a:extLst>
                </a:gridCol>
                <a:gridCol w="822960">
                  <a:extLst>
                    <a:ext uri="{9D8B030D-6E8A-4147-A177-3AD203B41FA5}">
                      <a16:colId xmlns:a16="http://schemas.microsoft.com/office/drawing/2014/main" val="311898226"/>
                    </a:ext>
                  </a:extLst>
                </a:gridCol>
                <a:gridCol w="822960">
                  <a:extLst>
                    <a:ext uri="{9D8B030D-6E8A-4147-A177-3AD203B41FA5}">
                      <a16:colId xmlns:a16="http://schemas.microsoft.com/office/drawing/2014/main" val="446325990"/>
                    </a:ext>
                  </a:extLst>
                </a:gridCol>
                <a:gridCol w="822960">
                  <a:extLst>
                    <a:ext uri="{9D8B030D-6E8A-4147-A177-3AD203B41FA5}">
                      <a16:colId xmlns:a16="http://schemas.microsoft.com/office/drawing/2014/main" val="3882583304"/>
                    </a:ext>
                  </a:extLst>
                </a:gridCol>
                <a:gridCol w="822960">
                  <a:extLst>
                    <a:ext uri="{9D8B030D-6E8A-4147-A177-3AD203B41FA5}">
                      <a16:colId xmlns:a16="http://schemas.microsoft.com/office/drawing/2014/main" val="794658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7453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giantargentina - 2022-01-13 16:49:23</a:t>
                      </a:r>
                      <a:r>
                        <a:rPr kumimoji="0" lang="es-ES" sz="1000" b="0" i="0" u="none" strike="noStrike" kern="1200" cap="none" spc="0" normalizeH="0" baseline="0" noProof="0">
                          <a:ln>
                            <a:noFill/>
                          </a:ln>
                          <a:solidFill>
                            <a:prstClr val="black"/>
                          </a:solidFill>
                          <a:effectLst/>
                          <a:uLnTx/>
                          <a:uFillTx/>
                          <a:latin typeface="+mn-lt"/>
                          <a:ea typeface="+mn-ea"/>
                          <a:cs typeface="+mn-cs"/>
                        </a:rPr>
                        <a:t>
 Un entrenamiento diferente para las figuras de riverplate ⚪🔴⚪.
🔹La delegación del equipo de fútbol liderada por #MarceloGallardo decidió cambiar los trabajos intensivos de pretemporada con pelota por un paseo en #SanMartínDeLosAndes arriba de nuestras #Talon29.
Gracias a nuestro representante store.adventure por asesorar al plantel de la mejor manera 🙌.
#River2022 #RiverPlate #Talon29 #BlazeNewTrails #RideUnleashed #RideGiant #GiantArgentina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271555823_322072379791576_448068703938913639_n.webp.jpg?_nc_cat=109&amp;ccb=1-5&amp;_nc_sid=8ae9d6&amp;_nc_ohc=EiAKZ4WSPQgAX965u8e&amp;_nc_ht=scontent-iad3-1.cdninstagram.com&amp;edm=AL-3X8kEAAAA&amp;oh=00_AT8GoYwA1S_8lvayZ_u9ineVXnPs1T63_xPON1XIhpdu2g&amp;oe=61FE5F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26813730"/>
                  </a:ext>
                </a:extLst>
              </a:tr>
            </a:tbl>
          </a:graphicData>
        </a:graphic>
      </p:graphicFrame>
      <p:sp>
        <p:nvSpPr>
          <p:cNvPr id="4" name="Text Placeholder 3">
            <a:extLst>
              <a:ext uri="{FF2B5EF4-FFF2-40B4-BE49-F238E27FC236}">
                <a16:creationId xmlns:a16="http://schemas.microsoft.com/office/drawing/2014/main" id="{7830359E-F0E2-47FF-851B-A86C98381FCF}"/>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41199868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1B34F-A9F9-4BF9-9485-C154860AF3F2}"/>
              </a:ext>
            </a:extLst>
          </p:cNvPr>
          <p:cNvSpPr>
            <a:spLocks noGrp="1"/>
          </p:cNvSpPr>
          <p:nvPr>
            <p:ph type="title"/>
          </p:nvPr>
        </p:nvSpPr>
        <p:spPr/>
        <p:txBody>
          <a:bodyPr/>
          <a:lstStyle/>
          <a:p>
            <a:r>
              <a:rPr lang="en-US"/>
              <a:t>Instagram Posts Table | Scott - 7 of 25</a:t>
            </a:r>
          </a:p>
        </p:txBody>
      </p:sp>
      <p:graphicFrame>
        <p:nvGraphicFramePr>
          <p:cNvPr id="5" name="Table Placeholder 4">
            <a:extLst>
              <a:ext uri="{FF2B5EF4-FFF2-40B4-BE49-F238E27FC236}">
                <a16:creationId xmlns:a16="http://schemas.microsoft.com/office/drawing/2014/main" id="{8DD6C856-C86B-4298-8008-4832F51383C4}"/>
              </a:ext>
            </a:extLst>
          </p:cNvPr>
          <p:cNvGraphicFramePr>
            <a:graphicFrameLocks noGrp="1"/>
          </p:cNvGraphicFramePr>
          <p:nvPr>
            <p:ph type="tbl" sz="quarter" idx="13"/>
            <p:extLst>
              <p:ext uri="{D42A27DB-BD31-4B8C-83A1-F6EECF244321}">
                <p14:modId xmlns:p14="http://schemas.microsoft.com/office/powerpoint/2010/main" val="4081400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93734023"/>
                    </a:ext>
                  </a:extLst>
                </a:gridCol>
                <a:gridCol w="1810512">
                  <a:extLst>
                    <a:ext uri="{9D8B030D-6E8A-4147-A177-3AD203B41FA5}">
                      <a16:colId xmlns:a16="http://schemas.microsoft.com/office/drawing/2014/main" val="2351947238"/>
                    </a:ext>
                  </a:extLst>
                </a:gridCol>
                <a:gridCol w="822960">
                  <a:extLst>
                    <a:ext uri="{9D8B030D-6E8A-4147-A177-3AD203B41FA5}">
                      <a16:colId xmlns:a16="http://schemas.microsoft.com/office/drawing/2014/main" val="962552037"/>
                    </a:ext>
                  </a:extLst>
                </a:gridCol>
                <a:gridCol w="822960">
                  <a:extLst>
                    <a:ext uri="{9D8B030D-6E8A-4147-A177-3AD203B41FA5}">
                      <a16:colId xmlns:a16="http://schemas.microsoft.com/office/drawing/2014/main" val="528241611"/>
                    </a:ext>
                  </a:extLst>
                </a:gridCol>
                <a:gridCol w="822960">
                  <a:extLst>
                    <a:ext uri="{9D8B030D-6E8A-4147-A177-3AD203B41FA5}">
                      <a16:colId xmlns:a16="http://schemas.microsoft.com/office/drawing/2014/main" val="1428406736"/>
                    </a:ext>
                  </a:extLst>
                </a:gridCol>
                <a:gridCol w="822960">
                  <a:extLst>
                    <a:ext uri="{9D8B030D-6E8A-4147-A177-3AD203B41FA5}">
                      <a16:colId xmlns:a16="http://schemas.microsoft.com/office/drawing/2014/main" val="2024047089"/>
                    </a:ext>
                  </a:extLst>
                </a:gridCol>
                <a:gridCol w="822960">
                  <a:extLst>
                    <a:ext uri="{9D8B030D-6E8A-4147-A177-3AD203B41FA5}">
                      <a16:colId xmlns:a16="http://schemas.microsoft.com/office/drawing/2014/main" val="2020208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583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- 2022-01-01 19:46:00</a:t>
                      </a:r>
                      <a:r>
                        <a:rPr kumimoji="0" lang="en-US" sz="1000" b="0" i="0" u="none" strike="noStrike" kern="1200" cap="none" spc="0" normalizeH="0" baseline="0" noProof="0">
                          <a:ln>
                            <a:noFill/>
                          </a:ln>
                          <a:solidFill>
                            <a:prstClr val="black"/>
                          </a:solidFill>
                          <a:effectLst/>
                          <a:uLnTx/>
                          <a:uFillTx/>
                          <a:latin typeface="+mn-lt"/>
                          <a:ea typeface="+mn-ea"/>
                          <a:cs typeface="+mn-cs"/>
                        </a:rPr>
                        <a:t>
 Tu puerta de entrada a la nueva Spark se llama 910.
✅ Cuadro Spark de carbono HMF
✅ Horquilla FOX 34 Float P. Elite 130 mm
✅ FOX Nude 5T EVOL, TwinLoc, 120 mm
✅ Shimano XT, 12 velocidades
✅ Frenos de disco Shimano XT
✅ Ruedas Syncros Silverton 2.0 TR
✅ Cubiertas Schwalbe Wicked Will
✅ Tija ajustable FOX, Componentes Syncros
Encontrala en nuestras tiendas. Link en bio y en Stories destacadas.
#FastIsFun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271295005_250615467155224_9118474756885733547_n.jpg?_nc_cat=106&amp;ccb=1-5&amp;_nc_sid=8ae9d6&amp;_nc_ohc=74aFoqDToDoAX8oDuwM&amp;_nc_ht=scontent-iad3-1.cdninstagram.com&amp;edm=AL-3X8kEAAAA&amp;oh=00_AT_m5QAw5rP8iBDjI7T3E2hawtYCUqkAuXEZZEt6u2xCiA&amp;oe=61FE0C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92135443"/>
                  </a:ext>
                </a:extLst>
              </a:tr>
            </a:tbl>
          </a:graphicData>
        </a:graphic>
      </p:graphicFrame>
      <p:sp>
        <p:nvSpPr>
          <p:cNvPr id="4" name="Text Placeholder 3">
            <a:extLst>
              <a:ext uri="{FF2B5EF4-FFF2-40B4-BE49-F238E27FC236}">
                <a16:creationId xmlns:a16="http://schemas.microsoft.com/office/drawing/2014/main" id="{0B1F287F-AAF2-4DA3-9C4F-EA398B7F5710}"/>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3892771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0E6AE-7642-43A3-8BA7-B1409B88748D}"/>
              </a:ext>
            </a:extLst>
          </p:cNvPr>
          <p:cNvSpPr>
            <a:spLocks noGrp="1"/>
          </p:cNvSpPr>
          <p:nvPr>
            <p:ph type="title"/>
          </p:nvPr>
        </p:nvSpPr>
        <p:spPr/>
        <p:txBody>
          <a:bodyPr/>
          <a:lstStyle/>
          <a:p>
            <a:r>
              <a:rPr lang="en-US"/>
              <a:t>Instagram Posts Table | Scott - 8 of 25</a:t>
            </a:r>
          </a:p>
        </p:txBody>
      </p:sp>
      <p:graphicFrame>
        <p:nvGraphicFramePr>
          <p:cNvPr id="5" name="Table Placeholder 4">
            <a:extLst>
              <a:ext uri="{FF2B5EF4-FFF2-40B4-BE49-F238E27FC236}">
                <a16:creationId xmlns:a16="http://schemas.microsoft.com/office/drawing/2014/main" id="{B8CFCB41-71F3-47B5-9D26-65A82F2B5C45}"/>
              </a:ext>
            </a:extLst>
          </p:cNvPr>
          <p:cNvGraphicFramePr>
            <a:graphicFrameLocks noGrp="1"/>
          </p:cNvGraphicFramePr>
          <p:nvPr>
            <p:ph type="tbl" sz="quarter" idx="13"/>
            <p:extLst>
              <p:ext uri="{D42A27DB-BD31-4B8C-83A1-F6EECF244321}">
                <p14:modId xmlns:p14="http://schemas.microsoft.com/office/powerpoint/2010/main" val="986773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89931071"/>
                    </a:ext>
                  </a:extLst>
                </a:gridCol>
                <a:gridCol w="1810512">
                  <a:extLst>
                    <a:ext uri="{9D8B030D-6E8A-4147-A177-3AD203B41FA5}">
                      <a16:colId xmlns:a16="http://schemas.microsoft.com/office/drawing/2014/main" val="63963445"/>
                    </a:ext>
                  </a:extLst>
                </a:gridCol>
                <a:gridCol w="822960">
                  <a:extLst>
                    <a:ext uri="{9D8B030D-6E8A-4147-A177-3AD203B41FA5}">
                      <a16:colId xmlns:a16="http://schemas.microsoft.com/office/drawing/2014/main" val="286638988"/>
                    </a:ext>
                  </a:extLst>
                </a:gridCol>
                <a:gridCol w="822960">
                  <a:extLst>
                    <a:ext uri="{9D8B030D-6E8A-4147-A177-3AD203B41FA5}">
                      <a16:colId xmlns:a16="http://schemas.microsoft.com/office/drawing/2014/main" val="2159769160"/>
                    </a:ext>
                  </a:extLst>
                </a:gridCol>
                <a:gridCol w="822960">
                  <a:extLst>
                    <a:ext uri="{9D8B030D-6E8A-4147-A177-3AD203B41FA5}">
                      <a16:colId xmlns:a16="http://schemas.microsoft.com/office/drawing/2014/main" val="2984221894"/>
                    </a:ext>
                  </a:extLst>
                </a:gridCol>
                <a:gridCol w="822960">
                  <a:extLst>
                    <a:ext uri="{9D8B030D-6E8A-4147-A177-3AD203B41FA5}">
                      <a16:colId xmlns:a16="http://schemas.microsoft.com/office/drawing/2014/main" val="103097788"/>
                    </a:ext>
                  </a:extLst>
                </a:gridCol>
                <a:gridCol w="822960">
                  <a:extLst>
                    <a:ext uri="{9D8B030D-6E8A-4147-A177-3AD203B41FA5}">
                      <a16:colId xmlns:a16="http://schemas.microsoft.com/office/drawing/2014/main" val="514790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57120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- 2022-01-05 20:35:51</a:t>
                      </a:r>
                      <a:r>
                        <a:rPr kumimoji="0" lang="es-ES" sz="1000" b="0" i="0" u="none" strike="noStrike" kern="1200" cap="none" spc="0" normalizeH="0" baseline="0" noProof="0">
                          <a:ln>
                            <a:noFill/>
                          </a:ln>
                          <a:solidFill>
                            <a:prstClr val="black"/>
                          </a:solidFill>
                          <a:effectLst/>
                          <a:uLnTx/>
                          <a:uFillTx/>
                          <a:latin typeface="+mn-lt"/>
                          <a:ea typeface="+mn-ea"/>
                          <a:cs typeface="+mn-cs"/>
                        </a:rPr>
                        <a:t>
 Nueva Spark World Cup AXS.
Alargamos el recorrido de la suspensión, mejoramos la geometría y le hicimos caso a los mejores deportistas del mundo para crear la bicicleta de carreras de cross country definitiva.
Encontrala en nuestras tiendas. Link en bio y en stories destacadas.
#SCOTTargentina 
#FastIsFun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271401901_139386295138855_2249851253472155026_n.jpg?_nc_cat=105&amp;ccb=1-5&amp;_nc_sid=8ae9d6&amp;_nc_ohc=mJVlATbgZ_0AX8Ankeg&amp;_nc_oc=AQlrIMA5Yn38IEoYcmdLwc49WYdlyIuQkEkd2TdZeCbquXgsjITxsLTYFxeMlt9C2lg&amp;_nc_ht=scontent-iad3-1.cdninstagram.com&amp;edm=AL-3X8kEAAAA&amp;oh=00_AT8wXVFp_Yta_K7noXpykc4BRarAj3HPChFLJi7i6rFOEQ&amp;oe=61FDEBA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19823844"/>
                  </a:ext>
                </a:extLst>
              </a:tr>
            </a:tbl>
          </a:graphicData>
        </a:graphic>
      </p:graphicFrame>
      <p:sp>
        <p:nvSpPr>
          <p:cNvPr id="4" name="Text Placeholder 3">
            <a:extLst>
              <a:ext uri="{FF2B5EF4-FFF2-40B4-BE49-F238E27FC236}">
                <a16:creationId xmlns:a16="http://schemas.microsoft.com/office/drawing/2014/main" id="{AEE3C61F-9021-404F-A61C-C0841AE00F24}"/>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0963148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9CC63-EAC4-4B4D-8F62-9ACCE8EE0BE7}"/>
              </a:ext>
            </a:extLst>
          </p:cNvPr>
          <p:cNvSpPr>
            <a:spLocks noGrp="1"/>
          </p:cNvSpPr>
          <p:nvPr>
            <p:ph type="title"/>
          </p:nvPr>
        </p:nvSpPr>
        <p:spPr/>
        <p:txBody>
          <a:bodyPr/>
          <a:lstStyle/>
          <a:p>
            <a:r>
              <a:rPr lang="en-US"/>
              <a:t>Instagram Posts Table | Scott - 9 of 25</a:t>
            </a:r>
          </a:p>
        </p:txBody>
      </p:sp>
      <p:graphicFrame>
        <p:nvGraphicFramePr>
          <p:cNvPr id="5" name="Table Placeholder 4">
            <a:extLst>
              <a:ext uri="{FF2B5EF4-FFF2-40B4-BE49-F238E27FC236}">
                <a16:creationId xmlns:a16="http://schemas.microsoft.com/office/drawing/2014/main" id="{30A64C08-E08B-4537-AA95-4C26E38CB264}"/>
              </a:ext>
            </a:extLst>
          </p:cNvPr>
          <p:cNvGraphicFramePr>
            <a:graphicFrameLocks noGrp="1"/>
          </p:cNvGraphicFramePr>
          <p:nvPr>
            <p:ph type="tbl" sz="quarter" idx="13"/>
            <p:extLst>
              <p:ext uri="{D42A27DB-BD31-4B8C-83A1-F6EECF244321}">
                <p14:modId xmlns:p14="http://schemas.microsoft.com/office/powerpoint/2010/main" val="2129723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39953705"/>
                    </a:ext>
                  </a:extLst>
                </a:gridCol>
                <a:gridCol w="1810512">
                  <a:extLst>
                    <a:ext uri="{9D8B030D-6E8A-4147-A177-3AD203B41FA5}">
                      <a16:colId xmlns:a16="http://schemas.microsoft.com/office/drawing/2014/main" val="59880969"/>
                    </a:ext>
                  </a:extLst>
                </a:gridCol>
                <a:gridCol w="822960">
                  <a:extLst>
                    <a:ext uri="{9D8B030D-6E8A-4147-A177-3AD203B41FA5}">
                      <a16:colId xmlns:a16="http://schemas.microsoft.com/office/drawing/2014/main" val="224638671"/>
                    </a:ext>
                  </a:extLst>
                </a:gridCol>
                <a:gridCol w="822960">
                  <a:extLst>
                    <a:ext uri="{9D8B030D-6E8A-4147-A177-3AD203B41FA5}">
                      <a16:colId xmlns:a16="http://schemas.microsoft.com/office/drawing/2014/main" val="2507881113"/>
                    </a:ext>
                  </a:extLst>
                </a:gridCol>
                <a:gridCol w="822960">
                  <a:extLst>
                    <a:ext uri="{9D8B030D-6E8A-4147-A177-3AD203B41FA5}">
                      <a16:colId xmlns:a16="http://schemas.microsoft.com/office/drawing/2014/main" val="813084705"/>
                    </a:ext>
                  </a:extLst>
                </a:gridCol>
                <a:gridCol w="822960">
                  <a:extLst>
                    <a:ext uri="{9D8B030D-6E8A-4147-A177-3AD203B41FA5}">
                      <a16:colId xmlns:a16="http://schemas.microsoft.com/office/drawing/2014/main" val="1697789141"/>
                    </a:ext>
                  </a:extLst>
                </a:gridCol>
                <a:gridCol w="822960">
                  <a:extLst>
                    <a:ext uri="{9D8B030D-6E8A-4147-A177-3AD203B41FA5}">
                      <a16:colId xmlns:a16="http://schemas.microsoft.com/office/drawing/2014/main" val="631025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20384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- 2022-01-10 18:08:34</a:t>
                      </a:r>
                      <a:r>
                        <a:rPr kumimoji="0" lang="es-ES" sz="1000" b="0" i="0" u="none" strike="noStrike" kern="1200" cap="none" spc="0" normalizeH="0" baseline="0" noProof="0">
                          <a:ln>
                            <a:noFill/>
                          </a:ln>
                          <a:solidFill>
                            <a:prstClr val="black"/>
                          </a:solidFill>
                          <a:effectLst/>
                          <a:uLnTx/>
                          <a:uFillTx/>
                          <a:latin typeface="+mn-lt"/>
                          <a:ea typeface="+mn-ea"/>
                          <a:cs typeface="+mn-cs"/>
                        </a:rPr>
                        <a:t>
 Liviana, rígida, veloz y divertida. 
La nueva Specialized Epic EVO combina la máxima eficiencia de pedaleo para darte la velocidad característica de las Epic junto a un recorrido de suspensión mayor (120 mm en suspensión delantera y 110 mm en shock) para que te diviertas como nunca en los senderos.
Además, la Epic EVO es más versátil que nunca gracias a su ajuste por flip-chip , el cual te permite inclinar el ángulo del tubo de dirección y la altura de la caja pedalera para personalizar fácilmente sus características de conducción.
Si querés recorrer kilómetros de senderos con una eficiencia inigualable, la Epic EVO será tu mejor aliada.
🔺 Encontrala en nuestras tiendas autorizadas🔺 
⠀⠀⠀⠀⠀⠀⠀⠀⠀
#IamSpecialized #SpecializedEpic #Specialized #EpicEVO #SpecializedArgentina #MTB #Xc #Trail #SpecializedEpic #MountainBike
📸  rutlandcycling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271651270_604816437485593_8555546981488841325_n.jpg?_nc_cat=101&amp;ccb=1-5&amp;_nc_sid=8ae9d6&amp;_nc_ohc=6_yc_NBNatsAX95NsvI&amp;_nc_ht=scontent-lga3-1.cdninstagram.com&amp;edm=AL-3X8kEAAAA&amp;oh=00_AT-CC9dEXr56kvaL7gb_r0NHAD9nUFdjt-YEERz59r4QkA&amp;oe=61FDE54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42375753"/>
                  </a:ext>
                </a:extLst>
              </a:tr>
            </a:tbl>
          </a:graphicData>
        </a:graphic>
      </p:graphicFrame>
      <p:sp>
        <p:nvSpPr>
          <p:cNvPr id="4" name="Text Placeholder 3">
            <a:extLst>
              <a:ext uri="{FF2B5EF4-FFF2-40B4-BE49-F238E27FC236}">
                <a16:creationId xmlns:a16="http://schemas.microsoft.com/office/drawing/2014/main" id="{BBD24759-0F8C-4942-A4D8-B26E2B165BE1}"/>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9370380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5D5DE-04C3-4935-8A1A-628506484E4F}"/>
              </a:ext>
            </a:extLst>
          </p:cNvPr>
          <p:cNvSpPr>
            <a:spLocks noGrp="1"/>
          </p:cNvSpPr>
          <p:nvPr>
            <p:ph type="title"/>
          </p:nvPr>
        </p:nvSpPr>
        <p:spPr/>
        <p:txBody>
          <a:bodyPr/>
          <a:lstStyle/>
          <a:p>
            <a:r>
              <a:rPr lang="en-US"/>
              <a:t>Instagram Posts Table | Scott - 10 of 25</a:t>
            </a:r>
          </a:p>
        </p:txBody>
      </p:sp>
      <p:graphicFrame>
        <p:nvGraphicFramePr>
          <p:cNvPr id="5" name="Table Placeholder 4">
            <a:extLst>
              <a:ext uri="{FF2B5EF4-FFF2-40B4-BE49-F238E27FC236}">
                <a16:creationId xmlns:a16="http://schemas.microsoft.com/office/drawing/2014/main" id="{898EBB3A-C709-4346-AC1C-2D32D51E7FCE}"/>
              </a:ext>
            </a:extLst>
          </p:cNvPr>
          <p:cNvGraphicFramePr>
            <a:graphicFrameLocks noGrp="1"/>
          </p:cNvGraphicFramePr>
          <p:nvPr>
            <p:ph type="tbl" sz="quarter" idx="13"/>
            <p:extLst>
              <p:ext uri="{D42A27DB-BD31-4B8C-83A1-F6EECF244321}">
                <p14:modId xmlns:p14="http://schemas.microsoft.com/office/powerpoint/2010/main" val="241203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75622061"/>
                    </a:ext>
                  </a:extLst>
                </a:gridCol>
                <a:gridCol w="1810512">
                  <a:extLst>
                    <a:ext uri="{9D8B030D-6E8A-4147-A177-3AD203B41FA5}">
                      <a16:colId xmlns:a16="http://schemas.microsoft.com/office/drawing/2014/main" val="3017545568"/>
                    </a:ext>
                  </a:extLst>
                </a:gridCol>
                <a:gridCol w="822960">
                  <a:extLst>
                    <a:ext uri="{9D8B030D-6E8A-4147-A177-3AD203B41FA5}">
                      <a16:colId xmlns:a16="http://schemas.microsoft.com/office/drawing/2014/main" val="1895181229"/>
                    </a:ext>
                  </a:extLst>
                </a:gridCol>
                <a:gridCol w="822960">
                  <a:extLst>
                    <a:ext uri="{9D8B030D-6E8A-4147-A177-3AD203B41FA5}">
                      <a16:colId xmlns:a16="http://schemas.microsoft.com/office/drawing/2014/main" val="2700941286"/>
                    </a:ext>
                  </a:extLst>
                </a:gridCol>
                <a:gridCol w="822960">
                  <a:extLst>
                    <a:ext uri="{9D8B030D-6E8A-4147-A177-3AD203B41FA5}">
                      <a16:colId xmlns:a16="http://schemas.microsoft.com/office/drawing/2014/main" val="2312018991"/>
                    </a:ext>
                  </a:extLst>
                </a:gridCol>
                <a:gridCol w="822960">
                  <a:extLst>
                    <a:ext uri="{9D8B030D-6E8A-4147-A177-3AD203B41FA5}">
                      <a16:colId xmlns:a16="http://schemas.microsoft.com/office/drawing/2014/main" val="3074433789"/>
                    </a:ext>
                  </a:extLst>
                </a:gridCol>
                <a:gridCol w="822960">
                  <a:extLst>
                    <a:ext uri="{9D8B030D-6E8A-4147-A177-3AD203B41FA5}">
                      <a16:colId xmlns:a16="http://schemas.microsoft.com/office/drawing/2014/main" val="4046629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7401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- 2022-01-24 20:11:07</a:t>
                      </a:r>
                      <a:r>
                        <a:rPr kumimoji="0" lang="en-US" sz="1000" b="0" i="0" u="none" strike="noStrike" kern="1200" cap="none" spc="0" normalizeH="0" baseline="0" noProof="0">
                          <a:ln>
                            <a:noFill/>
                          </a:ln>
                          <a:solidFill>
                            <a:prstClr val="black"/>
                          </a:solidFill>
                          <a:effectLst/>
                          <a:uLnTx/>
                          <a:uFillTx/>
                          <a:latin typeface="+mn-lt"/>
                          <a:ea typeface="+mn-ea"/>
                          <a:cs typeface="+mn-cs"/>
                        </a:rPr>
                        <a:t>
 ¿Estás preparado para la nueva Spark RC Team Red?
✅ Cuadro Spark RC de carbono HMF
✅ Horquilla FOX 34 SC Float Perf. 120 mm
✅ FOX Nude 5 EVOL, 120 mm, TwinLoc
✅ Shimano XT, 12 velocidades
✅ Frenos de disco Shimano XT
✅ Ruedas Syncros Silverton 2.5 TR
✅ Cubiertas Maxxis Rekon Race Foldable
✅ Componentes Syncros
Encontrala en nuestra tiendas. Link en bio.
#SCOTTargentina 
#SCOTTbikes 
#FastIsFun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272591850_5077479042302245_6819237764501513729_n.jpg?_nc_cat=106&amp;ccb=1-5&amp;_nc_sid=8ae9d6&amp;_nc_ohc=k5iQtbssW9wAX-IvPgy&amp;_nc_ht=scontent-iad3-1.cdninstagram.com&amp;edm=AL-3X8kEAAAA&amp;oh=00_AT_Q4L4nK2-DNxE_4MRUvcTszEJSZI7G9OLShjl39LVbNQ&amp;oe=61FE97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83419362"/>
                  </a:ext>
                </a:extLst>
              </a:tr>
            </a:tbl>
          </a:graphicData>
        </a:graphic>
      </p:graphicFrame>
      <p:sp>
        <p:nvSpPr>
          <p:cNvPr id="4" name="Text Placeholder 3">
            <a:extLst>
              <a:ext uri="{FF2B5EF4-FFF2-40B4-BE49-F238E27FC236}">
                <a16:creationId xmlns:a16="http://schemas.microsoft.com/office/drawing/2014/main" id="{99FE2385-4836-4E99-9A36-992889CD818A}"/>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5859953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1FDCB-2282-4070-A62C-E102E8C9C4EB}"/>
              </a:ext>
            </a:extLst>
          </p:cNvPr>
          <p:cNvSpPr>
            <a:spLocks noGrp="1"/>
          </p:cNvSpPr>
          <p:nvPr>
            <p:ph type="title"/>
          </p:nvPr>
        </p:nvSpPr>
        <p:spPr/>
        <p:txBody>
          <a:bodyPr/>
          <a:lstStyle/>
          <a:p>
            <a:r>
              <a:rPr lang="en-US"/>
              <a:t>Instagram Posts Table | Scott - 11 of 25</a:t>
            </a:r>
          </a:p>
        </p:txBody>
      </p:sp>
      <p:graphicFrame>
        <p:nvGraphicFramePr>
          <p:cNvPr id="5" name="Table Placeholder 4">
            <a:extLst>
              <a:ext uri="{FF2B5EF4-FFF2-40B4-BE49-F238E27FC236}">
                <a16:creationId xmlns:a16="http://schemas.microsoft.com/office/drawing/2014/main" id="{E2728411-1F5E-4C98-A807-6277D609BBAB}"/>
              </a:ext>
            </a:extLst>
          </p:cNvPr>
          <p:cNvGraphicFramePr>
            <a:graphicFrameLocks noGrp="1"/>
          </p:cNvGraphicFramePr>
          <p:nvPr>
            <p:ph type="tbl" sz="quarter" idx="13"/>
            <p:extLst>
              <p:ext uri="{D42A27DB-BD31-4B8C-83A1-F6EECF244321}">
                <p14:modId xmlns:p14="http://schemas.microsoft.com/office/powerpoint/2010/main" val="894993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30366922"/>
                    </a:ext>
                  </a:extLst>
                </a:gridCol>
                <a:gridCol w="1810512">
                  <a:extLst>
                    <a:ext uri="{9D8B030D-6E8A-4147-A177-3AD203B41FA5}">
                      <a16:colId xmlns:a16="http://schemas.microsoft.com/office/drawing/2014/main" val="2322637929"/>
                    </a:ext>
                  </a:extLst>
                </a:gridCol>
                <a:gridCol w="822960">
                  <a:extLst>
                    <a:ext uri="{9D8B030D-6E8A-4147-A177-3AD203B41FA5}">
                      <a16:colId xmlns:a16="http://schemas.microsoft.com/office/drawing/2014/main" val="1868005416"/>
                    </a:ext>
                  </a:extLst>
                </a:gridCol>
                <a:gridCol w="822960">
                  <a:extLst>
                    <a:ext uri="{9D8B030D-6E8A-4147-A177-3AD203B41FA5}">
                      <a16:colId xmlns:a16="http://schemas.microsoft.com/office/drawing/2014/main" val="2351741156"/>
                    </a:ext>
                  </a:extLst>
                </a:gridCol>
                <a:gridCol w="822960">
                  <a:extLst>
                    <a:ext uri="{9D8B030D-6E8A-4147-A177-3AD203B41FA5}">
                      <a16:colId xmlns:a16="http://schemas.microsoft.com/office/drawing/2014/main" val="3718950342"/>
                    </a:ext>
                  </a:extLst>
                </a:gridCol>
                <a:gridCol w="822960">
                  <a:extLst>
                    <a:ext uri="{9D8B030D-6E8A-4147-A177-3AD203B41FA5}">
                      <a16:colId xmlns:a16="http://schemas.microsoft.com/office/drawing/2014/main" val="3231822472"/>
                    </a:ext>
                  </a:extLst>
                </a:gridCol>
                <a:gridCol w="822960">
                  <a:extLst>
                    <a:ext uri="{9D8B030D-6E8A-4147-A177-3AD203B41FA5}">
                      <a16:colId xmlns:a16="http://schemas.microsoft.com/office/drawing/2014/main" val="1478246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96267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- 2022-01-26 19:42:28</a:t>
                      </a:r>
                      <a:r>
                        <a:rPr kumimoji="0" lang="en-US" sz="1000" b="0" i="0" u="none" strike="noStrike" kern="1200" cap="none" spc="0" normalizeH="0" baseline="0" noProof="0">
                          <a:ln>
                            <a:noFill/>
                          </a:ln>
                          <a:solidFill>
                            <a:prstClr val="black"/>
                          </a:solidFill>
                          <a:effectLst/>
                          <a:uLnTx/>
                          <a:uFillTx/>
                          <a:latin typeface="+mn-lt"/>
                          <a:ea typeface="+mn-ea"/>
                          <a:cs typeface="+mn-cs"/>
                        </a:rPr>
                        <a:t>
 ¡Bienvenido SHIMANO al SuperTeamTrek! La legendaria marca de componentes shimanoargentina hoy se suma como partner oficial. ¡Nos espera un año a tope! 
¡Seguinos y conoce más sorpresas de nuestros partners en el 2022!
trekbikes trekbicycleargentina bontragerargentina santini_arg guargentina OpticaCentralStore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272638975_1418095071984762_2548016241485722713_n.jpg?_nc_cat=102&amp;ccb=1-5&amp;_nc_sid=8ae9d6&amp;_nc_ohc=Y9-bbCpaMNoAX9VMMvl&amp;_nc_ht=scontent-bos3-1.cdninstagram.com&amp;edm=AL-3X8kEAAAA&amp;oh=00_AT8twjHf8eJhlMVXOCMks_GNxE8NjTXznav-gC9vulKviA&amp;oe=61FE672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65734332"/>
                  </a:ext>
                </a:extLst>
              </a:tr>
            </a:tbl>
          </a:graphicData>
        </a:graphic>
      </p:graphicFrame>
      <p:sp>
        <p:nvSpPr>
          <p:cNvPr id="4" name="Text Placeholder 3">
            <a:extLst>
              <a:ext uri="{FF2B5EF4-FFF2-40B4-BE49-F238E27FC236}">
                <a16:creationId xmlns:a16="http://schemas.microsoft.com/office/drawing/2014/main" id="{4E824F76-16CB-4CDD-8217-C087B8995B5E}"/>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8962390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F4D01-6C96-49DD-8189-E4E0DD095D0C}"/>
              </a:ext>
            </a:extLst>
          </p:cNvPr>
          <p:cNvSpPr>
            <a:spLocks noGrp="1"/>
          </p:cNvSpPr>
          <p:nvPr>
            <p:ph type="title"/>
          </p:nvPr>
        </p:nvSpPr>
        <p:spPr/>
        <p:txBody>
          <a:bodyPr/>
          <a:lstStyle/>
          <a:p>
            <a:r>
              <a:rPr lang="en-US"/>
              <a:t>Instagram Posts Table | Scott - 12 of 25</a:t>
            </a:r>
          </a:p>
        </p:txBody>
      </p:sp>
      <p:graphicFrame>
        <p:nvGraphicFramePr>
          <p:cNvPr id="5" name="Table Placeholder 4">
            <a:extLst>
              <a:ext uri="{FF2B5EF4-FFF2-40B4-BE49-F238E27FC236}">
                <a16:creationId xmlns:a16="http://schemas.microsoft.com/office/drawing/2014/main" id="{6BEA0AC7-0FDC-4FAF-8FBA-7491ABBBCDB8}"/>
              </a:ext>
            </a:extLst>
          </p:cNvPr>
          <p:cNvGraphicFramePr>
            <a:graphicFrameLocks noGrp="1"/>
          </p:cNvGraphicFramePr>
          <p:nvPr>
            <p:ph type="tbl" sz="quarter" idx="13"/>
            <p:extLst>
              <p:ext uri="{D42A27DB-BD31-4B8C-83A1-F6EECF244321}">
                <p14:modId xmlns:p14="http://schemas.microsoft.com/office/powerpoint/2010/main" val="1841391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57458352"/>
                    </a:ext>
                  </a:extLst>
                </a:gridCol>
                <a:gridCol w="1810512">
                  <a:extLst>
                    <a:ext uri="{9D8B030D-6E8A-4147-A177-3AD203B41FA5}">
                      <a16:colId xmlns:a16="http://schemas.microsoft.com/office/drawing/2014/main" val="1899022220"/>
                    </a:ext>
                  </a:extLst>
                </a:gridCol>
                <a:gridCol w="822960">
                  <a:extLst>
                    <a:ext uri="{9D8B030D-6E8A-4147-A177-3AD203B41FA5}">
                      <a16:colId xmlns:a16="http://schemas.microsoft.com/office/drawing/2014/main" val="763763422"/>
                    </a:ext>
                  </a:extLst>
                </a:gridCol>
                <a:gridCol w="822960">
                  <a:extLst>
                    <a:ext uri="{9D8B030D-6E8A-4147-A177-3AD203B41FA5}">
                      <a16:colId xmlns:a16="http://schemas.microsoft.com/office/drawing/2014/main" val="2362712109"/>
                    </a:ext>
                  </a:extLst>
                </a:gridCol>
                <a:gridCol w="822960">
                  <a:extLst>
                    <a:ext uri="{9D8B030D-6E8A-4147-A177-3AD203B41FA5}">
                      <a16:colId xmlns:a16="http://schemas.microsoft.com/office/drawing/2014/main" val="4030508836"/>
                    </a:ext>
                  </a:extLst>
                </a:gridCol>
                <a:gridCol w="822960">
                  <a:extLst>
                    <a:ext uri="{9D8B030D-6E8A-4147-A177-3AD203B41FA5}">
                      <a16:colId xmlns:a16="http://schemas.microsoft.com/office/drawing/2014/main" val="1949346618"/>
                    </a:ext>
                  </a:extLst>
                </a:gridCol>
                <a:gridCol w="822960">
                  <a:extLst>
                    <a:ext uri="{9D8B030D-6E8A-4147-A177-3AD203B41FA5}">
                      <a16:colId xmlns:a16="http://schemas.microsoft.com/office/drawing/2014/main" val="1848214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6644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- 2022-01-11 20:53:30</a:t>
                      </a:r>
                      <a:r>
                        <a:rPr kumimoji="0" lang="en-US" sz="1000" b="0" i="0" u="none" strike="noStrike" kern="1200" cap="none" spc="0" normalizeH="0" baseline="0" noProof="0">
                          <a:ln>
                            <a:noFill/>
                          </a:ln>
                          <a:solidFill>
                            <a:prstClr val="black"/>
                          </a:solidFill>
                          <a:effectLst/>
                          <a:uLnTx/>
                          <a:uFillTx/>
                          <a:latin typeface="+mn-lt"/>
                          <a:ea typeface="+mn-ea"/>
                          <a:cs typeface="+mn-cs"/>
                        </a:rPr>
                        <a:t>
 Detalle por detalle, conocé la nueva Spark.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271583993_881763459183151_847531347116077191_n.webp.jpg?_nc_cat=106&amp;ccb=1-5&amp;_nc_sid=8ae9d6&amp;_nc_ohc=GFXgd5dkDIUAX9FKY1g&amp;_nc_ht=scontent-iad3-1.cdninstagram.com&amp;edm=AL-3X8kEAAAA&amp;oh=00_AT97WfNPS_KlAUE5SxeQbDwPKVwg4nTMpwFdLJJo04kU7A&amp;oe=61FE58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52282325"/>
                  </a:ext>
                </a:extLst>
              </a:tr>
            </a:tbl>
          </a:graphicData>
        </a:graphic>
      </p:graphicFrame>
      <p:sp>
        <p:nvSpPr>
          <p:cNvPr id="4" name="Text Placeholder 3">
            <a:extLst>
              <a:ext uri="{FF2B5EF4-FFF2-40B4-BE49-F238E27FC236}">
                <a16:creationId xmlns:a16="http://schemas.microsoft.com/office/drawing/2014/main" id="{65A64753-BFBB-4955-97B9-56A142164E1E}"/>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2011675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D2F84-064D-40CF-BE74-FE9FC3D6BF57}"/>
              </a:ext>
            </a:extLst>
          </p:cNvPr>
          <p:cNvSpPr>
            <a:spLocks noGrp="1"/>
          </p:cNvSpPr>
          <p:nvPr>
            <p:ph type="title"/>
          </p:nvPr>
        </p:nvSpPr>
        <p:spPr/>
        <p:txBody>
          <a:bodyPr/>
          <a:lstStyle/>
          <a:p>
            <a:r>
              <a:rPr lang="en-US"/>
              <a:t>Instagram Posts Table | Scott - 13 of 25</a:t>
            </a:r>
          </a:p>
        </p:txBody>
      </p:sp>
      <p:graphicFrame>
        <p:nvGraphicFramePr>
          <p:cNvPr id="5" name="Table Placeholder 4">
            <a:extLst>
              <a:ext uri="{FF2B5EF4-FFF2-40B4-BE49-F238E27FC236}">
                <a16:creationId xmlns:a16="http://schemas.microsoft.com/office/drawing/2014/main" id="{4FAE0EC1-6F39-47DC-AA89-4A7179D8DA41}"/>
              </a:ext>
            </a:extLst>
          </p:cNvPr>
          <p:cNvGraphicFramePr>
            <a:graphicFrameLocks noGrp="1"/>
          </p:cNvGraphicFramePr>
          <p:nvPr>
            <p:ph type="tbl" sz="quarter" idx="13"/>
            <p:extLst>
              <p:ext uri="{D42A27DB-BD31-4B8C-83A1-F6EECF244321}">
                <p14:modId xmlns:p14="http://schemas.microsoft.com/office/powerpoint/2010/main" val="4291266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75164200"/>
                    </a:ext>
                  </a:extLst>
                </a:gridCol>
                <a:gridCol w="1810512">
                  <a:extLst>
                    <a:ext uri="{9D8B030D-6E8A-4147-A177-3AD203B41FA5}">
                      <a16:colId xmlns:a16="http://schemas.microsoft.com/office/drawing/2014/main" val="3169648910"/>
                    </a:ext>
                  </a:extLst>
                </a:gridCol>
                <a:gridCol w="822960">
                  <a:extLst>
                    <a:ext uri="{9D8B030D-6E8A-4147-A177-3AD203B41FA5}">
                      <a16:colId xmlns:a16="http://schemas.microsoft.com/office/drawing/2014/main" val="2056521911"/>
                    </a:ext>
                  </a:extLst>
                </a:gridCol>
                <a:gridCol w="822960">
                  <a:extLst>
                    <a:ext uri="{9D8B030D-6E8A-4147-A177-3AD203B41FA5}">
                      <a16:colId xmlns:a16="http://schemas.microsoft.com/office/drawing/2014/main" val="1381317829"/>
                    </a:ext>
                  </a:extLst>
                </a:gridCol>
                <a:gridCol w="822960">
                  <a:extLst>
                    <a:ext uri="{9D8B030D-6E8A-4147-A177-3AD203B41FA5}">
                      <a16:colId xmlns:a16="http://schemas.microsoft.com/office/drawing/2014/main" val="3583777115"/>
                    </a:ext>
                  </a:extLst>
                </a:gridCol>
                <a:gridCol w="822960">
                  <a:extLst>
                    <a:ext uri="{9D8B030D-6E8A-4147-A177-3AD203B41FA5}">
                      <a16:colId xmlns:a16="http://schemas.microsoft.com/office/drawing/2014/main" val="1146980051"/>
                    </a:ext>
                  </a:extLst>
                </a:gridCol>
                <a:gridCol w="822960">
                  <a:extLst>
                    <a:ext uri="{9D8B030D-6E8A-4147-A177-3AD203B41FA5}">
                      <a16:colId xmlns:a16="http://schemas.microsoft.com/office/drawing/2014/main" val="850198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7615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- 2022-01-07 19:36:38</a:t>
                      </a:r>
                      <a:r>
                        <a:rPr kumimoji="0" lang="en-US" sz="1000" b="0" i="0" u="none" strike="noStrike" kern="1200" cap="none" spc="0" normalizeH="0" baseline="0" noProof="0">
                          <a:ln>
                            <a:noFill/>
                          </a:ln>
                          <a:solidFill>
                            <a:prstClr val="black"/>
                          </a:solidFill>
                          <a:effectLst/>
                          <a:uLnTx/>
                          <a:uFillTx/>
                          <a:latin typeface="+mn-lt"/>
                          <a:ea typeface="+mn-ea"/>
                          <a:cs typeface="+mn-cs"/>
                        </a:rPr>
                        <a:t>
 Scott Spark RC Team Red. 
Detalle por detalle: 
✅ Cuadro Spark RC de carbono HMF
✅ Horquilla FOX 34 SC Float Perf. 120 mm
✅ FOX Nude 5 EVOL, 120 mm, TwinLoc
✅ Shimano XT, 12 velocidades
✅ Frenos de disco Shimano XT
✅ Ruedas Syncros Silverton 2.5 TR
✅ Cubiertas Maxxis Rekon Race Foldable
✅ Componentes Syncros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271495751_484786676361234_3509266082366166052_n.jpg?_nc_cat=108&amp;ccb=1-5&amp;_nc_sid=8ae9d6&amp;_nc_ohc=_yJgDMUxAS4AX-OUcyU&amp;_nc_ht=scontent-iad3-1.cdninstagram.com&amp;edm=AL-3X8kEAAAA&amp;oh=00_AT_SXNuMCQEOP4XbT6PMPlUTdHuC-Jb9_YJYhJi7Cr3a5g&amp;oe=61FD5E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69841698"/>
                  </a:ext>
                </a:extLst>
              </a:tr>
            </a:tbl>
          </a:graphicData>
        </a:graphic>
      </p:graphicFrame>
      <p:sp>
        <p:nvSpPr>
          <p:cNvPr id="4" name="Text Placeholder 3">
            <a:extLst>
              <a:ext uri="{FF2B5EF4-FFF2-40B4-BE49-F238E27FC236}">
                <a16:creationId xmlns:a16="http://schemas.microsoft.com/office/drawing/2014/main" id="{91DF850D-FD91-43FC-83EF-9888A0CF0A7B}"/>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7044553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35110-743C-463B-BEBA-59247CE07769}"/>
              </a:ext>
            </a:extLst>
          </p:cNvPr>
          <p:cNvSpPr>
            <a:spLocks noGrp="1"/>
          </p:cNvSpPr>
          <p:nvPr>
            <p:ph type="title"/>
          </p:nvPr>
        </p:nvSpPr>
        <p:spPr/>
        <p:txBody>
          <a:bodyPr/>
          <a:lstStyle/>
          <a:p>
            <a:r>
              <a:rPr lang="en-US"/>
              <a:t>Instagram Posts Table | Scott - 14 of 25</a:t>
            </a:r>
          </a:p>
        </p:txBody>
      </p:sp>
      <p:graphicFrame>
        <p:nvGraphicFramePr>
          <p:cNvPr id="5" name="Table Placeholder 4">
            <a:extLst>
              <a:ext uri="{FF2B5EF4-FFF2-40B4-BE49-F238E27FC236}">
                <a16:creationId xmlns:a16="http://schemas.microsoft.com/office/drawing/2014/main" id="{5A23AEA1-BC88-4DF2-BF42-D91977ACE0B7}"/>
              </a:ext>
            </a:extLst>
          </p:cNvPr>
          <p:cNvGraphicFramePr>
            <a:graphicFrameLocks noGrp="1"/>
          </p:cNvGraphicFramePr>
          <p:nvPr>
            <p:ph type="tbl" sz="quarter" idx="13"/>
            <p:extLst>
              <p:ext uri="{D42A27DB-BD31-4B8C-83A1-F6EECF244321}">
                <p14:modId xmlns:p14="http://schemas.microsoft.com/office/powerpoint/2010/main" val="3292443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40634797"/>
                    </a:ext>
                  </a:extLst>
                </a:gridCol>
                <a:gridCol w="1810512">
                  <a:extLst>
                    <a:ext uri="{9D8B030D-6E8A-4147-A177-3AD203B41FA5}">
                      <a16:colId xmlns:a16="http://schemas.microsoft.com/office/drawing/2014/main" val="3036409643"/>
                    </a:ext>
                  </a:extLst>
                </a:gridCol>
                <a:gridCol w="822960">
                  <a:extLst>
                    <a:ext uri="{9D8B030D-6E8A-4147-A177-3AD203B41FA5}">
                      <a16:colId xmlns:a16="http://schemas.microsoft.com/office/drawing/2014/main" val="3504301078"/>
                    </a:ext>
                  </a:extLst>
                </a:gridCol>
                <a:gridCol w="822960">
                  <a:extLst>
                    <a:ext uri="{9D8B030D-6E8A-4147-A177-3AD203B41FA5}">
                      <a16:colId xmlns:a16="http://schemas.microsoft.com/office/drawing/2014/main" val="2132741391"/>
                    </a:ext>
                  </a:extLst>
                </a:gridCol>
                <a:gridCol w="822960">
                  <a:extLst>
                    <a:ext uri="{9D8B030D-6E8A-4147-A177-3AD203B41FA5}">
                      <a16:colId xmlns:a16="http://schemas.microsoft.com/office/drawing/2014/main" val="11145589"/>
                    </a:ext>
                  </a:extLst>
                </a:gridCol>
                <a:gridCol w="822960">
                  <a:extLst>
                    <a:ext uri="{9D8B030D-6E8A-4147-A177-3AD203B41FA5}">
                      <a16:colId xmlns:a16="http://schemas.microsoft.com/office/drawing/2014/main" val="669623692"/>
                    </a:ext>
                  </a:extLst>
                </a:gridCol>
                <a:gridCol w="822960">
                  <a:extLst>
                    <a:ext uri="{9D8B030D-6E8A-4147-A177-3AD203B41FA5}">
                      <a16:colId xmlns:a16="http://schemas.microsoft.com/office/drawing/2014/main" val="2628300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1151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- 2022-01-26 17:50:05</a:t>
                      </a:r>
                      <a:r>
                        <a:rPr kumimoji="0" lang="es-ES" sz="1000" b="0" i="0" u="none" strike="noStrike" kern="1200" cap="none" spc="0" normalizeH="0" baseline="0" noProof="0">
                          <a:ln>
                            <a:noFill/>
                          </a:ln>
                          <a:solidFill>
                            <a:prstClr val="black"/>
                          </a:solidFill>
                          <a:effectLst/>
                          <a:uLnTx/>
                          <a:uFillTx/>
                          <a:latin typeface="+mn-lt"/>
                          <a:ea typeface="+mn-ea"/>
                          <a:cs typeface="+mn-cs"/>
                        </a:rPr>
                        <a:t>
 La Tarmac SL7 en palabras de josemeolans 👇
"Para mí es una bici muy funcional, que responde al instante cuando te parás en los pedales y querés hacer una aceleración. Lo mismo sucede al trepar. 
Te da seguridad manejarla cuando bajás, cuando doblás, en todo momento.
Creo que si tengo que resumir la Tarmac SL7 en una sola palabra sería ᴘʟᴀᴄᴇʀ. Es una bici muy dinámica y muy cómoda, eso te resuelve mucho. Y su versatilidad es sin duda su mayor condición".
¿Vos cómo describirías la sensación de subirte a una Tarmac? 
#AeroIsEverything 
#IamSpecialized #SpecializedArgentina #SpecializedTarmac #SpecializedTarmacSl7 #TarmacSL7 #Road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272671710_118514740714359_3738316306611639645_n.jpg?_nc_cat=111&amp;ccb=1-5&amp;_nc_sid=8ae9d6&amp;_nc_ohc=anZA84fvLV4AX8evM5f&amp;_nc_ht=scontent-lga3-1.cdninstagram.com&amp;edm=AL-3X8kEAAAA&amp;oh=00_AT_9KlRg8kZjkEi7sIjpRyek1OZXu_oqTr0NhOL3FMgtqA&amp;oe=61FD9C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64428799"/>
                  </a:ext>
                </a:extLst>
              </a:tr>
            </a:tbl>
          </a:graphicData>
        </a:graphic>
      </p:graphicFrame>
      <p:sp>
        <p:nvSpPr>
          <p:cNvPr id="4" name="Text Placeholder 3">
            <a:extLst>
              <a:ext uri="{FF2B5EF4-FFF2-40B4-BE49-F238E27FC236}">
                <a16:creationId xmlns:a16="http://schemas.microsoft.com/office/drawing/2014/main" id="{2C3B8132-4F4A-407C-BDDB-B15507E70E36}"/>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3388648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A281C-7B75-47C0-B014-D4185BAB968D}"/>
              </a:ext>
            </a:extLst>
          </p:cNvPr>
          <p:cNvSpPr>
            <a:spLocks noGrp="1"/>
          </p:cNvSpPr>
          <p:nvPr>
            <p:ph type="title"/>
          </p:nvPr>
        </p:nvSpPr>
        <p:spPr/>
        <p:txBody>
          <a:bodyPr/>
          <a:lstStyle/>
          <a:p>
            <a:r>
              <a:rPr lang="en-US"/>
              <a:t>Instagram Posts Table | Scott - 15 of 25</a:t>
            </a:r>
          </a:p>
        </p:txBody>
      </p:sp>
      <p:graphicFrame>
        <p:nvGraphicFramePr>
          <p:cNvPr id="5" name="Table Placeholder 4">
            <a:extLst>
              <a:ext uri="{FF2B5EF4-FFF2-40B4-BE49-F238E27FC236}">
                <a16:creationId xmlns:a16="http://schemas.microsoft.com/office/drawing/2014/main" id="{4D7A53E2-972B-4707-BED8-02F286A0559D}"/>
              </a:ext>
            </a:extLst>
          </p:cNvPr>
          <p:cNvGraphicFramePr>
            <a:graphicFrameLocks noGrp="1"/>
          </p:cNvGraphicFramePr>
          <p:nvPr>
            <p:ph type="tbl" sz="quarter" idx="13"/>
            <p:extLst>
              <p:ext uri="{D42A27DB-BD31-4B8C-83A1-F6EECF244321}">
                <p14:modId xmlns:p14="http://schemas.microsoft.com/office/powerpoint/2010/main" val="4124892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67098325"/>
                    </a:ext>
                  </a:extLst>
                </a:gridCol>
                <a:gridCol w="1810512">
                  <a:extLst>
                    <a:ext uri="{9D8B030D-6E8A-4147-A177-3AD203B41FA5}">
                      <a16:colId xmlns:a16="http://schemas.microsoft.com/office/drawing/2014/main" val="615822071"/>
                    </a:ext>
                  </a:extLst>
                </a:gridCol>
                <a:gridCol w="822960">
                  <a:extLst>
                    <a:ext uri="{9D8B030D-6E8A-4147-A177-3AD203B41FA5}">
                      <a16:colId xmlns:a16="http://schemas.microsoft.com/office/drawing/2014/main" val="2093469799"/>
                    </a:ext>
                  </a:extLst>
                </a:gridCol>
                <a:gridCol w="822960">
                  <a:extLst>
                    <a:ext uri="{9D8B030D-6E8A-4147-A177-3AD203B41FA5}">
                      <a16:colId xmlns:a16="http://schemas.microsoft.com/office/drawing/2014/main" val="3544913895"/>
                    </a:ext>
                  </a:extLst>
                </a:gridCol>
                <a:gridCol w="822960">
                  <a:extLst>
                    <a:ext uri="{9D8B030D-6E8A-4147-A177-3AD203B41FA5}">
                      <a16:colId xmlns:a16="http://schemas.microsoft.com/office/drawing/2014/main" val="2450329076"/>
                    </a:ext>
                  </a:extLst>
                </a:gridCol>
                <a:gridCol w="822960">
                  <a:extLst>
                    <a:ext uri="{9D8B030D-6E8A-4147-A177-3AD203B41FA5}">
                      <a16:colId xmlns:a16="http://schemas.microsoft.com/office/drawing/2014/main" val="3539433910"/>
                    </a:ext>
                  </a:extLst>
                </a:gridCol>
                <a:gridCol w="822960">
                  <a:extLst>
                    <a:ext uri="{9D8B030D-6E8A-4147-A177-3AD203B41FA5}">
                      <a16:colId xmlns:a16="http://schemas.microsoft.com/office/drawing/2014/main" val="3543973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765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- 2022-01-26 19:50:07</a:t>
                      </a:r>
                      <a:r>
                        <a:rPr kumimoji="0" lang="en-US" sz="1000" b="0" i="0" u="none" strike="noStrike" kern="1200" cap="none" spc="0" normalizeH="0" baseline="0" noProof="0">
                          <a:ln>
                            <a:noFill/>
                          </a:ln>
                          <a:solidFill>
                            <a:prstClr val="black"/>
                          </a:solidFill>
                          <a:effectLst/>
                          <a:uLnTx/>
                          <a:uFillTx/>
                          <a:latin typeface="+mn-lt"/>
                          <a:ea typeface="+mn-ea"/>
                          <a:cs typeface="+mn-cs"/>
                        </a:rPr>
                        <a:t>
 Pasaron Córdoba y Mendoza.
Ahora llega el turno de Neuquén.
Inscribite en el Test Ride y probá la nueva Spark.
Contactá a scottstoreneuquen 
Últimos lugares disponibles.
Nos vemos este sábado 29 de enero.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272722324_3022432988017827_3009769190508145281_n.jpg?_nc_cat=103&amp;ccb=1-5&amp;_nc_sid=8ae9d6&amp;_nc_ohc=Ibix4WElllUAX-Q1DSV&amp;_nc_ht=scontent-iad3-1.cdninstagram.com&amp;edm=AL-3X8kEAAAA&amp;oh=00_AT-DSxOMnfvkZilhNx1Zmovwx13_LHj2qcxH4lKRAtWKAg&amp;oe=61FD739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28647090"/>
                  </a:ext>
                </a:extLst>
              </a:tr>
            </a:tbl>
          </a:graphicData>
        </a:graphic>
      </p:graphicFrame>
      <p:sp>
        <p:nvSpPr>
          <p:cNvPr id="4" name="Text Placeholder 3">
            <a:extLst>
              <a:ext uri="{FF2B5EF4-FFF2-40B4-BE49-F238E27FC236}">
                <a16:creationId xmlns:a16="http://schemas.microsoft.com/office/drawing/2014/main" id="{8BF821C3-6C23-47A4-8413-23C7AA131576}"/>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4795782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91B5D-4716-485D-B274-87FAA8C279E5}"/>
              </a:ext>
            </a:extLst>
          </p:cNvPr>
          <p:cNvSpPr>
            <a:spLocks noGrp="1"/>
          </p:cNvSpPr>
          <p:nvPr>
            <p:ph type="title"/>
          </p:nvPr>
        </p:nvSpPr>
        <p:spPr/>
        <p:txBody>
          <a:bodyPr/>
          <a:lstStyle/>
          <a:p>
            <a:r>
              <a:rPr lang="en-US"/>
              <a:t>Instagram Posts Table | Scott - 16 of 25</a:t>
            </a:r>
          </a:p>
        </p:txBody>
      </p:sp>
      <p:graphicFrame>
        <p:nvGraphicFramePr>
          <p:cNvPr id="5" name="Table Placeholder 4">
            <a:extLst>
              <a:ext uri="{FF2B5EF4-FFF2-40B4-BE49-F238E27FC236}">
                <a16:creationId xmlns:a16="http://schemas.microsoft.com/office/drawing/2014/main" id="{50B5CE24-BA1D-4B1B-B8FE-A830EA61557F}"/>
              </a:ext>
            </a:extLst>
          </p:cNvPr>
          <p:cNvGraphicFramePr>
            <a:graphicFrameLocks noGrp="1"/>
          </p:cNvGraphicFramePr>
          <p:nvPr>
            <p:ph type="tbl" sz="quarter" idx="13"/>
            <p:extLst>
              <p:ext uri="{D42A27DB-BD31-4B8C-83A1-F6EECF244321}">
                <p14:modId xmlns:p14="http://schemas.microsoft.com/office/powerpoint/2010/main" val="998953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34120874"/>
                    </a:ext>
                  </a:extLst>
                </a:gridCol>
                <a:gridCol w="1810512">
                  <a:extLst>
                    <a:ext uri="{9D8B030D-6E8A-4147-A177-3AD203B41FA5}">
                      <a16:colId xmlns:a16="http://schemas.microsoft.com/office/drawing/2014/main" val="325686565"/>
                    </a:ext>
                  </a:extLst>
                </a:gridCol>
                <a:gridCol w="822960">
                  <a:extLst>
                    <a:ext uri="{9D8B030D-6E8A-4147-A177-3AD203B41FA5}">
                      <a16:colId xmlns:a16="http://schemas.microsoft.com/office/drawing/2014/main" val="3109890073"/>
                    </a:ext>
                  </a:extLst>
                </a:gridCol>
                <a:gridCol w="822960">
                  <a:extLst>
                    <a:ext uri="{9D8B030D-6E8A-4147-A177-3AD203B41FA5}">
                      <a16:colId xmlns:a16="http://schemas.microsoft.com/office/drawing/2014/main" val="3651429417"/>
                    </a:ext>
                  </a:extLst>
                </a:gridCol>
                <a:gridCol w="822960">
                  <a:extLst>
                    <a:ext uri="{9D8B030D-6E8A-4147-A177-3AD203B41FA5}">
                      <a16:colId xmlns:a16="http://schemas.microsoft.com/office/drawing/2014/main" val="715201968"/>
                    </a:ext>
                  </a:extLst>
                </a:gridCol>
                <a:gridCol w="822960">
                  <a:extLst>
                    <a:ext uri="{9D8B030D-6E8A-4147-A177-3AD203B41FA5}">
                      <a16:colId xmlns:a16="http://schemas.microsoft.com/office/drawing/2014/main" val="4201660698"/>
                    </a:ext>
                  </a:extLst>
                </a:gridCol>
                <a:gridCol w="822960">
                  <a:extLst>
                    <a:ext uri="{9D8B030D-6E8A-4147-A177-3AD203B41FA5}">
                      <a16:colId xmlns:a16="http://schemas.microsoft.com/office/drawing/2014/main" val="2156631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5284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- 2022-01-05 21:59:19</a:t>
                      </a:r>
                      <a:r>
                        <a:rPr kumimoji="0" lang="es-ES" sz="1000" b="0" i="0" u="none" strike="noStrike" kern="1200" cap="none" spc="0" normalizeH="0" baseline="0" noProof="0">
                          <a:ln>
                            <a:noFill/>
                          </a:ln>
                          <a:solidFill>
                            <a:prstClr val="black"/>
                          </a:solidFill>
                          <a:effectLst/>
                          <a:uLnTx/>
                          <a:uFillTx/>
                          <a:latin typeface="+mn-lt"/>
                          <a:ea typeface="+mn-ea"/>
                          <a:cs typeface="+mn-cs"/>
                        </a:rPr>
                        <a:t>
 ¡Fuel Ex diversión garantizada! 
La Fuel EX 7 es una excelente bici de pista general para una amplia variedad de terrenos. Tiene mejoras en donde es más importante, como la suspensión, transmisión y las ruedas Bontrager tubeless ready.
Descubrí las mejores bicis del mundo en las tiendas oficiales Trek de todo el país.
trekbikes trekbicycleargentina bontragerargentina #trekbikes #trekargentina #bontragerargentina #racedtowin #gooutside #creemosenlasbicis #racedtowin #fuelex7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271291888_664460874580755_7462970262388608007_n.jpg?_nc_cat=107&amp;ccb=1-5&amp;_nc_sid=8ae9d6&amp;_nc_ohc=i_ARkdPzaK4AX-r6evA&amp;_nc_ht=scontent-bos3-1.cdninstagram.com&amp;edm=AL-3X8kEAAAA&amp;oh=00_AT_UKP5uJsVhSnPbYU36_323dn3lh9YnmkpDsYXKw2eWdg&amp;oe=61FE38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45637660"/>
                  </a:ext>
                </a:extLst>
              </a:tr>
            </a:tbl>
          </a:graphicData>
        </a:graphic>
      </p:graphicFrame>
      <p:sp>
        <p:nvSpPr>
          <p:cNvPr id="4" name="Text Placeholder 3">
            <a:extLst>
              <a:ext uri="{FF2B5EF4-FFF2-40B4-BE49-F238E27FC236}">
                <a16:creationId xmlns:a16="http://schemas.microsoft.com/office/drawing/2014/main" id="{FC434169-92EA-4E28-960C-EFBBEDC3BE52}"/>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8120892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1F0EB-E44A-4FBE-BC7F-6FB8CA8BDEB8}"/>
              </a:ext>
            </a:extLst>
          </p:cNvPr>
          <p:cNvSpPr>
            <a:spLocks noGrp="1"/>
          </p:cNvSpPr>
          <p:nvPr>
            <p:ph type="title"/>
          </p:nvPr>
        </p:nvSpPr>
        <p:spPr/>
        <p:txBody>
          <a:bodyPr/>
          <a:lstStyle/>
          <a:p>
            <a:r>
              <a:rPr lang="en-US"/>
              <a:t>Instagram Posts Table | Scott - 17 of 25</a:t>
            </a:r>
          </a:p>
        </p:txBody>
      </p:sp>
      <p:graphicFrame>
        <p:nvGraphicFramePr>
          <p:cNvPr id="5" name="Table Placeholder 4">
            <a:extLst>
              <a:ext uri="{FF2B5EF4-FFF2-40B4-BE49-F238E27FC236}">
                <a16:creationId xmlns:a16="http://schemas.microsoft.com/office/drawing/2014/main" id="{068A9F41-F6D8-4F99-A7C5-3A4CA1A8988A}"/>
              </a:ext>
            </a:extLst>
          </p:cNvPr>
          <p:cNvGraphicFramePr>
            <a:graphicFrameLocks noGrp="1"/>
          </p:cNvGraphicFramePr>
          <p:nvPr>
            <p:ph type="tbl" sz="quarter" idx="13"/>
            <p:extLst>
              <p:ext uri="{D42A27DB-BD31-4B8C-83A1-F6EECF244321}">
                <p14:modId xmlns:p14="http://schemas.microsoft.com/office/powerpoint/2010/main" val="247072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14504681"/>
                    </a:ext>
                  </a:extLst>
                </a:gridCol>
                <a:gridCol w="1810512">
                  <a:extLst>
                    <a:ext uri="{9D8B030D-6E8A-4147-A177-3AD203B41FA5}">
                      <a16:colId xmlns:a16="http://schemas.microsoft.com/office/drawing/2014/main" val="2392524041"/>
                    </a:ext>
                  </a:extLst>
                </a:gridCol>
                <a:gridCol w="822960">
                  <a:extLst>
                    <a:ext uri="{9D8B030D-6E8A-4147-A177-3AD203B41FA5}">
                      <a16:colId xmlns:a16="http://schemas.microsoft.com/office/drawing/2014/main" val="4077611174"/>
                    </a:ext>
                  </a:extLst>
                </a:gridCol>
                <a:gridCol w="822960">
                  <a:extLst>
                    <a:ext uri="{9D8B030D-6E8A-4147-A177-3AD203B41FA5}">
                      <a16:colId xmlns:a16="http://schemas.microsoft.com/office/drawing/2014/main" val="3216683439"/>
                    </a:ext>
                  </a:extLst>
                </a:gridCol>
                <a:gridCol w="822960">
                  <a:extLst>
                    <a:ext uri="{9D8B030D-6E8A-4147-A177-3AD203B41FA5}">
                      <a16:colId xmlns:a16="http://schemas.microsoft.com/office/drawing/2014/main" val="3671582162"/>
                    </a:ext>
                  </a:extLst>
                </a:gridCol>
                <a:gridCol w="822960">
                  <a:extLst>
                    <a:ext uri="{9D8B030D-6E8A-4147-A177-3AD203B41FA5}">
                      <a16:colId xmlns:a16="http://schemas.microsoft.com/office/drawing/2014/main" val="3782210573"/>
                    </a:ext>
                  </a:extLst>
                </a:gridCol>
                <a:gridCol w="822960">
                  <a:extLst>
                    <a:ext uri="{9D8B030D-6E8A-4147-A177-3AD203B41FA5}">
                      <a16:colId xmlns:a16="http://schemas.microsoft.com/office/drawing/2014/main" val="3637679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7995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- 2022-01-11 16:40:53</a:t>
                      </a:r>
                      <a:r>
                        <a:rPr kumimoji="0" lang="en-US" sz="1000" b="0" i="0" u="none" strike="noStrike" kern="1200" cap="none" spc="0" normalizeH="0" baseline="0" noProof="0">
                          <a:ln>
                            <a:noFill/>
                          </a:ln>
                          <a:solidFill>
                            <a:prstClr val="black"/>
                          </a:solidFill>
                          <a:effectLst/>
                          <a:uLnTx/>
                          <a:uFillTx/>
                          <a:latin typeface="+mn-lt"/>
                          <a:ea typeface="+mn-ea"/>
                          <a:cs typeface="+mn-cs"/>
                        </a:rPr>
                        <a:t>
 ¿Calor extremo? No es excusa para una buena rodada. ¡Siempre bien hidratados y con ritmo controlado! 
trekbikes  ridebontrager  #trekbikes #gobybike #racedtowin #gooutside #creemosenlasbicis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271824455_677656706916560_7087777056150228138_n.jpg?_nc_cat=100&amp;ccb=1-5&amp;_nc_sid=8ae9d6&amp;_nc_ohc=1u8MCX3NN78AX-L4NMS&amp;_nc_ht=scontent-bos3-1.cdninstagram.com&amp;edm=AL-3X8kEAAAA&amp;oh=00_AT9DEyZqa11TFxxwjjGpOlTSrg1r0wgH6_zbF0tYr2QrgA&amp;oe=61FE6D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4871081"/>
                  </a:ext>
                </a:extLst>
              </a:tr>
            </a:tbl>
          </a:graphicData>
        </a:graphic>
      </p:graphicFrame>
      <p:sp>
        <p:nvSpPr>
          <p:cNvPr id="4" name="Text Placeholder 3">
            <a:extLst>
              <a:ext uri="{FF2B5EF4-FFF2-40B4-BE49-F238E27FC236}">
                <a16:creationId xmlns:a16="http://schemas.microsoft.com/office/drawing/2014/main" id="{31E860C4-2D37-4BD3-98E5-0F063FF5E352}"/>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4650835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9FAD5-86F1-4DBB-A036-DE7577F83F41}"/>
              </a:ext>
            </a:extLst>
          </p:cNvPr>
          <p:cNvSpPr>
            <a:spLocks noGrp="1"/>
          </p:cNvSpPr>
          <p:nvPr>
            <p:ph type="title"/>
          </p:nvPr>
        </p:nvSpPr>
        <p:spPr/>
        <p:txBody>
          <a:bodyPr/>
          <a:lstStyle/>
          <a:p>
            <a:r>
              <a:rPr lang="en-US"/>
              <a:t>Instagram Posts Table | Scott - 18 of 25</a:t>
            </a:r>
          </a:p>
        </p:txBody>
      </p:sp>
      <p:graphicFrame>
        <p:nvGraphicFramePr>
          <p:cNvPr id="5" name="Table Placeholder 4">
            <a:extLst>
              <a:ext uri="{FF2B5EF4-FFF2-40B4-BE49-F238E27FC236}">
                <a16:creationId xmlns:a16="http://schemas.microsoft.com/office/drawing/2014/main" id="{2DB14C9B-A8D2-4246-8BC6-C24B6C1DBBED}"/>
              </a:ext>
            </a:extLst>
          </p:cNvPr>
          <p:cNvGraphicFramePr>
            <a:graphicFrameLocks noGrp="1"/>
          </p:cNvGraphicFramePr>
          <p:nvPr>
            <p:ph type="tbl" sz="quarter" idx="13"/>
            <p:extLst>
              <p:ext uri="{D42A27DB-BD31-4B8C-83A1-F6EECF244321}">
                <p14:modId xmlns:p14="http://schemas.microsoft.com/office/powerpoint/2010/main" val="657625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56018256"/>
                    </a:ext>
                  </a:extLst>
                </a:gridCol>
                <a:gridCol w="1810512">
                  <a:extLst>
                    <a:ext uri="{9D8B030D-6E8A-4147-A177-3AD203B41FA5}">
                      <a16:colId xmlns:a16="http://schemas.microsoft.com/office/drawing/2014/main" val="4280672309"/>
                    </a:ext>
                  </a:extLst>
                </a:gridCol>
                <a:gridCol w="822960">
                  <a:extLst>
                    <a:ext uri="{9D8B030D-6E8A-4147-A177-3AD203B41FA5}">
                      <a16:colId xmlns:a16="http://schemas.microsoft.com/office/drawing/2014/main" val="142359337"/>
                    </a:ext>
                  </a:extLst>
                </a:gridCol>
                <a:gridCol w="822960">
                  <a:extLst>
                    <a:ext uri="{9D8B030D-6E8A-4147-A177-3AD203B41FA5}">
                      <a16:colId xmlns:a16="http://schemas.microsoft.com/office/drawing/2014/main" val="1670386103"/>
                    </a:ext>
                  </a:extLst>
                </a:gridCol>
                <a:gridCol w="822960">
                  <a:extLst>
                    <a:ext uri="{9D8B030D-6E8A-4147-A177-3AD203B41FA5}">
                      <a16:colId xmlns:a16="http://schemas.microsoft.com/office/drawing/2014/main" val="1831852352"/>
                    </a:ext>
                  </a:extLst>
                </a:gridCol>
                <a:gridCol w="822960">
                  <a:extLst>
                    <a:ext uri="{9D8B030D-6E8A-4147-A177-3AD203B41FA5}">
                      <a16:colId xmlns:a16="http://schemas.microsoft.com/office/drawing/2014/main" val="2675594437"/>
                    </a:ext>
                  </a:extLst>
                </a:gridCol>
                <a:gridCol w="822960">
                  <a:extLst>
                    <a:ext uri="{9D8B030D-6E8A-4147-A177-3AD203B41FA5}">
                      <a16:colId xmlns:a16="http://schemas.microsoft.com/office/drawing/2014/main" val="418915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5725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- 2022-01-24 17:30:05</a:t>
                      </a:r>
                      <a:r>
                        <a:rPr kumimoji="0" lang="en-US" sz="1000" b="0" i="0" u="none" strike="noStrike" kern="1200" cap="none" spc="0" normalizeH="0" baseline="0" noProof="0">
                          <a:ln>
                            <a:noFill/>
                          </a:ln>
                          <a:solidFill>
                            <a:prstClr val="black"/>
                          </a:solidFill>
                          <a:effectLst/>
                          <a:uLnTx/>
                          <a:uFillTx/>
                          <a:latin typeface="+mn-lt"/>
                          <a:ea typeface="+mn-ea"/>
                          <a:cs typeface="+mn-cs"/>
                        </a:rPr>
                        <a:t>
 De paseo con la más linda y veloz, la Tarmac SL7 S-Works😍
Nuestros ingenieros sabían que era hora de diseñar la bicicleta más rápida del pelotón, dentro del límite de peso legal, que además sea realmente aerodinámica, liviana y cómoda.💨 
Con menos de 6,8 kilos este misil🚀 en forma de bicicleta ha llegado para dominar a todas las demás💪
🔺 Encontrá la línea #Tarmac en nuestras tiendas autorizadas🔺
#AeroIsEverything 
#SpecializedTarmac #TarmacSL7 #TarmacSL7sworks #IamSpecialized #SpecializedArgentina #SpecializedTarmacSl7 #SpecializedRoad #Road #sworks
📸 santysaenz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272451229_3133861330273703_8290183607209916079_n.jpg?_nc_cat=105&amp;ccb=1-5&amp;_nc_sid=8ae9d6&amp;_nc_ohc=QYEufFUjvaoAX9THzQs&amp;_nc_ht=scontent-lga3-1.cdninstagram.com&amp;edm=AL-3X8kEAAAA&amp;oh=00_AT832Jq1l_K4WHDcOz5qHdpGONFdpsM3dSMsAtmbTNL--Q&amp;oe=61FE0C8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97476162"/>
                  </a:ext>
                </a:extLst>
              </a:tr>
            </a:tbl>
          </a:graphicData>
        </a:graphic>
      </p:graphicFrame>
      <p:sp>
        <p:nvSpPr>
          <p:cNvPr id="4" name="Text Placeholder 3">
            <a:extLst>
              <a:ext uri="{FF2B5EF4-FFF2-40B4-BE49-F238E27FC236}">
                <a16:creationId xmlns:a16="http://schemas.microsoft.com/office/drawing/2014/main" id="{95EDD327-6754-4004-A836-012C89FC00E7}"/>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40507042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3CD09-46BA-4757-90CF-FAB1B38F7895}"/>
              </a:ext>
            </a:extLst>
          </p:cNvPr>
          <p:cNvSpPr>
            <a:spLocks noGrp="1"/>
          </p:cNvSpPr>
          <p:nvPr>
            <p:ph type="title"/>
          </p:nvPr>
        </p:nvSpPr>
        <p:spPr/>
        <p:txBody>
          <a:bodyPr/>
          <a:lstStyle/>
          <a:p>
            <a:r>
              <a:rPr lang="en-US"/>
              <a:t>Instagram Posts Table | Scott - 19 of 25</a:t>
            </a:r>
          </a:p>
        </p:txBody>
      </p:sp>
      <p:graphicFrame>
        <p:nvGraphicFramePr>
          <p:cNvPr id="5" name="Table Placeholder 4">
            <a:extLst>
              <a:ext uri="{FF2B5EF4-FFF2-40B4-BE49-F238E27FC236}">
                <a16:creationId xmlns:a16="http://schemas.microsoft.com/office/drawing/2014/main" id="{0C3F3B8D-6701-4D4F-882E-BAB923055EF8}"/>
              </a:ext>
            </a:extLst>
          </p:cNvPr>
          <p:cNvGraphicFramePr>
            <a:graphicFrameLocks noGrp="1"/>
          </p:cNvGraphicFramePr>
          <p:nvPr>
            <p:ph type="tbl" sz="quarter" idx="13"/>
            <p:extLst>
              <p:ext uri="{D42A27DB-BD31-4B8C-83A1-F6EECF244321}">
                <p14:modId xmlns:p14="http://schemas.microsoft.com/office/powerpoint/2010/main" val="2688096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41429217"/>
                    </a:ext>
                  </a:extLst>
                </a:gridCol>
                <a:gridCol w="1810512">
                  <a:extLst>
                    <a:ext uri="{9D8B030D-6E8A-4147-A177-3AD203B41FA5}">
                      <a16:colId xmlns:a16="http://schemas.microsoft.com/office/drawing/2014/main" val="3461706464"/>
                    </a:ext>
                  </a:extLst>
                </a:gridCol>
                <a:gridCol w="822960">
                  <a:extLst>
                    <a:ext uri="{9D8B030D-6E8A-4147-A177-3AD203B41FA5}">
                      <a16:colId xmlns:a16="http://schemas.microsoft.com/office/drawing/2014/main" val="1685475508"/>
                    </a:ext>
                  </a:extLst>
                </a:gridCol>
                <a:gridCol w="822960">
                  <a:extLst>
                    <a:ext uri="{9D8B030D-6E8A-4147-A177-3AD203B41FA5}">
                      <a16:colId xmlns:a16="http://schemas.microsoft.com/office/drawing/2014/main" val="1524277492"/>
                    </a:ext>
                  </a:extLst>
                </a:gridCol>
                <a:gridCol w="822960">
                  <a:extLst>
                    <a:ext uri="{9D8B030D-6E8A-4147-A177-3AD203B41FA5}">
                      <a16:colId xmlns:a16="http://schemas.microsoft.com/office/drawing/2014/main" val="3902799739"/>
                    </a:ext>
                  </a:extLst>
                </a:gridCol>
                <a:gridCol w="822960">
                  <a:extLst>
                    <a:ext uri="{9D8B030D-6E8A-4147-A177-3AD203B41FA5}">
                      <a16:colId xmlns:a16="http://schemas.microsoft.com/office/drawing/2014/main" val="3876534753"/>
                    </a:ext>
                  </a:extLst>
                </a:gridCol>
                <a:gridCol w="822960">
                  <a:extLst>
                    <a:ext uri="{9D8B030D-6E8A-4147-A177-3AD203B41FA5}">
                      <a16:colId xmlns:a16="http://schemas.microsoft.com/office/drawing/2014/main" val="1612110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497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- 2022-01-27 20:40:50</a:t>
                      </a:r>
                      <a:r>
                        <a:rPr kumimoji="0" lang="es-ES" sz="1000" b="0" i="0" u="none" strike="noStrike" kern="1200" cap="none" spc="0" normalizeH="0" baseline="0" noProof="0">
                          <a:ln>
                            <a:noFill/>
                          </a:ln>
                          <a:solidFill>
                            <a:prstClr val="black"/>
                          </a:solidFill>
                          <a:effectLst/>
                          <a:uLnTx/>
                          <a:uFillTx/>
                          <a:latin typeface="+mn-lt"/>
                          <a:ea typeface="+mn-ea"/>
                          <a:cs typeface="+mn-cs"/>
                        </a:rPr>
                        <a:t>
 ¡Bienvenido PIERO al SuperTeamTrek!
Ahora el equipo oficial cuenta con la última tecnología en descanso para lograr la mejor perfomance sobre la bici.
¡El buen descanso y el buen entrenamiento aliados indiscutibles! 
trekbikes trekbicycleargentina bontragerargentina santini_arg guargentina OpticaCentralStore shimanoargentina colchonespiero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272708991_660045628521002_4705396900375134917_n.jpg?_nc_cat=102&amp;ccb=1-5&amp;_nc_sid=8ae9d6&amp;_nc_ohc=dOoJ8kgvlpsAX97DlrR&amp;_nc_ht=scontent-bos3-1.cdninstagram.com&amp;edm=AL-3X8kEAAAA&amp;oh=00_AT90H0Adiz6ysyM3HsJw3MoleJ0vPMnhaCpWlwPq4sAjng&amp;oe=61FD7302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05232249"/>
                  </a:ext>
                </a:extLst>
              </a:tr>
            </a:tbl>
          </a:graphicData>
        </a:graphic>
      </p:graphicFrame>
      <p:sp>
        <p:nvSpPr>
          <p:cNvPr id="4" name="Text Placeholder 3">
            <a:extLst>
              <a:ext uri="{FF2B5EF4-FFF2-40B4-BE49-F238E27FC236}">
                <a16:creationId xmlns:a16="http://schemas.microsoft.com/office/drawing/2014/main" id="{E05FF675-BCB2-4DC3-BD6B-7E5E07366559}"/>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8232213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A13BF-40F7-45DF-98B0-E2D906DB4375}"/>
              </a:ext>
            </a:extLst>
          </p:cNvPr>
          <p:cNvSpPr>
            <a:spLocks noGrp="1"/>
          </p:cNvSpPr>
          <p:nvPr>
            <p:ph type="title"/>
          </p:nvPr>
        </p:nvSpPr>
        <p:spPr/>
        <p:txBody>
          <a:bodyPr/>
          <a:lstStyle/>
          <a:p>
            <a:r>
              <a:rPr lang="en-US"/>
              <a:t>Instagram Posts Table | Scott - 20 of 25</a:t>
            </a:r>
          </a:p>
        </p:txBody>
      </p:sp>
      <p:graphicFrame>
        <p:nvGraphicFramePr>
          <p:cNvPr id="5" name="Table Placeholder 4">
            <a:extLst>
              <a:ext uri="{FF2B5EF4-FFF2-40B4-BE49-F238E27FC236}">
                <a16:creationId xmlns:a16="http://schemas.microsoft.com/office/drawing/2014/main" id="{D645A70E-5AB4-43BC-8458-512B4CF687C8}"/>
              </a:ext>
            </a:extLst>
          </p:cNvPr>
          <p:cNvGraphicFramePr>
            <a:graphicFrameLocks noGrp="1"/>
          </p:cNvGraphicFramePr>
          <p:nvPr>
            <p:ph type="tbl" sz="quarter" idx="13"/>
            <p:extLst>
              <p:ext uri="{D42A27DB-BD31-4B8C-83A1-F6EECF244321}">
                <p14:modId xmlns:p14="http://schemas.microsoft.com/office/powerpoint/2010/main" val="1647534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17563471"/>
                    </a:ext>
                  </a:extLst>
                </a:gridCol>
                <a:gridCol w="1810512">
                  <a:extLst>
                    <a:ext uri="{9D8B030D-6E8A-4147-A177-3AD203B41FA5}">
                      <a16:colId xmlns:a16="http://schemas.microsoft.com/office/drawing/2014/main" val="751051082"/>
                    </a:ext>
                  </a:extLst>
                </a:gridCol>
                <a:gridCol w="822960">
                  <a:extLst>
                    <a:ext uri="{9D8B030D-6E8A-4147-A177-3AD203B41FA5}">
                      <a16:colId xmlns:a16="http://schemas.microsoft.com/office/drawing/2014/main" val="2713618891"/>
                    </a:ext>
                  </a:extLst>
                </a:gridCol>
                <a:gridCol w="822960">
                  <a:extLst>
                    <a:ext uri="{9D8B030D-6E8A-4147-A177-3AD203B41FA5}">
                      <a16:colId xmlns:a16="http://schemas.microsoft.com/office/drawing/2014/main" val="562126073"/>
                    </a:ext>
                  </a:extLst>
                </a:gridCol>
                <a:gridCol w="822960">
                  <a:extLst>
                    <a:ext uri="{9D8B030D-6E8A-4147-A177-3AD203B41FA5}">
                      <a16:colId xmlns:a16="http://schemas.microsoft.com/office/drawing/2014/main" val="2102763535"/>
                    </a:ext>
                  </a:extLst>
                </a:gridCol>
                <a:gridCol w="822960">
                  <a:extLst>
                    <a:ext uri="{9D8B030D-6E8A-4147-A177-3AD203B41FA5}">
                      <a16:colId xmlns:a16="http://schemas.microsoft.com/office/drawing/2014/main" val="3777310620"/>
                    </a:ext>
                  </a:extLst>
                </a:gridCol>
                <a:gridCol w="822960">
                  <a:extLst>
                    <a:ext uri="{9D8B030D-6E8A-4147-A177-3AD203B41FA5}">
                      <a16:colId xmlns:a16="http://schemas.microsoft.com/office/drawing/2014/main" val="4162434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2770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- 2022-01-28 18:24:24</a:t>
                      </a:r>
                      <a:r>
                        <a:rPr kumimoji="0" lang="en-US" sz="1000" b="0" i="0" u="none" strike="noStrike" kern="1200" cap="none" spc="0" normalizeH="0" baseline="0" noProof="0">
                          <a:ln>
                            <a:noFill/>
                          </a:ln>
                          <a:solidFill>
                            <a:prstClr val="black"/>
                          </a:solidFill>
                          <a:effectLst/>
                          <a:uLnTx/>
                          <a:uFillTx/>
                          <a:latin typeface="+mn-lt"/>
                          <a:ea typeface="+mn-ea"/>
                          <a:cs typeface="+mn-cs"/>
                        </a:rPr>
                        <a:t>
 Aspect 950 o la Scott que estabas buscando para tus salidas #MTB. 
✅ Cuadro de aleación Aspect 700/900
✅ Suntour XCT30-HLO 100 mm
✅ Shimano Altus, 18 velocidades
✅ Tektro hidráulicos Frenos de disco hidráulicos
✅ Kenda Booster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272690756_2970522863165262_8482675678200125529_n.jpg?_nc_cat=101&amp;ccb=1-5&amp;_nc_sid=8ae9d6&amp;_nc_ohc=LLPByQfjvxwAX-AerpQ&amp;_nc_ht=scontent-iad3-1.cdninstagram.com&amp;edm=AL-3X8kEAAAA&amp;oh=00_AT9Rkb0ggmmeY3oT7aemmyLqeLRED9I_DCIUiq8uk7eGdA&amp;oe=61FE6587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91043700"/>
                  </a:ext>
                </a:extLst>
              </a:tr>
            </a:tbl>
          </a:graphicData>
        </a:graphic>
      </p:graphicFrame>
      <p:sp>
        <p:nvSpPr>
          <p:cNvPr id="4" name="Text Placeholder 3">
            <a:extLst>
              <a:ext uri="{FF2B5EF4-FFF2-40B4-BE49-F238E27FC236}">
                <a16:creationId xmlns:a16="http://schemas.microsoft.com/office/drawing/2014/main" id="{23F4C8FA-8A1F-4AA6-877A-93E2DD647196}"/>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8093192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37DAD-401F-4F21-AA42-A0CBE67D27FE}"/>
              </a:ext>
            </a:extLst>
          </p:cNvPr>
          <p:cNvSpPr>
            <a:spLocks noGrp="1"/>
          </p:cNvSpPr>
          <p:nvPr>
            <p:ph type="title"/>
          </p:nvPr>
        </p:nvSpPr>
        <p:spPr/>
        <p:txBody>
          <a:bodyPr/>
          <a:lstStyle/>
          <a:p>
            <a:r>
              <a:rPr lang="en-US"/>
              <a:t>Instagram Posts Table | Scott - 21 of 25</a:t>
            </a:r>
          </a:p>
        </p:txBody>
      </p:sp>
      <p:graphicFrame>
        <p:nvGraphicFramePr>
          <p:cNvPr id="5" name="Table Placeholder 4">
            <a:extLst>
              <a:ext uri="{FF2B5EF4-FFF2-40B4-BE49-F238E27FC236}">
                <a16:creationId xmlns:a16="http://schemas.microsoft.com/office/drawing/2014/main" id="{874DF736-3257-4747-9D5A-FEB144182D09}"/>
              </a:ext>
            </a:extLst>
          </p:cNvPr>
          <p:cNvGraphicFramePr>
            <a:graphicFrameLocks noGrp="1"/>
          </p:cNvGraphicFramePr>
          <p:nvPr>
            <p:ph type="tbl" sz="quarter" idx="13"/>
            <p:extLst>
              <p:ext uri="{D42A27DB-BD31-4B8C-83A1-F6EECF244321}">
                <p14:modId xmlns:p14="http://schemas.microsoft.com/office/powerpoint/2010/main" val="1804624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43661917"/>
                    </a:ext>
                  </a:extLst>
                </a:gridCol>
                <a:gridCol w="1810512">
                  <a:extLst>
                    <a:ext uri="{9D8B030D-6E8A-4147-A177-3AD203B41FA5}">
                      <a16:colId xmlns:a16="http://schemas.microsoft.com/office/drawing/2014/main" val="214362947"/>
                    </a:ext>
                  </a:extLst>
                </a:gridCol>
                <a:gridCol w="822960">
                  <a:extLst>
                    <a:ext uri="{9D8B030D-6E8A-4147-A177-3AD203B41FA5}">
                      <a16:colId xmlns:a16="http://schemas.microsoft.com/office/drawing/2014/main" val="3196504958"/>
                    </a:ext>
                  </a:extLst>
                </a:gridCol>
                <a:gridCol w="822960">
                  <a:extLst>
                    <a:ext uri="{9D8B030D-6E8A-4147-A177-3AD203B41FA5}">
                      <a16:colId xmlns:a16="http://schemas.microsoft.com/office/drawing/2014/main" val="537435234"/>
                    </a:ext>
                  </a:extLst>
                </a:gridCol>
                <a:gridCol w="822960">
                  <a:extLst>
                    <a:ext uri="{9D8B030D-6E8A-4147-A177-3AD203B41FA5}">
                      <a16:colId xmlns:a16="http://schemas.microsoft.com/office/drawing/2014/main" val="1512810140"/>
                    </a:ext>
                  </a:extLst>
                </a:gridCol>
                <a:gridCol w="822960">
                  <a:extLst>
                    <a:ext uri="{9D8B030D-6E8A-4147-A177-3AD203B41FA5}">
                      <a16:colId xmlns:a16="http://schemas.microsoft.com/office/drawing/2014/main" val="955284662"/>
                    </a:ext>
                  </a:extLst>
                </a:gridCol>
                <a:gridCol w="822960">
                  <a:extLst>
                    <a:ext uri="{9D8B030D-6E8A-4147-A177-3AD203B41FA5}">
                      <a16:colId xmlns:a16="http://schemas.microsoft.com/office/drawing/2014/main" val="1522032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1222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cannondale.argentina - 2022-01-17 10:07:28</a:t>
                      </a:r>
                      <a:r>
                        <a:rPr kumimoji="0" lang="es-ES" sz="1000" b="0" i="0" u="none" strike="noStrike" kern="1200" cap="none" spc="0" normalizeH="0" baseline="0" noProof="0">
                          <a:ln>
                            <a:noFill/>
                          </a:ln>
                          <a:solidFill>
                            <a:prstClr val="black"/>
                          </a:solidFill>
                          <a:effectLst/>
                          <a:uLnTx/>
                          <a:uFillTx/>
                          <a:latin typeface="+mn-lt"/>
                          <a:ea typeface="+mn-ea"/>
                          <a:cs typeface="+mn-cs"/>
                        </a:rPr>
                        <a:t>
 🏖 Cuando te vas a la playa pero no podés irte sin ella... matiasgiantrevel y su F-Si2. Postales de verano. 🤙 #CannondaleAR #RideCannondale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271930922_286633133532891_8898145915263225973_n.jpg?_nc_cat=100&amp;ccb=1-5&amp;_nc_sid=8ae9d6&amp;_nc_ohc=ckqk1MVkz_wAX95BFst&amp;_nc_ht=scontent-iad3-1.cdninstagram.com&amp;edm=AL-3X8kEAAAA&amp;oh=00_AT8RRplsjPBH2PHIJS10k_L_HzR5DqKW7XxepohmVflt_w&amp;oe=61FE16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43288892"/>
                  </a:ext>
                </a:extLst>
              </a:tr>
            </a:tbl>
          </a:graphicData>
        </a:graphic>
      </p:graphicFrame>
      <p:sp>
        <p:nvSpPr>
          <p:cNvPr id="4" name="Text Placeholder 3">
            <a:extLst>
              <a:ext uri="{FF2B5EF4-FFF2-40B4-BE49-F238E27FC236}">
                <a16:creationId xmlns:a16="http://schemas.microsoft.com/office/drawing/2014/main" id="{0467292A-9587-43D6-BD1D-1AA905875586}"/>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2181317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A10BC-A06A-46E4-927F-D8F6213C5455}"/>
              </a:ext>
            </a:extLst>
          </p:cNvPr>
          <p:cNvSpPr>
            <a:spLocks noGrp="1"/>
          </p:cNvSpPr>
          <p:nvPr>
            <p:ph type="title"/>
          </p:nvPr>
        </p:nvSpPr>
        <p:spPr/>
        <p:txBody>
          <a:bodyPr/>
          <a:lstStyle/>
          <a:p>
            <a:r>
              <a:rPr lang="en-US"/>
              <a:t>Instagram Posts Table | Scott - 22 of 25</a:t>
            </a:r>
          </a:p>
        </p:txBody>
      </p:sp>
      <p:graphicFrame>
        <p:nvGraphicFramePr>
          <p:cNvPr id="5" name="Table Placeholder 4">
            <a:extLst>
              <a:ext uri="{FF2B5EF4-FFF2-40B4-BE49-F238E27FC236}">
                <a16:creationId xmlns:a16="http://schemas.microsoft.com/office/drawing/2014/main" id="{75748A92-FBB7-4613-8174-499B43803072}"/>
              </a:ext>
            </a:extLst>
          </p:cNvPr>
          <p:cNvGraphicFramePr>
            <a:graphicFrameLocks noGrp="1"/>
          </p:cNvGraphicFramePr>
          <p:nvPr>
            <p:ph type="tbl" sz="quarter" idx="13"/>
            <p:extLst>
              <p:ext uri="{D42A27DB-BD31-4B8C-83A1-F6EECF244321}">
                <p14:modId xmlns:p14="http://schemas.microsoft.com/office/powerpoint/2010/main" val="946721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47513209"/>
                    </a:ext>
                  </a:extLst>
                </a:gridCol>
                <a:gridCol w="1810512">
                  <a:extLst>
                    <a:ext uri="{9D8B030D-6E8A-4147-A177-3AD203B41FA5}">
                      <a16:colId xmlns:a16="http://schemas.microsoft.com/office/drawing/2014/main" val="2915795320"/>
                    </a:ext>
                  </a:extLst>
                </a:gridCol>
                <a:gridCol w="822960">
                  <a:extLst>
                    <a:ext uri="{9D8B030D-6E8A-4147-A177-3AD203B41FA5}">
                      <a16:colId xmlns:a16="http://schemas.microsoft.com/office/drawing/2014/main" val="2198553079"/>
                    </a:ext>
                  </a:extLst>
                </a:gridCol>
                <a:gridCol w="822960">
                  <a:extLst>
                    <a:ext uri="{9D8B030D-6E8A-4147-A177-3AD203B41FA5}">
                      <a16:colId xmlns:a16="http://schemas.microsoft.com/office/drawing/2014/main" val="3866311813"/>
                    </a:ext>
                  </a:extLst>
                </a:gridCol>
                <a:gridCol w="822960">
                  <a:extLst>
                    <a:ext uri="{9D8B030D-6E8A-4147-A177-3AD203B41FA5}">
                      <a16:colId xmlns:a16="http://schemas.microsoft.com/office/drawing/2014/main" val="1620794492"/>
                    </a:ext>
                  </a:extLst>
                </a:gridCol>
                <a:gridCol w="822960">
                  <a:extLst>
                    <a:ext uri="{9D8B030D-6E8A-4147-A177-3AD203B41FA5}">
                      <a16:colId xmlns:a16="http://schemas.microsoft.com/office/drawing/2014/main" val="1045613416"/>
                    </a:ext>
                  </a:extLst>
                </a:gridCol>
                <a:gridCol w="822960">
                  <a:extLst>
                    <a:ext uri="{9D8B030D-6E8A-4147-A177-3AD203B41FA5}">
                      <a16:colId xmlns:a16="http://schemas.microsoft.com/office/drawing/2014/main" val="4181362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0725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- 2022-01-19 20:41:16</a:t>
                      </a:r>
                      <a:r>
                        <a:rPr kumimoji="0" lang="en-US" sz="1000" b="0" i="0" u="none" strike="noStrike" kern="1200" cap="none" spc="0" normalizeH="0" baseline="0" noProof="0">
                          <a:ln>
                            <a:noFill/>
                          </a:ln>
                          <a:solidFill>
                            <a:prstClr val="black"/>
                          </a:solidFill>
                          <a:effectLst/>
                          <a:uLnTx/>
                          <a:uFillTx/>
                          <a:latin typeface="+mn-lt"/>
                          <a:ea typeface="+mn-ea"/>
                          <a:cs typeface="+mn-cs"/>
                        </a:rPr>
                        <a:t>
 Así es la nueva Spark, detalle por detalle: 
✅ Cuadro Spark RC de carbono HMX
✅ Horquilla RockShox SID Select+ RL3 120 mm
✅ RS Nude 5 RL3, 120 mm, TwinLoc
✅ SRAM X01 Eagle AXS 12 velocidades
✅ Frenos de disco Shimano XTR
✅ Ruedas de carbono Syncros Silverton 1.0
✅ Cubiertas Maxxis Rekon Race Foldable
✅ Tija ajustable FOX, 
✅ Componentes Syncros CF
#SCOTTargentina 
#SCOTTbikes 
#FastIsFun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272109194_226984822967838_8915412779576606006_n.webp.jpg?_nc_cat=107&amp;ccb=1-5&amp;_nc_sid=8ae9d6&amp;_nc_ohc=T9mgj6X9CHAAX9HMHgP&amp;_nc_ht=scontent-iad3-1.cdninstagram.com&amp;edm=AL-3X8kEAAAA&amp;oh=00_AT8ji30NYQgHRNG4j59RefhfuH-82Ou2RaHM1Z_8E5olYQ&amp;oe=61FE5582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73736748"/>
                  </a:ext>
                </a:extLst>
              </a:tr>
            </a:tbl>
          </a:graphicData>
        </a:graphic>
      </p:graphicFrame>
      <p:sp>
        <p:nvSpPr>
          <p:cNvPr id="4" name="Text Placeholder 3">
            <a:extLst>
              <a:ext uri="{FF2B5EF4-FFF2-40B4-BE49-F238E27FC236}">
                <a16:creationId xmlns:a16="http://schemas.microsoft.com/office/drawing/2014/main" id="{F2343E01-0149-4D5C-ACC0-CCA3F132EE72}"/>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0325815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22E1E-5883-4887-936B-2812171B1605}"/>
              </a:ext>
            </a:extLst>
          </p:cNvPr>
          <p:cNvSpPr>
            <a:spLocks noGrp="1"/>
          </p:cNvSpPr>
          <p:nvPr>
            <p:ph type="title"/>
          </p:nvPr>
        </p:nvSpPr>
        <p:spPr/>
        <p:txBody>
          <a:bodyPr/>
          <a:lstStyle/>
          <a:p>
            <a:r>
              <a:rPr lang="en-US"/>
              <a:t>Instagram Posts Table | Scott - 23 of 25</a:t>
            </a:r>
          </a:p>
        </p:txBody>
      </p:sp>
      <p:graphicFrame>
        <p:nvGraphicFramePr>
          <p:cNvPr id="5" name="Table Placeholder 4">
            <a:extLst>
              <a:ext uri="{FF2B5EF4-FFF2-40B4-BE49-F238E27FC236}">
                <a16:creationId xmlns:a16="http://schemas.microsoft.com/office/drawing/2014/main" id="{4E6A5927-3FA3-4C64-BABC-074E9FF8077F}"/>
              </a:ext>
            </a:extLst>
          </p:cNvPr>
          <p:cNvGraphicFramePr>
            <a:graphicFrameLocks noGrp="1"/>
          </p:cNvGraphicFramePr>
          <p:nvPr>
            <p:ph type="tbl" sz="quarter" idx="13"/>
            <p:extLst>
              <p:ext uri="{D42A27DB-BD31-4B8C-83A1-F6EECF244321}">
                <p14:modId xmlns:p14="http://schemas.microsoft.com/office/powerpoint/2010/main" val="1962249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10349798"/>
                    </a:ext>
                  </a:extLst>
                </a:gridCol>
                <a:gridCol w="1810512">
                  <a:extLst>
                    <a:ext uri="{9D8B030D-6E8A-4147-A177-3AD203B41FA5}">
                      <a16:colId xmlns:a16="http://schemas.microsoft.com/office/drawing/2014/main" val="1057242338"/>
                    </a:ext>
                  </a:extLst>
                </a:gridCol>
                <a:gridCol w="822960">
                  <a:extLst>
                    <a:ext uri="{9D8B030D-6E8A-4147-A177-3AD203B41FA5}">
                      <a16:colId xmlns:a16="http://schemas.microsoft.com/office/drawing/2014/main" val="1080411801"/>
                    </a:ext>
                  </a:extLst>
                </a:gridCol>
                <a:gridCol w="822960">
                  <a:extLst>
                    <a:ext uri="{9D8B030D-6E8A-4147-A177-3AD203B41FA5}">
                      <a16:colId xmlns:a16="http://schemas.microsoft.com/office/drawing/2014/main" val="2078102287"/>
                    </a:ext>
                  </a:extLst>
                </a:gridCol>
                <a:gridCol w="822960">
                  <a:extLst>
                    <a:ext uri="{9D8B030D-6E8A-4147-A177-3AD203B41FA5}">
                      <a16:colId xmlns:a16="http://schemas.microsoft.com/office/drawing/2014/main" val="3418279867"/>
                    </a:ext>
                  </a:extLst>
                </a:gridCol>
                <a:gridCol w="822960">
                  <a:extLst>
                    <a:ext uri="{9D8B030D-6E8A-4147-A177-3AD203B41FA5}">
                      <a16:colId xmlns:a16="http://schemas.microsoft.com/office/drawing/2014/main" val="1526391013"/>
                    </a:ext>
                  </a:extLst>
                </a:gridCol>
                <a:gridCol w="822960">
                  <a:extLst>
                    <a:ext uri="{9D8B030D-6E8A-4147-A177-3AD203B41FA5}">
                      <a16:colId xmlns:a16="http://schemas.microsoft.com/office/drawing/2014/main" val="1246465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2976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- 2022-01-09 20:24:53</a:t>
                      </a:r>
                      <a:r>
                        <a:rPr kumimoji="0" lang="en-US" sz="1000" b="0" i="0" u="none" strike="noStrike" kern="1200" cap="none" spc="0" normalizeH="0" baseline="0" noProof="0">
                          <a:ln>
                            <a:noFill/>
                          </a:ln>
                          <a:solidFill>
                            <a:prstClr val="black"/>
                          </a:solidFill>
                          <a:effectLst/>
                          <a:uLnTx/>
                          <a:uFillTx/>
                          <a:latin typeface="+mn-lt"/>
                          <a:ea typeface="+mn-ea"/>
                          <a:cs typeface="+mn-cs"/>
                        </a:rPr>
                        <a:t>
 ¿Hay algo mejor que un fin de semana de pura bici con tu partner preferido ? 
Etiquetá a tu compañero de team!!! 
chiquita.cantelmi facundoperezc 
trekbikes trekbicycleargentina bontragerargentina santini_arg guargentina OpticaCentralStore microonfactory foxracingargentina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271497182_223584676634189_797415553854443334_n.jpg?_nc_cat=105&amp;ccb=1-5&amp;_nc_sid=8ae9d6&amp;_nc_ohc=TsV5wmKn-u4AX9bM-vU&amp;_nc_ht=scontent-bos3-1.cdninstagram.com&amp;edm=AL-3X8kEAAAA&amp;oh=00_AT-VOHZf4y5bBI7oMJVI8rEqKvgXsv5ioM8EVrVfceFtsQ&amp;oe=61FE5E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3444997"/>
                  </a:ext>
                </a:extLst>
              </a:tr>
            </a:tbl>
          </a:graphicData>
        </a:graphic>
      </p:graphicFrame>
      <p:sp>
        <p:nvSpPr>
          <p:cNvPr id="4" name="Text Placeholder 3">
            <a:extLst>
              <a:ext uri="{FF2B5EF4-FFF2-40B4-BE49-F238E27FC236}">
                <a16:creationId xmlns:a16="http://schemas.microsoft.com/office/drawing/2014/main" id="{50D6D1CD-D721-4CA0-BD89-F72CBE1433FE}"/>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6605245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9B65D-E51A-4B26-B33D-DA27B3D7A35C}"/>
              </a:ext>
            </a:extLst>
          </p:cNvPr>
          <p:cNvSpPr>
            <a:spLocks noGrp="1"/>
          </p:cNvSpPr>
          <p:nvPr>
            <p:ph type="title"/>
          </p:nvPr>
        </p:nvSpPr>
        <p:spPr/>
        <p:txBody>
          <a:bodyPr/>
          <a:lstStyle/>
          <a:p>
            <a:r>
              <a:rPr lang="en-US"/>
              <a:t>Instagram Posts Table | Scott - 24 of 25</a:t>
            </a:r>
          </a:p>
        </p:txBody>
      </p:sp>
      <p:graphicFrame>
        <p:nvGraphicFramePr>
          <p:cNvPr id="5" name="Table Placeholder 4">
            <a:extLst>
              <a:ext uri="{FF2B5EF4-FFF2-40B4-BE49-F238E27FC236}">
                <a16:creationId xmlns:a16="http://schemas.microsoft.com/office/drawing/2014/main" id="{AF4DA900-7E1D-4245-980D-08D81CAB9A9B}"/>
              </a:ext>
            </a:extLst>
          </p:cNvPr>
          <p:cNvGraphicFramePr>
            <a:graphicFrameLocks noGrp="1"/>
          </p:cNvGraphicFramePr>
          <p:nvPr>
            <p:ph type="tbl" sz="quarter" idx="13"/>
            <p:extLst>
              <p:ext uri="{D42A27DB-BD31-4B8C-83A1-F6EECF244321}">
                <p14:modId xmlns:p14="http://schemas.microsoft.com/office/powerpoint/2010/main" val="2390981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17542269"/>
                    </a:ext>
                  </a:extLst>
                </a:gridCol>
                <a:gridCol w="1810512">
                  <a:extLst>
                    <a:ext uri="{9D8B030D-6E8A-4147-A177-3AD203B41FA5}">
                      <a16:colId xmlns:a16="http://schemas.microsoft.com/office/drawing/2014/main" val="152784997"/>
                    </a:ext>
                  </a:extLst>
                </a:gridCol>
                <a:gridCol w="822960">
                  <a:extLst>
                    <a:ext uri="{9D8B030D-6E8A-4147-A177-3AD203B41FA5}">
                      <a16:colId xmlns:a16="http://schemas.microsoft.com/office/drawing/2014/main" val="618368062"/>
                    </a:ext>
                  </a:extLst>
                </a:gridCol>
                <a:gridCol w="822960">
                  <a:extLst>
                    <a:ext uri="{9D8B030D-6E8A-4147-A177-3AD203B41FA5}">
                      <a16:colId xmlns:a16="http://schemas.microsoft.com/office/drawing/2014/main" val="1923921455"/>
                    </a:ext>
                  </a:extLst>
                </a:gridCol>
                <a:gridCol w="822960">
                  <a:extLst>
                    <a:ext uri="{9D8B030D-6E8A-4147-A177-3AD203B41FA5}">
                      <a16:colId xmlns:a16="http://schemas.microsoft.com/office/drawing/2014/main" val="2553789808"/>
                    </a:ext>
                  </a:extLst>
                </a:gridCol>
                <a:gridCol w="822960">
                  <a:extLst>
                    <a:ext uri="{9D8B030D-6E8A-4147-A177-3AD203B41FA5}">
                      <a16:colId xmlns:a16="http://schemas.microsoft.com/office/drawing/2014/main" val="3743526045"/>
                    </a:ext>
                  </a:extLst>
                </a:gridCol>
                <a:gridCol w="822960">
                  <a:extLst>
                    <a:ext uri="{9D8B030D-6E8A-4147-A177-3AD203B41FA5}">
                      <a16:colId xmlns:a16="http://schemas.microsoft.com/office/drawing/2014/main" val="3431984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58146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cannondale.argentina - 2022-01-28 10:23:33</a:t>
                      </a:r>
                      <a:r>
                        <a:rPr kumimoji="0" lang="es-ES" sz="1000" b="0" i="0" u="none" strike="noStrike" kern="1200" cap="none" spc="0" normalizeH="0" baseline="0" noProof="0">
                          <a:ln>
                            <a:noFill/>
                          </a:ln>
                          <a:solidFill>
                            <a:prstClr val="black"/>
                          </a:solidFill>
                          <a:effectLst/>
                          <a:uLnTx/>
                          <a:uFillTx/>
                          <a:latin typeface="+mn-lt"/>
                          <a:ea typeface="+mn-ea"/>
                          <a:cs typeface="+mn-cs"/>
                        </a:rPr>
                        <a:t>
 🔝 Con ustedes, la #SuperSixEvo del efeducation.tibco.svb para este 2022. ¿Dónde la llevarías a dar una vuelta? 🔥 #RideCannondale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272877032_1300583593781388_7976300289496285527_n.webp.jpg?_nc_cat=110&amp;ccb=1-5&amp;_nc_sid=8ae9d6&amp;_nc_ohc=pIqq2FX2ghEAX-OdKgl&amp;_nc_ht=scontent-iad3-1.cdninstagram.com&amp;edm=AL-3X8kEAAAA&amp;oh=00_AT8lY59gaBYTFUDTqXoPC3HxooreIkOdYSCctLIFJRZDfA&amp;oe=61FD78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66632854"/>
                  </a:ext>
                </a:extLst>
              </a:tr>
            </a:tbl>
          </a:graphicData>
        </a:graphic>
      </p:graphicFrame>
      <p:sp>
        <p:nvSpPr>
          <p:cNvPr id="4" name="Text Placeholder 3">
            <a:extLst>
              <a:ext uri="{FF2B5EF4-FFF2-40B4-BE49-F238E27FC236}">
                <a16:creationId xmlns:a16="http://schemas.microsoft.com/office/drawing/2014/main" id="{AB4D7232-EB91-4854-A110-CCA3C3E997C3}"/>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3860595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FB2B8-A92A-456E-8046-C6D3E1CE3AA2}"/>
              </a:ext>
            </a:extLst>
          </p:cNvPr>
          <p:cNvSpPr>
            <a:spLocks noGrp="1"/>
          </p:cNvSpPr>
          <p:nvPr>
            <p:ph type="title"/>
          </p:nvPr>
        </p:nvSpPr>
        <p:spPr/>
        <p:txBody>
          <a:bodyPr/>
          <a:lstStyle/>
          <a:p>
            <a:r>
              <a:rPr lang="en-US"/>
              <a:t>Instagram Posts Table | Scott - 25 of 25</a:t>
            </a:r>
          </a:p>
        </p:txBody>
      </p:sp>
      <p:graphicFrame>
        <p:nvGraphicFramePr>
          <p:cNvPr id="5" name="Table Placeholder 4">
            <a:extLst>
              <a:ext uri="{FF2B5EF4-FFF2-40B4-BE49-F238E27FC236}">
                <a16:creationId xmlns:a16="http://schemas.microsoft.com/office/drawing/2014/main" id="{9E022162-1D5B-4FEC-9535-5CD6C392A722}"/>
              </a:ext>
            </a:extLst>
          </p:cNvPr>
          <p:cNvGraphicFramePr>
            <a:graphicFrameLocks noGrp="1"/>
          </p:cNvGraphicFramePr>
          <p:nvPr>
            <p:ph type="tbl" sz="quarter" idx="13"/>
            <p:extLst>
              <p:ext uri="{D42A27DB-BD31-4B8C-83A1-F6EECF244321}">
                <p14:modId xmlns:p14="http://schemas.microsoft.com/office/powerpoint/2010/main" val="3200968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58626159"/>
                    </a:ext>
                  </a:extLst>
                </a:gridCol>
                <a:gridCol w="1810512">
                  <a:extLst>
                    <a:ext uri="{9D8B030D-6E8A-4147-A177-3AD203B41FA5}">
                      <a16:colId xmlns:a16="http://schemas.microsoft.com/office/drawing/2014/main" val="1295999025"/>
                    </a:ext>
                  </a:extLst>
                </a:gridCol>
                <a:gridCol w="822960">
                  <a:extLst>
                    <a:ext uri="{9D8B030D-6E8A-4147-A177-3AD203B41FA5}">
                      <a16:colId xmlns:a16="http://schemas.microsoft.com/office/drawing/2014/main" val="1252201661"/>
                    </a:ext>
                  </a:extLst>
                </a:gridCol>
                <a:gridCol w="822960">
                  <a:extLst>
                    <a:ext uri="{9D8B030D-6E8A-4147-A177-3AD203B41FA5}">
                      <a16:colId xmlns:a16="http://schemas.microsoft.com/office/drawing/2014/main" val="2867709294"/>
                    </a:ext>
                  </a:extLst>
                </a:gridCol>
                <a:gridCol w="822960">
                  <a:extLst>
                    <a:ext uri="{9D8B030D-6E8A-4147-A177-3AD203B41FA5}">
                      <a16:colId xmlns:a16="http://schemas.microsoft.com/office/drawing/2014/main" val="2256046521"/>
                    </a:ext>
                  </a:extLst>
                </a:gridCol>
                <a:gridCol w="822960">
                  <a:extLst>
                    <a:ext uri="{9D8B030D-6E8A-4147-A177-3AD203B41FA5}">
                      <a16:colId xmlns:a16="http://schemas.microsoft.com/office/drawing/2014/main" val="2167001655"/>
                    </a:ext>
                  </a:extLst>
                </a:gridCol>
                <a:gridCol w="822960">
                  <a:extLst>
                    <a:ext uri="{9D8B030D-6E8A-4147-A177-3AD203B41FA5}">
                      <a16:colId xmlns:a16="http://schemas.microsoft.com/office/drawing/2014/main" val="882900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9773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- 2022-01-06 13:02:13</a:t>
                      </a:r>
                      <a:r>
                        <a:rPr kumimoji="0" lang="en-US" sz="1000" b="0" i="0" u="none" strike="noStrike" kern="1200" cap="none" spc="0" normalizeH="0" baseline="0" noProof="0">
                          <a:ln>
                            <a:noFill/>
                          </a:ln>
                          <a:solidFill>
                            <a:prstClr val="black"/>
                          </a:solidFill>
                          <a:effectLst/>
                          <a:uLnTx/>
                          <a:uFillTx/>
                          <a:latin typeface="+mn-lt"/>
                          <a:ea typeface="+mn-ea"/>
                          <a:cs typeface="+mn-cs"/>
                        </a:rPr>
                        <a:t>
 ¡Bienvenido vladdascalu al trekfactoryracingxc !
El rumano, de 24 años, se suma a las filas del team junto a las campeonas jolandaneff y eviealicerichards; y el neozelandés anton.cooper 
¡Bienvenido! 
trekbikes trekbicycleargentina bontragerargentina #trek #Trekargentina #supercaliber #xc #vladdascalu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271312837_954716788806758_8055826428988923716_n.jpg?_nc_cat=108&amp;ccb=1-5&amp;_nc_sid=8ae9d6&amp;_nc_ohc=rwHZhSHmQmAAX_ZJPUT&amp;_nc_ht=scontent-bos3-1.cdninstagram.com&amp;edm=AL-3X8kEAAAA&amp;oh=00_AT8MokQTZQ3q0CtIaY2qXSRbUT8RDGlCkD1IHsaeem3cMQ&amp;oe=61FDD7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0701162"/>
                  </a:ext>
                </a:extLst>
              </a:tr>
            </a:tbl>
          </a:graphicData>
        </a:graphic>
      </p:graphicFrame>
      <p:sp>
        <p:nvSpPr>
          <p:cNvPr id="4" name="Text Placeholder 3">
            <a:extLst>
              <a:ext uri="{FF2B5EF4-FFF2-40B4-BE49-F238E27FC236}">
                <a16:creationId xmlns:a16="http://schemas.microsoft.com/office/drawing/2014/main" id="{0F29EBA6-E6EC-4C2C-B4C5-1E27F1284D71}"/>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2071057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3109</Words>
  <Application>Microsoft Office PowerPoint</Application>
  <PresentationFormat>On-screen Show (4:3)</PresentationFormat>
  <Paragraphs>644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Scott</vt:lpstr>
      <vt:lpstr>Instagram Key Metrics Radar | Scott</vt:lpstr>
      <vt:lpstr>Instagram Followers Total | Scott</vt:lpstr>
      <vt:lpstr>Instagram Followers Change | Scott</vt:lpstr>
      <vt:lpstr>Instagram Followers Change Per Weekday | Scott</vt:lpstr>
      <vt:lpstr>Instagram Posts By Weekday | Scott</vt:lpstr>
      <vt:lpstr>Instagram Interaction Rate By Weekday | Scott</vt:lpstr>
      <vt:lpstr>Instagram Posts By Hour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2</vt:lpstr>
      <vt:lpstr>Instagram Hashtag Detection | Scott - 2 of 2</vt:lpstr>
      <vt:lpstr>Instagram Posts Table | Scott - 1 of 25</vt:lpstr>
      <vt:lpstr>Instagram Posts Table | Scott - 2 of 25</vt:lpstr>
      <vt:lpstr>Instagram Posts Table | Scott - 3 of 25</vt:lpstr>
      <vt:lpstr>Instagram Posts Table | Scott - 4 of 25</vt:lpstr>
      <vt:lpstr>Instagram Posts Table | Scott - 5 of 25</vt:lpstr>
      <vt:lpstr>Instagram Posts Table | Scott - 6 of 25</vt:lpstr>
      <vt:lpstr>Instagram Posts Table | Scott - 7 of 25</vt:lpstr>
      <vt:lpstr>Instagram Posts Table | Scott - 8 of 25</vt:lpstr>
      <vt:lpstr>Instagram Posts Table | Scott - 9 of 25</vt:lpstr>
      <vt:lpstr>Instagram Posts Table | Scott - 10 of 25</vt:lpstr>
      <vt:lpstr>Instagram Posts Table | Scott - 11 of 25</vt:lpstr>
      <vt:lpstr>Instagram Posts Table | Scott - 12 of 25</vt:lpstr>
      <vt:lpstr>Instagram Posts Table | Scott - 13 of 25</vt:lpstr>
      <vt:lpstr>Instagram Posts Table | Scott - 14 of 25</vt:lpstr>
      <vt:lpstr>Instagram Posts Table | Scott - 15 of 25</vt:lpstr>
      <vt:lpstr>Instagram Posts Table | Scott - 16 of 25</vt:lpstr>
      <vt:lpstr>Instagram Posts Table | Scott - 17 of 25</vt:lpstr>
      <vt:lpstr>Instagram Posts Table | Scott - 18 of 25</vt:lpstr>
      <vt:lpstr>Instagram Posts Table | Scott - 19 of 25</vt:lpstr>
      <vt:lpstr>Instagram Posts Table | Scott - 20 of 25</vt:lpstr>
      <vt:lpstr>Instagram Posts Table | Scott - 21 of 25</vt:lpstr>
      <vt:lpstr>Instagram Posts Table | Scott - 22 of 25</vt:lpstr>
      <vt:lpstr>Instagram Posts Table | Scott - 23 of 25</vt:lpstr>
      <vt:lpstr>Instagram Posts Table | Scott - 24 of 25</vt:lpstr>
      <vt:lpstr>Instagram Posts Table | Scott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2022-02-01T12:36:09Z</dcterms:created>
  <dcterms:modified xsi:type="dcterms:W3CDTF">2022-02-01T12:37:10Z</dcterms:modified>
</cp:coreProperties>
</file>