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ppt/charts/chart17.xml" ContentType="application/vnd.openxmlformats-officedocument.drawingml.chart+xml"/>
  <Override PartName="/ppt/charts/style17.xml" ContentType="application/vnd.ms-office.chartstyle+xml"/>
  <Override PartName="/ppt/charts/colors17.xml" ContentType="application/vnd.ms-office.chartcolorstyle+xml"/>
  <Override PartName="/ppt/charts/chart18.xml" ContentType="application/vnd.openxmlformats-officedocument.drawingml.chart+xml"/>
  <Override PartName="/ppt/charts/style18.xml" ContentType="application/vnd.ms-office.chartstyle+xml"/>
  <Override PartName="/ppt/charts/colors18.xml" ContentType="application/vnd.ms-office.chartcolorstyle+xml"/>
  <Override PartName="/ppt/charts/chart19.xml" ContentType="application/vnd.openxmlformats-officedocument.drawingml.chart+xml"/>
  <Override PartName="/ppt/charts/style19.xml" ContentType="application/vnd.ms-office.chartstyle+xml"/>
  <Override PartName="/ppt/charts/colors19.xml" ContentType="application/vnd.ms-office.chartcolorstyle+xml"/>
  <Override PartName="/ppt/charts/chart20.xml" ContentType="application/vnd.openxmlformats-officedocument.drawingml.chart+xml"/>
  <Override PartName="/ppt/charts/style20.xml" ContentType="application/vnd.ms-office.chartstyle+xml"/>
  <Override PartName="/ppt/charts/colors20.xml" ContentType="application/vnd.ms-office.chartcolorstyle+xml"/>
  <Override PartName="/ppt/charts/chart21.xml" ContentType="application/vnd.openxmlformats-officedocument.drawingml.chart+xml"/>
  <Override PartName="/ppt/charts/style21.xml" ContentType="application/vnd.ms-office.chartstyle+xml"/>
  <Override PartName="/ppt/charts/colors21.xml" ContentType="application/vnd.ms-office.chartcolorstyle+xml"/>
  <Override PartName="/ppt/charts/chart22.xml" ContentType="application/vnd.openxmlformats-officedocument.drawingml.chart+xml"/>
  <Override PartName="/ppt/charts/style22.xml" ContentType="application/vnd.ms-office.chartstyle+xml"/>
  <Override PartName="/ppt/charts/colors22.xml" ContentType="application/vnd.ms-office.chartcolorstyle+xml"/>
  <Override PartName="/ppt/charts/chart23.xml" ContentType="application/vnd.openxmlformats-officedocument.drawingml.chart+xml"/>
  <Override PartName="/ppt/charts/style23.xml" ContentType="application/vnd.ms-office.chartstyle+xml"/>
  <Override PartName="/ppt/charts/colors23.xml" ContentType="application/vnd.ms-office.chartcolorstyle+xml"/>
  <Override PartName="/ppt/charts/chart24.xml" ContentType="application/vnd.openxmlformats-officedocument.drawingml.chart+xml"/>
  <Override PartName="/ppt/charts/style24.xml" ContentType="application/vnd.ms-office.chartstyle+xml"/>
  <Override PartName="/ppt/charts/colors24.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70" r:id="rId15"/>
    <p:sldId id="271" r:id="rId16"/>
    <p:sldId id="272" r:id="rId17"/>
    <p:sldId id="273" r:id="rId18"/>
    <p:sldId id="275" r:id="rId19"/>
    <p:sldId id="276" r:id="rId20"/>
    <p:sldId id="277" r:id="rId21"/>
    <p:sldId id="278" r:id="rId22"/>
    <p:sldId id="279" r:id="rId23"/>
    <p:sldId id="280" r:id="rId24"/>
    <p:sldId id="281" r:id="rId25"/>
    <p:sldId id="282" r:id="rId26"/>
    <p:sldId id="283" r:id="rId27"/>
    <p:sldId id="284" r:id="rId28"/>
    <p:sldId id="285" r:id="rId29"/>
    <p:sldId id="287" r:id="rId30"/>
    <p:sldId id="288" r:id="rId31"/>
    <p:sldId id="289" r:id="rId32"/>
    <p:sldId id="290" r:id="rId33"/>
    <p:sldId id="291" r:id="rId34"/>
    <p:sldId id="292" r:id="rId35"/>
    <p:sldId id="293" r:id="rId36"/>
    <p:sldId id="294" r:id="rId37"/>
    <p:sldId id="295" r:id="rId38"/>
    <p:sldId id="296" r:id="rId39"/>
    <p:sldId id="297" r:id="rId40"/>
    <p:sldId id="298" r:id="rId41"/>
    <p:sldId id="299" r:id="rId42"/>
    <p:sldId id="300" r:id="rId43"/>
    <p:sldId id="301" r:id="rId44"/>
    <p:sldId id="302" r:id="rId45"/>
    <p:sldId id="303" r:id="rId46"/>
    <p:sldId id="304" r:id="rId47"/>
    <p:sldId id="305" r:id="rId48"/>
    <p:sldId id="306" r:id="rId49"/>
    <p:sldId id="307" r:id="rId50"/>
    <p:sldId id="308" r:id="rId51"/>
    <p:sldId id="309" r:id="rId52"/>
    <p:sldId id="310" r:id="rId53"/>
  </p:sldIdLst>
  <p:sldSz cx="9144000" cy="6858000" type="screen4x3"/>
  <p:notesSz cx="6858000" cy="9144000"/>
  <p:embeddedFontLst>
    <p:embeddedFont>
      <p:font typeface="Calibri" panose="020F0502020204030204" pitchFamily="34" charset="0"/>
      <p:regular r:id="rId54"/>
      <p:bold r:id="rId55"/>
      <p:italic r:id="rId56"/>
      <p:boldItalic r:id="rId57"/>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974" autoAdjust="0"/>
    <p:restoredTop sz="94692" autoAdjust="0"/>
  </p:normalViewPr>
  <p:slideViewPr>
    <p:cSldViewPr snapToGrid="0">
      <p:cViewPr varScale="1">
        <p:scale>
          <a:sx n="59" d="100"/>
          <a:sy n="59" d="100"/>
        </p:scale>
        <p:origin x="84" y="51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font" Target="fonts/font2.fntdata"/><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font" Target="fonts/font1.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font" Target="fonts/font4.fntdata"/><Relationship Id="rId61"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font" Target="fonts/font3.fntdata"/><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6.xml"/><Relationship Id="rId1" Type="http://schemas.microsoft.com/office/2011/relationships/chartStyle" Target="style16.xml"/></Relationships>
</file>

<file path=ppt/charts/_rels/chart17.xml.rels><?xml version="1.0" encoding="UTF-8" standalone="yes"?>
<Relationships xmlns="http://schemas.openxmlformats.org/package/2006/relationships"><Relationship Id="rId3" Type="http://schemas.openxmlformats.org/officeDocument/2006/relationships/package" Target="../embeddings/Microsoft_Excel_Worksheet16.xlsx"/><Relationship Id="rId2" Type="http://schemas.microsoft.com/office/2011/relationships/chartColorStyle" Target="colors17.xml"/><Relationship Id="rId1" Type="http://schemas.microsoft.com/office/2011/relationships/chartStyle" Target="style17.xml"/></Relationships>
</file>

<file path=ppt/charts/_rels/chart18.xml.rels><?xml version="1.0" encoding="UTF-8" standalone="yes"?>
<Relationships xmlns="http://schemas.openxmlformats.org/package/2006/relationships"><Relationship Id="rId3" Type="http://schemas.openxmlformats.org/officeDocument/2006/relationships/package" Target="../embeddings/Microsoft_Excel_Worksheet17.xlsx"/><Relationship Id="rId2" Type="http://schemas.microsoft.com/office/2011/relationships/chartColorStyle" Target="colors18.xml"/><Relationship Id="rId1" Type="http://schemas.microsoft.com/office/2011/relationships/chartStyle" Target="style18.xml"/></Relationships>
</file>

<file path=ppt/charts/_rels/chart19.xml.rels><?xml version="1.0" encoding="UTF-8" standalone="yes"?>
<Relationships xmlns="http://schemas.openxmlformats.org/package/2006/relationships"><Relationship Id="rId3" Type="http://schemas.openxmlformats.org/officeDocument/2006/relationships/package" Target="../embeddings/Microsoft_Excel_Worksheet18.xlsx"/><Relationship Id="rId2" Type="http://schemas.microsoft.com/office/2011/relationships/chartColorStyle" Target="colors19.xml"/><Relationship Id="rId1" Type="http://schemas.microsoft.com/office/2011/relationships/chartStyle" Target="style19.xml"/></Relationships>
</file>

<file path=ppt/charts/_rels/chart20.xml.rels><?xml version="1.0" encoding="UTF-8" standalone="yes"?>
<Relationships xmlns="http://schemas.openxmlformats.org/package/2006/relationships"><Relationship Id="rId3" Type="http://schemas.openxmlformats.org/officeDocument/2006/relationships/package" Target="../embeddings/Microsoft_Excel_Worksheet19.xlsx"/><Relationship Id="rId2" Type="http://schemas.microsoft.com/office/2011/relationships/chartColorStyle" Target="colors20.xml"/><Relationship Id="rId1" Type="http://schemas.microsoft.com/office/2011/relationships/chartStyle" Target="style20.xml"/></Relationships>
</file>

<file path=ppt/charts/_rels/chart21.xml.rels><?xml version="1.0" encoding="UTF-8" standalone="yes"?>
<Relationships xmlns="http://schemas.openxmlformats.org/package/2006/relationships"><Relationship Id="rId3" Type="http://schemas.openxmlformats.org/officeDocument/2006/relationships/package" Target="../embeddings/Microsoft_Excel_Worksheet20.xlsx"/><Relationship Id="rId2" Type="http://schemas.microsoft.com/office/2011/relationships/chartColorStyle" Target="colors21.xml"/><Relationship Id="rId1" Type="http://schemas.microsoft.com/office/2011/relationships/chartStyle" Target="style21.xml"/></Relationships>
</file>

<file path=ppt/charts/_rels/chart22.xml.rels><?xml version="1.0" encoding="UTF-8" standalone="yes"?>
<Relationships xmlns="http://schemas.openxmlformats.org/package/2006/relationships"><Relationship Id="rId3" Type="http://schemas.openxmlformats.org/officeDocument/2006/relationships/package" Target="../embeddings/Microsoft_Excel_Worksheet21.xlsx"/><Relationship Id="rId2" Type="http://schemas.microsoft.com/office/2011/relationships/chartColorStyle" Target="colors22.xml"/><Relationship Id="rId1" Type="http://schemas.microsoft.com/office/2011/relationships/chartStyle" Target="style22.xml"/></Relationships>
</file>

<file path=ppt/charts/_rels/chart23.xml.rels><?xml version="1.0" encoding="UTF-8" standalone="yes"?>
<Relationships xmlns="http://schemas.openxmlformats.org/package/2006/relationships"><Relationship Id="rId3" Type="http://schemas.openxmlformats.org/officeDocument/2006/relationships/package" Target="../embeddings/Microsoft_Excel_Worksheet22.xlsx"/><Relationship Id="rId2" Type="http://schemas.microsoft.com/office/2011/relationships/chartColorStyle" Target="colors23.xml"/><Relationship Id="rId1" Type="http://schemas.microsoft.com/office/2011/relationships/chartStyle" Target="style23.xml"/></Relationships>
</file>

<file path=ppt/charts/_rels/chart24.xml.rels><?xml version="1.0" encoding="UTF-8" standalone="yes"?>
<Relationships xmlns="http://schemas.openxmlformats.org/package/2006/relationships"><Relationship Id="rId3" Type="http://schemas.openxmlformats.org/officeDocument/2006/relationships/package" Target="../embeddings/Microsoft_Excel_Worksheet23.xlsx"/><Relationship Id="rId2" Type="http://schemas.microsoft.com/office/2011/relationships/chartColorStyle" Target="colors24.xml"/><Relationship Id="rId1" Type="http://schemas.microsoft.com/office/2011/relationships/chartStyle" Target="style24.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Tucumán Turismo</c:v>
                </c:pt>
              </c:strCache>
            </c:strRef>
          </c:tx>
          <c:spPr>
            <a:ln w="28575" cap="rnd">
              <a:solidFill>
                <a:schemeClr val="accent1"/>
              </a:solidFill>
              <a:round/>
            </a:ln>
            <a:effectLst/>
          </c:spPr>
          <c:marker>
            <c:symbol val="none"/>
          </c:marker>
          <c:cat>
            <c:strRef>
              <c:f>Sheet1!$A$2:$A$31</c:f>
              <c:strCache>
                <c:ptCount val="30"/>
                <c:pt idx="0">
                  <c:v>10/11/2021</c:v>
                </c:pt>
                <c:pt idx="1">
                  <c:v>11/11/2021</c:v>
                </c:pt>
                <c:pt idx="2">
                  <c:v>12/11/2021</c:v>
                </c:pt>
                <c:pt idx="3">
                  <c:v>13/11/2021</c:v>
                </c:pt>
                <c:pt idx="4">
                  <c:v>14/11/2021</c:v>
                </c:pt>
                <c:pt idx="5">
                  <c:v>15/11/2021</c:v>
                </c:pt>
                <c:pt idx="6">
                  <c:v>16/11/2021</c:v>
                </c:pt>
                <c:pt idx="7">
                  <c:v>17/11/2021</c:v>
                </c:pt>
                <c:pt idx="8">
                  <c:v>18/11/2021</c:v>
                </c:pt>
                <c:pt idx="9">
                  <c:v>19/11/2021</c:v>
                </c:pt>
                <c:pt idx="10">
                  <c:v>20/11/2021</c:v>
                </c:pt>
                <c:pt idx="11">
                  <c:v>21/11/2021</c:v>
                </c:pt>
                <c:pt idx="12">
                  <c:v>22/11/2021</c:v>
                </c:pt>
                <c:pt idx="13">
                  <c:v>23/11/2021</c:v>
                </c:pt>
                <c:pt idx="14">
                  <c:v>24/11/2021</c:v>
                </c:pt>
                <c:pt idx="15">
                  <c:v>25/11/2021</c:v>
                </c:pt>
                <c:pt idx="16">
                  <c:v>26/11/2021</c:v>
                </c:pt>
                <c:pt idx="17">
                  <c:v>27/11/2021</c:v>
                </c:pt>
                <c:pt idx="18">
                  <c:v>28/11/2021</c:v>
                </c:pt>
                <c:pt idx="19">
                  <c:v>29/11/2021</c:v>
                </c:pt>
                <c:pt idx="20">
                  <c:v>30/11/2021</c:v>
                </c:pt>
                <c:pt idx="21">
                  <c:v>1/12/2021</c:v>
                </c:pt>
                <c:pt idx="22">
                  <c:v>2/12/2021</c:v>
                </c:pt>
                <c:pt idx="23">
                  <c:v>3/12/2021</c:v>
                </c:pt>
                <c:pt idx="24">
                  <c:v>4/12/2021</c:v>
                </c:pt>
                <c:pt idx="25">
                  <c:v>5/12/2021</c:v>
                </c:pt>
                <c:pt idx="26">
                  <c:v>6/12/2021</c:v>
                </c:pt>
                <c:pt idx="27">
                  <c:v>7/12/2021</c:v>
                </c:pt>
                <c:pt idx="28">
                  <c:v>8/12/2021</c:v>
                </c:pt>
                <c:pt idx="29">
                  <c:v>9/12/2021</c:v>
                </c:pt>
              </c:strCache>
            </c:strRef>
          </c:cat>
          <c:val>
            <c:numRef>
              <c:f>Sheet1!$B$2:$B$31</c:f>
              <c:numCache>
                <c:formatCode>General</c:formatCode>
                <c:ptCount val="30"/>
                <c:pt idx="0">
                  <c:v>257818</c:v>
                </c:pt>
                <c:pt idx="1">
                  <c:v>257825</c:v>
                </c:pt>
                <c:pt idx="2">
                  <c:v>257819</c:v>
                </c:pt>
                <c:pt idx="3">
                  <c:v>257828</c:v>
                </c:pt>
                <c:pt idx="4">
                  <c:v>257830</c:v>
                </c:pt>
                <c:pt idx="5">
                  <c:v>257843</c:v>
                </c:pt>
                <c:pt idx="6">
                  <c:v>257849</c:v>
                </c:pt>
                <c:pt idx="7">
                  <c:v>257847</c:v>
                </c:pt>
                <c:pt idx="8">
                  <c:v>257840</c:v>
                </c:pt>
                <c:pt idx="9">
                  <c:v>257841</c:v>
                </c:pt>
                <c:pt idx="10">
                  <c:v>257843</c:v>
                </c:pt>
                <c:pt idx="11">
                  <c:v>257843</c:v>
                </c:pt>
                <c:pt idx="12">
                  <c:v>257854</c:v>
                </c:pt>
                <c:pt idx="13">
                  <c:v>257864</c:v>
                </c:pt>
                <c:pt idx="14">
                  <c:v>257873</c:v>
                </c:pt>
                <c:pt idx="15">
                  <c:v>257888</c:v>
                </c:pt>
                <c:pt idx="16">
                  <c:v>257886</c:v>
                </c:pt>
                <c:pt idx="17">
                  <c:v>257879</c:v>
                </c:pt>
                <c:pt idx="18">
                  <c:v>257884</c:v>
                </c:pt>
                <c:pt idx="19">
                  <c:v>257887</c:v>
                </c:pt>
                <c:pt idx="20">
                  <c:v>257883</c:v>
                </c:pt>
                <c:pt idx="21">
                  <c:v>257877</c:v>
                </c:pt>
                <c:pt idx="22">
                  <c:v>257884</c:v>
                </c:pt>
                <c:pt idx="23">
                  <c:v>257883</c:v>
                </c:pt>
                <c:pt idx="24">
                  <c:v>257876</c:v>
                </c:pt>
                <c:pt idx="25">
                  <c:v>257884</c:v>
                </c:pt>
                <c:pt idx="26">
                  <c:v>257877</c:v>
                </c:pt>
                <c:pt idx="27">
                  <c:v>257878</c:v>
                </c:pt>
                <c:pt idx="28">
                  <c:v>257868</c:v>
                </c:pt>
                <c:pt idx="29">
                  <c:v>257863</c:v>
                </c:pt>
              </c:numCache>
            </c:numRef>
          </c:val>
          <c:smooth val="0"/>
          <c:extLst>
            <c:ext xmlns:c16="http://schemas.microsoft.com/office/drawing/2014/chart" uri="{C3380CC4-5D6E-409C-BE32-E72D297353CC}">
              <c16:uniqueId val="{00000000-B7A3-477D-865D-1F616BB1D3E2}"/>
            </c:ext>
          </c:extLst>
        </c:ser>
        <c:dLbls>
          <c:showLegendKey val="0"/>
          <c:showVal val="0"/>
          <c:showCatName val="0"/>
          <c:showSerName val="0"/>
          <c:showPercent val="0"/>
          <c:showBubbleSize val="0"/>
        </c:dLbls>
        <c:smooth val="0"/>
        <c:axId val="336266744"/>
        <c:axId val="336264776"/>
      </c:lineChart>
      <c:catAx>
        <c:axId val="3362667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6264776"/>
        <c:crosses val="autoZero"/>
        <c:auto val="1"/>
        <c:lblAlgn val="ctr"/>
        <c:lblOffset val="100"/>
        <c:noMultiLvlLbl val="0"/>
      </c:catAx>
      <c:valAx>
        <c:axId val="3362647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62667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Tucumán Turismo</c:v>
                </c:pt>
              </c:strCache>
            </c:strRef>
          </c:tx>
          <c:spPr>
            <a:ln w="28575" cap="rnd">
              <a:solidFill>
                <a:schemeClr val="accent1"/>
              </a:solidFill>
              <a:round/>
            </a:ln>
            <a:effectLst/>
          </c:spPr>
          <c:marker>
            <c:symbol val="none"/>
          </c:marker>
          <c:cat>
            <c:strRef>
              <c:f>Sheet1!$A$2:$A$31</c:f>
              <c:strCache>
                <c:ptCount val="30"/>
                <c:pt idx="0">
                  <c:v>10/11/2021</c:v>
                </c:pt>
                <c:pt idx="1">
                  <c:v>11/11/2021</c:v>
                </c:pt>
                <c:pt idx="2">
                  <c:v>12/11/2021</c:v>
                </c:pt>
                <c:pt idx="3">
                  <c:v>13/11/2021</c:v>
                </c:pt>
                <c:pt idx="4">
                  <c:v>14/11/2021</c:v>
                </c:pt>
                <c:pt idx="5">
                  <c:v>15/11/2021</c:v>
                </c:pt>
                <c:pt idx="6">
                  <c:v>16/11/2021</c:v>
                </c:pt>
                <c:pt idx="7">
                  <c:v>17/11/2021</c:v>
                </c:pt>
                <c:pt idx="8">
                  <c:v>18/11/2021</c:v>
                </c:pt>
                <c:pt idx="9">
                  <c:v>19/11/2021</c:v>
                </c:pt>
                <c:pt idx="10">
                  <c:v>20/11/2021</c:v>
                </c:pt>
                <c:pt idx="11">
                  <c:v>21/11/2021</c:v>
                </c:pt>
                <c:pt idx="12">
                  <c:v>22/11/2021</c:v>
                </c:pt>
                <c:pt idx="13">
                  <c:v>23/11/2021</c:v>
                </c:pt>
                <c:pt idx="14">
                  <c:v>24/11/2021</c:v>
                </c:pt>
                <c:pt idx="15">
                  <c:v>25/11/2021</c:v>
                </c:pt>
                <c:pt idx="16">
                  <c:v>26/11/2021</c:v>
                </c:pt>
                <c:pt idx="17">
                  <c:v>27/11/2021</c:v>
                </c:pt>
                <c:pt idx="18">
                  <c:v>28/11/2021</c:v>
                </c:pt>
                <c:pt idx="19">
                  <c:v>29/11/2021</c:v>
                </c:pt>
                <c:pt idx="20">
                  <c:v>30/11/2021</c:v>
                </c:pt>
                <c:pt idx="21">
                  <c:v>1/12/2021</c:v>
                </c:pt>
                <c:pt idx="22">
                  <c:v>2/12/2021</c:v>
                </c:pt>
                <c:pt idx="23">
                  <c:v>3/12/2021</c:v>
                </c:pt>
                <c:pt idx="24">
                  <c:v>4/12/2021</c:v>
                </c:pt>
                <c:pt idx="25">
                  <c:v>5/12/2021</c:v>
                </c:pt>
                <c:pt idx="26">
                  <c:v>6/12/2021</c:v>
                </c:pt>
                <c:pt idx="27">
                  <c:v>7/12/2021</c:v>
                </c:pt>
                <c:pt idx="28">
                  <c:v>8/12/2021</c:v>
                </c:pt>
                <c:pt idx="29">
                  <c:v>9/12/2021</c:v>
                </c:pt>
              </c:strCache>
            </c:strRef>
          </c:cat>
          <c:val>
            <c:numRef>
              <c:f>Sheet1!$B$2:$B$31</c:f>
              <c:numCache>
                <c:formatCode>General</c:formatCode>
                <c:ptCount val="30"/>
                <c:pt idx="0">
                  <c:v>7</c:v>
                </c:pt>
                <c:pt idx="1">
                  <c:v>7</c:v>
                </c:pt>
                <c:pt idx="2">
                  <c:v>-6</c:v>
                </c:pt>
                <c:pt idx="3">
                  <c:v>9</c:v>
                </c:pt>
                <c:pt idx="4">
                  <c:v>2</c:v>
                </c:pt>
                <c:pt idx="5">
                  <c:v>13</c:v>
                </c:pt>
                <c:pt idx="6">
                  <c:v>6</c:v>
                </c:pt>
                <c:pt idx="7">
                  <c:v>-2</c:v>
                </c:pt>
                <c:pt idx="8">
                  <c:v>-7</c:v>
                </c:pt>
                <c:pt idx="9">
                  <c:v>1</c:v>
                </c:pt>
                <c:pt idx="10">
                  <c:v>2</c:v>
                </c:pt>
                <c:pt idx="11">
                  <c:v>0</c:v>
                </c:pt>
                <c:pt idx="12">
                  <c:v>11</c:v>
                </c:pt>
                <c:pt idx="13">
                  <c:v>10</c:v>
                </c:pt>
                <c:pt idx="14">
                  <c:v>9</c:v>
                </c:pt>
                <c:pt idx="15">
                  <c:v>15</c:v>
                </c:pt>
                <c:pt idx="16">
                  <c:v>-2</c:v>
                </c:pt>
                <c:pt idx="17">
                  <c:v>-7</c:v>
                </c:pt>
                <c:pt idx="18">
                  <c:v>5</c:v>
                </c:pt>
                <c:pt idx="19">
                  <c:v>3</c:v>
                </c:pt>
                <c:pt idx="20">
                  <c:v>-4</c:v>
                </c:pt>
                <c:pt idx="21">
                  <c:v>-6</c:v>
                </c:pt>
                <c:pt idx="22">
                  <c:v>7</c:v>
                </c:pt>
                <c:pt idx="23">
                  <c:v>-1</c:v>
                </c:pt>
                <c:pt idx="24">
                  <c:v>-7</c:v>
                </c:pt>
                <c:pt idx="25">
                  <c:v>8</c:v>
                </c:pt>
                <c:pt idx="26">
                  <c:v>-7</c:v>
                </c:pt>
                <c:pt idx="27">
                  <c:v>1</c:v>
                </c:pt>
                <c:pt idx="28">
                  <c:v>-10</c:v>
                </c:pt>
                <c:pt idx="29">
                  <c:v>-5</c:v>
                </c:pt>
              </c:numCache>
            </c:numRef>
          </c:val>
          <c:smooth val="0"/>
          <c:extLst>
            <c:ext xmlns:c16="http://schemas.microsoft.com/office/drawing/2014/chart" uri="{C3380CC4-5D6E-409C-BE32-E72D297353CC}">
              <c16:uniqueId val="{00000000-2E50-4D69-AFD9-D8EEDBF500BF}"/>
            </c:ext>
          </c:extLst>
        </c:ser>
        <c:dLbls>
          <c:showLegendKey val="0"/>
          <c:showVal val="0"/>
          <c:showCatName val="0"/>
          <c:showSerName val="0"/>
          <c:showPercent val="0"/>
          <c:showBubbleSize val="0"/>
        </c:dLbls>
        <c:smooth val="0"/>
        <c:axId val="393405696"/>
        <c:axId val="393398808"/>
      </c:lineChart>
      <c:catAx>
        <c:axId val="3934056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3398808"/>
        <c:crosses val="autoZero"/>
        <c:auto val="1"/>
        <c:lblAlgn val="ctr"/>
        <c:lblOffset val="100"/>
        <c:noMultiLvlLbl val="0"/>
      </c:catAx>
      <c:valAx>
        <c:axId val="3933988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34056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radarChart>
        <c:radarStyle val="marker"/>
        <c:varyColors val="0"/>
        <c:ser>
          <c:idx val="0"/>
          <c:order val="0"/>
          <c:tx>
            <c:strRef>
              <c:f>Sheet1!$B$1</c:f>
              <c:strCache>
                <c:ptCount val="1"/>
                <c:pt idx="0">
                  <c:v>Tucumán Turismo</c:v>
                </c:pt>
              </c:strCache>
            </c:strRef>
          </c:tx>
          <c:spPr>
            <a:ln w="28575" cap="rnd">
              <a:solidFill>
                <a:schemeClr val="accent1"/>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Sheet1!$B$2:$B$7</c:f>
              <c:numCache>
                <c:formatCode>General</c:formatCode>
                <c:ptCount val="6"/>
                <c:pt idx="0">
                  <c:v>100</c:v>
                </c:pt>
                <c:pt idx="1">
                  <c:v>100</c:v>
                </c:pt>
                <c:pt idx="2">
                  <c:v>100</c:v>
                </c:pt>
                <c:pt idx="3">
                  <c:v>0</c:v>
                </c:pt>
                <c:pt idx="4">
                  <c:v>100</c:v>
                </c:pt>
                <c:pt idx="5">
                  <c:v>100</c:v>
                </c:pt>
              </c:numCache>
            </c:numRef>
          </c:val>
          <c:extLst>
            <c:ext xmlns:c16="http://schemas.microsoft.com/office/drawing/2014/chart" uri="{C3380CC4-5D6E-409C-BE32-E72D297353CC}">
              <c16:uniqueId val="{00000000-0E58-406E-81B5-2484F976B891}"/>
            </c:ext>
          </c:extLst>
        </c:ser>
        <c:dLbls>
          <c:showLegendKey val="0"/>
          <c:showVal val="0"/>
          <c:showCatName val="0"/>
          <c:showSerName val="0"/>
          <c:showPercent val="0"/>
          <c:showBubbleSize val="0"/>
        </c:dLbls>
        <c:axId val="441541168"/>
        <c:axId val="441545760"/>
      </c:radarChart>
      <c:catAx>
        <c:axId val="4415411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1545760"/>
        <c:crosses val="autoZero"/>
        <c:auto val="1"/>
        <c:lblAlgn val="ctr"/>
        <c:lblOffset val="100"/>
        <c:noMultiLvlLbl val="0"/>
      </c:catAx>
      <c:valAx>
        <c:axId val="4415457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15411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Tucumán Turismo</c:v>
                </c:pt>
              </c:strCache>
            </c:strRef>
          </c:tx>
          <c:spPr>
            <a:ln w="28575" cap="rnd">
              <a:solidFill>
                <a:schemeClr val="accent1"/>
              </a:solidFill>
              <a:round/>
            </a:ln>
            <a:effectLst/>
          </c:spPr>
          <c:marker>
            <c:symbol val="none"/>
          </c:marker>
          <c:cat>
            <c:strRef>
              <c:f>Sheet1!$A$2:$A$31</c:f>
              <c:strCache>
                <c:ptCount val="30"/>
                <c:pt idx="0">
                  <c:v>10/11/2021</c:v>
                </c:pt>
                <c:pt idx="1">
                  <c:v>11/11/2021</c:v>
                </c:pt>
                <c:pt idx="2">
                  <c:v>12/11/2021</c:v>
                </c:pt>
                <c:pt idx="3">
                  <c:v>13/11/2021</c:v>
                </c:pt>
                <c:pt idx="4">
                  <c:v>14/11/2021</c:v>
                </c:pt>
                <c:pt idx="5">
                  <c:v>15/11/2021</c:v>
                </c:pt>
                <c:pt idx="6">
                  <c:v>16/11/2021</c:v>
                </c:pt>
                <c:pt idx="7">
                  <c:v>17/11/2021</c:v>
                </c:pt>
                <c:pt idx="8">
                  <c:v>18/11/2021</c:v>
                </c:pt>
                <c:pt idx="9">
                  <c:v>19/11/2021</c:v>
                </c:pt>
                <c:pt idx="10">
                  <c:v>20/11/2021</c:v>
                </c:pt>
                <c:pt idx="11">
                  <c:v>21/11/2021</c:v>
                </c:pt>
                <c:pt idx="12">
                  <c:v>22/11/2021</c:v>
                </c:pt>
                <c:pt idx="13">
                  <c:v>23/11/2021</c:v>
                </c:pt>
                <c:pt idx="14">
                  <c:v>24/11/2021</c:v>
                </c:pt>
                <c:pt idx="15">
                  <c:v>25/11/2021</c:v>
                </c:pt>
                <c:pt idx="16">
                  <c:v>26/11/2021</c:v>
                </c:pt>
                <c:pt idx="17">
                  <c:v>27/11/2021</c:v>
                </c:pt>
                <c:pt idx="18">
                  <c:v>28/11/2021</c:v>
                </c:pt>
                <c:pt idx="19">
                  <c:v>29/11/2021</c:v>
                </c:pt>
                <c:pt idx="20">
                  <c:v>30/11/2021</c:v>
                </c:pt>
                <c:pt idx="21">
                  <c:v>1/12/2021</c:v>
                </c:pt>
                <c:pt idx="22">
                  <c:v>2/12/2021</c:v>
                </c:pt>
                <c:pt idx="23">
                  <c:v>3/12/2021</c:v>
                </c:pt>
                <c:pt idx="24">
                  <c:v>4/12/2021</c:v>
                </c:pt>
                <c:pt idx="25">
                  <c:v>5/12/2021</c:v>
                </c:pt>
                <c:pt idx="26">
                  <c:v>6/12/2021</c:v>
                </c:pt>
                <c:pt idx="27">
                  <c:v>7/12/2021</c:v>
                </c:pt>
                <c:pt idx="28">
                  <c:v>8/12/2021</c:v>
                </c:pt>
                <c:pt idx="29">
                  <c:v>9/12/2021</c:v>
                </c:pt>
              </c:strCache>
            </c:strRef>
          </c:cat>
          <c:val>
            <c:numRef>
              <c:f>Sheet1!$B$2:$B$31</c:f>
              <c:numCache>
                <c:formatCode>General</c:formatCode>
                <c:ptCount val="30"/>
                <c:pt idx="0">
                  <c:v>2.7151673124886102E-3</c:v>
                </c:pt>
                <c:pt idx="1">
                  <c:v>2.7150935931548599E-3</c:v>
                </c:pt>
                <c:pt idx="2">
                  <c:v>-2.3271598952777999E-3</c:v>
                </c:pt>
                <c:pt idx="3">
                  <c:v>3.4908210799048899E-3</c:v>
                </c:pt>
                <c:pt idx="4">
                  <c:v>7.7571093907566303E-4</c:v>
                </c:pt>
                <c:pt idx="5">
                  <c:v>5.0420819920102399E-3</c:v>
                </c:pt>
                <c:pt idx="6">
                  <c:v>2.3269974364244902E-3</c:v>
                </c:pt>
                <c:pt idx="7">
                  <c:v>-7.7564776283794003E-4</c:v>
                </c:pt>
                <c:pt idx="8">
                  <c:v>-2.7147882271269402E-3</c:v>
                </c:pt>
                <c:pt idx="9">
                  <c:v>3.8783741855414201E-4</c:v>
                </c:pt>
                <c:pt idx="10">
                  <c:v>7.7567182876268697E-4</c:v>
                </c:pt>
                <c:pt idx="11">
                  <c:v>0</c:v>
                </c:pt>
                <c:pt idx="12">
                  <c:v>4.2661619667782296E-3</c:v>
                </c:pt>
                <c:pt idx="13">
                  <c:v>3.8781636119664602E-3</c:v>
                </c:pt>
                <c:pt idx="14">
                  <c:v>3.4902118946421399E-3</c:v>
                </c:pt>
                <c:pt idx="15">
                  <c:v>5.8168168051715404E-3</c:v>
                </c:pt>
                <c:pt idx="16">
                  <c:v>-7.7553046283658001E-4</c:v>
                </c:pt>
                <c:pt idx="17">
                  <c:v>-2.7143776707537399E-3</c:v>
                </c:pt>
                <c:pt idx="18">
                  <c:v>1.9388938222964999E-3</c:v>
                </c:pt>
                <c:pt idx="19">
                  <c:v>1.1633137379597001E-3</c:v>
                </c:pt>
                <c:pt idx="20">
                  <c:v>-1.55106694017147E-3</c:v>
                </c:pt>
                <c:pt idx="21">
                  <c:v>-2.3266364979467398E-3</c:v>
                </c:pt>
                <c:pt idx="22">
                  <c:v>2.7144724035102E-3</c:v>
                </c:pt>
                <c:pt idx="23">
                  <c:v>-3.87771245986568E-4</c:v>
                </c:pt>
                <c:pt idx="24">
                  <c:v>-2.7144092476045299E-3</c:v>
                </c:pt>
                <c:pt idx="25">
                  <c:v>3.1022662054630899E-3</c:v>
                </c:pt>
                <c:pt idx="26">
                  <c:v>-2.7143987219059701E-3</c:v>
                </c:pt>
                <c:pt idx="27">
                  <c:v>3.8778177193002898E-4</c:v>
                </c:pt>
                <c:pt idx="28">
                  <c:v>-3.8778026818883302E-3</c:v>
                </c:pt>
                <c:pt idx="29">
                  <c:v>-1.9389765306280699E-3</c:v>
                </c:pt>
              </c:numCache>
            </c:numRef>
          </c:val>
          <c:smooth val="0"/>
          <c:extLst>
            <c:ext xmlns:c16="http://schemas.microsoft.com/office/drawing/2014/chart" uri="{C3380CC4-5D6E-409C-BE32-E72D297353CC}">
              <c16:uniqueId val="{00000000-FFE8-418C-8546-2885B35BC0AC}"/>
            </c:ext>
          </c:extLst>
        </c:ser>
        <c:dLbls>
          <c:showLegendKey val="0"/>
          <c:showVal val="0"/>
          <c:showCatName val="0"/>
          <c:showSerName val="0"/>
          <c:showPercent val="0"/>
          <c:showBubbleSize val="0"/>
        </c:dLbls>
        <c:smooth val="0"/>
        <c:axId val="441563472"/>
        <c:axId val="441564128"/>
      </c:lineChart>
      <c:catAx>
        <c:axId val="4415634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1564128"/>
        <c:crosses val="autoZero"/>
        <c:auto val="1"/>
        <c:lblAlgn val="ctr"/>
        <c:lblOffset val="100"/>
        <c:noMultiLvlLbl val="0"/>
      </c:catAx>
      <c:valAx>
        <c:axId val="4415641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15634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Tucumán Turismo</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5</c:v>
                </c:pt>
                <c:pt idx="1">
                  <c:v>3</c:v>
                </c:pt>
                <c:pt idx="2">
                  <c:v>0</c:v>
                </c:pt>
                <c:pt idx="3">
                  <c:v>3</c:v>
                </c:pt>
                <c:pt idx="4">
                  <c:v>-2</c:v>
                </c:pt>
                <c:pt idx="5">
                  <c:v>-1</c:v>
                </c:pt>
                <c:pt idx="6">
                  <c:v>4</c:v>
                </c:pt>
              </c:numCache>
            </c:numRef>
          </c:val>
          <c:extLst>
            <c:ext xmlns:c16="http://schemas.microsoft.com/office/drawing/2014/chart" uri="{C3380CC4-5D6E-409C-BE32-E72D297353CC}">
              <c16:uniqueId val="{00000000-766D-4626-9750-CCB2B10BE241}"/>
            </c:ext>
          </c:extLst>
        </c:ser>
        <c:dLbls>
          <c:showLegendKey val="0"/>
          <c:showVal val="0"/>
          <c:showCatName val="0"/>
          <c:showSerName val="0"/>
          <c:showPercent val="0"/>
          <c:showBubbleSize val="0"/>
        </c:dLbls>
        <c:gapWidth val="219"/>
        <c:overlap val="-27"/>
        <c:axId val="441544448"/>
        <c:axId val="441541824"/>
      </c:barChart>
      <c:catAx>
        <c:axId val="4415444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1541824"/>
        <c:crosses val="autoZero"/>
        <c:auto val="1"/>
        <c:lblAlgn val="ctr"/>
        <c:lblOffset val="100"/>
        <c:noMultiLvlLbl val="0"/>
      </c:catAx>
      <c:valAx>
        <c:axId val="4415418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15444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areaChart>
        <c:grouping val="percentStacked"/>
        <c:varyColors val="0"/>
        <c:ser>
          <c:idx val="0"/>
          <c:order val="0"/>
          <c:tx>
            <c:strRef>
              <c:f>Sheet1!$B$1</c:f>
              <c:strCache>
                <c:ptCount val="1"/>
                <c:pt idx="0">
                  <c:v>Tucumán Turismo</c:v>
                </c:pt>
              </c:strCache>
            </c:strRef>
          </c:tx>
          <c:spPr>
            <a:solidFill>
              <a:schemeClr val="accent1"/>
            </a:solidFill>
            <a:ln>
              <a:noFill/>
            </a:ln>
            <a:effectLst/>
          </c:spPr>
          <c:cat>
            <c:strRef>
              <c:f>Sheet1!$A$2:$A$31</c:f>
              <c:strCache>
                <c:ptCount val="30"/>
                <c:pt idx="0">
                  <c:v>10/11/2021</c:v>
                </c:pt>
                <c:pt idx="1">
                  <c:v>11/11/2021</c:v>
                </c:pt>
                <c:pt idx="2">
                  <c:v>12/11/2021</c:v>
                </c:pt>
                <c:pt idx="3">
                  <c:v>13/11/2021</c:v>
                </c:pt>
                <c:pt idx="4">
                  <c:v>14/11/2021</c:v>
                </c:pt>
                <c:pt idx="5">
                  <c:v>15/11/2021</c:v>
                </c:pt>
                <c:pt idx="6">
                  <c:v>16/11/2021</c:v>
                </c:pt>
                <c:pt idx="7">
                  <c:v>17/11/2021</c:v>
                </c:pt>
                <c:pt idx="8">
                  <c:v>18/11/2021</c:v>
                </c:pt>
                <c:pt idx="9">
                  <c:v>19/11/2021</c:v>
                </c:pt>
                <c:pt idx="10">
                  <c:v>20/11/2021</c:v>
                </c:pt>
                <c:pt idx="11">
                  <c:v>21/11/2021</c:v>
                </c:pt>
                <c:pt idx="12">
                  <c:v>22/11/2021</c:v>
                </c:pt>
                <c:pt idx="13">
                  <c:v>23/11/2021</c:v>
                </c:pt>
                <c:pt idx="14">
                  <c:v>24/11/2021</c:v>
                </c:pt>
                <c:pt idx="15">
                  <c:v>25/11/2021</c:v>
                </c:pt>
                <c:pt idx="16">
                  <c:v>26/11/2021</c:v>
                </c:pt>
                <c:pt idx="17">
                  <c:v>27/11/2021</c:v>
                </c:pt>
                <c:pt idx="18">
                  <c:v>28/11/2021</c:v>
                </c:pt>
                <c:pt idx="19">
                  <c:v>29/11/2021</c:v>
                </c:pt>
                <c:pt idx="20">
                  <c:v>30/11/2021</c:v>
                </c:pt>
                <c:pt idx="21">
                  <c:v>1/12/2021</c:v>
                </c:pt>
                <c:pt idx="22">
                  <c:v>2/12/2021</c:v>
                </c:pt>
                <c:pt idx="23">
                  <c:v>3/12/2021</c:v>
                </c:pt>
                <c:pt idx="24">
                  <c:v>4/12/2021</c:v>
                </c:pt>
                <c:pt idx="25">
                  <c:v>5/12/2021</c:v>
                </c:pt>
                <c:pt idx="26">
                  <c:v>6/12/2021</c:v>
                </c:pt>
                <c:pt idx="27">
                  <c:v>7/12/2021</c:v>
                </c:pt>
                <c:pt idx="28">
                  <c:v>8/12/2021</c:v>
                </c:pt>
                <c:pt idx="29">
                  <c:v>9/12/2021</c:v>
                </c:pt>
              </c:strCache>
            </c:strRef>
          </c:cat>
          <c:val>
            <c:numRef>
              <c:f>Sheet1!$B$2:$B$31</c:f>
              <c:numCache>
                <c:formatCode>General</c:formatCode>
                <c:ptCount val="30"/>
                <c:pt idx="0">
                  <c:v>257818</c:v>
                </c:pt>
                <c:pt idx="1">
                  <c:v>257825</c:v>
                </c:pt>
                <c:pt idx="2">
                  <c:v>257819</c:v>
                </c:pt>
                <c:pt idx="3">
                  <c:v>257828</c:v>
                </c:pt>
                <c:pt idx="4">
                  <c:v>257830</c:v>
                </c:pt>
                <c:pt idx="5">
                  <c:v>257843</c:v>
                </c:pt>
                <c:pt idx="6">
                  <c:v>257849</c:v>
                </c:pt>
                <c:pt idx="7">
                  <c:v>257847</c:v>
                </c:pt>
                <c:pt idx="8">
                  <c:v>257840</c:v>
                </c:pt>
                <c:pt idx="9">
                  <c:v>257841</c:v>
                </c:pt>
                <c:pt idx="10">
                  <c:v>257843</c:v>
                </c:pt>
                <c:pt idx="11">
                  <c:v>257843</c:v>
                </c:pt>
                <c:pt idx="12">
                  <c:v>257854</c:v>
                </c:pt>
                <c:pt idx="13">
                  <c:v>257864</c:v>
                </c:pt>
                <c:pt idx="14">
                  <c:v>257873</c:v>
                </c:pt>
                <c:pt idx="15">
                  <c:v>257888</c:v>
                </c:pt>
                <c:pt idx="16">
                  <c:v>257886</c:v>
                </c:pt>
                <c:pt idx="17">
                  <c:v>257879</c:v>
                </c:pt>
                <c:pt idx="18">
                  <c:v>257884</c:v>
                </c:pt>
                <c:pt idx="19">
                  <c:v>257887</c:v>
                </c:pt>
                <c:pt idx="20">
                  <c:v>257883</c:v>
                </c:pt>
                <c:pt idx="21">
                  <c:v>257877</c:v>
                </c:pt>
                <c:pt idx="22">
                  <c:v>257884</c:v>
                </c:pt>
                <c:pt idx="23">
                  <c:v>257883</c:v>
                </c:pt>
                <c:pt idx="24">
                  <c:v>257876</c:v>
                </c:pt>
                <c:pt idx="25">
                  <c:v>257884</c:v>
                </c:pt>
                <c:pt idx="26">
                  <c:v>257877</c:v>
                </c:pt>
                <c:pt idx="27">
                  <c:v>257878</c:v>
                </c:pt>
                <c:pt idx="28">
                  <c:v>257868</c:v>
                </c:pt>
                <c:pt idx="29">
                  <c:v>257863</c:v>
                </c:pt>
              </c:numCache>
            </c:numRef>
          </c:val>
          <c:extLst>
            <c:ext xmlns:c16="http://schemas.microsoft.com/office/drawing/2014/chart" uri="{C3380CC4-5D6E-409C-BE32-E72D297353CC}">
              <c16:uniqueId val="{00000000-CA87-4611-9988-E214AD7E454A}"/>
            </c:ext>
          </c:extLst>
        </c:ser>
        <c:dLbls>
          <c:showLegendKey val="0"/>
          <c:showVal val="0"/>
          <c:showCatName val="0"/>
          <c:showSerName val="0"/>
          <c:showPercent val="0"/>
          <c:showBubbleSize val="0"/>
        </c:dLbls>
        <c:axId val="441550680"/>
        <c:axId val="441551664"/>
      </c:areaChart>
      <c:catAx>
        <c:axId val="441550680"/>
        <c:scaling>
          <c:orientation val="minMax"/>
        </c:scaling>
        <c:delete val="0"/>
        <c:axPos val="b"/>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1551664"/>
        <c:crosses val="autoZero"/>
        <c:auto val="1"/>
        <c:lblAlgn val="ctr"/>
        <c:lblOffset val="100"/>
        <c:noMultiLvlLbl val="0"/>
      </c:catAx>
      <c:valAx>
        <c:axId val="44155166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1550680"/>
        <c:crosses val="autoZero"/>
        <c:crossBetween val="midCat"/>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zero"/>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Tucumán Turismo</c:v>
                </c:pt>
              </c:strCache>
            </c:strRef>
          </c:tx>
          <c:spPr>
            <a:ln w="28575" cap="rnd">
              <a:solidFill>
                <a:schemeClr val="accent1"/>
              </a:solidFill>
              <a:round/>
            </a:ln>
            <a:effectLst/>
          </c:spPr>
          <c:marker>
            <c:symbol val="none"/>
          </c:marker>
          <c:cat>
            <c:strRef>
              <c:f>Sheet1!$A$2:$A$31</c:f>
              <c:strCache>
                <c:ptCount val="30"/>
                <c:pt idx="0">
                  <c:v>10/11/2021</c:v>
                </c:pt>
                <c:pt idx="1">
                  <c:v>11/11/2021</c:v>
                </c:pt>
                <c:pt idx="2">
                  <c:v>12/11/2021</c:v>
                </c:pt>
                <c:pt idx="3">
                  <c:v>13/11/2021</c:v>
                </c:pt>
                <c:pt idx="4">
                  <c:v>14/11/2021</c:v>
                </c:pt>
                <c:pt idx="5">
                  <c:v>15/11/2021</c:v>
                </c:pt>
                <c:pt idx="6">
                  <c:v>16/11/2021</c:v>
                </c:pt>
                <c:pt idx="7">
                  <c:v>17/11/2021</c:v>
                </c:pt>
                <c:pt idx="8">
                  <c:v>18/11/2021</c:v>
                </c:pt>
                <c:pt idx="9">
                  <c:v>19/11/2021</c:v>
                </c:pt>
                <c:pt idx="10">
                  <c:v>20/11/2021</c:v>
                </c:pt>
                <c:pt idx="11">
                  <c:v>21/11/2021</c:v>
                </c:pt>
                <c:pt idx="12">
                  <c:v>22/11/2021</c:v>
                </c:pt>
                <c:pt idx="13">
                  <c:v>23/11/2021</c:v>
                </c:pt>
                <c:pt idx="14">
                  <c:v>24/11/2021</c:v>
                </c:pt>
                <c:pt idx="15">
                  <c:v>25/11/2021</c:v>
                </c:pt>
                <c:pt idx="16">
                  <c:v>26/11/2021</c:v>
                </c:pt>
                <c:pt idx="17">
                  <c:v>27/11/2021</c:v>
                </c:pt>
                <c:pt idx="18">
                  <c:v>28/11/2021</c:v>
                </c:pt>
                <c:pt idx="19">
                  <c:v>29/11/2021</c:v>
                </c:pt>
                <c:pt idx="20">
                  <c:v>30/11/2021</c:v>
                </c:pt>
                <c:pt idx="21">
                  <c:v>1/12/2021</c:v>
                </c:pt>
                <c:pt idx="22">
                  <c:v>2/12/2021</c:v>
                </c:pt>
                <c:pt idx="23">
                  <c:v>3/12/2021</c:v>
                </c:pt>
                <c:pt idx="24">
                  <c:v>4/12/2021</c:v>
                </c:pt>
                <c:pt idx="25">
                  <c:v>5/12/2021</c:v>
                </c:pt>
                <c:pt idx="26">
                  <c:v>6/12/2021</c:v>
                </c:pt>
                <c:pt idx="27">
                  <c:v>7/12/2021</c:v>
                </c:pt>
                <c:pt idx="28">
                  <c:v>8/12/2021</c:v>
                </c:pt>
                <c:pt idx="29">
                  <c:v>9/12/2021</c:v>
                </c:pt>
              </c:strCache>
            </c:strRef>
          </c:cat>
          <c:val>
            <c:numRef>
              <c:f>Sheet1!$B$2:$B$31</c:f>
              <c:numCache>
                <c:formatCode>General</c:formatCode>
                <c:ptCount val="30"/>
                <c:pt idx="0">
                  <c:v>1</c:v>
                </c:pt>
                <c:pt idx="1">
                  <c:v>1</c:v>
                </c:pt>
                <c:pt idx="2">
                  <c:v>1</c:v>
                </c:pt>
                <c:pt idx="3">
                  <c:v>0</c:v>
                </c:pt>
                <c:pt idx="4">
                  <c:v>0</c:v>
                </c:pt>
                <c:pt idx="5">
                  <c:v>0</c:v>
                </c:pt>
                <c:pt idx="6">
                  <c:v>1</c:v>
                </c:pt>
                <c:pt idx="7">
                  <c:v>1</c:v>
                </c:pt>
                <c:pt idx="8">
                  <c:v>0</c:v>
                </c:pt>
                <c:pt idx="9">
                  <c:v>1</c:v>
                </c:pt>
                <c:pt idx="10">
                  <c:v>0</c:v>
                </c:pt>
                <c:pt idx="11">
                  <c:v>0</c:v>
                </c:pt>
                <c:pt idx="12">
                  <c:v>0</c:v>
                </c:pt>
                <c:pt idx="13">
                  <c:v>1</c:v>
                </c:pt>
                <c:pt idx="14">
                  <c:v>1</c:v>
                </c:pt>
                <c:pt idx="15">
                  <c:v>0</c:v>
                </c:pt>
                <c:pt idx="16">
                  <c:v>1</c:v>
                </c:pt>
                <c:pt idx="17">
                  <c:v>0</c:v>
                </c:pt>
                <c:pt idx="18">
                  <c:v>0</c:v>
                </c:pt>
                <c:pt idx="19">
                  <c:v>0</c:v>
                </c:pt>
                <c:pt idx="20">
                  <c:v>1</c:v>
                </c:pt>
                <c:pt idx="21">
                  <c:v>0</c:v>
                </c:pt>
                <c:pt idx="22">
                  <c:v>1</c:v>
                </c:pt>
                <c:pt idx="23">
                  <c:v>1</c:v>
                </c:pt>
                <c:pt idx="24">
                  <c:v>1</c:v>
                </c:pt>
                <c:pt idx="25">
                  <c:v>0</c:v>
                </c:pt>
                <c:pt idx="26">
                  <c:v>0</c:v>
                </c:pt>
                <c:pt idx="27">
                  <c:v>2</c:v>
                </c:pt>
                <c:pt idx="28">
                  <c:v>0</c:v>
                </c:pt>
                <c:pt idx="29">
                  <c:v>2</c:v>
                </c:pt>
              </c:numCache>
            </c:numRef>
          </c:val>
          <c:smooth val="0"/>
          <c:extLst>
            <c:ext xmlns:c16="http://schemas.microsoft.com/office/drawing/2014/chart" uri="{C3380CC4-5D6E-409C-BE32-E72D297353CC}">
              <c16:uniqueId val="{00000000-6052-4464-9637-806526CCF528}"/>
            </c:ext>
          </c:extLst>
        </c:ser>
        <c:dLbls>
          <c:showLegendKey val="0"/>
          <c:showVal val="0"/>
          <c:showCatName val="0"/>
          <c:showSerName val="0"/>
          <c:showPercent val="0"/>
          <c:showBubbleSize val="0"/>
        </c:dLbls>
        <c:smooth val="0"/>
        <c:axId val="441543464"/>
        <c:axId val="441544120"/>
      </c:lineChart>
      <c:catAx>
        <c:axId val="4415434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1544120"/>
        <c:crosses val="autoZero"/>
        <c:auto val="1"/>
        <c:lblAlgn val="ctr"/>
        <c:lblOffset val="100"/>
        <c:noMultiLvlLbl val="0"/>
      </c:catAx>
      <c:valAx>
        <c:axId val="4415441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15434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Tucumán Turismo</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1</c:v>
                </c:pt>
                <c:pt idx="10">
                  <c:v>0</c:v>
                </c:pt>
                <c:pt idx="11">
                  <c:v>0</c:v>
                </c:pt>
                <c:pt idx="12">
                  <c:v>2</c:v>
                </c:pt>
                <c:pt idx="13">
                  <c:v>1</c:v>
                </c:pt>
                <c:pt idx="14">
                  <c:v>0</c:v>
                </c:pt>
                <c:pt idx="15">
                  <c:v>3</c:v>
                </c:pt>
                <c:pt idx="16">
                  <c:v>0</c:v>
                </c:pt>
                <c:pt idx="17">
                  <c:v>0</c:v>
                </c:pt>
                <c:pt idx="18">
                  <c:v>0</c:v>
                </c:pt>
                <c:pt idx="19">
                  <c:v>0</c:v>
                </c:pt>
                <c:pt idx="20">
                  <c:v>10</c:v>
                </c:pt>
                <c:pt idx="21">
                  <c:v>0</c:v>
                </c:pt>
                <c:pt idx="22">
                  <c:v>0</c:v>
                </c:pt>
                <c:pt idx="23">
                  <c:v>0</c:v>
                </c:pt>
              </c:numCache>
            </c:numRef>
          </c:val>
          <c:smooth val="0"/>
          <c:extLst>
            <c:ext xmlns:c16="http://schemas.microsoft.com/office/drawing/2014/chart" uri="{C3380CC4-5D6E-409C-BE32-E72D297353CC}">
              <c16:uniqueId val="{00000000-CD55-4008-A32E-F29E2A3C0D58}"/>
            </c:ext>
          </c:extLst>
        </c:ser>
        <c:dLbls>
          <c:showLegendKey val="0"/>
          <c:showVal val="0"/>
          <c:showCatName val="0"/>
          <c:showSerName val="0"/>
          <c:showPercent val="0"/>
          <c:showBubbleSize val="0"/>
        </c:dLbls>
        <c:smooth val="0"/>
        <c:axId val="442824032"/>
        <c:axId val="442831576"/>
      </c:lineChart>
      <c:catAx>
        <c:axId val="4428240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2831576"/>
        <c:crosses val="autoZero"/>
        <c:auto val="1"/>
        <c:lblAlgn val="ctr"/>
        <c:lblOffset val="100"/>
        <c:noMultiLvlLbl val="0"/>
      </c:catAx>
      <c:valAx>
        <c:axId val="4428315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28240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Tucumán Turismo</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0</c:v>
                </c:pt>
                <c:pt idx="1">
                  <c:v>5</c:v>
                </c:pt>
                <c:pt idx="2">
                  <c:v>3</c:v>
                </c:pt>
                <c:pt idx="3">
                  <c:v>4</c:v>
                </c:pt>
                <c:pt idx="4">
                  <c:v>4</c:v>
                </c:pt>
                <c:pt idx="5">
                  <c:v>1</c:v>
                </c:pt>
                <c:pt idx="6">
                  <c:v>0</c:v>
                </c:pt>
              </c:numCache>
            </c:numRef>
          </c:val>
          <c:extLst>
            <c:ext xmlns:c16="http://schemas.microsoft.com/office/drawing/2014/chart" uri="{C3380CC4-5D6E-409C-BE32-E72D297353CC}">
              <c16:uniqueId val="{00000000-3890-4698-856E-89EF14D717D5}"/>
            </c:ext>
          </c:extLst>
        </c:ser>
        <c:dLbls>
          <c:showLegendKey val="0"/>
          <c:showVal val="0"/>
          <c:showCatName val="0"/>
          <c:showSerName val="0"/>
          <c:showPercent val="0"/>
          <c:showBubbleSize val="0"/>
        </c:dLbls>
        <c:gapWidth val="219"/>
        <c:overlap val="-27"/>
        <c:axId val="442832232"/>
        <c:axId val="442826984"/>
      </c:barChart>
      <c:catAx>
        <c:axId val="4428322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2826984"/>
        <c:crosses val="autoZero"/>
        <c:auto val="1"/>
        <c:lblAlgn val="ctr"/>
        <c:lblOffset val="100"/>
        <c:noMultiLvlLbl val="0"/>
      </c:catAx>
      <c:valAx>
        <c:axId val="4428269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28322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Album</c:v>
                </c:pt>
              </c:strCache>
            </c:strRef>
          </c:tx>
          <c:spPr>
            <a:solidFill>
              <a:schemeClr val="accent1"/>
            </a:solidFill>
            <a:ln>
              <a:noFill/>
            </a:ln>
            <a:effectLst/>
          </c:spPr>
          <c:invertIfNegative val="0"/>
          <c:cat>
            <c:strRef>
              <c:f>Sheet1!$A$2</c:f>
              <c:strCache>
                <c:ptCount val="1"/>
                <c:pt idx="0">
                  <c:v>Tucumán Turismo</c:v>
                </c:pt>
              </c:strCache>
            </c:strRef>
          </c:cat>
          <c:val>
            <c:numRef>
              <c:f>Sheet1!$B$2</c:f>
              <c:numCache>
                <c:formatCode>General</c:formatCode>
                <c:ptCount val="1"/>
                <c:pt idx="0">
                  <c:v>12</c:v>
                </c:pt>
              </c:numCache>
            </c:numRef>
          </c:val>
          <c:extLst>
            <c:ext xmlns:c16="http://schemas.microsoft.com/office/drawing/2014/chart" uri="{C3380CC4-5D6E-409C-BE32-E72D297353CC}">
              <c16:uniqueId val="{00000000-FE43-41FF-89ED-E25F16CEE51A}"/>
            </c:ext>
          </c:extLst>
        </c:ser>
        <c:ser>
          <c:idx val="1"/>
          <c:order val="1"/>
          <c:tx>
            <c:strRef>
              <c:f>Sheet1!$C$1</c:f>
              <c:strCache>
                <c:ptCount val="1"/>
                <c:pt idx="0">
                  <c:v>Link</c:v>
                </c:pt>
              </c:strCache>
            </c:strRef>
          </c:tx>
          <c:spPr>
            <a:solidFill>
              <a:schemeClr val="accent2"/>
            </a:solidFill>
            <a:ln>
              <a:noFill/>
            </a:ln>
            <a:effectLst/>
          </c:spPr>
          <c:invertIfNegative val="0"/>
          <c:cat>
            <c:strRef>
              <c:f>Sheet1!$A$2</c:f>
              <c:strCache>
                <c:ptCount val="1"/>
                <c:pt idx="0">
                  <c:v>Tucumán Turismo</c:v>
                </c:pt>
              </c:strCache>
            </c:strRef>
          </c:cat>
          <c:val>
            <c:numRef>
              <c:f>Sheet1!$C$2</c:f>
              <c:numCache>
                <c:formatCode>General</c:formatCode>
                <c:ptCount val="1"/>
                <c:pt idx="0">
                  <c:v>1</c:v>
                </c:pt>
              </c:numCache>
            </c:numRef>
          </c:val>
          <c:extLst>
            <c:ext xmlns:c16="http://schemas.microsoft.com/office/drawing/2014/chart" uri="{C3380CC4-5D6E-409C-BE32-E72D297353CC}">
              <c16:uniqueId val="{00000001-FE43-41FF-89ED-E25F16CEE51A}"/>
            </c:ext>
          </c:extLst>
        </c:ser>
        <c:ser>
          <c:idx val="2"/>
          <c:order val="2"/>
          <c:tx>
            <c:strRef>
              <c:f>Sheet1!$D$1</c:f>
              <c:strCache>
                <c:ptCount val="1"/>
                <c:pt idx="0">
                  <c:v>Photo</c:v>
                </c:pt>
              </c:strCache>
            </c:strRef>
          </c:tx>
          <c:spPr>
            <a:solidFill>
              <a:schemeClr val="accent3"/>
            </a:solidFill>
            <a:ln>
              <a:noFill/>
            </a:ln>
            <a:effectLst/>
          </c:spPr>
          <c:invertIfNegative val="0"/>
          <c:cat>
            <c:strRef>
              <c:f>Sheet1!$A$2</c:f>
              <c:strCache>
                <c:ptCount val="1"/>
                <c:pt idx="0">
                  <c:v>Tucumán Turismo</c:v>
                </c:pt>
              </c:strCache>
            </c:strRef>
          </c:cat>
          <c:val>
            <c:numRef>
              <c:f>Sheet1!$D$2</c:f>
              <c:numCache>
                <c:formatCode>General</c:formatCode>
                <c:ptCount val="1"/>
                <c:pt idx="0">
                  <c:v>2</c:v>
                </c:pt>
              </c:numCache>
            </c:numRef>
          </c:val>
          <c:extLst>
            <c:ext xmlns:c16="http://schemas.microsoft.com/office/drawing/2014/chart" uri="{C3380CC4-5D6E-409C-BE32-E72D297353CC}">
              <c16:uniqueId val="{00000002-FE43-41FF-89ED-E25F16CEE51A}"/>
            </c:ext>
          </c:extLst>
        </c:ser>
        <c:ser>
          <c:idx val="3"/>
          <c:order val="3"/>
          <c:tx>
            <c:strRef>
              <c:f>Sheet1!$E$1</c:f>
              <c:strCache>
                <c:ptCount val="1"/>
                <c:pt idx="0">
                  <c:v>Video</c:v>
                </c:pt>
              </c:strCache>
            </c:strRef>
          </c:tx>
          <c:spPr>
            <a:solidFill>
              <a:schemeClr val="accent4"/>
            </a:solidFill>
            <a:ln>
              <a:noFill/>
            </a:ln>
            <a:effectLst/>
          </c:spPr>
          <c:invertIfNegative val="0"/>
          <c:cat>
            <c:strRef>
              <c:f>Sheet1!$A$2</c:f>
              <c:strCache>
                <c:ptCount val="1"/>
                <c:pt idx="0">
                  <c:v>Tucumán Turismo</c:v>
                </c:pt>
              </c:strCache>
            </c:strRef>
          </c:cat>
          <c:val>
            <c:numRef>
              <c:f>Sheet1!$E$2</c:f>
              <c:numCache>
                <c:formatCode>General</c:formatCode>
                <c:ptCount val="1"/>
                <c:pt idx="0">
                  <c:v>2</c:v>
                </c:pt>
              </c:numCache>
            </c:numRef>
          </c:val>
          <c:extLst>
            <c:ext xmlns:c16="http://schemas.microsoft.com/office/drawing/2014/chart" uri="{C3380CC4-5D6E-409C-BE32-E72D297353CC}">
              <c16:uniqueId val="{00000003-FE43-41FF-89ED-E25F16CEE51A}"/>
            </c:ext>
          </c:extLst>
        </c:ser>
        <c:dLbls>
          <c:showLegendKey val="0"/>
          <c:showVal val="0"/>
          <c:showCatName val="0"/>
          <c:showSerName val="0"/>
          <c:showPercent val="0"/>
          <c:showBubbleSize val="0"/>
        </c:dLbls>
        <c:gapWidth val="150"/>
        <c:overlap val="100"/>
        <c:axId val="442842072"/>
        <c:axId val="442841088"/>
      </c:barChart>
      <c:catAx>
        <c:axId val="4428420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2841088"/>
        <c:crosses val="autoZero"/>
        <c:auto val="1"/>
        <c:lblAlgn val="ctr"/>
        <c:lblOffset val="100"/>
        <c:noMultiLvlLbl val="0"/>
      </c:catAx>
      <c:valAx>
        <c:axId val="442841088"/>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28420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Organic Posts</c:v>
                </c:pt>
              </c:strCache>
            </c:strRef>
          </c:tx>
          <c:spPr>
            <a:solidFill>
              <a:schemeClr val="accent1"/>
            </a:solidFill>
            <a:ln>
              <a:noFill/>
            </a:ln>
            <a:effectLst/>
          </c:spPr>
          <c:invertIfNegative val="0"/>
          <c:cat>
            <c:strRef>
              <c:f>Sheet1!$A$2</c:f>
              <c:strCache>
                <c:ptCount val="1"/>
                <c:pt idx="0">
                  <c:v>Tucumán Turismo</c:v>
                </c:pt>
              </c:strCache>
            </c:strRef>
          </c:cat>
          <c:val>
            <c:numRef>
              <c:f>Sheet1!$B$2</c:f>
              <c:numCache>
                <c:formatCode>General</c:formatCode>
                <c:ptCount val="1"/>
                <c:pt idx="0">
                  <c:v>17</c:v>
                </c:pt>
              </c:numCache>
            </c:numRef>
          </c:val>
          <c:extLst>
            <c:ext xmlns:c16="http://schemas.microsoft.com/office/drawing/2014/chart" uri="{C3380CC4-5D6E-409C-BE32-E72D297353CC}">
              <c16:uniqueId val="{00000000-54A7-4F02-A4B3-493B6F40F4E0}"/>
            </c:ext>
          </c:extLst>
        </c:ser>
        <c:ser>
          <c:idx val="1"/>
          <c:order val="1"/>
          <c:tx>
            <c:strRef>
              <c:f>Sheet1!$C$1</c:f>
              <c:strCache>
                <c:ptCount val="1"/>
                <c:pt idx="0">
                  <c:v>Sponsored Posts</c:v>
                </c:pt>
              </c:strCache>
            </c:strRef>
          </c:tx>
          <c:spPr>
            <a:solidFill>
              <a:schemeClr val="accent2"/>
            </a:solidFill>
            <a:ln>
              <a:noFill/>
            </a:ln>
            <a:effectLst/>
          </c:spPr>
          <c:invertIfNegative val="0"/>
          <c:cat>
            <c:strRef>
              <c:f>Sheet1!$A$2</c:f>
              <c:strCache>
                <c:ptCount val="1"/>
                <c:pt idx="0">
                  <c:v>Tucumán Turismo</c:v>
                </c:pt>
              </c:strCache>
            </c:strRef>
          </c:cat>
          <c:val>
            <c:numRef>
              <c:f>Sheet1!$C$2</c:f>
              <c:numCache>
                <c:formatCode>General</c:formatCode>
                <c:ptCount val="1"/>
                <c:pt idx="0">
                  <c:v>0</c:v>
                </c:pt>
              </c:numCache>
            </c:numRef>
          </c:val>
          <c:extLst>
            <c:ext xmlns:c16="http://schemas.microsoft.com/office/drawing/2014/chart" uri="{C3380CC4-5D6E-409C-BE32-E72D297353CC}">
              <c16:uniqueId val="{00000001-54A7-4F02-A4B3-493B6F40F4E0}"/>
            </c:ext>
          </c:extLst>
        </c:ser>
        <c:ser>
          <c:idx val="2"/>
          <c:order val="2"/>
          <c:tx>
            <c:strRef>
              <c:f>Sheet1!$D$1</c:f>
              <c:strCache>
                <c:ptCount val="1"/>
                <c:pt idx="0">
                  <c:v>Not yet tagged</c:v>
                </c:pt>
              </c:strCache>
            </c:strRef>
          </c:tx>
          <c:spPr>
            <a:solidFill>
              <a:schemeClr val="accent3"/>
            </a:solidFill>
            <a:ln>
              <a:noFill/>
            </a:ln>
            <a:effectLst/>
          </c:spPr>
          <c:invertIfNegative val="0"/>
          <c:cat>
            <c:strRef>
              <c:f>Sheet1!$A$2</c:f>
              <c:strCache>
                <c:ptCount val="1"/>
                <c:pt idx="0">
                  <c:v>Tucumán Turismo</c:v>
                </c:pt>
              </c:strCache>
            </c:strRef>
          </c:cat>
          <c:val>
            <c:numRef>
              <c:f>Sheet1!$D$2</c:f>
              <c:numCache>
                <c:formatCode>General</c:formatCode>
                <c:ptCount val="1"/>
                <c:pt idx="0">
                  <c:v>0</c:v>
                </c:pt>
              </c:numCache>
            </c:numRef>
          </c:val>
          <c:extLst>
            <c:ext xmlns:c16="http://schemas.microsoft.com/office/drawing/2014/chart" uri="{C3380CC4-5D6E-409C-BE32-E72D297353CC}">
              <c16:uniqueId val="{00000002-54A7-4F02-A4B3-493B6F40F4E0}"/>
            </c:ext>
          </c:extLst>
        </c:ser>
        <c:dLbls>
          <c:showLegendKey val="0"/>
          <c:showVal val="0"/>
          <c:showCatName val="0"/>
          <c:showSerName val="0"/>
          <c:showPercent val="0"/>
          <c:showBubbleSize val="0"/>
        </c:dLbls>
        <c:gapWidth val="150"/>
        <c:overlap val="100"/>
        <c:axId val="442838464"/>
        <c:axId val="442834200"/>
      </c:barChart>
      <c:catAx>
        <c:axId val="4428384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2834200"/>
        <c:crosses val="autoZero"/>
        <c:auto val="1"/>
        <c:lblAlgn val="ctr"/>
        <c:lblOffset val="100"/>
        <c:noMultiLvlLbl val="0"/>
      </c:catAx>
      <c:valAx>
        <c:axId val="44283420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28384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Tucumán Turismo</c:v>
                </c:pt>
              </c:strCache>
            </c:strRef>
          </c:tx>
          <c:spPr>
            <a:ln w="28575" cap="rnd">
              <a:solidFill>
                <a:schemeClr val="accent1"/>
              </a:solidFill>
              <a:round/>
            </a:ln>
            <a:effectLst/>
          </c:spPr>
          <c:marker>
            <c:symbol val="none"/>
          </c:marker>
          <c:cat>
            <c:strRef>
              <c:f>Sheet1!$A$2:$A$31</c:f>
              <c:strCache>
                <c:ptCount val="30"/>
                <c:pt idx="0">
                  <c:v>10/11/2021</c:v>
                </c:pt>
                <c:pt idx="1">
                  <c:v>11/11/2021</c:v>
                </c:pt>
                <c:pt idx="2">
                  <c:v>12/11/2021</c:v>
                </c:pt>
                <c:pt idx="3">
                  <c:v>13/11/2021</c:v>
                </c:pt>
                <c:pt idx="4">
                  <c:v>14/11/2021</c:v>
                </c:pt>
                <c:pt idx="5">
                  <c:v>15/11/2021</c:v>
                </c:pt>
                <c:pt idx="6">
                  <c:v>16/11/2021</c:v>
                </c:pt>
                <c:pt idx="7">
                  <c:v>17/11/2021</c:v>
                </c:pt>
                <c:pt idx="8">
                  <c:v>18/11/2021</c:v>
                </c:pt>
                <c:pt idx="9">
                  <c:v>19/11/2021</c:v>
                </c:pt>
                <c:pt idx="10">
                  <c:v>20/11/2021</c:v>
                </c:pt>
                <c:pt idx="11">
                  <c:v>21/11/2021</c:v>
                </c:pt>
                <c:pt idx="12">
                  <c:v>22/11/2021</c:v>
                </c:pt>
                <c:pt idx="13">
                  <c:v>23/11/2021</c:v>
                </c:pt>
                <c:pt idx="14">
                  <c:v>24/11/2021</c:v>
                </c:pt>
                <c:pt idx="15">
                  <c:v>25/11/2021</c:v>
                </c:pt>
                <c:pt idx="16">
                  <c:v>26/11/2021</c:v>
                </c:pt>
                <c:pt idx="17">
                  <c:v>27/11/2021</c:v>
                </c:pt>
                <c:pt idx="18">
                  <c:v>28/11/2021</c:v>
                </c:pt>
                <c:pt idx="19">
                  <c:v>29/11/2021</c:v>
                </c:pt>
                <c:pt idx="20">
                  <c:v>30/11/2021</c:v>
                </c:pt>
                <c:pt idx="21">
                  <c:v>1/12/2021</c:v>
                </c:pt>
                <c:pt idx="22">
                  <c:v>2/12/2021</c:v>
                </c:pt>
                <c:pt idx="23">
                  <c:v>3/12/2021</c:v>
                </c:pt>
                <c:pt idx="24">
                  <c:v>4/12/2021</c:v>
                </c:pt>
                <c:pt idx="25">
                  <c:v>5/12/2021</c:v>
                </c:pt>
                <c:pt idx="26">
                  <c:v>6/12/2021</c:v>
                </c:pt>
                <c:pt idx="27">
                  <c:v>7/12/2021</c:v>
                </c:pt>
                <c:pt idx="28">
                  <c:v>8/12/2021</c:v>
                </c:pt>
                <c:pt idx="29">
                  <c:v>9/12/2021</c:v>
                </c:pt>
              </c:strCache>
            </c:strRef>
          </c:cat>
          <c:val>
            <c:numRef>
              <c:f>Sheet1!$B$2:$B$31</c:f>
              <c:numCache>
                <c:formatCode>General</c:formatCode>
                <c:ptCount val="30"/>
                <c:pt idx="0">
                  <c:v>3</c:v>
                </c:pt>
                <c:pt idx="1">
                  <c:v>0</c:v>
                </c:pt>
                <c:pt idx="2">
                  <c:v>0</c:v>
                </c:pt>
                <c:pt idx="3">
                  <c:v>0</c:v>
                </c:pt>
                <c:pt idx="4">
                  <c:v>1</c:v>
                </c:pt>
                <c:pt idx="5">
                  <c:v>0</c:v>
                </c:pt>
                <c:pt idx="6">
                  <c:v>0</c:v>
                </c:pt>
                <c:pt idx="7">
                  <c:v>0</c:v>
                </c:pt>
                <c:pt idx="8">
                  <c:v>0</c:v>
                </c:pt>
                <c:pt idx="9">
                  <c:v>1</c:v>
                </c:pt>
                <c:pt idx="10">
                  <c:v>0</c:v>
                </c:pt>
                <c:pt idx="11">
                  <c:v>1</c:v>
                </c:pt>
                <c:pt idx="12">
                  <c:v>0</c:v>
                </c:pt>
                <c:pt idx="13">
                  <c:v>0</c:v>
                </c:pt>
                <c:pt idx="14">
                  <c:v>0</c:v>
                </c:pt>
                <c:pt idx="15">
                  <c:v>0</c:v>
                </c:pt>
                <c:pt idx="16">
                  <c:v>0</c:v>
                </c:pt>
                <c:pt idx="17">
                  <c:v>0</c:v>
                </c:pt>
                <c:pt idx="18">
                  <c:v>0</c:v>
                </c:pt>
                <c:pt idx="19">
                  <c:v>0</c:v>
                </c:pt>
                <c:pt idx="20">
                  <c:v>0</c:v>
                </c:pt>
                <c:pt idx="21">
                  <c:v>0</c:v>
                </c:pt>
                <c:pt idx="22">
                  <c:v>0</c:v>
                </c:pt>
                <c:pt idx="23">
                  <c:v>1</c:v>
                </c:pt>
                <c:pt idx="24">
                  <c:v>0</c:v>
                </c:pt>
                <c:pt idx="25">
                  <c:v>1</c:v>
                </c:pt>
                <c:pt idx="26">
                  <c:v>0</c:v>
                </c:pt>
                <c:pt idx="27">
                  <c:v>1</c:v>
                </c:pt>
                <c:pt idx="28">
                  <c:v>0</c:v>
                </c:pt>
                <c:pt idx="29">
                  <c:v>0</c:v>
                </c:pt>
              </c:numCache>
            </c:numRef>
          </c:val>
          <c:smooth val="0"/>
          <c:extLst>
            <c:ext xmlns:c16="http://schemas.microsoft.com/office/drawing/2014/chart" uri="{C3380CC4-5D6E-409C-BE32-E72D297353CC}">
              <c16:uniqueId val="{00000000-676A-430C-BE06-3CFF308DD397}"/>
            </c:ext>
          </c:extLst>
        </c:ser>
        <c:dLbls>
          <c:showLegendKey val="0"/>
          <c:showVal val="0"/>
          <c:showCatName val="0"/>
          <c:showSerName val="0"/>
          <c:showPercent val="0"/>
          <c:showBubbleSize val="0"/>
        </c:dLbls>
        <c:smooth val="0"/>
        <c:axId val="249630520"/>
        <c:axId val="249630848"/>
      </c:lineChart>
      <c:catAx>
        <c:axId val="2496305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9630848"/>
        <c:crosses val="autoZero"/>
        <c:auto val="1"/>
        <c:lblAlgn val="ctr"/>
        <c:lblOffset val="100"/>
        <c:noMultiLvlLbl val="0"/>
      </c:catAx>
      <c:valAx>
        <c:axId val="2496308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96305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c:f>
              <c:strCache>
                <c:ptCount val="1"/>
                <c:pt idx="0">
                  <c:v>Tucumán Turismo</c:v>
                </c:pt>
              </c:strCache>
            </c:strRef>
          </c:cat>
          <c:val>
            <c:numRef>
              <c:f>Sheet1!$B$2</c:f>
              <c:numCache>
                <c:formatCode>General</c:formatCode>
                <c:ptCount val="1"/>
                <c:pt idx="0">
                  <c:v>1706</c:v>
                </c:pt>
              </c:numCache>
            </c:numRef>
          </c:val>
          <c:extLst>
            <c:ext xmlns:c16="http://schemas.microsoft.com/office/drawing/2014/chart" uri="{C3380CC4-5D6E-409C-BE32-E72D297353CC}">
              <c16:uniqueId val="{00000000-4B76-44C6-9813-745997B3B79F}"/>
            </c:ext>
          </c:extLst>
        </c:ser>
        <c:ser>
          <c:idx val="1"/>
          <c:order val="1"/>
          <c:tx>
            <c:strRef>
              <c:f>Sheet1!$C$1</c:f>
              <c:strCache>
                <c:ptCount val="1"/>
                <c:pt idx="0">
                  <c:v>Love</c:v>
                </c:pt>
              </c:strCache>
            </c:strRef>
          </c:tx>
          <c:spPr>
            <a:solidFill>
              <a:schemeClr val="accent2"/>
            </a:solidFill>
            <a:ln>
              <a:noFill/>
            </a:ln>
            <a:effectLst/>
          </c:spPr>
          <c:invertIfNegative val="0"/>
          <c:cat>
            <c:strRef>
              <c:f>Sheet1!$A$2</c:f>
              <c:strCache>
                <c:ptCount val="1"/>
                <c:pt idx="0">
                  <c:v>Tucumán Turismo</c:v>
                </c:pt>
              </c:strCache>
            </c:strRef>
          </c:cat>
          <c:val>
            <c:numRef>
              <c:f>Sheet1!$C$2</c:f>
              <c:numCache>
                <c:formatCode>General</c:formatCode>
                <c:ptCount val="1"/>
                <c:pt idx="0">
                  <c:v>490</c:v>
                </c:pt>
              </c:numCache>
            </c:numRef>
          </c:val>
          <c:extLst>
            <c:ext xmlns:c16="http://schemas.microsoft.com/office/drawing/2014/chart" uri="{C3380CC4-5D6E-409C-BE32-E72D297353CC}">
              <c16:uniqueId val="{00000001-4B76-44C6-9813-745997B3B79F}"/>
            </c:ext>
          </c:extLst>
        </c:ser>
        <c:ser>
          <c:idx val="2"/>
          <c:order val="2"/>
          <c:tx>
            <c:strRef>
              <c:f>Sheet1!$D$1</c:f>
              <c:strCache>
                <c:ptCount val="1"/>
                <c:pt idx="0">
                  <c:v>Haha</c:v>
                </c:pt>
              </c:strCache>
            </c:strRef>
          </c:tx>
          <c:spPr>
            <a:solidFill>
              <a:schemeClr val="accent3"/>
            </a:solidFill>
            <a:ln>
              <a:noFill/>
            </a:ln>
            <a:effectLst/>
          </c:spPr>
          <c:invertIfNegative val="0"/>
          <c:cat>
            <c:strRef>
              <c:f>Sheet1!$A$2</c:f>
              <c:strCache>
                <c:ptCount val="1"/>
                <c:pt idx="0">
                  <c:v>Tucumán Turismo</c:v>
                </c:pt>
              </c:strCache>
            </c:strRef>
          </c:cat>
          <c:val>
            <c:numRef>
              <c:f>Sheet1!$D$2</c:f>
              <c:numCache>
                <c:formatCode>General</c:formatCode>
                <c:ptCount val="1"/>
                <c:pt idx="0">
                  <c:v>0</c:v>
                </c:pt>
              </c:numCache>
            </c:numRef>
          </c:val>
          <c:extLst>
            <c:ext xmlns:c16="http://schemas.microsoft.com/office/drawing/2014/chart" uri="{C3380CC4-5D6E-409C-BE32-E72D297353CC}">
              <c16:uniqueId val="{00000002-4B76-44C6-9813-745997B3B79F}"/>
            </c:ext>
          </c:extLst>
        </c:ser>
        <c:ser>
          <c:idx val="3"/>
          <c:order val="3"/>
          <c:tx>
            <c:strRef>
              <c:f>Sheet1!$E$1</c:f>
              <c:strCache>
                <c:ptCount val="1"/>
                <c:pt idx="0">
                  <c:v>Wow</c:v>
                </c:pt>
              </c:strCache>
            </c:strRef>
          </c:tx>
          <c:spPr>
            <a:solidFill>
              <a:schemeClr val="accent4"/>
            </a:solidFill>
            <a:ln>
              <a:noFill/>
            </a:ln>
            <a:effectLst/>
          </c:spPr>
          <c:invertIfNegative val="0"/>
          <c:cat>
            <c:strRef>
              <c:f>Sheet1!$A$2</c:f>
              <c:strCache>
                <c:ptCount val="1"/>
                <c:pt idx="0">
                  <c:v>Tucumán Turismo</c:v>
                </c:pt>
              </c:strCache>
            </c:strRef>
          </c:cat>
          <c:val>
            <c:numRef>
              <c:f>Sheet1!$E$2</c:f>
              <c:numCache>
                <c:formatCode>General</c:formatCode>
                <c:ptCount val="1"/>
                <c:pt idx="0">
                  <c:v>4</c:v>
                </c:pt>
              </c:numCache>
            </c:numRef>
          </c:val>
          <c:extLst>
            <c:ext xmlns:c16="http://schemas.microsoft.com/office/drawing/2014/chart" uri="{C3380CC4-5D6E-409C-BE32-E72D297353CC}">
              <c16:uniqueId val="{00000003-4B76-44C6-9813-745997B3B79F}"/>
            </c:ext>
          </c:extLst>
        </c:ser>
        <c:ser>
          <c:idx val="4"/>
          <c:order val="4"/>
          <c:tx>
            <c:strRef>
              <c:f>Sheet1!$F$1</c:f>
              <c:strCache>
                <c:ptCount val="1"/>
                <c:pt idx="0">
                  <c:v>Sad</c:v>
                </c:pt>
              </c:strCache>
            </c:strRef>
          </c:tx>
          <c:spPr>
            <a:solidFill>
              <a:schemeClr val="accent5"/>
            </a:solidFill>
            <a:ln>
              <a:noFill/>
            </a:ln>
            <a:effectLst/>
          </c:spPr>
          <c:invertIfNegative val="0"/>
          <c:cat>
            <c:strRef>
              <c:f>Sheet1!$A$2</c:f>
              <c:strCache>
                <c:ptCount val="1"/>
                <c:pt idx="0">
                  <c:v>Tucumán Turismo</c:v>
                </c:pt>
              </c:strCache>
            </c:strRef>
          </c:cat>
          <c:val>
            <c:numRef>
              <c:f>Sheet1!$F$2</c:f>
              <c:numCache>
                <c:formatCode>General</c:formatCode>
                <c:ptCount val="1"/>
                <c:pt idx="0">
                  <c:v>0</c:v>
                </c:pt>
              </c:numCache>
            </c:numRef>
          </c:val>
          <c:extLst>
            <c:ext xmlns:c16="http://schemas.microsoft.com/office/drawing/2014/chart" uri="{C3380CC4-5D6E-409C-BE32-E72D297353CC}">
              <c16:uniqueId val="{00000004-4B76-44C6-9813-745997B3B79F}"/>
            </c:ext>
          </c:extLst>
        </c:ser>
        <c:ser>
          <c:idx val="5"/>
          <c:order val="5"/>
          <c:tx>
            <c:strRef>
              <c:f>Sheet1!$G$1</c:f>
              <c:strCache>
                <c:ptCount val="1"/>
                <c:pt idx="0">
                  <c:v>Angry</c:v>
                </c:pt>
              </c:strCache>
            </c:strRef>
          </c:tx>
          <c:spPr>
            <a:solidFill>
              <a:schemeClr val="accent6"/>
            </a:solidFill>
            <a:ln>
              <a:noFill/>
            </a:ln>
            <a:effectLst/>
          </c:spPr>
          <c:invertIfNegative val="0"/>
          <c:cat>
            <c:strRef>
              <c:f>Sheet1!$A$2</c:f>
              <c:strCache>
                <c:ptCount val="1"/>
                <c:pt idx="0">
                  <c:v>Tucumán Turismo</c:v>
                </c:pt>
              </c:strCache>
            </c:strRef>
          </c:cat>
          <c:val>
            <c:numRef>
              <c:f>Sheet1!$G$2</c:f>
              <c:numCache>
                <c:formatCode>General</c:formatCode>
                <c:ptCount val="1"/>
                <c:pt idx="0">
                  <c:v>1</c:v>
                </c:pt>
              </c:numCache>
            </c:numRef>
          </c:val>
          <c:extLst>
            <c:ext xmlns:c16="http://schemas.microsoft.com/office/drawing/2014/chart" uri="{C3380CC4-5D6E-409C-BE32-E72D297353CC}">
              <c16:uniqueId val="{00000005-4B76-44C6-9813-745997B3B79F}"/>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c:f>
              <c:strCache>
                <c:ptCount val="1"/>
                <c:pt idx="0">
                  <c:v>Tucumán Turismo</c:v>
                </c:pt>
              </c:strCache>
            </c:strRef>
          </c:cat>
          <c:val>
            <c:numRef>
              <c:f>Sheet1!$H$2</c:f>
              <c:numCache>
                <c:formatCode>General</c:formatCode>
                <c:ptCount val="1"/>
                <c:pt idx="0">
                  <c:v>111</c:v>
                </c:pt>
              </c:numCache>
            </c:numRef>
          </c:val>
          <c:extLst>
            <c:ext xmlns:c16="http://schemas.microsoft.com/office/drawing/2014/chart" uri="{C3380CC4-5D6E-409C-BE32-E72D297353CC}">
              <c16:uniqueId val="{00000006-4B76-44C6-9813-745997B3B79F}"/>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c:f>
              <c:strCache>
                <c:ptCount val="1"/>
                <c:pt idx="0">
                  <c:v>Tucumán Turismo</c:v>
                </c:pt>
              </c:strCache>
            </c:strRef>
          </c:cat>
          <c:val>
            <c:numRef>
              <c:f>Sheet1!$I$2</c:f>
              <c:numCache>
                <c:formatCode>General</c:formatCode>
                <c:ptCount val="1"/>
                <c:pt idx="0">
                  <c:v>688</c:v>
                </c:pt>
              </c:numCache>
            </c:numRef>
          </c:val>
          <c:extLst>
            <c:ext xmlns:c16="http://schemas.microsoft.com/office/drawing/2014/chart" uri="{C3380CC4-5D6E-409C-BE32-E72D297353CC}">
              <c16:uniqueId val="{00000007-4B76-44C6-9813-745997B3B79F}"/>
            </c:ext>
          </c:extLst>
        </c:ser>
        <c:dLbls>
          <c:showLegendKey val="0"/>
          <c:showVal val="0"/>
          <c:showCatName val="0"/>
          <c:showSerName val="0"/>
          <c:showPercent val="0"/>
          <c:showBubbleSize val="0"/>
        </c:dLbls>
        <c:gapWidth val="150"/>
        <c:overlap val="100"/>
        <c:axId val="261818688"/>
        <c:axId val="261823936"/>
      </c:barChart>
      <c:catAx>
        <c:axId val="2618186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1823936"/>
        <c:crosses val="autoZero"/>
        <c:auto val="1"/>
        <c:lblAlgn val="ctr"/>
        <c:lblOffset val="100"/>
        <c:noMultiLvlLbl val="0"/>
      </c:catAx>
      <c:valAx>
        <c:axId val="261823936"/>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18186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Tucumán Turismo</c:v>
                </c:pt>
              </c:strCache>
            </c:strRef>
          </c:tx>
          <c:spPr>
            <a:ln w="28575" cap="rnd">
              <a:solidFill>
                <a:schemeClr val="accent1"/>
              </a:solidFill>
              <a:round/>
            </a:ln>
            <a:effectLst/>
          </c:spPr>
          <c:marker>
            <c:symbol val="none"/>
          </c:marker>
          <c:cat>
            <c:strRef>
              <c:f>Sheet1!$A$2:$A$31</c:f>
              <c:strCache>
                <c:ptCount val="30"/>
                <c:pt idx="0">
                  <c:v>10/11/2021</c:v>
                </c:pt>
                <c:pt idx="1">
                  <c:v>11/11/2021</c:v>
                </c:pt>
                <c:pt idx="2">
                  <c:v>12/11/2021</c:v>
                </c:pt>
                <c:pt idx="3">
                  <c:v>13/11/2021</c:v>
                </c:pt>
                <c:pt idx="4">
                  <c:v>14/11/2021</c:v>
                </c:pt>
                <c:pt idx="5">
                  <c:v>15/11/2021</c:v>
                </c:pt>
                <c:pt idx="6">
                  <c:v>16/11/2021</c:v>
                </c:pt>
                <c:pt idx="7">
                  <c:v>17/11/2021</c:v>
                </c:pt>
                <c:pt idx="8">
                  <c:v>18/11/2021</c:v>
                </c:pt>
                <c:pt idx="9">
                  <c:v>19/11/2021</c:v>
                </c:pt>
                <c:pt idx="10">
                  <c:v>20/11/2021</c:v>
                </c:pt>
                <c:pt idx="11">
                  <c:v>21/11/2021</c:v>
                </c:pt>
                <c:pt idx="12">
                  <c:v>22/11/2021</c:v>
                </c:pt>
                <c:pt idx="13">
                  <c:v>23/11/2021</c:v>
                </c:pt>
                <c:pt idx="14">
                  <c:v>24/11/2021</c:v>
                </c:pt>
                <c:pt idx="15">
                  <c:v>25/11/2021</c:v>
                </c:pt>
                <c:pt idx="16">
                  <c:v>26/11/2021</c:v>
                </c:pt>
                <c:pt idx="17">
                  <c:v>27/11/2021</c:v>
                </c:pt>
                <c:pt idx="18">
                  <c:v>28/11/2021</c:v>
                </c:pt>
                <c:pt idx="19">
                  <c:v>29/11/2021</c:v>
                </c:pt>
                <c:pt idx="20">
                  <c:v>30/11/2021</c:v>
                </c:pt>
                <c:pt idx="21">
                  <c:v>1/12/2021</c:v>
                </c:pt>
                <c:pt idx="22">
                  <c:v>2/12/2021</c:v>
                </c:pt>
                <c:pt idx="23">
                  <c:v>3/12/2021</c:v>
                </c:pt>
                <c:pt idx="24">
                  <c:v>4/12/2021</c:v>
                </c:pt>
                <c:pt idx="25">
                  <c:v>5/12/2021</c:v>
                </c:pt>
                <c:pt idx="26">
                  <c:v>6/12/2021</c:v>
                </c:pt>
                <c:pt idx="27">
                  <c:v>7/12/2021</c:v>
                </c:pt>
                <c:pt idx="28">
                  <c:v>8/12/2021</c:v>
                </c:pt>
                <c:pt idx="29">
                  <c:v>9/12/2021</c:v>
                </c:pt>
              </c:strCache>
            </c:strRef>
          </c:cat>
          <c:val>
            <c:numRef>
              <c:f>Sheet1!$B$2:$B$31</c:f>
              <c:numCache>
                <c:formatCode>General</c:formatCode>
                <c:ptCount val="30"/>
                <c:pt idx="0">
                  <c:v>4.1114912301116302E-2</c:v>
                </c:pt>
                <c:pt idx="1">
                  <c:v>5.1974044007276399E-2</c:v>
                </c:pt>
                <c:pt idx="2">
                  <c:v>0.166006004142393</c:v>
                </c:pt>
                <c:pt idx="3">
                  <c:v>0</c:v>
                </c:pt>
                <c:pt idx="4">
                  <c:v>0</c:v>
                </c:pt>
                <c:pt idx="5">
                  <c:v>0</c:v>
                </c:pt>
                <c:pt idx="6">
                  <c:v>7.7177850344779406E-2</c:v>
                </c:pt>
                <c:pt idx="7">
                  <c:v>7.2135521702708594E-2</c:v>
                </c:pt>
                <c:pt idx="8">
                  <c:v>0</c:v>
                </c:pt>
                <c:pt idx="9">
                  <c:v>6.7483710828420695E-2</c:v>
                </c:pt>
                <c:pt idx="10">
                  <c:v>0</c:v>
                </c:pt>
                <c:pt idx="11">
                  <c:v>0</c:v>
                </c:pt>
                <c:pt idx="12">
                  <c:v>0</c:v>
                </c:pt>
                <c:pt idx="13">
                  <c:v>7.0581209110405302E-2</c:v>
                </c:pt>
                <c:pt idx="14">
                  <c:v>6.9027564490359405E-2</c:v>
                </c:pt>
                <c:pt idx="15">
                  <c:v>0</c:v>
                </c:pt>
                <c:pt idx="16">
                  <c:v>7.0573545777801894E-2</c:v>
                </c:pt>
                <c:pt idx="17">
                  <c:v>0</c:v>
                </c:pt>
                <c:pt idx="18">
                  <c:v>0</c:v>
                </c:pt>
                <c:pt idx="19">
                  <c:v>0</c:v>
                </c:pt>
                <c:pt idx="20">
                  <c:v>5.1185605987164803E-2</c:v>
                </c:pt>
                <c:pt idx="21">
                  <c:v>0</c:v>
                </c:pt>
                <c:pt idx="22">
                  <c:v>8.1821002016441796E-2</c:v>
                </c:pt>
                <c:pt idx="23">
                  <c:v>1.7062000984942802E-2</c:v>
                </c:pt>
                <c:pt idx="24">
                  <c:v>3.8390097681470801E-2</c:v>
                </c:pt>
                <c:pt idx="25">
                  <c:v>0</c:v>
                </c:pt>
                <c:pt idx="26">
                  <c:v>0</c:v>
                </c:pt>
                <c:pt idx="27">
                  <c:v>2.6563051377206999E-2</c:v>
                </c:pt>
                <c:pt idx="28">
                  <c:v>0</c:v>
                </c:pt>
                <c:pt idx="29">
                  <c:v>0.117891144591162</c:v>
                </c:pt>
              </c:numCache>
            </c:numRef>
          </c:val>
          <c:smooth val="0"/>
          <c:extLst>
            <c:ext xmlns:c16="http://schemas.microsoft.com/office/drawing/2014/chart" uri="{C3380CC4-5D6E-409C-BE32-E72D297353CC}">
              <c16:uniqueId val="{00000000-3F93-4FDA-B3D6-2C1B6E912F8B}"/>
            </c:ext>
          </c:extLst>
        </c:ser>
        <c:dLbls>
          <c:showLegendKey val="0"/>
          <c:showVal val="0"/>
          <c:showCatName val="0"/>
          <c:showSerName val="0"/>
          <c:showPercent val="0"/>
          <c:showBubbleSize val="0"/>
        </c:dLbls>
        <c:smooth val="0"/>
        <c:axId val="261818032"/>
        <c:axId val="261821640"/>
      </c:lineChart>
      <c:catAx>
        <c:axId val="2618180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1821640"/>
        <c:crosses val="autoZero"/>
        <c:auto val="1"/>
        <c:lblAlgn val="ctr"/>
        <c:lblOffset val="100"/>
        <c:noMultiLvlLbl val="0"/>
      </c:catAx>
      <c:valAx>
        <c:axId val="2618216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18180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Tucumán Turismo</c:v>
                </c:pt>
              </c:strCache>
            </c:strRef>
          </c:tx>
          <c:spPr>
            <a:solidFill>
              <a:schemeClr val="accent1"/>
            </a:solidFill>
            <a:ln>
              <a:noFill/>
            </a:ln>
            <a:effectLst/>
          </c:spPr>
          <c:invertIfNegative val="0"/>
          <c:cat>
            <c:strRef>
              <c:f>Sheet1!$A$2:$A$5</c:f>
              <c:strCache>
                <c:ptCount val="4"/>
                <c:pt idx="0">
                  <c:v>Album</c:v>
                </c:pt>
                <c:pt idx="1">
                  <c:v>Link</c:v>
                </c:pt>
                <c:pt idx="2">
                  <c:v>Photo</c:v>
                </c:pt>
                <c:pt idx="3">
                  <c:v>Video</c:v>
                </c:pt>
              </c:strCache>
            </c:strRef>
          </c:cat>
          <c:val>
            <c:numRef>
              <c:f>Sheet1!$B$2:$B$5</c:f>
              <c:numCache>
                <c:formatCode>General</c:formatCode>
                <c:ptCount val="4"/>
                <c:pt idx="0">
                  <c:v>7.1001837646003402E-2</c:v>
                </c:pt>
                <c:pt idx="1">
                  <c:v>0.17722589126784399</c:v>
                </c:pt>
                <c:pt idx="2">
                  <c:v>3.8007807144456E-2</c:v>
                </c:pt>
                <c:pt idx="3">
                  <c:v>2.9088137697786801E-2</c:v>
                </c:pt>
              </c:numCache>
            </c:numRef>
          </c:val>
          <c:extLst>
            <c:ext xmlns:c16="http://schemas.microsoft.com/office/drawing/2014/chart" uri="{C3380CC4-5D6E-409C-BE32-E72D297353CC}">
              <c16:uniqueId val="{00000000-70C0-4BBA-BBC2-CEF2D751CC0B}"/>
            </c:ext>
          </c:extLst>
        </c:ser>
        <c:dLbls>
          <c:showLegendKey val="0"/>
          <c:showVal val="0"/>
          <c:showCatName val="0"/>
          <c:showSerName val="0"/>
          <c:showPercent val="0"/>
          <c:showBubbleSize val="0"/>
        </c:dLbls>
        <c:gapWidth val="219"/>
        <c:overlap val="-27"/>
        <c:axId val="261817704"/>
        <c:axId val="261820328"/>
      </c:barChart>
      <c:catAx>
        <c:axId val="2618177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1820328"/>
        <c:crosses val="autoZero"/>
        <c:auto val="1"/>
        <c:lblAlgn val="ctr"/>
        <c:lblOffset val="100"/>
        <c:noMultiLvlLbl val="0"/>
      </c:catAx>
      <c:valAx>
        <c:axId val="2618203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18177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Tucumán Turismo</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2.4045826691643301E-2</c:v>
                </c:pt>
                <c:pt idx="10">
                  <c:v>0</c:v>
                </c:pt>
                <c:pt idx="11">
                  <c:v>0</c:v>
                </c:pt>
                <c:pt idx="12">
                  <c:v>5.42970280133881E-2</c:v>
                </c:pt>
                <c:pt idx="13">
                  <c:v>6.9034792759879199E-2</c:v>
                </c:pt>
                <c:pt idx="14">
                  <c:v>0</c:v>
                </c:pt>
                <c:pt idx="15">
                  <c:v>8.2091935210717698E-2</c:v>
                </c:pt>
                <c:pt idx="16">
                  <c:v>0</c:v>
                </c:pt>
                <c:pt idx="17">
                  <c:v>0</c:v>
                </c:pt>
                <c:pt idx="18">
                  <c:v>0</c:v>
                </c:pt>
                <c:pt idx="19">
                  <c:v>0</c:v>
                </c:pt>
                <c:pt idx="20">
                  <c:v>7.15557262033579E-2</c:v>
                </c:pt>
                <c:pt idx="21">
                  <c:v>0</c:v>
                </c:pt>
                <c:pt idx="22">
                  <c:v>0</c:v>
                </c:pt>
                <c:pt idx="23">
                  <c:v>0</c:v>
                </c:pt>
              </c:numCache>
            </c:numRef>
          </c:val>
          <c:smooth val="0"/>
          <c:extLst>
            <c:ext xmlns:c16="http://schemas.microsoft.com/office/drawing/2014/chart" uri="{C3380CC4-5D6E-409C-BE32-E72D297353CC}">
              <c16:uniqueId val="{00000000-AB2F-42C8-B55B-9C00581B31F7}"/>
            </c:ext>
          </c:extLst>
        </c:ser>
        <c:dLbls>
          <c:showLegendKey val="0"/>
          <c:showVal val="0"/>
          <c:showCatName val="0"/>
          <c:showSerName val="0"/>
          <c:showPercent val="0"/>
          <c:showBubbleSize val="0"/>
        </c:dLbls>
        <c:smooth val="0"/>
        <c:axId val="261835088"/>
        <c:axId val="261828528"/>
      </c:lineChart>
      <c:catAx>
        <c:axId val="2618350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1828528"/>
        <c:crosses val="autoZero"/>
        <c:auto val="1"/>
        <c:lblAlgn val="ctr"/>
        <c:lblOffset val="100"/>
        <c:noMultiLvlLbl val="0"/>
      </c:catAx>
      <c:valAx>
        <c:axId val="2618285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18350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Tucumán Turismo</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1">
                  <c:v>5.0418864412038501E-2</c:v>
                </c:pt>
                <c:pt idx="2">
                  <c:v>6.07611955734823E-2</c:v>
                </c:pt>
                <c:pt idx="3">
                  <c:v>9.2402264970524395E-2</c:v>
                </c:pt>
                <c:pt idx="4">
                  <c:v>8.0282345640707395E-2</c:v>
                </c:pt>
                <c:pt idx="5">
                  <c:v>3.8395904436860098E-2</c:v>
                </c:pt>
              </c:numCache>
            </c:numRef>
          </c:val>
          <c:extLst>
            <c:ext xmlns:c16="http://schemas.microsoft.com/office/drawing/2014/chart" uri="{C3380CC4-5D6E-409C-BE32-E72D297353CC}">
              <c16:uniqueId val="{00000000-E3A6-4BB4-827E-6137B028AA21}"/>
            </c:ext>
          </c:extLst>
        </c:ser>
        <c:dLbls>
          <c:showLegendKey val="0"/>
          <c:showVal val="0"/>
          <c:showCatName val="0"/>
          <c:showSerName val="0"/>
          <c:showPercent val="0"/>
          <c:showBubbleSize val="0"/>
        </c:dLbls>
        <c:gapWidth val="219"/>
        <c:overlap val="-27"/>
        <c:axId val="261833776"/>
        <c:axId val="261835744"/>
      </c:barChart>
      <c:catAx>
        <c:axId val="2618337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1835744"/>
        <c:crosses val="autoZero"/>
        <c:auto val="1"/>
        <c:lblAlgn val="ctr"/>
        <c:lblOffset val="100"/>
        <c:noMultiLvlLbl val="0"/>
      </c:catAx>
      <c:valAx>
        <c:axId val="2618357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18337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Tucumán Turismo</c:v>
                </c:pt>
              </c:strCache>
            </c:strRef>
          </c:tx>
          <c:spPr>
            <a:ln w="28575" cap="rnd">
              <a:solidFill>
                <a:schemeClr val="accent1"/>
              </a:solidFill>
              <a:round/>
            </a:ln>
            <a:effectLst/>
          </c:spPr>
          <c:marker>
            <c:symbol val="none"/>
          </c:marker>
          <c:cat>
            <c:strRef>
              <c:f>Sheet1!$A$2:$A$31</c:f>
              <c:strCache>
                <c:ptCount val="30"/>
                <c:pt idx="0">
                  <c:v>10/11/2021</c:v>
                </c:pt>
                <c:pt idx="1">
                  <c:v>11/11/2021</c:v>
                </c:pt>
                <c:pt idx="2">
                  <c:v>12/11/2021</c:v>
                </c:pt>
                <c:pt idx="3">
                  <c:v>13/11/2021</c:v>
                </c:pt>
                <c:pt idx="4">
                  <c:v>14/11/2021</c:v>
                </c:pt>
                <c:pt idx="5">
                  <c:v>15/11/2021</c:v>
                </c:pt>
                <c:pt idx="6">
                  <c:v>16/11/2021</c:v>
                </c:pt>
                <c:pt idx="7">
                  <c:v>17/11/2021</c:v>
                </c:pt>
                <c:pt idx="8">
                  <c:v>18/11/2021</c:v>
                </c:pt>
                <c:pt idx="9">
                  <c:v>19/11/2021</c:v>
                </c:pt>
                <c:pt idx="10">
                  <c:v>20/11/2021</c:v>
                </c:pt>
                <c:pt idx="11">
                  <c:v>21/11/2021</c:v>
                </c:pt>
                <c:pt idx="12">
                  <c:v>22/11/2021</c:v>
                </c:pt>
                <c:pt idx="13">
                  <c:v>23/11/2021</c:v>
                </c:pt>
                <c:pt idx="14">
                  <c:v>24/11/2021</c:v>
                </c:pt>
                <c:pt idx="15">
                  <c:v>25/11/2021</c:v>
                </c:pt>
                <c:pt idx="16">
                  <c:v>26/11/2021</c:v>
                </c:pt>
                <c:pt idx="17">
                  <c:v>27/11/2021</c:v>
                </c:pt>
                <c:pt idx="18">
                  <c:v>28/11/2021</c:v>
                </c:pt>
                <c:pt idx="19">
                  <c:v>29/11/2021</c:v>
                </c:pt>
                <c:pt idx="20">
                  <c:v>30/11/2021</c:v>
                </c:pt>
                <c:pt idx="21">
                  <c:v>1/12/2021</c:v>
                </c:pt>
                <c:pt idx="22">
                  <c:v>2/12/2021</c:v>
                </c:pt>
                <c:pt idx="23">
                  <c:v>3/12/2021</c:v>
                </c:pt>
                <c:pt idx="24">
                  <c:v>4/12/2021</c:v>
                </c:pt>
                <c:pt idx="25">
                  <c:v>5/12/2021</c:v>
                </c:pt>
                <c:pt idx="26">
                  <c:v>6/12/2021</c:v>
                </c:pt>
                <c:pt idx="27">
                  <c:v>7/12/2021</c:v>
                </c:pt>
                <c:pt idx="28">
                  <c:v>8/12/2021</c:v>
                </c:pt>
                <c:pt idx="29">
                  <c:v>9/12/2021</c:v>
                </c:pt>
              </c:strCache>
            </c:strRef>
          </c:cat>
          <c:val>
            <c:numRef>
              <c:f>Sheet1!$B$2:$B$31</c:f>
              <c:numCache>
                <c:formatCode>General</c:formatCode>
                <c:ptCount val="30"/>
                <c:pt idx="0">
                  <c:v>106</c:v>
                </c:pt>
                <c:pt idx="1">
                  <c:v>134</c:v>
                </c:pt>
                <c:pt idx="2">
                  <c:v>428</c:v>
                </c:pt>
                <c:pt idx="3">
                  <c:v>0</c:v>
                </c:pt>
                <c:pt idx="4">
                  <c:v>0</c:v>
                </c:pt>
                <c:pt idx="5">
                  <c:v>0</c:v>
                </c:pt>
                <c:pt idx="6">
                  <c:v>199</c:v>
                </c:pt>
                <c:pt idx="7">
                  <c:v>186</c:v>
                </c:pt>
                <c:pt idx="8">
                  <c:v>0</c:v>
                </c:pt>
                <c:pt idx="9">
                  <c:v>174</c:v>
                </c:pt>
                <c:pt idx="10">
                  <c:v>0</c:v>
                </c:pt>
                <c:pt idx="11">
                  <c:v>0</c:v>
                </c:pt>
                <c:pt idx="12">
                  <c:v>0</c:v>
                </c:pt>
                <c:pt idx="13">
                  <c:v>182</c:v>
                </c:pt>
                <c:pt idx="14">
                  <c:v>178</c:v>
                </c:pt>
                <c:pt idx="15">
                  <c:v>0</c:v>
                </c:pt>
                <c:pt idx="16">
                  <c:v>182</c:v>
                </c:pt>
                <c:pt idx="17">
                  <c:v>0</c:v>
                </c:pt>
                <c:pt idx="18">
                  <c:v>0</c:v>
                </c:pt>
                <c:pt idx="19">
                  <c:v>0</c:v>
                </c:pt>
                <c:pt idx="20">
                  <c:v>132</c:v>
                </c:pt>
                <c:pt idx="21">
                  <c:v>0</c:v>
                </c:pt>
                <c:pt idx="22">
                  <c:v>211</c:v>
                </c:pt>
                <c:pt idx="23">
                  <c:v>44</c:v>
                </c:pt>
                <c:pt idx="24">
                  <c:v>99</c:v>
                </c:pt>
                <c:pt idx="25">
                  <c:v>0</c:v>
                </c:pt>
                <c:pt idx="26">
                  <c:v>0</c:v>
                </c:pt>
                <c:pt idx="27">
                  <c:v>137</c:v>
                </c:pt>
                <c:pt idx="28">
                  <c:v>0</c:v>
                </c:pt>
                <c:pt idx="29">
                  <c:v>608</c:v>
                </c:pt>
              </c:numCache>
            </c:numRef>
          </c:val>
          <c:smooth val="0"/>
          <c:extLst>
            <c:ext xmlns:c16="http://schemas.microsoft.com/office/drawing/2014/chart" uri="{C3380CC4-5D6E-409C-BE32-E72D297353CC}">
              <c16:uniqueId val="{00000000-9EAC-43FE-8B05-667B94DA32DE}"/>
            </c:ext>
          </c:extLst>
        </c:ser>
        <c:dLbls>
          <c:showLegendKey val="0"/>
          <c:showVal val="0"/>
          <c:showCatName val="0"/>
          <c:showSerName val="0"/>
          <c:showPercent val="0"/>
          <c:showBubbleSize val="0"/>
        </c:dLbls>
        <c:smooth val="0"/>
        <c:axId val="589290408"/>
        <c:axId val="589292704"/>
      </c:lineChart>
      <c:catAx>
        <c:axId val="5892904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89292704"/>
        <c:crosses val="autoZero"/>
        <c:auto val="1"/>
        <c:lblAlgn val="ctr"/>
        <c:lblOffset val="100"/>
        <c:noMultiLvlLbl val="0"/>
      </c:catAx>
      <c:valAx>
        <c:axId val="5892927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892904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c:f>
              <c:strCache>
                <c:ptCount val="1"/>
                <c:pt idx="0">
                  <c:v>Tucumán Turismo</c:v>
                </c:pt>
              </c:strCache>
            </c:strRef>
          </c:cat>
          <c:val>
            <c:numRef>
              <c:f>Sheet1!$B$2</c:f>
              <c:numCache>
                <c:formatCode>General</c:formatCode>
                <c:ptCount val="1"/>
                <c:pt idx="0">
                  <c:v>1706</c:v>
                </c:pt>
              </c:numCache>
            </c:numRef>
          </c:val>
          <c:extLst>
            <c:ext xmlns:c16="http://schemas.microsoft.com/office/drawing/2014/chart" uri="{C3380CC4-5D6E-409C-BE32-E72D297353CC}">
              <c16:uniqueId val="{00000000-4339-4D7D-BB4E-EF63DFBE3E03}"/>
            </c:ext>
          </c:extLst>
        </c:ser>
        <c:ser>
          <c:idx val="1"/>
          <c:order val="1"/>
          <c:tx>
            <c:strRef>
              <c:f>Sheet1!$C$1</c:f>
              <c:strCache>
                <c:ptCount val="1"/>
                <c:pt idx="0">
                  <c:v>Love</c:v>
                </c:pt>
              </c:strCache>
            </c:strRef>
          </c:tx>
          <c:spPr>
            <a:solidFill>
              <a:schemeClr val="accent2"/>
            </a:solidFill>
            <a:ln>
              <a:noFill/>
            </a:ln>
            <a:effectLst/>
          </c:spPr>
          <c:invertIfNegative val="0"/>
          <c:cat>
            <c:strRef>
              <c:f>Sheet1!$A$2</c:f>
              <c:strCache>
                <c:ptCount val="1"/>
                <c:pt idx="0">
                  <c:v>Tucumán Turismo</c:v>
                </c:pt>
              </c:strCache>
            </c:strRef>
          </c:cat>
          <c:val>
            <c:numRef>
              <c:f>Sheet1!$C$2</c:f>
              <c:numCache>
                <c:formatCode>General</c:formatCode>
                <c:ptCount val="1"/>
                <c:pt idx="0">
                  <c:v>490</c:v>
                </c:pt>
              </c:numCache>
            </c:numRef>
          </c:val>
          <c:extLst>
            <c:ext xmlns:c16="http://schemas.microsoft.com/office/drawing/2014/chart" uri="{C3380CC4-5D6E-409C-BE32-E72D297353CC}">
              <c16:uniqueId val="{00000001-4339-4D7D-BB4E-EF63DFBE3E03}"/>
            </c:ext>
          </c:extLst>
        </c:ser>
        <c:ser>
          <c:idx val="2"/>
          <c:order val="2"/>
          <c:tx>
            <c:strRef>
              <c:f>Sheet1!$D$1</c:f>
              <c:strCache>
                <c:ptCount val="1"/>
                <c:pt idx="0">
                  <c:v>Haha</c:v>
                </c:pt>
              </c:strCache>
            </c:strRef>
          </c:tx>
          <c:spPr>
            <a:solidFill>
              <a:schemeClr val="accent3"/>
            </a:solidFill>
            <a:ln>
              <a:noFill/>
            </a:ln>
            <a:effectLst/>
          </c:spPr>
          <c:invertIfNegative val="0"/>
          <c:cat>
            <c:strRef>
              <c:f>Sheet1!$A$2</c:f>
              <c:strCache>
                <c:ptCount val="1"/>
                <c:pt idx="0">
                  <c:v>Tucumán Turismo</c:v>
                </c:pt>
              </c:strCache>
            </c:strRef>
          </c:cat>
          <c:val>
            <c:numRef>
              <c:f>Sheet1!$D$2</c:f>
              <c:numCache>
                <c:formatCode>General</c:formatCode>
                <c:ptCount val="1"/>
                <c:pt idx="0">
                  <c:v>0</c:v>
                </c:pt>
              </c:numCache>
            </c:numRef>
          </c:val>
          <c:extLst>
            <c:ext xmlns:c16="http://schemas.microsoft.com/office/drawing/2014/chart" uri="{C3380CC4-5D6E-409C-BE32-E72D297353CC}">
              <c16:uniqueId val="{00000002-4339-4D7D-BB4E-EF63DFBE3E03}"/>
            </c:ext>
          </c:extLst>
        </c:ser>
        <c:ser>
          <c:idx val="3"/>
          <c:order val="3"/>
          <c:tx>
            <c:strRef>
              <c:f>Sheet1!$E$1</c:f>
              <c:strCache>
                <c:ptCount val="1"/>
                <c:pt idx="0">
                  <c:v>Wow</c:v>
                </c:pt>
              </c:strCache>
            </c:strRef>
          </c:tx>
          <c:spPr>
            <a:solidFill>
              <a:schemeClr val="accent4"/>
            </a:solidFill>
            <a:ln>
              <a:noFill/>
            </a:ln>
            <a:effectLst/>
          </c:spPr>
          <c:invertIfNegative val="0"/>
          <c:cat>
            <c:strRef>
              <c:f>Sheet1!$A$2</c:f>
              <c:strCache>
                <c:ptCount val="1"/>
                <c:pt idx="0">
                  <c:v>Tucumán Turismo</c:v>
                </c:pt>
              </c:strCache>
            </c:strRef>
          </c:cat>
          <c:val>
            <c:numRef>
              <c:f>Sheet1!$E$2</c:f>
              <c:numCache>
                <c:formatCode>General</c:formatCode>
                <c:ptCount val="1"/>
                <c:pt idx="0">
                  <c:v>4</c:v>
                </c:pt>
              </c:numCache>
            </c:numRef>
          </c:val>
          <c:extLst>
            <c:ext xmlns:c16="http://schemas.microsoft.com/office/drawing/2014/chart" uri="{C3380CC4-5D6E-409C-BE32-E72D297353CC}">
              <c16:uniqueId val="{00000003-4339-4D7D-BB4E-EF63DFBE3E03}"/>
            </c:ext>
          </c:extLst>
        </c:ser>
        <c:ser>
          <c:idx val="4"/>
          <c:order val="4"/>
          <c:tx>
            <c:strRef>
              <c:f>Sheet1!$F$1</c:f>
              <c:strCache>
                <c:ptCount val="1"/>
                <c:pt idx="0">
                  <c:v>Sad</c:v>
                </c:pt>
              </c:strCache>
            </c:strRef>
          </c:tx>
          <c:spPr>
            <a:solidFill>
              <a:schemeClr val="accent5"/>
            </a:solidFill>
            <a:ln>
              <a:noFill/>
            </a:ln>
            <a:effectLst/>
          </c:spPr>
          <c:invertIfNegative val="0"/>
          <c:cat>
            <c:strRef>
              <c:f>Sheet1!$A$2</c:f>
              <c:strCache>
                <c:ptCount val="1"/>
                <c:pt idx="0">
                  <c:v>Tucumán Turismo</c:v>
                </c:pt>
              </c:strCache>
            </c:strRef>
          </c:cat>
          <c:val>
            <c:numRef>
              <c:f>Sheet1!$F$2</c:f>
              <c:numCache>
                <c:formatCode>General</c:formatCode>
                <c:ptCount val="1"/>
                <c:pt idx="0">
                  <c:v>0</c:v>
                </c:pt>
              </c:numCache>
            </c:numRef>
          </c:val>
          <c:extLst>
            <c:ext xmlns:c16="http://schemas.microsoft.com/office/drawing/2014/chart" uri="{C3380CC4-5D6E-409C-BE32-E72D297353CC}">
              <c16:uniqueId val="{00000004-4339-4D7D-BB4E-EF63DFBE3E03}"/>
            </c:ext>
          </c:extLst>
        </c:ser>
        <c:ser>
          <c:idx val="5"/>
          <c:order val="5"/>
          <c:tx>
            <c:strRef>
              <c:f>Sheet1!$G$1</c:f>
              <c:strCache>
                <c:ptCount val="1"/>
                <c:pt idx="0">
                  <c:v>Angry</c:v>
                </c:pt>
              </c:strCache>
            </c:strRef>
          </c:tx>
          <c:spPr>
            <a:solidFill>
              <a:schemeClr val="accent6"/>
            </a:solidFill>
            <a:ln>
              <a:noFill/>
            </a:ln>
            <a:effectLst/>
          </c:spPr>
          <c:invertIfNegative val="0"/>
          <c:cat>
            <c:strRef>
              <c:f>Sheet1!$A$2</c:f>
              <c:strCache>
                <c:ptCount val="1"/>
                <c:pt idx="0">
                  <c:v>Tucumán Turismo</c:v>
                </c:pt>
              </c:strCache>
            </c:strRef>
          </c:cat>
          <c:val>
            <c:numRef>
              <c:f>Sheet1!$G$2</c:f>
              <c:numCache>
                <c:formatCode>General</c:formatCode>
                <c:ptCount val="1"/>
                <c:pt idx="0">
                  <c:v>1</c:v>
                </c:pt>
              </c:numCache>
            </c:numRef>
          </c:val>
          <c:extLst>
            <c:ext xmlns:c16="http://schemas.microsoft.com/office/drawing/2014/chart" uri="{C3380CC4-5D6E-409C-BE32-E72D297353CC}">
              <c16:uniqueId val="{00000005-4339-4D7D-BB4E-EF63DFBE3E03}"/>
            </c:ext>
          </c:extLst>
        </c:ser>
        <c:dLbls>
          <c:showLegendKey val="0"/>
          <c:showVal val="0"/>
          <c:showCatName val="0"/>
          <c:showSerName val="0"/>
          <c:showPercent val="0"/>
          <c:showBubbleSize val="0"/>
        </c:dLbls>
        <c:gapWidth val="150"/>
        <c:overlap val="100"/>
        <c:axId val="589292048"/>
        <c:axId val="589294344"/>
      </c:barChart>
      <c:catAx>
        <c:axId val="5892920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89294344"/>
        <c:crosses val="autoZero"/>
        <c:auto val="1"/>
        <c:lblAlgn val="ctr"/>
        <c:lblOffset val="100"/>
        <c:noMultiLvlLbl val="0"/>
      </c:catAx>
      <c:valAx>
        <c:axId val="58929434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892920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areaChart>
        <c:grouping val="percentStacked"/>
        <c:varyColors val="0"/>
        <c:ser>
          <c:idx val="0"/>
          <c:order val="0"/>
          <c:tx>
            <c:strRef>
              <c:f>Sheet1!$B$1</c:f>
              <c:strCache>
                <c:ptCount val="1"/>
                <c:pt idx="0">
                  <c:v>Negative Reactions</c:v>
                </c:pt>
              </c:strCache>
            </c:strRef>
          </c:tx>
          <c:spPr>
            <a:solidFill>
              <a:schemeClr val="accent1"/>
            </a:solidFill>
            <a:ln>
              <a:noFill/>
            </a:ln>
            <a:effectLst/>
          </c:spPr>
          <c:cat>
            <c:strRef>
              <c:f>Sheet1!$A$2:$A$31</c:f>
              <c:strCache>
                <c:ptCount val="30"/>
                <c:pt idx="0">
                  <c:v>10/11/2021</c:v>
                </c:pt>
                <c:pt idx="1">
                  <c:v>11/11/2021</c:v>
                </c:pt>
                <c:pt idx="2">
                  <c:v>12/11/2021</c:v>
                </c:pt>
                <c:pt idx="3">
                  <c:v>13/11/2021</c:v>
                </c:pt>
                <c:pt idx="4">
                  <c:v>14/11/2021</c:v>
                </c:pt>
                <c:pt idx="5">
                  <c:v>15/11/2021</c:v>
                </c:pt>
                <c:pt idx="6">
                  <c:v>16/11/2021</c:v>
                </c:pt>
                <c:pt idx="7">
                  <c:v>17/11/2021</c:v>
                </c:pt>
                <c:pt idx="8">
                  <c:v>18/11/2021</c:v>
                </c:pt>
                <c:pt idx="9">
                  <c:v>19/11/2021</c:v>
                </c:pt>
                <c:pt idx="10">
                  <c:v>20/11/2021</c:v>
                </c:pt>
                <c:pt idx="11">
                  <c:v>21/11/2021</c:v>
                </c:pt>
                <c:pt idx="12">
                  <c:v>22/11/2021</c:v>
                </c:pt>
                <c:pt idx="13">
                  <c:v>23/11/2021</c:v>
                </c:pt>
                <c:pt idx="14">
                  <c:v>24/11/2021</c:v>
                </c:pt>
                <c:pt idx="15">
                  <c:v>25/11/2021</c:v>
                </c:pt>
                <c:pt idx="16">
                  <c:v>26/11/2021</c:v>
                </c:pt>
                <c:pt idx="17">
                  <c:v>27/11/2021</c:v>
                </c:pt>
                <c:pt idx="18">
                  <c:v>28/11/2021</c:v>
                </c:pt>
                <c:pt idx="19">
                  <c:v>29/11/2021</c:v>
                </c:pt>
                <c:pt idx="20">
                  <c:v>30/11/2021</c:v>
                </c:pt>
                <c:pt idx="21">
                  <c:v>1/12/2021</c:v>
                </c:pt>
                <c:pt idx="22">
                  <c:v>2/12/2021</c:v>
                </c:pt>
                <c:pt idx="23">
                  <c:v>3/12/2021</c:v>
                </c:pt>
                <c:pt idx="24">
                  <c:v>4/12/2021</c:v>
                </c:pt>
                <c:pt idx="25">
                  <c:v>5/12/2021</c:v>
                </c:pt>
                <c:pt idx="26">
                  <c:v>6/12/2021</c:v>
                </c:pt>
                <c:pt idx="27">
                  <c:v>7/12/2021</c:v>
                </c:pt>
                <c:pt idx="28">
                  <c:v>8/12/2021</c:v>
                </c:pt>
                <c:pt idx="29">
                  <c:v>9/12/2021</c:v>
                </c:pt>
              </c:strCache>
            </c:strRef>
          </c:cat>
          <c:val>
            <c:numRef>
              <c:f>Sheet1!$B$2:$B$31</c:f>
              <c:numCache>
                <c:formatCode>General</c:formatCode>
                <c:ptCount val="30"/>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0.58479532163742698</c:v>
                </c:pt>
                <c:pt idx="23">
                  <c:v>0</c:v>
                </c:pt>
                <c:pt idx="24">
                  <c:v>0</c:v>
                </c:pt>
                <c:pt idx="25">
                  <c:v>0</c:v>
                </c:pt>
                <c:pt idx="26">
                  <c:v>0</c:v>
                </c:pt>
                <c:pt idx="27">
                  <c:v>0</c:v>
                </c:pt>
                <c:pt idx="28">
                  <c:v>0</c:v>
                </c:pt>
                <c:pt idx="29">
                  <c:v>0</c:v>
                </c:pt>
              </c:numCache>
            </c:numRef>
          </c:val>
          <c:extLst>
            <c:ext xmlns:c16="http://schemas.microsoft.com/office/drawing/2014/chart" uri="{C3380CC4-5D6E-409C-BE32-E72D297353CC}">
              <c16:uniqueId val="{00000000-3D85-4806-BAAD-0F94417920E4}"/>
            </c:ext>
          </c:extLst>
        </c:ser>
        <c:ser>
          <c:idx val="1"/>
          <c:order val="1"/>
          <c:tx>
            <c:strRef>
              <c:f>Sheet1!$C$1</c:f>
              <c:strCache>
                <c:ptCount val="1"/>
                <c:pt idx="0">
                  <c:v>Positive Reactions</c:v>
                </c:pt>
              </c:strCache>
            </c:strRef>
          </c:tx>
          <c:spPr>
            <a:solidFill>
              <a:schemeClr val="accent2"/>
            </a:solidFill>
            <a:ln>
              <a:noFill/>
            </a:ln>
            <a:effectLst/>
          </c:spPr>
          <c:cat>
            <c:strRef>
              <c:f>Sheet1!$A$2:$A$31</c:f>
              <c:strCache>
                <c:ptCount val="30"/>
                <c:pt idx="0">
                  <c:v>10/11/2021</c:v>
                </c:pt>
                <c:pt idx="1">
                  <c:v>11/11/2021</c:v>
                </c:pt>
                <c:pt idx="2">
                  <c:v>12/11/2021</c:v>
                </c:pt>
                <c:pt idx="3">
                  <c:v>13/11/2021</c:v>
                </c:pt>
                <c:pt idx="4">
                  <c:v>14/11/2021</c:v>
                </c:pt>
                <c:pt idx="5">
                  <c:v>15/11/2021</c:v>
                </c:pt>
                <c:pt idx="6">
                  <c:v>16/11/2021</c:v>
                </c:pt>
                <c:pt idx="7">
                  <c:v>17/11/2021</c:v>
                </c:pt>
                <c:pt idx="8">
                  <c:v>18/11/2021</c:v>
                </c:pt>
                <c:pt idx="9">
                  <c:v>19/11/2021</c:v>
                </c:pt>
                <c:pt idx="10">
                  <c:v>20/11/2021</c:v>
                </c:pt>
                <c:pt idx="11">
                  <c:v>21/11/2021</c:v>
                </c:pt>
                <c:pt idx="12">
                  <c:v>22/11/2021</c:v>
                </c:pt>
                <c:pt idx="13">
                  <c:v>23/11/2021</c:v>
                </c:pt>
                <c:pt idx="14">
                  <c:v>24/11/2021</c:v>
                </c:pt>
                <c:pt idx="15">
                  <c:v>25/11/2021</c:v>
                </c:pt>
                <c:pt idx="16">
                  <c:v>26/11/2021</c:v>
                </c:pt>
                <c:pt idx="17">
                  <c:v>27/11/2021</c:v>
                </c:pt>
                <c:pt idx="18">
                  <c:v>28/11/2021</c:v>
                </c:pt>
                <c:pt idx="19">
                  <c:v>29/11/2021</c:v>
                </c:pt>
                <c:pt idx="20">
                  <c:v>30/11/2021</c:v>
                </c:pt>
                <c:pt idx="21">
                  <c:v>1/12/2021</c:v>
                </c:pt>
                <c:pt idx="22">
                  <c:v>2/12/2021</c:v>
                </c:pt>
                <c:pt idx="23">
                  <c:v>3/12/2021</c:v>
                </c:pt>
                <c:pt idx="24">
                  <c:v>4/12/2021</c:v>
                </c:pt>
                <c:pt idx="25">
                  <c:v>5/12/2021</c:v>
                </c:pt>
                <c:pt idx="26">
                  <c:v>6/12/2021</c:v>
                </c:pt>
                <c:pt idx="27">
                  <c:v>7/12/2021</c:v>
                </c:pt>
                <c:pt idx="28">
                  <c:v>8/12/2021</c:v>
                </c:pt>
                <c:pt idx="29">
                  <c:v>9/12/2021</c:v>
                </c:pt>
              </c:strCache>
            </c:strRef>
          </c:cat>
          <c:val>
            <c:numRef>
              <c:f>Sheet1!$C$2:$C$31</c:f>
              <c:numCache>
                <c:formatCode>General</c:formatCode>
                <c:ptCount val="30"/>
                <c:pt idx="0">
                  <c:v>100</c:v>
                </c:pt>
                <c:pt idx="1">
                  <c:v>100</c:v>
                </c:pt>
                <c:pt idx="2">
                  <c:v>100</c:v>
                </c:pt>
                <c:pt idx="3">
                  <c:v>0</c:v>
                </c:pt>
                <c:pt idx="4">
                  <c:v>0</c:v>
                </c:pt>
                <c:pt idx="5">
                  <c:v>0</c:v>
                </c:pt>
                <c:pt idx="6">
                  <c:v>100</c:v>
                </c:pt>
                <c:pt idx="7">
                  <c:v>100</c:v>
                </c:pt>
                <c:pt idx="8">
                  <c:v>0</c:v>
                </c:pt>
                <c:pt idx="9">
                  <c:v>100</c:v>
                </c:pt>
                <c:pt idx="10">
                  <c:v>0</c:v>
                </c:pt>
                <c:pt idx="11">
                  <c:v>0</c:v>
                </c:pt>
                <c:pt idx="12">
                  <c:v>0</c:v>
                </c:pt>
                <c:pt idx="13">
                  <c:v>100</c:v>
                </c:pt>
                <c:pt idx="14">
                  <c:v>100</c:v>
                </c:pt>
                <c:pt idx="15">
                  <c:v>0</c:v>
                </c:pt>
                <c:pt idx="16">
                  <c:v>100</c:v>
                </c:pt>
                <c:pt idx="17">
                  <c:v>0</c:v>
                </c:pt>
                <c:pt idx="18">
                  <c:v>0</c:v>
                </c:pt>
                <c:pt idx="19">
                  <c:v>0</c:v>
                </c:pt>
                <c:pt idx="20">
                  <c:v>100</c:v>
                </c:pt>
                <c:pt idx="21">
                  <c:v>0</c:v>
                </c:pt>
                <c:pt idx="22">
                  <c:v>99.415204678362599</c:v>
                </c:pt>
                <c:pt idx="23">
                  <c:v>100</c:v>
                </c:pt>
                <c:pt idx="24">
                  <c:v>100</c:v>
                </c:pt>
                <c:pt idx="25">
                  <c:v>0</c:v>
                </c:pt>
                <c:pt idx="26">
                  <c:v>0</c:v>
                </c:pt>
                <c:pt idx="27">
                  <c:v>100</c:v>
                </c:pt>
                <c:pt idx="28">
                  <c:v>0</c:v>
                </c:pt>
                <c:pt idx="29">
                  <c:v>100</c:v>
                </c:pt>
              </c:numCache>
            </c:numRef>
          </c:val>
          <c:extLst>
            <c:ext xmlns:c16="http://schemas.microsoft.com/office/drawing/2014/chart" uri="{C3380CC4-5D6E-409C-BE32-E72D297353CC}">
              <c16:uniqueId val="{00000001-3D85-4806-BAAD-0F94417920E4}"/>
            </c:ext>
          </c:extLst>
        </c:ser>
        <c:dLbls>
          <c:showLegendKey val="0"/>
          <c:showVal val="0"/>
          <c:showCatName val="0"/>
          <c:showSerName val="0"/>
          <c:showPercent val="0"/>
          <c:showBubbleSize val="0"/>
        </c:dLbls>
        <c:axId val="589310744"/>
        <c:axId val="589307464"/>
      </c:areaChart>
      <c:catAx>
        <c:axId val="589310744"/>
        <c:scaling>
          <c:orientation val="minMax"/>
        </c:scaling>
        <c:delete val="0"/>
        <c:axPos val="b"/>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89307464"/>
        <c:crosses val="autoZero"/>
        <c:auto val="1"/>
        <c:lblAlgn val="ctr"/>
        <c:lblOffset val="100"/>
        <c:noMultiLvlLbl val="0"/>
      </c:catAx>
      <c:valAx>
        <c:axId val="58930746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89310744"/>
        <c:crosses val="autoZero"/>
        <c:crossBetween val="midCat"/>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zero"/>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Angry</c:v>
                </c:pt>
              </c:strCache>
            </c:strRef>
          </c:tx>
          <c:spPr>
            <a:ln w="28575" cap="rnd">
              <a:solidFill>
                <a:schemeClr val="accent1"/>
              </a:solidFill>
              <a:round/>
            </a:ln>
            <a:effectLst/>
          </c:spPr>
          <c:marker>
            <c:symbol val="none"/>
          </c:marker>
          <c:cat>
            <c:strRef>
              <c:f>Sheet1!$A$2:$A$31</c:f>
              <c:strCache>
                <c:ptCount val="30"/>
                <c:pt idx="0">
                  <c:v>10/11/2021</c:v>
                </c:pt>
                <c:pt idx="1">
                  <c:v>11/11/2021</c:v>
                </c:pt>
                <c:pt idx="2">
                  <c:v>12/11/2021</c:v>
                </c:pt>
                <c:pt idx="3">
                  <c:v>13/11/2021</c:v>
                </c:pt>
                <c:pt idx="4">
                  <c:v>14/11/2021</c:v>
                </c:pt>
                <c:pt idx="5">
                  <c:v>15/11/2021</c:v>
                </c:pt>
                <c:pt idx="6">
                  <c:v>16/11/2021</c:v>
                </c:pt>
                <c:pt idx="7">
                  <c:v>17/11/2021</c:v>
                </c:pt>
                <c:pt idx="8">
                  <c:v>18/11/2021</c:v>
                </c:pt>
                <c:pt idx="9">
                  <c:v>19/11/2021</c:v>
                </c:pt>
                <c:pt idx="10">
                  <c:v>20/11/2021</c:v>
                </c:pt>
                <c:pt idx="11">
                  <c:v>21/11/2021</c:v>
                </c:pt>
                <c:pt idx="12">
                  <c:v>22/11/2021</c:v>
                </c:pt>
                <c:pt idx="13">
                  <c:v>23/11/2021</c:v>
                </c:pt>
                <c:pt idx="14">
                  <c:v>24/11/2021</c:v>
                </c:pt>
                <c:pt idx="15">
                  <c:v>25/11/2021</c:v>
                </c:pt>
                <c:pt idx="16">
                  <c:v>26/11/2021</c:v>
                </c:pt>
                <c:pt idx="17">
                  <c:v>27/11/2021</c:v>
                </c:pt>
                <c:pt idx="18">
                  <c:v>28/11/2021</c:v>
                </c:pt>
                <c:pt idx="19">
                  <c:v>29/11/2021</c:v>
                </c:pt>
                <c:pt idx="20">
                  <c:v>30/11/2021</c:v>
                </c:pt>
                <c:pt idx="21">
                  <c:v>1/12/2021</c:v>
                </c:pt>
                <c:pt idx="22">
                  <c:v>2/12/2021</c:v>
                </c:pt>
                <c:pt idx="23">
                  <c:v>3/12/2021</c:v>
                </c:pt>
                <c:pt idx="24">
                  <c:v>4/12/2021</c:v>
                </c:pt>
                <c:pt idx="25">
                  <c:v>5/12/2021</c:v>
                </c:pt>
                <c:pt idx="26">
                  <c:v>6/12/2021</c:v>
                </c:pt>
                <c:pt idx="27">
                  <c:v>7/12/2021</c:v>
                </c:pt>
                <c:pt idx="28">
                  <c:v>8/12/2021</c:v>
                </c:pt>
                <c:pt idx="29">
                  <c:v>9/12/2021</c:v>
                </c:pt>
              </c:strCache>
            </c:strRef>
          </c:cat>
          <c:val>
            <c:numRef>
              <c:f>Sheet1!$B$2:$B$31</c:f>
              <c:numCache>
                <c:formatCode>General</c:formatCode>
                <c:ptCount val="30"/>
                <c:pt idx="0">
                  <c:v>0</c:v>
                </c:pt>
                <c:pt idx="1">
                  <c:v>0</c:v>
                </c:pt>
                <c:pt idx="2">
                  <c:v>0</c:v>
                </c:pt>
                <c:pt idx="6">
                  <c:v>0</c:v>
                </c:pt>
                <c:pt idx="7">
                  <c:v>0</c:v>
                </c:pt>
                <c:pt idx="9">
                  <c:v>0</c:v>
                </c:pt>
                <c:pt idx="13">
                  <c:v>0</c:v>
                </c:pt>
                <c:pt idx="14">
                  <c:v>0</c:v>
                </c:pt>
                <c:pt idx="16">
                  <c:v>0</c:v>
                </c:pt>
                <c:pt idx="20">
                  <c:v>0</c:v>
                </c:pt>
                <c:pt idx="22">
                  <c:v>0.58479999999999999</c:v>
                </c:pt>
                <c:pt idx="23">
                  <c:v>0</c:v>
                </c:pt>
                <c:pt idx="24">
                  <c:v>0</c:v>
                </c:pt>
                <c:pt idx="27">
                  <c:v>0</c:v>
                </c:pt>
                <c:pt idx="29">
                  <c:v>0</c:v>
                </c:pt>
              </c:numCache>
            </c:numRef>
          </c:val>
          <c:smooth val="0"/>
          <c:extLst>
            <c:ext xmlns:c16="http://schemas.microsoft.com/office/drawing/2014/chart" uri="{C3380CC4-5D6E-409C-BE32-E72D297353CC}">
              <c16:uniqueId val="{00000000-1C18-4C74-A21D-E72A2B97FF34}"/>
            </c:ext>
          </c:extLst>
        </c:ser>
        <c:ser>
          <c:idx val="1"/>
          <c:order val="1"/>
          <c:tx>
            <c:strRef>
              <c:f>Sheet1!$C$1</c:f>
              <c:strCache>
                <c:ptCount val="1"/>
                <c:pt idx="0">
                  <c:v>Haha</c:v>
                </c:pt>
              </c:strCache>
            </c:strRef>
          </c:tx>
          <c:spPr>
            <a:ln w="28575" cap="rnd">
              <a:solidFill>
                <a:schemeClr val="accent2"/>
              </a:solidFill>
              <a:round/>
            </a:ln>
            <a:effectLst/>
          </c:spPr>
          <c:marker>
            <c:symbol val="none"/>
          </c:marker>
          <c:cat>
            <c:strRef>
              <c:f>Sheet1!$A$2:$A$31</c:f>
              <c:strCache>
                <c:ptCount val="30"/>
                <c:pt idx="0">
                  <c:v>10/11/2021</c:v>
                </c:pt>
                <c:pt idx="1">
                  <c:v>11/11/2021</c:v>
                </c:pt>
                <c:pt idx="2">
                  <c:v>12/11/2021</c:v>
                </c:pt>
                <c:pt idx="3">
                  <c:v>13/11/2021</c:v>
                </c:pt>
                <c:pt idx="4">
                  <c:v>14/11/2021</c:v>
                </c:pt>
                <c:pt idx="5">
                  <c:v>15/11/2021</c:v>
                </c:pt>
                <c:pt idx="6">
                  <c:v>16/11/2021</c:v>
                </c:pt>
                <c:pt idx="7">
                  <c:v>17/11/2021</c:v>
                </c:pt>
                <c:pt idx="8">
                  <c:v>18/11/2021</c:v>
                </c:pt>
                <c:pt idx="9">
                  <c:v>19/11/2021</c:v>
                </c:pt>
                <c:pt idx="10">
                  <c:v>20/11/2021</c:v>
                </c:pt>
                <c:pt idx="11">
                  <c:v>21/11/2021</c:v>
                </c:pt>
                <c:pt idx="12">
                  <c:v>22/11/2021</c:v>
                </c:pt>
                <c:pt idx="13">
                  <c:v>23/11/2021</c:v>
                </c:pt>
                <c:pt idx="14">
                  <c:v>24/11/2021</c:v>
                </c:pt>
                <c:pt idx="15">
                  <c:v>25/11/2021</c:v>
                </c:pt>
                <c:pt idx="16">
                  <c:v>26/11/2021</c:v>
                </c:pt>
                <c:pt idx="17">
                  <c:v>27/11/2021</c:v>
                </c:pt>
                <c:pt idx="18">
                  <c:v>28/11/2021</c:v>
                </c:pt>
                <c:pt idx="19">
                  <c:v>29/11/2021</c:v>
                </c:pt>
                <c:pt idx="20">
                  <c:v>30/11/2021</c:v>
                </c:pt>
                <c:pt idx="21">
                  <c:v>1/12/2021</c:v>
                </c:pt>
                <c:pt idx="22">
                  <c:v>2/12/2021</c:v>
                </c:pt>
                <c:pt idx="23">
                  <c:v>3/12/2021</c:v>
                </c:pt>
                <c:pt idx="24">
                  <c:v>4/12/2021</c:v>
                </c:pt>
                <c:pt idx="25">
                  <c:v>5/12/2021</c:v>
                </c:pt>
                <c:pt idx="26">
                  <c:v>6/12/2021</c:v>
                </c:pt>
                <c:pt idx="27">
                  <c:v>7/12/2021</c:v>
                </c:pt>
                <c:pt idx="28">
                  <c:v>8/12/2021</c:v>
                </c:pt>
                <c:pt idx="29">
                  <c:v>9/12/2021</c:v>
                </c:pt>
              </c:strCache>
            </c:strRef>
          </c:cat>
          <c:val>
            <c:numRef>
              <c:f>Sheet1!$C$2:$C$31</c:f>
              <c:numCache>
                <c:formatCode>General</c:formatCode>
                <c:ptCount val="30"/>
                <c:pt idx="0">
                  <c:v>0</c:v>
                </c:pt>
                <c:pt idx="1">
                  <c:v>0</c:v>
                </c:pt>
                <c:pt idx="2">
                  <c:v>0</c:v>
                </c:pt>
                <c:pt idx="6">
                  <c:v>0</c:v>
                </c:pt>
                <c:pt idx="7">
                  <c:v>0</c:v>
                </c:pt>
                <c:pt idx="9">
                  <c:v>0</c:v>
                </c:pt>
                <c:pt idx="13">
                  <c:v>0</c:v>
                </c:pt>
                <c:pt idx="14">
                  <c:v>0</c:v>
                </c:pt>
                <c:pt idx="16">
                  <c:v>0</c:v>
                </c:pt>
                <c:pt idx="20">
                  <c:v>0</c:v>
                </c:pt>
                <c:pt idx="22">
                  <c:v>0</c:v>
                </c:pt>
                <c:pt idx="23">
                  <c:v>0</c:v>
                </c:pt>
                <c:pt idx="24">
                  <c:v>0</c:v>
                </c:pt>
                <c:pt idx="27">
                  <c:v>0</c:v>
                </c:pt>
                <c:pt idx="29">
                  <c:v>0</c:v>
                </c:pt>
              </c:numCache>
            </c:numRef>
          </c:val>
          <c:smooth val="0"/>
          <c:extLst>
            <c:ext xmlns:c16="http://schemas.microsoft.com/office/drawing/2014/chart" uri="{C3380CC4-5D6E-409C-BE32-E72D297353CC}">
              <c16:uniqueId val="{00000001-1C18-4C74-A21D-E72A2B97FF34}"/>
            </c:ext>
          </c:extLst>
        </c:ser>
        <c:ser>
          <c:idx val="2"/>
          <c:order val="2"/>
          <c:tx>
            <c:strRef>
              <c:f>Sheet1!$D$1</c:f>
              <c:strCache>
                <c:ptCount val="1"/>
                <c:pt idx="0">
                  <c:v>Like</c:v>
                </c:pt>
              </c:strCache>
            </c:strRef>
          </c:tx>
          <c:spPr>
            <a:ln w="28575" cap="rnd">
              <a:solidFill>
                <a:schemeClr val="accent3"/>
              </a:solidFill>
              <a:round/>
            </a:ln>
            <a:effectLst/>
          </c:spPr>
          <c:marker>
            <c:symbol val="none"/>
          </c:marker>
          <c:cat>
            <c:strRef>
              <c:f>Sheet1!$A$2:$A$31</c:f>
              <c:strCache>
                <c:ptCount val="30"/>
                <c:pt idx="0">
                  <c:v>10/11/2021</c:v>
                </c:pt>
                <c:pt idx="1">
                  <c:v>11/11/2021</c:v>
                </c:pt>
                <c:pt idx="2">
                  <c:v>12/11/2021</c:v>
                </c:pt>
                <c:pt idx="3">
                  <c:v>13/11/2021</c:v>
                </c:pt>
                <c:pt idx="4">
                  <c:v>14/11/2021</c:v>
                </c:pt>
                <c:pt idx="5">
                  <c:v>15/11/2021</c:v>
                </c:pt>
                <c:pt idx="6">
                  <c:v>16/11/2021</c:v>
                </c:pt>
                <c:pt idx="7">
                  <c:v>17/11/2021</c:v>
                </c:pt>
                <c:pt idx="8">
                  <c:v>18/11/2021</c:v>
                </c:pt>
                <c:pt idx="9">
                  <c:v>19/11/2021</c:v>
                </c:pt>
                <c:pt idx="10">
                  <c:v>20/11/2021</c:v>
                </c:pt>
                <c:pt idx="11">
                  <c:v>21/11/2021</c:v>
                </c:pt>
                <c:pt idx="12">
                  <c:v>22/11/2021</c:v>
                </c:pt>
                <c:pt idx="13">
                  <c:v>23/11/2021</c:v>
                </c:pt>
                <c:pt idx="14">
                  <c:v>24/11/2021</c:v>
                </c:pt>
                <c:pt idx="15">
                  <c:v>25/11/2021</c:v>
                </c:pt>
                <c:pt idx="16">
                  <c:v>26/11/2021</c:v>
                </c:pt>
                <c:pt idx="17">
                  <c:v>27/11/2021</c:v>
                </c:pt>
                <c:pt idx="18">
                  <c:v>28/11/2021</c:v>
                </c:pt>
                <c:pt idx="19">
                  <c:v>29/11/2021</c:v>
                </c:pt>
                <c:pt idx="20">
                  <c:v>30/11/2021</c:v>
                </c:pt>
                <c:pt idx="21">
                  <c:v>1/12/2021</c:v>
                </c:pt>
                <c:pt idx="22">
                  <c:v>2/12/2021</c:v>
                </c:pt>
                <c:pt idx="23">
                  <c:v>3/12/2021</c:v>
                </c:pt>
                <c:pt idx="24">
                  <c:v>4/12/2021</c:v>
                </c:pt>
                <c:pt idx="25">
                  <c:v>5/12/2021</c:v>
                </c:pt>
                <c:pt idx="26">
                  <c:v>6/12/2021</c:v>
                </c:pt>
                <c:pt idx="27">
                  <c:v>7/12/2021</c:v>
                </c:pt>
                <c:pt idx="28">
                  <c:v>8/12/2021</c:v>
                </c:pt>
                <c:pt idx="29">
                  <c:v>9/12/2021</c:v>
                </c:pt>
              </c:strCache>
            </c:strRef>
          </c:cat>
          <c:val>
            <c:numRef>
              <c:f>Sheet1!$D$2:$D$31</c:f>
              <c:numCache>
                <c:formatCode>General</c:formatCode>
                <c:ptCount val="30"/>
                <c:pt idx="0">
                  <c:v>69.014099999999999</c:v>
                </c:pt>
                <c:pt idx="1">
                  <c:v>87.2</c:v>
                </c:pt>
                <c:pt idx="2">
                  <c:v>69.613299999999995</c:v>
                </c:pt>
                <c:pt idx="6">
                  <c:v>74.074100000000001</c:v>
                </c:pt>
                <c:pt idx="7">
                  <c:v>79.012299999999996</c:v>
                </c:pt>
                <c:pt idx="9">
                  <c:v>75.177300000000002</c:v>
                </c:pt>
                <c:pt idx="13">
                  <c:v>81.944400000000002</c:v>
                </c:pt>
                <c:pt idx="14">
                  <c:v>77.536199999999994</c:v>
                </c:pt>
                <c:pt idx="16">
                  <c:v>84.868399999999994</c:v>
                </c:pt>
                <c:pt idx="20">
                  <c:v>73.684200000000004</c:v>
                </c:pt>
                <c:pt idx="22">
                  <c:v>77.777799999999999</c:v>
                </c:pt>
                <c:pt idx="23">
                  <c:v>80</c:v>
                </c:pt>
                <c:pt idx="24">
                  <c:v>79.069800000000001</c:v>
                </c:pt>
                <c:pt idx="27">
                  <c:v>89.763800000000003</c:v>
                </c:pt>
                <c:pt idx="29">
                  <c:v>76.388900000000007</c:v>
                </c:pt>
              </c:numCache>
            </c:numRef>
          </c:val>
          <c:smooth val="0"/>
          <c:extLst>
            <c:ext xmlns:c16="http://schemas.microsoft.com/office/drawing/2014/chart" uri="{C3380CC4-5D6E-409C-BE32-E72D297353CC}">
              <c16:uniqueId val="{00000002-1C18-4C74-A21D-E72A2B97FF34}"/>
            </c:ext>
          </c:extLst>
        </c:ser>
        <c:ser>
          <c:idx val="3"/>
          <c:order val="3"/>
          <c:tx>
            <c:strRef>
              <c:f>Sheet1!$E$1</c:f>
              <c:strCache>
                <c:ptCount val="1"/>
                <c:pt idx="0">
                  <c:v>Love</c:v>
                </c:pt>
              </c:strCache>
            </c:strRef>
          </c:tx>
          <c:spPr>
            <a:ln w="28575" cap="rnd">
              <a:solidFill>
                <a:schemeClr val="accent4"/>
              </a:solidFill>
              <a:round/>
            </a:ln>
            <a:effectLst/>
          </c:spPr>
          <c:marker>
            <c:symbol val="none"/>
          </c:marker>
          <c:cat>
            <c:strRef>
              <c:f>Sheet1!$A$2:$A$31</c:f>
              <c:strCache>
                <c:ptCount val="30"/>
                <c:pt idx="0">
                  <c:v>10/11/2021</c:v>
                </c:pt>
                <c:pt idx="1">
                  <c:v>11/11/2021</c:v>
                </c:pt>
                <c:pt idx="2">
                  <c:v>12/11/2021</c:v>
                </c:pt>
                <c:pt idx="3">
                  <c:v>13/11/2021</c:v>
                </c:pt>
                <c:pt idx="4">
                  <c:v>14/11/2021</c:v>
                </c:pt>
                <c:pt idx="5">
                  <c:v>15/11/2021</c:v>
                </c:pt>
                <c:pt idx="6">
                  <c:v>16/11/2021</c:v>
                </c:pt>
                <c:pt idx="7">
                  <c:v>17/11/2021</c:v>
                </c:pt>
                <c:pt idx="8">
                  <c:v>18/11/2021</c:v>
                </c:pt>
                <c:pt idx="9">
                  <c:v>19/11/2021</c:v>
                </c:pt>
                <c:pt idx="10">
                  <c:v>20/11/2021</c:v>
                </c:pt>
                <c:pt idx="11">
                  <c:v>21/11/2021</c:v>
                </c:pt>
                <c:pt idx="12">
                  <c:v>22/11/2021</c:v>
                </c:pt>
                <c:pt idx="13">
                  <c:v>23/11/2021</c:v>
                </c:pt>
                <c:pt idx="14">
                  <c:v>24/11/2021</c:v>
                </c:pt>
                <c:pt idx="15">
                  <c:v>25/11/2021</c:v>
                </c:pt>
                <c:pt idx="16">
                  <c:v>26/11/2021</c:v>
                </c:pt>
                <c:pt idx="17">
                  <c:v>27/11/2021</c:v>
                </c:pt>
                <c:pt idx="18">
                  <c:v>28/11/2021</c:v>
                </c:pt>
                <c:pt idx="19">
                  <c:v>29/11/2021</c:v>
                </c:pt>
                <c:pt idx="20">
                  <c:v>30/11/2021</c:v>
                </c:pt>
                <c:pt idx="21">
                  <c:v>1/12/2021</c:v>
                </c:pt>
                <c:pt idx="22">
                  <c:v>2/12/2021</c:v>
                </c:pt>
                <c:pt idx="23">
                  <c:v>3/12/2021</c:v>
                </c:pt>
                <c:pt idx="24">
                  <c:v>4/12/2021</c:v>
                </c:pt>
                <c:pt idx="25">
                  <c:v>5/12/2021</c:v>
                </c:pt>
                <c:pt idx="26">
                  <c:v>6/12/2021</c:v>
                </c:pt>
                <c:pt idx="27">
                  <c:v>7/12/2021</c:v>
                </c:pt>
                <c:pt idx="28">
                  <c:v>8/12/2021</c:v>
                </c:pt>
                <c:pt idx="29">
                  <c:v>9/12/2021</c:v>
                </c:pt>
              </c:strCache>
            </c:strRef>
          </c:cat>
          <c:val>
            <c:numRef>
              <c:f>Sheet1!$E$2:$E$31</c:f>
              <c:numCache>
                <c:formatCode>General</c:formatCode>
                <c:ptCount val="30"/>
                <c:pt idx="0">
                  <c:v>30.985900000000001</c:v>
                </c:pt>
                <c:pt idx="1">
                  <c:v>12.8</c:v>
                </c:pt>
                <c:pt idx="2">
                  <c:v>30.386700000000001</c:v>
                </c:pt>
                <c:pt idx="6">
                  <c:v>25.925899999999999</c:v>
                </c:pt>
                <c:pt idx="7">
                  <c:v>20.3704</c:v>
                </c:pt>
                <c:pt idx="9">
                  <c:v>24.822700000000001</c:v>
                </c:pt>
                <c:pt idx="13">
                  <c:v>18.055599999999998</c:v>
                </c:pt>
                <c:pt idx="14">
                  <c:v>22.463799999999999</c:v>
                </c:pt>
                <c:pt idx="16">
                  <c:v>13.815799999999999</c:v>
                </c:pt>
                <c:pt idx="20">
                  <c:v>26.315799999999999</c:v>
                </c:pt>
                <c:pt idx="22">
                  <c:v>21.052600000000002</c:v>
                </c:pt>
                <c:pt idx="23">
                  <c:v>20</c:v>
                </c:pt>
                <c:pt idx="24">
                  <c:v>20.930199999999999</c:v>
                </c:pt>
                <c:pt idx="27">
                  <c:v>10.2362</c:v>
                </c:pt>
                <c:pt idx="29">
                  <c:v>23.6111</c:v>
                </c:pt>
              </c:numCache>
            </c:numRef>
          </c:val>
          <c:smooth val="0"/>
          <c:extLst>
            <c:ext xmlns:c16="http://schemas.microsoft.com/office/drawing/2014/chart" uri="{C3380CC4-5D6E-409C-BE32-E72D297353CC}">
              <c16:uniqueId val="{00000003-1C18-4C74-A21D-E72A2B97FF34}"/>
            </c:ext>
          </c:extLst>
        </c:ser>
        <c:ser>
          <c:idx val="4"/>
          <c:order val="4"/>
          <c:tx>
            <c:strRef>
              <c:f>Sheet1!$F$1</c:f>
              <c:strCache>
                <c:ptCount val="1"/>
                <c:pt idx="0">
                  <c:v>Sad</c:v>
                </c:pt>
              </c:strCache>
            </c:strRef>
          </c:tx>
          <c:spPr>
            <a:ln w="28575" cap="rnd">
              <a:solidFill>
                <a:schemeClr val="accent5"/>
              </a:solidFill>
              <a:round/>
            </a:ln>
            <a:effectLst/>
          </c:spPr>
          <c:marker>
            <c:symbol val="none"/>
          </c:marker>
          <c:cat>
            <c:strRef>
              <c:f>Sheet1!$A$2:$A$31</c:f>
              <c:strCache>
                <c:ptCount val="30"/>
                <c:pt idx="0">
                  <c:v>10/11/2021</c:v>
                </c:pt>
                <c:pt idx="1">
                  <c:v>11/11/2021</c:v>
                </c:pt>
                <c:pt idx="2">
                  <c:v>12/11/2021</c:v>
                </c:pt>
                <c:pt idx="3">
                  <c:v>13/11/2021</c:v>
                </c:pt>
                <c:pt idx="4">
                  <c:v>14/11/2021</c:v>
                </c:pt>
                <c:pt idx="5">
                  <c:v>15/11/2021</c:v>
                </c:pt>
                <c:pt idx="6">
                  <c:v>16/11/2021</c:v>
                </c:pt>
                <c:pt idx="7">
                  <c:v>17/11/2021</c:v>
                </c:pt>
                <c:pt idx="8">
                  <c:v>18/11/2021</c:v>
                </c:pt>
                <c:pt idx="9">
                  <c:v>19/11/2021</c:v>
                </c:pt>
                <c:pt idx="10">
                  <c:v>20/11/2021</c:v>
                </c:pt>
                <c:pt idx="11">
                  <c:v>21/11/2021</c:v>
                </c:pt>
                <c:pt idx="12">
                  <c:v>22/11/2021</c:v>
                </c:pt>
                <c:pt idx="13">
                  <c:v>23/11/2021</c:v>
                </c:pt>
                <c:pt idx="14">
                  <c:v>24/11/2021</c:v>
                </c:pt>
                <c:pt idx="15">
                  <c:v>25/11/2021</c:v>
                </c:pt>
                <c:pt idx="16">
                  <c:v>26/11/2021</c:v>
                </c:pt>
                <c:pt idx="17">
                  <c:v>27/11/2021</c:v>
                </c:pt>
                <c:pt idx="18">
                  <c:v>28/11/2021</c:v>
                </c:pt>
                <c:pt idx="19">
                  <c:v>29/11/2021</c:v>
                </c:pt>
                <c:pt idx="20">
                  <c:v>30/11/2021</c:v>
                </c:pt>
                <c:pt idx="21">
                  <c:v>1/12/2021</c:v>
                </c:pt>
                <c:pt idx="22">
                  <c:v>2/12/2021</c:v>
                </c:pt>
                <c:pt idx="23">
                  <c:v>3/12/2021</c:v>
                </c:pt>
                <c:pt idx="24">
                  <c:v>4/12/2021</c:v>
                </c:pt>
                <c:pt idx="25">
                  <c:v>5/12/2021</c:v>
                </c:pt>
                <c:pt idx="26">
                  <c:v>6/12/2021</c:v>
                </c:pt>
                <c:pt idx="27">
                  <c:v>7/12/2021</c:v>
                </c:pt>
                <c:pt idx="28">
                  <c:v>8/12/2021</c:v>
                </c:pt>
                <c:pt idx="29">
                  <c:v>9/12/2021</c:v>
                </c:pt>
              </c:strCache>
            </c:strRef>
          </c:cat>
          <c:val>
            <c:numRef>
              <c:f>Sheet1!$F$2:$F$31</c:f>
              <c:numCache>
                <c:formatCode>General</c:formatCode>
                <c:ptCount val="30"/>
                <c:pt idx="0">
                  <c:v>0</c:v>
                </c:pt>
                <c:pt idx="1">
                  <c:v>0</c:v>
                </c:pt>
                <c:pt idx="2">
                  <c:v>0</c:v>
                </c:pt>
                <c:pt idx="6">
                  <c:v>0</c:v>
                </c:pt>
                <c:pt idx="7">
                  <c:v>0</c:v>
                </c:pt>
                <c:pt idx="9">
                  <c:v>0</c:v>
                </c:pt>
                <c:pt idx="13">
                  <c:v>0</c:v>
                </c:pt>
                <c:pt idx="14">
                  <c:v>0</c:v>
                </c:pt>
                <c:pt idx="16">
                  <c:v>0</c:v>
                </c:pt>
                <c:pt idx="20">
                  <c:v>0</c:v>
                </c:pt>
                <c:pt idx="22">
                  <c:v>0</c:v>
                </c:pt>
                <c:pt idx="23">
                  <c:v>0</c:v>
                </c:pt>
                <c:pt idx="24">
                  <c:v>0</c:v>
                </c:pt>
                <c:pt idx="27">
                  <c:v>0</c:v>
                </c:pt>
                <c:pt idx="29">
                  <c:v>0</c:v>
                </c:pt>
              </c:numCache>
            </c:numRef>
          </c:val>
          <c:smooth val="0"/>
          <c:extLst>
            <c:ext xmlns:c16="http://schemas.microsoft.com/office/drawing/2014/chart" uri="{C3380CC4-5D6E-409C-BE32-E72D297353CC}">
              <c16:uniqueId val="{00000004-1C18-4C74-A21D-E72A2B97FF34}"/>
            </c:ext>
          </c:extLst>
        </c:ser>
        <c:ser>
          <c:idx val="5"/>
          <c:order val="5"/>
          <c:tx>
            <c:strRef>
              <c:f>Sheet1!$G$1</c:f>
              <c:strCache>
                <c:ptCount val="1"/>
                <c:pt idx="0">
                  <c:v>Wow</c:v>
                </c:pt>
              </c:strCache>
            </c:strRef>
          </c:tx>
          <c:spPr>
            <a:ln w="28575" cap="rnd">
              <a:solidFill>
                <a:schemeClr val="accent6"/>
              </a:solidFill>
              <a:round/>
            </a:ln>
            <a:effectLst/>
          </c:spPr>
          <c:marker>
            <c:symbol val="none"/>
          </c:marker>
          <c:cat>
            <c:strRef>
              <c:f>Sheet1!$A$2:$A$31</c:f>
              <c:strCache>
                <c:ptCount val="30"/>
                <c:pt idx="0">
                  <c:v>10/11/2021</c:v>
                </c:pt>
                <c:pt idx="1">
                  <c:v>11/11/2021</c:v>
                </c:pt>
                <c:pt idx="2">
                  <c:v>12/11/2021</c:v>
                </c:pt>
                <c:pt idx="3">
                  <c:v>13/11/2021</c:v>
                </c:pt>
                <c:pt idx="4">
                  <c:v>14/11/2021</c:v>
                </c:pt>
                <c:pt idx="5">
                  <c:v>15/11/2021</c:v>
                </c:pt>
                <c:pt idx="6">
                  <c:v>16/11/2021</c:v>
                </c:pt>
                <c:pt idx="7">
                  <c:v>17/11/2021</c:v>
                </c:pt>
                <c:pt idx="8">
                  <c:v>18/11/2021</c:v>
                </c:pt>
                <c:pt idx="9">
                  <c:v>19/11/2021</c:v>
                </c:pt>
                <c:pt idx="10">
                  <c:v>20/11/2021</c:v>
                </c:pt>
                <c:pt idx="11">
                  <c:v>21/11/2021</c:v>
                </c:pt>
                <c:pt idx="12">
                  <c:v>22/11/2021</c:v>
                </c:pt>
                <c:pt idx="13">
                  <c:v>23/11/2021</c:v>
                </c:pt>
                <c:pt idx="14">
                  <c:v>24/11/2021</c:v>
                </c:pt>
                <c:pt idx="15">
                  <c:v>25/11/2021</c:v>
                </c:pt>
                <c:pt idx="16">
                  <c:v>26/11/2021</c:v>
                </c:pt>
                <c:pt idx="17">
                  <c:v>27/11/2021</c:v>
                </c:pt>
                <c:pt idx="18">
                  <c:v>28/11/2021</c:v>
                </c:pt>
                <c:pt idx="19">
                  <c:v>29/11/2021</c:v>
                </c:pt>
                <c:pt idx="20">
                  <c:v>30/11/2021</c:v>
                </c:pt>
                <c:pt idx="21">
                  <c:v>1/12/2021</c:v>
                </c:pt>
                <c:pt idx="22">
                  <c:v>2/12/2021</c:v>
                </c:pt>
                <c:pt idx="23">
                  <c:v>3/12/2021</c:v>
                </c:pt>
                <c:pt idx="24">
                  <c:v>4/12/2021</c:v>
                </c:pt>
                <c:pt idx="25">
                  <c:v>5/12/2021</c:v>
                </c:pt>
                <c:pt idx="26">
                  <c:v>6/12/2021</c:v>
                </c:pt>
                <c:pt idx="27">
                  <c:v>7/12/2021</c:v>
                </c:pt>
                <c:pt idx="28">
                  <c:v>8/12/2021</c:v>
                </c:pt>
                <c:pt idx="29">
                  <c:v>9/12/2021</c:v>
                </c:pt>
              </c:strCache>
            </c:strRef>
          </c:cat>
          <c:val>
            <c:numRef>
              <c:f>Sheet1!$G$2:$G$31</c:f>
              <c:numCache>
                <c:formatCode>General</c:formatCode>
                <c:ptCount val="30"/>
                <c:pt idx="0">
                  <c:v>0</c:v>
                </c:pt>
                <c:pt idx="1">
                  <c:v>0</c:v>
                </c:pt>
                <c:pt idx="2">
                  <c:v>0</c:v>
                </c:pt>
                <c:pt idx="6">
                  <c:v>0</c:v>
                </c:pt>
                <c:pt idx="7">
                  <c:v>0.61729999999999996</c:v>
                </c:pt>
                <c:pt idx="9">
                  <c:v>0</c:v>
                </c:pt>
                <c:pt idx="13">
                  <c:v>0</c:v>
                </c:pt>
                <c:pt idx="14">
                  <c:v>0</c:v>
                </c:pt>
                <c:pt idx="16">
                  <c:v>1.3158000000000001</c:v>
                </c:pt>
                <c:pt idx="20">
                  <c:v>0</c:v>
                </c:pt>
                <c:pt idx="22">
                  <c:v>0.58479999999999999</c:v>
                </c:pt>
                <c:pt idx="23">
                  <c:v>0</c:v>
                </c:pt>
                <c:pt idx="24">
                  <c:v>0</c:v>
                </c:pt>
                <c:pt idx="27">
                  <c:v>0</c:v>
                </c:pt>
                <c:pt idx="29">
                  <c:v>0</c:v>
                </c:pt>
              </c:numCache>
            </c:numRef>
          </c:val>
          <c:smooth val="0"/>
          <c:extLst>
            <c:ext xmlns:c16="http://schemas.microsoft.com/office/drawing/2014/chart" uri="{C3380CC4-5D6E-409C-BE32-E72D297353CC}">
              <c16:uniqueId val="{00000005-1C18-4C74-A21D-E72A2B97FF34}"/>
            </c:ext>
          </c:extLst>
        </c:ser>
        <c:dLbls>
          <c:showLegendKey val="0"/>
          <c:showVal val="0"/>
          <c:showCatName val="0"/>
          <c:showSerName val="0"/>
          <c:showPercent val="0"/>
          <c:showBubbleSize val="0"/>
        </c:dLbls>
        <c:smooth val="0"/>
        <c:axId val="589307792"/>
        <c:axId val="589307136"/>
      </c:lineChart>
      <c:catAx>
        <c:axId val="5893077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89307136"/>
        <c:crosses val="autoZero"/>
        <c:auto val="1"/>
        <c:lblAlgn val="ctr"/>
        <c:lblOffset val="100"/>
        <c:noMultiLvlLbl val="0"/>
      </c:catAx>
      <c:valAx>
        <c:axId val="5893071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893077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Tucumán Turismo</c:v>
                </c:pt>
              </c:strCache>
            </c:strRef>
          </c:tx>
          <c:spPr>
            <a:solidFill>
              <a:schemeClr val="accent1"/>
            </a:solidFill>
            <a:ln>
              <a:noFill/>
            </a:ln>
            <a:effectLst/>
          </c:spPr>
          <c:invertIfNegative val="0"/>
          <c:cat>
            <c:strRef>
              <c:f>Sheet1!$A$2:$A$5</c:f>
              <c:strCache>
                <c:ptCount val="4"/>
                <c:pt idx="0">
                  <c:v>Album</c:v>
                </c:pt>
                <c:pt idx="1">
                  <c:v>Link</c:v>
                </c:pt>
                <c:pt idx="2">
                  <c:v>Photo</c:v>
                </c:pt>
                <c:pt idx="3">
                  <c:v>Video</c:v>
                </c:pt>
              </c:strCache>
            </c:strRef>
          </c:cat>
          <c:val>
            <c:numRef>
              <c:f>Sheet1!$B$2:$B$5</c:f>
              <c:numCache>
                <c:formatCode>General</c:formatCode>
                <c:ptCount val="4"/>
                <c:pt idx="0">
                  <c:v>183</c:v>
                </c:pt>
                <c:pt idx="1">
                  <c:v>457</c:v>
                </c:pt>
                <c:pt idx="2">
                  <c:v>98</c:v>
                </c:pt>
                <c:pt idx="3">
                  <c:v>75</c:v>
                </c:pt>
              </c:numCache>
            </c:numRef>
          </c:val>
          <c:extLst>
            <c:ext xmlns:c16="http://schemas.microsoft.com/office/drawing/2014/chart" uri="{C3380CC4-5D6E-409C-BE32-E72D297353CC}">
              <c16:uniqueId val="{00000000-0001-4CBE-BFBD-6128A22AB6D3}"/>
            </c:ext>
          </c:extLst>
        </c:ser>
        <c:dLbls>
          <c:showLegendKey val="0"/>
          <c:showVal val="0"/>
          <c:showCatName val="0"/>
          <c:showSerName val="0"/>
          <c:showPercent val="0"/>
          <c:showBubbleSize val="0"/>
        </c:dLbls>
        <c:gapWidth val="219"/>
        <c:overlap val="-27"/>
        <c:axId val="589309760"/>
        <c:axId val="589301560"/>
      </c:barChart>
      <c:catAx>
        <c:axId val="5893097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89301560"/>
        <c:crosses val="autoZero"/>
        <c:auto val="1"/>
        <c:lblAlgn val="ctr"/>
        <c:lblOffset val="100"/>
        <c:noMultiLvlLbl val="0"/>
      </c:catAx>
      <c:valAx>
        <c:axId val="5893015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893097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Video</c:v>
                </c:pt>
              </c:strCache>
            </c:strRef>
          </c:tx>
          <c:spPr>
            <a:solidFill>
              <a:schemeClr val="accent1"/>
            </a:solidFill>
            <a:ln>
              <a:noFill/>
            </a:ln>
            <a:effectLst/>
          </c:spPr>
          <c:invertIfNegative val="0"/>
          <c:cat>
            <c:strRef>
              <c:f>Sheet1!$A$2</c:f>
              <c:strCache>
                <c:ptCount val="1"/>
                <c:pt idx="0">
                  <c:v>Tucumán Turismo</c:v>
                </c:pt>
              </c:strCache>
            </c:strRef>
          </c:cat>
          <c:val>
            <c:numRef>
              <c:f>Sheet1!$B$2</c:f>
              <c:numCache>
                <c:formatCode>General</c:formatCode>
                <c:ptCount val="1"/>
                <c:pt idx="0">
                  <c:v>2</c:v>
                </c:pt>
              </c:numCache>
            </c:numRef>
          </c:val>
          <c:extLst>
            <c:ext xmlns:c16="http://schemas.microsoft.com/office/drawing/2014/chart" uri="{C3380CC4-5D6E-409C-BE32-E72D297353CC}">
              <c16:uniqueId val="{00000000-D933-45DE-A71A-41BE43324FE1}"/>
            </c:ext>
          </c:extLst>
        </c:ser>
        <c:dLbls>
          <c:showLegendKey val="0"/>
          <c:showVal val="0"/>
          <c:showCatName val="0"/>
          <c:showSerName val="0"/>
          <c:showPercent val="0"/>
          <c:showBubbleSize val="0"/>
        </c:dLbls>
        <c:gapWidth val="219"/>
        <c:overlap val="-27"/>
        <c:axId val="589313696"/>
        <c:axId val="589311400"/>
      </c:barChart>
      <c:catAx>
        <c:axId val="5893136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89311400"/>
        <c:crosses val="autoZero"/>
        <c:auto val="1"/>
        <c:lblAlgn val="ctr"/>
        <c:lblOffset val="100"/>
        <c:noMultiLvlLbl val="0"/>
      </c:catAx>
      <c:valAx>
        <c:axId val="5893114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893136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Tucumán Turismo</c:v>
                </c:pt>
              </c:strCache>
            </c:strRef>
          </c:tx>
          <c:spPr>
            <a:ln w="28575" cap="rnd">
              <a:solidFill>
                <a:schemeClr val="accent1"/>
              </a:solidFill>
              <a:round/>
            </a:ln>
            <a:effectLst/>
          </c:spPr>
          <c:marker>
            <c:symbol val="none"/>
          </c:marker>
          <c:cat>
            <c:strRef>
              <c:f>Sheet1!$A$2:$A$31</c:f>
              <c:strCache>
                <c:ptCount val="30"/>
                <c:pt idx="0">
                  <c:v>10/11/2021</c:v>
                </c:pt>
                <c:pt idx="1">
                  <c:v>11/11/2021</c:v>
                </c:pt>
                <c:pt idx="2">
                  <c:v>12/11/2021</c:v>
                </c:pt>
                <c:pt idx="3">
                  <c:v>13/11/2021</c:v>
                </c:pt>
                <c:pt idx="4">
                  <c:v>14/11/2021</c:v>
                </c:pt>
                <c:pt idx="5">
                  <c:v>15/11/2021</c:v>
                </c:pt>
                <c:pt idx="6">
                  <c:v>16/11/2021</c:v>
                </c:pt>
                <c:pt idx="7">
                  <c:v>17/11/2021</c:v>
                </c:pt>
                <c:pt idx="8">
                  <c:v>18/11/2021</c:v>
                </c:pt>
                <c:pt idx="9">
                  <c:v>19/11/2021</c:v>
                </c:pt>
                <c:pt idx="10">
                  <c:v>20/11/2021</c:v>
                </c:pt>
                <c:pt idx="11">
                  <c:v>21/11/2021</c:v>
                </c:pt>
                <c:pt idx="12">
                  <c:v>22/11/2021</c:v>
                </c:pt>
                <c:pt idx="13">
                  <c:v>23/11/2021</c:v>
                </c:pt>
                <c:pt idx="14">
                  <c:v>24/11/2021</c:v>
                </c:pt>
                <c:pt idx="15">
                  <c:v>25/11/2021</c:v>
                </c:pt>
                <c:pt idx="16">
                  <c:v>26/11/2021</c:v>
                </c:pt>
                <c:pt idx="17">
                  <c:v>27/11/2021</c:v>
                </c:pt>
                <c:pt idx="18">
                  <c:v>28/11/2021</c:v>
                </c:pt>
                <c:pt idx="19">
                  <c:v>29/11/2021</c:v>
                </c:pt>
                <c:pt idx="20">
                  <c:v>30/11/2021</c:v>
                </c:pt>
                <c:pt idx="21">
                  <c:v>1/12/2021</c:v>
                </c:pt>
                <c:pt idx="22">
                  <c:v>2/12/2021</c:v>
                </c:pt>
                <c:pt idx="23">
                  <c:v>3/12/2021</c:v>
                </c:pt>
                <c:pt idx="24">
                  <c:v>4/12/2021</c:v>
                </c:pt>
                <c:pt idx="25">
                  <c:v>5/12/2021</c:v>
                </c:pt>
                <c:pt idx="26">
                  <c:v>6/12/2021</c:v>
                </c:pt>
                <c:pt idx="27">
                  <c:v>7/12/2021</c:v>
                </c:pt>
                <c:pt idx="28">
                  <c:v>8/12/2021</c:v>
                </c:pt>
                <c:pt idx="29">
                  <c:v>9/12/2021</c:v>
                </c:pt>
              </c:strCache>
            </c:strRef>
          </c:cat>
          <c:val>
            <c:numRef>
              <c:f>Sheet1!$B$2:$B$31</c:f>
              <c:numCache>
                <c:formatCode>General</c:formatCode>
                <c:ptCount val="30"/>
                <c:pt idx="0">
                  <c:v>1</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1</c:v>
                </c:pt>
                <c:pt idx="24">
                  <c:v>0</c:v>
                </c:pt>
                <c:pt idx="25">
                  <c:v>0</c:v>
                </c:pt>
                <c:pt idx="26">
                  <c:v>0</c:v>
                </c:pt>
                <c:pt idx="27">
                  <c:v>0</c:v>
                </c:pt>
                <c:pt idx="28">
                  <c:v>0</c:v>
                </c:pt>
                <c:pt idx="29">
                  <c:v>0</c:v>
                </c:pt>
              </c:numCache>
            </c:numRef>
          </c:val>
          <c:smooth val="0"/>
          <c:extLst>
            <c:ext xmlns:c16="http://schemas.microsoft.com/office/drawing/2014/chart" uri="{C3380CC4-5D6E-409C-BE32-E72D297353CC}">
              <c16:uniqueId val="{00000000-B55E-4710-8A01-F38AF09AE0BD}"/>
            </c:ext>
          </c:extLst>
        </c:ser>
        <c:dLbls>
          <c:showLegendKey val="0"/>
          <c:showVal val="0"/>
          <c:showCatName val="0"/>
          <c:showSerName val="0"/>
          <c:showPercent val="0"/>
          <c:showBubbleSize val="0"/>
        </c:dLbls>
        <c:smooth val="0"/>
        <c:axId val="589190040"/>
        <c:axId val="589195288"/>
      </c:lineChart>
      <c:catAx>
        <c:axId val="5891900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89195288"/>
        <c:crosses val="autoZero"/>
        <c:auto val="1"/>
        <c:lblAlgn val="ctr"/>
        <c:lblOffset val="100"/>
        <c:noMultiLvlLbl val="0"/>
      </c:catAx>
      <c:valAx>
        <c:axId val="5891952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891900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7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ln w="9525" cap="flat" cmpd="sng" algn="ctr">
        <a:solidFill>
          <a:schemeClr val="tx1">
            <a:lumMod val="15000"/>
            <a:lumOff val="85000"/>
          </a:schemeClr>
        </a:solidFill>
        <a:round/>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9.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0.xml><?xml version="1.0" encoding="utf-8"?>
<cs:chartStyle xmlns:cs="http://schemas.microsoft.com/office/drawing/2012/chartStyle" xmlns:a="http://schemas.openxmlformats.org/drawingml/2006/main" id="27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ln w="9525" cap="flat" cmpd="sng" algn="ctr">
        <a:solidFill>
          <a:schemeClr val="tx1">
            <a:lumMod val="15000"/>
            <a:lumOff val="85000"/>
          </a:schemeClr>
        </a:solidFill>
        <a:round/>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1/10/2022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1/10/2022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1/10/2022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1/10/2022</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1/10/2022</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1/10/2022</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1/10/2022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1/10/2022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1/10/2022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1/10/2022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chart" Target="../charts/chart16.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chart" Target="../charts/chart17.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2" Type="http://schemas.openxmlformats.org/officeDocument/2006/relationships/chart" Target="../charts/chart18.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chart" Target="../charts/chart19.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chart" Target="../charts/chart20.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chart" Target="../charts/chart21.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chart" Target="../charts/chart22.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chart" Target="../charts/chart23.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chart" Target="../charts/chart2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6866DE-6480-4071-BB37-39222C514935}"/>
              </a:ext>
            </a:extLst>
          </p:cNvPr>
          <p:cNvSpPr>
            <a:spLocks noGrp="1"/>
          </p:cNvSpPr>
          <p:nvPr>
            <p:ph type="ctrTitle"/>
          </p:nvPr>
        </p:nvSpPr>
        <p:spPr/>
        <p:txBody>
          <a:bodyPr/>
          <a:lstStyle/>
          <a:p>
            <a:r>
              <a:rPr lang="en-US"/>
              <a:t>Sta Fe FB</a:t>
            </a:r>
          </a:p>
        </p:txBody>
      </p:sp>
      <p:sp>
        <p:nvSpPr>
          <p:cNvPr id="3" name="Subtitle 2">
            <a:extLst>
              <a:ext uri="{FF2B5EF4-FFF2-40B4-BE49-F238E27FC236}">
                <a16:creationId xmlns:a16="http://schemas.microsoft.com/office/drawing/2014/main" id="{B1B0B015-D437-4602-8061-6FB0DBA8BD77}"/>
              </a:ext>
            </a:extLst>
          </p:cNvPr>
          <p:cNvSpPr>
            <a:spLocks noGrp="1"/>
          </p:cNvSpPr>
          <p:nvPr>
            <p:ph type="subTitle" idx="1"/>
          </p:nvPr>
        </p:nvSpPr>
        <p:spPr/>
        <p:txBody>
          <a:bodyPr/>
          <a:lstStyle/>
          <a:p>
            <a:r>
              <a:rPr lang="en-US"/>
              <a:t>Socialad</a:t>
            </a:r>
          </a:p>
        </p:txBody>
      </p:sp>
    </p:spTree>
    <p:extLst>
      <p:ext uri="{BB962C8B-B14F-4D97-AF65-F5344CB8AC3E}">
        <p14:creationId xmlns:p14="http://schemas.microsoft.com/office/powerpoint/2010/main" val="164868087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360679-BC43-4D33-BC3F-48AC38DC948D}"/>
              </a:ext>
            </a:extLst>
          </p:cNvPr>
          <p:cNvSpPr>
            <a:spLocks noGrp="1"/>
          </p:cNvSpPr>
          <p:nvPr>
            <p:ph type="title"/>
          </p:nvPr>
        </p:nvSpPr>
        <p:spPr/>
        <p:txBody>
          <a:bodyPr/>
          <a:lstStyle/>
          <a:p>
            <a:r>
              <a:rPr lang="en-US"/>
              <a:t>Facebook Key Metrics Table | Tucumán Turismo</a:t>
            </a:r>
          </a:p>
        </p:txBody>
      </p:sp>
      <p:graphicFrame>
        <p:nvGraphicFramePr>
          <p:cNvPr id="5" name="Table Placeholder 4">
            <a:extLst>
              <a:ext uri="{FF2B5EF4-FFF2-40B4-BE49-F238E27FC236}">
                <a16:creationId xmlns:a16="http://schemas.microsoft.com/office/drawing/2014/main" id="{11E48594-EBC7-4121-A875-CED0C1FAFD0C}"/>
              </a:ext>
            </a:extLst>
          </p:cNvPr>
          <p:cNvGraphicFramePr>
            <a:graphicFrameLocks noGrp="1"/>
          </p:cNvGraphicFramePr>
          <p:nvPr>
            <p:ph type="tbl" sz="quarter" idx="13"/>
            <p:extLst>
              <p:ext uri="{D42A27DB-BD31-4B8C-83A1-F6EECF244321}">
                <p14:modId xmlns:p14="http://schemas.microsoft.com/office/powerpoint/2010/main" val="267875804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2463691306"/>
                    </a:ext>
                  </a:extLst>
                </a:gridCol>
                <a:gridCol w="740664">
                  <a:extLst>
                    <a:ext uri="{9D8B030D-6E8A-4147-A177-3AD203B41FA5}">
                      <a16:colId xmlns:a16="http://schemas.microsoft.com/office/drawing/2014/main" val="3346960206"/>
                    </a:ext>
                  </a:extLst>
                </a:gridCol>
                <a:gridCol w="740664">
                  <a:extLst>
                    <a:ext uri="{9D8B030D-6E8A-4147-A177-3AD203B41FA5}">
                      <a16:colId xmlns:a16="http://schemas.microsoft.com/office/drawing/2014/main" val="3932651689"/>
                    </a:ext>
                  </a:extLst>
                </a:gridCol>
                <a:gridCol w="740664">
                  <a:extLst>
                    <a:ext uri="{9D8B030D-6E8A-4147-A177-3AD203B41FA5}">
                      <a16:colId xmlns:a16="http://schemas.microsoft.com/office/drawing/2014/main" val="3331191796"/>
                    </a:ext>
                  </a:extLst>
                </a:gridCol>
                <a:gridCol w="740664">
                  <a:extLst>
                    <a:ext uri="{9D8B030D-6E8A-4147-A177-3AD203B41FA5}">
                      <a16:colId xmlns:a16="http://schemas.microsoft.com/office/drawing/2014/main" val="1734742486"/>
                    </a:ext>
                  </a:extLst>
                </a:gridCol>
                <a:gridCol w="740664">
                  <a:extLst>
                    <a:ext uri="{9D8B030D-6E8A-4147-A177-3AD203B41FA5}">
                      <a16:colId xmlns:a16="http://schemas.microsoft.com/office/drawing/2014/main" val="138154220"/>
                    </a:ext>
                  </a:extLst>
                </a:gridCol>
                <a:gridCol w="740664">
                  <a:extLst>
                    <a:ext uri="{9D8B030D-6E8A-4147-A177-3AD203B41FA5}">
                      <a16:colId xmlns:a16="http://schemas.microsoft.com/office/drawing/2014/main" val="3123923066"/>
                    </a:ext>
                  </a:extLst>
                </a:gridCol>
                <a:gridCol w="740664">
                  <a:extLst>
                    <a:ext uri="{9D8B030D-6E8A-4147-A177-3AD203B41FA5}">
                      <a16:colId xmlns:a16="http://schemas.microsoft.com/office/drawing/2014/main" val="2316293543"/>
                    </a:ext>
                  </a:extLst>
                </a:gridCol>
                <a:gridCol w="740664">
                  <a:extLst>
                    <a:ext uri="{9D8B030D-6E8A-4147-A177-3AD203B41FA5}">
                      <a16:colId xmlns:a16="http://schemas.microsoft.com/office/drawing/2014/main" val="3855358389"/>
                    </a:ext>
                  </a:extLst>
                </a:gridCol>
                <a:gridCol w="740664">
                  <a:extLst>
                    <a:ext uri="{9D8B030D-6E8A-4147-A177-3AD203B41FA5}">
                      <a16:colId xmlns:a16="http://schemas.microsoft.com/office/drawing/2014/main" val="74528057"/>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3072688711"/>
                  </a:ext>
                </a:extLst>
              </a:tr>
              <a:tr h="370840">
                <a:tc>
                  <a:txBody>
                    <a:bodyPr/>
                    <a:lstStyle/>
                    <a:p>
                      <a:r>
                        <a:rPr lang="en-US" sz="1000"/>
                        <a:t>Tucumán Turismo</a:t>
                      </a:r>
                    </a:p>
                  </a:txBody>
                  <a:tcPr/>
                </a:tc>
                <a:tc>
                  <a:txBody>
                    <a:bodyPr/>
                    <a:lstStyle/>
                    <a:p>
                      <a:r>
                        <a:rPr lang="en-US" sz="1000"/>
                        <a:t>257863</a:t>
                      </a:r>
                    </a:p>
                  </a:txBody>
                  <a:tcPr/>
                </a:tc>
                <a:tc>
                  <a:txBody>
                    <a:bodyPr/>
                    <a:lstStyle/>
                    <a:p>
                      <a:r>
                        <a:rPr lang="en-US" sz="1000"/>
                        <a:t>52</a:t>
                      </a:r>
                    </a:p>
                  </a:txBody>
                  <a:tcPr/>
                </a:tc>
                <a:tc>
                  <a:txBody>
                    <a:bodyPr/>
                    <a:lstStyle/>
                    <a:p>
                      <a:r>
                        <a:rPr lang="en-US" sz="1000"/>
                        <a:t>17</a:t>
                      </a:r>
                    </a:p>
                  </a:txBody>
                  <a:tcPr/>
                </a:tc>
                <a:tc>
                  <a:txBody>
                    <a:bodyPr/>
                    <a:lstStyle/>
                    <a:p>
                      <a:r>
                        <a:rPr lang="en-US" sz="1000"/>
                        <a:t>2201</a:t>
                      </a:r>
                    </a:p>
                  </a:txBody>
                  <a:tcPr/>
                </a:tc>
                <a:tc>
                  <a:txBody>
                    <a:bodyPr/>
                    <a:lstStyle/>
                    <a:p>
                      <a:r>
                        <a:rPr lang="en-US" sz="1000"/>
                        <a:t>111</a:t>
                      </a:r>
                    </a:p>
                  </a:txBody>
                  <a:tcPr/>
                </a:tc>
                <a:tc>
                  <a:txBody>
                    <a:bodyPr/>
                    <a:lstStyle/>
                    <a:p>
                      <a:r>
                        <a:rPr lang="en-US" sz="1000"/>
                        <a:t>688</a:t>
                      </a:r>
                    </a:p>
                  </a:txBody>
                  <a:tcPr/>
                </a:tc>
                <a:tc>
                  <a:txBody>
                    <a:bodyPr/>
                    <a:lstStyle/>
                    <a:p>
                      <a:r>
                        <a:rPr lang="en-US" sz="1000"/>
                        <a:t>9</a:t>
                      </a:r>
                    </a:p>
                  </a:txBody>
                  <a:tcPr/>
                </a:tc>
                <a:tc>
                  <a:txBody>
                    <a:bodyPr/>
                    <a:lstStyle/>
                    <a:p>
                      <a:r>
                        <a:rPr lang="en-US" sz="1000"/>
                        <a:t>0.0684 %</a:t>
                      </a:r>
                    </a:p>
                  </a:txBody>
                  <a:tcPr/>
                </a:tc>
                <a:tc>
                  <a:txBody>
                    <a:bodyPr/>
                    <a:lstStyle/>
                    <a:p>
                      <a:r>
                        <a:rPr lang="en-US" sz="1000"/>
                        <a:t>0.0 %</a:t>
                      </a:r>
                    </a:p>
                  </a:txBody>
                  <a:tcPr/>
                </a:tc>
                <a:extLst>
                  <a:ext uri="{0D108BD9-81ED-4DB2-BD59-A6C34878D82A}">
                    <a16:rowId xmlns:a16="http://schemas.microsoft.com/office/drawing/2014/main" val="1726486917"/>
                  </a:ext>
                </a:extLst>
              </a:tr>
            </a:tbl>
          </a:graphicData>
        </a:graphic>
      </p:graphicFrame>
      <p:sp>
        <p:nvSpPr>
          <p:cNvPr id="4" name="Text Placeholder 3">
            <a:extLst>
              <a:ext uri="{FF2B5EF4-FFF2-40B4-BE49-F238E27FC236}">
                <a16:creationId xmlns:a16="http://schemas.microsoft.com/office/drawing/2014/main" id="{2A1AEF33-584E-485E-A794-6C9A1E3D3C07}"/>
              </a:ext>
            </a:extLst>
          </p:cNvPr>
          <p:cNvSpPr>
            <a:spLocks noGrp="1"/>
          </p:cNvSpPr>
          <p:nvPr>
            <p:ph type="body" sz="quarter" idx="14"/>
          </p:nvPr>
        </p:nvSpPr>
        <p:spPr/>
        <p:txBody>
          <a:bodyPr/>
          <a:lstStyle/>
          <a:p>
            <a:r>
              <a:rPr lang="en-US"/>
              <a:t>10/11/2021 - 09/12/2021</a:t>
            </a:r>
          </a:p>
        </p:txBody>
      </p:sp>
    </p:spTree>
    <p:extLst>
      <p:ext uri="{BB962C8B-B14F-4D97-AF65-F5344CB8AC3E}">
        <p14:creationId xmlns:p14="http://schemas.microsoft.com/office/powerpoint/2010/main" val="368579985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FD60B3-5BC8-4C41-B516-5E05A3F92EC7}"/>
              </a:ext>
            </a:extLst>
          </p:cNvPr>
          <p:cNvSpPr>
            <a:spLocks noGrp="1"/>
          </p:cNvSpPr>
          <p:nvPr>
            <p:ph type="title"/>
          </p:nvPr>
        </p:nvSpPr>
        <p:spPr/>
        <p:txBody>
          <a:bodyPr/>
          <a:lstStyle/>
          <a:p>
            <a:r>
              <a:rPr lang="en-US"/>
              <a:t>Facebook Page Likes Total | Tucumán Turismo</a:t>
            </a:r>
          </a:p>
        </p:txBody>
      </p:sp>
      <p:graphicFrame>
        <p:nvGraphicFramePr>
          <p:cNvPr id="6" name="Chart Placeholder 5">
            <a:extLst>
              <a:ext uri="{FF2B5EF4-FFF2-40B4-BE49-F238E27FC236}">
                <a16:creationId xmlns:a16="http://schemas.microsoft.com/office/drawing/2014/main" id="{F46833C1-451A-42C9-993F-B9F45C168757}"/>
              </a:ext>
            </a:extLst>
          </p:cNvPr>
          <p:cNvGraphicFramePr>
            <a:graphicFrameLocks noGrp="1"/>
          </p:cNvGraphicFramePr>
          <p:nvPr>
            <p:ph type="chart" sz="quarter" idx="13"/>
            <p:extLst>
              <p:ext uri="{D42A27DB-BD31-4B8C-83A1-F6EECF244321}">
                <p14:modId xmlns:p14="http://schemas.microsoft.com/office/powerpoint/2010/main" val="344323427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E51F52A-4A6F-4C4F-BB89-530142E4305B}"/>
              </a:ext>
            </a:extLst>
          </p:cNvPr>
          <p:cNvSpPr>
            <a:spLocks noGrp="1"/>
          </p:cNvSpPr>
          <p:nvPr>
            <p:ph type="body" sz="quarter" idx="14"/>
          </p:nvPr>
        </p:nvSpPr>
        <p:spPr/>
        <p:txBody>
          <a:bodyPr/>
          <a:lstStyle/>
          <a:p>
            <a:r>
              <a:rPr lang="en-US"/>
              <a:t>10/11/2021 - 09/12/2021</a:t>
            </a:r>
          </a:p>
        </p:txBody>
      </p:sp>
      <p:sp>
        <p:nvSpPr>
          <p:cNvPr id="5" name="Footer Placeholder 4">
            <a:extLst>
              <a:ext uri="{FF2B5EF4-FFF2-40B4-BE49-F238E27FC236}">
                <a16:creationId xmlns:a16="http://schemas.microsoft.com/office/drawing/2014/main" id="{3C1FD62C-16AB-4D28-A2FD-4FDEAC89001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4521854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32F774-927E-445A-8B62-7D52BEF4F173}"/>
              </a:ext>
            </a:extLst>
          </p:cNvPr>
          <p:cNvSpPr>
            <a:spLocks noGrp="1"/>
          </p:cNvSpPr>
          <p:nvPr>
            <p:ph type="title"/>
          </p:nvPr>
        </p:nvSpPr>
        <p:spPr/>
        <p:txBody>
          <a:bodyPr/>
          <a:lstStyle/>
          <a:p>
            <a:r>
              <a:rPr lang="en-US"/>
              <a:t>Facebook Fans Change | Tucumán Turismo</a:t>
            </a:r>
          </a:p>
        </p:txBody>
      </p:sp>
      <p:graphicFrame>
        <p:nvGraphicFramePr>
          <p:cNvPr id="6" name="Chart Placeholder 5">
            <a:extLst>
              <a:ext uri="{FF2B5EF4-FFF2-40B4-BE49-F238E27FC236}">
                <a16:creationId xmlns:a16="http://schemas.microsoft.com/office/drawing/2014/main" id="{DA6780B8-7A74-49D6-80D4-839623887FC3}"/>
              </a:ext>
            </a:extLst>
          </p:cNvPr>
          <p:cNvGraphicFramePr>
            <a:graphicFrameLocks noGrp="1"/>
          </p:cNvGraphicFramePr>
          <p:nvPr>
            <p:ph type="chart" sz="quarter" idx="13"/>
            <p:extLst>
              <p:ext uri="{D42A27DB-BD31-4B8C-83A1-F6EECF244321}">
                <p14:modId xmlns:p14="http://schemas.microsoft.com/office/powerpoint/2010/main" val="79387646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66F1697-15C6-45CF-A237-50A35550B43B}"/>
              </a:ext>
            </a:extLst>
          </p:cNvPr>
          <p:cNvSpPr>
            <a:spLocks noGrp="1"/>
          </p:cNvSpPr>
          <p:nvPr>
            <p:ph type="body" sz="quarter" idx="14"/>
          </p:nvPr>
        </p:nvSpPr>
        <p:spPr/>
        <p:txBody>
          <a:bodyPr/>
          <a:lstStyle/>
          <a:p>
            <a:r>
              <a:rPr lang="en-US"/>
              <a:t>10/11/2021 - 09/12/2021</a:t>
            </a:r>
          </a:p>
        </p:txBody>
      </p:sp>
      <p:sp>
        <p:nvSpPr>
          <p:cNvPr id="5" name="Footer Placeholder 4">
            <a:extLst>
              <a:ext uri="{FF2B5EF4-FFF2-40B4-BE49-F238E27FC236}">
                <a16:creationId xmlns:a16="http://schemas.microsoft.com/office/drawing/2014/main" id="{114832FB-81FB-4A8D-9D12-290F61E32F7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52394455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3E777D-E252-4594-91D7-3525701B804C}"/>
              </a:ext>
            </a:extLst>
          </p:cNvPr>
          <p:cNvSpPr>
            <a:spLocks noGrp="1"/>
          </p:cNvSpPr>
          <p:nvPr>
            <p:ph type="title"/>
          </p:nvPr>
        </p:nvSpPr>
        <p:spPr/>
        <p:txBody>
          <a:bodyPr/>
          <a:lstStyle/>
          <a:p>
            <a:r>
              <a:rPr lang="en-US"/>
              <a:t>Facebook Key Metrics Radar | Tucumán Turismo</a:t>
            </a:r>
          </a:p>
        </p:txBody>
      </p:sp>
      <p:graphicFrame>
        <p:nvGraphicFramePr>
          <p:cNvPr id="6" name="Chart Placeholder 5">
            <a:extLst>
              <a:ext uri="{FF2B5EF4-FFF2-40B4-BE49-F238E27FC236}">
                <a16:creationId xmlns:a16="http://schemas.microsoft.com/office/drawing/2014/main" id="{15C46577-54B5-4B47-92EB-05B36BA5041B}"/>
              </a:ext>
            </a:extLst>
          </p:cNvPr>
          <p:cNvGraphicFramePr>
            <a:graphicFrameLocks noGrp="1"/>
          </p:cNvGraphicFramePr>
          <p:nvPr>
            <p:ph type="chart" sz="quarter" idx="13"/>
            <p:extLst>
              <p:ext uri="{D42A27DB-BD31-4B8C-83A1-F6EECF244321}">
                <p14:modId xmlns:p14="http://schemas.microsoft.com/office/powerpoint/2010/main" val="379680075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B5BBA79-96E3-48BF-8547-EF261E52304F}"/>
              </a:ext>
            </a:extLst>
          </p:cNvPr>
          <p:cNvSpPr>
            <a:spLocks noGrp="1"/>
          </p:cNvSpPr>
          <p:nvPr>
            <p:ph type="body" sz="quarter" idx="14"/>
          </p:nvPr>
        </p:nvSpPr>
        <p:spPr/>
        <p:txBody>
          <a:bodyPr/>
          <a:lstStyle/>
          <a:p>
            <a:r>
              <a:rPr lang="en-US"/>
              <a:t>10/11/2021 - 09/12/2021</a:t>
            </a:r>
          </a:p>
        </p:txBody>
      </p:sp>
      <p:sp>
        <p:nvSpPr>
          <p:cNvPr id="5" name="Footer Placeholder 4">
            <a:extLst>
              <a:ext uri="{FF2B5EF4-FFF2-40B4-BE49-F238E27FC236}">
                <a16:creationId xmlns:a16="http://schemas.microsoft.com/office/drawing/2014/main" id="{9734502C-8C60-46E3-8DBA-0D62871201E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9537645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6411AE-65BF-4198-8DCC-CDB4C6EA1F5D}"/>
              </a:ext>
            </a:extLst>
          </p:cNvPr>
          <p:cNvSpPr>
            <a:spLocks noGrp="1"/>
          </p:cNvSpPr>
          <p:nvPr>
            <p:ph type="title"/>
          </p:nvPr>
        </p:nvSpPr>
        <p:spPr/>
        <p:txBody>
          <a:bodyPr/>
          <a:lstStyle/>
          <a:p>
            <a:r>
              <a:rPr lang="en-US"/>
              <a:t>Facebook Fans Change Rate | Tucumán Turismo</a:t>
            </a:r>
          </a:p>
        </p:txBody>
      </p:sp>
      <p:graphicFrame>
        <p:nvGraphicFramePr>
          <p:cNvPr id="6" name="Chart Placeholder 5">
            <a:extLst>
              <a:ext uri="{FF2B5EF4-FFF2-40B4-BE49-F238E27FC236}">
                <a16:creationId xmlns:a16="http://schemas.microsoft.com/office/drawing/2014/main" id="{FE7B26DA-EA55-4B53-9921-1AAEE34C71FC}"/>
              </a:ext>
            </a:extLst>
          </p:cNvPr>
          <p:cNvGraphicFramePr>
            <a:graphicFrameLocks noGrp="1"/>
          </p:cNvGraphicFramePr>
          <p:nvPr>
            <p:ph type="chart" sz="quarter" idx="13"/>
            <p:extLst>
              <p:ext uri="{D42A27DB-BD31-4B8C-83A1-F6EECF244321}">
                <p14:modId xmlns:p14="http://schemas.microsoft.com/office/powerpoint/2010/main" val="136334298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210137D-A3F5-41A8-8A63-F9583BD7FF58}"/>
              </a:ext>
            </a:extLst>
          </p:cNvPr>
          <p:cNvSpPr>
            <a:spLocks noGrp="1"/>
          </p:cNvSpPr>
          <p:nvPr>
            <p:ph type="body" sz="quarter" idx="14"/>
          </p:nvPr>
        </p:nvSpPr>
        <p:spPr/>
        <p:txBody>
          <a:bodyPr/>
          <a:lstStyle/>
          <a:p>
            <a:r>
              <a:rPr lang="en-US"/>
              <a:t>10/11/2021 - 09/12/2021</a:t>
            </a:r>
          </a:p>
        </p:txBody>
      </p:sp>
      <p:sp>
        <p:nvSpPr>
          <p:cNvPr id="5" name="Footer Placeholder 4">
            <a:extLst>
              <a:ext uri="{FF2B5EF4-FFF2-40B4-BE49-F238E27FC236}">
                <a16:creationId xmlns:a16="http://schemas.microsoft.com/office/drawing/2014/main" id="{7C7DE45C-2E08-4D95-8285-1DF193684B7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12507427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29213E-5C4E-4633-B6DB-1115757B0DDB}"/>
              </a:ext>
            </a:extLst>
          </p:cNvPr>
          <p:cNvSpPr>
            <a:spLocks noGrp="1"/>
          </p:cNvSpPr>
          <p:nvPr>
            <p:ph type="title"/>
          </p:nvPr>
        </p:nvSpPr>
        <p:spPr/>
        <p:txBody>
          <a:bodyPr/>
          <a:lstStyle/>
          <a:p>
            <a:r>
              <a:rPr lang="en-US"/>
              <a:t>Facebook Fans Change Per Weekday | Tucumán Turismo</a:t>
            </a:r>
          </a:p>
        </p:txBody>
      </p:sp>
      <p:graphicFrame>
        <p:nvGraphicFramePr>
          <p:cNvPr id="6" name="Chart Placeholder 5">
            <a:extLst>
              <a:ext uri="{FF2B5EF4-FFF2-40B4-BE49-F238E27FC236}">
                <a16:creationId xmlns:a16="http://schemas.microsoft.com/office/drawing/2014/main" id="{C02F0912-A2A9-4FE9-B051-44D600B9AB97}"/>
              </a:ext>
            </a:extLst>
          </p:cNvPr>
          <p:cNvGraphicFramePr>
            <a:graphicFrameLocks noGrp="1"/>
          </p:cNvGraphicFramePr>
          <p:nvPr>
            <p:ph type="chart" sz="quarter" idx="13"/>
            <p:extLst>
              <p:ext uri="{D42A27DB-BD31-4B8C-83A1-F6EECF244321}">
                <p14:modId xmlns:p14="http://schemas.microsoft.com/office/powerpoint/2010/main" val="355311444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D63ABFB-38EF-41AB-ACC6-A093BE625D5F}"/>
              </a:ext>
            </a:extLst>
          </p:cNvPr>
          <p:cNvSpPr>
            <a:spLocks noGrp="1"/>
          </p:cNvSpPr>
          <p:nvPr>
            <p:ph type="body" sz="quarter" idx="14"/>
          </p:nvPr>
        </p:nvSpPr>
        <p:spPr/>
        <p:txBody>
          <a:bodyPr/>
          <a:lstStyle/>
          <a:p>
            <a:r>
              <a:rPr lang="en-US"/>
              <a:t>10/11/2021 - 09/12/2021</a:t>
            </a:r>
          </a:p>
        </p:txBody>
      </p:sp>
      <p:sp>
        <p:nvSpPr>
          <p:cNvPr id="5" name="Footer Placeholder 4">
            <a:extLst>
              <a:ext uri="{FF2B5EF4-FFF2-40B4-BE49-F238E27FC236}">
                <a16:creationId xmlns:a16="http://schemas.microsoft.com/office/drawing/2014/main" id="{8151E628-DBE3-4338-90DA-AE8A76A6CA1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32651009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664E7D-A71E-49E4-BD06-F699467F95D1}"/>
              </a:ext>
            </a:extLst>
          </p:cNvPr>
          <p:cNvSpPr>
            <a:spLocks noGrp="1"/>
          </p:cNvSpPr>
          <p:nvPr>
            <p:ph type="title"/>
          </p:nvPr>
        </p:nvSpPr>
        <p:spPr/>
        <p:txBody>
          <a:bodyPr/>
          <a:lstStyle/>
          <a:p>
            <a:r>
              <a:rPr lang="en-US"/>
              <a:t>Facebook Fan Distribution Development | Tucumán Turismo</a:t>
            </a:r>
          </a:p>
        </p:txBody>
      </p:sp>
      <p:graphicFrame>
        <p:nvGraphicFramePr>
          <p:cNvPr id="6" name="Chart Placeholder 5">
            <a:extLst>
              <a:ext uri="{FF2B5EF4-FFF2-40B4-BE49-F238E27FC236}">
                <a16:creationId xmlns:a16="http://schemas.microsoft.com/office/drawing/2014/main" id="{1BF0015A-AFA7-4881-8E0B-21E9F144C190}"/>
              </a:ext>
            </a:extLst>
          </p:cNvPr>
          <p:cNvGraphicFramePr>
            <a:graphicFrameLocks noGrp="1"/>
          </p:cNvGraphicFramePr>
          <p:nvPr>
            <p:ph type="chart" sz="quarter" idx="13"/>
            <p:extLst>
              <p:ext uri="{D42A27DB-BD31-4B8C-83A1-F6EECF244321}">
                <p14:modId xmlns:p14="http://schemas.microsoft.com/office/powerpoint/2010/main" val="66508654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E54EB23-7C0C-4ADA-8FAD-ED7BC98AD3E3}"/>
              </a:ext>
            </a:extLst>
          </p:cNvPr>
          <p:cNvSpPr>
            <a:spLocks noGrp="1"/>
          </p:cNvSpPr>
          <p:nvPr>
            <p:ph type="body" sz="quarter" idx="14"/>
          </p:nvPr>
        </p:nvSpPr>
        <p:spPr/>
        <p:txBody>
          <a:bodyPr/>
          <a:lstStyle/>
          <a:p>
            <a:r>
              <a:rPr lang="en-US"/>
              <a:t>10/11/2021 - 09/12/2021</a:t>
            </a:r>
          </a:p>
        </p:txBody>
      </p:sp>
      <p:sp>
        <p:nvSpPr>
          <p:cNvPr id="5" name="Footer Placeholder 4">
            <a:extLst>
              <a:ext uri="{FF2B5EF4-FFF2-40B4-BE49-F238E27FC236}">
                <a16:creationId xmlns:a16="http://schemas.microsoft.com/office/drawing/2014/main" id="{F19BDCEA-CE85-4C33-8208-64C36D11BAC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38569511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12D861-CB01-40C9-AF34-56948BDE1E0B}"/>
              </a:ext>
            </a:extLst>
          </p:cNvPr>
          <p:cNvSpPr>
            <a:spLocks noGrp="1"/>
          </p:cNvSpPr>
          <p:nvPr>
            <p:ph type="title"/>
          </p:nvPr>
        </p:nvSpPr>
        <p:spPr/>
        <p:txBody>
          <a:bodyPr/>
          <a:lstStyle/>
          <a:p>
            <a:r>
              <a:rPr lang="en-US"/>
              <a:t>Facebook Own Posts | Tucumán Turismo</a:t>
            </a:r>
          </a:p>
        </p:txBody>
      </p:sp>
      <p:graphicFrame>
        <p:nvGraphicFramePr>
          <p:cNvPr id="6" name="Chart Placeholder 5">
            <a:extLst>
              <a:ext uri="{FF2B5EF4-FFF2-40B4-BE49-F238E27FC236}">
                <a16:creationId xmlns:a16="http://schemas.microsoft.com/office/drawing/2014/main" id="{3A18EC1D-F6AB-4DF3-B886-F1354D23CA78}"/>
              </a:ext>
            </a:extLst>
          </p:cNvPr>
          <p:cNvGraphicFramePr>
            <a:graphicFrameLocks noGrp="1"/>
          </p:cNvGraphicFramePr>
          <p:nvPr>
            <p:ph type="chart" sz="quarter" idx="13"/>
            <p:extLst>
              <p:ext uri="{D42A27DB-BD31-4B8C-83A1-F6EECF244321}">
                <p14:modId xmlns:p14="http://schemas.microsoft.com/office/powerpoint/2010/main" val="271257666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367426B-64FE-4718-99B6-DD7021285FAD}"/>
              </a:ext>
            </a:extLst>
          </p:cNvPr>
          <p:cNvSpPr>
            <a:spLocks noGrp="1"/>
          </p:cNvSpPr>
          <p:nvPr>
            <p:ph type="body" sz="quarter" idx="14"/>
          </p:nvPr>
        </p:nvSpPr>
        <p:spPr/>
        <p:txBody>
          <a:bodyPr/>
          <a:lstStyle/>
          <a:p>
            <a:r>
              <a:rPr lang="en-US"/>
              <a:t>10/11/2021 - 09/12/2021</a:t>
            </a:r>
          </a:p>
        </p:txBody>
      </p:sp>
      <p:sp>
        <p:nvSpPr>
          <p:cNvPr id="5" name="Footer Placeholder 4">
            <a:extLst>
              <a:ext uri="{FF2B5EF4-FFF2-40B4-BE49-F238E27FC236}">
                <a16:creationId xmlns:a16="http://schemas.microsoft.com/office/drawing/2014/main" id="{E5B97224-0686-4C99-9E74-5A9F60F4412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739499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77A031-DF9F-4BF8-81E4-E97C1D88D3E2}"/>
              </a:ext>
            </a:extLst>
          </p:cNvPr>
          <p:cNvSpPr>
            <a:spLocks noGrp="1"/>
          </p:cNvSpPr>
          <p:nvPr>
            <p:ph type="title"/>
          </p:nvPr>
        </p:nvSpPr>
        <p:spPr/>
        <p:txBody>
          <a:bodyPr/>
          <a:lstStyle/>
          <a:p>
            <a:r>
              <a:rPr lang="en-US"/>
              <a:t>Facebook Own Posts By Hour | Tucumán Turismo</a:t>
            </a:r>
          </a:p>
        </p:txBody>
      </p:sp>
      <p:graphicFrame>
        <p:nvGraphicFramePr>
          <p:cNvPr id="6" name="Chart Placeholder 5">
            <a:extLst>
              <a:ext uri="{FF2B5EF4-FFF2-40B4-BE49-F238E27FC236}">
                <a16:creationId xmlns:a16="http://schemas.microsoft.com/office/drawing/2014/main" id="{9DC61EFF-93C9-4587-AFB5-A3FEA846ACBC}"/>
              </a:ext>
            </a:extLst>
          </p:cNvPr>
          <p:cNvGraphicFramePr>
            <a:graphicFrameLocks noGrp="1"/>
          </p:cNvGraphicFramePr>
          <p:nvPr>
            <p:ph type="chart" sz="quarter" idx="13"/>
            <p:extLst>
              <p:ext uri="{D42A27DB-BD31-4B8C-83A1-F6EECF244321}">
                <p14:modId xmlns:p14="http://schemas.microsoft.com/office/powerpoint/2010/main" val="182543832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50B670C-B8C4-4F62-A00D-4C6B0369579E}"/>
              </a:ext>
            </a:extLst>
          </p:cNvPr>
          <p:cNvSpPr>
            <a:spLocks noGrp="1"/>
          </p:cNvSpPr>
          <p:nvPr>
            <p:ph type="body" sz="quarter" idx="14"/>
          </p:nvPr>
        </p:nvSpPr>
        <p:spPr/>
        <p:txBody>
          <a:bodyPr/>
          <a:lstStyle/>
          <a:p>
            <a:r>
              <a:rPr lang="en-US"/>
              <a:t>10/11/2021 - 09/12/2021</a:t>
            </a:r>
          </a:p>
        </p:txBody>
      </p:sp>
      <p:sp>
        <p:nvSpPr>
          <p:cNvPr id="5" name="Footer Placeholder 4">
            <a:extLst>
              <a:ext uri="{FF2B5EF4-FFF2-40B4-BE49-F238E27FC236}">
                <a16:creationId xmlns:a16="http://schemas.microsoft.com/office/drawing/2014/main" id="{A3567C23-3EF8-4A87-840E-E7E2F7AB9A5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7966152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09F9D8-60FC-44E0-8F61-F1129B74FFF0}"/>
              </a:ext>
            </a:extLst>
          </p:cNvPr>
          <p:cNvSpPr>
            <a:spLocks noGrp="1"/>
          </p:cNvSpPr>
          <p:nvPr>
            <p:ph type="title"/>
          </p:nvPr>
        </p:nvSpPr>
        <p:spPr/>
        <p:txBody>
          <a:bodyPr/>
          <a:lstStyle/>
          <a:p>
            <a:r>
              <a:rPr lang="en-US"/>
              <a:t>Facebook Own Posts By Weekday | Tucumán Turismo</a:t>
            </a:r>
          </a:p>
        </p:txBody>
      </p:sp>
      <p:graphicFrame>
        <p:nvGraphicFramePr>
          <p:cNvPr id="6" name="Chart Placeholder 5">
            <a:extLst>
              <a:ext uri="{FF2B5EF4-FFF2-40B4-BE49-F238E27FC236}">
                <a16:creationId xmlns:a16="http://schemas.microsoft.com/office/drawing/2014/main" id="{ECB12B19-F4F4-4786-99C8-79D77056C9E0}"/>
              </a:ext>
            </a:extLst>
          </p:cNvPr>
          <p:cNvGraphicFramePr>
            <a:graphicFrameLocks noGrp="1"/>
          </p:cNvGraphicFramePr>
          <p:nvPr>
            <p:ph type="chart" sz="quarter" idx="13"/>
            <p:extLst>
              <p:ext uri="{D42A27DB-BD31-4B8C-83A1-F6EECF244321}">
                <p14:modId xmlns:p14="http://schemas.microsoft.com/office/powerpoint/2010/main" val="36034353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B9B780E-EE86-49A2-89E1-EC169A755C6C}"/>
              </a:ext>
            </a:extLst>
          </p:cNvPr>
          <p:cNvSpPr>
            <a:spLocks noGrp="1"/>
          </p:cNvSpPr>
          <p:nvPr>
            <p:ph type="body" sz="quarter" idx="14"/>
          </p:nvPr>
        </p:nvSpPr>
        <p:spPr/>
        <p:txBody>
          <a:bodyPr/>
          <a:lstStyle/>
          <a:p>
            <a:r>
              <a:rPr lang="en-US"/>
              <a:t>10/11/2021 - 09/12/2021</a:t>
            </a:r>
          </a:p>
        </p:txBody>
      </p:sp>
      <p:sp>
        <p:nvSpPr>
          <p:cNvPr id="5" name="Footer Placeholder 4">
            <a:extLst>
              <a:ext uri="{FF2B5EF4-FFF2-40B4-BE49-F238E27FC236}">
                <a16:creationId xmlns:a16="http://schemas.microsoft.com/office/drawing/2014/main" id="{8D56D60E-186D-44AC-897F-0FC755818D0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5399552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0EEC2A-C999-4079-9DA7-28FECE9A87D5}"/>
              </a:ext>
            </a:extLst>
          </p:cNvPr>
          <p:cNvSpPr>
            <a:spLocks noGrp="1"/>
          </p:cNvSpPr>
          <p:nvPr>
            <p:ph type="title"/>
          </p:nvPr>
        </p:nvSpPr>
        <p:spPr/>
        <p:txBody>
          <a:bodyPr/>
          <a:lstStyle/>
          <a:p>
            <a:r>
              <a:rPr lang="en-US"/>
              <a:t>Facebook Post Type Distribution Per Profile | Tucumán Turismo</a:t>
            </a:r>
          </a:p>
        </p:txBody>
      </p:sp>
      <p:graphicFrame>
        <p:nvGraphicFramePr>
          <p:cNvPr id="6" name="Chart Placeholder 5">
            <a:extLst>
              <a:ext uri="{FF2B5EF4-FFF2-40B4-BE49-F238E27FC236}">
                <a16:creationId xmlns:a16="http://schemas.microsoft.com/office/drawing/2014/main" id="{68FE225E-0825-41C5-8FDC-CD2DC6C27407}"/>
              </a:ext>
            </a:extLst>
          </p:cNvPr>
          <p:cNvGraphicFramePr>
            <a:graphicFrameLocks noGrp="1"/>
          </p:cNvGraphicFramePr>
          <p:nvPr>
            <p:ph type="chart" sz="quarter" idx="13"/>
            <p:extLst>
              <p:ext uri="{D42A27DB-BD31-4B8C-83A1-F6EECF244321}">
                <p14:modId xmlns:p14="http://schemas.microsoft.com/office/powerpoint/2010/main" val="283248222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828C1FE-57BF-455B-B38E-C6AEA4612DDD}"/>
              </a:ext>
            </a:extLst>
          </p:cNvPr>
          <p:cNvSpPr>
            <a:spLocks noGrp="1"/>
          </p:cNvSpPr>
          <p:nvPr>
            <p:ph type="body" sz="quarter" idx="14"/>
          </p:nvPr>
        </p:nvSpPr>
        <p:spPr/>
        <p:txBody>
          <a:bodyPr/>
          <a:lstStyle/>
          <a:p>
            <a:r>
              <a:rPr lang="en-US"/>
              <a:t>10/11/2021 - 09/12/2021</a:t>
            </a:r>
          </a:p>
        </p:txBody>
      </p:sp>
      <p:sp>
        <p:nvSpPr>
          <p:cNvPr id="5" name="Footer Placeholder 4">
            <a:extLst>
              <a:ext uri="{FF2B5EF4-FFF2-40B4-BE49-F238E27FC236}">
                <a16:creationId xmlns:a16="http://schemas.microsoft.com/office/drawing/2014/main" id="{79E17D4E-0BFB-4B60-83EB-DF0DF5A43FA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75605670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573AB3-3167-4803-8E66-927EE7B37F97}"/>
              </a:ext>
            </a:extLst>
          </p:cNvPr>
          <p:cNvSpPr>
            <a:spLocks noGrp="1"/>
          </p:cNvSpPr>
          <p:nvPr>
            <p:ph type="title"/>
          </p:nvPr>
        </p:nvSpPr>
        <p:spPr/>
        <p:txBody>
          <a:bodyPr/>
          <a:lstStyle/>
          <a:p>
            <a:r>
              <a:rPr lang="en-US"/>
              <a:t>Facebook Sponsored Posts Distribution | Tucumán Turismo</a:t>
            </a:r>
          </a:p>
        </p:txBody>
      </p:sp>
      <p:graphicFrame>
        <p:nvGraphicFramePr>
          <p:cNvPr id="6" name="Chart Placeholder 5">
            <a:extLst>
              <a:ext uri="{FF2B5EF4-FFF2-40B4-BE49-F238E27FC236}">
                <a16:creationId xmlns:a16="http://schemas.microsoft.com/office/drawing/2014/main" id="{FA1596ED-AE83-44F3-9FAF-6D14787DFD7F}"/>
              </a:ext>
            </a:extLst>
          </p:cNvPr>
          <p:cNvGraphicFramePr>
            <a:graphicFrameLocks noGrp="1"/>
          </p:cNvGraphicFramePr>
          <p:nvPr>
            <p:ph type="chart" sz="quarter" idx="13"/>
            <p:extLst>
              <p:ext uri="{D42A27DB-BD31-4B8C-83A1-F6EECF244321}">
                <p14:modId xmlns:p14="http://schemas.microsoft.com/office/powerpoint/2010/main" val="371369382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4AC7986-A8B1-4283-B353-CC06643D9BA1}"/>
              </a:ext>
            </a:extLst>
          </p:cNvPr>
          <p:cNvSpPr>
            <a:spLocks noGrp="1"/>
          </p:cNvSpPr>
          <p:nvPr>
            <p:ph type="body" sz="quarter" idx="14"/>
          </p:nvPr>
        </p:nvSpPr>
        <p:spPr/>
        <p:txBody>
          <a:bodyPr/>
          <a:lstStyle/>
          <a:p>
            <a:r>
              <a:rPr lang="en-US"/>
              <a:t>10/11/2021 - 09/12/2021</a:t>
            </a:r>
          </a:p>
        </p:txBody>
      </p:sp>
      <p:sp>
        <p:nvSpPr>
          <p:cNvPr id="5" name="Footer Placeholder 4">
            <a:extLst>
              <a:ext uri="{FF2B5EF4-FFF2-40B4-BE49-F238E27FC236}">
                <a16:creationId xmlns:a16="http://schemas.microsoft.com/office/drawing/2014/main" id="{08FE85F7-143B-4816-9A81-414FA59971D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66244372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A3C184-0FCB-44B6-8EAF-FBABB60E7C04}"/>
              </a:ext>
            </a:extLst>
          </p:cNvPr>
          <p:cNvSpPr>
            <a:spLocks noGrp="1"/>
          </p:cNvSpPr>
          <p:nvPr>
            <p:ph type="title"/>
          </p:nvPr>
        </p:nvSpPr>
        <p:spPr/>
        <p:txBody>
          <a:bodyPr/>
          <a:lstStyle/>
          <a:p>
            <a:r>
              <a:rPr lang="en-US"/>
              <a:t>Facebook Hashtag Detection | Tucumán Turismo - 1 of 3</a:t>
            </a:r>
          </a:p>
        </p:txBody>
      </p:sp>
      <p:graphicFrame>
        <p:nvGraphicFramePr>
          <p:cNvPr id="5" name="Table Placeholder 4">
            <a:extLst>
              <a:ext uri="{FF2B5EF4-FFF2-40B4-BE49-F238E27FC236}">
                <a16:creationId xmlns:a16="http://schemas.microsoft.com/office/drawing/2014/main" id="{ABCADCE8-E32D-4247-ADB5-48F11D2045D4}"/>
              </a:ext>
            </a:extLst>
          </p:cNvPr>
          <p:cNvGraphicFramePr>
            <a:graphicFrameLocks noGrp="1"/>
          </p:cNvGraphicFramePr>
          <p:nvPr>
            <p:ph type="tbl" sz="quarter" idx="13"/>
            <p:extLst>
              <p:ext uri="{D42A27DB-BD31-4B8C-83A1-F6EECF244321}">
                <p14:modId xmlns:p14="http://schemas.microsoft.com/office/powerpoint/2010/main" val="35550022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182351408"/>
                    </a:ext>
                  </a:extLst>
                </a:gridCol>
                <a:gridCol w="1152144">
                  <a:extLst>
                    <a:ext uri="{9D8B030D-6E8A-4147-A177-3AD203B41FA5}">
                      <a16:colId xmlns:a16="http://schemas.microsoft.com/office/drawing/2014/main" val="889946804"/>
                    </a:ext>
                  </a:extLst>
                </a:gridCol>
                <a:gridCol w="1152144">
                  <a:extLst>
                    <a:ext uri="{9D8B030D-6E8A-4147-A177-3AD203B41FA5}">
                      <a16:colId xmlns:a16="http://schemas.microsoft.com/office/drawing/2014/main" val="1337977477"/>
                    </a:ext>
                  </a:extLst>
                </a:gridCol>
                <a:gridCol w="1152144">
                  <a:extLst>
                    <a:ext uri="{9D8B030D-6E8A-4147-A177-3AD203B41FA5}">
                      <a16:colId xmlns:a16="http://schemas.microsoft.com/office/drawing/2014/main" val="1505117799"/>
                    </a:ext>
                  </a:extLst>
                </a:gridCol>
                <a:gridCol w="1152144">
                  <a:extLst>
                    <a:ext uri="{9D8B030D-6E8A-4147-A177-3AD203B41FA5}">
                      <a16:colId xmlns:a16="http://schemas.microsoft.com/office/drawing/2014/main" val="2296365851"/>
                    </a:ext>
                  </a:extLst>
                </a:gridCol>
                <a:gridCol w="1152144">
                  <a:extLst>
                    <a:ext uri="{9D8B030D-6E8A-4147-A177-3AD203B41FA5}">
                      <a16:colId xmlns:a16="http://schemas.microsoft.com/office/drawing/2014/main" val="404696276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Reactions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Shares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Interactions per Post</a:t>
                      </a:r>
                    </a:p>
                  </a:txBody>
                  <a:tcPr/>
                </a:tc>
                <a:extLst>
                  <a:ext uri="{0D108BD9-81ED-4DB2-BD59-A6C34878D82A}">
                    <a16:rowId xmlns:a16="http://schemas.microsoft.com/office/drawing/2014/main" val="627506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#Tucuman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131.875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7.1875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203.8125</a:t>
                      </a:r>
                    </a:p>
                  </a:txBody>
                  <a:tcPr/>
                </a:tc>
                <a:extLst>
                  <a:ext uri="{0D108BD9-81ED-4DB2-BD59-A6C34878D82A}">
                    <a16:rowId xmlns:a16="http://schemas.microsoft.com/office/drawing/2014/main" val="7315302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#TucumanTuDestino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186.93333333333</a:t>
                      </a:r>
                    </a:p>
                  </a:txBody>
                  <a:tcPr/>
                </a:tc>
                <a:extLst>
                  <a:ext uri="{0D108BD9-81ED-4DB2-BD59-A6C34878D82A}">
                    <a16:rowId xmlns:a16="http://schemas.microsoft.com/office/drawing/2014/main" val="7333579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#SomosTuDestino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186.93333333333</a:t>
                      </a:r>
                    </a:p>
                  </a:txBody>
                  <a:tcPr/>
                </a:tc>
                <a:extLst>
                  <a:ext uri="{0D108BD9-81ED-4DB2-BD59-A6C34878D82A}">
                    <a16:rowId xmlns:a16="http://schemas.microsoft.com/office/drawing/2014/main" val="15714853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#NorthOfArgentina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186.93333333333</a:t>
                      </a:r>
                    </a:p>
                  </a:txBody>
                  <a:tcPr/>
                </a:tc>
                <a:extLst>
                  <a:ext uri="{0D108BD9-81ED-4DB2-BD59-A6C34878D82A}">
                    <a16:rowId xmlns:a16="http://schemas.microsoft.com/office/drawing/2014/main" val="16913534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#travelargentina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186.93333333333</a:t>
                      </a:r>
                    </a:p>
                  </a:txBody>
                  <a:tcPr/>
                </a:tc>
                <a:extLst>
                  <a:ext uri="{0D108BD9-81ED-4DB2-BD59-A6C34878D82A}">
                    <a16:rowId xmlns:a16="http://schemas.microsoft.com/office/drawing/2014/main" val="32633489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#TucumanTurismo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141.85714285714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7.4285714285714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47.857142857143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197.14285714286</a:t>
                      </a:r>
                    </a:p>
                  </a:txBody>
                  <a:tcPr/>
                </a:tc>
                <a:extLst>
                  <a:ext uri="{0D108BD9-81ED-4DB2-BD59-A6C34878D82A}">
                    <a16:rowId xmlns:a16="http://schemas.microsoft.com/office/drawing/2014/main" val="706734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#SentiTucuman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141.85714285714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7.4285714285714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47.857142857143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197.14285714286</a:t>
                      </a:r>
                    </a:p>
                  </a:txBody>
                  <a:tcPr/>
                </a:tc>
                <a:extLst>
                  <a:ext uri="{0D108BD9-81ED-4DB2-BD59-A6C34878D82A}">
                    <a16:rowId xmlns:a16="http://schemas.microsoft.com/office/drawing/2014/main" val="29991114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#Turismo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141.85714285714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7.4285714285714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47.857142857143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197.14285714286</a:t>
                      </a:r>
                    </a:p>
                  </a:txBody>
                  <a:tcPr/>
                </a:tc>
                <a:extLst>
                  <a:ext uri="{0D108BD9-81ED-4DB2-BD59-A6C34878D82A}">
                    <a16:rowId xmlns:a16="http://schemas.microsoft.com/office/drawing/2014/main" val="7181329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#TurismoCuidado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141.85714285714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7.4285714285714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47.857142857143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197.14285714286</a:t>
                      </a:r>
                    </a:p>
                  </a:txBody>
                  <a:tcPr/>
                </a:tc>
                <a:extLst>
                  <a:ext uri="{0D108BD9-81ED-4DB2-BD59-A6C34878D82A}">
                    <a16:rowId xmlns:a16="http://schemas.microsoft.com/office/drawing/2014/main" val="3461013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#SafeTravel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141.85714285714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7.4285714285714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47.857142857143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197.14285714286</a:t>
                      </a:r>
                    </a:p>
                  </a:txBody>
                  <a:tcPr/>
                </a:tc>
                <a:extLst>
                  <a:ext uri="{0D108BD9-81ED-4DB2-BD59-A6C34878D82A}">
                    <a16:rowId xmlns:a16="http://schemas.microsoft.com/office/drawing/2014/main" val="3143504403"/>
                  </a:ext>
                </a:extLst>
              </a:tr>
            </a:tbl>
          </a:graphicData>
        </a:graphic>
      </p:graphicFrame>
      <p:sp>
        <p:nvSpPr>
          <p:cNvPr id="4" name="Text Placeholder 3">
            <a:extLst>
              <a:ext uri="{FF2B5EF4-FFF2-40B4-BE49-F238E27FC236}">
                <a16:creationId xmlns:a16="http://schemas.microsoft.com/office/drawing/2014/main" id="{247657B8-451B-4408-B76F-67B866D7F6F9}"/>
              </a:ext>
            </a:extLst>
          </p:cNvPr>
          <p:cNvSpPr>
            <a:spLocks noGrp="1"/>
          </p:cNvSpPr>
          <p:nvPr>
            <p:ph type="body" sz="quarter" idx="14"/>
          </p:nvPr>
        </p:nvSpPr>
        <p:spPr/>
        <p:txBody>
          <a:bodyPr/>
          <a:lstStyle/>
          <a:p>
            <a:r>
              <a:rPr lang="en-US"/>
              <a:t>10/11/2021 - 09/12/2021</a:t>
            </a:r>
          </a:p>
        </p:txBody>
      </p:sp>
    </p:spTree>
    <p:extLst>
      <p:ext uri="{BB962C8B-B14F-4D97-AF65-F5344CB8AC3E}">
        <p14:creationId xmlns:p14="http://schemas.microsoft.com/office/powerpoint/2010/main" val="222472095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EF8691-C3B9-4700-9703-8375308F7221}"/>
              </a:ext>
            </a:extLst>
          </p:cNvPr>
          <p:cNvSpPr>
            <a:spLocks noGrp="1"/>
          </p:cNvSpPr>
          <p:nvPr>
            <p:ph type="title"/>
          </p:nvPr>
        </p:nvSpPr>
        <p:spPr/>
        <p:txBody>
          <a:bodyPr/>
          <a:lstStyle/>
          <a:p>
            <a:r>
              <a:rPr lang="en-US"/>
              <a:t>Facebook Hashtag Detection | Tucumán Turismo - 2 of 3</a:t>
            </a:r>
          </a:p>
        </p:txBody>
      </p:sp>
      <p:graphicFrame>
        <p:nvGraphicFramePr>
          <p:cNvPr id="5" name="Table Placeholder 4">
            <a:extLst>
              <a:ext uri="{FF2B5EF4-FFF2-40B4-BE49-F238E27FC236}">
                <a16:creationId xmlns:a16="http://schemas.microsoft.com/office/drawing/2014/main" id="{83B6B07E-C1BD-4228-8612-AA519979C65B}"/>
              </a:ext>
            </a:extLst>
          </p:cNvPr>
          <p:cNvGraphicFramePr>
            <a:graphicFrameLocks noGrp="1"/>
          </p:cNvGraphicFramePr>
          <p:nvPr>
            <p:ph type="tbl" sz="quarter" idx="13"/>
            <p:extLst>
              <p:ext uri="{D42A27DB-BD31-4B8C-83A1-F6EECF244321}">
                <p14:modId xmlns:p14="http://schemas.microsoft.com/office/powerpoint/2010/main" val="5031859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875391724"/>
                    </a:ext>
                  </a:extLst>
                </a:gridCol>
                <a:gridCol w="1152144">
                  <a:extLst>
                    <a:ext uri="{9D8B030D-6E8A-4147-A177-3AD203B41FA5}">
                      <a16:colId xmlns:a16="http://schemas.microsoft.com/office/drawing/2014/main" val="713713931"/>
                    </a:ext>
                  </a:extLst>
                </a:gridCol>
                <a:gridCol w="1152144">
                  <a:extLst>
                    <a:ext uri="{9D8B030D-6E8A-4147-A177-3AD203B41FA5}">
                      <a16:colId xmlns:a16="http://schemas.microsoft.com/office/drawing/2014/main" val="2446961489"/>
                    </a:ext>
                  </a:extLst>
                </a:gridCol>
                <a:gridCol w="1152144">
                  <a:extLst>
                    <a:ext uri="{9D8B030D-6E8A-4147-A177-3AD203B41FA5}">
                      <a16:colId xmlns:a16="http://schemas.microsoft.com/office/drawing/2014/main" val="130323569"/>
                    </a:ext>
                  </a:extLst>
                </a:gridCol>
                <a:gridCol w="1152144">
                  <a:extLst>
                    <a:ext uri="{9D8B030D-6E8A-4147-A177-3AD203B41FA5}">
                      <a16:colId xmlns:a16="http://schemas.microsoft.com/office/drawing/2014/main" val="3701219293"/>
                    </a:ext>
                  </a:extLst>
                </a:gridCol>
                <a:gridCol w="1152144">
                  <a:extLst>
                    <a:ext uri="{9D8B030D-6E8A-4147-A177-3AD203B41FA5}">
                      <a16:colId xmlns:a16="http://schemas.microsoft.com/office/drawing/2014/main" val="154803592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Reactions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Shares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Interactions per Post</a:t>
                      </a:r>
                    </a:p>
                  </a:txBody>
                  <a:tcPr/>
                </a:tc>
                <a:extLst>
                  <a:ext uri="{0D108BD9-81ED-4DB2-BD59-A6C34878D82A}">
                    <a16:rowId xmlns:a16="http://schemas.microsoft.com/office/drawing/2014/main" val="35938262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#ViajaConResponsabilidad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141.85714285714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7.4285714285714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47.857142857143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197.14285714286</a:t>
                      </a:r>
                    </a:p>
                  </a:txBody>
                  <a:tcPr/>
                </a:tc>
                <a:extLst>
                  <a:ext uri="{0D108BD9-81ED-4DB2-BD59-A6C34878D82A}">
                    <a16:rowId xmlns:a16="http://schemas.microsoft.com/office/drawing/2014/main" val="41633401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#Trip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141.85714285714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7.4285714285714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47.857142857143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197.14285714286</a:t>
                      </a:r>
                    </a:p>
                  </a:txBody>
                  <a:tcPr/>
                </a:tc>
                <a:extLst>
                  <a:ext uri="{0D108BD9-81ED-4DB2-BD59-A6C34878D82A}">
                    <a16:rowId xmlns:a16="http://schemas.microsoft.com/office/drawing/2014/main" val="26373694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#SouthAmerica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141.85714285714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7.4285714285714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47.857142857143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197.14285714286</a:t>
                      </a:r>
                    </a:p>
                  </a:txBody>
                  <a:tcPr/>
                </a:tc>
                <a:extLst>
                  <a:ext uri="{0D108BD9-81ED-4DB2-BD59-A6C34878D82A}">
                    <a16:rowId xmlns:a16="http://schemas.microsoft.com/office/drawing/2014/main" val="39519569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#NorthArgentina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141.85714285714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7.4285714285714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47.857142857143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197.14285714286</a:t>
                      </a:r>
                    </a:p>
                  </a:txBody>
                  <a:tcPr/>
                </a:tc>
                <a:extLst>
                  <a:ext uri="{0D108BD9-81ED-4DB2-BD59-A6C34878D82A}">
                    <a16:rowId xmlns:a16="http://schemas.microsoft.com/office/drawing/2014/main" val="23052100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#Outdoors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141.85714285714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7.4285714285714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47.857142857143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197.14285714286</a:t>
                      </a:r>
                    </a:p>
                  </a:txBody>
                  <a:tcPr/>
                </a:tc>
                <a:extLst>
                  <a:ext uri="{0D108BD9-81ED-4DB2-BD59-A6C34878D82A}">
                    <a16:rowId xmlns:a16="http://schemas.microsoft.com/office/drawing/2014/main" val="7732006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#travelarg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141.85714285714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7.4285714285714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47.857142857143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197.14285714286</a:t>
                      </a:r>
                    </a:p>
                  </a:txBody>
                  <a:tcPr/>
                </a:tc>
                <a:extLst>
                  <a:ext uri="{0D108BD9-81ED-4DB2-BD59-A6C34878D82A}">
                    <a16:rowId xmlns:a16="http://schemas.microsoft.com/office/drawing/2014/main" val="20289485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#travel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141.85714285714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7.4285714285714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47.857142857143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197.14285714286</a:t>
                      </a:r>
                    </a:p>
                  </a:txBody>
                  <a:tcPr/>
                </a:tc>
                <a:extLst>
                  <a:ext uri="{0D108BD9-81ED-4DB2-BD59-A6C34878D82A}">
                    <a16:rowId xmlns:a16="http://schemas.microsoft.com/office/drawing/2014/main" val="20911065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#visitargentina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132.42857142857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7.4285714285714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47.142857142857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187</a:t>
                      </a:r>
                    </a:p>
                  </a:txBody>
                  <a:tcPr/>
                </a:tc>
                <a:extLst>
                  <a:ext uri="{0D108BD9-81ED-4DB2-BD59-A6C34878D82A}">
                    <a16:rowId xmlns:a16="http://schemas.microsoft.com/office/drawing/2014/main" val="11100006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#ValleCalchaqui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180.14285714286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7.4285714285714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30.857142857143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218.42857142857</a:t>
                      </a:r>
                    </a:p>
                  </a:txBody>
                  <a:tcPr/>
                </a:tc>
                <a:extLst>
                  <a:ext uri="{0D108BD9-81ED-4DB2-BD59-A6C34878D82A}">
                    <a16:rowId xmlns:a16="http://schemas.microsoft.com/office/drawing/2014/main" val="2114464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#Amaicha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187.16666666667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225.16666666667</a:t>
                      </a:r>
                    </a:p>
                  </a:txBody>
                  <a:tcPr/>
                </a:tc>
                <a:extLst>
                  <a:ext uri="{0D108BD9-81ED-4DB2-BD59-A6C34878D82A}">
                    <a16:rowId xmlns:a16="http://schemas.microsoft.com/office/drawing/2014/main" val="663474350"/>
                  </a:ext>
                </a:extLst>
              </a:tr>
            </a:tbl>
          </a:graphicData>
        </a:graphic>
      </p:graphicFrame>
      <p:sp>
        <p:nvSpPr>
          <p:cNvPr id="4" name="Text Placeholder 3">
            <a:extLst>
              <a:ext uri="{FF2B5EF4-FFF2-40B4-BE49-F238E27FC236}">
                <a16:creationId xmlns:a16="http://schemas.microsoft.com/office/drawing/2014/main" id="{76C2E45E-7A6A-47DE-A90D-07E5A58714C5}"/>
              </a:ext>
            </a:extLst>
          </p:cNvPr>
          <p:cNvSpPr>
            <a:spLocks noGrp="1"/>
          </p:cNvSpPr>
          <p:nvPr>
            <p:ph type="body" sz="quarter" idx="14"/>
          </p:nvPr>
        </p:nvSpPr>
        <p:spPr/>
        <p:txBody>
          <a:bodyPr/>
          <a:lstStyle/>
          <a:p>
            <a:r>
              <a:rPr lang="en-US"/>
              <a:t>10/11/2021 - 09/12/2021</a:t>
            </a:r>
          </a:p>
        </p:txBody>
      </p:sp>
    </p:spTree>
    <p:extLst>
      <p:ext uri="{BB962C8B-B14F-4D97-AF65-F5344CB8AC3E}">
        <p14:creationId xmlns:p14="http://schemas.microsoft.com/office/powerpoint/2010/main" val="422851214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3B6B76-0114-4A3F-8312-AB8354680D6D}"/>
              </a:ext>
            </a:extLst>
          </p:cNvPr>
          <p:cNvSpPr>
            <a:spLocks noGrp="1"/>
          </p:cNvSpPr>
          <p:nvPr>
            <p:ph type="title"/>
          </p:nvPr>
        </p:nvSpPr>
        <p:spPr/>
        <p:txBody>
          <a:bodyPr/>
          <a:lstStyle/>
          <a:p>
            <a:r>
              <a:rPr lang="en-US"/>
              <a:t>Facebook Hashtag Detection | Tucumán Turismo - 3 of 3</a:t>
            </a:r>
          </a:p>
        </p:txBody>
      </p:sp>
      <p:graphicFrame>
        <p:nvGraphicFramePr>
          <p:cNvPr id="5" name="Table Placeholder 4">
            <a:extLst>
              <a:ext uri="{FF2B5EF4-FFF2-40B4-BE49-F238E27FC236}">
                <a16:creationId xmlns:a16="http://schemas.microsoft.com/office/drawing/2014/main" id="{D6E82DCC-AD56-4894-B77E-6DC68FE61A49}"/>
              </a:ext>
            </a:extLst>
          </p:cNvPr>
          <p:cNvGraphicFramePr>
            <a:graphicFrameLocks noGrp="1"/>
          </p:cNvGraphicFramePr>
          <p:nvPr>
            <p:ph type="tbl" sz="quarter" idx="13"/>
            <p:extLst>
              <p:ext uri="{D42A27DB-BD31-4B8C-83A1-F6EECF244321}">
                <p14:modId xmlns:p14="http://schemas.microsoft.com/office/powerpoint/2010/main" val="125596177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21868953"/>
                    </a:ext>
                  </a:extLst>
                </a:gridCol>
                <a:gridCol w="1152144">
                  <a:extLst>
                    <a:ext uri="{9D8B030D-6E8A-4147-A177-3AD203B41FA5}">
                      <a16:colId xmlns:a16="http://schemas.microsoft.com/office/drawing/2014/main" val="2925588249"/>
                    </a:ext>
                  </a:extLst>
                </a:gridCol>
                <a:gridCol w="1152144">
                  <a:extLst>
                    <a:ext uri="{9D8B030D-6E8A-4147-A177-3AD203B41FA5}">
                      <a16:colId xmlns:a16="http://schemas.microsoft.com/office/drawing/2014/main" val="1897697340"/>
                    </a:ext>
                  </a:extLst>
                </a:gridCol>
                <a:gridCol w="1152144">
                  <a:extLst>
                    <a:ext uri="{9D8B030D-6E8A-4147-A177-3AD203B41FA5}">
                      <a16:colId xmlns:a16="http://schemas.microsoft.com/office/drawing/2014/main" val="3587831412"/>
                    </a:ext>
                  </a:extLst>
                </a:gridCol>
                <a:gridCol w="1152144">
                  <a:extLst>
                    <a:ext uri="{9D8B030D-6E8A-4147-A177-3AD203B41FA5}">
                      <a16:colId xmlns:a16="http://schemas.microsoft.com/office/drawing/2014/main" val="1028074436"/>
                    </a:ext>
                  </a:extLst>
                </a:gridCol>
                <a:gridCol w="1152144">
                  <a:extLst>
                    <a:ext uri="{9D8B030D-6E8A-4147-A177-3AD203B41FA5}">
                      <a16:colId xmlns:a16="http://schemas.microsoft.com/office/drawing/2014/main" val="238314435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Reactions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Shares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Interactions per Post</a:t>
                      </a:r>
                    </a:p>
                  </a:txBody>
                  <a:tcPr/>
                </a:tc>
                <a:extLst>
                  <a:ext uri="{0D108BD9-81ED-4DB2-BD59-A6C34878D82A}">
                    <a16:rowId xmlns:a16="http://schemas.microsoft.com/office/drawing/2014/main" val="5342737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#Vacaciones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149.83333333333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183.5</a:t>
                      </a:r>
                    </a:p>
                  </a:txBody>
                  <a:tcPr/>
                </a:tc>
                <a:extLst>
                  <a:ext uri="{0D108BD9-81ED-4DB2-BD59-A6C34878D82A}">
                    <a16:rowId xmlns:a16="http://schemas.microsoft.com/office/drawing/2014/main" val="29060389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#Atardeceres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195.2</a:t>
                      </a:r>
                    </a:p>
                  </a:txBody>
                  <a:tcPr/>
                </a:tc>
                <a:extLst>
                  <a:ext uri="{0D108BD9-81ED-4DB2-BD59-A6C34878D82A}">
                    <a16:rowId xmlns:a16="http://schemas.microsoft.com/office/drawing/2014/main" val="32968656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#Sunset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195.2</a:t>
                      </a:r>
                    </a:p>
                  </a:txBody>
                  <a:tcPr/>
                </a:tc>
                <a:extLst>
                  <a:ext uri="{0D108BD9-81ED-4DB2-BD59-A6C34878D82A}">
                    <a16:rowId xmlns:a16="http://schemas.microsoft.com/office/drawing/2014/main" val="27351386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#Travel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191.33333333333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236</a:t>
                      </a:r>
                    </a:p>
                  </a:txBody>
                  <a:tcPr/>
                </a:tc>
                <a:extLst>
                  <a:ext uri="{0D108BD9-81ED-4DB2-BD59-A6C34878D82A}">
                    <a16:rowId xmlns:a16="http://schemas.microsoft.com/office/drawing/2014/main" val="5648833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#FeriadoLargo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186.33333333333</a:t>
                      </a:r>
                    </a:p>
                  </a:txBody>
                  <a:tcPr/>
                </a:tc>
                <a:extLst>
                  <a:ext uri="{0D108BD9-81ED-4DB2-BD59-A6C34878D82A}">
                    <a16:rowId xmlns:a16="http://schemas.microsoft.com/office/drawing/2014/main" val="2385965835"/>
                  </a:ext>
                </a:extLst>
              </a:tr>
            </a:tbl>
          </a:graphicData>
        </a:graphic>
      </p:graphicFrame>
      <p:sp>
        <p:nvSpPr>
          <p:cNvPr id="4" name="Text Placeholder 3">
            <a:extLst>
              <a:ext uri="{FF2B5EF4-FFF2-40B4-BE49-F238E27FC236}">
                <a16:creationId xmlns:a16="http://schemas.microsoft.com/office/drawing/2014/main" id="{06B4AF39-ADBD-43B8-A25F-190652FB33CE}"/>
              </a:ext>
            </a:extLst>
          </p:cNvPr>
          <p:cNvSpPr>
            <a:spLocks noGrp="1"/>
          </p:cNvSpPr>
          <p:nvPr>
            <p:ph type="body" sz="quarter" idx="14"/>
          </p:nvPr>
        </p:nvSpPr>
        <p:spPr/>
        <p:txBody>
          <a:bodyPr/>
          <a:lstStyle/>
          <a:p>
            <a:r>
              <a:rPr lang="en-US"/>
              <a:t>10/11/2021 - 09/12/2021</a:t>
            </a:r>
          </a:p>
        </p:txBody>
      </p:sp>
    </p:spTree>
    <p:extLst>
      <p:ext uri="{BB962C8B-B14F-4D97-AF65-F5344CB8AC3E}">
        <p14:creationId xmlns:p14="http://schemas.microsoft.com/office/powerpoint/2010/main" val="7304849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C76172-90D5-46B0-B4C5-D13105B70515}"/>
              </a:ext>
            </a:extLst>
          </p:cNvPr>
          <p:cNvSpPr>
            <a:spLocks noGrp="1"/>
          </p:cNvSpPr>
          <p:nvPr>
            <p:ph type="title"/>
          </p:nvPr>
        </p:nvSpPr>
        <p:spPr/>
        <p:txBody>
          <a:bodyPr/>
          <a:lstStyle/>
          <a:p>
            <a:r>
              <a:rPr lang="en-US"/>
              <a:t>Facebook User Posts | Tucumán Turismo</a:t>
            </a:r>
          </a:p>
        </p:txBody>
      </p:sp>
      <p:graphicFrame>
        <p:nvGraphicFramePr>
          <p:cNvPr id="6" name="Chart Placeholder 5">
            <a:extLst>
              <a:ext uri="{FF2B5EF4-FFF2-40B4-BE49-F238E27FC236}">
                <a16:creationId xmlns:a16="http://schemas.microsoft.com/office/drawing/2014/main" id="{3212C1CE-8D92-4095-9776-F5EBE9C7A96A}"/>
              </a:ext>
            </a:extLst>
          </p:cNvPr>
          <p:cNvGraphicFramePr>
            <a:graphicFrameLocks noGrp="1"/>
          </p:cNvGraphicFramePr>
          <p:nvPr>
            <p:ph type="chart" sz="quarter" idx="13"/>
            <p:extLst>
              <p:ext uri="{D42A27DB-BD31-4B8C-83A1-F6EECF244321}">
                <p14:modId xmlns:p14="http://schemas.microsoft.com/office/powerpoint/2010/main" val="189425131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181C2CF-A4B0-4980-A1F9-A2E42FA107F7}"/>
              </a:ext>
            </a:extLst>
          </p:cNvPr>
          <p:cNvSpPr>
            <a:spLocks noGrp="1"/>
          </p:cNvSpPr>
          <p:nvPr>
            <p:ph type="body" sz="quarter" idx="14"/>
          </p:nvPr>
        </p:nvSpPr>
        <p:spPr/>
        <p:txBody>
          <a:bodyPr/>
          <a:lstStyle/>
          <a:p>
            <a:r>
              <a:rPr lang="en-US"/>
              <a:t>10/11/2021 - 09/12/2021</a:t>
            </a:r>
          </a:p>
        </p:txBody>
      </p:sp>
      <p:sp>
        <p:nvSpPr>
          <p:cNvPr id="5" name="Footer Placeholder 4">
            <a:extLst>
              <a:ext uri="{FF2B5EF4-FFF2-40B4-BE49-F238E27FC236}">
                <a16:creationId xmlns:a16="http://schemas.microsoft.com/office/drawing/2014/main" id="{48278153-FB01-419F-9BD0-BA59E5573F6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99532519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C01D2E-1126-43F1-885D-7F23133CACD6}"/>
              </a:ext>
            </a:extLst>
          </p:cNvPr>
          <p:cNvSpPr>
            <a:spLocks noGrp="1"/>
          </p:cNvSpPr>
          <p:nvPr>
            <p:ph type="title"/>
          </p:nvPr>
        </p:nvSpPr>
        <p:spPr/>
        <p:txBody>
          <a:bodyPr/>
          <a:lstStyle/>
          <a:p>
            <a:r>
              <a:rPr lang="en-US"/>
              <a:t>Facebook User Posts Table | Tucumán Turismo - 1 of 6</a:t>
            </a:r>
          </a:p>
        </p:txBody>
      </p:sp>
      <p:graphicFrame>
        <p:nvGraphicFramePr>
          <p:cNvPr id="5" name="Table Placeholder 4">
            <a:extLst>
              <a:ext uri="{FF2B5EF4-FFF2-40B4-BE49-F238E27FC236}">
                <a16:creationId xmlns:a16="http://schemas.microsoft.com/office/drawing/2014/main" id="{3112D1A1-640C-4EC6-952D-8CDAD77568BD}"/>
              </a:ext>
            </a:extLst>
          </p:cNvPr>
          <p:cNvGraphicFramePr>
            <a:graphicFrameLocks noGrp="1"/>
          </p:cNvGraphicFramePr>
          <p:nvPr>
            <p:ph type="tbl" sz="quarter" idx="13"/>
            <p:extLst>
              <p:ext uri="{D42A27DB-BD31-4B8C-83A1-F6EECF244321}">
                <p14:modId xmlns:p14="http://schemas.microsoft.com/office/powerpoint/2010/main" val="223082490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823644077"/>
                    </a:ext>
                  </a:extLst>
                </a:gridCol>
                <a:gridCol w="1645920">
                  <a:extLst>
                    <a:ext uri="{9D8B030D-6E8A-4147-A177-3AD203B41FA5}">
                      <a16:colId xmlns:a16="http://schemas.microsoft.com/office/drawing/2014/main" val="1440051837"/>
                    </a:ext>
                  </a:extLst>
                </a:gridCol>
                <a:gridCol w="822960">
                  <a:extLst>
                    <a:ext uri="{9D8B030D-6E8A-4147-A177-3AD203B41FA5}">
                      <a16:colId xmlns:a16="http://schemas.microsoft.com/office/drawing/2014/main" val="885716858"/>
                    </a:ext>
                  </a:extLst>
                </a:gridCol>
                <a:gridCol w="822960">
                  <a:extLst>
                    <a:ext uri="{9D8B030D-6E8A-4147-A177-3AD203B41FA5}">
                      <a16:colId xmlns:a16="http://schemas.microsoft.com/office/drawing/2014/main" val="1260886878"/>
                    </a:ext>
                  </a:extLst>
                </a:gridCol>
                <a:gridCol w="822960">
                  <a:extLst>
                    <a:ext uri="{9D8B030D-6E8A-4147-A177-3AD203B41FA5}">
                      <a16:colId xmlns:a16="http://schemas.microsoft.com/office/drawing/2014/main" val="2263323642"/>
                    </a:ext>
                  </a:extLst>
                </a:gridCol>
                <a:gridCol w="822960">
                  <a:extLst>
                    <a:ext uri="{9D8B030D-6E8A-4147-A177-3AD203B41FA5}">
                      <a16:colId xmlns:a16="http://schemas.microsoft.com/office/drawing/2014/main" val="3466048826"/>
                    </a:ext>
                  </a:extLst>
                </a:gridCol>
                <a:gridCol w="822960">
                  <a:extLst>
                    <a:ext uri="{9D8B030D-6E8A-4147-A177-3AD203B41FA5}">
                      <a16:colId xmlns:a16="http://schemas.microsoft.com/office/drawing/2014/main" val="167475387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15379518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Tucumán Turismo - 2021-12-07 06:36:30</a:t>
                      </a:r>
                      <a:r>
                        <a:rPr kumimoji="0" lang="es-ES" sz="1000" b="0" i="0" u="none" strike="noStrike" kern="1200" cap="none" spc="0" normalizeH="0" baseline="0" noProof="0">
                          <a:ln>
                            <a:noFill/>
                          </a:ln>
                          <a:solidFill>
                            <a:prstClr val="black"/>
                          </a:solidFill>
                          <a:effectLst/>
                          <a:uLnTx/>
                          <a:uFillTx/>
                          <a:latin typeface="+mn-lt"/>
                          <a:ea typeface="+mn-ea"/>
                          <a:cs typeface="+mn-cs"/>
                        </a:rPr>
                        <a:t>
 Buen día tengos días para febrero y quiero conocer esta Pcia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42249912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Tucumán Turismo - 2021-11-10 12:26:57</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lga3-1.xx.fbcdn.net/v/t39.30808-6/s720x720/252824351_4834506526574089_1919978100128616345_n.jpg?_nc_cat=106&amp;ccb=1-5&amp;_nc_sid=8024bb&amp;_nc_ohc=O3UXeDSELyAAX_WaDY6&amp;_nc_ht=scontent-lga3-1.xx&amp;edm=AKK4YLsEAAAA&amp;oh=00_AT-6tEd4E2KdeUzxsc-YceoSC4bib5B180Wt3U-FUMeU2g&amp;oe=61E0C915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121864998"/>
                  </a:ext>
                </a:extLst>
              </a:tr>
            </a:tbl>
          </a:graphicData>
        </a:graphic>
      </p:graphicFrame>
      <p:sp>
        <p:nvSpPr>
          <p:cNvPr id="4" name="Text Placeholder 3">
            <a:extLst>
              <a:ext uri="{FF2B5EF4-FFF2-40B4-BE49-F238E27FC236}">
                <a16:creationId xmlns:a16="http://schemas.microsoft.com/office/drawing/2014/main" id="{EA1DA648-C0F1-4B75-B9C8-46D7927A1A8B}"/>
              </a:ext>
            </a:extLst>
          </p:cNvPr>
          <p:cNvSpPr>
            <a:spLocks noGrp="1"/>
          </p:cNvSpPr>
          <p:nvPr>
            <p:ph type="body" sz="quarter" idx="14"/>
          </p:nvPr>
        </p:nvSpPr>
        <p:spPr/>
        <p:txBody>
          <a:bodyPr/>
          <a:lstStyle/>
          <a:p>
            <a:r>
              <a:rPr lang="en-US"/>
              <a:t>10/11/2021 - 09/12/2021</a:t>
            </a:r>
          </a:p>
        </p:txBody>
      </p:sp>
    </p:spTree>
    <p:extLst>
      <p:ext uri="{BB962C8B-B14F-4D97-AF65-F5344CB8AC3E}">
        <p14:creationId xmlns:p14="http://schemas.microsoft.com/office/powerpoint/2010/main" val="205318349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66242E-1806-423F-B1E6-AF6FBA5AFE21}"/>
              </a:ext>
            </a:extLst>
          </p:cNvPr>
          <p:cNvSpPr>
            <a:spLocks noGrp="1"/>
          </p:cNvSpPr>
          <p:nvPr>
            <p:ph type="title"/>
          </p:nvPr>
        </p:nvSpPr>
        <p:spPr/>
        <p:txBody>
          <a:bodyPr/>
          <a:lstStyle/>
          <a:p>
            <a:r>
              <a:rPr lang="en-US"/>
              <a:t>Facebook User Posts Table | Tucumán Turismo - 2 of 6</a:t>
            </a:r>
          </a:p>
        </p:txBody>
      </p:sp>
      <p:graphicFrame>
        <p:nvGraphicFramePr>
          <p:cNvPr id="5" name="Table Placeholder 4">
            <a:extLst>
              <a:ext uri="{FF2B5EF4-FFF2-40B4-BE49-F238E27FC236}">
                <a16:creationId xmlns:a16="http://schemas.microsoft.com/office/drawing/2014/main" id="{1F9A4537-F721-4D46-9DDC-9B0EFAB53737}"/>
              </a:ext>
            </a:extLst>
          </p:cNvPr>
          <p:cNvGraphicFramePr>
            <a:graphicFrameLocks noGrp="1"/>
          </p:cNvGraphicFramePr>
          <p:nvPr>
            <p:ph type="tbl" sz="quarter" idx="13"/>
            <p:extLst>
              <p:ext uri="{D42A27DB-BD31-4B8C-83A1-F6EECF244321}">
                <p14:modId xmlns:p14="http://schemas.microsoft.com/office/powerpoint/2010/main" val="93943375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505131862"/>
                    </a:ext>
                  </a:extLst>
                </a:gridCol>
                <a:gridCol w="1645920">
                  <a:extLst>
                    <a:ext uri="{9D8B030D-6E8A-4147-A177-3AD203B41FA5}">
                      <a16:colId xmlns:a16="http://schemas.microsoft.com/office/drawing/2014/main" val="1333593628"/>
                    </a:ext>
                  </a:extLst>
                </a:gridCol>
                <a:gridCol w="822960">
                  <a:extLst>
                    <a:ext uri="{9D8B030D-6E8A-4147-A177-3AD203B41FA5}">
                      <a16:colId xmlns:a16="http://schemas.microsoft.com/office/drawing/2014/main" val="3099867501"/>
                    </a:ext>
                  </a:extLst>
                </a:gridCol>
                <a:gridCol w="822960">
                  <a:extLst>
                    <a:ext uri="{9D8B030D-6E8A-4147-A177-3AD203B41FA5}">
                      <a16:colId xmlns:a16="http://schemas.microsoft.com/office/drawing/2014/main" val="2956428373"/>
                    </a:ext>
                  </a:extLst>
                </a:gridCol>
                <a:gridCol w="822960">
                  <a:extLst>
                    <a:ext uri="{9D8B030D-6E8A-4147-A177-3AD203B41FA5}">
                      <a16:colId xmlns:a16="http://schemas.microsoft.com/office/drawing/2014/main" val="4202235677"/>
                    </a:ext>
                  </a:extLst>
                </a:gridCol>
                <a:gridCol w="822960">
                  <a:extLst>
                    <a:ext uri="{9D8B030D-6E8A-4147-A177-3AD203B41FA5}">
                      <a16:colId xmlns:a16="http://schemas.microsoft.com/office/drawing/2014/main" val="1322102880"/>
                    </a:ext>
                  </a:extLst>
                </a:gridCol>
                <a:gridCol w="822960">
                  <a:extLst>
                    <a:ext uri="{9D8B030D-6E8A-4147-A177-3AD203B41FA5}">
                      <a16:colId xmlns:a16="http://schemas.microsoft.com/office/drawing/2014/main" val="213527515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13278155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Tucumán Turismo - 2021-11-10 16:58:36</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lga3-1.xx.fbcdn.net/v/t39.30808-6/s720x720/252824351_4834506526574089_1919978100128616345_n.jpg?_nc_cat=106&amp;ccb=1-5&amp;_nc_sid=8024bb&amp;_nc_ohc=O3UXeDSELyAAX_WaDY6&amp;_nc_ht=scontent-lga3-1.xx&amp;edm=AKK4YLsEAAAA&amp;oh=00_AT-6tEd4E2KdeUzxsc-YceoSC4bib5B180Wt3U-FUMeU2g&amp;oe=61E0C915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861249896"/>
                  </a:ext>
                </a:extLst>
              </a:tr>
            </a:tbl>
          </a:graphicData>
        </a:graphic>
      </p:graphicFrame>
      <p:sp>
        <p:nvSpPr>
          <p:cNvPr id="4" name="Text Placeholder 3">
            <a:extLst>
              <a:ext uri="{FF2B5EF4-FFF2-40B4-BE49-F238E27FC236}">
                <a16:creationId xmlns:a16="http://schemas.microsoft.com/office/drawing/2014/main" id="{E8F858BA-7EDE-4015-A77F-A60A884A3063}"/>
              </a:ext>
            </a:extLst>
          </p:cNvPr>
          <p:cNvSpPr>
            <a:spLocks noGrp="1"/>
          </p:cNvSpPr>
          <p:nvPr>
            <p:ph type="body" sz="quarter" idx="14"/>
          </p:nvPr>
        </p:nvSpPr>
        <p:spPr/>
        <p:txBody>
          <a:bodyPr/>
          <a:lstStyle/>
          <a:p>
            <a:r>
              <a:rPr lang="en-US"/>
              <a:t>10/11/2021 - 09/12/2021</a:t>
            </a:r>
          </a:p>
        </p:txBody>
      </p:sp>
    </p:spTree>
    <p:extLst>
      <p:ext uri="{BB962C8B-B14F-4D97-AF65-F5344CB8AC3E}">
        <p14:creationId xmlns:p14="http://schemas.microsoft.com/office/powerpoint/2010/main" val="295499001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999FFD-5258-462D-8ADC-006A65AF7395}"/>
              </a:ext>
            </a:extLst>
          </p:cNvPr>
          <p:cNvSpPr>
            <a:spLocks noGrp="1"/>
          </p:cNvSpPr>
          <p:nvPr>
            <p:ph type="title"/>
          </p:nvPr>
        </p:nvSpPr>
        <p:spPr/>
        <p:txBody>
          <a:bodyPr/>
          <a:lstStyle/>
          <a:p>
            <a:r>
              <a:rPr lang="en-US"/>
              <a:t>Facebook User Posts Table | Tucumán Turismo - 3 of 6</a:t>
            </a:r>
          </a:p>
        </p:txBody>
      </p:sp>
      <p:graphicFrame>
        <p:nvGraphicFramePr>
          <p:cNvPr id="5" name="Table Placeholder 4">
            <a:extLst>
              <a:ext uri="{FF2B5EF4-FFF2-40B4-BE49-F238E27FC236}">
                <a16:creationId xmlns:a16="http://schemas.microsoft.com/office/drawing/2014/main" id="{F3720579-DDA0-455E-AE2B-015FEAA4DBD8}"/>
              </a:ext>
            </a:extLst>
          </p:cNvPr>
          <p:cNvGraphicFramePr>
            <a:graphicFrameLocks noGrp="1"/>
          </p:cNvGraphicFramePr>
          <p:nvPr>
            <p:ph type="tbl" sz="quarter" idx="13"/>
            <p:extLst>
              <p:ext uri="{D42A27DB-BD31-4B8C-83A1-F6EECF244321}">
                <p14:modId xmlns:p14="http://schemas.microsoft.com/office/powerpoint/2010/main" val="324201433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848640203"/>
                    </a:ext>
                  </a:extLst>
                </a:gridCol>
                <a:gridCol w="1645920">
                  <a:extLst>
                    <a:ext uri="{9D8B030D-6E8A-4147-A177-3AD203B41FA5}">
                      <a16:colId xmlns:a16="http://schemas.microsoft.com/office/drawing/2014/main" val="2332445709"/>
                    </a:ext>
                  </a:extLst>
                </a:gridCol>
                <a:gridCol w="822960">
                  <a:extLst>
                    <a:ext uri="{9D8B030D-6E8A-4147-A177-3AD203B41FA5}">
                      <a16:colId xmlns:a16="http://schemas.microsoft.com/office/drawing/2014/main" val="1480278542"/>
                    </a:ext>
                  </a:extLst>
                </a:gridCol>
                <a:gridCol w="822960">
                  <a:extLst>
                    <a:ext uri="{9D8B030D-6E8A-4147-A177-3AD203B41FA5}">
                      <a16:colId xmlns:a16="http://schemas.microsoft.com/office/drawing/2014/main" val="2981130795"/>
                    </a:ext>
                  </a:extLst>
                </a:gridCol>
                <a:gridCol w="822960">
                  <a:extLst>
                    <a:ext uri="{9D8B030D-6E8A-4147-A177-3AD203B41FA5}">
                      <a16:colId xmlns:a16="http://schemas.microsoft.com/office/drawing/2014/main" val="3283944151"/>
                    </a:ext>
                  </a:extLst>
                </a:gridCol>
                <a:gridCol w="822960">
                  <a:extLst>
                    <a:ext uri="{9D8B030D-6E8A-4147-A177-3AD203B41FA5}">
                      <a16:colId xmlns:a16="http://schemas.microsoft.com/office/drawing/2014/main" val="4157039281"/>
                    </a:ext>
                  </a:extLst>
                </a:gridCol>
                <a:gridCol w="822960">
                  <a:extLst>
                    <a:ext uri="{9D8B030D-6E8A-4147-A177-3AD203B41FA5}">
                      <a16:colId xmlns:a16="http://schemas.microsoft.com/office/drawing/2014/main" val="313007459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42153745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Tucumán Turismo - 2021-11-10 16:59:04</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lga3-1.xx.fbcdn.net/v/t15.13418-10/s720x720/253565346_4387016121351469_8420467642312119859_n.jpg?_nc_cat=102&amp;ccb=1-5&amp;_nc_sid=ad6a45&amp;_nc_ohc=omDVW--hlN8AX-2CkFc&amp;_nc_ht=scontent-lga3-1.xx&amp;edm=AKK4YLsEAAAA&amp;oh=00_AT8CAgc4Zy965jlcI6kSJtpMkdtsqkBiMWxn8vN2l4HHRw&amp;oe=61E1C2C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2702562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Tucumán Turismo - 2021-11-14 08:41:57</a:t>
                      </a:r>
                      <a:r>
                        <a:rPr kumimoji="0" lang="es-ES" sz="1000" b="0" i="0" u="none" strike="noStrike" kern="1200" cap="none" spc="0" normalizeH="0" baseline="0" noProof="0">
                          <a:ln>
                            <a:noFill/>
                          </a:ln>
                          <a:solidFill>
                            <a:prstClr val="black"/>
                          </a:solidFill>
                          <a:effectLst/>
                          <a:uLnTx/>
                          <a:uFillTx/>
                          <a:latin typeface="+mn-lt"/>
                          <a:ea typeface="+mn-ea"/>
                          <a:cs typeface="+mn-cs"/>
                        </a:rPr>
                        <a:t>
 Con mucho cariño desde Tenerife...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https://external-lga3-1.xx.fbcdn.net/safe_image.php?d=AQGnVnaNtOAsxSdX&amp;w=720&amp;h=720&amp;url=https%3A%2F%2Fi.ytimg.com%2Fvi%2Fouken1UEhCw%2Fmaxresdefault.jpg&amp;cfs=1&amp;ext=emg0&amp;_nc_oe=6f5e4&amp;_nc_sid=06c271&amp;ccb=3-5&amp;gt=1&amp;_nc_hash=AQGch-3GIcNdkJFN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268659534"/>
                  </a:ext>
                </a:extLst>
              </a:tr>
            </a:tbl>
          </a:graphicData>
        </a:graphic>
      </p:graphicFrame>
      <p:sp>
        <p:nvSpPr>
          <p:cNvPr id="4" name="Text Placeholder 3">
            <a:extLst>
              <a:ext uri="{FF2B5EF4-FFF2-40B4-BE49-F238E27FC236}">
                <a16:creationId xmlns:a16="http://schemas.microsoft.com/office/drawing/2014/main" id="{2700725E-7040-43AF-8136-77401ED3C5D1}"/>
              </a:ext>
            </a:extLst>
          </p:cNvPr>
          <p:cNvSpPr>
            <a:spLocks noGrp="1"/>
          </p:cNvSpPr>
          <p:nvPr>
            <p:ph type="body" sz="quarter" idx="14"/>
          </p:nvPr>
        </p:nvSpPr>
        <p:spPr/>
        <p:txBody>
          <a:bodyPr/>
          <a:lstStyle/>
          <a:p>
            <a:r>
              <a:rPr lang="en-US"/>
              <a:t>10/11/2021 - 09/12/2021</a:t>
            </a:r>
          </a:p>
        </p:txBody>
      </p:sp>
    </p:spTree>
    <p:extLst>
      <p:ext uri="{BB962C8B-B14F-4D97-AF65-F5344CB8AC3E}">
        <p14:creationId xmlns:p14="http://schemas.microsoft.com/office/powerpoint/2010/main" val="184485980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66CAA9-0FE8-4049-9B33-C04C89C92FA3}"/>
              </a:ext>
            </a:extLst>
          </p:cNvPr>
          <p:cNvSpPr>
            <a:spLocks noGrp="1"/>
          </p:cNvSpPr>
          <p:nvPr>
            <p:ph type="title"/>
          </p:nvPr>
        </p:nvSpPr>
        <p:spPr/>
        <p:txBody>
          <a:bodyPr/>
          <a:lstStyle/>
          <a:p>
            <a:r>
              <a:rPr lang="en-US"/>
              <a:t>Facebook User Posts Table | Tucumán Turismo - 4 of 6</a:t>
            </a:r>
          </a:p>
        </p:txBody>
      </p:sp>
      <p:graphicFrame>
        <p:nvGraphicFramePr>
          <p:cNvPr id="5" name="Table Placeholder 4">
            <a:extLst>
              <a:ext uri="{FF2B5EF4-FFF2-40B4-BE49-F238E27FC236}">
                <a16:creationId xmlns:a16="http://schemas.microsoft.com/office/drawing/2014/main" id="{5D068DF4-51ED-43FE-9F51-5D89B0AB33F9}"/>
              </a:ext>
            </a:extLst>
          </p:cNvPr>
          <p:cNvGraphicFramePr>
            <a:graphicFrameLocks noGrp="1"/>
          </p:cNvGraphicFramePr>
          <p:nvPr>
            <p:ph type="tbl" sz="quarter" idx="13"/>
            <p:extLst>
              <p:ext uri="{D42A27DB-BD31-4B8C-83A1-F6EECF244321}">
                <p14:modId xmlns:p14="http://schemas.microsoft.com/office/powerpoint/2010/main" val="220116697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184207035"/>
                    </a:ext>
                  </a:extLst>
                </a:gridCol>
                <a:gridCol w="1645920">
                  <a:extLst>
                    <a:ext uri="{9D8B030D-6E8A-4147-A177-3AD203B41FA5}">
                      <a16:colId xmlns:a16="http://schemas.microsoft.com/office/drawing/2014/main" val="2083339272"/>
                    </a:ext>
                  </a:extLst>
                </a:gridCol>
                <a:gridCol w="822960">
                  <a:extLst>
                    <a:ext uri="{9D8B030D-6E8A-4147-A177-3AD203B41FA5}">
                      <a16:colId xmlns:a16="http://schemas.microsoft.com/office/drawing/2014/main" val="818785121"/>
                    </a:ext>
                  </a:extLst>
                </a:gridCol>
                <a:gridCol w="822960">
                  <a:extLst>
                    <a:ext uri="{9D8B030D-6E8A-4147-A177-3AD203B41FA5}">
                      <a16:colId xmlns:a16="http://schemas.microsoft.com/office/drawing/2014/main" val="961650903"/>
                    </a:ext>
                  </a:extLst>
                </a:gridCol>
                <a:gridCol w="822960">
                  <a:extLst>
                    <a:ext uri="{9D8B030D-6E8A-4147-A177-3AD203B41FA5}">
                      <a16:colId xmlns:a16="http://schemas.microsoft.com/office/drawing/2014/main" val="4285188234"/>
                    </a:ext>
                  </a:extLst>
                </a:gridCol>
                <a:gridCol w="822960">
                  <a:extLst>
                    <a:ext uri="{9D8B030D-6E8A-4147-A177-3AD203B41FA5}">
                      <a16:colId xmlns:a16="http://schemas.microsoft.com/office/drawing/2014/main" val="4005108425"/>
                    </a:ext>
                  </a:extLst>
                </a:gridCol>
                <a:gridCol w="822960">
                  <a:extLst>
                    <a:ext uri="{9D8B030D-6E8A-4147-A177-3AD203B41FA5}">
                      <a16:colId xmlns:a16="http://schemas.microsoft.com/office/drawing/2014/main" val="384111525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2868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Tucumán Turismo - 2021-11-19 12:07:53</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lga3-1.xx.fbcdn.net/v/t39.30808-6/s720x720/257410917_4857748494249892_2536884171581266700_n.jpg?_nc_cat=101&amp;ccb=1-5&amp;_nc_sid=8024bb&amp;_nc_ohc=rkPsktZOEj0AX8I22Qd&amp;_nc_oc=AQmvoVc-VGlpVbUQNd-973DfDnyMKPlVw-hwKQApyfWRIBty4ceWJavqkNMZFuSVfSA&amp;_nc_ht=scontent-lga3-1.xx&amp;edm=AKK4YLsEAAAA&amp;oh=00_AT-JDk7-tDEUHEvDEz0Ovh-WAtj0GTMWfSPhgEaG7Rffmw&amp;oe=61E0FAD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5056665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Tucumán Turismo - 2021-11-21 01:08:55</a:t>
                      </a:r>
                      <a:r>
                        <a:rPr kumimoji="0" lang="es-ES" sz="1000" b="0" i="0" u="none" strike="noStrike" kern="1200" cap="none" spc="0" normalizeH="0" baseline="0" noProof="0">
                          <a:ln>
                            <a:noFill/>
                          </a:ln>
                          <a:solidFill>
                            <a:prstClr val="black"/>
                          </a:solidFill>
                          <a:effectLst/>
                          <a:uLnTx/>
                          <a:uFillTx/>
                          <a:latin typeface="+mn-lt"/>
                          <a:ea typeface="+mn-ea"/>
                          <a:cs typeface="+mn-cs"/>
                        </a:rPr>
                        <a:t>
 Compro CUENTAS coinlist 1800</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215682441"/>
                  </a:ext>
                </a:extLst>
              </a:tr>
            </a:tbl>
          </a:graphicData>
        </a:graphic>
      </p:graphicFrame>
      <p:sp>
        <p:nvSpPr>
          <p:cNvPr id="4" name="Text Placeholder 3">
            <a:extLst>
              <a:ext uri="{FF2B5EF4-FFF2-40B4-BE49-F238E27FC236}">
                <a16:creationId xmlns:a16="http://schemas.microsoft.com/office/drawing/2014/main" id="{76F908D0-EF50-40C4-9DAB-35628D49737D}"/>
              </a:ext>
            </a:extLst>
          </p:cNvPr>
          <p:cNvSpPr>
            <a:spLocks noGrp="1"/>
          </p:cNvSpPr>
          <p:nvPr>
            <p:ph type="body" sz="quarter" idx="14"/>
          </p:nvPr>
        </p:nvSpPr>
        <p:spPr/>
        <p:txBody>
          <a:bodyPr/>
          <a:lstStyle/>
          <a:p>
            <a:r>
              <a:rPr lang="en-US"/>
              <a:t>10/11/2021 - 09/12/2021</a:t>
            </a:r>
          </a:p>
        </p:txBody>
      </p:sp>
    </p:spTree>
    <p:extLst>
      <p:ext uri="{BB962C8B-B14F-4D97-AF65-F5344CB8AC3E}">
        <p14:creationId xmlns:p14="http://schemas.microsoft.com/office/powerpoint/2010/main" val="115736580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15AF2F-196D-4104-9810-617678F0C6B5}"/>
              </a:ext>
            </a:extLst>
          </p:cNvPr>
          <p:cNvSpPr>
            <a:spLocks noGrp="1"/>
          </p:cNvSpPr>
          <p:nvPr>
            <p:ph type="title"/>
          </p:nvPr>
        </p:nvSpPr>
        <p:spPr/>
        <p:txBody>
          <a:bodyPr/>
          <a:lstStyle/>
          <a:p>
            <a:r>
              <a:rPr lang="en-US"/>
              <a:t>Facebook User Posts Table | Tucumán Turismo - 5 of 6</a:t>
            </a:r>
          </a:p>
        </p:txBody>
      </p:sp>
      <p:graphicFrame>
        <p:nvGraphicFramePr>
          <p:cNvPr id="5" name="Table Placeholder 4">
            <a:extLst>
              <a:ext uri="{FF2B5EF4-FFF2-40B4-BE49-F238E27FC236}">
                <a16:creationId xmlns:a16="http://schemas.microsoft.com/office/drawing/2014/main" id="{AE6A87BF-E031-4B86-9C40-E5C2AC3A7467}"/>
              </a:ext>
            </a:extLst>
          </p:cNvPr>
          <p:cNvGraphicFramePr>
            <a:graphicFrameLocks noGrp="1"/>
          </p:cNvGraphicFramePr>
          <p:nvPr>
            <p:ph type="tbl" sz="quarter" idx="13"/>
            <p:extLst>
              <p:ext uri="{D42A27DB-BD31-4B8C-83A1-F6EECF244321}">
                <p14:modId xmlns:p14="http://schemas.microsoft.com/office/powerpoint/2010/main" val="660095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665190275"/>
                    </a:ext>
                  </a:extLst>
                </a:gridCol>
                <a:gridCol w="1645920">
                  <a:extLst>
                    <a:ext uri="{9D8B030D-6E8A-4147-A177-3AD203B41FA5}">
                      <a16:colId xmlns:a16="http://schemas.microsoft.com/office/drawing/2014/main" val="2794131403"/>
                    </a:ext>
                  </a:extLst>
                </a:gridCol>
                <a:gridCol w="822960">
                  <a:extLst>
                    <a:ext uri="{9D8B030D-6E8A-4147-A177-3AD203B41FA5}">
                      <a16:colId xmlns:a16="http://schemas.microsoft.com/office/drawing/2014/main" val="3782424265"/>
                    </a:ext>
                  </a:extLst>
                </a:gridCol>
                <a:gridCol w="822960">
                  <a:extLst>
                    <a:ext uri="{9D8B030D-6E8A-4147-A177-3AD203B41FA5}">
                      <a16:colId xmlns:a16="http://schemas.microsoft.com/office/drawing/2014/main" val="2367332869"/>
                    </a:ext>
                  </a:extLst>
                </a:gridCol>
                <a:gridCol w="822960">
                  <a:extLst>
                    <a:ext uri="{9D8B030D-6E8A-4147-A177-3AD203B41FA5}">
                      <a16:colId xmlns:a16="http://schemas.microsoft.com/office/drawing/2014/main" val="1695665940"/>
                    </a:ext>
                  </a:extLst>
                </a:gridCol>
                <a:gridCol w="822960">
                  <a:extLst>
                    <a:ext uri="{9D8B030D-6E8A-4147-A177-3AD203B41FA5}">
                      <a16:colId xmlns:a16="http://schemas.microsoft.com/office/drawing/2014/main" val="1193019751"/>
                    </a:ext>
                  </a:extLst>
                </a:gridCol>
                <a:gridCol w="822960">
                  <a:extLst>
                    <a:ext uri="{9D8B030D-6E8A-4147-A177-3AD203B41FA5}">
                      <a16:colId xmlns:a16="http://schemas.microsoft.com/office/drawing/2014/main" val="46951543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955433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Tucumán Turismo - 2021-12-03 19:31:21</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lga3-1.xx.fbcdn.net/v/t15.5256-10/s720x720/261958537_306250394701605_6708182358069091167_n.jpg?_nc_cat=105&amp;ccb=1-5&amp;_nc_sid=ad6a45&amp;_nc_ohc=pc9-nkyGtMAAX9E0v4z&amp;_nc_ht=scontent-lga3-1.xx&amp;edm=AKK4YLsEAAAA&amp;oh=00_AT8SjPH9GZJixe0lb5pyJzF46GDTMZRDTtoqGa6t4WQtiw&amp;oe=61E132F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59545019"/>
                  </a:ext>
                </a:extLst>
              </a:tr>
            </a:tbl>
          </a:graphicData>
        </a:graphic>
      </p:graphicFrame>
      <p:sp>
        <p:nvSpPr>
          <p:cNvPr id="4" name="Text Placeholder 3">
            <a:extLst>
              <a:ext uri="{FF2B5EF4-FFF2-40B4-BE49-F238E27FC236}">
                <a16:creationId xmlns:a16="http://schemas.microsoft.com/office/drawing/2014/main" id="{C6BB71D9-8609-4ABE-8F1E-CAC4D622EF98}"/>
              </a:ext>
            </a:extLst>
          </p:cNvPr>
          <p:cNvSpPr>
            <a:spLocks noGrp="1"/>
          </p:cNvSpPr>
          <p:nvPr>
            <p:ph type="body" sz="quarter" idx="14"/>
          </p:nvPr>
        </p:nvSpPr>
        <p:spPr/>
        <p:txBody>
          <a:bodyPr/>
          <a:lstStyle/>
          <a:p>
            <a:r>
              <a:rPr lang="en-US"/>
              <a:t>10/11/2021 - 09/12/2021</a:t>
            </a:r>
          </a:p>
        </p:txBody>
      </p:sp>
    </p:spTree>
    <p:extLst>
      <p:ext uri="{BB962C8B-B14F-4D97-AF65-F5344CB8AC3E}">
        <p14:creationId xmlns:p14="http://schemas.microsoft.com/office/powerpoint/2010/main" val="118651746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766DDE-B02E-4B74-8A97-93047A60CD00}"/>
              </a:ext>
            </a:extLst>
          </p:cNvPr>
          <p:cNvSpPr>
            <a:spLocks noGrp="1"/>
          </p:cNvSpPr>
          <p:nvPr>
            <p:ph type="title"/>
          </p:nvPr>
        </p:nvSpPr>
        <p:spPr/>
        <p:txBody>
          <a:bodyPr/>
          <a:lstStyle/>
          <a:p>
            <a:r>
              <a:rPr lang="en-US"/>
              <a:t>Facebook User Posts Table | Tucumán Turismo - 6 of 6</a:t>
            </a:r>
          </a:p>
        </p:txBody>
      </p:sp>
      <p:graphicFrame>
        <p:nvGraphicFramePr>
          <p:cNvPr id="5" name="Table Placeholder 4">
            <a:extLst>
              <a:ext uri="{FF2B5EF4-FFF2-40B4-BE49-F238E27FC236}">
                <a16:creationId xmlns:a16="http://schemas.microsoft.com/office/drawing/2014/main" id="{E65C3D99-A7ED-4325-A95B-5A37D75E8B65}"/>
              </a:ext>
            </a:extLst>
          </p:cNvPr>
          <p:cNvGraphicFramePr>
            <a:graphicFrameLocks noGrp="1"/>
          </p:cNvGraphicFramePr>
          <p:nvPr>
            <p:ph type="tbl" sz="quarter" idx="13"/>
            <p:extLst>
              <p:ext uri="{D42A27DB-BD31-4B8C-83A1-F6EECF244321}">
                <p14:modId xmlns:p14="http://schemas.microsoft.com/office/powerpoint/2010/main" val="264469039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357661698"/>
                    </a:ext>
                  </a:extLst>
                </a:gridCol>
                <a:gridCol w="1645920">
                  <a:extLst>
                    <a:ext uri="{9D8B030D-6E8A-4147-A177-3AD203B41FA5}">
                      <a16:colId xmlns:a16="http://schemas.microsoft.com/office/drawing/2014/main" val="2210238183"/>
                    </a:ext>
                  </a:extLst>
                </a:gridCol>
                <a:gridCol w="822960">
                  <a:extLst>
                    <a:ext uri="{9D8B030D-6E8A-4147-A177-3AD203B41FA5}">
                      <a16:colId xmlns:a16="http://schemas.microsoft.com/office/drawing/2014/main" val="375369887"/>
                    </a:ext>
                  </a:extLst>
                </a:gridCol>
                <a:gridCol w="822960">
                  <a:extLst>
                    <a:ext uri="{9D8B030D-6E8A-4147-A177-3AD203B41FA5}">
                      <a16:colId xmlns:a16="http://schemas.microsoft.com/office/drawing/2014/main" val="651257308"/>
                    </a:ext>
                  </a:extLst>
                </a:gridCol>
                <a:gridCol w="822960">
                  <a:extLst>
                    <a:ext uri="{9D8B030D-6E8A-4147-A177-3AD203B41FA5}">
                      <a16:colId xmlns:a16="http://schemas.microsoft.com/office/drawing/2014/main" val="183084820"/>
                    </a:ext>
                  </a:extLst>
                </a:gridCol>
                <a:gridCol w="822960">
                  <a:extLst>
                    <a:ext uri="{9D8B030D-6E8A-4147-A177-3AD203B41FA5}">
                      <a16:colId xmlns:a16="http://schemas.microsoft.com/office/drawing/2014/main" val="3071726326"/>
                    </a:ext>
                  </a:extLst>
                </a:gridCol>
                <a:gridCol w="822960">
                  <a:extLst>
                    <a:ext uri="{9D8B030D-6E8A-4147-A177-3AD203B41FA5}">
                      <a16:colId xmlns:a16="http://schemas.microsoft.com/office/drawing/2014/main" val="114171908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11043838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Tucumán Turismo - 2021-12-05 16:14:33</a:t>
                      </a:r>
                      <a:r>
                        <a:rPr kumimoji="0" lang="es-ES" sz="1000" b="0" i="0" u="none" strike="noStrike" kern="1200" cap="none" spc="0" normalizeH="0" baseline="0" noProof="0">
                          <a:ln>
                            <a:noFill/>
                          </a:ln>
                          <a:solidFill>
                            <a:prstClr val="black"/>
                          </a:solidFill>
                          <a:effectLst/>
                          <a:uLnTx/>
                          <a:uFillTx/>
                          <a:latin typeface="+mn-lt"/>
                          <a:ea typeface="+mn-ea"/>
                          <a:cs typeface="+mn-cs"/>
                        </a:rPr>
                        <a:t>
 Tucumán en la FIT 2021!!!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https://external-lga3-1.xx.fbcdn.net/safe_image.php?d=AQFLKFuh_0gVyICt&amp;w=720&amp;h=720&amp;url=https%3A%2F%2Fi.ytimg.com%2Fvi%2F44-iGDk0ZF4%2Fmaxresdefault.jpg&amp;cfs=1&amp;ext=emg0&amp;_nc_oe=6f5e5&amp;_nc_sid=06c271&amp;ccb=3-5&amp;gt=1&amp;_nc_hash=AQG8IeyaS-2MAX_Z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280427582"/>
                  </a:ext>
                </a:extLst>
              </a:tr>
            </a:tbl>
          </a:graphicData>
        </a:graphic>
      </p:graphicFrame>
      <p:sp>
        <p:nvSpPr>
          <p:cNvPr id="4" name="Text Placeholder 3">
            <a:extLst>
              <a:ext uri="{FF2B5EF4-FFF2-40B4-BE49-F238E27FC236}">
                <a16:creationId xmlns:a16="http://schemas.microsoft.com/office/drawing/2014/main" id="{8CDB52C1-17B4-4CD5-9B8A-70B1B29A8E44}"/>
              </a:ext>
            </a:extLst>
          </p:cNvPr>
          <p:cNvSpPr>
            <a:spLocks noGrp="1"/>
          </p:cNvSpPr>
          <p:nvPr>
            <p:ph type="body" sz="quarter" idx="14"/>
          </p:nvPr>
        </p:nvSpPr>
        <p:spPr/>
        <p:txBody>
          <a:bodyPr/>
          <a:lstStyle/>
          <a:p>
            <a:r>
              <a:rPr lang="en-US"/>
              <a:t>10/11/2021 - 09/12/2021</a:t>
            </a:r>
          </a:p>
        </p:txBody>
      </p:sp>
    </p:spTree>
    <p:extLst>
      <p:ext uri="{BB962C8B-B14F-4D97-AF65-F5344CB8AC3E}">
        <p14:creationId xmlns:p14="http://schemas.microsoft.com/office/powerpoint/2010/main" val="337569886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4DE35E-E8F8-4829-A7DD-AC70D6D6D816}"/>
              </a:ext>
            </a:extLst>
          </p:cNvPr>
          <p:cNvSpPr>
            <a:spLocks noGrp="1"/>
          </p:cNvSpPr>
          <p:nvPr>
            <p:ph type="title"/>
          </p:nvPr>
        </p:nvSpPr>
        <p:spPr/>
        <p:txBody>
          <a:bodyPr/>
          <a:lstStyle/>
          <a:p>
            <a:r>
              <a:rPr lang="en-US"/>
              <a:t>Facebook Interactions Distribution | Tucumán Turismo</a:t>
            </a:r>
          </a:p>
        </p:txBody>
      </p:sp>
      <p:graphicFrame>
        <p:nvGraphicFramePr>
          <p:cNvPr id="6" name="Chart Placeholder 5">
            <a:extLst>
              <a:ext uri="{FF2B5EF4-FFF2-40B4-BE49-F238E27FC236}">
                <a16:creationId xmlns:a16="http://schemas.microsoft.com/office/drawing/2014/main" id="{56E90918-2DF8-4E27-AF46-BE196C8F7E86}"/>
              </a:ext>
            </a:extLst>
          </p:cNvPr>
          <p:cNvGraphicFramePr>
            <a:graphicFrameLocks noGrp="1"/>
          </p:cNvGraphicFramePr>
          <p:nvPr>
            <p:ph type="chart" sz="quarter" idx="13"/>
            <p:extLst>
              <p:ext uri="{D42A27DB-BD31-4B8C-83A1-F6EECF244321}">
                <p14:modId xmlns:p14="http://schemas.microsoft.com/office/powerpoint/2010/main" val="246007333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9043DFD-818B-41DD-B7DA-3E7FA56331D1}"/>
              </a:ext>
            </a:extLst>
          </p:cNvPr>
          <p:cNvSpPr>
            <a:spLocks noGrp="1"/>
          </p:cNvSpPr>
          <p:nvPr>
            <p:ph type="body" sz="quarter" idx="14"/>
          </p:nvPr>
        </p:nvSpPr>
        <p:spPr/>
        <p:txBody>
          <a:bodyPr/>
          <a:lstStyle/>
          <a:p>
            <a:r>
              <a:rPr lang="en-US"/>
              <a:t>10/11/2021 - 09/12/2021</a:t>
            </a:r>
          </a:p>
        </p:txBody>
      </p:sp>
      <p:sp>
        <p:nvSpPr>
          <p:cNvPr id="5" name="Footer Placeholder 4">
            <a:extLst>
              <a:ext uri="{FF2B5EF4-FFF2-40B4-BE49-F238E27FC236}">
                <a16:creationId xmlns:a16="http://schemas.microsoft.com/office/drawing/2014/main" id="{C2E01E27-763E-48AE-9AC9-623C97DF0A7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5202325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967F93-746C-4574-8E8D-1DB342C794A2}"/>
              </a:ext>
            </a:extLst>
          </p:cNvPr>
          <p:cNvSpPr>
            <a:spLocks noGrp="1"/>
          </p:cNvSpPr>
          <p:nvPr>
            <p:ph type="title"/>
          </p:nvPr>
        </p:nvSpPr>
        <p:spPr/>
        <p:txBody>
          <a:bodyPr/>
          <a:lstStyle/>
          <a:p>
            <a:r>
              <a:rPr lang="en-US"/>
              <a:t>Facebook Interaction Rate | Tucumán Turismo</a:t>
            </a:r>
          </a:p>
        </p:txBody>
      </p:sp>
      <p:graphicFrame>
        <p:nvGraphicFramePr>
          <p:cNvPr id="6" name="Chart Placeholder 5">
            <a:extLst>
              <a:ext uri="{FF2B5EF4-FFF2-40B4-BE49-F238E27FC236}">
                <a16:creationId xmlns:a16="http://schemas.microsoft.com/office/drawing/2014/main" id="{AC054B5A-57E2-4BB1-BB97-898975935F4C}"/>
              </a:ext>
            </a:extLst>
          </p:cNvPr>
          <p:cNvGraphicFramePr>
            <a:graphicFrameLocks noGrp="1"/>
          </p:cNvGraphicFramePr>
          <p:nvPr>
            <p:ph type="chart" sz="quarter" idx="13"/>
            <p:extLst>
              <p:ext uri="{D42A27DB-BD31-4B8C-83A1-F6EECF244321}">
                <p14:modId xmlns:p14="http://schemas.microsoft.com/office/powerpoint/2010/main" val="158465724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94576D0-0286-4469-A498-1407712B6510}"/>
              </a:ext>
            </a:extLst>
          </p:cNvPr>
          <p:cNvSpPr>
            <a:spLocks noGrp="1"/>
          </p:cNvSpPr>
          <p:nvPr>
            <p:ph type="body" sz="quarter" idx="14"/>
          </p:nvPr>
        </p:nvSpPr>
        <p:spPr/>
        <p:txBody>
          <a:bodyPr/>
          <a:lstStyle/>
          <a:p>
            <a:r>
              <a:rPr lang="en-US"/>
              <a:t>10/11/2021 - 09/12/2021</a:t>
            </a:r>
          </a:p>
        </p:txBody>
      </p:sp>
      <p:sp>
        <p:nvSpPr>
          <p:cNvPr id="5" name="Footer Placeholder 4">
            <a:extLst>
              <a:ext uri="{FF2B5EF4-FFF2-40B4-BE49-F238E27FC236}">
                <a16:creationId xmlns:a16="http://schemas.microsoft.com/office/drawing/2014/main" id="{75ED7A7F-B330-4333-B5B0-FCF5FEFF22E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17930598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55EBF7-8417-4F46-9CB3-91FDFC695FAC}"/>
              </a:ext>
            </a:extLst>
          </p:cNvPr>
          <p:cNvSpPr>
            <a:spLocks noGrp="1"/>
          </p:cNvSpPr>
          <p:nvPr>
            <p:ph type="title"/>
          </p:nvPr>
        </p:nvSpPr>
        <p:spPr/>
        <p:txBody>
          <a:bodyPr/>
          <a:lstStyle/>
          <a:p>
            <a:r>
              <a:rPr lang="en-US"/>
              <a:t>Facebook Interaction Rate By Post Type | Tucumán Turismo</a:t>
            </a:r>
          </a:p>
        </p:txBody>
      </p:sp>
      <p:graphicFrame>
        <p:nvGraphicFramePr>
          <p:cNvPr id="6" name="Chart Placeholder 5">
            <a:extLst>
              <a:ext uri="{FF2B5EF4-FFF2-40B4-BE49-F238E27FC236}">
                <a16:creationId xmlns:a16="http://schemas.microsoft.com/office/drawing/2014/main" id="{6071F089-6804-486F-9EE9-11FFB00AD32A}"/>
              </a:ext>
            </a:extLst>
          </p:cNvPr>
          <p:cNvGraphicFramePr>
            <a:graphicFrameLocks noGrp="1"/>
          </p:cNvGraphicFramePr>
          <p:nvPr>
            <p:ph type="chart" sz="quarter" idx="13"/>
            <p:extLst>
              <p:ext uri="{D42A27DB-BD31-4B8C-83A1-F6EECF244321}">
                <p14:modId xmlns:p14="http://schemas.microsoft.com/office/powerpoint/2010/main" val="308123237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5D97008-24F5-4040-AE25-C0BD294FC25C}"/>
              </a:ext>
            </a:extLst>
          </p:cNvPr>
          <p:cNvSpPr>
            <a:spLocks noGrp="1"/>
          </p:cNvSpPr>
          <p:nvPr>
            <p:ph type="body" sz="quarter" idx="14"/>
          </p:nvPr>
        </p:nvSpPr>
        <p:spPr/>
        <p:txBody>
          <a:bodyPr/>
          <a:lstStyle/>
          <a:p>
            <a:r>
              <a:rPr lang="en-US"/>
              <a:t>10/11/2021 - 09/12/2021</a:t>
            </a:r>
          </a:p>
        </p:txBody>
      </p:sp>
      <p:sp>
        <p:nvSpPr>
          <p:cNvPr id="5" name="Footer Placeholder 4">
            <a:extLst>
              <a:ext uri="{FF2B5EF4-FFF2-40B4-BE49-F238E27FC236}">
                <a16:creationId xmlns:a16="http://schemas.microsoft.com/office/drawing/2014/main" id="{C0B3F913-BA64-417F-BCE4-AE6246E2C13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14646182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20F7D9-0678-4AB4-9068-63501C77886E}"/>
              </a:ext>
            </a:extLst>
          </p:cNvPr>
          <p:cNvSpPr>
            <a:spLocks noGrp="1"/>
          </p:cNvSpPr>
          <p:nvPr>
            <p:ph type="title"/>
          </p:nvPr>
        </p:nvSpPr>
        <p:spPr/>
        <p:txBody>
          <a:bodyPr/>
          <a:lstStyle/>
          <a:p>
            <a:r>
              <a:rPr lang="en-US"/>
              <a:t>Facebook Interaction Rate By Hour | Tucumán Turismo</a:t>
            </a:r>
          </a:p>
        </p:txBody>
      </p:sp>
      <p:graphicFrame>
        <p:nvGraphicFramePr>
          <p:cNvPr id="6" name="Chart Placeholder 5">
            <a:extLst>
              <a:ext uri="{FF2B5EF4-FFF2-40B4-BE49-F238E27FC236}">
                <a16:creationId xmlns:a16="http://schemas.microsoft.com/office/drawing/2014/main" id="{976F25E7-67D7-424A-AD46-ED025FB99A62}"/>
              </a:ext>
            </a:extLst>
          </p:cNvPr>
          <p:cNvGraphicFramePr>
            <a:graphicFrameLocks noGrp="1"/>
          </p:cNvGraphicFramePr>
          <p:nvPr>
            <p:ph type="chart" sz="quarter" idx="13"/>
            <p:extLst>
              <p:ext uri="{D42A27DB-BD31-4B8C-83A1-F6EECF244321}">
                <p14:modId xmlns:p14="http://schemas.microsoft.com/office/powerpoint/2010/main" val="213072003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3B99A68-52C1-435B-99BB-5AABDCD0F294}"/>
              </a:ext>
            </a:extLst>
          </p:cNvPr>
          <p:cNvSpPr>
            <a:spLocks noGrp="1"/>
          </p:cNvSpPr>
          <p:nvPr>
            <p:ph type="body" sz="quarter" idx="14"/>
          </p:nvPr>
        </p:nvSpPr>
        <p:spPr/>
        <p:txBody>
          <a:bodyPr/>
          <a:lstStyle/>
          <a:p>
            <a:r>
              <a:rPr lang="en-US"/>
              <a:t>10/11/2021 - 09/12/2021</a:t>
            </a:r>
          </a:p>
        </p:txBody>
      </p:sp>
      <p:sp>
        <p:nvSpPr>
          <p:cNvPr id="5" name="Footer Placeholder 4">
            <a:extLst>
              <a:ext uri="{FF2B5EF4-FFF2-40B4-BE49-F238E27FC236}">
                <a16:creationId xmlns:a16="http://schemas.microsoft.com/office/drawing/2014/main" id="{EC129FF2-BF59-4B14-8DB0-31B31113610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25971553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91DDC1-F2D1-4EF6-944B-6E002EDFFFD3}"/>
              </a:ext>
            </a:extLst>
          </p:cNvPr>
          <p:cNvSpPr>
            <a:spLocks noGrp="1"/>
          </p:cNvSpPr>
          <p:nvPr>
            <p:ph type="title"/>
          </p:nvPr>
        </p:nvSpPr>
        <p:spPr/>
        <p:txBody>
          <a:bodyPr/>
          <a:lstStyle/>
          <a:p>
            <a:r>
              <a:rPr lang="en-US"/>
              <a:t>Facebook Interaction Rate By Weekday | Tucumán Turismo</a:t>
            </a:r>
          </a:p>
        </p:txBody>
      </p:sp>
      <p:graphicFrame>
        <p:nvGraphicFramePr>
          <p:cNvPr id="6" name="Chart Placeholder 5">
            <a:extLst>
              <a:ext uri="{FF2B5EF4-FFF2-40B4-BE49-F238E27FC236}">
                <a16:creationId xmlns:a16="http://schemas.microsoft.com/office/drawing/2014/main" id="{73AC85A1-1402-4417-99E6-21D7F9A06F21}"/>
              </a:ext>
            </a:extLst>
          </p:cNvPr>
          <p:cNvGraphicFramePr>
            <a:graphicFrameLocks noGrp="1"/>
          </p:cNvGraphicFramePr>
          <p:nvPr>
            <p:ph type="chart" sz="quarter" idx="13"/>
            <p:extLst>
              <p:ext uri="{D42A27DB-BD31-4B8C-83A1-F6EECF244321}">
                <p14:modId xmlns:p14="http://schemas.microsoft.com/office/powerpoint/2010/main" val="222801508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D76BD55-5EA1-43AA-9D68-0110A84A3368}"/>
              </a:ext>
            </a:extLst>
          </p:cNvPr>
          <p:cNvSpPr>
            <a:spLocks noGrp="1"/>
          </p:cNvSpPr>
          <p:nvPr>
            <p:ph type="body" sz="quarter" idx="14"/>
          </p:nvPr>
        </p:nvSpPr>
        <p:spPr/>
        <p:txBody>
          <a:bodyPr/>
          <a:lstStyle/>
          <a:p>
            <a:r>
              <a:rPr lang="en-US"/>
              <a:t>10/11/2021 - 09/12/2021</a:t>
            </a:r>
          </a:p>
        </p:txBody>
      </p:sp>
      <p:sp>
        <p:nvSpPr>
          <p:cNvPr id="5" name="Footer Placeholder 4">
            <a:extLst>
              <a:ext uri="{FF2B5EF4-FFF2-40B4-BE49-F238E27FC236}">
                <a16:creationId xmlns:a16="http://schemas.microsoft.com/office/drawing/2014/main" id="{A155BDFE-D0A9-4DFF-A993-9BDBDDE60B5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4787276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1E85C5-D0A7-47D4-8505-874710E536A5}"/>
              </a:ext>
            </a:extLst>
          </p:cNvPr>
          <p:cNvSpPr>
            <a:spLocks noGrp="1"/>
          </p:cNvSpPr>
          <p:nvPr>
            <p:ph type="title"/>
          </p:nvPr>
        </p:nvSpPr>
        <p:spPr/>
        <p:txBody>
          <a:bodyPr/>
          <a:lstStyle/>
          <a:p>
            <a:r>
              <a:rPr lang="es-ES"/>
              <a:t>Facebook TABLA DE FB COMPLETA | Tucumán Turismo - 1 of 17</a:t>
            </a:r>
            <a:endParaRPr lang="en-US"/>
          </a:p>
        </p:txBody>
      </p:sp>
      <p:graphicFrame>
        <p:nvGraphicFramePr>
          <p:cNvPr id="5" name="Table Placeholder 4">
            <a:extLst>
              <a:ext uri="{FF2B5EF4-FFF2-40B4-BE49-F238E27FC236}">
                <a16:creationId xmlns:a16="http://schemas.microsoft.com/office/drawing/2014/main" id="{70518699-C9F8-4067-8C49-F39759538F1B}"/>
              </a:ext>
            </a:extLst>
          </p:cNvPr>
          <p:cNvGraphicFramePr>
            <a:graphicFrameLocks noGrp="1"/>
          </p:cNvGraphicFramePr>
          <p:nvPr>
            <p:ph type="tbl" sz="quarter" idx="13"/>
            <p:extLst>
              <p:ext uri="{D42A27DB-BD31-4B8C-83A1-F6EECF244321}">
                <p14:modId xmlns:p14="http://schemas.microsoft.com/office/powerpoint/2010/main" val="45029167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838636055"/>
                    </a:ext>
                  </a:extLst>
                </a:gridCol>
                <a:gridCol w="493776">
                  <a:extLst>
                    <a:ext uri="{9D8B030D-6E8A-4147-A177-3AD203B41FA5}">
                      <a16:colId xmlns:a16="http://schemas.microsoft.com/office/drawing/2014/main" val="224079294"/>
                    </a:ext>
                  </a:extLst>
                </a:gridCol>
                <a:gridCol w="493776">
                  <a:extLst>
                    <a:ext uri="{9D8B030D-6E8A-4147-A177-3AD203B41FA5}">
                      <a16:colId xmlns:a16="http://schemas.microsoft.com/office/drawing/2014/main" val="1909115803"/>
                    </a:ext>
                  </a:extLst>
                </a:gridCol>
                <a:gridCol w="493776">
                  <a:extLst>
                    <a:ext uri="{9D8B030D-6E8A-4147-A177-3AD203B41FA5}">
                      <a16:colId xmlns:a16="http://schemas.microsoft.com/office/drawing/2014/main" val="1495743410"/>
                    </a:ext>
                  </a:extLst>
                </a:gridCol>
                <a:gridCol w="493776">
                  <a:extLst>
                    <a:ext uri="{9D8B030D-6E8A-4147-A177-3AD203B41FA5}">
                      <a16:colId xmlns:a16="http://schemas.microsoft.com/office/drawing/2014/main" val="423447041"/>
                    </a:ext>
                  </a:extLst>
                </a:gridCol>
                <a:gridCol w="493776">
                  <a:extLst>
                    <a:ext uri="{9D8B030D-6E8A-4147-A177-3AD203B41FA5}">
                      <a16:colId xmlns:a16="http://schemas.microsoft.com/office/drawing/2014/main" val="1693307866"/>
                    </a:ext>
                  </a:extLst>
                </a:gridCol>
                <a:gridCol w="493776">
                  <a:extLst>
                    <a:ext uri="{9D8B030D-6E8A-4147-A177-3AD203B41FA5}">
                      <a16:colId xmlns:a16="http://schemas.microsoft.com/office/drawing/2014/main" val="1036911781"/>
                    </a:ext>
                  </a:extLst>
                </a:gridCol>
                <a:gridCol w="493776">
                  <a:extLst>
                    <a:ext uri="{9D8B030D-6E8A-4147-A177-3AD203B41FA5}">
                      <a16:colId xmlns:a16="http://schemas.microsoft.com/office/drawing/2014/main" val="2105149432"/>
                    </a:ext>
                  </a:extLst>
                </a:gridCol>
                <a:gridCol w="493776">
                  <a:extLst>
                    <a:ext uri="{9D8B030D-6E8A-4147-A177-3AD203B41FA5}">
                      <a16:colId xmlns:a16="http://schemas.microsoft.com/office/drawing/2014/main" val="908268052"/>
                    </a:ext>
                  </a:extLst>
                </a:gridCol>
                <a:gridCol w="493776">
                  <a:extLst>
                    <a:ext uri="{9D8B030D-6E8A-4147-A177-3AD203B41FA5}">
                      <a16:colId xmlns:a16="http://schemas.microsoft.com/office/drawing/2014/main" val="3815262789"/>
                    </a:ext>
                  </a:extLst>
                </a:gridCol>
                <a:gridCol w="493776">
                  <a:extLst>
                    <a:ext uri="{9D8B030D-6E8A-4147-A177-3AD203B41FA5}">
                      <a16:colId xmlns:a16="http://schemas.microsoft.com/office/drawing/2014/main" val="3392734591"/>
                    </a:ext>
                  </a:extLst>
                </a:gridCol>
                <a:gridCol w="493776">
                  <a:extLst>
                    <a:ext uri="{9D8B030D-6E8A-4147-A177-3AD203B41FA5}">
                      <a16:colId xmlns:a16="http://schemas.microsoft.com/office/drawing/2014/main" val="351390684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360131424"/>
                  </a:ext>
                </a:extLst>
              </a:tr>
            </a:tbl>
          </a:graphicData>
        </a:graphic>
      </p:graphicFrame>
      <p:sp>
        <p:nvSpPr>
          <p:cNvPr id="4" name="Text Placeholder 3">
            <a:extLst>
              <a:ext uri="{FF2B5EF4-FFF2-40B4-BE49-F238E27FC236}">
                <a16:creationId xmlns:a16="http://schemas.microsoft.com/office/drawing/2014/main" id="{89DE8DC2-96A4-4A23-A522-5BD6AFB44F17}"/>
              </a:ext>
            </a:extLst>
          </p:cNvPr>
          <p:cNvSpPr>
            <a:spLocks noGrp="1"/>
          </p:cNvSpPr>
          <p:nvPr>
            <p:ph type="body" sz="quarter" idx="14"/>
          </p:nvPr>
        </p:nvSpPr>
        <p:spPr/>
        <p:txBody>
          <a:bodyPr/>
          <a:lstStyle/>
          <a:p>
            <a:r>
              <a:rPr lang="en-US"/>
              <a:t>10/11/2021 - 09/12/2021</a:t>
            </a:r>
          </a:p>
        </p:txBody>
      </p:sp>
    </p:spTree>
    <p:extLst>
      <p:ext uri="{BB962C8B-B14F-4D97-AF65-F5344CB8AC3E}">
        <p14:creationId xmlns:p14="http://schemas.microsoft.com/office/powerpoint/2010/main" val="229372037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FCCA10-1B86-4BE4-82CC-787700C29466}"/>
              </a:ext>
            </a:extLst>
          </p:cNvPr>
          <p:cNvSpPr>
            <a:spLocks noGrp="1"/>
          </p:cNvSpPr>
          <p:nvPr>
            <p:ph type="title"/>
          </p:nvPr>
        </p:nvSpPr>
        <p:spPr/>
        <p:txBody>
          <a:bodyPr/>
          <a:lstStyle/>
          <a:p>
            <a:r>
              <a:rPr lang="es-ES"/>
              <a:t>Facebook TABLA DE FB COMPLETA | Tucumán Turismo - 2 of 17</a:t>
            </a:r>
            <a:endParaRPr lang="en-US"/>
          </a:p>
        </p:txBody>
      </p:sp>
      <p:graphicFrame>
        <p:nvGraphicFramePr>
          <p:cNvPr id="5" name="Table Placeholder 4">
            <a:extLst>
              <a:ext uri="{FF2B5EF4-FFF2-40B4-BE49-F238E27FC236}">
                <a16:creationId xmlns:a16="http://schemas.microsoft.com/office/drawing/2014/main" id="{01E9F0A5-1A2E-439B-9BA3-C772E74614B2}"/>
              </a:ext>
            </a:extLst>
          </p:cNvPr>
          <p:cNvGraphicFramePr>
            <a:graphicFrameLocks noGrp="1"/>
          </p:cNvGraphicFramePr>
          <p:nvPr>
            <p:ph type="tbl" sz="quarter" idx="13"/>
            <p:extLst>
              <p:ext uri="{D42A27DB-BD31-4B8C-83A1-F6EECF244321}">
                <p14:modId xmlns:p14="http://schemas.microsoft.com/office/powerpoint/2010/main" val="359366741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2499814"/>
                    </a:ext>
                  </a:extLst>
                </a:gridCol>
                <a:gridCol w="493776">
                  <a:extLst>
                    <a:ext uri="{9D8B030D-6E8A-4147-A177-3AD203B41FA5}">
                      <a16:colId xmlns:a16="http://schemas.microsoft.com/office/drawing/2014/main" val="1837683105"/>
                    </a:ext>
                  </a:extLst>
                </a:gridCol>
                <a:gridCol w="493776">
                  <a:extLst>
                    <a:ext uri="{9D8B030D-6E8A-4147-A177-3AD203B41FA5}">
                      <a16:colId xmlns:a16="http://schemas.microsoft.com/office/drawing/2014/main" val="4276488297"/>
                    </a:ext>
                  </a:extLst>
                </a:gridCol>
                <a:gridCol w="493776">
                  <a:extLst>
                    <a:ext uri="{9D8B030D-6E8A-4147-A177-3AD203B41FA5}">
                      <a16:colId xmlns:a16="http://schemas.microsoft.com/office/drawing/2014/main" val="3044679476"/>
                    </a:ext>
                  </a:extLst>
                </a:gridCol>
                <a:gridCol w="493776">
                  <a:extLst>
                    <a:ext uri="{9D8B030D-6E8A-4147-A177-3AD203B41FA5}">
                      <a16:colId xmlns:a16="http://schemas.microsoft.com/office/drawing/2014/main" val="2727812739"/>
                    </a:ext>
                  </a:extLst>
                </a:gridCol>
                <a:gridCol w="493776">
                  <a:extLst>
                    <a:ext uri="{9D8B030D-6E8A-4147-A177-3AD203B41FA5}">
                      <a16:colId xmlns:a16="http://schemas.microsoft.com/office/drawing/2014/main" val="797218888"/>
                    </a:ext>
                  </a:extLst>
                </a:gridCol>
                <a:gridCol w="493776">
                  <a:extLst>
                    <a:ext uri="{9D8B030D-6E8A-4147-A177-3AD203B41FA5}">
                      <a16:colId xmlns:a16="http://schemas.microsoft.com/office/drawing/2014/main" val="2133140631"/>
                    </a:ext>
                  </a:extLst>
                </a:gridCol>
                <a:gridCol w="493776">
                  <a:extLst>
                    <a:ext uri="{9D8B030D-6E8A-4147-A177-3AD203B41FA5}">
                      <a16:colId xmlns:a16="http://schemas.microsoft.com/office/drawing/2014/main" val="2804026217"/>
                    </a:ext>
                  </a:extLst>
                </a:gridCol>
                <a:gridCol w="493776">
                  <a:extLst>
                    <a:ext uri="{9D8B030D-6E8A-4147-A177-3AD203B41FA5}">
                      <a16:colId xmlns:a16="http://schemas.microsoft.com/office/drawing/2014/main" val="800309705"/>
                    </a:ext>
                  </a:extLst>
                </a:gridCol>
                <a:gridCol w="493776">
                  <a:extLst>
                    <a:ext uri="{9D8B030D-6E8A-4147-A177-3AD203B41FA5}">
                      <a16:colId xmlns:a16="http://schemas.microsoft.com/office/drawing/2014/main" val="1339514413"/>
                    </a:ext>
                  </a:extLst>
                </a:gridCol>
                <a:gridCol w="493776">
                  <a:extLst>
                    <a:ext uri="{9D8B030D-6E8A-4147-A177-3AD203B41FA5}">
                      <a16:colId xmlns:a16="http://schemas.microsoft.com/office/drawing/2014/main" val="1087076879"/>
                    </a:ext>
                  </a:extLst>
                </a:gridCol>
                <a:gridCol w="493776">
                  <a:extLst>
                    <a:ext uri="{9D8B030D-6E8A-4147-A177-3AD203B41FA5}">
                      <a16:colId xmlns:a16="http://schemas.microsoft.com/office/drawing/2014/main" val="344719029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5635022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Tucumán Turismo - 2021-12-09 15:53:59</a:t>
                      </a:r>
                      <a:r>
                        <a:rPr kumimoji="0" lang="en-US" sz="1000" b="0" i="0" u="none" strike="noStrike" kern="1200" cap="none" spc="0" normalizeH="0" baseline="0" noProof="0">
                          <a:ln>
                            <a:noFill/>
                          </a:ln>
                          <a:solidFill>
                            <a:prstClr val="black"/>
                          </a:solidFill>
                          <a:effectLst/>
                          <a:uLnTx/>
                          <a:uFillTx/>
                          <a:latin typeface="+mn-lt"/>
                          <a:ea typeface="+mn-ea"/>
                          <a:cs typeface="+mn-cs"/>
                        </a:rPr>
                        <a:t>
 ☀️¡Tucumán está listo para el VERANO 2022! ☀️
Respetando los cuidados y protocolos, redescubrí los destinos de la provincia. Cada uno tiene algo para vos. Elegí lo que más te guste.
Eso que buscás, siempre estuvo en casa. 
¡Viví el verano en #Tucuman!
#VeranoEnTucuman #Verano2022 #VeranoArgentina #Summer2022 #Relax #Naturaleza #Paisajes #landscape #TucumanTurismo #SentiTucuman #ciclismo #TucumanTuDestino #Turismo #Tucuman #SomosTuDestino #TurismoCuidado #SafeTravel #ViajaConResponsabilidad #Trip #SouthAmerica #NorthArgentina #NorthOfArgentina  #Outdoors #travelarg #travel #travelargentina #visitargentina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1498739150"/>
                  </a:ext>
                </a:extLst>
              </a:tr>
            </a:tbl>
          </a:graphicData>
        </a:graphic>
      </p:graphicFrame>
      <p:sp>
        <p:nvSpPr>
          <p:cNvPr id="4" name="Text Placeholder 3">
            <a:extLst>
              <a:ext uri="{FF2B5EF4-FFF2-40B4-BE49-F238E27FC236}">
                <a16:creationId xmlns:a16="http://schemas.microsoft.com/office/drawing/2014/main" id="{013A5C61-9334-460B-9736-42A16B9046AF}"/>
              </a:ext>
            </a:extLst>
          </p:cNvPr>
          <p:cNvSpPr>
            <a:spLocks noGrp="1"/>
          </p:cNvSpPr>
          <p:nvPr>
            <p:ph type="body" sz="quarter" idx="14"/>
          </p:nvPr>
        </p:nvSpPr>
        <p:spPr/>
        <p:txBody>
          <a:bodyPr/>
          <a:lstStyle/>
          <a:p>
            <a:r>
              <a:rPr lang="en-US"/>
              <a:t>10/11/2021 - 09/12/2021</a:t>
            </a:r>
          </a:p>
        </p:txBody>
      </p:sp>
    </p:spTree>
    <p:extLst>
      <p:ext uri="{BB962C8B-B14F-4D97-AF65-F5344CB8AC3E}">
        <p14:creationId xmlns:p14="http://schemas.microsoft.com/office/powerpoint/2010/main" val="144184122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A9F712-F042-49D3-B8C5-EA2CE2232C58}"/>
              </a:ext>
            </a:extLst>
          </p:cNvPr>
          <p:cNvSpPr>
            <a:spLocks noGrp="1"/>
          </p:cNvSpPr>
          <p:nvPr>
            <p:ph type="title"/>
          </p:nvPr>
        </p:nvSpPr>
        <p:spPr/>
        <p:txBody>
          <a:bodyPr/>
          <a:lstStyle/>
          <a:p>
            <a:r>
              <a:rPr lang="es-ES"/>
              <a:t>Facebook TABLA DE FB COMPLETA | Tucumán Turismo - 3 of 17</a:t>
            </a:r>
            <a:endParaRPr lang="en-US"/>
          </a:p>
        </p:txBody>
      </p:sp>
      <p:graphicFrame>
        <p:nvGraphicFramePr>
          <p:cNvPr id="5" name="Table Placeholder 4">
            <a:extLst>
              <a:ext uri="{FF2B5EF4-FFF2-40B4-BE49-F238E27FC236}">
                <a16:creationId xmlns:a16="http://schemas.microsoft.com/office/drawing/2014/main" id="{47035DBA-82FB-4899-9D96-A56EB39D9EB2}"/>
              </a:ext>
            </a:extLst>
          </p:cNvPr>
          <p:cNvGraphicFramePr>
            <a:graphicFrameLocks noGrp="1"/>
          </p:cNvGraphicFramePr>
          <p:nvPr>
            <p:ph type="tbl" sz="quarter" idx="13"/>
            <p:extLst>
              <p:ext uri="{D42A27DB-BD31-4B8C-83A1-F6EECF244321}">
                <p14:modId xmlns:p14="http://schemas.microsoft.com/office/powerpoint/2010/main" val="195351636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513052817"/>
                    </a:ext>
                  </a:extLst>
                </a:gridCol>
                <a:gridCol w="493776">
                  <a:extLst>
                    <a:ext uri="{9D8B030D-6E8A-4147-A177-3AD203B41FA5}">
                      <a16:colId xmlns:a16="http://schemas.microsoft.com/office/drawing/2014/main" val="3607783502"/>
                    </a:ext>
                  </a:extLst>
                </a:gridCol>
                <a:gridCol w="493776">
                  <a:extLst>
                    <a:ext uri="{9D8B030D-6E8A-4147-A177-3AD203B41FA5}">
                      <a16:colId xmlns:a16="http://schemas.microsoft.com/office/drawing/2014/main" val="3361993785"/>
                    </a:ext>
                  </a:extLst>
                </a:gridCol>
                <a:gridCol w="493776">
                  <a:extLst>
                    <a:ext uri="{9D8B030D-6E8A-4147-A177-3AD203B41FA5}">
                      <a16:colId xmlns:a16="http://schemas.microsoft.com/office/drawing/2014/main" val="3758260007"/>
                    </a:ext>
                  </a:extLst>
                </a:gridCol>
                <a:gridCol w="493776">
                  <a:extLst>
                    <a:ext uri="{9D8B030D-6E8A-4147-A177-3AD203B41FA5}">
                      <a16:colId xmlns:a16="http://schemas.microsoft.com/office/drawing/2014/main" val="3105617075"/>
                    </a:ext>
                  </a:extLst>
                </a:gridCol>
                <a:gridCol w="493776">
                  <a:extLst>
                    <a:ext uri="{9D8B030D-6E8A-4147-A177-3AD203B41FA5}">
                      <a16:colId xmlns:a16="http://schemas.microsoft.com/office/drawing/2014/main" val="2036583099"/>
                    </a:ext>
                  </a:extLst>
                </a:gridCol>
                <a:gridCol w="493776">
                  <a:extLst>
                    <a:ext uri="{9D8B030D-6E8A-4147-A177-3AD203B41FA5}">
                      <a16:colId xmlns:a16="http://schemas.microsoft.com/office/drawing/2014/main" val="3279908443"/>
                    </a:ext>
                  </a:extLst>
                </a:gridCol>
                <a:gridCol w="493776">
                  <a:extLst>
                    <a:ext uri="{9D8B030D-6E8A-4147-A177-3AD203B41FA5}">
                      <a16:colId xmlns:a16="http://schemas.microsoft.com/office/drawing/2014/main" val="3783542148"/>
                    </a:ext>
                  </a:extLst>
                </a:gridCol>
                <a:gridCol w="493776">
                  <a:extLst>
                    <a:ext uri="{9D8B030D-6E8A-4147-A177-3AD203B41FA5}">
                      <a16:colId xmlns:a16="http://schemas.microsoft.com/office/drawing/2014/main" val="3115422903"/>
                    </a:ext>
                  </a:extLst>
                </a:gridCol>
                <a:gridCol w="493776">
                  <a:extLst>
                    <a:ext uri="{9D8B030D-6E8A-4147-A177-3AD203B41FA5}">
                      <a16:colId xmlns:a16="http://schemas.microsoft.com/office/drawing/2014/main" val="687135675"/>
                    </a:ext>
                  </a:extLst>
                </a:gridCol>
                <a:gridCol w="493776">
                  <a:extLst>
                    <a:ext uri="{9D8B030D-6E8A-4147-A177-3AD203B41FA5}">
                      <a16:colId xmlns:a16="http://schemas.microsoft.com/office/drawing/2014/main" val="2161842595"/>
                    </a:ext>
                  </a:extLst>
                </a:gridCol>
                <a:gridCol w="493776">
                  <a:extLst>
                    <a:ext uri="{9D8B030D-6E8A-4147-A177-3AD203B41FA5}">
                      <a16:colId xmlns:a16="http://schemas.microsoft.com/office/drawing/2014/main" val="368429277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6115121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Tucumán Turismo - 2021-11-12 20:55:03</a:t>
                      </a:r>
                      <a:r>
                        <a:rPr kumimoji="0" lang="en-US" sz="1000" b="0" i="0" u="none" strike="noStrike" kern="1200" cap="none" spc="0" normalizeH="0" baseline="0" noProof="0">
                          <a:ln>
                            <a:noFill/>
                          </a:ln>
                          <a:solidFill>
                            <a:prstClr val="black"/>
                          </a:solidFill>
                          <a:effectLst/>
                          <a:uLnTx/>
                          <a:uFillTx/>
                          <a:latin typeface="+mn-lt"/>
                          <a:ea typeface="+mn-ea"/>
                          <a:cs typeface="+mn-cs"/>
                        </a:rPr>
                        <a:t>
 🌄Si hablamos de 𝐚𝐭𝐚𝐫𝐝𝐞𝐜𝐞𝐫𝐞𝐬 𝐦𝐞𝐦𝐨𝐫𝐚𝐛𝐥𝐞𝐬, no podemos pasar por alto un clásico de Amaicha que nos acerca a las tradiciones ancestrales de la Cultura Diaguita - Calchaquí. ⁣
⁣
🗿𝐄𝐥 𝐌𝐮𝐬𝐞𝐨 𝐝𝐞 𝐋𝐚 𝐏𝐚𝐜𝐡𝐚𝐦𝐚𝐦𝐚 es un verdadero trabajo artesanal que se extiende en un enorme patio y 4 salas de exposición. Cuando la tarde llega y el sol se esconde. La luz se entromete entre las miles de piedras que forman las figuras y las sombras logran que las pircas tomen  gamas de colores que juegan entre grises y rojizos. Un verdadero tesoro.⁣
⁣
¿Ya lo visitaste?⁣
⁣
 #Amaicha #ValleCalchaqui #MuseodelaPachamama #Pachamama #MadreTierra #artesanal #Atardeceres #Sunset #TucumanTurismo #SentiTucuman #TucumanTuDestino #Turismo #Tucuman #SomosTuDestino #TurismoCuidado #SafeTravel #ViajaConResponsabilidad #Trip #SouthAmerica #NorthArgentina #NorthOfArgentina #Travel #Outdoors #travelarg #travel #travelargentina #visitargentina⁣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628005798"/>
                  </a:ext>
                </a:extLst>
              </a:tr>
            </a:tbl>
          </a:graphicData>
        </a:graphic>
      </p:graphicFrame>
      <p:sp>
        <p:nvSpPr>
          <p:cNvPr id="4" name="Text Placeholder 3">
            <a:extLst>
              <a:ext uri="{FF2B5EF4-FFF2-40B4-BE49-F238E27FC236}">
                <a16:creationId xmlns:a16="http://schemas.microsoft.com/office/drawing/2014/main" id="{D547E3DD-D962-48B0-A9CA-0515871777E9}"/>
              </a:ext>
            </a:extLst>
          </p:cNvPr>
          <p:cNvSpPr>
            <a:spLocks noGrp="1"/>
          </p:cNvSpPr>
          <p:nvPr>
            <p:ph type="body" sz="quarter" idx="14"/>
          </p:nvPr>
        </p:nvSpPr>
        <p:spPr/>
        <p:txBody>
          <a:bodyPr/>
          <a:lstStyle/>
          <a:p>
            <a:r>
              <a:rPr lang="en-US"/>
              <a:t>10/11/2021 - 09/12/2021</a:t>
            </a:r>
          </a:p>
        </p:txBody>
      </p:sp>
    </p:spTree>
    <p:extLst>
      <p:ext uri="{BB962C8B-B14F-4D97-AF65-F5344CB8AC3E}">
        <p14:creationId xmlns:p14="http://schemas.microsoft.com/office/powerpoint/2010/main" val="182560378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4D160C-D61D-4EFA-9091-A989363576CA}"/>
              </a:ext>
            </a:extLst>
          </p:cNvPr>
          <p:cNvSpPr>
            <a:spLocks noGrp="1"/>
          </p:cNvSpPr>
          <p:nvPr>
            <p:ph type="title"/>
          </p:nvPr>
        </p:nvSpPr>
        <p:spPr/>
        <p:txBody>
          <a:bodyPr/>
          <a:lstStyle/>
          <a:p>
            <a:r>
              <a:rPr lang="es-ES"/>
              <a:t>Facebook TABLA DE FB COMPLETA | Tucumán Turismo - 4 of 17</a:t>
            </a:r>
            <a:endParaRPr lang="en-US"/>
          </a:p>
        </p:txBody>
      </p:sp>
      <p:graphicFrame>
        <p:nvGraphicFramePr>
          <p:cNvPr id="5" name="Table Placeholder 4">
            <a:extLst>
              <a:ext uri="{FF2B5EF4-FFF2-40B4-BE49-F238E27FC236}">
                <a16:creationId xmlns:a16="http://schemas.microsoft.com/office/drawing/2014/main" id="{3D4AF351-C8D7-4A46-A302-EFA53AC167AF}"/>
              </a:ext>
            </a:extLst>
          </p:cNvPr>
          <p:cNvGraphicFramePr>
            <a:graphicFrameLocks noGrp="1"/>
          </p:cNvGraphicFramePr>
          <p:nvPr>
            <p:ph type="tbl" sz="quarter" idx="13"/>
            <p:extLst>
              <p:ext uri="{D42A27DB-BD31-4B8C-83A1-F6EECF244321}">
                <p14:modId xmlns:p14="http://schemas.microsoft.com/office/powerpoint/2010/main" val="34088460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432930626"/>
                    </a:ext>
                  </a:extLst>
                </a:gridCol>
                <a:gridCol w="493776">
                  <a:extLst>
                    <a:ext uri="{9D8B030D-6E8A-4147-A177-3AD203B41FA5}">
                      <a16:colId xmlns:a16="http://schemas.microsoft.com/office/drawing/2014/main" val="517358170"/>
                    </a:ext>
                  </a:extLst>
                </a:gridCol>
                <a:gridCol w="493776">
                  <a:extLst>
                    <a:ext uri="{9D8B030D-6E8A-4147-A177-3AD203B41FA5}">
                      <a16:colId xmlns:a16="http://schemas.microsoft.com/office/drawing/2014/main" val="1748112115"/>
                    </a:ext>
                  </a:extLst>
                </a:gridCol>
                <a:gridCol w="493776">
                  <a:extLst>
                    <a:ext uri="{9D8B030D-6E8A-4147-A177-3AD203B41FA5}">
                      <a16:colId xmlns:a16="http://schemas.microsoft.com/office/drawing/2014/main" val="666165289"/>
                    </a:ext>
                  </a:extLst>
                </a:gridCol>
                <a:gridCol w="493776">
                  <a:extLst>
                    <a:ext uri="{9D8B030D-6E8A-4147-A177-3AD203B41FA5}">
                      <a16:colId xmlns:a16="http://schemas.microsoft.com/office/drawing/2014/main" val="29056366"/>
                    </a:ext>
                  </a:extLst>
                </a:gridCol>
                <a:gridCol w="493776">
                  <a:extLst>
                    <a:ext uri="{9D8B030D-6E8A-4147-A177-3AD203B41FA5}">
                      <a16:colId xmlns:a16="http://schemas.microsoft.com/office/drawing/2014/main" val="2156282100"/>
                    </a:ext>
                  </a:extLst>
                </a:gridCol>
                <a:gridCol w="493776">
                  <a:extLst>
                    <a:ext uri="{9D8B030D-6E8A-4147-A177-3AD203B41FA5}">
                      <a16:colId xmlns:a16="http://schemas.microsoft.com/office/drawing/2014/main" val="449357445"/>
                    </a:ext>
                  </a:extLst>
                </a:gridCol>
                <a:gridCol w="493776">
                  <a:extLst>
                    <a:ext uri="{9D8B030D-6E8A-4147-A177-3AD203B41FA5}">
                      <a16:colId xmlns:a16="http://schemas.microsoft.com/office/drawing/2014/main" val="416722133"/>
                    </a:ext>
                  </a:extLst>
                </a:gridCol>
                <a:gridCol w="493776">
                  <a:extLst>
                    <a:ext uri="{9D8B030D-6E8A-4147-A177-3AD203B41FA5}">
                      <a16:colId xmlns:a16="http://schemas.microsoft.com/office/drawing/2014/main" val="3421372805"/>
                    </a:ext>
                  </a:extLst>
                </a:gridCol>
                <a:gridCol w="493776">
                  <a:extLst>
                    <a:ext uri="{9D8B030D-6E8A-4147-A177-3AD203B41FA5}">
                      <a16:colId xmlns:a16="http://schemas.microsoft.com/office/drawing/2014/main" val="2957040810"/>
                    </a:ext>
                  </a:extLst>
                </a:gridCol>
                <a:gridCol w="493776">
                  <a:extLst>
                    <a:ext uri="{9D8B030D-6E8A-4147-A177-3AD203B41FA5}">
                      <a16:colId xmlns:a16="http://schemas.microsoft.com/office/drawing/2014/main" val="1448163250"/>
                    </a:ext>
                  </a:extLst>
                </a:gridCol>
                <a:gridCol w="493776">
                  <a:extLst>
                    <a:ext uri="{9D8B030D-6E8A-4147-A177-3AD203B41FA5}">
                      <a16:colId xmlns:a16="http://schemas.microsoft.com/office/drawing/2014/main" val="230620498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3031571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Tucumán Turismo - 2021-12-02 20:55:02</a:t>
                      </a:r>
                      <a:r>
                        <a:rPr kumimoji="0" lang="en-US" sz="1000" b="0" i="0" u="none" strike="noStrike" kern="1200" cap="none" spc="0" normalizeH="0" baseline="0" noProof="0">
                          <a:ln>
                            <a:noFill/>
                          </a:ln>
                          <a:solidFill>
                            <a:prstClr val="black"/>
                          </a:solidFill>
                          <a:effectLst/>
                          <a:uLnTx/>
                          <a:uFillTx/>
                          <a:latin typeface="+mn-lt"/>
                          <a:ea typeface="+mn-ea"/>
                          <a:cs typeface="+mn-cs"/>
                        </a:rPr>
                        <a:t>
 🌞Llega esta época del año y todos 𝐯𝐢𝐚𝐣𝐚𝐦𝐨𝐬 𝐛𝐮𝐬𝐜𝐚𝐧𝐝𝐨 𝐥𝐮𝐠𝐚𝐫𝐞𝐬 en donde la naturaleza nos conecte con uno mismo. Nos permita 𝐫𝐞𝐥𝐚𝐣𝐚𝐫𝐧𝐨𝐬 mientras los paisajes nos dejan sin aliento.⁣
𝐒𝐚𝐧 𝐉𝐚𝐯𝐢𝐞𝐫 tiene todo eso y mucho más.⁣
⁣
🌄Sin dudas los  𝐚𝐭𝐚𝐫𝐝𝐞𝐜𝐞𝐫𝐞𝐬 desde el cerro tienen una mística que atrae y nos invita simplemente a sentarnos y disfrutar!⁣
⁣
📷𝐏𝐫𝐞𝐩𝐚𝐫𝐚 𝐥𝐚 𝐜𝐚́𝐦𝐚𝐫𝐚 de tu celular porque vas a querer tener cientos de fotos de este momento.⁣
⁣
#SanJavier #CerrosTucumanos #ElCristo #Sunset #Atardeceres #GoldenHour #HoraMagica #Fotografia #Photography #TucumanTurismo #SentiTucuman #TucumanTuDestino #Turismo #Tucuman #SomosTuDestino #TurismoCuidado #SafeTravel #ViajaConResponsabilidad #Trip #SouthAmerica #NorthArgentina #NorthOfArgentina  #Outdoors #travelarg #travel #travelargentina #visitargentina⁣
⁣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3969791120"/>
                  </a:ext>
                </a:extLst>
              </a:tr>
            </a:tbl>
          </a:graphicData>
        </a:graphic>
      </p:graphicFrame>
      <p:sp>
        <p:nvSpPr>
          <p:cNvPr id="4" name="Text Placeholder 3">
            <a:extLst>
              <a:ext uri="{FF2B5EF4-FFF2-40B4-BE49-F238E27FC236}">
                <a16:creationId xmlns:a16="http://schemas.microsoft.com/office/drawing/2014/main" id="{8B5B1C1C-984F-48A5-9E72-44A8BEACDD0F}"/>
              </a:ext>
            </a:extLst>
          </p:cNvPr>
          <p:cNvSpPr>
            <a:spLocks noGrp="1"/>
          </p:cNvSpPr>
          <p:nvPr>
            <p:ph type="body" sz="quarter" idx="14"/>
          </p:nvPr>
        </p:nvSpPr>
        <p:spPr/>
        <p:txBody>
          <a:bodyPr/>
          <a:lstStyle/>
          <a:p>
            <a:r>
              <a:rPr lang="en-US"/>
              <a:t>10/11/2021 - 09/12/2021</a:t>
            </a:r>
          </a:p>
        </p:txBody>
      </p:sp>
    </p:spTree>
    <p:extLst>
      <p:ext uri="{BB962C8B-B14F-4D97-AF65-F5344CB8AC3E}">
        <p14:creationId xmlns:p14="http://schemas.microsoft.com/office/powerpoint/2010/main" val="170855424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10D06A-9F34-4C54-9547-3ECA748905C9}"/>
              </a:ext>
            </a:extLst>
          </p:cNvPr>
          <p:cNvSpPr>
            <a:spLocks noGrp="1"/>
          </p:cNvSpPr>
          <p:nvPr>
            <p:ph type="title"/>
          </p:nvPr>
        </p:nvSpPr>
        <p:spPr/>
        <p:txBody>
          <a:bodyPr/>
          <a:lstStyle/>
          <a:p>
            <a:r>
              <a:rPr lang="es-ES"/>
              <a:t>Facebook TABLA DE FB COMPLETA | Tucumán Turismo - 5 of 17</a:t>
            </a:r>
            <a:endParaRPr lang="en-US"/>
          </a:p>
        </p:txBody>
      </p:sp>
      <p:graphicFrame>
        <p:nvGraphicFramePr>
          <p:cNvPr id="5" name="Table Placeholder 4">
            <a:extLst>
              <a:ext uri="{FF2B5EF4-FFF2-40B4-BE49-F238E27FC236}">
                <a16:creationId xmlns:a16="http://schemas.microsoft.com/office/drawing/2014/main" id="{4C2BD5B7-7267-4E0E-B3E6-A217624E4541}"/>
              </a:ext>
            </a:extLst>
          </p:cNvPr>
          <p:cNvGraphicFramePr>
            <a:graphicFrameLocks noGrp="1"/>
          </p:cNvGraphicFramePr>
          <p:nvPr>
            <p:ph type="tbl" sz="quarter" idx="13"/>
            <p:extLst>
              <p:ext uri="{D42A27DB-BD31-4B8C-83A1-F6EECF244321}">
                <p14:modId xmlns:p14="http://schemas.microsoft.com/office/powerpoint/2010/main" val="90239015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180235170"/>
                    </a:ext>
                  </a:extLst>
                </a:gridCol>
                <a:gridCol w="493776">
                  <a:extLst>
                    <a:ext uri="{9D8B030D-6E8A-4147-A177-3AD203B41FA5}">
                      <a16:colId xmlns:a16="http://schemas.microsoft.com/office/drawing/2014/main" val="3974926993"/>
                    </a:ext>
                  </a:extLst>
                </a:gridCol>
                <a:gridCol w="493776">
                  <a:extLst>
                    <a:ext uri="{9D8B030D-6E8A-4147-A177-3AD203B41FA5}">
                      <a16:colId xmlns:a16="http://schemas.microsoft.com/office/drawing/2014/main" val="2585749431"/>
                    </a:ext>
                  </a:extLst>
                </a:gridCol>
                <a:gridCol w="493776">
                  <a:extLst>
                    <a:ext uri="{9D8B030D-6E8A-4147-A177-3AD203B41FA5}">
                      <a16:colId xmlns:a16="http://schemas.microsoft.com/office/drawing/2014/main" val="2440574500"/>
                    </a:ext>
                  </a:extLst>
                </a:gridCol>
                <a:gridCol w="493776">
                  <a:extLst>
                    <a:ext uri="{9D8B030D-6E8A-4147-A177-3AD203B41FA5}">
                      <a16:colId xmlns:a16="http://schemas.microsoft.com/office/drawing/2014/main" val="3834662883"/>
                    </a:ext>
                  </a:extLst>
                </a:gridCol>
                <a:gridCol w="493776">
                  <a:extLst>
                    <a:ext uri="{9D8B030D-6E8A-4147-A177-3AD203B41FA5}">
                      <a16:colId xmlns:a16="http://schemas.microsoft.com/office/drawing/2014/main" val="4020329942"/>
                    </a:ext>
                  </a:extLst>
                </a:gridCol>
                <a:gridCol w="493776">
                  <a:extLst>
                    <a:ext uri="{9D8B030D-6E8A-4147-A177-3AD203B41FA5}">
                      <a16:colId xmlns:a16="http://schemas.microsoft.com/office/drawing/2014/main" val="1319706497"/>
                    </a:ext>
                  </a:extLst>
                </a:gridCol>
                <a:gridCol w="493776">
                  <a:extLst>
                    <a:ext uri="{9D8B030D-6E8A-4147-A177-3AD203B41FA5}">
                      <a16:colId xmlns:a16="http://schemas.microsoft.com/office/drawing/2014/main" val="2239553540"/>
                    </a:ext>
                  </a:extLst>
                </a:gridCol>
                <a:gridCol w="493776">
                  <a:extLst>
                    <a:ext uri="{9D8B030D-6E8A-4147-A177-3AD203B41FA5}">
                      <a16:colId xmlns:a16="http://schemas.microsoft.com/office/drawing/2014/main" val="2876287480"/>
                    </a:ext>
                  </a:extLst>
                </a:gridCol>
                <a:gridCol w="493776">
                  <a:extLst>
                    <a:ext uri="{9D8B030D-6E8A-4147-A177-3AD203B41FA5}">
                      <a16:colId xmlns:a16="http://schemas.microsoft.com/office/drawing/2014/main" val="125049594"/>
                    </a:ext>
                  </a:extLst>
                </a:gridCol>
                <a:gridCol w="493776">
                  <a:extLst>
                    <a:ext uri="{9D8B030D-6E8A-4147-A177-3AD203B41FA5}">
                      <a16:colId xmlns:a16="http://schemas.microsoft.com/office/drawing/2014/main" val="537203710"/>
                    </a:ext>
                  </a:extLst>
                </a:gridCol>
                <a:gridCol w="493776">
                  <a:extLst>
                    <a:ext uri="{9D8B030D-6E8A-4147-A177-3AD203B41FA5}">
                      <a16:colId xmlns:a16="http://schemas.microsoft.com/office/drawing/2014/main" val="325580932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8186737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Tucumán Turismo - 2021-11-16 20:55:01</a:t>
                      </a:r>
                      <a:r>
                        <a:rPr kumimoji="0" lang="en-US" sz="1000" b="0" i="0" u="none" strike="noStrike" kern="1200" cap="none" spc="0" normalizeH="0" baseline="0" noProof="0">
                          <a:ln>
                            <a:noFill/>
                          </a:ln>
                          <a:solidFill>
                            <a:prstClr val="black"/>
                          </a:solidFill>
                          <a:effectLst/>
                          <a:uLnTx/>
                          <a:uFillTx/>
                          <a:latin typeface="+mn-lt"/>
                          <a:ea typeface="+mn-ea"/>
                          <a:cs typeface="+mn-cs"/>
                        </a:rPr>
                        <a:t>
 🌄Seguimos viajando por el 𝐕𝐚𝐥𝐥𝐞 𝐂𝐚𝐥𝐜𝐡𝐚𝐪𝐮𝐢́. La magia de Amaicha se refleja en cientos de tonos marrones que se multiplican en el paisaje y nos invitan a disfrutar entre montañas rocosas  y quebradas.⁣
⁣
🌵En estas vacaciones elegí la aventura que te gustaría vivir en 𝐓𝐮𝐜𝐮𝐦𝐚́𝐧!⁣
⁣
#Amaicha #ValleCalchaqui #Vacaciones #FeriadoLargo #TucumanTurismo #SentiTucuman #TucumanTuDestino #Turismo #Tucuman #SomosTuDestino #TurismoCuidado #SafeTravel #ViajaConResponsabilidad #Trip #SouthAmerica #NorthArgentina #NorthOfArgentina #Outdoors #travelarg #travel #travelargentina #visitargentina⁣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2415822340"/>
                  </a:ext>
                </a:extLst>
              </a:tr>
            </a:tbl>
          </a:graphicData>
        </a:graphic>
      </p:graphicFrame>
      <p:sp>
        <p:nvSpPr>
          <p:cNvPr id="4" name="Text Placeholder 3">
            <a:extLst>
              <a:ext uri="{FF2B5EF4-FFF2-40B4-BE49-F238E27FC236}">
                <a16:creationId xmlns:a16="http://schemas.microsoft.com/office/drawing/2014/main" id="{C46D07AC-063B-4547-90BE-A059ECF3DB17}"/>
              </a:ext>
            </a:extLst>
          </p:cNvPr>
          <p:cNvSpPr>
            <a:spLocks noGrp="1"/>
          </p:cNvSpPr>
          <p:nvPr>
            <p:ph type="body" sz="quarter" idx="14"/>
          </p:nvPr>
        </p:nvSpPr>
        <p:spPr/>
        <p:txBody>
          <a:bodyPr/>
          <a:lstStyle/>
          <a:p>
            <a:r>
              <a:rPr lang="en-US"/>
              <a:t>10/11/2021 - 09/12/2021</a:t>
            </a:r>
          </a:p>
        </p:txBody>
      </p:sp>
    </p:spTree>
    <p:extLst>
      <p:ext uri="{BB962C8B-B14F-4D97-AF65-F5344CB8AC3E}">
        <p14:creationId xmlns:p14="http://schemas.microsoft.com/office/powerpoint/2010/main" val="61264887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609481-5248-43D5-ABDB-42EC24F7F906}"/>
              </a:ext>
            </a:extLst>
          </p:cNvPr>
          <p:cNvSpPr>
            <a:spLocks noGrp="1"/>
          </p:cNvSpPr>
          <p:nvPr>
            <p:ph type="title"/>
          </p:nvPr>
        </p:nvSpPr>
        <p:spPr/>
        <p:txBody>
          <a:bodyPr/>
          <a:lstStyle/>
          <a:p>
            <a:r>
              <a:rPr lang="es-ES"/>
              <a:t>Facebook TABLA DE FB COMPLETA | Tucumán Turismo - 6 of 17</a:t>
            </a:r>
            <a:endParaRPr lang="en-US"/>
          </a:p>
        </p:txBody>
      </p:sp>
      <p:graphicFrame>
        <p:nvGraphicFramePr>
          <p:cNvPr id="5" name="Table Placeholder 4">
            <a:extLst>
              <a:ext uri="{FF2B5EF4-FFF2-40B4-BE49-F238E27FC236}">
                <a16:creationId xmlns:a16="http://schemas.microsoft.com/office/drawing/2014/main" id="{BA1BB304-75BE-490D-B2E2-20B151A888AD}"/>
              </a:ext>
            </a:extLst>
          </p:cNvPr>
          <p:cNvGraphicFramePr>
            <a:graphicFrameLocks noGrp="1"/>
          </p:cNvGraphicFramePr>
          <p:nvPr>
            <p:ph type="tbl" sz="quarter" idx="13"/>
            <p:extLst>
              <p:ext uri="{D42A27DB-BD31-4B8C-83A1-F6EECF244321}">
                <p14:modId xmlns:p14="http://schemas.microsoft.com/office/powerpoint/2010/main" val="367630915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720730172"/>
                    </a:ext>
                  </a:extLst>
                </a:gridCol>
                <a:gridCol w="493776">
                  <a:extLst>
                    <a:ext uri="{9D8B030D-6E8A-4147-A177-3AD203B41FA5}">
                      <a16:colId xmlns:a16="http://schemas.microsoft.com/office/drawing/2014/main" val="1867464600"/>
                    </a:ext>
                  </a:extLst>
                </a:gridCol>
                <a:gridCol w="493776">
                  <a:extLst>
                    <a:ext uri="{9D8B030D-6E8A-4147-A177-3AD203B41FA5}">
                      <a16:colId xmlns:a16="http://schemas.microsoft.com/office/drawing/2014/main" val="3179734128"/>
                    </a:ext>
                  </a:extLst>
                </a:gridCol>
                <a:gridCol w="493776">
                  <a:extLst>
                    <a:ext uri="{9D8B030D-6E8A-4147-A177-3AD203B41FA5}">
                      <a16:colId xmlns:a16="http://schemas.microsoft.com/office/drawing/2014/main" val="1374231055"/>
                    </a:ext>
                  </a:extLst>
                </a:gridCol>
                <a:gridCol w="493776">
                  <a:extLst>
                    <a:ext uri="{9D8B030D-6E8A-4147-A177-3AD203B41FA5}">
                      <a16:colId xmlns:a16="http://schemas.microsoft.com/office/drawing/2014/main" val="2367604155"/>
                    </a:ext>
                  </a:extLst>
                </a:gridCol>
                <a:gridCol w="493776">
                  <a:extLst>
                    <a:ext uri="{9D8B030D-6E8A-4147-A177-3AD203B41FA5}">
                      <a16:colId xmlns:a16="http://schemas.microsoft.com/office/drawing/2014/main" val="980550080"/>
                    </a:ext>
                  </a:extLst>
                </a:gridCol>
                <a:gridCol w="493776">
                  <a:extLst>
                    <a:ext uri="{9D8B030D-6E8A-4147-A177-3AD203B41FA5}">
                      <a16:colId xmlns:a16="http://schemas.microsoft.com/office/drawing/2014/main" val="4039998465"/>
                    </a:ext>
                  </a:extLst>
                </a:gridCol>
                <a:gridCol w="493776">
                  <a:extLst>
                    <a:ext uri="{9D8B030D-6E8A-4147-A177-3AD203B41FA5}">
                      <a16:colId xmlns:a16="http://schemas.microsoft.com/office/drawing/2014/main" val="790515592"/>
                    </a:ext>
                  </a:extLst>
                </a:gridCol>
                <a:gridCol w="493776">
                  <a:extLst>
                    <a:ext uri="{9D8B030D-6E8A-4147-A177-3AD203B41FA5}">
                      <a16:colId xmlns:a16="http://schemas.microsoft.com/office/drawing/2014/main" val="3688138553"/>
                    </a:ext>
                  </a:extLst>
                </a:gridCol>
                <a:gridCol w="493776">
                  <a:extLst>
                    <a:ext uri="{9D8B030D-6E8A-4147-A177-3AD203B41FA5}">
                      <a16:colId xmlns:a16="http://schemas.microsoft.com/office/drawing/2014/main" val="1328573975"/>
                    </a:ext>
                  </a:extLst>
                </a:gridCol>
                <a:gridCol w="493776">
                  <a:extLst>
                    <a:ext uri="{9D8B030D-6E8A-4147-A177-3AD203B41FA5}">
                      <a16:colId xmlns:a16="http://schemas.microsoft.com/office/drawing/2014/main" val="3452862802"/>
                    </a:ext>
                  </a:extLst>
                </a:gridCol>
                <a:gridCol w="493776">
                  <a:extLst>
                    <a:ext uri="{9D8B030D-6E8A-4147-A177-3AD203B41FA5}">
                      <a16:colId xmlns:a16="http://schemas.microsoft.com/office/drawing/2014/main" val="402895781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7010710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Tucumán Turismo - 2021-11-17 20:55:05</a:t>
                      </a:r>
                      <a:r>
                        <a:rPr kumimoji="0" lang="en-US" sz="1000" b="0" i="0" u="none" strike="noStrike" kern="1200" cap="none" spc="0" normalizeH="0" baseline="0" noProof="0">
                          <a:ln>
                            <a:noFill/>
                          </a:ln>
                          <a:solidFill>
                            <a:prstClr val="black"/>
                          </a:solidFill>
                          <a:effectLst/>
                          <a:uLnTx/>
                          <a:uFillTx/>
                          <a:latin typeface="+mn-lt"/>
                          <a:ea typeface="+mn-ea"/>
                          <a:cs typeface="+mn-cs"/>
                        </a:rPr>
                        <a:t>
 🌵𝐀𝐦𝐚𝐢𝐜𝐡𝐚 guarda mística en cada uno de sus rincones. La tierra de la Pachamama trae consigo la bendición de la naturaleza, plasmada en los colores de sus suelos que juegan con el sol. ⁣
⁣
 🌄A 20 kilómetros desde la plaza principal de Amaicha. En el desierto de Tiu Punco se pueden observar restos de bosque petrificado y especies pertenecientes a la  fauna autóctona.⁣
⁣
🙌¿Te animas a vivir esta 𝐚𝐯𝐞𝐧𝐭𝐮𝐫𝐚?⁣
⁣
#Amaicha #ValleCalchaqui #Vacaciones #FeriadoLargo #Desierto #TiuPunco #TucumanTurismo #SentiTucuman #TucumanTuDestino #Turismo #Tucuman #SomosTuDestino #TurismoCuidado #SafeTravel #ViajaConResponsabilidad #Trip #SouthAmerica #NorthArgentina #NorthOfArgentina  #Outdoors #travelarg #travel #travelargentina #visitargentin⁣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3401507862"/>
                  </a:ext>
                </a:extLst>
              </a:tr>
            </a:tbl>
          </a:graphicData>
        </a:graphic>
      </p:graphicFrame>
      <p:sp>
        <p:nvSpPr>
          <p:cNvPr id="4" name="Text Placeholder 3">
            <a:extLst>
              <a:ext uri="{FF2B5EF4-FFF2-40B4-BE49-F238E27FC236}">
                <a16:creationId xmlns:a16="http://schemas.microsoft.com/office/drawing/2014/main" id="{E6EFF493-FD76-4466-B5FE-692F043D88C1}"/>
              </a:ext>
            </a:extLst>
          </p:cNvPr>
          <p:cNvSpPr>
            <a:spLocks noGrp="1"/>
          </p:cNvSpPr>
          <p:nvPr>
            <p:ph type="body" sz="quarter" idx="14"/>
          </p:nvPr>
        </p:nvSpPr>
        <p:spPr/>
        <p:txBody>
          <a:bodyPr/>
          <a:lstStyle/>
          <a:p>
            <a:r>
              <a:rPr lang="en-US"/>
              <a:t>10/11/2021 - 09/12/2021</a:t>
            </a:r>
          </a:p>
        </p:txBody>
      </p:sp>
    </p:spTree>
    <p:extLst>
      <p:ext uri="{BB962C8B-B14F-4D97-AF65-F5344CB8AC3E}">
        <p14:creationId xmlns:p14="http://schemas.microsoft.com/office/powerpoint/2010/main" val="396061819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48FFA2-8E25-4EBA-9C1E-95D2B189C068}"/>
              </a:ext>
            </a:extLst>
          </p:cNvPr>
          <p:cNvSpPr>
            <a:spLocks noGrp="1"/>
          </p:cNvSpPr>
          <p:nvPr>
            <p:ph type="title"/>
          </p:nvPr>
        </p:nvSpPr>
        <p:spPr/>
        <p:txBody>
          <a:bodyPr/>
          <a:lstStyle/>
          <a:p>
            <a:r>
              <a:rPr lang="es-ES"/>
              <a:t>Facebook TABLA DE FB COMPLETA | Tucumán Turismo - 7 of 17</a:t>
            </a:r>
            <a:endParaRPr lang="en-US"/>
          </a:p>
        </p:txBody>
      </p:sp>
      <p:graphicFrame>
        <p:nvGraphicFramePr>
          <p:cNvPr id="5" name="Table Placeholder 4">
            <a:extLst>
              <a:ext uri="{FF2B5EF4-FFF2-40B4-BE49-F238E27FC236}">
                <a16:creationId xmlns:a16="http://schemas.microsoft.com/office/drawing/2014/main" id="{331BD4AD-FFF8-4600-80BB-2A54DDA63B73}"/>
              </a:ext>
            </a:extLst>
          </p:cNvPr>
          <p:cNvGraphicFramePr>
            <a:graphicFrameLocks noGrp="1"/>
          </p:cNvGraphicFramePr>
          <p:nvPr>
            <p:ph type="tbl" sz="quarter" idx="13"/>
            <p:extLst>
              <p:ext uri="{D42A27DB-BD31-4B8C-83A1-F6EECF244321}">
                <p14:modId xmlns:p14="http://schemas.microsoft.com/office/powerpoint/2010/main" val="240161324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511775664"/>
                    </a:ext>
                  </a:extLst>
                </a:gridCol>
                <a:gridCol w="493776">
                  <a:extLst>
                    <a:ext uri="{9D8B030D-6E8A-4147-A177-3AD203B41FA5}">
                      <a16:colId xmlns:a16="http://schemas.microsoft.com/office/drawing/2014/main" val="2082403709"/>
                    </a:ext>
                  </a:extLst>
                </a:gridCol>
                <a:gridCol w="493776">
                  <a:extLst>
                    <a:ext uri="{9D8B030D-6E8A-4147-A177-3AD203B41FA5}">
                      <a16:colId xmlns:a16="http://schemas.microsoft.com/office/drawing/2014/main" val="2681113545"/>
                    </a:ext>
                  </a:extLst>
                </a:gridCol>
                <a:gridCol w="493776">
                  <a:extLst>
                    <a:ext uri="{9D8B030D-6E8A-4147-A177-3AD203B41FA5}">
                      <a16:colId xmlns:a16="http://schemas.microsoft.com/office/drawing/2014/main" val="4015017358"/>
                    </a:ext>
                  </a:extLst>
                </a:gridCol>
                <a:gridCol w="493776">
                  <a:extLst>
                    <a:ext uri="{9D8B030D-6E8A-4147-A177-3AD203B41FA5}">
                      <a16:colId xmlns:a16="http://schemas.microsoft.com/office/drawing/2014/main" val="2170419975"/>
                    </a:ext>
                  </a:extLst>
                </a:gridCol>
                <a:gridCol w="493776">
                  <a:extLst>
                    <a:ext uri="{9D8B030D-6E8A-4147-A177-3AD203B41FA5}">
                      <a16:colId xmlns:a16="http://schemas.microsoft.com/office/drawing/2014/main" val="1799401241"/>
                    </a:ext>
                  </a:extLst>
                </a:gridCol>
                <a:gridCol w="493776">
                  <a:extLst>
                    <a:ext uri="{9D8B030D-6E8A-4147-A177-3AD203B41FA5}">
                      <a16:colId xmlns:a16="http://schemas.microsoft.com/office/drawing/2014/main" val="942548982"/>
                    </a:ext>
                  </a:extLst>
                </a:gridCol>
                <a:gridCol w="493776">
                  <a:extLst>
                    <a:ext uri="{9D8B030D-6E8A-4147-A177-3AD203B41FA5}">
                      <a16:colId xmlns:a16="http://schemas.microsoft.com/office/drawing/2014/main" val="363943624"/>
                    </a:ext>
                  </a:extLst>
                </a:gridCol>
                <a:gridCol w="493776">
                  <a:extLst>
                    <a:ext uri="{9D8B030D-6E8A-4147-A177-3AD203B41FA5}">
                      <a16:colId xmlns:a16="http://schemas.microsoft.com/office/drawing/2014/main" val="4061252868"/>
                    </a:ext>
                  </a:extLst>
                </a:gridCol>
                <a:gridCol w="493776">
                  <a:extLst>
                    <a:ext uri="{9D8B030D-6E8A-4147-A177-3AD203B41FA5}">
                      <a16:colId xmlns:a16="http://schemas.microsoft.com/office/drawing/2014/main" val="770411971"/>
                    </a:ext>
                  </a:extLst>
                </a:gridCol>
                <a:gridCol w="493776">
                  <a:extLst>
                    <a:ext uri="{9D8B030D-6E8A-4147-A177-3AD203B41FA5}">
                      <a16:colId xmlns:a16="http://schemas.microsoft.com/office/drawing/2014/main" val="820124580"/>
                    </a:ext>
                  </a:extLst>
                </a:gridCol>
                <a:gridCol w="493776">
                  <a:extLst>
                    <a:ext uri="{9D8B030D-6E8A-4147-A177-3AD203B41FA5}">
                      <a16:colId xmlns:a16="http://schemas.microsoft.com/office/drawing/2014/main" val="94507694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9288931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Tucumán Turismo - 2021-11-23 20:55:00</a:t>
                      </a:r>
                      <a:r>
                        <a:rPr kumimoji="0" lang="en-US" sz="1000" b="0" i="0" u="none" strike="noStrike" kern="1200" cap="none" spc="0" normalizeH="0" baseline="0" noProof="0">
                          <a:ln>
                            <a:noFill/>
                          </a:ln>
                          <a:solidFill>
                            <a:prstClr val="black"/>
                          </a:solidFill>
                          <a:effectLst/>
                          <a:uLnTx/>
                          <a:uFillTx/>
                          <a:latin typeface="+mn-lt"/>
                          <a:ea typeface="+mn-ea"/>
                          <a:cs typeface="+mn-cs"/>
                        </a:rPr>
                        <a:t>
 🌄𝐄𝐥 𝐕𝐚𝐥𝐥𝐞 𝐂𝐚𝐥𝐜𝐡𝐚𝐪𝐮𝐢́ no tan solo cuenta con paisajes impecables que se cuelan en nuestros mejores recuerdos. También tiene uno de los mejores climas del mundo. Un clima seco, suelo alcalino, con días soleados casi todo el año. ⁣
🙌La 𝐏𝐚𝐜𝐡𝐚𝐦𝐚𝐦𝐚 nos premió con nuestra tierra donde la vid crece en los viñedos al cuidado de los productores. Algunos mirando la luna descifran los secretos de la naturaleza para que la tierra nos regale los 𝐦𝐞𝐣𝐨𝐫𝐞𝐬 𝐯𝐢𝐧𝐨𝐬. ⁣
⁣
¿Ya conocías la 𝐑𝐮𝐭𝐚 𝐝𝐞𝐥 𝐕𝐢𝐧𝐨 en Tucumán?⁣
⁣
#Amaicha #ValleCalchaqui #Vacaciones #WinesofArgentina #Vino #Wine #TucumanTurismo #SentiTucuman #TucumanTuDestino #Turismo #Tucuman #SomosTuDestino #TurismoCuidado #SafeTravel #ViajaConResponsabilidad #Trip #SouthAmerica #NorthArgentina #NorthOfArgentina  #Outdoors #travelarg #travel #travelargentina #visitargentina⁣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304968107"/>
                  </a:ext>
                </a:extLst>
              </a:tr>
            </a:tbl>
          </a:graphicData>
        </a:graphic>
      </p:graphicFrame>
      <p:sp>
        <p:nvSpPr>
          <p:cNvPr id="4" name="Text Placeholder 3">
            <a:extLst>
              <a:ext uri="{FF2B5EF4-FFF2-40B4-BE49-F238E27FC236}">
                <a16:creationId xmlns:a16="http://schemas.microsoft.com/office/drawing/2014/main" id="{C337012A-B6F1-4FD6-8819-750481C999A3}"/>
              </a:ext>
            </a:extLst>
          </p:cNvPr>
          <p:cNvSpPr>
            <a:spLocks noGrp="1"/>
          </p:cNvSpPr>
          <p:nvPr>
            <p:ph type="body" sz="quarter" idx="14"/>
          </p:nvPr>
        </p:nvSpPr>
        <p:spPr/>
        <p:txBody>
          <a:bodyPr/>
          <a:lstStyle/>
          <a:p>
            <a:r>
              <a:rPr lang="en-US"/>
              <a:t>10/11/2021 - 09/12/2021</a:t>
            </a:r>
          </a:p>
        </p:txBody>
      </p:sp>
    </p:spTree>
    <p:extLst>
      <p:ext uri="{BB962C8B-B14F-4D97-AF65-F5344CB8AC3E}">
        <p14:creationId xmlns:p14="http://schemas.microsoft.com/office/powerpoint/2010/main" val="220267486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DC598B-D7EC-465E-A8C0-92AA5548F0F2}"/>
              </a:ext>
            </a:extLst>
          </p:cNvPr>
          <p:cNvSpPr>
            <a:spLocks noGrp="1"/>
          </p:cNvSpPr>
          <p:nvPr>
            <p:ph type="title"/>
          </p:nvPr>
        </p:nvSpPr>
        <p:spPr/>
        <p:txBody>
          <a:bodyPr/>
          <a:lstStyle/>
          <a:p>
            <a:r>
              <a:rPr lang="es-ES"/>
              <a:t>Facebook TABLA DE FB COMPLETA | Tucumán Turismo - 8 of 17</a:t>
            </a:r>
            <a:endParaRPr lang="en-US"/>
          </a:p>
        </p:txBody>
      </p:sp>
      <p:graphicFrame>
        <p:nvGraphicFramePr>
          <p:cNvPr id="5" name="Table Placeholder 4">
            <a:extLst>
              <a:ext uri="{FF2B5EF4-FFF2-40B4-BE49-F238E27FC236}">
                <a16:creationId xmlns:a16="http://schemas.microsoft.com/office/drawing/2014/main" id="{8C14318C-3DC2-4EB2-9C00-A5CF5113BCCC}"/>
              </a:ext>
            </a:extLst>
          </p:cNvPr>
          <p:cNvGraphicFramePr>
            <a:graphicFrameLocks noGrp="1"/>
          </p:cNvGraphicFramePr>
          <p:nvPr>
            <p:ph type="tbl" sz="quarter" idx="13"/>
            <p:extLst>
              <p:ext uri="{D42A27DB-BD31-4B8C-83A1-F6EECF244321}">
                <p14:modId xmlns:p14="http://schemas.microsoft.com/office/powerpoint/2010/main" val="25452939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286215372"/>
                    </a:ext>
                  </a:extLst>
                </a:gridCol>
                <a:gridCol w="493776">
                  <a:extLst>
                    <a:ext uri="{9D8B030D-6E8A-4147-A177-3AD203B41FA5}">
                      <a16:colId xmlns:a16="http://schemas.microsoft.com/office/drawing/2014/main" val="2010441140"/>
                    </a:ext>
                  </a:extLst>
                </a:gridCol>
                <a:gridCol w="493776">
                  <a:extLst>
                    <a:ext uri="{9D8B030D-6E8A-4147-A177-3AD203B41FA5}">
                      <a16:colId xmlns:a16="http://schemas.microsoft.com/office/drawing/2014/main" val="2340074950"/>
                    </a:ext>
                  </a:extLst>
                </a:gridCol>
                <a:gridCol w="493776">
                  <a:extLst>
                    <a:ext uri="{9D8B030D-6E8A-4147-A177-3AD203B41FA5}">
                      <a16:colId xmlns:a16="http://schemas.microsoft.com/office/drawing/2014/main" val="3186750760"/>
                    </a:ext>
                  </a:extLst>
                </a:gridCol>
                <a:gridCol w="493776">
                  <a:extLst>
                    <a:ext uri="{9D8B030D-6E8A-4147-A177-3AD203B41FA5}">
                      <a16:colId xmlns:a16="http://schemas.microsoft.com/office/drawing/2014/main" val="2970030232"/>
                    </a:ext>
                  </a:extLst>
                </a:gridCol>
                <a:gridCol w="493776">
                  <a:extLst>
                    <a:ext uri="{9D8B030D-6E8A-4147-A177-3AD203B41FA5}">
                      <a16:colId xmlns:a16="http://schemas.microsoft.com/office/drawing/2014/main" val="1331837910"/>
                    </a:ext>
                  </a:extLst>
                </a:gridCol>
                <a:gridCol w="493776">
                  <a:extLst>
                    <a:ext uri="{9D8B030D-6E8A-4147-A177-3AD203B41FA5}">
                      <a16:colId xmlns:a16="http://schemas.microsoft.com/office/drawing/2014/main" val="1678420522"/>
                    </a:ext>
                  </a:extLst>
                </a:gridCol>
                <a:gridCol w="493776">
                  <a:extLst>
                    <a:ext uri="{9D8B030D-6E8A-4147-A177-3AD203B41FA5}">
                      <a16:colId xmlns:a16="http://schemas.microsoft.com/office/drawing/2014/main" val="3153886416"/>
                    </a:ext>
                  </a:extLst>
                </a:gridCol>
                <a:gridCol w="493776">
                  <a:extLst>
                    <a:ext uri="{9D8B030D-6E8A-4147-A177-3AD203B41FA5}">
                      <a16:colId xmlns:a16="http://schemas.microsoft.com/office/drawing/2014/main" val="1093945453"/>
                    </a:ext>
                  </a:extLst>
                </a:gridCol>
                <a:gridCol w="493776">
                  <a:extLst>
                    <a:ext uri="{9D8B030D-6E8A-4147-A177-3AD203B41FA5}">
                      <a16:colId xmlns:a16="http://schemas.microsoft.com/office/drawing/2014/main" val="2438609712"/>
                    </a:ext>
                  </a:extLst>
                </a:gridCol>
                <a:gridCol w="493776">
                  <a:extLst>
                    <a:ext uri="{9D8B030D-6E8A-4147-A177-3AD203B41FA5}">
                      <a16:colId xmlns:a16="http://schemas.microsoft.com/office/drawing/2014/main" val="1466838765"/>
                    </a:ext>
                  </a:extLst>
                </a:gridCol>
                <a:gridCol w="493776">
                  <a:extLst>
                    <a:ext uri="{9D8B030D-6E8A-4147-A177-3AD203B41FA5}">
                      <a16:colId xmlns:a16="http://schemas.microsoft.com/office/drawing/2014/main" val="170019683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9959828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Tucumán Turismo - 2021-11-26 20:55:04</a:t>
                      </a:r>
                      <a:r>
                        <a:rPr kumimoji="0" lang="en-US" sz="1000" b="0" i="0" u="none" strike="noStrike" kern="1200" cap="none" spc="0" normalizeH="0" baseline="0" noProof="0">
                          <a:ln>
                            <a:noFill/>
                          </a:ln>
                          <a:solidFill>
                            <a:prstClr val="black"/>
                          </a:solidFill>
                          <a:effectLst/>
                          <a:uLnTx/>
                          <a:uFillTx/>
                          <a:latin typeface="+mn-lt"/>
                          <a:ea typeface="+mn-ea"/>
                          <a:cs typeface="+mn-cs"/>
                        </a:rPr>
                        <a:t>
 🍷El vino sin dudas es la 𝐛𝐞𝐛𝐢𝐝𝐚 𝐝𝐞 𝐥𝐚 𝐬𝐚𝐛𝐢𝐝𝐮𝐫𝐢́𝐚, de la tierra llena de historias y herencias culturales. En 𝐀𝐦𝐚𝐢𝐜𝐡𝐚 se encuentra una de las tres bodegas gestionadas por una comunidad originaria que existen en el mundo.⁣
⁣
🍇La Bodega “𝐋𝐨𝐬 𝐀𝐦𝐚𝐢𝐜𝐡𝐚” funciona como un modelo de economía solidaria, ya que genera empleo para 40 familias que viven en distintas localidades de el Valle Calchaquí. Sus instalaciones fueron creadas mediante una  técnica ancestral caracterizada por  muros de piedras en formas circulares como las pircas. ⁣
⁣
¿La visitaste alguna vez ?⁣
⁣
 #Bodegas #BodegaComitaria #LosAmaicha #Amaicha #ValleCalchaqui #Vacaciones #WinesofArgentina #Vino #Wine #VinosdelTucuman #DiadelVinoArgentino #TucumanTurismo #SentiTucuman #TucumanTuDestino #Turismo #Tucuman #SomosTuDestino #TurismoCuidado #SafeTravel #ViajaConResponsabilidad #Trip #SouthAmerica #NorthArgentina #NorthOfArgentina  #Outdoors #travelarg #travel #travelargentina #visitargentina⁣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3941084262"/>
                  </a:ext>
                </a:extLst>
              </a:tr>
            </a:tbl>
          </a:graphicData>
        </a:graphic>
      </p:graphicFrame>
      <p:sp>
        <p:nvSpPr>
          <p:cNvPr id="4" name="Text Placeholder 3">
            <a:extLst>
              <a:ext uri="{FF2B5EF4-FFF2-40B4-BE49-F238E27FC236}">
                <a16:creationId xmlns:a16="http://schemas.microsoft.com/office/drawing/2014/main" id="{39E9A710-E7ED-4A9F-8102-DB616FB42EB7}"/>
              </a:ext>
            </a:extLst>
          </p:cNvPr>
          <p:cNvSpPr>
            <a:spLocks noGrp="1"/>
          </p:cNvSpPr>
          <p:nvPr>
            <p:ph type="body" sz="quarter" idx="14"/>
          </p:nvPr>
        </p:nvSpPr>
        <p:spPr/>
        <p:txBody>
          <a:bodyPr/>
          <a:lstStyle/>
          <a:p>
            <a:r>
              <a:rPr lang="en-US"/>
              <a:t>10/11/2021 - 09/12/2021</a:t>
            </a:r>
          </a:p>
        </p:txBody>
      </p:sp>
    </p:spTree>
    <p:extLst>
      <p:ext uri="{BB962C8B-B14F-4D97-AF65-F5344CB8AC3E}">
        <p14:creationId xmlns:p14="http://schemas.microsoft.com/office/powerpoint/2010/main" val="110765517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72427C-8235-4980-97C3-43F6EEC2B974}"/>
              </a:ext>
            </a:extLst>
          </p:cNvPr>
          <p:cNvSpPr>
            <a:spLocks noGrp="1"/>
          </p:cNvSpPr>
          <p:nvPr>
            <p:ph type="title"/>
          </p:nvPr>
        </p:nvSpPr>
        <p:spPr/>
        <p:txBody>
          <a:bodyPr/>
          <a:lstStyle/>
          <a:p>
            <a:r>
              <a:rPr lang="es-ES"/>
              <a:t>Facebook TABLA DE FB COMPLETA | Tucumán Turismo - 9 of 17</a:t>
            </a:r>
            <a:endParaRPr lang="en-US"/>
          </a:p>
        </p:txBody>
      </p:sp>
      <p:graphicFrame>
        <p:nvGraphicFramePr>
          <p:cNvPr id="5" name="Table Placeholder 4">
            <a:extLst>
              <a:ext uri="{FF2B5EF4-FFF2-40B4-BE49-F238E27FC236}">
                <a16:creationId xmlns:a16="http://schemas.microsoft.com/office/drawing/2014/main" id="{33CBA685-6395-4D81-B7ED-69C2606FD9B9}"/>
              </a:ext>
            </a:extLst>
          </p:cNvPr>
          <p:cNvGraphicFramePr>
            <a:graphicFrameLocks noGrp="1"/>
          </p:cNvGraphicFramePr>
          <p:nvPr>
            <p:ph type="tbl" sz="quarter" idx="13"/>
            <p:extLst>
              <p:ext uri="{D42A27DB-BD31-4B8C-83A1-F6EECF244321}">
                <p14:modId xmlns:p14="http://schemas.microsoft.com/office/powerpoint/2010/main" val="54992202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28462471"/>
                    </a:ext>
                  </a:extLst>
                </a:gridCol>
                <a:gridCol w="493776">
                  <a:extLst>
                    <a:ext uri="{9D8B030D-6E8A-4147-A177-3AD203B41FA5}">
                      <a16:colId xmlns:a16="http://schemas.microsoft.com/office/drawing/2014/main" val="2167956941"/>
                    </a:ext>
                  </a:extLst>
                </a:gridCol>
                <a:gridCol w="493776">
                  <a:extLst>
                    <a:ext uri="{9D8B030D-6E8A-4147-A177-3AD203B41FA5}">
                      <a16:colId xmlns:a16="http://schemas.microsoft.com/office/drawing/2014/main" val="1892607455"/>
                    </a:ext>
                  </a:extLst>
                </a:gridCol>
                <a:gridCol w="493776">
                  <a:extLst>
                    <a:ext uri="{9D8B030D-6E8A-4147-A177-3AD203B41FA5}">
                      <a16:colId xmlns:a16="http://schemas.microsoft.com/office/drawing/2014/main" val="957868418"/>
                    </a:ext>
                  </a:extLst>
                </a:gridCol>
                <a:gridCol w="493776">
                  <a:extLst>
                    <a:ext uri="{9D8B030D-6E8A-4147-A177-3AD203B41FA5}">
                      <a16:colId xmlns:a16="http://schemas.microsoft.com/office/drawing/2014/main" val="1244942725"/>
                    </a:ext>
                  </a:extLst>
                </a:gridCol>
                <a:gridCol w="493776">
                  <a:extLst>
                    <a:ext uri="{9D8B030D-6E8A-4147-A177-3AD203B41FA5}">
                      <a16:colId xmlns:a16="http://schemas.microsoft.com/office/drawing/2014/main" val="2633373413"/>
                    </a:ext>
                  </a:extLst>
                </a:gridCol>
                <a:gridCol w="493776">
                  <a:extLst>
                    <a:ext uri="{9D8B030D-6E8A-4147-A177-3AD203B41FA5}">
                      <a16:colId xmlns:a16="http://schemas.microsoft.com/office/drawing/2014/main" val="4066781773"/>
                    </a:ext>
                  </a:extLst>
                </a:gridCol>
                <a:gridCol w="493776">
                  <a:extLst>
                    <a:ext uri="{9D8B030D-6E8A-4147-A177-3AD203B41FA5}">
                      <a16:colId xmlns:a16="http://schemas.microsoft.com/office/drawing/2014/main" val="2327168952"/>
                    </a:ext>
                  </a:extLst>
                </a:gridCol>
                <a:gridCol w="493776">
                  <a:extLst>
                    <a:ext uri="{9D8B030D-6E8A-4147-A177-3AD203B41FA5}">
                      <a16:colId xmlns:a16="http://schemas.microsoft.com/office/drawing/2014/main" val="430011383"/>
                    </a:ext>
                  </a:extLst>
                </a:gridCol>
                <a:gridCol w="493776">
                  <a:extLst>
                    <a:ext uri="{9D8B030D-6E8A-4147-A177-3AD203B41FA5}">
                      <a16:colId xmlns:a16="http://schemas.microsoft.com/office/drawing/2014/main" val="3675746374"/>
                    </a:ext>
                  </a:extLst>
                </a:gridCol>
                <a:gridCol w="493776">
                  <a:extLst>
                    <a:ext uri="{9D8B030D-6E8A-4147-A177-3AD203B41FA5}">
                      <a16:colId xmlns:a16="http://schemas.microsoft.com/office/drawing/2014/main" val="2629461620"/>
                    </a:ext>
                  </a:extLst>
                </a:gridCol>
                <a:gridCol w="493776">
                  <a:extLst>
                    <a:ext uri="{9D8B030D-6E8A-4147-A177-3AD203B41FA5}">
                      <a16:colId xmlns:a16="http://schemas.microsoft.com/office/drawing/2014/main" val="413380412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9611210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Tucumán Turismo - 2021-11-24 13:00:01</a:t>
                      </a:r>
                      <a:r>
                        <a:rPr kumimoji="0" lang="en-US" sz="1000" b="0" i="0" u="none" strike="noStrike" kern="1200" cap="none" spc="0" normalizeH="0" baseline="0" noProof="0">
                          <a:ln>
                            <a:noFill/>
                          </a:ln>
                          <a:solidFill>
                            <a:prstClr val="black"/>
                          </a:solidFill>
                          <a:effectLst/>
                          <a:uLnTx/>
                          <a:uFillTx/>
                          <a:latin typeface="+mn-lt"/>
                          <a:ea typeface="+mn-ea"/>
                          <a:cs typeface="+mn-cs"/>
                        </a:rPr>
                        <a:t>
 🍷Nuestra ruta del vino nuevamente está celebrando! Hoy  24 de Noviembre es el 𝐃𝐢́𝐚 𝐝𝐞𝐥 "𝐕𝐢𝐧𝐨 𝐀𝐫𝐠𝐞𝐧𝐭𝐢𝐧𝐨, 𝐛𝐞𝐛𝐢𝐝𝐚 𝐧𝐚𝐜𝐢𝐨𝐧𝐚𝐥" . Esta fecha nos permite tomar conciencia sobre el valor  cultural, su arraigo en la tierra y su rol en la identidad de todos los argentinos. ¿Quién se imagina un asado o una buena empanada sin una copa de vino?⁣
⁣
🍾En nuestra 𝐑𝐮𝐭𝐚 𝐝𝐞𝐥 𝐕𝐢𝐧𝐨 nacen los vinos de altura. Existen viñedos ubicados a más de 1200 msnm a lo largo de 100 kilómetros que recorren el Valle Calchaquí. El atractivo no solo está en la bebida si no también en los extraordinarios y contrastantes paisajes, llenos de colores y aridez  con una historia cultural que late en el Valle. ⁣
⁣
🍇𝐓𝐮𝐜𝐮𝐦𝐚́𝐧 𝐭𝐞 𝐞𝐬𝐩𝐞𝐫𝐚 para que deleites tus sentidos con vinos de calidad, grandes  aromas  y color intenso
⁣
 #ValleCalchaqui #Vacaciones #WinesofArgentina #Vino #Wine #VinosdelTucuman #DiadelVinoArgentino #TucumanTurismo #SentiTucuman #TucumanTuDestino #Turismo #Tucuman #SomosTuDestino #TurismoCuidado #SafeTravel #ViajaConResponsabilidad #Trip #SouthAmerica #NorthArgentina #NorthOfArgentina  #Outdoors #travelarg #travel #travelargentina #visitargentina⁣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3105091037"/>
                  </a:ext>
                </a:extLst>
              </a:tr>
            </a:tbl>
          </a:graphicData>
        </a:graphic>
      </p:graphicFrame>
      <p:sp>
        <p:nvSpPr>
          <p:cNvPr id="4" name="Text Placeholder 3">
            <a:extLst>
              <a:ext uri="{FF2B5EF4-FFF2-40B4-BE49-F238E27FC236}">
                <a16:creationId xmlns:a16="http://schemas.microsoft.com/office/drawing/2014/main" id="{9AD28094-94CD-4F06-ACFE-08A8999A9A02}"/>
              </a:ext>
            </a:extLst>
          </p:cNvPr>
          <p:cNvSpPr>
            <a:spLocks noGrp="1"/>
          </p:cNvSpPr>
          <p:nvPr>
            <p:ph type="body" sz="quarter" idx="14"/>
          </p:nvPr>
        </p:nvSpPr>
        <p:spPr/>
        <p:txBody>
          <a:bodyPr/>
          <a:lstStyle/>
          <a:p>
            <a:r>
              <a:rPr lang="en-US"/>
              <a:t>10/11/2021 - 09/12/2021</a:t>
            </a:r>
          </a:p>
        </p:txBody>
      </p:sp>
    </p:spTree>
    <p:extLst>
      <p:ext uri="{BB962C8B-B14F-4D97-AF65-F5344CB8AC3E}">
        <p14:creationId xmlns:p14="http://schemas.microsoft.com/office/powerpoint/2010/main" val="318604252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DE0BC9-8AF8-40E1-909C-8D29C9842F23}"/>
              </a:ext>
            </a:extLst>
          </p:cNvPr>
          <p:cNvSpPr>
            <a:spLocks noGrp="1"/>
          </p:cNvSpPr>
          <p:nvPr>
            <p:ph type="title"/>
          </p:nvPr>
        </p:nvSpPr>
        <p:spPr/>
        <p:txBody>
          <a:bodyPr/>
          <a:lstStyle/>
          <a:p>
            <a:r>
              <a:rPr lang="es-ES"/>
              <a:t>Facebook TABLA DE FB COMPLETA | Tucumán Turismo - 10 of 17</a:t>
            </a:r>
            <a:endParaRPr lang="en-US"/>
          </a:p>
        </p:txBody>
      </p:sp>
      <p:graphicFrame>
        <p:nvGraphicFramePr>
          <p:cNvPr id="5" name="Table Placeholder 4">
            <a:extLst>
              <a:ext uri="{FF2B5EF4-FFF2-40B4-BE49-F238E27FC236}">
                <a16:creationId xmlns:a16="http://schemas.microsoft.com/office/drawing/2014/main" id="{3E72C780-770E-4DFB-BE33-1E023A6654B7}"/>
              </a:ext>
            </a:extLst>
          </p:cNvPr>
          <p:cNvGraphicFramePr>
            <a:graphicFrameLocks noGrp="1"/>
          </p:cNvGraphicFramePr>
          <p:nvPr>
            <p:ph type="tbl" sz="quarter" idx="13"/>
            <p:extLst>
              <p:ext uri="{D42A27DB-BD31-4B8C-83A1-F6EECF244321}">
                <p14:modId xmlns:p14="http://schemas.microsoft.com/office/powerpoint/2010/main" val="253892976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343727987"/>
                    </a:ext>
                  </a:extLst>
                </a:gridCol>
                <a:gridCol w="493776">
                  <a:extLst>
                    <a:ext uri="{9D8B030D-6E8A-4147-A177-3AD203B41FA5}">
                      <a16:colId xmlns:a16="http://schemas.microsoft.com/office/drawing/2014/main" val="588101602"/>
                    </a:ext>
                  </a:extLst>
                </a:gridCol>
                <a:gridCol w="493776">
                  <a:extLst>
                    <a:ext uri="{9D8B030D-6E8A-4147-A177-3AD203B41FA5}">
                      <a16:colId xmlns:a16="http://schemas.microsoft.com/office/drawing/2014/main" val="934347960"/>
                    </a:ext>
                  </a:extLst>
                </a:gridCol>
                <a:gridCol w="493776">
                  <a:extLst>
                    <a:ext uri="{9D8B030D-6E8A-4147-A177-3AD203B41FA5}">
                      <a16:colId xmlns:a16="http://schemas.microsoft.com/office/drawing/2014/main" val="1209748936"/>
                    </a:ext>
                  </a:extLst>
                </a:gridCol>
                <a:gridCol w="493776">
                  <a:extLst>
                    <a:ext uri="{9D8B030D-6E8A-4147-A177-3AD203B41FA5}">
                      <a16:colId xmlns:a16="http://schemas.microsoft.com/office/drawing/2014/main" val="82062045"/>
                    </a:ext>
                  </a:extLst>
                </a:gridCol>
                <a:gridCol w="493776">
                  <a:extLst>
                    <a:ext uri="{9D8B030D-6E8A-4147-A177-3AD203B41FA5}">
                      <a16:colId xmlns:a16="http://schemas.microsoft.com/office/drawing/2014/main" val="4192940711"/>
                    </a:ext>
                  </a:extLst>
                </a:gridCol>
                <a:gridCol w="493776">
                  <a:extLst>
                    <a:ext uri="{9D8B030D-6E8A-4147-A177-3AD203B41FA5}">
                      <a16:colId xmlns:a16="http://schemas.microsoft.com/office/drawing/2014/main" val="1290846398"/>
                    </a:ext>
                  </a:extLst>
                </a:gridCol>
                <a:gridCol w="493776">
                  <a:extLst>
                    <a:ext uri="{9D8B030D-6E8A-4147-A177-3AD203B41FA5}">
                      <a16:colId xmlns:a16="http://schemas.microsoft.com/office/drawing/2014/main" val="4150710433"/>
                    </a:ext>
                  </a:extLst>
                </a:gridCol>
                <a:gridCol w="493776">
                  <a:extLst>
                    <a:ext uri="{9D8B030D-6E8A-4147-A177-3AD203B41FA5}">
                      <a16:colId xmlns:a16="http://schemas.microsoft.com/office/drawing/2014/main" val="2817478203"/>
                    </a:ext>
                  </a:extLst>
                </a:gridCol>
                <a:gridCol w="493776">
                  <a:extLst>
                    <a:ext uri="{9D8B030D-6E8A-4147-A177-3AD203B41FA5}">
                      <a16:colId xmlns:a16="http://schemas.microsoft.com/office/drawing/2014/main" val="512082339"/>
                    </a:ext>
                  </a:extLst>
                </a:gridCol>
                <a:gridCol w="493776">
                  <a:extLst>
                    <a:ext uri="{9D8B030D-6E8A-4147-A177-3AD203B41FA5}">
                      <a16:colId xmlns:a16="http://schemas.microsoft.com/office/drawing/2014/main" val="1298783282"/>
                    </a:ext>
                  </a:extLst>
                </a:gridCol>
                <a:gridCol w="493776">
                  <a:extLst>
                    <a:ext uri="{9D8B030D-6E8A-4147-A177-3AD203B41FA5}">
                      <a16:colId xmlns:a16="http://schemas.microsoft.com/office/drawing/2014/main" val="398172523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4288879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Tucumán Turismo - 2021-11-19 12:01:07</a:t>
                      </a:r>
                      <a:r>
                        <a:rPr kumimoji="0" lang="en-US" sz="1000" b="0" i="0" u="none" strike="noStrike" kern="1200" cap="none" spc="0" normalizeH="0" baseline="0" noProof="0">
                          <a:ln>
                            <a:noFill/>
                          </a:ln>
                          <a:solidFill>
                            <a:prstClr val="black"/>
                          </a:solidFill>
                          <a:effectLst/>
                          <a:uLnTx/>
                          <a:uFillTx/>
                          <a:latin typeface="+mn-lt"/>
                          <a:ea typeface="+mn-ea"/>
                          <a:cs typeface="+mn-cs"/>
                        </a:rPr>
                        <a:t>
 🙌Las 𝐦𝐚𝐧𝐨𝐬 𝐝𝐞 𝐦𝐮𝐣𝐞𝐫𝐞𝐬 que tejen, amasan y crean son el sostén de cientos de familias gracias a su esfuerzo  y su espíritu emprendedor.⁣
⁣
🏺 𝐒𝐮 𝐭𝐫𝐚𝐛𝐚𝐣𝐨 𝐞𝐬 𝐩𝐢𝐞𝐳𝐚 𝐟𝐮𝐧𝐝𝐚𝐦𝐞𝐧𝐭𝐚𝐥 de las comunidades que integran, sirviendo de punto de ejemplo para las próximas generaciones. ⁣
Artesanas, tejedoras, grandes cocineras y mujeres! ⁣
⁣
😍¡Feliz día de la 𝐌𝐮𝐣𝐞𝐫 𝐄𝐦𝐩𝐫𝐞𝐧𝐝𝐞𝐝𝐨𝐫𝐚!⁣
⁣
#Artesanas #MujeresEmprendoras #DiadelaMujerEmprendedora #19N #Amaicha #ValleCalchaqui #Vacaciones #FeriadoLargo #TucumanTurismo #SentiTucuman #TucumanTuDestino #Turismo #Tucuman #SomosTuDestino #TurismoCuidado #SafeTravel #ViajaConResponsabilidad #Trip #SouthAmerica #NorthArgentina #NorthOfArgentina #Travel #Outdoors #travelarg #travel #travelargentina #visitargentina⁣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2593487091"/>
                  </a:ext>
                </a:extLst>
              </a:tr>
            </a:tbl>
          </a:graphicData>
        </a:graphic>
      </p:graphicFrame>
      <p:sp>
        <p:nvSpPr>
          <p:cNvPr id="4" name="Text Placeholder 3">
            <a:extLst>
              <a:ext uri="{FF2B5EF4-FFF2-40B4-BE49-F238E27FC236}">
                <a16:creationId xmlns:a16="http://schemas.microsoft.com/office/drawing/2014/main" id="{4754E5FF-EF28-4DAA-B1CE-FFD76A561738}"/>
              </a:ext>
            </a:extLst>
          </p:cNvPr>
          <p:cNvSpPr>
            <a:spLocks noGrp="1"/>
          </p:cNvSpPr>
          <p:nvPr>
            <p:ph type="body" sz="quarter" idx="14"/>
          </p:nvPr>
        </p:nvSpPr>
        <p:spPr/>
        <p:txBody>
          <a:bodyPr/>
          <a:lstStyle/>
          <a:p>
            <a:r>
              <a:rPr lang="en-US"/>
              <a:t>10/11/2021 - 09/12/2021</a:t>
            </a:r>
          </a:p>
        </p:txBody>
      </p:sp>
    </p:spTree>
    <p:extLst>
      <p:ext uri="{BB962C8B-B14F-4D97-AF65-F5344CB8AC3E}">
        <p14:creationId xmlns:p14="http://schemas.microsoft.com/office/powerpoint/2010/main" val="206959361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204EF6-A083-44E9-894E-39CE938FDC14}"/>
              </a:ext>
            </a:extLst>
          </p:cNvPr>
          <p:cNvSpPr>
            <a:spLocks noGrp="1"/>
          </p:cNvSpPr>
          <p:nvPr>
            <p:ph type="title"/>
          </p:nvPr>
        </p:nvSpPr>
        <p:spPr/>
        <p:txBody>
          <a:bodyPr/>
          <a:lstStyle/>
          <a:p>
            <a:r>
              <a:rPr lang="es-ES"/>
              <a:t>Facebook TABLA DE FB COMPLETA | Tucumán Turismo - 11 of 17</a:t>
            </a:r>
            <a:endParaRPr lang="en-US"/>
          </a:p>
        </p:txBody>
      </p:sp>
      <p:graphicFrame>
        <p:nvGraphicFramePr>
          <p:cNvPr id="5" name="Table Placeholder 4">
            <a:extLst>
              <a:ext uri="{FF2B5EF4-FFF2-40B4-BE49-F238E27FC236}">
                <a16:creationId xmlns:a16="http://schemas.microsoft.com/office/drawing/2014/main" id="{54C40E3C-71A2-43A5-92AB-8CCD8EA5BB5A}"/>
              </a:ext>
            </a:extLst>
          </p:cNvPr>
          <p:cNvGraphicFramePr>
            <a:graphicFrameLocks noGrp="1"/>
          </p:cNvGraphicFramePr>
          <p:nvPr>
            <p:ph type="tbl" sz="quarter" idx="13"/>
            <p:extLst>
              <p:ext uri="{D42A27DB-BD31-4B8C-83A1-F6EECF244321}">
                <p14:modId xmlns:p14="http://schemas.microsoft.com/office/powerpoint/2010/main" val="203200202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46915258"/>
                    </a:ext>
                  </a:extLst>
                </a:gridCol>
                <a:gridCol w="493776">
                  <a:extLst>
                    <a:ext uri="{9D8B030D-6E8A-4147-A177-3AD203B41FA5}">
                      <a16:colId xmlns:a16="http://schemas.microsoft.com/office/drawing/2014/main" val="2623451809"/>
                    </a:ext>
                  </a:extLst>
                </a:gridCol>
                <a:gridCol w="493776">
                  <a:extLst>
                    <a:ext uri="{9D8B030D-6E8A-4147-A177-3AD203B41FA5}">
                      <a16:colId xmlns:a16="http://schemas.microsoft.com/office/drawing/2014/main" val="908395725"/>
                    </a:ext>
                  </a:extLst>
                </a:gridCol>
                <a:gridCol w="493776">
                  <a:extLst>
                    <a:ext uri="{9D8B030D-6E8A-4147-A177-3AD203B41FA5}">
                      <a16:colId xmlns:a16="http://schemas.microsoft.com/office/drawing/2014/main" val="2401964140"/>
                    </a:ext>
                  </a:extLst>
                </a:gridCol>
                <a:gridCol w="493776">
                  <a:extLst>
                    <a:ext uri="{9D8B030D-6E8A-4147-A177-3AD203B41FA5}">
                      <a16:colId xmlns:a16="http://schemas.microsoft.com/office/drawing/2014/main" val="2536683698"/>
                    </a:ext>
                  </a:extLst>
                </a:gridCol>
                <a:gridCol w="493776">
                  <a:extLst>
                    <a:ext uri="{9D8B030D-6E8A-4147-A177-3AD203B41FA5}">
                      <a16:colId xmlns:a16="http://schemas.microsoft.com/office/drawing/2014/main" val="2818030697"/>
                    </a:ext>
                  </a:extLst>
                </a:gridCol>
                <a:gridCol w="493776">
                  <a:extLst>
                    <a:ext uri="{9D8B030D-6E8A-4147-A177-3AD203B41FA5}">
                      <a16:colId xmlns:a16="http://schemas.microsoft.com/office/drawing/2014/main" val="1744567612"/>
                    </a:ext>
                  </a:extLst>
                </a:gridCol>
                <a:gridCol w="493776">
                  <a:extLst>
                    <a:ext uri="{9D8B030D-6E8A-4147-A177-3AD203B41FA5}">
                      <a16:colId xmlns:a16="http://schemas.microsoft.com/office/drawing/2014/main" val="890925038"/>
                    </a:ext>
                  </a:extLst>
                </a:gridCol>
                <a:gridCol w="493776">
                  <a:extLst>
                    <a:ext uri="{9D8B030D-6E8A-4147-A177-3AD203B41FA5}">
                      <a16:colId xmlns:a16="http://schemas.microsoft.com/office/drawing/2014/main" val="723043585"/>
                    </a:ext>
                  </a:extLst>
                </a:gridCol>
                <a:gridCol w="493776">
                  <a:extLst>
                    <a:ext uri="{9D8B030D-6E8A-4147-A177-3AD203B41FA5}">
                      <a16:colId xmlns:a16="http://schemas.microsoft.com/office/drawing/2014/main" val="1859891634"/>
                    </a:ext>
                  </a:extLst>
                </a:gridCol>
                <a:gridCol w="493776">
                  <a:extLst>
                    <a:ext uri="{9D8B030D-6E8A-4147-A177-3AD203B41FA5}">
                      <a16:colId xmlns:a16="http://schemas.microsoft.com/office/drawing/2014/main" val="3354332170"/>
                    </a:ext>
                  </a:extLst>
                </a:gridCol>
                <a:gridCol w="493776">
                  <a:extLst>
                    <a:ext uri="{9D8B030D-6E8A-4147-A177-3AD203B41FA5}">
                      <a16:colId xmlns:a16="http://schemas.microsoft.com/office/drawing/2014/main" val="351775377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3725093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Tucumán Turismo - 2021-12-09 20:55:03</a:t>
                      </a:r>
                      <a:r>
                        <a:rPr kumimoji="0" lang="en-US" sz="1000" b="0" i="0" u="none" strike="noStrike" kern="1200" cap="none" spc="0" normalizeH="0" baseline="0" noProof="0">
                          <a:ln>
                            <a:noFill/>
                          </a:ln>
                          <a:solidFill>
                            <a:prstClr val="black"/>
                          </a:solidFill>
                          <a:effectLst/>
                          <a:uLnTx/>
                          <a:uFillTx/>
                          <a:latin typeface="+mn-lt"/>
                          <a:ea typeface="+mn-ea"/>
                          <a:cs typeface="+mn-cs"/>
                        </a:rPr>
                        <a:t>
 ⛱️Llegó la época del año donde todos 𝐧𝐞𝐜𝐞𝐬𝐢𝐭𝐚𝐦𝐨𝐬 𝐩𝐚𝐫𝐚𝐫 𝐮𝐧 𝐩𝐨𝐜𝐨 y respirar. El paisaje que rodea 𝐄𝐥 𝐂𝐚𝐝𝐢𝐥𝐥𝐚𝐥 forma parte de esos sitios donde esto es posible. ⁣
⁣
🛥️La experiencia de subirte a un 𝐛𝐚𝐫𝐜𝐨 mientras tus pupilas no dejan de registrar imágenes dignas de postales en cada bahía, es un gran plan para un fin de semana. ⁣
⁣
🌄𝐔𝐧 𝐭𝐢𝐩: no dejes de perderte los atardeceres aquí arriba! ⁣
⁣
#Paseo #Catamaran #ElCadillal #Relax #Naturaleza #Paisajes #landscape #TucumanTurismo #SentiTucuman #ciclismo #TucumanTuDestino #Turismo #Tucuman #SomosTuDestino #TurismoCuidado #SafeTravel #ViajaConResponsabilidad #Trip #SouthAmerica #NorthArgentina #NorthOfArgentina  #Outdoors #travelarg #travel #travelargentina #visitargentina⁣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404751055"/>
                  </a:ext>
                </a:extLst>
              </a:tr>
            </a:tbl>
          </a:graphicData>
        </a:graphic>
      </p:graphicFrame>
      <p:sp>
        <p:nvSpPr>
          <p:cNvPr id="4" name="Text Placeholder 3">
            <a:extLst>
              <a:ext uri="{FF2B5EF4-FFF2-40B4-BE49-F238E27FC236}">
                <a16:creationId xmlns:a16="http://schemas.microsoft.com/office/drawing/2014/main" id="{480ED109-55F0-4536-B768-CBE5B45642CD}"/>
              </a:ext>
            </a:extLst>
          </p:cNvPr>
          <p:cNvSpPr>
            <a:spLocks noGrp="1"/>
          </p:cNvSpPr>
          <p:nvPr>
            <p:ph type="body" sz="quarter" idx="14"/>
          </p:nvPr>
        </p:nvSpPr>
        <p:spPr/>
        <p:txBody>
          <a:bodyPr/>
          <a:lstStyle/>
          <a:p>
            <a:r>
              <a:rPr lang="en-US"/>
              <a:t>10/11/2021 - 09/12/2021</a:t>
            </a:r>
          </a:p>
        </p:txBody>
      </p:sp>
    </p:spTree>
    <p:extLst>
      <p:ext uri="{BB962C8B-B14F-4D97-AF65-F5344CB8AC3E}">
        <p14:creationId xmlns:p14="http://schemas.microsoft.com/office/powerpoint/2010/main" val="220361350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8BEBD9-F545-4B08-B90E-F9F04D625760}"/>
              </a:ext>
            </a:extLst>
          </p:cNvPr>
          <p:cNvSpPr>
            <a:spLocks noGrp="1"/>
          </p:cNvSpPr>
          <p:nvPr>
            <p:ph type="title"/>
          </p:nvPr>
        </p:nvSpPr>
        <p:spPr/>
        <p:txBody>
          <a:bodyPr/>
          <a:lstStyle/>
          <a:p>
            <a:r>
              <a:rPr lang="es-ES"/>
              <a:t>Facebook TABLA DE FB COMPLETA | Tucumán Turismo - 12 of 17</a:t>
            </a:r>
            <a:endParaRPr lang="en-US"/>
          </a:p>
        </p:txBody>
      </p:sp>
      <p:graphicFrame>
        <p:nvGraphicFramePr>
          <p:cNvPr id="5" name="Table Placeholder 4">
            <a:extLst>
              <a:ext uri="{FF2B5EF4-FFF2-40B4-BE49-F238E27FC236}">
                <a16:creationId xmlns:a16="http://schemas.microsoft.com/office/drawing/2014/main" id="{34865CC6-9285-4518-9B54-5E56BFA6FA64}"/>
              </a:ext>
            </a:extLst>
          </p:cNvPr>
          <p:cNvGraphicFramePr>
            <a:graphicFrameLocks noGrp="1"/>
          </p:cNvGraphicFramePr>
          <p:nvPr>
            <p:ph type="tbl" sz="quarter" idx="13"/>
            <p:extLst>
              <p:ext uri="{D42A27DB-BD31-4B8C-83A1-F6EECF244321}">
                <p14:modId xmlns:p14="http://schemas.microsoft.com/office/powerpoint/2010/main" val="427242036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931312722"/>
                    </a:ext>
                  </a:extLst>
                </a:gridCol>
                <a:gridCol w="493776">
                  <a:extLst>
                    <a:ext uri="{9D8B030D-6E8A-4147-A177-3AD203B41FA5}">
                      <a16:colId xmlns:a16="http://schemas.microsoft.com/office/drawing/2014/main" val="331739240"/>
                    </a:ext>
                  </a:extLst>
                </a:gridCol>
                <a:gridCol w="493776">
                  <a:extLst>
                    <a:ext uri="{9D8B030D-6E8A-4147-A177-3AD203B41FA5}">
                      <a16:colId xmlns:a16="http://schemas.microsoft.com/office/drawing/2014/main" val="2132532092"/>
                    </a:ext>
                  </a:extLst>
                </a:gridCol>
                <a:gridCol w="493776">
                  <a:extLst>
                    <a:ext uri="{9D8B030D-6E8A-4147-A177-3AD203B41FA5}">
                      <a16:colId xmlns:a16="http://schemas.microsoft.com/office/drawing/2014/main" val="711938165"/>
                    </a:ext>
                  </a:extLst>
                </a:gridCol>
                <a:gridCol w="493776">
                  <a:extLst>
                    <a:ext uri="{9D8B030D-6E8A-4147-A177-3AD203B41FA5}">
                      <a16:colId xmlns:a16="http://schemas.microsoft.com/office/drawing/2014/main" val="2973521470"/>
                    </a:ext>
                  </a:extLst>
                </a:gridCol>
                <a:gridCol w="493776">
                  <a:extLst>
                    <a:ext uri="{9D8B030D-6E8A-4147-A177-3AD203B41FA5}">
                      <a16:colId xmlns:a16="http://schemas.microsoft.com/office/drawing/2014/main" val="104868840"/>
                    </a:ext>
                  </a:extLst>
                </a:gridCol>
                <a:gridCol w="493776">
                  <a:extLst>
                    <a:ext uri="{9D8B030D-6E8A-4147-A177-3AD203B41FA5}">
                      <a16:colId xmlns:a16="http://schemas.microsoft.com/office/drawing/2014/main" val="4150778530"/>
                    </a:ext>
                  </a:extLst>
                </a:gridCol>
                <a:gridCol w="493776">
                  <a:extLst>
                    <a:ext uri="{9D8B030D-6E8A-4147-A177-3AD203B41FA5}">
                      <a16:colId xmlns:a16="http://schemas.microsoft.com/office/drawing/2014/main" val="137077843"/>
                    </a:ext>
                  </a:extLst>
                </a:gridCol>
                <a:gridCol w="493776">
                  <a:extLst>
                    <a:ext uri="{9D8B030D-6E8A-4147-A177-3AD203B41FA5}">
                      <a16:colId xmlns:a16="http://schemas.microsoft.com/office/drawing/2014/main" val="4183087496"/>
                    </a:ext>
                  </a:extLst>
                </a:gridCol>
                <a:gridCol w="493776">
                  <a:extLst>
                    <a:ext uri="{9D8B030D-6E8A-4147-A177-3AD203B41FA5}">
                      <a16:colId xmlns:a16="http://schemas.microsoft.com/office/drawing/2014/main" val="241567675"/>
                    </a:ext>
                  </a:extLst>
                </a:gridCol>
                <a:gridCol w="493776">
                  <a:extLst>
                    <a:ext uri="{9D8B030D-6E8A-4147-A177-3AD203B41FA5}">
                      <a16:colId xmlns:a16="http://schemas.microsoft.com/office/drawing/2014/main" val="4227184024"/>
                    </a:ext>
                  </a:extLst>
                </a:gridCol>
                <a:gridCol w="493776">
                  <a:extLst>
                    <a:ext uri="{9D8B030D-6E8A-4147-A177-3AD203B41FA5}">
                      <a16:colId xmlns:a16="http://schemas.microsoft.com/office/drawing/2014/main" val="12544331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0098469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Tucumán Turismo - 2021-11-11 15:41:55</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886274903"/>
                  </a:ext>
                </a:extLst>
              </a:tr>
            </a:tbl>
          </a:graphicData>
        </a:graphic>
      </p:graphicFrame>
      <p:sp>
        <p:nvSpPr>
          <p:cNvPr id="4" name="Text Placeholder 3">
            <a:extLst>
              <a:ext uri="{FF2B5EF4-FFF2-40B4-BE49-F238E27FC236}">
                <a16:creationId xmlns:a16="http://schemas.microsoft.com/office/drawing/2014/main" id="{509D8C31-2FA8-4D5B-B3FD-E8480591DFBE}"/>
              </a:ext>
            </a:extLst>
          </p:cNvPr>
          <p:cNvSpPr>
            <a:spLocks noGrp="1"/>
          </p:cNvSpPr>
          <p:nvPr>
            <p:ph type="body" sz="quarter" idx="14"/>
          </p:nvPr>
        </p:nvSpPr>
        <p:spPr/>
        <p:txBody>
          <a:bodyPr/>
          <a:lstStyle/>
          <a:p>
            <a:r>
              <a:rPr lang="en-US"/>
              <a:t>10/11/2021 - 09/12/2021</a:t>
            </a:r>
          </a:p>
        </p:txBody>
      </p:sp>
    </p:spTree>
    <p:extLst>
      <p:ext uri="{BB962C8B-B14F-4D97-AF65-F5344CB8AC3E}">
        <p14:creationId xmlns:p14="http://schemas.microsoft.com/office/powerpoint/2010/main" val="117436431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97009C-5558-41BE-95D0-EECC56F4E232}"/>
              </a:ext>
            </a:extLst>
          </p:cNvPr>
          <p:cNvSpPr>
            <a:spLocks noGrp="1"/>
          </p:cNvSpPr>
          <p:nvPr>
            <p:ph type="title"/>
          </p:nvPr>
        </p:nvSpPr>
        <p:spPr/>
        <p:txBody>
          <a:bodyPr/>
          <a:lstStyle/>
          <a:p>
            <a:r>
              <a:rPr lang="es-ES"/>
              <a:t>Facebook TABLA DE FB COMPLETA | Tucumán Turismo - 13 of 17</a:t>
            </a:r>
            <a:endParaRPr lang="en-US"/>
          </a:p>
        </p:txBody>
      </p:sp>
      <p:graphicFrame>
        <p:nvGraphicFramePr>
          <p:cNvPr id="5" name="Table Placeholder 4">
            <a:extLst>
              <a:ext uri="{FF2B5EF4-FFF2-40B4-BE49-F238E27FC236}">
                <a16:creationId xmlns:a16="http://schemas.microsoft.com/office/drawing/2014/main" id="{20BCC6F4-8432-4791-B3FB-561F89497A53}"/>
              </a:ext>
            </a:extLst>
          </p:cNvPr>
          <p:cNvGraphicFramePr>
            <a:graphicFrameLocks noGrp="1"/>
          </p:cNvGraphicFramePr>
          <p:nvPr>
            <p:ph type="tbl" sz="quarter" idx="13"/>
            <p:extLst>
              <p:ext uri="{D42A27DB-BD31-4B8C-83A1-F6EECF244321}">
                <p14:modId xmlns:p14="http://schemas.microsoft.com/office/powerpoint/2010/main" val="270556546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96152927"/>
                    </a:ext>
                  </a:extLst>
                </a:gridCol>
                <a:gridCol w="493776">
                  <a:extLst>
                    <a:ext uri="{9D8B030D-6E8A-4147-A177-3AD203B41FA5}">
                      <a16:colId xmlns:a16="http://schemas.microsoft.com/office/drawing/2014/main" val="95434603"/>
                    </a:ext>
                  </a:extLst>
                </a:gridCol>
                <a:gridCol w="493776">
                  <a:extLst>
                    <a:ext uri="{9D8B030D-6E8A-4147-A177-3AD203B41FA5}">
                      <a16:colId xmlns:a16="http://schemas.microsoft.com/office/drawing/2014/main" val="1852427497"/>
                    </a:ext>
                  </a:extLst>
                </a:gridCol>
                <a:gridCol w="493776">
                  <a:extLst>
                    <a:ext uri="{9D8B030D-6E8A-4147-A177-3AD203B41FA5}">
                      <a16:colId xmlns:a16="http://schemas.microsoft.com/office/drawing/2014/main" val="3849494346"/>
                    </a:ext>
                  </a:extLst>
                </a:gridCol>
                <a:gridCol w="493776">
                  <a:extLst>
                    <a:ext uri="{9D8B030D-6E8A-4147-A177-3AD203B41FA5}">
                      <a16:colId xmlns:a16="http://schemas.microsoft.com/office/drawing/2014/main" val="2143834219"/>
                    </a:ext>
                  </a:extLst>
                </a:gridCol>
                <a:gridCol w="493776">
                  <a:extLst>
                    <a:ext uri="{9D8B030D-6E8A-4147-A177-3AD203B41FA5}">
                      <a16:colId xmlns:a16="http://schemas.microsoft.com/office/drawing/2014/main" val="1951068443"/>
                    </a:ext>
                  </a:extLst>
                </a:gridCol>
                <a:gridCol w="493776">
                  <a:extLst>
                    <a:ext uri="{9D8B030D-6E8A-4147-A177-3AD203B41FA5}">
                      <a16:colId xmlns:a16="http://schemas.microsoft.com/office/drawing/2014/main" val="4206409749"/>
                    </a:ext>
                  </a:extLst>
                </a:gridCol>
                <a:gridCol w="493776">
                  <a:extLst>
                    <a:ext uri="{9D8B030D-6E8A-4147-A177-3AD203B41FA5}">
                      <a16:colId xmlns:a16="http://schemas.microsoft.com/office/drawing/2014/main" val="931184948"/>
                    </a:ext>
                  </a:extLst>
                </a:gridCol>
                <a:gridCol w="493776">
                  <a:extLst>
                    <a:ext uri="{9D8B030D-6E8A-4147-A177-3AD203B41FA5}">
                      <a16:colId xmlns:a16="http://schemas.microsoft.com/office/drawing/2014/main" val="99281395"/>
                    </a:ext>
                  </a:extLst>
                </a:gridCol>
                <a:gridCol w="493776">
                  <a:extLst>
                    <a:ext uri="{9D8B030D-6E8A-4147-A177-3AD203B41FA5}">
                      <a16:colId xmlns:a16="http://schemas.microsoft.com/office/drawing/2014/main" val="1481351993"/>
                    </a:ext>
                  </a:extLst>
                </a:gridCol>
                <a:gridCol w="493776">
                  <a:extLst>
                    <a:ext uri="{9D8B030D-6E8A-4147-A177-3AD203B41FA5}">
                      <a16:colId xmlns:a16="http://schemas.microsoft.com/office/drawing/2014/main" val="3271535398"/>
                    </a:ext>
                  </a:extLst>
                </a:gridCol>
                <a:gridCol w="493776">
                  <a:extLst>
                    <a:ext uri="{9D8B030D-6E8A-4147-A177-3AD203B41FA5}">
                      <a16:colId xmlns:a16="http://schemas.microsoft.com/office/drawing/2014/main" val="135519727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7515732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Tucumán Turismo - 2021-11-30 20:55:02</a:t>
                      </a:r>
                      <a:r>
                        <a:rPr kumimoji="0" lang="en-US" sz="1000" b="0" i="0" u="none" strike="noStrike" kern="1200" cap="none" spc="0" normalizeH="0" baseline="0" noProof="0">
                          <a:ln>
                            <a:noFill/>
                          </a:ln>
                          <a:solidFill>
                            <a:prstClr val="black"/>
                          </a:solidFill>
                          <a:effectLst/>
                          <a:uLnTx/>
                          <a:uFillTx/>
                          <a:latin typeface="+mn-lt"/>
                          <a:ea typeface="+mn-ea"/>
                          <a:cs typeface="+mn-cs"/>
                        </a:rPr>
                        <a:t>
 ✨𝐓𝐫𝐚𝐧𝐬𝐟𝐨𝐫𝐦𝐚𝐫 𝐦𝐨𝐦𝐞𝐧𝐭𝐨𝐬 𝐞𝐧 𝐫𝐞𝐜𝐮𝐞𝐫𝐝𝐨𝐬 que perduren y nos alegren la  vida, es el fin con el que muchos buscamos conocer nuevos lugares y experimentar nuevas sensaciones.⁣
⁣
🌄Sentarte en la orilla del 𝐃𝐢𝐪𝐮𝐞 𝐄𝐥 𝐂𝐚𝐝𝐢𝐥𝐥𝐚𝐥, con el vientito fresco que llega, mirando el sol que cae tiñiendo cada espacio en mil tonos anaranjados y amarillos es una de esas cosas que tenés que vivir sí o sí en Tucumán.⁣
⁣
😍Y vos con quién 𝐜𝐨𝐦𝐩𝐚𝐫𝐭𝐢𝐫𝐢́𝐚𝐬 𝐞𝐬𝐭𝐚 𝐞𝐱𝐩𝐞𝐫𝐢𝐞𝐧𝐜𝐢𝐚?⁣
⁣
#ElCadillal #DiqueElCadillal #Atardeceres #Sunset #GoldenHour #HoraMagica #Fotografia #Photography #TucumanTurismo #SentiTucuman #TucumanTuDestino #Turismo #Tucuman #SomosTuDestino #TurismoCuidado #SafeTravel #ViajaConResponsabilidad #Trip #SouthAmerica #NorthArgentina #NorthOfArgentina  #Outdoors #travelarg #travel #travelargentina #visitargentina⁣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3703109568"/>
                  </a:ext>
                </a:extLst>
              </a:tr>
            </a:tbl>
          </a:graphicData>
        </a:graphic>
      </p:graphicFrame>
      <p:sp>
        <p:nvSpPr>
          <p:cNvPr id="4" name="Text Placeholder 3">
            <a:extLst>
              <a:ext uri="{FF2B5EF4-FFF2-40B4-BE49-F238E27FC236}">
                <a16:creationId xmlns:a16="http://schemas.microsoft.com/office/drawing/2014/main" id="{B47F4349-E9C1-4DB0-8B6A-3BFA26294C0F}"/>
              </a:ext>
            </a:extLst>
          </p:cNvPr>
          <p:cNvSpPr>
            <a:spLocks noGrp="1"/>
          </p:cNvSpPr>
          <p:nvPr>
            <p:ph type="body" sz="quarter" idx="14"/>
          </p:nvPr>
        </p:nvSpPr>
        <p:spPr/>
        <p:txBody>
          <a:bodyPr/>
          <a:lstStyle/>
          <a:p>
            <a:r>
              <a:rPr lang="en-US"/>
              <a:t>10/11/2021 - 09/12/2021</a:t>
            </a:r>
          </a:p>
        </p:txBody>
      </p:sp>
    </p:spTree>
    <p:extLst>
      <p:ext uri="{BB962C8B-B14F-4D97-AF65-F5344CB8AC3E}">
        <p14:creationId xmlns:p14="http://schemas.microsoft.com/office/powerpoint/2010/main" val="166881051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23021D-D5CF-4FAB-A410-34A12A433103}"/>
              </a:ext>
            </a:extLst>
          </p:cNvPr>
          <p:cNvSpPr>
            <a:spLocks noGrp="1"/>
          </p:cNvSpPr>
          <p:nvPr>
            <p:ph type="title"/>
          </p:nvPr>
        </p:nvSpPr>
        <p:spPr/>
        <p:txBody>
          <a:bodyPr/>
          <a:lstStyle/>
          <a:p>
            <a:r>
              <a:rPr lang="es-ES"/>
              <a:t>Facebook TABLA DE FB COMPLETA | Tucumán Turismo - 14 of 17</a:t>
            </a:r>
            <a:endParaRPr lang="en-US"/>
          </a:p>
        </p:txBody>
      </p:sp>
      <p:graphicFrame>
        <p:nvGraphicFramePr>
          <p:cNvPr id="5" name="Table Placeholder 4">
            <a:extLst>
              <a:ext uri="{FF2B5EF4-FFF2-40B4-BE49-F238E27FC236}">
                <a16:creationId xmlns:a16="http://schemas.microsoft.com/office/drawing/2014/main" id="{7EC7D53D-A8A9-4328-B694-64797C524A8E}"/>
              </a:ext>
            </a:extLst>
          </p:cNvPr>
          <p:cNvGraphicFramePr>
            <a:graphicFrameLocks noGrp="1"/>
          </p:cNvGraphicFramePr>
          <p:nvPr>
            <p:ph type="tbl" sz="quarter" idx="13"/>
            <p:extLst>
              <p:ext uri="{D42A27DB-BD31-4B8C-83A1-F6EECF244321}">
                <p14:modId xmlns:p14="http://schemas.microsoft.com/office/powerpoint/2010/main" val="261897239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407901353"/>
                    </a:ext>
                  </a:extLst>
                </a:gridCol>
                <a:gridCol w="493776">
                  <a:extLst>
                    <a:ext uri="{9D8B030D-6E8A-4147-A177-3AD203B41FA5}">
                      <a16:colId xmlns:a16="http://schemas.microsoft.com/office/drawing/2014/main" val="3303454331"/>
                    </a:ext>
                  </a:extLst>
                </a:gridCol>
                <a:gridCol w="493776">
                  <a:extLst>
                    <a:ext uri="{9D8B030D-6E8A-4147-A177-3AD203B41FA5}">
                      <a16:colId xmlns:a16="http://schemas.microsoft.com/office/drawing/2014/main" val="936135139"/>
                    </a:ext>
                  </a:extLst>
                </a:gridCol>
                <a:gridCol w="493776">
                  <a:extLst>
                    <a:ext uri="{9D8B030D-6E8A-4147-A177-3AD203B41FA5}">
                      <a16:colId xmlns:a16="http://schemas.microsoft.com/office/drawing/2014/main" val="398238197"/>
                    </a:ext>
                  </a:extLst>
                </a:gridCol>
                <a:gridCol w="493776">
                  <a:extLst>
                    <a:ext uri="{9D8B030D-6E8A-4147-A177-3AD203B41FA5}">
                      <a16:colId xmlns:a16="http://schemas.microsoft.com/office/drawing/2014/main" val="3839899127"/>
                    </a:ext>
                  </a:extLst>
                </a:gridCol>
                <a:gridCol w="493776">
                  <a:extLst>
                    <a:ext uri="{9D8B030D-6E8A-4147-A177-3AD203B41FA5}">
                      <a16:colId xmlns:a16="http://schemas.microsoft.com/office/drawing/2014/main" val="1425040471"/>
                    </a:ext>
                  </a:extLst>
                </a:gridCol>
                <a:gridCol w="493776">
                  <a:extLst>
                    <a:ext uri="{9D8B030D-6E8A-4147-A177-3AD203B41FA5}">
                      <a16:colId xmlns:a16="http://schemas.microsoft.com/office/drawing/2014/main" val="3867688716"/>
                    </a:ext>
                  </a:extLst>
                </a:gridCol>
                <a:gridCol w="493776">
                  <a:extLst>
                    <a:ext uri="{9D8B030D-6E8A-4147-A177-3AD203B41FA5}">
                      <a16:colId xmlns:a16="http://schemas.microsoft.com/office/drawing/2014/main" val="2457408697"/>
                    </a:ext>
                  </a:extLst>
                </a:gridCol>
                <a:gridCol w="493776">
                  <a:extLst>
                    <a:ext uri="{9D8B030D-6E8A-4147-A177-3AD203B41FA5}">
                      <a16:colId xmlns:a16="http://schemas.microsoft.com/office/drawing/2014/main" val="247760080"/>
                    </a:ext>
                  </a:extLst>
                </a:gridCol>
                <a:gridCol w="493776">
                  <a:extLst>
                    <a:ext uri="{9D8B030D-6E8A-4147-A177-3AD203B41FA5}">
                      <a16:colId xmlns:a16="http://schemas.microsoft.com/office/drawing/2014/main" val="1337987971"/>
                    </a:ext>
                  </a:extLst>
                </a:gridCol>
                <a:gridCol w="493776">
                  <a:extLst>
                    <a:ext uri="{9D8B030D-6E8A-4147-A177-3AD203B41FA5}">
                      <a16:colId xmlns:a16="http://schemas.microsoft.com/office/drawing/2014/main" val="1551675695"/>
                    </a:ext>
                  </a:extLst>
                </a:gridCol>
                <a:gridCol w="493776">
                  <a:extLst>
                    <a:ext uri="{9D8B030D-6E8A-4147-A177-3AD203B41FA5}">
                      <a16:colId xmlns:a16="http://schemas.microsoft.com/office/drawing/2014/main" val="42745436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2085803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Tucumán Turismo - 2021-11-10 12:00:06</a:t>
                      </a:r>
                      <a:r>
                        <a:rPr kumimoji="0" lang="en-US" sz="1000" b="0" i="0" u="none" strike="noStrike" kern="1200" cap="none" spc="0" normalizeH="0" baseline="0" noProof="0">
                          <a:ln>
                            <a:noFill/>
                          </a:ln>
                          <a:solidFill>
                            <a:prstClr val="black"/>
                          </a:solidFill>
                          <a:effectLst/>
                          <a:uLnTx/>
                          <a:uFillTx/>
                          <a:latin typeface="+mn-lt"/>
                          <a:ea typeface="+mn-ea"/>
                          <a:cs typeface="+mn-cs"/>
                        </a:rPr>
                        <a:t>
 🥟𝐓𝐮𝐜𝐮𝐦𝐚́𝐧 es tradición en las jugosas empanadas acompañadas de una buena copa de vino, en las numerosas veces que cantamos  a todo pulmón en los festivales nuestra zamba “Al Jardín  de la República”, como himno. ⁣
⁣
🎶Cuando una canción de la Negra Sosa nos invita a bailar o en los carnavales de Amaicha agradeciendo a la Pachamama y cada vez que un bombo o caja sueva en lo alto del Valle llenando el viento de coplas y versos. 𝐒𝐨𝐦𝐨𝐬 𝐭𝐫𝐚𝐝𝐢𝐜𝐢𝐨́𝐧 𝐲 𝐥𝐨 𝐜𝐞𝐥𝐞𝐛𝐫𝐚𝐦𝐨𝐬 𝐜𝐚𝐝𝐚 𝐝𝐢́𝐚! ⁣
⁣
¿Nos contás tu 𝐭𝐫𝐚𝐝𝐢𝐜𝐢𝐨́𝐧 𝐟𝐚𝐯𝐨𝐫𝐢𝐭𝐚?⁣
⁣
#DiadelaTradicion #TradicionArgentina #Tradición #Folklore #ComidasTipicas #10N  #Atardeceres #Sunset #TucumanTurismo #SentiTucuman #TucumanTuDestino #Turismo #Tucuman #SomosTuDestino #TurismoCuidado #SafeTravel #ViajaConResponsabilidad #Trip #SouthAmerica #NorthArgentina #NorthOfArgentina #Travel #Outdoors #travelarg #travel #travelargentina #visitargentina⁣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583530996"/>
                  </a:ext>
                </a:extLst>
              </a:tr>
            </a:tbl>
          </a:graphicData>
        </a:graphic>
      </p:graphicFrame>
      <p:sp>
        <p:nvSpPr>
          <p:cNvPr id="4" name="Text Placeholder 3">
            <a:extLst>
              <a:ext uri="{FF2B5EF4-FFF2-40B4-BE49-F238E27FC236}">
                <a16:creationId xmlns:a16="http://schemas.microsoft.com/office/drawing/2014/main" id="{76E4726F-9E84-4B0A-A8E8-727609B4B4DE}"/>
              </a:ext>
            </a:extLst>
          </p:cNvPr>
          <p:cNvSpPr>
            <a:spLocks noGrp="1"/>
          </p:cNvSpPr>
          <p:nvPr>
            <p:ph type="body" sz="quarter" idx="14"/>
          </p:nvPr>
        </p:nvSpPr>
        <p:spPr/>
        <p:txBody>
          <a:bodyPr/>
          <a:lstStyle/>
          <a:p>
            <a:r>
              <a:rPr lang="en-US"/>
              <a:t>10/11/2021 - 09/12/2021</a:t>
            </a:r>
          </a:p>
        </p:txBody>
      </p:sp>
    </p:spTree>
    <p:extLst>
      <p:ext uri="{BB962C8B-B14F-4D97-AF65-F5344CB8AC3E}">
        <p14:creationId xmlns:p14="http://schemas.microsoft.com/office/powerpoint/2010/main" val="134085215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BBCBCA-23B7-4126-8E15-07F1BF2688B1}"/>
              </a:ext>
            </a:extLst>
          </p:cNvPr>
          <p:cNvSpPr>
            <a:spLocks noGrp="1"/>
          </p:cNvSpPr>
          <p:nvPr>
            <p:ph type="title"/>
          </p:nvPr>
        </p:nvSpPr>
        <p:spPr/>
        <p:txBody>
          <a:bodyPr/>
          <a:lstStyle/>
          <a:p>
            <a:r>
              <a:rPr lang="es-ES"/>
              <a:t>Facebook TABLA DE FB COMPLETA | Tucumán Turismo - 15 of 17</a:t>
            </a:r>
            <a:endParaRPr lang="en-US"/>
          </a:p>
        </p:txBody>
      </p:sp>
      <p:graphicFrame>
        <p:nvGraphicFramePr>
          <p:cNvPr id="5" name="Table Placeholder 4">
            <a:extLst>
              <a:ext uri="{FF2B5EF4-FFF2-40B4-BE49-F238E27FC236}">
                <a16:creationId xmlns:a16="http://schemas.microsoft.com/office/drawing/2014/main" id="{46CE6E9B-2C43-473B-A1BE-0857FF6B2F48}"/>
              </a:ext>
            </a:extLst>
          </p:cNvPr>
          <p:cNvGraphicFramePr>
            <a:graphicFrameLocks noGrp="1"/>
          </p:cNvGraphicFramePr>
          <p:nvPr>
            <p:ph type="tbl" sz="quarter" idx="13"/>
            <p:extLst>
              <p:ext uri="{D42A27DB-BD31-4B8C-83A1-F6EECF244321}">
                <p14:modId xmlns:p14="http://schemas.microsoft.com/office/powerpoint/2010/main" val="355218954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858632635"/>
                    </a:ext>
                  </a:extLst>
                </a:gridCol>
                <a:gridCol w="493776">
                  <a:extLst>
                    <a:ext uri="{9D8B030D-6E8A-4147-A177-3AD203B41FA5}">
                      <a16:colId xmlns:a16="http://schemas.microsoft.com/office/drawing/2014/main" val="1619100478"/>
                    </a:ext>
                  </a:extLst>
                </a:gridCol>
                <a:gridCol w="493776">
                  <a:extLst>
                    <a:ext uri="{9D8B030D-6E8A-4147-A177-3AD203B41FA5}">
                      <a16:colId xmlns:a16="http://schemas.microsoft.com/office/drawing/2014/main" val="2886870468"/>
                    </a:ext>
                  </a:extLst>
                </a:gridCol>
                <a:gridCol w="493776">
                  <a:extLst>
                    <a:ext uri="{9D8B030D-6E8A-4147-A177-3AD203B41FA5}">
                      <a16:colId xmlns:a16="http://schemas.microsoft.com/office/drawing/2014/main" val="2095359637"/>
                    </a:ext>
                  </a:extLst>
                </a:gridCol>
                <a:gridCol w="493776">
                  <a:extLst>
                    <a:ext uri="{9D8B030D-6E8A-4147-A177-3AD203B41FA5}">
                      <a16:colId xmlns:a16="http://schemas.microsoft.com/office/drawing/2014/main" val="4255656703"/>
                    </a:ext>
                  </a:extLst>
                </a:gridCol>
                <a:gridCol w="493776">
                  <a:extLst>
                    <a:ext uri="{9D8B030D-6E8A-4147-A177-3AD203B41FA5}">
                      <a16:colId xmlns:a16="http://schemas.microsoft.com/office/drawing/2014/main" val="2281942807"/>
                    </a:ext>
                  </a:extLst>
                </a:gridCol>
                <a:gridCol w="493776">
                  <a:extLst>
                    <a:ext uri="{9D8B030D-6E8A-4147-A177-3AD203B41FA5}">
                      <a16:colId xmlns:a16="http://schemas.microsoft.com/office/drawing/2014/main" val="319968194"/>
                    </a:ext>
                  </a:extLst>
                </a:gridCol>
                <a:gridCol w="493776">
                  <a:extLst>
                    <a:ext uri="{9D8B030D-6E8A-4147-A177-3AD203B41FA5}">
                      <a16:colId xmlns:a16="http://schemas.microsoft.com/office/drawing/2014/main" val="3158871102"/>
                    </a:ext>
                  </a:extLst>
                </a:gridCol>
                <a:gridCol w="493776">
                  <a:extLst>
                    <a:ext uri="{9D8B030D-6E8A-4147-A177-3AD203B41FA5}">
                      <a16:colId xmlns:a16="http://schemas.microsoft.com/office/drawing/2014/main" val="4138852354"/>
                    </a:ext>
                  </a:extLst>
                </a:gridCol>
                <a:gridCol w="493776">
                  <a:extLst>
                    <a:ext uri="{9D8B030D-6E8A-4147-A177-3AD203B41FA5}">
                      <a16:colId xmlns:a16="http://schemas.microsoft.com/office/drawing/2014/main" val="3531512902"/>
                    </a:ext>
                  </a:extLst>
                </a:gridCol>
                <a:gridCol w="493776">
                  <a:extLst>
                    <a:ext uri="{9D8B030D-6E8A-4147-A177-3AD203B41FA5}">
                      <a16:colId xmlns:a16="http://schemas.microsoft.com/office/drawing/2014/main" val="4143327949"/>
                    </a:ext>
                  </a:extLst>
                </a:gridCol>
                <a:gridCol w="493776">
                  <a:extLst>
                    <a:ext uri="{9D8B030D-6E8A-4147-A177-3AD203B41FA5}">
                      <a16:colId xmlns:a16="http://schemas.microsoft.com/office/drawing/2014/main" val="380995497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0585012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Tucumán Turismo - 2021-12-04 20:55:03</a:t>
                      </a:r>
                      <a:r>
                        <a:rPr kumimoji="0" lang="en-US" sz="1000" b="0" i="0" u="none" strike="noStrike" kern="1200" cap="none" spc="0" normalizeH="0" baseline="0" noProof="0">
                          <a:ln>
                            <a:noFill/>
                          </a:ln>
                          <a:solidFill>
                            <a:prstClr val="black"/>
                          </a:solidFill>
                          <a:effectLst/>
                          <a:uLnTx/>
                          <a:uFillTx/>
                          <a:latin typeface="+mn-lt"/>
                          <a:ea typeface="+mn-ea"/>
                          <a:cs typeface="+mn-cs"/>
                        </a:rPr>
                        <a:t>
 🌲Cuando pensamos en 𝐕𝐢𝐥𝐥𝐚 𝐍𝐨𝐮𝐠𝐮𝐞́𝐬 lo primero que se nos viene a la mente son los verdes de la abundante vegetación y los lilas de las hortensias que adornan el camino. Pero 𝐞𝐥 𝐜𝐢𝐞𝐥𝐨 𝐭𝐚𝐦𝐛𝐢𝐞́𝐧 𝐭𝐞 𝐚𝐭𝐫𝐚𝐩𝐚 en este lado de Tucumán.⁣
⁣
🌄Cuando 𝐜𝐚𝐞 𝐞𝐥 𝐬𝐨𝐥,  tenés 15 minutos para levantar la mirada y enamorarte!!⁣
⁣
😍¿Te imaginas tomando unos mates con 𝐞𝐬𝐭𝐚 𝐯𝐢𝐬𝐭𝐚?⁣
⁣
 #VillaNougues #Yungas #CerrosTucumanos #landscape #Sunset #Atardeceres #GoldenHour #HoraMagica #Fotografia #Photography #TucumanTurismo #SentiTucuman #TucumanTuDestino #Turismo #Tucuman #SomosTuDestino #TurismoCuidado #SafeTravel #ViajaConResponsabilidad #Trip #SouthAmerica #NorthArgentina #NorthOfArgentina  #Outdoors #travelarg #travel #travelargentina #visitargentina⁣
⁣
⁣
⁣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2558385738"/>
                  </a:ext>
                </a:extLst>
              </a:tr>
            </a:tbl>
          </a:graphicData>
        </a:graphic>
      </p:graphicFrame>
      <p:sp>
        <p:nvSpPr>
          <p:cNvPr id="4" name="Text Placeholder 3">
            <a:extLst>
              <a:ext uri="{FF2B5EF4-FFF2-40B4-BE49-F238E27FC236}">
                <a16:creationId xmlns:a16="http://schemas.microsoft.com/office/drawing/2014/main" id="{1831A2C6-D13C-4E80-8088-83139F788449}"/>
              </a:ext>
            </a:extLst>
          </p:cNvPr>
          <p:cNvSpPr>
            <a:spLocks noGrp="1"/>
          </p:cNvSpPr>
          <p:nvPr>
            <p:ph type="body" sz="quarter" idx="14"/>
          </p:nvPr>
        </p:nvSpPr>
        <p:spPr/>
        <p:txBody>
          <a:bodyPr/>
          <a:lstStyle/>
          <a:p>
            <a:r>
              <a:rPr lang="en-US"/>
              <a:t>10/11/2021 - 09/12/2021</a:t>
            </a:r>
          </a:p>
        </p:txBody>
      </p:sp>
    </p:spTree>
    <p:extLst>
      <p:ext uri="{BB962C8B-B14F-4D97-AF65-F5344CB8AC3E}">
        <p14:creationId xmlns:p14="http://schemas.microsoft.com/office/powerpoint/2010/main" val="411618945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47AC49-6D20-439B-AE4C-A0FA2CD2E940}"/>
              </a:ext>
            </a:extLst>
          </p:cNvPr>
          <p:cNvSpPr>
            <a:spLocks noGrp="1"/>
          </p:cNvSpPr>
          <p:nvPr>
            <p:ph type="title"/>
          </p:nvPr>
        </p:nvSpPr>
        <p:spPr/>
        <p:txBody>
          <a:bodyPr/>
          <a:lstStyle/>
          <a:p>
            <a:r>
              <a:rPr lang="es-ES"/>
              <a:t>Facebook TABLA DE FB COMPLETA | Tucumán Turismo - 16 of 17</a:t>
            </a:r>
            <a:endParaRPr lang="en-US"/>
          </a:p>
        </p:txBody>
      </p:sp>
      <p:graphicFrame>
        <p:nvGraphicFramePr>
          <p:cNvPr id="5" name="Table Placeholder 4">
            <a:extLst>
              <a:ext uri="{FF2B5EF4-FFF2-40B4-BE49-F238E27FC236}">
                <a16:creationId xmlns:a16="http://schemas.microsoft.com/office/drawing/2014/main" id="{89234820-3A82-4067-A8A8-E23808301C61}"/>
              </a:ext>
            </a:extLst>
          </p:cNvPr>
          <p:cNvGraphicFramePr>
            <a:graphicFrameLocks noGrp="1"/>
          </p:cNvGraphicFramePr>
          <p:nvPr>
            <p:ph type="tbl" sz="quarter" idx="13"/>
            <p:extLst>
              <p:ext uri="{D42A27DB-BD31-4B8C-83A1-F6EECF244321}">
                <p14:modId xmlns:p14="http://schemas.microsoft.com/office/powerpoint/2010/main" val="8157238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474402418"/>
                    </a:ext>
                  </a:extLst>
                </a:gridCol>
                <a:gridCol w="493776">
                  <a:extLst>
                    <a:ext uri="{9D8B030D-6E8A-4147-A177-3AD203B41FA5}">
                      <a16:colId xmlns:a16="http://schemas.microsoft.com/office/drawing/2014/main" val="614461003"/>
                    </a:ext>
                  </a:extLst>
                </a:gridCol>
                <a:gridCol w="493776">
                  <a:extLst>
                    <a:ext uri="{9D8B030D-6E8A-4147-A177-3AD203B41FA5}">
                      <a16:colId xmlns:a16="http://schemas.microsoft.com/office/drawing/2014/main" val="3290552989"/>
                    </a:ext>
                  </a:extLst>
                </a:gridCol>
                <a:gridCol w="493776">
                  <a:extLst>
                    <a:ext uri="{9D8B030D-6E8A-4147-A177-3AD203B41FA5}">
                      <a16:colId xmlns:a16="http://schemas.microsoft.com/office/drawing/2014/main" val="3880891725"/>
                    </a:ext>
                  </a:extLst>
                </a:gridCol>
                <a:gridCol w="493776">
                  <a:extLst>
                    <a:ext uri="{9D8B030D-6E8A-4147-A177-3AD203B41FA5}">
                      <a16:colId xmlns:a16="http://schemas.microsoft.com/office/drawing/2014/main" val="4070084563"/>
                    </a:ext>
                  </a:extLst>
                </a:gridCol>
                <a:gridCol w="493776">
                  <a:extLst>
                    <a:ext uri="{9D8B030D-6E8A-4147-A177-3AD203B41FA5}">
                      <a16:colId xmlns:a16="http://schemas.microsoft.com/office/drawing/2014/main" val="1508615089"/>
                    </a:ext>
                  </a:extLst>
                </a:gridCol>
                <a:gridCol w="493776">
                  <a:extLst>
                    <a:ext uri="{9D8B030D-6E8A-4147-A177-3AD203B41FA5}">
                      <a16:colId xmlns:a16="http://schemas.microsoft.com/office/drawing/2014/main" val="902288516"/>
                    </a:ext>
                  </a:extLst>
                </a:gridCol>
                <a:gridCol w="493776">
                  <a:extLst>
                    <a:ext uri="{9D8B030D-6E8A-4147-A177-3AD203B41FA5}">
                      <a16:colId xmlns:a16="http://schemas.microsoft.com/office/drawing/2014/main" val="652226910"/>
                    </a:ext>
                  </a:extLst>
                </a:gridCol>
                <a:gridCol w="493776">
                  <a:extLst>
                    <a:ext uri="{9D8B030D-6E8A-4147-A177-3AD203B41FA5}">
                      <a16:colId xmlns:a16="http://schemas.microsoft.com/office/drawing/2014/main" val="3718817136"/>
                    </a:ext>
                  </a:extLst>
                </a:gridCol>
                <a:gridCol w="493776">
                  <a:extLst>
                    <a:ext uri="{9D8B030D-6E8A-4147-A177-3AD203B41FA5}">
                      <a16:colId xmlns:a16="http://schemas.microsoft.com/office/drawing/2014/main" val="4019808729"/>
                    </a:ext>
                  </a:extLst>
                </a:gridCol>
                <a:gridCol w="493776">
                  <a:extLst>
                    <a:ext uri="{9D8B030D-6E8A-4147-A177-3AD203B41FA5}">
                      <a16:colId xmlns:a16="http://schemas.microsoft.com/office/drawing/2014/main" val="1280699484"/>
                    </a:ext>
                  </a:extLst>
                </a:gridCol>
                <a:gridCol w="493776">
                  <a:extLst>
                    <a:ext uri="{9D8B030D-6E8A-4147-A177-3AD203B41FA5}">
                      <a16:colId xmlns:a16="http://schemas.microsoft.com/office/drawing/2014/main" val="293191425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4917953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Tucumán Turismo - 2021-12-07 20:55:01</a:t>
                      </a:r>
                      <a:r>
                        <a:rPr kumimoji="0" lang="en-US" sz="1000" b="0" i="0" u="none" strike="noStrike" kern="1200" cap="none" spc="0" normalizeH="0" baseline="0" noProof="0">
                          <a:ln>
                            <a:noFill/>
                          </a:ln>
                          <a:solidFill>
                            <a:prstClr val="black"/>
                          </a:solidFill>
                          <a:effectLst/>
                          <a:uLnTx/>
                          <a:uFillTx/>
                          <a:latin typeface="+mn-lt"/>
                          <a:ea typeface="+mn-ea"/>
                          <a:cs typeface="+mn-cs"/>
                        </a:rPr>
                        <a:t>
 🌞Seguimos en 𝐦𝐨𝐝𝐨 𝐯𝐞𝐫𝐚𝐧𝐨 y el calor nos acerca a esos lugares donde la 𝐟𝐫𝐞𝐬𝐜𝐮𝐫𝐚 𝐲 𝐥𝐚 𝐧𝐚𝐭𝐮𝐫𝐚𝐥𝐞𝐳𝐚 𝐧𝐨𝐬 𝐫𝐨𝐝𝐞𝐚. Si viajamos hacia 𝐄𝐥 𝐂𝐚𝐝𝐢𝐥𝐥𝐚𝐥, Las Yungas tucumanas son el contexto perfecto para ejercitarse un poco y subirse en un kayak.
🚣‍♀️Podés practicarlo solo o acompañado, pero siempre rodeado de naturaleza. El tiempo va a pasar tan rápido que una tarde parecerá poco para 𝐝𝐢𝐬𝐟𝐫𝐮𝐭𝐚𝐫 𝐝𝐞𝐥 𝐩𝐚𝐢𝐬𝐚𝐣𝐞. 
🙌A quién pensás invitar en esta 𝐚𝐯𝐞𝐧𝐭𝐮𝐫𝐚? 
#ElCadillal #YungasTucumanas #Kayak #Nature #DeportesAcuaticos#Paisajes #TucumanTurismo #SentiTucuman #TucumanTuDestino #Turismo #Tucuman #SomosTuDestino #TurismoCuidado #SafeTravel #ViajaConResponsabilidad #Trip #SouthAmerica #NorthArgentina #NorthOfArgentina  #Outdoors #travelarg #travel #travelargentina #visitargentina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1614577797"/>
                  </a:ext>
                </a:extLst>
              </a:tr>
            </a:tbl>
          </a:graphicData>
        </a:graphic>
      </p:graphicFrame>
      <p:sp>
        <p:nvSpPr>
          <p:cNvPr id="4" name="Text Placeholder 3">
            <a:extLst>
              <a:ext uri="{FF2B5EF4-FFF2-40B4-BE49-F238E27FC236}">
                <a16:creationId xmlns:a16="http://schemas.microsoft.com/office/drawing/2014/main" id="{0F85007C-1C57-43E8-99F7-D8DD2B293B19}"/>
              </a:ext>
            </a:extLst>
          </p:cNvPr>
          <p:cNvSpPr>
            <a:spLocks noGrp="1"/>
          </p:cNvSpPr>
          <p:nvPr>
            <p:ph type="body" sz="quarter" idx="14"/>
          </p:nvPr>
        </p:nvSpPr>
        <p:spPr/>
        <p:txBody>
          <a:bodyPr/>
          <a:lstStyle/>
          <a:p>
            <a:r>
              <a:rPr lang="en-US"/>
              <a:t>10/11/2021 - 09/12/2021</a:t>
            </a:r>
          </a:p>
        </p:txBody>
      </p:sp>
    </p:spTree>
    <p:extLst>
      <p:ext uri="{BB962C8B-B14F-4D97-AF65-F5344CB8AC3E}">
        <p14:creationId xmlns:p14="http://schemas.microsoft.com/office/powerpoint/2010/main" val="337646709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F28CA8-F061-4763-ADCC-63C662FEDAA2}"/>
              </a:ext>
            </a:extLst>
          </p:cNvPr>
          <p:cNvSpPr>
            <a:spLocks noGrp="1"/>
          </p:cNvSpPr>
          <p:nvPr>
            <p:ph type="title"/>
          </p:nvPr>
        </p:nvSpPr>
        <p:spPr/>
        <p:txBody>
          <a:bodyPr/>
          <a:lstStyle/>
          <a:p>
            <a:r>
              <a:rPr lang="es-ES"/>
              <a:t>Facebook TABLA DE FB COMPLETA | Tucumán Turismo - 17 of 17</a:t>
            </a:r>
            <a:endParaRPr lang="en-US"/>
          </a:p>
        </p:txBody>
      </p:sp>
      <p:graphicFrame>
        <p:nvGraphicFramePr>
          <p:cNvPr id="5" name="Table Placeholder 4">
            <a:extLst>
              <a:ext uri="{FF2B5EF4-FFF2-40B4-BE49-F238E27FC236}">
                <a16:creationId xmlns:a16="http://schemas.microsoft.com/office/drawing/2014/main" id="{279F12DB-F0A4-4A8F-B183-AA0D5323E0CC}"/>
              </a:ext>
            </a:extLst>
          </p:cNvPr>
          <p:cNvGraphicFramePr>
            <a:graphicFrameLocks noGrp="1"/>
          </p:cNvGraphicFramePr>
          <p:nvPr>
            <p:ph type="tbl" sz="quarter" idx="13"/>
            <p:extLst>
              <p:ext uri="{D42A27DB-BD31-4B8C-83A1-F6EECF244321}">
                <p14:modId xmlns:p14="http://schemas.microsoft.com/office/powerpoint/2010/main" val="240330461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744236386"/>
                    </a:ext>
                  </a:extLst>
                </a:gridCol>
                <a:gridCol w="493776">
                  <a:extLst>
                    <a:ext uri="{9D8B030D-6E8A-4147-A177-3AD203B41FA5}">
                      <a16:colId xmlns:a16="http://schemas.microsoft.com/office/drawing/2014/main" val="914612185"/>
                    </a:ext>
                  </a:extLst>
                </a:gridCol>
                <a:gridCol w="493776">
                  <a:extLst>
                    <a:ext uri="{9D8B030D-6E8A-4147-A177-3AD203B41FA5}">
                      <a16:colId xmlns:a16="http://schemas.microsoft.com/office/drawing/2014/main" val="2616265399"/>
                    </a:ext>
                  </a:extLst>
                </a:gridCol>
                <a:gridCol w="493776">
                  <a:extLst>
                    <a:ext uri="{9D8B030D-6E8A-4147-A177-3AD203B41FA5}">
                      <a16:colId xmlns:a16="http://schemas.microsoft.com/office/drawing/2014/main" val="777146778"/>
                    </a:ext>
                  </a:extLst>
                </a:gridCol>
                <a:gridCol w="493776">
                  <a:extLst>
                    <a:ext uri="{9D8B030D-6E8A-4147-A177-3AD203B41FA5}">
                      <a16:colId xmlns:a16="http://schemas.microsoft.com/office/drawing/2014/main" val="3159759924"/>
                    </a:ext>
                  </a:extLst>
                </a:gridCol>
                <a:gridCol w="493776">
                  <a:extLst>
                    <a:ext uri="{9D8B030D-6E8A-4147-A177-3AD203B41FA5}">
                      <a16:colId xmlns:a16="http://schemas.microsoft.com/office/drawing/2014/main" val="2105619977"/>
                    </a:ext>
                  </a:extLst>
                </a:gridCol>
                <a:gridCol w="493776">
                  <a:extLst>
                    <a:ext uri="{9D8B030D-6E8A-4147-A177-3AD203B41FA5}">
                      <a16:colId xmlns:a16="http://schemas.microsoft.com/office/drawing/2014/main" val="3290885130"/>
                    </a:ext>
                  </a:extLst>
                </a:gridCol>
                <a:gridCol w="493776">
                  <a:extLst>
                    <a:ext uri="{9D8B030D-6E8A-4147-A177-3AD203B41FA5}">
                      <a16:colId xmlns:a16="http://schemas.microsoft.com/office/drawing/2014/main" val="107866867"/>
                    </a:ext>
                  </a:extLst>
                </a:gridCol>
                <a:gridCol w="493776">
                  <a:extLst>
                    <a:ext uri="{9D8B030D-6E8A-4147-A177-3AD203B41FA5}">
                      <a16:colId xmlns:a16="http://schemas.microsoft.com/office/drawing/2014/main" val="4140086554"/>
                    </a:ext>
                  </a:extLst>
                </a:gridCol>
                <a:gridCol w="493776">
                  <a:extLst>
                    <a:ext uri="{9D8B030D-6E8A-4147-A177-3AD203B41FA5}">
                      <a16:colId xmlns:a16="http://schemas.microsoft.com/office/drawing/2014/main" val="429109771"/>
                    </a:ext>
                  </a:extLst>
                </a:gridCol>
                <a:gridCol w="493776">
                  <a:extLst>
                    <a:ext uri="{9D8B030D-6E8A-4147-A177-3AD203B41FA5}">
                      <a16:colId xmlns:a16="http://schemas.microsoft.com/office/drawing/2014/main" val="3732985072"/>
                    </a:ext>
                  </a:extLst>
                </a:gridCol>
                <a:gridCol w="493776">
                  <a:extLst>
                    <a:ext uri="{9D8B030D-6E8A-4147-A177-3AD203B41FA5}">
                      <a16:colId xmlns:a16="http://schemas.microsoft.com/office/drawing/2014/main" val="217487780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0614592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Tucumán Turismo - 2021-12-07 09:48:50</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8375809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Tucumán Turismo - 2021-12-03 15:25:57</a:t>
                      </a:r>
                      <a:r>
                        <a:rPr kumimoji="0" lang="es-ES" sz="1000" b="0" i="0" u="none" strike="noStrike" kern="1200" cap="none" spc="0" normalizeH="0" baseline="0" noProof="0">
                          <a:ln>
                            <a:noFill/>
                          </a:ln>
                          <a:solidFill>
                            <a:prstClr val="black"/>
                          </a:solidFill>
                          <a:effectLst/>
                          <a:uLnTx/>
                          <a:uFillTx/>
                          <a:latin typeface="+mn-lt"/>
                          <a:ea typeface="+mn-ea"/>
                          <a:cs typeface="+mn-cs"/>
                        </a:rPr>
                        <a:t>
 🌿 Estamos felices de encontrarte y recibirte en nuestro stand.Somos destino anfitrión en la  @feriadeturismo.fit. 
🌿 Te esperamos este fin de semana de 14 a 21 h con sabores de nuestra tierra, paisajes verdes y mucho más.
#FIT2021 #Tucuman #TucumanTuDestino #SomosTuDestino #NorthArgetina #NorthOfArgentina #travelargentina #visitargentina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557406658"/>
                  </a:ext>
                </a:extLst>
              </a:tr>
            </a:tbl>
          </a:graphicData>
        </a:graphic>
      </p:graphicFrame>
      <p:sp>
        <p:nvSpPr>
          <p:cNvPr id="4" name="Text Placeholder 3">
            <a:extLst>
              <a:ext uri="{FF2B5EF4-FFF2-40B4-BE49-F238E27FC236}">
                <a16:creationId xmlns:a16="http://schemas.microsoft.com/office/drawing/2014/main" id="{406EC1F6-2BB7-4A97-9E3F-F21B728FE2E8}"/>
              </a:ext>
            </a:extLst>
          </p:cNvPr>
          <p:cNvSpPr>
            <a:spLocks noGrp="1"/>
          </p:cNvSpPr>
          <p:nvPr>
            <p:ph type="body" sz="quarter" idx="14"/>
          </p:nvPr>
        </p:nvSpPr>
        <p:spPr/>
        <p:txBody>
          <a:bodyPr/>
          <a:lstStyle/>
          <a:p>
            <a:r>
              <a:rPr lang="en-US"/>
              <a:t>10/11/2021 - 09/12/2021</a:t>
            </a:r>
          </a:p>
        </p:txBody>
      </p:sp>
    </p:spTree>
    <p:extLst>
      <p:ext uri="{BB962C8B-B14F-4D97-AF65-F5344CB8AC3E}">
        <p14:creationId xmlns:p14="http://schemas.microsoft.com/office/powerpoint/2010/main" val="126344149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3153D1-C694-480B-A93F-B8086125541E}"/>
              </a:ext>
            </a:extLst>
          </p:cNvPr>
          <p:cNvSpPr>
            <a:spLocks noGrp="1"/>
          </p:cNvSpPr>
          <p:nvPr>
            <p:ph type="title"/>
          </p:nvPr>
        </p:nvSpPr>
        <p:spPr/>
        <p:txBody>
          <a:bodyPr/>
          <a:lstStyle/>
          <a:p>
            <a:r>
              <a:rPr lang="en-US"/>
              <a:t>Facebook Total Interactions | Tucumán Turismo</a:t>
            </a:r>
          </a:p>
        </p:txBody>
      </p:sp>
      <p:graphicFrame>
        <p:nvGraphicFramePr>
          <p:cNvPr id="6" name="Chart Placeholder 5">
            <a:extLst>
              <a:ext uri="{FF2B5EF4-FFF2-40B4-BE49-F238E27FC236}">
                <a16:creationId xmlns:a16="http://schemas.microsoft.com/office/drawing/2014/main" id="{B1B570BC-ABE2-48C3-9199-D3081D52C537}"/>
              </a:ext>
            </a:extLst>
          </p:cNvPr>
          <p:cNvGraphicFramePr>
            <a:graphicFrameLocks noGrp="1"/>
          </p:cNvGraphicFramePr>
          <p:nvPr>
            <p:ph type="chart" sz="quarter" idx="13"/>
            <p:extLst>
              <p:ext uri="{D42A27DB-BD31-4B8C-83A1-F6EECF244321}">
                <p14:modId xmlns:p14="http://schemas.microsoft.com/office/powerpoint/2010/main" val="395058708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04E1672-33F9-4894-A96F-BE0FF5C8D03B}"/>
              </a:ext>
            </a:extLst>
          </p:cNvPr>
          <p:cNvSpPr>
            <a:spLocks noGrp="1"/>
          </p:cNvSpPr>
          <p:nvPr>
            <p:ph type="body" sz="quarter" idx="14"/>
          </p:nvPr>
        </p:nvSpPr>
        <p:spPr/>
        <p:txBody>
          <a:bodyPr/>
          <a:lstStyle/>
          <a:p>
            <a:r>
              <a:rPr lang="en-US"/>
              <a:t>10/11/2021 - 09/12/2021</a:t>
            </a:r>
          </a:p>
        </p:txBody>
      </p:sp>
      <p:sp>
        <p:nvSpPr>
          <p:cNvPr id="5" name="Footer Placeholder 4">
            <a:extLst>
              <a:ext uri="{FF2B5EF4-FFF2-40B4-BE49-F238E27FC236}">
                <a16:creationId xmlns:a16="http://schemas.microsoft.com/office/drawing/2014/main" id="{352CD814-0DA7-4A5C-ADD2-26C846BFB8D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255380991"/>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F50D28-1039-4400-9D3B-954A092B5E36}"/>
              </a:ext>
            </a:extLst>
          </p:cNvPr>
          <p:cNvSpPr>
            <a:spLocks noGrp="1"/>
          </p:cNvSpPr>
          <p:nvPr>
            <p:ph type="title"/>
          </p:nvPr>
        </p:nvSpPr>
        <p:spPr/>
        <p:txBody>
          <a:bodyPr/>
          <a:lstStyle/>
          <a:p>
            <a:r>
              <a:rPr lang="en-US"/>
              <a:t>Facebook Reactions Distribution | Tucumán Turismo</a:t>
            </a:r>
          </a:p>
        </p:txBody>
      </p:sp>
      <p:graphicFrame>
        <p:nvGraphicFramePr>
          <p:cNvPr id="6" name="Chart Placeholder 5">
            <a:extLst>
              <a:ext uri="{FF2B5EF4-FFF2-40B4-BE49-F238E27FC236}">
                <a16:creationId xmlns:a16="http://schemas.microsoft.com/office/drawing/2014/main" id="{8CE4EF96-7B31-4A16-84E0-EEC23D4FEBDB}"/>
              </a:ext>
            </a:extLst>
          </p:cNvPr>
          <p:cNvGraphicFramePr>
            <a:graphicFrameLocks noGrp="1"/>
          </p:cNvGraphicFramePr>
          <p:nvPr>
            <p:ph type="chart" sz="quarter" idx="13"/>
            <p:extLst>
              <p:ext uri="{D42A27DB-BD31-4B8C-83A1-F6EECF244321}">
                <p14:modId xmlns:p14="http://schemas.microsoft.com/office/powerpoint/2010/main" val="60231390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2437FE2-A3A8-49A0-8D8B-3AB069DE6ACC}"/>
              </a:ext>
            </a:extLst>
          </p:cNvPr>
          <p:cNvSpPr>
            <a:spLocks noGrp="1"/>
          </p:cNvSpPr>
          <p:nvPr>
            <p:ph type="body" sz="quarter" idx="14"/>
          </p:nvPr>
        </p:nvSpPr>
        <p:spPr/>
        <p:txBody>
          <a:bodyPr/>
          <a:lstStyle/>
          <a:p>
            <a:r>
              <a:rPr lang="en-US"/>
              <a:t>10/11/2021 - 09/12/2021</a:t>
            </a:r>
          </a:p>
        </p:txBody>
      </p:sp>
      <p:sp>
        <p:nvSpPr>
          <p:cNvPr id="5" name="Footer Placeholder 4">
            <a:extLst>
              <a:ext uri="{FF2B5EF4-FFF2-40B4-BE49-F238E27FC236}">
                <a16:creationId xmlns:a16="http://schemas.microsoft.com/office/drawing/2014/main" id="{09E22FEF-3E32-4A2F-B305-8A96A440C20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61249020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BD26A4-0279-48D4-A293-83C766D284AE}"/>
              </a:ext>
            </a:extLst>
          </p:cNvPr>
          <p:cNvSpPr>
            <a:spLocks noGrp="1"/>
          </p:cNvSpPr>
          <p:nvPr>
            <p:ph type="title"/>
          </p:nvPr>
        </p:nvSpPr>
        <p:spPr/>
        <p:txBody>
          <a:bodyPr/>
          <a:lstStyle/>
          <a:p>
            <a:r>
              <a:rPr lang="en-US"/>
              <a:t>Facebook Positive/Negative Reaction Distribution | Tucumán Turismo</a:t>
            </a:r>
          </a:p>
        </p:txBody>
      </p:sp>
      <p:graphicFrame>
        <p:nvGraphicFramePr>
          <p:cNvPr id="6" name="Chart Placeholder 5">
            <a:extLst>
              <a:ext uri="{FF2B5EF4-FFF2-40B4-BE49-F238E27FC236}">
                <a16:creationId xmlns:a16="http://schemas.microsoft.com/office/drawing/2014/main" id="{7B60D9FF-CC34-4646-B9BD-02DA3266631D}"/>
              </a:ext>
            </a:extLst>
          </p:cNvPr>
          <p:cNvGraphicFramePr>
            <a:graphicFrameLocks noGrp="1"/>
          </p:cNvGraphicFramePr>
          <p:nvPr>
            <p:ph type="chart" sz="quarter" idx="13"/>
            <p:extLst>
              <p:ext uri="{D42A27DB-BD31-4B8C-83A1-F6EECF244321}">
                <p14:modId xmlns:p14="http://schemas.microsoft.com/office/powerpoint/2010/main" val="153737127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8CE051C-D5E2-4BE7-938C-A7900E7A9513}"/>
              </a:ext>
            </a:extLst>
          </p:cNvPr>
          <p:cNvSpPr>
            <a:spLocks noGrp="1"/>
          </p:cNvSpPr>
          <p:nvPr>
            <p:ph type="body" sz="quarter" idx="14"/>
          </p:nvPr>
        </p:nvSpPr>
        <p:spPr/>
        <p:txBody>
          <a:bodyPr/>
          <a:lstStyle/>
          <a:p>
            <a:r>
              <a:rPr lang="en-US"/>
              <a:t>10/11/2021 - 09/12/2021</a:t>
            </a:r>
          </a:p>
        </p:txBody>
      </p:sp>
      <p:sp>
        <p:nvSpPr>
          <p:cNvPr id="5" name="Footer Placeholder 4">
            <a:extLst>
              <a:ext uri="{FF2B5EF4-FFF2-40B4-BE49-F238E27FC236}">
                <a16:creationId xmlns:a16="http://schemas.microsoft.com/office/drawing/2014/main" id="{8B0E306C-E65E-433B-812E-DF9EE0725F2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57380135"/>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646BA8-B878-4DE7-B12B-1D246E023D52}"/>
              </a:ext>
            </a:extLst>
          </p:cNvPr>
          <p:cNvSpPr>
            <a:spLocks noGrp="1"/>
          </p:cNvSpPr>
          <p:nvPr>
            <p:ph type="title"/>
          </p:nvPr>
        </p:nvSpPr>
        <p:spPr/>
        <p:txBody>
          <a:bodyPr/>
          <a:lstStyle/>
          <a:p>
            <a:r>
              <a:rPr lang="en-US"/>
              <a:t>Facebook Reaction Percentage | Tucumán Turismo</a:t>
            </a:r>
          </a:p>
        </p:txBody>
      </p:sp>
      <p:graphicFrame>
        <p:nvGraphicFramePr>
          <p:cNvPr id="6" name="Chart Placeholder 5">
            <a:extLst>
              <a:ext uri="{FF2B5EF4-FFF2-40B4-BE49-F238E27FC236}">
                <a16:creationId xmlns:a16="http://schemas.microsoft.com/office/drawing/2014/main" id="{FFCEED64-CF36-4B99-8A0E-73677C1A5974}"/>
              </a:ext>
            </a:extLst>
          </p:cNvPr>
          <p:cNvGraphicFramePr>
            <a:graphicFrameLocks noGrp="1"/>
          </p:cNvGraphicFramePr>
          <p:nvPr>
            <p:ph type="chart" sz="quarter" idx="13"/>
            <p:extLst>
              <p:ext uri="{D42A27DB-BD31-4B8C-83A1-F6EECF244321}">
                <p14:modId xmlns:p14="http://schemas.microsoft.com/office/powerpoint/2010/main" val="409403178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4933233-9F1A-4D39-8A72-B5FE3B133887}"/>
              </a:ext>
            </a:extLst>
          </p:cNvPr>
          <p:cNvSpPr>
            <a:spLocks noGrp="1"/>
          </p:cNvSpPr>
          <p:nvPr>
            <p:ph type="body" sz="quarter" idx="14"/>
          </p:nvPr>
        </p:nvSpPr>
        <p:spPr/>
        <p:txBody>
          <a:bodyPr/>
          <a:lstStyle/>
          <a:p>
            <a:r>
              <a:rPr lang="en-US"/>
              <a:t>10/11/2021 - 09/12/2021</a:t>
            </a:r>
          </a:p>
        </p:txBody>
      </p:sp>
      <p:sp>
        <p:nvSpPr>
          <p:cNvPr id="5" name="Footer Placeholder 4">
            <a:extLst>
              <a:ext uri="{FF2B5EF4-FFF2-40B4-BE49-F238E27FC236}">
                <a16:creationId xmlns:a16="http://schemas.microsoft.com/office/drawing/2014/main" id="{B2A50AD6-6EC5-48D9-8644-30598D63F0C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60925700"/>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26E24B-6FAE-409B-AB92-4991DDD180FC}"/>
              </a:ext>
            </a:extLst>
          </p:cNvPr>
          <p:cNvSpPr>
            <a:spLocks noGrp="1"/>
          </p:cNvSpPr>
          <p:nvPr>
            <p:ph type="title"/>
          </p:nvPr>
        </p:nvSpPr>
        <p:spPr/>
        <p:txBody>
          <a:bodyPr/>
          <a:lstStyle/>
          <a:p>
            <a:r>
              <a:rPr lang="en-US"/>
              <a:t>Facebook Interactions Per Post By Post Type | Tucumán Turismo</a:t>
            </a:r>
          </a:p>
        </p:txBody>
      </p:sp>
      <p:graphicFrame>
        <p:nvGraphicFramePr>
          <p:cNvPr id="6" name="Chart Placeholder 5">
            <a:extLst>
              <a:ext uri="{FF2B5EF4-FFF2-40B4-BE49-F238E27FC236}">
                <a16:creationId xmlns:a16="http://schemas.microsoft.com/office/drawing/2014/main" id="{C2DE95C6-2738-4209-BBF2-069AA52D5C28}"/>
              </a:ext>
            </a:extLst>
          </p:cNvPr>
          <p:cNvGraphicFramePr>
            <a:graphicFrameLocks noGrp="1"/>
          </p:cNvGraphicFramePr>
          <p:nvPr>
            <p:ph type="chart" sz="quarter" idx="13"/>
            <p:extLst>
              <p:ext uri="{D42A27DB-BD31-4B8C-83A1-F6EECF244321}">
                <p14:modId xmlns:p14="http://schemas.microsoft.com/office/powerpoint/2010/main" val="257449269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06D0739-E842-4447-9525-895B770E0597}"/>
              </a:ext>
            </a:extLst>
          </p:cNvPr>
          <p:cNvSpPr>
            <a:spLocks noGrp="1"/>
          </p:cNvSpPr>
          <p:nvPr>
            <p:ph type="body" sz="quarter" idx="14"/>
          </p:nvPr>
        </p:nvSpPr>
        <p:spPr/>
        <p:txBody>
          <a:bodyPr/>
          <a:lstStyle/>
          <a:p>
            <a:r>
              <a:rPr lang="en-US"/>
              <a:t>10/11/2021 - 09/12/2021</a:t>
            </a:r>
          </a:p>
        </p:txBody>
      </p:sp>
      <p:sp>
        <p:nvSpPr>
          <p:cNvPr id="5" name="Footer Placeholder 4">
            <a:extLst>
              <a:ext uri="{FF2B5EF4-FFF2-40B4-BE49-F238E27FC236}">
                <a16:creationId xmlns:a16="http://schemas.microsoft.com/office/drawing/2014/main" id="{3AC4899D-7C0C-43B9-9EF7-0BAF6403087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90274627"/>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BEED99-2D00-45EF-9BE4-7E4A865C6F66}"/>
              </a:ext>
            </a:extLst>
          </p:cNvPr>
          <p:cNvSpPr>
            <a:spLocks noGrp="1"/>
          </p:cNvSpPr>
          <p:nvPr>
            <p:ph type="title"/>
          </p:nvPr>
        </p:nvSpPr>
        <p:spPr/>
        <p:txBody>
          <a:bodyPr/>
          <a:lstStyle/>
          <a:p>
            <a:r>
              <a:rPr lang="en-US"/>
              <a:t>Facebook Video Type Distribution | Tucumán Turismo</a:t>
            </a:r>
          </a:p>
        </p:txBody>
      </p:sp>
      <p:graphicFrame>
        <p:nvGraphicFramePr>
          <p:cNvPr id="6" name="Chart Placeholder 5">
            <a:extLst>
              <a:ext uri="{FF2B5EF4-FFF2-40B4-BE49-F238E27FC236}">
                <a16:creationId xmlns:a16="http://schemas.microsoft.com/office/drawing/2014/main" id="{84AC3C60-2C5A-42C3-B266-67C4B2729E78}"/>
              </a:ext>
            </a:extLst>
          </p:cNvPr>
          <p:cNvGraphicFramePr>
            <a:graphicFrameLocks noGrp="1"/>
          </p:cNvGraphicFramePr>
          <p:nvPr>
            <p:ph type="chart" sz="quarter" idx="13"/>
            <p:extLst>
              <p:ext uri="{D42A27DB-BD31-4B8C-83A1-F6EECF244321}">
                <p14:modId xmlns:p14="http://schemas.microsoft.com/office/powerpoint/2010/main" val="122085854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FEEBB4F-402A-4670-A381-6D38DBE68C5D}"/>
              </a:ext>
            </a:extLst>
          </p:cNvPr>
          <p:cNvSpPr>
            <a:spLocks noGrp="1"/>
          </p:cNvSpPr>
          <p:nvPr>
            <p:ph type="body" sz="quarter" idx="14"/>
          </p:nvPr>
        </p:nvSpPr>
        <p:spPr/>
        <p:txBody>
          <a:bodyPr/>
          <a:lstStyle/>
          <a:p>
            <a:r>
              <a:rPr lang="en-US"/>
              <a:t>10/11/2021 - 09/12/2021</a:t>
            </a:r>
          </a:p>
        </p:txBody>
      </p:sp>
      <p:sp>
        <p:nvSpPr>
          <p:cNvPr id="5" name="Footer Placeholder 4">
            <a:extLst>
              <a:ext uri="{FF2B5EF4-FFF2-40B4-BE49-F238E27FC236}">
                <a16:creationId xmlns:a16="http://schemas.microsoft.com/office/drawing/2014/main" id="{96BFDFAA-6D0A-4C5E-956D-4F2B7210F34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82482763"/>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11816B-7843-4721-BCC3-79D656DE4916}"/>
              </a:ext>
            </a:extLst>
          </p:cNvPr>
          <p:cNvSpPr>
            <a:spLocks noGrp="1"/>
          </p:cNvSpPr>
          <p:nvPr>
            <p:ph type="title"/>
          </p:nvPr>
        </p:nvSpPr>
        <p:spPr/>
        <p:txBody>
          <a:bodyPr/>
          <a:lstStyle/>
          <a:p>
            <a:r>
              <a:rPr lang="en-US"/>
              <a:t>Facebook Own Video Posts | Tucumán Turismo</a:t>
            </a:r>
          </a:p>
        </p:txBody>
      </p:sp>
      <p:graphicFrame>
        <p:nvGraphicFramePr>
          <p:cNvPr id="6" name="Chart Placeholder 5">
            <a:extLst>
              <a:ext uri="{FF2B5EF4-FFF2-40B4-BE49-F238E27FC236}">
                <a16:creationId xmlns:a16="http://schemas.microsoft.com/office/drawing/2014/main" id="{B527B188-730B-4AB5-ADCA-B109829C53CF}"/>
              </a:ext>
            </a:extLst>
          </p:cNvPr>
          <p:cNvGraphicFramePr>
            <a:graphicFrameLocks noGrp="1"/>
          </p:cNvGraphicFramePr>
          <p:nvPr>
            <p:ph type="chart" sz="quarter" idx="13"/>
            <p:extLst>
              <p:ext uri="{D42A27DB-BD31-4B8C-83A1-F6EECF244321}">
                <p14:modId xmlns:p14="http://schemas.microsoft.com/office/powerpoint/2010/main" val="231607602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290BC59-EA82-4273-A349-53E6C3A633CB}"/>
              </a:ext>
            </a:extLst>
          </p:cNvPr>
          <p:cNvSpPr>
            <a:spLocks noGrp="1"/>
          </p:cNvSpPr>
          <p:nvPr>
            <p:ph type="body" sz="quarter" idx="14"/>
          </p:nvPr>
        </p:nvSpPr>
        <p:spPr/>
        <p:txBody>
          <a:bodyPr/>
          <a:lstStyle/>
          <a:p>
            <a:r>
              <a:rPr lang="en-US"/>
              <a:t>10/11/2021 - 09/12/2021</a:t>
            </a:r>
          </a:p>
        </p:txBody>
      </p:sp>
      <p:sp>
        <p:nvSpPr>
          <p:cNvPr id="5" name="Footer Placeholder 4">
            <a:extLst>
              <a:ext uri="{FF2B5EF4-FFF2-40B4-BE49-F238E27FC236}">
                <a16:creationId xmlns:a16="http://schemas.microsoft.com/office/drawing/2014/main" id="{ADC7B76B-C37E-4941-B780-790AA3DC1B8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98662358"/>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2126</Words>
  <Application>Microsoft Office PowerPoint</Application>
  <PresentationFormat>On-screen Show (4:3)</PresentationFormat>
  <Paragraphs>829</Paragraphs>
  <Slides>52</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52</vt:i4>
      </vt:variant>
    </vt:vector>
  </HeadingPairs>
  <TitlesOfParts>
    <vt:vector size="55" baseType="lpstr">
      <vt:lpstr>Arial</vt:lpstr>
      <vt:lpstr>Calibri</vt:lpstr>
      <vt:lpstr>quintly_template</vt:lpstr>
      <vt:lpstr>Sta Fe FB</vt:lpstr>
      <vt:lpstr>Facebook Key Metrics Table | Tucumán Turismo</vt:lpstr>
      <vt:lpstr>Facebook Page Likes Total | Tucumán Turismo</vt:lpstr>
      <vt:lpstr>Facebook Fans Change | Tucumán Turismo</vt:lpstr>
      <vt:lpstr>Facebook Key Metrics Radar | Tucumán Turismo</vt:lpstr>
      <vt:lpstr>Facebook Fans Change Rate | Tucumán Turismo</vt:lpstr>
      <vt:lpstr>Facebook Fans Change Per Weekday | Tucumán Turismo</vt:lpstr>
      <vt:lpstr>Facebook Fan Distribution Development | Tucumán Turismo</vt:lpstr>
      <vt:lpstr>Facebook Own Posts | Tucumán Turismo</vt:lpstr>
      <vt:lpstr>Facebook Own Posts By Hour | Tucumán Turismo</vt:lpstr>
      <vt:lpstr>Facebook Own Posts By Weekday | Tucumán Turismo</vt:lpstr>
      <vt:lpstr>Facebook Post Type Distribution Per Profile | Tucumán Turismo</vt:lpstr>
      <vt:lpstr>Facebook Sponsored Posts Distribution | Tucumán Turismo</vt:lpstr>
      <vt:lpstr>Facebook Hashtag Detection | Tucumán Turismo - 1 of 3</vt:lpstr>
      <vt:lpstr>Facebook Hashtag Detection | Tucumán Turismo - 2 of 3</vt:lpstr>
      <vt:lpstr>Facebook Hashtag Detection | Tucumán Turismo - 3 of 3</vt:lpstr>
      <vt:lpstr>Facebook User Posts | Tucumán Turismo</vt:lpstr>
      <vt:lpstr>Facebook User Posts Table | Tucumán Turismo - 1 of 6</vt:lpstr>
      <vt:lpstr>Facebook User Posts Table | Tucumán Turismo - 2 of 6</vt:lpstr>
      <vt:lpstr>Facebook User Posts Table | Tucumán Turismo - 3 of 6</vt:lpstr>
      <vt:lpstr>Facebook User Posts Table | Tucumán Turismo - 4 of 6</vt:lpstr>
      <vt:lpstr>Facebook User Posts Table | Tucumán Turismo - 5 of 6</vt:lpstr>
      <vt:lpstr>Facebook User Posts Table | Tucumán Turismo - 6 of 6</vt:lpstr>
      <vt:lpstr>Facebook Interactions Distribution | Tucumán Turismo</vt:lpstr>
      <vt:lpstr>Facebook Interaction Rate | Tucumán Turismo</vt:lpstr>
      <vt:lpstr>Facebook Interaction Rate By Post Type | Tucumán Turismo</vt:lpstr>
      <vt:lpstr>Facebook Interaction Rate By Hour | Tucumán Turismo</vt:lpstr>
      <vt:lpstr>Facebook Interaction Rate By Weekday | Tucumán Turismo</vt:lpstr>
      <vt:lpstr>Facebook TABLA DE FB COMPLETA | Tucumán Turismo - 1 of 17</vt:lpstr>
      <vt:lpstr>Facebook TABLA DE FB COMPLETA | Tucumán Turismo - 2 of 17</vt:lpstr>
      <vt:lpstr>Facebook TABLA DE FB COMPLETA | Tucumán Turismo - 3 of 17</vt:lpstr>
      <vt:lpstr>Facebook TABLA DE FB COMPLETA | Tucumán Turismo - 4 of 17</vt:lpstr>
      <vt:lpstr>Facebook TABLA DE FB COMPLETA | Tucumán Turismo - 5 of 17</vt:lpstr>
      <vt:lpstr>Facebook TABLA DE FB COMPLETA | Tucumán Turismo - 6 of 17</vt:lpstr>
      <vt:lpstr>Facebook TABLA DE FB COMPLETA | Tucumán Turismo - 7 of 17</vt:lpstr>
      <vt:lpstr>Facebook TABLA DE FB COMPLETA | Tucumán Turismo - 8 of 17</vt:lpstr>
      <vt:lpstr>Facebook TABLA DE FB COMPLETA | Tucumán Turismo - 9 of 17</vt:lpstr>
      <vt:lpstr>Facebook TABLA DE FB COMPLETA | Tucumán Turismo - 10 of 17</vt:lpstr>
      <vt:lpstr>Facebook TABLA DE FB COMPLETA | Tucumán Turismo - 11 of 17</vt:lpstr>
      <vt:lpstr>Facebook TABLA DE FB COMPLETA | Tucumán Turismo - 12 of 17</vt:lpstr>
      <vt:lpstr>Facebook TABLA DE FB COMPLETA | Tucumán Turismo - 13 of 17</vt:lpstr>
      <vt:lpstr>Facebook TABLA DE FB COMPLETA | Tucumán Turismo - 14 of 17</vt:lpstr>
      <vt:lpstr>Facebook TABLA DE FB COMPLETA | Tucumán Turismo - 15 of 17</vt:lpstr>
      <vt:lpstr>Facebook TABLA DE FB COMPLETA | Tucumán Turismo - 16 of 17</vt:lpstr>
      <vt:lpstr>Facebook TABLA DE FB COMPLETA | Tucumán Turismo - 17 of 17</vt:lpstr>
      <vt:lpstr>Facebook Total Interactions | Tucumán Turismo</vt:lpstr>
      <vt:lpstr>Facebook Reactions Distribution | Tucumán Turismo</vt:lpstr>
      <vt:lpstr>Facebook Positive/Negative Reaction Distribution | Tucumán Turismo</vt:lpstr>
      <vt:lpstr>Facebook Reaction Percentage | Tucumán Turismo</vt:lpstr>
      <vt:lpstr>Facebook Interactions Per Post By Post Type | Tucumán Turismo</vt:lpstr>
      <vt:lpstr>Facebook Video Type Distribution | Tucumán Turismo</vt:lpstr>
      <vt:lpstr>Facebook Own Video Posts | Tucumán Turismo</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Sta Fe FB</dc:title>
  <dc:creator>Frederik Peiniger</dc:creator>
  <cp:lastModifiedBy>Frederik Peiniger</cp:lastModifiedBy>
  <cp:revision>1</cp:revision>
  <dcterms:created xsi:type="dcterms:W3CDTF">2022-01-10T14:49:22Z</dcterms:created>
  <dcterms:modified xsi:type="dcterms:W3CDTF">2022-01-10T14:51:12Z</dcterms:modified>
</cp:coreProperties>
</file>