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Lst>
  <p:sldSz cx="9144000" cy="6858000" type="screen4x3"/>
  <p:notesSz cx="6858000" cy="9144000"/>
  <p:embeddedFontLst>
    <p:embeddedFont>
      <p:font typeface="Calibri" panose="020F0502020204030204" pitchFamily="34" charset="0"/>
      <p:regular r:id="rId41"/>
      <p:bold r:id="rId42"/>
      <p:italic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Specialized Bicycles</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75</c:v>
                </c:pt>
                <c:pt idx="2">
                  <c:v>27.384599999999999</c:v>
                </c:pt>
                <c:pt idx="3">
                  <c:v>0</c:v>
                </c:pt>
                <c:pt idx="4">
                  <c:v>0.51959999999999995</c:v>
                </c:pt>
                <c:pt idx="5">
                  <c:v>-1.8482000000000001</c:v>
                </c:pt>
              </c:numCache>
            </c:numRef>
          </c:val>
          <c:extLst>
            <c:ext xmlns:c16="http://schemas.microsoft.com/office/drawing/2014/chart" uri="{C3380CC4-5D6E-409C-BE32-E72D297353CC}">
              <c16:uniqueId val="{00000000-4C64-48F7-9656-B508BAC3741B}"/>
            </c:ext>
          </c:extLst>
        </c:ser>
        <c:ser>
          <c:idx val="1"/>
          <c:order val="1"/>
          <c:tx>
            <c:strRef>
              <c:f>Sheet1!$C$1</c:f>
              <c:strCache>
                <c:ptCount val="1"/>
                <c:pt idx="0">
                  <c:v>Scott Sports Argentina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4.0839999999999996</c:v>
                </c:pt>
                <c:pt idx="1">
                  <c:v>100</c:v>
                </c:pt>
                <c:pt idx="2">
                  <c:v>100</c:v>
                </c:pt>
                <c:pt idx="3">
                  <c:v>0</c:v>
                </c:pt>
                <c:pt idx="4">
                  <c:v>35.104399999999998</c:v>
                </c:pt>
                <c:pt idx="5">
                  <c:v>100</c:v>
                </c:pt>
              </c:numCache>
            </c:numRef>
          </c:val>
          <c:extLst>
            <c:ext xmlns:c16="http://schemas.microsoft.com/office/drawing/2014/chart" uri="{C3380CC4-5D6E-409C-BE32-E72D297353CC}">
              <c16:uniqueId val="{00000001-4C64-48F7-9656-B508BAC3741B}"/>
            </c:ext>
          </c:extLst>
        </c:ser>
        <c:ser>
          <c:idx val="2"/>
          <c:order val="2"/>
          <c:tx>
            <c:strRef>
              <c:f>Sheet1!$D$1</c:f>
              <c:strCache>
                <c:ptCount val="1"/>
                <c:pt idx="0">
                  <c:v>Giant Bicycles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0.99339999999999995</c:v>
                </c:pt>
                <c:pt idx="1">
                  <c:v>0</c:v>
                </c:pt>
                <c:pt idx="2">
                  <c:v>0</c:v>
                </c:pt>
                <c:pt idx="3">
                  <c:v>0</c:v>
                </c:pt>
                <c:pt idx="4">
                  <c:v>0</c:v>
                </c:pt>
                <c:pt idx="5">
                  <c:v>4.8014999999999999</c:v>
                </c:pt>
              </c:numCache>
            </c:numRef>
          </c:val>
          <c:extLst>
            <c:ext xmlns:c16="http://schemas.microsoft.com/office/drawing/2014/chart" uri="{C3380CC4-5D6E-409C-BE32-E72D297353CC}">
              <c16:uniqueId val="{00000002-4C64-48F7-9656-B508BAC3741B}"/>
            </c:ext>
          </c:extLst>
        </c:ser>
        <c:ser>
          <c:idx val="3"/>
          <c:order val="3"/>
          <c:tx>
            <c:strRef>
              <c:f>Sheet1!$E$1</c:f>
              <c:strCache>
                <c:ptCount val="1"/>
                <c:pt idx="0">
                  <c:v>Orbea Argentina</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3.1551999999999998</c:v>
                </c:pt>
                <c:pt idx="1">
                  <c:v>0</c:v>
                </c:pt>
                <c:pt idx="2">
                  <c:v>0</c:v>
                </c:pt>
                <c:pt idx="3">
                  <c:v>0</c:v>
                </c:pt>
                <c:pt idx="4">
                  <c:v>0</c:v>
                </c:pt>
                <c:pt idx="5">
                  <c:v>0.97130000000000005</c:v>
                </c:pt>
              </c:numCache>
            </c:numRef>
          </c:val>
          <c:extLst>
            <c:ext xmlns:c16="http://schemas.microsoft.com/office/drawing/2014/chart" uri="{C3380CC4-5D6E-409C-BE32-E72D297353CC}">
              <c16:uniqueId val="{00000003-4C64-48F7-9656-B508BAC3741B}"/>
            </c:ext>
          </c:extLst>
        </c:ser>
        <c:ser>
          <c:idx val="4"/>
          <c:order val="4"/>
          <c:tx>
            <c:strRef>
              <c:f>Sheet1!$F$1</c:f>
              <c:strCache>
                <c:ptCount val="1"/>
                <c:pt idx="0">
                  <c:v>Cannondale Argentina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0.52669999999999995</c:v>
                </c:pt>
                <c:pt idx="1">
                  <c:v>4.1666999999999996</c:v>
                </c:pt>
                <c:pt idx="2">
                  <c:v>0.1026</c:v>
                </c:pt>
                <c:pt idx="3">
                  <c:v>0</c:v>
                </c:pt>
                <c:pt idx="4">
                  <c:v>6.6501999999999999</c:v>
                </c:pt>
                <c:pt idx="5">
                  <c:v>-1.2925</c:v>
                </c:pt>
              </c:numCache>
            </c:numRef>
          </c:val>
          <c:extLst>
            <c:ext xmlns:c16="http://schemas.microsoft.com/office/drawing/2014/chart" uri="{C3380CC4-5D6E-409C-BE32-E72D297353CC}">
              <c16:uniqueId val="{00000004-4C64-48F7-9656-B508BAC3741B}"/>
            </c:ext>
          </c:extLst>
        </c:ser>
        <c:ser>
          <c:idx val="5"/>
          <c:order val="5"/>
          <c:tx>
            <c:strRef>
              <c:f>Sheet1!$G$1</c:f>
              <c:strCache>
                <c:ptCount val="1"/>
                <c:pt idx="0">
                  <c:v>Merida Bikes Argentina</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0.33129999999999998</c:v>
                </c:pt>
                <c:pt idx="1">
                  <c:v>33.333300000000001</c:v>
                </c:pt>
                <c:pt idx="2">
                  <c:v>4.2050999999999998</c:v>
                </c:pt>
                <c:pt idx="3">
                  <c:v>0</c:v>
                </c:pt>
                <c:pt idx="4">
                  <c:v>54.3568</c:v>
                </c:pt>
                <c:pt idx="5">
                  <c:v>40.317399999999999</c:v>
                </c:pt>
              </c:numCache>
            </c:numRef>
          </c:val>
          <c:extLst>
            <c:ext xmlns:c16="http://schemas.microsoft.com/office/drawing/2014/chart" uri="{C3380CC4-5D6E-409C-BE32-E72D297353CC}">
              <c16:uniqueId val="{00000005-4C64-48F7-9656-B508BAC3741B}"/>
            </c:ext>
          </c:extLst>
        </c:ser>
        <c:ser>
          <c:idx val="6"/>
          <c:order val="6"/>
          <c:tx>
            <c:strRef>
              <c:f>Sheet1!$H$1</c:f>
              <c:strCache>
                <c:ptCount val="1"/>
                <c:pt idx="0">
                  <c:v>Trek Bicycle Argentina</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1.5795999999999999</c:v>
                </c:pt>
                <c:pt idx="1">
                  <c:v>75</c:v>
                </c:pt>
                <c:pt idx="2">
                  <c:v>83.2821</c:v>
                </c:pt>
                <c:pt idx="3">
                  <c:v>0</c:v>
                </c:pt>
                <c:pt idx="4">
                  <c:v>100</c:v>
                </c:pt>
                <c:pt idx="5">
                  <c:v>-6.0294999999999996</c:v>
                </c:pt>
              </c:numCache>
            </c:numRef>
          </c:val>
          <c:extLst>
            <c:ext xmlns:c16="http://schemas.microsoft.com/office/drawing/2014/chart" uri="{C3380CC4-5D6E-409C-BE32-E72D297353CC}">
              <c16:uniqueId val="{00000006-4C64-48F7-9656-B508BAC3741B}"/>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Sheet1!$I$2:$I$7</c:f>
              <c:numCache>
                <c:formatCode>General</c:formatCode>
                <c:ptCount val="6"/>
                <c:pt idx="0">
                  <c:v>0.1221</c:v>
                </c:pt>
                <c:pt idx="1">
                  <c:v>0</c:v>
                </c:pt>
                <c:pt idx="2">
                  <c:v>0</c:v>
                </c:pt>
                <c:pt idx="3">
                  <c:v>0</c:v>
                </c:pt>
                <c:pt idx="4">
                  <c:v>0</c:v>
                </c:pt>
                <c:pt idx="5">
                  <c:v>25.180299999999999</c:v>
                </c:pt>
              </c:numCache>
            </c:numRef>
          </c:val>
          <c:extLst>
            <c:ext xmlns:c16="http://schemas.microsoft.com/office/drawing/2014/chart" uri="{C3380CC4-5D6E-409C-BE32-E72D297353CC}">
              <c16:uniqueId val="{00000007-4C64-48F7-9656-B508BAC3741B}"/>
            </c:ext>
          </c:extLst>
        </c:ser>
        <c:dLbls>
          <c:showLegendKey val="0"/>
          <c:showVal val="0"/>
          <c:showCatName val="0"/>
          <c:showSerName val="0"/>
          <c:showPercent val="0"/>
          <c:showBubbleSize val="0"/>
        </c:dLbls>
        <c:axId val="428755592"/>
        <c:axId val="431379832"/>
      </c:radarChart>
      <c:catAx>
        <c:axId val="428755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379832"/>
        <c:crosses val="autoZero"/>
        <c:auto val="1"/>
        <c:lblAlgn val="ctr"/>
        <c:lblOffset val="100"/>
        <c:noMultiLvlLbl val="0"/>
      </c:catAx>
      <c:valAx>
        <c:axId val="431379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755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Specialized Bicycles</c:v>
                </c:pt>
              </c:strCache>
            </c:strRef>
          </c:tx>
          <c:spPr>
            <a:ln w="28575" cap="rnd">
              <a:solidFill>
                <a:schemeClr val="accent1"/>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Sheet1!$B$2:$B$32</c:f>
              <c:numCache>
                <c:formatCode>General</c:formatCode>
                <c:ptCount val="31"/>
                <c:pt idx="0">
                  <c:v>1979446</c:v>
                </c:pt>
                <c:pt idx="1">
                  <c:v>1978926</c:v>
                </c:pt>
                <c:pt idx="2">
                  <c:v>1978919</c:v>
                </c:pt>
                <c:pt idx="3">
                  <c:v>1979165</c:v>
                </c:pt>
                <c:pt idx="4">
                  <c:v>1979251</c:v>
                </c:pt>
                <c:pt idx="5">
                  <c:v>1979343</c:v>
                </c:pt>
                <c:pt idx="6">
                  <c:v>1979544</c:v>
                </c:pt>
                <c:pt idx="7">
                  <c:v>1979852</c:v>
                </c:pt>
                <c:pt idx="8">
                  <c:v>1978704</c:v>
                </c:pt>
                <c:pt idx="9">
                  <c:v>1978931</c:v>
                </c:pt>
                <c:pt idx="10">
                  <c:v>1978839</c:v>
                </c:pt>
                <c:pt idx="11">
                  <c:v>1978899</c:v>
                </c:pt>
                <c:pt idx="12">
                  <c:v>1978774</c:v>
                </c:pt>
                <c:pt idx="13">
                  <c:v>1978864</c:v>
                </c:pt>
                <c:pt idx="14">
                  <c:v>1978956</c:v>
                </c:pt>
                <c:pt idx="15">
                  <c:v>1978829</c:v>
                </c:pt>
                <c:pt idx="16">
                  <c:v>1978929</c:v>
                </c:pt>
                <c:pt idx="17">
                  <c:v>1979277</c:v>
                </c:pt>
                <c:pt idx="18">
                  <c:v>1979622</c:v>
                </c:pt>
                <c:pt idx="19">
                  <c:v>1979557</c:v>
                </c:pt>
                <c:pt idx="20">
                  <c:v>1978770</c:v>
                </c:pt>
                <c:pt idx="21">
                  <c:v>1978842</c:v>
                </c:pt>
                <c:pt idx="22">
                  <c:v>1978956</c:v>
                </c:pt>
                <c:pt idx="23">
                  <c:v>1979166</c:v>
                </c:pt>
                <c:pt idx="24">
                  <c:v>1979112</c:v>
                </c:pt>
                <c:pt idx="25">
                  <c:v>1979104</c:v>
                </c:pt>
                <c:pt idx="26">
                  <c:v>1979228</c:v>
                </c:pt>
                <c:pt idx="27">
                  <c:v>1979008</c:v>
                </c:pt>
                <c:pt idx="28">
                  <c:v>1979039</c:v>
                </c:pt>
                <c:pt idx="29">
                  <c:v>1979038</c:v>
                </c:pt>
                <c:pt idx="30">
                  <c:v>1978841</c:v>
                </c:pt>
              </c:numCache>
            </c:numRef>
          </c:val>
          <c:smooth val="0"/>
          <c:extLst>
            <c:ext xmlns:c16="http://schemas.microsoft.com/office/drawing/2014/chart" uri="{C3380CC4-5D6E-409C-BE32-E72D297353CC}">
              <c16:uniqueId val="{00000000-4428-4FBA-B5C0-332CF48FA77D}"/>
            </c:ext>
          </c:extLst>
        </c:ser>
        <c:ser>
          <c:idx val="1"/>
          <c:order val="1"/>
          <c:tx>
            <c:strRef>
              <c:f>Sheet1!$C$1</c:f>
              <c:strCache>
                <c:ptCount val="1"/>
                <c:pt idx="0">
                  <c:v>Scott Sports Argentina</c:v>
                </c:pt>
              </c:strCache>
            </c:strRef>
          </c:tx>
          <c:spPr>
            <a:ln w="28575" cap="rnd">
              <a:solidFill>
                <a:schemeClr val="accent2"/>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Sheet1!$C$2:$C$32</c:f>
              <c:numCache>
                <c:formatCode>General</c:formatCode>
                <c:ptCount val="31"/>
                <c:pt idx="0">
                  <c:v>79638</c:v>
                </c:pt>
                <c:pt idx="1">
                  <c:v>79696</c:v>
                </c:pt>
                <c:pt idx="2">
                  <c:v>79743</c:v>
                </c:pt>
                <c:pt idx="3">
                  <c:v>79786</c:v>
                </c:pt>
                <c:pt idx="4">
                  <c:v>79815</c:v>
                </c:pt>
                <c:pt idx="5">
                  <c:v>79869</c:v>
                </c:pt>
                <c:pt idx="6">
                  <c:v>79907</c:v>
                </c:pt>
                <c:pt idx="7">
                  <c:v>79957</c:v>
                </c:pt>
                <c:pt idx="8">
                  <c:v>79984</c:v>
                </c:pt>
                <c:pt idx="9">
                  <c:v>80027</c:v>
                </c:pt>
                <c:pt idx="10">
                  <c:v>80077</c:v>
                </c:pt>
                <c:pt idx="11">
                  <c:v>80119</c:v>
                </c:pt>
                <c:pt idx="12">
                  <c:v>80163</c:v>
                </c:pt>
                <c:pt idx="13">
                  <c:v>80197</c:v>
                </c:pt>
                <c:pt idx="14">
                  <c:v>80239</c:v>
                </c:pt>
                <c:pt idx="15">
                  <c:v>80290</c:v>
                </c:pt>
                <c:pt idx="16">
                  <c:v>80315</c:v>
                </c:pt>
                <c:pt idx="17">
                  <c:v>80348</c:v>
                </c:pt>
                <c:pt idx="18">
                  <c:v>80389</c:v>
                </c:pt>
                <c:pt idx="19">
                  <c:v>80439</c:v>
                </c:pt>
                <c:pt idx="20">
                  <c:v>80484</c:v>
                </c:pt>
                <c:pt idx="21">
                  <c:v>80508</c:v>
                </c:pt>
                <c:pt idx="22">
                  <c:v>80536</c:v>
                </c:pt>
                <c:pt idx="23">
                  <c:v>80570</c:v>
                </c:pt>
                <c:pt idx="24">
                  <c:v>80608</c:v>
                </c:pt>
                <c:pt idx="25">
                  <c:v>80646</c:v>
                </c:pt>
                <c:pt idx="26">
                  <c:v>80694</c:v>
                </c:pt>
                <c:pt idx="27">
                  <c:v>80733</c:v>
                </c:pt>
                <c:pt idx="28">
                  <c:v>80752</c:v>
                </c:pt>
                <c:pt idx="29">
                  <c:v>80787</c:v>
                </c:pt>
                <c:pt idx="30">
                  <c:v>80815</c:v>
                </c:pt>
              </c:numCache>
            </c:numRef>
          </c:val>
          <c:smooth val="0"/>
          <c:extLst>
            <c:ext xmlns:c16="http://schemas.microsoft.com/office/drawing/2014/chart" uri="{C3380CC4-5D6E-409C-BE32-E72D297353CC}">
              <c16:uniqueId val="{00000001-4428-4FBA-B5C0-332CF48FA77D}"/>
            </c:ext>
          </c:extLst>
        </c:ser>
        <c:ser>
          <c:idx val="2"/>
          <c:order val="2"/>
          <c:tx>
            <c:strRef>
              <c:f>Sheet1!$D$1</c:f>
              <c:strCache>
                <c:ptCount val="1"/>
                <c:pt idx="0">
                  <c:v>Giant Bicycles Argentina</c:v>
                </c:pt>
              </c:strCache>
            </c:strRef>
          </c:tx>
          <c:spPr>
            <a:ln w="28575" cap="rnd">
              <a:solidFill>
                <a:schemeClr val="accent3"/>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Sheet1!$D$2:$D$32</c:f>
              <c:numCache>
                <c:formatCode>General</c:formatCode>
                <c:ptCount val="31"/>
                <c:pt idx="0">
                  <c:v>19642</c:v>
                </c:pt>
                <c:pt idx="1">
                  <c:v>19643</c:v>
                </c:pt>
                <c:pt idx="2">
                  <c:v>19646</c:v>
                </c:pt>
                <c:pt idx="3">
                  <c:v>19646</c:v>
                </c:pt>
                <c:pt idx="4">
                  <c:v>19648</c:v>
                </c:pt>
                <c:pt idx="5">
                  <c:v>19649</c:v>
                </c:pt>
                <c:pt idx="6">
                  <c:v>19652</c:v>
                </c:pt>
                <c:pt idx="7">
                  <c:v>19652</c:v>
                </c:pt>
                <c:pt idx="8">
                  <c:v>19649</c:v>
                </c:pt>
                <c:pt idx="9">
                  <c:v>19650</c:v>
                </c:pt>
                <c:pt idx="10">
                  <c:v>19651</c:v>
                </c:pt>
                <c:pt idx="11">
                  <c:v>19651</c:v>
                </c:pt>
                <c:pt idx="12">
                  <c:v>19651</c:v>
                </c:pt>
                <c:pt idx="13">
                  <c:v>19651</c:v>
                </c:pt>
                <c:pt idx="14">
                  <c:v>19650</c:v>
                </c:pt>
                <c:pt idx="15">
                  <c:v>19648</c:v>
                </c:pt>
                <c:pt idx="16">
                  <c:v>19648</c:v>
                </c:pt>
                <c:pt idx="17">
                  <c:v>19651</c:v>
                </c:pt>
                <c:pt idx="18">
                  <c:v>19652</c:v>
                </c:pt>
                <c:pt idx="19">
                  <c:v>19654</c:v>
                </c:pt>
                <c:pt idx="20">
                  <c:v>19654</c:v>
                </c:pt>
                <c:pt idx="21">
                  <c:v>19654</c:v>
                </c:pt>
                <c:pt idx="22">
                  <c:v>19654</c:v>
                </c:pt>
                <c:pt idx="23">
                  <c:v>19654</c:v>
                </c:pt>
                <c:pt idx="24">
                  <c:v>19656</c:v>
                </c:pt>
                <c:pt idx="25">
                  <c:v>19658</c:v>
                </c:pt>
                <c:pt idx="26">
                  <c:v>19659</c:v>
                </c:pt>
                <c:pt idx="27">
                  <c:v>19658</c:v>
                </c:pt>
                <c:pt idx="28">
                  <c:v>19659</c:v>
                </c:pt>
                <c:pt idx="29">
                  <c:v>19659</c:v>
                </c:pt>
                <c:pt idx="30">
                  <c:v>19658</c:v>
                </c:pt>
              </c:numCache>
            </c:numRef>
          </c:val>
          <c:smooth val="0"/>
          <c:extLst>
            <c:ext xmlns:c16="http://schemas.microsoft.com/office/drawing/2014/chart" uri="{C3380CC4-5D6E-409C-BE32-E72D297353CC}">
              <c16:uniqueId val="{00000002-4428-4FBA-B5C0-332CF48FA77D}"/>
            </c:ext>
          </c:extLst>
        </c:ser>
        <c:ser>
          <c:idx val="3"/>
          <c:order val="3"/>
          <c:tx>
            <c:strRef>
              <c:f>Sheet1!$E$1</c:f>
              <c:strCache>
                <c:ptCount val="1"/>
                <c:pt idx="0">
                  <c:v>Orbea Argentina</c:v>
                </c:pt>
              </c:strCache>
            </c:strRef>
          </c:tx>
          <c:spPr>
            <a:ln w="28575" cap="rnd">
              <a:solidFill>
                <a:schemeClr val="accent4"/>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Sheet1!$E$2:$E$32</c:f>
              <c:numCache>
                <c:formatCode>General</c:formatCode>
                <c:ptCount val="31"/>
                <c:pt idx="0">
                  <c:v>62424</c:v>
                </c:pt>
                <c:pt idx="1">
                  <c:v>62423</c:v>
                </c:pt>
                <c:pt idx="2">
                  <c:v>62427</c:v>
                </c:pt>
                <c:pt idx="3">
                  <c:v>62425</c:v>
                </c:pt>
                <c:pt idx="4">
                  <c:v>62423</c:v>
                </c:pt>
                <c:pt idx="5">
                  <c:v>62425</c:v>
                </c:pt>
                <c:pt idx="6">
                  <c:v>62427</c:v>
                </c:pt>
                <c:pt idx="7">
                  <c:v>62431</c:v>
                </c:pt>
                <c:pt idx="8">
                  <c:v>62431</c:v>
                </c:pt>
                <c:pt idx="9">
                  <c:v>62432</c:v>
                </c:pt>
                <c:pt idx="10">
                  <c:v>62432</c:v>
                </c:pt>
                <c:pt idx="11">
                  <c:v>62431</c:v>
                </c:pt>
                <c:pt idx="12">
                  <c:v>62432</c:v>
                </c:pt>
                <c:pt idx="13">
                  <c:v>62429</c:v>
                </c:pt>
                <c:pt idx="14">
                  <c:v>62432</c:v>
                </c:pt>
                <c:pt idx="15">
                  <c:v>62433</c:v>
                </c:pt>
                <c:pt idx="16">
                  <c:v>62430</c:v>
                </c:pt>
                <c:pt idx="17">
                  <c:v>62428</c:v>
                </c:pt>
                <c:pt idx="18">
                  <c:v>62430</c:v>
                </c:pt>
                <c:pt idx="19">
                  <c:v>62432</c:v>
                </c:pt>
                <c:pt idx="20">
                  <c:v>62433</c:v>
                </c:pt>
                <c:pt idx="21">
                  <c:v>62438</c:v>
                </c:pt>
                <c:pt idx="22">
                  <c:v>62440</c:v>
                </c:pt>
                <c:pt idx="23">
                  <c:v>62435</c:v>
                </c:pt>
                <c:pt idx="24">
                  <c:v>62438</c:v>
                </c:pt>
                <c:pt idx="25">
                  <c:v>62435</c:v>
                </c:pt>
                <c:pt idx="26">
                  <c:v>62437</c:v>
                </c:pt>
                <c:pt idx="27">
                  <c:v>62436</c:v>
                </c:pt>
                <c:pt idx="28">
                  <c:v>62439</c:v>
                </c:pt>
                <c:pt idx="29">
                  <c:v>62439</c:v>
                </c:pt>
                <c:pt idx="30">
                  <c:v>62436</c:v>
                </c:pt>
              </c:numCache>
            </c:numRef>
          </c:val>
          <c:smooth val="0"/>
          <c:extLst>
            <c:ext xmlns:c16="http://schemas.microsoft.com/office/drawing/2014/chart" uri="{C3380CC4-5D6E-409C-BE32-E72D297353CC}">
              <c16:uniqueId val="{00000003-4428-4FBA-B5C0-332CF48FA77D}"/>
            </c:ext>
          </c:extLst>
        </c:ser>
        <c:ser>
          <c:idx val="4"/>
          <c:order val="4"/>
          <c:tx>
            <c:strRef>
              <c:f>Sheet1!$F$1</c:f>
              <c:strCache>
                <c:ptCount val="1"/>
                <c:pt idx="0">
                  <c:v>Cannondale Argentina</c:v>
                </c:pt>
              </c:strCache>
            </c:strRef>
          </c:tx>
          <c:spPr>
            <a:ln w="28575" cap="rnd">
              <a:solidFill>
                <a:schemeClr val="accent5"/>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Sheet1!$F$2:$F$32</c:f>
              <c:numCache>
                <c:formatCode>General</c:formatCode>
                <c:ptCount val="31"/>
                <c:pt idx="0">
                  <c:v>10425</c:v>
                </c:pt>
                <c:pt idx="1">
                  <c:v>10425</c:v>
                </c:pt>
                <c:pt idx="2">
                  <c:v>10425</c:v>
                </c:pt>
                <c:pt idx="3">
                  <c:v>10424</c:v>
                </c:pt>
                <c:pt idx="4">
                  <c:v>10424</c:v>
                </c:pt>
                <c:pt idx="5">
                  <c:v>10425</c:v>
                </c:pt>
                <c:pt idx="6">
                  <c:v>10424</c:v>
                </c:pt>
                <c:pt idx="7">
                  <c:v>10425</c:v>
                </c:pt>
                <c:pt idx="8">
                  <c:v>10424</c:v>
                </c:pt>
                <c:pt idx="9">
                  <c:v>10423</c:v>
                </c:pt>
                <c:pt idx="10">
                  <c:v>10423</c:v>
                </c:pt>
                <c:pt idx="11">
                  <c:v>10424</c:v>
                </c:pt>
                <c:pt idx="12">
                  <c:v>10424</c:v>
                </c:pt>
                <c:pt idx="13">
                  <c:v>10424</c:v>
                </c:pt>
                <c:pt idx="14">
                  <c:v>10423</c:v>
                </c:pt>
                <c:pt idx="15">
                  <c:v>10423</c:v>
                </c:pt>
                <c:pt idx="16">
                  <c:v>10422</c:v>
                </c:pt>
                <c:pt idx="17">
                  <c:v>10422</c:v>
                </c:pt>
                <c:pt idx="18">
                  <c:v>10422</c:v>
                </c:pt>
                <c:pt idx="19">
                  <c:v>10424</c:v>
                </c:pt>
                <c:pt idx="20">
                  <c:v>10424</c:v>
                </c:pt>
                <c:pt idx="21">
                  <c:v>10424</c:v>
                </c:pt>
                <c:pt idx="22">
                  <c:v>10424</c:v>
                </c:pt>
                <c:pt idx="23">
                  <c:v>10423</c:v>
                </c:pt>
                <c:pt idx="24">
                  <c:v>10424</c:v>
                </c:pt>
                <c:pt idx="25">
                  <c:v>10423</c:v>
                </c:pt>
                <c:pt idx="26">
                  <c:v>10423</c:v>
                </c:pt>
                <c:pt idx="27">
                  <c:v>10423</c:v>
                </c:pt>
                <c:pt idx="28">
                  <c:v>10422</c:v>
                </c:pt>
                <c:pt idx="29">
                  <c:v>10423</c:v>
                </c:pt>
                <c:pt idx="30">
                  <c:v>10423</c:v>
                </c:pt>
              </c:numCache>
            </c:numRef>
          </c:val>
          <c:smooth val="0"/>
          <c:extLst>
            <c:ext xmlns:c16="http://schemas.microsoft.com/office/drawing/2014/chart" uri="{C3380CC4-5D6E-409C-BE32-E72D297353CC}">
              <c16:uniqueId val="{00000004-4428-4FBA-B5C0-332CF48FA77D}"/>
            </c:ext>
          </c:extLst>
        </c:ser>
        <c:ser>
          <c:idx val="5"/>
          <c:order val="5"/>
          <c:tx>
            <c:strRef>
              <c:f>Sheet1!$G$1</c:f>
              <c:strCache>
                <c:ptCount val="1"/>
                <c:pt idx="0">
                  <c:v>Merida Bikes Argentina</c:v>
                </c:pt>
              </c:strCache>
            </c:strRef>
          </c:tx>
          <c:spPr>
            <a:ln w="28575" cap="rnd">
              <a:solidFill>
                <a:schemeClr val="accent6"/>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Sheet1!$G$2:$G$32</c:f>
              <c:numCache>
                <c:formatCode>General</c:formatCode>
                <c:ptCount val="31"/>
                <c:pt idx="0">
                  <c:v>6518</c:v>
                </c:pt>
                <c:pt idx="1">
                  <c:v>6517</c:v>
                </c:pt>
                <c:pt idx="2">
                  <c:v>6520</c:v>
                </c:pt>
                <c:pt idx="3">
                  <c:v>6519</c:v>
                </c:pt>
                <c:pt idx="4">
                  <c:v>6520</c:v>
                </c:pt>
                <c:pt idx="5">
                  <c:v>6523</c:v>
                </c:pt>
                <c:pt idx="6">
                  <c:v>6524</c:v>
                </c:pt>
                <c:pt idx="7">
                  <c:v>6528</c:v>
                </c:pt>
                <c:pt idx="8">
                  <c:v>6528</c:v>
                </c:pt>
                <c:pt idx="9">
                  <c:v>6529</c:v>
                </c:pt>
                <c:pt idx="10">
                  <c:v>6530</c:v>
                </c:pt>
                <c:pt idx="11">
                  <c:v>6531</c:v>
                </c:pt>
                <c:pt idx="12">
                  <c:v>6533</c:v>
                </c:pt>
                <c:pt idx="13">
                  <c:v>6533</c:v>
                </c:pt>
                <c:pt idx="14">
                  <c:v>6536</c:v>
                </c:pt>
                <c:pt idx="15">
                  <c:v>6537</c:v>
                </c:pt>
                <c:pt idx="16">
                  <c:v>6536</c:v>
                </c:pt>
                <c:pt idx="17">
                  <c:v>6536</c:v>
                </c:pt>
                <c:pt idx="18">
                  <c:v>6541</c:v>
                </c:pt>
                <c:pt idx="19">
                  <c:v>6541</c:v>
                </c:pt>
                <c:pt idx="20">
                  <c:v>6540</c:v>
                </c:pt>
                <c:pt idx="21">
                  <c:v>6541</c:v>
                </c:pt>
                <c:pt idx="22">
                  <c:v>6542</c:v>
                </c:pt>
                <c:pt idx="23">
                  <c:v>6545</c:v>
                </c:pt>
                <c:pt idx="24">
                  <c:v>6545</c:v>
                </c:pt>
                <c:pt idx="25">
                  <c:v>6546</c:v>
                </c:pt>
                <c:pt idx="26">
                  <c:v>6550</c:v>
                </c:pt>
                <c:pt idx="27">
                  <c:v>6550</c:v>
                </c:pt>
                <c:pt idx="28">
                  <c:v>6554</c:v>
                </c:pt>
                <c:pt idx="29">
                  <c:v>6557</c:v>
                </c:pt>
                <c:pt idx="30">
                  <c:v>6556</c:v>
                </c:pt>
              </c:numCache>
            </c:numRef>
          </c:val>
          <c:smooth val="0"/>
          <c:extLst>
            <c:ext xmlns:c16="http://schemas.microsoft.com/office/drawing/2014/chart" uri="{C3380CC4-5D6E-409C-BE32-E72D297353CC}">
              <c16:uniqueId val="{00000005-4428-4FBA-B5C0-332CF48FA77D}"/>
            </c:ext>
          </c:extLst>
        </c:ser>
        <c:ser>
          <c:idx val="6"/>
          <c:order val="6"/>
          <c:tx>
            <c:strRef>
              <c:f>Sheet1!$H$1</c:f>
              <c:strCache>
                <c:ptCount val="1"/>
                <c:pt idx="0">
                  <c:v>Trek Bicycle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Sheet1!$H$2:$H$32</c:f>
              <c:numCache>
                <c:formatCode>General</c:formatCode>
                <c:ptCount val="31"/>
                <c:pt idx="0">
                  <c:v>31286</c:v>
                </c:pt>
                <c:pt idx="1">
                  <c:v>31284</c:v>
                </c:pt>
                <c:pt idx="2">
                  <c:v>31283</c:v>
                </c:pt>
                <c:pt idx="3">
                  <c:v>31283</c:v>
                </c:pt>
                <c:pt idx="4">
                  <c:v>31274</c:v>
                </c:pt>
                <c:pt idx="5">
                  <c:v>31274</c:v>
                </c:pt>
                <c:pt idx="6">
                  <c:v>31275</c:v>
                </c:pt>
                <c:pt idx="7">
                  <c:v>31276</c:v>
                </c:pt>
                <c:pt idx="8">
                  <c:v>31275</c:v>
                </c:pt>
                <c:pt idx="9">
                  <c:v>31272</c:v>
                </c:pt>
                <c:pt idx="10">
                  <c:v>31275</c:v>
                </c:pt>
                <c:pt idx="11">
                  <c:v>31272</c:v>
                </c:pt>
                <c:pt idx="12">
                  <c:v>31272</c:v>
                </c:pt>
                <c:pt idx="13">
                  <c:v>31270</c:v>
                </c:pt>
                <c:pt idx="14">
                  <c:v>31269</c:v>
                </c:pt>
                <c:pt idx="15">
                  <c:v>31266</c:v>
                </c:pt>
                <c:pt idx="16">
                  <c:v>31267</c:v>
                </c:pt>
                <c:pt idx="17">
                  <c:v>31266</c:v>
                </c:pt>
                <c:pt idx="18">
                  <c:v>31265</c:v>
                </c:pt>
                <c:pt idx="19">
                  <c:v>31265</c:v>
                </c:pt>
                <c:pt idx="20">
                  <c:v>31267</c:v>
                </c:pt>
                <c:pt idx="21">
                  <c:v>31267</c:v>
                </c:pt>
                <c:pt idx="22">
                  <c:v>31268</c:v>
                </c:pt>
                <c:pt idx="23">
                  <c:v>31265</c:v>
                </c:pt>
                <c:pt idx="24">
                  <c:v>31265</c:v>
                </c:pt>
                <c:pt idx="25">
                  <c:v>31267</c:v>
                </c:pt>
                <c:pt idx="26">
                  <c:v>31267</c:v>
                </c:pt>
                <c:pt idx="27">
                  <c:v>31265</c:v>
                </c:pt>
                <c:pt idx="28">
                  <c:v>31261</c:v>
                </c:pt>
                <c:pt idx="29">
                  <c:v>31259</c:v>
                </c:pt>
                <c:pt idx="30">
                  <c:v>31258</c:v>
                </c:pt>
              </c:numCache>
            </c:numRef>
          </c:val>
          <c:smooth val="0"/>
          <c:extLst>
            <c:ext xmlns:c16="http://schemas.microsoft.com/office/drawing/2014/chart" uri="{C3380CC4-5D6E-409C-BE32-E72D297353CC}">
              <c16:uniqueId val="{00000006-4428-4FBA-B5C0-332CF48FA77D}"/>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Sheet1!$I$2:$I$32</c:f>
              <c:numCache>
                <c:formatCode>General</c:formatCode>
                <c:ptCount val="31"/>
                <c:pt idx="0">
                  <c:v>2409</c:v>
                </c:pt>
                <c:pt idx="1">
                  <c:v>2409</c:v>
                </c:pt>
                <c:pt idx="2">
                  <c:v>2409</c:v>
                </c:pt>
                <c:pt idx="3">
                  <c:v>2409</c:v>
                </c:pt>
                <c:pt idx="4">
                  <c:v>2411</c:v>
                </c:pt>
                <c:pt idx="5">
                  <c:v>2410</c:v>
                </c:pt>
                <c:pt idx="6">
                  <c:v>2410</c:v>
                </c:pt>
                <c:pt idx="7">
                  <c:v>2411</c:v>
                </c:pt>
                <c:pt idx="8">
                  <c:v>2411</c:v>
                </c:pt>
                <c:pt idx="9">
                  <c:v>2411</c:v>
                </c:pt>
                <c:pt idx="10">
                  <c:v>2411</c:v>
                </c:pt>
                <c:pt idx="11">
                  <c:v>2411</c:v>
                </c:pt>
                <c:pt idx="12">
                  <c:v>2411</c:v>
                </c:pt>
                <c:pt idx="13">
                  <c:v>2410</c:v>
                </c:pt>
                <c:pt idx="14">
                  <c:v>2411</c:v>
                </c:pt>
                <c:pt idx="15">
                  <c:v>2411</c:v>
                </c:pt>
                <c:pt idx="16">
                  <c:v>2410</c:v>
                </c:pt>
                <c:pt idx="17">
                  <c:v>2410</c:v>
                </c:pt>
                <c:pt idx="18">
                  <c:v>2412</c:v>
                </c:pt>
                <c:pt idx="19">
                  <c:v>2412</c:v>
                </c:pt>
                <c:pt idx="20">
                  <c:v>2412</c:v>
                </c:pt>
                <c:pt idx="21">
                  <c:v>2412</c:v>
                </c:pt>
                <c:pt idx="22">
                  <c:v>2412</c:v>
                </c:pt>
                <c:pt idx="23">
                  <c:v>2412</c:v>
                </c:pt>
                <c:pt idx="24">
                  <c:v>2413</c:v>
                </c:pt>
                <c:pt idx="25">
                  <c:v>2413</c:v>
                </c:pt>
                <c:pt idx="26">
                  <c:v>2413</c:v>
                </c:pt>
                <c:pt idx="27">
                  <c:v>2415</c:v>
                </c:pt>
                <c:pt idx="28">
                  <c:v>2416</c:v>
                </c:pt>
                <c:pt idx="29">
                  <c:v>2417</c:v>
                </c:pt>
                <c:pt idx="30">
                  <c:v>2417</c:v>
                </c:pt>
              </c:numCache>
            </c:numRef>
          </c:val>
          <c:smooth val="0"/>
          <c:extLst>
            <c:ext xmlns:c16="http://schemas.microsoft.com/office/drawing/2014/chart" uri="{C3380CC4-5D6E-409C-BE32-E72D297353CC}">
              <c16:uniqueId val="{00000007-4428-4FBA-B5C0-332CF48FA77D}"/>
            </c:ext>
          </c:extLst>
        </c:ser>
        <c:dLbls>
          <c:showLegendKey val="0"/>
          <c:showVal val="0"/>
          <c:showCatName val="0"/>
          <c:showSerName val="0"/>
          <c:showPercent val="0"/>
          <c:showBubbleSize val="0"/>
        </c:dLbls>
        <c:smooth val="0"/>
        <c:axId val="431377864"/>
        <c:axId val="431385736"/>
      </c:lineChart>
      <c:dateAx>
        <c:axId val="431377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385736"/>
        <c:crosses val="autoZero"/>
        <c:auto val="1"/>
        <c:lblOffset val="100"/>
        <c:baseTimeUnit val="days"/>
      </c:dateAx>
      <c:valAx>
        <c:axId val="431385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377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Specialized Bicycles</c:v>
                </c:pt>
              </c:strCache>
            </c:strRef>
          </c:tx>
          <c:spPr>
            <a:ln w="28575" cap="rnd">
              <a:solidFill>
                <a:schemeClr val="accent1"/>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Sheet1!$B$2:$B$32</c:f>
              <c:numCache>
                <c:formatCode>General</c:formatCode>
                <c:ptCount val="31"/>
                <c:pt idx="0">
                  <c:v>62</c:v>
                </c:pt>
                <c:pt idx="1">
                  <c:v>-520</c:v>
                </c:pt>
                <c:pt idx="2">
                  <c:v>-7</c:v>
                </c:pt>
                <c:pt idx="3">
                  <c:v>246</c:v>
                </c:pt>
                <c:pt idx="4">
                  <c:v>86</c:v>
                </c:pt>
                <c:pt idx="5">
                  <c:v>92</c:v>
                </c:pt>
                <c:pt idx="6">
                  <c:v>201</c:v>
                </c:pt>
                <c:pt idx="7">
                  <c:v>308</c:v>
                </c:pt>
                <c:pt idx="8">
                  <c:v>-1148</c:v>
                </c:pt>
                <c:pt idx="9">
                  <c:v>227</c:v>
                </c:pt>
                <c:pt idx="10">
                  <c:v>-92</c:v>
                </c:pt>
                <c:pt idx="11">
                  <c:v>60</c:v>
                </c:pt>
                <c:pt idx="12">
                  <c:v>-125</c:v>
                </c:pt>
                <c:pt idx="13">
                  <c:v>90</c:v>
                </c:pt>
                <c:pt idx="14">
                  <c:v>92</c:v>
                </c:pt>
                <c:pt idx="15">
                  <c:v>-127</c:v>
                </c:pt>
                <c:pt idx="16">
                  <c:v>100</c:v>
                </c:pt>
                <c:pt idx="17">
                  <c:v>348</c:v>
                </c:pt>
                <c:pt idx="18">
                  <c:v>345</c:v>
                </c:pt>
                <c:pt idx="19">
                  <c:v>-65</c:v>
                </c:pt>
                <c:pt idx="20">
                  <c:v>-787</c:v>
                </c:pt>
                <c:pt idx="21">
                  <c:v>72</c:v>
                </c:pt>
                <c:pt idx="22">
                  <c:v>114</c:v>
                </c:pt>
                <c:pt idx="23">
                  <c:v>210</c:v>
                </c:pt>
                <c:pt idx="24">
                  <c:v>-54</c:v>
                </c:pt>
                <c:pt idx="25">
                  <c:v>-8</c:v>
                </c:pt>
                <c:pt idx="26">
                  <c:v>124</c:v>
                </c:pt>
                <c:pt idx="27">
                  <c:v>-220</c:v>
                </c:pt>
                <c:pt idx="28">
                  <c:v>31</c:v>
                </c:pt>
                <c:pt idx="29">
                  <c:v>-1</c:v>
                </c:pt>
                <c:pt idx="30">
                  <c:v>-197</c:v>
                </c:pt>
              </c:numCache>
            </c:numRef>
          </c:val>
          <c:smooth val="0"/>
          <c:extLst>
            <c:ext xmlns:c16="http://schemas.microsoft.com/office/drawing/2014/chart" uri="{C3380CC4-5D6E-409C-BE32-E72D297353CC}">
              <c16:uniqueId val="{00000000-72CB-4F9F-BEA4-228CB62FDE62}"/>
            </c:ext>
          </c:extLst>
        </c:ser>
        <c:ser>
          <c:idx val="1"/>
          <c:order val="1"/>
          <c:tx>
            <c:strRef>
              <c:f>Sheet1!$C$1</c:f>
              <c:strCache>
                <c:ptCount val="1"/>
                <c:pt idx="0">
                  <c:v>Scott Sports Argentina</c:v>
                </c:pt>
              </c:strCache>
            </c:strRef>
          </c:tx>
          <c:spPr>
            <a:ln w="28575" cap="rnd">
              <a:solidFill>
                <a:schemeClr val="accent2"/>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Sheet1!$C$2:$C$32</c:f>
              <c:numCache>
                <c:formatCode>General</c:formatCode>
                <c:ptCount val="31"/>
                <c:pt idx="0">
                  <c:v>5</c:v>
                </c:pt>
                <c:pt idx="1">
                  <c:v>58</c:v>
                </c:pt>
                <c:pt idx="2">
                  <c:v>47</c:v>
                </c:pt>
                <c:pt idx="3">
                  <c:v>43</c:v>
                </c:pt>
                <c:pt idx="4">
                  <c:v>29</c:v>
                </c:pt>
                <c:pt idx="5">
                  <c:v>54</c:v>
                </c:pt>
                <c:pt idx="6">
                  <c:v>38</c:v>
                </c:pt>
                <c:pt idx="7">
                  <c:v>50</c:v>
                </c:pt>
                <c:pt idx="8">
                  <c:v>27</c:v>
                </c:pt>
                <c:pt idx="9">
                  <c:v>43</c:v>
                </c:pt>
                <c:pt idx="10">
                  <c:v>50</c:v>
                </c:pt>
                <c:pt idx="11">
                  <c:v>42</c:v>
                </c:pt>
                <c:pt idx="12">
                  <c:v>44</c:v>
                </c:pt>
                <c:pt idx="13">
                  <c:v>34</c:v>
                </c:pt>
                <c:pt idx="14">
                  <c:v>42</c:v>
                </c:pt>
                <c:pt idx="15">
                  <c:v>51</c:v>
                </c:pt>
                <c:pt idx="16">
                  <c:v>25</c:v>
                </c:pt>
                <c:pt idx="17">
                  <c:v>33</c:v>
                </c:pt>
                <c:pt idx="18">
                  <c:v>41</c:v>
                </c:pt>
                <c:pt idx="19">
                  <c:v>50</c:v>
                </c:pt>
                <c:pt idx="20">
                  <c:v>45</c:v>
                </c:pt>
                <c:pt idx="21">
                  <c:v>24</c:v>
                </c:pt>
                <c:pt idx="22">
                  <c:v>28</c:v>
                </c:pt>
                <c:pt idx="23">
                  <c:v>34</c:v>
                </c:pt>
                <c:pt idx="24">
                  <c:v>38</c:v>
                </c:pt>
                <c:pt idx="25">
                  <c:v>38</c:v>
                </c:pt>
                <c:pt idx="26">
                  <c:v>48</c:v>
                </c:pt>
                <c:pt idx="27">
                  <c:v>39</c:v>
                </c:pt>
                <c:pt idx="28">
                  <c:v>19</c:v>
                </c:pt>
                <c:pt idx="29">
                  <c:v>35</c:v>
                </c:pt>
                <c:pt idx="30">
                  <c:v>28</c:v>
                </c:pt>
              </c:numCache>
            </c:numRef>
          </c:val>
          <c:smooth val="0"/>
          <c:extLst>
            <c:ext xmlns:c16="http://schemas.microsoft.com/office/drawing/2014/chart" uri="{C3380CC4-5D6E-409C-BE32-E72D297353CC}">
              <c16:uniqueId val="{00000001-72CB-4F9F-BEA4-228CB62FDE62}"/>
            </c:ext>
          </c:extLst>
        </c:ser>
        <c:ser>
          <c:idx val="2"/>
          <c:order val="2"/>
          <c:tx>
            <c:strRef>
              <c:f>Sheet1!$D$1</c:f>
              <c:strCache>
                <c:ptCount val="1"/>
                <c:pt idx="0">
                  <c:v>Giant Bicycles Argentina</c:v>
                </c:pt>
              </c:strCache>
            </c:strRef>
          </c:tx>
          <c:spPr>
            <a:ln w="28575" cap="rnd">
              <a:solidFill>
                <a:schemeClr val="accent3"/>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Sheet1!$D$2:$D$32</c:f>
              <c:numCache>
                <c:formatCode>General</c:formatCode>
                <c:ptCount val="31"/>
                <c:pt idx="0">
                  <c:v>-2</c:v>
                </c:pt>
                <c:pt idx="1">
                  <c:v>1</c:v>
                </c:pt>
                <c:pt idx="2">
                  <c:v>3</c:v>
                </c:pt>
                <c:pt idx="3">
                  <c:v>0</c:v>
                </c:pt>
                <c:pt idx="4">
                  <c:v>2</c:v>
                </c:pt>
                <c:pt idx="5">
                  <c:v>1</c:v>
                </c:pt>
                <c:pt idx="6">
                  <c:v>3</c:v>
                </c:pt>
                <c:pt idx="7">
                  <c:v>0</c:v>
                </c:pt>
                <c:pt idx="8">
                  <c:v>-3</c:v>
                </c:pt>
                <c:pt idx="9">
                  <c:v>1</c:v>
                </c:pt>
                <c:pt idx="10">
                  <c:v>1</c:v>
                </c:pt>
                <c:pt idx="11">
                  <c:v>0</c:v>
                </c:pt>
                <c:pt idx="12">
                  <c:v>0</c:v>
                </c:pt>
                <c:pt idx="13">
                  <c:v>0</c:v>
                </c:pt>
                <c:pt idx="14">
                  <c:v>-1</c:v>
                </c:pt>
                <c:pt idx="15">
                  <c:v>-2</c:v>
                </c:pt>
                <c:pt idx="16">
                  <c:v>0</c:v>
                </c:pt>
                <c:pt idx="17">
                  <c:v>3</c:v>
                </c:pt>
                <c:pt idx="18">
                  <c:v>1</c:v>
                </c:pt>
                <c:pt idx="19">
                  <c:v>2</c:v>
                </c:pt>
                <c:pt idx="20">
                  <c:v>0</c:v>
                </c:pt>
                <c:pt idx="21">
                  <c:v>0</c:v>
                </c:pt>
                <c:pt idx="22">
                  <c:v>0</c:v>
                </c:pt>
                <c:pt idx="23">
                  <c:v>0</c:v>
                </c:pt>
                <c:pt idx="24">
                  <c:v>2</c:v>
                </c:pt>
                <c:pt idx="25">
                  <c:v>2</c:v>
                </c:pt>
                <c:pt idx="26">
                  <c:v>1</c:v>
                </c:pt>
                <c:pt idx="27">
                  <c:v>-1</c:v>
                </c:pt>
                <c:pt idx="28">
                  <c:v>1</c:v>
                </c:pt>
                <c:pt idx="29">
                  <c:v>0</c:v>
                </c:pt>
                <c:pt idx="30">
                  <c:v>-1</c:v>
                </c:pt>
              </c:numCache>
            </c:numRef>
          </c:val>
          <c:smooth val="0"/>
          <c:extLst>
            <c:ext xmlns:c16="http://schemas.microsoft.com/office/drawing/2014/chart" uri="{C3380CC4-5D6E-409C-BE32-E72D297353CC}">
              <c16:uniqueId val="{00000002-72CB-4F9F-BEA4-228CB62FDE62}"/>
            </c:ext>
          </c:extLst>
        </c:ser>
        <c:ser>
          <c:idx val="3"/>
          <c:order val="3"/>
          <c:tx>
            <c:strRef>
              <c:f>Sheet1!$E$1</c:f>
              <c:strCache>
                <c:ptCount val="1"/>
                <c:pt idx="0">
                  <c:v>Orbea Argentina</c:v>
                </c:pt>
              </c:strCache>
            </c:strRef>
          </c:tx>
          <c:spPr>
            <a:ln w="28575" cap="rnd">
              <a:solidFill>
                <a:schemeClr val="accent4"/>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Sheet1!$E$2:$E$32</c:f>
              <c:numCache>
                <c:formatCode>General</c:formatCode>
                <c:ptCount val="31"/>
                <c:pt idx="0">
                  <c:v>-3</c:v>
                </c:pt>
                <c:pt idx="1">
                  <c:v>-1</c:v>
                </c:pt>
                <c:pt idx="2">
                  <c:v>4</c:v>
                </c:pt>
                <c:pt idx="3">
                  <c:v>-2</c:v>
                </c:pt>
                <c:pt idx="4">
                  <c:v>-2</c:v>
                </c:pt>
                <c:pt idx="5">
                  <c:v>2</c:v>
                </c:pt>
                <c:pt idx="6">
                  <c:v>2</c:v>
                </c:pt>
                <c:pt idx="7">
                  <c:v>4</c:v>
                </c:pt>
                <c:pt idx="8">
                  <c:v>0</c:v>
                </c:pt>
                <c:pt idx="9">
                  <c:v>1</c:v>
                </c:pt>
                <c:pt idx="10">
                  <c:v>0</c:v>
                </c:pt>
                <c:pt idx="11">
                  <c:v>-1</c:v>
                </c:pt>
                <c:pt idx="12">
                  <c:v>1</c:v>
                </c:pt>
                <c:pt idx="13">
                  <c:v>-3</c:v>
                </c:pt>
                <c:pt idx="14">
                  <c:v>3</c:v>
                </c:pt>
                <c:pt idx="15">
                  <c:v>1</c:v>
                </c:pt>
                <c:pt idx="16">
                  <c:v>-3</c:v>
                </c:pt>
                <c:pt idx="17">
                  <c:v>-2</c:v>
                </c:pt>
                <c:pt idx="18">
                  <c:v>2</c:v>
                </c:pt>
                <c:pt idx="19">
                  <c:v>2</c:v>
                </c:pt>
                <c:pt idx="20">
                  <c:v>1</c:v>
                </c:pt>
                <c:pt idx="21">
                  <c:v>5</c:v>
                </c:pt>
                <c:pt idx="22">
                  <c:v>2</c:v>
                </c:pt>
                <c:pt idx="23">
                  <c:v>-5</c:v>
                </c:pt>
                <c:pt idx="24">
                  <c:v>3</c:v>
                </c:pt>
                <c:pt idx="25">
                  <c:v>-3</c:v>
                </c:pt>
                <c:pt idx="26">
                  <c:v>2</c:v>
                </c:pt>
                <c:pt idx="27">
                  <c:v>-1</c:v>
                </c:pt>
                <c:pt idx="28">
                  <c:v>3</c:v>
                </c:pt>
                <c:pt idx="29">
                  <c:v>0</c:v>
                </c:pt>
                <c:pt idx="30">
                  <c:v>-3</c:v>
                </c:pt>
              </c:numCache>
            </c:numRef>
          </c:val>
          <c:smooth val="0"/>
          <c:extLst>
            <c:ext xmlns:c16="http://schemas.microsoft.com/office/drawing/2014/chart" uri="{C3380CC4-5D6E-409C-BE32-E72D297353CC}">
              <c16:uniqueId val="{00000003-72CB-4F9F-BEA4-228CB62FDE62}"/>
            </c:ext>
          </c:extLst>
        </c:ser>
        <c:ser>
          <c:idx val="4"/>
          <c:order val="4"/>
          <c:tx>
            <c:strRef>
              <c:f>Sheet1!$F$1</c:f>
              <c:strCache>
                <c:ptCount val="1"/>
                <c:pt idx="0">
                  <c:v>Cannondale Argentina</c:v>
                </c:pt>
              </c:strCache>
            </c:strRef>
          </c:tx>
          <c:spPr>
            <a:ln w="28575" cap="rnd">
              <a:solidFill>
                <a:schemeClr val="accent5"/>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Sheet1!$F$2:$F$32</c:f>
              <c:numCache>
                <c:formatCode>General</c:formatCode>
                <c:ptCount val="31"/>
                <c:pt idx="0">
                  <c:v>0</c:v>
                </c:pt>
                <c:pt idx="1">
                  <c:v>0</c:v>
                </c:pt>
                <c:pt idx="2">
                  <c:v>0</c:v>
                </c:pt>
                <c:pt idx="3">
                  <c:v>-1</c:v>
                </c:pt>
                <c:pt idx="4">
                  <c:v>0</c:v>
                </c:pt>
                <c:pt idx="5">
                  <c:v>1</c:v>
                </c:pt>
                <c:pt idx="6">
                  <c:v>-1</c:v>
                </c:pt>
                <c:pt idx="7">
                  <c:v>1</c:v>
                </c:pt>
                <c:pt idx="8">
                  <c:v>-1</c:v>
                </c:pt>
                <c:pt idx="9">
                  <c:v>-1</c:v>
                </c:pt>
                <c:pt idx="10">
                  <c:v>0</c:v>
                </c:pt>
                <c:pt idx="11">
                  <c:v>1</c:v>
                </c:pt>
                <c:pt idx="12">
                  <c:v>0</c:v>
                </c:pt>
                <c:pt idx="13">
                  <c:v>0</c:v>
                </c:pt>
                <c:pt idx="14">
                  <c:v>-1</c:v>
                </c:pt>
                <c:pt idx="15">
                  <c:v>0</c:v>
                </c:pt>
                <c:pt idx="16">
                  <c:v>-1</c:v>
                </c:pt>
                <c:pt idx="17">
                  <c:v>0</c:v>
                </c:pt>
                <c:pt idx="18">
                  <c:v>0</c:v>
                </c:pt>
                <c:pt idx="19">
                  <c:v>2</c:v>
                </c:pt>
                <c:pt idx="20">
                  <c:v>0</c:v>
                </c:pt>
                <c:pt idx="21">
                  <c:v>0</c:v>
                </c:pt>
                <c:pt idx="22">
                  <c:v>0</c:v>
                </c:pt>
                <c:pt idx="23">
                  <c:v>-1</c:v>
                </c:pt>
                <c:pt idx="24">
                  <c:v>1</c:v>
                </c:pt>
                <c:pt idx="25">
                  <c:v>-1</c:v>
                </c:pt>
                <c:pt idx="26">
                  <c:v>0</c:v>
                </c:pt>
                <c:pt idx="27">
                  <c:v>0</c:v>
                </c:pt>
                <c:pt idx="28">
                  <c:v>-1</c:v>
                </c:pt>
                <c:pt idx="29">
                  <c:v>1</c:v>
                </c:pt>
                <c:pt idx="30">
                  <c:v>0</c:v>
                </c:pt>
              </c:numCache>
            </c:numRef>
          </c:val>
          <c:smooth val="0"/>
          <c:extLst>
            <c:ext xmlns:c16="http://schemas.microsoft.com/office/drawing/2014/chart" uri="{C3380CC4-5D6E-409C-BE32-E72D297353CC}">
              <c16:uniqueId val="{00000004-72CB-4F9F-BEA4-228CB62FDE62}"/>
            </c:ext>
          </c:extLst>
        </c:ser>
        <c:ser>
          <c:idx val="5"/>
          <c:order val="5"/>
          <c:tx>
            <c:strRef>
              <c:f>Sheet1!$G$1</c:f>
              <c:strCache>
                <c:ptCount val="1"/>
                <c:pt idx="0">
                  <c:v>Merida Bikes Argentina</c:v>
                </c:pt>
              </c:strCache>
            </c:strRef>
          </c:tx>
          <c:spPr>
            <a:ln w="28575" cap="rnd">
              <a:solidFill>
                <a:schemeClr val="accent6"/>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Sheet1!$G$2:$G$32</c:f>
              <c:numCache>
                <c:formatCode>General</c:formatCode>
                <c:ptCount val="31"/>
                <c:pt idx="0">
                  <c:v>1</c:v>
                </c:pt>
                <c:pt idx="1">
                  <c:v>-1</c:v>
                </c:pt>
                <c:pt idx="2">
                  <c:v>3</c:v>
                </c:pt>
                <c:pt idx="3">
                  <c:v>-1</c:v>
                </c:pt>
                <c:pt idx="4">
                  <c:v>1</c:v>
                </c:pt>
                <c:pt idx="5">
                  <c:v>3</c:v>
                </c:pt>
                <c:pt idx="6">
                  <c:v>1</c:v>
                </c:pt>
                <c:pt idx="7">
                  <c:v>4</c:v>
                </c:pt>
                <c:pt idx="8">
                  <c:v>0</c:v>
                </c:pt>
                <c:pt idx="9">
                  <c:v>1</c:v>
                </c:pt>
                <c:pt idx="10">
                  <c:v>1</c:v>
                </c:pt>
                <c:pt idx="11">
                  <c:v>1</c:v>
                </c:pt>
                <c:pt idx="12">
                  <c:v>2</c:v>
                </c:pt>
                <c:pt idx="13">
                  <c:v>0</c:v>
                </c:pt>
                <c:pt idx="14">
                  <c:v>3</c:v>
                </c:pt>
                <c:pt idx="15">
                  <c:v>1</c:v>
                </c:pt>
                <c:pt idx="16">
                  <c:v>-1</c:v>
                </c:pt>
                <c:pt idx="17">
                  <c:v>0</c:v>
                </c:pt>
                <c:pt idx="18">
                  <c:v>5</c:v>
                </c:pt>
                <c:pt idx="19">
                  <c:v>0</c:v>
                </c:pt>
                <c:pt idx="20">
                  <c:v>-1</c:v>
                </c:pt>
                <c:pt idx="21">
                  <c:v>1</c:v>
                </c:pt>
                <c:pt idx="22">
                  <c:v>1</c:v>
                </c:pt>
                <c:pt idx="23">
                  <c:v>3</c:v>
                </c:pt>
                <c:pt idx="24">
                  <c:v>0</c:v>
                </c:pt>
                <c:pt idx="25">
                  <c:v>1</c:v>
                </c:pt>
                <c:pt idx="26">
                  <c:v>4</c:v>
                </c:pt>
                <c:pt idx="27">
                  <c:v>0</c:v>
                </c:pt>
                <c:pt idx="28">
                  <c:v>4</c:v>
                </c:pt>
                <c:pt idx="29">
                  <c:v>3</c:v>
                </c:pt>
                <c:pt idx="30">
                  <c:v>-1</c:v>
                </c:pt>
              </c:numCache>
            </c:numRef>
          </c:val>
          <c:smooth val="0"/>
          <c:extLst>
            <c:ext xmlns:c16="http://schemas.microsoft.com/office/drawing/2014/chart" uri="{C3380CC4-5D6E-409C-BE32-E72D297353CC}">
              <c16:uniqueId val="{00000005-72CB-4F9F-BEA4-228CB62FDE62}"/>
            </c:ext>
          </c:extLst>
        </c:ser>
        <c:ser>
          <c:idx val="6"/>
          <c:order val="6"/>
          <c:tx>
            <c:strRef>
              <c:f>Sheet1!$H$1</c:f>
              <c:strCache>
                <c:ptCount val="1"/>
                <c:pt idx="0">
                  <c:v>Trek Bicycle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Sheet1!$H$2:$H$32</c:f>
              <c:numCache>
                <c:formatCode>General</c:formatCode>
                <c:ptCount val="31"/>
                <c:pt idx="0">
                  <c:v>0</c:v>
                </c:pt>
                <c:pt idx="1">
                  <c:v>-2</c:v>
                </c:pt>
                <c:pt idx="2">
                  <c:v>-1</c:v>
                </c:pt>
                <c:pt idx="3">
                  <c:v>0</c:v>
                </c:pt>
                <c:pt idx="4">
                  <c:v>-9</c:v>
                </c:pt>
                <c:pt idx="5">
                  <c:v>0</c:v>
                </c:pt>
                <c:pt idx="6">
                  <c:v>1</c:v>
                </c:pt>
                <c:pt idx="7">
                  <c:v>1</c:v>
                </c:pt>
                <c:pt idx="8">
                  <c:v>-1</c:v>
                </c:pt>
                <c:pt idx="9">
                  <c:v>-3</c:v>
                </c:pt>
                <c:pt idx="10">
                  <c:v>3</c:v>
                </c:pt>
                <c:pt idx="11">
                  <c:v>-3</c:v>
                </c:pt>
                <c:pt idx="12">
                  <c:v>0</c:v>
                </c:pt>
                <c:pt idx="13">
                  <c:v>-2</c:v>
                </c:pt>
                <c:pt idx="14">
                  <c:v>-1</c:v>
                </c:pt>
                <c:pt idx="15">
                  <c:v>-3</c:v>
                </c:pt>
                <c:pt idx="16">
                  <c:v>1</c:v>
                </c:pt>
                <c:pt idx="17">
                  <c:v>-1</c:v>
                </c:pt>
                <c:pt idx="18">
                  <c:v>-1</c:v>
                </c:pt>
                <c:pt idx="19">
                  <c:v>0</c:v>
                </c:pt>
                <c:pt idx="20">
                  <c:v>2</c:v>
                </c:pt>
                <c:pt idx="21">
                  <c:v>0</c:v>
                </c:pt>
                <c:pt idx="22">
                  <c:v>1</c:v>
                </c:pt>
                <c:pt idx="23">
                  <c:v>-3</c:v>
                </c:pt>
                <c:pt idx="24">
                  <c:v>0</c:v>
                </c:pt>
                <c:pt idx="25">
                  <c:v>2</c:v>
                </c:pt>
                <c:pt idx="26">
                  <c:v>0</c:v>
                </c:pt>
                <c:pt idx="27">
                  <c:v>-2</c:v>
                </c:pt>
                <c:pt idx="28">
                  <c:v>-4</c:v>
                </c:pt>
                <c:pt idx="29">
                  <c:v>-2</c:v>
                </c:pt>
                <c:pt idx="30">
                  <c:v>-1</c:v>
                </c:pt>
              </c:numCache>
            </c:numRef>
          </c:val>
          <c:smooth val="0"/>
          <c:extLst>
            <c:ext xmlns:c16="http://schemas.microsoft.com/office/drawing/2014/chart" uri="{C3380CC4-5D6E-409C-BE32-E72D297353CC}">
              <c16:uniqueId val="{00000006-72CB-4F9F-BEA4-228CB62FDE62}"/>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Sheet1!$I$2:$I$32</c:f>
              <c:numCache>
                <c:formatCode>General</c:formatCode>
                <c:ptCount val="31"/>
                <c:pt idx="0">
                  <c:v>1</c:v>
                </c:pt>
                <c:pt idx="1">
                  <c:v>0</c:v>
                </c:pt>
                <c:pt idx="2">
                  <c:v>0</c:v>
                </c:pt>
                <c:pt idx="3">
                  <c:v>0</c:v>
                </c:pt>
                <c:pt idx="4">
                  <c:v>2</c:v>
                </c:pt>
                <c:pt idx="5">
                  <c:v>-1</c:v>
                </c:pt>
                <c:pt idx="6">
                  <c:v>0</c:v>
                </c:pt>
                <c:pt idx="7">
                  <c:v>1</c:v>
                </c:pt>
                <c:pt idx="8">
                  <c:v>0</c:v>
                </c:pt>
                <c:pt idx="9">
                  <c:v>0</c:v>
                </c:pt>
                <c:pt idx="10">
                  <c:v>0</c:v>
                </c:pt>
                <c:pt idx="11">
                  <c:v>0</c:v>
                </c:pt>
                <c:pt idx="12">
                  <c:v>0</c:v>
                </c:pt>
                <c:pt idx="13">
                  <c:v>-1</c:v>
                </c:pt>
                <c:pt idx="14">
                  <c:v>1</c:v>
                </c:pt>
                <c:pt idx="15">
                  <c:v>0</c:v>
                </c:pt>
                <c:pt idx="16">
                  <c:v>-1</c:v>
                </c:pt>
                <c:pt idx="17">
                  <c:v>0</c:v>
                </c:pt>
                <c:pt idx="18">
                  <c:v>2</c:v>
                </c:pt>
                <c:pt idx="19">
                  <c:v>0</c:v>
                </c:pt>
                <c:pt idx="20">
                  <c:v>0</c:v>
                </c:pt>
                <c:pt idx="21">
                  <c:v>0</c:v>
                </c:pt>
                <c:pt idx="22">
                  <c:v>0</c:v>
                </c:pt>
                <c:pt idx="23">
                  <c:v>0</c:v>
                </c:pt>
                <c:pt idx="24">
                  <c:v>1</c:v>
                </c:pt>
                <c:pt idx="25">
                  <c:v>0</c:v>
                </c:pt>
                <c:pt idx="26">
                  <c:v>0</c:v>
                </c:pt>
                <c:pt idx="27">
                  <c:v>2</c:v>
                </c:pt>
                <c:pt idx="28">
                  <c:v>1</c:v>
                </c:pt>
                <c:pt idx="29">
                  <c:v>1</c:v>
                </c:pt>
                <c:pt idx="30">
                  <c:v>0</c:v>
                </c:pt>
              </c:numCache>
            </c:numRef>
          </c:val>
          <c:smooth val="0"/>
          <c:extLst>
            <c:ext xmlns:c16="http://schemas.microsoft.com/office/drawing/2014/chart" uri="{C3380CC4-5D6E-409C-BE32-E72D297353CC}">
              <c16:uniqueId val="{00000007-72CB-4F9F-BEA4-228CB62FDE62}"/>
            </c:ext>
          </c:extLst>
        </c:ser>
        <c:dLbls>
          <c:showLegendKey val="0"/>
          <c:showVal val="0"/>
          <c:showCatName val="0"/>
          <c:showSerName val="0"/>
          <c:showPercent val="0"/>
          <c:showBubbleSize val="0"/>
        </c:dLbls>
        <c:smooth val="0"/>
        <c:axId val="431380488"/>
        <c:axId val="431380816"/>
      </c:lineChart>
      <c:dateAx>
        <c:axId val="431380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380816"/>
        <c:crosses val="autoZero"/>
        <c:auto val="1"/>
        <c:lblOffset val="100"/>
        <c:baseTimeUnit val="days"/>
      </c:dateAx>
      <c:valAx>
        <c:axId val="431380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380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Specialized Bicycles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c:v>
                </c:pt>
                <c:pt idx="1">
                  <c:v>-179</c:v>
                </c:pt>
                <c:pt idx="2">
                  <c:v>113</c:v>
                </c:pt>
                <c:pt idx="3">
                  <c:v>-336</c:v>
                </c:pt>
                <c:pt idx="4">
                  <c:v>67</c:v>
                </c:pt>
                <c:pt idx="5">
                  <c:v>112</c:v>
                </c:pt>
                <c:pt idx="6">
                  <c:v>121</c:v>
                </c:pt>
              </c:numCache>
            </c:numRef>
          </c:val>
          <c:extLst>
            <c:ext xmlns:c16="http://schemas.microsoft.com/office/drawing/2014/chart" uri="{C3380CC4-5D6E-409C-BE32-E72D297353CC}">
              <c16:uniqueId val="{00000000-D575-45FA-99D7-61E00424079D}"/>
            </c:ext>
          </c:extLst>
        </c:ser>
        <c:ser>
          <c:idx val="1"/>
          <c:order val="1"/>
          <c:tx>
            <c:strRef>
              <c:f>Sheet1!$C$1</c:f>
              <c:strCache>
                <c:ptCount val="1"/>
                <c:pt idx="0">
                  <c:v>Scott Sports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49</c:v>
                </c:pt>
                <c:pt idx="1">
                  <c:v>39</c:v>
                </c:pt>
                <c:pt idx="2">
                  <c:v>28</c:v>
                </c:pt>
                <c:pt idx="3">
                  <c:v>40</c:v>
                </c:pt>
                <c:pt idx="4">
                  <c:v>35</c:v>
                </c:pt>
                <c:pt idx="5">
                  <c:v>41</c:v>
                </c:pt>
                <c:pt idx="6">
                  <c:v>38</c:v>
                </c:pt>
              </c:numCache>
            </c:numRef>
          </c:val>
          <c:extLst>
            <c:ext xmlns:c16="http://schemas.microsoft.com/office/drawing/2014/chart" uri="{C3380CC4-5D6E-409C-BE32-E72D297353CC}">
              <c16:uniqueId val="{00000001-D575-45FA-99D7-61E00424079D}"/>
            </c:ext>
          </c:extLst>
        </c:ser>
        <c:ser>
          <c:idx val="2"/>
          <c:order val="2"/>
          <c:tx>
            <c:strRef>
              <c:f>Sheet1!$D$1</c:f>
              <c:strCache>
                <c:ptCount val="1"/>
                <c:pt idx="0">
                  <c:v>Giant Bicycles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1</c:v>
                </c:pt>
                <c:pt idx="2">
                  <c:v>0</c:v>
                </c:pt>
                <c:pt idx="3">
                  <c:v>-1</c:v>
                </c:pt>
                <c:pt idx="4">
                  <c:v>1</c:v>
                </c:pt>
                <c:pt idx="5">
                  <c:v>2</c:v>
                </c:pt>
                <c:pt idx="6">
                  <c:v>1</c:v>
                </c:pt>
              </c:numCache>
            </c:numRef>
          </c:val>
          <c:extLst>
            <c:ext xmlns:c16="http://schemas.microsoft.com/office/drawing/2014/chart" uri="{C3380CC4-5D6E-409C-BE32-E72D297353CC}">
              <c16:uniqueId val="{00000002-D575-45FA-99D7-61E00424079D}"/>
            </c:ext>
          </c:extLst>
        </c:ser>
        <c:ser>
          <c:idx val="3"/>
          <c:order val="3"/>
          <c:tx>
            <c:strRef>
              <c:f>Sheet1!$E$1</c:f>
              <c:strCache>
                <c:ptCount val="1"/>
                <c:pt idx="0">
                  <c:v>Orbea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c:v>
                </c:pt>
                <c:pt idx="1">
                  <c:v>0</c:v>
                </c:pt>
                <c:pt idx="2">
                  <c:v>2</c:v>
                </c:pt>
                <c:pt idx="3">
                  <c:v>0</c:v>
                </c:pt>
                <c:pt idx="4">
                  <c:v>-1</c:v>
                </c:pt>
                <c:pt idx="5">
                  <c:v>0</c:v>
                </c:pt>
                <c:pt idx="6">
                  <c:v>-1</c:v>
                </c:pt>
              </c:numCache>
            </c:numRef>
          </c:val>
          <c:extLst>
            <c:ext xmlns:c16="http://schemas.microsoft.com/office/drawing/2014/chart" uri="{C3380CC4-5D6E-409C-BE32-E72D297353CC}">
              <c16:uniqueId val="{00000003-D575-45FA-99D7-61E00424079D}"/>
            </c:ext>
          </c:extLst>
        </c:ser>
        <c:ser>
          <c:idx val="4"/>
          <c:order val="4"/>
          <c:tx>
            <c:strRef>
              <c:f>Sheet1!$F$1</c:f>
              <c:strCache>
                <c:ptCount val="1"/>
                <c:pt idx="0">
                  <c:v>Cannondale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c:v>
                </c:pt>
                <c:pt idx="1">
                  <c:v>0</c:v>
                </c:pt>
                <c:pt idx="2">
                  <c:v>0</c:v>
                </c:pt>
                <c:pt idx="3">
                  <c:v>0</c:v>
                </c:pt>
                <c:pt idx="4">
                  <c:v>-1</c:v>
                </c:pt>
                <c:pt idx="5">
                  <c:v>0</c:v>
                </c:pt>
                <c:pt idx="6">
                  <c:v>0</c:v>
                </c:pt>
              </c:numCache>
            </c:numRef>
          </c:val>
          <c:extLst>
            <c:ext xmlns:c16="http://schemas.microsoft.com/office/drawing/2014/chart" uri="{C3380CC4-5D6E-409C-BE32-E72D297353CC}">
              <c16:uniqueId val="{00000004-D575-45FA-99D7-61E00424079D}"/>
            </c:ext>
          </c:extLst>
        </c:ser>
        <c:ser>
          <c:idx val="5"/>
          <c:order val="5"/>
          <c:tx>
            <c:strRef>
              <c:f>Sheet1!$G$1</c:f>
              <c:strCache>
                <c:ptCount val="1"/>
                <c:pt idx="0">
                  <c:v>Merida Bikes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2</c:v>
                </c:pt>
                <c:pt idx="1">
                  <c:v>0</c:v>
                </c:pt>
                <c:pt idx="2">
                  <c:v>3</c:v>
                </c:pt>
                <c:pt idx="3">
                  <c:v>1</c:v>
                </c:pt>
                <c:pt idx="4">
                  <c:v>1</c:v>
                </c:pt>
                <c:pt idx="5">
                  <c:v>0</c:v>
                </c:pt>
                <c:pt idx="6">
                  <c:v>2</c:v>
                </c:pt>
              </c:numCache>
            </c:numRef>
          </c:val>
          <c:extLst>
            <c:ext xmlns:c16="http://schemas.microsoft.com/office/drawing/2014/chart" uri="{C3380CC4-5D6E-409C-BE32-E72D297353CC}">
              <c16:uniqueId val="{00000005-D575-45FA-99D7-61E00424079D}"/>
            </c:ext>
          </c:extLst>
        </c:ser>
        <c:ser>
          <c:idx val="6"/>
          <c:order val="6"/>
          <c:tx>
            <c:strRef>
              <c:f>Sheet1!$H$1</c:f>
              <c:strCache>
                <c:ptCount val="1"/>
                <c:pt idx="0">
                  <c:v>Trek Bicycle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c:v>
                </c:pt>
                <c:pt idx="1">
                  <c:v>0</c:v>
                </c:pt>
                <c:pt idx="2">
                  <c:v>-1</c:v>
                </c:pt>
                <c:pt idx="3">
                  <c:v>-1</c:v>
                </c:pt>
                <c:pt idx="4">
                  <c:v>-1</c:v>
                </c:pt>
                <c:pt idx="5">
                  <c:v>1</c:v>
                </c:pt>
                <c:pt idx="6">
                  <c:v>-3</c:v>
                </c:pt>
              </c:numCache>
            </c:numRef>
          </c:val>
          <c:extLst>
            <c:ext xmlns:c16="http://schemas.microsoft.com/office/drawing/2014/chart" uri="{C3380CC4-5D6E-409C-BE32-E72D297353CC}">
              <c16:uniqueId val="{00000006-D575-45FA-99D7-61E00424079D}"/>
            </c:ext>
          </c:extLst>
        </c:ser>
        <c:ser>
          <c:idx val="7"/>
          <c:order val="7"/>
          <c:tx>
            <c:strRef>
              <c:f>Sheet1!$I$1</c:f>
              <c:strCache>
                <c:ptCount val="1"/>
                <c:pt idx="0">
                  <c:v>Cervelo 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c:v>
                </c:pt>
                <c:pt idx="1">
                  <c:v>0</c:v>
                </c:pt>
                <c:pt idx="2">
                  <c:v>1</c:v>
                </c:pt>
                <c:pt idx="3">
                  <c:v>0</c:v>
                </c:pt>
                <c:pt idx="4">
                  <c:v>0</c:v>
                </c:pt>
                <c:pt idx="5">
                  <c:v>0</c:v>
                </c:pt>
                <c:pt idx="6">
                  <c:v>1</c:v>
                </c:pt>
              </c:numCache>
            </c:numRef>
          </c:val>
          <c:extLst>
            <c:ext xmlns:c16="http://schemas.microsoft.com/office/drawing/2014/chart" uri="{C3380CC4-5D6E-409C-BE32-E72D297353CC}">
              <c16:uniqueId val="{00000007-D575-45FA-99D7-61E00424079D}"/>
            </c:ext>
          </c:extLst>
        </c:ser>
        <c:dLbls>
          <c:showLegendKey val="0"/>
          <c:showVal val="0"/>
          <c:showCatName val="0"/>
          <c:showSerName val="0"/>
          <c:showPercent val="0"/>
          <c:showBubbleSize val="0"/>
        </c:dLbls>
        <c:gapWidth val="219"/>
        <c:overlap val="-27"/>
        <c:axId val="443826016"/>
        <c:axId val="443831592"/>
      </c:barChart>
      <c:catAx>
        <c:axId val="443826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831592"/>
        <c:crosses val="autoZero"/>
        <c:auto val="1"/>
        <c:lblAlgn val="ctr"/>
        <c:lblOffset val="100"/>
        <c:noMultiLvlLbl val="0"/>
      </c:catAx>
      <c:valAx>
        <c:axId val="443831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826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Specialized Bicycles</c:v>
                </c:pt>
              </c:strCache>
            </c:strRef>
          </c:tx>
          <c:spPr>
            <a:ln w="28575" cap="rnd">
              <a:solidFill>
                <a:schemeClr val="accent1"/>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Sheet1!$B$2:$B$32</c:f>
              <c:numCache>
                <c:formatCode>General</c:formatCode>
                <c:ptCount val="31"/>
                <c:pt idx="0">
                  <c:v>3.1322876207951602E-3</c:v>
                </c:pt>
                <c:pt idx="1">
                  <c:v>-2.6269976548994E-2</c:v>
                </c:pt>
                <c:pt idx="2">
                  <c:v>-3.5372722375672498E-4</c:v>
                </c:pt>
                <c:pt idx="3">
                  <c:v>1.24310292639567E-2</c:v>
                </c:pt>
                <c:pt idx="4">
                  <c:v>4.3452668170667896E-3</c:v>
                </c:pt>
                <c:pt idx="5">
                  <c:v>4.64822298940357E-3</c:v>
                </c:pt>
                <c:pt idx="6">
                  <c:v>1.01548847269018E-2</c:v>
                </c:pt>
                <c:pt idx="7">
                  <c:v>1.55591388723868E-2</c:v>
                </c:pt>
                <c:pt idx="8">
                  <c:v>-5.7984132147251399E-2</c:v>
                </c:pt>
                <c:pt idx="9">
                  <c:v>1.1472155511890601E-2</c:v>
                </c:pt>
                <c:pt idx="10">
                  <c:v>-4.6489746231677597E-3</c:v>
                </c:pt>
                <c:pt idx="11">
                  <c:v>3.0320809323042498E-3</c:v>
                </c:pt>
                <c:pt idx="12">
                  <c:v>-6.3166437498831402E-3</c:v>
                </c:pt>
                <c:pt idx="13">
                  <c:v>4.5482707979789504E-3</c:v>
                </c:pt>
                <c:pt idx="14">
                  <c:v>4.6491320272641296E-3</c:v>
                </c:pt>
                <c:pt idx="15">
                  <c:v>-6.4175252001560396E-3</c:v>
                </c:pt>
                <c:pt idx="16">
                  <c:v>5.0534937581771799E-3</c:v>
                </c:pt>
                <c:pt idx="17">
                  <c:v>1.75852696079546E-2</c:v>
                </c:pt>
                <c:pt idx="18">
                  <c:v>1.7430607236884998E-2</c:v>
                </c:pt>
                <c:pt idx="19">
                  <c:v>-3.2834551242610999E-3</c:v>
                </c:pt>
                <c:pt idx="20">
                  <c:v>-3.97563697332282E-2</c:v>
                </c:pt>
                <c:pt idx="21">
                  <c:v>3.6386239936930498E-3</c:v>
                </c:pt>
                <c:pt idx="22">
                  <c:v>5.7609450375522703E-3</c:v>
                </c:pt>
                <c:pt idx="23">
                  <c:v>1.0611655842777699E-2</c:v>
                </c:pt>
                <c:pt idx="24">
                  <c:v>-2.7284219716789799E-3</c:v>
                </c:pt>
                <c:pt idx="25">
                  <c:v>-4.0422169134440102E-4</c:v>
                </c:pt>
                <c:pt idx="26">
                  <c:v>6.2654615421928296E-3</c:v>
                </c:pt>
                <c:pt idx="27">
                  <c:v>-1.11154450118935E-2</c:v>
                </c:pt>
                <c:pt idx="28">
                  <c:v>1.5664413686048799E-3</c:v>
                </c:pt>
                <c:pt idx="29" formatCode="0.00E+00">
                  <c:v>-5.0529575213020102E-5</c:v>
                </c:pt>
                <c:pt idx="30">
                  <c:v>-9.9543313468463002E-3</c:v>
                </c:pt>
              </c:numCache>
            </c:numRef>
          </c:val>
          <c:smooth val="0"/>
          <c:extLst>
            <c:ext xmlns:c16="http://schemas.microsoft.com/office/drawing/2014/chart" uri="{C3380CC4-5D6E-409C-BE32-E72D297353CC}">
              <c16:uniqueId val="{00000000-935D-40A3-93A6-DE29BDCAF8A7}"/>
            </c:ext>
          </c:extLst>
        </c:ser>
        <c:ser>
          <c:idx val="1"/>
          <c:order val="1"/>
          <c:tx>
            <c:strRef>
              <c:f>Sheet1!$C$1</c:f>
              <c:strCache>
                <c:ptCount val="1"/>
                <c:pt idx="0">
                  <c:v>Scott Sports Argentina</c:v>
                </c:pt>
              </c:strCache>
            </c:strRef>
          </c:tx>
          <c:spPr>
            <a:ln w="28575" cap="rnd">
              <a:solidFill>
                <a:schemeClr val="accent2"/>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Sheet1!$C$2:$C$32</c:f>
              <c:numCache>
                <c:formatCode>General</c:formatCode>
                <c:ptCount val="31"/>
                <c:pt idx="0">
                  <c:v>6.2788040134115304E-3</c:v>
                </c:pt>
                <c:pt idx="1">
                  <c:v>7.2829553730631102E-2</c:v>
                </c:pt>
                <c:pt idx="2">
                  <c:v>5.8974101586026902E-2</c:v>
                </c:pt>
                <c:pt idx="3">
                  <c:v>5.3923228371142301E-2</c:v>
                </c:pt>
                <c:pt idx="4">
                  <c:v>3.6347228837139298E-2</c:v>
                </c:pt>
                <c:pt idx="5">
                  <c:v>6.7656455553467401E-2</c:v>
                </c:pt>
                <c:pt idx="6">
                  <c:v>4.7577908825702099E-2</c:v>
                </c:pt>
                <c:pt idx="7">
                  <c:v>6.2572740811193003E-2</c:v>
                </c:pt>
                <c:pt idx="8">
                  <c:v>3.3768150380829698E-2</c:v>
                </c:pt>
                <c:pt idx="9">
                  <c:v>5.3760752150430101E-2</c:v>
                </c:pt>
                <c:pt idx="10">
                  <c:v>6.2478913366738699E-2</c:v>
                </c:pt>
                <c:pt idx="11">
                  <c:v>5.24495173395607E-2</c:v>
                </c:pt>
                <c:pt idx="12">
                  <c:v>5.49183090153397E-2</c:v>
                </c:pt>
                <c:pt idx="13">
                  <c:v>4.24135823260108E-2</c:v>
                </c:pt>
                <c:pt idx="14">
                  <c:v>5.2371036323054503E-2</c:v>
                </c:pt>
                <c:pt idx="15">
                  <c:v>6.3560114158950104E-2</c:v>
                </c:pt>
                <c:pt idx="16">
                  <c:v>3.1137127911321501E-2</c:v>
                </c:pt>
                <c:pt idx="17">
                  <c:v>4.10882151528357E-2</c:v>
                </c:pt>
                <c:pt idx="18">
                  <c:v>5.1028028077861297E-2</c:v>
                </c:pt>
                <c:pt idx="19">
                  <c:v>6.21975643433803E-2</c:v>
                </c:pt>
                <c:pt idx="20">
                  <c:v>5.5943012717711599E-2</c:v>
                </c:pt>
                <c:pt idx="21">
                  <c:v>2.9819591471596799E-2</c:v>
                </c:pt>
                <c:pt idx="22">
                  <c:v>3.4779152382371899E-2</c:v>
                </c:pt>
                <c:pt idx="23">
                  <c:v>4.2217145127644802E-2</c:v>
                </c:pt>
                <c:pt idx="24">
                  <c:v>4.7163956807744802E-2</c:v>
                </c:pt>
                <c:pt idx="25">
                  <c:v>4.7141722905915E-2</c:v>
                </c:pt>
                <c:pt idx="26">
                  <c:v>5.95193809984376E-2</c:v>
                </c:pt>
                <c:pt idx="27">
                  <c:v>4.8330730909361297E-2</c:v>
                </c:pt>
                <c:pt idx="28">
                  <c:v>2.3534366368151802E-2</c:v>
                </c:pt>
                <c:pt idx="29">
                  <c:v>4.3342579750346701E-2</c:v>
                </c:pt>
                <c:pt idx="30">
                  <c:v>3.4659041677497601E-2</c:v>
                </c:pt>
              </c:numCache>
            </c:numRef>
          </c:val>
          <c:smooth val="0"/>
          <c:extLst>
            <c:ext xmlns:c16="http://schemas.microsoft.com/office/drawing/2014/chart" uri="{C3380CC4-5D6E-409C-BE32-E72D297353CC}">
              <c16:uniqueId val="{00000001-935D-40A3-93A6-DE29BDCAF8A7}"/>
            </c:ext>
          </c:extLst>
        </c:ser>
        <c:ser>
          <c:idx val="2"/>
          <c:order val="2"/>
          <c:tx>
            <c:strRef>
              <c:f>Sheet1!$D$1</c:f>
              <c:strCache>
                <c:ptCount val="1"/>
                <c:pt idx="0">
                  <c:v>Giant Bicycles Argentina</c:v>
                </c:pt>
              </c:strCache>
            </c:strRef>
          </c:tx>
          <c:spPr>
            <a:ln w="28575" cap="rnd">
              <a:solidFill>
                <a:schemeClr val="accent3"/>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Sheet1!$D$2:$D$32</c:f>
              <c:numCache>
                <c:formatCode>General</c:formatCode>
                <c:ptCount val="31"/>
                <c:pt idx="0">
                  <c:v>-1.0181225819588699E-2</c:v>
                </c:pt>
                <c:pt idx="1">
                  <c:v>5.0911312493636101E-3</c:v>
                </c:pt>
                <c:pt idx="2">
                  <c:v>1.52726161991549E-2</c:v>
                </c:pt>
                <c:pt idx="3">
                  <c:v>0</c:v>
                </c:pt>
                <c:pt idx="4">
                  <c:v>1.0180189351521899E-2</c:v>
                </c:pt>
                <c:pt idx="5">
                  <c:v>5.08957654723127E-3</c:v>
                </c:pt>
                <c:pt idx="6">
                  <c:v>1.5267952567560699E-2</c:v>
                </c:pt>
                <c:pt idx="7">
                  <c:v>0</c:v>
                </c:pt>
                <c:pt idx="8">
                  <c:v>-1.52656218196621E-2</c:v>
                </c:pt>
                <c:pt idx="9">
                  <c:v>5.0893175225202297E-3</c:v>
                </c:pt>
                <c:pt idx="10">
                  <c:v>5.0890585241730301E-3</c:v>
                </c:pt>
                <c:pt idx="11">
                  <c:v>0</c:v>
                </c:pt>
                <c:pt idx="12">
                  <c:v>0</c:v>
                </c:pt>
                <c:pt idx="13">
                  <c:v>0</c:v>
                </c:pt>
                <c:pt idx="14">
                  <c:v>-5.0887995521856398E-3</c:v>
                </c:pt>
                <c:pt idx="15">
                  <c:v>-1.01781170483461E-2</c:v>
                </c:pt>
                <c:pt idx="16">
                  <c:v>0</c:v>
                </c:pt>
                <c:pt idx="17">
                  <c:v>1.5268729641693801E-2</c:v>
                </c:pt>
                <c:pt idx="18">
                  <c:v>5.0887995521856398E-3</c:v>
                </c:pt>
                <c:pt idx="19">
                  <c:v>1.01770812131081E-2</c:v>
                </c:pt>
                <c:pt idx="20">
                  <c:v>0</c:v>
                </c:pt>
                <c:pt idx="21">
                  <c:v>0</c:v>
                </c:pt>
                <c:pt idx="22">
                  <c:v>0</c:v>
                </c:pt>
                <c:pt idx="23">
                  <c:v>0</c:v>
                </c:pt>
                <c:pt idx="24">
                  <c:v>1.01760455886842E-2</c:v>
                </c:pt>
                <c:pt idx="25">
                  <c:v>1.0175010175010201E-2</c:v>
                </c:pt>
                <c:pt idx="26">
                  <c:v>5.0869874860107796E-3</c:v>
                </c:pt>
                <c:pt idx="27">
                  <c:v>-5.0867287247571098E-3</c:v>
                </c:pt>
                <c:pt idx="28">
                  <c:v>5.0869874860107796E-3</c:v>
                </c:pt>
                <c:pt idx="29">
                  <c:v>0</c:v>
                </c:pt>
                <c:pt idx="30">
                  <c:v>-5.0867287247571098E-3</c:v>
                </c:pt>
              </c:numCache>
            </c:numRef>
          </c:val>
          <c:smooth val="0"/>
          <c:extLst>
            <c:ext xmlns:c16="http://schemas.microsoft.com/office/drawing/2014/chart" uri="{C3380CC4-5D6E-409C-BE32-E72D297353CC}">
              <c16:uniqueId val="{00000002-935D-40A3-93A6-DE29BDCAF8A7}"/>
            </c:ext>
          </c:extLst>
        </c:ser>
        <c:ser>
          <c:idx val="3"/>
          <c:order val="3"/>
          <c:tx>
            <c:strRef>
              <c:f>Sheet1!$E$1</c:f>
              <c:strCache>
                <c:ptCount val="1"/>
                <c:pt idx="0">
                  <c:v>Orbea Argentina</c:v>
                </c:pt>
              </c:strCache>
            </c:strRef>
          </c:tx>
          <c:spPr>
            <a:ln w="28575" cap="rnd">
              <a:solidFill>
                <a:schemeClr val="accent4"/>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Sheet1!$E$2:$E$32</c:f>
              <c:numCache>
                <c:formatCode>General</c:formatCode>
                <c:ptCount val="31"/>
                <c:pt idx="0">
                  <c:v>-4.8056129559325301E-3</c:v>
                </c:pt>
                <c:pt idx="1">
                  <c:v>-1.60194796872998E-3</c:v>
                </c:pt>
                <c:pt idx="2">
                  <c:v>6.4078945260560996E-3</c:v>
                </c:pt>
                <c:pt idx="3">
                  <c:v>-3.2037419706216902E-3</c:v>
                </c:pt>
                <c:pt idx="4">
                  <c:v>-3.20384461353624E-3</c:v>
                </c:pt>
                <c:pt idx="5">
                  <c:v>3.2039472630280498E-3</c:v>
                </c:pt>
                <c:pt idx="6">
                  <c:v>3.20384461353624E-3</c:v>
                </c:pt>
                <c:pt idx="7">
                  <c:v>6.40748394124337E-3</c:v>
                </c:pt>
                <c:pt idx="8">
                  <c:v>0</c:v>
                </c:pt>
                <c:pt idx="9">
                  <c:v>1.6017683522609001E-3</c:v>
                </c:pt>
                <c:pt idx="10">
                  <c:v>0</c:v>
                </c:pt>
                <c:pt idx="11">
                  <c:v>-1.60174269605331E-3</c:v>
                </c:pt>
                <c:pt idx="12">
                  <c:v>1.6017683522609001E-3</c:v>
                </c:pt>
                <c:pt idx="13">
                  <c:v>-4.8052280881599203E-3</c:v>
                </c:pt>
                <c:pt idx="14">
                  <c:v>4.8054590014256198E-3</c:v>
                </c:pt>
                <c:pt idx="15">
                  <c:v>1.60174269605331E-3</c:v>
                </c:pt>
                <c:pt idx="16">
                  <c:v>-4.8051511220027904E-3</c:v>
                </c:pt>
                <c:pt idx="17">
                  <c:v>-3.2035880185808099E-3</c:v>
                </c:pt>
                <c:pt idx="18">
                  <c:v>3.2036906516306799E-3</c:v>
                </c:pt>
                <c:pt idx="19">
                  <c:v>3.2035880185808099E-3</c:v>
                </c:pt>
                <c:pt idx="20">
                  <c:v>1.60174269605331E-3</c:v>
                </c:pt>
                <c:pt idx="21">
                  <c:v>8.0085852033379805E-3</c:v>
                </c:pt>
                <c:pt idx="22">
                  <c:v>3.2031775521317099E-3</c:v>
                </c:pt>
                <c:pt idx="23">
                  <c:v>-8.0076873798846909E-3</c:v>
                </c:pt>
                <c:pt idx="24">
                  <c:v>4.80499719708497E-3</c:v>
                </c:pt>
                <c:pt idx="25">
                  <c:v>-4.8047663281975701E-3</c:v>
                </c:pt>
                <c:pt idx="26">
                  <c:v>3.20333146472331E-3</c:v>
                </c:pt>
                <c:pt idx="27">
                  <c:v>-1.60161442734276E-3</c:v>
                </c:pt>
                <c:pt idx="28">
                  <c:v>4.80492023832404E-3</c:v>
                </c:pt>
                <c:pt idx="29">
                  <c:v>0</c:v>
                </c:pt>
                <c:pt idx="30">
                  <c:v>-4.8046893768317897E-3</c:v>
                </c:pt>
              </c:numCache>
            </c:numRef>
          </c:val>
          <c:smooth val="0"/>
          <c:extLst>
            <c:ext xmlns:c16="http://schemas.microsoft.com/office/drawing/2014/chart" uri="{C3380CC4-5D6E-409C-BE32-E72D297353CC}">
              <c16:uniqueId val="{00000003-935D-40A3-93A6-DE29BDCAF8A7}"/>
            </c:ext>
          </c:extLst>
        </c:ser>
        <c:ser>
          <c:idx val="4"/>
          <c:order val="4"/>
          <c:tx>
            <c:strRef>
              <c:f>Sheet1!$F$1</c:f>
              <c:strCache>
                <c:ptCount val="1"/>
                <c:pt idx="0">
                  <c:v>Cannondale Argentina</c:v>
                </c:pt>
              </c:strCache>
            </c:strRef>
          </c:tx>
          <c:spPr>
            <a:ln w="28575" cap="rnd">
              <a:solidFill>
                <a:schemeClr val="accent5"/>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Sheet1!$F$2:$F$32</c:f>
              <c:numCache>
                <c:formatCode>General</c:formatCode>
                <c:ptCount val="31"/>
                <c:pt idx="0">
                  <c:v>0</c:v>
                </c:pt>
                <c:pt idx="1">
                  <c:v>0</c:v>
                </c:pt>
                <c:pt idx="2">
                  <c:v>0</c:v>
                </c:pt>
                <c:pt idx="3">
                  <c:v>-9.5923261390887301E-3</c:v>
                </c:pt>
                <c:pt idx="4">
                  <c:v>0</c:v>
                </c:pt>
                <c:pt idx="5">
                  <c:v>9.5932463545663794E-3</c:v>
                </c:pt>
                <c:pt idx="6">
                  <c:v>-9.5923261390887301E-3</c:v>
                </c:pt>
                <c:pt idx="7">
                  <c:v>9.5932463545663794E-3</c:v>
                </c:pt>
                <c:pt idx="8">
                  <c:v>-9.5923261390887301E-3</c:v>
                </c:pt>
                <c:pt idx="9">
                  <c:v>-9.5932463545663794E-3</c:v>
                </c:pt>
                <c:pt idx="10">
                  <c:v>0</c:v>
                </c:pt>
                <c:pt idx="11">
                  <c:v>9.5941667466180602E-3</c:v>
                </c:pt>
                <c:pt idx="12">
                  <c:v>0</c:v>
                </c:pt>
                <c:pt idx="13">
                  <c:v>0</c:v>
                </c:pt>
                <c:pt idx="14">
                  <c:v>-9.5932463545663794E-3</c:v>
                </c:pt>
                <c:pt idx="15">
                  <c:v>0</c:v>
                </c:pt>
                <c:pt idx="16">
                  <c:v>-9.5941667466180602E-3</c:v>
                </c:pt>
                <c:pt idx="17">
                  <c:v>0</c:v>
                </c:pt>
                <c:pt idx="18">
                  <c:v>0</c:v>
                </c:pt>
                <c:pt idx="19">
                  <c:v>1.9190174630589099E-2</c:v>
                </c:pt>
                <c:pt idx="20">
                  <c:v>0</c:v>
                </c:pt>
                <c:pt idx="21">
                  <c:v>0</c:v>
                </c:pt>
                <c:pt idx="22">
                  <c:v>0</c:v>
                </c:pt>
                <c:pt idx="23">
                  <c:v>-9.5932463545663794E-3</c:v>
                </c:pt>
                <c:pt idx="24">
                  <c:v>9.5941667466180602E-3</c:v>
                </c:pt>
                <c:pt idx="25">
                  <c:v>-9.5932463545663794E-3</c:v>
                </c:pt>
                <c:pt idx="26">
                  <c:v>0</c:v>
                </c:pt>
                <c:pt idx="27">
                  <c:v>0</c:v>
                </c:pt>
                <c:pt idx="28">
                  <c:v>-9.5941667466180602E-3</c:v>
                </c:pt>
                <c:pt idx="29">
                  <c:v>9.5950873152945704E-3</c:v>
                </c:pt>
                <c:pt idx="30">
                  <c:v>0</c:v>
                </c:pt>
              </c:numCache>
            </c:numRef>
          </c:val>
          <c:smooth val="0"/>
          <c:extLst>
            <c:ext xmlns:c16="http://schemas.microsoft.com/office/drawing/2014/chart" uri="{C3380CC4-5D6E-409C-BE32-E72D297353CC}">
              <c16:uniqueId val="{00000004-935D-40A3-93A6-DE29BDCAF8A7}"/>
            </c:ext>
          </c:extLst>
        </c:ser>
        <c:ser>
          <c:idx val="5"/>
          <c:order val="5"/>
          <c:tx>
            <c:strRef>
              <c:f>Sheet1!$G$1</c:f>
              <c:strCache>
                <c:ptCount val="1"/>
                <c:pt idx="0">
                  <c:v>Merida Bikes Argentina</c:v>
                </c:pt>
              </c:strCache>
            </c:strRef>
          </c:tx>
          <c:spPr>
            <a:ln w="28575" cap="rnd">
              <a:solidFill>
                <a:schemeClr val="accent6"/>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Sheet1!$G$2:$G$32</c:f>
              <c:numCache>
                <c:formatCode>General</c:formatCode>
                <c:ptCount val="31"/>
                <c:pt idx="0">
                  <c:v>1.5344483658124901E-2</c:v>
                </c:pt>
                <c:pt idx="1">
                  <c:v>-1.53421294875729E-2</c:v>
                </c:pt>
                <c:pt idx="2">
                  <c:v>4.6033450974374703E-2</c:v>
                </c:pt>
                <c:pt idx="3">
                  <c:v>-1.5337423312883401E-2</c:v>
                </c:pt>
                <c:pt idx="4">
                  <c:v>1.53397760392698E-2</c:v>
                </c:pt>
                <c:pt idx="5">
                  <c:v>4.6012269938650298E-2</c:v>
                </c:pt>
                <c:pt idx="6">
                  <c:v>1.5330369461903999E-2</c:v>
                </c:pt>
                <c:pt idx="7">
                  <c:v>6.1312078479460498E-2</c:v>
                </c:pt>
                <c:pt idx="8">
                  <c:v>0</c:v>
                </c:pt>
                <c:pt idx="9">
                  <c:v>1.53186274509804E-2</c:v>
                </c:pt>
                <c:pt idx="10">
                  <c:v>1.5316281206923001E-2</c:v>
                </c:pt>
                <c:pt idx="11">
                  <c:v>1.53139356814701E-2</c:v>
                </c:pt>
                <c:pt idx="12">
                  <c:v>3.0623181748583701E-2</c:v>
                </c:pt>
                <c:pt idx="13">
                  <c:v>0</c:v>
                </c:pt>
                <c:pt idx="14">
                  <c:v>4.5920710240318401E-2</c:v>
                </c:pt>
                <c:pt idx="15">
                  <c:v>1.52998776009792E-2</c:v>
                </c:pt>
                <c:pt idx="16">
                  <c:v>-1.5297537096527499E-2</c:v>
                </c:pt>
                <c:pt idx="17">
                  <c:v>0</c:v>
                </c:pt>
                <c:pt idx="18">
                  <c:v>7.6499388004896002E-2</c:v>
                </c:pt>
                <c:pt idx="19">
                  <c:v>0</c:v>
                </c:pt>
                <c:pt idx="20">
                  <c:v>-1.5288182235132199E-2</c:v>
                </c:pt>
                <c:pt idx="21">
                  <c:v>1.5290519877675801E-2</c:v>
                </c:pt>
                <c:pt idx="22">
                  <c:v>1.5288182235132199E-2</c:v>
                </c:pt>
                <c:pt idx="23">
                  <c:v>4.5857535921736498E-2</c:v>
                </c:pt>
                <c:pt idx="24">
                  <c:v>0</c:v>
                </c:pt>
                <c:pt idx="25">
                  <c:v>1.52788388082506E-2</c:v>
                </c:pt>
                <c:pt idx="26">
                  <c:v>6.1106018942865901E-2</c:v>
                </c:pt>
                <c:pt idx="27">
                  <c:v>0</c:v>
                </c:pt>
                <c:pt idx="28">
                  <c:v>6.1068702290076299E-2</c:v>
                </c:pt>
                <c:pt idx="29">
                  <c:v>4.5773573390296002E-2</c:v>
                </c:pt>
                <c:pt idx="30">
                  <c:v>-1.52508769254232E-2</c:v>
                </c:pt>
              </c:numCache>
            </c:numRef>
          </c:val>
          <c:smooth val="0"/>
          <c:extLst>
            <c:ext xmlns:c16="http://schemas.microsoft.com/office/drawing/2014/chart" uri="{C3380CC4-5D6E-409C-BE32-E72D297353CC}">
              <c16:uniqueId val="{00000005-935D-40A3-93A6-DE29BDCAF8A7}"/>
            </c:ext>
          </c:extLst>
        </c:ser>
        <c:ser>
          <c:idx val="6"/>
          <c:order val="6"/>
          <c:tx>
            <c:strRef>
              <c:f>Sheet1!$H$1</c:f>
              <c:strCache>
                <c:ptCount val="1"/>
                <c:pt idx="0">
                  <c:v>Trek Bicycle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Sheet1!$H$2:$H$32</c:f>
              <c:numCache>
                <c:formatCode>General</c:formatCode>
                <c:ptCount val="31"/>
                <c:pt idx="0">
                  <c:v>0</c:v>
                </c:pt>
                <c:pt idx="1">
                  <c:v>-6.3926356836923898E-3</c:v>
                </c:pt>
                <c:pt idx="2">
                  <c:v>-3.1965221838639599E-3</c:v>
                </c:pt>
                <c:pt idx="3">
                  <c:v>0</c:v>
                </c:pt>
                <c:pt idx="4">
                  <c:v>-2.8769619282038202E-2</c:v>
                </c:pt>
                <c:pt idx="5">
                  <c:v>0</c:v>
                </c:pt>
                <c:pt idx="6">
                  <c:v>3.1975442859883598E-3</c:v>
                </c:pt>
                <c:pt idx="7">
                  <c:v>3.19744204636291E-3</c:v>
                </c:pt>
                <c:pt idx="8">
                  <c:v>-3.1973398132753598E-3</c:v>
                </c:pt>
                <c:pt idx="9">
                  <c:v>-9.5923261390887301E-3</c:v>
                </c:pt>
                <c:pt idx="10">
                  <c:v>9.5932463545663794E-3</c:v>
                </c:pt>
                <c:pt idx="11">
                  <c:v>-9.5923261390887301E-3</c:v>
                </c:pt>
                <c:pt idx="12">
                  <c:v>0</c:v>
                </c:pt>
                <c:pt idx="13">
                  <c:v>-6.3954975697109199E-3</c:v>
                </c:pt>
                <c:pt idx="14">
                  <c:v>-3.1979533098816801E-3</c:v>
                </c:pt>
                <c:pt idx="15">
                  <c:v>-9.5941667466180602E-3</c:v>
                </c:pt>
                <c:pt idx="16">
                  <c:v>3.19836243843152E-3</c:v>
                </c:pt>
                <c:pt idx="17">
                  <c:v>-3.1982601464803102E-3</c:v>
                </c:pt>
                <c:pt idx="18">
                  <c:v>-3.19836243843152E-3</c:v>
                </c:pt>
                <c:pt idx="19">
                  <c:v>0</c:v>
                </c:pt>
                <c:pt idx="20">
                  <c:v>6.3969294738525501E-3</c:v>
                </c:pt>
                <c:pt idx="21">
                  <c:v>0</c:v>
                </c:pt>
                <c:pt idx="22">
                  <c:v>3.1982601464803102E-3</c:v>
                </c:pt>
                <c:pt idx="23">
                  <c:v>-9.5944735832160701E-3</c:v>
                </c:pt>
                <c:pt idx="24">
                  <c:v>0</c:v>
                </c:pt>
                <c:pt idx="25">
                  <c:v>6.3969294738525501E-3</c:v>
                </c:pt>
                <c:pt idx="26">
                  <c:v>0</c:v>
                </c:pt>
                <c:pt idx="27">
                  <c:v>-6.3965202929606299E-3</c:v>
                </c:pt>
                <c:pt idx="28">
                  <c:v>-1.27938589477051E-2</c:v>
                </c:pt>
                <c:pt idx="29">
                  <c:v>-6.3977479927065702E-3</c:v>
                </c:pt>
                <c:pt idx="30">
                  <c:v>-3.19907866534438E-3</c:v>
                </c:pt>
              </c:numCache>
            </c:numRef>
          </c:val>
          <c:smooth val="0"/>
          <c:extLst>
            <c:ext xmlns:c16="http://schemas.microsoft.com/office/drawing/2014/chart" uri="{C3380CC4-5D6E-409C-BE32-E72D297353CC}">
              <c16:uniqueId val="{00000006-935D-40A3-93A6-DE29BDCAF8A7}"/>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Sheet1!$I$2:$I$32</c:f>
              <c:numCache>
                <c:formatCode>General</c:formatCode>
                <c:ptCount val="31"/>
                <c:pt idx="0">
                  <c:v>4.1528239202657802E-2</c:v>
                </c:pt>
                <c:pt idx="1">
                  <c:v>0</c:v>
                </c:pt>
                <c:pt idx="2">
                  <c:v>0</c:v>
                </c:pt>
                <c:pt idx="3">
                  <c:v>0</c:v>
                </c:pt>
                <c:pt idx="4">
                  <c:v>8.3022000830220002E-2</c:v>
                </c:pt>
                <c:pt idx="5">
                  <c:v>-4.14765657403567E-2</c:v>
                </c:pt>
                <c:pt idx="6">
                  <c:v>0</c:v>
                </c:pt>
                <c:pt idx="7">
                  <c:v>4.1493775933609998E-2</c:v>
                </c:pt>
                <c:pt idx="8">
                  <c:v>0</c:v>
                </c:pt>
                <c:pt idx="9">
                  <c:v>0</c:v>
                </c:pt>
                <c:pt idx="10">
                  <c:v>0</c:v>
                </c:pt>
                <c:pt idx="11">
                  <c:v>0</c:v>
                </c:pt>
                <c:pt idx="12">
                  <c:v>0</c:v>
                </c:pt>
                <c:pt idx="13">
                  <c:v>-4.14765657403567E-2</c:v>
                </c:pt>
                <c:pt idx="14">
                  <c:v>4.1493775933609998E-2</c:v>
                </c:pt>
                <c:pt idx="15">
                  <c:v>0</c:v>
                </c:pt>
                <c:pt idx="16">
                  <c:v>-4.14765657403567E-2</c:v>
                </c:pt>
                <c:pt idx="17">
                  <c:v>0</c:v>
                </c:pt>
                <c:pt idx="18">
                  <c:v>8.29875518672199E-2</c:v>
                </c:pt>
                <c:pt idx="19">
                  <c:v>0</c:v>
                </c:pt>
                <c:pt idx="20">
                  <c:v>0</c:v>
                </c:pt>
                <c:pt idx="21">
                  <c:v>0</c:v>
                </c:pt>
                <c:pt idx="22">
                  <c:v>0</c:v>
                </c:pt>
                <c:pt idx="23">
                  <c:v>0</c:v>
                </c:pt>
                <c:pt idx="24">
                  <c:v>4.1459369817578799E-2</c:v>
                </c:pt>
                <c:pt idx="25">
                  <c:v>0</c:v>
                </c:pt>
                <c:pt idx="26">
                  <c:v>0</c:v>
                </c:pt>
                <c:pt idx="27">
                  <c:v>8.2884376295068396E-2</c:v>
                </c:pt>
                <c:pt idx="28">
                  <c:v>4.1407867494824002E-2</c:v>
                </c:pt>
                <c:pt idx="29">
                  <c:v>4.1390728476821202E-2</c:v>
                </c:pt>
                <c:pt idx="30">
                  <c:v>0</c:v>
                </c:pt>
              </c:numCache>
            </c:numRef>
          </c:val>
          <c:smooth val="0"/>
          <c:extLst>
            <c:ext xmlns:c16="http://schemas.microsoft.com/office/drawing/2014/chart" uri="{C3380CC4-5D6E-409C-BE32-E72D297353CC}">
              <c16:uniqueId val="{00000007-935D-40A3-93A6-DE29BDCAF8A7}"/>
            </c:ext>
          </c:extLst>
        </c:ser>
        <c:dLbls>
          <c:showLegendKey val="0"/>
          <c:showVal val="0"/>
          <c:showCatName val="0"/>
          <c:showSerName val="0"/>
          <c:showPercent val="0"/>
          <c:showBubbleSize val="0"/>
        </c:dLbls>
        <c:smooth val="0"/>
        <c:axId val="431358840"/>
        <c:axId val="431355232"/>
      </c:lineChart>
      <c:dateAx>
        <c:axId val="431358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355232"/>
        <c:crosses val="autoZero"/>
        <c:auto val="1"/>
        <c:lblOffset val="100"/>
        <c:baseTimeUnit val="days"/>
      </c:dateAx>
      <c:valAx>
        <c:axId val="431355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358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Specialized Bicycles</c:v>
                </c:pt>
              </c:strCache>
            </c:strRef>
          </c:tx>
          <c:spPr>
            <a:ln w="28575" cap="rnd">
              <a:solidFill>
                <a:schemeClr val="accent1"/>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Sheet1!$B$2:$B$32</c:f>
              <c:numCache>
                <c:formatCode>General</c:formatCode>
                <c:ptCount val="31"/>
                <c:pt idx="0">
                  <c:v>0</c:v>
                </c:pt>
                <c:pt idx="1">
                  <c:v>1</c:v>
                </c:pt>
                <c:pt idx="2">
                  <c:v>1</c:v>
                </c:pt>
                <c:pt idx="3">
                  <c:v>0</c:v>
                </c:pt>
                <c:pt idx="4">
                  <c:v>0</c:v>
                </c:pt>
                <c:pt idx="5">
                  <c:v>1</c:v>
                </c:pt>
                <c:pt idx="6">
                  <c:v>1</c:v>
                </c:pt>
                <c:pt idx="7">
                  <c:v>0</c:v>
                </c:pt>
                <c:pt idx="8">
                  <c:v>1</c:v>
                </c:pt>
                <c:pt idx="9">
                  <c:v>1</c:v>
                </c:pt>
                <c:pt idx="10">
                  <c:v>0</c:v>
                </c:pt>
                <c:pt idx="11">
                  <c:v>0</c:v>
                </c:pt>
                <c:pt idx="12">
                  <c:v>1</c:v>
                </c:pt>
                <c:pt idx="13">
                  <c:v>1</c:v>
                </c:pt>
                <c:pt idx="14">
                  <c:v>0</c:v>
                </c:pt>
                <c:pt idx="15">
                  <c:v>1</c:v>
                </c:pt>
                <c:pt idx="16">
                  <c:v>1</c:v>
                </c:pt>
                <c:pt idx="17">
                  <c:v>0</c:v>
                </c:pt>
                <c:pt idx="18">
                  <c:v>0</c:v>
                </c:pt>
                <c:pt idx="19">
                  <c:v>1</c:v>
                </c:pt>
                <c:pt idx="20">
                  <c:v>0</c:v>
                </c:pt>
                <c:pt idx="21">
                  <c:v>1</c:v>
                </c:pt>
                <c:pt idx="22">
                  <c:v>1</c:v>
                </c:pt>
                <c:pt idx="23">
                  <c:v>1</c:v>
                </c:pt>
                <c:pt idx="24">
                  <c:v>0</c:v>
                </c:pt>
                <c:pt idx="25">
                  <c:v>0</c:v>
                </c:pt>
                <c:pt idx="26">
                  <c:v>1</c:v>
                </c:pt>
                <c:pt idx="27">
                  <c:v>1</c:v>
                </c:pt>
                <c:pt idx="28">
                  <c:v>0</c:v>
                </c:pt>
                <c:pt idx="29">
                  <c:v>1</c:v>
                </c:pt>
                <c:pt idx="30">
                  <c:v>1</c:v>
                </c:pt>
              </c:numCache>
            </c:numRef>
          </c:val>
          <c:smooth val="0"/>
          <c:extLst>
            <c:ext xmlns:c16="http://schemas.microsoft.com/office/drawing/2014/chart" uri="{C3380CC4-5D6E-409C-BE32-E72D297353CC}">
              <c16:uniqueId val="{00000000-58BF-4F64-8796-945DCCA15018}"/>
            </c:ext>
          </c:extLst>
        </c:ser>
        <c:ser>
          <c:idx val="1"/>
          <c:order val="1"/>
          <c:tx>
            <c:strRef>
              <c:f>Sheet1!$C$1</c:f>
              <c:strCache>
                <c:ptCount val="1"/>
                <c:pt idx="0">
                  <c:v>Scott Sports Argentina</c:v>
                </c:pt>
              </c:strCache>
            </c:strRef>
          </c:tx>
          <c:spPr>
            <a:ln w="28575" cap="rnd">
              <a:solidFill>
                <a:schemeClr val="accent2"/>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Sheet1!$C$2:$C$32</c:f>
              <c:numCache>
                <c:formatCode>General</c:formatCode>
                <c:ptCount val="31"/>
                <c:pt idx="0">
                  <c:v>0</c:v>
                </c:pt>
                <c:pt idx="1">
                  <c:v>1</c:v>
                </c:pt>
                <c:pt idx="2">
                  <c:v>1</c:v>
                </c:pt>
                <c:pt idx="3">
                  <c:v>0</c:v>
                </c:pt>
                <c:pt idx="4">
                  <c:v>1</c:v>
                </c:pt>
                <c:pt idx="5">
                  <c:v>0</c:v>
                </c:pt>
                <c:pt idx="6">
                  <c:v>0</c:v>
                </c:pt>
                <c:pt idx="7">
                  <c:v>1</c:v>
                </c:pt>
                <c:pt idx="8">
                  <c:v>0</c:v>
                </c:pt>
                <c:pt idx="9">
                  <c:v>1</c:v>
                </c:pt>
                <c:pt idx="10">
                  <c:v>1</c:v>
                </c:pt>
                <c:pt idx="11">
                  <c:v>1</c:v>
                </c:pt>
                <c:pt idx="12">
                  <c:v>0</c:v>
                </c:pt>
                <c:pt idx="13">
                  <c:v>1</c:v>
                </c:pt>
                <c:pt idx="14">
                  <c:v>1</c:v>
                </c:pt>
                <c:pt idx="15">
                  <c:v>1</c:v>
                </c:pt>
                <c:pt idx="16">
                  <c:v>1</c:v>
                </c:pt>
                <c:pt idx="17">
                  <c:v>1</c:v>
                </c:pt>
                <c:pt idx="18">
                  <c:v>0</c:v>
                </c:pt>
                <c:pt idx="19">
                  <c:v>1</c:v>
                </c:pt>
                <c:pt idx="20">
                  <c:v>1</c:v>
                </c:pt>
                <c:pt idx="21">
                  <c:v>1</c:v>
                </c:pt>
                <c:pt idx="22">
                  <c:v>1</c:v>
                </c:pt>
                <c:pt idx="23">
                  <c:v>1</c:v>
                </c:pt>
                <c:pt idx="24">
                  <c:v>1</c:v>
                </c:pt>
                <c:pt idx="25">
                  <c:v>1</c:v>
                </c:pt>
                <c:pt idx="26">
                  <c:v>1</c:v>
                </c:pt>
                <c:pt idx="27">
                  <c:v>1</c:v>
                </c:pt>
                <c:pt idx="28">
                  <c:v>1</c:v>
                </c:pt>
                <c:pt idx="29">
                  <c:v>1</c:v>
                </c:pt>
                <c:pt idx="30">
                  <c:v>1</c:v>
                </c:pt>
              </c:numCache>
            </c:numRef>
          </c:val>
          <c:smooth val="0"/>
          <c:extLst>
            <c:ext xmlns:c16="http://schemas.microsoft.com/office/drawing/2014/chart" uri="{C3380CC4-5D6E-409C-BE32-E72D297353CC}">
              <c16:uniqueId val="{00000001-58BF-4F64-8796-945DCCA15018}"/>
            </c:ext>
          </c:extLst>
        </c:ser>
        <c:ser>
          <c:idx val="2"/>
          <c:order val="2"/>
          <c:tx>
            <c:strRef>
              <c:f>Sheet1!$D$1</c:f>
              <c:strCache>
                <c:ptCount val="1"/>
                <c:pt idx="0">
                  <c:v>Giant Bicycles Argentina</c:v>
                </c:pt>
              </c:strCache>
            </c:strRef>
          </c:tx>
          <c:spPr>
            <a:ln w="28575" cap="rnd">
              <a:solidFill>
                <a:schemeClr val="accent3"/>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Sheet1!$D$2:$D$32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58BF-4F64-8796-945DCCA15018}"/>
            </c:ext>
          </c:extLst>
        </c:ser>
        <c:ser>
          <c:idx val="3"/>
          <c:order val="3"/>
          <c:tx>
            <c:strRef>
              <c:f>Sheet1!$E$1</c:f>
              <c:strCache>
                <c:ptCount val="1"/>
                <c:pt idx="0">
                  <c:v>Orbea Argentina</c:v>
                </c:pt>
              </c:strCache>
            </c:strRef>
          </c:tx>
          <c:spPr>
            <a:ln w="28575" cap="rnd">
              <a:solidFill>
                <a:schemeClr val="accent4"/>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Sheet1!$E$2:$E$32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3-58BF-4F64-8796-945DCCA15018}"/>
            </c:ext>
          </c:extLst>
        </c:ser>
        <c:ser>
          <c:idx val="4"/>
          <c:order val="4"/>
          <c:tx>
            <c:strRef>
              <c:f>Sheet1!$F$1</c:f>
              <c:strCache>
                <c:ptCount val="1"/>
                <c:pt idx="0">
                  <c:v>Cannondale Argentina</c:v>
                </c:pt>
              </c:strCache>
            </c:strRef>
          </c:tx>
          <c:spPr>
            <a:ln w="28575" cap="rnd">
              <a:solidFill>
                <a:schemeClr val="accent5"/>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Sheet1!$F$2:$F$32</c:f>
              <c:numCache>
                <c:formatCode>General</c:formatCode>
                <c:ptCount val="31"/>
                <c:pt idx="0">
                  <c:v>0</c:v>
                </c:pt>
                <c:pt idx="1">
                  <c:v>0</c:v>
                </c:pt>
                <c:pt idx="2">
                  <c:v>0</c:v>
                </c:pt>
                <c:pt idx="3">
                  <c:v>0</c:v>
                </c:pt>
                <c:pt idx="4">
                  <c:v>1</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4-58BF-4F64-8796-945DCCA15018}"/>
            </c:ext>
          </c:extLst>
        </c:ser>
        <c:ser>
          <c:idx val="5"/>
          <c:order val="5"/>
          <c:tx>
            <c:strRef>
              <c:f>Sheet1!$G$1</c:f>
              <c:strCache>
                <c:ptCount val="1"/>
                <c:pt idx="0">
                  <c:v>Merida Bikes Argentina</c:v>
                </c:pt>
              </c:strCache>
            </c:strRef>
          </c:tx>
          <c:spPr>
            <a:ln w="28575" cap="rnd">
              <a:solidFill>
                <a:schemeClr val="accent6"/>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Sheet1!$G$2:$G$32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c:v>
                </c:pt>
                <c:pt idx="16">
                  <c:v>1</c:v>
                </c:pt>
                <c:pt idx="17">
                  <c:v>0</c:v>
                </c:pt>
                <c:pt idx="18">
                  <c:v>1</c:v>
                </c:pt>
                <c:pt idx="19">
                  <c:v>1</c:v>
                </c:pt>
                <c:pt idx="20">
                  <c:v>0</c:v>
                </c:pt>
                <c:pt idx="21">
                  <c:v>0</c:v>
                </c:pt>
                <c:pt idx="22">
                  <c:v>1</c:v>
                </c:pt>
                <c:pt idx="23">
                  <c:v>0</c:v>
                </c:pt>
                <c:pt idx="24">
                  <c:v>1</c:v>
                </c:pt>
                <c:pt idx="25">
                  <c:v>0</c:v>
                </c:pt>
                <c:pt idx="26">
                  <c:v>1</c:v>
                </c:pt>
                <c:pt idx="27">
                  <c:v>0</c:v>
                </c:pt>
                <c:pt idx="28">
                  <c:v>1</c:v>
                </c:pt>
                <c:pt idx="29">
                  <c:v>0</c:v>
                </c:pt>
                <c:pt idx="30">
                  <c:v>0</c:v>
                </c:pt>
              </c:numCache>
            </c:numRef>
          </c:val>
          <c:smooth val="0"/>
          <c:extLst>
            <c:ext xmlns:c16="http://schemas.microsoft.com/office/drawing/2014/chart" uri="{C3380CC4-5D6E-409C-BE32-E72D297353CC}">
              <c16:uniqueId val="{00000005-58BF-4F64-8796-945DCCA15018}"/>
            </c:ext>
          </c:extLst>
        </c:ser>
        <c:ser>
          <c:idx val="6"/>
          <c:order val="6"/>
          <c:tx>
            <c:strRef>
              <c:f>Sheet1!$H$1</c:f>
              <c:strCache>
                <c:ptCount val="1"/>
                <c:pt idx="0">
                  <c:v>Trek Bicycle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Sheet1!$H$2:$H$32</c:f>
              <c:numCache>
                <c:formatCode>General</c:formatCode>
                <c:ptCount val="31"/>
                <c:pt idx="0">
                  <c:v>1</c:v>
                </c:pt>
                <c:pt idx="1">
                  <c:v>0</c:v>
                </c:pt>
                <c:pt idx="2">
                  <c:v>0</c:v>
                </c:pt>
                <c:pt idx="3">
                  <c:v>1</c:v>
                </c:pt>
                <c:pt idx="4">
                  <c:v>1</c:v>
                </c:pt>
                <c:pt idx="5">
                  <c:v>0</c:v>
                </c:pt>
                <c:pt idx="6">
                  <c:v>0</c:v>
                </c:pt>
                <c:pt idx="7">
                  <c:v>1</c:v>
                </c:pt>
                <c:pt idx="8">
                  <c:v>1</c:v>
                </c:pt>
                <c:pt idx="9">
                  <c:v>0</c:v>
                </c:pt>
                <c:pt idx="10">
                  <c:v>1</c:v>
                </c:pt>
                <c:pt idx="11">
                  <c:v>0</c:v>
                </c:pt>
                <c:pt idx="12">
                  <c:v>1</c:v>
                </c:pt>
                <c:pt idx="13">
                  <c:v>1</c:v>
                </c:pt>
                <c:pt idx="14">
                  <c:v>1</c:v>
                </c:pt>
                <c:pt idx="15">
                  <c:v>1</c:v>
                </c:pt>
                <c:pt idx="16">
                  <c:v>1</c:v>
                </c:pt>
                <c:pt idx="17">
                  <c:v>0</c:v>
                </c:pt>
                <c:pt idx="18">
                  <c:v>1</c:v>
                </c:pt>
                <c:pt idx="19">
                  <c:v>0</c:v>
                </c:pt>
                <c:pt idx="20">
                  <c:v>0</c:v>
                </c:pt>
                <c:pt idx="21">
                  <c:v>1</c:v>
                </c:pt>
                <c:pt idx="22">
                  <c:v>0</c:v>
                </c:pt>
                <c:pt idx="23">
                  <c:v>1</c:v>
                </c:pt>
                <c:pt idx="24">
                  <c:v>0</c:v>
                </c:pt>
                <c:pt idx="25">
                  <c:v>0</c:v>
                </c:pt>
                <c:pt idx="26">
                  <c:v>1</c:v>
                </c:pt>
                <c:pt idx="27">
                  <c:v>1</c:v>
                </c:pt>
                <c:pt idx="28">
                  <c:v>0</c:v>
                </c:pt>
                <c:pt idx="29">
                  <c:v>2</c:v>
                </c:pt>
                <c:pt idx="30">
                  <c:v>0</c:v>
                </c:pt>
              </c:numCache>
            </c:numRef>
          </c:val>
          <c:smooth val="0"/>
          <c:extLst>
            <c:ext xmlns:c16="http://schemas.microsoft.com/office/drawing/2014/chart" uri="{C3380CC4-5D6E-409C-BE32-E72D297353CC}">
              <c16:uniqueId val="{00000006-58BF-4F64-8796-945DCCA15018}"/>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Sheet1!$I$2:$I$32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7-58BF-4F64-8796-945DCCA15018}"/>
            </c:ext>
          </c:extLst>
        </c:ser>
        <c:dLbls>
          <c:showLegendKey val="0"/>
          <c:showVal val="0"/>
          <c:showCatName val="0"/>
          <c:showSerName val="0"/>
          <c:showPercent val="0"/>
          <c:showBubbleSize val="0"/>
        </c:dLbls>
        <c:smooth val="0"/>
        <c:axId val="431354904"/>
        <c:axId val="431361136"/>
      </c:lineChart>
      <c:dateAx>
        <c:axId val="431354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361136"/>
        <c:crosses val="autoZero"/>
        <c:auto val="1"/>
        <c:lblOffset val="100"/>
        <c:baseTimeUnit val="days"/>
      </c:dateAx>
      <c:valAx>
        <c:axId val="431361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354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Specialized Bicycles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2</c:v>
                </c:pt>
                <c:pt idx="11">
                  <c:v>0</c:v>
                </c:pt>
                <c:pt idx="12">
                  <c:v>0</c:v>
                </c:pt>
                <c:pt idx="13">
                  <c:v>1</c:v>
                </c:pt>
                <c:pt idx="14">
                  <c:v>0</c:v>
                </c:pt>
                <c:pt idx="15">
                  <c:v>1</c:v>
                </c:pt>
                <c:pt idx="16">
                  <c:v>0</c:v>
                </c:pt>
                <c:pt idx="17">
                  <c:v>10</c:v>
                </c:pt>
                <c:pt idx="18">
                  <c:v>0</c:v>
                </c:pt>
                <c:pt idx="19">
                  <c:v>0</c:v>
                </c:pt>
                <c:pt idx="20">
                  <c:v>0</c:v>
                </c:pt>
                <c:pt idx="21">
                  <c:v>0</c:v>
                </c:pt>
                <c:pt idx="22">
                  <c:v>4</c:v>
                </c:pt>
                <c:pt idx="23">
                  <c:v>0</c:v>
                </c:pt>
              </c:numCache>
            </c:numRef>
          </c:val>
          <c:smooth val="0"/>
          <c:extLst>
            <c:ext xmlns:c16="http://schemas.microsoft.com/office/drawing/2014/chart" uri="{C3380CC4-5D6E-409C-BE32-E72D297353CC}">
              <c16:uniqueId val="{00000000-4CF4-490B-B885-F5B480789507}"/>
            </c:ext>
          </c:extLst>
        </c:ser>
        <c:ser>
          <c:idx val="1"/>
          <c:order val="1"/>
          <c:tx>
            <c:strRef>
              <c:f>Sheet1!$C$1</c:f>
              <c:strCache>
                <c:ptCount val="1"/>
                <c:pt idx="0">
                  <c:v>Scott Sports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2</c:v>
                </c:pt>
                <c:pt idx="13">
                  <c:v>0</c:v>
                </c:pt>
                <c:pt idx="14">
                  <c:v>0</c:v>
                </c:pt>
                <c:pt idx="15">
                  <c:v>0</c:v>
                </c:pt>
                <c:pt idx="16">
                  <c:v>1</c:v>
                </c:pt>
                <c:pt idx="17">
                  <c:v>3</c:v>
                </c:pt>
                <c:pt idx="18">
                  <c:v>3</c:v>
                </c:pt>
                <c:pt idx="19">
                  <c:v>4</c:v>
                </c:pt>
                <c:pt idx="20">
                  <c:v>5</c:v>
                </c:pt>
                <c:pt idx="21">
                  <c:v>2</c:v>
                </c:pt>
                <c:pt idx="22">
                  <c:v>3</c:v>
                </c:pt>
                <c:pt idx="23">
                  <c:v>0</c:v>
                </c:pt>
              </c:numCache>
            </c:numRef>
          </c:val>
          <c:smooth val="0"/>
          <c:extLst>
            <c:ext xmlns:c16="http://schemas.microsoft.com/office/drawing/2014/chart" uri="{C3380CC4-5D6E-409C-BE32-E72D297353CC}">
              <c16:uniqueId val="{00000001-4CF4-490B-B885-F5B480789507}"/>
            </c:ext>
          </c:extLst>
        </c:ser>
        <c:ser>
          <c:idx val="2"/>
          <c:order val="2"/>
          <c:tx>
            <c:strRef>
              <c:f>Sheet1!$D$1</c:f>
              <c:strCache>
                <c:ptCount val="1"/>
                <c:pt idx="0">
                  <c:v>Giant Bicycles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4CF4-490B-B885-F5B480789507}"/>
            </c:ext>
          </c:extLst>
        </c:ser>
        <c:ser>
          <c:idx val="3"/>
          <c:order val="3"/>
          <c:tx>
            <c:strRef>
              <c:f>Sheet1!$E$1</c:f>
              <c:strCache>
                <c:ptCount val="1"/>
                <c:pt idx="0">
                  <c:v>Orbea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4CF4-490B-B885-F5B480789507}"/>
            </c:ext>
          </c:extLst>
        </c:ser>
        <c:ser>
          <c:idx val="4"/>
          <c:order val="4"/>
          <c:tx>
            <c:strRef>
              <c:f>Sheet1!$F$1</c:f>
              <c:strCache>
                <c:ptCount val="1"/>
                <c:pt idx="0">
                  <c:v>Cannondale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4CF4-490B-B885-F5B480789507}"/>
            </c:ext>
          </c:extLst>
        </c:ser>
        <c:ser>
          <c:idx val="5"/>
          <c:order val="5"/>
          <c:tx>
            <c:strRef>
              <c:f>Sheet1!$G$1</c:f>
              <c:strCache>
                <c:ptCount val="1"/>
                <c:pt idx="0">
                  <c:v>Merida Bikes 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2</c:v>
                </c:pt>
                <c:pt idx="1">
                  <c:v>0</c:v>
                </c:pt>
                <c:pt idx="2">
                  <c:v>0</c:v>
                </c:pt>
                <c:pt idx="3">
                  <c:v>0</c:v>
                </c:pt>
                <c:pt idx="4">
                  <c:v>0</c:v>
                </c:pt>
                <c:pt idx="5">
                  <c:v>0</c:v>
                </c:pt>
                <c:pt idx="6">
                  <c:v>0</c:v>
                </c:pt>
                <c:pt idx="7">
                  <c:v>0</c:v>
                </c:pt>
                <c:pt idx="8">
                  <c:v>0</c:v>
                </c:pt>
                <c:pt idx="9">
                  <c:v>0</c:v>
                </c:pt>
                <c:pt idx="10">
                  <c:v>0</c:v>
                </c:pt>
                <c:pt idx="11">
                  <c:v>1</c:v>
                </c:pt>
                <c:pt idx="12">
                  <c:v>0</c:v>
                </c:pt>
                <c:pt idx="13">
                  <c:v>0</c:v>
                </c:pt>
                <c:pt idx="14">
                  <c:v>0</c:v>
                </c:pt>
                <c:pt idx="15">
                  <c:v>0</c:v>
                </c:pt>
                <c:pt idx="16">
                  <c:v>0</c:v>
                </c:pt>
                <c:pt idx="17">
                  <c:v>0</c:v>
                </c:pt>
                <c:pt idx="18">
                  <c:v>1</c:v>
                </c:pt>
                <c:pt idx="19">
                  <c:v>0</c:v>
                </c:pt>
                <c:pt idx="20">
                  <c:v>0</c:v>
                </c:pt>
                <c:pt idx="21">
                  <c:v>4</c:v>
                </c:pt>
                <c:pt idx="22">
                  <c:v>0</c:v>
                </c:pt>
                <c:pt idx="23">
                  <c:v>0</c:v>
                </c:pt>
              </c:numCache>
            </c:numRef>
          </c:val>
          <c:smooth val="0"/>
          <c:extLst>
            <c:ext xmlns:c16="http://schemas.microsoft.com/office/drawing/2014/chart" uri="{C3380CC4-5D6E-409C-BE32-E72D297353CC}">
              <c16:uniqueId val="{00000005-4CF4-490B-B885-F5B480789507}"/>
            </c:ext>
          </c:extLst>
        </c:ser>
        <c:ser>
          <c:idx val="6"/>
          <c:order val="6"/>
          <c:tx>
            <c:strRef>
              <c:f>Sheet1!$H$1</c:f>
              <c:strCache>
                <c:ptCount val="1"/>
                <c:pt idx="0">
                  <c:v>Trek Bicycle 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1</c:v>
                </c:pt>
                <c:pt idx="12">
                  <c:v>0</c:v>
                </c:pt>
                <c:pt idx="13">
                  <c:v>1</c:v>
                </c:pt>
                <c:pt idx="14">
                  <c:v>1</c:v>
                </c:pt>
                <c:pt idx="15">
                  <c:v>1</c:v>
                </c:pt>
                <c:pt idx="16">
                  <c:v>2</c:v>
                </c:pt>
                <c:pt idx="17">
                  <c:v>2</c:v>
                </c:pt>
                <c:pt idx="18">
                  <c:v>1</c:v>
                </c:pt>
                <c:pt idx="19">
                  <c:v>3</c:v>
                </c:pt>
                <c:pt idx="20">
                  <c:v>2</c:v>
                </c:pt>
                <c:pt idx="21">
                  <c:v>3</c:v>
                </c:pt>
                <c:pt idx="22">
                  <c:v>0</c:v>
                </c:pt>
                <c:pt idx="23">
                  <c:v>0</c:v>
                </c:pt>
              </c:numCache>
            </c:numRef>
          </c:val>
          <c:smooth val="0"/>
          <c:extLst>
            <c:ext xmlns:c16="http://schemas.microsoft.com/office/drawing/2014/chart" uri="{C3380CC4-5D6E-409C-BE32-E72D297353CC}">
              <c16:uniqueId val="{00000006-4CF4-490B-B885-F5B480789507}"/>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7-4CF4-490B-B885-F5B480789507}"/>
            </c:ext>
          </c:extLst>
        </c:ser>
        <c:dLbls>
          <c:showLegendKey val="0"/>
          <c:showVal val="0"/>
          <c:showCatName val="0"/>
          <c:showSerName val="0"/>
          <c:showPercent val="0"/>
          <c:showBubbleSize val="0"/>
        </c:dLbls>
        <c:smooth val="0"/>
        <c:axId val="431368024"/>
        <c:axId val="431366056"/>
      </c:lineChart>
      <c:catAx>
        <c:axId val="431368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366056"/>
        <c:crosses val="autoZero"/>
        <c:auto val="1"/>
        <c:lblAlgn val="ctr"/>
        <c:lblOffset val="100"/>
        <c:noMultiLvlLbl val="0"/>
      </c:catAx>
      <c:valAx>
        <c:axId val="431366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368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Specialized Bicycles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3</c:v>
                </c:pt>
                <c:pt idx="2">
                  <c:v>1</c:v>
                </c:pt>
                <c:pt idx="3">
                  <c:v>5</c:v>
                </c:pt>
                <c:pt idx="4">
                  <c:v>5</c:v>
                </c:pt>
                <c:pt idx="5">
                  <c:v>0</c:v>
                </c:pt>
                <c:pt idx="6">
                  <c:v>0</c:v>
                </c:pt>
              </c:numCache>
            </c:numRef>
          </c:val>
          <c:extLst>
            <c:ext xmlns:c16="http://schemas.microsoft.com/office/drawing/2014/chart" uri="{C3380CC4-5D6E-409C-BE32-E72D297353CC}">
              <c16:uniqueId val="{00000000-78EB-4500-926B-F82BDAFC9A74}"/>
            </c:ext>
          </c:extLst>
        </c:ser>
        <c:ser>
          <c:idx val="1"/>
          <c:order val="1"/>
          <c:tx>
            <c:strRef>
              <c:f>Sheet1!$C$1</c:f>
              <c:strCache>
                <c:ptCount val="1"/>
                <c:pt idx="0">
                  <c:v>Scott Sports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3</c:v>
                </c:pt>
                <c:pt idx="2">
                  <c:v>4</c:v>
                </c:pt>
                <c:pt idx="3">
                  <c:v>4</c:v>
                </c:pt>
                <c:pt idx="4">
                  <c:v>5</c:v>
                </c:pt>
                <c:pt idx="5">
                  <c:v>3</c:v>
                </c:pt>
                <c:pt idx="6">
                  <c:v>3</c:v>
                </c:pt>
              </c:numCache>
            </c:numRef>
          </c:val>
          <c:extLst>
            <c:ext xmlns:c16="http://schemas.microsoft.com/office/drawing/2014/chart" uri="{C3380CC4-5D6E-409C-BE32-E72D297353CC}">
              <c16:uniqueId val="{00000001-78EB-4500-926B-F82BDAFC9A74}"/>
            </c:ext>
          </c:extLst>
        </c:ser>
        <c:ser>
          <c:idx val="2"/>
          <c:order val="2"/>
          <c:tx>
            <c:strRef>
              <c:f>Sheet1!$D$1</c:f>
              <c:strCache>
                <c:ptCount val="1"/>
                <c:pt idx="0">
                  <c:v>Giant Bicycles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2-78EB-4500-926B-F82BDAFC9A74}"/>
            </c:ext>
          </c:extLst>
        </c:ser>
        <c:ser>
          <c:idx val="3"/>
          <c:order val="3"/>
          <c:tx>
            <c:strRef>
              <c:f>Sheet1!$E$1</c:f>
              <c:strCache>
                <c:ptCount val="1"/>
                <c:pt idx="0">
                  <c:v>Orbea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3-78EB-4500-926B-F82BDAFC9A74}"/>
            </c:ext>
          </c:extLst>
        </c:ser>
        <c:ser>
          <c:idx val="4"/>
          <c:order val="4"/>
          <c:tx>
            <c:strRef>
              <c:f>Sheet1!$F$1</c:f>
              <c:strCache>
                <c:ptCount val="1"/>
                <c:pt idx="0">
                  <c:v>Cannondale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c:v>
                </c:pt>
                <c:pt idx="1">
                  <c:v>0</c:v>
                </c:pt>
                <c:pt idx="2">
                  <c:v>0</c:v>
                </c:pt>
                <c:pt idx="3">
                  <c:v>0</c:v>
                </c:pt>
                <c:pt idx="4">
                  <c:v>0</c:v>
                </c:pt>
                <c:pt idx="5">
                  <c:v>0</c:v>
                </c:pt>
                <c:pt idx="6">
                  <c:v>1</c:v>
                </c:pt>
              </c:numCache>
            </c:numRef>
          </c:val>
          <c:extLst>
            <c:ext xmlns:c16="http://schemas.microsoft.com/office/drawing/2014/chart" uri="{C3380CC4-5D6E-409C-BE32-E72D297353CC}">
              <c16:uniqueId val="{00000004-78EB-4500-926B-F82BDAFC9A74}"/>
            </c:ext>
          </c:extLst>
        </c:ser>
        <c:ser>
          <c:idx val="5"/>
          <c:order val="5"/>
          <c:tx>
            <c:strRef>
              <c:f>Sheet1!$G$1</c:f>
              <c:strCache>
                <c:ptCount val="1"/>
                <c:pt idx="0">
                  <c:v>Merida Bikes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2</c:v>
                </c:pt>
                <c:pt idx="1">
                  <c:v>0</c:v>
                </c:pt>
                <c:pt idx="2">
                  <c:v>1</c:v>
                </c:pt>
                <c:pt idx="3">
                  <c:v>2</c:v>
                </c:pt>
                <c:pt idx="4">
                  <c:v>1</c:v>
                </c:pt>
                <c:pt idx="5">
                  <c:v>1</c:v>
                </c:pt>
                <c:pt idx="6">
                  <c:v>1</c:v>
                </c:pt>
              </c:numCache>
            </c:numRef>
          </c:val>
          <c:extLst>
            <c:ext xmlns:c16="http://schemas.microsoft.com/office/drawing/2014/chart" uri="{C3380CC4-5D6E-409C-BE32-E72D297353CC}">
              <c16:uniqueId val="{00000005-78EB-4500-926B-F82BDAFC9A74}"/>
            </c:ext>
          </c:extLst>
        </c:ser>
        <c:ser>
          <c:idx val="6"/>
          <c:order val="6"/>
          <c:tx>
            <c:strRef>
              <c:f>Sheet1!$H$1</c:f>
              <c:strCache>
                <c:ptCount val="1"/>
                <c:pt idx="0">
                  <c:v>Trek Bicycle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2</c:v>
                </c:pt>
                <c:pt idx="1">
                  <c:v>2</c:v>
                </c:pt>
                <c:pt idx="2">
                  <c:v>4</c:v>
                </c:pt>
                <c:pt idx="3">
                  <c:v>4</c:v>
                </c:pt>
                <c:pt idx="4">
                  <c:v>2</c:v>
                </c:pt>
                <c:pt idx="5">
                  <c:v>2</c:v>
                </c:pt>
                <c:pt idx="6">
                  <c:v>2</c:v>
                </c:pt>
              </c:numCache>
            </c:numRef>
          </c:val>
          <c:extLst>
            <c:ext xmlns:c16="http://schemas.microsoft.com/office/drawing/2014/chart" uri="{C3380CC4-5D6E-409C-BE32-E72D297353CC}">
              <c16:uniqueId val="{00000006-78EB-4500-926B-F82BDAFC9A74}"/>
            </c:ext>
          </c:extLst>
        </c:ser>
        <c:ser>
          <c:idx val="7"/>
          <c:order val="7"/>
          <c:tx>
            <c:strRef>
              <c:f>Sheet1!$I$1</c:f>
              <c:strCache>
                <c:ptCount val="1"/>
                <c:pt idx="0">
                  <c:v>Cervelo 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7-78EB-4500-926B-F82BDAFC9A74}"/>
            </c:ext>
          </c:extLst>
        </c:ser>
        <c:dLbls>
          <c:showLegendKey val="0"/>
          <c:showVal val="0"/>
          <c:showCatName val="0"/>
          <c:showSerName val="0"/>
          <c:showPercent val="0"/>
          <c:showBubbleSize val="0"/>
        </c:dLbls>
        <c:gapWidth val="219"/>
        <c:overlap val="-27"/>
        <c:axId val="431369336"/>
        <c:axId val="431367040"/>
      </c:barChart>
      <c:catAx>
        <c:axId val="431369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367040"/>
        <c:crosses val="autoZero"/>
        <c:auto val="1"/>
        <c:lblAlgn val="ctr"/>
        <c:lblOffset val="100"/>
        <c:noMultiLvlLbl val="0"/>
      </c:catAx>
      <c:valAx>
        <c:axId val="431367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369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Sheet1!$A$2:$A$9</c:f>
              <c:strCache>
                <c:ptCount val="8"/>
                <c:pt idx="0">
                  <c:v>Specialized Bicycles</c:v>
                </c:pt>
                <c:pt idx="1">
                  <c:v>Scott Sports Argentina</c:v>
                </c:pt>
                <c:pt idx="2">
                  <c:v>Giant Bicycles Argentina</c:v>
                </c:pt>
                <c:pt idx="3">
                  <c:v>Orbea Argentina</c:v>
                </c:pt>
                <c:pt idx="4">
                  <c:v>Cannondale Argentina</c:v>
                </c:pt>
                <c:pt idx="5">
                  <c:v>Merida Bikes Argentina</c:v>
                </c:pt>
                <c:pt idx="6">
                  <c:v>Trek Bicycle Argentina</c:v>
                </c:pt>
                <c:pt idx="7">
                  <c:v>Cervelo Argentina</c:v>
                </c:pt>
              </c:strCache>
            </c:strRef>
          </c:cat>
          <c:val>
            <c:numRef>
              <c:f>Sheet1!$B$2:$B$9</c:f>
              <c:numCache>
                <c:formatCode>General</c:formatCode>
                <c:ptCount val="8"/>
                <c:pt idx="0">
                  <c:v>235</c:v>
                </c:pt>
                <c:pt idx="1">
                  <c:v>840</c:v>
                </c:pt>
                <c:pt idx="2">
                  <c:v>0</c:v>
                </c:pt>
                <c:pt idx="3">
                  <c:v>0</c:v>
                </c:pt>
                <c:pt idx="4">
                  <c:v>0</c:v>
                </c:pt>
                <c:pt idx="5">
                  <c:v>30</c:v>
                </c:pt>
                <c:pt idx="6">
                  <c:v>664</c:v>
                </c:pt>
                <c:pt idx="7">
                  <c:v>0</c:v>
                </c:pt>
              </c:numCache>
            </c:numRef>
          </c:val>
          <c:extLst>
            <c:ext xmlns:c16="http://schemas.microsoft.com/office/drawing/2014/chart" uri="{C3380CC4-5D6E-409C-BE32-E72D297353CC}">
              <c16:uniqueId val="{00000000-7124-48CC-80CA-76406D211F21}"/>
            </c:ext>
          </c:extLst>
        </c:ser>
        <c:ser>
          <c:idx val="1"/>
          <c:order val="1"/>
          <c:tx>
            <c:strRef>
              <c:f>Sheet1!$C$1</c:f>
              <c:strCache>
                <c:ptCount val="1"/>
                <c:pt idx="0">
                  <c:v>Love</c:v>
                </c:pt>
              </c:strCache>
            </c:strRef>
          </c:tx>
          <c:spPr>
            <a:solidFill>
              <a:schemeClr val="accent2"/>
            </a:solidFill>
            <a:ln>
              <a:noFill/>
            </a:ln>
            <a:effectLst/>
          </c:spPr>
          <c:invertIfNegative val="0"/>
          <c:cat>
            <c:strRef>
              <c:f>Sheet1!$A$2:$A$9</c:f>
              <c:strCache>
                <c:ptCount val="8"/>
                <c:pt idx="0">
                  <c:v>Specialized Bicycles</c:v>
                </c:pt>
                <c:pt idx="1">
                  <c:v>Scott Sports Argentina</c:v>
                </c:pt>
                <c:pt idx="2">
                  <c:v>Giant Bicycles Argentina</c:v>
                </c:pt>
                <c:pt idx="3">
                  <c:v>Orbea Argentina</c:v>
                </c:pt>
                <c:pt idx="4">
                  <c:v>Cannondale Argentina</c:v>
                </c:pt>
                <c:pt idx="5">
                  <c:v>Merida Bikes Argentina</c:v>
                </c:pt>
                <c:pt idx="6">
                  <c:v>Trek Bicycle Argentina</c:v>
                </c:pt>
                <c:pt idx="7">
                  <c:v>Cervelo Argentina</c:v>
                </c:pt>
              </c:strCache>
            </c:strRef>
          </c:cat>
          <c:val>
            <c:numRef>
              <c:f>Sheet1!$C$2:$C$9</c:f>
              <c:numCache>
                <c:formatCode>General</c:formatCode>
                <c:ptCount val="8"/>
                <c:pt idx="0">
                  <c:v>18</c:v>
                </c:pt>
                <c:pt idx="1">
                  <c:v>86</c:v>
                </c:pt>
                <c:pt idx="2">
                  <c:v>0</c:v>
                </c:pt>
                <c:pt idx="3">
                  <c:v>0</c:v>
                </c:pt>
                <c:pt idx="4">
                  <c:v>1</c:v>
                </c:pt>
                <c:pt idx="5">
                  <c:v>9</c:v>
                </c:pt>
                <c:pt idx="6">
                  <c:v>90</c:v>
                </c:pt>
                <c:pt idx="7">
                  <c:v>0</c:v>
                </c:pt>
              </c:numCache>
            </c:numRef>
          </c:val>
          <c:extLst>
            <c:ext xmlns:c16="http://schemas.microsoft.com/office/drawing/2014/chart" uri="{C3380CC4-5D6E-409C-BE32-E72D297353CC}">
              <c16:uniqueId val="{00000001-7124-48CC-80CA-76406D211F21}"/>
            </c:ext>
          </c:extLst>
        </c:ser>
        <c:ser>
          <c:idx val="2"/>
          <c:order val="2"/>
          <c:tx>
            <c:strRef>
              <c:f>Sheet1!$D$1</c:f>
              <c:strCache>
                <c:ptCount val="1"/>
                <c:pt idx="0">
                  <c:v>Haha</c:v>
                </c:pt>
              </c:strCache>
            </c:strRef>
          </c:tx>
          <c:spPr>
            <a:solidFill>
              <a:schemeClr val="accent3"/>
            </a:solidFill>
            <a:ln>
              <a:noFill/>
            </a:ln>
            <a:effectLst/>
          </c:spPr>
          <c:invertIfNegative val="0"/>
          <c:cat>
            <c:strRef>
              <c:f>Sheet1!$A$2:$A$9</c:f>
              <c:strCache>
                <c:ptCount val="8"/>
                <c:pt idx="0">
                  <c:v>Specialized Bicycles</c:v>
                </c:pt>
                <c:pt idx="1">
                  <c:v>Scott Sports Argentina</c:v>
                </c:pt>
                <c:pt idx="2">
                  <c:v>Giant Bicycles Argentina</c:v>
                </c:pt>
                <c:pt idx="3">
                  <c:v>Orbea Argentina</c:v>
                </c:pt>
                <c:pt idx="4">
                  <c:v>Cannondale Argentina</c:v>
                </c:pt>
                <c:pt idx="5">
                  <c:v>Merida Bikes Argentina</c:v>
                </c:pt>
                <c:pt idx="6">
                  <c:v>Trek Bicycle Argentina</c:v>
                </c:pt>
                <c:pt idx="7">
                  <c:v>Cervelo Argentina</c:v>
                </c:pt>
              </c:strCache>
            </c:strRef>
          </c:cat>
          <c:val>
            <c:numRef>
              <c:f>Sheet1!$D$2:$D$9</c:f>
              <c:numCache>
                <c:formatCode>General</c:formatCode>
                <c:ptCount val="8"/>
                <c:pt idx="0">
                  <c:v>1</c:v>
                </c:pt>
                <c:pt idx="1">
                  <c:v>0</c:v>
                </c:pt>
                <c:pt idx="2">
                  <c:v>0</c:v>
                </c:pt>
                <c:pt idx="3">
                  <c:v>0</c:v>
                </c:pt>
                <c:pt idx="4">
                  <c:v>0</c:v>
                </c:pt>
                <c:pt idx="5">
                  <c:v>0</c:v>
                </c:pt>
                <c:pt idx="6">
                  <c:v>0</c:v>
                </c:pt>
                <c:pt idx="7">
                  <c:v>0</c:v>
                </c:pt>
              </c:numCache>
            </c:numRef>
          </c:val>
          <c:extLst>
            <c:ext xmlns:c16="http://schemas.microsoft.com/office/drawing/2014/chart" uri="{C3380CC4-5D6E-409C-BE32-E72D297353CC}">
              <c16:uniqueId val="{00000002-7124-48CC-80CA-76406D211F21}"/>
            </c:ext>
          </c:extLst>
        </c:ser>
        <c:ser>
          <c:idx val="3"/>
          <c:order val="3"/>
          <c:tx>
            <c:strRef>
              <c:f>Sheet1!$E$1</c:f>
              <c:strCache>
                <c:ptCount val="1"/>
                <c:pt idx="0">
                  <c:v>Wow</c:v>
                </c:pt>
              </c:strCache>
            </c:strRef>
          </c:tx>
          <c:spPr>
            <a:solidFill>
              <a:schemeClr val="accent4"/>
            </a:solidFill>
            <a:ln>
              <a:noFill/>
            </a:ln>
            <a:effectLst/>
          </c:spPr>
          <c:invertIfNegative val="0"/>
          <c:cat>
            <c:strRef>
              <c:f>Sheet1!$A$2:$A$9</c:f>
              <c:strCache>
                <c:ptCount val="8"/>
                <c:pt idx="0">
                  <c:v>Specialized Bicycles</c:v>
                </c:pt>
                <c:pt idx="1">
                  <c:v>Scott Sports Argentina</c:v>
                </c:pt>
                <c:pt idx="2">
                  <c:v>Giant Bicycles Argentina</c:v>
                </c:pt>
                <c:pt idx="3">
                  <c:v>Orbea Argentina</c:v>
                </c:pt>
                <c:pt idx="4">
                  <c:v>Cannondale Argentina</c:v>
                </c:pt>
                <c:pt idx="5">
                  <c:v>Merida Bikes Argentina</c:v>
                </c:pt>
                <c:pt idx="6">
                  <c:v>Trek Bicycle Argentina</c:v>
                </c:pt>
                <c:pt idx="7">
                  <c:v>Cervelo Argentina</c:v>
                </c:pt>
              </c:strCache>
            </c:strRef>
          </c:cat>
          <c:val>
            <c:numRef>
              <c:f>Sheet1!$E$2:$E$9</c:f>
              <c:numCache>
                <c:formatCode>General</c:formatCode>
                <c:ptCount val="8"/>
                <c:pt idx="0">
                  <c:v>0</c:v>
                </c:pt>
                <c:pt idx="1">
                  <c:v>2</c:v>
                </c:pt>
                <c:pt idx="2">
                  <c:v>0</c:v>
                </c:pt>
                <c:pt idx="3">
                  <c:v>0</c:v>
                </c:pt>
                <c:pt idx="4">
                  <c:v>0</c:v>
                </c:pt>
                <c:pt idx="5">
                  <c:v>1</c:v>
                </c:pt>
                <c:pt idx="6">
                  <c:v>0</c:v>
                </c:pt>
                <c:pt idx="7">
                  <c:v>0</c:v>
                </c:pt>
              </c:numCache>
            </c:numRef>
          </c:val>
          <c:extLst>
            <c:ext xmlns:c16="http://schemas.microsoft.com/office/drawing/2014/chart" uri="{C3380CC4-5D6E-409C-BE32-E72D297353CC}">
              <c16:uniqueId val="{00000003-7124-48CC-80CA-76406D211F21}"/>
            </c:ext>
          </c:extLst>
        </c:ser>
        <c:ser>
          <c:idx val="4"/>
          <c:order val="4"/>
          <c:tx>
            <c:strRef>
              <c:f>Sheet1!$F$1</c:f>
              <c:strCache>
                <c:ptCount val="1"/>
                <c:pt idx="0">
                  <c:v>Sad</c:v>
                </c:pt>
              </c:strCache>
            </c:strRef>
          </c:tx>
          <c:spPr>
            <a:solidFill>
              <a:schemeClr val="accent5"/>
            </a:solidFill>
            <a:ln>
              <a:noFill/>
            </a:ln>
            <a:effectLst/>
          </c:spPr>
          <c:invertIfNegative val="0"/>
          <c:cat>
            <c:strRef>
              <c:f>Sheet1!$A$2:$A$9</c:f>
              <c:strCache>
                <c:ptCount val="8"/>
                <c:pt idx="0">
                  <c:v>Specialized Bicycles</c:v>
                </c:pt>
                <c:pt idx="1">
                  <c:v>Scott Sports Argentina</c:v>
                </c:pt>
                <c:pt idx="2">
                  <c:v>Giant Bicycles Argentina</c:v>
                </c:pt>
                <c:pt idx="3">
                  <c:v>Orbea Argentina</c:v>
                </c:pt>
                <c:pt idx="4">
                  <c:v>Cannondale Argentina</c:v>
                </c:pt>
                <c:pt idx="5">
                  <c:v>Merida Bikes Argentina</c:v>
                </c:pt>
                <c:pt idx="6">
                  <c:v>Trek Bicycle Argentina</c:v>
                </c:pt>
                <c:pt idx="7">
                  <c:v>Cervelo Argentina</c:v>
                </c:pt>
              </c:strCache>
            </c:strRef>
          </c:cat>
          <c:val>
            <c:numRef>
              <c:f>Sheet1!$F$2:$F$9</c:f>
              <c:numCache>
                <c:formatCode>General</c:formatCode>
                <c:ptCount val="8"/>
                <c:pt idx="0">
                  <c:v>0</c:v>
                </c:pt>
                <c:pt idx="1">
                  <c:v>6</c:v>
                </c:pt>
                <c:pt idx="2">
                  <c:v>0</c:v>
                </c:pt>
                <c:pt idx="3">
                  <c:v>0</c:v>
                </c:pt>
                <c:pt idx="4">
                  <c:v>0</c:v>
                </c:pt>
                <c:pt idx="5">
                  <c:v>0</c:v>
                </c:pt>
                <c:pt idx="6">
                  <c:v>0</c:v>
                </c:pt>
                <c:pt idx="7">
                  <c:v>0</c:v>
                </c:pt>
              </c:numCache>
            </c:numRef>
          </c:val>
          <c:extLst>
            <c:ext xmlns:c16="http://schemas.microsoft.com/office/drawing/2014/chart" uri="{C3380CC4-5D6E-409C-BE32-E72D297353CC}">
              <c16:uniqueId val="{00000004-7124-48CC-80CA-76406D211F21}"/>
            </c:ext>
          </c:extLst>
        </c:ser>
        <c:ser>
          <c:idx val="5"/>
          <c:order val="5"/>
          <c:tx>
            <c:strRef>
              <c:f>Sheet1!$G$1</c:f>
              <c:strCache>
                <c:ptCount val="1"/>
                <c:pt idx="0">
                  <c:v>Angry</c:v>
                </c:pt>
              </c:strCache>
            </c:strRef>
          </c:tx>
          <c:spPr>
            <a:solidFill>
              <a:schemeClr val="accent6"/>
            </a:solidFill>
            <a:ln>
              <a:noFill/>
            </a:ln>
            <a:effectLst/>
          </c:spPr>
          <c:invertIfNegative val="0"/>
          <c:cat>
            <c:strRef>
              <c:f>Sheet1!$A$2:$A$9</c:f>
              <c:strCache>
                <c:ptCount val="8"/>
                <c:pt idx="0">
                  <c:v>Specialized Bicycles</c:v>
                </c:pt>
                <c:pt idx="1">
                  <c:v>Scott Sports Argentina</c:v>
                </c:pt>
                <c:pt idx="2">
                  <c:v>Giant Bicycles Argentina</c:v>
                </c:pt>
                <c:pt idx="3">
                  <c:v>Orbea Argentina</c:v>
                </c:pt>
                <c:pt idx="4">
                  <c:v>Cannondale Argentina</c:v>
                </c:pt>
                <c:pt idx="5">
                  <c:v>Merida Bikes Argentina</c:v>
                </c:pt>
                <c:pt idx="6">
                  <c:v>Trek Bicycle Argentina</c:v>
                </c:pt>
                <c:pt idx="7">
                  <c:v>Cervelo Argentina</c:v>
                </c:pt>
              </c:strCache>
            </c:strRef>
          </c:cat>
          <c:val>
            <c:numRef>
              <c:f>Sheet1!$G$2:$G$9</c:f>
              <c:numCache>
                <c:formatCode>General</c:formatCode>
                <c:ptCount val="8"/>
                <c:pt idx="0">
                  <c:v>0</c:v>
                </c:pt>
                <c:pt idx="1">
                  <c:v>0</c:v>
                </c:pt>
                <c:pt idx="2">
                  <c:v>0</c:v>
                </c:pt>
                <c:pt idx="3">
                  <c:v>0</c:v>
                </c:pt>
                <c:pt idx="4">
                  <c:v>0</c:v>
                </c:pt>
                <c:pt idx="5">
                  <c:v>0</c:v>
                </c:pt>
                <c:pt idx="6">
                  <c:v>0</c:v>
                </c:pt>
                <c:pt idx="7">
                  <c:v>0</c:v>
                </c:pt>
              </c:numCache>
            </c:numRef>
          </c:val>
          <c:extLst>
            <c:ext xmlns:c16="http://schemas.microsoft.com/office/drawing/2014/chart" uri="{C3380CC4-5D6E-409C-BE32-E72D297353CC}">
              <c16:uniqueId val="{00000005-7124-48CC-80CA-76406D211F21}"/>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Sheet1!$A$2:$A$9</c:f>
              <c:strCache>
                <c:ptCount val="8"/>
                <c:pt idx="0">
                  <c:v>Specialized Bicycles</c:v>
                </c:pt>
                <c:pt idx="1">
                  <c:v>Scott Sports Argentina</c:v>
                </c:pt>
                <c:pt idx="2">
                  <c:v>Giant Bicycles Argentina</c:v>
                </c:pt>
                <c:pt idx="3">
                  <c:v>Orbea Argentina</c:v>
                </c:pt>
                <c:pt idx="4">
                  <c:v>Cannondale Argentina</c:v>
                </c:pt>
                <c:pt idx="5">
                  <c:v>Merida Bikes Argentina</c:v>
                </c:pt>
                <c:pt idx="6">
                  <c:v>Trek Bicycle Argentina</c:v>
                </c:pt>
                <c:pt idx="7">
                  <c:v>Cervelo Argentina</c:v>
                </c:pt>
              </c:strCache>
            </c:strRef>
          </c:cat>
          <c:val>
            <c:numRef>
              <c:f>Sheet1!$H$2:$H$9</c:f>
              <c:numCache>
                <c:formatCode>General</c:formatCode>
                <c:ptCount val="8"/>
                <c:pt idx="0">
                  <c:v>2</c:v>
                </c:pt>
                <c:pt idx="1">
                  <c:v>19</c:v>
                </c:pt>
                <c:pt idx="2">
                  <c:v>0</c:v>
                </c:pt>
                <c:pt idx="3">
                  <c:v>0</c:v>
                </c:pt>
                <c:pt idx="4">
                  <c:v>0</c:v>
                </c:pt>
                <c:pt idx="5">
                  <c:v>0</c:v>
                </c:pt>
                <c:pt idx="6">
                  <c:v>18</c:v>
                </c:pt>
                <c:pt idx="7">
                  <c:v>0</c:v>
                </c:pt>
              </c:numCache>
            </c:numRef>
          </c:val>
          <c:extLst>
            <c:ext xmlns:c16="http://schemas.microsoft.com/office/drawing/2014/chart" uri="{C3380CC4-5D6E-409C-BE32-E72D297353CC}">
              <c16:uniqueId val="{00000006-7124-48CC-80CA-76406D211F21}"/>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Sheet1!$A$2:$A$9</c:f>
              <c:strCache>
                <c:ptCount val="8"/>
                <c:pt idx="0">
                  <c:v>Specialized Bicycles</c:v>
                </c:pt>
                <c:pt idx="1">
                  <c:v>Scott Sports Argentina</c:v>
                </c:pt>
                <c:pt idx="2">
                  <c:v>Giant Bicycles Argentina</c:v>
                </c:pt>
                <c:pt idx="3">
                  <c:v>Orbea Argentina</c:v>
                </c:pt>
                <c:pt idx="4">
                  <c:v>Cannondale Argentina</c:v>
                </c:pt>
                <c:pt idx="5">
                  <c:v>Merida Bikes Argentina</c:v>
                </c:pt>
                <c:pt idx="6">
                  <c:v>Trek Bicycle Argentina</c:v>
                </c:pt>
                <c:pt idx="7">
                  <c:v>Cervelo Argentina</c:v>
                </c:pt>
              </c:strCache>
            </c:strRef>
          </c:cat>
          <c:val>
            <c:numRef>
              <c:f>Sheet1!$I$2:$I$9</c:f>
              <c:numCache>
                <c:formatCode>General</c:formatCode>
                <c:ptCount val="8"/>
                <c:pt idx="0">
                  <c:v>11</c:v>
                </c:pt>
                <c:pt idx="1">
                  <c:v>22</c:v>
                </c:pt>
                <c:pt idx="2">
                  <c:v>0</c:v>
                </c:pt>
                <c:pt idx="3">
                  <c:v>0</c:v>
                </c:pt>
                <c:pt idx="4">
                  <c:v>0</c:v>
                </c:pt>
                <c:pt idx="5">
                  <c:v>1</c:v>
                </c:pt>
                <c:pt idx="6">
                  <c:v>40</c:v>
                </c:pt>
                <c:pt idx="7">
                  <c:v>0</c:v>
                </c:pt>
              </c:numCache>
            </c:numRef>
          </c:val>
          <c:extLst>
            <c:ext xmlns:c16="http://schemas.microsoft.com/office/drawing/2014/chart" uri="{C3380CC4-5D6E-409C-BE32-E72D297353CC}">
              <c16:uniqueId val="{00000007-7124-48CC-80CA-76406D211F21}"/>
            </c:ext>
          </c:extLst>
        </c:ser>
        <c:dLbls>
          <c:showLegendKey val="0"/>
          <c:showVal val="0"/>
          <c:showCatName val="0"/>
          <c:showSerName val="0"/>
          <c:showPercent val="0"/>
          <c:showBubbleSize val="0"/>
        </c:dLbls>
        <c:gapWidth val="150"/>
        <c:overlap val="100"/>
        <c:axId val="431377208"/>
        <c:axId val="431378520"/>
      </c:barChart>
      <c:catAx>
        <c:axId val="431377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378520"/>
        <c:crosses val="autoZero"/>
        <c:auto val="1"/>
        <c:lblAlgn val="ctr"/>
        <c:lblOffset val="100"/>
        <c:noMultiLvlLbl val="0"/>
      </c:catAx>
      <c:valAx>
        <c:axId val="4313785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377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Sheet1!$A$2:$A$9</c:f>
              <c:strCache>
                <c:ptCount val="8"/>
                <c:pt idx="0">
                  <c:v>Specialized Bicycles</c:v>
                </c:pt>
                <c:pt idx="1">
                  <c:v>Scott Sports Argentina</c:v>
                </c:pt>
                <c:pt idx="2">
                  <c:v>Giant Bicycles Argentina</c:v>
                </c:pt>
                <c:pt idx="3">
                  <c:v>Orbea Argentina</c:v>
                </c:pt>
                <c:pt idx="4">
                  <c:v>Cannondale Argentina</c:v>
                </c:pt>
                <c:pt idx="5">
                  <c:v>Merida Bikes Argentina</c:v>
                </c:pt>
                <c:pt idx="6">
                  <c:v>Trek Bicycle Argentina</c:v>
                </c:pt>
                <c:pt idx="7">
                  <c:v>Cervelo Argentina</c:v>
                </c:pt>
              </c:strCache>
            </c:strRef>
          </c:cat>
          <c:val>
            <c:numRef>
              <c:f>Sheet1!$B$2:$B$9</c:f>
              <c:numCache>
                <c:formatCode>General</c:formatCode>
                <c:ptCount val="8"/>
                <c:pt idx="0">
                  <c:v>7</c:v>
                </c:pt>
                <c:pt idx="1">
                  <c:v>4</c:v>
                </c:pt>
                <c:pt idx="2">
                  <c:v>0</c:v>
                </c:pt>
                <c:pt idx="3">
                  <c:v>0</c:v>
                </c:pt>
                <c:pt idx="4">
                  <c:v>0</c:v>
                </c:pt>
                <c:pt idx="5">
                  <c:v>2</c:v>
                </c:pt>
                <c:pt idx="6">
                  <c:v>3</c:v>
                </c:pt>
                <c:pt idx="7">
                  <c:v>0</c:v>
                </c:pt>
              </c:numCache>
            </c:numRef>
          </c:val>
          <c:extLst>
            <c:ext xmlns:c16="http://schemas.microsoft.com/office/drawing/2014/chart" uri="{C3380CC4-5D6E-409C-BE32-E72D297353CC}">
              <c16:uniqueId val="{00000000-8FC6-47C2-B0FC-DEF840F92BDF}"/>
            </c:ext>
          </c:extLst>
        </c:ser>
        <c:ser>
          <c:idx val="1"/>
          <c:order val="1"/>
          <c:tx>
            <c:strRef>
              <c:f>Sheet1!$C$1</c:f>
              <c:strCache>
                <c:ptCount val="1"/>
                <c:pt idx="0">
                  <c:v>Photo</c:v>
                </c:pt>
              </c:strCache>
            </c:strRef>
          </c:tx>
          <c:spPr>
            <a:solidFill>
              <a:schemeClr val="accent2"/>
            </a:solidFill>
            <a:ln>
              <a:noFill/>
            </a:ln>
            <a:effectLst/>
          </c:spPr>
          <c:invertIfNegative val="0"/>
          <c:cat>
            <c:strRef>
              <c:f>Sheet1!$A$2:$A$9</c:f>
              <c:strCache>
                <c:ptCount val="8"/>
                <c:pt idx="0">
                  <c:v>Specialized Bicycles</c:v>
                </c:pt>
                <c:pt idx="1">
                  <c:v>Scott Sports Argentina</c:v>
                </c:pt>
                <c:pt idx="2">
                  <c:v>Giant Bicycles Argentina</c:v>
                </c:pt>
                <c:pt idx="3">
                  <c:v>Orbea Argentina</c:v>
                </c:pt>
                <c:pt idx="4">
                  <c:v>Cannondale Argentina</c:v>
                </c:pt>
                <c:pt idx="5">
                  <c:v>Merida Bikes Argentina</c:v>
                </c:pt>
                <c:pt idx="6">
                  <c:v>Trek Bicycle Argentina</c:v>
                </c:pt>
                <c:pt idx="7">
                  <c:v>Cervelo Argentina</c:v>
                </c:pt>
              </c:strCache>
            </c:strRef>
          </c:cat>
          <c:val>
            <c:numRef>
              <c:f>Sheet1!$C$2:$C$9</c:f>
              <c:numCache>
                <c:formatCode>General</c:formatCode>
                <c:ptCount val="8"/>
                <c:pt idx="0">
                  <c:v>11</c:v>
                </c:pt>
                <c:pt idx="1">
                  <c:v>15</c:v>
                </c:pt>
                <c:pt idx="2">
                  <c:v>0</c:v>
                </c:pt>
                <c:pt idx="3">
                  <c:v>0</c:v>
                </c:pt>
                <c:pt idx="4">
                  <c:v>1</c:v>
                </c:pt>
                <c:pt idx="5">
                  <c:v>5</c:v>
                </c:pt>
                <c:pt idx="6">
                  <c:v>13</c:v>
                </c:pt>
                <c:pt idx="7">
                  <c:v>0</c:v>
                </c:pt>
              </c:numCache>
            </c:numRef>
          </c:val>
          <c:extLst>
            <c:ext xmlns:c16="http://schemas.microsoft.com/office/drawing/2014/chart" uri="{C3380CC4-5D6E-409C-BE32-E72D297353CC}">
              <c16:uniqueId val="{00000001-8FC6-47C2-B0FC-DEF840F92BDF}"/>
            </c:ext>
          </c:extLst>
        </c:ser>
        <c:ser>
          <c:idx val="2"/>
          <c:order val="2"/>
          <c:tx>
            <c:strRef>
              <c:f>Sheet1!$D$1</c:f>
              <c:strCache>
                <c:ptCount val="1"/>
                <c:pt idx="0">
                  <c:v>Video</c:v>
                </c:pt>
              </c:strCache>
            </c:strRef>
          </c:tx>
          <c:spPr>
            <a:solidFill>
              <a:schemeClr val="accent3"/>
            </a:solidFill>
            <a:ln>
              <a:noFill/>
            </a:ln>
            <a:effectLst/>
          </c:spPr>
          <c:invertIfNegative val="0"/>
          <c:cat>
            <c:strRef>
              <c:f>Sheet1!$A$2:$A$9</c:f>
              <c:strCache>
                <c:ptCount val="8"/>
                <c:pt idx="0">
                  <c:v>Specialized Bicycles</c:v>
                </c:pt>
                <c:pt idx="1">
                  <c:v>Scott Sports Argentina</c:v>
                </c:pt>
                <c:pt idx="2">
                  <c:v>Giant Bicycles Argentina</c:v>
                </c:pt>
                <c:pt idx="3">
                  <c:v>Orbea Argentina</c:v>
                </c:pt>
                <c:pt idx="4">
                  <c:v>Cannondale Argentina</c:v>
                </c:pt>
                <c:pt idx="5">
                  <c:v>Merida Bikes Argentina</c:v>
                </c:pt>
                <c:pt idx="6">
                  <c:v>Trek Bicycle Argentina</c:v>
                </c:pt>
                <c:pt idx="7">
                  <c:v>Cervelo Argentina</c:v>
                </c:pt>
              </c:strCache>
            </c:strRef>
          </c:cat>
          <c:val>
            <c:numRef>
              <c:f>Sheet1!$D$2:$D$9</c:f>
              <c:numCache>
                <c:formatCode>General</c:formatCode>
                <c:ptCount val="8"/>
                <c:pt idx="0">
                  <c:v>0</c:v>
                </c:pt>
                <c:pt idx="1">
                  <c:v>5</c:v>
                </c:pt>
                <c:pt idx="2">
                  <c:v>0</c:v>
                </c:pt>
                <c:pt idx="3">
                  <c:v>0</c:v>
                </c:pt>
                <c:pt idx="4">
                  <c:v>0</c:v>
                </c:pt>
                <c:pt idx="5">
                  <c:v>1</c:v>
                </c:pt>
                <c:pt idx="6">
                  <c:v>2</c:v>
                </c:pt>
                <c:pt idx="7">
                  <c:v>0</c:v>
                </c:pt>
              </c:numCache>
            </c:numRef>
          </c:val>
          <c:extLst>
            <c:ext xmlns:c16="http://schemas.microsoft.com/office/drawing/2014/chart" uri="{C3380CC4-5D6E-409C-BE32-E72D297353CC}">
              <c16:uniqueId val="{00000002-8FC6-47C2-B0FC-DEF840F92BDF}"/>
            </c:ext>
          </c:extLst>
        </c:ser>
        <c:dLbls>
          <c:showLegendKey val="0"/>
          <c:showVal val="0"/>
          <c:showCatName val="0"/>
          <c:showSerName val="0"/>
          <c:showPercent val="0"/>
          <c:showBubbleSize val="0"/>
        </c:dLbls>
        <c:gapWidth val="150"/>
        <c:overlap val="100"/>
        <c:axId val="431372288"/>
        <c:axId val="431372944"/>
      </c:barChart>
      <c:catAx>
        <c:axId val="4313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372944"/>
        <c:crosses val="autoZero"/>
        <c:auto val="1"/>
        <c:lblAlgn val="ctr"/>
        <c:lblOffset val="100"/>
        <c:noMultiLvlLbl val="0"/>
      </c:catAx>
      <c:valAx>
        <c:axId val="4313729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372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Specialized Bicycles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6.82113419798367E-4</c:v>
                </c:pt>
                <c:pt idx="1">
                  <c:v>8.5895763974609197E-4</c:v>
                </c:pt>
                <c:pt idx="2">
                  <c:v>3.0316151991038501E-4</c:v>
                </c:pt>
                <c:pt idx="3">
                  <c:v>6.6695534380284795E-4</c:v>
                </c:pt>
                <c:pt idx="4">
                  <c:v>9.0948455973115596E-4</c:v>
                </c:pt>
              </c:numCache>
            </c:numRef>
          </c:val>
          <c:extLst>
            <c:ext xmlns:c16="http://schemas.microsoft.com/office/drawing/2014/chart" uri="{C3380CC4-5D6E-409C-BE32-E72D297353CC}">
              <c16:uniqueId val="{00000000-5F5D-48D5-BE0E-EBC0D8E56396}"/>
            </c:ext>
          </c:extLst>
        </c:ser>
        <c:ser>
          <c:idx val="1"/>
          <c:order val="1"/>
          <c:tx>
            <c:strRef>
              <c:f>Sheet1!$C$1</c:f>
              <c:strCache>
                <c:ptCount val="1"/>
                <c:pt idx="0">
                  <c:v>Scott Sports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3.3654924837334503E-2</c:v>
                </c:pt>
                <c:pt idx="1">
                  <c:v>7.2711257364611606E-2</c:v>
                </c:pt>
                <c:pt idx="2">
                  <c:v>8.1332735023558506E-2</c:v>
                </c:pt>
                <c:pt idx="3">
                  <c:v>3.7082741255951901E-2</c:v>
                </c:pt>
                <c:pt idx="4">
                  <c:v>4.2130979981552102E-2</c:v>
                </c:pt>
                <c:pt idx="5">
                  <c:v>4.6119711814125101E-2</c:v>
                </c:pt>
                <c:pt idx="6">
                  <c:v>3.57323893334663E-2</c:v>
                </c:pt>
              </c:numCache>
            </c:numRef>
          </c:val>
          <c:extLst>
            <c:ext xmlns:c16="http://schemas.microsoft.com/office/drawing/2014/chart" uri="{C3380CC4-5D6E-409C-BE32-E72D297353CC}">
              <c16:uniqueId val="{00000001-5F5D-48D5-BE0E-EBC0D8E56396}"/>
            </c:ext>
          </c:extLst>
        </c:ser>
        <c:ser>
          <c:idx val="2"/>
          <c:order val="2"/>
          <c:tx>
            <c:strRef>
              <c:f>Sheet1!$D$1</c:f>
              <c:strCache>
                <c:ptCount val="1"/>
                <c:pt idx="0">
                  <c:v>Giant Bicycles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numCache>
            </c:numRef>
          </c:val>
          <c:extLst>
            <c:ext xmlns:c16="http://schemas.microsoft.com/office/drawing/2014/chart" uri="{C3380CC4-5D6E-409C-BE32-E72D297353CC}">
              <c16:uniqueId val="{00000002-5F5D-48D5-BE0E-EBC0D8E56396}"/>
            </c:ext>
          </c:extLst>
        </c:ser>
        <c:ser>
          <c:idx val="3"/>
          <c:order val="3"/>
          <c:tx>
            <c:strRef>
              <c:f>Sheet1!$E$1</c:f>
              <c:strCache>
                <c:ptCount val="1"/>
                <c:pt idx="0">
                  <c:v>Orbea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numCache>
            </c:numRef>
          </c:val>
          <c:extLst>
            <c:ext xmlns:c16="http://schemas.microsoft.com/office/drawing/2014/chart" uri="{C3380CC4-5D6E-409C-BE32-E72D297353CC}">
              <c16:uniqueId val="{00000003-5F5D-48D5-BE0E-EBC0D8E56396}"/>
            </c:ext>
          </c:extLst>
        </c:ser>
        <c:ser>
          <c:idx val="4"/>
          <c:order val="4"/>
          <c:tx>
            <c:strRef>
              <c:f>Sheet1!$F$1</c:f>
              <c:strCache>
                <c:ptCount val="1"/>
                <c:pt idx="0">
                  <c:v>Cannondale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6">
                  <c:v>9.5932463545663794E-3</c:v>
                </c:pt>
              </c:numCache>
            </c:numRef>
          </c:val>
          <c:extLst>
            <c:ext xmlns:c16="http://schemas.microsoft.com/office/drawing/2014/chart" uri="{C3380CC4-5D6E-409C-BE32-E72D297353CC}">
              <c16:uniqueId val="{00000004-5F5D-48D5-BE0E-EBC0D8E56396}"/>
            </c:ext>
          </c:extLst>
        </c:ser>
        <c:ser>
          <c:idx val="5"/>
          <c:order val="5"/>
          <c:tx>
            <c:strRef>
              <c:f>Sheet1!$G$1</c:f>
              <c:strCache>
                <c:ptCount val="1"/>
                <c:pt idx="0">
                  <c:v>Merida Bikes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0.107082759675692</c:v>
                </c:pt>
                <c:pt idx="2">
                  <c:v>1.5297537096527499E-2</c:v>
                </c:pt>
                <c:pt idx="3">
                  <c:v>6.1190148386109797E-2</c:v>
                </c:pt>
                <c:pt idx="4">
                  <c:v>0.24476059354443899</c:v>
                </c:pt>
                <c:pt idx="5">
                  <c:v>1.5297537096527499E-2</c:v>
                </c:pt>
                <c:pt idx="6">
                  <c:v>1.5297537096527499E-2</c:v>
                </c:pt>
              </c:numCache>
            </c:numRef>
          </c:val>
          <c:extLst>
            <c:ext xmlns:c16="http://schemas.microsoft.com/office/drawing/2014/chart" uri="{C3380CC4-5D6E-409C-BE32-E72D297353CC}">
              <c16:uniqueId val="{00000005-5F5D-48D5-BE0E-EBC0D8E56396}"/>
            </c:ext>
          </c:extLst>
        </c:ser>
        <c:ser>
          <c:idx val="6"/>
          <c:order val="6"/>
          <c:tx>
            <c:strRef>
              <c:f>Sheet1!$H$1</c:f>
              <c:strCache>
                <c:ptCount val="1"/>
                <c:pt idx="0">
                  <c:v>Trek Bicycle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0.26061652596571999</c:v>
                </c:pt>
                <c:pt idx="1">
                  <c:v>0.14229982092606799</c:v>
                </c:pt>
                <c:pt idx="2">
                  <c:v>0.10552570990023</c:v>
                </c:pt>
                <c:pt idx="3">
                  <c:v>0.21664748017395799</c:v>
                </c:pt>
                <c:pt idx="4">
                  <c:v>2.3983115886415999E-2</c:v>
                </c:pt>
                <c:pt idx="5">
                  <c:v>5.9158352519825999E-2</c:v>
                </c:pt>
                <c:pt idx="6">
                  <c:v>0.167881811204912</c:v>
                </c:pt>
              </c:numCache>
            </c:numRef>
          </c:val>
          <c:extLst>
            <c:ext xmlns:c16="http://schemas.microsoft.com/office/drawing/2014/chart" uri="{C3380CC4-5D6E-409C-BE32-E72D297353CC}">
              <c16:uniqueId val="{00000006-5F5D-48D5-BE0E-EBC0D8E56396}"/>
            </c:ext>
          </c:extLst>
        </c:ser>
        <c:ser>
          <c:idx val="7"/>
          <c:order val="7"/>
          <c:tx>
            <c:strRef>
              <c:f>Sheet1!$I$1</c:f>
              <c:strCache>
                <c:ptCount val="1"/>
                <c:pt idx="0">
                  <c:v>Cervelo 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numCache>
            </c:numRef>
          </c:val>
          <c:extLst>
            <c:ext xmlns:c16="http://schemas.microsoft.com/office/drawing/2014/chart" uri="{C3380CC4-5D6E-409C-BE32-E72D297353CC}">
              <c16:uniqueId val="{00000007-5F5D-48D5-BE0E-EBC0D8E56396}"/>
            </c:ext>
          </c:extLst>
        </c:ser>
        <c:dLbls>
          <c:showLegendKey val="0"/>
          <c:showVal val="0"/>
          <c:showCatName val="0"/>
          <c:showSerName val="0"/>
          <c:showPercent val="0"/>
          <c:showBubbleSize val="0"/>
        </c:dLbls>
        <c:gapWidth val="219"/>
        <c:overlap val="-27"/>
        <c:axId val="443827000"/>
        <c:axId val="443824704"/>
      </c:barChart>
      <c:catAx>
        <c:axId val="443827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824704"/>
        <c:crosses val="autoZero"/>
        <c:auto val="1"/>
        <c:lblAlgn val="ctr"/>
        <c:lblOffset val="100"/>
        <c:noMultiLvlLbl val="0"/>
      </c:catAx>
      <c:valAx>
        <c:axId val="443824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827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Specialized Bicycles</c:v>
                </c:pt>
              </c:strCache>
            </c:strRef>
          </c:tx>
          <c:spPr>
            <a:ln w="28575" cap="rnd">
              <a:solidFill>
                <a:schemeClr val="accent1"/>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Sheet1!$B$2:$B$32</c:f>
              <c:numCache>
                <c:formatCode>General</c:formatCode>
                <c:ptCount val="31"/>
                <c:pt idx="0">
                  <c:v>0</c:v>
                </c:pt>
                <c:pt idx="1">
                  <c:v>1.06104226687133E-3</c:v>
                </c:pt>
                <c:pt idx="2">
                  <c:v>8.0852100284902601E-4</c:v>
                </c:pt>
                <c:pt idx="3">
                  <c:v>0</c:v>
                </c:pt>
                <c:pt idx="4">
                  <c:v>0</c:v>
                </c:pt>
                <c:pt idx="5">
                  <c:v>4.0418390974169101E-4</c:v>
                </c:pt>
                <c:pt idx="6">
                  <c:v>1.2124622936856501E-3</c:v>
                </c:pt>
                <c:pt idx="7">
                  <c:v>0</c:v>
                </c:pt>
                <c:pt idx="8">
                  <c:v>3.0314084226672601E-4</c:v>
                </c:pt>
                <c:pt idx="9">
                  <c:v>5.0535244037220196E-4</c:v>
                </c:pt>
                <c:pt idx="10">
                  <c:v>0</c:v>
                </c:pt>
                <c:pt idx="11">
                  <c:v>0</c:v>
                </c:pt>
                <c:pt idx="12">
                  <c:v>4.5481282936029102E-4</c:v>
                </c:pt>
                <c:pt idx="13">
                  <c:v>7.0749270145475701E-4</c:v>
                </c:pt>
                <c:pt idx="14">
                  <c:v>0</c:v>
                </c:pt>
                <c:pt idx="15">
                  <c:v>2.0213331500657899E-4</c:v>
                </c:pt>
                <c:pt idx="16">
                  <c:v>5.55870267964843E-4</c:v>
                </c:pt>
                <c:pt idx="17">
                  <c:v>0</c:v>
                </c:pt>
                <c:pt idx="18">
                  <c:v>0</c:v>
                </c:pt>
                <c:pt idx="19">
                  <c:v>3.5360875414038002E-4</c:v>
                </c:pt>
                <c:pt idx="20">
                  <c:v>0</c:v>
                </c:pt>
                <c:pt idx="21">
                  <c:v>3.0321314974787798E-4</c:v>
                </c:pt>
                <c:pt idx="22">
                  <c:v>7.5799724998597696E-4</c:v>
                </c:pt>
                <c:pt idx="23">
                  <c:v>1.97063152676951E-3</c:v>
                </c:pt>
                <c:pt idx="24">
                  <c:v>0</c:v>
                </c:pt>
                <c:pt idx="25">
                  <c:v>0</c:v>
                </c:pt>
                <c:pt idx="26">
                  <c:v>1.5157899842661001E-3</c:v>
                </c:pt>
                <c:pt idx="27">
                  <c:v>6.5685825706198397E-4</c:v>
                </c:pt>
                <c:pt idx="28">
                  <c:v>0</c:v>
                </c:pt>
                <c:pt idx="29">
                  <c:v>1.01059201490825E-3</c:v>
                </c:pt>
                <c:pt idx="30">
                  <c:v>7.0744980012016497E-4</c:v>
                </c:pt>
              </c:numCache>
            </c:numRef>
          </c:val>
          <c:smooth val="0"/>
          <c:extLst>
            <c:ext xmlns:c16="http://schemas.microsoft.com/office/drawing/2014/chart" uri="{C3380CC4-5D6E-409C-BE32-E72D297353CC}">
              <c16:uniqueId val="{00000000-0343-487D-844B-E953F164CEF1}"/>
            </c:ext>
          </c:extLst>
        </c:ser>
        <c:ser>
          <c:idx val="1"/>
          <c:order val="1"/>
          <c:tx>
            <c:strRef>
              <c:f>Sheet1!$C$1</c:f>
              <c:strCache>
                <c:ptCount val="1"/>
                <c:pt idx="0">
                  <c:v>Scott Sports Argentina</c:v>
                </c:pt>
              </c:strCache>
            </c:strRef>
          </c:tx>
          <c:spPr>
            <a:ln w="28575" cap="rnd">
              <a:solidFill>
                <a:schemeClr val="accent2"/>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Sheet1!$C$2:$C$32</c:f>
              <c:numCache>
                <c:formatCode>General</c:formatCode>
                <c:ptCount val="31"/>
                <c:pt idx="0">
                  <c:v>0</c:v>
                </c:pt>
                <c:pt idx="1">
                  <c:v>1.0041798988288801E-2</c:v>
                </c:pt>
                <c:pt idx="2">
                  <c:v>4.7667431854388501E-2</c:v>
                </c:pt>
                <c:pt idx="3">
                  <c:v>0</c:v>
                </c:pt>
                <c:pt idx="4">
                  <c:v>7.7694235588972399E-2</c:v>
                </c:pt>
                <c:pt idx="5">
                  <c:v>0</c:v>
                </c:pt>
                <c:pt idx="6">
                  <c:v>0</c:v>
                </c:pt>
                <c:pt idx="7">
                  <c:v>0.13761697442826401</c:v>
                </c:pt>
                <c:pt idx="8">
                  <c:v>0</c:v>
                </c:pt>
                <c:pt idx="9">
                  <c:v>2.1248671958002601E-2</c:v>
                </c:pt>
                <c:pt idx="10">
                  <c:v>9.3689102083645601E-2</c:v>
                </c:pt>
                <c:pt idx="11">
                  <c:v>2.6217883093210801E-2</c:v>
                </c:pt>
                <c:pt idx="12">
                  <c:v>0</c:v>
                </c:pt>
                <c:pt idx="13">
                  <c:v>0.122224993764031</c:v>
                </c:pt>
                <c:pt idx="14">
                  <c:v>9.4741828517290405E-2</c:v>
                </c:pt>
                <c:pt idx="15">
                  <c:v>0.115867636798565</c:v>
                </c:pt>
                <c:pt idx="16">
                  <c:v>6.4755547807028496E-2</c:v>
                </c:pt>
                <c:pt idx="17">
                  <c:v>8.7139460482254707E-3</c:v>
                </c:pt>
                <c:pt idx="18">
                  <c:v>0</c:v>
                </c:pt>
                <c:pt idx="19">
                  <c:v>2.3627726515283401E-2</c:v>
                </c:pt>
                <c:pt idx="20">
                  <c:v>8.2027317582431203E-2</c:v>
                </c:pt>
                <c:pt idx="21">
                  <c:v>8.4476247266944901E-2</c:v>
                </c:pt>
                <c:pt idx="22">
                  <c:v>1.2418966245249701E-2</c:v>
                </c:pt>
                <c:pt idx="23">
                  <c:v>4.3449654264893903E-2</c:v>
                </c:pt>
                <c:pt idx="24">
                  <c:v>3.5985059995781103E-2</c:v>
                </c:pt>
                <c:pt idx="25">
                  <c:v>3.7208379327024498E-3</c:v>
                </c:pt>
                <c:pt idx="26">
                  <c:v>4.3386636915829897E-2</c:v>
                </c:pt>
                <c:pt idx="27">
                  <c:v>1.36285356757895E-2</c:v>
                </c:pt>
                <c:pt idx="28">
                  <c:v>8.6695895568601206E-3</c:v>
                </c:pt>
                <c:pt idx="29">
                  <c:v>9.9047902041624909E-3</c:v>
                </c:pt>
                <c:pt idx="30">
                  <c:v>3.3415428026880897E-2</c:v>
                </c:pt>
              </c:numCache>
            </c:numRef>
          </c:val>
          <c:smooth val="0"/>
          <c:extLst>
            <c:ext xmlns:c16="http://schemas.microsoft.com/office/drawing/2014/chart" uri="{C3380CC4-5D6E-409C-BE32-E72D297353CC}">
              <c16:uniqueId val="{00000001-0343-487D-844B-E953F164CEF1}"/>
            </c:ext>
          </c:extLst>
        </c:ser>
        <c:ser>
          <c:idx val="2"/>
          <c:order val="2"/>
          <c:tx>
            <c:strRef>
              <c:f>Sheet1!$D$1</c:f>
              <c:strCache>
                <c:ptCount val="1"/>
                <c:pt idx="0">
                  <c:v>Giant Bicycles Argentina</c:v>
                </c:pt>
              </c:strCache>
            </c:strRef>
          </c:tx>
          <c:spPr>
            <a:ln w="28575" cap="rnd">
              <a:solidFill>
                <a:schemeClr val="accent3"/>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Sheet1!$D$2:$D$32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0343-487D-844B-E953F164CEF1}"/>
            </c:ext>
          </c:extLst>
        </c:ser>
        <c:ser>
          <c:idx val="3"/>
          <c:order val="3"/>
          <c:tx>
            <c:strRef>
              <c:f>Sheet1!$E$1</c:f>
              <c:strCache>
                <c:ptCount val="1"/>
                <c:pt idx="0">
                  <c:v>Orbea Argentina</c:v>
                </c:pt>
              </c:strCache>
            </c:strRef>
          </c:tx>
          <c:spPr>
            <a:ln w="28575" cap="rnd">
              <a:solidFill>
                <a:schemeClr val="accent4"/>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Sheet1!$E$2:$E$32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3-0343-487D-844B-E953F164CEF1}"/>
            </c:ext>
          </c:extLst>
        </c:ser>
        <c:ser>
          <c:idx val="4"/>
          <c:order val="4"/>
          <c:tx>
            <c:strRef>
              <c:f>Sheet1!$F$1</c:f>
              <c:strCache>
                <c:ptCount val="1"/>
                <c:pt idx="0">
                  <c:v>Cannondale Argentina</c:v>
                </c:pt>
              </c:strCache>
            </c:strRef>
          </c:tx>
          <c:spPr>
            <a:ln w="28575" cap="rnd">
              <a:solidFill>
                <a:schemeClr val="accent5"/>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Sheet1!$F$2:$F$32</c:f>
              <c:numCache>
                <c:formatCode>General</c:formatCode>
                <c:ptCount val="31"/>
                <c:pt idx="0">
                  <c:v>0</c:v>
                </c:pt>
                <c:pt idx="1">
                  <c:v>0</c:v>
                </c:pt>
                <c:pt idx="2">
                  <c:v>0</c:v>
                </c:pt>
                <c:pt idx="3">
                  <c:v>0</c:v>
                </c:pt>
                <c:pt idx="4">
                  <c:v>9.5932463545663794E-3</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4-0343-487D-844B-E953F164CEF1}"/>
            </c:ext>
          </c:extLst>
        </c:ser>
        <c:ser>
          <c:idx val="5"/>
          <c:order val="5"/>
          <c:tx>
            <c:strRef>
              <c:f>Sheet1!$G$1</c:f>
              <c:strCache>
                <c:ptCount val="1"/>
                <c:pt idx="0">
                  <c:v>Merida Bikes Argentina</c:v>
                </c:pt>
              </c:strCache>
            </c:strRef>
          </c:tx>
          <c:spPr>
            <a:ln w="28575" cap="rnd">
              <a:solidFill>
                <a:schemeClr val="accent6"/>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Sheet1!$G$2:$G$32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6.1199510403916801E-2</c:v>
                </c:pt>
                <c:pt idx="16">
                  <c:v>0.24479804161566701</c:v>
                </c:pt>
                <c:pt idx="17">
                  <c:v>0</c:v>
                </c:pt>
                <c:pt idx="18">
                  <c:v>1.5295197308045299E-2</c:v>
                </c:pt>
                <c:pt idx="19">
                  <c:v>0.16817000458645501</c:v>
                </c:pt>
                <c:pt idx="20">
                  <c:v>0</c:v>
                </c:pt>
                <c:pt idx="21">
                  <c:v>0</c:v>
                </c:pt>
                <c:pt idx="22">
                  <c:v>6.1152728940528998E-2</c:v>
                </c:pt>
                <c:pt idx="23">
                  <c:v>0</c:v>
                </c:pt>
                <c:pt idx="24">
                  <c:v>1.52788388082506E-2</c:v>
                </c:pt>
                <c:pt idx="25">
                  <c:v>0</c:v>
                </c:pt>
                <c:pt idx="26">
                  <c:v>4.5815516188149101E-2</c:v>
                </c:pt>
                <c:pt idx="27">
                  <c:v>0</c:v>
                </c:pt>
                <c:pt idx="28">
                  <c:v>1.52625152625153E-2</c:v>
                </c:pt>
                <c:pt idx="29">
                  <c:v>0</c:v>
                </c:pt>
                <c:pt idx="30">
                  <c:v>0</c:v>
                </c:pt>
              </c:numCache>
            </c:numRef>
          </c:val>
          <c:smooth val="0"/>
          <c:extLst>
            <c:ext xmlns:c16="http://schemas.microsoft.com/office/drawing/2014/chart" uri="{C3380CC4-5D6E-409C-BE32-E72D297353CC}">
              <c16:uniqueId val="{00000005-0343-487D-844B-E953F164CEF1}"/>
            </c:ext>
          </c:extLst>
        </c:ser>
        <c:ser>
          <c:idx val="6"/>
          <c:order val="6"/>
          <c:tx>
            <c:strRef>
              <c:f>Sheet1!$H$1</c:f>
              <c:strCache>
                <c:ptCount val="1"/>
                <c:pt idx="0">
                  <c:v>Trek Bicycle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Sheet1!$H$2:$H$32</c:f>
              <c:numCache>
                <c:formatCode>General</c:formatCode>
                <c:ptCount val="31"/>
                <c:pt idx="0">
                  <c:v>0.156619574250463</c:v>
                </c:pt>
                <c:pt idx="1">
                  <c:v>0</c:v>
                </c:pt>
                <c:pt idx="2">
                  <c:v>0</c:v>
                </c:pt>
                <c:pt idx="3">
                  <c:v>5.4342614199405399E-2</c:v>
                </c:pt>
                <c:pt idx="4">
                  <c:v>0.20781379883624301</c:v>
                </c:pt>
                <c:pt idx="5">
                  <c:v>0</c:v>
                </c:pt>
                <c:pt idx="6">
                  <c:v>0</c:v>
                </c:pt>
                <c:pt idx="7">
                  <c:v>6.0751398880895299E-2</c:v>
                </c:pt>
                <c:pt idx="8">
                  <c:v>0.50519584332533995</c:v>
                </c:pt>
                <c:pt idx="9">
                  <c:v>0</c:v>
                </c:pt>
                <c:pt idx="10">
                  <c:v>6.3952930643046704E-2</c:v>
                </c:pt>
                <c:pt idx="11">
                  <c:v>0</c:v>
                </c:pt>
                <c:pt idx="12">
                  <c:v>0.163085188027629</c:v>
                </c:pt>
                <c:pt idx="13">
                  <c:v>0.16948610533721301</c:v>
                </c:pt>
                <c:pt idx="14">
                  <c:v>0.18228916818574301</c:v>
                </c:pt>
                <c:pt idx="15">
                  <c:v>1.27930405859213E-2</c:v>
                </c:pt>
                <c:pt idx="16">
                  <c:v>9.5950873152945704E-3</c:v>
                </c:pt>
                <c:pt idx="17">
                  <c:v>0</c:v>
                </c:pt>
                <c:pt idx="18">
                  <c:v>0.127938589477051</c:v>
                </c:pt>
                <c:pt idx="19">
                  <c:v>0</c:v>
                </c:pt>
                <c:pt idx="20">
                  <c:v>0</c:v>
                </c:pt>
                <c:pt idx="21">
                  <c:v>2.2387821025362201E-2</c:v>
                </c:pt>
                <c:pt idx="22">
                  <c:v>0</c:v>
                </c:pt>
                <c:pt idx="23">
                  <c:v>3.8380349261178302E-2</c:v>
                </c:pt>
                <c:pt idx="24">
                  <c:v>0</c:v>
                </c:pt>
                <c:pt idx="25">
                  <c:v>0</c:v>
                </c:pt>
                <c:pt idx="26">
                  <c:v>0.35820513640579499</c:v>
                </c:pt>
                <c:pt idx="27">
                  <c:v>0.115141047783535</c:v>
                </c:pt>
                <c:pt idx="28">
                  <c:v>0</c:v>
                </c:pt>
                <c:pt idx="29">
                  <c:v>0.17434420985284699</c:v>
                </c:pt>
                <c:pt idx="30">
                  <c:v>0</c:v>
                </c:pt>
              </c:numCache>
            </c:numRef>
          </c:val>
          <c:smooth val="0"/>
          <c:extLst>
            <c:ext xmlns:c16="http://schemas.microsoft.com/office/drawing/2014/chart" uri="{C3380CC4-5D6E-409C-BE32-E72D297353CC}">
              <c16:uniqueId val="{00000006-0343-487D-844B-E953F164CEF1}"/>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Sheet1!$I$2:$I$32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7-0343-487D-844B-E953F164CEF1}"/>
            </c:ext>
          </c:extLst>
        </c:ser>
        <c:dLbls>
          <c:showLegendKey val="0"/>
          <c:showVal val="0"/>
          <c:showCatName val="0"/>
          <c:showSerName val="0"/>
          <c:showPercent val="0"/>
          <c:showBubbleSize val="0"/>
        </c:dLbls>
        <c:smooth val="0"/>
        <c:axId val="443830936"/>
        <c:axId val="443831264"/>
      </c:lineChart>
      <c:dateAx>
        <c:axId val="443830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831264"/>
        <c:crosses val="autoZero"/>
        <c:auto val="1"/>
        <c:lblOffset val="100"/>
        <c:baseTimeUnit val="days"/>
      </c:dateAx>
      <c:valAx>
        <c:axId val="443831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830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Specialized Bicycles</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5.5583328629699798E-4</c:v>
                </c:pt>
                <c:pt idx="1">
                  <c:v>8.7275783993590603E-4</c:v>
                </c:pt>
                <c:pt idx="2">
                  <c:v>0</c:v>
                </c:pt>
              </c:numCache>
            </c:numRef>
          </c:val>
          <c:extLst>
            <c:ext xmlns:c16="http://schemas.microsoft.com/office/drawing/2014/chart" uri="{C3380CC4-5D6E-409C-BE32-E72D297353CC}">
              <c16:uniqueId val="{00000000-1557-4C8B-A453-F0108E00F4AC}"/>
            </c:ext>
          </c:extLst>
        </c:ser>
        <c:ser>
          <c:idx val="1"/>
          <c:order val="1"/>
          <c:tx>
            <c:strRef>
              <c:f>Sheet1!$C$1</c:f>
              <c:strCache>
                <c:ptCount val="1"/>
                <c:pt idx="0">
                  <c:v>Scott Sports Argentina</c:v>
                </c:pt>
              </c:strCache>
            </c:strRef>
          </c:tx>
          <c:spPr>
            <a:solidFill>
              <a:schemeClr val="accent2"/>
            </a:solidFill>
            <a:ln>
              <a:noFill/>
            </a:ln>
            <a:effectLst/>
          </c:spPr>
          <c:invertIfNegative val="0"/>
          <c:cat>
            <c:strRef>
              <c:f>Sheet1!$A$2:$A$4</c:f>
              <c:strCache>
                <c:ptCount val="3"/>
                <c:pt idx="0">
                  <c:v>Album</c:v>
                </c:pt>
                <c:pt idx="1">
                  <c:v>Photo</c:v>
                </c:pt>
                <c:pt idx="2">
                  <c:v>Video</c:v>
                </c:pt>
              </c:strCache>
            </c:strRef>
          </c:cat>
          <c:val>
            <c:numRef>
              <c:f>Sheet1!$C$2:$C$4</c:f>
              <c:numCache>
                <c:formatCode>General</c:formatCode>
                <c:ptCount val="3"/>
                <c:pt idx="0">
                  <c:v>7.5382997429973203E-2</c:v>
                </c:pt>
                <c:pt idx="1">
                  <c:v>5.6825922081246302E-2</c:v>
                </c:pt>
                <c:pt idx="2">
                  <c:v>1.21924931030057E-2</c:v>
                </c:pt>
              </c:numCache>
            </c:numRef>
          </c:val>
          <c:extLst>
            <c:ext xmlns:c16="http://schemas.microsoft.com/office/drawing/2014/chart" uri="{C3380CC4-5D6E-409C-BE32-E72D297353CC}">
              <c16:uniqueId val="{00000001-1557-4C8B-A453-F0108E00F4AC}"/>
            </c:ext>
          </c:extLst>
        </c:ser>
        <c:ser>
          <c:idx val="2"/>
          <c:order val="2"/>
          <c:tx>
            <c:strRef>
              <c:f>Sheet1!$D$1</c:f>
              <c:strCache>
                <c:ptCount val="1"/>
                <c:pt idx="0">
                  <c:v>Giant Bicycles Argentina</c:v>
                </c:pt>
              </c:strCache>
            </c:strRef>
          </c:tx>
          <c:spPr>
            <a:solidFill>
              <a:schemeClr val="accent3"/>
            </a:solidFill>
            <a:ln>
              <a:noFill/>
            </a:ln>
            <a:effectLst/>
          </c:spPr>
          <c:invertIfNegative val="0"/>
          <c:cat>
            <c:strRef>
              <c:f>Sheet1!$A$2:$A$4</c:f>
              <c:strCache>
                <c:ptCount val="3"/>
                <c:pt idx="0">
                  <c:v>Album</c:v>
                </c:pt>
                <c:pt idx="1">
                  <c:v>Photo</c:v>
                </c:pt>
                <c:pt idx="2">
                  <c:v>Video</c:v>
                </c:pt>
              </c:strCache>
            </c:strRef>
          </c:cat>
          <c:val>
            <c:numRef>
              <c:f>Sheet1!$D$2:$D$4</c:f>
              <c:numCache>
                <c:formatCode>General</c:formatCode>
                <c:ptCount val="3"/>
                <c:pt idx="0">
                  <c:v>0</c:v>
                </c:pt>
                <c:pt idx="1">
                  <c:v>0</c:v>
                </c:pt>
                <c:pt idx="2">
                  <c:v>0</c:v>
                </c:pt>
              </c:numCache>
            </c:numRef>
          </c:val>
          <c:extLst>
            <c:ext xmlns:c16="http://schemas.microsoft.com/office/drawing/2014/chart" uri="{C3380CC4-5D6E-409C-BE32-E72D297353CC}">
              <c16:uniqueId val="{00000002-1557-4C8B-A453-F0108E00F4AC}"/>
            </c:ext>
          </c:extLst>
        </c:ser>
        <c:ser>
          <c:idx val="3"/>
          <c:order val="3"/>
          <c:tx>
            <c:strRef>
              <c:f>Sheet1!$E$1</c:f>
              <c:strCache>
                <c:ptCount val="1"/>
                <c:pt idx="0">
                  <c:v>Orbea Argentina</c:v>
                </c:pt>
              </c:strCache>
            </c:strRef>
          </c:tx>
          <c:spPr>
            <a:solidFill>
              <a:schemeClr val="accent4"/>
            </a:solidFill>
            <a:ln>
              <a:noFill/>
            </a:ln>
            <a:effectLst/>
          </c:spPr>
          <c:invertIfNegative val="0"/>
          <c:cat>
            <c:strRef>
              <c:f>Sheet1!$A$2:$A$4</c:f>
              <c:strCache>
                <c:ptCount val="3"/>
                <c:pt idx="0">
                  <c:v>Album</c:v>
                </c:pt>
                <c:pt idx="1">
                  <c:v>Photo</c:v>
                </c:pt>
                <c:pt idx="2">
                  <c:v>Video</c:v>
                </c:pt>
              </c:strCache>
            </c:strRef>
          </c:cat>
          <c:val>
            <c:numRef>
              <c:f>Sheet1!$E$2:$E$4</c:f>
              <c:numCache>
                <c:formatCode>General</c:formatCode>
                <c:ptCount val="3"/>
                <c:pt idx="0">
                  <c:v>0</c:v>
                </c:pt>
                <c:pt idx="1">
                  <c:v>0</c:v>
                </c:pt>
                <c:pt idx="2">
                  <c:v>0</c:v>
                </c:pt>
              </c:numCache>
            </c:numRef>
          </c:val>
          <c:extLst>
            <c:ext xmlns:c16="http://schemas.microsoft.com/office/drawing/2014/chart" uri="{C3380CC4-5D6E-409C-BE32-E72D297353CC}">
              <c16:uniqueId val="{00000003-1557-4C8B-A453-F0108E00F4AC}"/>
            </c:ext>
          </c:extLst>
        </c:ser>
        <c:ser>
          <c:idx val="4"/>
          <c:order val="4"/>
          <c:tx>
            <c:strRef>
              <c:f>Sheet1!$F$1</c:f>
              <c:strCache>
                <c:ptCount val="1"/>
                <c:pt idx="0">
                  <c:v>Cannondale Argentina</c:v>
                </c:pt>
              </c:strCache>
            </c:strRef>
          </c:tx>
          <c:spPr>
            <a:solidFill>
              <a:schemeClr val="accent5"/>
            </a:solidFill>
            <a:ln>
              <a:noFill/>
            </a:ln>
            <a:effectLst/>
          </c:spPr>
          <c:invertIfNegative val="0"/>
          <c:cat>
            <c:strRef>
              <c:f>Sheet1!$A$2:$A$4</c:f>
              <c:strCache>
                <c:ptCount val="3"/>
                <c:pt idx="0">
                  <c:v>Album</c:v>
                </c:pt>
                <c:pt idx="1">
                  <c:v>Photo</c:v>
                </c:pt>
                <c:pt idx="2">
                  <c:v>Video</c:v>
                </c:pt>
              </c:strCache>
            </c:strRef>
          </c:cat>
          <c:val>
            <c:numRef>
              <c:f>Sheet1!$F$2:$F$4</c:f>
              <c:numCache>
                <c:formatCode>General</c:formatCode>
                <c:ptCount val="3"/>
                <c:pt idx="0">
                  <c:v>0</c:v>
                </c:pt>
                <c:pt idx="1">
                  <c:v>9.5932463545663794E-3</c:v>
                </c:pt>
                <c:pt idx="2">
                  <c:v>0</c:v>
                </c:pt>
              </c:numCache>
            </c:numRef>
          </c:val>
          <c:extLst>
            <c:ext xmlns:c16="http://schemas.microsoft.com/office/drawing/2014/chart" uri="{C3380CC4-5D6E-409C-BE32-E72D297353CC}">
              <c16:uniqueId val="{00000004-1557-4C8B-A453-F0108E00F4AC}"/>
            </c:ext>
          </c:extLst>
        </c:ser>
        <c:ser>
          <c:idx val="5"/>
          <c:order val="5"/>
          <c:tx>
            <c:strRef>
              <c:f>Sheet1!$G$1</c:f>
              <c:strCache>
                <c:ptCount val="1"/>
                <c:pt idx="0">
                  <c:v>Merida Bikes Argentina</c:v>
                </c:pt>
              </c:strCache>
            </c:strRef>
          </c:tx>
          <c:spPr>
            <a:solidFill>
              <a:schemeClr val="accent6"/>
            </a:solidFill>
            <a:ln>
              <a:noFill/>
            </a:ln>
            <a:effectLst/>
          </c:spPr>
          <c:invertIfNegative val="0"/>
          <c:cat>
            <c:strRef>
              <c:f>Sheet1!$A$2:$A$4</c:f>
              <c:strCache>
                <c:ptCount val="3"/>
                <c:pt idx="0">
                  <c:v>Album</c:v>
                </c:pt>
                <c:pt idx="1">
                  <c:v>Photo</c:v>
                </c:pt>
                <c:pt idx="2">
                  <c:v>Video</c:v>
                </c:pt>
              </c:strCache>
            </c:strRef>
          </c:cat>
          <c:val>
            <c:numRef>
              <c:f>Sheet1!$G$2:$G$4</c:f>
              <c:numCache>
                <c:formatCode>General</c:formatCode>
                <c:ptCount val="3"/>
                <c:pt idx="0">
                  <c:v>3.82006195128737E-2</c:v>
                </c:pt>
                <c:pt idx="1">
                  <c:v>7.6471347552543395E-2</c:v>
                </c:pt>
                <c:pt idx="2">
                  <c:v>0.16817000458645501</c:v>
                </c:pt>
              </c:numCache>
            </c:numRef>
          </c:val>
          <c:extLst>
            <c:ext xmlns:c16="http://schemas.microsoft.com/office/drawing/2014/chart" uri="{C3380CC4-5D6E-409C-BE32-E72D297353CC}">
              <c16:uniqueId val="{00000005-1557-4C8B-A453-F0108E00F4AC}"/>
            </c:ext>
          </c:extLst>
        </c:ser>
        <c:ser>
          <c:idx val="6"/>
          <c:order val="6"/>
          <c:tx>
            <c:strRef>
              <c:f>Sheet1!$H$1</c:f>
              <c:strCache>
                <c:ptCount val="1"/>
                <c:pt idx="0">
                  <c:v>Trek Bicycle Argentina</c:v>
                </c:pt>
              </c:strCache>
            </c:strRef>
          </c:tx>
          <c:spPr>
            <a:solidFill>
              <a:schemeClr val="accent1">
                <a:lumMod val="60000"/>
              </a:schemeClr>
            </a:solidFill>
            <a:ln>
              <a:noFill/>
            </a:ln>
            <a:effectLst/>
          </c:spPr>
          <c:invertIfNegative val="0"/>
          <c:cat>
            <c:strRef>
              <c:f>Sheet1!$A$2:$A$4</c:f>
              <c:strCache>
                <c:ptCount val="3"/>
                <c:pt idx="0">
                  <c:v>Album</c:v>
                </c:pt>
                <c:pt idx="1">
                  <c:v>Photo</c:v>
                </c:pt>
                <c:pt idx="2">
                  <c:v>Video</c:v>
                </c:pt>
              </c:strCache>
            </c:strRef>
          </c:cat>
          <c:val>
            <c:numRef>
              <c:f>Sheet1!$H$2:$H$4</c:f>
              <c:numCache>
                <c:formatCode>General</c:formatCode>
                <c:ptCount val="3"/>
                <c:pt idx="0">
                  <c:v>0.14604921250278599</c:v>
                </c:pt>
                <c:pt idx="1">
                  <c:v>0.15817155331528299</c:v>
                </c:pt>
                <c:pt idx="2">
                  <c:v>5.1165208885186698E-2</c:v>
                </c:pt>
              </c:numCache>
            </c:numRef>
          </c:val>
          <c:extLst>
            <c:ext xmlns:c16="http://schemas.microsoft.com/office/drawing/2014/chart" uri="{C3380CC4-5D6E-409C-BE32-E72D297353CC}">
              <c16:uniqueId val="{00000006-1557-4C8B-A453-F0108E00F4AC}"/>
            </c:ext>
          </c:extLst>
        </c:ser>
        <c:ser>
          <c:idx val="7"/>
          <c:order val="7"/>
          <c:tx>
            <c:strRef>
              <c:f>Sheet1!$I$1</c:f>
              <c:strCache>
                <c:ptCount val="1"/>
                <c:pt idx="0">
                  <c:v>Cervelo Argentina</c:v>
                </c:pt>
              </c:strCache>
            </c:strRef>
          </c:tx>
          <c:spPr>
            <a:solidFill>
              <a:schemeClr val="accent2">
                <a:lumMod val="60000"/>
              </a:schemeClr>
            </a:solidFill>
            <a:ln>
              <a:noFill/>
            </a:ln>
            <a:effectLst/>
          </c:spPr>
          <c:invertIfNegative val="0"/>
          <c:cat>
            <c:strRef>
              <c:f>Sheet1!$A$2:$A$4</c:f>
              <c:strCache>
                <c:ptCount val="3"/>
                <c:pt idx="0">
                  <c:v>Album</c:v>
                </c:pt>
                <c:pt idx="1">
                  <c:v>Photo</c:v>
                </c:pt>
                <c:pt idx="2">
                  <c:v>Video</c:v>
                </c:pt>
              </c:strCache>
            </c:strRef>
          </c:cat>
          <c:val>
            <c:numRef>
              <c:f>Sheet1!$I$2:$I$4</c:f>
              <c:numCache>
                <c:formatCode>General</c:formatCode>
                <c:ptCount val="3"/>
                <c:pt idx="0">
                  <c:v>0</c:v>
                </c:pt>
                <c:pt idx="1">
                  <c:v>0</c:v>
                </c:pt>
                <c:pt idx="2">
                  <c:v>0</c:v>
                </c:pt>
              </c:numCache>
            </c:numRef>
          </c:val>
          <c:extLst>
            <c:ext xmlns:c16="http://schemas.microsoft.com/office/drawing/2014/chart" uri="{C3380CC4-5D6E-409C-BE32-E72D297353CC}">
              <c16:uniqueId val="{00000007-1557-4C8B-A453-F0108E00F4AC}"/>
            </c:ext>
          </c:extLst>
        </c:ser>
        <c:dLbls>
          <c:showLegendKey val="0"/>
          <c:showVal val="0"/>
          <c:showCatName val="0"/>
          <c:showSerName val="0"/>
          <c:showPercent val="0"/>
          <c:showBubbleSize val="0"/>
        </c:dLbls>
        <c:gapWidth val="219"/>
        <c:overlap val="-27"/>
        <c:axId val="443801744"/>
        <c:axId val="443802072"/>
      </c:barChart>
      <c:catAx>
        <c:axId val="443801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802072"/>
        <c:crosses val="autoZero"/>
        <c:auto val="1"/>
        <c:lblAlgn val="ctr"/>
        <c:lblOffset val="100"/>
        <c:noMultiLvlLbl val="0"/>
      </c:catAx>
      <c:valAx>
        <c:axId val="443802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801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Specialized Bicycles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1.3389681153796399E-3</c:v>
                </c:pt>
                <c:pt idx="11">
                  <c:v>0</c:v>
                </c:pt>
                <c:pt idx="12">
                  <c:v>0</c:v>
                </c:pt>
                <c:pt idx="13">
                  <c:v>5.5579808562928495E-4</c:v>
                </c:pt>
                <c:pt idx="14">
                  <c:v>0</c:v>
                </c:pt>
                <c:pt idx="15">
                  <c:v>7.5790648040357004E-4</c:v>
                </c:pt>
                <c:pt idx="16">
                  <c:v>0</c:v>
                </c:pt>
                <c:pt idx="17">
                  <c:v>6.6695770275514198E-4</c:v>
                </c:pt>
                <c:pt idx="18">
                  <c:v>0</c:v>
                </c:pt>
                <c:pt idx="19">
                  <c:v>0</c:v>
                </c:pt>
                <c:pt idx="20">
                  <c:v>0</c:v>
                </c:pt>
                <c:pt idx="21">
                  <c:v>0</c:v>
                </c:pt>
                <c:pt idx="22">
                  <c:v>7.0737938170999895E-4</c:v>
                </c:pt>
                <c:pt idx="23">
                  <c:v>0</c:v>
                </c:pt>
              </c:numCache>
            </c:numRef>
          </c:val>
          <c:smooth val="0"/>
          <c:extLst>
            <c:ext xmlns:c16="http://schemas.microsoft.com/office/drawing/2014/chart" uri="{C3380CC4-5D6E-409C-BE32-E72D297353CC}">
              <c16:uniqueId val="{00000000-A86D-4266-AEAB-994583969F24}"/>
            </c:ext>
          </c:extLst>
        </c:ser>
        <c:ser>
          <c:idx val="1"/>
          <c:order val="1"/>
          <c:tx>
            <c:strRef>
              <c:f>Sheet1!$C$1</c:f>
              <c:strCache>
                <c:ptCount val="1"/>
                <c:pt idx="0">
                  <c:v>Scott Sports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0.12215948044825101</c:v>
                </c:pt>
                <c:pt idx="11">
                  <c:v>0</c:v>
                </c:pt>
                <c:pt idx="12">
                  <c:v>0.11530359123941999</c:v>
                </c:pt>
                <c:pt idx="13">
                  <c:v>0</c:v>
                </c:pt>
                <c:pt idx="14">
                  <c:v>0</c:v>
                </c:pt>
                <c:pt idx="15">
                  <c:v>0</c:v>
                </c:pt>
                <c:pt idx="16">
                  <c:v>3.3656183388803697E-2</c:v>
                </c:pt>
                <c:pt idx="17">
                  <c:v>1.5789320602154801E-2</c:v>
                </c:pt>
                <c:pt idx="18">
                  <c:v>2.7839065272220399E-2</c:v>
                </c:pt>
                <c:pt idx="19">
                  <c:v>5.48471136706431E-2</c:v>
                </c:pt>
                <c:pt idx="20">
                  <c:v>6.3572790845518104E-2</c:v>
                </c:pt>
                <c:pt idx="21">
                  <c:v>6.0456477568776999E-2</c:v>
                </c:pt>
                <c:pt idx="22">
                  <c:v>1.3296269980762001E-2</c:v>
                </c:pt>
                <c:pt idx="23">
                  <c:v>0</c:v>
                </c:pt>
              </c:numCache>
            </c:numRef>
          </c:val>
          <c:smooth val="0"/>
          <c:extLst>
            <c:ext xmlns:c16="http://schemas.microsoft.com/office/drawing/2014/chart" uri="{C3380CC4-5D6E-409C-BE32-E72D297353CC}">
              <c16:uniqueId val="{00000001-A86D-4266-AEAB-994583969F24}"/>
            </c:ext>
          </c:extLst>
        </c:ser>
        <c:ser>
          <c:idx val="2"/>
          <c:order val="2"/>
          <c:tx>
            <c:strRef>
              <c:f>Sheet1!$D$1</c:f>
              <c:strCache>
                <c:ptCount val="1"/>
                <c:pt idx="0">
                  <c:v>Giant Bicycles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A86D-4266-AEAB-994583969F24}"/>
            </c:ext>
          </c:extLst>
        </c:ser>
        <c:ser>
          <c:idx val="3"/>
          <c:order val="3"/>
          <c:tx>
            <c:strRef>
              <c:f>Sheet1!$E$1</c:f>
              <c:strCache>
                <c:ptCount val="1"/>
                <c:pt idx="0">
                  <c:v>Orbea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A86D-4266-AEAB-994583969F24}"/>
            </c:ext>
          </c:extLst>
        </c:ser>
        <c:ser>
          <c:idx val="4"/>
          <c:order val="4"/>
          <c:tx>
            <c:strRef>
              <c:f>Sheet1!$F$1</c:f>
              <c:strCache>
                <c:ptCount val="1"/>
                <c:pt idx="0">
                  <c:v>Cannondale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9.5932463545663794E-3</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A86D-4266-AEAB-994583969F24}"/>
            </c:ext>
          </c:extLst>
        </c:ser>
        <c:ser>
          <c:idx val="5"/>
          <c:order val="5"/>
          <c:tx>
            <c:strRef>
              <c:f>Sheet1!$G$1</c:f>
              <c:strCache>
                <c:ptCount val="1"/>
                <c:pt idx="0">
                  <c:v>Merida Bikes 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1.52998776009792E-2</c:v>
                </c:pt>
                <c:pt idx="1">
                  <c:v>0</c:v>
                </c:pt>
                <c:pt idx="2">
                  <c:v>0</c:v>
                </c:pt>
                <c:pt idx="3">
                  <c:v>0</c:v>
                </c:pt>
                <c:pt idx="4">
                  <c:v>0</c:v>
                </c:pt>
                <c:pt idx="5">
                  <c:v>0</c:v>
                </c:pt>
                <c:pt idx="6">
                  <c:v>0</c:v>
                </c:pt>
                <c:pt idx="7">
                  <c:v>0</c:v>
                </c:pt>
                <c:pt idx="8">
                  <c:v>0</c:v>
                </c:pt>
                <c:pt idx="9">
                  <c:v>0</c:v>
                </c:pt>
                <c:pt idx="10">
                  <c:v>0</c:v>
                </c:pt>
                <c:pt idx="11">
                  <c:v>6.1199510403916801E-2</c:v>
                </c:pt>
                <c:pt idx="12">
                  <c:v>0</c:v>
                </c:pt>
                <c:pt idx="13">
                  <c:v>0</c:v>
                </c:pt>
                <c:pt idx="14">
                  <c:v>0</c:v>
                </c:pt>
                <c:pt idx="15">
                  <c:v>0</c:v>
                </c:pt>
                <c:pt idx="16">
                  <c:v>0</c:v>
                </c:pt>
                <c:pt idx="17">
                  <c:v>0</c:v>
                </c:pt>
                <c:pt idx="18">
                  <c:v>1.52998776009792E-2</c:v>
                </c:pt>
                <c:pt idx="19">
                  <c:v>0</c:v>
                </c:pt>
                <c:pt idx="20">
                  <c:v>0</c:v>
                </c:pt>
                <c:pt idx="21">
                  <c:v>0.13004895960832299</c:v>
                </c:pt>
                <c:pt idx="22">
                  <c:v>0</c:v>
                </c:pt>
                <c:pt idx="23">
                  <c:v>0</c:v>
                </c:pt>
              </c:numCache>
            </c:numRef>
          </c:val>
          <c:smooth val="0"/>
          <c:extLst>
            <c:ext xmlns:c16="http://schemas.microsoft.com/office/drawing/2014/chart" uri="{C3380CC4-5D6E-409C-BE32-E72D297353CC}">
              <c16:uniqueId val="{00000005-A86D-4266-AEAB-994583969F24}"/>
            </c:ext>
          </c:extLst>
        </c:ser>
        <c:ser>
          <c:idx val="6"/>
          <c:order val="6"/>
          <c:tx>
            <c:strRef>
              <c:f>Sheet1!$H$1</c:f>
              <c:strCache>
                <c:ptCount val="1"/>
                <c:pt idx="0">
                  <c:v>Trek Bicycle 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9.2734714760808398E-2</c:v>
                </c:pt>
                <c:pt idx="10">
                  <c:v>0</c:v>
                </c:pt>
                <c:pt idx="11">
                  <c:v>6.3954975697109201E-2</c:v>
                </c:pt>
                <c:pt idx="12">
                  <c:v>0</c:v>
                </c:pt>
                <c:pt idx="13">
                  <c:v>0.169480685597339</c:v>
                </c:pt>
                <c:pt idx="14">
                  <c:v>0.20785367101560501</c:v>
                </c:pt>
                <c:pt idx="15">
                  <c:v>5.4361729342542901E-2</c:v>
                </c:pt>
                <c:pt idx="16">
                  <c:v>4.1570734203120997E-2</c:v>
                </c:pt>
                <c:pt idx="17">
                  <c:v>0.18546942952161699</c:v>
                </c:pt>
                <c:pt idx="18">
                  <c:v>9.5932463545663794E-3</c:v>
                </c:pt>
                <c:pt idx="19">
                  <c:v>7.7811887098149596E-2</c:v>
                </c:pt>
                <c:pt idx="20">
                  <c:v>0.15988743924277299</c:v>
                </c:pt>
                <c:pt idx="21">
                  <c:v>0.33043404110173102</c:v>
                </c:pt>
                <c:pt idx="22">
                  <c:v>0</c:v>
                </c:pt>
                <c:pt idx="23">
                  <c:v>0</c:v>
                </c:pt>
              </c:numCache>
            </c:numRef>
          </c:val>
          <c:smooth val="0"/>
          <c:extLst>
            <c:ext xmlns:c16="http://schemas.microsoft.com/office/drawing/2014/chart" uri="{C3380CC4-5D6E-409C-BE32-E72D297353CC}">
              <c16:uniqueId val="{00000006-A86D-4266-AEAB-994583969F24}"/>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7-A86D-4266-AEAB-994583969F24}"/>
            </c:ext>
          </c:extLst>
        </c:ser>
        <c:dLbls>
          <c:showLegendKey val="0"/>
          <c:showVal val="0"/>
          <c:showCatName val="0"/>
          <c:showSerName val="0"/>
          <c:showPercent val="0"/>
          <c:showBubbleSize val="0"/>
        </c:dLbls>
        <c:smooth val="0"/>
        <c:axId val="443806664"/>
        <c:axId val="443809616"/>
      </c:lineChart>
      <c:catAx>
        <c:axId val="443806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809616"/>
        <c:crosses val="autoZero"/>
        <c:auto val="1"/>
        <c:lblAlgn val="ctr"/>
        <c:lblOffset val="100"/>
        <c:noMultiLvlLbl val="0"/>
      </c:catAx>
      <c:valAx>
        <c:axId val="443809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3806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Specialized Bicycles</c:v>
                </c:pt>
              </c:strCache>
            </c:strRef>
          </c:tx>
          <c:spPr>
            <a:ln w="28575" cap="rnd">
              <a:solidFill>
                <a:schemeClr val="accent1"/>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F163-41C4-BAE2-B802676DCEB6}"/>
            </c:ext>
          </c:extLst>
        </c:ser>
        <c:ser>
          <c:idx val="1"/>
          <c:order val="1"/>
          <c:tx>
            <c:strRef>
              <c:f>Sheet1!$C$1</c:f>
              <c:strCache>
                <c:ptCount val="1"/>
                <c:pt idx="0">
                  <c:v>Scott Sports Argentina</c:v>
                </c:pt>
              </c:strCache>
            </c:strRef>
          </c:tx>
          <c:spPr>
            <a:ln w="28575" cap="rnd">
              <a:solidFill>
                <a:schemeClr val="accent2"/>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Sheet1!$C$2:$C$32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1-F163-41C4-BAE2-B802676DCEB6}"/>
            </c:ext>
          </c:extLst>
        </c:ser>
        <c:ser>
          <c:idx val="2"/>
          <c:order val="2"/>
          <c:tx>
            <c:strRef>
              <c:f>Sheet1!$D$1</c:f>
              <c:strCache>
                <c:ptCount val="1"/>
                <c:pt idx="0">
                  <c:v>Giant Bicycles Argentina</c:v>
                </c:pt>
              </c:strCache>
            </c:strRef>
          </c:tx>
          <c:spPr>
            <a:ln w="28575" cap="rnd">
              <a:solidFill>
                <a:schemeClr val="accent3"/>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Sheet1!$D$2:$D$32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F163-41C4-BAE2-B802676DCEB6}"/>
            </c:ext>
          </c:extLst>
        </c:ser>
        <c:ser>
          <c:idx val="3"/>
          <c:order val="3"/>
          <c:tx>
            <c:strRef>
              <c:f>Sheet1!$E$1</c:f>
              <c:strCache>
                <c:ptCount val="1"/>
                <c:pt idx="0">
                  <c:v>Orbea Argentina</c:v>
                </c:pt>
              </c:strCache>
            </c:strRef>
          </c:tx>
          <c:spPr>
            <a:ln w="28575" cap="rnd">
              <a:solidFill>
                <a:schemeClr val="accent4"/>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Sheet1!$E$2:$E$32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3-F163-41C4-BAE2-B802676DCEB6}"/>
            </c:ext>
          </c:extLst>
        </c:ser>
        <c:ser>
          <c:idx val="4"/>
          <c:order val="4"/>
          <c:tx>
            <c:strRef>
              <c:f>Sheet1!$F$1</c:f>
              <c:strCache>
                <c:ptCount val="1"/>
                <c:pt idx="0">
                  <c:v>Cannondale Argentina</c:v>
                </c:pt>
              </c:strCache>
            </c:strRef>
          </c:tx>
          <c:spPr>
            <a:ln w="28575" cap="rnd">
              <a:solidFill>
                <a:schemeClr val="accent5"/>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Sheet1!$F$2:$F$32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4-F163-41C4-BAE2-B802676DCEB6}"/>
            </c:ext>
          </c:extLst>
        </c:ser>
        <c:ser>
          <c:idx val="5"/>
          <c:order val="5"/>
          <c:tx>
            <c:strRef>
              <c:f>Sheet1!$G$1</c:f>
              <c:strCache>
                <c:ptCount val="1"/>
                <c:pt idx="0">
                  <c:v>Merida Bikes Argentina</c:v>
                </c:pt>
              </c:strCache>
            </c:strRef>
          </c:tx>
          <c:spPr>
            <a:ln w="28575" cap="rnd">
              <a:solidFill>
                <a:schemeClr val="accent6"/>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Sheet1!$G$2:$G$32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5-F163-41C4-BAE2-B802676DCEB6}"/>
            </c:ext>
          </c:extLst>
        </c:ser>
        <c:ser>
          <c:idx val="6"/>
          <c:order val="6"/>
          <c:tx>
            <c:strRef>
              <c:f>Sheet1!$H$1</c:f>
              <c:strCache>
                <c:ptCount val="1"/>
                <c:pt idx="0">
                  <c:v>Trek Bicycle Argentina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Sheet1!$H$2:$H$32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1</c:v>
                </c:pt>
                <c:pt idx="27">
                  <c:v>0</c:v>
                </c:pt>
                <c:pt idx="28">
                  <c:v>0</c:v>
                </c:pt>
                <c:pt idx="29">
                  <c:v>0</c:v>
                </c:pt>
                <c:pt idx="30">
                  <c:v>0</c:v>
                </c:pt>
              </c:numCache>
            </c:numRef>
          </c:val>
          <c:smooth val="0"/>
          <c:extLst>
            <c:ext xmlns:c16="http://schemas.microsoft.com/office/drawing/2014/chart" uri="{C3380CC4-5D6E-409C-BE32-E72D297353CC}">
              <c16:uniqueId val="{00000006-F163-41C4-BAE2-B802676DCEB6}"/>
            </c:ext>
          </c:extLst>
        </c:ser>
        <c:ser>
          <c:idx val="7"/>
          <c:order val="7"/>
          <c:tx>
            <c:strRef>
              <c:f>Sheet1!$I$1</c:f>
              <c:strCache>
                <c:ptCount val="1"/>
                <c:pt idx="0">
                  <c:v>Cervelo Argentina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Sheet1!$I$2:$I$32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7-F163-41C4-BAE2-B802676DCEB6}"/>
            </c:ext>
          </c:extLst>
        </c:ser>
        <c:dLbls>
          <c:showLegendKey val="0"/>
          <c:showVal val="0"/>
          <c:showCatName val="0"/>
          <c:showSerName val="0"/>
          <c:showPercent val="0"/>
          <c:showBubbleSize val="0"/>
        </c:dLbls>
        <c:smooth val="0"/>
        <c:axId val="514659216"/>
        <c:axId val="514659544"/>
      </c:lineChart>
      <c:dateAx>
        <c:axId val="514659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4659544"/>
        <c:crosses val="autoZero"/>
        <c:auto val="1"/>
        <c:lblOffset val="100"/>
        <c:baseTimeUnit val="days"/>
      </c:dateAx>
      <c:valAx>
        <c:axId val="514659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4659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9370F-BDB3-40B6-89CE-97C1DC4FA5C4}"/>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A29F3502-8D36-400E-813B-8FAB6F681629}"/>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42153921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F3F28-3BDC-47ED-9D72-96CC7BFE7766}"/>
              </a:ext>
            </a:extLst>
          </p:cNvPr>
          <p:cNvSpPr>
            <a:spLocks noGrp="1"/>
          </p:cNvSpPr>
          <p:nvPr>
            <p:ph type="title"/>
          </p:nvPr>
        </p:nvSpPr>
        <p:spPr/>
        <p:txBody>
          <a:bodyPr/>
          <a:lstStyle/>
          <a:p>
            <a:r>
              <a:rPr lang="en-US"/>
              <a:t>Facebook Key Metrics Table | Scott</a:t>
            </a:r>
          </a:p>
        </p:txBody>
      </p:sp>
      <p:graphicFrame>
        <p:nvGraphicFramePr>
          <p:cNvPr id="5" name="Table Placeholder 4">
            <a:extLst>
              <a:ext uri="{FF2B5EF4-FFF2-40B4-BE49-F238E27FC236}">
                <a16:creationId xmlns:a16="http://schemas.microsoft.com/office/drawing/2014/main" id="{A10A3660-38B8-4AB5-9119-A8D91D532C69}"/>
              </a:ext>
            </a:extLst>
          </p:cNvPr>
          <p:cNvGraphicFramePr>
            <a:graphicFrameLocks noGrp="1"/>
          </p:cNvGraphicFramePr>
          <p:nvPr>
            <p:ph type="tbl" sz="quarter" idx="13"/>
            <p:extLst>
              <p:ext uri="{D42A27DB-BD31-4B8C-83A1-F6EECF244321}">
                <p14:modId xmlns:p14="http://schemas.microsoft.com/office/powerpoint/2010/main" val="2009453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597032354"/>
                    </a:ext>
                  </a:extLst>
                </a:gridCol>
                <a:gridCol w="740664">
                  <a:extLst>
                    <a:ext uri="{9D8B030D-6E8A-4147-A177-3AD203B41FA5}">
                      <a16:colId xmlns:a16="http://schemas.microsoft.com/office/drawing/2014/main" val="3198166456"/>
                    </a:ext>
                  </a:extLst>
                </a:gridCol>
                <a:gridCol w="740664">
                  <a:extLst>
                    <a:ext uri="{9D8B030D-6E8A-4147-A177-3AD203B41FA5}">
                      <a16:colId xmlns:a16="http://schemas.microsoft.com/office/drawing/2014/main" val="3701881029"/>
                    </a:ext>
                  </a:extLst>
                </a:gridCol>
                <a:gridCol w="740664">
                  <a:extLst>
                    <a:ext uri="{9D8B030D-6E8A-4147-A177-3AD203B41FA5}">
                      <a16:colId xmlns:a16="http://schemas.microsoft.com/office/drawing/2014/main" val="3186906314"/>
                    </a:ext>
                  </a:extLst>
                </a:gridCol>
                <a:gridCol w="740664">
                  <a:extLst>
                    <a:ext uri="{9D8B030D-6E8A-4147-A177-3AD203B41FA5}">
                      <a16:colId xmlns:a16="http://schemas.microsoft.com/office/drawing/2014/main" val="2067644901"/>
                    </a:ext>
                  </a:extLst>
                </a:gridCol>
                <a:gridCol w="740664">
                  <a:extLst>
                    <a:ext uri="{9D8B030D-6E8A-4147-A177-3AD203B41FA5}">
                      <a16:colId xmlns:a16="http://schemas.microsoft.com/office/drawing/2014/main" val="4268690499"/>
                    </a:ext>
                  </a:extLst>
                </a:gridCol>
                <a:gridCol w="740664">
                  <a:extLst>
                    <a:ext uri="{9D8B030D-6E8A-4147-A177-3AD203B41FA5}">
                      <a16:colId xmlns:a16="http://schemas.microsoft.com/office/drawing/2014/main" val="3172910604"/>
                    </a:ext>
                  </a:extLst>
                </a:gridCol>
                <a:gridCol w="740664">
                  <a:extLst>
                    <a:ext uri="{9D8B030D-6E8A-4147-A177-3AD203B41FA5}">
                      <a16:colId xmlns:a16="http://schemas.microsoft.com/office/drawing/2014/main" val="3513594407"/>
                    </a:ext>
                  </a:extLst>
                </a:gridCol>
                <a:gridCol w="740664">
                  <a:extLst>
                    <a:ext uri="{9D8B030D-6E8A-4147-A177-3AD203B41FA5}">
                      <a16:colId xmlns:a16="http://schemas.microsoft.com/office/drawing/2014/main" val="110056495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722467755"/>
                  </a:ext>
                </a:extLst>
              </a:tr>
              <a:tr h="370840">
                <a:tc>
                  <a:txBody>
                    <a:bodyPr/>
                    <a:lstStyle/>
                    <a:p>
                      <a:r>
                        <a:rPr lang="en-US" sz="1000"/>
                        <a:t>Specialized Bicycles</a:t>
                      </a:r>
                    </a:p>
                  </a:txBody>
                  <a:tcPr/>
                </a:tc>
                <a:tc>
                  <a:txBody>
                    <a:bodyPr/>
                    <a:lstStyle/>
                    <a:p>
                      <a:r>
                        <a:rPr lang="en-US" sz="1000"/>
                        <a:t>1978841</a:t>
                      </a:r>
                    </a:p>
                  </a:txBody>
                  <a:tcPr/>
                </a:tc>
                <a:tc>
                  <a:txBody>
                    <a:bodyPr/>
                    <a:lstStyle/>
                    <a:p>
                      <a:r>
                        <a:rPr lang="en-US" sz="1000"/>
                        <a:t>-543</a:t>
                      </a:r>
                    </a:p>
                  </a:txBody>
                  <a:tcPr/>
                </a:tc>
                <a:tc>
                  <a:txBody>
                    <a:bodyPr/>
                    <a:lstStyle/>
                    <a:p>
                      <a:r>
                        <a:rPr lang="en-US" sz="1000"/>
                        <a:t>18</a:t>
                      </a:r>
                    </a:p>
                  </a:txBody>
                  <a:tcPr/>
                </a:tc>
                <a:tc>
                  <a:txBody>
                    <a:bodyPr/>
                    <a:lstStyle/>
                    <a:p>
                      <a:r>
                        <a:rPr lang="en-US" sz="1000"/>
                        <a:t>254</a:t>
                      </a:r>
                    </a:p>
                  </a:txBody>
                  <a:tcPr/>
                </a:tc>
                <a:tc>
                  <a:txBody>
                    <a:bodyPr/>
                    <a:lstStyle/>
                    <a:p>
                      <a:r>
                        <a:rPr lang="en-US" sz="1000"/>
                        <a:t>2</a:t>
                      </a:r>
                    </a:p>
                  </a:txBody>
                  <a:tcPr/>
                </a:tc>
                <a:tc>
                  <a:txBody>
                    <a:bodyPr/>
                    <a:lstStyle/>
                    <a:p>
                      <a:r>
                        <a:rPr lang="en-US" sz="1000"/>
                        <a:t>11</a:t>
                      </a:r>
                    </a:p>
                  </a:txBody>
                  <a:tcPr/>
                </a:tc>
                <a:tc>
                  <a:txBody>
                    <a:bodyPr/>
                    <a:lstStyle/>
                    <a:p>
                      <a:r>
                        <a:rPr lang="en-US" sz="1000"/>
                        <a:t>0</a:t>
                      </a:r>
                    </a:p>
                  </a:txBody>
                  <a:tcPr/>
                </a:tc>
                <a:tc>
                  <a:txBody>
                    <a:bodyPr/>
                    <a:lstStyle/>
                    <a:p>
                      <a:r>
                        <a:rPr lang="en-US" sz="1000"/>
                        <a:t>0.0007 %</a:t>
                      </a:r>
                    </a:p>
                  </a:txBody>
                  <a:tcPr/>
                </a:tc>
                <a:extLst>
                  <a:ext uri="{0D108BD9-81ED-4DB2-BD59-A6C34878D82A}">
                    <a16:rowId xmlns:a16="http://schemas.microsoft.com/office/drawing/2014/main" val="578331320"/>
                  </a:ext>
                </a:extLst>
              </a:tr>
              <a:tr h="370840">
                <a:tc>
                  <a:txBody>
                    <a:bodyPr/>
                    <a:lstStyle/>
                    <a:p>
                      <a:r>
                        <a:rPr lang="en-US" sz="1000"/>
                        <a:t>Scott Sports Argentina</a:t>
                      </a:r>
                    </a:p>
                  </a:txBody>
                  <a:tcPr/>
                </a:tc>
                <a:tc>
                  <a:txBody>
                    <a:bodyPr/>
                    <a:lstStyle/>
                    <a:p>
                      <a:r>
                        <a:rPr lang="en-US" sz="1000"/>
                        <a:t>80815</a:t>
                      </a:r>
                    </a:p>
                  </a:txBody>
                  <a:tcPr/>
                </a:tc>
                <a:tc>
                  <a:txBody>
                    <a:bodyPr/>
                    <a:lstStyle/>
                    <a:p>
                      <a:r>
                        <a:rPr lang="en-US" sz="1000"/>
                        <a:t>1182</a:t>
                      </a:r>
                    </a:p>
                  </a:txBody>
                  <a:tcPr/>
                </a:tc>
                <a:tc>
                  <a:txBody>
                    <a:bodyPr/>
                    <a:lstStyle/>
                    <a:p>
                      <a:r>
                        <a:rPr lang="en-US" sz="1000"/>
                        <a:t>24</a:t>
                      </a:r>
                    </a:p>
                  </a:txBody>
                  <a:tcPr/>
                </a:tc>
                <a:tc>
                  <a:txBody>
                    <a:bodyPr/>
                    <a:lstStyle/>
                    <a:p>
                      <a:r>
                        <a:rPr lang="en-US" sz="1000"/>
                        <a:t>934</a:t>
                      </a:r>
                    </a:p>
                  </a:txBody>
                  <a:tcPr/>
                </a:tc>
                <a:tc>
                  <a:txBody>
                    <a:bodyPr/>
                    <a:lstStyle/>
                    <a:p>
                      <a:r>
                        <a:rPr lang="en-US" sz="1000"/>
                        <a:t>19</a:t>
                      </a:r>
                    </a:p>
                  </a:txBody>
                  <a:tcPr/>
                </a:tc>
                <a:tc>
                  <a:txBody>
                    <a:bodyPr/>
                    <a:lstStyle/>
                    <a:p>
                      <a:r>
                        <a:rPr lang="en-US" sz="1000"/>
                        <a:t>22</a:t>
                      </a:r>
                    </a:p>
                  </a:txBody>
                  <a:tcPr/>
                </a:tc>
                <a:tc>
                  <a:txBody>
                    <a:bodyPr/>
                    <a:lstStyle/>
                    <a:p>
                      <a:r>
                        <a:rPr lang="en-US" sz="1000"/>
                        <a:t>0</a:t>
                      </a:r>
                    </a:p>
                  </a:txBody>
                  <a:tcPr/>
                </a:tc>
                <a:tc>
                  <a:txBody>
                    <a:bodyPr/>
                    <a:lstStyle/>
                    <a:p>
                      <a:r>
                        <a:rPr lang="en-US" sz="1000"/>
                        <a:t>0.0506 %</a:t>
                      </a:r>
                    </a:p>
                  </a:txBody>
                  <a:tcPr/>
                </a:tc>
                <a:extLst>
                  <a:ext uri="{0D108BD9-81ED-4DB2-BD59-A6C34878D82A}">
                    <a16:rowId xmlns:a16="http://schemas.microsoft.com/office/drawing/2014/main" val="667973333"/>
                  </a:ext>
                </a:extLst>
              </a:tr>
              <a:tr h="370840">
                <a:tc>
                  <a:txBody>
                    <a:bodyPr/>
                    <a:lstStyle/>
                    <a:p>
                      <a:r>
                        <a:rPr lang="en-US" sz="1000"/>
                        <a:t>Orbea Argentina</a:t>
                      </a:r>
                    </a:p>
                  </a:txBody>
                  <a:tcPr/>
                </a:tc>
                <a:tc>
                  <a:txBody>
                    <a:bodyPr/>
                    <a:lstStyle/>
                    <a:p>
                      <a:r>
                        <a:rPr lang="en-US" sz="1000"/>
                        <a:t>62436</a:t>
                      </a:r>
                    </a:p>
                  </a:txBody>
                  <a:tcPr/>
                </a:tc>
                <a:tc>
                  <a:txBody>
                    <a:bodyPr/>
                    <a:lstStyle/>
                    <a:p>
                      <a:r>
                        <a:rPr lang="en-US" sz="1000"/>
                        <a:t>9</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3451041152"/>
                  </a:ext>
                </a:extLst>
              </a:tr>
              <a:tr h="370840">
                <a:tc>
                  <a:txBody>
                    <a:bodyPr/>
                    <a:lstStyle/>
                    <a:p>
                      <a:r>
                        <a:rPr lang="en-US" sz="1000"/>
                        <a:t>Trek Bicycle Argentina</a:t>
                      </a:r>
                    </a:p>
                  </a:txBody>
                  <a:tcPr/>
                </a:tc>
                <a:tc>
                  <a:txBody>
                    <a:bodyPr/>
                    <a:lstStyle/>
                    <a:p>
                      <a:r>
                        <a:rPr lang="en-US" sz="1000"/>
                        <a:t>31258</a:t>
                      </a:r>
                    </a:p>
                  </a:txBody>
                  <a:tcPr/>
                </a:tc>
                <a:tc>
                  <a:txBody>
                    <a:bodyPr/>
                    <a:lstStyle/>
                    <a:p>
                      <a:r>
                        <a:rPr lang="en-US" sz="1000"/>
                        <a:t>-28</a:t>
                      </a:r>
                    </a:p>
                  </a:txBody>
                  <a:tcPr/>
                </a:tc>
                <a:tc>
                  <a:txBody>
                    <a:bodyPr/>
                    <a:lstStyle/>
                    <a:p>
                      <a:r>
                        <a:rPr lang="en-US" sz="1000"/>
                        <a:t>18</a:t>
                      </a:r>
                    </a:p>
                  </a:txBody>
                  <a:tcPr/>
                </a:tc>
                <a:tc>
                  <a:txBody>
                    <a:bodyPr/>
                    <a:lstStyle/>
                    <a:p>
                      <a:r>
                        <a:rPr lang="en-US" sz="1000"/>
                        <a:t>754</a:t>
                      </a:r>
                    </a:p>
                  </a:txBody>
                  <a:tcPr/>
                </a:tc>
                <a:tc>
                  <a:txBody>
                    <a:bodyPr/>
                    <a:lstStyle/>
                    <a:p>
                      <a:r>
                        <a:rPr lang="en-US" sz="1000"/>
                        <a:t>18</a:t>
                      </a:r>
                    </a:p>
                  </a:txBody>
                  <a:tcPr/>
                </a:tc>
                <a:tc>
                  <a:txBody>
                    <a:bodyPr/>
                    <a:lstStyle/>
                    <a:p>
                      <a:r>
                        <a:rPr lang="en-US" sz="1000"/>
                        <a:t>40</a:t>
                      </a:r>
                    </a:p>
                  </a:txBody>
                  <a:tcPr/>
                </a:tc>
                <a:tc>
                  <a:txBody>
                    <a:bodyPr/>
                    <a:lstStyle/>
                    <a:p>
                      <a:r>
                        <a:rPr lang="en-US" sz="1000"/>
                        <a:t>1</a:t>
                      </a:r>
                    </a:p>
                  </a:txBody>
                  <a:tcPr/>
                </a:tc>
                <a:tc>
                  <a:txBody>
                    <a:bodyPr/>
                    <a:lstStyle/>
                    <a:p>
                      <a:r>
                        <a:rPr lang="en-US" sz="1000"/>
                        <a:t>0.1443 %</a:t>
                      </a:r>
                    </a:p>
                  </a:txBody>
                  <a:tcPr/>
                </a:tc>
                <a:extLst>
                  <a:ext uri="{0D108BD9-81ED-4DB2-BD59-A6C34878D82A}">
                    <a16:rowId xmlns:a16="http://schemas.microsoft.com/office/drawing/2014/main" val="1826105753"/>
                  </a:ext>
                </a:extLst>
              </a:tr>
              <a:tr h="370840">
                <a:tc>
                  <a:txBody>
                    <a:bodyPr/>
                    <a:lstStyle/>
                    <a:p>
                      <a:r>
                        <a:rPr lang="en-US" sz="1000"/>
                        <a:t>Giant Bicycles Argentina</a:t>
                      </a:r>
                    </a:p>
                  </a:txBody>
                  <a:tcPr/>
                </a:tc>
                <a:tc>
                  <a:txBody>
                    <a:bodyPr/>
                    <a:lstStyle/>
                    <a:p>
                      <a:r>
                        <a:rPr lang="en-US" sz="1000"/>
                        <a:t>19658</a:t>
                      </a:r>
                    </a:p>
                  </a:txBody>
                  <a:tcPr/>
                </a:tc>
                <a:tc>
                  <a:txBody>
                    <a:bodyPr/>
                    <a:lstStyle/>
                    <a:p>
                      <a:r>
                        <a:rPr lang="en-US" sz="1000"/>
                        <a:t>14</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2602991873"/>
                  </a:ext>
                </a:extLst>
              </a:tr>
              <a:tr h="370840">
                <a:tc>
                  <a:txBody>
                    <a:bodyPr/>
                    <a:lstStyle/>
                    <a:p>
                      <a:r>
                        <a:rPr lang="en-US" sz="1000"/>
                        <a:t>Cannondale Argentina</a:t>
                      </a:r>
                    </a:p>
                  </a:txBody>
                  <a:tcPr/>
                </a:tc>
                <a:tc>
                  <a:txBody>
                    <a:bodyPr/>
                    <a:lstStyle/>
                    <a:p>
                      <a:r>
                        <a:rPr lang="en-US" sz="1000"/>
                        <a:t>10423</a:t>
                      </a:r>
                    </a:p>
                  </a:txBody>
                  <a:tcPr/>
                </a:tc>
                <a:tc>
                  <a:txBody>
                    <a:bodyPr/>
                    <a:lstStyle/>
                    <a:p>
                      <a:r>
                        <a:rPr lang="en-US" sz="1000"/>
                        <a:t>-2</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0.0096 %</a:t>
                      </a:r>
                    </a:p>
                  </a:txBody>
                  <a:tcPr/>
                </a:tc>
                <a:extLst>
                  <a:ext uri="{0D108BD9-81ED-4DB2-BD59-A6C34878D82A}">
                    <a16:rowId xmlns:a16="http://schemas.microsoft.com/office/drawing/2014/main" val="2292510816"/>
                  </a:ext>
                </a:extLst>
              </a:tr>
              <a:tr h="370840">
                <a:tc>
                  <a:txBody>
                    <a:bodyPr/>
                    <a:lstStyle/>
                    <a:p>
                      <a:r>
                        <a:rPr lang="en-US" sz="1000"/>
                        <a:t>Merida Bikes Argentina</a:t>
                      </a:r>
                    </a:p>
                  </a:txBody>
                  <a:tcPr/>
                </a:tc>
                <a:tc>
                  <a:txBody>
                    <a:bodyPr/>
                    <a:lstStyle/>
                    <a:p>
                      <a:r>
                        <a:rPr lang="en-US" sz="1000"/>
                        <a:t>6556</a:t>
                      </a:r>
                    </a:p>
                  </a:txBody>
                  <a:tcPr/>
                </a:tc>
                <a:tc>
                  <a:txBody>
                    <a:bodyPr/>
                    <a:lstStyle/>
                    <a:p>
                      <a:r>
                        <a:rPr lang="en-US" sz="1000"/>
                        <a:t>39</a:t>
                      </a:r>
                    </a:p>
                  </a:txBody>
                  <a:tcPr/>
                </a:tc>
                <a:tc>
                  <a:txBody>
                    <a:bodyPr/>
                    <a:lstStyle/>
                    <a:p>
                      <a:r>
                        <a:rPr lang="en-US" sz="1000"/>
                        <a:t>8</a:t>
                      </a:r>
                    </a:p>
                  </a:txBody>
                  <a:tcPr/>
                </a:tc>
                <a:tc>
                  <a:txBody>
                    <a:bodyPr/>
                    <a:lstStyle/>
                    <a:p>
                      <a:r>
                        <a:rPr lang="en-US" sz="1000"/>
                        <a:t>40</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0.0784 %</a:t>
                      </a:r>
                    </a:p>
                  </a:txBody>
                  <a:tcPr/>
                </a:tc>
                <a:extLst>
                  <a:ext uri="{0D108BD9-81ED-4DB2-BD59-A6C34878D82A}">
                    <a16:rowId xmlns:a16="http://schemas.microsoft.com/office/drawing/2014/main" val="3812445832"/>
                  </a:ext>
                </a:extLst>
              </a:tr>
              <a:tr h="370840">
                <a:tc>
                  <a:txBody>
                    <a:bodyPr/>
                    <a:lstStyle/>
                    <a:p>
                      <a:r>
                        <a:rPr lang="en-US" sz="1000"/>
                        <a:t>Cervelo Argentina</a:t>
                      </a:r>
                    </a:p>
                  </a:txBody>
                  <a:tcPr/>
                </a:tc>
                <a:tc>
                  <a:txBody>
                    <a:bodyPr/>
                    <a:lstStyle/>
                    <a:p>
                      <a:r>
                        <a:rPr lang="en-US" sz="1000"/>
                        <a:t>2417</a:t>
                      </a:r>
                    </a:p>
                  </a:txBody>
                  <a:tcPr/>
                </a:tc>
                <a:tc>
                  <a:txBody>
                    <a:bodyPr/>
                    <a:lstStyle/>
                    <a:p>
                      <a:r>
                        <a:rPr lang="en-US" sz="1000"/>
                        <a:t>9</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1248784265"/>
                  </a:ext>
                </a:extLst>
              </a:tr>
            </a:tbl>
          </a:graphicData>
        </a:graphic>
      </p:graphicFrame>
      <p:sp>
        <p:nvSpPr>
          <p:cNvPr id="4" name="Text Placeholder 3">
            <a:extLst>
              <a:ext uri="{FF2B5EF4-FFF2-40B4-BE49-F238E27FC236}">
                <a16:creationId xmlns:a16="http://schemas.microsoft.com/office/drawing/2014/main" id="{D768A176-D29B-45FF-AD6B-135305687CA4}"/>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41687612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41C7F-8F35-4EF0-B9E2-B97619567E5E}"/>
              </a:ext>
            </a:extLst>
          </p:cNvPr>
          <p:cNvSpPr>
            <a:spLocks noGrp="1"/>
          </p:cNvSpPr>
          <p:nvPr>
            <p:ph type="title"/>
          </p:nvPr>
        </p:nvSpPr>
        <p:spPr/>
        <p:txBody>
          <a:bodyPr/>
          <a:lstStyle/>
          <a:p>
            <a:r>
              <a:rPr lang="en-US"/>
              <a:t>Facebook Key Metrics Radar | Scott</a:t>
            </a:r>
          </a:p>
        </p:txBody>
      </p:sp>
      <p:graphicFrame>
        <p:nvGraphicFramePr>
          <p:cNvPr id="6" name="Chart Placeholder 5">
            <a:extLst>
              <a:ext uri="{FF2B5EF4-FFF2-40B4-BE49-F238E27FC236}">
                <a16:creationId xmlns:a16="http://schemas.microsoft.com/office/drawing/2014/main" id="{240F1B99-E3F4-442B-8036-D7D02E84E0A1}"/>
              </a:ext>
            </a:extLst>
          </p:cNvPr>
          <p:cNvGraphicFramePr>
            <a:graphicFrameLocks noGrp="1"/>
          </p:cNvGraphicFramePr>
          <p:nvPr>
            <p:ph type="chart" sz="quarter" idx="13"/>
            <p:extLst>
              <p:ext uri="{D42A27DB-BD31-4B8C-83A1-F6EECF244321}">
                <p14:modId xmlns:p14="http://schemas.microsoft.com/office/powerpoint/2010/main" val="32965488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66AA0E-34DE-41E3-AADB-DE88DCF9BA8F}"/>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A773BB70-7E90-42A4-A7EB-8F87AD14E2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07562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A13BA-F76B-4BD5-AF6F-E9B608787F7A}"/>
              </a:ext>
            </a:extLst>
          </p:cNvPr>
          <p:cNvSpPr>
            <a:spLocks noGrp="1"/>
          </p:cNvSpPr>
          <p:nvPr>
            <p:ph type="title"/>
          </p:nvPr>
        </p:nvSpPr>
        <p:spPr/>
        <p:txBody>
          <a:bodyPr/>
          <a:lstStyle/>
          <a:p>
            <a:r>
              <a:rPr lang="en-US"/>
              <a:t>Facebook Page Likes Total | Scott</a:t>
            </a:r>
          </a:p>
        </p:txBody>
      </p:sp>
      <p:graphicFrame>
        <p:nvGraphicFramePr>
          <p:cNvPr id="6" name="Chart Placeholder 5">
            <a:extLst>
              <a:ext uri="{FF2B5EF4-FFF2-40B4-BE49-F238E27FC236}">
                <a16:creationId xmlns:a16="http://schemas.microsoft.com/office/drawing/2014/main" id="{2216B372-4C95-4085-8BDC-E82E65FA231C}"/>
              </a:ext>
            </a:extLst>
          </p:cNvPr>
          <p:cNvGraphicFramePr>
            <a:graphicFrameLocks noGrp="1"/>
          </p:cNvGraphicFramePr>
          <p:nvPr>
            <p:ph type="chart" sz="quarter" idx="13"/>
            <p:extLst>
              <p:ext uri="{D42A27DB-BD31-4B8C-83A1-F6EECF244321}">
                <p14:modId xmlns:p14="http://schemas.microsoft.com/office/powerpoint/2010/main" val="27937071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65AA80-BB63-40B9-9A86-58E40C5DD901}"/>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913174C0-B177-4BED-AE87-7161244EB7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775503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35CE3-7058-4876-BC28-283DB6CFCE3E}"/>
              </a:ext>
            </a:extLst>
          </p:cNvPr>
          <p:cNvSpPr>
            <a:spLocks noGrp="1"/>
          </p:cNvSpPr>
          <p:nvPr>
            <p:ph type="title"/>
          </p:nvPr>
        </p:nvSpPr>
        <p:spPr/>
        <p:txBody>
          <a:bodyPr/>
          <a:lstStyle/>
          <a:p>
            <a:r>
              <a:rPr lang="en-US"/>
              <a:t>Facebook Fans Change | Scott</a:t>
            </a:r>
          </a:p>
        </p:txBody>
      </p:sp>
      <p:graphicFrame>
        <p:nvGraphicFramePr>
          <p:cNvPr id="6" name="Chart Placeholder 5">
            <a:extLst>
              <a:ext uri="{FF2B5EF4-FFF2-40B4-BE49-F238E27FC236}">
                <a16:creationId xmlns:a16="http://schemas.microsoft.com/office/drawing/2014/main" id="{6C9E7DBA-8135-41C8-9A4C-A131530C81D0}"/>
              </a:ext>
            </a:extLst>
          </p:cNvPr>
          <p:cNvGraphicFramePr>
            <a:graphicFrameLocks noGrp="1"/>
          </p:cNvGraphicFramePr>
          <p:nvPr>
            <p:ph type="chart" sz="quarter" idx="13"/>
            <p:extLst>
              <p:ext uri="{D42A27DB-BD31-4B8C-83A1-F6EECF244321}">
                <p14:modId xmlns:p14="http://schemas.microsoft.com/office/powerpoint/2010/main" val="29146433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F92DEC-4C7C-466F-9134-551B22E168F9}"/>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DAB12044-907E-42DC-8E67-5543EBF9D3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47120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AE4F13-CDE8-4E5B-80CA-CD5BE22A21A6}"/>
              </a:ext>
            </a:extLst>
          </p:cNvPr>
          <p:cNvSpPr>
            <a:spLocks noGrp="1"/>
          </p:cNvSpPr>
          <p:nvPr>
            <p:ph type="title"/>
          </p:nvPr>
        </p:nvSpPr>
        <p:spPr/>
        <p:txBody>
          <a:bodyPr/>
          <a:lstStyle/>
          <a:p>
            <a:r>
              <a:rPr lang="en-US"/>
              <a:t>Facebook Fans Change Per Weekday | Scott</a:t>
            </a:r>
          </a:p>
        </p:txBody>
      </p:sp>
      <p:graphicFrame>
        <p:nvGraphicFramePr>
          <p:cNvPr id="6" name="Chart Placeholder 5">
            <a:extLst>
              <a:ext uri="{FF2B5EF4-FFF2-40B4-BE49-F238E27FC236}">
                <a16:creationId xmlns:a16="http://schemas.microsoft.com/office/drawing/2014/main" id="{C5EAAA61-A251-4059-99B3-31FA8A17C2FB}"/>
              </a:ext>
            </a:extLst>
          </p:cNvPr>
          <p:cNvGraphicFramePr>
            <a:graphicFrameLocks noGrp="1"/>
          </p:cNvGraphicFramePr>
          <p:nvPr>
            <p:ph type="chart" sz="quarter" idx="13"/>
            <p:extLst>
              <p:ext uri="{D42A27DB-BD31-4B8C-83A1-F6EECF244321}">
                <p14:modId xmlns:p14="http://schemas.microsoft.com/office/powerpoint/2010/main" val="6099398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A26591-76CD-41B3-96AA-6CBDA1C8A7F2}"/>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8A8604D3-3D2F-4DCB-BD42-251D7ADB1E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078447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BACEA-2C3F-43A7-87F8-4E1CDC0B35FA}"/>
              </a:ext>
            </a:extLst>
          </p:cNvPr>
          <p:cNvSpPr>
            <a:spLocks noGrp="1"/>
          </p:cNvSpPr>
          <p:nvPr>
            <p:ph type="title"/>
          </p:nvPr>
        </p:nvSpPr>
        <p:spPr/>
        <p:txBody>
          <a:bodyPr/>
          <a:lstStyle/>
          <a:p>
            <a:r>
              <a:rPr lang="en-US"/>
              <a:t>Facebook Fans Change Rate | Scott</a:t>
            </a:r>
          </a:p>
        </p:txBody>
      </p:sp>
      <p:graphicFrame>
        <p:nvGraphicFramePr>
          <p:cNvPr id="6" name="Chart Placeholder 5">
            <a:extLst>
              <a:ext uri="{FF2B5EF4-FFF2-40B4-BE49-F238E27FC236}">
                <a16:creationId xmlns:a16="http://schemas.microsoft.com/office/drawing/2014/main" id="{5EDFDFCC-C5EE-41B0-950B-A0D5EB1103B0}"/>
              </a:ext>
            </a:extLst>
          </p:cNvPr>
          <p:cNvGraphicFramePr>
            <a:graphicFrameLocks noGrp="1"/>
          </p:cNvGraphicFramePr>
          <p:nvPr>
            <p:ph type="chart" sz="quarter" idx="13"/>
            <p:extLst>
              <p:ext uri="{D42A27DB-BD31-4B8C-83A1-F6EECF244321}">
                <p14:modId xmlns:p14="http://schemas.microsoft.com/office/powerpoint/2010/main" val="16203929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7F70BC-CDED-4483-B90E-9A3DD0F62FB8}"/>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F7293957-70B6-40B9-A80C-453CF9587D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8102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50EF0-1724-4FF2-A077-F81728A4F935}"/>
              </a:ext>
            </a:extLst>
          </p:cNvPr>
          <p:cNvSpPr>
            <a:spLocks noGrp="1"/>
          </p:cNvSpPr>
          <p:nvPr>
            <p:ph type="title"/>
          </p:nvPr>
        </p:nvSpPr>
        <p:spPr/>
        <p:txBody>
          <a:bodyPr/>
          <a:lstStyle/>
          <a:p>
            <a:r>
              <a:rPr lang="en-US"/>
              <a:t>Facebook Own Posts | Scott</a:t>
            </a:r>
          </a:p>
        </p:txBody>
      </p:sp>
      <p:graphicFrame>
        <p:nvGraphicFramePr>
          <p:cNvPr id="6" name="Chart Placeholder 5">
            <a:extLst>
              <a:ext uri="{FF2B5EF4-FFF2-40B4-BE49-F238E27FC236}">
                <a16:creationId xmlns:a16="http://schemas.microsoft.com/office/drawing/2014/main" id="{2C07C01A-3A01-4A4B-94DA-E52F4C5D229C}"/>
              </a:ext>
            </a:extLst>
          </p:cNvPr>
          <p:cNvGraphicFramePr>
            <a:graphicFrameLocks noGrp="1"/>
          </p:cNvGraphicFramePr>
          <p:nvPr>
            <p:ph type="chart" sz="quarter" idx="13"/>
            <p:extLst>
              <p:ext uri="{D42A27DB-BD31-4B8C-83A1-F6EECF244321}">
                <p14:modId xmlns:p14="http://schemas.microsoft.com/office/powerpoint/2010/main" val="10673753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7BABCF-6204-4219-8E79-D4571AC72E1F}"/>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9787FB0E-50DC-4D1F-9433-DE2130664A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43587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FD959-7C7C-410A-8BDF-53313AEF7F49}"/>
              </a:ext>
            </a:extLst>
          </p:cNvPr>
          <p:cNvSpPr>
            <a:spLocks noGrp="1"/>
          </p:cNvSpPr>
          <p:nvPr>
            <p:ph type="title"/>
          </p:nvPr>
        </p:nvSpPr>
        <p:spPr/>
        <p:txBody>
          <a:bodyPr/>
          <a:lstStyle/>
          <a:p>
            <a:r>
              <a:rPr lang="en-US"/>
              <a:t>Facebook Own Posts By Hour | Scott</a:t>
            </a:r>
          </a:p>
        </p:txBody>
      </p:sp>
      <p:graphicFrame>
        <p:nvGraphicFramePr>
          <p:cNvPr id="6" name="Chart Placeholder 5">
            <a:extLst>
              <a:ext uri="{FF2B5EF4-FFF2-40B4-BE49-F238E27FC236}">
                <a16:creationId xmlns:a16="http://schemas.microsoft.com/office/drawing/2014/main" id="{A3C9D144-0405-471A-A8A5-8C7FB3884872}"/>
              </a:ext>
            </a:extLst>
          </p:cNvPr>
          <p:cNvGraphicFramePr>
            <a:graphicFrameLocks noGrp="1"/>
          </p:cNvGraphicFramePr>
          <p:nvPr>
            <p:ph type="chart" sz="quarter" idx="13"/>
            <p:extLst>
              <p:ext uri="{D42A27DB-BD31-4B8C-83A1-F6EECF244321}">
                <p14:modId xmlns:p14="http://schemas.microsoft.com/office/powerpoint/2010/main" val="29580595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38A080-AE0D-4E45-B648-A1900A63AE4C}"/>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6F376D42-BD75-4164-B425-56BC699B94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84330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3C5E6-7C75-4D82-B5B3-2E2CAF50EB3C}"/>
              </a:ext>
            </a:extLst>
          </p:cNvPr>
          <p:cNvSpPr>
            <a:spLocks noGrp="1"/>
          </p:cNvSpPr>
          <p:nvPr>
            <p:ph type="title"/>
          </p:nvPr>
        </p:nvSpPr>
        <p:spPr/>
        <p:txBody>
          <a:bodyPr/>
          <a:lstStyle/>
          <a:p>
            <a:r>
              <a:rPr lang="en-US"/>
              <a:t>Facebook Own Posts By Weekday | Scott</a:t>
            </a:r>
          </a:p>
        </p:txBody>
      </p:sp>
      <p:graphicFrame>
        <p:nvGraphicFramePr>
          <p:cNvPr id="6" name="Chart Placeholder 5">
            <a:extLst>
              <a:ext uri="{FF2B5EF4-FFF2-40B4-BE49-F238E27FC236}">
                <a16:creationId xmlns:a16="http://schemas.microsoft.com/office/drawing/2014/main" id="{56D8A959-ED62-4E05-AD60-9AE02C0CC109}"/>
              </a:ext>
            </a:extLst>
          </p:cNvPr>
          <p:cNvGraphicFramePr>
            <a:graphicFrameLocks noGrp="1"/>
          </p:cNvGraphicFramePr>
          <p:nvPr>
            <p:ph type="chart" sz="quarter" idx="13"/>
            <p:extLst>
              <p:ext uri="{D42A27DB-BD31-4B8C-83A1-F6EECF244321}">
                <p14:modId xmlns:p14="http://schemas.microsoft.com/office/powerpoint/2010/main" val="42926634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0436CB-6168-44CB-B240-7730935DB701}"/>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93AA2288-6631-4910-A72F-E7E439023C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518126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2F603-5340-41AB-B213-D5C2ABDC51B7}"/>
              </a:ext>
            </a:extLst>
          </p:cNvPr>
          <p:cNvSpPr>
            <a:spLocks noGrp="1"/>
          </p:cNvSpPr>
          <p:nvPr>
            <p:ph type="title"/>
          </p:nvPr>
        </p:nvSpPr>
        <p:spPr/>
        <p:txBody>
          <a:bodyPr/>
          <a:lstStyle/>
          <a:p>
            <a:r>
              <a:rPr lang="en-US"/>
              <a:t>Facebook Interactions Distribution | Scott</a:t>
            </a:r>
          </a:p>
        </p:txBody>
      </p:sp>
      <p:graphicFrame>
        <p:nvGraphicFramePr>
          <p:cNvPr id="6" name="Chart Placeholder 5">
            <a:extLst>
              <a:ext uri="{FF2B5EF4-FFF2-40B4-BE49-F238E27FC236}">
                <a16:creationId xmlns:a16="http://schemas.microsoft.com/office/drawing/2014/main" id="{F792A8F7-574C-4FE9-9FDE-64B7BD3476BB}"/>
              </a:ext>
            </a:extLst>
          </p:cNvPr>
          <p:cNvGraphicFramePr>
            <a:graphicFrameLocks noGrp="1"/>
          </p:cNvGraphicFramePr>
          <p:nvPr>
            <p:ph type="chart" sz="quarter" idx="13"/>
            <p:extLst>
              <p:ext uri="{D42A27DB-BD31-4B8C-83A1-F6EECF244321}">
                <p14:modId xmlns:p14="http://schemas.microsoft.com/office/powerpoint/2010/main" val="42290459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DDF13B-479E-43CD-835E-1607434AAFEE}"/>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B50AB10E-A340-4629-BA14-B4E15337B7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81840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3265A-641C-4FDB-9714-45AC8A5206B0}"/>
              </a:ext>
            </a:extLst>
          </p:cNvPr>
          <p:cNvSpPr>
            <a:spLocks noGrp="1"/>
          </p:cNvSpPr>
          <p:nvPr>
            <p:ph type="title"/>
          </p:nvPr>
        </p:nvSpPr>
        <p:spPr/>
        <p:txBody>
          <a:bodyPr/>
          <a:lstStyle/>
          <a:p>
            <a:r>
              <a:rPr lang="en-US"/>
              <a:t>Facebook Post Type Distribution Per Profile | Scott</a:t>
            </a:r>
          </a:p>
        </p:txBody>
      </p:sp>
      <p:graphicFrame>
        <p:nvGraphicFramePr>
          <p:cNvPr id="6" name="Chart Placeholder 5">
            <a:extLst>
              <a:ext uri="{FF2B5EF4-FFF2-40B4-BE49-F238E27FC236}">
                <a16:creationId xmlns:a16="http://schemas.microsoft.com/office/drawing/2014/main" id="{6B2C5F7C-BC32-42E4-BE43-60F8387A0075}"/>
              </a:ext>
            </a:extLst>
          </p:cNvPr>
          <p:cNvGraphicFramePr>
            <a:graphicFrameLocks noGrp="1"/>
          </p:cNvGraphicFramePr>
          <p:nvPr>
            <p:ph type="chart" sz="quarter" idx="13"/>
            <p:extLst>
              <p:ext uri="{D42A27DB-BD31-4B8C-83A1-F6EECF244321}">
                <p14:modId xmlns:p14="http://schemas.microsoft.com/office/powerpoint/2010/main" val="8273564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263F84-E78F-4195-9548-52846AB03281}"/>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7C1583C0-03CC-4628-9889-BCAB181B76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712705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6D1BE-0D1A-4F4F-A13B-022822E5A6A6}"/>
              </a:ext>
            </a:extLst>
          </p:cNvPr>
          <p:cNvSpPr>
            <a:spLocks noGrp="1"/>
          </p:cNvSpPr>
          <p:nvPr>
            <p:ph type="title"/>
          </p:nvPr>
        </p:nvSpPr>
        <p:spPr/>
        <p:txBody>
          <a:bodyPr/>
          <a:lstStyle/>
          <a:p>
            <a:r>
              <a:rPr lang="en-US"/>
              <a:t>Facebook Interaction Rate By Weekday | Scott</a:t>
            </a:r>
          </a:p>
        </p:txBody>
      </p:sp>
      <p:graphicFrame>
        <p:nvGraphicFramePr>
          <p:cNvPr id="6" name="Chart Placeholder 5">
            <a:extLst>
              <a:ext uri="{FF2B5EF4-FFF2-40B4-BE49-F238E27FC236}">
                <a16:creationId xmlns:a16="http://schemas.microsoft.com/office/drawing/2014/main" id="{050A3E60-414E-4541-949D-11AB4FA0FAE1}"/>
              </a:ext>
            </a:extLst>
          </p:cNvPr>
          <p:cNvGraphicFramePr>
            <a:graphicFrameLocks noGrp="1"/>
          </p:cNvGraphicFramePr>
          <p:nvPr>
            <p:ph type="chart" sz="quarter" idx="13"/>
            <p:extLst>
              <p:ext uri="{D42A27DB-BD31-4B8C-83A1-F6EECF244321}">
                <p14:modId xmlns:p14="http://schemas.microsoft.com/office/powerpoint/2010/main" val="41287082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FFCB93-ECB8-40DD-8EE0-0A22169A2B33}"/>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F34DBB2E-399C-4AFE-B377-74E90A162B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089313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3B254-E2C6-493D-BE72-0B74A8132B70}"/>
              </a:ext>
            </a:extLst>
          </p:cNvPr>
          <p:cNvSpPr>
            <a:spLocks noGrp="1"/>
          </p:cNvSpPr>
          <p:nvPr>
            <p:ph type="title"/>
          </p:nvPr>
        </p:nvSpPr>
        <p:spPr/>
        <p:txBody>
          <a:bodyPr/>
          <a:lstStyle/>
          <a:p>
            <a:r>
              <a:rPr lang="en-US"/>
              <a:t>Facebook Interaction Rate | Scott</a:t>
            </a:r>
          </a:p>
        </p:txBody>
      </p:sp>
      <p:graphicFrame>
        <p:nvGraphicFramePr>
          <p:cNvPr id="6" name="Chart Placeholder 5">
            <a:extLst>
              <a:ext uri="{FF2B5EF4-FFF2-40B4-BE49-F238E27FC236}">
                <a16:creationId xmlns:a16="http://schemas.microsoft.com/office/drawing/2014/main" id="{C5E3CD93-2145-4FEB-B0C3-D16C5CF3974F}"/>
              </a:ext>
            </a:extLst>
          </p:cNvPr>
          <p:cNvGraphicFramePr>
            <a:graphicFrameLocks noGrp="1"/>
          </p:cNvGraphicFramePr>
          <p:nvPr>
            <p:ph type="chart" sz="quarter" idx="13"/>
            <p:extLst>
              <p:ext uri="{D42A27DB-BD31-4B8C-83A1-F6EECF244321}">
                <p14:modId xmlns:p14="http://schemas.microsoft.com/office/powerpoint/2010/main" val="8100688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5D8E03-A275-4D10-BDC2-4D766D013FCB}"/>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1CF3F9DF-FBC4-41AA-B186-191DAB5D2F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408214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A12825-DA6B-42B8-9572-336991601D51}"/>
              </a:ext>
            </a:extLst>
          </p:cNvPr>
          <p:cNvSpPr>
            <a:spLocks noGrp="1"/>
          </p:cNvSpPr>
          <p:nvPr>
            <p:ph type="title"/>
          </p:nvPr>
        </p:nvSpPr>
        <p:spPr/>
        <p:txBody>
          <a:bodyPr/>
          <a:lstStyle/>
          <a:p>
            <a:r>
              <a:rPr lang="en-US"/>
              <a:t>Facebook Interaction Rate By Post Type | Scott</a:t>
            </a:r>
          </a:p>
        </p:txBody>
      </p:sp>
      <p:graphicFrame>
        <p:nvGraphicFramePr>
          <p:cNvPr id="6" name="Chart Placeholder 5">
            <a:extLst>
              <a:ext uri="{FF2B5EF4-FFF2-40B4-BE49-F238E27FC236}">
                <a16:creationId xmlns:a16="http://schemas.microsoft.com/office/drawing/2014/main" id="{50C8D2D6-5354-46D2-8512-3DF8C2B9A8B2}"/>
              </a:ext>
            </a:extLst>
          </p:cNvPr>
          <p:cNvGraphicFramePr>
            <a:graphicFrameLocks noGrp="1"/>
          </p:cNvGraphicFramePr>
          <p:nvPr>
            <p:ph type="chart" sz="quarter" idx="13"/>
            <p:extLst>
              <p:ext uri="{D42A27DB-BD31-4B8C-83A1-F6EECF244321}">
                <p14:modId xmlns:p14="http://schemas.microsoft.com/office/powerpoint/2010/main" val="27391573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072DA7-5B22-47A9-944C-28DF4A62FF78}"/>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F6D79166-46EA-4853-83DC-ADD29D6982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494986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3FBCA-D8FB-4BEF-BC92-7A9559453300}"/>
              </a:ext>
            </a:extLst>
          </p:cNvPr>
          <p:cNvSpPr>
            <a:spLocks noGrp="1"/>
          </p:cNvSpPr>
          <p:nvPr>
            <p:ph type="title"/>
          </p:nvPr>
        </p:nvSpPr>
        <p:spPr/>
        <p:txBody>
          <a:bodyPr/>
          <a:lstStyle/>
          <a:p>
            <a:r>
              <a:rPr lang="en-US"/>
              <a:t>Facebook Interaction Rate By Hour | Scott</a:t>
            </a:r>
          </a:p>
        </p:txBody>
      </p:sp>
      <p:graphicFrame>
        <p:nvGraphicFramePr>
          <p:cNvPr id="6" name="Chart Placeholder 5">
            <a:extLst>
              <a:ext uri="{FF2B5EF4-FFF2-40B4-BE49-F238E27FC236}">
                <a16:creationId xmlns:a16="http://schemas.microsoft.com/office/drawing/2014/main" id="{C63094DD-7DC9-4C6A-B95E-1DB5E34A4617}"/>
              </a:ext>
            </a:extLst>
          </p:cNvPr>
          <p:cNvGraphicFramePr>
            <a:graphicFrameLocks noGrp="1"/>
          </p:cNvGraphicFramePr>
          <p:nvPr>
            <p:ph type="chart" sz="quarter" idx="13"/>
            <p:extLst>
              <p:ext uri="{D42A27DB-BD31-4B8C-83A1-F6EECF244321}">
                <p14:modId xmlns:p14="http://schemas.microsoft.com/office/powerpoint/2010/main" val="34630800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81D614-AED3-4177-92FC-865A34231753}"/>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012A7244-AA74-4284-B2ED-487AB91836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667315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28D27-E833-4C36-BCF2-4FC09667F04A}"/>
              </a:ext>
            </a:extLst>
          </p:cNvPr>
          <p:cNvSpPr>
            <a:spLocks noGrp="1"/>
          </p:cNvSpPr>
          <p:nvPr>
            <p:ph type="title"/>
          </p:nvPr>
        </p:nvSpPr>
        <p:spPr/>
        <p:txBody>
          <a:bodyPr/>
          <a:lstStyle/>
          <a:p>
            <a:r>
              <a:rPr lang="en-US"/>
              <a:t>Facebook Hashtag Detection | Scott</a:t>
            </a:r>
          </a:p>
        </p:txBody>
      </p:sp>
      <p:graphicFrame>
        <p:nvGraphicFramePr>
          <p:cNvPr id="5" name="Table Placeholder 4">
            <a:extLst>
              <a:ext uri="{FF2B5EF4-FFF2-40B4-BE49-F238E27FC236}">
                <a16:creationId xmlns:a16="http://schemas.microsoft.com/office/drawing/2014/main" id="{40F40F25-5DAA-4354-979F-EB6F613AA69E}"/>
              </a:ext>
            </a:extLst>
          </p:cNvPr>
          <p:cNvGraphicFramePr>
            <a:graphicFrameLocks noGrp="1"/>
          </p:cNvGraphicFramePr>
          <p:nvPr>
            <p:ph type="tbl" sz="quarter" idx="13"/>
            <p:extLst>
              <p:ext uri="{D42A27DB-BD31-4B8C-83A1-F6EECF244321}">
                <p14:modId xmlns:p14="http://schemas.microsoft.com/office/powerpoint/2010/main" val="2865205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08759555"/>
                    </a:ext>
                  </a:extLst>
                </a:gridCol>
                <a:gridCol w="1152144">
                  <a:extLst>
                    <a:ext uri="{9D8B030D-6E8A-4147-A177-3AD203B41FA5}">
                      <a16:colId xmlns:a16="http://schemas.microsoft.com/office/drawing/2014/main" val="569782721"/>
                    </a:ext>
                  </a:extLst>
                </a:gridCol>
                <a:gridCol w="1152144">
                  <a:extLst>
                    <a:ext uri="{9D8B030D-6E8A-4147-A177-3AD203B41FA5}">
                      <a16:colId xmlns:a16="http://schemas.microsoft.com/office/drawing/2014/main" val="2449258914"/>
                    </a:ext>
                  </a:extLst>
                </a:gridCol>
                <a:gridCol w="1152144">
                  <a:extLst>
                    <a:ext uri="{9D8B030D-6E8A-4147-A177-3AD203B41FA5}">
                      <a16:colId xmlns:a16="http://schemas.microsoft.com/office/drawing/2014/main" val="581670240"/>
                    </a:ext>
                  </a:extLst>
                </a:gridCol>
                <a:gridCol w="1152144">
                  <a:extLst>
                    <a:ext uri="{9D8B030D-6E8A-4147-A177-3AD203B41FA5}">
                      <a16:colId xmlns:a16="http://schemas.microsoft.com/office/drawing/2014/main" val="1959476500"/>
                    </a:ext>
                  </a:extLst>
                </a:gridCol>
                <a:gridCol w="1152144">
                  <a:extLst>
                    <a:ext uri="{9D8B030D-6E8A-4147-A177-3AD203B41FA5}">
                      <a16:colId xmlns:a16="http://schemas.microsoft.com/office/drawing/2014/main" val="2853148290"/>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1016819348"/>
                  </a:ext>
                </a:extLst>
              </a:tr>
              <a:tr h="370840">
                <a:tc>
                  <a:txBody>
                    <a:bodyPr/>
                    <a:lstStyle/>
                    <a:p>
                      <a:r>
                        <a:rPr lang="en-US" sz="1000"/>
                        <a:t>#SCOTTbikes</a:t>
                      </a:r>
                    </a:p>
                  </a:txBody>
                  <a:tcPr/>
                </a:tc>
                <a:tc>
                  <a:txBody>
                    <a:bodyPr/>
                    <a:lstStyle/>
                    <a:p>
                      <a:r>
                        <a:rPr lang="en-US" sz="1000"/>
                        <a:t>23</a:t>
                      </a:r>
                    </a:p>
                  </a:txBody>
                  <a:tcPr/>
                </a:tc>
                <a:tc>
                  <a:txBody>
                    <a:bodyPr/>
                    <a:lstStyle/>
                    <a:p>
                      <a:r>
                        <a:rPr lang="en-US" sz="1000"/>
                        <a:t>40.478260869565</a:t>
                      </a:r>
                    </a:p>
                  </a:txBody>
                  <a:tcPr/>
                </a:tc>
                <a:tc>
                  <a:txBody>
                    <a:bodyPr/>
                    <a:lstStyle/>
                    <a:p>
                      <a:r>
                        <a:rPr lang="en-US" sz="1000"/>
                        <a:t>0.82608695652174</a:t>
                      </a:r>
                    </a:p>
                  </a:txBody>
                  <a:tcPr/>
                </a:tc>
                <a:tc>
                  <a:txBody>
                    <a:bodyPr/>
                    <a:lstStyle/>
                    <a:p>
                      <a:r>
                        <a:rPr lang="en-US" sz="1000"/>
                        <a:t>0.95652173913043</a:t>
                      </a:r>
                    </a:p>
                  </a:txBody>
                  <a:tcPr/>
                </a:tc>
                <a:tc>
                  <a:txBody>
                    <a:bodyPr/>
                    <a:lstStyle/>
                    <a:p>
                      <a:r>
                        <a:rPr lang="en-US" sz="1000"/>
                        <a:t>42.260869565217</a:t>
                      </a:r>
                    </a:p>
                  </a:txBody>
                  <a:tcPr/>
                </a:tc>
                <a:extLst>
                  <a:ext uri="{0D108BD9-81ED-4DB2-BD59-A6C34878D82A}">
                    <a16:rowId xmlns:a16="http://schemas.microsoft.com/office/drawing/2014/main" val="1026221799"/>
                  </a:ext>
                </a:extLst>
              </a:tr>
              <a:tr h="370840">
                <a:tc>
                  <a:txBody>
                    <a:bodyPr/>
                    <a:lstStyle/>
                    <a:p>
                      <a:r>
                        <a:rPr lang="en-US" sz="1000"/>
                        <a:t>#SCOTTargentina</a:t>
                      </a:r>
                    </a:p>
                  </a:txBody>
                  <a:tcPr/>
                </a:tc>
                <a:tc>
                  <a:txBody>
                    <a:bodyPr/>
                    <a:lstStyle/>
                    <a:p>
                      <a:r>
                        <a:rPr lang="en-US" sz="1000"/>
                        <a:t>21</a:t>
                      </a:r>
                    </a:p>
                  </a:txBody>
                  <a:tcPr/>
                </a:tc>
                <a:tc>
                  <a:txBody>
                    <a:bodyPr/>
                    <a:lstStyle/>
                    <a:p>
                      <a:r>
                        <a:rPr lang="en-US" sz="1000"/>
                        <a:t>42.714285714286</a:t>
                      </a:r>
                    </a:p>
                  </a:txBody>
                  <a:tcPr/>
                </a:tc>
                <a:tc>
                  <a:txBody>
                    <a:bodyPr/>
                    <a:lstStyle/>
                    <a:p>
                      <a:r>
                        <a:rPr lang="en-US" sz="1000"/>
                        <a:t>0.9047619047619</a:t>
                      </a:r>
                    </a:p>
                  </a:txBody>
                  <a:tcPr/>
                </a:tc>
                <a:tc>
                  <a:txBody>
                    <a:bodyPr/>
                    <a:lstStyle/>
                    <a:p>
                      <a:r>
                        <a:rPr lang="en-US" sz="1000"/>
                        <a:t>1</a:t>
                      </a:r>
                    </a:p>
                  </a:txBody>
                  <a:tcPr/>
                </a:tc>
                <a:tc>
                  <a:txBody>
                    <a:bodyPr/>
                    <a:lstStyle/>
                    <a:p>
                      <a:r>
                        <a:rPr lang="en-US" sz="1000"/>
                        <a:t>44.619047619048</a:t>
                      </a:r>
                    </a:p>
                  </a:txBody>
                  <a:tcPr/>
                </a:tc>
                <a:extLst>
                  <a:ext uri="{0D108BD9-81ED-4DB2-BD59-A6C34878D82A}">
                    <a16:rowId xmlns:a16="http://schemas.microsoft.com/office/drawing/2014/main" val="2145857665"/>
                  </a:ext>
                </a:extLst>
              </a:tr>
              <a:tr h="370840">
                <a:tc>
                  <a:txBody>
                    <a:bodyPr/>
                    <a:lstStyle/>
                    <a:p>
                      <a:r>
                        <a:rPr lang="en-US" sz="1000"/>
                        <a:t>#IamSpecialized</a:t>
                      </a:r>
                    </a:p>
                  </a:txBody>
                  <a:tcPr/>
                </a:tc>
                <a:tc>
                  <a:txBody>
                    <a:bodyPr/>
                    <a:lstStyle/>
                    <a:p>
                      <a:r>
                        <a:rPr lang="en-US" sz="1000"/>
                        <a:t>15</a:t>
                      </a:r>
                    </a:p>
                  </a:txBody>
                  <a:tcPr/>
                </a:tc>
                <a:tc>
                  <a:txBody>
                    <a:bodyPr/>
                    <a:lstStyle/>
                    <a:p>
                      <a:r>
                        <a:rPr lang="en-US" sz="1000"/>
                        <a:t>13.266666666667</a:t>
                      </a:r>
                    </a:p>
                  </a:txBody>
                  <a:tcPr/>
                </a:tc>
                <a:tc>
                  <a:txBody>
                    <a:bodyPr/>
                    <a:lstStyle/>
                    <a:p>
                      <a:r>
                        <a:rPr lang="en-US" sz="1000"/>
                        <a:t>0.13333333333333</a:t>
                      </a:r>
                    </a:p>
                  </a:txBody>
                  <a:tcPr/>
                </a:tc>
                <a:tc>
                  <a:txBody>
                    <a:bodyPr/>
                    <a:lstStyle/>
                    <a:p>
                      <a:r>
                        <a:rPr lang="en-US" sz="1000"/>
                        <a:t>0.6</a:t>
                      </a:r>
                    </a:p>
                  </a:txBody>
                  <a:tcPr/>
                </a:tc>
                <a:tc>
                  <a:txBody>
                    <a:bodyPr/>
                    <a:lstStyle/>
                    <a:p>
                      <a:r>
                        <a:rPr lang="en-US" sz="1000"/>
                        <a:t>14</a:t>
                      </a:r>
                    </a:p>
                  </a:txBody>
                  <a:tcPr/>
                </a:tc>
                <a:extLst>
                  <a:ext uri="{0D108BD9-81ED-4DB2-BD59-A6C34878D82A}">
                    <a16:rowId xmlns:a16="http://schemas.microsoft.com/office/drawing/2014/main" val="1808828122"/>
                  </a:ext>
                </a:extLst>
              </a:tr>
              <a:tr h="370840">
                <a:tc>
                  <a:txBody>
                    <a:bodyPr/>
                    <a:lstStyle/>
                    <a:p>
                      <a:r>
                        <a:rPr lang="en-US" sz="1000"/>
                        <a:t>#FastIsFun</a:t>
                      </a:r>
                    </a:p>
                  </a:txBody>
                  <a:tcPr/>
                </a:tc>
                <a:tc>
                  <a:txBody>
                    <a:bodyPr/>
                    <a:lstStyle/>
                    <a:p>
                      <a:r>
                        <a:rPr lang="en-US" sz="1000"/>
                        <a:t>14</a:t>
                      </a:r>
                    </a:p>
                  </a:txBody>
                  <a:tcPr/>
                </a:tc>
                <a:tc>
                  <a:txBody>
                    <a:bodyPr/>
                    <a:lstStyle/>
                    <a:p>
                      <a:r>
                        <a:rPr lang="en-US" sz="1000"/>
                        <a:t>47.785714285714</a:t>
                      </a:r>
                    </a:p>
                  </a:txBody>
                  <a:tcPr/>
                </a:tc>
                <a:tc>
                  <a:txBody>
                    <a:bodyPr/>
                    <a:lstStyle/>
                    <a:p>
                      <a:r>
                        <a:rPr lang="en-US" sz="1000"/>
                        <a:t>1.0714285714286</a:t>
                      </a:r>
                    </a:p>
                  </a:txBody>
                  <a:tcPr/>
                </a:tc>
                <a:tc>
                  <a:txBody>
                    <a:bodyPr/>
                    <a:lstStyle/>
                    <a:p>
                      <a:r>
                        <a:rPr lang="en-US" sz="1000"/>
                        <a:t>1.0714285714286</a:t>
                      </a:r>
                    </a:p>
                  </a:txBody>
                  <a:tcPr/>
                </a:tc>
                <a:tc>
                  <a:txBody>
                    <a:bodyPr/>
                    <a:lstStyle/>
                    <a:p>
                      <a:r>
                        <a:rPr lang="en-US" sz="1000"/>
                        <a:t>49.928571428571</a:t>
                      </a:r>
                    </a:p>
                  </a:txBody>
                  <a:tcPr/>
                </a:tc>
                <a:extLst>
                  <a:ext uri="{0D108BD9-81ED-4DB2-BD59-A6C34878D82A}">
                    <a16:rowId xmlns:a16="http://schemas.microsoft.com/office/drawing/2014/main" val="2771516936"/>
                  </a:ext>
                </a:extLst>
              </a:tr>
              <a:tr h="370840">
                <a:tc>
                  <a:txBody>
                    <a:bodyPr/>
                    <a:lstStyle/>
                    <a:p>
                      <a:r>
                        <a:rPr lang="en-US" sz="1000"/>
                        <a:t>#trekbikes</a:t>
                      </a:r>
                    </a:p>
                  </a:txBody>
                  <a:tcPr/>
                </a:tc>
                <a:tc>
                  <a:txBody>
                    <a:bodyPr/>
                    <a:lstStyle/>
                    <a:p>
                      <a:r>
                        <a:rPr lang="en-US" sz="1000"/>
                        <a:t>13</a:t>
                      </a:r>
                    </a:p>
                  </a:txBody>
                  <a:tcPr/>
                </a:tc>
                <a:tc>
                  <a:txBody>
                    <a:bodyPr/>
                    <a:lstStyle/>
                    <a:p>
                      <a:r>
                        <a:rPr lang="en-US" sz="1000"/>
                        <a:t>39.307692307692</a:t>
                      </a:r>
                    </a:p>
                  </a:txBody>
                  <a:tcPr/>
                </a:tc>
                <a:tc>
                  <a:txBody>
                    <a:bodyPr/>
                    <a:lstStyle/>
                    <a:p>
                      <a:r>
                        <a:rPr lang="en-US" sz="1000"/>
                        <a:t>1.1538461538462</a:t>
                      </a:r>
                    </a:p>
                  </a:txBody>
                  <a:tcPr/>
                </a:tc>
                <a:tc>
                  <a:txBody>
                    <a:bodyPr/>
                    <a:lstStyle/>
                    <a:p>
                      <a:r>
                        <a:rPr lang="en-US" sz="1000"/>
                        <a:t>2.2307692307692</a:t>
                      </a:r>
                    </a:p>
                  </a:txBody>
                  <a:tcPr/>
                </a:tc>
                <a:tc>
                  <a:txBody>
                    <a:bodyPr/>
                    <a:lstStyle/>
                    <a:p>
                      <a:r>
                        <a:rPr lang="en-US" sz="1000"/>
                        <a:t>42.692307692308</a:t>
                      </a:r>
                    </a:p>
                  </a:txBody>
                  <a:tcPr/>
                </a:tc>
                <a:extLst>
                  <a:ext uri="{0D108BD9-81ED-4DB2-BD59-A6C34878D82A}">
                    <a16:rowId xmlns:a16="http://schemas.microsoft.com/office/drawing/2014/main" val="472761028"/>
                  </a:ext>
                </a:extLst>
              </a:tr>
              <a:tr h="370840">
                <a:tc>
                  <a:txBody>
                    <a:bodyPr/>
                    <a:lstStyle/>
                    <a:p>
                      <a:r>
                        <a:rPr lang="en-US" sz="1000"/>
                        <a:t>#racedtowin</a:t>
                      </a:r>
                    </a:p>
                  </a:txBody>
                  <a:tcPr/>
                </a:tc>
                <a:tc>
                  <a:txBody>
                    <a:bodyPr/>
                    <a:lstStyle/>
                    <a:p>
                      <a:r>
                        <a:rPr lang="en-US" sz="1000"/>
                        <a:t>11</a:t>
                      </a:r>
                    </a:p>
                  </a:txBody>
                  <a:tcPr/>
                </a:tc>
                <a:tc>
                  <a:txBody>
                    <a:bodyPr/>
                    <a:lstStyle/>
                    <a:p>
                      <a:r>
                        <a:rPr lang="en-US" sz="1000"/>
                        <a:t>36.636363636364</a:t>
                      </a:r>
                    </a:p>
                  </a:txBody>
                  <a:tcPr/>
                </a:tc>
                <a:tc>
                  <a:txBody>
                    <a:bodyPr/>
                    <a:lstStyle/>
                    <a:p>
                      <a:r>
                        <a:rPr lang="en-US" sz="1000"/>
                        <a:t>1.0909090909091</a:t>
                      </a:r>
                    </a:p>
                  </a:txBody>
                  <a:tcPr/>
                </a:tc>
                <a:tc>
                  <a:txBody>
                    <a:bodyPr/>
                    <a:lstStyle/>
                    <a:p>
                      <a:r>
                        <a:rPr lang="en-US" sz="1000"/>
                        <a:t>2.9090909090909</a:t>
                      </a:r>
                    </a:p>
                  </a:txBody>
                  <a:tcPr/>
                </a:tc>
                <a:tc>
                  <a:txBody>
                    <a:bodyPr/>
                    <a:lstStyle/>
                    <a:p>
                      <a:r>
                        <a:rPr lang="en-US" sz="1000"/>
                        <a:t>40.636363636364</a:t>
                      </a:r>
                    </a:p>
                  </a:txBody>
                  <a:tcPr/>
                </a:tc>
                <a:extLst>
                  <a:ext uri="{0D108BD9-81ED-4DB2-BD59-A6C34878D82A}">
                    <a16:rowId xmlns:a16="http://schemas.microsoft.com/office/drawing/2014/main" val="1165588719"/>
                  </a:ext>
                </a:extLst>
              </a:tr>
              <a:tr h="370840">
                <a:tc>
                  <a:txBody>
                    <a:bodyPr/>
                    <a:lstStyle/>
                    <a:p>
                      <a:r>
                        <a:rPr lang="en-US" sz="1000"/>
                        <a:t>#gooutside</a:t>
                      </a:r>
                    </a:p>
                  </a:txBody>
                  <a:tcPr/>
                </a:tc>
                <a:tc>
                  <a:txBody>
                    <a:bodyPr/>
                    <a:lstStyle/>
                    <a:p>
                      <a:r>
                        <a:rPr lang="en-US" sz="1000"/>
                        <a:t>11</a:t>
                      </a:r>
                    </a:p>
                  </a:txBody>
                  <a:tcPr/>
                </a:tc>
                <a:tc>
                  <a:txBody>
                    <a:bodyPr/>
                    <a:lstStyle/>
                    <a:p>
                      <a:r>
                        <a:rPr lang="en-US" sz="1000"/>
                        <a:t>40.909090909091</a:t>
                      </a:r>
                    </a:p>
                  </a:txBody>
                  <a:tcPr/>
                </a:tc>
                <a:tc>
                  <a:txBody>
                    <a:bodyPr/>
                    <a:lstStyle/>
                    <a:p>
                      <a:r>
                        <a:rPr lang="en-US" sz="1000"/>
                        <a:t>1</a:t>
                      </a:r>
                    </a:p>
                  </a:txBody>
                  <a:tcPr/>
                </a:tc>
                <a:tc>
                  <a:txBody>
                    <a:bodyPr/>
                    <a:lstStyle/>
                    <a:p>
                      <a:r>
                        <a:rPr lang="en-US" sz="1000"/>
                        <a:t>2</a:t>
                      </a:r>
                    </a:p>
                  </a:txBody>
                  <a:tcPr/>
                </a:tc>
                <a:tc>
                  <a:txBody>
                    <a:bodyPr/>
                    <a:lstStyle/>
                    <a:p>
                      <a:r>
                        <a:rPr lang="en-US" sz="1000"/>
                        <a:t>43.909090909091</a:t>
                      </a:r>
                    </a:p>
                  </a:txBody>
                  <a:tcPr/>
                </a:tc>
                <a:extLst>
                  <a:ext uri="{0D108BD9-81ED-4DB2-BD59-A6C34878D82A}">
                    <a16:rowId xmlns:a16="http://schemas.microsoft.com/office/drawing/2014/main" val="2192044498"/>
                  </a:ext>
                </a:extLst>
              </a:tr>
              <a:tr h="370840">
                <a:tc>
                  <a:txBody>
                    <a:bodyPr/>
                    <a:lstStyle/>
                    <a:p>
                      <a:r>
                        <a:rPr lang="en-US" sz="1000"/>
                        <a:t>#creemosenlasbicis</a:t>
                      </a:r>
                    </a:p>
                  </a:txBody>
                  <a:tcPr/>
                </a:tc>
                <a:tc>
                  <a:txBody>
                    <a:bodyPr/>
                    <a:lstStyle/>
                    <a:p>
                      <a:r>
                        <a:rPr lang="en-US" sz="1000"/>
                        <a:t>11</a:t>
                      </a:r>
                    </a:p>
                  </a:txBody>
                  <a:tcPr/>
                </a:tc>
                <a:tc>
                  <a:txBody>
                    <a:bodyPr/>
                    <a:lstStyle/>
                    <a:p>
                      <a:r>
                        <a:rPr lang="en-US" sz="1000"/>
                        <a:t>40.909090909091</a:t>
                      </a:r>
                    </a:p>
                  </a:txBody>
                  <a:tcPr/>
                </a:tc>
                <a:tc>
                  <a:txBody>
                    <a:bodyPr/>
                    <a:lstStyle/>
                    <a:p>
                      <a:r>
                        <a:rPr lang="en-US" sz="1000"/>
                        <a:t>1</a:t>
                      </a:r>
                    </a:p>
                  </a:txBody>
                  <a:tcPr/>
                </a:tc>
                <a:tc>
                  <a:txBody>
                    <a:bodyPr/>
                    <a:lstStyle/>
                    <a:p>
                      <a:r>
                        <a:rPr lang="en-US" sz="1000"/>
                        <a:t>2</a:t>
                      </a:r>
                    </a:p>
                  </a:txBody>
                  <a:tcPr/>
                </a:tc>
                <a:tc>
                  <a:txBody>
                    <a:bodyPr/>
                    <a:lstStyle/>
                    <a:p>
                      <a:r>
                        <a:rPr lang="en-US" sz="1000"/>
                        <a:t>43.909090909091</a:t>
                      </a:r>
                    </a:p>
                  </a:txBody>
                  <a:tcPr/>
                </a:tc>
                <a:extLst>
                  <a:ext uri="{0D108BD9-81ED-4DB2-BD59-A6C34878D82A}">
                    <a16:rowId xmlns:a16="http://schemas.microsoft.com/office/drawing/2014/main" val="1204734113"/>
                  </a:ext>
                </a:extLst>
              </a:tr>
              <a:tr h="370840">
                <a:tc>
                  <a:txBody>
                    <a:bodyPr/>
                    <a:lstStyle/>
                    <a:p>
                      <a:r>
                        <a:rPr lang="en-US" sz="1000"/>
                        <a:t>#SpecializedArgentina</a:t>
                      </a:r>
                    </a:p>
                  </a:txBody>
                  <a:tcPr/>
                </a:tc>
                <a:tc>
                  <a:txBody>
                    <a:bodyPr/>
                    <a:lstStyle/>
                    <a:p>
                      <a:r>
                        <a:rPr lang="en-US" sz="1000"/>
                        <a:t>11</a:t>
                      </a:r>
                    </a:p>
                  </a:txBody>
                  <a:tcPr/>
                </a:tc>
                <a:tc>
                  <a:txBody>
                    <a:bodyPr/>
                    <a:lstStyle/>
                    <a:p>
                      <a:r>
                        <a:rPr lang="en-US" sz="1000"/>
                        <a:t>12.909090909091</a:t>
                      </a:r>
                    </a:p>
                  </a:txBody>
                  <a:tcPr/>
                </a:tc>
                <a:tc>
                  <a:txBody>
                    <a:bodyPr/>
                    <a:lstStyle/>
                    <a:p>
                      <a:r>
                        <a:rPr lang="en-US" sz="1000"/>
                        <a:t>0.18181818181818</a:t>
                      </a:r>
                    </a:p>
                  </a:txBody>
                  <a:tcPr/>
                </a:tc>
                <a:tc>
                  <a:txBody>
                    <a:bodyPr/>
                    <a:lstStyle/>
                    <a:p>
                      <a:r>
                        <a:rPr lang="en-US" sz="1000"/>
                        <a:t>0.27272727272727</a:t>
                      </a:r>
                    </a:p>
                  </a:txBody>
                  <a:tcPr/>
                </a:tc>
                <a:tc>
                  <a:txBody>
                    <a:bodyPr/>
                    <a:lstStyle/>
                    <a:p>
                      <a:r>
                        <a:rPr lang="en-US" sz="1000"/>
                        <a:t>13.363636363636</a:t>
                      </a:r>
                    </a:p>
                  </a:txBody>
                  <a:tcPr/>
                </a:tc>
                <a:extLst>
                  <a:ext uri="{0D108BD9-81ED-4DB2-BD59-A6C34878D82A}">
                    <a16:rowId xmlns:a16="http://schemas.microsoft.com/office/drawing/2014/main" val="242211377"/>
                  </a:ext>
                </a:extLst>
              </a:tr>
              <a:tr h="370840">
                <a:tc>
                  <a:txBody>
                    <a:bodyPr/>
                    <a:lstStyle/>
                    <a:p>
                      <a:r>
                        <a:rPr lang="en-US" sz="1000"/>
                        <a:t>#gobybike</a:t>
                      </a:r>
                    </a:p>
                  </a:txBody>
                  <a:tcPr/>
                </a:tc>
                <a:tc>
                  <a:txBody>
                    <a:bodyPr/>
                    <a:lstStyle/>
                    <a:p>
                      <a:r>
                        <a:rPr lang="en-US" sz="1000"/>
                        <a:t>5</a:t>
                      </a:r>
                    </a:p>
                  </a:txBody>
                  <a:tcPr/>
                </a:tc>
                <a:tc>
                  <a:txBody>
                    <a:bodyPr/>
                    <a:lstStyle/>
                    <a:p>
                      <a:r>
                        <a:rPr lang="en-US" sz="1000"/>
                        <a:t>24</a:t>
                      </a:r>
                    </a:p>
                  </a:txBody>
                  <a:tcPr/>
                </a:tc>
                <a:tc>
                  <a:txBody>
                    <a:bodyPr/>
                    <a:lstStyle/>
                    <a:p>
                      <a:r>
                        <a:rPr lang="en-US" sz="1000"/>
                        <a:t>0</a:t>
                      </a:r>
                    </a:p>
                  </a:txBody>
                  <a:tcPr/>
                </a:tc>
                <a:tc>
                  <a:txBody>
                    <a:bodyPr/>
                    <a:lstStyle/>
                    <a:p>
                      <a:r>
                        <a:rPr lang="en-US" sz="1000"/>
                        <a:t>1.6</a:t>
                      </a:r>
                    </a:p>
                  </a:txBody>
                  <a:tcPr/>
                </a:tc>
                <a:tc>
                  <a:txBody>
                    <a:bodyPr/>
                    <a:lstStyle/>
                    <a:p>
                      <a:r>
                        <a:rPr lang="en-US" sz="1000"/>
                        <a:t>25.6</a:t>
                      </a:r>
                    </a:p>
                  </a:txBody>
                  <a:tcPr/>
                </a:tc>
                <a:extLst>
                  <a:ext uri="{0D108BD9-81ED-4DB2-BD59-A6C34878D82A}">
                    <a16:rowId xmlns:a16="http://schemas.microsoft.com/office/drawing/2014/main" val="1251925530"/>
                  </a:ext>
                </a:extLst>
              </a:tr>
            </a:tbl>
          </a:graphicData>
        </a:graphic>
      </p:graphicFrame>
      <p:sp>
        <p:nvSpPr>
          <p:cNvPr id="4" name="Text Placeholder 3">
            <a:extLst>
              <a:ext uri="{FF2B5EF4-FFF2-40B4-BE49-F238E27FC236}">
                <a16:creationId xmlns:a16="http://schemas.microsoft.com/office/drawing/2014/main" id="{C06652CC-03B5-4BCC-A170-4AB2EE0B70CE}"/>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56148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ACBC0-3A55-44E5-A6A7-C22704D6A9C3}"/>
              </a:ext>
            </a:extLst>
          </p:cNvPr>
          <p:cNvSpPr>
            <a:spLocks noGrp="1"/>
          </p:cNvSpPr>
          <p:nvPr>
            <p:ph type="title"/>
          </p:nvPr>
        </p:nvSpPr>
        <p:spPr/>
        <p:txBody>
          <a:bodyPr/>
          <a:lstStyle/>
          <a:p>
            <a:r>
              <a:rPr lang="en-US"/>
              <a:t>Facebook Post Table + Reactions | Scott - 1 of 20</a:t>
            </a:r>
          </a:p>
        </p:txBody>
      </p:sp>
      <p:graphicFrame>
        <p:nvGraphicFramePr>
          <p:cNvPr id="5" name="Table Placeholder 4">
            <a:extLst>
              <a:ext uri="{FF2B5EF4-FFF2-40B4-BE49-F238E27FC236}">
                <a16:creationId xmlns:a16="http://schemas.microsoft.com/office/drawing/2014/main" id="{17176BB2-6BBC-4507-AD19-2CEAFBE98743}"/>
              </a:ext>
            </a:extLst>
          </p:cNvPr>
          <p:cNvGraphicFramePr>
            <a:graphicFrameLocks noGrp="1"/>
          </p:cNvGraphicFramePr>
          <p:nvPr>
            <p:ph type="tbl" sz="quarter" idx="13"/>
            <p:extLst>
              <p:ext uri="{D42A27DB-BD31-4B8C-83A1-F6EECF244321}">
                <p14:modId xmlns:p14="http://schemas.microsoft.com/office/powerpoint/2010/main" val="3745252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0369598"/>
                    </a:ext>
                  </a:extLst>
                </a:gridCol>
                <a:gridCol w="493776">
                  <a:extLst>
                    <a:ext uri="{9D8B030D-6E8A-4147-A177-3AD203B41FA5}">
                      <a16:colId xmlns:a16="http://schemas.microsoft.com/office/drawing/2014/main" val="674651369"/>
                    </a:ext>
                  </a:extLst>
                </a:gridCol>
                <a:gridCol w="493776">
                  <a:extLst>
                    <a:ext uri="{9D8B030D-6E8A-4147-A177-3AD203B41FA5}">
                      <a16:colId xmlns:a16="http://schemas.microsoft.com/office/drawing/2014/main" val="2376317118"/>
                    </a:ext>
                  </a:extLst>
                </a:gridCol>
                <a:gridCol w="493776">
                  <a:extLst>
                    <a:ext uri="{9D8B030D-6E8A-4147-A177-3AD203B41FA5}">
                      <a16:colId xmlns:a16="http://schemas.microsoft.com/office/drawing/2014/main" val="4087170267"/>
                    </a:ext>
                  </a:extLst>
                </a:gridCol>
                <a:gridCol w="493776">
                  <a:extLst>
                    <a:ext uri="{9D8B030D-6E8A-4147-A177-3AD203B41FA5}">
                      <a16:colId xmlns:a16="http://schemas.microsoft.com/office/drawing/2014/main" val="1072526836"/>
                    </a:ext>
                  </a:extLst>
                </a:gridCol>
                <a:gridCol w="493776">
                  <a:extLst>
                    <a:ext uri="{9D8B030D-6E8A-4147-A177-3AD203B41FA5}">
                      <a16:colId xmlns:a16="http://schemas.microsoft.com/office/drawing/2014/main" val="1598690630"/>
                    </a:ext>
                  </a:extLst>
                </a:gridCol>
                <a:gridCol w="493776">
                  <a:extLst>
                    <a:ext uri="{9D8B030D-6E8A-4147-A177-3AD203B41FA5}">
                      <a16:colId xmlns:a16="http://schemas.microsoft.com/office/drawing/2014/main" val="108681819"/>
                    </a:ext>
                  </a:extLst>
                </a:gridCol>
                <a:gridCol w="493776">
                  <a:extLst>
                    <a:ext uri="{9D8B030D-6E8A-4147-A177-3AD203B41FA5}">
                      <a16:colId xmlns:a16="http://schemas.microsoft.com/office/drawing/2014/main" val="859686028"/>
                    </a:ext>
                  </a:extLst>
                </a:gridCol>
                <a:gridCol w="493776">
                  <a:extLst>
                    <a:ext uri="{9D8B030D-6E8A-4147-A177-3AD203B41FA5}">
                      <a16:colId xmlns:a16="http://schemas.microsoft.com/office/drawing/2014/main" val="188395943"/>
                    </a:ext>
                  </a:extLst>
                </a:gridCol>
                <a:gridCol w="493776">
                  <a:extLst>
                    <a:ext uri="{9D8B030D-6E8A-4147-A177-3AD203B41FA5}">
                      <a16:colId xmlns:a16="http://schemas.microsoft.com/office/drawing/2014/main" val="1010882518"/>
                    </a:ext>
                  </a:extLst>
                </a:gridCol>
                <a:gridCol w="493776">
                  <a:extLst>
                    <a:ext uri="{9D8B030D-6E8A-4147-A177-3AD203B41FA5}">
                      <a16:colId xmlns:a16="http://schemas.microsoft.com/office/drawing/2014/main" val="1024111493"/>
                    </a:ext>
                  </a:extLst>
                </a:gridCol>
                <a:gridCol w="493776">
                  <a:extLst>
                    <a:ext uri="{9D8B030D-6E8A-4147-A177-3AD203B41FA5}">
                      <a16:colId xmlns:a16="http://schemas.microsoft.com/office/drawing/2014/main" val="20588501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1066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- 2021-12-09 21:03:11</a:t>
                      </a:r>
                      <a:r>
                        <a:rPr kumimoji="0" lang="en-US" sz="1000" b="0" i="0" u="none" strike="noStrike" kern="1200" cap="none" spc="0" normalizeH="0" baseline="0" noProof="0">
                          <a:ln>
                            <a:noFill/>
                          </a:ln>
                          <a:solidFill>
                            <a:prstClr val="black"/>
                          </a:solidFill>
                          <a:effectLst/>
                          <a:uLnTx/>
                          <a:uFillTx/>
                          <a:latin typeface="+mn-lt"/>
                          <a:ea typeface="+mn-ea"/>
                          <a:cs typeface="+mn-cs"/>
                        </a:rPr>
                        <a:t>
 La foto perfecto no exis…
La #Supercaliber de @alvaritomacias 🔥 
@trekbikes @trekbicycleargentina @ridebontrager @bontragerargentina  #trekbikes #gooutside #creemosenlasbicis #trekbicycleargentina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68114857"/>
                  </a:ext>
                </a:extLst>
              </a:tr>
            </a:tbl>
          </a:graphicData>
        </a:graphic>
      </p:graphicFrame>
      <p:sp>
        <p:nvSpPr>
          <p:cNvPr id="4" name="Text Placeholder 3">
            <a:extLst>
              <a:ext uri="{FF2B5EF4-FFF2-40B4-BE49-F238E27FC236}">
                <a16:creationId xmlns:a16="http://schemas.microsoft.com/office/drawing/2014/main" id="{77501CBD-C237-4D5C-961F-2E2ADF48FB27}"/>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9771234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C6BA3-9024-4D9B-8105-C234EFF7D329}"/>
              </a:ext>
            </a:extLst>
          </p:cNvPr>
          <p:cNvSpPr>
            <a:spLocks noGrp="1"/>
          </p:cNvSpPr>
          <p:nvPr>
            <p:ph type="title"/>
          </p:nvPr>
        </p:nvSpPr>
        <p:spPr/>
        <p:txBody>
          <a:bodyPr/>
          <a:lstStyle/>
          <a:p>
            <a:r>
              <a:rPr lang="en-US"/>
              <a:t>Facebook Post Table + Reactions | Scott - 2 of 20</a:t>
            </a:r>
          </a:p>
        </p:txBody>
      </p:sp>
      <p:graphicFrame>
        <p:nvGraphicFramePr>
          <p:cNvPr id="5" name="Table Placeholder 4">
            <a:extLst>
              <a:ext uri="{FF2B5EF4-FFF2-40B4-BE49-F238E27FC236}">
                <a16:creationId xmlns:a16="http://schemas.microsoft.com/office/drawing/2014/main" id="{33E87CDC-38B6-4C8E-9ECF-288F7B89D64A}"/>
              </a:ext>
            </a:extLst>
          </p:cNvPr>
          <p:cNvGraphicFramePr>
            <a:graphicFrameLocks noGrp="1"/>
          </p:cNvGraphicFramePr>
          <p:nvPr>
            <p:ph type="tbl" sz="quarter" idx="13"/>
            <p:extLst>
              <p:ext uri="{D42A27DB-BD31-4B8C-83A1-F6EECF244321}">
                <p14:modId xmlns:p14="http://schemas.microsoft.com/office/powerpoint/2010/main" val="16799856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20916919"/>
                    </a:ext>
                  </a:extLst>
                </a:gridCol>
                <a:gridCol w="493776">
                  <a:extLst>
                    <a:ext uri="{9D8B030D-6E8A-4147-A177-3AD203B41FA5}">
                      <a16:colId xmlns:a16="http://schemas.microsoft.com/office/drawing/2014/main" val="3506717112"/>
                    </a:ext>
                  </a:extLst>
                </a:gridCol>
                <a:gridCol w="493776">
                  <a:extLst>
                    <a:ext uri="{9D8B030D-6E8A-4147-A177-3AD203B41FA5}">
                      <a16:colId xmlns:a16="http://schemas.microsoft.com/office/drawing/2014/main" val="658334985"/>
                    </a:ext>
                  </a:extLst>
                </a:gridCol>
                <a:gridCol w="493776">
                  <a:extLst>
                    <a:ext uri="{9D8B030D-6E8A-4147-A177-3AD203B41FA5}">
                      <a16:colId xmlns:a16="http://schemas.microsoft.com/office/drawing/2014/main" val="3277031534"/>
                    </a:ext>
                  </a:extLst>
                </a:gridCol>
                <a:gridCol w="493776">
                  <a:extLst>
                    <a:ext uri="{9D8B030D-6E8A-4147-A177-3AD203B41FA5}">
                      <a16:colId xmlns:a16="http://schemas.microsoft.com/office/drawing/2014/main" val="2984533854"/>
                    </a:ext>
                  </a:extLst>
                </a:gridCol>
                <a:gridCol w="493776">
                  <a:extLst>
                    <a:ext uri="{9D8B030D-6E8A-4147-A177-3AD203B41FA5}">
                      <a16:colId xmlns:a16="http://schemas.microsoft.com/office/drawing/2014/main" val="3213616040"/>
                    </a:ext>
                  </a:extLst>
                </a:gridCol>
                <a:gridCol w="493776">
                  <a:extLst>
                    <a:ext uri="{9D8B030D-6E8A-4147-A177-3AD203B41FA5}">
                      <a16:colId xmlns:a16="http://schemas.microsoft.com/office/drawing/2014/main" val="127065726"/>
                    </a:ext>
                  </a:extLst>
                </a:gridCol>
                <a:gridCol w="493776">
                  <a:extLst>
                    <a:ext uri="{9D8B030D-6E8A-4147-A177-3AD203B41FA5}">
                      <a16:colId xmlns:a16="http://schemas.microsoft.com/office/drawing/2014/main" val="4143185033"/>
                    </a:ext>
                  </a:extLst>
                </a:gridCol>
                <a:gridCol w="493776">
                  <a:extLst>
                    <a:ext uri="{9D8B030D-6E8A-4147-A177-3AD203B41FA5}">
                      <a16:colId xmlns:a16="http://schemas.microsoft.com/office/drawing/2014/main" val="2153851117"/>
                    </a:ext>
                  </a:extLst>
                </a:gridCol>
                <a:gridCol w="493776">
                  <a:extLst>
                    <a:ext uri="{9D8B030D-6E8A-4147-A177-3AD203B41FA5}">
                      <a16:colId xmlns:a16="http://schemas.microsoft.com/office/drawing/2014/main" val="2601922789"/>
                    </a:ext>
                  </a:extLst>
                </a:gridCol>
                <a:gridCol w="493776">
                  <a:extLst>
                    <a:ext uri="{9D8B030D-6E8A-4147-A177-3AD203B41FA5}">
                      <a16:colId xmlns:a16="http://schemas.microsoft.com/office/drawing/2014/main" val="562441374"/>
                    </a:ext>
                  </a:extLst>
                </a:gridCol>
                <a:gridCol w="493776">
                  <a:extLst>
                    <a:ext uri="{9D8B030D-6E8A-4147-A177-3AD203B41FA5}">
                      <a16:colId xmlns:a16="http://schemas.microsoft.com/office/drawing/2014/main" val="11175441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04384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- 2021-12-27 21:22:22</a:t>
                      </a:r>
                      <a:r>
                        <a:rPr kumimoji="0" lang="es-ES" sz="1000" b="0" i="0" u="none" strike="noStrike" kern="1200" cap="none" spc="0" normalizeH="0" baseline="0" noProof="0">
                          <a:ln>
                            <a:noFill/>
                          </a:ln>
                          <a:solidFill>
                            <a:prstClr val="black"/>
                          </a:solidFill>
                          <a:effectLst/>
                          <a:uLnTx/>
                          <a:uFillTx/>
                          <a:latin typeface="+mn-lt"/>
                          <a:ea typeface="+mn-ea"/>
                          <a:cs typeface="+mn-cs"/>
                        </a:rPr>
                        <a:t>
 ¡La campeona de la familia está aquí! 
Cada elemento de esta bici está pensada para llevarte a lo más alto del podio. Un cuadro ligero, con rótula IsoSpeed, horquilla Fox con bloqueo, transmisión Shimano XT y accesorios en carbono es la pareja perfecta para cualquier desafío. 
La Procaliber 9.8 2022 ya está disponible en las mejores tiendas de bici de Argentina. 
@trekbikes @trekbicycleargentina @bontragerargentina #trekbikes #trekargentina #bontragerargentina #racedtowin #gooutside #creemosenlasbicis #racedtowin #procaliber2021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20725435"/>
                  </a:ext>
                </a:extLst>
              </a:tr>
            </a:tbl>
          </a:graphicData>
        </a:graphic>
      </p:graphicFrame>
      <p:sp>
        <p:nvSpPr>
          <p:cNvPr id="4" name="Text Placeholder 3">
            <a:extLst>
              <a:ext uri="{FF2B5EF4-FFF2-40B4-BE49-F238E27FC236}">
                <a16:creationId xmlns:a16="http://schemas.microsoft.com/office/drawing/2014/main" id="{D79CCE49-03DF-494A-892B-9B63BF0F78E2}"/>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870957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6F615-A036-4017-9AFF-1499A2ED06FD}"/>
              </a:ext>
            </a:extLst>
          </p:cNvPr>
          <p:cNvSpPr>
            <a:spLocks noGrp="1"/>
          </p:cNvSpPr>
          <p:nvPr>
            <p:ph type="title"/>
          </p:nvPr>
        </p:nvSpPr>
        <p:spPr/>
        <p:txBody>
          <a:bodyPr/>
          <a:lstStyle/>
          <a:p>
            <a:r>
              <a:rPr lang="en-US"/>
              <a:t>Facebook Post Table + Reactions | Scott - 3 of 20</a:t>
            </a:r>
          </a:p>
        </p:txBody>
      </p:sp>
      <p:graphicFrame>
        <p:nvGraphicFramePr>
          <p:cNvPr id="5" name="Table Placeholder 4">
            <a:extLst>
              <a:ext uri="{FF2B5EF4-FFF2-40B4-BE49-F238E27FC236}">
                <a16:creationId xmlns:a16="http://schemas.microsoft.com/office/drawing/2014/main" id="{3D044ACD-8050-4C89-9427-94DB68F61808}"/>
              </a:ext>
            </a:extLst>
          </p:cNvPr>
          <p:cNvGraphicFramePr>
            <a:graphicFrameLocks noGrp="1"/>
          </p:cNvGraphicFramePr>
          <p:nvPr>
            <p:ph type="tbl" sz="quarter" idx="13"/>
            <p:extLst>
              <p:ext uri="{D42A27DB-BD31-4B8C-83A1-F6EECF244321}">
                <p14:modId xmlns:p14="http://schemas.microsoft.com/office/powerpoint/2010/main" val="31797580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52979107"/>
                    </a:ext>
                  </a:extLst>
                </a:gridCol>
                <a:gridCol w="493776">
                  <a:extLst>
                    <a:ext uri="{9D8B030D-6E8A-4147-A177-3AD203B41FA5}">
                      <a16:colId xmlns:a16="http://schemas.microsoft.com/office/drawing/2014/main" val="4146642232"/>
                    </a:ext>
                  </a:extLst>
                </a:gridCol>
                <a:gridCol w="493776">
                  <a:extLst>
                    <a:ext uri="{9D8B030D-6E8A-4147-A177-3AD203B41FA5}">
                      <a16:colId xmlns:a16="http://schemas.microsoft.com/office/drawing/2014/main" val="1295964545"/>
                    </a:ext>
                  </a:extLst>
                </a:gridCol>
                <a:gridCol w="493776">
                  <a:extLst>
                    <a:ext uri="{9D8B030D-6E8A-4147-A177-3AD203B41FA5}">
                      <a16:colId xmlns:a16="http://schemas.microsoft.com/office/drawing/2014/main" val="805256774"/>
                    </a:ext>
                  </a:extLst>
                </a:gridCol>
                <a:gridCol w="493776">
                  <a:extLst>
                    <a:ext uri="{9D8B030D-6E8A-4147-A177-3AD203B41FA5}">
                      <a16:colId xmlns:a16="http://schemas.microsoft.com/office/drawing/2014/main" val="758361746"/>
                    </a:ext>
                  </a:extLst>
                </a:gridCol>
                <a:gridCol w="493776">
                  <a:extLst>
                    <a:ext uri="{9D8B030D-6E8A-4147-A177-3AD203B41FA5}">
                      <a16:colId xmlns:a16="http://schemas.microsoft.com/office/drawing/2014/main" val="1022950653"/>
                    </a:ext>
                  </a:extLst>
                </a:gridCol>
                <a:gridCol w="493776">
                  <a:extLst>
                    <a:ext uri="{9D8B030D-6E8A-4147-A177-3AD203B41FA5}">
                      <a16:colId xmlns:a16="http://schemas.microsoft.com/office/drawing/2014/main" val="507889947"/>
                    </a:ext>
                  </a:extLst>
                </a:gridCol>
                <a:gridCol w="493776">
                  <a:extLst>
                    <a:ext uri="{9D8B030D-6E8A-4147-A177-3AD203B41FA5}">
                      <a16:colId xmlns:a16="http://schemas.microsoft.com/office/drawing/2014/main" val="1183638384"/>
                    </a:ext>
                  </a:extLst>
                </a:gridCol>
                <a:gridCol w="493776">
                  <a:extLst>
                    <a:ext uri="{9D8B030D-6E8A-4147-A177-3AD203B41FA5}">
                      <a16:colId xmlns:a16="http://schemas.microsoft.com/office/drawing/2014/main" val="1989328302"/>
                    </a:ext>
                  </a:extLst>
                </a:gridCol>
                <a:gridCol w="493776">
                  <a:extLst>
                    <a:ext uri="{9D8B030D-6E8A-4147-A177-3AD203B41FA5}">
                      <a16:colId xmlns:a16="http://schemas.microsoft.com/office/drawing/2014/main" val="1359146930"/>
                    </a:ext>
                  </a:extLst>
                </a:gridCol>
                <a:gridCol w="493776">
                  <a:extLst>
                    <a:ext uri="{9D8B030D-6E8A-4147-A177-3AD203B41FA5}">
                      <a16:colId xmlns:a16="http://schemas.microsoft.com/office/drawing/2014/main" val="2022216192"/>
                    </a:ext>
                  </a:extLst>
                </a:gridCol>
                <a:gridCol w="493776">
                  <a:extLst>
                    <a:ext uri="{9D8B030D-6E8A-4147-A177-3AD203B41FA5}">
                      <a16:colId xmlns:a16="http://schemas.microsoft.com/office/drawing/2014/main" val="18362095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0271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- 2021-12-08 12:45:12</a:t>
                      </a:r>
                      <a:r>
                        <a:rPr kumimoji="0" lang="en-US" sz="1000" b="0" i="0" u="none" strike="noStrike" kern="1200" cap="none" spc="0" normalizeH="0" baseline="0" noProof="0">
                          <a:ln>
                            <a:noFill/>
                          </a:ln>
                          <a:solidFill>
                            <a:prstClr val="black"/>
                          </a:solidFill>
                          <a:effectLst/>
                          <a:uLnTx/>
                          <a:uFillTx/>
                          <a:latin typeface="+mn-lt"/>
                          <a:ea typeface="+mn-ea"/>
                          <a:cs typeface="+mn-cs"/>
                        </a:rPr>
                        <a:t>
 #FastIsFun 
Así es en detalle la nueva Spark 910.
✅ Cuadro Spark de carbono HMF
✅ Horquilla FOX 34 Float P. Elite 130 mm
✅ FOX Nude 5T EVOL, TwinLoc, 120 mm
✅ Shimano XT, 12 velocidades
✅ Frenos de disco Shimano XT
✅ Ruedas Syncros Silverton 2.0 TR
✅ Cubiertas Schwalbe Wicked Will
✅ Tija ajustable FOX, Componentes Syncros
Más info en https://www.scott-sports.com/ar/es/product/scott-spark-910-bike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02914445"/>
                  </a:ext>
                </a:extLst>
              </a:tr>
            </a:tbl>
          </a:graphicData>
        </a:graphic>
      </p:graphicFrame>
      <p:sp>
        <p:nvSpPr>
          <p:cNvPr id="4" name="Text Placeholder 3">
            <a:extLst>
              <a:ext uri="{FF2B5EF4-FFF2-40B4-BE49-F238E27FC236}">
                <a16:creationId xmlns:a16="http://schemas.microsoft.com/office/drawing/2014/main" id="{49DA5F32-CE3E-4C43-A9DD-3A69159205D5}"/>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105256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18272-3EA1-4F57-A7E6-9DE691DF5D2A}"/>
              </a:ext>
            </a:extLst>
          </p:cNvPr>
          <p:cNvSpPr>
            <a:spLocks noGrp="1"/>
          </p:cNvSpPr>
          <p:nvPr>
            <p:ph type="title"/>
          </p:nvPr>
        </p:nvSpPr>
        <p:spPr/>
        <p:txBody>
          <a:bodyPr/>
          <a:lstStyle/>
          <a:p>
            <a:r>
              <a:rPr lang="en-US"/>
              <a:t>Facebook Post Table + Reactions | Scott - 4 of 20</a:t>
            </a:r>
          </a:p>
        </p:txBody>
      </p:sp>
      <p:graphicFrame>
        <p:nvGraphicFramePr>
          <p:cNvPr id="5" name="Table Placeholder 4">
            <a:extLst>
              <a:ext uri="{FF2B5EF4-FFF2-40B4-BE49-F238E27FC236}">
                <a16:creationId xmlns:a16="http://schemas.microsoft.com/office/drawing/2014/main" id="{8656A68F-4FAE-470E-9956-809561A19EB6}"/>
              </a:ext>
            </a:extLst>
          </p:cNvPr>
          <p:cNvGraphicFramePr>
            <a:graphicFrameLocks noGrp="1"/>
          </p:cNvGraphicFramePr>
          <p:nvPr>
            <p:ph type="tbl" sz="quarter" idx="13"/>
            <p:extLst>
              <p:ext uri="{D42A27DB-BD31-4B8C-83A1-F6EECF244321}">
                <p14:modId xmlns:p14="http://schemas.microsoft.com/office/powerpoint/2010/main" val="11848150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9892436"/>
                    </a:ext>
                  </a:extLst>
                </a:gridCol>
                <a:gridCol w="493776">
                  <a:extLst>
                    <a:ext uri="{9D8B030D-6E8A-4147-A177-3AD203B41FA5}">
                      <a16:colId xmlns:a16="http://schemas.microsoft.com/office/drawing/2014/main" val="1223823681"/>
                    </a:ext>
                  </a:extLst>
                </a:gridCol>
                <a:gridCol w="493776">
                  <a:extLst>
                    <a:ext uri="{9D8B030D-6E8A-4147-A177-3AD203B41FA5}">
                      <a16:colId xmlns:a16="http://schemas.microsoft.com/office/drawing/2014/main" val="2436136027"/>
                    </a:ext>
                  </a:extLst>
                </a:gridCol>
                <a:gridCol w="493776">
                  <a:extLst>
                    <a:ext uri="{9D8B030D-6E8A-4147-A177-3AD203B41FA5}">
                      <a16:colId xmlns:a16="http://schemas.microsoft.com/office/drawing/2014/main" val="1997227563"/>
                    </a:ext>
                  </a:extLst>
                </a:gridCol>
                <a:gridCol w="493776">
                  <a:extLst>
                    <a:ext uri="{9D8B030D-6E8A-4147-A177-3AD203B41FA5}">
                      <a16:colId xmlns:a16="http://schemas.microsoft.com/office/drawing/2014/main" val="3799025254"/>
                    </a:ext>
                  </a:extLst>
                </a:gridCol>
                <a:gridCol w="493776">
                  <a:extLst>
                    <a:ext uri="{9D8B030D-6E8A-4147-A177-3AD203B41FA5}">
                      <a16:colId xmlns:a16="http://schemas.microsoft.com/office/drawing/2014/main" val="103747781"/>
                    </a:ext>
                  </a:extLst>
                </a:gridCol>
                <a:gridCol w="493776">
                  <a:extLst>
                    <a:ext uri="{9D8B030D-6E8A-4147-A177-3AD203B41FA5}">
                      <a16:colId xmlns:a16="http://schemas.microsoft.com/office/drawing/2014/main" val="1222494765"/>
                    </a:ext>
                  </a:extLst>
                </a:gridCol>
                <a:gridCol w="493776">
                  <a:extLst>
                    <a:ext uri="{9D8B030D-6E8A-4147-A177-3AD203B41FA5}">
                      <a16:colId xmlns:a16="http://schemas.microsoft.com/office/drawing/2014/main" val="3648093552"/>
                    </a:ext>
                  </a:extLst>
                </a:gridCol>
                <a:gridCol w="493776">
                  <a:extLst>
                    <a:ext uri="{9D8B030D-6E8A-4147-A177-3AD203B41FA5}">
                      <a16:colId xmlns:a16="http://schemas.microsoft.com/office/drawing/2014/main" val="714825518"/>
                    </a:ext>
                  </a:extLst>
                </a:gridCol>
                <a:gridCol w="493776">
                  <a:extLst>
                    <a:ext uri="{9D8B030D-6E8A-4147-A177-3AD203B41FA5}">
                      <a16:colId xmlns:a16="http://schemas.microsoft.com/office/drawing/2014/main" val="3153139594"/>
                    </a:ext>
                  </a:extLst>
                </a:gridCol>
                <a:gridCol w="493776">
                  <a:extLst>
                    <a:ext uri="{9D8B030D-6E8A-4147-A177-3AD203B41FA5}">
                      <a16:colId xmlns:a16="http://schemas.microsoft.com/office/drawing/2014/main" val="1498015223"/>
                    </a:ext>
                  </a:extLst>
                </a:gridCol>
                <a:gridCol w="493776">
                  <a:extLst>
                    <a:ext uri="{9D8B030D-6E8A-4147-A177-3AD203B41FA5}">
                      <a16:colId xmlns:a16="http://schemas.microsoft.com/office/drawing/2014/main" val="36479472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14917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- 2021-12-14 10:52:39</a:t>
                      </a:r>
                      <a:r>
                        <a:rPr kumimoji="0" lang="en-US" sz="1000" b="0" i="0" u="none" strike="noStrike" kern="1200" cap="none" spc="0" normalizeH="0" baseline="0" noProof="0">
                          <a:ln>
                            <a:noFill/>
                          </a:ln>
                          <a:solidFill>
                            <a:prstClr val="black"/>
                          </a:solidFill>
                          <a:effectLst/>
                          <a:uLnTx/>
                          <a:uFillTx/>
                          <a:latin typeface="+mn-lt"/>
                          <a:ea typeface="+mn-ea"/>
                          <a:cs typeface="+mn-cs"/>
                        </a:rPr>
                        <a:t>
 Descubrí la bicicleta de Cross Country definitiva.
Así es la nueva Scott Spark RC World Cup AXS:
✅ Cuadro Spark RC de carbono HMX
✅ Horquilla RockShox SID Select+ RL3 120 mm
✅ RS Nude 5 RL3, 120 mm, TwinLoc
✅ SRAM X01 Eagle AXS 12 velocidades
✅ Frenos de disco Shimano XTR
✅ Ruedas de carbono Syncros Silverton 1.0
✅ Cubiertas Maxxis Rekon Race Foldable
✅ Tija ajustable FOX, Componentes Syncros CF
¿Estás preparado? Conocé más en https://www.scott-sports.com/ar/es/product/scott-spark-rc-world-cup-axs-bike y conocela en persona en nuestras tiendas. 
#SCOTTargentina 
#SCOTTbikes  
#FastIsFun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32396647"/>
                  </a:ext>
                </a:extLst>
              </a:tr>
            </a:tbl>
          </a:graphicData>
        </a:graphic>
      </p:graphicFrame>
      <p:sp>
        <p:nvSpPr>
          <p:cNvPr id="4" name="Text Placeholder 3">
            <a:extLst>
              <a:ext uri="{FF2B5EF4-FFF2-40B4-BE49-F238E27FC236}">
                <a16:creationId xmlns:a16="http://schemas.microsoft.com/office/drawing/2014/main" id="{2BC5C780-13E5-4AF0-8EE9-79272809BE68}"/>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9868578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62CE9-3199-4967-B211-8066323FE998}"/>
              </a:ext>
            </a:extLst>
          </p:cNvPr>
          <p:cNvSpPr>
            <a:spLocks noGrp="1"/>
          </p:cNvSpPr>
          <p:nvPr>
            <p:ph type="title"/>
          </p:nvPr>
        </p:nvSpPr>
        <p:spPr/>
        <p:txBody>
          <a:bodyPr/>
          <a:lstStyle/>
          <a:p>
            <a:r>
              <a:rPr lang="en-US"/>
              <a:t>Facebook Post Table + Reactions | Scott - 5 of 20</a:t>
            </a:r>
          </a:p>
        </p:txBody>
      </p:sp>
      <p:graphicFrame>
        <p:nvGraphicFramePr>
          <p:cNvPr id="5" name="Table Placeholder 4">
            <a:extLst>
              <a:ext uri="{FF2B5EF4-FFF2-40B4-BE49-F238E27FC236}">
                <a16:creationId xmlns:a16="http://schemas.microsoft.com/office/drawing/2014/main" id="{C0C2CC0A-C506-4B0D-B541-A7D8D6F84172}"/>
              </a:ext>
            </a:extLst>
          </p:cNvPr>
          <p:cNvGraphicFramePr>
            <a:graphicFrameLocks noGrp="1"/>
          </p:cNvGraphicFramePr>
          <p:nvPr>
            <p:ph type="tbl" sz="quarter" idx="13"/>
            <p:extLst>
              <p:ext uri="{D42A27DB-BD31-4B8C-83A1-F6EECF244321}">
                <p14:modId xmlns:p14="http://schemas.microsoft.com/office/powerpoint/2010/main" val="38677186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21558159"/>
                    </a:ext>
                  </a:extLst>
                </a:gridCol>
                <a:gridCol w="493776">
                  <a:extLst>
                    <a:ext uri="{9D8B030D-6E8A-4147-A177-3AD203B41FA5}">
                      <a16:colId xmlns:a16="http://schemas.microsoft.com/office/drawing/2014/main" val="1090441435"/>
                    </a:ext>
                  </a:extLst>
                </a:gridCol>
                <a:gridCol w="493776">
                  <a:extLst>
                    <a:ext uri="{9D8B030D-6E8A-4147-A177-3AD203B41FA5}">
                      <a16:colId xmlns:a16="http://schemas.microsoft.com/office/drawing/2014/main" val="2676031589"/>
                    </a:ext>
                  </a:extLst>
                </a:gridCol>
                <a:gridCol w="493776">
                  <a:extLst>
                    <a:ext uri="{9D8B030D-6E8A-4147-A177-3AD203B41FA5}">
                      <a16:colId xmlns:a16="http://schemas.microsoft.com/office/drawing/2014/main" val="4203144790"/>
                    </a:ext>
                  </a:extLst>
                </a:gridCol>
                <a:gridCol w="493776">
                  <a:extLst>
                    <a:ext uri="{9D8B030D-6E8A-4147-A177-3AD203B41FA5}">
                      <a16:colId xmlns:a16="http://schemas.microsoft.com/office/drawing/2014/main" val="3193618990"/>
                    </a:ext>
                  </a:extLst>
                </a:gridCol>
                <a:gridCol w="493776">
                  <a:extLst>
                    <a:ext uri="{9D8B030D-6E8A-4147-A177-3AD203B41FA5}">
                      <a16:colId xmlns:a16="http://schemas.microsoft.com/office/drawing/2014/main" val="1611479209"/>
                    </a:ext>
                  </a:extLst>
                </a:gridCol>
                <a:gridCol w="493776">
                  <a:extLst>
                    <a:ext uri="{9D8B030D-6E8A-4147-A177-3AD203B41FA5}">
                      <a16:colId xmlns:a16="http://schemas.microsoft.com/office/drawing/2014/main" val="900335760"/>
                    </a:ext>
                  </a:extLst>
                </a:gridCol>
                <a:gridCol w="493776">
                  <a:extLst>
                    <a:ext uri="{9D8B030D-6E8A-4147-A177-3AD203B41FA5}">
                      <a16:colId xmlns:a16="http://schemas.microsoft.com/office/drawing/2014/main" val="3147286546"/>
                    </a:ext>
                  </a:extLst>
                </a:gridCol>
                <a:gridCol w="493776">
                  <a:extLst>
                    <a:ext uri="{9D8B030D-6E8A-4147-A177-3AD203B41FA5}">
                      <a16:colId xmlns:a16="http://schemas.microsoft.com/office/drawing/2014/main" val="4190303011"/>
                    </a:ext>
                  </a:extLst>
                </a:gridCol>
                <a:gridCol w="493776">
                  <a:extLst>
                    <a:ext uri="{9D8B030D-6E8A-4147-A177-3AD203B41FA5}">
                      <a16:colId xmlns:a16="http://schemas.microsoft.com/office/drawing/2014/main" val="3406944296"/>
                    </a:ext>
                  </a:extLst>
                </a:gridCol>
                <a:gridCol w="493776">
                  <a:extLst>
                    <a:ext uri="{9D8B030D-6E8A-4147-A177-3AD203B41FA5}">
                      <a16:colId xmlns:a16="http://schemas.microsoft.com/office/drawing/2014/main" val="3696279794"/>
                    </a:ext>
                  </a:extLst>
                </a:gridCol>
                <a:gridCol w="493776">
                  <a:extLst>
                    <a:ext uri="{9D8B030D-6E8A-4147-A177-3AD203B41FA5}">
                      <a16:colId xmlns:a16="http://schemas.microsoft.com/office/drawing/2014/main" val="2726192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83854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- 2021-12-16 19:58:02</a:t>
                      </a:r>
                      <a:r>
                        <a:rPr kumimoji="0" lang="en-US" sz="1000" b="0" i="0" u="none" strike="noStrike" kern="1200" cap="none" spc="0" normalizeH="0" baseline="0" noProof="0">
                          <a:ln>
                            <a:noFill/>
                          </a:ln>
                          <a:solidFill>
                            <a:prstClr val="black"/>
                          </a:solidFill>
                          <a:effectLst/>
                          <a:uLnTx/>
                          <a:uFillTx/>
                          <a:latin typeface="+mn-lt"/>
                          <a:ea typeface="+mn-ea"/>
                          <a:cs typeface="+mn-cs"/>
                        </a:rPr>
                        <a:t>
 #TBT 
Así pasaba el sábado 11/12 el primer Test Ride de la nueva Spark en Mendoza.
Este sábado nos encontramos en Córdoba. No te olvides traer tu casco.
#FastIsFun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676178629"/>
                  </a:ext>
                </a:extLst>
              </a:tr>
            </a:tbl>
          </a:graphicData>
        </a:graphic>
      </p:graphicFrame>
      <p:sp>
        <p:nvSpPr>
          <p:cNvPr id="4" name="Text Placeholder 3">
            <a:extLst>
              <a:ext uri="{FF2B5EF4-FFF2-40B4-BE49-F238E27FC236}">
                <a16:creationId xmlns:a16="http://schemas.microsoft.com/office/drawing/2014/main" id="{114AC138-3531-4314-84C3-71275F117AF2}"/>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8957628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889A8-DF3D-4B7E-9AC9-C91DFAD32E94}"/>
              </a:ext>
            </a:extLst>
          </p:cNvPr>
          <p:cNvSpPr>
            <a:spLocks noGrp="1"/>
          </p:cNvSpPr>
          <p:nvPr>
            <p:ph type="title"/>
          </p:nvPr>
        </p:nvSpPr>
        <p:spPr/>
        <p:txBody>
          <a:bodyPr/>
          <a:lstStyle/>
          <a:p>
            <a:r>
              <a:rPr lang="en-US"/>
              <a:t>Facebook Post Table + Reactions | Scott - 6 of 20</a:t>
            </a:r>
          </a:p>
        </p:txBody>
      </p:sp>
      <p:graphicFrame>
        <p:nvGraphicFramePr>
          <p:cNvPr id="5" name="Table Placeholder 4">
            <a:extLst>
              <a:ext uri="{FF2B5EF4-FFF2-40B4-BE49-F238E27FC236}">
                <a16:creationId xmlns:a16="http://schemas.microsoft.com/office/drawing/2014/main" id="{03A470B1-2483-4EB7-BDD8-0FB7F50F6ED3}"/>
              </a:ext>
            </a:extLst>
          </p:cNvPr>
          <p:cNvGraphicFramePr>
            <a:graphicFrameLocks noGrp="1"/>
          </p:cNvGraphicFramePr>
          <p:nvPr>
            <p:ph type="tbl" sz="quarter" idx="13"/>
            <p:extLst>
              <p:ext uri="{D42A27DB-BD31-4B8C-83A1-F6EECF244321}">
                <p14:modId xmlns:p14="http://schemas.microsoft.com/office/powerpoint/2010/main" val="4039697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76006252"/>
                    </a:ext>
                  </a:extLst>
                </a:gridCol>
                <a:gridCol w="493776">
                  <a:extLst>
                    <a:ext uri="{9D8B030D-6E8A-4147-A177-3AD203B41FA5}">
                      <a16:colId xmlns:a16="http://schemas.microsoft.com/office/drawing/2014/main" val="2865592738"/>
                    </a:ext>
                  </a:extLst>
                </a:gridCol>
                <a:gridCol w="493776">
                  <a:extLst>
                    <a:ext uri="{9D8B030D-6E8A-4147-A177-3AD203B41FA5}">
                      <a16:colId xmlns:a16="http://schemas.microsoft.com/office/drawing/2014/main" val="3109743710"/>
                    </a:ext>
                  </a:extLst>
                </a:gridCol>
                <a:gridCol w="493776">
                  <a:extLst>
                    <a:ext uri="{9D8B030D-6E8A-4147-A177-3AD203B41FA5}">
                      <a16:colId xmlns:a16="http://schemas.microsoft.com/office/drawing/2014/main" val="3973090960"/>
                    </a:ext>
                  </a:extLst>
                </a:gridCol>
                <a:gridCol w="493776">
                  <a:extLst>
                    <a:ext uri="{9D8B030D-6E8A-4147-A177-3AD203B41FA5}">
                      <a16:colId xmlns:a16="http://schemas.microsoft.com/office/drawing/2014/main" val="1640049182"/>
                    </a:ext>
                  </a:extLst>
                </a:gridCol>
                <a:gridCol w="493776">
                  <a:extLst>
                    <a:ext uri="{9D8B030D-6E8A-4147-A177-3AD203B41FA5}">
                      <a16:colId xmlns:a16="http://schemas.microsoft.com/office/drawing/2014/main" val="1932542813"/>
                    </a:ext>
                  </a:extLst>
                </a:gridCol>
                <a:gridCol w="493776">
                  <a:extLst>
                    <a:ext uri="{9D8B030D-6E8A-4147-A177-3AD203B41FA5}">
                      <a16:colId xmlns:a16="http://schemas.microsoft.com/office/drawing/2014/main" val="633632518"/>
                    </a:ext>
                  </a:extLst>
                </a:gridCol>
                <a:gridCol w="493776">
                  <a:extLst>
                    <a:ext uri="{9D8B030D-6E8A-4147-A177-3AD203B41FA5}">
                      <a16:colId xmlns:a16="http://schemas.microsoft.com/office/drawing/2014/main" val="970420849"/>
                    </a:ext>
                  </a:extLst>
                </a:gridCol>
                <a:gridCol w="493776">
                  <a:extLst>
                    <a:ext uri="{9D8B030D-6E8A-4147-A177-3AD203B41FA5}">
                      <a16:colId xmlns:a16="http://schemas.microsoft.com/office/drawing/2014/main" val="990674919"/>
                    </a:ext>
                  </a:extLst>
                </a:gridCol>
                <a:gridCol w="493776">
                  <a:extLst>
                    <a:ext uri="{9D8B030D-6E8A-4147-A177-3AD203B41FA5}">
                      <a16:colId xmlns:a16="http://schemas.microsoft.com/office/drawing/2014/main" val="531126787"/>
                    </a:ext>
                  </a:extLst>
                </a:gridCol>
                <a:gridCol w="493776">
                  <a:extLst>
                    <a:ext uri="{9D8B030D-6E8A-4147-A177-3AD203B41FA5}">
                      <a16:colId xmlns:a16="http://schemas.microsoft.com/office/drawing/2014/main" val="397699017"/>
                    </a:ext>
                  </a:extLst>
                </a:gridCol>
                <a:gridCol w="493776">
                  <a:extLst>
                    <a:ext uri="{9D8B030D-6E8A-4147-A177-3AD203B41FA5}">
                      <a16:colId xmlns:a16="http://schemas.microsoft.com/office/drawing/2014/main" val="17546491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00622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- 2021-12-30 17:48:05</a:t>
                      </a:r>
                      <a:r>
                        <a:rPr kumimoji="0" lang="es-ES" sz="1000" b="0" i="0" u="none" strike="noStrike" kern="1200" cap="none" spc="0" normalizeH="0" baseline="0" noProof="0">
                          <a:ln>
                            <a:noFill/>
                          </a:ln>
                          <a:solidFill>
                            <a:prstClr val="black"/>
                          </a:solidFill>
                          <a:effectLst/>
                          <a:uLnTx/>
                          <a:uFillTx/>
                          <a:latin typeface="+mn-lt"/>
                          <a:ea typeface="+mn-ea"/>
                          <a:cs typeface="+mn-cs"/>
                        </a:rPr>
                        <a:t>
 ¡Gracias @alvaritomacias por este gran periodo juntos! 
Ha sido alucinante ver cómo nuestras bicis volaban en todas las pistas. 
 ¡Te deseamos lo mejor! 
@trekbikes @trekbicycleargentina @bontragerargentina @santini_arg @guargentina @OpticaCentralStore @microonfactory @foxracingargentina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06601033"/>
                  </a:ext>
                </a:extLst>
              </a:tr>
            </a:tbl>
          </a:graphicData>
        </a:graphic>
      </p:graphicFrame>
      <p:sp>
        <p:nvSpPr>
          <p:cNvPr id="4" name="Text Placeholder 3">
            <a:extLst>
              <a:ext uri="{FF2B5EF4-FFF2-40B4-BE49-F238E27FC236}">
                <a16:creationId xmlns:a16="http://schemas.microsoft.com/office/drawing/2014/main" id="{F011AC2D-4534-4C66-9A91-1314788DB411}"/>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8984833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3DD85-B361-4132-B942-6137BE427228}"/>
              </a:ext>
            </a:extLst>
          </p:cNvPr>
          <p:cNvSpPr>
            <a:spLocks noGrp="1"/>
          </p:cNvSpPr>
          <p:nvPr>
            <p:ph type="title"/>
          </p:nvPr>
        </p:nvSpPr>
        <p:spPr/>
        <p:txBody>
          <a:bodyPr/>
          <a:lstStyle/>
          <a:p>
            <a:r>
              <a:rPr lang="en-US"/>
              <a:t>Facebook Post Table + Reactions | Scott - 7 of 20</a:t>
            </a:r>
          </a:p>
        </p:txBody>
      </p:sp>
      <p:graphicFrame>
        <p:nvGraphicFramePr>
          <p:cNvPr id="5" name="Table Placeholder 4">
            <a:extLst>
              <a:ext uri="{FF2B5EF4-FFF2-40B4-BE49-F238E27FC236}">
                <a16:creationId xmlns:a16="http://schemas.microsoft.com/office/drawing/2014/main" id="{070B42D7-9333-433F-A0B4-0FF5A880C25D}"/>
              </a:ext>
            </a:extLst>
          </p:cNvPr>
          <p:cNvGraphicFramePr>
            <a:graphicFrameLocks noGrp="1"/>
          </p:cNvGraphicFramePr>
          <p:nvPr>
            <p:ph type="tbl" sz="quarter" idx="13"/>
            <p:extLst>
              <p:ext uri="{D42A27DB-BD31-4B8C-83A1-F6EECF244321}">
                <p14:modId xmlns:p14="http://schemas.microsoft.com/office/powerpoint/2010/main" val="3860602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21484304"/>
                    </a:ext>
                  </a:extLst>
                </a:gridCol>
                <a:gridCol w="493776">
                  <a:extLst>
                    <a:ext uri="{9D8B030D-6E8A-4147-A177-3AD203B41FA5}">
                      <a16:colId xmlns:a16="http://schemas.microsoft.com/office/drawing/2014/main" val="206007856"/>
                    </a:ext>
                  </a:extLst>
                </a:gridCol>
                <a:gridCol w="493776">
                  <a:extLst>
                    <a:ext uri="{9D8B030D-6E8A-4147-A177-3AD203B41FA5}">
                      <a16:colId xmlns:a16="http://schemas.microsoft.com/office/drawing/2014/main" val="3631146700"/>
                    </a:ext>
                  </a:extLst>
                </a:gridCol>
                <a:gridCol w="493776">
                  <a:extLst>
                    <a:ext uri="{9D8B030D-6E8A-4147-A177-3AD203B41FA5}">
                      <a16:colId xmlns:a16="http://schemas.microsoft.com/office/drawing/2014/main" val="2698139398"/>
                    </a:ext>
                  </a:extLst>
                </a:gridCol>
                <a:gridCol w="493776">
                  <a:extLst>
                    <a:ext uri="{9D8B030D-6E8A-4147-A177-3AD203B41FA5}">
                      <a16:colId xmlns:a16="http://schemas.microsoft.com/office/drawing/2014/main" val="3751743870"/>
                    </a:ext>
                  </a:extLst>
                </a:gridCol>
                <a:gridCol w="493776">
                  <a:extLst>
                    <a:ext uri="{9D8B030D-6E8A-4147-A177-3AD203B41FA5}">
                      <a16:colId xmlns:a16="http://schemas.microsoft.com/office/drawing/2014/main" val="1216276794"/>
                    </a:ext>
                  </a:extLst>
                </a:gridCol>
                <a:gridCol w="493776">
                  <a:extLst>
                    <a:ext uri="{9D8B030D-6E8A-4147-A177-3AD203B41FA5}">
                      <a16:colId xmlns:a16="http://schemas.microsoft.com/office/drawing/2014/main" val="2541803792"/>
                    </a:ext>
                  </a:extLst>
                </a:gridCol>
                <a:gridCol w="493776">
                  <a:extLst>
                    <a:ext uri="{9D8B030D-6E8A-4147-A177-3AD203B41FA5}">
                      <a16:colId xmlns:a16="http://schemas.microsoft.com/office/drawing/2014/main" val="461065286"/>
                    </a:ext>
                  </a:extLst>
                </a:gridCol>
                <a:gridCol w="493776">
                  <a:extLst>
                    <a:ext uri="{9D8B030D-6E8A-4147-A177-3AD203B41FA5}">
                      <a16:colId xmlns:a16="http://schemas.microsoft.com/office/drawing/2014/main" val="1672517160"/>
                    </a:ext>
                  </a:extLst>
                </a:gridCol>
                <a:gridCol w="493776">
                  <a:extLst>
                    <a:ext uri="{9D8B030D-6E8A-4147-A177-3AD203B41FA5}">
                      <a16:colId xmlns:a16="http://schemas.microsoft.com/office/drawing/2014/main" val="209140329"/>
                    </a:ext>
                  </a:extLst>
                </a:gridCol>
                <a:gridCol w="493776">
                  <a:extLst>
                    <a:ext uri="{9D8B030D-6E8A-4147-A177-3AD203B41FA5}">
                      <a16:colId xmlns:a16="http://schemas.microsoft.com/office/drawing/2014/main" val="860068684"/>
                    </a:ext>
                  </a:extLst>
                </a:gridCol>
                <a:gridCol w="493776">
                  <a:extLst>
                    <a:ext uri="{9D8B030D-6E8A-4147-A177-3AD203B41FA5}">
                      <a16:colId xmlns:a16="http://schemas.microsoft.com/office/drawing/2014/main" val="27787065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9932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- 2021-12-15 20:44:36</a:t>
                      </a:r>
                      <a:r>
                        <a:rPr kumimoji="0" lang="en-US" sz="1000" b="0" i="0" u="none" strike="noStrike" kern="1200" cap="none" spc="0" normalizeH="0" baseline="0" noProof="0">
                          <a:ln>
                            <a:noFill/>
                          </a:ln>
                          <a:solidFill>
                            <a:prstClr val="black"/>
                          </a:solidFill>
                          <a:effectLst/>
                          <a:uLnTx/>
                          <a:uFillTx/>
                          <a:latin typeface="+mn-lt"/>
                          <a:ea typeface="+mn-ea"/>
                          <a:cs typeface="+mn-cs"/>
                        </a:rPr>
                        <a:t>
 ¿Cómo es la nueva Spark RC Team Issue AXS?
✅ Cuadro Spark RC de carbono HMF
✅ Horquilla RockShox SID Select RL3 120 mm
✅ RS Nude 5 RL3, 120 mm, TwinLoc
✅ SRAM GX Eagle AXS, 12 velocidades
✅ Frenos de disco Shimano XT
✅ Ruedas Syncros Silverton 2.0 TR
✅ Cubiertas Maxxis Rekon Race Foldable
✅ Componentes de carbono Syncros
Más info en https://www.scott-sports.com/ar/es/product/scott-spark-rc-team-issue-axs-bike
#FastIsFun  
#SCOTTbikes  
#SCOTTargentina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66421461"/>
                  </a:ext>
                </a:extLst>
              </a:tr>
            </a:tbl>
          </a:graphicData>
        </a:graphic>
      </p:graphicFrame>
      <p:sp>
        <p:nvSpPr>
          <p:cNvPr id="4" name="Text Placeholder 3">
            <a:extLst>
              <a:ext uri="{FF2B5EF4-FFF2-40B4-BE49-F238E27FC236}">
                <a16:creationId xmlns:a16="http://schemas.microsoft.com/office/drawing/2014/main" id="{B577543F-461D-4660-ADDC-50B0E35C98A3}"/>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4256057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4F9B9-435D-4ED7-8B6F-ACC1382DAE0C}"/>
              </a:ext>
            </a:extLst>
          </p:cNvPr>
          <p:cNvSpPr>
            <a:spLocks noGrp="1"/>
          </p:cNvSpPr>
          <p:nvPr>
            <p:ph type="title"/>
          </p:nvPr>
        </p:nvSpPr>
        <p:spPr/>
        <p:txBody>
          <a:bodyPr/>
          <a:lstStyle/>
          <a:p>
            <a:r>
              <a:rPr lang="en-US"/>
              <a:t>Facebook Post Table + Reactions | Scott - 8 of 20</a:t>
            </a:r>
          </a:p>
        </p:txBody>
      </p:sp>
      <p:graphicFrame>
        <p:nvGraphicFramePr>
          <p:cNvPr id="5" name="Table Placeholder 4">
            <a:extLst>
              <a:ext uri="{FF2B5EF4-FFF2-40B4-BE49-F238E27FC236}">
                <a16:creationId xmlns:a16="http://schemas.microsoft.com/office/drawing/2014/main" id="{F733F62C-DED7-40B4-BF23-BBD0AD01C7F4}"/>
              </a:ext>
            </a:extLst>
          </p:cNvPr>
          <p:cNvGraphicFramePr>
            <a:graphicFrameLocks noGrp="1"/>
          </p:cNvGraphicFramePr>
          <p:nvPr>
            <p:ph type="tbl" sz="quarter" idx="13"/>
            <p:extLst>
              <p:ext uri="{D42A27DB-BD31-4B8C-83A1-F6EECF244321}">
                <p14:modId xmlns:p14="http://schemas.microsoft.com/office/powerpoint/2010/main" val="22064691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29959835"/>
                    </a:ext>
                  </a:extLst>
                </a:gridCol>
                <a:gridCol w="493776">
                  <a:extLst>
                    <a:ext uri="{9D8B030D-6E8A-4147-A177-3AD203B41FA5}">
                      <a16:colId xmlns:a16="http://schemas.microsoft.com/office/drawing/2014/main" val="3792096835"/>
                    </a:ext>
                  </a:extLst>
                </a:gridCol>
                <a:gridCol w="493776">
                  <a:extLst>
                    <a:ext uri="{9D8B030D-6E8A-4147-A177-3AD203B41FA5}">
                      <a16:colId xmlns:a16="http://schemas.microsoft.com/office/drawing/2014/main" val="1798242556"/>
                    </a:ext>
                  </a:extLst>
                </a:gridCol>
                <a:gridCol w="493776">
                  <a:extLst>
                    <a:ext uri="{9D8B030D-6E8A-4147-A177-3AD203B41FA5}">
                      <a16:colId xmlns:a16="http://schemas.microsoft.com/office/drawing/2014/main" val="2848166138"/>
                    </a:ext>
                  </a:extLst>
                </a:gridCol>
                <a:gridCol w="493776">
                  <a:extLst>
                    <a:ext uri="{9D8B030D-6E8A-4147-A177-3AD203B41FA5}">
                      <a16:colId xmlns:a16="http://schemas.microsoft.com/office/drawing/2014/main" val="2397214181"/>
                    </a:ext>
                  </a:extLst>
                </a:gridCol>
                <a:gridCol w="493776">
                  <a:extLst>
                    <a:ext uri="{9D8B030D-6E8A-4147-A177-3AD203B41FA5}">
                      <a16:colId xmlns:a16="http://schemas.microsoft.com/office/drawing/2014/main" val="3437590102"/>
                    </a:ext>
                  </a:extLst>
                </a:gridCol>
                <a:gridCol w="493776">
                  <a:extLst>
                    <a:ext uri="{9D8B030D-6E8A-4147-A177-3AD203B41FA5}">
                      <a16:colId xmlns:a16="http://schemas.microsoft.com/office/drawing/2014/main" val="258915299"/>
                    </a:ext>
                  </a:extLst>
                </a:gridCol>
                <a:gridCol w="493776">
                  <a:extLst>
                    <a:ext uri="{9D8B030D-6E8A-4147-A177-3AD203B41FA5}">
                      <a16:colId xmlns:a16="http://schemas.microsoft.com/office/drawing/2014/main" val="1736149681"/>
                    </a:ext>
                  </a:extLst>
                </a:gridCol>
                <a:gridCol w="493776">
                  <a:extLst>
                    <a:ext uri="{9D8B030D-6E8A-4147-A177-3AD203B41FA5}">
                      <a16:colId xmlns:a16="http://schemas.microsoft.com/office/drawing/2014/main" val="591909033"/>
                    </a:ext>
                  </a:extLst>
                </a:gridCol>
                <a:gridCol w="493776">
                  <a:extLst>
                    <a:ext uri="{9D8B030D-6E8A-4147-A177-3AD203B41FA5}">
                      <a16:colId xmlns:a16="http://schemas.microsoft.com/office/drawing/2014/main" val="2555041618"/>
                    </a:ext>
                  </a:extLst>
                </a:gridCol>
                <a:gridCol w="493776">
                  <a:extLst>
                    <a:ext uri="{9D8B030D-6E8A-4147-A177-3AD203B41FA5}">
                      <a16:colId xmlns:a16="http://schemas.microsoft.com/office/drawing/2014/main" val="722909886"/>
                    </a:ext>
                  </a:extLst>
                </a:gridCol>
                <a:gridCol w="493776">
                  <a:extLst>
                    <a:ext uri="{9D8B030D-6E8A-4147-A177-3AD203B41FA5}">
                      <a16:colId xmlns:a16="http://schemas.microsoft.com/office/drawing/2014/main" val="6799736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9232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- 2021-12-11 12:34:22</a:t>
                      </a:r>
                      <a:r>
                        <a:rPr kumimoji="0" lang="es-ES" sz="1000" b="0" i="0" u="none" strike="noStrike" kern="1200" cap="none" spc="0" normalizeH="0" baseline="0" noProof="0">
                          <a:ln>
                            <a:noFill/>
                          </a:ln>
                          <a:solidFill>
                            <a:prstClr val="black"/>
                          </a:solidFill>
                          <a:effectLst/>
                          <a:uLnTx/>
                          <a:uFillTx/>
                          <a:latin typeface="+mn-lt"/>
                          <a:ea typeface="+mn-ea"/>
                          <a:cs typeface="+mn-cs"/>
                        </a:rPr>
                        <a:t>
 Ya estamos en Mendoza con el inicio del primer Test Ride de la nueva Spark!!
#FastIsFun 
#SCOTTbikes 
#SCOTTargentina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894825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- 2021-12-22 20:42:28</a:t>
                      </a:r>
                      <a:r>
                        <a:rPr kumimoji="0" lang="es-ES" sz="1000" b="0" i="0" u="none" strike="noStrike" kern="1200" cap="none" spc="0" normalizeH="0" baseline="0" noProof="0">
                          <a:ln>
                            <a:noFill/>
                          </a:ln>
                          <a:solidFill>
                            <a:prstClr val="black"/>
                          </a:solidFill>
                          <a:effectLst/>
                          <a:uLnTx/>
                          <a:uFillTx/>
                          <a:latin typeface="+mn-lt"/>
                          <a:ea typeface="+mn-ea"/>
                          <a:cs typeface="+mn-cs"/>
                        </a:rPr>
                        <a:t>
 Detalle del acceso al amortiguador trasero de la nueva Spark. El compartimiento es estanco y facilita el ajuste del rebote, la compresión, la presión de impacto y la instalación o sustitución del cable de nuestro sistema de suspensión TwinLoc.
#FastIsFun  
#SCOTTbikes   
#SCOTTargentina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14182592"/>
                  </a:ext>
                </a:extLst>
              </a:tr>
            </a:tbl>
          </a:graphicData>
        </a:graphic>
      </p:graphicFrame>
      <p:sp>
        <p:nvSpPr>
          <p:cNvPr id="4" name="Text Placeholder 3">
            <a:extLst>
              <a:ext uri="{FF2B5EF4-FFF2-40B4-BE49-F238E27FC236}">
                <a16:creationId xmlns:a16="http://schemas.microsoft.com/office/drawing/2014/main" id="{B770BF3D-88E7-4719-B14E-C5E51882EDBD}"/>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5572405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E4F26-EAED-474D-A425-F86E6EB79AD6}"/>
              </a:ext>
            </a:extLst>
          </p:cNvPr>
          <p:cNvSpPr>
            <a:spLocks noGrp="1"/>
          </p:cNvSpPr>
          <p:nvPr>
            <p:ph type="title"/>
          </p:nvPr>
        </p:nvSpPr>
        <p:spPr/>
        <p:txBody>
          <a:bodyPr/>
          <a:lstStyle/>
          <a:p>
            <a:r>
              <a:rPr lang="en-US"/>
              <a:t>Facebook Post Table + Reactions | Scott - 9 of 20</a:t>
            </a:r>
          </a:p>
        </p:txBody>
      </p:sp>
      <p:graphicFrame>
        <p:nvGraphicFramePr>
          <p:cNvPr id="5" name="Table Placeholder 4">
            <a:extLst>
              <a:ext uri="{FF2B5EF4-FFF2-40B4-BE49-F238E27FC236}">
                <a16:creationId xmlns:a16="http://schemas.microsoft.com/office/drawing/2014/main" id="{0FC287F2-3591-46D1-B49D-3BE011EA32CA}"/>
              </a:ext>
            </a:extLst>
          </p:cNvPr>
          <p:cNvGraphicFramePr>
            <a:graphicFrameLocks noGrp="1"/>
          </p:cNvGraphicFramePr>
          <p:nvPr>
            <p:ph type="tbl" sz="quarter" idx="13"/>
            <p:extLst>
              <p:ext uri="{D42A27DB-BD31-4B8C-83A1-F6EECF244321}">
                <p14:modId xmlns:p14="http://schemas.microsoft.com/office/powerpoint/2010/main" val="37361878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73284909"/>
                    </a:ext>
                  </a:extLst>
                </a:gridCol>
                <a:gridCol w="493776">
                  <a:extLst>
                    <a:ext uri="{9D8B030D-6E8A-4147-A177-3AD203B41FA5}">
                      <a16:colId xmlns:a16="http://schemas.microsoft.com/office/drawing/2014/main" val="3606463491"/>
                    </a:ext>
                  </a:extLst>
                </a:gridCol>
                <a:gridCol w="493776">
                  <a:extLst>
                    <a:ext uri="{9D8B030D-6E8A-4147-A177-3AD203B41FA5}">
                      <a16:colId xmlns:a16="http://schemas.microsoft.com/office/drawing/2014/main" val="882643301"/>
                    </a:ext>
                  </a:extLst>
                </a:gridCol>
                <a:gridCol w="493776">
                  <a:extLst>
                    <a:ext uri="{9D8B030D-6E8A-4147-A177-3AD203B41FA5}">
                      <a16:colId xmlns:a16="http://schemas.microsoft.com/office/drawing/2014/main" val="3530289258"/>
                    </a:ext>
                  </a:extLst>
                </a:gridCol>
                <a:gridCol w="493776">
                  <a:extLst>
                    <a:ext uri="{9D8B030D-6E8A-4147-A177-3AD203B41FA5}">
                      <a16:colId xmlns:a16="http://schemas.microsoft.com/office/drawing/2014/main" val="1810651277"/>
                    </a:ext>
                  </a:extLst>
                </a:gridCol>
                <a:gridCol w="493776">
                  <a:extLst>
                    <a:ext uri="{9D8B030D-6E8A-4147-A177-3AD203B41FA5}">
                      <a16:colId xmlns:a16="http://schemas.microsoft.com/office/drawing/2014/main" val="573830351"/>
                    </a:ext>
                  </a:extLst>
                </a:gridCol>
                <a:gridCol w="493776">
                  <a:extLst>
                    <a:ext uri="{9D8B030D-6E8A-4147-A177-3AD203B41FA5}">
                      <a16:colId xmlns:a16="http://schemas.microsoft.com/office/drawing/2014/main" val="4070064285"/>
                    </a:ext>
                  </a:extLst>
                </a:gridCol>
                <a:gridCol w="493776">
                  <a:extLst>
                    <a:ext uri="{9D8B030D-6E8A-4147-A177-3AD203B41FA5}">
                      <a16:colId xmlns:a16="http://schemas.microsoft.com/office/drawing/2014/main" val="1131384555"/>
                    </a:ext>
                  </a:extLst>
                </a:gridCol>
                <a:gridCol w="493776">
                  <a:extLst>
                    <a:ext uri="{9D8B030D-6E8A-4147-A177-3AD203B41FA5}">
                      <a16:colId xmlns:a16="http://schemas.microsoft.com/office/drawing/2014/main" val="2103327004"/>
                    </a:ext>
                  </a:extLst>
                </a:gridCol>
                <a:gridCol w="493776">
                  <a:extLst>
                    <a:ext uri="{9D8B030D-6E8A-4147-A177-3AD203B41FA5}">
                      <a16:colId xmlns:a16="http://schemas.microsoft.com/office/drawing/2014/main" val="3739534355"/>
                    </a:ext>
                  </a:extLst>
                </a:gridCol>
                <a:gridCol w="493776">
                  <a:extLst>
                    <a:ext uri="{9D8B030D-6E8A-4147-A177-3AD203B41FA5}">
                      <a16:colId xmlns:a16="http://schemas.microsoft.com/office/drawing/2014/main" val="588212533"/>
                    </a:ext>
                  </a:extLst>
                </a:gridCol>
                <a:gridCol w="493776">
                  <a:extLst>
                    <a:ext uri="{9D8B030D-6E8A-4147-A177-3AD203B41FA5}">
                      <a16:colId xmlns:a16="http://schemas.microsoft.com/office/drawing/2014/main" val="7314241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03936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- 2021-12-21 20:36:51</a:t>
                      </a:r>
                      <a:r>
                        <a:rPr kumimoji="0" lang="en-US" sz="1000" b="0" i="0" u="none" strike="noStrike" kern="1200" cap="none" spc="0" normalizeH="0" baseline="0" noProof="0">
                          <a:ln>
                            <a:noFill/>
                          </a:ln>
                          <a:solidFill>
                            <a:prstClr val="black"/>
                          </a:solidFill>
                          <a:effectLst/>
                          <a:uLnTx/>
                          <a:uFillTx/>
                          <a:latin typeface="+mn-lt"/>
                          <a:ea typeface="+mn-ea"/>
                          <a:cs typeface="+mn-cs"/>
                        </a:rPr>
                        <a:t>
 ¡Nueva tienda!
Ya inauguró @cata.scottstore en Catamarca!
Encontralos en Felipe Figueroa esq. Ignacio de Agüero. Shopping Alto del solar Local 9
#SCOTTbikes  
#SCOTTargentina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181002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- 2021-12-05 14:11:33</a:t>
                      </a:r>
                      <a:r>
                        <a:rPr kumimoji="0" lang="en-US" sz="1000" b="0" i="0" u="none" strike="noStrike" kern="1200" cap="none" spc="0" normalizeH="0" baseline="0" noProof="0">
                          <a:ln>
                            <a:noFill/>
                          </a:ln>
                          <a:solidFill>
                            <a:prstClr val="black"/>
                          </a:solidFill>
                          <a:effectLst/>
                          <a:uLnTx/>
                          <a:uFillTx/>
                          <a:latin typeface="+mn-lt"/>
                          <a:ea typeface="+mn-ea"/>
                          <a:cs typeface="+mn-cs"/>
                        </a:rPr>
                        <a:t>
 ¡ 🇦🇷 🚴‍♂️Feliz día a todos los ciclistas argentinos 🚴‍♂️ 🇦🇷! 
Etiquetá a tu amigo ciclista y compartí este día  junto a el. 
@trekbikes @trekbicycleargentina @ridebontrager @bontragerargentina  #trekbikes #gooutside #creemosenlasbicis #trekbicycleargentina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6356395"/>
                  </a:ext>
                </a:extLst>
              </a:tr>
            </a:tbl>
          </a:graphicData>
        </a:graphic>
      </p:graphicFrame>
      <p:sp>
        <p:nvSpPr>
          <p:cNvPr id="4" name="Text Placeholder 3">
            <a:extLst>
              <a:ext uri="{FF2B5EF4-FFF2-40B4-BE49-F238E27FC236}">
                <a16:creationId xmlns:a16="http://schemas.microsoft.com/office/drawing/2014/main" id="{89F63930-2945-4237-9606-4EF36E4469E1}"/>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40430231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A8462-7D72-4966-9B3D-A0783C2992A4}"/>
              </a:ext>
            </a:extLst>
          </p:cNvPr>
          <p:cNvSpPr>
            <a:spLocks noGrp="1"/>
          </p:cNvSpPr>
          <p:nvPr>
            <p:ph type="title"/>
          </p:nvPr>
        </p:nvSpPr>
        <p:spPr/>
        <p:txBody>
          <a:bodyPr/>
          <a:lstStyle/>
          <a:p>
            <a:r>
              <a:rPr lang="en-US"/>
              <a:t>Facebook Post Table + Reactions | Scott - 10 of 20</a:t>
            </a:r>
          </a:p>
        </p:txBody>
      </p:sp>
      <p:graphicFrame>
        <p:nvGraphicFramePr>
          <p:cNvPr id="5" name="Table Placeholder 4">
            <a:extLst>
              <a:ext uri="{FF2B5EF4-FFF2-40B4-BE49-F238E27FC236}">
                <a16:creationId xmlns:a16="http://schemas.microsoft.com/office/drawing/2014/main" id="{CFE887F9-D5F4-4265-9586-64DFCB3244F6}"/>
              </a:ext>
            </a:extLst>
          </p:cNvPr>
          <p:cNvGraphicFramePr>
            <a:graphicFrameLocks noGrp="1"/>
          </p:cNvGraphicFramePr>
          <p:nvPr>
            <p:ph type="tbl" sz="quarter" idx="13"/>
            <p:extLst>
              <p:ext uri="{D42A27DB-BD31-4B8C-83A1-F6EECF244321}">
                <p14:modId xmlns:p14="http://schemas.microsoft.com/office/powerpoint/2010/main" val="3201691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09031191"/>
                    </a:ext>
                  </a:extLst>
                </a:gridCol>
                <a:gridCol w="493776">
                  <a:extLst>
                    <a:ext uri="{9D8B030D-6E8A-4147-A177-3AD203B41FA5}">
                      <a16:colId xmlns:a16="http://schemas.microsoft.com/office/drawing/2014/main" val="3008319090"/>
                    </a:ext>
                  </a:extLst>
                </a:gridCol>
                <a:gridCol w="493776">
                  <a:extLst>
                    <a:ext uri="{9D8B030D-6E8A-4147-A177-3AD203B41FA5}">
                      <a16:colId xmlns:a16="http://schemas.microsoft.com/office/drawing/2014/main" val="3447367836"/>
                    </a:ext>
                  </a:extLst>
                </a:gridCol>
                <a:gridCol w="493776">
                  <a:extLst>
                    <a:ext uri="{9D8B030D-6E8A-4147-A177-3AD203B41FA5}">
                      <a16:colId xmlns:a16="http://schemas.microsoft.com/office/drawing/2014/main" val="3018268492"/>
                    </a:ext>
                  </a:extLst>
                </a:gridCol>
                <a:gridCol w="493776">
                  <a:extLst>
                    <a:ext uri="{9D8B030D-6E8A-4147-A177-3AD203B41FA5}">
                      <a16:colId xmlns:a16="http://schemas.microsoft.com/office/drawing/2014/main" val="814332165"/>
                    </a:ext>
                  </a:extLst>
                </a:gridCol>
                <a:gridCol w="493776">
                  <a:extLst>
                    <a:ext uri="{9D8B030D-6E8A-4147-A177-3AD203B41FA5}">
                      <a16:colId xmlns:a16="http://schemas.microsoft.com/office/drawing/2014/main" val="804896875"/>
                    </a:ext>
                  </a:extLst>
                </a:gridCol>
                <a:gridCol w="493776">
                  <a:extLst>
                    <a:ext uri="{9D8B030D-6E8A-4147-A177-3AD203B41FA5}">
                      <a16:colId xmlns:a16="http://schemas.microsoft.com/office/drawing/2014/main" val="2377094697"/>
                    </a:ext>
                  </a:extLst>
                </a:gridCol>
                <a:gridCol w="493776">
                  <a:extLst>
                    <a:ext uri="{9D8B030D-6E8A-4147-A177-3AD203B41FA5}">
                      <a16:colId xmlns:a16="http://schemas.microsoft.com/office/drawing/2014/main" val="4066320975"/>
                    </a:ext>
                  </a:extLst>
                </a:gridCol>
                <a:gridCol w="493776">
                  <a:extLst>
                    <a:ext uri="{9D8B030D-6E8A-4147-A177-3AD203B41FA5}">
                      <a16:colId xmlns:a16="http://schemas.microsoft.com/office/drawing/2014/main" val="3179604429"/>
                    </a:ext>
                  </a:extLst>
                </a:gridCol>
                <a:gridCol w="493776">
                  <a:extLst>
                    <a:ext uri="{9D8B030D-6E8A-4147-A177-3AD203B41FA5}">
                      <a16:colId xmlns:a16="http://schemas.microsoft.com/office/drawing/2014/main" val="685113781"/>
                    </a:ext>
                  </a:extLst>
                </a:gridCol>
                <a:gridCol w="493776">
                  <a:extLst>
                    <a:ext uri="{9D8B030D-6E8A-4147-A177-3AD203B41FA5}">
                      <a16:colId xmlns:a16="http://schemas.microsoft.com/office/drawing/2014/main" val="3535720857"/>
                    </a:ext>
                  </a:extLst>
                </a:gridCol>
                <a:gridCol w="493776">
                  <a:extLst>
                    <a:ext uri="{9D8B030D-6E8A-4147-A177-3AD203B41FA5}">
                      <a16:colId xmlns:a16="http://schemas.microsoft.com/office/drawing/2014/main" val="30993456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93280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- 2021-12-05 21:16:57</a:t>
                      </a:r>
                      <a:r>
                        <a:rPr kumimoji="0" lang="es-ES" sz="1000" b="0" i="0" u="none" strike="noStrike" kern="1200" cap="none" spc="0" normalizeH="0" baseline="0" noProof="0">
                          <a:ln>
                            <a:noFill/>
                          </a:ln>
                          <a:solidFill>
                            <a:prstClr val="black"/>
                          </a:solidFill>
                          <a:effectLst/>
                          <a:uLnTx/>
                          <a:uFillTx/>
                          <a:latin typeface="+mn-lt"/>
                          <a:ea typeface="+mn-ea"/>
                          <a:cs typeface="+mn-cs"/>
                        </a:rPr>
                        <a:t>
 A los que entrenan. A los que salen cuando pueden. A los que dejan todo. A los que pasean.
Pero sobre todo, a los que disfrutan de su bici: ¡Feliz día del ciclista!
#SCOTTbikes 
#SCOTTargentina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00684364"/>
                  </a:ext>
                </a:extLst>
              </a:tr>
            </a:tbl>
          </a:graphicData>
        </a:graphic>
      </p:graphicFrame>
      <p:sp>
        <p:nvSpPr>
          <p:cNvPr id="4" name="Text Placeholder 3">
            <a:extLst>
              <a:ext uri="{FF2B5EF4-FFF2-40B4-BE49-F238E27FC236}">
                <a16:creationId xmlns:a16="http://schemas.microsoft.com/office/drawing/2014/main" id="{14C91AA8-1BF5-4C4A-A0CB-3747CA2E418C}"/>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8371104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2DDB1-1623-4DC1-9994-4DB9BCF8AE2A}"/>
              </a:ext>
            </a:extLst>
          </p:cNvPr>
          <p:cNvSpPr>
            <a:spLocks noGrp="1"/>
          </p:cNvSpPr>
          <p:nvPr>
            <p:ph type="title"/>
          </p:nvPr>
        </p:nvSpPr>
        <p:spPr/>
        <p:txBody>
          <a:bodyPr/>
          <a:lstStyle/>
          <a:p>
            <a:r>
              <a:rPr lang="en-US"/>
              <a:t>Facebook Post Table + Reactions | Scott - 11 of 20</a:t>
            </a:r>
          </a:p>
        </p:txBody>
      </p:sp>
      <p:graphicFrame>
        <p:nvGraphicFramePr>
          <p:cNvPr id="5" name="Table Placeholder 4">
            <a:extLst>
              <a:ext uri="{FF2B5EF4-FFF2-40B4-BE49-F238E27FC236}">
                <a16:creationId xmlns:a16="http://schemas.microsoft.com/office/drawing/2014/main" id="{AC5749A4-F3A8-4CB0-89B0-970C105FE805}"/>
              </a:ext>
            </a:extLst>
          </p:cNvPr>
          <p:cNvGraphicFramePr>
            <a:graphicFrameLocks noGrp="1"/>
          </p:cNvGraphicFramePr>
          <p:nvPr>
            <p:ph type="tbl" sz="quarter" idx="13"/>
            <p:extLst>
              <p:ext uri="{D42A27DB-BD31-4B8C-83A1-F6EECF244321}">
                <p14:modId xmlns:p14="http://schemas.microsoft.com/office/powerpoint/2010/main" val="5087296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57403723"/>
                    </a:ext>
                  </a:extLst>
                </a:gridCol>
                <a:gridCol w="493776">
                  <a:extLst>
                    <a:ext uri="{9D8B030D-6E8A-4147-A177-3AD203B41FA5}">
                      <a16:colId xmlns:a16="http://schemas.microsoft.com/office/drawing/2014/main" val="3400201030"/>
                    </a:ext>
                  </a:extLst>
                </a:gridCol>
                <a:gridCol w="493776">
                  <a:extLst>
                    <a:ext uri="{9D8B030D-6E8A-4147-A177-3AD203B41FA5}">
                      <a16:colId xmlns:a16="http://schemas.microsoft.com/office/drawing/2014/main" val="848996218"/>
                    </a:ext>
                  </a:extLst>
                </a:gridCol>
                <a:gridCol w="493776">
                  <a:extLst>
                    <a:ext uri="{9D8B030D-6E8A-4147-A177-3AD203B41FA5}">
                      <a16:colId xmlns:a16="http://schemas.microsoft.com/office/drawing/2014/main" val="1331265567"/>
                    </a:ext>
                  </a:extLst>
                </a:gridCol>
                <a:gridCol w="493776">
                  <a:extLst>
                    <a:ext uri="{9D8B030D-6E8A-4147-A177-3AD203B41FA5}">
                      <a16:colId xmlns:a16="http://schemas.microsoft.com/office/drawing/2014/main" val="869647664"/>
                    </a:ext>
                  </a:extLst>
                </a:gridCol>
                <a:gridCol w="493776">
                  <a:extLst>
                    <a:ext uri="{9D8B030D-6E8A-4147-A177-3AD203B41FA5}">
                      <a16:colId xmlns:a16="http://schemas.microsoft.com/office/drawing/2014/main" val="785827902"/>
                    </a:ext>
                  </a:extLst>
                </a:gridCol>
                <a:gridCol w="493776">
                  <a:extLst>
                    <a:ext uri="{9D8B030D-6E8A-4147-A177-3AD203B41FA5}">
                      <a16:colId xmlns:a16="http://schemas.microsoft.com/office/drawing/2014/main" val="2579382111"/>
                    </a:ext>
                  </a:extLst>
                </a:gridCol>
                <a:gridCol w="493776">
                  <a:extLst>
                    <a:ext uri="{9D8B030D-6E8A-4147-A177-3AD203B41FA5}">
                      <a16:colId xmlns:a16="http://schemas.microsoft.com/office/drawing/2014/main" val="2704986515"/>
                    </a:ext>
                  </a:extLst>
                </a:gridCol>
                <a:gridCol w="493776">
                  <a:extLst>
                    <a:ext uri="{9D8B030D-6E8A-4147-A177-3AD203B41FA5}">
                      <a16:colId xmlns:a16="http://schemas.microsoft.com/office/drawing/2014/main" val="4211513005"/>
                    </a:ext>
                  </a:extLst>
                </a:gridCol>
                <a:gridCol w="493776">
                  <a:extLst>
                    <a:ext uri="{9D8B030D-6E8A-4147-A177-3AD203B41FA5}">
                      <a16:colId xmlns:a16="http://schemas.microsoft.com/office/drawing/2014/main" val="3499232922"/>
                    </a:ext>
                  </a:extLst>
                </a:gridCol>
                <a:gridCol w="493776">
                  <a:extLst>
                    <a:ext uri="{9D8B030D-6E8A-4147-A177-3AD203B41FA5}">
                      <a16:colId xmlns:a16="http://schemas.microsoft.com/office/drawing/2014/main" val="3105350401"/>
                    </a:ext>
                  </a:extLst>
                </a:gridCol>
                <a:gridCol w="493776">
                  <a:extLst>
                    <a:ext uri="{9D8B030D-6E8A-4147-A177-3AD203B41FA5}">
                      <a16:colId xmlns:a16="http://schemas.microsoft.com/office/drawing/2014/main" val="7971356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41741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- 2021-12-15 19:27:14</a:t>
                      </a:r>
                      <a:r>
                        <a:rPr kumimoji="0" lang="es-ES" sz="1000" b="0" i="0" u="none" strike="noStrike" kern="1200" cap="none" spc="0" normalizeH="0" baseline="0" noProof="0">
                          <a:ln>
                            <a:noFill/>
                          </a:ln>
                          <a:solidFill>
                            <a:prstClr val="black"/>
                          </a:solidFill>
                          <a:effectLst/>
                          <a:uLnTx/>
                          <a:uFillTx/>
                          <a:latin typeface="+mn-lt"/>
                          <a:ea typeface="+mn-ea"/>
                          <a:cs typeface="+mn-cs"/>
                        </a:rPr>
                        <a:t>
 ¡Imparables! 
Los campeones de Marathon Argentino se consagran una vez más ahora en parejas. @facundoperezc y @chiquita.cantelmi confirmaron una dupla explosiva para el campeonato disputado en @lafaldabikerace.
📸 @foton_line 
@trekbikes @trekbicycleargentina @bontragerargentina @santini_arg @guargentina @OpticaCentralStore @microonfactory @foxracingargentina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612437491"/>
                  </a:ext>
                </a:extLst>
              </a:tr>
            </a:tbl>
          </a:graphicData>
        </a:graphic>
      </p:graphicFrame>
      <p:sp>
        <p:nvSpPr>
          <p:cNvPr id="4" name="Text Placeholder 3">
            <a:extLst>
              <a:ext uri="{FF2B5EF4-FFF2-40B4-BE49-F238E27FC236}">
                <a16:creationId xmlns:a16="http://schemas.microsoft.com/office/drawing/2014/main" id="{6D283420-1B3E-4B19-BBAE-97900E1468E9}"/>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9307275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A4ED0-6FD1-464A-A1C3-703A2C374736}"/>
              </a:ext>
            </a:extLst>
          </p:cNvPr>
          <p:cNvSpPr>
            <a:spLocks noGrp="1"/>
          </p:cNvSpPr>
          <p:nvPr>
            <p:ph type="title"/>
          </p:nvPr>
        </p:nvSpPr>
        <p:spPr/>
        <p:txBody>
          <a:bodyPr/>
          <a:lstStyle/>
          <a:p>
            <a:r>
              <a:rPr lang="en-US"/>
              <a:t>Facebook Post Table + Reactions | Scott - 12 of 20</a:t>
            </a:r>
          </a:p>
        </p:txBody>
      </p:sp>
      <p:graphicFrame>
        <p:nvGraphicFramePr>
          <p:cNvPr id="5" name="Table Placeholder 4">
            <a:extLst>
              <a:ext uri="{FF2B5EF4-FFF2-40B4-BE49-F238E27FC236}">
                <a16:creationId xmlns:a16="http://schemas.microsoft.com/office/drawing/2014/main" id="{56393B7F-D8B8-40B9-8EEB-DE8899A1CFFF}"/>
              </a:ext>
            </a:extLst>
          </p:cNvPr>
          <p:cNvGraphicFramePr>
            <a:graphicFrameLocks noGrp="1"/>
          </p:cNvGraphicFramePr>
          <p:nvPr>
            <p:ph type="tbl" sz="quarter" idx="13"/>
            <p:extLst>
              <p:ext uri="{D42A27DB-BD31-4B8C-83A1-F6EECF244321}">
                <p14:modId xmlns:p14="http://schemas.microsoft.com/office/powerpoint/2010/main" val="12869591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43016233"/>
                    </a:ext>
                  </a:extLst>
                </a:gridCol>
                <a:gridCol w="493776">
                  <a:extLst>
                    <a:ext uri="{9D8B030D-6E8A-4147-A177-3AD203B41FA5}">
                      <a16:colId xmlns:a16="http://schemas.microsoft.com/office/drawing/2014/main" val="170345680"/>
                    </a:ext>
                  </a:extLst>
                </a:gridCol>
                <a:gridCol w="493776">
                  <a:extLst>
                    <a:ext uri="{9D8B030D-6E8A-4147-A177-3AD203B41FA5}">
                      <a16:colId xmlns:a16="http://schemas.microsoft.com/office/drawing/2014/main" val="2384225720"/>
                    </a:ext>
                  </a:extLst>
                </a:gridCol>
                <a:gridCol w="493776">
                  <a:extLst>
                    <a:ext uri="{9D8B030D-6E8A-4147-A177-3AD203B41FA5}">
                      <a16:colId xmlns:a16="http://schemas.microsoft.com/office/drawing/2014/main" val="2469732214"/>
                    </a:ext>
                  </a:extLst>
                </a:gridCol>
                <a:gridCol w="493776">
                  <a:extLst>
                    <a:ext uri="{9D8B030D-6E8A-4147-A177-3AD203B41FA5}">
                      <a16:colId xmlns:a16="http://schemas.microsoft.com/office/drawing/2014/main" val="1141567865"/>
                    </a:ext>
                  </a:extLst>
                </a:gridCol>
                <a:gridCol w="493776">
                  <a:extLst>
                    <a:ext uri="{9D8B030D-6E8A-4147-A177-3AD203B41FA5}">
                      <a16:colId xmlns:a16="http://schemas.microsoft.com/office/drawing/2014/main" val="3423367544"/>
                    </a:ext>
                  </a:extLst>
                </a:gridCol>
                <a:gridCol w="493776">
                  <a:extLst>
                    <a:ext uri="{9D8B030D-6E8A-4147-A177-3AD203B41FA5}">
                      <a16:colId xmlns:a16="http://schemas.microsoft.com/office/drawing/2014/main" val="2104148342"/>
                    </a:ext>
                  </a:extLst>
                </a:gridCol>
                <a:gridCol w="493776">
                  <a:extLst>
                    <a:ext uri="{9D8B030D-6E8A-4147-A177-3AD203B41FA5}">
                      <a16:colId xmlns:a16="http://schemas.microsoft.com/office/drawing/2014/main" val="2728321194"/>
                    </a:ext>
                  </a:extLst>
                </a:gridCol>
                <a:gridCol w="493776">
                  <a:extLst>
                    <a:ext uri="{9D8B030D-6E8A-4147-A177-3AD203B41FA5}">
                      <a16:colId xmlns:a16="http://schemas.microsoft.com/office/drawing/2014/main" val="1455596618"/>
                    </a:ext>
                  </a:extLst>
                </a:gridCol>
                <a:gridCol w="493776">
                  <a:extLst>
                    <a:ext uri="{9D8B030D-6E8A-4147-A177-3AD203B41FA5}">
                      <a16:colId xmlns:a16="http://schemas.microsoft.com/office/drawing/2014/main" val="4225931374"/>
                    </a:ext>
                  </a:extLst>
                </a:gridCol>
                <a:gridCol w="493776">
                  <a:extLst>
                    <a:ext uri="{9D8B030D-6E8A-4147-A177-3AD203B41FA5}">
                      <a16:colId xmlns:a16="http://schemas.microsoft.com/office/drawing/2014/main" val="3742340548"/>
                    </a:ext>
                  </a:extLst>
                </a:gridCol>
                <a:gridCol w="493776">
                  <a:extLst>
                    <a:ext uri="{9D8B030D-6E8A-4147-A177-3AD203B41FA5}">
                      <a16:colId xmlns:a16="http://schemas.microsoft.com/office/drawing/2014/main" val="5493197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8104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- 2021-12-14 13:38:51</a:t>
                      </a:r>
                      <a:r>
                        <a:rPr kumimoji="0" lang="es-ES" sz="1000" b="0" i="0" u="none" strike="noStrike" kern="1200" cap="none" spc="0" normalizeH="0" baseline="0" noProof="0">
                          <a:ln>
                            <a:noFill/>
                          </a:ln>
                          <a:solidFill>
                            <a:prstClr val="black"/>
                          </a:solidFill>
                          <a:effectLst/>
                          <a:uLnTx/>
                          <a:uFillTx/>
                          <a:latin typeface="+mn-lt"/>
                          <a:ea typeface="+mn-ea"/>
                          <a:cs typeface="+mn-cs"/>
                        </a:rPr>
                        <a:t>
 ¡Feliz Cumple @donadio.daniela! 
La brand manager de TrekBicycleArgentina] esta de fiesta en el día de su cumpleaños y por eso te invitamos a dejarle un saludo. 
¡Que tengas un excelente año lleno de éxitos!
#Trek #TrekArgentina #trekbikes #FelizCumpleDaniela
@trekbikes TrekBicycleArgentina] @bontragerargentina @santini_arg @guargentina @OpticaCentralStore @microonfactory @foxracingargentina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59687569"/>
                  </a:ext>
                </a:extLst>
              </a:tr>
            </a:tbl>
          </a:graphicData>
        </a:graphic>
      </p:graphicFrame>
      <p:sp>
        <p:nvSpPr>
          <p:cNvPr id="4" name="Text Placeholder 3">
            <a:extLst>
              <a:ext uri="{FF2B5EF4-FFF2-40B4-BE49-F238E27FC236}">
                <a16:creationId xmlns:a16="http://schemas.microsoft.com/office/drawing/2014/main" id="{03621425-03BC-4DEA-A06A-D9B85F4C06AC}"/>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7026542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81826-2822-4DFF-97D6-C44308634605}"/>
              </a:ext>
            </a:extLst>
          </p:cNvPr>
          <p:cNvSpPr>
            <a:spLocks noGrp="1"/>
          </p:cNvSpPr>
          <p:nvPr>
            <p:ph type="title"/>
          </p:nvPr>
        </p:nvSpPr>
        <p:spPr/>
        <p:txBody>
          <a:bodyPr/>
          <a:lstStyle/>
          <a:p>
            <a:r>
              <a:rPr lang="en-US"/>
              <a:t>Facebook Post Table + Reactions | Scott - 13 of 20</a:t>
            </a:r>
          </a:p>
        </p:txBody>
      </p:sp>
      <p:graphicFrame>
        <p:nvGraphicFramePr>
          <p:cNvPr id="5" name="Table Placeholder 4">
            <a:extLst>
              <a:ext uri="{FF2B5EF4-FFF2-40B4-BE49-F238E27FC236}">
                <a16:creationId xmlns:a16="http://schemas.microsoft.com/office/drawing/2014/main" id="{E5E7595A-1E4A-4138-B0E2-E5F1D6EF5443}"/>
              </a:ext>
            </a:extLst>
          </p:cNvPr>
          <p:cNvGraphicFramePr>
            <a:graphicFrameLocks noGrp="1"/>
          </p:cNvGraphicFramePr>
          <p:nvPr>
            <p:ph type="tbl" sz="quarter" idx="13"/>
            <p:extLst>
              <p:ext uri="{D42A27DB-BD31-4B8C-83A1-F6EECF244321}">
                <p14:modId xmlns:p14="http://schemas.microsoft.com/office/powerpoint/2010/main" val="1387385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99511265"/>
                    </a:ext>
                  </a:extLst>
                </a:gridCol>
                <a:gridCol w="493776">
                  <a:extLst>
                    <a:ext uri="{9D8B030D-6E8A-4147-A177-3AD203B41FA5}">
                      <a16:colId xmlns:a16="http://schemas.microsoft.com/office/drawing/2014/main" val="2617543422"/>
                    </a:ext>
                  </a:extLst>
                </a:gridCol>
                <a:gridCol w="493776">
                  <a:extLst>
                    <a:ext uri="{9D8B030D-6E8A-4147-A177-3AD203B41FA5}">
                      <a16:colId xmlns:a16="http://schemas.microsoft.com/office/drawing/2014/main" val="3391702877"/>
                    </a:ext>
                  </a:extLst>
                </a:gridCol>
                <a:gridCol w="493776">
                  <a:extLst>
                    <a:ext uri="{9D8B030D-6E8A-4147-A177-3AD203B41FA5}">
                      <a16:colId xmlns:a16="http://schemas.microsoft.com/office/drawing/2014/main" val="994766717"/>
                    </a:ext>
                  </a:extLst>
                </a:gridCol>
                <a:gridCol w="493776">
                  <a:extLst>
                    <a:ext uri="{9D8B030D-6E8A-4147-A177-3AD203B41FA5}">
                      <a16:colId xmlns:a16="http://schemas.microsoft.com/office/drawing/2014/main" val="2793128555"/>
                    </a:ext>
                  </a:extLst>
                </a:gridCol>
                <a:gridCol w="493776">
                  <a:extLst>
                    <a:ext uri="{9D8B030D-6E8A-4147-A177-3AD203B41FA5}">
                      <a16:colId xmlns:a16="http://schemas.microsoft.com/office/drawing/2014/main" val="152219019"/>
                    </a:ext>
                  </a:extLst>
                </a:gridCol>
                <a:gridCol w="493776">
                  <a:extLst>
                    <a:ext uri="{9D8B030D-6E8A-4147-A177-3AD203B41FA5}">
                      <a16:colId xmlns:a16="http://schemas.microsoft.com/office/drawing/2014/main" val="3765396147"/>
                    </a:ext>
                  </a:extLst>
                </a:gridCol>
                <a:gridCol w="493776">
                  <a:extLst>
                    <a:ext uri="{9D8B030D-6E8A-4147-A177-3AD203B41FA5}">
                      <a16:colId xmlns:a16="http://schemas.microsoft.com/office/drawing/2014/main" val="2636865516"/>
                    </a:ext>
                  </a:extLst>
                </a:gridCol>
                <a:gridCol w="493776">
                  <a:extLst>
                    <a:ext uri="{9D8B030D-6E8A-4147-A177-3AD203B41FA5}">
                      <a16:colId xmlns:a16="http://schemas.microsoft.com/office/drawing/2014/main" val="2232877573"/>
                    </a:ext>
                  </a:extLst>
                </a:gridCol>
                <a:gridCol w="493776">
                  <a:extLst>
                    <a:ext uri="{9D8B030D-6E8A-4147-A177-3AD203B41FA5}">
                      <a16:colId xmlns:a16="http://schemas.microsoft.com/office/drawing/2014/main" val="2800492841"/>
                    </a:ext>
                  </a:extLst>
                </a:gridCol>
                <a:gridCol w="493776">
                  <a:extLst>
                    <a:ext uri="{9D8B030D-6E8A-4147-A177-3AD203B41FA5}">
                      <a16:colId xmlns:a16="http://schemas.microsoft.com/office/drawing/2014/main" val="886133733"/>
                    </a:ext>
                  </a:extLst>
                </a:gridCol>
                <a:gridCol w="493776">
                  <a:extLst>
                    <a:ext uri="{9D8B030D-6E8A-4147-A177-3AD203B41FA5}">
                      <a16:colId xmlns:a16="http://schemas.microsoft.com/office/drawing/2014/main" val="7590864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62319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- 2021-12-17 19:31:28</a:t>
                      </a:r>
                      <a:r>
                        <a:rPr kumimoji="0" lang="es-ES" sz="1000" b="0" i="0" u="none" strike="noStrike" kern="1200" cap="none" spc="0" normalizeH="0" baseline="0" noProof="0">
                          <a:ln>
                            <a:noFill/>
                          </a:ln>
                          <a:solidFill>
                            <a:prstClr val="black"/>
                          </a:solidFill>
                          <a:effectLst/>
                          <a:uLnTx/>
                          <a:uFillTx/>
                          <a:latin typeface="+mn-lt"/>
                          <a:ea typeface="+mn-ea"/>
                          <a:cs typeface="+mn-cs"/>
                        </a:rPr>
                        <a:t>
 Todo listo para el Test Ride de mañana en Córdoba.
Seguimos haciendo conocer la nueva Spark a ciclistas de todo el país.
#FastIsFun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8876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- 2021-12-13 20:38:05</a:t>
                      </a:r>
                      <a:r>
                        <a:rPr kumimoji="0" lang="es-ES" sz="1000" b="0" i="0" u="none" strike="noStrike" kern="1200" cap="none" spc="0" normalizeH="0" baseline="0" noProof="0">
                          <a:ln>
                            <a:noFill/>
                          </a:ln>
                          <a:solidFill>
                            <a:prstClr val="black"/>
                          </a:solidFill>
                          <a:effectLst/>
                          <a:uLnTx/>
                          <a:uFillTx/>
                          <a:latin typeface="+mn-lt"/>
                          <a:ea typeface="+mn-ea"/>
                          <a:cs typeface="+mn-cs"/>
                        </a:rPr>
                        <a:t>
 ¡ @bikecarito presente con la #Supercaliber en el Rally Cross en la Cantera Montecristo de Tandil! 
¡ 🚲 Felicitaciones 🚲 ! 
@trekbikes @trekbicycleargentina @bontragerargentina @santini_arg @guargentina @OpticaCentralStore @microonfactory @foxracingargentina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29489501"/>
                  </a:ext>
                </a:extLst>
              </a:tr>
            </a:tbl>
          </a:graphicData>
        </a:graphic>
      </p:graphicFrame>
      <p:sp>
        <p:nvSpPr>
          <p:cNvPr id="4" name="Text Placeholder 3">
            <a:extLst>
              <a:ext uri="{FF2B5EF4-FFF2-40B4-BE49-F238E27FC236}">
                <a16:creationId xmlns:a16="http://schemas.microsoft.com/office/drawing/2014/main" id="{A770D1A3-C72C-4656-AA9C-1E417E4205F4}"/>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6407731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3FD2F-D44F-4FAC-85F2-6B34A0E6E9F1}"/>
              </a:ext>
            </a:extLst>
          </p:cNvPr>
          <p:cNvSpPr>
            <a:spLocks noGrp="1"/>
          </p:cNvSpPr>
          <p:nvPr>
            <p:ph type="title"/>
          </p:nvPr>
        </p:nvSpPr>
        <p:spPr/>
        <p:txBody>
          <a:bodyPr/>
          <a:lstStyle/>
          <a:p>
            <a:r>
              <a:rPr lang="en-US"/>
              <a:t>Facebook Post Table + Reactions | Scott - 14 of 20</a:t>
            </a:r>
          </a:p>
        </p:txBody>
      </p:sp>
      <p:graphicFrame>
        <p:nvGraphicFramePr>
          <p:cNvPr id="5" name="Table Placeholder 4">
            <a:extLst>
              <a:ext uri="{FF2B5EF4-FFF2-40B4-BE49-F238E27FC236}">
                <a16:creationId xmlns:a16="http://schemas.microsoft.com/office/drawing/2014/main" id="{1C549819-ED03-4DC8-9281-49B5E2F226B4}"/>
              </a:ext>
            </a:extLst>
          </p:cNvPr>
          <p:cNvGraphicFramePr>
            <a:graphicFrameLocks noGrp="1"/>
          </p:cNvGraphicFramePr>
          <p:nvPr>
            <p:ph type="tbl" sz="quarter" idx="13"/>
            <p:extLst>
              <p:ext uri="{D42A27DB-BD31-4B8C-83A1-F6EECF244321}">
                <p14:modId xmlns:p14="http://schemas.microsoft.com/office/powerpoint/2010/main" val="33047518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98585086"/>
                    </a:ext>
                  </a:extLst>
                </a:gridCol>
                <a:gridCol w="493776">
                  <a:extLst>
                    <a:ext uri="{9D8B030D-6E8A-4147-A177-3AD203B41FA5}">
                      <a16:colId xmlns:a16="http://schemas.microsoft.com/office/drawing/2014/main" val="1968177619"/>
                    </a:ext>
                  </a:extLst>
                </a:gridCol>
                <a:gridCol w="493776">
                  <a:extLst>
                    <a:ext uri="{9D8B030D-6E8A-4147-A177-3AD203B41FA5}">
                      <a16:colId xmlns:a16="http://schemas.microsoft.com/office/drawing/2014/main" val="654938968"/>
                    </a:ext>
                  </a:extLst>
                </a:gridCol>
                <a:gridCol w="493776">
                  <a:extLst>
                    <a:ext uri="{9D8B030D-6E8A-4147-A177-3AD203B41FA5}">
                      <a16:colId xmlns:a16="http://schemas.microsoft.com/office/drawing/2014/main" val="4251035934"/>
                    </a:ext>
                  </a:extLst>
                </a:gridCol>
                <a:gridCol w="493776">
                  <a:extLst>
                    <a:ext uri="{9D8B030D-6E8A-4147-A177-3AD203B41FA5}">
                      <a16:colId xmlns:a16="http://schemas.microsoft.com/office/drawing/2014/main" val="2658399771"/>
                    </a:ext>
                  </a:extLst>
                </a:gridCol>
                <a:gridCol w="493776">
                  <a:extLst>
                    <a:ext uri="{9D8B030D-6E8A-4147-A177-3AD203B41FA5}">
                      <a16:colId xmlns:a16="http://schemas.microsoft.com/office/drawing/2014/main" val="3011257296"/>
                    </a:ext>
                  </a:extLst>
                </a:gridCol>
                <a:gridCol w="493776">
                  <a:extLst>
                    <a:ext uri="{9D8B030D-6E8A-4147-A177-3AD203B41FA5}">
                      <a16:colId xmlns:a16="http://schemas.microsoft.com/office/drawing/2014/main" val="583057419"/>
                    </a:ext>
                  </a:extLst>
                </a:gridCol>
                <a:gridCol w="493776">
                  <a:extLst>
                    <a:ext uri="{9D8B030D-6E8A-4147-A177-3AD203B41FA5}">
                      <a16:colId xmlns:a16="http://schemas.microsoft.com/office/drawing/2014/main" val="3235060569"/>
                    </a:ext>
                  </a:extLst>
                </a:gridCol>
                <a:gridCol w="493776">
                  <a:extLst>
                    <a:ext uri="{9D8B030D-6E8A-4147-A177-3AD203B41FA5}">
                      <a16:colId xmlns:a16="http://schemas.microsoft.com/office/drawing/2014/main" val="3234496811"/>
                    </a:ext>
                  </a:extLst>
                </a:gridCol>
                <a:gridCol w="493776">
                  <a:extLst>
                    <a:ext uri="{9D8B030D-6E8A-4147-A177-3AD203B41FA5}">
                      <a16:colId xmlns:a16="http://schemas.microsoft.com/office/drawing/2014/main" val="883136595"/>
                    </a:ext>
                  </a:extLst>
                </a:gridCol>
                <a:gridCol w="493776">
                  <a:extLst>
                    <a:ext uri="{9D8B030D-6E8A-4147-A177-3AD203B41FA5}">
                      <a16:colId xmlns:a16="http://schemas.microsoft.com/office/drawing/2014/main" val="3706774481"/>
                    </a:ext>
                  </a:extLst>
                </a:gridCol>
                <a:gridCol w="493776">
                  <a:extLst>
                    <a:ext uri="{9D8B030D-6E8A-4147-A177-3AD203B41FA5}">
                      <a16:colId xmlns:a16="http://schemas.microsoft.com/office/drawing/2014/main" val="1271849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1975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- 2021-12-01 20:23:45</a:t>
                      </a:r>
                      <a:r>
                        <a:rPr kumimoji="0" lang="en-US" sz="1000" b="0" i="0" u="none" strike="noStrike" kern="1200" cap="none" spc="0" normalizeH="0" baseline="0" noProof="0">
                          <a:ln>
                            <a:noFill/>
                          </a:ln>
                          <a:solidFill>
                            <a:prstClr val="black"/>
                          </a:solidFill>
                          <a:effectLst/>
                          <a:uLnTx/>
                          <a:uFillTx/>
                          <a:latin typeface="+mn-lt"/>
                          <a:ea typeface="+mn-ea"/>
                          <a:cs typeface="+mn-cs"/>
                        </a:rPr>
                        <a:t>
 ¿Qué te parece esta combinación de zapas Velocis Bontrager Argentina] y Émonda @trekbikes ?
Una combinación épica para las salidas más desafiantes.
@trekbicycleargentina Bontrager Argentina] @ridebontrager 
#Trekbikes #trekemonda  #trekdomane #GoOutside #treksegafredo #gobybike #Gooutside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45801582"/>
                  </a:ext>
                </a:extLst>
              </a:tr>
            </a:tbl>
          </a:graphicData>
        </a:graphic>
      </p:graphicFrame>
      <p:sp>
        <p:nvSpPr>
          <p:cNvPr id="4" name="Text Placeholder 3">
            <a:extLst>
              <a:ext uri="{FF2B5EF4-FFF2-40B4-BE49-F238E27FC236}">
                <a16:creationId xmlns:a16="http://schemas.microsoft.com/office/drawing/2014/main" id="{00768C08-C3AF-41A6-A698-56CFE7D155B6}"/>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6880669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400C4-0653-4E20-8FE1-29E497F7FC74}"/>
              </a:ext>
            </a:extLst>
          </p:cNvPr>
          <p:cNvSpPr>
            <a:spLocks noGrp="1"/>
          </p:cNvSpPr>
          <p:nvPr>
            <p:ph type="title"/>
          </p:nvPr>
        </p:nvSpPr>
        <p:spPr/>
        <p:txBody>
          <a:bodyPr/>
          <a:lstStyle/>
          <a:p>
            <a:r>
              <a:rPr lang="en-US"/>
              <a:t>Facebook Post Table + Reactions | Scott - 15 of 20</a:t>
            </a:r>
          </a:p>
        </p:txBody>
      </p:sp>
      <p:graphicFrame>
        <p:nvGraphicFramePr>
          <p:cNvPr id="5" name="Table Placeholder 4">
            <a:extLst>
              <a:ext uri="{FF2B5EF4-FFF2-40B4-BE49-F238E27FC236}">
                <a16:creationId xmlns:a16="http://schemas.microsoft.com/office/drawing/2014/main" id="{AF52A0DC-0367-446C-92FC-F8A417F8B3BF}"/>
              </a:ext>
            </a:extLst>
          </p:cNvPr>
          <p:cNvGraphicFramePr>
            <a:graphicFrameLocks noGrp="1"/>
          </p:cNvGraphicFramePr>
          <p:nvPr>
            <p:ph type="tbl" sz="quarter" idx="13"/>
            <p:extLst>
              <p:ext uri="{D42A27DB-BD31-4B8C-83A1-F6EECF244321}">
                <p14:modId xmlns:p14="http://schemas.microsoft.com/office/powerpoint/2010/main" val="31165261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85748362"/>
                    </a:ext>
                  </a:extLst>
                </a:gridCol>
                <a:gridCol w="493776">
                  <a:extLst>
                    <a:ext uri="{9D8B030D-6E8A-4147-A177-3AD203B41FA5}">
                      <a16:colId xmlns:a16="http://schemas.microsoft.com/office/drawing/2014/main" val="4084729738"/>
                    </a:ext>
                  </a:extLst>
                </a:gridCol>
                <a:gridCol w="493776">
                  <a:extLst>
                    <a:ext uri="{9D8B030D-6E8A-4147-A177-3AD203B41FA5}">
                      <a16:colId xmlns:a16="http://schemas.microsoft.com/office/drawing/2014/main" val="1966680813"/>
                    </a:ext>
                  </a:extLst>
                </a:gridCol>
                <a:gridCol w="493776">
                  <a:extLst>
                    <a:ext uri="{9D8B030D-6E8A-4147-A177-3AD203B41FA5}">
                      <a16:colId xmlns:a16="http://schemas.microsoft.com/office/drawing/2014/main" val="853901791"/>
                    </a:ext>
                  </a:extLst>
                </a:gridCol>
                <a:gridCol w="493776">
                  <a:extLst>
                    <a:ext uri="{9D8B030D-6E8A-4147-A177-3AD203B41FA5}">
                      <a16:colId xmlns:a16="http://schemas.microsoft.com/office/drawing/2014/main" val="2236871329"/>
                    </a:ext>
                  </a:extLst>
                </a:gridCol>
                <a:gridCol w="493776">
                  <a:extLst>
                    <a:ext uri="{9D8B030D-6E8A-4147-A177-3AD203B41FA5}">
                      <a16:colId xmlns:a16="http://schemas.microsoft.com/office/drawing/2014/main" val="244432932"/>
                    </a:ext>
                  </a:extLst>
                </a:gridCol>
                <a:gridCol w="493776">
                  <a:extLst>
                    <a:ext uri="{9D8B030D-6E8A-4147-A177-3AD203B41FA5}">
                      <a16:colId xmlns:a16="http://schemas.microsoft.com/office/drawing/2014/main" val="460782720"/>
                    </a:ext>
                  </a:extLst>
                </a:gridCol>
                <a:gridCol w="493776">
                  <a:extLst>
                    <a:ext uri="{9D8B030D-6E8A-4147-A177-3AD203B41FA5}">
                      <a16:colId xmlns:a16="http://schemas.microsoft.com/office/drawing/2014/main" val="1569754714"/>
                    </a:ext>
                  </a:extLst>
                </a:gridCol>
                <a:gridCol w="493776">
                  <a:extLst>
                    <a:ext uri="{9D8B030D-6E8A-4147-A177-3AD203B41FA5}">
                      <a16:colId xmlns:a16="http://schemas.microsoft.com/office/drawing/2014/main" val="2590261042"/>
                    </a:ext>
                  </a:extLst>
                </a:gridCol>
                <a:gridCol w="493776">
                  <a:extLst>
                    <a:ext uri="{9D8B030D-6E8A-4147-A177-3AD203B41FA5}">
                      <a16:colId xmlns:a16="http://schemas.microsoft.com/office/drawing/2014/main" val="60056850"/>
                    </a:ext>
                  </a:extLst>
                </a:gridCol>
                <a:gridCol w="493776">
                  <a:extLst>
                    <a:ext uri="{9D8B030D-6E8A-4147-A177-3AD203B41FA5}">
                      <a16:colId xmlns:a16="http://schemas.microsoft.com/office/drawing/2014/main" val="1272985254"/>
                    </a:ext>
                  </a:extLst>
                </a:gridCol>
                <a:gridCol w="493776">
                  <a:extLst>
                    <a:ext uri="{9D8B030D-6E8A-4147-A177-3AD203B41FA5}">
                      <a16:colId xmlns:a16="http://schemas.microsoft.com/office/drawing/2014/main" val="13683663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48941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- 2021-12-19 21:02:27</a:t>
                      </a:r>
                      <a:r>
                        <a:rPr kumimoji="0" lang="en-US" sz="1000" b="0" i="0" u="none" strike="noStrike" kern="1200" cap="none" spc="0" normalizeH="0" baseline="0" noProof="0">
                          <a:ln>
                            <a:noFill/>
                          </a:ln>
                          <a:solidFill>
                            <a:prstClr val="black"/>
                          </a:solidFill>
                          <a:effectLst/>
                          <a:uLnTx/>
                          <a:uFillTx/>
                          <a:latin typeface="+mn-lt"/>
                          <a:ea typeface="+mn-ea"/>
                          <a:cs typeface="+mn-cs"/>
                        </a:rPr>
                        <a:t>
 ¡Las mejores bicis, los mejores regalos! 
Encontrá los mejores regalos ciclistas en las  tiendas oficiales Trek del país. 
@trekbikes  @ridebontrager  #trekbikes #gobybike #racedtowin #gooutside #creemosenlasbicis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11514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 Bicycles - 2021-12-24 10:30:03</a:t>
                      </a:r>
                      <a:r>
                        <a:rPr kumimoji="0" lang="en-US" sz="1000" b="0" i="0" u="none" strike="noStrike" kern="1200" cap="none" spc="0" normalizeH="0" baseline="0" noProof="0">
                          <a:ln>
                            <a:noFill/>
                          </a:ln>
                          <a:solidFill>
                            <a:prstClr val="black"/>
                          </a:solidFill>
                          <a:effectLst/>
                          <a:uLnTx/>
                          <a:uFillTx/>
                          <a:latin typeface="+mn-lt"/>
                          <a:ea typeface="+mn-ea"/>
                          <a:cs typeface="+mn-cs"/>
                        </a:rPr>
                        <a:t>
 Celebremos la magia de la Navidad sobre dos ruedas🎄💫 🚲 
¡Feliz Navidad!
#IamSpecialized #Specializedargentina #MagiaSobreRuedas #FiestasEnBici #NavidadSpecialized #Ciclismo #Navidad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17450534"/>
                  </a:ext>
                </a:extLst>
              </a:tr>
            </a:tbl>
          </a:graphicData>
        </a:graphic>
      </p:graphicFrame>
      <p:sp>
        <p:nvSpPr>
          <p:cNvPr id="4" name="Text Placeholder 3">
            <a:extLst>
              <a:ext uri="{FF2B5EF4-FFF2-40B4-BE49-F238E27FC236}">
                <a16:creationId xmlns:a16="http://schemas.microsoft.com/office/drawing/2014/main" id="{6D6EB350-243F-4103-A3E5-9565D2512937}"/>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7007084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5B9B1-9B0A-4A50-A9B7-E168C62B1BA0}"/>
              </a:ext>
            </a:extLst>
          </p:cNvPr>
          <p:cNvSpPr>
            <a:spLocks noGrp="1"/>
          </p:cNvSpPr>
          <p:nvPr>
            <p:ph type="title"/>
          </p:nvPr>
        </p:nvSpPr>
        <p:spPr/>
        <p:txBody>
          <a:bodyPr/>
          <a:lstStyle/>
          <a:p>
            <a:r>
              <a:rPr lang="en-US"/>
              <a:t>Facebook Post Table + Reactions | Scott - 16 of 20</a:t>
            </a:r>
          </a:p>
        </p:txBody>
      </p:sp>
      <p:graphicFrame>
        <p:nvGraphicFramePr>
          <p:cNvPr id="5" name="Table Placeholder 4">
            <a:extLst>
              <a:ext uri="{FF2B5EF4-FFF2-40B4-BE49-F238E27FC236}">
                <a16:creationId xmlns:a16="http://schemas.microsoft.com/office/drawing/2014/main" id="{65BB7CBB-60DA-418D-9407-757C2E542274}"/>
              </a:ext>
            </a:extLst>
          </p:cNvPr>
          <p:cNvGraphicFramePr>
            <a:graphicFrameLocks noGrp="1"/>
          </p:cNvGraphicFramePr>
          <p:nvPr>
            <p:ph type="tbl" sz="quarter" idx="13"/>
            <p:extLst>
              <p:ext uri="{D42A27DB-BD31-4B8C-83A1-F6EECF244321}">
                <p14:modId xmlns:p14="http://schemas.microsoft.com/office/powerpoint/2010/main" val="36066594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54519292"/>
                    </a:ext>
                  </a:extLst>
                </a:gridCol>
                <a:gridCol w="493776">
                  <a:extLst>
                    <a:ext uri="{9D8B030D-6E8A-4147-A177-3AD203B41FA5}">
                      <a16:colId xmlns:a16="http://schemas.microsoft.com/office/drawing/2014/main" val="2084240047"/>
                    </a:ext>
                  </a:extLst>
                </a:gridCol>
                <a:gridCol w="493776">
                  <a:extLst>
                    <a:ext uri="{9D8B030D-6E8A-4147-A177-3AD203B41FA5}">
                      <a16:colId xmlns:a16="http://schemas.microsoft.com/office/drawing/2014/main" val="3257395396"/>
                    </a:ext>
                  </a:extLst>
                </a:gridCol>
                <a:gridCol w="493776">
                  <a:extLst>
                    <a:ext uri="{9D8B030D-6E8A-4147-A177-3AD203B41FA5}">
                      <a16:colId xmlns:a16="http://schemas.microsoft.com/office/drawing/2014/main" val="940264133"/>
                    </a:ext>
                  </a:extLst>
                </a:gridCol>
                <a:gridCol w="493776">
                  <a:extLst>
                    <a:ext uri="{9D8B030D-6E8A-4147-A177-3AD203B41FA5}">
                      <a16:colId xmlns:a16="http://schemas.microsoft.com/office/drawing/2014/main" val="1323263469"/>
                    </a:ext>
                  </a:extLst>
                </a:gridCol>
                <a:gridCol w="493776">
                  <a:extLst>
                    <a:ext uri="{9D8B030D-6E8A-4147-A177-3AD203B41FA5}">
                      <a16:colId xmlns:a16="http://schemas.microsoft.com/office/drawing/2014/main" val="4162942369"/>
                    </a:ext>
                  </a:extLst>
                </a:gridCol>
                <a:gridCol w="493776">
                  <a:extLst>
                    <a:ext uri="{9D8B030D-6E8A-4147-A177-3AD203B41FA5}">
                      <a16:colId xmlns:a16="http://schemas.microsoft.com/office/drawing/2014/main" val="1570329686"/>
                    </a:ext>
                  </a:extLst>
                </a:gridCol>
                <a:gridCol w="493776">
                  <a:extLst>
                    <a:ext uri="{9D8B030D-6E8A-4147-A177-3AD203B41FA5}">
                      <a16:colId xmlns:a16="http://schemas.microsoft.com/office/drawing/2014/main" val="3580230706"/>
                    </a:ext>
                  </a:extLst>
                </a:gridCol>
                <a:gridCol w="493776">
                  <a:extLst>
                    <a:ext uri="{9D8B030D-6E8A-4147-A177-3AD203B41FA5}">
                      <a16:colId xmlns:a16="http://schemas.microsoft.com/office/drawing/2014/main" val="127441054"/>
                    </a:ext>
                  </a:extLst>
                </a:gridCol>
                <a:gridCol w="493776">
                  <a:extLst>
                    <a:ext uri="{9D8B030D-6E8A-4147-A177-3AD203B41FA5}">
                      <a16:colId xmlns:a16="http://schemas.microsoft.com/office/drawing/2014/main" val="200339536"/>
                    </a:ext>
                  </a:extLst>
                </a:gridCol>
                <a:gridCol w="493776">
                  <a:extLst>
                    <a:ext uri="{9D8B030D-6E8A-4147-A177-3AD203B41FA5}">
                      <a16:colId xmlns:a16="http://schemas.microsoft.com/office/drawing/2014/main" val="3117932807"/>
                    </a:ext>
                  </a:extLst>
                </a:gridCol>
                <a:gridCol w="493776">
                  <a:extLst>
                    <a:ext uri="{9D8B030D-6E8A-4147-A177-3AD203B41FA5}">
                      <a16:colId xmlns:a16="http://schemas.microsoft.com/office/drawing/2014/main" val="25329398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39970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- 2021-12-03 20:54:18</a:t>
                      </a:r>
                      <a:r>
                        <a:rPr kumimoji="0" lang="es-ES" sz="1000" b="0" i="0" u="none" strike="noStrike" kern="1200" cap="none" spc="0" normalizeH="0" baseline="0" noProof="0">
                          <a:ln>
                            <a:noFill/>
                          </a:ln>
                          <a:solidFill>
                            <a:prstClr val="black"/>
                          </a:solidFill>
                          <a:effectLst/>
                          <a:uLnTx/>
                          <a:uFillTx/>
                          <a:latin typeface="+mn-lt"/>
                          <a:ea typeface="+mn-ea"/>
                          <a:cs typeface="+mn-cs"/>
                        </a:rPr>
                        <a:t>
 Te presentamos los dos modelos de Spark que estarán disponibles para los Test Ride de Córdoba y Mendoza.
La Spark RC 910, pensada y creada para el trail y la Spark RC Team Issue AXS, con todo lo que se necesita para ganar en XC.
Vení a probarlas. Cupos limitados.
Mendoza - 11/12: https://es.surveymonkey.com/r/Test_Ride_Spark
Córdoba - 18/12: https://es.surveymonkey.com/r/Test_Ride_Spark_Cordoba
#SCOTTbikes  
#SCOTTargentina  
#FastIsFun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57206430"/>
                  </a:ext>
                </a:extLst>
              </a:tr>
            </a:tbl>
          </a:graphicData>
        </a:graphic>
      </p:graphicFrame>
      <p:sp>
        <p:nvSpPr>
          <p:cNvPr id="4" name="Text Placeholder 3">
            <a:extLst>
              <a:ext uri="{FF2B5EF4-FFF2-40B4-BE49-F238E27FC236}">
                <a16:creationId xmlns:a16="http://schemas.microsoft.com/office/drawing/2014/main" id="{3041F0A5-95C7-4446-90A2-E6F8A842A368}"/>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5559708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FAF95-39E1-48CA-9DDC-D173509C2D7C}"/>
              </a:ext>
            </a:extLst>
          </p:cNvPr>
          <p:cNvSpPr>
            <a:spLocks noGrp="1"/>
          </p:cNvSpPr>
          <p:nvPr>
            <p:ph type="title"/>
          </p:nvPr>
        </p:nvSpPr>
        <p:spPr/>
        <p:txBody>
          <a:bodyPr/>
          <a:lstStyle/>
          <a:p>
            <a:r>
              <a:rPr lang="en-US"/>
              <a:t>Facebook Post Table + Reactions | Scott - 17 of 20</a:t>
            </a:r>
          </a:p>
        </p:txBody>
      </p:sp>
      <p:graphicFrame>
        <p:nvGraphicFramePr>
          <p:cNvPr id="5" name="Table Placeholder 4">
            <a:extLst>
              <a:ext uri="{FF2B5EF4-FFF2-40B4-BE49-F238E27FC236}">
                <a16:creationId xmlns:a16="http://schemas.microsoft.com/office/drawing/2014/main" id="{A3E54A85-CC86-4FA4-8537-FC5E6921A063}"/>
              </a:ext>
            </a:extLst>
          </p:cNvPr>
          <p:cNvGraphicFramePr>
            <a:graphicFrameLocks noGrp="1"/>
          </p:cNvGraphicFramePr>
          <p:nvPr>
            <p:ph type="tbl" sz="quarter" idx="13"/>
            <p:extLst>
              <p:ext uri="{D42A27DB-BD31-4B8C-83A1-F6EECF244321}">
                <p14:modId xmlns:p14="http://schemas.microsoft.com/office/powerpoint/2010/main" val="3931548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50839037"/>
                    </a:ext>
                  </a:extLst>
                </a:gridCol>
                <a:gridCol w="493776">
                  <a:extLst>
                    <a:ext uri="{9D8B030D-6E8A-4147-A177-3AD203B41FA5}">
                      <a16:colId xmlns:a16="http://schemas.microsoft.com/office/drawing/2014/main" val="242455189"/>
                    </a:ext>
                  </a:extLst>
                </a:gridCol>
                <a:gridCol w="493776">
                  <a:extLst>
                    <a:ext uri="{9D8B030D-6E8A-4147-A177-3AD203B41FA5}">
                      <a16:colId xmlns:a16="http://schemas.microsoft.com/office/drawing/2014/main" val="1445692417"/>
                    </a:ext>
                  </a:extLst>
                </a:gridCol>
                <a:gridCol w="493776">
                  <a:extLst>
                    <a:ext uri="{9D8B030D-6E8A-4147-A177-3AD203B41FA5}">
                      <a16:colId xmlns:a16="http://schemas.microsoft.com/office/drawing/2014/main" val="1982758364"/>
                    </a:ext>
                  </a:extLst>
                </a:gridCol>
                <a:gridCol w="493776">
                  <a:extLst>
                    <a:ext uri="{9D8B030D-6E8A-4147-A177-3AD203B41FA5}">
                      <a16:colId xmlns:a16="http://schemas.microsoft.com/office/drawing/2014/main" val="2104528000"/>
                    </a:ext>
                  </a:extLst>
                </a:gridCol>
                <a:gridCol w="493776">
                  <a:extLst>
                    <a:ext uri="{9D8B030D-6E8A-4147-A177-3AD203B41FA5}">
                      <a16:colId xmlns:a16="http://schemas.microsoft.com/office/drawing/2014/main" val="1662675743"/>
                    </a:ext>
                  </a:extLst>
                </a:gridCol>
                <a:gridCol w="493776">
                  <a:extLst>
                    <a:ext uri="{9D8B030D-6E8A-4147-A177-3AD203B41FA5}">
                      <a16:colId xmlns:a16="http://schemas.microsoft.com/office/drawing/2014/main" val="1210478705"/>
                    </a:ext>
                  </a:extLst>
                </a:gridCol>
                <a:gridCol w="493776">
                  <a:extLst>
                    <a:ext uri="{9D8B030D-6E8A-4147-A177-3AD203B41FA5}">
                      <a16:colId xmlns:a16="http://schemas.microsoft.com/office/drawing/2014/main" val="1760443974"/>
                    </a:ext>
                  </a:extLst>
                </a:gridCol>
                <a:gridCol w="493776">
                  <a:extLst>
                    <a:ext uri="{9D8B030D-6E8A-4147-A177-3AD203B41FA5}">
                      <a16:colId xmlns:a16="http://schemas.microsoft.com/office/drawing/2014/main" val="3471690068"/>
                    </a:ext>
                  </a:extLst>
                </a:gridCol>
                <a:gridCol w="493776">
                  <a:extLst>
                    <a:ext uri="{9D8B030D-6E8A-4147-A177-3AD203B41FA5}">
                      <a16:colId xmlns:a16="http://schemas.microsoft.com/office/drawing/2014/main" val="54153250"/>
                    </a:ext>
                  </a:extLst>
                </a:gridCol>
                <a:gridCol w="493776">
                  <a:extLst>
                    <a:ext uri="{9D8B030D-6E8A-4147-A177-3AD203B41FA5}">
                      <a16:colId xmlns:a16="http://schemas.microsoft.com/office/drawing/2014/main" val="677659990"/>
                    </a:ext>
                  </a:extLst>
                </a:gridCol>
                <a:gridCol w="493776">
                  <a:extLst>
                    <a:ext uri="{9D8B030D-6E8A-4147-A177-3AD203B41FA5}">
                      <a16:colId xmlns:a16="http://schemas.microsoft.com/office/drawing/2014/main" val="13170320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70748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- 2021-12-28 17:38:21</a:t>
                      </a:r>
                      <a:r>
                        <a:rPr kumimoji="0" lang="en-US" sz="1000" b="0" i="0" u="none" strike="noStrike" kern="1200" cap="none" spc="0" normalizeH="0" baseline="0" noProof="0">
                          <a:ln>
                            <a:noFill/>
                          </a:ln>
                          <a:solidFill>
                            <a:prstClr val="black"/>
                          </a:solidFill>
                          <a:effectLst/>
                          <a:uLnTx/>
                          <a:uFillTx/>
                          <a:latin typeface="+mn-lt"/>
                          <a:ea typeface="+mn-ea"/>
                          <a:cs typeface="+mn-cs"/>
                        </a:rPr>
                        <a:t>
 ¡La fórmula del éxito de la Procaliber! 
El desacoplamiento de cuadro IsoSpeed reduce la fatiga derivada de los impactos del terreno conservando la mayor eficiencia de pedaleo por más tiempo. 
Descubrí la tecnología IsoSpeed en todos los modelos #Procaliber. 
@trekbikes @trekbicycleargentina @bontragerargentina  #trekbikes #trekargentina #bontragerargentina #racedtowin #gooutside #creemosenlasbicis #racedtowin #procaliber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37682843"/>
                  </a:ext>
                </a:extLst>
              </a:tr>
            </a:tbl>
          </a:graphicData>
        </a:graphic>
      </p:graphicFrame>
      <p:sp>
        <p:nvSpPr>
          <p:cNvPr id="4" name="Text Placeholder 3">
            <a:extLst>
              <a:ext uri="{FF2B5EF4-FFF2-40B4-BE49-F238E27FC236}">
                <a16:creationId xmlns:a16="http://schemas.microsoft.com/office/drawing/2014/main" id="{722E61F1-636E-42EA-93BC-D43B9ABFF364}"/>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7607118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A17DE6-49A6-411E-B1FB-6AA176A581E6}"/>
              </a:ext>
            </a:extLst>
          </p:cNvPr>
          <p:cNvSpPr>
            <a:spLocks noGrp="1"/>
          </p:cNvSpPr>
          <p:nvPr>
            <p:ph type="title"/>
          </p:nvPr>
        </p:nvSpPr>
        <p:spPr/>
        <p:txBody>
          <a:bodyPr/>
          <a:lstStyle/>
          <a:p>
            <a:r>
              <a:rPr lang="en-US"/>
              <a:t>Facebook Post Table + Reactions | Scott - 18 of 20</a:t>
            </a:r>
          </a:p>
        </p:txBody>
      </p:sp>
      <p:graphicFrame>
        <p:nvGraphicFramePr>
          <p:cNvPr id="5" name="Table Placeholder 4">
            <a:extLst>
              <a:ext uri="{FF2B5EF4-FFF2-40B4-BE49-F238E27FC236}">
                <a16:creationId xmlns:a16="http://schemas.microsoft.com/office/drawing/2014/main" id="{59218CBE-2257-4BB1-9756-DF4F2A5F1512}"/>
              </a:ext>
            </a:extLst>
          </p:cNvPr>
          <p:cNvGraphicFramePr>
            <a:graphicFrameLocks noGrp="1"/>
          </p:cNvGraphicFramePr>
          <p:nvPr>
            <p:ph type="tbl" sz="quarter" idx="13"/>
            <p:extLst>
              <p:ext uri="{D42A27DB-BD31-4B8C-83A1-F6EECF244321}">
                <p14:modId xmlns:p14="http://schemas.microsoft.com/office/powerpoint/2010/main" val="2392745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55692794"/>
                    </a:ext>
                  </a:extLst>
                </a:gridCol>
                <a:gridCol w="493776">
                  <a:extLst>
                    <a:ext uri="{9D8B030D-6E8A-4147-A177-3AD203B41FA5}">
                      <a16:colId xmlns:a16="http://schemas.microsoft.com/office/drawing/2014/main" val="3700317406"/>
                    </a:ext>
                  </a:extLst>
                </a:gridCol>
                <a:gridCol w="493776">
                  <a:extLst>
                    <a:ext uri="{9D8B030D-6E8A-4147-A177-3AD203B41FA5}">
                      <a16:colId xmlns:a16="http://schemas.microsoft.com/office/drawing/2014/main" val="2177452184"/>
                    </a:ext>
                  </a:extLst>
                </a:gridCol>
                <a:gridCol w="493776">
                  <a:extLst>
                    <a:ext uri="{9D8B030D-6E8A-4147-A177-3AD203B41FA5}">
                      <a16:colId xmlns:a16="http://schemas.microsoft.com/office/drawing/2014/main" val="3331075362"/>
                    </a:ext>
                  </a:extLst>
                </a:gridCol>
                <a:gridCol w="493776">
                  <a:extLst>
                    <a:ext uri="{9D8B030D-6E8A-4147-A177-3AD203B41FA5}">
                      <a16:colId xmlns:a16="http://schemas.microsoft.com/office/drawing/2014/main" val="3032529170"/>
                    </a:ext>
                  </a:extLst>
                </a:gridCol>
                <a:gridCol w="493776">
                  <a:extLst>
                    <a:ext uri="{9D8B030D-6E8A-4147-A177-3AD203B41FA5}">
                      <a16:colId xmlns:a16="http://schemas.microsoft.com/office/drawing/2014/main" val="1949690231"/>
                    </a:ext>
                  </a:extLst>
                </a:gridCol>
                <a:gridCol w="493776">
                  <a:extLst>
                    <a:ext uri="{9D8B030D-6E8A-4147-A177-3AD203B41FA5}">
                      <a16:colId xmlns:a16="http://schemas.microsoft.com/office/drawing/2014/main" val="4002631999"/>
                    </a:ext>
                  </a:extLst>
                </a:gridCol>
                <a:gridCol w="493776">
                  <a:extLst>
                    <a:ext uri="{9D8B030D-6E8A-4147-A177-3AD203B41FA5}">
                      <a16:colId xmlns:a16="http://schemas.microsoft.com/office/drawing/2014/main" val="4080548308"/>
                    </a:ext>
                  </a:extLst>
                </a:gridCol>
                <a:gridCol w="493776">
                  <a:extLst>
                    <a:ext uri="{9D8B030D-6E8A-4147-A177-3AD203B41FA5}">
                      <a16:colId xmlns:a16="http://schemas.microsoft.com/office/drawing/2014/main" val="3070959933"/>
                    </a:ext>
                  </a:extLst>
                </a:gridCol>
                <a:gridCol w="493776">
                  <a:extLst>
                    <a:ext uri="{9D8B030D-6E8A-4147-A177-3AD203B41FA5}">
                      <a16:colId xmlns:a16="http://schemas.microsoft.com/office/drawing/2014/main" val="21646916"/>
                    </a:ext>
                  </a:extLst>
                </a:gridCol>
                <a:gridCol w="493776">
                  <a:extLst>
                    <a:ext uri="{9D8B030D-6E8A-4147-A177-3AD203B41FA5}">
                      <a16:colId xmlns:a16="http://schemas.microsoft.com/office/drawing/2014/main" val="989471628"/>
                    </a:ext>
                  </a:extLst>
                </a:gridCol>
                <a:gridCol w="493776">
                  <a:extLst>
                    <a:ext uri="{9D8B030D-6E8A-4147-A177-3AD203B41FA5}">
                      <a16:colId xmlns:a16="http://schemas.microsoft.com/office/drawing/2014/main" val="23893833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60614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- 2021-12-24 18:32:55</a:t>
                      </a:r>
                      <a:r>
                        <a:rPr kumimoji="0" lang="en-US" sz="1000" b="0" i="0" u="none" strike="noStrike" kern="1200" cap="none" spc="0" normalizeH="0" baseline="0" noProof="0">
                          <a:ln>
                            <a:noFill/>
                          </a:ln>
                          <a:solidFill>
                            <a:prstClr val="black"/>
                          </a:solidFill>
                          <a:effectLst/>
                          <a:uLnTx/>
                          <a:uFillTx/>
                          <a:latin typeface="+mn-lt"/>
                          <a:ea typeface="+mn-ea"/>
                          <a:cs typeface="+mn-cs"/>
                        </a:rPr>
                        <a:t>
 ¡Felices fiestas!
#SCOTTbikes  
#SCOTTargentina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04295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- 2021-12-27 21:09:09</a:t>
                      </a:r>
                      <a:r>
                        <a:rPr kumimoji="0" lang="en-US" sz="1000" b="0" i="0" u="none" strike="noStrike" kern="1200" cap="none" spc="0" normalizeH="0" baseline="0" noProof="0">
                          <a:ln>
                            <a:noFill/>
                          </a:ln>
                          <a:solidFill>
                            <a:prstClr val="black"/>
                          </a:solidFill>
                          <a:effectLst/>
                          <a:uLnTx/>
                          <a:uFillTx/>
                          <a:latin typeface="+mn-lt"/>
                          <a:ea typeface="+mn-ea"/>
                          <a:cs typeface="+mn-cs"/>
                        </a:rPr>
                        <a:t>
 #FastIsFun 
Única y diferente.
Detalle por detalle, así es la nueva Spark.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64009454"/>
                  </a:ext>
                </a:extLst>
              </a:tr>
            </a:tbl>
          </a:graphicData>
        </a:graphic>
      </p:graphicFrame>
      <p:sp>
        <p:nvSpPr>
          <p:cNvPr id="4" name="Text Placeholder 3">
            <a:extLst>
              <a:ext uri="{FF2B5EF4-FFF2-40B4-BE49-F238E27FC236}">
                <a16:creationId xmlns:a16="http://schemas.microsoft.com/office/drawing/2014/main" id="{03213BE0-C8D7-4A62-AF2A-9688D4BB50DF}"/>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337179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783D1C-2D15-42D1-9BC1-4D96E67C840D}"/>
              </a:ext>
            </a:extLst>
          </p:cNvPr>
          <p:cNvSpPr>
            <a:spLocks noGrp="1"/>
          </p:cNvSpPr>
          <p:nvPr>
            <p:ph type="title"/>
          </p:nvPr>
        </p:nvSpPr>
        <p:spPr/>
        <p:txBody>
          <a:bodyPr/>
          <a:lstStyle/>
          <a:p>
            <a:r>
              <a:rPr lang="en-US"/>
              <a:t>Facebook Post Table + Reactions | Scott - 19 of 20</a:t>
            </a:r>
          </a:p>
        </p:txBody>
      </p:sp>
      <p:graphicFrame>
        <p:nvGraphicFramePr>
          <p:cNvPr id="5" name="Table Placeholder 4">
            <a:extLst>
              <a:ext uri="{FF2B5EF4-FFF2-40B4-BE49-F238E27FC236}">
                <a16:creationId xmlns:a16="http://schemas.microsoft.com/office/drawing/2014/main" id="{C68F158E-E58C-4F44-8E51-1D13161B1250}"/>
              </a:ext>
            </a:extLst>
          </p:cNvPr>
          <p:cNvGraphicFramePr>
            <a:graphicFrameLocks noGrp="1"/>
          </p:cNvGraphicFramePr>
          <p:nvPr>
            <p:ph type="tbl" sz="quarter" idx="13"/>
            <p:extLst>
              <p:ext uri="{D42A27DB-BD31-4B8C-83A1-F6EECF244321}">
                <p14:modId xmlns:p14="http://schemas.microsoft.com/office/powerpoint/2010/main" val="17763996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59608225"/>
                    </a:ext>
                  </a:extLst>
                </a:gridCol>
                <a:gridCol w="493776">
                  <a:extLst>
                    <a:ext uri="{9D8B030D-6E8A-4147-A177-3AD203B41FA5}">
                      <a16:colId xmlns:a16="http://schemas.microsoft.com/office/drawing/2014/main" val="4072893448"/>
                    </a:ext>
                  </a:extLst>
                </a:gridCol>
                <a:gridCol w="493776">
                  <a:extLst>
                    <a:ext uri="{9D8B030D-6E8A-4147-A177-3AD203B41FA5}">
                      <a16:colId xmlns:a16="http://schemas.microsoft.com/office/drawing/2014/main" val="1844486223"/>
                    </a:ext>
                  </a:extLst>
                </a:gridCol>
                <a:gridCol w="493776">
                  <a:extLst>
                    <a:ext uri="{9D8B030D-6E8A-4147-A177-3AD203B41FA5}">
                      <a16:colId xmlns:a16="http://schemas.microsoft.com/office/drawing/2014/main" val="3040902286"/>
                    </a:ext>
                  </a:extLst>
                </a:gridCol>
                <a:gridCol w="493776">
                  <a:extLst>
                    <a:ext uri="{9D8B030D-6E8A-4147-A177-3AD203B41FA5}">
                      <a16:colId xmlns:a16="http://schemas.microsoft.com/office/drawing/2014/main" val="2965663284"/>
                    </a:ext>
                  </a:extLst>
                </a:gridCol>
                <a:gridCol w="493776">
                  <a:extLst>
                    <a:ext uri="{9D8B030D-6E8A-4147-A177-3AD203B41FA5}">
                      <a16:colId xmlns:a16="http://schemas.microsoft.com/office/drawing/2014/main" val="3395777849"/>
                    </a:ext>
                  </a:extLst>
                </a:gridCol>
                <a:gridCol w="493776">
                  <a:extLst>
                    <a:ext uri="{9D8B030D-6E8A-4147-A177-3AD203B41FA5}">
                      <a16:colId xmlns:a16="http://schemas.microsoft.com/office/drawing/2014/main" val="2271125088"/>
                    </a:ext>
                  </a:extLst>
                </a:gridCol>
                <a:gridCol w="493776">
                  <a:extLst>
                    <a:ext uri="{9D8B030D-6E8A-4147-A177-3AD203B41FA5}">
                      <a16:colId xmlns:a16="http://schemas.microsoft.com/office/drawing/2014/main" val="820117188"/>
                    </a:ext>
                  </a:extLst>
                </a:gridCol>
                <a:gridCol w="493776">
                  <a:extLst>
                    <a:ext uri="{9D8B030D-6E8A-4147-A177-3AD203B41FA5}">
                      <a16:colId xmlns:a16="http://schemas.microsoft.com/office/drawing/2014/main" val="3499775723"/>
                    </a:ext>
                  </a:extLst>
                </a:gridCol>
                <a:gridCol w="493776">
                  <a:extLst>
                    <a:ext uri="{9D8B030D-6E8A-4147-A177-3AD203B41FA5}">
                      <a16:colId xmlns:a16="http://schemas.microsoft.com/office/drawing/2014/main" val="4246190194"/>
                    </a:ext>
                  </a:extLst>
                </a:gridCol>
                <a:gridCol w="493776">
                  <a:extLst>
                    <a:ext uri="{9D8B030D-6E8A-4147-A177-3AD203B41FA5}">
                      <a16:colId xmlns:a16="http://schemas.microsoft.com/office/drawing/2014/main" val="2381960305"/>
                    </a:ext>
                  </a:extLst>
                </a:gridCol>
                <a:gridCol w="493776">
                  <a:extLst>
                    <a:ext uri="{9D8B030D-6E8A-4147-A177-3AD203B41FA5}">
                      <a16:colId xmlns:a16="http://schemas.microsoft.com/office/drawing/2014/main" val="26714019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94466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 Bicycles - 2021-12-27 22:00:07</a:t>
                      </a:r>
                      <a:r>
                        <a:rPr kumimoji="0" lang="en-US" sz="1000" b="0" i="0" u="none" strike="noStrike" kern="1200" cap="none" spc="0" normalizeH="0" baseline="0" noProof="0">
                          <a:ln>
                            <a:noFill/>
                          </a:ln>
                          <a:solidFill>
                            <a:prstClr val="black"/>
                          </a:solidFill>
                          <a:effectLst/>
                          <a:uLnTx/>
                          <a:uFillTx/>
                          <a:latin typeface="+mn-lt"/>
                          <a:ea typeface="+mn-ea"/>
                          <a:cs typeface="+mn-cs"/>
                        </a:rPr>
                        <a:t>
 Una combinación inigualable de eficiencia, bajo peso y control. Así es la  Specialized Epic Pro.💪
Su alma es un cuadro súper liviano de geometría moderna, construido en carbono FACT 11M, con suspensión RockShox SID SL BRAIN y un renovado shock RockShox Specialized BRAIN, el más duradero y con la mejor respuesta que jamás se haya fabricado. Viene equipada con ruedas Roval Control de carbono y transmisión Sram X01 Eagle AXS.
La nueva Epic Pro es la compañera más rápida💨 y divertida para afrontar los senderos más técnicos.🚵‍♂️
🔺 Encontrala en nuestras tiendas autorizadas🔺 
#IamSpecialized #SpecializedEpic #Specialized #Epic #SpecializedArgentina #MTB #Xc #XCMTB #SpecializedBrain #MountainBike
📸 @gosia.j.miller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26412419"/>
                  </a:ext>
                </a:extLst>
              </a:tr>
            </a:tbl>
          </a:graphicData>
        </a:graphic>
      </p:graphicFrame>
      <p:sp>
        <p:nvSpPr>
          <p:cNvPr id="4" name="Text Placeholder 3">
            <a:extLst>
              <a:ext uri="{FF2B5EF4-FFF2-40B4-BE49-F238E27FC236}">
                <a16:creationId xmlns:a16="http://schemas.microsoft.com/office/drawing/2014/main" id="{EA41A874-07CE-4785-A16E-86664ED425CB}"/>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8623131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4125B-E35A-4905-B791-12EB090A55C6}"/>
              </a:ext>
            </a:extLst>
          </p:cNvPr>
          <p:cNvSpPr>
            <a:spLocks noGrp="1"/>
          </p:cNvSpPr>
          <p:nvPr>
            <p:ph type="title"/>
          </p:nvPr>
        </p:nvSpPr>
        <p:spPr/>
        <p:txBody>
          <a:bodyPr/>
          <a:lstStyle/>
          <a:p>
            <a:r>
              <a:rPr lang="en-US"/>
              <a:t>Facebook Post Table + Reactions | Scott - 20 of 20</a:t>
            </a:r>
          </a:p>
        </p:txBody>
      </p:sp>
      <p:graphicFrame>
        <p:nvGraphicFramePr>
          <p:cNvPr id="5" name="Table Placeholder 4">
            <a:extLst>
              <a:ext uri="{FF2B5EF4-FFF2-40B4-BE49-F238E27FC236}">
                <a16:creationId xmlns:a16="http://schemas.microsoft.com/office/drawing/2014/main" id="{C8C601D2-6CAE-4FE9-B1B4-0279E9B4FDA8}"/>
              </a:ext>
            </a:extLst>
          </p:cNvPr>
          <p:cNvGraphicFramePr>
            <a:graphicFrameLocks noGrp="1"/>
          </p:cNvGraphicFramePr>
          <p:nvPr>
            <p:ph type="tbl" sz="quarter" idx="13"/>
            <p:extLst>
              <p:ext uri="{D42A27DB-BD31-4B8C-83A1-F6EECF244321}">
                <p14:modId xmlns:p14="http://schemas.microsoft.com/office/powerpoint/2010/main" val="2929177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45811148"/>
                    </a:ext>
                  </a:extLst>
                </a:gridCol>
                <a:gridCol w="493776">
                  <a:extLst>
                    <a:ext uri="{9D8B030D-6E8A-4147-A177-3AD203B41FA5}">
                      <a16:colId xmlns:a16="http://schemas.microsoft.com/office/drawing/2014/main" val="3857768926"/>
                    </a:ext>
                  </a:extLst>
                </a:gridCol>
                <a:gridCol w="493776">
                  <a:extLst>
                    <a:ext uri="{9D8B030D-6E8A-4147-A177-3AD203B41FA5}">
                      <a16:colId xmlns:a16="http://schemas.microsoft.com/office/drawing/2014/main" val="3259806305"/>
                    </a:ext>
                  </a:extLst>
                </a:gridCol>
                <a:gridCol w="493776">
                  <a:extLst>
                    <a:ext uri="{9D8B030D-6E8A-4147-A177-3AD203B41FA5}">
                      <a16:colId xmlns:a16="http://schemas.microsoft.com/office/drawing/2014/main" val="1347132861"/>
                    </a:ext>
                  </a:extLst>
                </a:gridCol>
                <a:gridCol w="493776">
                  <a:extLst>
                    <a:ext uri="{9D8B030D-6E8A-4147-A177-3AD203B41FA5}">
                      <a16:colId xmlns:a16="http://schemas.microsoft.com/office/drawing/2014/main" val="2135982307"/>
                    </a:ext>
                  </a:extLst>
                </a:gridCol>
                <a:gridCol w="493776">
                  <a:extLst>
                    <a:ext uri="{9D8B030D-6E8A-4147-A177-3AD203B41FA5}">
                      <a16:colId xmlns:a16="http://schemas.microsoft.com/office/drawing/2014/main" val="725305402"/>
                    </a:ext>
                  </a:extLst>
                </a:gridCol>
                <a:gridCol w="493776">
                  <a:extLst>
                    <a:ext uri="{9D8B030D-6E8A-4147-A177-3AD203B41FA5}">
                      <a16:colId xmlns:a16="http://schemas.microsoft.com/office/drawing/2014/main" val="2599296919"/>
                    </a:ext>
                  </a:extLst>
                </a:gridCol>
                <a:gridCol w="493776">
                  <a:extLst>
                    <a:ext uri="{9D8B030D-6E8A-4147-A177-3AD203B41FA5}">
                      <a16:colId xmlns:a16="http://schemas.microsoft.com/office/drawing/2014/main" val="1044859298"/>
                    </a:ext>
                  </a:extLst>
                </a:gridCol>
                <a:gridCol w="493776">
                  <a:extLst>
                    <a:ext uri="{9D8B030D-6E8A-4147-A177-3AD203B41FA5}">
                      <a16:colId xmlns:a16="http://schemas.microsoft.com/office/drawing/2014/main" val="1940383371"/>
                    </a:ext>
                  </a:extLst>
                </a:gridCol>
                <a:gridCol w="493776">
                  <a:extLst>
                    <a:ext uri="{9D8B030D-6E8A-4147-A177-3AD203B41FA5}">
                      <a16:colId xmlns:a16="http://schemas.microsoft.com/office/drawing/2014/main" val="4190127228"/>
                    </a:ext>
                  </a:extLst>
                </a:gridCol>
                <a:gridCol w="493776">
                  <a:extLst>
                    <a:ext uri="{9D8B030D-6E8A-4147-A177-3AD203B41FA5}">
                      <a16:colId xmlns:a16="http://schemas.microsoft.com/office/drawing/2014/main" val="3396439754"/>
                    </a:ext>
                  </a:extLst>
                </a:gridCol>
                <a:gridCol w="493776">
                  <a:extLst>
                    <a:ext uri="{9D8B030D-6E8A-4147-A177-3AD203B41FA5}">
                      <a16:colId xmlns:a16="http://schemas.microsoft.com/office/drawing/2014/main" val="22418848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76653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- 2021-12-25 18:17:06</a:t>
                      </a:r>
                      <a:r>
                        <a:rPr kumimoji="0" lang="es-ES" sz="1000" b="0" i="0" u="none" strike="noStrike" kern="1200" cap="none" spc="0" normalizeH="0" baseline="0" noProof="0">
                          <a:ln>
                            <a:noFill/>
                          </a:ln>
                          <a:solidFill>
                            <a:prstClr val="black"/>
                          </a:solidFill>
                          <a:effectLst/>
                          <a:uLnTx/>
                          <a:uFillTx/>
                          <a:latin typeface="+mn-lt"/>
                          <a:ea typeface="+mn-ea"/>
                          <a:cs typeface="+mn-cs"/>
                        </a:rPr>
                        <a:t>
 Nuestro casco ARX está pensado tanto para uso en #MTB como en ruta. Liviano y con visera desmontable, es ideal para los que recién se inician y los que aspiran a un poco más.
Encontralo en nuestras tiendas. Link en bio y en Stories destacadas.
#SCOTTbikes   
#SCOTTargentina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50534785"/>
                  </a:ext>
                </a:extLst>
              </a:tr>
            </a:tbl>
          </a:graphicData>
        </a:graphic>
      </p:graphicFrame>
      <p:sp>
        <p:nvSpPr>
          <p:cNvPr id="4" name="Text Placeholder 3">
            <a:extLst>
              <a:ext uri="{FF2B5EF4-FFF2-40B4-BE49-F238E27FC236}">
                <a16:creationId xmlns:a16="http://schemas.microsoft.com/office/drawing/2014/main" id="{E4165245-7FF1-4393-B829-8D5A6BDF50DA}"/>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4476450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B36E1-8822-4A3E-A568-1636BB93E541}"/>
              </a:ext>
            </a:extLst>
          </p:cNvPr>
          <p:cNvSpPr>
            <a:spLocks noGrp="1"/>
          </p:cNvSpPr>
          <p:nvPr>
            <p:ph type="title"/>
          </p:nvPr>
        </p:nvSpPr>
        <p:spPr/>
        <p:txBody>
          <a:bodyPr/>
          <a:lstStyle/>
          <a:p>
            <a:r>
              <a:rPr lang="en-US"/>
              <a:t>Facebook User Posts | Scott</a:t>
            </a:r>
          </a:p>
        </p:txBody>
      </p:sp>
      <p:graphicFrame>
        <p:nvGraphicFramePr>
          <p:cNvPr id="6" name="Chart Placeholder 5">
            <a:extLst>
              <a:ext uri="{FF2B5EF4-FFF2-40B4-BE49-F238E27FC236}">
                <a16:creationId xmlns:a16="http://schemas.microsoft.com/office/drawing/2014/main" id="{19740018-7016-423C-856A-81BD703B7C95}"/>
              </a:ext>
            </a:extLst>
          </p:cNvPr>
          <p:cNvGraphicFramePr>
            <a:graphicFrameLocks noGrp="1"/>
          </p:cNvGraphicFramePr>
          <p:nvPr>
            <p:ph type="chart" sz="quarter" idx="13"/>
            <p:extLst>
              <p:ext uri="{D42A27DB-BD31-4B8C-83A1-F6EECF244321}">
                <p14:modId xmlns:p14="http://schemas.microsoft.com/office/powerpoint/2010/main" val="10154463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C32BFD-DA85-4FB5-A1C1-3438B1EADD31}"/>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8E227409-432A-4BF4-AAD0-B3347810D2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954965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8B5D6-AA04-475B-A893-055487B67D48}"/>
              </a:ext>
            </a:extLst>
          </p:cNvPr>
          <p:cNvSpPr>
            <a:spLocks noGrp="1"/>
          </p:cNvSpPr>
          <p:nvPr>
            <p:ph type="title"/>
          </p:nvPr>
        </p:nvSpPr>
        <p:spPr/>
        <p:txBody>
          <a:bodyPr/>
          <a:lstStyle/>
          <a:p>
            <a:r>
              <a:rPr lang="en-US"/>
              <a:t>Facebook User Posts Table | Scott</a:t>
            </a:r>
          </a:p>
        </p:txBody>
      </p:sp>
      <p:graphicFrame>
        <p:nvGraphicFramePr>
          <p:cNvPr id="5" name="Table Placeholder 4">
            <a:extLst>
              <a:ext uri="{FF2B5EF4-FFF2-40B4-BE49-F238E27FC236}">
                <a16:creationId xmlns:a16="http://schemas.microsoft.com/office/drawing/2014/main" id="{D40CDECB-E51E-4A9E-AA54-E58A4E1BA515}"/>
              </a:ext>
            </a:extLst>
          </p:cNvPr>
          <p:cNvGraphicFramePr>
            <a:graphicFrameLocks noGrp="1"/>
          </p:cNvGraphicFramePr>
          <p:nvPr>
            <p:ph type="tbl" sz="quarter" idx="13"/>
            <p:extLst>
              <p:ext uri="{D42A27DB-BD31-4B8C-83A1-F6EECF244321}">
                <p14:modId xmlns:p14="http://schemas.microsoft.com/office/powerpoint/2010/main" val="3993950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901839877"/>
                    </a:ext>
                  </a:extLst>
                </a:gridCol>
                <a:gridCol w="1152144">
                  <a:extLst>
                    <a:ext uri="{9D8B030D-6E8A-4147-A177-3AD203B41FA5}">
                      <a16:colId xmlns:a16="http://schemas.microsoft.com/office/drawing/2014/main" val="3165858200"/>
                    </a:ext>
                  </a:extLst>
                </a:gridCol>
                <a:gridCol w="1152144">
                  <a:extLst>
                    <a:ext uri="{9D8B030D-6E8A-4147-A177-3AD203B41FA5}">
                      <a16:colId xmlns:a16="http://schemas.microsoft.com/office/drawing/2014/main" val="3797991059"/>
                    </a:ext>
                  </a:extLst>
                </a:gridCol>
                <a:gridCol w="1152144">
                  <a:extLst>
                    <a:ext uri="{9D8B030D-6E8A-4147-A177-3AD203B41FA5}">
                      <a16:colId xmlns:a16="http://schemas.microsoft.com/office/drawing/2014/main" val="1353557851"/>
                    </a:ext>
                  </a:extLst>
                </a:gridCol>
                <a:gridCol w="1152144">
                  <a:extLst>
                    <a:ext uri="{9D8B030D-6E8A-4147-A177-3AD203B41FA5}">
                      <a16:colId xmlns:a16="http://schemas.microsoft.com/office/drawing/2014/main" val="1099175910"/>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3016021800"/>
                  </a:ext>
                </a:extLst>
              </a:tr>
              <a:tr h="370840">
                <a:tc>
                  <a:txBody>
                    <a:bodyPr/>
                    <a:lstStyle/>
                    <a:p>
                      <a:r>
                        <a:rPr lang="en-US" sz="1000" b="1"/>
                        <a:t>Trek Bicycle Argentina - 2021-12-27 22:00:06</a:t>
                      </a:r>
                      <a:r>
                        <a:rPr lang="en-US" sz="1000"/>
                        <a:t>
 Te mostramos algunos detalles de la nueva 💣Procaliber 9.8
Pasa por nuestra tienda para verla!
Disponible en Talle M
Para mas info:
☎️ 02320 472400
☎️ 54 9 11 5728-0056 ( Ventas )
☎️ 54 9 11 2154-5599 ( Taller 
Trek Bicycle Argentina 
#Trek #TrekPilar #Baiking #TiendaDeBicis #BaikingTiendaDeBicis #Bicicleteria #Bici #Bicicleta #Taller #Service #Pilar #DelViso #BuenosAires #Argentina</a:t>
                      </a:r>
                    </a:p>
                  </a:txBody>
                  <a:tcPr/>
                </a:tc>
                <a:tc>
                  <a:txBody>
                    <a:bodyPr/>
                    <a:lstStyle/>
                    <a:p>
                      <a:r>
                        <a:rPr lang="en-US" sz="1000"/>
                        <a:t>14</a:t>
                      </a:r>
                    </a:p>
                  </a:txBody>
                  <a:tcPr/>
                </a:tc>
                <a:tc>
                  <a:txBody>
                    <a:bodyPr/>
                    <a:lstStyle/>
                    <a:p>
                      <a:r>
                        <a:rPr lang="en-US" sz="1000"/>
                        <a:t>0</a:t>
                      </a:r>
                    </a:p>
                  </a:txBody>
                  <a:tcPr/>
                </a:tc>
                <a:tc>
                  <a:txBody>
                    <a:bodyPr/>
                    <a:lstStyle/>
                    <a:p>
                      <a:r>
                        <a:rPr lang="en-US" sz="1000"/>
                        <a:t>0</a:t>
                      </a:r>
                    </a:p>
                  </a:txBody>
                  <a:tcPr/>
                </a:tc>
                <a:tc>
                  <a:txBody>
                    <a:bodyPr/>
                    <a:lstStyle/>
                    <a:p>
                      <a:r>
                        <a:rPr lang="en-US" sz="1000"/>
                        <a:t>Album</a:t>
                      </a:r>
                    </a:p>
                  </a:txBody>
                  <a:tcPr/>
                </a:tc>
                <a:extLst>
                  <a:ext uri="{0D108BD9-81ED-4DB2-BD59-A6C34878D82A}">
                    <a16:rowId xmlns:a16="http://schemas.microsoft.com/office/drawing/2014/main" val="3631626979"/>
                  </a:ext>
                </a:extLst>
              </a:tr>
            </a:tbl>
          </a:graphicData>
        </a:graphic>
      </p:graphicFrame>
      <p:sp>
        <p:nvSpPr>
          <p:cNvPr id="4" name="Text Placeholder 3">
            <a:extLst>
              <a:ext uri="{FF2B5EF4-FFF2-40B4-BE49-F238E27FC236}">
                <a16:creationId xmlns:a16="http://schemas.microsoft.com/office/drawing/2014/main" id="{69252B59-2B54-4105-8B9B-9319FC47E0D5}"/>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76173345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1420</Words>
  <Application>Microsoft Office PowerPoint</Application>
  <PresentationFormat>On-screen Show (4:3)</PresentationFormat>
  <Paragraphs>790</Paragraphs>
  <Slides>39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Calibri</vt:lpstr>
      <vt:lpstr>quintly_template</vt:lpstr>
      <vt:lpstr>FACEBOOK NUEVO - La emilia usar</vt:lpstr>
      <vt:lpstr>Facebook Key Metrics Table | Scott</vt:lpstr>
      <vt:lpstr>Facebook Key Metrics Radar | Scott</vt:lpstr>
      <vt:lpstr>Facebook Page Likes Total | Scott</vt:lpstr>
      <vt:lpstr>Facebook Fans Change | Scott</vt:lpstr>
      <vt:lpstr>Facebook Fans Change Per Weekday | Scott</vt:lpstr>
      <vt:lpstr>Facebook Fans Change Rate | Scott</vt:lpstr>
      <vt:lpstr>Facebook Own Posts | Scott</vt:lpstr>
      <vt:lpstr>Facebook Own Posts By Hour | Scott</vt:lpstr>
      <vt:lpstr>Facebook Own Posts By Weekday | Scott</vt:lpstr>
      <vt:lpstr>Facebook Interactions Distribution | Scott</vt:lpstr>
      <vt:lpstr>Facebook Post Type Distribution Per Profile | Scott</vt:lpstr>
      <vt:lpstr>Facebook Interaction Rate By Weekday | Scott</vt:lpstr>
      <vt:lpstr>Facebook Interaction Rate | Scott</vt:lpstr>
      <vt:lpstr>Facebook Interaction Rate By Post Type | Scott</vt:lpstr>
      <vt:lpstr>Facebook Interaction Rate By Hour | Scott</vt:lpstr>
      <vt:lpstr>Facebook Hashtag Detection | Scott</vt:lpstr>
      <vt:lpstr>Facebook Post Table + Reactions | Scott - 1 of 20</vt:lpstr>
      <vt:lpstr>Facebook Post Table + Reactions | Scott - 2 of 20</vt:lpstr>
      <vt:lpstr>Facebook Post Table + Reactions | Scott - 3 of 20</vt:lpstr>
      <vt:lpstr>Facebook Post Table + Reactions | Scott - 4 of 20</vt:lpstr>
      <vt:lpstr>Facebook Post Table + Reactions | Scott - 5 of 20</vt:lpstr>
      <vt:lpstr>Facebook Post Table + Reactions | Scott - 6 of 20</vt:lpstr>
      <vt:lpstr>Facebook Post Table + Reactions | Scott - 7 of 20</vt:lpstr>
      <vt:lpstr>Facebook Post Table + Reactions | Scott - 8 of 20</vt:lpstr>
      <vt:lpstr>Facebook Post Table + Reactions | Scott - 9 of 20</vt:lpstr>
      <vt:lpstr>Facebook Post Table + Reactions | Scott - 10 of 20</vt:lpstr>
      <vt:lpstr>Facebook Post Table + Reactions | Scott - 11 of 20</vt:lpstr>
      <vt:lpstr>Facebook Post Table + Reactions | Scott - 12 of 20</vt:lpstr>
      <vt:lpstr>Facebook Post Table + Reactions | Scott - 13 of 20</vt:lpstr>
      <vt:lpstr>Facebook Post Table + Reactions | Scott - 14 of 20</vt:lpstr>
      <vt:lpstr>Facebook Post Table + Reactions | Scott - 15 of 20</vt:lpstr>
      <vt:lpstr>Facebook Post Table + Reactions | Scott - 16 of 20</vt:lpstr>
      <vt:lpstr>Facebook Post Table + Reactions | Scott - 17 of 20</vt:lpstr>
      <vt:lpstr>Facebook Post Table + Reactions | Scott - 18 of 20</vt:lpstr>
      <vt:lpstr>Facebook Post Table + Reactions | Scott - 19 of 20</vt:lpstr>
      <vt:lpstr>Facebook Post Table + Reactions | Scott - 20 of 20</vt:lpstr>
      <vt:lpstr>Facebook User Posts | Scott</vt:lpstr>
      <vt:lpstr>Facebook User Posts Table | Scott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2022-01-03T09:49:01Z</dcterms:created>
  <dcterms:modified xsi:type="dcterms:W3CDTF">2022-01-03T09:50:20Z</dcterms:modified>
</cp:coreProperties>
</file>