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C5-4622-B092-53DA931AB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712456"/>
        <c:axId val="390716392"/>
      </c:radarChart>
      <c:catAx>
        <c:axId val="39071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16392"/>
        <c:crosses val="autoZero"/>
        <c:auto val="1"/>
        <c:lblAlgn val="ctr"/>
        <c:lblOffset val="100"/>
        <c:noMultiLvlLbl val="0"/>
      </c:catAx>
      <c:valAx>
        <c:axId val="39071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1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99</c:v>
                </c:pt>
                <c:pt idx="1">
                  <c:v>198</c:v>
                </c:pt>
                <c:pt idx="2">
                  <c:v>109</c:v>
                </c:pt>
                <c:pt idx="3">
                  <c:v>200</c:v>
                </c:pt>
                <c:pt idx="4">
                  <c:v>194</c:v>
                </c:pt>
                <c:pt idx="5">
                  <c:v>106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F-44FB-B4D1-800D1BD17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12128"/>
        <c:axId val="390715408"/>
      </c:barChart>
      <c:catAx>
        <c:axId val="39071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15408"/>
        <c:crosses val="autoZero"/>
        <c:auto val="1"/>
        <c:lblAlgn val="ctr"/>
        <c:lblOffset val="100"/>
        <c:noMultiLvlLbl val="0"/>
      </c:catAx>
      <c:valAx>
        <c:axId val="39071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1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3775</c:v>
                </c:pt>
                <c:pt idx="1">
                  <c:v>3774</c:v>
                </c:pt>
                <c:pt idx="2">
                  <c:v>3773</c:v>
                </c:pt>
                <c:pt idx="3">
                  <c:v>3775</c:v>
                </c:pt>
                <c:pt idx="4">
                  <c:v>3914</c:v>
                </c:pt>
                <c:pt idx="5">
                  <c:v>4348</c:v>
                </c:pt>
                <c:pt idx="6">
                  <c:v>4777</c:v>
                </c:pt>
                <c:pt idx="7">
                  <c:v>5028</c:v>
                </c:pt>
                <c:pt idx="8">
                  <c:v>5031</c:v>
                </c:pt>
                <c:pt idx="9">
                  <c:v>5260</c:v>
                </c:pt>
                <c:pt idx="10">
                  <c:v>5909</c:v>
                </c:pt>
                <c:pt idx="11">
                  <c:v>5998</c:v>
                </c:pt>
                <c:pt idx="12">
                  <c:v>6087</c:v>
                </c:pt>
                <c:pt idx="13">
                  <c:v>6162</c:v>
                </c:pt>
                <c:pt idx="14">
                  <c:v>6258</c:v>
                </c:pt>
                <c:pt idx="15">
                  <c:v>6341</c:v>
                </c:pt>
                <c:pt idx="16">
                  <c:v>6432</c:v>
                </c:pt>
                <c:pt idx="17">
                  <c:v>6521</c:v>
                </c:pt>
                <c:pt idx="18">
                  <c:v>6619</c:v>
                </c:pt>
                <c:pt idx="19">
                  <c:v>6697</c:v>
                </c:pt>
                <c:pt idx="20">
                  <c:v>6775</c:v>
                </c:pt>
                <c:pt idx="21">
                  <c:v>6851</c:v>
                </c:pt>
                <c:pt idx="22">
                  <c:v>6932</c:v>
                </c:pt>
                <c:pt idx="23">
                  <c:v>7009</c:v>
                </c:pt>
                <c:pt idx="24">
                  <c:v>7061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22-4486-80C5-DDE3FDF45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2736"/>
        <c:axId val="389080112"/>
      </c:lineChart>
      <c:dateAx>
        <c:axId val="38908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0112"/>
        <c:crosses val="autoZero"/>
        <c:auto val="1"/>
        <c:lblOffset val="100"/>
        <c:baseTimeUnit val="days"/>
      </c:dateAx>
      <c:valAx>
        <c:axId val="38908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60-4528-AD32-FB96A3435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84048"/>
        <c:axId val="389085360"/>
      </c:lineChart>
      <c:dateAx>
        <c:axId val="38908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5360"/>
        <c:crosses val="autoZero"/>
        <c:auto val="1"/>
        <c:lblOffset val="100"/>
        <c:baseTimeUnit val="days"/>
      </c:dateAx>
      <c:valAx>
        <c:axId val="38908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-1</c:v>
                </c:pt>
                <c:pt idx="2">
                  <c:v>-1</c:v>
                </c:pt>
                <c:pt idx="3">
                  <c:v>2</c:v>
                </c:pt>
                <c:pt idx="4">
                  <c:v>139</c:v>
                </c:pt>
                <c:pt idx="5">
                  <c:v>434</c:v>
                </c:pt>
                <c:pt idx="6">
                  <c:v>429</c:v>
                </c:pt>
                <c:pt idx="7">
                  <c:v>251</c:v>
                </c:pt>
                <c:pt idx="8">
                  <c:v>3</c:v>
                </c:pt>
                <c:pt idx="9">
                  <c:v>229</c:v>
                </c:pt>
                <c:pt idx="10">
                  <c:v>649</c:v>
                </c:pt>
                <c:pt idx="11">
                  <c:v>89</c:v>
                </c:pt>
                <c:pt idx="12">
                  <c:v>89</c:v>
                </c:pt>
                <c:pt idx="13">
                  <c:v>75</c:v>
                </c:pt>
                <c:pt idx="14">
                  <c:v>96</c:v>
                </c:pt>
                <c:pt idx="15">
                  <c:v>83</c:v>
                </c:pt>
                <c:pt idx="16">
                  <c:v>91</c:v>
                </c:pt>
                <c:pt idx="17">
                  <c:v>89</c:v>
                </c:pt>
                <c:pt idx="18">
                  <c:v>98</c:v>
                </c:pt>
                <c:pt idx="19">
                  <c:v>78</c:v>
                </c:pt>
                <c:pt idx="20">
                  <c:v>78</c:v>
                </c:pt>
                <c:pt idx="21">
                  <c:v>76</c:v>
                </c:pt>
                <c:pt idx="22">
                  <c:v>81</c:v>
                </c:pt>
                <c:pt idx="23">
                  <c:v>77</c:v>
                </c:pt>
                <c:pt idx="24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9-444B-AECA-BCAC2990F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90608"/>
        <c:axId val="389089296"/>
      </c:lineChart>
      <c:dateAx>
        <c:axId val="38909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9296"/>
        <c:crosses val="autoZero"/>
        <c:auto val="1"/>
        <c:lblOffset val="100"/>
        <c:baseTimeUnit val="days"/>
      </c:dateAx>
      <c:valAx>
        <c:axId val="38908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1-4197-88D9-4E5606965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092904"/>
        <c:axId val="389089624"/>
      </c:barChart>
      <c:catAx>
        <c:axId val="38909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89624"/>
        <c:crosses val="autoZero"/>
        <c:auto val="1"/>
        <c:lblAlgn val="ctr"/>
        <c:lblOffset val="100"/>
        <c:noMultiLvlLbl val="0"/>
      </c:catAx>
      <c:valAx>
        <c:axId val="38908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-2.6490066225165601E-2</c:v>
                </c:pt>
                <c:pt idx="2">
                  <c:v>-2.6497085320614702E-2</c:v>
                </c:pt>
                <c:pt idx="3">
                  <c:v>5.3008216273522403E-2</c:v>
                </c:pt>
                <c:pt idx="4">
                  <c:v>3.6821192052980098</c:v>
                </c:pt>
                <c:pt idx="5">
                  <c:v>11.088400613183399</c:v>
                </c:pt>
                <c:pt idx="6">
                  <c:v>9.86660533578657</c:v>
                </c:pt>
                <c:pt idx="7">
                  <c:v>5.2543437303747096</c:v>
                </c:pt>
                <c:pt idx="8">
                  <c:v>5.9665871121718402E-2</c:v>
                </c:pt>
                <c:pt idx="9">
                  <c:v>4.5517789703836202</c:v>
                </c:pt>
                <c:pt idx="10">
                  <c:v>12.338403041825099</c:v>
                </c:pt>
                <c:pt idx="11">
                  <c:v>1.5061770181079699</c:v>
                </c:pt>
                <c:pt idx="12">
                  <c:v>1.48382794264755</c:v>
                </c:pt>
                <c:pt idx="13">
                  <c:v>1.23213405618531</c:v>
                </c:pt>
                <c:pt idx="14">
                  <c:v>1.55793573515093</c:v>
                </c:pt>
                <c:pt idx="15">
                  <c:v>1.32630233301374</c:v>
                </c:pt>
                <c:pt idx="16">
                  <c:v>1.4351048730484199</c:v>
                </c:pt>
                <c:pt idx="17">
                  <c:v>1.3837064676616899</c:v>
                </c:pt>
                <c:pt idx="18">
                  <c:v>1.5028369881920001</c:v>
                </c:pt>
                <c:pt idx="19">
                  <c:v>1.1784257440701</c:v>
                </c:pt>
                <c:pt idx="20">
                  <c:v>1.1647006122144199</c:v>
                </c:pt>
                <c:pt idx="21">
                  <c:v>1.1217712177121799</c:v>
                </c:pt>
                <c:pt idx="22">
                  <c:v>1.18230915194862</c:v>
                </c:pt>
                <c:pt idx="23">
                  <c:v>1.1107905366416599</c:v>
                </c:pt>
                <c:pt idx="24">
                  <c:v>0.74190326722785005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6-4259-89ED-2CBC0CBF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98808"/>
        <c:axId val="389099136"/>
      </c:lineChart>
      <c:dateAx>
        <c:axId val="38909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9136"/>
        <c:crosses val="autoZero"/>
        <c:auto val="1"/>
        <c:lblOffset val="100"/>
        <c:baseTimeUnit val="days"/>
      </c:dateAx>
      <c:valAx>
        <c:axId val="38909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9-4D7F-A123-79B2C6ED2E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9-4D7F-A123-79B2C6ED2E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E9-4D7F-A123-79B2C6ED2E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E9-4D7F-A123-79B2C6ED2E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E9-4D7F-A123-79B2C6ED2E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E9-4D7F-A123-79B2C6ED2E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E9-4D7F-A123-79B2C6ED2E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E9-4D7F-A123-79B2C6ED2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104712"/>
        <c:axId val="389105040"/>
      </c:barChart>
      <c:catAx>
        <c:axId val="38910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05040"/>
        <c:crosses val="autoZero"/>
        <c:auto val="1"/>
        <c:lblAlgn val="ctr"/>
        <c:lblOffset val="100"/>
        <c:noMultiLvlLbl val="0"/>
      </c:catAx>
      <c:valAx>
        <c:axId val="38910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0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75-4E54-9CEA-BE9C97B5D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97824"/>
        <c:axId val="389101760"/>
      </c:lineChart>
      <c:catAx>
        <c:axId val="38909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01760"/>
        <c:crosses val="autoZero"/>
        <c:auto val="1"/>
        <c:lblAlgn val="ctr"/>
        <c:lblOffset val="100"/>
        <c:noMultiLvlLbl val="0"/>
      </c:catAx>
      <c:valAx>
        <c:axId val="38910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9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0.436815553094623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1-4D2B-A562-DA9C339A3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01104"/>
        <c:axId val="389107336"/>
      </c:barChart>
      <c:catAx>
        <c:axId val="38910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07336"/>
        <c:crosses val="autoZero"/>
        <c:auto val="1"/>
        <c:lblAlgn val="ctr"/>
        <c:lblOffset val="100"/>
        <c:noMultiLvlLbl val="0"/>
      </c:catAx>
      <c:valAx>
        <c:axId val="38910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0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0.71297525953405805</c:v>
                </c:pt>
                <c:pt idx="1">
                  <c:v>7.4660295654770795E-2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E-44EC-A33C-7FBEC84A5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06096"/>
        <c:axId val="330591656"/>
      </c:barChart>
      <c:catAx>
        <c:axId val="33010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1656"/>
        <c:crosses val="autoZero"/>
        <c:auto val="1"/>
        <c:lblAlgn val="ctr"/>
        <c:lblOffset val="100"/>
        <c:noMultiLvlLbl val="0"/>
      </c:catAx>
      <c:valAx>
        <c:axId val="33059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0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1-4999-B1E3-6BEB30D66D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1-4999-B1E3-6BEB30D66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780976"/>
        <c:axId val="436785896"/>
      </c:barChart>
      <c:catAx>
        <c:axId val="43678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5896"/>
        <c:crosses val="autoZero"/>
        <c:auto val="1"/>
        <c:lblAlgn val="ctr"/>
        <c:lblOffset val="100"/>
        <c:noMultiLvlLbl val="0"/>
      </c:catAx>
      <c:valAx>
        <c:axId val="43678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1.2587751149842701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0.23171135385633901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7.5097626914989501E-2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D-41CB-AEEE-A3DE45625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783600"/>
        <c:axId val="436783928"/>
      </c:lineChart>
      <c:dateAx>
        <c:axId val="43678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3928"/>
        <c:crosses val="autoZero"/>
        <c:auto val="1"/>
        <c:lblOffset val="100"/>
        <c:baseTimeUnit val="days"/>
      </c:dateAx>
      <c:valAx>
        <c:axId val="43678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0.258397932816538</c:v>
                </c:pt>
                <c:pt idx="11">
                  <c:v>0</c:v>
                </c:pt>
                <c:pt idx="12">
                  <c:v>0.52602436323366597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8E-453F-9A10-C0A58C4DC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780648"/>
        <c:axId val="436782616"/>
      </c:lineChart>
      <c:catAx>
        <c:axId val="43678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2616"/>
        <c:crosses val="autoZero"/>
        <c:auto val="1"/>
        <c:lblAlgn val="ctr"/>
        <c:lblOffset val="100"/>
        <c:noMultiLvlLbl val="0"/>
      </c:catAx>
      <c:valAx>
        <c:axId val="43678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78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79-426D-BDDD-EF1109E7D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647832"/>
        <c:axId val="388648488"/>
      </c:lineChart>
      <c:dateAx>
        <c:axId val="38864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8488"/>
        <c:crosses val="autoZero"/>
        <c:auto val="1"/>
        <c:lblOffset val="100"/>
        <c:baseTimeUnit val="days"/>
      </c:dateAx>
      <c:valAx>
        <c:axId val="38864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8EAD-656A-4E1E-960C-A9A4DD3532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F99C5C-B90E-4236-983A-1833B69657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6283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56E8-E59A-4A1E-8502-63B21977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AF670-BD29-4E24-B457-E44F65248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99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4923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5115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6882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4558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9474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9152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2373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1658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432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3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5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3B626-E13A-4C17-8064-088ED3452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20108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D265-6456-460C-BEEA-0B856526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F6FE6-A9C5-4553-81FA-343C80891E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149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FB40F5-17C1-457B-AC2E-1EDCEE2A4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C1081-3B5C-493B-86E8-EFE093F5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7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54BB4-48A8-465C-A087-4D5763FC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4E5A0-ABF9-46BD-A3AF-69840E6C3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921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CF0B9-DDE8-417F-9E23-F6147BBC8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E7A66-85E6-4BDA-A11A-AAC79AE3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6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CBB98-00EA-44AA-8198-0EC4E4B81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18635-87E8-4EFA-B016-6E65D8B78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2091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3033-0427-454A-B9E7-E5458826E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9721B-0EF9-4BA3-B1C6-3DD16F5E9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10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B6391-88A2-45E3-8E81-BBB009157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CD8F4A-606A-4EF3-922B-C7AE3DBD9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6377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36D4D-4D4F-432C-BA58-F4B70A6D7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4075C-ADE7-4C68-8594-40E52772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7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16510-360E-47DA-AEAD-73FC91D2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853806-CF70-4358-93EE-427CEAE85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7178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AB161-FACD-49D3-9575-2301144A7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5D9CE-90B0-4E96-ABCD-0AF176607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387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3744C-AA31-4753-944D-D1CE5B6ED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69879A-8654-4973-AC20-7B5D5FA7B5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167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EC5C9-7D75-4ABE-BCC5-BA40DD89B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3D596-1B91-45FF-BE29-6385A3B9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09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4DFC-B7CD-4E9D-9AA1-68CCE0C3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B145FA-E62B-4395-92F8-53C3BBC489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0250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DC3C9-285B-4F15-89C9-3A9DF5C9E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072A4-66B1-4EC3-B75B-09ED7F43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859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8C4F3-A076-4041-B21B-FDBE2668C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10A579-97D0-418E-B374-171F804663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60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EFC79-AC3B-4836-A1F3-79507FB43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3323-3BF0-404A-8258-D8126631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20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5AEA2-F47A-4A8F-BFAB-649C96FC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BEC0CF-8ACE-45F7-AF0F-184F6C641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276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84583-908F-404D-90DD-922E2406D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FB2DF-2B84-4A98-B9F5-110EB4CA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038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6F15-0CBC-46FA-9A6D-8BC8E0C5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EEC9A-7CA6-4E28-B14D-CEF4D51425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483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F3284-F2AE-4DE2-96EA-1764A2499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DE60C-593F-4342-A71E-F8E9A6747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5CD46-9F27-40E6-8B39-372A907C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90030-D6FB-40FC-9916-1FFE5D8D6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989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D170F-9384-4D0D-8896-7EDF8E062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D74E9-6AD7-4CCA-849C-F5B039990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3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D06D4-931C-45AA-9852-1F1310771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348FAF-B6E1-4443-BD6E-DC9AAB792A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5062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3A9FB-B8F0-4A48-9873-1E8E0F6D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267A9-D939-45A1-8AD7-809372EC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13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594EE-1E82-45B5-9093-3CE7ED64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D20A9-D193-4697-8249-298BBF885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17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BDBAF-38BA-4BC9-A04B-173008764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6C53D-F691-4EC0-94E4-CDCA49C52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52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792B-5055-41AF-AE87-CF11B4D0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3EAE3-1BD2-437E-9908-DA8D3AFDC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288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D88B4-4E35-4C26-AB3E-BE650044D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8C792-9AA5-4AAC-9752-CBFFA9718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18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04F1F-4E61-44E9-941E-BABBDE38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616CB8-C582-4B80-AB52-B64EE43F2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836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71866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4138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5605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81793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65604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299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1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2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31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7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30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59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#NanoVest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0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0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76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FD88D-36D3-417F-96DA-CB7C6E1EB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89476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F856-891C-4D9F-BBA1-234E1BFD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B9613-5611-4819-81F7-5063C6931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4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9913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925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306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79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04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521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944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782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6050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98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696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767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9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Camelbak Argentina - 2021-11-25 12:17:06</a:t>
                      </a:r>
                      <a:r>
                        <a:rPr lang="en-US" sz="1000"/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0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Camelbak Argentina - 2021-12-02 10:58:24</a:t>
                      </a:r>
                      <a:r>
                        <a:rPr lang="en-US" sz="1000"/>
                        <a:t>
 𝐋𝐨𝐛𝐨 𝐞𝐬 𝐭𝐮 𝐦𝐨𝐜𝐡𝐢𝐥𝐚 𝐝𝐞 𝐡𝐢𝐝𝐫𝐚𝐭𝐚𝐜𝐢𝐨́𝐧!
Para esos días perfectos en los que necesitás mantenerte hidratado. 
Con una capacidad de almacenamiento total de 9 litros y un depósito Crux de 3 litros con Quicklink, transporta suficiente agua para un viaje de un día. 
#CamelbakArgentina #Camelbak #agua #hidratacion #deportes #ciclismo  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9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Camelbak Argentina - 2021-12-09 12:33:15</a:t>
                      </a:r>
                      <a:r>
                        <a:rPr lang="es-ES" sz="1000"/>
                        <a:t>
 El mejor regalo para los peques de la familia está en Camelbak🎄🎁
#CamelbakArgentina #Camelbak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66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727C4-9972-424F-8EFD-A5E5F723A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398283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54027-D9C0-4C19-8205-8D77D3F90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B1002D-B476-4479-92C7-9C146E3E6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608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27F77-81A7-4E61-8B26-9D8D3DD10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A9C5C-EC39-4F8E-B3AF-041469CBE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51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381</Words>
  <Application>Microsoft Office PowerPoint</Application>
  <PresentationFormat>On-screen Show (4:3)</PresentationFormat>
  <Paragraphs>173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Key Metrics Radar | CamelBak</vt:lpstr>
      <vt:lpstr>Facebook Fans Change Per Weekday | CamelBak</vt:lpstr>
      <vt:lpstr>Facebook Page Likes Total | CamelBak</vt:lpstr>
      <vt:lpstr>Facebook Own Posts | CamelBak</vt:lpstr>
      <vt:lpstr>Facebook Fans Change | CamelBak</vt:lpstr>
      <vt:lpstr>Facebook Own Posts By Weekday | CamelBak</vt:lpstr>
      <vt:lpstr>Facebook Fans Change Rate | CamelBak</vt:lpstr>
      <vt:lpstr>Facebook Interactions Distribution | CamelBak</vt:lpstr>
      <vt:lpstr>Facebook Own Posts By Hour | CamelBak</vt:lpstr>
      <vt:lpstr>Facebook Interaction Rate By Weekday | CamelBak</vt:lpstr>
      <vt:lpstr>Facebook Interaction Rate By Post Type | CamelBak</vt:lpstr>
      <vt:lpstr>Facebook Post Type Distribution Per Profile | CamelBak</vt:lpstr>
      <vt:lpstr>Facebook Interaction Rate | CamelBak</vt:lpstr>
      <vt:lpstr>Facebook Interaction Rate By Hour | CamelBak</vt:lpstr>
      <vt:lpstr>Facebook Hashtag Detection | CamelBak</vt:lpstr>
      <vt:lpstr>Facebook Post Table + Reactions | CamelBak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2021-12-14T22:38:23Z</dcterms:created>
  <dcterms:modified xsi:type="dcterms:W3CDTF">2021-12-14T22:39:04Z</dcterms:modified>
</cp:coreProperties>
</file>