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4-4B1E-89CC-2F4063CD4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7607280"/>
        <c:axId val="327609576"/>
      </c:radarChart>
      <c:catAx>
        <c:axId val="32760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09576"/>
        <c:crosses val="autoZero"/>
        <c:auto val="1"/>
        <c:lblAlgn val="ctr"/>
        <c:lblOffset val="100"/>
        <c:noMultiLvlLbl val="0"/>
      </c:catAx>
      <c:valAx>
        <c:axId val="32760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60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2695</c:v>
                </c:pt>
                <c:pt idx="1">
                  <c:v>2774</c:v>
                </c:pt>
                <c:pt idx="2">
                  <c:v>2892</c:v>
                </c:pt>
                <c:pt idx="3">
                  <c:v>2995</c:v>
                </c:pt>
                <c:pt idx="4">
                  <c:v>3155</c:v>
                </c:pt>
                <c:pt idx="5">
                  <c:v>3388</c:v>
                </c:pt>
                <c:pt idx="6">
                  <c:v>3570</c:v>
                </c:pt>
                <c:pt idx="7">
                  <c:v>3683</c:v>
                </c:pt>
                <c:pt idx="8">
                  <c:v>3682</c:v>
                </c:pt>
                <c:pt idx="9">
                  <c:v>3802</c:v>
                </c:pt>
                <c:pt idx="10">
                  <c:v>4093</c:v>
                </c:pt>
                <c:pt idx="11">
                  <c:v>4127</c:v>
                </c:pt>
                <c:pt idx="12">
                  <c:v>4157</c:v>
                </c:pt>
                <c:pt idx="13">
                  <c:v>4199</c:v>
                </c:pt>
                <c:pt idx="14">
                  <c:v>4235</c:v>
                </c:pt>
                <c:pt idx="15">
                  <c:v>4284</c:v>
                </c:pt>
                <c:pt idx="16">
                  <c:v>4322</c:v>
                </c:pt>
                <c:pt idx="17">
                  <c:v>4367</c:v>
                </c:pt>
                <c:pt idx="18">
                  <c:v>4400</c:v>
                </c:pt>
                <c:pt idx="19">
                  <c:v>4436</c:v>
                </c:pt>
                <c:pt idx="20">
                  <c:v>4474</c:v>
                </c:pt>
                <c:pt idx="21">
                  <c:v>4529</c:v>
                </c:pt>
                <c:pt idx="22">
                  <c:v>4583</c:v>
                </c:pt>
                <c:pt idx="23">
                  <c:v>4632</c:v>
                </c:pt>
                <c:pt idx="24">
                  <c:v>4666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C-48C4-8AB8-0273F4517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856392"/>
        <c:axId val="441853440"/>
      </c:lineChart>
      <c:dateAx>
        <c:axId val="441856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3440"/>
        <c:crosses val="autoZero"/>
        <c:auto val="1"/>
        <c:lblOffset val="100"/>
        <c:baseTimeUnit val="days"/>
      </c:dateAx>
      <c:valAx>
        <c:axId val="441853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44520</c:v>
                </c:pt>
                <c:pt idx="1">
                  <c:v>44521</c:v>
                </c:pt>
                <c:pt idx="2">
                  <c:v>44522</c:v>
                </c:pt>
                <c:pt idx="3">
                  <c:v>44523</c:v>
                </c:pt>
                <c:pt idx="4">
                  <c:v>44524</c:v>
                </c:pt>
                <c:pt idx="5">
                  <c:v>44525</c:v>
                </c:pt>
                <c:pt idx="6">
                  <c:v>44526</c:v>
                </c:pt>
                <c:pt idx="7">
                  <c:v>44527</c:v>
                </c:pt>
                <c:pt idx="8">
                  <c:v>44528</c:v>
                </c:pt>
                <c:pt idx="9">
                  <c:v>44529</c:v>
                </c:pt>
                <c:pt idx="10">
                  <c:v>44530</c:v>
                </c:pt>
                <c:pt idx="11">
                  <c:v>44531</c:v>
                </c:pt>
                <c:pt idx="12">
                  <c:v>44532</c:v>
                </c:pt>
                <c:pt idx="13">
                  <c:v>44533</c:v>
                </c:pt>
                <c:pt idx="14">
                  <c:v>44534</c:v>
                </c:pt>
                <c:pt idx="15">
                  <c:v>44535</c:v>
                </c:pt>
                <c:pt idx="16">
                  <c:v>44536</c:v>
                </c:pt>
                <c:pt idx="17">
                  <c:v>44537</c:v>
                </c:pt>
                <c:pt idx="18">
                  <c:v>44538</c:v>
                </c:pt>
                <c:pt idx="19">
                  <c:v>44539</c:v>
                </c:pt>
                <c:pt idx="20">
                  <c:v>44540</c:v>
                </c:pt>
                <c:pt idx="21">
                  <c:v>44541</c:v>
                </c:pt>
                <c:pt idx="22">
                  <c:v>44542</c:v>
                </c:pt>
                <c:pt idx="23">
                  <c:v>44543</c:v>
                </c:pt>
                <c:pt idx="24">
                  <c:v>44544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94</c:v>
                </c:pt>
                <c:pt idx="1">
                  <c:v>79</c:v>
                </c:pt>
                <c:pt idx="2">
                  <c:v>118</c:v>
                </c:pt>
                <c:pt idx="3">
                  <c:v>103</c:v>
                </c:pt>
                <c:pt idx="4">
                  <c:v>160</c:v>
                </c:pt>
                <c:pt idx="5">
                  <c:v>233</c:v>
                </c:pt>
                <c:pt idx="6">
                  <c:v>182</c:v>
                </c:pt>
                <c:pt idx="7">
                  <c:v>113</c:v>
                </c:pt>
                <c:pt idx="8">
                  <c:v>-1</c:v>
                </c:pt>
                <c:pt idx="9">
                  <c:v>120</c:v>
                </c:pt>
                <c:pt idx="10">
                  <c:v>291</c:v>
                </c:pt>
                <c:pt idx="11">
                  <c:v>34</c:v>
                </c:pt>
                <c:pt idx="12">
                  <c:v>30</c:v>
                </c:pt>
                <c:pt idx="13">
                  <c:v>42</c:v>
                </c:pt>
                <c:pt idx="14">
                  <c:v>36</c:v>
                </c:pt>
                <c:pt idx="15">
                  <c:v>49</c:v>
                </c:pt>
                <c:pt idx="16">
                  <c:v>38</c:v>
                </c:pt>
                <c:pt idx="17">
                  <c:v>45</c:v>
                </c:pt>
                <c:pt idx="18">
                  <c:v>33</c:v>
                </c:pt>
                <c:pt idx="19">
                  <c:v>36</c:v>
                </c:pt>
                <c:pt idx="20">
                  <c:v>38</c:v>
                </c:pt>
                <c:pt idx="21">
                  <c:v>55</c:v>
                </c:pt>
                <c:pt idx="22">
                  <c:v>54</c:v>
                </c:pt>
                <c:pt idx="23">
                  <c:v>49</c:v>
                </c:pt>
                <c:pt idx="24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CD-4C2D-BCE5-5EF8863CA1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1857048"/>
        <c:axId val="441852456"/>
      </c:lineChart>
      <c:dateAx>
        <c:axId val="441857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2456"/>
        <c:crosses val="autoZero"/>
        <c:auto val="1"/>
        <c:lblOffset val="100"/>
        <c:baseTimeUnit val="days"/>
      </c:dateAx>
      <c:valAx>
        <c:axId val="44185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81</c:v>
                </c:pt>
                <c:pt idx="1">
                  <c:v>118</c:v>
                </c:pt>
                <c:pt idx="2">
                  <c:v>76</c:v>
                </c:pt>
                <c:pt idx="3">
                  <c:v>100</c:v>
                </c:pt>
                <c:pt idx="4">
                  <c:v>87</c:v>
                </c:pt>
                <c:pt idx="5">
                  <c:v>75</c:v>
                </c:pt>
                <c:pt idx="6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97-4F56-8978-75EA002D1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1854752"/>
        <c:axId val="441853768"/>
      </c:barChart>
      <c:catAx>
        <c:axId val="44185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3768"/>
        <c:crosses val="autoZero"/>
        <c:auto val="1"/>
        <c:lblAlgn val="ctr"/>
        <c:lblOffset val="100"/>
        <c:noMultiLvlLbl val="0"/>
      </c:catAx>
      <c:valAx>
        <c:axId val="44185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185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9-4028-894F-B1430DEB5D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790472"/>
        <c:axId val="434785224"/>
      </c:barChart>
      <c:catAx>
        <c:axId val="43479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85224"/>
        <c:crosses val="autoZero"/>
        <c:auto val="1"/>
        <c:lblAlgn val="ctr"/>
        <c:lblOffset val="100"/>
        <c:noMultiLvlLbl val="0"/>
      </c:catAx>
      <c:valAx>
        <c:axId val="43478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9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3">
                  <c:v>2.7898550724637698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9-46A1-97BF-6BE5E7EBE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785880"/>
        <c:axId val="434786536"/>
      </c:barChart>
      <c:catAx>
        <c:axId val="43478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86536"/>
        <c:crosses val="autoZero"/>
        <c:auto val="1"/>
        <c:lblAlgn val="ctr"/>
        <c:lblOffset val="100"/>
        <c:noMultiLvlLbl val="0"/>
      </c:catAx>
      <c:valAx>
        <c:axId val="43478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8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61-48F5-9A5B-A380F3A65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799328"/>
        <c:axId val="434793424"/>
      </c:lineChart>
      <c:catAx>
        <c:axId val="43479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93424"/>
        <c:crosses val="autoZero"/>
        <c:auto val="1"/>
        <c:lblAlgn val="ctr"/>
        <c:lblOffset val="100"/>
        <c:noMultiLvlLbl val="0"/>
      </c:catAx>
      <c:valAx>
        <c:axId val="43479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9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3.2364234777838701</c:v>
                </c:pt>
                <c:pt idx="11">
                  <c:v>0</c:v>
                </c:pt>
                <c:pt idx="12">
                  <c:v>2.6055951727920998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EC-4B75-AE76-9A132D893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4796376"/>
        <c:axId val="434800312"/>
      </c:lineChart>
      <c:catAx>
        <c:axId val="43479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00312"/>
        <c:crosses val="autoZero"/>
        <c:auto val="1"/>
        <c:lblAlgn val="ctr"/>
        <c:lblOffset val="100"/>
        <c:noMultiLvlLbl val="0"/>
      </c:catAx>
      <c:valAx>
        <c:axId val="43480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9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7-493A-A221-BB6F9AE856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27-493A-A221-BB6F9AE85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4795064"/>
        <c:axId val="434802608"/>
      </c:barChart>
      <c:catAx>
        <c:axId val="434795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02608"/>
        <c:crosses val="autoZero"/>
        <c:auto val="1"/>
        <c:lblAlgn val="ctr"/>
        <c:lblOffset val="100"/>
        <c:noMultiLvlLbl val="0"/>
      </c:catAx>
      <c:valAx>
        <c:axId val="43480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79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1-4AD0-AEC4-FEF49DEDFD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1-4AD0-AEC4-FEF49DEDFD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81-4AD0-AEC4-FEF49DEDF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4806544"/>
        <c:axId val="434807528"/>
      </c:barChart>
      <c:catAx>
        <c:axId val="434806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07528"/>
        <c:crosses val="autoZero"/>
        <c:auto val="1"/>
        <c:lblAlgn val="ctr"/>
        <c:lblOffset val="100"/>
        <c:noMultiLvlLbl val="0"/>
      </c:catAx>
      <c:valAx>
        <c:axId val="43480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06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3.9133895714800002</c:v>
                </c:pt>
                <c:pt idx="1">
                  <c:v>0.47339945897204999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8D-422E-AF74-F7FE7D1E9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4803592"/>
        <c:axId val="434812776"/>
      </c:barChart>
      <c:catAx>
        <c:axId val="434803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12776"/>
        <c:crosses val="autoZero"/>
        <c:auto val="1"/>
        <c:lblAlgn val="ctr"/>
        <c:lblOffset val="100"/>
        <c:noMultiLvlLbl val="0"/>
      </c:catAx>
      <c:valAx>
        <c:axId val="434812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03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3-4E29-8CB3-576AB80F4A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83-4E29-8CB3-576AB80F4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4803920"/>
        <c:axId val="434811136"/>
      </c:barChart>
      <c:catAx>
        <c:axId val="43480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11136"/>
        <c:crosses val="autoZero"/>
        <c:auto val="1"/>
        <c:lblAlgn val="ctr"/>
        <c:lblOffset val="100"/>
        <c:noMultiLvlLbl val="0"/>
      </c:catAx>
      <c:valAx>
        <c:axId val="43481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480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EFF8E-1C4E-4191-B8D7-1BC6B3472C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3F8D67-4DC9-4165-B291-BE27305E5F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15029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43DCF-83A0-4F9E-B632-3EE47EDE2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7D9C9-BE79-49D6-9BF8-07C921935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032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1669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791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835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4587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248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338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341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12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36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5254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53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2.8259 %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830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84ADC-41B0-4A01-B3CE-60423CDD70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725785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458F-B667-4F3D-9014-7B74EAB3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7EF77D-F557-4018-8B49-219CC9EF7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074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588EC-A457-43BE-8720-FA116A1EE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41280-38E4-4C3F-B3CC-B862C817A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42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C9DF-28FC-4EF9-BAAD-D621AFC9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8832C-7D92-46A4-BCE9-61CC99E9D1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1369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8C5CF-1309-4BBF-AC27-35BCC1864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FEFB3-42FF-47E8-9AFF-33F2E78D5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298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91E34-B7F3-4530-B658-670BD06A6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48BBAA-AD35-4F74-BFFB-28BEB59998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65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A5FC58-D8B9-4D5A-B6E0-D34DFC7E8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C96320-E7E5-46B9-85E7-F5CC2305D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424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77754-5904-420D-AE14-22FE61808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708AEC-EE5F-4952-87CF-93F1399E32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4320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E3E95-752B-4CA4-9B3E-4B47146E4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2EF33-A3A4-43E6-9107-D6D0005E5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046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7D226-F8CE-4DA1-98ED-5A0E250C1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A3FA5A-FDDD-421D-ACCA-D82F59E4F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39400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69B4B-6510-4FB2-902A-733D2B5EBA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CA1E0-3EFA-4727-AB86-F3BDDEDC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41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BEBA2-D059-49A5-99FC-1147AB075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57009-8B54-4C57-9EBC-D32CDCC1CB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9135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3F774-615E-4CD2-B746-786E96F95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BB3EF-0A47-44F2-92B4-AFCCB0F0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73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502B4-D8A7-4CFE-B3E7-59B014BE9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ECE177-F8B8-472E-818A-2C647CD410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64561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4AD8A-25A1-488E-86E4-0C3E549BC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18AFD-F375-4F34-8C34-3559B0110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998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E0E6B-CA4C-4E49-B367-3666A2591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87123-861C-4052-9FBD-8ECEB4E62C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7636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67BD5-25D5-47E9-B845-1F4C19ABA8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290BF-9B4B-4B21-A9E7-D0231E9EA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13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22AFF-19C2-48B4-9B43-1F677317D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DE6859-4964-46C5-9794-77B0B6C664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8294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54CD6-6339-4849-A4EA-ABBCC453E3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ECF4B-4D20-462C-A2A2-2C5E7E3D4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179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17970-7BB8-4270-8A07-43FF3F4CC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B0626-1977-4B7F-A346-9B160DCCA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9498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07353-F64D-4660-9689-C42CC5985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0CE58-AFF2-40BD-BCE7-A8FF40B92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67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B1ED8-ED1A-46F8-9295-A671AA5B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1B04B0-2223-4C6A-A78B-99565C4C0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8831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E75B8-B1A3-4848-9D1A-4016A4A27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C7846-4E41-4D8B-8995-1334AA337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849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5A7A9-7CB7-42BE-9FDB-4E49B486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E2800F-C864-4E58-94FE-005EE6EF23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6743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45B2F-BE9C-4C76-BCFB-6576C1B45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A3707-F4E1-4857-A73C-7117C6DC9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42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15E54-0849-427A-87F1-D828365D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FEA3C-E24B-470A-B6F1-8AC15A94D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417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55286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0931686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9194333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05980263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799913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8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05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04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5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30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747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#NanoVest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5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753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EEDB4A-B95C-4167-8C73-BA57F20F7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481435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83489-6548-4AEF-8874-0D979A72B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2DCCC7-32D9-4AFB-BB37-C3EC18EB55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492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943114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6641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909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08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904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45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330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9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- 2021-11-25 12:16:37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mochila de hidratación ya está llegando #NanoVest
#CamelbakArgentina #Camelbak #hidratacion #deportes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51.2885-15/260461753_252416180206365_6699750381784603349_n.jpg?_nc_cat=101&amp;ccb=1-5&amp;_nc_sid=8ae9d6&amp;_nc_eui2=AeGr-fa_xxkpvwP2GZasR12iWVAT3A1NOIpZUBPcDU04itgHyiUD2aWPT3dBua0GG0dvaEz2N9hd4bkXNwgsXMwJ&amp;_nc_ohc=zAmYggUBm8UAX9HVB80&amp;_nc_ht=scontent-mia3-1.cdninstagram.com&amp;edm=AL-3X8kEAAAA&amp;oh=00_AT_nJ622SJsIVyovYmhNRTdbywN9419E44DwW7odSx3hfw&amp;oe=61BE99D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94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98F8A-0949-4056-AFCB-C1DA0B5EF3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338926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981A0-3419-414B-8069-046BC1969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A45E66-2FA0-417D-84E0-ADE3F8817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2002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761510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436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2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0012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560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0495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956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1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- 2021-12-02 10:57:46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𝐋𝐨𝐛𝐨 𝐞𝐬 𝐭𝐮 𝐦𝐨𝐜𝐡𝐢𝐥𝐚 𝐝𝐞 𝐡𝐢𝐝𝐫𝐚𝐭𝐚𝐜𝐢𝐨́𝐧!
Para esos días perfectos en los que necesitás mantenerte hidratado. 
Con una capacidad de almacenamiento total de 9 litros y un depósito Crux de 3 litros con Quicklink, transporta suficiente agua para un viaje de un día. 
#CamelbakArgentina #Camelbak #agua #hidratacion #deportes #ciclismo  #lobo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-2.cdninstagram.com/v/t51.2885-15/262602734_450815123324409_2512655531229427128_n.jpg?_nc_cat=107&amp;ccb=1-5&amp;_nc_sid=8ae9d6&amp;_nc_eui2=AeF8Ya4z8RtW_1SGxU24RHX9-28xFKBeD_v7bzEUoF4P-2AIpGoZ6ch8muSM1DaTlI1oIMAwHN5CEkIgDKxlXfFQ&amp;_nc_ohc=mqxvqQmX3pAAX-hF3h1&amp;_nc_ht=scontent-mia3-2.cdninstagram.com&amp;edm=AL-3X8kEAAAA&amp;oh=00_AT-FbrF4V-tbQVm7oWs4fSpX-xPoQL0VKLxLZpG6zN6VdQ&amp;oe=61BDF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9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77A31-62EE-488A-84D1-3324E3B72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38932112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92302-BAD2-4D16-8861-8A977C5EA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9FAB2-DC50-48F8-BC04-DBD99813EE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226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087252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71962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1940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1681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403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678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610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64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- 2021-12-09 12:33:09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los peques de la familia está en Camelbak🎄🎁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ia3-1.cdninstagram.com/v/t51.2885-15/264957124_636327614220703_4561708921725631181_n.jpg?_nc_cat=111&amp;ccb=1-5&amp;_nc_sid=8ae9d6&amp;_nc_eui2=AeFRbeYO2O0b2dn9gu0c4nsIojboADrgg--iNugAOuCD70s16g2S3zs8DiowaBrNAveKODaAXco3S8WWIpwZv6Lx&amp;_nc_ohc=KSCtYn66JRYAX_oqAx1&amp;_nc_oc=AQkaGIZ_Si__y1M5NNH8Dh4ExnunIMIVjaZm9KG36Gue9p_ErX7OBXvOO4X2i0fcjZE&amp;_nc_ht=scontent-mia3-1.cdninstagram.com&amp;edm=AL-3X8kEAAAA&amp;oh=00_AT9WUcI4W36kj1iiwjrqGdgHjCLR2kuMWdAsslSQbCaj3w&amp;oe=61BCF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729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DBFC7-8056-4549-A318-8D9D383AC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11/20/2021 - 12/14/2021</a:t>
            </a:r>
          </a:p>
        </p:txBody>
      </p:sp>
    </p:spTree>
    <p:extLst>
      <p:ext uri="{BB962C8B-B14F-4D97-AF65-F5344CB8AC3E}">
        <p14:creationId xmlns:p14="http://schemas.microsoft.com/office/powerpoint/2010/main" val="1518123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611</Words>
  <Application>Microsoft Office PowerPoint</Application>
  <PresentationFormat>On-screen Show (4:3)</PresentationFormat>
  <Paragraphs>155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Reporte Instagram</vt:lpstr>
      <vt:lpstr>Instagram Key Metrics Table | CamelBak</vt:lpstr>
      <vt:lpstr>Instagram Key Metrics Radar | CamelBak</vt:lpstr>
      <vt:lpstr>Instagram Followers Total | CamelBak</vt:lpstr>
      <vt:lpstr>Instagram Followers Change | CamelBak</vt:lpstr>
      <vt:lpstr>Instagram Followers Change Per Weekday | CamelBak</vt:lpstr>
      <vt:lpstr>Instagram Posts By Weekday | CamelBak</vt:lpstr>
      <vt:lpstr>Instagram Interaction Rate By Weekday | CamelBak</vt:lpstr>
      <vt:lpstr>Instagram Posts By Hour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</vt:lpstr>
      <vt:lpstr>Instagram Posts Table | CamelBak - 1 of 3</vt:lpstr>
      <vt:lpstr>Instagram Posts Table | CamelBak - 2 of 3</vt:lpstr>
      <vt:lpstr>Instagram Posts Table | CamelBak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2021-12-14T22:09:27Z</dcterms:created>
  <dcterms:modified xsi:type="dcterms:W3CDTF">2021-12-14T22:10:01Z</dcterms:modified>
</cp:coreProperties>
</file>