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55-42A5-BB02-B066E26848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0512672"/>
        <c:axId val="360511032"/>
      </c:radarChart>
      <c:catAx>
        <c:axId val="36051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11032"/>
        <c:crosses val="autoZero"/>
        <c:auto val="1"/>
        <c:lblAlgn val="ctr"/>
        <c:lblOffset val="100"/>
        <c:noMultiLvlLbl val="0"/>
      </c:catAx>
      <c:valAx>
        <c:axId val="360511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1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2199</c:v>
                </c:pt>
                <c:pt idx="1">
                  <c:v>2203</c:v>
                </c:pt>
                <c:pt idx="2">
                  <c:v>2206</c:v>
                </c:pt>
                <c:pt idx="3">
                  <c:v>2206</c:v>
                </c:pt>
                <c:pt idx="4">
                  <c:v>2207</c:v>
                </c:pt>
                <c:pt idx="5">
                  <c:v>2205</c:v>
                </c:pt>
                <c:pt idx="6">
                  <c:v>2207</c:v>
                </c:pt>
                <c:pt idx="7">
                  <c:v>2207</c:v>
                </c:pt>
                <c:pt idx="8">
                  <c:v>2205</c:v>
                </c:pt>
                <c:pt idx="9">
                  <c:v>2205</c:v>
                </c:pt>
                <c:pt idx="10">
                  <c:v>2205</c:v>
                </c:pt>
                <c:pt idx="11">
                  <c:v>2204</c:v>
                </c:pt>
                <c:pt idx="12">
                  <c:v>2205</c:v>
                </c:pt>
                <c:pt idx="13">
                  <c:v>2206</c:v>
                </c:pt>
                <c:pt idx="14">
                  <c:v>2206</c:v>
                </c:pt>
                <c:pt idx="15">
                  <c:v>2260</c:v>
                </c:pt>
                <c:pt idx="16">
                  <c:v>2406</c:v>
                </c:pt>
                <c:pt idx="17">
                  <c:v>2516</c:v>
                </c:pt>
                <c:pt idx="18">
                  <c:v>2601</c:v>
                </c:pt>
                <c:pt idx="19">
                  <c:v>2695</c:v>
                </c:pt>
                <c:pt idx="20">
                  <c:v>2774</c:v>
                </c:pt>
                <c:pt idx="21">
                  <c:v>2892</c:v>
                </c:pt>
                <c:pt idx="22">
                  <c:v>2995</c:v>
                </c:pt>
                <c:pt idx="23">
                  <c:v>3155</c:v>
                </c:pt>
                <c:pt idx="24">
                  <c:v>3388</c:v>
                </c:pt>
                <c:pt idx="25">
                  <c:v>3570</c:v>
                </c:pt>
                <c:pt idx="26">
                  <c:v>3683</c:v>
                </c:pt>
                <c:pt idx="27">
                  <c:v>3682</c:v>
                </c:pt>
                <c:pt idx="28">
                  <c:v>3802</c:v>
                </c:pt>
                <c:pt idx="29">
                  <c:v>4093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55-4D58-89C0-FC60A60C7D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650200"/>
        <c:axId val="376649216"/>
      </c:lineChart>
      <c:dateAx>
        <c:axId val="376650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49216"/>
        <c:crosses val="autoZero"/>
        <c:auto val="1"/>
        <c:lblOffset val="100"/>
        <c:baseTimeUnit val="days"/>
      </c:dateAx>
      <c:valAx>
        <c:axId val="37664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50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4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  <c:pt idx="5">
                  <c:v>-2</c:v>
                </c:pt>
                <c:pt idx="6">
                  <c:v>2</c:v>
                </c:pt>
                <c:pt idx="7">
                  <c:v>0</c:v>
                </c:pt>
                <c:pt idx="8">
                  <c:v>-2</c:v>
                </c:pt>
                <c:pt idx="9">
                  <c:v>0</c:v>
                </c:pt>
                <c:pt idx="10">
                  <c:v>0</c:v>
                </c:pt>
                <c:pt idx="11">
                  <c:v>-1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54</c:v>
                </c:pt>
                <c:pt idx="16">
                  <c:v>146</c:v>
                </c:pt>
                <c:pt idx="17">
                  <c:v>110</c:v>
                </c:pt>
                <c:pt idx="18">
                  <c:v>85</c:v>
                </c:pt>
                <c:pt idx="19">
                  <c:v>94</c:v>
                </c:pt>
                <c:pt idx="20">
                  <c:v>79</c:v>
                </c:pt>
                <c:pt idx="21">
                  <c:v>118</c:v>
                </c:pt>
                <c:pt idx="22">
                  <c:v>103</c:v>
                </c:pt>
                <c:pt idx="23">
                  <c:v>160</c:v>
                </c:pt>
                <c:pt idx="24">
                  <c:v>233</c:v>
                </c:pt>
                <c:pt idx="25">
                  <c:v>182</c:v>
                </c:pt>
                <c:pt idx="26">
                  <c:v>113</c:v>
                </c:pt>
                <c:pt idx="27">
                  <c:v>-1</c:v>
                </c:pt>
                <c:pt idx="28">
                  <c:v>120</c:v>
                </c:pt>
                <c:pt idx="29">
                  <c:v>291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9C-4CDF-833D-0E96B93CEB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647576"/>
        <c:axId val="376643640"/>
      </c:lineChart>
      <c:dateAx>
        <c:axId val="376647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43640"/>
        <c:crosses val="autoZero"/>
        <c:auto val="1"/>
        <c:lblOffset val="100"/>
        <c:baseTimeUnit val="days"/>
      </c:dateAx>
      <c:valAx>
        <c:axId val="376643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4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48</c:v>
                </c:pt>
                <c:pt idx="1">
                  <c:v>90</c:v>
                </c:pt>
                <c:pt idx="2">
                  <c:v>77</c:v>
                </c:pt>
                <c:pt idx="3">
                  <c:v>86</c:v>
                </c:pt>
                <c:pt idx="4">
                  <c:v>67</c:v>
                </c:pt>
                <c:pt idx="5">
                  <c:v>52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B2-4A92-97F9-05F3DC5184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902840"/>
        <c:axId val="376907432"/>
      </c:barChart>
      <c:catAx>
        <c:axId val="37690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07432"/>
        <c:crosses val="autoZero"/>
        <c:auto val="1"/>
        <c:lblAlgn val="ctr"/>
        <c:lblOffset val="100"/>
        <c:noMultiLvlLbl val="0"/>
      </c:catAx>
      <c:valAx>
        <c:axId val="37690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0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5B-4A4C-992E-1D6684C245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904152"/>
        <c:axId val="376901528"/>
      </c:barChart>
      <c:catAx>
        <c:axId val="37690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01528"/>
        <c:crosses val="autoZero"/>
        <c:auto val="1"/>
        <c:lblAlgn val="ctr"/>
        <c:lblOffset val="100"/>
        <c:noMultiLvlLbl val="0"/>
      </c:catAx>
      <c:valAx>
        <c:axId val="376901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0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2.8448823903369398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B0-4FF5-9675-370E7E0F09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898248"/>
        <c:axId val="376905792"/>
      </c:barChart>
      <c:catAx>
        <c:axId val="376898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05792"/>
        <c:crosses val="autoZero"/>
        <c:auto val="1"/>
        <c:lblAlgn val="ctr"/>
        <c:lblOffset val="100"/>
        <c:noMultiLvlLbl val="0"/>
      </c:catAx>
      <c:valAx>
        <c:axId val="37690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89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CE-4095-B52C-FBB0918E8D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910056"/>
        <c:axId val="376910384"/>
      </c:lineChart>
      <c:catAx>
        <c:axId val="376910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10384"/>
        <c:crosses val="autoZero"/>
        <c:auto val="1"/>
        <c:lblAlgn val="ctr"/>
        <c:lblOffset val="100"/>
        <c:noMultiLvlLbl val="0"/>
      </c:catAx>
      <c:valAx>
        <c:axId val="376910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10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5.1828298887122397</c:v>
                </c:pt>
                <c:pt idx="12">
                  <c:v>4.8966613672496004</c:v>
                </c:pt>
                <c:pt idx="13">
                  <c:v>0</c:v>
                </c:pt>
                <c:pt idx="14">
                  <c:v>0.76311605723370401</c:v>
                </c:pt>
                <c:pt idx="15">
                  <c:v>0.54054054054054101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78-4892-927F-D9CD0F3237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654136"/>
        <c:axId val="376659384"/>
      </c:lineChart>
      <c:catAx>
        <c:axId val="37665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59384"/>
        <c:crosses val="autoZero"/>
        <c:auto val="1"/>
        <c:lblAlgn val="ctr"/>
        <c:lblOffset val="100"/>
        <c:noMultiLvlLbl val="0"/>
      </c:catAx>
      <c:valAx>
        <c:axId val="376659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5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C5-46EB-B172-30F420F0F9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C5-46EB-B172-30F420F0F9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6643968"/>
        <c:axId val="376644624"/>
      </c:barChart>
      <c:catAx>
        <c:axId val="37664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44624"/>
        <c:crosses val="autoZero"/>
        <c:auto val="1"/>
        <c:lblAlgn val="ctr"/>
        <c:lblOffset val="100"/>
        <c:noMultiLvlLbl val="0"/>
      </c:catAx>
      <c:valAx>
        <c:axId val="37664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4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3B-4529-B242-D08D4E6899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3B-4529-B242-D08D4E6899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3B-4529-B242-D08D4E6899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3904736"/>
        <c:axId val="306179464"/>
      </c:barChart>
      <c:catAx>
        <c:axId val="37390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179464"/>
        <c:crosses val="autoZero"/>
        <c:auto val="1"/>
        <c:lblAlgn val="ctr"/>
        <c:lblOffset val="100"/>
        <c:noMultiLvlLbl val="0"/>
      </c:catAx>
      <c:valAx>
        <c:axId val="30617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0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Carousel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4.5454545454544997</c:v>
                </c:pt>
                <c:pt idx="1">
                  <c:v>3.03893696253723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3C-4D58-AB2F-10FFD75422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996968"/>
        <c:axId val="376994344"/>
      </c:barChart>
      <c:catAx>
        <c:axId val="376996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94344"/>
        <c:crosses val="autoZero"/>
        <c:auto val="1"/>
        <c:lblAlgn val="ctr"/>
        <c:lblOffset val="100"/>
        <c:noMultiLvlLbl val="0"/>
      </c:catAx>
      <c:valAx>
        <c:axId val="37699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9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5B-40E3-B3B5-51F90142EF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5B-40E3-B3B5-51F90142EF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6992376"/>
        <c:axId val="376995000"/>
      </c:barChart>
      <c:catAx>
        <c:axId val="376992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95000"/>
        <c:crosses val="autoZero"/>
        <c:auto val="1"/>
        <c:lblAlgn val="ctr"/>
        <c:lblOffset val="100"/>
        <c:noMultiLvlLbl val="0"/>
      </c:catAx>
      <c:valAx>
        <c:axId val="376995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92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81FFC-9C66-428D-9CB1-8512FC2A24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E227BB-7D78-4413-89BE-F7C2652B89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73265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2F0EC-2AF1-40BB-88BB-758BEFFE2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ECC204-948D-45D0-9E10-46BB6A4884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764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31210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3334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3591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9839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1969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6690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3855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4631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4000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0918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37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2.8458 %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685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40A1F-FE6D-4AFF-8AED-1A272BAB8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665613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C1D99-723D-45F3-81EE-EBE5018DA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995FC0-8392-4FE3-A7B2-650B0CF90B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6779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297CC-E24C-4E63-8108-724BFADD17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B6A6B-B768-42CD-B38D-B9591AEF3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640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D41A2-22F8-4E05-A55E-38A1B6967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482183-E7BC-46BB-B500-07F694B452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87318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8D4D4-65B1-4467-8F34-E5A6DC458E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5C969-9DDF-4C88-846C-BA8F351C5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061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F4C9D-619F-4C27-9FF4-0FF06C8C6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2FFE30-C800-400F-9D4C-68E3DA83C5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4067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FFF99-3CCD-4A90-B609-87DAE1AB2B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88D67-BA71-4AA6-B514-9E12FC393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765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265D1-788B-4354-B0F0-8BFE811A8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589281-E3A0-44DA-9D8F-56CC5D71AB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4677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072AA-AD4A-488B-AA82-6047D24A1A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BD5A4-92AD-446D-9726-68263C3DC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476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2AC97-8AFF-43BE-A8DD-0C7CE50F8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F62905-818C-4233-80B3-9A4968C0D0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2470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61327-4E30-4049-ABAC-924DE71CCF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0D630-6345-43AC-8AA5-EF8810F17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441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84DE1-FAF4-42E4-8CB1-7C1A649F3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AE37B4-DFCB-41AD-AEBB-E8A5704D20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26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C7A45-4836-483F-B6DB-4BDB95CEF3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2FBC0-B58A-4572-AD9E-F952027EF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688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DE5FC-C2D1-4729-BE4A-6A7791136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51D924-7F6A-4DBB-9895-054032184D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29581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DF982-57EC-4B10-8B03-06099A7B4E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5BD90-DE6A-466C-A494-B76618FB6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017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673E1-BD42-42F1-86F4-9907B9873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A8D762-C8ED-4E2E-AEC3-B74BBC5759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9129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542A8-4732-480C-84FC-DE98D4045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EF5A7-03C3-4502-8150-93608D0E0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181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CB2DC-1328-42CB-9773-A3215C507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5E6488-8B2F-4D20-995E-41FC0F2478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2749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F5D3C-6389-411B-955B-C90E2145E6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C9C15-8376-4158-8328-296983BD0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152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BA1A4-19C8-482B-B010-1E6B2278B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CE885E-7FDE-410C-9FB1-0066D50FF8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7519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6EF036-FE5D-4E11-A0F3-24B201D4BB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4DC16-CCBD-4EC4-A2A6-86D5A5D09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108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5E299-C5CD-4531-8FAF-89FA60257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FF9B6C-35D7-461A-BDA1-D0A6634996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71732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57058-6816-4660-97BC-B73D5B2786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0838B7-FC67-48DF-9327-E58A583F3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783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A7BF3-A240-4418-9334-4A86FC5E9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AA4B81-77C0-4A87-A2ED-8B32ABB854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74156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7AB99-D1E6-45A7-8FF4-001E6E802A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C905B-BB52-45B4-8CD1-3D6D54347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853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1D5F2-FDE3-4AA1-95E3-A8E41765D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10184E-8E43-41E3-B8F9-E692482EC1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5146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019883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5809120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5749759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0288068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78038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01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939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19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01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221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435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072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#NanoVest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649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4FB2A-9EC9-42BE-BEC2-39306AE96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936495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3CC3B-8838-4DD6-82FE-C79889319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65F976-B4B0-4EE7-9364-3E459DAB89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1999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9143458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15263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9484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9629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5113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66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0579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914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- 2021-11-25 12:16:37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nueva mochila de hidratación ya está llegando #NanoVest
#CamelbakArgentina #Camelbak #hidratacion #deportes 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260461753_252416180206365_6699750381784603349_n.jpg?_nc_cat=101&amp;ccb=1-5&amp;_nc_sid=8ae9d6&amp;_nc_ohc=IbmHfrQ5_hYAX-RJMUm&amp;_nc_ht=scontent-ort2-1.cdninstagram.com&amp;edm=AL-3X8kEAAAA&amp;oh=604177d73709cb96cefc2736f04e3875&amp;oe=61ACCD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4.5455 %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148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78CE3-168E-4A72-BE4E-921D9A06B9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344948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13AB1-524B-4183-93DA-0427B9156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344DFF-0F90-4C3B-8189-776F335E5A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7568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3139229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14042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6123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708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0222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3526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484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674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- 2021-11-11 11:58:36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𝐏𝐨𝐝𝐢𝐮𝐦 𝐈𝐜𝐞 𝐞𝐬𝐭𝐚́ 𝐝𝐢𝐬𝐞ñ𝐚𝐝𝐨 𝐩𝐚𝐫𝐚 𝐚𝐝𝐚𝐩𝐭𝐚𝐫𝐬𝐞 𝐚 𝐯𝐨𝐬.
Su diseño fácil de apretar garantiza más líquido con menos esfuerzo y su tapa autosellante evita derrames y salpicaduras.
¿Ya tenés tu Podim?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255649800_307970494476625_3966201473931590769_n.jpg?_nc_cat=110&amp;ccb=1-5&amp;_nc_sid=8ae9d6&amp;_nc_ohc=as4VzEaxF5QAX9RpyT8&amp;_nc_ht=scontent-ort2-1.cdninstagram.com&amp;edm=AL-3X8kEAAAA&amp;oh=f1abc1919c8fecbfd8d49cfa247608d2&amp;oe=61AB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072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FE4EC-BCA0-4421-9CA2-37B3D5AB55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759274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65726-63C5-4FF3-81AD-14C0122F4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2896F0-1614-4F33-A8B4-7854818CD3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3039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7347956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33312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9015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937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5724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5513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1653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443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- 2021-11-18 14:00:46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𝐂𝐨𝐦𝐩𝐚𝐫𝐭𝐢𝐫 𝐦𝐨𝐦𝐞𝐧𝐭𝐨𝐬 𝐜𝐨𝐧 𝐚𝐦𝐢𝐠𝐨𝐬 𝐲 𝐭𝐮 𝐏𝐨𝐝𝐢𝐮𝐦.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257959239_197450775899186_6426952085621731667_n.jpg?_nc_cat=107&amp;ccb=1-5&amp;_nc_sid=8ae9d6&amp;_nc_ohc=9pvdO1ChBIMAX_Fz0f4&amp;_nc_ht=scontent-ort2-1.cdninstagram.com&amp;edm=AL-3X8kEAAAA&amp;oh=941a4d769ccc7e7bfecbcf282c9d4741&amp;oe=61AC324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69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5A07F7-A28F-49D5-B508-8756CE41AC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92175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C3B08-0817-4B01-B486-75DF22FC9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EAC25F-E251-4F2D-A4A3-42AC78C3E2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8308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5530723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45475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1393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0376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5587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110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8401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793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- 2021-11-04 15:58:32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Disfrutá de todos los momentos con Camelbak. 
#CamelbakArgentina #Camelbak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51.29350-15/253260858_1231159047365149_66558145072216477_n.jpg?_nc_cat=109&amp;ccb=1-5&amp;_nc_sid=8ae9d6&amp;_nc_ohc=9bBYDyAIZm4AX8CUt6S&amp;_nc_ht=scontent-ort2-1.cdninstagram.com&amp;edm=AL-3X8kEAAAA&amp;oh=e9d9cd4253642d5f8e40de204038946c&amp;oe=61ACAE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299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E0E280-6DF7-43B4-BBE1-549B2DCA80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9054645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669</Words>
  <Application>Microsoft Office PowerPoint</Application>
  <PresentationFormat>On-screen Show (4:3)</PresentationFormat>
  <Paragraphs>171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Reporte Instagram</vt:lpstr>
      <vt:lpstr>Instagram Key Metrics Table | CamelBak</vt:lpstr>
      <vt:lpstr>Instagram Key Metrics Radar | CamelBak</vt:lpstr>
      <vt:lpstr>Instagram Followers Total | CamelBak</vt:lpstr>
      <vt:lpstr>Instagram Followers Change | CamelBak</vt:lpstr>
      <vt:lpstr>Instagram Followers Change Per Weekday | CamelBak</vt:lpstr>
      <vt:lpstr>Instagram Posts By Weekday | CamelBak</vt:lpstr>
      <vt:lpstr>Instagram Interaction Rate By Weekday | CamelBak</vt:lpstr>
      <vt:lpstr>Instagram Posts By Hour | CamelBak</vt:lpstr>
      <vt:lpstr>Instagram Interaction Rate By Hour | CamelBak</vt:lpstr>
      <vt:lpstr>Instagram Post Type Distribution Per Profile | CamelBak</vt:lpstr>
      <vt:lpstr>Instagram Interactions by Post Type | CamelBak</vt:lpstr>
      <vt:lpstr>Instagram Interaction Rate By Post Type | CamelBak</vt:lpstr>
      <vt:lpstr>Instagram Interactions Distribution | CamelBak</vt:lpstr>
      <vt:lpstr>Instagram Hashtag Detection | CamelBak</vt:lpstr>
      <vt:lpstr>Instagram Posts Table | CamelBak - 1 of 4</vt:lpstr>
      <vt:lpstr>Instagram Posts Table | CamelBak - 2 of 4</vt:lpstr>
      <vt:lpstr>Instagram Posts Table | CamelBak - 3 of 4</vt:lpstr>
      <vt:lpstr>Instagram Posts Table | CamelBak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2021-12-01T11:33:25Z</dcterms:created>
  <dcterms:modified xsi:type="dcterms:W3CDTF">2021-12-01T11:34:02Z</dcterms:modified>
</cp:coreProperties>
</file>