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1" r:id="rId16"/>
    <p:sldId id="272"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Lst>
  <p:sldSz cx="9144000" cy="6858000" type="screen4x3"/>
  <p:notesSz cx="6858000" cy="9144000"/>
  <p:embeddedFontLst>
    <p:embeddedFont>
      <p:font typeface="Calibri" panose="020F0502020204030204" pitchFamily="34" charset="0"/>
      <p:regular r:id="rId43"/>
      <p:bold r:id="rId44"/>
      <p:italic r:id="rId45"/>
      <p:boldItalic r:id="rId4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openxmlformats.org/officeDocument/2006/relationships/viewProps" Target="view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specialized_arg</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94.951300000000003</c:v>
                </c:pt>
                <c:pt idx="1">
                  <c:v>40.909100000000002</c:v>
                </c:pt>
                <c:pt idx="2">
                  <c:v>60</c:v>
                </c:pt>
                <c:pt idx="3">
                  <c:v>0</c:v>
                </c:pt>
                <c:pt idx="4">
                  <c:v>50</c:v>
                </c:pt>
                <c:pt idx="5">
                  <c:v>48.2059</c:v>
                </c:pt>
                <c:pt idx="6">
                  <c:v>22.475100000000001</c:v>
                </c:pt>
                <c:pt idx="7">
                  <c:v>40.162199999999999</c:v>
                </c:pt>
              </c:numCache>
            </c:numRef>
          </c:val>
          <c:extLst>
            <c:ext xmlns:c16="http://schemas.microsoft.com/office/drawing/2014/chart" uri="{C3380CC4-5D6E-409C-BE32-E72D297353CC}">
              <c16:uniqueId val="{00000000-10B3-469E-8379-50D6C6972742}"/>
            </c:ext>
          </c:extLst>
        </c:ser>
        <c:ser>
          <c:idx val="1"/>
          <c:order val="1"/>
          <c:tx>
            <c:strRef>
              <c:f>Sheet1!$C$1</c:f>
              <c:strCache>
                <c:ptCount val="1"/>
                <c:pt idx="0">
                  <c:v>meridabikes_ar</c:v>
                </c:pt>
              </c:strCache>
            </c:strRef>
          </c:tx>
          <c:spPr>
            <a:ln w="28575" cap="rnd">
              <a:solidFill>
                <a:schemeClr val="accent2"/>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Sheet1!$C$2:$C$9</c:f>
              <c:numCache>
                <c:formatCode>General</c:formatCode>
                <c:ptCount val="8"/>
                <c:pt idx="0">
                  <c:v>13.329800000000001</c:v>
                </c:pt>
                <c:pt idx="1">
                  <c:v>0</c:v>
                </c:pt>
                <c:pt idx="2">
                  <c:v>0</c:v>
                </c:pt>
                <c:pt idx="3">
                  <c:v>0</c:v>
                </c:pt>
                <c:pt idx="4">
                  <c:v>0</c:v>
                </c:pt>
                <c:pt idx="5">
                  <c:v>0</c:v>
                </c:pt>
                <c:pt idx="6">
                  <c:v>0</c:v>
                </c:pt>
                <c:pt idx="7">
                  <c:v>100</c:v>
                </c:pt>
              </c:numCache>
            </c:numRef>
          </c:val>
          <c:extLst>
            <c:ext xmlns:c16="http://schemas.microsoft.com/office/drawing/2014/chart" uri="{C3380CC4-5D6E-409C-BE32-E72D297353CC}">
              <c16:uniqueId val="{00000001-10B3-469E-8379-50D6C6972742}"/>
            </c:ext>
          </c:extLst>
        </c:ser>
        <c:ser>
          <c:idx val="2"/>
          <c:order val="2"/>
          <c:tx>
            <c:strRef>
              <c:f>Sheet1!$D$1</c:f>
              <c:strCache>
                <c:ptCount val="1"/>
                <c:pt idx="0">
                  <c:v>giantargentina</c:v>
                </c:pt>
              </c:strCache>
            </c:strRef>
          </c:tx>
          <c:spPr>
            <a:ln w="28575" cap="rnd">
              <a:solidFill>
                <a:schemeClr val="accent3"/>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Sheet1!$D$2:$D$9</c:f>
              <c:numCache>
                <c:formatCode>General</c:formatCode>
                <c:ptCount val="8"/>
                <c:pt idx="0">
                  <c:v>41.189399999999999</c:v>
                </c:pt>
                <c:pt idx="1">
                  <c:v>22.7273</c:v>
                </c:pt>
                <c:pt idx="2">
                  <c:v>20</c:v>
                </c:pt>
                <c:pt idx="3">
                  <c:v>66.666700000000006</c:v>
                </c:pt>
                <c:pt idx="4">
                  <c:v>30</c:v>
                </c:pt>
                <c:pt idx="5">
                  <c:v>3.1772</c:v>
                </c:pt>
                <c:pt idx="6">
                  <c:v>8.2756000000000007</c:v>
                </c:pt>
                <c:pt idx="7">
                  <c:v>35.041699999999999</c:v>
                </c:pt>
              </c:numCache>
            </c:numRef>
          </c:val>
          <c:extLst>
            <c:ext xmlns:c16="http://schemas.microsoft.com/office/drawing/2014/chart" uri="{C3380CC4-5D6E-409C-BE32-E72D297353CC}">
              <c16:uniqueId val="{00000002-10B3-469E-8379-50D6C6972742}"/>
            </c:ext>
          </c:extLst>
        </c:ser>
        <c:ser>
          <c:idx val="3"/>
          <c:order val="3"/>
          <c:tx>
            <c:strRef>
              <c:f>Sheet1!$E$1</c:f>
              <c:strCache>
                <c:ptCount val="1"/>
                <c:pt idx="0">
                  <c:v>cervelo_argentina</c:v>
                </c:pt>
              </c:strCache>
            </c:strRef>
          </c:tx>
          <c:spPr>
            <a:ln w="28575" cap="rnd">
              <a:solidFill>
                <a:schemeClr val="accent4"/>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Sheet1!$E$2:$E$9</c:f>
              <c:numCache>
                <c:formatCode>General</c:formatCode>
                <c:ptCount val="8"/>
                <c:pt idx="0">
                  <c:v>8.0350999999999999</c:v>
                </c:pt>
                <c:pt idx="1">
                  <c:v>9.0908999999999995</c:v>
                </c:pt>
                <c:pt idx="2">
                  <c:v>0</c:v>
                </c:pt>
                <c:pt idx="3">
                  <c:v>0</c:v>
                </c:pt>
                <c:pt idx="4">
                  <c:v>6.6666999999999996</c:v>
                </c:pt>
                <c:pt idx="5">
                  <c:v>2.1153</c:v>
                </c:pt>
                <c:pt idx="6">
                  <c:v>100</c:v>
                </c:pt>
                <c:pt idx="7">
                  <c:v>65.937200000000004</c:v>
                </c:pt>
              </c:numCache>
            </c:numRef>
          </c:val>
          <c:extLst>
            <c:ext xmlns:c16="http://schemas.microsoft.com/office/drawing/2014/chart" uri="{C3380CC4-5D6E-409C-BE32-E72D297353CC}">
              <c16:uniqueId val="{00000003-10B3-469E-8379-50D6C6972742}"/>
            </c:ext>
          </c:extLst>
        </c:ser>
        <c:ser>
          <c:idx val="4"/>
          <c:order val="4"/>
          <c:tx>
            <c:strRef>
              <c:f>Sheet1!$F$1</c:f>
              <c:strCache>
                <c:ptCount val="1"/>
                <c:pt idx="0">
                  <c:v>orbea.argentina</c:v>
                </c:pt>
              </c:strCache>
            </c:strRef>
          </c:tx>
          <c:spPr>
            <a:ln w="28575" cap="rnd">
              <a:solidFill>
                <a:schemeClr val="accent5"/>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Sheet1!$F$2:$F$9</c:f>
              <c:numCache>
                <c:formatCode>General</c:formatCode>
                <c:ptCount val="8"/>
                <c:pt idx="0">
                  <c:v>40.526299999999999</c:v>
                </c:pt>
                <c:pt idx="1">
                  <c:v>0</c:v>
                </c:pt>
                <c:pt idx="2">
                  <c:v>0</c:v>
                </c:pt>
                <c:pt idx="3">
                  <c:v>0</c:v>
                </c:pt>
                <c:pt idx="4">
                  <c:v>0</c:v>
                </c:pt>
                <c:pt idx="5">
                  <c:v>0</c:v>
                </c:pt>
                <c:pt idx="6">
                  <c:v>0</c:v>
                </c:pt>
                <c:pt idx="7">
                  <c:v>-5.5147000000000004</c:v>
                </c:pt>
              </c:numCache>
            </c:numRef>
          </c:val>
          <c:extLst>
            <c:ext xmlns:c16="http://schemas.microsoft.com/office/drawing/2014/chart" uri="{C3380CC4-5D6E-409C-BE32-E72D297353CC}">
              <c16:uniqueId val="{00000004-10B3-469E-8379-50D6C6972742}"/>
            </c:ext>
          </c:extLst>
        </c:ser>
        <c:ser>
          <c:idx val="5"/>
          <c:order val="5"/>
          <c:tx>
            <c:strRef>
              <c:f>Sheet1!$G$1</c:f>
              <c:strCache>
                <c:ptCount val="1"/>
                <c:pt idx="0">
                  <c:v>cannondale.argentina</c:v>
                </c:pt>
              </c:strCache>
            </c:strRef>
          </c:tx>
          <c:spPr>
            <a:ln w="28575" cap="rnd">
              <a:solidFill>
                <a:schemeClr val="accent6"/>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Sheet1!$G$2:$G$9</c:f>
              <c:numCache>
                <c:formatCode>General</c:formatCode>
                <c:ptCount val="8"/>
                <c:pt idx="0">
                  <c:v>34.0764</c:v>
                </c:pt>
                <c:pt idx="1">
                  <c:v>40.909100000000002</c:v>
                </c:pt>
                <c:pt idx="2">
                  <c:v>60</c:v>
                </c:pt>
                <c:pt idx="3">
                  <c:v>100</c:v>
                </c:pt>
                <c:pt idx="4">
                  <c:v>60</c:v>
                </c:pt>
                <c:pt idx="5">
                  <c:v>33.501800000000003</c:v>
                </c:pt>
                <c:pt idx="6">
                  <c:v>28.209700000000002</c:v>
                </c:pt>
                <c:pt idx="7">
                  <c:v>46.340899999999998</c:v>
                </c:pt>
              </c:numCache>
            </c:numRef>
          </c:val>
          <c:extLst>
            <c:ext xmlns:c16="http://schemas.microsoft.com/office/drawing/2014/chart" uri="{C3380CC4-5D6E-409C-BE32-E72D297353CC}">
              <c16:uniqueId val="{00000005-10B3-469E-8379-50D6C6972742}"/>
            </c:ext>
          </c:extLst>
        </c:ser>
        <c:ser>
          <c:idx val="6"/>
          <c:order val="6"/>
          <c:tx>
            <c:strRef>
              <c:f>Sheet1!$H$1</c:f>
              <c:strCache>
                <c:ptCount val="1"/>
                <c:pt idx="0">
                  <c:v>trekbicycleargentina</c:v>
                </c:pt>
              </c:strCache>
            </c:strRef>
          </c:tx>
          <c:spPr>
            <a:ln w="28575" cap="rnd">
              <a:solidFill>
                <a:schemeClr val="accent1">
                  <a:lumMod val="60000"/>
                </a:schemeClr>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Sheet1!$H$2:$H$9</c:f>
              <c:numCache>
                <c:formatCode>General</c:formatCode>
                <c:ptCount val="8"/>
                <c:pt idx="0">
                  <c:v>100</c:v>
                </c:pt>
                <c:pt idx="1">
                  <c:v>36.363599999999998</c:v>
                </c:pt>
                <c:pt idx="2">
                  <c:v>100</c:v>
                </c:pt>
                <c:pt idx="3">
                  <c:v>33.333300000000001</c:v>
                </c:pt>
                <c:pt idx="4">
                  <c:v>63.333300000000001</c:v>
                </c:pt>
                <c:pt idx="5">
                  <c:v>100</c:v>
                </c:pt>
                <c:pt idx="6">
                  <c:v>36.204099999999997</c:v>
                </c:pt>
                <c:pt idx="7">
                  <c:v>26.669799999999999</c:v>
                </c:pt>
              </c:numCache>
            </c:numRef>
          </c:val>
          <c:extLst>
            <c:ext xmlns:c16="http://schemas.microsoft.com/office/drawing/2014/chart" uri="{C3380CC4-5D6E-409C-BE32-E72D297353CC}">
              <c16:uniqueId val="{00000006-10B3-469E-8379-50D6C6972742}"/>
            </c:ext>
          </c:extLst>
        </c:ser>
        <c:ser>
          <c:idx val="7"/>
          <c:order val="7"/>
          <c:tx>
            <c:strRef>
              <c:f>Sheet1!$I$1</c:f>
              <c:strCache>
                <c:ptCount val="1"/>
                <c:pt idx="0">
                  <c:v>scottsportsargentina</c:v>
                </c:pt>
              </c:strCache>
            </c:strRef>
          </c:tx>
          <c:spPr>
            <a:ln w="28575" cap="rnd">
              <a:solidFill>
                <a:schemeClr val="accent2">
                  <a:lumMod val="60000"/>
                </a:schemeClr>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Sheet1!$I$2:$I$9</c:f>
              <c:numCache>
                <c:formatCode>General</c:formatCode>
                <c:ptCount val="8"/>
                <c:pt idx="0">
                  <c:v>73.958699999999993</c:v>
                </c:pt>
                <c:pt idx="1">
                  <c:v>100</c:v>
                </c:pt>
                <c:pt idx="2">
                  <c:v>70</c:v>
                </c:pt>
                <c:pt idx="3">
                  <c:v>33.333300000000001</c:v>
                </c:pt>
                <c:pt idx="4">
                  <c:v>100</c:v>
                </c:pt>
                <c:pt idx="5">
                  <c:v>70.814400000000006</c:v>
                </c:pt>
                <c:pt idx="6">
                  <c:v>12.7532</c:v>
                </c:pt>
                <c:pt idx="7">
                  <c:v>37.333799999999997</c:v>
                </c:pt>
              </c:numCache>
            </c:numRef>
          </c:val>
          <c:extLst>
            <c:ext xmlns:c16="http://schemas.microsoft.com/office/drawing/2014/chart" uri="{C3380CC4-5D6E-409C-BE32-E72D297353CC}">
              <c16:uniqueId val="{00000007-10B3-469E-8379-50D6C6972742}"/>
            </c:ext>
          </c:extLst>
        </c:ser>
        <c:dLbls>
          <c:showLegendKey val="0"/>
          <c:showVal val="0"/>
          <c:showCatName val="0"/>
          <c:showSerName val="0"/>
          <c:showPercent val="0"/>
          <c:showBubbleSize val="0"/>
        </c:dLbls>
        <c:axId val="405388072"/>
        <c:axId val="405384136"/>
      </c:radarChart>
      <c:catAx>
        <c:axId val="405388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384136"/>
        <c:crosses val="autoZero"/>
        <c:auto val="1"/>
        <c:lblAlgn val="ctr"/>
        <c:lblOffset val="100"/>
        <c:noMultiLvlLbl val="0"/>
      </c:catAx>
      <c:valAx>
        <c:axId val="405384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388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specialized_arg</c:v>
                </c:pt>
              </c:strCache>
            </c:strRef>
          </c:tx>
          <c:spPr>
            <a:ln w="28575" cap="rnd">
              <a:solidFill>
                <a:schemeClr val="accent1"/>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Sheet1!$B$2:$B$31</c:f>
              <c:numCache>
                <c:formatCode>General</c:formatCode>
                <c:ptCount val="30"/>
                <c:pt idx="0">
                  <c:v>43375</c:v>
                </c:pt>
                <c:pt idx="1">
                  <c:v>43386</c:v>
                </c:pt>
                <c:pt idx="2">
                  <c:v>43404</c:v>
                </c:pt>
                <c:pt idx="3">
                  <c:v>43416</c:v>
                </c:pt>
                <c:pt idx="4">
                  <c:v>43431</c:v>
                </c:pt>
                <c:pt idx="5">
                  <c:v>43450</c:v>
                </c:pt>
                <c:pt idx="6">
                  <c:v>43464</c:v>
                </c:pt>
                <c:pt idx="7">
                  <c:v>43488</c:v>
                </c:pt>
                <c:pt idx="8">
                  <c:v>43528</c:v>
                </c:pt>
                <c:pt idx="9">
                  <c:v>43560</c:v>
                </c:pt>
                <c:pt idx="10">
                  <c:v>43594</c:v>
                </c:pt>
                <c:pt idx="11">
                  <c:v>43610</c:v>
                </c:pt>
                <c:pt idx="12">
                  <c:v>43653</c:v>
                </c:pt>
                <c:pt idx="13">
                  <c:v>43695</c:v>
                </c:pt>
                <c:pt idx="14">
                  <c:v>43729</c:v>
                </c:pt>
                <c:pt idx="15">
                  <c:v>43751</c:v>
                </c:pt>
                <c:pt idx="16">
                  <c:v>43777</c:v>
                </c:pt>
                <c:pt idx="17">
                  <c:v>43793</c:v>
                </c:pt>
                <c:pt idx="18">
                  <c:v>43841</c:v>
                </c:pt>
                <c:pt idx="19">
                  <c:v>43936</c:v>
                </c:pt>
                <c:pt idx="20">
                  <c:v>43974</c:v>
                </c:pt>
                <c:pt idx="21">
                  <c:v>43999</c:v>
                </c:pt>
                <c:pt idx="22">
                  <c:v>44035</c:v>
                </c:pt>
                <c:pt idx="23">
                  <c:v>44099</c:v>
                </c:pt>
                <c:pt idx="24">
                  <c:v>44166</c:v>
                </c:pt>
                <c:pt idx="25">
                  <c:v>44211</c:v>
                </c:pt>
                <c:pt idx="26">
                  <c:v>44247</c:v>
                </c:pt>
                <c:pt idx="27">
                  <c:v>44286</c:v>
                </c:pt>
                <c:pt idx="28">
                  <c:v>44329</c:v>
                </c:pt>
                <c:pt idx="29">
                  <c:v>44385</c:v>
                </c:pt>
              </c:numCache>
            </c:numRef>
          </c:val>
          <c:smooth val="0"/>
          <c:extLst>
            <c:ext xmlns:c16="http://schemas.microsoft.com/office/drawing/2014/chart" uri="{C3380CC4-5D6E-409C-BE32-E72D297353CC}">
              <c16:uniqueId val="{00000000-DD6B-47E0-80C9-626C4B679917}"/>
            </c:ext>
          </c:extLst>
        </c:ser>
        <c:ser>
          <c:idx val="1"/>
          <c:order val="1"/>
          <c:tx>
            <c:strRef>
              <c:f>Sheet1!$C$1</c:f>
              <c:strCache>
                <c:ptCount val="1"/>
                <c:pt idx="0">
                  <c:v>meridabikes_ar</c:v>
                </c:pt>
              </c:strCache>
            </c:strRef>
          </c:tx>
          <c:spPr>
            <a:ln w="28575" cap="rnd">
              <a:solidFill>
                <a:schemeClr val="accent2"/>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Sheet1!$C$2:$C$31</c:f>
              <c:numCache>
                <c:formatCode>General</c:formatCode>
                <c:ptCount val="30"/>
                <c:pt idx="0">
                  <c:v>5896</c:v>
                </c:pt>
                <c:pt idx="1">
                  <c:v>5905</c:v>
                </c:pt>
                <c:pt idx="2">
                  <c:v>5912</c:v>
                </c:pt>
                <c:pt idx="3">
                  <c:v>5938</c:v>
                </c:pt>
                <c:pt idx="4">
                  <c:v>5950</c:v>
                </c:pt>
                <c:pt idx="5">
                  <c:v>5961</c:v>
                </c:pt>
                <c:pt idx="6">
                  <c:v>5972</c:v>
                </c:pt>
                <c:pt idx="7">
                  <c:v>5982</c:v>
                </c:pt>
                <c:pt idx="8">
                  <c:v>5994</c:v>
                </c:pt>
                <c:pt idx="9">
                  <c:v>6020</c:v>
                </c:pt>
                <c:pt idx="10">
                  <c:v>6036</c:v>
                </c:pt>
                <c:pt idx="11">
                  <c:v>6046</c:v>
                </c:pt>
                <c:pt idx="12">
                  <c:v>6056</c:v>
                </c:pt>
                <c:pt idx="13">
                  <c:v>6078</c:v>
                </c:pt>
                <c:pt idx="14">
                  <c:v>6091</c:v>
                </c:pt>
                <c:pt idx="15">
                  <c:v>6102</c:v>
                </c:pt>
                <c:pt idx="16">
                  <c:v>6118</c:v>
                </c:pt>
                <c:pt idx="17">
                  <c:v>6125</c:v>
                </c:pt>
                <c:pt idx="18">
                  <c:v>6130</c:v>
                </c:pt>
                <c:pt idx="19">
                  <c:v>6139</c:v>
                </c:pt>
                <c:pt idx="20">
                  <c:v>6145</c:v>
                </c:pt>
                <c:pt idx="21">
                  <c:v>6150</c:v>
                </c:pt>
                <c:pt idx="22">
                  <c:v>6163</c:v>
                </c:pt>
                <c:pt idx="23">
                  <c:v>6172</c:v>
                </c:pt>
                <c:pt idx="24">
                  <c:v>6187</c:v>
                </c:pt>
                <c:pt idx="25">
                  <c:v>6198</c:v>
                </c:pt>
                <c:pt idx="26">
                  <c:v>6205</c:v>
                </c:pt>
                <c:pt idx="27">
                  <c:v>6216</c:v>
                </c:pt>
                <c:pt idx="28">
                  <c:v>6219</c:v>
                </c:pt>
                <c:pt idx="29">
                  <c:v>6231</c:v>
                </c:pt>
              </c:numCache>
            </c:numRef>
          </c:val>
          <c:smooth val="0"/>
          <c:extLst>
            <c:ext xmlns:c16="http://schemas.microsoft.com/office/drawing/2014/chart" uri="{C3380CC4-5D6E-409C-BE32-E72D297353CC}">
              <c16:uniqueId val="{00000001-DD6B-47E0-80C9-626C4B679917}"/>
            </c:ext>
          </c:extLst>
        </c:ser>
        <c:ser>
          <c:idx val="2"/>
          <c:order val="2"/>
          <c:tx>
            <c:strRef>
              <c:f>Sheet1!$D$1</c:f>
              <c:strCache>
                <c:ptCount val="1"/>
                <c:pt idx="0">
                  <c:v>giantargentina</c:v>
                </c:pt>
              </c:strCache>
            </c:strRef>
          </c:tx>
          <c:spPr>
            <a:ln w="28575" cap="rnd">
              <a:solidFill>
                <a:schemeClr val="accent3"/>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Sheet1!$D$2:$D$31</c:f>
              <c:numCache>
                <c:formatCode>General</c:formatCode>
                <c:ptCount val="30"/>
                <c:pt idx="0">
                  <c:v>18866</c:v>
                </c:pt>
                <c:pt idx="1">
                  <c:v>18872</c:v>
                </c:pt>
                <c:pt idx="2">
                  <c:v>18873</c:v>
                </c:pt>
                <c:pt idx="3">
                  <c:v>18878</c:v>
                </c:pt>
                <c:pt idx="4">
                  <c:v>18885</c:v>
                </c:pt>
                <c:pt idx="5">
                  <c:v>18893</c:v>
                </c:pt>
                <c:pt idx="6">
                  <c:v>18905</c:v>
                </c:pt>
                <c:pt idx="7">
                  <c:v>18926</c:v>
                </c:pt>
                <c:pt idx="8">
                  <c:v>18938</c:v>
                </c:pt>
                <c:pt idx="9">
                  <c:v>18953</c:v>
                </c:pt>
                <c:pt idx="10">
                  <c:v>18983</c:v>
                </c:pt>
                <c:pt idx="11">
                  <c:v>18991</c:v>
                </c:pt>
                <c:pt idx="12">
                  <c:v>19005</c:v>
                </c:pt>
                <c:pt idx="13">
                  <c:v>19016</c:v>
                </c:pt>
                <c:pt idx="14">
                  <c:v>19025</c:v>
                </c:pt>
                <c:pt idx="15">
                  <c:v>19031</c:v>
                </c:pt>
                <c:pt idx="16">
                  <c:v>19068</c:v>
                </c:pt>
                <c:pt idx="17">
                  <c:v>19121</c:v>
                </c:pt>
                <c:pt idx="18">
                  <c:v>19145</c:v>
                </c:pt>
                <c:pt idx="19">
                  <c:v>19162</c:v>
                </c:pt>
                <c:pt idx="20">
                  <c:v>19167</c:v>
                </c:pt>
                <c:pt idx="21">
                  <c:v>19185</c:v>
                </c:pt>
                <c:pt idx="22">
                  <c:v>19190</c:v>
                </c:pt>
                <c:pt idx="23">
                  <c:v>19198</c:v>
                </c:pt>
                <c:pt idx="24">
                  <c:v>19213</c:v>
                </c:pt>
                <c:pt idx="25">
                  <c:v>19222</c:v>
                </c:pt>
                <c:pt idx="26">
                  <c:v>19235</c:v>
                </c:pt>
                <c:pt idx="27">
                  <c:v>19241</c:v>
                </c:pt>
                <c:pt idx="28">
                  <c:v>19248</c:v>
                </c:pt>
                <c:pt idx="29">
                  <c:v>19254</c:v>
                </c:pt>
              </c:numCache>
            </c:numRef>
          </c:val>
          <c:smooth val="0"/>
          <c:extLst>
            <c:ext xmlns:c16="http://schemas.microsoft.com/office/drawing/2014/chart" uri="{C3380CC4-5D6E-409C-BE32-E72D297353CC}">
              <c16:uniqueId val="{00000002-DD6B-47E0-80C9-626C4B679917}"/>
            </c:ext>
          </c:extLst>
        </c:ser>
        <c:ser>
          <c:idx val="3"/>
          <c:order val="3"/>
          <c:tx>
            <c:strRef>
              <c:f>Sheet1!$E$1</c:f>
              <c:strCache>
                <c:ptCount val="1"/>
                <c:pt idx="0">
                  <c:v>cervelo_argentina</c:v>
                </c:pt>
              </c:strCache>
            </c:strRef>
          </c:tx>
          <c:spPr>
            <a:ln w="28575" cap="rnd">
              <a:solidFill>
                <a:schemeClr val="accent4"/>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Sheet1!$E$2:$E$31</c:f>
              <c:numCache>
                <c:formatCode>General</c:formatCode>
                <c:ptCount val="30"/>
                <c:pt idx="0">
                  <c:v>3617</c:v>
                </c:pt>
                <c:pt idx="1">
                  <c:v>3620</c:v>
                </c:pt>
                <c:pt idx="2">
                  <c:v>3622</c:v>
                </c:pt>
                <c:pt idx="3">
                  <c:v>3625</c:v>
                </c:pt>
                <c:pt idx="4">
                  <c:v>3626</c:v>
                </c:pt>
                <c:pt idx="5">
                  <c:v>3628</c:v>
                </c:pt>
                <c:pt idx="6">
                  <c:v>3630</c:v>
                </c:pt>
                <c:pt idx="7">
                  <c:v>3633</c:v>
                </c:pt>
                <c:pt idx="8">
                  <c:v>3637</c:v>
                </c:pt>
                <c:pt idx="9">
                  <c:v>3640</c:v>
                </c:pt>
                <c:pt idx="10">
                  <c:v>3644</c:v>
                </c:pt>
                <c:pt idx="11">
                  <c:v>3650</c:v>
                </c:pt>
                <c:pt idx="12">
                  <c:v>3653</c:v>
                </c:pt>
                <c:pt idx="13">
                  <c:v>3658</c:v>
                </c:pt>
                <c:pt idx="14">
                  <c:v>3660</c:v>
                </c:pt>
                <c:pt idx="15">
                  <c:v>3663</c:v>
                </c:pt>
                <c:pt idx="16">
                  <c:v>3677</c:v>
                </c:pt>
                <c:pt idx="17">
                  <c:v>3685</c:v>
                </c:pt>
                <c:pt idx="18">
                  <c:v>3701</c:v>
                </c:pt>
                <c:pt idx="19">
                  <c:v>3710</c:v>
                </c:pt>
                <c:pt idx="20">
                  <c:v>3716</c:v>
                </c:pt>
                <c:pt idx="21">
                  <c:v>3722</c:v>
                </c:pt>
                <c:pt idx="22">
                  <c:v>3727</c:v>
                </c:pt>
                <c:pt idx="23">
                  <c:v>3731</c:v>
                </c:pt>
                <c:pt idx="24">
                  <c:v>3740</c:v>
                </c:pt>
                <c:pt idx="25">
                  <c:v>3743</c:v>
                </c:pt>
                <c:pt idx="26">
                  <c:v>3750</c:v>
                </c:pt>
                <c:pt idx="27">
                  <c:v>3754</c:v>
                </c:pt>
                <c:pt idx="28">
                  <c:v>3754</c:v>
                </c:pt>
                <c:pt idx="29">
                  <c:v>3756</c:v>
                </c:pt>
              </c:numCache>
            </c:numRef>
          </c:val>
          <c:smooth val="0"/>
          <c:extLst>
            <c:ext xmlns:c16="http://schemas.microsoft.com/office/drawing/2014/chart" uri="{C3380CC4-5D6E-409C-BE32-E72D297353CC}">
              <c16:uniqueId val="{00000003-DD6B-47E0-80C9-626C4B679917}"/>
            </c:ext>
          </c:extLst>
        </c:ser>
        <c:ser>
          <c:idx val="4"/>
          <c:order val="4"/>
          <c:tx>
            <c:strRef>
              <c:f>Sheet1!$F$1</c:f>
              <c:strCache>
                <c:ptCount val="1"/>
                <c:pt idx="0">
                  <c:v>orbea.argentina</c:v>
                </c:pt>
              </c:strCache>
            </c:strRef>
          </c:tx>
          <c:spPr>
            <a:ln w="28575" cap="rnd">
              <a:solidFill>
                <a:schemeClr val="accent5"/>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Sheet1!$F$2:$F$31</c:f>
              <c:numCache>
                <c:formatCode>General</c:formatCode>
                <c:ptCount val="30"/>
                <c:pt idx="0">
                  <c:v>19004</c:v>
                </c:pt>
                <c:pt idx="1">
                  <c:v>19003</c:v>
                </c:pt>
                <c:pt idx="2">
                  <c:v>18999</c:v>
                </c:pt>
                <c:pt idx="3">
                  <c:v>18995</c:v>
                </c:pt>
                <c:pt idx="4">
                  <c:v>18991</c:v>
                </c:pt>
                <c:pt idx="5">
                  <c:v>18986</c:v>
                </c:pt>
                <c:pt idx="6">
                  <c:v>18987</c:v>
                </c:pt>
                <c:pt idx="7">
                  <c:v>18978</c:v>
                </c:pt>
                <c:pt idx="8">
                  <c:v>18975</c:v>
                </c:pt>
                <c:pt idx="9">
                  <c:v>18975</c:v>
                </c:pt>
                <c:pt idx="10">
                  <c:v>18967</c:v>
                </c:pt>
                <c:pt idx="11">
                  <c:v>18964</c:v>
                </c:pt>
                <c:pt idx="12">
                  <c:v>18962</c:v>
                </c:pt>
                <c:pt idx="13">
                  <c:v>18962</c:v>
                </c:pt>
                <c:pt idx="14">
                  <c:v>18958</c:v>
                </c:pt>
                <c:pt idx="15">
                  <c:v>18958</c:v>
                </c:pt>
                <c:pt idx="16">
                  <c:v>18955</c:v>
                </c:pt>
                <c:pt idx="17">
                  <c:v>18954</c:v>
                </c:pt>
                <c:pt idx="18">
                  <c:v>18952</c:v>
                </c:pt>
                <c:pt idx="19">
                  <c:v>18953</c:v>
                </c:pt>
                <c:pt idx="20">
                  <c:v>18953</c:v>
                </c:pt>
                <c:pt idx="21">
                  <c:v>18953</c:v>
                </c:pt>
                <c:pt idx="22">
                  <c:v>18952</c:v>
                </c:pt>
                <c:pt idx="23">
                  <c:v>18953</c:v>
                </c:pt>
                <c:pt idx="24">
                  <c:v>18952</c:v>
                </c:pt>
                <c:pt idx="25">
                  <c:v>18954</c:v>
                </c:pt>
                <c:pt idx="26">
                  <c:v>18951</c:v>
                </c:pt>
                <c:pt idx="27">
                  <c:v>18950</c:v>
                </c:pt>
                <c:pt idx="28">
                  <c:v>18950</c:v>
                </c:pt>
                <c:pt idx="29">
                  <c:v>18944</c:v>
                </c:pt>
              </c:numCache>
            </c:numRef>
          </c:val>
          <c:smooth val="0"/>
          <c:extLst>
            <c:ext xmlns:c16="http://schemas.microsoft.com/office/drawing/2014/chart" uri="{C3380CC4-5D6E-409C-BE32-E72D297353CC}">
              <c16:uniqueId val="{00000004-DD6B-47E0-80C9-626C4B679917}"/>
            </c:ext>
          </c:extLst>
        </c:ser>
        <c:ser>
          <c:idx val="5"/>
          <c:order val="5"/>
          <c:tx>
            <c:strRef>
              <c:f>Sheet1!$G$1</c:f>
              <c:strCache>
                <c:ptCount val="1"/>
                <c:pt idx="0">
                  <c:v>cannondale.argentina</c:v>
                </c:pt>
              </c:strCache>
            </c:strRef>
          </c:tx>
          <c:spPr>
            <a:ln w="28575" cap="rnd">
              <a:solidFill>
                <a:schemeClr val="accent6"/>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Sheet1!$G$2:$G$31</c:f>
              <c:numCache>
                <c:formatCode>General</c:formatCode>
                <c:ptCount val="30"/>
                <c:pt idx="0">
                  <c:v>15505</c:v>
                </c:pt>
                <c:pt idx="1">
                  <c:v>15507</c:v>
                </c:pt>
                <c:pt idx="2">
                  <c:v>15514</c:v>
                </c:pt>
                <c:pt idx="3">
                  <c:v>15528</c:v>
                </c:pt>
                <c:pt idx="4">
                  <c:v>15535</c:v>
                </c:pt>
                <c:pt idx="5">
                  <c:v>15536</c:v>
                </c:pt>
                <c:pt idx="6">
                  <c:v>15549</c:v>
                </c:pt>
                <c:pt idx="7">
                  <c:v>15560</c:v>
                </c:pt>
                <c:pt idx="8">
                  <c:v>15574</c:v>
                </c:pt>
                <c:pt idx="9">
                  <c:v>15596</c:v>
                </c:pt>
                <c:pt idx="10">
                  <c:v>15624</c:v>
                </c:pt>
                <c:pt idx="11">
                  <c:v>15645</c:v>
                </c:pt>
                <c:pt idx="12">
                  <c:v>15676</c:v>
                </c:pt>
                <c:pt idx="13">
                  <c:v>15694</c:v>
                </c:pt>
                <c:pt idx="14">
                  <c:v>15711</c:v>
                </c:pt>
                <c:pt idx="15">
                  <c:v>15719</c:v>
                </c:pt>
                <c:pt idx="16">
                  <c:v>15742</c:v>
                </c:pt>
                <c:pt idx="17">
                  <c:v>15763</c:v>
                </c:pt>
                <c:pt idx="18">
                  <c:v>15783</c:v>
                </c:pt>
                <c:pt idx="19">
                  <c:v>15818</c:v>
                </c:pt>
                <c:pt idx="20">
                  <c:v>15836</c:v>
                </c:pt>
                <c:pt idx="21">
                  <c:v>15844</c:v>
                </c:pt>
                <c:pt idx="22">
                  <c:v>15851</c:v>
                </c:pt>
                <c:pt idx="23">
                  <c:v>15854</c:v>
                </c:pt>
                <c:pt idx="24">
                  <c:v>15855</c:v>
                </c:pt>
                <c:pt idx="25">
                  <c:v>15855</c:v>
                </c:pt>
                <c:pt idx="26">
                  <c:v>15854</c:v>
                </c:pt>
                <c:pt idx="27">
                  <c:v>15860</c:v>
                </c:pt>
                <c:pt idx="28">
                  <c:v>15883</c:v>
                </c:pt>
                <c:pt idx="29">
                  <c:v>15929</c:v>
                </c:pt>
              </c:numCache>
            </c:numRef>
          </c:val>
          <c:smooth val="0"/>
          <c:extLst>
            <c:ext xmlns:c16="http://schemas.microsoft.com/office/drawing/2014/chart" uri="{C3380CC4-5D6E-409C-BE32-E72D297353CC}">
              <c16:uniqueId val="{00000005-DD6B-47E0-80C9-626C4B679917}"/>
            </c:ext>
          </c:extLst>
        </c:ser>
        <c:ser>
          <c:idx val="6"/>
          <c:order val="6"/>
          <c:tx>
            <c:strRef>
              <c:f>Sheet1!$H$1</c:f>
              <c:strCache>
                <c:ptCount val="1"/>
                <c:pt idx="0">
                  <c:v>trekbicycleargentina</c:v>
                </c:pt>
              </c:strCache>
            </c:strRef>
          </c:tx>
          <c:spPr>
            <a:ln w="28575" cap="rnd">
              <a:solidFill>
                <a:schemeClr val="accent1">
                  <a:lumMod val="60000"/>
                </a:schemeClr>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Sheet1!$H$2:$H$31</c:f>
              <c:numCache>
                <c:formatCode>General</c:formatCode>
                <c:ptCount val="30"/>
                <c:pt idx="0">
                  <c:v>46024</c:v>
                </c:pt>
                <c:pt idx="1">
                  <c:v>46026</c:v>
                </c:pt>
                <c:pt idx="2">
                  <c:v>46109</c:v>
                </c:pt>
                <c:pt idx="3">
                  <c:v>46193</c:v>
                </c:pt>
                <c:pt idx="4">
                  <c:v>46230</c:v>
                </c:pt>
                <c:pt idx="5">
                  <c:v>46255</c:v>
                </c:pt>
                <c:pt idx="6">
                  <c:v>46311</c:v>
                </c:pt>
                <c:pt idx="7">
                  <c:v>46335</c:v>
                </c:pt>
                <c:pt idx="8">
                  <c:v>46361</c:v>
                </c:pt>
                <c:pt idx="9">
                  <c:v>46396</c:v>
                </c:pt>
                <c:pt idx="10">
                  <c:v>46433</c:v>
                </c:pt>
                <c:pt idx="11">
                  <c:v>46450</c:v>
                </c:pt>
                <c:pt idx="12">
                  <c:v>46467</c:v>
                </c:pt>
                <c:pt idx="13">
                  <c:v>46473</c:v>
                </c:pt>
                <c:pt idx="14">
                  <c:v>46492</c:v>
                </c:pt>
                <c:pt idx="15">
                  <c:v>46506</c:v>
                </c:pt>
                <c:pt idx="16">
                  <c:v>46523</c:v>
                </c:pt>
                <c:pt idx="17">
                  <c:v>46541</c:v>
                </c:pt>
                <c:pt idx="18">
                  <c:v>46559</c:v>
                </c:pt>
                <c:pt idx="19">
                  <c:v>46585</c:v>
                </c:pt>
                <c:pt idx="20">
                  <c:v>46621</c:v>
                </c:pt>
                <c:pt idx="21">
                  <c:v>46638</c:v>
                </c:pt>
                <c:pt idx="22">
                  <c:v>46659</c:v>
                </c:pt>
                <c:pt idx="23">
                  <c:v>46680</c:v>
                </c:pt>
                <c:pt idx="24">
                  <c:v>46697</c:v>
                </c:pt>
                <c:pt idx="25">
                  <c:v>46704</c:v>
                </c:pt>
                <c:pt idx="26">
                  <c:v>46709</c:v>
                </c:pt>
                <c:pt idx="27">
                  <c:v>46716</c:v>
                </c:pt>
                <c:pt idx="28">
                  <c:v>46724</c:v>
                </c:pt>
                <c:pt idx="29">
                  <c:v>46745</c:v>
                </c:pt>
              </c:numCache>
            </c:numRef>
          </c:val>
          <c:smooth val="0"/>
          <c:extLst>
            <c:ext xmlns:c16="http://schemas.microsoft.com/office/drawing/2014/chart" uri="{C3380CC4-5D6E-409C-BE32-E72D297353CC}">
              <c16:uniqueId val="{00000006-DD6B-47E0-80C9-626C4B679917}"/>
            </c:ext>
          </c:extLst>
        </c:ser>
        <c:ser>
          <c:idx val="7"/>
          <c:order val="7"/>
          <c:tx>
            <c:strRef>
              <c:f>Sheet1!$I$1</c:f>
              <c:strCache>
                <c:ptCount val="1"/>
                <c:pt idx="0">
                  <c:v>scottsportsargentina</c:v>
                </c:pt>
              </c:strCache>
            </c:strRef>
          </c:tx>
          <c:spPr>
            <a:ln w="28575" cap="rnd">
              <a:solidFill>
                <a:schemeClr val="accent2">
                  <a:lumMod val="60000"/>
                </a:schemeClr>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Sheet1!$I$2:$I$31</c:f>
              <c:numCache>
                <c:formatCode>General</c:formatCode>
                <c:ptCount val="30"/>
                <c:pt idx="0">
                  <c:v>33835</c:v>
                </c:pt>
                <c:pt idx="1">
                  <c:v>33866</c:v>
                </c:pt>
                <c:pt idx="2">
                  <c:v>33907</c:v>
                </c:pt>
                <c:pt idx="3">
                  <c:v>33949</c:v>
                </c:pt>
                <c:pt idx="4">
                  <c:v>33983</c:v>
                </c:pt>
                <c:pt idx="5">
                  <c:v>33999</c:v>
                </c:pt>
                <c:pt idx="6">
                  <c:v>34030</c:v>
                </c:pt>
                <c:pt idx="7">
                  <c:v>34054</c:v>
                </c:pt>
                <c:pt idx="8">
                  <c:v>34077</c:v>
                </c:pt>
                <c:pt idx="9">
                  <c:v>34107</c:v>
                </c:pt>
                <c:pt idx="10">
                  <c:v>34132</c:v>
                </c:pt>
                <c:pt idx="11">
                  <c:v>34164</c:v>
                </c:pt>
                <c:pt idx="12">
                  <c:v>34195</c:v>
                </c:pt>
                <c:pt idx="13">
                  <c:v>34236</c:v>
                </c:pt>
                <c:pt idx="14">
                  <c:v>34261</c:v>
                </c:pt>
                <c:pt idx="15">
                  <c:v>34292</c:v>
                </c:pt>
                <c:pt idx="16">
                  <c:v>34315</c:v>
                </c:pt>
                <c:pt idx="17">
                  <c:v>34333</c:v>
                </c:pt>
                <c:pt idx="18">
                  <c:v>34363</c:v>
                </c:pt>
                <c:pt idx="19">
                  <c:v>34416</c:v>
                </c:pt>
                <c:pt idx="20">
                  <c:v>34466</c:v>
                </c:pt>
                <c:pt idx="21">
                  <c:v>34504</c:v>
                </c:pt>
                <c:pt idx="22">
                  <c:v>34538</c:v>
                </c:pt>
                <c:pt idx="23">
                  <c:v>34560</c:v>
                </c:pt>
                <c:pt idx="24">
                  <c:v>34590</c:v>
                </c:pt>
                <c:pt idx="25">
                  <c:v>34590</c:v>
                </c:pt>
                <c:pt idx="26">
                  <c:v>34588</c:v>
                </c:pt>
                <c:pt idx="27">
                  <c:v>34583</c:v>
                </c:pt>
                <c:pt idx="28">
                  <c:v>34577</c:v>
                </c:pt>
                <c:pt idx="29">
                  <c:v>34572</c:v>
                </c:pt>
              </c:numCache>
            </c:numRef>
          </c:val>
          <c:smooth val="0"/>
          <c:extLst>
            <c:ext xmlns:c16="http://schemas.microsoft.com/office/drawing/2014/chart" uri="{C3380CC4-5D6E-409C-BE32-E72D297353CC}">
              <c16:uniqueId val="{00000007-DD6B-47E0-80C9-626C4B679917}"/>
            </c:ext>
          </c:extLst>
        </c:ser>
        <c:dLbls>
          <c:showLegendKey val="0"/>
          <c:showVal val="0"/>
          <c:showCatName val="0"/>
          <c:showSerName val="0"/>
          <c:showPercent val="0"/>
          <c:showBubbleSize val="0"/>
        </c:dLbls>
        <c:smooth val="0"/>
        <c:axId val="386244664"/>
        <c:axId val="386246960"/>
      </c:lineChart>
      <c:dateAx>
        <c:axId val="3862446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246960"/>
        <c:crosses val="autoZero"/>
        <c:auto val="1"/>
        <c:lblOffset val="100"/>
        <c:baseTimeUnit val="days"/>
      </c:dateAx>
      <c:valAx>
        <c:axId val="386246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244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specialized_arg</c:v>
                </c:pt>
              </c:strCache>
            </c:strRef>
          </c:tx>
          <c:spPr>
            <a:ln w="28575" cap="rnd">
              <a:solidFill>
                <a:schemeClr val="accent1"/>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Sheet1!$B$2:$B$31</c:f>
              <c:numCache>
                <c:formatCode>General</c:formatCode>
                <c:ptCount val="30"/>
                <c:pt idx="0">
                  <c:v>20</c:v>
                </c:pt>
                <c:pt idx="1">
                  <c:v>11</c:v>
                </c:pt>
                <c:pt idx="2">
                  <c:v>18</c:v>
                </c:pt>
                <c:pt idx="3">
                  <c:v>12</c:v>
                </c:pt>
                <c:pt idx="4">
                  <c:v>15</c:v>
                </c:pt>
                <c:pt idx="5">
                  <c:v>19</c:v>
                </c:pt>
                <c:pt idx="6">
                  <c:v>14</c:v>
                </c:pt>
                <c:pt idx="7">
                  <c:v>24</c:v>
                </c:pt>
                <c:pt idx="8">
                  <c:v>40</c:v>
                </c:pt>
                <c:pt idx="9">
                  <c:v>32</c:v>
                </c:pt>
                <c:pt idx="10">
                  <c:v>34</c:v>
                </c:pt>
                <c:pt idx="11">
                  <c:v>16</c:v>
                </c:pt>
                <c:pt idx="12">
                  <c:v>43</c:v>
                </c:pt>
                <c:pt idx="13">
                  <c:v>42</c:v>
                </c:pt>
                <c:pt idx="14">
                  <c:v>34</c:v>
                </c:pt>
                <c:pt idx="15">
                  <c:v>22</c:v>
                </c:pt>
                <c:pt idx="16">
                  <c:v>26</c:v>
                </c:pt>
                <c:pt idx="17">
                  <c:v>16</c:v>
                </c:pt>
                <c:pt idx="18">
                  <c:v>48</c:v>
                </c:pt>
                <c:pt idx="19">
                  <c:v>95</c:v>
                </c:pt>
                <c:pt idx="20">
                  <c:v>38</c:v>
                </c:pt>
                <c:pt idx="21">
                  <c:v>25</c:v>
                </c:pt>
                <c:pt idx="22">
                  <c:v>36</c:v>
                </c:pt>
                <c:pt idx="23">
                  <c:v>64</c:v>
                </c:pt>
                <c:pt idx="24">
                  <c:v>67</c:v>
                </c:pt>
                <c:pt idx="25">
                  <c:v>45</c:v>
                </c:pt>
                <c:pt idx="26">
                  <c:v>36</c:v>
                </c:pt>
                <c:pt idx="27">
                  <c:v>39</c:v>
                </c:pt>
                <c:pt idx="28">
                  <c:v>43</c:v>
                </c:pt>
                <c:pt idx="29">
                  <c:v>56</c:v>
                </c:pt>
              </c:numCache>
            </c:numRef>
          </c:val>
          <c:smooth val="0"/>
          <c:extLst>
            <c:ext xmlns:c16="http://schemas.microsoft.com/office/drawing/2014/chart" uri="{C3380CC4-5D6E-409C-BE32-E72D297353CC}">
              <c16:uniqueId val="{00000000-87E7-4204-A089-F0E00A3A1847}"/>
            </c:ext>
          </c:extLst>
        </c:ser>
        <c:ser>
          <c:idx val="1"/>
          <c:order val="1"/>
          <c:tx>
            <c:strRef>
              <c:f>Sheet1!$C$1</c:f>
              <c:strCache>
                <c:ptCount val="1"/>
                <c:pt idx="0">
                  <c:v>meridabikes_ar</c:v>
                </c:pt>
              </c:strCache>
            </c:strRef>
          </c:tx>
          <c:spPr>
            <a:ln w="28575" cap="rnd">
              <a:solidFill>
                <a:schemeClr val="accent2"/>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Sheet1!$C$2:$C$31</c:f>
              <c:numCache>
                <c:formatCode>General</c:formatCode>
                <c:ptCount val="30"/>
                <c:pt idx="0">
                  <c:v>13</c:v>
                </c:pt>
                <c:pt idx="1">
                  <c:v>9</c:v>
                </c:pt>
                <c:pt idx="2">
                  <c:v>7</c:v>
                </c:pt>
                <c:pt idx="3">
                  <c:v>26</c:v>
                </c:pt>
                <c:pt idx="4">
                  <c:v>12</c:v>
                </c:pt>
                <c:pt idx="5">
                  <c:v>11</c:v>
                </c:pt>
                <c:pt idx="6">
                  <c:v>11</c:v>
                </c:pt>
                <c:pt idx="7">
                  <c:v>10</c:v>
                </c:pt>
                <c:pt idx="8">
                  <c:v>12</c:v>
                </c:pt>
                <c:pt idx="9">
                  <c:v>26</c:v>
                </c:pt>
                <c:pt idx="10">
                  <c:v>16</c:v>
                </c:pt>
                <c:pt idx="11">
                  <c:v>10</c:v>
                </c:pt>
                <c:pt idx="12">
                  <c:v>10</c:v>
                </c:pt>
                <c:pt idx="13">
                  <c:v>22</c:v>
                </c:pt>
                <c:pt idx="14">
                  <c:v>13</c:v>
                </c:pt>
                <c:pt idx="15">
                  <c:v>11</c:v>
                </c:pt>
                <c:pt idx="16">
                  <c:v>16</c:v>
                </c:pt>
                <c:pt idx="17">
                  <c:v>7</c:v>
                </c:pt>
                <c:pt idx="18">
                  <c:v>5</c:v>
                </c:pt>
                <c:pt idx="19">
                  <c:v>9</c:v>
                </c:pt>
                <c:pt idx="20">
                  <c:v>6</c:v>
                </c:pt>
                <c:pt idx="21">
                  <c:v>5</c:v>
                </c:pt>
                <c:pt idx="22">
                  <c:v>13</c:v>
                </c:pt>
                <c:pt idx="23">
                  <c:v>9</c:v>
                </c:pt>
                <c:pt idx="24">
                  <c:v>15</c:v>
                </c:pt>
                <c:pt idx="25">
                  <c:v>11</c:v>
                </c:pt>
                <c:pt idx="26">
                  <c:v>7</c:v>
                </c:pt>
                <c:pt idx="27">
                  <c:v>11</c:v>
                </c:pt>
                <c:pt idx="28">
                  <c:v>3</c:v>
                </c:pt>
                <c:pt idx="29">
                  <c:v>12</c:v>
                </c:pt>
              </c:numCache>
            </c:numRef>
          </c:val>
          <c:smooth val="0"/>
          <c:extLst>
            <c:ext xmlns:c16="http://schemas.microsoft.com/office/drawing/2014/chart" uri="{C3380CC4-5D6E-409C-BE32-E72D297353CC}">
              <c16:uniqueId val="{00000001-87E7-4204-A089-F0E00A3A1847}"/>
            </c:ext>
          </c:extLst>
        </c:ser>
        <c:ser>
          <c:idx val="2"/>
          <c:order val="2"/>
          <c:tx>
            <c:strRef>
              <c:f>Sheet1!$D$1</c:f>
              <c:strCache>
                <c:ptCount val="1"/>
                <c:pt idx="0">
                  <c:v>giantargentina</c:v>
                </c:pt>
              </c:strCache>
            </c:strRef>
          </c:tx>
          <c:spPr>
            <a:ln w="28575" cap="rnd">
              <a:solidFill>
                <a:schemeClr val="accent3"/>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Sheet1!$D$2:$D$31</c:f>
              <c:numCache>
                <c:formatCode>General</c:formatCode>
                <c:ptCount val="30"/>
                <c:pt idx="0">
                  <c:v>3</c:v>
                </c:pt>
                <c:pt idx="1">
                  <c:v>6</c:v>
                </c:pt>
                <c:pt idx="2">
                  <c:v>1</c:v>
                </c:pt>
                <c:pt idx="3">
                  <c:v>5</c:v>
                </c:pt>
                <c:pt idx="4">
                  <c:v>7</c:v>
                </c:pt>
                <c:pt idx="5">
                  <c:v>8</c:v>
                </c:pt>
                <c:pt idx="6">
                  <c:v>12</c:v>
                </c:pt>
                <c:pt idx="7">
                  <c:v>21</c:v>
                </c:pt>
                <c:pt idx="8">
                  <c:v>12</c:v>
                </c:pt>
                <c:pt idx="9">
                  <c:v>15</c:v>
                </c:pt>
                <c:pt idx="10">
                  <c:v>30</c:v>
                </c:pt>
                <c:pt idx="11">
                  <c:v>8</c:v>
                </c:pt>
                <c:pt idx="12">
                  <c:v>14</c:v>
                </c:pt>
                <c:pt idx="13">
                  <c:v>11</c:v>
                </c:pt>
                <c:pt idx="14">
                  <c:v>9</c:v>
                </c:pt>
                <c:pt idx="15">
                  <c:v>6</c:v>
                </c:pt>
                <c:pt idx="16">
                  <c:v>37</c:v>
                </c:pt>
                <c:pt idx="17">
                  <c:v>53</c:v>
                </c:pt>
                <c:pt idx="18">
                  <c:v>24</c:v>
                </c:pt>
                <c:pt idx="19">
                  <c:v>17</c:v>
                </c:pt>
                <c:pt idx="20">
                  <c:v>5</c:v>
                </c:pt>
                <c:pt idx="21">
                  <c:v>18</c:v>
                </c:pt>
                <c:pt idx="22">
                  <c:v>5</c:v>
                </c:pt>
                <c:pt idx="23">
                  <c:v>8</c:v>
                </c:pt>
                <c:pt idx="24">
                  <c:v>15</c:v>
                </c:pt>
                <c:pt idx="25">
                  <c:v>9</c:v>
                </c:pt>
                <c:pt idx="26">
                  <c:v>13</c:v>
                </c:pt>
                <c:pt idx="27">
                  <c:v>6</c:v>
                </c:pt>
                <c:pt idx="28">
                  <c:v>7</c:v>
                </c:pt>
                <c:pt idx="29">
                  <c:v>6</c:v>
                </c:pt>
              </c:numCache>
            </c:numRef>
          </c:val>
          <c:smooth val="0"/>
          <c:extLst>
            <c:ext xmlns:c16="http://schemas.microsoft.com/office/drawing/2014/chart" uri="{C3380CC4-5D6E-409C-BE32-E72D297353CC}">
              <c16:uniqueId val="{00000002-87E7-4204-A089-F0E00A3A1847}"/>
            </c:ext>
          </c:extLst>
        </c:ser>
        <c:ser>
          <c:idx val="3"/>
          <c:order val="3"/>
          <c:tx>
            <c:strRef>
              <c:f>Sheet1!$E$1</c:f>
              <c:strCache>
                <c:ptCount val="1"/>
                <c:pt idx="0">
                  <c:v>cervelo_argentina</c:v>
                </c:pt>
              </c:strCache>
            </c:strRef>
          </c:tx>
          <c:spPr>
            <a:ln w="28575" cap="rnd">
              <a:solidFill>
                <a:schemeClr val="accent4"/>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Sheet1!$E$2:$E$31</c:f>
              <c:numCache>
                <c:formatCode>General</c:formatCode>
                <c:ptCount val="30"/>
                <c:pt idx="0">
                  <c:v>2</c:v>
                </c:pt>
                <c:pt idx="1">
                  <c:v>3</c:v>
                </c:pt>
                <c:pt idx="2">
                  <c:v>2</c:v>
                </c:pt>
                <c:pt idx="3">
                  <c:v>3</c:v>
                </c:pt>
                <c:pt idx="4">
                  <c:v>1</c:v>
                </c:pt>
                <c:pt idx="5">
                  <c:v>2</c:v>
                </c:pt>
                <c:pt idx="6">
                  <c:v>2</c:v>
                </c:pt>
                <c:pt idx="7">
                  <c:v>3</c:v>
                </c:pt>
                <c:pt idx="8">
                  <c:v>4</c:v>
                </c:pt>
                <c:pt idx="9">
                  <c:v>3</c:v>
                </c:pt>
                <c:pt idx="10">
                  <c:v>4</c:v>
                </c:pt>
                <c:pt idx="11">
                  <c:v>6</c:v>
                </c:pt>
                <c:pt idx="12">
                  <c:v>3</c:v>
                </c:pt>
                <c:pt idx="13">
                  <c:v>5</c:v>
                </c:pt>
                <c:pt idx="14">
                  <c:v>2</c:v>
                </c:pt>
                <c:pt idx="15">
                  <c:v>3</c:v>
                </c:pt>
                <c:pt idx="16">
                  <c:v>14</c:v>
                </c:pt>
                <c:pt idx="17">
                  <c:v>8</c:v>
                </c:pt>
                <c:pt idx="18">
                  <c:v>16</c:v>
                </c:pt>
                <c:pt idx="19">
                  <c:v>9</c:v>
                </c:pt>
                <c:pt idx="20">
                  <c:v>6</c:v>
                </c:pt>
                <c:pt idx="21">
                  <c:v>6</c:v>
                </c:pt>
                <c:pt idx="22">
                  <c:v>5</c:v>
                </c:pt>
                <c:pt idx="23">
                  <c:v>4</c:v>
                </c:pt>
                <c:pt idx="24">
                  <c:v>9</c:v>
                </c:pt>
                <c:pt idx="25">
                  <c:v>3</c:v>
                </c:pt>
                <c:pt idx="26">
                  <c:v>7</c:v>
                </c:pt>
                <c:pt idx="27">
                  <c:v>4</c:v>
                </c:pt>
                <c:pt idx="28">
                  <c:v>0</c:v>
                </c:pt>
                <c:pt idx="29">
                  <c:v>2</c:v>
                </c:pt>
              </c:numCache>
            </c:numRef>
          </c:val>
          <c:smooth val="0"/>
          <c:extLst>
            <c:ext xmlns:c16="http://schemas.microsoft.com/office/drawing/2014/chart" uri="{C3380CC4-5D6E-409C-BE32-E72D297353CC}">
              <c16:uniqueId val="{00000003-87E7-4204-A089-F0E00A3A1847}"/>
            </c:ext>
          </c:extLst>
        </c:ser>
        <c:ser>
          <c:idx val="4"/>
          <c:order val="4"/>
          <c:tx>
            <c:strRef>
              <c:f>Sheet1!$F$1</c:f>
              <c:strCache>
                <c:ptCount val="1"/>
                <c:pt idx="0">
                  <c:v>orbea.argentina</c:v>
                </c:pt>
              </c:strCache>
            </c:strRef>
          </c:tx>
          <c:spPr>
            <a:ln w="28575" cap="rnd">
              <a:solidFill>
                <a:schemeClr val="accent5"/>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Sheet1!$F$2:$F$31</c:f>
              <c:numCache>
                <c:formatCode>General</c:formatCode>
                <c:ptCount val="30"/>
                <c:pt idx="0">
                  <c:v>-2</c:v>
                </c:pt>
                <c:pt idx="1">
                  <c:v>-1</c:v>
                </c:pt>
                <c:pt idx="2">
                  <c:v>-4</c:v>
                </c:pt>
                <c:pt idx="3">
                  <c:v>-4</c:v>
                </c:pt>
                <c:pt idx="4">
                  <c:v>-4</c:v>
                </c:pt>
                <c:pt idx="5">
                  <c:v>-5</c:v>
                </c:pt>
                <c:pt idx="6">
                  <c:v>1</c:v>
                </c:pt>
                <c:pt idx="7">
                  <c:v>-9</c:v>
                </c:pt>
                <c:pt idx="8">
                  <c:v>-3</c:v>
                </c:pt>
                <c:pt idx="9">
                  <c:v>0</c:v>
                </c:pt>
                <c:pt idx="10">
                  <c:v>-8</c:v>
                </c:pt>
                <c:pt idx="11">
                  <c:v>-3</c:v>
                </c:pt>
                <c:pt idx="12">
                  <c:v>-2</c:v>
                </c:pt>
                <c:pt idx="13">
                  <c:v>0</c:v>
                </c:pt>
                <c:pt idx="14">
                  <c:v>-4</c:v>
                </c:pt>
                <c:pt idx="15">
                  <c:v>0</c:v>
                </c:pt>
                <c:pt idx="16">
                  <c:v>-3</c:v>
                </c:pt>
                <c:pt idx="17">
                  <c:v>-1</c:v>
                </c:pt>
                <c:pt idx="18">
                  <c:v>-2</c:v>
                </c:pt>
                <c:pt idx="19">
                  <c:v>1</c:v>
                </c:pt>
                <c:pt idx="20">
                  <c:v>0</c:v>
                </c:pt>
                <c:pt idx="21">
                  <c:v>0</c:v>
                </c:pt>
                <c:pt idx="22">
                  <c:v>-1</c:v>
                </c:pt>
                <c:pt idx="23">
                  <c:v>1</c:v>
                </c:pt>
                <c:pt idx="24">
                  <c:v>-1</c:v>
                </c:pt>
                <c:pt idx="25">
                  <c:v>2</c:v>
                </c:pt>
                <c:pt idx="26">
                  <c:v>-3</c:v>
                </c:pt>
                <c:pt idx="27">
                  <c:v>-1</c:v>
                </c:pt>
                <c:pt idx="28">
                  <c:v>0</c:v>
                </c:pt>
                <c:pt idx="29">
                  <c:v>-6</c:v>
                </c:pt>
              </c:numCache>
            </c:numRef>
          </c:val>
          <c:smooth val="0"/>
          <c:extLst>
            <c:ext xmlns:c16="http://schemas.microsoft.com/office/drawing/2014/chart" uri="{C3380CC4-5D6E-409C-BE32-E72D297353CC}">
              <c16:uniqueId val="{00000004-87E7-4204-A089-F0E00A3A1847}"/>
            </c:ext>
          </c:extLst>
        </c:ser>
        <c:ser>
          <c:idx val="5"/>
          <c:order val="5"/>
          <c:tx>
            <c:strRef>
              <c:f>Sheet1!$G$1</c:f>
              <c:strCache>
                <c:ptCount val="1"/>
                <c:pt idx="0">
                  <c:v>cannondale.argentina</c:v>
                </c:pt>
              </c:strCache>
            </c:strRef>
          </c:tx>
          <c:spPr>
            <a:ln w="28575" cap="rnd">
              <a:solidFill>
                <a:schemeClr val="accent6"/>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Sheet1!$G$2:$G$31</c:f>
              <c:numCache>
                <c:formatCode>General</c:formatCode>
                <c:ptCount val="30"/>
                <c:pt idx="0">
                  <c:v>1</c:v>
                </c:pt>
                <c:pt idx="1">
                  <c:v>2</c:v>
                </c:pt>
                <c:pt idx="2">
                  <c:v>7</c:v>
                </c:pt>
                <c:pt idx="3">
                  <c:v>14</c:v>
                </c:pt>
                <c:pt idx="4">
                  <c:v>7</c:v>
                </c:pt>
                <c:pt idx="5">
                  <c:v>1</c:v>
                </c:pt>
                <c:pt idx="6">
                  <c:v>13</c:v>
                </c:pt>
                <c:pt idx="7">
                  <c:v>11</c:v>
                </c:pt>
                <c:pt idx="8">
                  <c:v>14</c:v>
                </c:pt>
                <c:pt idx="9">
                  <c:v>22</c:v>
                </c:pt>
                <c:pt idx="10">
                  <c:v>28</c:v>
                </c:pt>
                <c:pt idx="11">
                  <c:v>21</c:v>
                </c:pt>
                <c:pt idx="12">
                  <c:v>31</c:v>
                </c:pt>
                <c:pt idx="13">
                  <c:v>18</c:v>
                </c:pt>
                <c:pt idx="14">
                  <c:v>17</c:v>
                </c:pt>
                <c:pt idx="15">
                  <c:v>8</c:v>
                </c:pt>
                <c:pt idx="16">
                  <c:v>23</c:v>
                </c:pt>
                <c:pt idx="17">
                  <c:v>21</c:v>
                </c:pt>
                <c:pt idx="18">
                  <c:v>20</c:v>
                </c:pt>
                <c:pt idx="19">
                  <c:v>35</c:v>
                </c:pt>
                <c:pt idx="20">
                  <c:v>18</c:v>
                </c:pt>
                <c:pt idx="21">
                  <c:v>8</c:v>
                </c:pt>
                <c:pt idx="22">
                  <c:v>7</c:v>
                </c:pt>
                <c:pt idx="23">
                  <c:v>3</c:v>
                </c:pt>
                <c:pt idx="24">
                  <c:v>1</c:v>
                </c:pt>
                <c:pt idx="25">
                  <c:v>0</c:v>
                </c:pt>
                <c:pt idx="26">
                  <c:v>-1</c:v>
                </c:pt>
                <c:pt idx="27">
                  <c:v>6</c:v>
                </c:pt>
                <c:pt idx="28">
                  <c:v>23</c:v>
                </c:pt>
                <c:pt idx="29">
                  <c:v>46</c:v>
                </c:pt>
              </c:numCache>
            </c:numRef>
          </c:val>
          <c:smooth val="0"/>
          <c:extLst>
            <c:ext xmlns:c16="http://schemas.microsoft.com/office/drawing/2014/chart" uri="{C3380CC4-5D6E-409C-BE32-E72D297353CC}">
              <c16:uniqueId val="{00000005-87E7-4204-A089-F0E00A3A1847}"/>
            </c:ext>
          </c:extLst>
        </c:ser>
        <c:ser>
          <c:idx val="6"/>
          <c:order val="6"/>
          <c:tx>
            <c:strRef>
              <c:f>Sheet1!$H$1</c:f>
              <c:strCache>
                <c:ptCount val="1"/>
                <c:pt idx="0">
                  <c:v>trekbicycleargentina</c:v>
                </c:pt>
              </c:strCache>
            </c:strRef>
          </c:tx>
          <c:spPr>
            <a:ln w="28575" cap="rnd">
              <a:solidFill>
                <a:schemeClr val="accent1">
                  <a:lumMod val="60000"/>
                </a:schemeClr>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Sheet1!$H$2:$H$31</c:f>
              <c:numCache>
                <c:formatCode>General</c:formatCode>
                <c:ptCount val="30"/>
                <c:pt idx="0">
                  <c:v>5</c:v>
                </c:pt>
                <c:pt idx="1">
                  <c:v>2</c:v>
                </c:pt>
                <c:pt idx="2">
                  <c:v>83</c:v>
                </c:pt>
                <c:pt idx="3">
                  <c:v>84</c:v>
                </c:pt>
                <c:pt idx="4">
                  <c:v>37</c:v>
                </c:pt>
                <c:pt idx="5">
                  <c:v>25</c:v>
                </c:pt>
                <c:pt idx="6">
                  <c:v>56</c:v>
                </c:pt>
                <c:pt idx="7">
                  <c:v>24</c:v>
                </c:pt>
                <c:pt idx="8">
                  <c:v>26</c:v>
                </c:pt>
                <c:pt idx="9">
                  <c:v>35</c:v>
                </c:pt>
                <c:pt idx="10">
                  <c:v>37</c:v>
                </c:pt>
                <c:pt idx="11">
                  <c:v>17</c:v>
                </c:pt>
                <c:pt idx="12">
                  <c:v>17</c:v>
                </c:pt>
                <c:pt idx="13">
                  <c:v>6</c:v>
                </c:pt>
                <c:pt idx="14">
                  <c:v>19</c:v>
                </c:pt>
                <c:pt idx="15">
                  <c:v>14</c:v>
                </c:pt>
                <c:pt idx="16">
                  <c:v>17</c:v>
                </c:pt>
                <c:pt idx="17">
                  <c:v>18</c:v>
                </c:pt>
                <c:pt idx="18">
                  <c:v>18</c:v>
                </c:pt>
                <c:pt idx="19">
                  <c:v>26</c:v>
                </c:pt>
                <c:pt idx="20">
                  <c:v>36</c:v>
                </c:pt>
                <c:pt idx="21">
                  <c:v>17</c:v>
                </c:pt>
                <c:pt idx="22">
                  <c:v>21</c:v>
                </c:pt>
                <c:pt idx="23">
                  <c:v>21</c:v>
                </c:pt>
                <c:pt idx="24">
                  <c:v>17</c:v>
                </c:pt>
                <c:pt idx="25">
                  <c:v>7</c:v>
                </c:pt>
                <c:pt idx="26">
                  <c:v>5</c:v>
                </c:pt>
                <c:pt idx="27">
                  <c:v>7</c:v>
                </c:pt>
                <c:pt idx="28">
                  <c:v>8</c:v>
                </c:pt>
                <c:pt idx="29">
                  <c:v>21</c:v>
                </c:pt>
              </c:numCache>
            </c:numRef>
          </c:val>
          <c:smooth val="0"/>
          <c:extLst>
            <c:ext xmlns:c16="http://schemas.microsoft.com/office/drawing/2014/chart" uri="{C3380CC4-5D6E-409C-BE32-E72D297353CC}">
              <c16:uniqueId val="{00000006-87E7-4204-A089-F0E00A3A1847}"/>
            </c:ext>
          </c:extLst>
        </c:ser>
        <c:ser>
          <c:idx val="7"/>
          <c:order val="7"/>
          <c:tx>
            <c:strRef>
              <c:f>Sheet1!$I$1</c:f>
              <c:strCache>
                <c:ptCount val="1"/>
                <c:pt idx="0">
                  <c:v>scottsportsargentina</c:v>
                </c:pt>
              </c:strCache>
            </c:strRef>
          </c:tx>
          <c:spPr>
            <a:ln w="28575" cap="rnd">
              <a:solidFill>
                <a:schemeClr val="accent2">
                  <a:lumMod val="60000"/>
                </a:schemeClr>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Sheet1!$I$2:$I$31</c:f>
              <c:numCache>
                <c:formatCode>General</c:formatCode>
                <c:ptCount val="30"/>
                <c:pt idx="0">
                  <c:v>10</c:v>
                </c:pt>
                <c:pt idx="1">
                  <c:v>31</c:v>
                </c:pt>
                <c:pt idx="2">
                  <c:v>41</c:v>
                </c:pt>
                <c:pt idx="3">
                  <c:v>42</c:v>
                </c:pt>
                <c:pt idx="4">
                  <c:v>34</c:v>
                </c:pt>
                <c:pt idx="5">
                  <c:v>16</c:v>
                </c:pt>
                <c:pt idx="6">
                  <c:v>31</c:v>
                </c:pt>
                <c:pt idx="7">
                  <c:v>24</c:v>
                </c:pt>
                <c:pt idx="8">
                  <c:v>23</c:v>
                </c:pt>
                <c:pt idx="9">
                  <c:v>30</c:v>
                </c:pt>
                <c:pt idx="10">
                  <c:v>25</c:v>
                </c:pt>
                <c:pt idx="11">
                  <c:v>32</c:v>
                </c:pt>
                <c:pt idx="12">
                  <c:v>31</c:v>
                </c:pt>
                <c:pt idx="13">
                  <c:v>41</c:v>
                </c:pt>
                <c:pt idx="14">
                  <c:v>25</c:v>
                </c:pt>
                <c:pt idx="15">
                  <c:v>31</c:v>
                </c:pt>
                <c:pt idx="16">
                  <c:v>23</c:v>
                </c:pt>
                <c:pt idx="17">
                  <c:v>18</c:v>
                </c:pt>
                <c:pt idx="18">
                  <c:v>30</c:v>
                </c:pt>
                <c:pt idx="19">
                  <c:v>53</c:v>
                </c:pt>
                <c:pt idx="20">
                  <c:v>50</c:v>
                </c:pt>
                <c:pt idx="21">
                  <c:v>38</c:v>
                </c:pt>
                <c:pt idx="22">
                  <c:v>34</c:v>
                </c:pt>
                <c:pt idx="23">
                  <c:v>22</c:v>
                </c:pt>
                <c:pt idx="24">
                  <c:v>30</c:v>
                </c:pt>
                <c:pt idx="25">
                  <c:v>0</c:v>
                </c:pt>
                <c:pt idx="26">
                  <c:v>-2</c:v>
                </c:pt>
                <c:pt idx="27">
                  <c:v>-5</c:v>
                </c:pt>
                <c:pt idx="28">
                  <c:v>-6</c:v>
                </c:pt>
                <c:pt idx="29">
                  <c:v>-5</c:v>
                </c:pt>
              </c:numCache>
            </c:numRef>
          </c:val>
          <c:smooth val="0"/>
          <c:extLst>
            <c:ext xmlns:c16="http://schemas.microsoft.com/office/drawing/2014/chart" uri="{C3380CC4-5D6E-409C-BE32-E72D297353CC}">
              <c16:uniqueId val="{00000007-87E7-4204-A089-F0E00A3A1847}"/>
            </c:ext>
          </c:extLst>
        </c:ser>
        <c:dLbls>
          <c:showLegendKey val="0"/>
          <c:showVal val="0"/>
          <c:showCatName val="0"/>
          <c:showSerName val="0"/>
          <c:showPercent val="0"/>
          <c:showBubbleSize val="0"/>
        </c:dLbls>
        <c:smooth val="0"/>
        <c:axId val="386247944"/>
        <c:axId val="386249256"/>
      </c:lineChart>
      <c:dateAx>
        <c:axId val="3862479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249256"/>
        <c:crosses val="autoZero"/>
        <c:auto val="1"/>
        <c:lblOffset val="100"/>
        <c:baseTimeUnit val="days"/>
      </c:dateAx>
      <c:valAx>
        <c:axId val="386249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247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specialized_arg</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29</c:v>
                </c:pt>
                <c:pt idx="1">
                  <c:v>33</c:v>
                </c:pt>
                <c:pt idx="2">
                  <c:v>35</c:v>
                </c:pt>
                <c:pt idx="3">
                  <c:v>32</c:v>
                </c:pt>
                <c:pt idx="4">
                  <c:v>31</c:v>
                </c:pt>
                <c:pt idx="5">
                  <c:v>48</c:v>
                </c:pt>
                <c:pt idx="6">
                  <c:v>33</c:v>
                </c:pt>
              </c:numCache>
            </c:numRef>
          </c:val>
          <c:extLst>
            <c:ext xmlns:c16="http://schemas.microsoft.com/office/drawing/2014/chart" uri="{C3380CC4-5D6E-409C-BE32-E72D297353CC}">
              <c16:uniqueId val="{00000000-5AF5-497E-9671-F20C45194179}"/>
            </c:ext>
          </c:extLst>
        </c:ser>
        <c:ser>
          <c:idx val="1"/>
          <c:order val="1"/>
          <c:tx>
            <c:strRef>
              <c:f>Sheet1!$C$1</c:f>
              <c:strCache>
                <c:ptCount val="1"/>
                <c:pt idx="0">
                  <c:v>meridabikes_ar</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9</c:v>
                </c:pt>
                <c:pt idx="1">
                  <c:v>11</c:v>
                </c:pt>
                <c:pt idx="2">
                  <c:v>15</c:v>
                </c:pt>
                <c:pt idx="3">
                  <c:v>16</c:v>
                </c:pt>
                <c:pt idx="4">
                  <c:v>10</c:v>
                </c:pt>
                <c:pt idx="5">
                  <c:v>9</c:v>
                </c:pt>
                <c:pt idx="6">
                  <c:v>13</c:v>
                </c:pt>
              </c:numCache>
            </c:numRef>
          </c:val>
          <c:extLst>
            <c:ext xmlns:c16="http://schemas.microsoft.com/office/drawing/2014/chart" uri="{C3380CC4-5D6E-409C-BE32-E72D297353CC}">
              <c16:uniqueId val="{00000001-5AF5-497E-9671-F20C45194179}"/>
            </c:ext>
          </c:extLst>
        </c:ser>
        <c:ser>
          <c:idx val="2"/>
          <c:order val="2"/>
          <c:tx>
            <c:strRef>
              <c:f>Sheet1!$D$1</c:f>
              <c:strCache>
                <c:ptCount val="1"/>
                <c:pt idx="0">
                  <c:v>giantargentina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12</c:v>
                </c:pt>
                <c:pt idx="1">
                  <c:v>7</c:v>
                </c:pt>
                <c:pt idx="2">
                  <c:v>15</c:v>
                </c:pt>
                <c:pt idx="3">
                  <c:v>26</c:v>
                </c:pt>
                <c:pt idx="4">
                  <c:v>12</c:v>
                </c:pt>
                <c:pt idx="5">
                  <c:v>13</c:v>
                </c:pt>
                <c:pt idx="6">
                  <c:v>9</c:v>
                </c:pt>
              </c:numCache>
            </c:numRef>
          </c:val>
          <c:extLst>
            <c:ext xmlns:c16="http://schemas.microsoft.com/office/drawing/2014/chart" uri="{C3380CC4-5D6E-409C-BE32-E72D297353CC}">
              <c16:uniqueId val="{00000002-5AF5-497E-9671-F20C45194179}"/>
            </c:ext>
          </c:extLst>
        </c:ser>
        <c:ser>
          <c:idx val="3"/>
          <c:order val="3"/>
          <c:tx>
            <c:strRef>
              <c:f>Sheet1!$E$1</c:f>
              <c:strCache>
                <c:ptCount val="1"/>
                <c:pt idx="0">
                  <c:v>cervelo_argentina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3</c:v>
                </c:pt>
                <c:pt idx="1">
                  <c:v>3</c:v>
                </c:pt>
                <c:pt idx="2">
                  <c:v>6</c:v>
                </c:pt>
                <c:pt idx="3">
                  <c:v>6</c:v>
                </c:pt>
                <c:pt idx="4">
                  <c:v>7</c:v>
                </c:pt>
                <c:pt idx="5">
                  <c:v>5</c:v>
                </c:pt>
                <c:pt idx="6">
                  <c:v>4</c:v>
                </c:pt>
              </c:numCache>
            </c:numRef>
          </c:val>
          <c:extLst>
            <c:ext xmlns:c16="http://schemas.microsoft.com/office/drawing/2014/chart" uri="{C3380CC4-5D6E-409C-BE32-E72D297353CC}">
              <c16:uniqueId val="{00000003-5AF5-497E-9671-F20C45194179}"/>
            </c:ext>
          </c:extLst>
        </c:ser>
        <c:ser>
          <c:idx val="4"/>
          <c:order val="4"/>
          <c:tx>
            <c:strRef>
              <c:f>Sheet1!$F$1</c:f>
              <c:strCache>
                <c:ptCount val="1"/>
                <c:pt idx="0">
                  <c:v>orbea.argentina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-3</c:v>
                </c:pt>
                <c:pt idx="1">
                  <c:v>-2</c:v>
                </c:pt>
                <c:pt idx="2">
                  <c:v>-2</c:v>
                </c:pt>
                <c:pt idx="3">
                  <c:v>-4</c:v>
                </c:pt>
                <c:pt idx="4">
                  <c:v>-2</c:v>
                </c:pt>
                <c:pt idx="5">
                  <c:v>-2</c:v>
                </c:pt>
                <c:pt idx="6">
                  <c:v>0</c:v>
                </c:pt>
              </c:numCache>
            </c:numRef>
          </c:val>
          <c:extLst>
            <c:ext xmlns:c16="http://schemas.microsoft.com/office/drawing/2014/chart" uri="{C3380CC4-5D6E-409C-BE32-E72D297353CC}">
              <c16:uniqueId val="{00000004-5AF5-497E-9671-F20C45194179}"/>
            </c:ext>
          </c:extLst>
        </c:ser>
        <c:ser>
          <c:idx val="5"/>
          <c:order val="5"/>
          <c:tx>
            <c:strRef>
              <c:f>Sheet1!$G$1</c:f>
              <c:strCache>
                <c:ptCount val="1"/>
                <c:pt idx="0">
                  <c:v>cannondale.argentina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12</c:v>
                </c:pt>
                <c:pt idx="1">
                  <c:v>15</c:v>
                </c:pt>
                <c:pt idx="2">
                  <c:v>14</c:v>
                </c:pt>
                <c:pt idx="3">
                  <c:v>16</c:v>
                </c:pt>
                <c:pt idx="4">
                  <c:v>12</c:v>
                </c:pt>
                <c:pt idx="5">
                  <c:v>17</c:v>
                </c:pt>
                <c:pt idx="6">
                  <c:v>14</c:v>
                </c:pt>
              </c:numCache>
            </c:numRef>
          </c:val>
          <c:extLst>
            <c:ext xmlns:c16="http://schemas.microsoft.com/office/drawing/2014/chart" uri="{C3380CC4-5D6E-409C-BE32-E72D297353CC}">
              <c16:uniqueId val="{00000005-5AF5-497E-9671-F20C45194179}"/>
            </c:ext>
          </c:extLst>
        </c:ser>
        <c:ser>
          <c:idx val="6"/>
          <c:order val="6"/>
          <c:tx>
            <c:strRef>
              <c:f>Sheet1!$H$1</c:f>
              <c:strCache>
                <c:ptCount val="1"/>
                <c:pt idx="0">
                  <c:v>trekbicycleargentina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15</c:v>
                </c:pt>
                <c:pt idx="1">
                  <c:v>17</c:v>
                </c:pt>
                <c:pt idx="2">
                  <c:v>39</c:v>
                </c:pt>
                <c:pt idx="3">
                  <c:v>39</c:v>
                </c:pt>
                <c:pt idx="4">
                  <c:v>20</c:v>
                </c:pt>
                <c:pt idx="5">
                  <c:v>18</c:v>
                </c:pt>
                <c:pt idx="6">
                  <c:v>26</c:v>
                </c:pt>
              </c:numCache>
            </c:numRef>
          </c:val>
          <c:extLst>
            <c:ext xmlns:c16="http://schemas.microsoft.com/office/drawing/2014/chart" uri="{C3380CC4-5D6E-409C-BE32-E72D297353CC}">
              <c16:uniqueId val="{00000006-5AF5-497E-9671-F20C45194179}"/>
            </c:ext>
          </c:extLst>
        </c:ser>
        <c:ser>
          <c:idx val="7"/>
          <c:order val="7"/>
          <c:tx>
            <c:strRef>
              <c:f>Sheet1!$I$1</c:f>
              <c:strCache>
                <c:ptCount val="1"/>
                <c:pt idx="0">
                  <c:v>scottsportsargentina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18</c:v>
                </c:pt>
                <c:pt idx="1">
                  <c:v>23</c:v>
                </c:pt>
                <c:pt idx="2">
                  <c:v>29</c:v>
                </c:pt>
                <c:pt idx="3">
                  <c:v>29</c:v>
                </c:pt>
                <c:pt idx="4">
                  <c:v>24</c:v>
                </c:pt>
                <c:pt idx="5">
                  <c:v>25</c:v>
                </c:pt>
                <c:pt idx="6">
                  <c:v>29</c:v>
                </c:pt>
              </c:numCache>
            </c:numRef>
          </c:val>
          <c:extLst>
            <c:ext xmlns:c16="http://schemas.microsoft.com/office/drawing/2014/chart" uri="{C3380CC4-5D6E-409C-BE32-E72D297353CC}">
              <c16:uniqueId val="{00000007-5AF5-497E-9671-F20C45194179}"/>
            </c:ext>
          </c:extLst>
        </c:ser>
        <c:dLbls>
          <c:showLegendKey val="0"/>
          <c:showVal val="0"/>
          <c:showCatName val="0"/>
          <c:showSerName val="0"/>
          <c:showPercent val="0"/>
          <c:showBubbleSize val="0"/>
        </c:dLbls>
        <c:gapWidth val="219"/>
        <c:overlap val="-27"/>
        <c:axId val="386259752"/>
        <c:axId val="386256800"/>
      </c:barChart>
      <c:catAx>
        <c:axId val="386259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256800"/>
        <c:crosses val="autoZero"/>
        <c:auto val="1"/>
        <c:lblAlgn val="ctr"/>
        <c:lblOffset val="100"/>
        <c:noMultiLvlLbl val="0"/>
      </c:catAx>
      <c:valAx>
        <c:axId val="386256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259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specialized_arg</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c:v>
                </c:pt>
                <c:pt idx="1">
                  <c:v>2</c:v>
                </c:pt>
                <c:pt idx="2">
                  <c:v>3</c:v>
                </c:pt>
                <c:pt idx="3">
                  <c:v>1</c:v>
                </c:pt>
                <c:pt idx="4">
                  <c:v>4</c:v>
                </c:pt>
                <c:pt idx="5">
                  <c:v>1</c:v>
                </c:pt>
                <c:pt idx="6">
                  <c:v>0</c:v>
                </c:pt>
              </c:numCache>
            </c:numRef>
          </c:val>
          <c:extLst>
            <c:ext xmlns:c16="http://schemas.microsoft.com/office/drawing/2014/chart" uri="{C3380CC4-5D6E-409C-BE32-E72D297353CC}">
              <c16:uniqueId val="{00000000-260C-4F79-8A50-1DCAAA0A0F7A}"/>
            </c:ext>
          </c:extLst>
        </c:ser>
        <c:ser>
          <c:idx val="1"/>
          <c:order val="1"/>
          <c:tx>
            <c:strRef>
              <c:f>Sheet1!$C$1</c:f>
              <c:strCache>
                <c:ptCount val="1"/>
                <c:pt idx="0">
                  <c:v>meridabikes_ar</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1-260C-4F79-8A50-1DCAAA0A0F7A}"/>
            </c:ext>
          </c:extLst>
        </c:ser>
        <c:ser>
          <c:idx val="2"/>
          <c:order val="2"/>
          <c:tx>
            <c:strRef>
              <c:f>Sheet1!$D$1</c:f>
              <c:strCache>
                <c:ptCount val="1"/>
                <c:pt idx="0">
                  <c:v>giantargentina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3</c:v>
                </c:pt>
                <c:pt idx="1">
                  <c:v>3</c:v>
                </c:pt>
                <c:pt idx="2">
                  <c:v>1</c:v>
                </c:pt>
                <c:pt idx="3">
                  <c:v>1</c:v>
                </c:pt>
                <c:pt idx="4">
                  <c:v>1</c:v>
                </c:pt>
                <c:pt idx="5">
                  <c:v>0</c:v>
                </c:pt>
                <c:pt idx="6">
                  <c:v>0</c:v>
                </c:pt>
              </c:numCache>
            </c:numRef>
          </c:val>
          <c:extLst>
            <c:ext xmlns:c16="http://schemas.microsoft.com/office/drawing/2014/chart" uri="{C3380CC4-5D6E-409C-BE32-E72D297353CC}">
              <c16:uniqueId val="{00000002-260C-4F79-8A50-1DCAAA0A0F7A}"/>
            </c:ext>
          </c:extLst>
        </c:ser>
        <c:ser>
          <c:idx val="3"/>
          <c:order val="3"/>
          <c:tx>
            <c:strRef>
              <c:f>Sheet1!$E$1</c:f>
              <c:strCache>
                <c:ptCount val="1"/>
                <c:pt idx="0">
                  <c:v>cervelo_argentina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c:v>
                </c:pt>
                <c:pt idx="1">
                  <c:v>0</c:v>
                </c:pt>
                <c:pt idx="2">
                  <c:v>1</c:v>
                </c:pt>
                <c:pt idx="3">
                  <c:v>0</c:v>
                </c:pt>
                <c:pt idx="4">
                  <c:v>0</c:v>
                </c:pt>
                <c:pt idx="5">
                  <c:v>0</c:v>
                </c:pt>
                <c:pt idx="6">
                  <c:v>0</c:v>
                </c:pt>
              </c:numCache>
            </c:numRef>
          </c:val>
          <c:extLst>
            <c:ext xmlns:c16="http://schemas.microsoft.com/office/drawing/2014/chart" uri="{C3380CC4-5D6E-409C-BE32-E72D297353CC}">
              <c16:uniqueId val="{00000003-260C-4F79-8A50-1DCAAA0A0F7A}"/>
            </c:ext>
          </c:extLst>
        </c:ser>
        <c:ser>
          <c:idx val="4"/>
          <c:order val="4"/>
          <c:tx>
            <c:strRef>
              <c:f>Sheet1!$F$1</c:f>
              <c:strCache>
                <c:ptCount val="1"/>
                <c:pt idx="0">
                  <c:v>orbea.argentina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4-260C-4F79-8A50-1DCAAA0A0F7A}"/>
            </c:ext>
          </c:extLst>
        </c:ser>
        <c:ser>
          <c:idx val="5"/>
          <c:order val="5"/>
          <c:tx>
            <c:strRef>
              <c:f>Sheet1!$G$1</c:f>
              <c:strCache>
                <c:ptCount val="1"/>
                <c:pt idx="0">
                  <c:v>cannondale.argentina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4</c:v>
                </c:pt>
                <c:pt idx="1">
                  <c:v>4</c:v>
                </c:pt>
                <c:pt idx="2">
                  <c:v>4</c:v>
                </c:pt>
                <c:pt idx="3">
                  <c:v>1</c:v>
                </c:pt>
                <c:pt idx="4">
                  <c:v>4</c:v>
                </c:pt>
                <c:pt idx="5">
                  <c:v>1</c:v>
                </c:pt>
                <c:pt idx="6">
                  <c:v>0</c:v>
                </c:pt>
              </c:numCache>
            </c:numRef>
          </c:val>
          <c:extLst>
            <c:ext xmlns:c16="http://schemas.microsoft.com/office/drawing/2014/chart" uri="{C3380CC4-5D6E-409C-BE32-E72D297353CC}">
              <c16:uniqueId val="{00000005-260C-4F79-8A50-1DCAAA0A0F7A}"/>
            </c:ext>
          </c:extLst>
        </c:ser>
        <c:ser>
          <c:idx val="6"/>
          <c:order val="6"/>
          <c:tx>
            <c:strRef>
              <c:f>Sheet1!$H$1</c:f>
              <c:strCache>
                <c:ptCount val="1"/>
                <c:pt idx="0">
                  <c:v>trekbicycleargentina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5</c:v>
                </c:pt>
                <c:pt idx="1">
                  <c:v>3</c:v>
                </c:pt>
                <c:pt idx="2">
                  <c:v>2</c:v>
                </c:pt>
                <c:pt idx="3">
                  <c:v>2</c:v>
                </c:pt>
                <c:pt idx="4">
                  <c:v>3</c:v>
                </c:pt>
                <c:pt idx="5">
                  <c:v>1</c:v>
                </c:pt>
                <c:pt idx="6">
                  <c:v>3</c:v>
                </c:pt>
              </c:numCache>
            </c:numRef>
          </c:val>
          <c:extLst>
            <c:ext xmlns:c16="http://schemas.microsoft.com/office/drawing/2014/chart" uri="{C3380CC4-5D6E-409C-BE32-E72D297353CC}">
              <c16:uniqueId val="{00000006-260C-4F79-8A50-1DCAAA0A0F7A}"/>
            </c:ext>
          </c:extLst>
        </c:ser>
        <c:ser>
          <c:idx val="7"/>
          <c:order val="7"/>
          <c:tx>
            <c:strRef>
              <c:f>Sheet1!$I$1</c:f>
              <c:strCache>
                <c:ptCount val="1"/>
                <c:pt idx="0">
                  <c:v>scottsportsargentina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5</c:v>
                </c:pt>
                <c:pt idx="1">
                  <c:v>5</c:v>
                </c:pt>
                <c:pt idx="2">
                  <c:v>4</c:v>
                </c:pt>
                <c:pt idx="3">
                  <c:v>4</c:v>
                </c:pt>
                <c:pt idx="4">
                  <c:v>6</c:v>
                </c:pt>
                <c:pt idx="5">
                  <c:v>4</c:v>
                </c:pt>
                <c:pt idx="6">
                  <c:v>3</c:v>
                </c:pt>
              </c:numCache>
            </c:numRef>
          </c:val>
          <c:extLst>
            <c:ext xmlns:c16="http://schemas.microsoft.com/office/drawing/2014/chart" uri="{C3380CC4-5D6E-409C-BE32-E72D297353CC}">
              <c16:uniqueId val="{00000007-260C-4F79-8A50-1DCAAA0A0F7A}"/>
            </c:ext>
          </c:extLst>
        </c:ser>
        <c:dLbls>
          <c:showLegendKey val="0"/>
          <c:showVal val="0"/>
          <c:showCatName val="0"/>
          <c:showSerName val="0"/>
          <c:showPercent val="0"/>
          <c:showBubbleSize val="0"/>
        </c:dLbls>
        <c:gapWidth val="219"/>
        <c:overlap val="-27"/>
        <c:axId val="405378232"/>
        <c:axId val="405372984"/>
      </c:barChart>
      <c:catAx>
        <c:axId val="405378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372984"/>
        <c:crosses val="autoZero"/>
        <c:auto val="1"/>
        <c:lblAlgn val="ctr"/>
        <c:lblOffset val="100"/>
        <c:noMultiLvlLbl val="0"/>
      </c:catAx>
      <c:valAx>
        <c:axId val="405372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378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specialized_arg</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0.81586144029170504</c:v>
                </c:pt>
                <c:pt idx="1">
                  <c:v>1.9507748404740199</c:v>
                </c:pt>
                <c:pt idx="2">
                  <c:v>0.59936189608021895</c:v>
                </c:pt>
                <c:pt idx="3">
                  <c:v>0.41476754785779402</c:v>
                </c:pt>
                <c:pt idx="4">
                  <c:v>0.72698268003646305</c:v>
                </c:pt>
                <c:pt idx="5">
                  <c:v>0.542388331814038</c:v>
                </c:pt>
              </c:numCache>
            </c:numRef>
          </c:val>
          <c:extLst>
            <c:ext xmlns:c16="http://schemas.microsoft.com/office/drawing/2014/chart" uri="{C3380CC4-5D6E-409C-BE32-E72D297353CC}">
              <c16:uniqueId val="{00000000-B2B6-4BF8-9119-91F5E253C29D}"/>
            </c:ext>
          </c:extLst>
        </c:ser>
        <c:ser>
          <c:idx val="1"/>
          <c:order val="1"/>
          <c:tx>
            <c:strRef>
              <c:f>Sheet1!$C$1</c:f>
              <c:strCache>
                <c:ptCount val="1"/>
                <c:pt idx="0">
                  <c:v>meridabikes_ar</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numCache>
            </c:numRef>
          </c:val>
          <c:extLst>
            <c:ext xmlns:c16="http://schemas.microsoft.com/office/drawing/2014/chart" uri="{C3380CC4-5D6E-409C-BE32-E72D297353CC}">
              <c16:uniqueId val="{00000001-B2B6-4BF8-9119-91F5E253C29D}"/>
            </c:ext>
          </c:extLst>
        </c:ser>
        <c:ser>
          <c:idx val="2"/>
          <c:order val="2"/>
          <c:tx>
            <c:strRef>
              <c:f>Sheet1!$D$1</c:f>
              <c:strCache>
                <c:ptCount val="1"/>
                <c:pt idx="0">
                  <c:v>giantargentina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0.14690451206715599</c:v>
                </c:pt>
                <c:pt idx="1">
                  <c:v>5.24658971668416E-2</c:v>
                </c:pt>
                <c:pt idx="2">
                  <c:v>5.2465897166841602E-3</c:v>
                </c:pt>
                <c:pt idx="3">
                  <c:v>1.3326337880377801</c:v>
                </c:pt>
                <c:pt idx="4">
                  <c:v>1.04931794333683E-2</c:v>
                </c:pt>
              </c:numCache>
            </c:numRef>
          </c:val>
          <c:extLst>
            <c:ext xmlns:c16="http://schemas.microsoft.com/office/drawing/2014/chart" uri="{C3380CC4-5D6E-409C-BE32-E72D297353CC}">
              <c16:uniqueId val="{00000002-B2B6-4BF8-9119-91F5E253C29D}"/>
            </c:ext>
          </c:extLst>
        </c:ser>
        <c:ser>
          <c:idx val="3"/>
          <c:order val="3"/>
          <c:tx>
            <c:strRef>
              <c:f>Sheet1!$E$1</c:f>
              <c:strCache>
                <c:ptCount val="1"/>
                <c:pt idx="0">
                  <c:v>cervelo_argentina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3.6625067824199702</c:v>
                </c:pt>
                <c:pt idx="2">
                  <c:v>3.0385241454150802</c:v>
                </c:pt>
              </c:numCache>
            </c:numRef>
          </c:val>
          <c:extLst>
            <c:ext xmlns:c16="http://schemas.microsoft.com/office/drawing/2014/chart" uri="{C3380CC4-5D6E-409C-BE32-E72D297353CC}">
              <c16:uniqueId val="{00000003-B2B6-4BF8-9119-91F5E253C29D}"/>
            </c:ext>
          </c:extLst>
        </c:ser>
        <c:ser>
          <c:idx val="4"/>
          <c:order val="4"/>
          <c:tx>
            <c:strRef>
              <c:f>Sheet1!$F$1</c:f>
              <c:strCache>
                <c:ptCount val="1"/>
                <c:pt idx="0">
                  <c:v>orbea.argentina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numCache>
            </c:numRef>
          </c:val>
          <c:extLst>
            <c:ext xmlns:c16="http://schemas.microsoft.com/office/drawing/2014/chart" uri="{C3380CC4-5D6E-409C-BE32-E72D297353CC}">
              <c16:uniqueId val="{00000004-B2B6-4BF8-9119-91F5E253C29D}"/>
            </c:ext>
          </c:extLst>
        </c:ser>
        <c:ser>
          <c:idx val="5"/>
          <c:order val="5"/>
          <c:tx>
            <c:strRef>
              <c:f>Sheet1!$G$1</c:f>
              <c:strCache>
                <c:ptCount val="1"/>
                <c:pt idx="0">
                  <c:v>cannondale.argentina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0.80008907552331898</c:v>
                </c:pt>
                <c:pt idx="1">
                  <c:v>1.4363428135140299</c:v>
                </c:pt>
                <c:pt idx="2">
                  <c:v>2.2746071133167902</c:v>
                </c:pt>
                <c:pt idx="3">
                  <c:v>1.27887001336133</c:v>
                </c:pt>
                <c:pt idx="4">
                  <c:v>1.11980657886365</c:v>
                </c:pt>
                <c:pt idx="5">
                  <c:v>1.0879938919641201</c:v>
                </c:pt>
              </c:numCache>
            </c:numRef>
          </c:val>
          <c:extLst>
            <c:ext xmlns:c16="http://schemas.microsoft.com/office/drawing/2014/chart" uri="{C3380CC4-5D6E-409C-BE32-E72D297353CC}">
              <c16:uniqueId val="{00000005-B2B6-4BF8-9119-91F5E253C29D}"/>
            </c:ext>
          </c:extLst>
        </c:ser>
        <c:ser>
          <c:idx val="6"/>
          <c:order val="6"/>
          <c:tx>
            <c:strRef>
              <c:f>Sheet1!$H$1</c:f>
              <c:strCache>
                <c:ptCount val="1"/>
                <c:pt idx="0">
                  <c:v>trekbicycleargentina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1.0654536046912699</c:v>
                </c:pt>
                <c:pt idx="1">
                  <c:v>2.1436989766586199</c:v>
                </c:pt>
                <c:pt idx="2">
                  <c:v>1.15772680234564</c:v>
                </c:pt>
                <c:pt idx="3">
                  <c:v>1.30217316315971</c:v>
                </c:pt>
                <c:pt idx="4">
                  <c:v>0.93710474876394201</c:v>
                </c:pt>
                <c:pt idx="5">
                  <c:v>1.42721628147637</c:v>
                </c:pt>
                <c:pt idx="6">
                  <c:v>1.4193112567552</c:v>
                </c:pt>
              </c:numCache>
            </c:numRef>
          </c:val>
          <c:extLst>
            <c:ext xmlns:c16="http://schemas.microsoft.com/office/drawing/2014/chart" uri="{C3380CC4-5D6E-409C-BE32-E72D297353CC}">
              <c16:uniqueId val="{00000006-B2B6-4BF8-9119-91F5E253C29D}"/>
            </c:ext>
          </c:extLst>
        </c:ser>
        <c:ser>
          <c:idx val="7"/>
          <c:order val="7"/>
          <c:tx>
            <c:strRef>
              <c:f>Sheet1!$I$1</c:f>
              <c:strCache>
                <c:ptCount val="1"/>
                <c:pt idx="0">
                  <c:v>scottsportsargentina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1.1940473057918899</c:v>
                </c:pt>
                <c:pt idx="1">
                  <c:v>0.31576177528287003</c:v>
                </c:pt>
                <c:pt idx="2">
                  <c:v>0.50434172441013903</c:v>
                </c:pt>
                <c:pt idx="3">
                  <c:v>0.461216852322896</c:v>
                </c:pt>
                <c:pt idx="4">
                  <c:v>1.4891481254081</c:v>
                </c:pt>
                <c:pt idx="5">
                  <c:v>0.55623775692190702</c:v>
                </c:pt>
                <c:pt idx="6">
                  <c:v>0.5808457347796</c:v>
                </c:pt>
              </c:numCache>
            </c:numRef>
          </c:val>
          <c:extLst>
            <c:ext xmlns:c16="http://schemas.microsoft.com/office/drawing/2014/chart" uri="{C3380CC4-5D6E-409C-BE32-E72D297353CC}">
              <c16:uniqueId val="{00000007-B2B6-4BF8-9119-91F5E253C29D}"/>
            </c:ext>
          </c:extLst>
        </c:ser>
        <c:dLbls>
          <c:showLegendKey val="0"/>
          <c:showVal val="0"/>
          <c:showCatName val="0"/>
          <c:showSerName val="0"/>
          <c:showPercent val="0"/>
          <c:showBubbleSize val="0"/>
        </c:dLbls>
        <c:gapWidth val="219"/>
        <c:overlap val="-27"/>
        <c:axId val="416382288"/>
        <c:axId val="416382616"/>
      </c:barChart>
      <c:catAx>
        <c:axId val="416382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6382616"/>
        <c:crosses val="autoZero"/>
        <c:auto val="1"/>
        <c:lblAlgn val="ctr"/>
        <c:lblOffset val="100"/>
        <c:noMultiLvlLbl val="0"/>
      </c:catAx>
      <c:valAx>
        <c:axId val="416382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6382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specialized_arg</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1</c:v>
                </c:pt>
                <c:pt idx="17">
                  <c:v>8</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E369-47EB-9345-2B6E5A70C946}"/>
            </c:ext>
          </c:extLst>
        </c:ser>
        <c:ser>
          <c:idx val="1"/>
          <c:order val="1"/>
          <c:tx>
            <c:strRef>
              <c:f>Sheet1!$C$1</c:f>
              <c:strCache>
                <c:ptCount val="1"/>
                <c:pt idx="0">
                  <c:v>meridabikes_ar</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E369-47EB-9345-2B6E5A70C946}"/>
            </c:ext>
          </c:extLst>
        </c:ser>
        <c:ser>
          <c:idx val="2"/>
          <c:order val="2"/>
          <c:tx>
            <c:strRef>
              <c:f>Sheet1!$D$1</c:f>
              <c:strCache>
                <c:ptCount val="1"/>
                <c:pt idx="0">
                  <c:v>giantargentina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1</c:v>
                </c:pt>
                <c:pt idx="10">
                  <c:v>0</c:v>
                </c:pt>
                <c:pt idx="11">
                  <c:v>0</c:v>
                </c:pt>
                <c:pt idx="12">
                  <c:v>1</c:v>
                </c:pt>
                <c:pt idx="13">
                  <c:v>0</c:v>
                </c:pt>
                <c:pt idx="14">
                  <c:v>0</c:v>
                </c:pt>
                <c:pt idx="15">
                  <c:v>0</c:v>
                </c:pt>
                <c:pt idx="16">
                  <c:v>1</c:v>
                </c:pt>
                <c:pt idx="17">
                  <c:v>2</c:v>
                </c:pt>
                <c:pt idx="18">
                  <c:v>2</c:v>
                </c:pt>
                <c:pt idx="19">
                  <c:v>0</c:v>
                </c:pt>
                <c:pt idx="20">
                  <c:v>0</c:v>
                </c:pt>
                <c:pt idx="21">
                  <c:v>0</c:v>
                </c:pt>
                <c:pt idx="22">
                  <c:v>0</c:v>
                </c:pt>
                <c:pt idx="23">
                  <c:v>0</c:v>
                </c:pt>
              </c:numCache>
            </c:numRef>
          </c:val>
          <c:smooth val="0"/>
          <c:extLst>
            <c:ext xmlns:c16="http://schemas.microsoft.com/office/drawing/2014/chart" uri="{C3380CC4-5D6E-409C-BE32-E72D297353CC}">
              <c16:uniqueId val="{00000002-E369-47EB-9345-2B6E5A70C946}"/>
            </c:ext>
          </c:extLst>
        </c:ser>
        <c:ser>
          <c:idx val="3"/>
          <c:order val="3"/>
          <c:tx>
            <c:strRef>
              <c:f>Sheet1!$E$1</c:f>
              <c:strCache>
                <c:ptCount val="1"/>
                <c:pt idx="0">
                  <c:v>cervelo_argentina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1</c:v>
                </c:pt>
                <c:pt idx="14">
                  <c:v>0</c:v>
                </c:pt>
                <c:pt idx="15">
                  <c:v>0</c:v>
                </c:pt>
                <c:pt idx="16">
                  <c:v>0</c:v>
                </c:pt>
                <c:pt idx="17">
                  <c:v>0</c:v>
                </c:pt>
                <c:pt idx="18">
                  <c:v>0</c:v>
                </c:pt>
                <c:pt idx="19">
                  <c:v>0</c:v>
                </c:pt>
                <c:pt idx="20">
                  <c:v>0</c:v>
                </c:pt>
                <c:pt idx="21">
                  <c:v>1</c:v>
                </c:pt>
                <c:pt idx="22">
                  <c:v>0</c:v>
                </c:pt>
                <c:pt idx="23">
                  <c:v>0</c:v>
                </c:pt>
              </c:numCache>
            </c:numRef>
          </c:val>
          <c:smooth val="0"/>
          <c:extLst>
            <c:ext xmlns:c16="http://schemas.microsoft.com/office/drawing/2014/chart" uri="{C3380CC4-5D6E-409C-BE32-E72D297353CC}">
              <c16:uniqueId val="{00000003-E369-47EB-9345-2B6E5A70C946}"/>
            </c:ext>
          </c:extLst>
        </c:ser>
        <c:ser>
          <c:idx val="4"/>
          <c:order val="4"/>
          <c:tx>
            <c:strRef>
              <c:f>Sheet1!$F$1</c:f>
              <c:strCache>
                <c:ptCount val="1"/>
                <c:pt idx="0">
                  <c:v>orbea.argentina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4-E369-47EB-9345-2B6E5A70C946}"/>
            </c:ext>
          </c:extLst>
        </c:ser>
        <c:ser>
          <c:idx val="5"/>
          <c:order val="5"/>
          <c:tx>
            <c:strRef>
              <c:f>Sheet1!$G$1</c:f>
              <c:strCache>
                <c:ptCount val="1"/>
                <c:pt idx="0">
                  <c:v>cannondale.argentina</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1</c:v>
                </c:pt>
                <c:pt idx="9">
                  <c:v>4</c:v>
                </c:pt>
                <c:pt idx="10">
                  <c:v>1</c:v>
                </c:pt>
                <c:pt idx="11">
                  <c:v>3</c:v>
                </c:pt>
                <c:pt idx="12">
                  <c:v>0</c:v>
                </c:pt>
                <c:pt idx="13">
                  <c:v>1</c:v>
                </c:pt>
                <c:pt idx="14">
                  <c:v>0</c:v>
                </c:pt>
                <c:pt idx="15">
                  <c:v>1</c:v>
                </c:pt>
                <c:pt idx="16">
                  <c:v>0</c:v>
                </c:pt>
                <c:pt idx="17">
                  <c:v>0</c:v>
                </c:pt>
                <c:pt idx="18">
                  <c:v>0</c:v>
                </c:pt>
                <c:pt idx="19">
                  <c:v>0</c:v>
                </c:pt>
                <c:pt idx="20">
                  <c:v>0</c:v>
                </c:pt>
                <c:pt idx="21">
                  <c:v>0</c:v>
                </c:pt>
                <c:pt idx="22">
                  <c:v>1</c:v>
                </c:pt>
                <c:pt idx="23">
                  <c:v>0</c:v>
                </c:pt>
              </c:numCache>
            </c:numRef>
          </c:val>
          <c:smooth val="0"/>
          <c:extLst>
            <c:ext xmlns:c16="http://schemas.microsoft.com/office/drawing/2014/chart" uri="{C3380CC4-5D6E-409C-BE32-E72D297353CC}">
              <c16:uniqueId val="{00000005-E369-47EB-9345-2B6E5A70C946}"/>
            </c:ext>
          </c:extLst>
        </c:ser>
        <c:ser>
          <c:idx val="6"/>
          <c:order val="6"/>
          <c:tx>
            <c:strRef>
              <c:f>Sheet1!$H$1</c:f>
              <c:strCache>
                <c:ptCount val="1"/>
                <c:pt idx="0">
                  <c:v>trekbicycleargentina</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1</c:v>
                </c:pt>
                <c:pt idx="10">
                  <c:v>2</c:v>
                </c:pt>
                <c:pt idx="11">
                  <c:v>1</c:v>
                </c:pt>
                <c:pt idx="12">
                  <c:v>0</c:v>
                </c:pt>
                <c:pt idx="13">
                  <c:v>0</c:v>
                </c:pt>
                <c:pt idx="14">
                  <c:v>0</c:v>
                </c:pt>
                <c:pt idx="15">
                  <c:v>0</c:v>
                </c:pt>
                <c:pt idx="16">
                  <c:v>0</c:v>
                </c:pt>
                <c:pt idx="17">
                  <c:v>2</c:v>
                </c:pt>
                <c:pt idx="18">
                  <c:v>2</c:v>
                </c:pt>
                <c:pt idx="19">
                  <c:v>0</c:v>
                </c:pt>
                <c:pt idx="20">
                  <c:v>0</c:v>
                </c:pt>
                <c:pt idx="21">
                  <c:v>1</c:v>
                </c:pt>
                <c:pt idx="22">
                  <c:v>0</c:v>
                </c:pt>
                <c:pt idx="23">
                  <c:v>0</c:v>
                </c:pt>
              </c:numCache>
            </c:numRef>
          </c:val>
          <c:smooth val="0"/>
          <c:extLst>
            <c:ext xmlns:c16="http://schemas.microsoft.com/office/drawing/2014/chart" uri="{C3380CC4-5D6E-409C-BE32-E72D297353CC}">
              <c16:uniqueId val="{00000006-E369-47EB-9345-2B6E5A70C946}"/>
            </c:ext>
          </c:extLst>
        </c:ser>
        <c:ser>
          <c:idx val="7"/>
          <c:order val="7"/>
          <c:tx>
            <c:strRef>
              <c:f>Sheet1!$I$1</c:f>
              <c:strCache>
                <c:ptCount val="1"/>
                <c:pt idx="0">
                  <c:v>scottsportsargentina</c:v>
                </c:pt>
              </c:strCache>
            </c:strRef>
          </c:tx>
          <c:spPr>
            <a:ln w="28575" cap="rnd">
              <a:solidFill>
                <a:schemeClr val="accent2">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Sheet1!$I$2:$I$25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c:v>
                </c:pt>
                <c:pt idx="12">
                  <c:v>0</c:v>
                </c:pt>
                <c:pt idx="13">
                  <c:v>0</c:v>
                </c:pt>
                <c:pt idx="14">
                  <c:v>0</c:v>
                </c:pt>
                <c:pt idx="15">
                  <c:v>2</c:v>
                </c:pt>
                <c:pt idx="16">
                  <c:v>0</c:v>
                </c:pt>
                <c:pt idx="17">
                  <c:v>3</c:v>
                </c:pt>
                <c:pt idx="18">
                  <c:v>2</c:v>
                </c:pt>
                <c:pt idx="19">
                  <c:v>3</c:v>
                </c:pt>
                <c:pt idx="20">
                  <c:v>5</c:v>
                </c:pt>
                <c:pt idx="21">
                  <c:v>2</c:v>
                </c:pt>
                <c:pt idx="22">
                  <c:v>6</c:v>
                </c:pt>
                <c:pt idx="23">
                  <c:v>0</c:v>
                </c:pt>
              </c:numCache>
            </c:numRef>
          </c:val>
          <c:smooth val="0"/>
          <c:extLst>
            <c:ext xmlns:c16="http://schemas.microsoft.com/office/drawing/2014/chart" uri="{C3380CC4-5D6E-409C-BE32-E72D297353CC}">
              <c16:uniqueId val="{00000007-E369-47EB-9345-2B6E5A70C946}"/>
            </c:ext>
          </c:extLst>
        </c:ser>
        <c:dLbls>
          <c:showLegendKey val="0"/>
          <c:showVal val="0"/>
          <c:showCatName val="0"/>
          <c:showSerName val="0"/>
          <c:showPercent val="0"/>
          <c:showBubbleSize val="0"/>
        </c:dLbls>
        <c:smooth val="0"/>
        <c:axId val="416372448"/>
        <c:axId val="416373432"/>
      </c:lineChart>
      <c:catAx>
        <c:axId val="416372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6373432"/>
        <c:crosses val="autoZero"/>
        <c:auto val="1"/>
        <c:lblAlgn val="ctr"/>
        <c:lblOffset val="100"/>
        <c:noMultiLvlLbl val="0"/>
      </c:catAx>
      <c:valAx>
        <c:axId val="416373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6372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specialized_arg</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0.48664296134208601</c:v>
                </c:pt>
                <c:pt idx="17">
                  <c:v>0.91209392358188801</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7892-46D7-A3B1-A4B99990932E}"/>
            </c:ext>
          </c:extLst>
        </c:ser>
        <c:ser>
          <c:idx val="1"/>
          <c:order val="1"/>
          <c:tx>
            <c:strRef>
              <c:f>Sheet1!$C$1</c:f>
              <c:strCache>
                <c:ptCount val="1"/>
                <c:pt idx="0">
                  <c:v>meridabikes_ar</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7892-46D7-A3B1-A4B99990932E}"/>
            </c:ext>
          </c:extLst>
        </c:ser>
        <c:ser>
          <c:idx val="2"/>
          <c:order val="2"/>
          <c:tx>
            <c:strRef>
              <c:f>Sheet1!$D$1</c:f>
              <c:strCache>
                <c:ptCount val="1"/>
                <c:pt idx="0">
                  <c:v>giantargentina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6.2968987773521501E-2</c:v>
                </c:pt>
                <c:pt idx="10">
                  <c:v>0</c:v>
                </c:pt>
                <c:pt idx="11">
                  <c:v>0</c:v>
                </c:pt>
                <c:pt idx="12">
                  <c:v>1.04948312955869E-2</c:v>
                </c:pt>
                <c:pt idx="13">
                  <c:v>0</c:v>
                </c:pt>
                <c:pt idx="14">
                  <c:v>0</c:v>
                </c:pt>
                <c:pt idx="15">
                  <c:v>0</c:v>
                </c:pt>
                <c:pt idx="16">
                  <c:v>5.2474156477934604E-3</c:v>
                </c:pt>
                <c:pt idx="17">
                  <c:v>0.44340662223854699</c:v>
                </c:pt>
                <c:pt idx="18">
                  <c:v>4.7226740830141202E-2</c:v>
                </c:pt>
                <c:pt idx="19">
                  <c:v>0</c:v>
                </c:pt>
                <c:pt idx="20">
                  <c:v>0</c:v>
                </c:pt>
                <c:pt idx="21">
                  <c:v>0</c:v>
                </c:pt>
                <c:pt idx="22">
                  <c:v>0</c:v>
                </c:pt>
                <c:pt idx="23">
                  <c:v>0</c:v>
                </c:pt>
              </c:numCache>
            </c:numRef>
          </c:val>
          <c:smooth val="0"/>
          <c:extLst>
            <c:ext xmlns:c16="http://schemas.microsoft.com/office/drawing/2014/chart" uri="{C3380CC4-5D6E-409C-BE32-E72D297353CC}">
              <c16:uniqueId val="{00000002-7892-46D7-A3B1-A4B99990932E}"/>
            </c:ext>
          </c:extLst>
        </c:ser>
        <c:ser>
          <c:idx val="3"/>
          <c:order val="3"/>
          <c:tx>
            <c:strRef>
              <c:f>Sheet1!$E$1</c:f>
              <c:strCache>
                <c:ptCount val="1"/>
                <c:pt idx="0">
                  <c:v>cervelo_argentina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3.0385241454150802</c:v>
                </c:pt>
                <c:pt idx="14">
                  <c:v>0</c:v>
                </c:pt>
                <c:pt idx="15">
                  <c:v>0</c:v>
                </c:pt>
                <c:pt idx="16">
                  <c:v>0</c:v>
                </c:pt>
                <c:pt idx="17">
                  <c:v>0</c:v>
                </c:pt>
                <c:pt idx="18">
                  <c:v>0</c:v>
                </c:pt>
                <c:pt idx="19">
                  <c:v>0</c:v>
                </c:pt>
                <c:pt idx="20">
                  <c:v>0</c:v>
                </c:pt>
                <c:pt idx="21">
                  <c:v>3.6625067824199702</c:v>
                </c:pt>
                <c:pt idx="22">
                  <c:v>0</c:v>
                </c:pt>
                <c:pt idx="23">
                  <c:v>0</c:v>
                </c:pt>
              </c:numCache>
            </c:numRef>
          </c:val>
          <c:smooth val="0"/>
          <c:extLst>
            <c:ext xmlns:c16="http://schemas.microsoft.com/office/drawing/2014/chart" uri="{C3380CC4-5D6E-409C-BE32-E72D297353CC}">
              <c16:uniqueId val="{00000003-7892-46D7-A3B1-A4B99990932E}"/>
            </c:ext>
          </c:extLst>
        </c:ser>
        <c:ser>
          <c:idx val="4"/>
          <c:order val="4"/>
          <c:tx>
            <c:strRef>
              <c:f>Sheet1!$F$1</c:f>
              <c:strCache>
                <c:ptCount val="1"/>
                <c:pt idx="0">
                  <c:v>orbea.argentina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4-7892-46D7-A3B1-A4B99990932E}"/>
            </c:ext>
          </c:extLst>
        </c:ser>
        <c:ser>
          <c:idx val="5"/>
          <c:order val="5"/>
          <c:tx>
            <c:strRef>
              <c:f>Sheet1!$G$1</c:f>
              <c:strCache>
                <c:ptCount val="1"/>
                <c:pt idx="0">
                  <c:v>cannondale.argentina</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1.3362178671417699</c:v>
                </c:pt>
                <c:pt idx="9">
                  <c:v>1.0201917366590301</c:v>
                </c:pt>
                <c:pt idx="10">
                  <c:v>0.25451768897938398</c:v>
                </c:pt>
                <c:pt idx="11">
                  <c:v>1.49688215831</c:v>
                </c:pt>
                <c:pt idx="12">
                  <c:v>0</c:v>
                </c:pt>
                <c:pt idx="13">
                  <c:v>3.6555103079664</c:v>
                </c:pt>
                <c:pt idx="14">
                  <c:v>2.6787986765080198</c:v>
                </c:pt>
                <c:pt idx="15">
                  <c:v>0.209977093407992</c:v>
                </c:pt>
                <c:pt idx="16">
                  <c:v>0.38177653346907597</c:v>
                </c:pt>
                <c:pt idx="17">
                  <c:v>0</c:v>
                </c:pt>
                <c:pt idx="18">
                  <c:v>0</c:v>
                </c:pt>
                <c:pt idx="19">
                  <c:v>0</c:v>
                </c:pt>
                <c:pt idx="20">
                  <c:v>0</c:v>
                </c:pt>
                <c:pt idx="21">
                  <c:v>0</c:v>
                </c:pt>
                <c:pt idx="22">
                  <c:v>0.61084245355052202</c:v>
                </c:pt>
                <c:pt idx="23">
                  <c:v>0</c:v>
                </c:pt>
              </c:numCache>
            </c:numRef>
          </c:val>
          <c:smooth val="0"/>
          <c:extLst>
            <c:ext xmlns:c16="http://schemas.microsoft.com/office/drawing/2014/chart" uri="{C3380CC4-5D6E-409C-BE32-E72D297353CC}">
              <c16:uniqueId val="{00000005-7892-46D7-A3B1-A4B99990932E}"/>
            </c:ext>
          </c:extLst>
        </c:ser>
        <c:ser>
          <c:idx val="6"/>
          <c:order val="6"/>
          <c:tx>
            <c:strRef>
              <c:f>Sheet1!$H$1</c:f>
              <c:strCache>
                <c:ptCount val="1"/>
                <c:pt idx="0">
                  <c:v>trekbicycleargentina</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1.2181449700314799</c:v>
                </c:pt>
                <c:pt idx="10">
                  <c:v>1.23754904920012</c:v>
                </c:pt>
                <c:pt idx="11">
                  <c:v>0.86563753180113001</c:v>
                </c:pt>
                <c:pt idx="12">
                  <c:v>1.11896856539175</c:v>
                </c:pt>
                <c:pt idx="13">
                  <c:v>0</c:v>
                </c:pt>
                <c:pt idx="14">
                  <c:v>0</c:v>
                </c:pt>
                <c:pt idx="15">
                  <c:v>0</c:v>
                </c:pt>
                <c:pt idx="16">
                  <c:v>0</c:v>
                </c:pt>
                <c:pt idx="17">
                  <c:v>2.2648872407399399</c:v>
                </c:pt>
                <c:pt idx="18">
                  <c:v>1.09094045103704</c:v>
                </c:pt>
                <c:pt idx="19">
                  <c:v>1.79811133629425</c:v>
                </c:pt>
                <c:pt idx="20">
                  <c:v>0</c:v>
                </c:pt>
                <c:pt idx="21">
                  <c:v>1.34175614103172</c:v>
                </c:pt>
                <c:pt idx="22">
                  <c:v>1.0586003190893001</c:v>
                </c:pt>
                <c:pt idx="23">
                  <c:v>0</c:v>
                </c:pt>
              </c:numCache>
            </c:numRef>
          </c:val>
          <c:smooth val="0"/>
          <c:extLst>
            <c:ext xmlns:c16="http://schemas.microsoft.com/office/drawing/2014/chart" uri="{C3380CC4-5D6E-409C-BE32-E72D297353CC}">
              <c16:uniqueId val="{00000006-7892-46D7-A3B1-A4B99990932E}"/>
            </c:ext>
          </c:extLst>
        </c:ser>
        <c:ser>
          <c:idx val="7"/>
          <c:order val="7"/>
          <c:tx>
            <c:strRef>
              <c:f>Sheet1!$I$1</c:f>
              <c:strCache>
                <c:ptCount val="1"/>
                <c:pt idx="0">
                  <c:v>scottsportsargentina</c:v>
                </c:pt>
              </c:strCache>
            </c:strRef>
          </c:tx>
          <c:spPr>
            <a:ln w="28575" cap="rnd">
              <a:solidFill>
                <a:schemeClr val="accent2">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Sheet1!$I$2:$I$25</c:f>
              <c:numCache>
                <c:formatCode>General</c:formatCode>
                <c:ptCount val="24"/>
                <c:pt idx="0">
                  <c:v>0</c:v>
                </c:pt>
                <c:pt idx="1">
                  <c:v>0</c:v>
                </c:pt>
                <c:pt idx="2">
                  <c:v>0</c:v>
                </c:pt>
                <c:pt idx="3">
                  <c:v>0</c:v>
                </c:pt>
                <c:pt idx="4">
                  <c:v>0</c:v>
                </c:pt>
                <c:pt idx="5">
                  <c:v>0</c:v>
                </c:pt>
                <c:pt idx="6">
                  <c:v>0</c:v>
                </c:pt>
                <c:pt idx="7">
                  <c:v>0</c:v>
                </c:pt>
                <c:pt idx="8">
                  <c:v>0</c:v>
                </c:pt>
                <c:pt idx="9">
                  <c:v>0.27195368014738103</c:v>
                </c:pt>
                <c:pt idx="10">
                  <c:v>0</c:v>
                </c:pt>
                <c:pt idx="11">
                  <c:v>0.13743895663362299</c:v>
                </c:pt>
                <c:pt idx="12">
                  <c:v>3.5938825043132399</c:v>
                </c:pt>
                <c:pt idx="13">
                  <c:v>0</c:v>
                </c:pt>
                <c:pt idx="14">
                  <c:v>0</c:v>
                </c:pt>
                <c:pt idx="15">
                  <c:v>0.55268005965435596</c:v>
                </c:pt>
                <c:pt idx="16">
                  <c:v>0</c:v>
                </c:pt>
                <c:pt idx="17">
                  <c:v>0.41134212552757998</c:v>
                </c:pt>
                <c:pt idx="18">
                  <c:v>0.42693803550018999</c:v>
                </c:pt>
                <c:pt idx="19">
                  <c:v>0.61774424657133697</c:v>
                </c:pt>
                <c:pt idx="20">
                  <c:v>1.0678324609371199</c:v>
                </c:pt>
                <c:pt idx="21">
                  <c:v>0.33190045910459998</c:v>
                </c:pt>
                <c:pt idx="22">
                  <c:v>0.49043566896010099</c:v>
                </c:pt>
                <c:pt idx="23">
                  <c:v>0</c:v>
                </c:pt>
              </c:numCache>
            </c:numRef>
          </c:val>
          <c:smooth val="0"/>
          <c:extLst>
            <c:ext xmlns:c16="http://schemas.microsoft.com/office/drawing/2014/chart" uri="{C3380CC4-5D6E-409C-BE32-E72D297353CC}">
              <c16:uniqueId val="{00000007-7892-46D7-A3B1-A4B99990932E}"/>
            </c:ext>
          </c:extLst>
        </c:ser>
        <c:dLbls>
          <c:showLegendKey val="0"/>
          <c:showVal val="0"/>
          <c:showCatName val="0"/>
          <c:showSerName val="0"/>
          <c:showPercent val="0"/>
          <c:showBubbleSize val="0"/>
        </c:dLbls>
        <c:smooth val="0"/>
        <c:axId val="416375072"/>
        <c:axId val="416370480"/>
      </c:lineChart>
      <c:catAx>
        <c:axId val="416375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6370480"/>
        <c:crosses val="autoZero"/>
        <c:auto val="1"/>
        <c:lblAlgn val="ctr"/>
        <c:lblOffset val="100"/>
        <c:noMultiLvlLbl val="0"/>
      </c:catAx>
      <c:valAx>
        <c:axId val="416370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6375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Sheet1!$A$2:$A$9</c:f>
              <c:strCache>
                <c:ptCount val="8"/>
                <c:pt idx="0">
                  <c:v>specialized_arg</c:v>
                </c:pt>
                <c:pt idx="1">
                  <c:v>meridabikes_ar</c:v>
                </c:pt>
                <c:pt idx="2">
                  <c:v>giantargentina</c:v>
                </c:pt>
                <c:pt idx="3">
                  <c:v>cervelo_argentina</c:v>
                </c:pt>
                <c:pt idx="4">
                  <c:v>orbea.argentina</c:v>
                </c:pt>
                <c:pt idx="5">
                  <c:v>cannondale.argentina</c:v>
                </c:pt>
                <c:pt idx="6">
                  <c:v>trekbicycleargentina</c:v>
                </c:pt>
                <c:pt idx="7">
                  <c:v>scottsportsargentina</c:v>
                </c:pt>
              </c:strCache>
            </c:strRef>
          </c:cat>
          <c:val>
            <c:numRef>
              <c:f>Sheet1!$B$2:$B$9</c:f>
              <c:numCache>
                <c:formatCode>General</c:formatCode>
                <c:ptCount val="8"/>
                <c:pt idx="0">
                  <c:v>6</c:v>
                </c:pt>
                <c:pt idx="1">
                  <c:v>0</c:v>
                </c:pt>
                <c:pt idx="2">
                  <c:v>2</c:v>
                </c:pt>
                <c:pt idx="3">
                  <c:v>0</c:v>
                </c:pt>
                <c:pt idx="4">
                  <c:v>0</c:v>
                </c:pt>
                <c:pt idx="5">
                  <c:v>6</c:v>
                </c:pt>
                <c:pt idx="6">
                  <c:v>10</c:v>
                </c:pt>
                <c:pt idx="7">
                  <c:v>7</c:v>
                </c:pt>
              </c:numCache>
            </c:numRef>
          </c:val>
          <c:extLst>
            <c:ext xmlns:c16="http://schemas.microsoft.com/office/drawing/2014/chart" uri="{C3380CC4-5D6E-409C-BE32-E72D297353CC}">
              <c16:uniqueId val="{00000000-6122-4AFC-863E-AC50670C3B48}"/>
            </c:ext>
          </c:extLst>
        </c:ser>
        <c:ser>
          <c:idx val="1"/>
          <c:order val="1"/>
          <c:tx>
            <c:strRef>
              <c:f>Sheet1!$C$1</c:f>
              <c:strCache>
                <c:ptCount val="1"/>
                <c:pt idx="0">
                  <c:v>Images</c:v>
                </c:pt>
              </c:strCache>
            </c:strRef>
          </c:tx>
          <c:spPr>
            <a:solidFill>
              <a:schemeClr val="accent2"/>
            </a:solidFill>
            <a:ln>
              <a:noFill/>
            </a:ln>
            <a:effectLst/>
          </c:spPr>
          <c:invertIfNegative val="0"/>
          <c:cat>
            <c:strRef>
              <c:f>Sheet1!$A$2:$A$9</c:f>
              <c:strCache>
                <c:ptCount val="8"/>
                <c:pt idx="0">
                  <c:v>specialized_arg</c:v>
                </c:pt>
                <c:pt idx="1">
                  <c:v>meridabikes_ar</c:v>
                </c:pt>
                <c:pt idx="2">
                  <c:v>giantargentina</c:v>
                </c:pt>
                <c:pt idx="3">
                  <c:v>cervelo_argentina</c:v>
                </c:pt>
                <c:pt idx="4">
                  <c:v>orbea.argentina</c:v>
                </c:pt>
                <c:pt idx="5">
                  <c:v>cannondale.argentina</c:v>
                </c:pt>
                <c:pt idx="6">
                  <c:v>trekbicycleargentina</c:v>
                </c:pt>
                <c:pt idx="7">
                  <c:v>scottsportsargentina</c:v>
                </c:pt>
              </c:strCache>
            </c:strRef>
          </c:cat>
          <c:val>
            <c:numRef>
              <c:f>Sheet1!$C$2:$C$9</c:f>
              <c:numCache>
                <c:formatCode>General</c:formatCode>
                <c:ptCount val="8"/>
                <c:pt idx="0">
                  <c:v>9</c:v>
                </c:pt>
                <c:pt idx="1">
                  <c:v>0</c:v>
                </c:pt>
                <c:pt idx="2">
                  <c:v>5</c:v>
                </c:pt>
                <c:pt idx="3">
                  <c:v>2</c:v>
                </c:pt>
                <c:pt idx="4">
                  <c:v>0</c:v>
                </c:pt>
                <c:pt idx="5">
                  <c:v>9</c:v>
                </c:pt>
                <c:pt idx="6">
                  <c:v>8</c:v>
                </c:pt>
                <c:pt idx="7">
                  <c:v>22</c:v>
                </c:pt>
              </c:numCache>
            </c:numRef>
          </c:val>
          <c:extLst>
            <c:ext xmlns:c16="http://schemas.microsoft.com/office/drawing/2014/chart" uri="{C3380CC4-5D6E-409C-BE32-E72D297353CC}">
              <c16:uniqueId val="{00000001-6122-4AFC-863E-AC50670C3B48}"/>
            </c:ext>
          </c:extLst>
        </c:ser>
        <c:ser>
          <c:idx val="2"/>
          <c:order val="2"/>
          <c:tx>
            <c:strRef>
              <c:f>Sheet1!$D$1</c:f>
              <c:strCache>
                <c:ptCount val="1"/>
                <c:pt idx="0">
                  <c:v>Videos</c:v>
                </c:pt>
              </c:strCache>
            </c:strRef>
          </c:tx>
          <c:spPr>
            <a:solidFill>
              <a:schemeClr val="accent3"/>
            </a:solidFill>
            <a:ln>
              <a:noFill/>
            </a:ln>
            <a:effectLst/>
          </c:spPr>
          <c:invertIfNegative val="0"/>
          <c:cat>
            <c:strRef>
              <c:f>Sheet1!$A$2:$A$9</c:f>
              <c:strCache>
                <c:ptCount val="8"/>
                <c:pt idx="0">
                  <c:v>specialized_arg</c:v>
                </c:pt>
                <c:pt idx="1">
                  <c:v>meridabikes_ar</c:v>
                </c:pt>
                <c:pt idx="2">
                  <c:v>giantargentina</c:v>
                </c:pt>
                <c:pt idx="3">
                  <c:v>cervelo_argentina</c:v>
                </c:pt>
                <c:pt idx="4">
                  <c:v>orbea.argentina</c:v>
                </c:pt>
                <c:pt idx="5">
                  <c:v>cannondale.argentina</c:v>
                </c:pt>
                <c:pt idx="6">
                  <c:v>trekbicycleargentina</c:v>
                </c:pt>
                <c:pt idx="7">
                  <c:v>scottsportsargentina</c:v>
                </c:pt>
              </c:strCache>
            </c:strRef>
          </c:cat>
          <c:val>
            <c:numRef>
              <c:f>Sheet1!$D$2:$D$9</c:f>
              <c:numCache>
                <c:formatCode>General</c:formatCode>
                <c:ptCount val="8"/>
                <c:pt idx="0">
                  <c:v>0</c:v>
                </c:pt>
                <c:pt idx="1">
                  <c:v>0</c:v>
                </c:pt>
                <c:pt idx="2">
                  <c:v>2</c:v>
                </c:pt>
                <c:pt idx="3">
                  <c:v>0</c:v>
                </c:pt>
                <c:pt idx="4">
                  <c:v>0</c:v>
                </c:pt>
                <c:pt idx="5">
                  <c:v>3</c:v>
                </c:pt>
                <c:pt idx="6">
                  <c:v>1</c:v>
                </c:pt>
                <c:pt idx="7">
                  <c:v>1</c:v>
                </c:pt>
              </c:numCache>
            </c:numRef>
          </c:val>
          <c:extLst>
            <c:ext xmlns:c16="http://schemas.microsoft.com/office/drawing/2014/chart" uri="{C3380CC4-5D6E-409C-BE32-E72D297353CC}">
              <c16:uniqueId val="{00000002-6122-4AFC-863E-AC50670C3B48}"/>
            </c:ext>
          </c:extLst>
        </c:ser>
        <c:dLbls>
          <c:showLegendKey val="0"/>
          <c:showVal val="0"/>
          <c:showCatName val="0"/>
          <c:showSerName val="0"/>
          <c:showPercent val="0"/>
          <c:showBubbleSize val="0"/>
        </c:dLbls>
        <c:gapWidth val="150"/>
        <c:overlap val="100"/>
        <c:axId val="416372776"/>
        <c:axId val="416373104"/>
      </c:barChart>
      <c:catAx>
        <c:axId val="416372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6373104"/>
        <c:crosses val="autoZero"/>
        <c:auto val="1"/>
        <c:lblAlgn val="ctr"/>
        <c:lblOffset val="100"/>
        <c:noMultiLvlLbl val="0"/>
      </c:catAx>
      <c:valAx>
        <c:axId val="41637310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6372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Sheet1!$A$2:$A$9</c:f>
              <c:strCache>
                <c:ptCount val="8"/>
                <c:pt idx="0">
                  <c:v>specialized_arg</c:v>
                </c:pt>
                <c:pt idx="1">
                  <c:v>meridabikes_ar</c:v>
                </c:pt>
                <c:pt idx="2">
                  <c:v>giantargentina</c:v>
                </c:pt>
                <c:pt idx="3">
                  <c:v>cervelo_argentina</c:v>
                </c:pt>
                <c:pt idx="4">
                  <c:v>orbea.argentina</c:v>
                </c:pt>
                <c:pt idx="5">
                  <c:v>cannondale.argentina</c:v>
                </c:pt>
                <c:pt idx="6">
                  <c:v>trekbicycleargentina</c:v>
                </c:pt>
                <c:pt idx="7">
                  <c:v>scottsportsargentina</c:v>
                </c:pt>
              </c:strCache>
            </c:strRef>
          </c:cat>
          <c:val>
            <c:numRef>
              <c:f>Sheet1!$B$2:$B$9</c:f>
              <c:numCache>
                <c:formatCode>General</c:formatCode>
                <c:ptCount val="8"/>
                <c:pt idx="0">
                  <c:v>2974</c:v>
                </c:pt>
                <c:pt idx="1">
                  <c:v>0</c:v>
                </c:pt>
                <c:pt idx="2">
                  <c:v>33</c:v>
                </c:pt>
                <c:pt idx="3">
                  <c:v>247</c:v>
                </c:pt>
                <c:pt idx="4">
                  <c:v>0</c:v>
                </c:pt>
                <c:pt idx="5">
                  <c:v>1391</c:v>
                </c:pt>
                <c:pt idx="6">
                  <c:v>5013</c:v>
                </c:pt>
                <c:pt idx="7">
                  <c:v>3032</c:v>
                </c:pt>
              </c:numCache>
            </c:numRef>
          </c:val>
          <c:extLst>
            <c:ext xmlns:c16="http://schemas.microsoft.com/office/drawing/2014/chart" uri="{C3380CC4-5D6E-409C-BE32-E72D297353CC}">
              <c16:uniqueId val="{00000000-C651-44BC-AD89-74134E0BB2CD}"/>
            </c:ext>
          </c:extLst>
        </c:ser>
        <c:ser>
          <c:idx val="1"/>
          <c:order val="1"/>
          <c:tx>
            <c:strRef>
              <c:f>Sheet1!$C$1</c:f>
              <c:strCache>
                <c:ptCount val="1"/>
                <c:pt idx="0">
                  <c:v>Videos</c:v>
                </c:pt>
              </c:strCache>
            </c:strRef>
          </c:tx>
          <c:spPr>
            <a:solidFill>
              <a:schemeClr val="accent2"/>
            </a:solidFill>
            <a:ln>
              <a:noFill/>
            </a:ln>
            <a:effectLst/>
          </c:spPr>
          <c:invertIfNegative val="0"/>
          <c:cat>
            <c:strRef>
              <c:f>Sheet1!$A$2:$A$9</c:f>
              <c:strCache>
                <c:ptCount val="8"/>
                <c:pt idx="0">
                  <c:v>specialized_arg</c:v>
                </c:pt>
                <c:pt idx="1">
                  <c:v>meridabikes_ar</c:v>
                </c:pt>
                <c:pt idx="2">
                  <c:v>giantargentina</c:v>
                </c:pt>
                <c:pt idx="3">
                  <c:v>cervelo_argentina</c:v>
                </c:pt>
                <c:pt idx="4">
                  <c:v>orbea.argentina</c:v>
                </c:pt>
                <c:pt idx="5">
                  <c:v>cannondale.argentina</c:v>
                </c:pt>
                <c:pt idx="6">
                  <c:v>trekbicycleargentina</c:v>
                </c:pt>
                <c:pt idx="7">
                  <c:v>scottsportsargentina</c:v>
                </c:pt>
              </c:strCache>
            </c:strRef>
          </c:cat>
          <c:val>
            <c:numRef>
              <c:f>Sheet1!$C$2:$C$9</c:f>
              <c:numCache>
                <c:formatCode>General</c:formatCode>
                <c:ptCount val="8"/>
                <c:pt idx="0">
                  <c:v>0</c:v>
                </c:pt>
                <c:pt idx="1">
                  <c:v>0</c:v>
                </c:pt>
                <c:pt idx="2">
                  <c:v>337</c:v>
                </c:pt>
                <c:pt idx="3">
                  <c:v>0</c:v>
                </c:pt>
                <c:pt idx="4">
                  <c:v>0</c:v>
                </c:pt>
                <c:pt idx="5">
                  <c:v>392</c:v>
                </c:pt>
                <c:pt idx="6">
                  <c:v>52</c:v>
                </c:pt>
                <c:pt idx="7">
                  <c:v>476</c:v>
                </c:pt>
              </c:numCache>
            </c:numRef>
          </c:val>
          <c:extLst>
            <c:ext xmlns:c16="http://schemas.microsoft.com/office/drawing/2014/chart" uri="{C3380CC4-5D6E-409C-BE32-E72D297353CC}">
              <c16:uniqueId val="{00000001-C651-44BC-AD89-74134E0BB2CD}"/>
            </c:ext>
          </c:extLst>
        </c:ser>
        <c:ser>
          <c:idx val="2"/>
          <c:order val="2"/>
          <c:tx>
            <c:strRef>
              <c:f>Sheet1!$D$1</c:f>
              <c:strCache>
                <c:ptCount val="1"/>
                <c:pt idx="0">
                  <c:v>Carousels</c:v>
                </c:pt>
              </c:strCache>
            </c:strRef>
          </c:tx>
          <c:spPr>
            <a:solidFill>
              <a:schemeClr val="accent3"/>
            </a:solidFill>
            <a:ln>
              <a:noFill/>
            </a:ln>
            <a:effectLst/>
          </c:spPr>
          <c:invertIfNegative val="0"/>
          <c:cat>
            <c:strRef>
              <c:f>Sheet1!$A$2:$A$9</c:f>
              <c:strCache>
                <c:ptCount val="8"/>
                <c:pt idx="0">
                  <c:v>specialized_arg</c:v>
                </c:pt>
                <c:pt idx="1">
                  <c:v>meridabikes_ar</c:v>
                </c:pt>
                <c:pt idx="2">
                  <c:v>giantargentina</c:v>
                </c:pt>
                <c:pt idx="3">
                  <c:v>cervelo_argentina</c:v>
                </c:pt>
                <c:pt idx="4">
                  <c:v>orbea.argentina</c:v>
                </c:pt>
                <c:pt idx="5">
                  <c:v>cannondale.argentina</c:v>
                </c:pt>
                <c:pt idx="6">
                  <c:v>trekbicycleargentina</c:v>
                </c:pt>
                <c:pt idx="7">
                  <c:v>scottsportsargentina</c:v>
                </c:pt>
              </c:strCache>
            </c:strRef>
          </c:cat>
          <c:val>
            <c:numRef>
              <c:f>Sheet1!$D$2:$D$9</c:f>
              <c:numCache>
                <c:formatCode>General</c:formatCode>
                <c:ptCount val="8"/>
                <c:pt idx="0">
                  <c:v>2655</c:v>
                </c:pt>
                <c:pt idx="1">
                  <c:v>0</c:v>
                </c:pt>
                <c:pt idx="2">
                  <c:v>1</c:v>
                </c:pt>
                <c:pt idx="3">
                  <c:v>0</c:v>
                </c:pt>
                <c:pt idx="4">
                  <c:v>0</c:v>
                </c:pt>
                <c:pt idx="5">
                  <c:v>2129</c:v>
                </c:pt>
                <c:pt idx="6">
                  <c:v>6612</c:v>
                </c:pt>
                <c:pt idx="7">
                  <c:v>4808</c:v>
                </c:pt>
              </c:numCache>
            </c:numRef>
          </c:val>
          <c:extLst>
            <c:ext xmlns:c16="http://schemas.microsoft.com/office/drawing/2014/chart" uri="{C3380CC4-5D6E-409C-BE32-E72D297353CC}">
              <c16:uniqueId val="{00000002-C651-44BC-AD89-74134E0BB2CD}"/>
            </c:ext>
          </c:extLst>
        </c:ser>
        <c:dLbls>
          <c:showLegendKey val="0"/>
          <c:showVal val="0"/>
          <c:showCatName val="0"/>
          <c:showSerName val="0"/>
          <c:showPercent val="0"/>
          <c:showBubbleSize val="0"/>
        </c:dLbls>
        <c:gapWidth val="150"/>
        <c:overlap val="100"/>
        <c:axId val="386246632"/>
        <c:axId val="386258440"/>
      </c:barChart>
      <c:catAx>
        <c:axId val="3862466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258440"/>
        <c:crosses val="autoZero"/>
        <c:auto val="1"/>
        <c:lblAlgn val="ctr"/>
        <c:lblOffset val="100"/>
        <c:noMultiLvlLbl val="0"/>
      </c:catAx>
      <c:valAx>
        <c:axId val="38625844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246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specialized_arg</c:v>
                </c:pt>
              </c:strCache>
            </c:strRef>
          </c:tx>
          <c:spPr>
            <a:solidFill>
              <a:schemeClr val="accent1"/>
            </a:solidFill>
            <a:ln>
              <a:noFill/>
            </a:ln>
            <a:effectLst/>
          </c:spPr>
          <c:invertIfNegative val="0"/>
          <c:cat>
            <c:strRef>
              <c:f>Sheet1!$A$2:$A$4</c:f>
              <c:strCache>
                <c:ptCount val="3"/>
                <c:pt idx="0">
                  <c:v>Carousel</c:v>
                </c:pt>
                <c:pt idx="1">
                  <c:v>Image</c:v>
                </c:pt>
                <c:pt idx="2">
                  <c:v>Video</c:v>
                </c:pt>
              </c:strCache>
            </c:strRef>
          </c:cat>
          <c:val>
            <c:numRef>
              <c:f>Sheet1!$B$2:$B$4</c:f>
              <c:numCache>
                <c:formatCode>General</c:formatCode>
                <c:ptCount val="3"/>
                <c:pt idx="0">
                  <c:v>1.00759796429857</c:v>
                </c:pt>
                <c:pt idx="1">
                  <c:v>0.75266226829045202</c:v>
                </c:pt>
                <c:pt idx="2">
                  <c:v>0</c:v>
                </c:pt>
              </c:numCache>
            </c:numRef>
          </c:val>
          <c:extLst>
            <c:ext xmlns:c16="http://schemas.microsoft.com/office/drawing/2014/chart" uri="{C3380CC4-5D6E-409C-BE32-E72D297353CC}">
              <c16:uniqueId val="{00000000-3280-4D2A-9B93-3C21B8450B92}"/>
            </c:ext>
          </c:extLst>
        </c:ser>
        <c:ser>
          <c:idx val="1"/>
          <c:order val="1"/>
          <c:tx>
            <c:strRef>
              <c:f>Sheet1!$C$1</c:f>
              <c:strCache>
                <c:ptCount val="1"/>
                <c:pt idx="0">
                  <c:v>meridabikes_ar</c:v>
                </c:pt>
              </c:strCache>
            </c:strRef>
          </c:tx>
          <c:spPr>
            <a:solidFill>
              <a:schemeClr val="accent2"/>
            </a:solidFill>
            <a:ln>
              <a:noFill/>
            </a:ln>
            <a:effectLst/>
          </c:spPr>
          <c:invertIfNegative val="0"/>
          <c:cat>
            <c:strRef>
              <c:f>Sheet1!$A$2:$A$4</c:f>
              <c:strCache>
                <c:ptCount val="3"/>
                <c:pt idx="0">
                  <c:v>Carousel</c:v>
                </c:pt>
                <c:pt idx="1">
                  <c:v>Image</c:v>
                </c:pt>
                <c:pt idx="2">
                  <c:v>Video</c:v>
                </c:pt>
              </c:strCache>
            </c:strRef>
          </c:cat>
          <c:val>
            <c:numRef>
              <c:f>Sheet1!$C$2:$C$4</c:f>
              <c:numCache>
                <c:formatCode>General</c:formatCode>
                <c:ptCount val="3"/>
                <c:pt idx="0">
                  <c:v>0</c:v>
                </c:pt>
                <c:pt idx="1">
                  <c:v>0</c:v>
                </c:pt>
                <c:pt idx="2">
                  <c:v>0</c:v>
                </c:pt>
              </c:numCache>
            </c:numRef>
          </c:val>
          <c:extLst>
            <c:ext xmlns:c16="http://schemas.microsoft.com/office/drawing/2014/chart" uri="{C3380CC4-5D6E-409C-BE32-E72D297353CC}">
              <c16:uniqueId val="{00000001-3280-4D2A-9B93-3C21B8450B92}"/>
            </c:ext>
          </c:extLst>
        </c:ser>
        <c:ser>
          <c:idx val="2"/>
          <c:order val="2"/>
          <c:tx>
            <c:strRef>
              <c:f>Sheet1!$D$1</c:f>
              <c:strCache>
                <c:ptCount val="1"/>
                <c:pt idx="0">
                  <c:v>giantargentina</c:v>
                </c:pt>
              </c:strCache>
            </c:strRef>
          </c:tx>
          <c:spPr>
            <a:solidFill>
              <a:schemeClr val="accent3"/>
            </a:solidFill>
            <a:ln>
              <a:noFill/>
            </a:ln>
            <a:effectLst/>
          </c:spPr>
          <c:invertIfNegative val="0"/>
          <c:cat>
            <c:strRef>
              <c:f>Sheet1!$A$2:$A$4</c:f>
              <c:strCache>
                <c:ptCount val="3"/>
                <c:pt idx="0">
                  <c:v>Carousel</c:v>
                </c:pt>
                <c:pt idx="1">
                  <c:v>Image</c:v>
                </c:pt>
                <c:pt idx="2">
                  <c:v>Video</c:v>
                </c:pt>
              </c:strCache>
            </c:strRef>
          </c:cat>
          <c:val>
            <c:numRef>
              <c:f>Sheet1!$D$2:$D$4</c:f>
              <c:numCache>
                <c:formatCode>General</c:formatCode>
                <c:ptCount val="3"/>
                <c:pt idx="0">
                  <c:v>2.6502703275734E-3</c:v>
                </c:pt>
                <c:pt idx="1">
                  <c:v>3.4688868481404199E-2</c:v>
                </c:pt>
                <c:pt idx="2">
                  <c:v>0.87979801968155003</c:v>
                </c:pt>
              </c:numCache>
            </c:numRef>
          </c:val>
          <c:extLst>
            <c:ext xmlns:c16="http://schemas.microsoft.com/office/drawing/2014/chart" uri="{C3380CC4-5D6E-409C-BE32-E72D297353CC}">
              <c16:uniqueId val="{00000002-3280-4D2A-9B93-3C21B8450B92}"/>
            </c:ext>
          </c:extLst>
        </c:ser>
        <c:ser>
          <c:idx val="3"/>
          <c:order val="3"/>
          <c:tx>
            <c:strRef>
              <c:f>Sheet1!$E$1</c:f>
              <c:strCache>
                <c:ptCount val="1"/>
                <c:pt idx="0">
                  <c:v>cervelo_argentina</c:v>
                </c:pt>
              </c:strCache>
            </c:strRef>
          </c:tx>
          <c:spPr>
            <a:solidFill>
              <a:schemeClr val="accent4"/>
            </a:solidFill>
            <a:ln>
              <a:noFill/>
            </a:ln>
            <a:effectLst/>
          </c:spPr>
          <c:invertIfNegative val="0"/>
          <c:cat>
            <c:strRef>
              <c:f>Sheet1!$A$2:$A$4</c:f>
              <c:strCache>
                <c:ptCount val="3"/>
                <c:pt idx="0">
                  <c:v>Carousel</c:v>
                </c:pt>
                <c:pt idx="1">
                  <c:v>Image</c:v>
                </c:pt>
                <c:pt idx="2">
                  <c:v>Video</c:v>
                </c:pt>
              </c:strCache>
            </c:strRef>
          </c:cat>
          <c:val>
            <c:numRef>
              <c:f>Sheet1!$E$2:$E$4</c:f>
              <c:numCache>
                <c:formatCode>General</c:formatCode>
                <c:ptCount val="3"/>
                <c:pt idx="0">
                  <c:v>0</c:v>
                </c:pt>
                <c:pt idx="1">
                  <c:v>3.3809493117549501</c:v>
                </c:pt>
                <c:pt idx="2">
                  <c:v>0</c:v>
                </c:pt>
              </c:numCache>
            </c:numRef>
          </c:val>
          <c:extLst>
            <c:ext xmlns:c16="http://schemas.microsoft.com/office/drawing/2014/chart" uri="{C3380CC4-5D6E-409C-BE32-E72D297353CC}">
              <c16:uniqueId val="{00000003-3280-4D2A-9B93-3C21B8450B92}"/>
            </c:ext>
          </c:extLst>
        </c:ser>
        <c:ser>
          <c:idx val="4"/>
          <c:order val="4"/>
          <c:tx>
            <c:strRef>
              <c:f>Sheet1!$F$1</c:f>
              <c:strCache>
                <c:ptCount val="1"/>
                <c:pt idx="0">
                  <c:v>orbea.argentina</c:v>
                </c:pt>
              </c:strCache>
            </c:strRef>
          </c:tx>
          <c:spPr>
            <a:solidFill>
              <a:schemeClr val="accent5"/>
            </a:solidFill>
            <a:ln>
              <a:noFill/>
            </a:ln>
            <a:effectLst/>
          </c:spPr>
          <c:invertIfNegative val="0"/>
          <c:cat>
            <c:strRef>
              <c:f>Sheet1!$A$2:$A$4</c:f>
              <c:strCache>
                <c:ptCount val="3"/>
                <c:pt idx="0">
                  <c:v>Carousel</c:v>
                </c:pt>
                <c:pt idx="1">
                  <c:v>Image</c:v>
                </c:pt>
                <c:pt idx="2">
                  <c:v>Video</c:v>
                </c:pt>
              </c:strCache>
            </c:strRef>
          </c:cat>
          <c:val>
            <c:numRef>
              <c:f>Sheet1!$F$2:$F$4</c:f>
              <c:numCache>
                <c:formatCode>General</c:formatCode>
                <c:ptCount val="3"/>
                <c:pt idx="0">
                  <c:v>0</c:v>
                </c:pt>
                <c:pt idx="1">
                  <c:v>0</c:v>
                </c:pt>
                <c:pt idx="2">
                  <c:v>0</c:v>
                </c:pt>
              </c:numCache>
            </c:numRef>
          </c:val>
          <c:extLst>
            <c:ext xmlns:c16="http://schemas.microsoft.com/office/drawing/2014/chart" uri="{C3380CC4-5D6E-409C-BE32-E72D297353CC}">
              <c16:uniqueId val="{00000004-3280-4D2A-9B93-3C21B8450B92}"/>
            </c:ext>
          </c:extLst>
        </c:ser>
        <c:ser>
          <c:idx val="5"/>
          <c:order val="5"/>
          <c:tx>
            <c:strRef>
              <c:f>Sheet1!$G$1</c:f>
              <c:strCache>
                <c:ptCount val="1"/>
                <c:pt idx="0">
                  <c:v>cannondale.argentina</c:v>
                </c:pt>
              </c:strCache>
            </c:strRef>
          </c:tx>
          <c:spPr>
            <a:solidFill>
              <a:schemeClr val="accent6"/>
            </a:solidFill>
            <a:ln>
              <a:noFill/>
            </a:ln>
            <a:effectLst/>
          </c:spPr>
          <c:invertIfNegative val="0"/>
          <c:cat>
            <c:strRef>
              <c:f>Sheet1!$A$2:$A$4</c:f>
              <c:strCache>
                <c:ptCount val="3"/>
                <c:pt idx="0">
                  <c:v>Carousel</c:v>
                </c:pt>
                <c:pt idx="1">
                  <c:v>Image</c:v>
                </c:pt>
                <c:pt idx="2">
                  <c:v>Video</c:v>
                </c:pt>
              </c:strCache>
            </c:strRef>
          </c:cat>
          <c:val>
            <c:numRef>
              <c:f>Sheet1!$G$2:$G$4</c:f>
              <c:numCache>
                <c:formatCode>General</c:formatCode>
                <c:ptCount val="3"/>
                <c:pt idx="0">
                  <c:v>2.2610217992963202</c:v>
                </c:pt>
                <c:pt idx="1">
                  <c:v>0.98762444103822999</c:v>
                </c:pt>
                <c:pt idx="2">
                  <c:v>0.83232153393718</c:v>
                </c:pt>
              </c:numCache>
            </c:numRef>
          </c:val>
          <c:extLst>
            <c:ext xmlns:c16="http://schemas.microsoft.com/office/drawing/2014/chart" uri="{C3380CC4-5D6E-409C-BE32-E72D297353CC}">
              <c16:uniqueId val="{00000005-3280-4D2A-9B93-3C21B8450B92}"/>
            </c:ext>
          </c:extLst>
        </c:ser>
        <c:ser>
          <c:idx val="6"/>
          <c:order val="6"/>
          <c:tx>
            <c:strRef>
              <c:f>Sheet1!$H$1</c:f>
              <c:strCache>
                <c:ptCount val="1"/>
                <c:pt idx="0">
                  <c:v>trekbicycleargentina</c:v>
                </c:pt>
              </c:strCache>
            </c:strRef>
          </c:tx>
          <c:spPr>
            <a:solidFill>
              <a:schemeClr val="accent1">
                <a:lumMod val="60000"/>
              </a:schemeClr>
            </a:solidFill>
            <a:ln>
              <a:noFill/>
            </a:ln>
            <a:effectLst/>
          </c:spPr>
          <c:invertIfNegative val="0"/>
          <c:cat>
            <c:strRef>
              <c:f>Sheet1!$A$2:$A$4</c:f>
              <c:strCache>
                <c:ptCount val="3"/>
                <c:pt idx="0">
                  <c:v>Carousel</c:v>
                </c:pt>
                <c:pt idx="1">
                  <c:v>Image</c:v>
                </c:pt>
                <c:pt idx="2">
                  <c:v>Video</c:v>
                </c:pt>
              </c:strCache>
            </c:strRef>
          </c:cat>
          <c:val>
            <c:numRef>
              <c:f>Sheet1!$H$2:$H$4</c:f>
              <c:numCache>
                <c:formatCode>General</c:formatCode>
                <c:ptCount val="3"/>
                <c:pt idx="0">
                  <c:v>1.42481547912005</c:v>
                </c:pt>
                <c:pt idx="1">
                  <c:v>1.3528764671026601</c:v>
                </c:pt>
                <c:pt idx="2">
                  <c:v>0.11194833153929</c:v>
                </c:pt>
              </c:numCache>
            </c:numRef>
          </c:val>
          <c:extLst>
            <c:ext xmlns:c16="http://schemas.microsoft.com/office/drawing/2014/chart" uri="{C3380CC4-5D6E-409C-BE32-E72D297353CC}">
              <c16:uniqueId val="{00000006-3280-4D2A-9B93-3C21B8450B92}"/>
            </c:ext>
          </c:extLst>
        </c:ser>
        <c:ser>
          <c:idx val="7"/>
          <c:order val="7"/>
          <c:tx>
            <c:strRef>
              <c:f>Sheet1!$I$1</c:f>
              <c:strCache>
                <c:ptCount val="1"/>
                <c:pt idx="0">
                  <c:v>scottsportsargentina</c:v>
                </c:pt>
              </c:strCache>
            </c:strRef>
          </c:tx>
          <c:spPr>
            <a:solidFill>
              <a:schemeClr val="accent2">
                <a:lumMod val="60000"/>
              </a:schemeClr>
            </a:solidFill>
            <a:ln>
              <a:noFill/>
            </a:ln>
            <a:effectLst/>
          </c:spPr>
          <c:invertIfNegative val="0"/>
          <c:cat>
            <c:strRef>
              <c:f>Sheet1!$A$2:$A$4</c:f>
              <c:strCache>
                <c:ptCount val="3"/>
                <c:pt idx="0">
                  <c:v>Carousel</c:v>
                </c:pt>
                <c:pt idx="1">
                  <c:v>Image</c:v>
                </c:pt>
                <c:pt idx="2">
                  <c:v>Video</c:v>
                </c:pt>
              </c:strCache>
            </c:strRef>
          </c:cat>
          <c:val>
            <c:numRef>
              <c:f>Sheet1!$I$2:$I$4</c:f>
              <c:numCache>
                <c:formatCode>General</c:formatCode>
                <c:ptCount val="3"/>
                <c:pt idx="0">
                  <c:v>2.0087785121653599</c:v>
                </c:pt>
                <c:pt idx="1">
                  <c:v>0.40307893442304699</c:v>
                </c:pt>
                <c:pt idx="2">
                  <c:v>1.2413194444444</c:v>
                </c:pt>
              </c:numCache>
            </c:numRef>
          </c:val>
          <c:extLst>
            <c:ext xmlns:c16="http://schemas.microsoft.com/office/drawing/2014/chart" uri="{C3380CC4-5D6E-409C-BE32-E72D297353CC}">
              <c16:uniqueId val="{00000007-3280-4D2A-9B93-3C21B8450B92}"/>
            </c:ext>
          </c:extLst>
        </c:ser>
        <c:dLbls>
          <c:showLegendKey val="0"/>
          <c:showVal val="0"/>
          <c:showCatName val="0"/>
          <c:showSerName val="0"/>
          <c:showPercent val="0"/>
          <c:showBubbleSize val="0"/>
        </c:dLbls>
        <c:gapWidth val="219"/>
        <c:overlap val="-27"/>
        <c:axId val="384427264"/>
        <c:axId val="384429888"/>
      </c:barChart>
      <c:catAx>
        <c:axId val="384427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429888"/>
        <c:crosses val="autoZero"/>
        <c:auto val="1"/>
        <c:lblAlgn val="ctr"/>
        <c:lblOffset val="100"/>
        <c:noMultiLvlLbl val="0"/>
      </c:catAx>
      <c:valAx>
        <c:axId val="384429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427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Sheet1!$A$2:$A$9</c:f>
              <c:strCache>
                <c:ptCount val="8"/>
                <c:pt idx="0">
                  <c:v>specialized_arg</c:v>
                </c:pt>
                <c:pt idx="1">
                  <c:v>meridabikes_ar</c:v>
                </c:pt>
                <c:pt idx="2">
                  <c:v>giantargentina</c:v>
                </c:pt>
                <c:pt idx="3">
                  <c:v>cervelo_argentina</c:v>
                </c:pt>
                <c:pt idx="4">
                  <c:v>orbea.argentina</c:v>
                </c:pt>
                <c:pt idx="5">
                  <c:v>cannondale.argentina</c:v>
                </c:pt>
                <c:pt idx="6">
                  <c:v>trekbicycleargentina</c:v>
                </c:pt>
                <c:pt idx="7">
                  <c:v>scottsportsargentina</c:v>
                </c:pt>
              </c:strCache>
            </c:strRef>
          </c:cat>
          <c:val>
            <c:numRef>
              <c:f>Sheet1!$B$2:$B$9</c:f>
              <c:numCache>
                <c:formatCode>General</c:formatCode>
                <c:ptCount val="8"/>
                <c:pt idx="0">
                  <c:v>5518</c:v>
                </c:pt>
                <c:pt idx="1">
                  <c:v>0</c:v>
                </c:pt>
                <c:pt idx="2">
                  <c:v>329</c:v>
                </c:pt>
                <c:pt idx="3">
                  <c:v>240</c:v>
                </c:pt>
                <c:pt idx="4">
                  <c:v>0</c:v>
                </c:pt>
                <c:pt idx="5">
                  <c:v>3163</c:v>
                </c:pt>
                <c:pt idx="6">
                  <c:v>11459</c:v>
                </c:pt>
                <c:pt idx="7">
                  <c:v>8174</c:v>
                </c:pt>
              </c:numCache>
            </c:numRef>
          </c:val>
          <c:extLst>
            <c:ext xmlns:c16="http://schemas.microsoft.com/office/drawing/2014/chart" uri="{C3380CC4-5D6E-409C-BE32-E72D297353CC}">
              <c16:uniqueId val="{00000000-A256-4D87-9D32-27C8977043C6}"/>
            </c:ext>
          </c:extLst>
        </c:ser>
        <c:ser>
          <c:idx val="1"/>
          <c:order val="1"/>
          <c:tx>
            <c:strRef>
              <c:f>Sheet1!$C$1</c:f>
              <c:strCache>
                <c:ptCount val="1"/>
                <c:pt idx="0">
                  <c:v>Comments</c:v>
                </c:pt>
              </c:strCache>
            </c:strRef>
          </c:tx>
          <c:spPr>
            <a:solidFill>
              <a:schemeClr val="accent2"/>
            </a:solidFill>
            <a:ln>
              <a:noFill/>
            </a:ln>
            <a:effectLst/>
          </c:spPr>
          <c:invertIfNegative val="0"/>
          <c:cat>
            <c:strRef>
              <c:f>Sheet1!$A$2:$A$9</c:f>
              <c:strCache>
                <c:ptCount val="8"/>
                <c:pt idx="0">
                  <c:v>specialized_arg</c:v>
                </c:pt>
                <c:pt idx="1">
                  <c:v>meridabikes_ar</c:v>
                </c:pt>
                <c:pt idx="2">
                  <c:v>giantargentina</c:v>
                </c:pt>
                <c:pt idx="3">
                  <c:v>cervelo_argentina</c:v>
                </c:pt>
                <c:pt idx="4">
                  <c:v>orbea.argentina</c:v>
                </c:pt>
                <c:pt idx="5">
                  <c:v>cannondale.argentina</c:v>
                </c:pt>
                <c:pt idx="6">
                  <c:v>trekbicycleargentina</c:v>
                </c:pt>
                <c:pt idx="7">
                  <c:v>scottsportsargentina</c:v>
                </c:pt>
              </c:strCache>
            </c:strRef>
          </c:cat>
          <c:val>
            <c:numRef>
              <c:f>Sheet1!$C$2:$C$9</c:f>
              <c:numCache>
                <c:formatCode>General</c:formatCode>
                <c:ptCount val="8"/>
                <c:pt idx="0">
                  <c:v>111</c:v>
                </c:pt>
                <c:pt idx="1">
                  <c:v>0</c:v>
                </c:pt>
                <c:pt idx="2">
                  <c:v>42</c:v>
                </c:pt>
                <c:pt idx="3">
                  <c:v>7</c:v>
                </c:pt>
                <c:pt idx="4">
                  <c:v>0</c:v>
                </c:pt>
                <c:pt idx="5">
                  <c:v>749</c:v>
                </c:pt>
                <c:pt idx="6">
                  <c:v>218</c:v>
                </c:pt>
                <c:pt idx="7">
                  <c:v>142</c:v>
                </c:pt>
              </c:numCache>
            </c:numRef>
          </c:val>
          <c:extLst>
            <c:ext xmlns:c16="http://schemas.microsoft.com/office/drawing/2014/chart" uri="{C3380CC4-5D6E-409C-BE32-E72D297353CC}">
              <c16:uniqueId val="{00000001-A256-4D87-9D32-27C8977043C6}"/>
            </c:ext>
          </c:extLst>
        </c:ser>
        <c:dLbls>
          <c:showLegendKey val="0"/>
          <c:showVal val="0"/>
          <c:showCatName val="0"/>
          <c:showSerName val="0"/>
          <c:showPercent val="0"/>
          <c:showBubbleSize val="0"/>
        </c:dLbls>
        <c:gapWidth val="150"/>
        <c:overlap val="100"/>
        <c:axId val="405375608"/>
        <c:axId val="405387088"/>
      </c:barChart>
      <c:catAx>
        <c:axId val="405375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387088"/>
        <c:crosses val="autoZero"/>
        <c:auto val="1"/>
        <c:lblAlgn val="ctr"/>
        <c:lblOffset val="100"/>
        <c:noMultiLvlLbl val="0"/>
      </c:catAx>
      <c:valAx>
        <c:axId val="40538708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375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89778B-0B5E-46A9-BFFC-5BC2CB5A2285}"/>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6ACB3648-C0B7-4C5D-BB75-94BFB0B4AC36}"/>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42636342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18F6AB-012F-4C3E-AE88-85B77C6DB506}"/>
              </a:ext>
            </a:extLst>
          </p:cNvPr>
          <p:cNvSpPr>
            <a:spLocks noGrp="1"/>
          </p:cNvSpPr>
          <p:nvPr>
            <p:ph type="title"/>
          </p:nvPr>
        </p:nvSpPr>
        <p:spPr/>
        <p:txBody>
          <a:bodyPr/>
          <a:lstStyle/>
          <a:p>
            <a:r>
              <a:rPr lang="en-US"/>
              <a:t>Instagram Key Metrics Table | Scott</a:t>
            </a:r>
          </a:p>
        </p:txBody>
      </p:sp>
      <p:graphicFrame>
        <p:nvGraphicFramePr>
          <p:cNvPr id="5" name="Table Placeholder 4">
            <a:extLst>
              <a:ext uri="{FF2B5EF4-FFF2-40B4-BE49-F238E27FC236}">
                <a16:creationId xmlns:a16="http://schemas.microsoft.com/office/drawing/2014/main" id="{5E5D50A4-2DCF-46F8-8D73-763988A537AF}"/>
              </a:ext>
            </a:extLst>
          </p:cNvPr>
          <p:cNvGraphicFramePr>
            <a:graphicFrameLocks noGrp="1"/>
          </p:cNvGraphicFramePr>
          <p:nvPr>
            <p:ph type="tbl" sz="quarter" idx="13"/>
            <p:extLst>
              <p:ext uri="{D42A27DB-BD31-4B8C-83A1-F6EECF244321}">
                <p14:modId xmlns:p14="http://schemas.microsoft.com/office/powerpoint/2010/main" val="42743436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9615590"/>
                    </a:ext>
                  </a:extLst>
                </a:gridCol>
                <a:gridCol w="658368">
                  <a:extLst>
                    <a:ext uri="{9D8B030D-6E8A-4147-A177-3AD203B41FA5}">
                      <a16:colId xmlns:a16="http://schemas.microsoft.com/office/drawing/2014/main" val="642182481"/>
                    </a:ext>
                  </a:extLst>
                </a:gridCol>
                <a:gridCol w="658368">
                  <a:extLst>
                    <a:ext uri="{9D8B030D-6E8A-4147-A177-3AD203B41FA5}">
                      <a16:colId xmlns:a16="http://schemas.microsoft.com/office/drawing/2014/main" val="3123544207"/>
                    </a:ext>
                  </a:extLst>
                </a:gridCol>
                <a:gridCol w="658368">
                  <a:extLst>
                    <a:ext uri="{9D8B030D-6E8A-4147-A177-3AD203B41FA5}">
                      <a16:colId xmlns:a16="http://schemas.microsoft.com/office/drawing/2014/main" val="1907974319"/>
                    </a:ext>
                  </a:extLst>
                </a:gridCol>
                <a:gridCol w="658368">
                  <a:extLst>
                    <a:ext uri="{9D8B030D-6E8A-4147-A177-3AD203B41FA5}">
                      <a16:colId xmlns:a16="http://schemas.microsoft.com/office/drawing/2014/main" val="1354555348"/>
                    </a:ext>
                  </a:extLst>
                </a:gridCol>
                <a:gridCol w="658368">
                  <a:extLst>
                    <a:ext uri="{9D8B030D-6E8A-4147-A177-3AD203B41FA5}">
                      <a16:colId xmlns:a16="http://schemas.microsoft.com/office/drawing/2014/main" val="1828715983"/>
                    </a:ext>
                  </a:extLst>
                </a:gridCol>
                <a:gridCol w="658368">
                  <a:extLst>
                    <a:ext uri="{9D8B030D-6E8A-4147-A177-3AD203B41FA5}">
                      <a16:colId xmlns:a16="http://schemas.microsoft.com/office/drawing/2014/main" val="1176472911"/>
                    </a:ext>
                  </a:extLst>
                </a:gridCol>
                <a:gridCol w="658368">
                  <a:extLst>
                    <a:ext uri="{9D8B030D-6E8A-4147-A177-3AD203B41FA5}">
                      <a16:colId xmlns:a16="http://schemas.microsoft.com/office/drawing/2014/main" val="1157325454"/>
                    </a:ext>
                  </a:extLst>
                </a:gridCol>
                <a:gridCol w="658368">
                  <a:extLst>
                    <a:ext uri="{9D8B030D-6E8A-4147-A177-3AD203B41FA5}">
                      <a16:colId xmlns:a16="http://schemas.microsoft.com/office/drawing/2014/main" val="806984474"/>
                    </a:ext>
                  </a:extLst>
                </a:gridCol>
                <a:gridCol w="658368">
                  <a:extLst>
                    <a:ext uri="{9D8B030D-6E8A-4147-A177-3AD203B41FA5}">
                      <a16:colId xmlns:a16="http://schemas.microsoft.com/office/drawing/2014/main" val="2571572625"/>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070725312"/>
                  </a:ext>
                </a:extLst>
              </a:tr>
              <a:tr h="370840">
                <a:tc>
                  <a:txBody>
                    <a:bodyPr/>
                    <a:lstStyle/>
                    <a:p>
                      <a:r>
                        <a:rPr lang="en-US" sz="1000"/>
                        <a:t>trekbicycleargentina</a:t>
                      </a:r>
                    </a:p>
                  </a:txBody>
                  <a:tcPr/>
                </a:tc>
                <a:tc>
                  <a:txBody>
                    <a:bodyPr/>
                    <a:lstStyle/>
                    <a:p>
                      <a:r>
                        <a:rPr lang="en-US" sz="1000"/>
                        <a:t>46745</a:t>
                      </a:r>
                    </a:p>
                  </a:txBody>
                  <a:tcPr/>
                </a:tc>
                <a:tc>
                  <a:txBody>
                    <a:bodyPr/>
                    <a:lstStyle/>
                    <a:p>
                      <a:r>
                        <a:rPr lang="en-US" sz="1000"/>
                        <a:t>726</a:t>
                      </a:r>
                    </a:p>
                  </a:txBody>
                  <a:tcPr/>
                </a:tc>
                <a:tc>
                  <a:txBody>
                    <a:bodyPr/>
                    <a:lstStyle/>
                    <a:p>
                      <a:r>
                        <a:rPr lang="en-US" sz="1000"/>
                        <a:t>8</a:t>
                      </a:r>
                    </a:p>
                  </a:txBody>
                  <a:tcPr/>
                </a:tc>
                <a:tc>
                  <a:txBody>
                    <a:bodyPr/>
                    <a:lstStyle/>
                    <a:p>
                      <a:r>
                        <a:rPr lang="en-US" sz="1000"/>
                        <a:t>10</a:t>
                      </a:r>
                    </a:p>
                  </a:txBody>
                  <a:tcPr/>
                </a:tc>
                <a:tc>
                  <a:txBody>
                    <a:bodyPr/>
                    <a:lstStyle/>
                    <a:p>
                      <a:r>
                        <a:rPr lang="en-US" sz="1000"/>
                        <a:t>1</a:t>
                      </a:r>
                    </a:p>
                  </a:txBody>
                  <a:tcPr/>
                </a:tc>
                <a:tc>
                  <a:txBody>
                    <a:bodyPr/>
                    <a:lstStyle/>
                    <a:p>
                      <a:r>
                        <a:rPr lang="en-US" sz="1000"/>
                        <a:t>19</a:t>
                      </a:r>
                    </a:p>
                  </a:txBody>
                  <a:tcPr/>
                </a:tc>
                <a:tc>
                  <a:txBody>
                    <a:bodyPr/>
                    <a:lstStyle/>
                    <a:p>
                      <a:r>
                        <a:rPr lang="en-US" sz="1000"/>
                        <a:t>11459</a:t>
                      </a:r>
                    </a:p>
                  </a:txBody>
                  <a:tcPr/>
                </a:tc>
                <a:tc>
                  <a:txBody>
                    <a:bodyPr/>
                    <a:lstStyle/>
                    <a:p>
                      <a:r>
                        <a:rPr lang="en-US" sz="1000"/>
                        <a:t>218</a:t>
                      </a:r>
                    </a:p>
                  </a:txBody>
                  <a:tcPr/>
                </a:tc>
                <a:tc>
                  <a:txBody>
                    <a:bodyPr/>
                    <a:lstStyle/>
                    <a:p>
                      <a:r>
                        <a:rPr lang="en-US" sz="1000"/>
                        <a:t>1.3250 %</a:t>
                      </a:r>
                    </a:p>
                  </a:txBody>
                  <a:tcPr/>
                </a:tc>
                <a:extLst>
                  <a:ext uri="{0D108BD9-81ED-4DB2-BD59-A6C34878D82A}">
                    <a16:rowId xmlns:a16="http://schemas.microsoft.com/office/drawing/2014/main" val="272936755"/>
                  </a:ext>
                </a:extLst>
              </a:tr>
              <a:tr h="370840">
                <a:tc>
                  <a:txBody>
                    <a:bodyPr/>
                    <a:lstStyle/>
                    <a:p>
                      <a:r>
                        <a:rPr lang="en-US" sz="1000"/>
                        <a:t>specialized_arg</a:t>
                      </a:r>
                    </a:p>
                  </a:txBody>
                  <a:tcPr/>
                </a:tc>
                <a:tc>
                  <a:txBody>
                    <a:bodyPr/>
                    <a:lstStyle/>
                    <a:p>
                      <a:r>
                        <a:rPr lang="en-US" sz="1000"/>
                        <a:t>44385</a:t>
                      </a:r>
                    </a:p>
                  </a:txBody>
                  <a:tcPr/>
                </a:tc>
                <a:tc>
                  <a:txBody>
                    <a:bodyPr/>
                    <a:lstStyle/>
                    <a:p>
                      <a:r>
                        <a:rPr lang="en-US" sz="1000"/>
                        <a:t>1030</a:t>
                      </a:r>
                    </a:p>
                  </a:txBody>
                  <a:tcPr/>
                </a:tc>
                <a:tc>
                  <a:txBody>
                    <a:bodyPr/>
                    <a:lstStyle/>
                    <a:p>
                      <a:r>
                        <a:rPr lang="en-US" sz="1000"/>
                        <a:t>9</a:t>
                      </a:r>
                    </a:p>
                  </a:txBody>
                  <a:tcPr/>
                </a:tc>
                <a:tc>
                  <a:txBody>
                    <a:bodyPr/>
                    <a:lstStyle/>
                    <a:p>
                      <a:r>
                        <a:rPr lang="en-US" sz="1000"/>
                        <a:t>6</a:t>
                      </a:r>
                    </a:p>
                  </a:txBody>
                  <a:tcPr/>
                </a:tc>
                <a:tc>
                  <a:txBody>
                    <a:bodyPr/>
                    <a:lstStyle/>
                    <a:p>
                      <a:r>
                        <a:rPr lang="en-US" sz="1000"/>
                        <a:t>0</a:t>
                      </a:r>
                    </a:p>
                  </a:txBody>
                  <a:tcPr/>
                </a:tc>
                <a:tc>
                  <a:txBody>
                    <a:bodyPr/>
                    <a:lstStyle/>
                    <a:p>
                      <a:r>
                        <a:rPr lang="en-US" sz="1000"/>
                        <a:t>15</a:t>
                      </a:r>
                    </a:p>
                  </a:txBody>
                  <a:tcPr/>
                </a:tc>
                <a:tc>
                  <a:txBody>
                    <a:bodyPr/>
                    <a:lstStyle/>
                    <a:p>
                      <a:r>
                        <a:rPr lang="en-US" sz="1000"/>
                        <a:t>5518</a:t>
                      </a:r>
                    </a:p>
                  </a:txBody>
                  <a:tcPr/>
                </a:tc>
                <a:tc>
                  <a:txBody>
                    <a:bodyPr/>
                    <a:lstStyle/>
                    <a:p>
                      <a:r>
                        <a:rPr lang="en-US" sz="1000"/>
                        <a:t>111</a:t>
                      </a:r>
                    </a:p>
                  </a:txBody>
                  <a:tcPr/>
                </a:tc>
                <a:tc>
                  <a:txBody>
                    <a:bodyPr/>
                    <a:lstStyle/>
                    <a:p>
                      <a:r>
                        <a:rPr lang="en-US" sz="1000"/>
                        <a:t>0.8554 %</a:t>
                      </a:r>
                    </a:p>
                  </a:txBody>
                  <a:tcPr/>
                </a:tc>
                <a:extLst>
                  <a:ext uri="{0D108BD9-81ED-4DB2-BD59-A6C34878D82A}">
                    <a16:rowId xmlns:a16="http://schemas.microsoft.com/office/drawing/2014/main" val="1068749012"/>
                  </a:ext>
                </a:extLst>
              </a:tr>
              <a:tr h="370840">
                <a:tc>
                  <a:txBody>
                    <a:bodyPr/>
                    <a:lstStyle/>
                    <a:p>
                      <a:r>
                        <a:rPr lang="en-US" sz="1000"/>
                        <a:t>scottsportsargentina</a:t>
                      </a:r>
                    </a:p>
                  </a:txBody>
                  <a:tcPr/>
                </a:tc>
                <a:tc>
                  <a:txBody>
                    <a:bodyPr/>
                    <a:lstStyle/>
                    <a:p>
                      <a:r>
                        <a:rPr lang="en-US" sz="1000"/>
                        <a:t>34572</a:t>
                      </a:r>
                    </a:p>
                  </a:txBody>
                  <a:tcPr/>
                </a:tc>
                <a:tc>
                  <a:txBody>
                    <a:bodyPr/>
                    <a:lstStyle/>
                    <a:p>
                      <a:r>
                        <a:rPr lang="en-US" sz="1000"/>
                        <a:t>747</a:t>
                      </a:r>
                    </a:p>
                  </a:txBody>
                  <a:tcPr/>
                </a:tc>
                <a:tc>
                  <a:txBody>
                    <a:bodyPr/>
                    <a:lstStyle/>
                    <a:p>
                      <a:r>
                        <a:rPr lang="en-US" sz="1000"/>
                        <a:t>22</a:t>
                      </a:r>
                    </a:p>
                  </a:txBody>
                  <a:tcPr/>
                </a:tc>
                <a:tc>
                  <a:txBody>
                    <a:bodyPr/>
                    <a:lstStyle/>
                    <a:p>
                      <a:r>
                        <a:rPr lang="en-US" sz="1000"/>
                        <a:t>7</a:t>
                      </a:r>
                    </a:p>
                  </a:txBody>
                  <a:tcPr/>
                </a:tc>
                <a:tc>
                  <a:txBody>
                    <a:bodyPr/>
                    <a:lstStyle/>
                    <a:p>
                      <a:r>
                        <a:rPr lang="en-US" sz="1000"/>
                        <a:t>2</a:t>
                      </a:r>
                    </a:p>
                  </a:txBody>
                  <a:tcPr/>
                </a:tc>
                <a:tc>
                  <a:txBody>
                    <a:bodyPr/>
                    <a:lstStyle/>
                    <a:p>
                      <a:r>
                        <a:rPr lang="en-US" sz="1000"/>
                        <a:t>31</a:t>
                      </a:r>
                    </a:p>
                  </a:txBody>
                  <a:tcPr/>
                </a:tc>
                <a:tc>
                  <a:txBody>
                    <a:bodyPr/>
                    <a:lstStyle/>
                    <a:p>
                      <a:r>
                        <a:rPr lang="en-US" sz="1000"/>
                        <a:t>8174</a:t>
                      </a:r>
                    </a:p>
                  </a:txBody>
                  <a:tcPr/>
                </a:tc>
                <a:tc>
                  <a:txBody>
                    <a:bodyPr/>
                    <a:lstStyle/>
                    <a:p>
                      <a:r>
                        <a:rPr lang="en-US" sz="1000"/>
                        <a:t>142</a:t>
                      </a:r>
                    </a:p>
                  </a:txBody>
                  <a:tcPr/>
                </a:tc>
                <a:tc>
                  <a:txBody>
                    <a:bodyPr/>
                    <a:lstStyle/>
                    <a:p>
                      <a:r>
                        <a:rPr lang="en-US" sz="1000"/>
                        <a:t>0.7844 %</a:t>
                      </a:r>
                    </a:p>
                  </a:txBody>
                  <a:tcPr/>
                </a:tc>
                <a:extLst>
                  <a:ext uri="{0D108BD9-81ED-4DB2-BD59-A6C34878D82A}">
                    <a16:rowId xmlns:a16="http://schemas.microsoft.com/office/drawing/2014/main" val="1526006341"/>
                  </a:ext>
                </a:extLst>
              </a:tr>
              <a:tr h="370840">
                <a:tc>
                  <a:txBody>
                    <a:bodyPr/>
                    <a:lstStyle/>
                    <a:p>
                      <a:r>
                        <a:rPr lang="en-US" sz="1000"/>
                        <a:t>giantargentina</a:t>
                      </a:r>
                    </a:p>
                  </a:txBody>
                  <a:tcPr/>
                </a:tc>
                <a:tc>
                  <a:txBody>
                    <a:bodyPr/>
                    <a:lstStyle/>
                    <a:p>
                      <a:r>
                        <a:rPr lang="en-US" sz="1000"/>
                        <a:t>19254</a:t>
                      </a:r>
                    </a:p>
                  </a:txBody>
                  <a:tcPr/>
                </a:tc>
                <a:tc>
                  <a:txBody>
                    <a:bodyPr/>
                    <a:lstStyle/>
                    <a:p>
                      <a:r>
                        <a:rPr lang="en-US" sz="1000"/>
                        <a:t>391</a:t>
                      </a:r>
                    </a:p>
                  </a:txBody>
                  <a:tcPr/>
                </a:tc>
                <a:tc>
                  <a:txBody>
                    <a:bodyPr/>
                    <a:lstStyle/>
                    <a:p>
                      <a:r>
                        <a:rPr lang="en-US" sz="1000"/>
                        <a:t>5</a:t>
                      </a:r>
                    </a:p>
                  </a:txBody>
                  <a:tcPr/>
                </a:tc>
                <a:tc>
                  <a:txBody>
                    <a:bodyPr/>
                    <a:lstStyle/>
                    <a:p>
                      <a:r>
                        <a:rPr lang="en-US" sz="1000"/>
                        <a:t>2</a:t>
                      </a:r>
                    </a:p>
                  </a:txBody>
                  <a:tcPr/>
                </a:tc>
                <a:tc>
                  <a:txBody>
                    <a:bodyPr/>
                    <a:lstStyle/>
                    <a:p>
                      <a:r>
                        <a:rPr lang="en-US" sz="1000"/>
                        <a:t>2</a:t>
                      </a:r>
                    </a:p>
                  </a:txBody>
                  <a:tcPr/>
                </a:tc>
                <a:tc>
                  <a:txBody>
                    <a:bodyPr/>
                    <a:lstStyle/>
                    <a:p>
                      <a:r>
                        <a:rPr lang="en-US" sz="1000"/>
                        <a:t>9</a:t>
                      </a:r>
                    </a:p>
                  </a:txBody>
                  <a:tcPr/>
                </a:tc>
                <a:tc>
                  <a:txBody>
                    <a:bodyPr/>
                    <a:lstStyle/>
                    <a:p>
                      <a:r>
                        <a:rPr lang="en-US" sz="1000"/>
                        <a:t>329</a:t>
                      </a:r>
                    </a:p>
                  </a:txBody>
                  <a:tcPr/>
                </a:tc>
                <a:tc>
                  <a:txBody>
                    <a:bodyPr/>
                    <a:lstStyle/>
                    <a:p>
                      <a:r>
                        <a:rPr lang="en-US" sz="1000"/>
                        <a:t>42</a:t>
                      </a:r>
                    </a:p>
                  </a:txBody>
                  <a:tcPr/>
                </a:tc>
                <a:tc>
                  <a:txBody>
                    <a:bodyPr/>
                    <a:lstStyle/>
                    <a:p>
                      <a:r>
                        <a:rPr lang="en-US" sz="1000"/>
                        <a:t>0.2163 %</a:t>
                      </a:r>
                    </a:p>
                  </a:txBody>
                  <a:tcPr/>
                </a:tc>
                <a:extLst>
                  <a:ext uri="{0D108BD9-81ED-4DB2-BD59-A6C34878D82A}">
                    <a16:rowId xmlns:a16="http://schemas.microsoft.com/office/drawing/2014/main" val="401992772"/>
                  </a:ext>
                </a:extLst>
              </a:tr>
              <a:tr h="370840">
                <a:tc>
                  <a:txBody>
                    <a:bodyPr/>
                    <a:lstStyle/>
                    <a:p>
                      <a:r>
                        <a:rPr lang="en-US" sz="1000"/>
                        <a:t>orbea.argentina</a:t>
                      </a:r>
                    </a:p>
                  </a:txBody>
                  <a:tcPr/>
                </a:tc>
                <a:tc>
                  <a:txBody>
                    <a:bodyPr/>
                    <a:lstStyle/>
                    <a:p>
                      <a:r>
                        <a:rPr lang="en-US" sz="1000"/>
                        <a:t>18944</a:t>
                      </a:r>
                    </a:p>
                  </a:txBody>
                  <a:tcPr/>
                </a:tc>
                <a:tc>
                  <a:txBody>
                    <a:bodyPr/>
                    <a:lstStyle/>
                    <a:p>
                      <a:r>
                        <a:rPr lang="en-US" sz="1000"/>
                        <a:t>-62</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3962286197"/>
                  </a:ext>
                </a:extLst>
              </a:tr>
              <a:tr h="370840">
                <a:tc>
                  <a:txBody>
                    <a:bodyPr/>
                    <a:lstStyle/>
                    <a:p>
                      <a:r>
                        <a:rPr lang="en-US" sz="1000"/>
                        <a:t>cannondale.argentina</a:t>
                      </a:r>
                    </a:p>
                  </a:txBody>
                  <a:tcPr/>
                </a:tc>
                <a:tc>
                  <a:txBody>
                    <a:bodyPr/>
                    <a:lstStyle/>
                    <a:p>
                      <a:r>
                        <a:rPr lang="en-US" sz="1000"/>
                        <a:t>15929</a:t>
                      </a:r>
                    </a:p>
                  </a:txBody>
                  <a:tcPr/>
                </a:tc>
                <a:tc>
                  <a:txBody>
                    <a:bodyPr/>
                    <a:lstStyle/>
                    <a:p>
                      <a:r>
                        <a:rPr lang="en-US" sz="1000"/>
                        <a:t>425</a:t>
                      </a:r>
                    </a:p>
                  </a:txBody>
                  <a:tcPr/>
                </a:tc>
                <a:tc>
                  <a:txBody>
                    <a:bodyPr/>
                    <a:lstStyle/>
                    <a:p>
                      <a:r>
                        <a:rPr lang="en-US" sz="1000"/>
                        <a:t>9</a:t>
                      </a:r>
                    </a:p>
                  </a:txBody>
                  <a:tcPr/>
                </a:tc>
                <a:tc>
                  <a:txBody>
                    <a:bodyPr/>
                    <a:lstStyle/>
                    <a:p>
                      <a:r>
                        <a:rPr lang="en-US" sz="1000"/>
                        <a:t>6</a:t>
                      </a:r>
                    </a:p>
                  </a:txBody>
                  <a:tcPr/>
                </a:tc>
                <a:tc>
                  <a:txBody>
                    <a:bodyPr/>
                    <a:lstStyle/>
                    <a:p>
                      <a:r>
                        <a:rPr lang="en-US" sz="1000"/>
                        <a:t>3</a:t>
                      </a:r>
                    </a:p>
                  </a:txBody>
                  <a:tcPr/>
                </a:tc>
                <a:tc>
                  <a:txBody>
                    <a:bodyPr/>
                    <a:lstStyle/>
                    <a:p>
                      <a:r>
                        <a:rPr lang="en-US" sz="1000"/>
                        <a:t>18</a:t>
                      </a:r>
                    </a:p>
                  </a:txBody>
                  <a:tcPr/>
                </a:tc>
                <a:tc>
                  <a:txBody>
                    <a:bodyPr/>
                    <a:lstStyle/>
                    <a:p>
                      <a:r>
                        <a:rPr lang="en-US" sz="1000"/>
                        <a:t>3163</a:t>
                      </a:r>
                    </a:p>
                  </a:txBody>
                  <a:tcPr/>
                </a:tc>
                <a:tc>
                  <a:txBody>
                    <a:bodyPr/>
                    <a:lstStyle/>
                    <a:p>
                      <a:r>
                        <a:rPr lang="en-US" sz="1000"/>
                        <a:t>749</a:t>
                      </a:r>
                    </a:p>
                  </a:txBody>
                  <a:tcPr/>
                </a:tc>
                <a:tc>
                  <a:txBody>
                    <a:bodyPr/>
                    <a:lstStyle/>
                    <a:p>
                      <a:r>
                        <a:rPr lang="en-US" sz="1000"/>
                        <a:t>1.3829 %</a:t>
                      </a:r>
                    </a:p>
                  </a:txBody>
                  <a:tcPr/>
                </a:tc>
                <a:extLst>
                  <a:ext uri="{0D108BD9-81ED-4DB2-BD59-A6C34878D82A}">
                    <a16:rowId xmlns:a16="http://schemas.microsoft.com/office/drawing/2014/main" val="331450793"/>
                  </a:ext>
                </a:extLst>
              </a:tr>
              <a:tr h="370840">
                <a:tc>
                  <a:txBody>
                    <a:bodyPr/>
                    <a:lstStyle/>
                    <a:p>
                      <a:r>
                        <a:rPr lang="en-US" sz="1000"/>
                        <a:t>meridabikes_ar</a:t>
                      </a:r>
                    </a:p>
                  </a:txBody>
                  <a:tcPr/>
                </a:tc>
                <a:tc>
                  <a:txBody>
                    <a:bodyPr/>
                    <a:lstStyle/>
                    <a:p>
                      <a:r>
                        <a:rPr lang="en-US" sz="1000"/>
                        <a:t>6231</a:t>
                      </a:r>
                    </a:p>
                  </a:txBody>
                  <a:tcPr/>
                </a:tc>
                <a:tc>
                  <a:txBody>
                    <a:bodyPr/>
                    <a:lstStyle/>
                    <a:p>
                      <a:r>
                        <a:rPr lang="en-US" sz="1000"/>
                        <a:t>348</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555203101"/>
                  </a:ext>
                </a:extLst>
              </a:tr>
              <a:tr h="370840">
                <a:tc>
                  <a:txBody>
                    <a:bodyPr/>
                    <a:lstStyle/>
                    <a:p>
                      <a:r>
                        <a:rPr lang="en-US" sz="1000"/>
                        <a:t>cervelo_argentina</a:t>
                      </a:r>
                    </a:p>
                  </a:txBody>
                  <a:tcPr/>
                </a:tc>
                <a:tc>
                  <a:txBody>
                    <a:bodyPr/>
                    <a:lstStyle/>
                    <a:p>
                      <a:r>
                        <a:rPr lang="en-US" sz="1000"/>
                        <a:t>3756</a:t>
                      </a:r>
                    </a:p>
                  </a:txBody>
                  <a:tcPr/>
                </a:tc>
                <a:tc>
                  <a:txBody>
                    <a:bodyPr/>
                    <a:lstStyle/>
                    <a:p>
                      <a:r>
                        <a:rPr lang="en-US" sz="1000"/>
                        <a:t>141</a:t>
                      </a:r>
                    </a:p>
                  </a:txBody>
                  <a:tcPr/>
                </a:tc>
                <a:tc>
                  <a:txBody>
                    <a:bodyPr/>
                    <a:lstStyle/>
                    <a:p>
                      <a:r>
                        <a:rPr lang="en-US" sz="1000"/>
                        <a:t>2</a:t>
                      </a:r>
                    </a:p>
                  </a:txBody>
                  <a:tcPr/>
                </a:tc>
                <a:tc>
                  <a:txBody>
                    <a:bodyPr/>
                    <a:lstStyle/>
                    <a:p>
                      <a:r>
                        <a:rPr lang="en-US" sz="1000"/>
                        <a:t>0</a:t>
                      </a:r>
                    </a:p>
                  </a:txBody>
                  <a:tcPr/>
                </a:tc>
                <a:tc>
                  <a:txBody>
                    <a:bodyPr/>
                    <a:lstStyle/>
                    <a:p>
                      <a:r>
                        <a:rPr lang="en-US" sz="1000"/>
                        <a:t>0</a:t>
                      </a:r>
                    </a:p>
                  </a:txBody>
                  <a:tcPr/>
                </a:tc>
                <a:tc>
                  <a:txBody>
                    <a:bodyPr/>
                    <a:lstStyle/>
                    <a:p>
                      <a:r>
                        <a:rPr lang="en-US" sz="1000"/>
                        <a:t>2</a:t>
                      </a:r>
                    </a:p>
                  </a:txBody>
                  <a:tcPr/>
                </a:tc>
                <a:tc>
                  <a:txBody>
                    <a:bodyPr/>
                    <a:lstStyle/>
                    <a:p>
                      <a:r>
                        <a:rPr lang="en-US" sz="1000"/>
                        <a:t>240</a:t>
                      </a:r>
                    </a:p>
                  </a:txBody>
                  <a:tcPr/>
                </a:tc>
                <a:tc>
                  <a:txBody>
                    <a:bodyPr/>
                    <a:lstStyle/>
                    <a:p>
                      <a:r>
                        <a:rPr lang="en-US" sz="1000"/>
                        <a:t>7</a:t>
                      </a:r>
                    </a:p>
                  </a:txBody>
                  <a:tcPr/>
                </a:tc>
                <a:tc>
                  <a:txBody>
                    <a:bodyPr/>
                    <a:lstStyle/>
                    <a:p>
                      <a:r>
                        <a:rPr lang="en-US" sz="1000"/>
                        <a:t>3.3514 %</a:t>
                      </a:r>
                    </a:p>
                  </a:txBody>
                  <a:tcPr/>
                </a:tc>
                <a:extLst>
                  <a:ext uri="{0D108BD9-81ED-4DB2-BD59-A6C34878D82A}">
                    <a16:rowId xmlns:a16="http://schemas.microsoft.com/office/drawing/2014/main" val="3656009510"/>
                  </a:ext>
                </a:extLst>
              </a:tr>
            </a:tbl>
          </a:graphicData>
        </a:graphic>
      </p:graphicFrame>
      <p:sp>
        <p:nvSpPr>
          <p:cNvPr id="4" name="Text Placeholder 3">
            <a:extLst>
              <a:ext uri="{FF2B5EF4-FFF2-40B4-BE49-F238E27FC236}">
                <a16:creationId xmlns:a16="http://schemas.microsoft.com/office/drawing/2014/main" id="{6E232E2F-6742-4487-AFCC-57208A983E36}"/>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19070559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4D1DA9-195B-453A-B86E-95C1FC1C83BD}"/>
              </a:ext>
            </a:extLst>
          </p:cNvPr>
          <p:cNvSpPr>
            <a:spLocks noGrp="1"/>
          </p:cNvSpPr>
          <p:nvPr>
            <p:ph type="title"/>
          </p:nvPr>
        </p:nvSpPr>
        <p:spPr/>
        <p:txBody>
          <a:bodyPr/>
          <a:lstStyle/>
          <a:p>
            <a:r>
              <a:rPr lang="en-US"/>
              <a:t>Instagram Key Metrics Radar | Scott</a:t>
            </a:r>
          </a:p>
        </p:txBody>
      </p:sp>
      <p:graphicFrame>
        <p:nvGraphicFramePr>
          <p:cNvPr id="6" name="Chart Placeholder 5">
            <a:extLst>
              <a:ext uri="{FF2B5EF4-FFF2-40B4-BE49-F238E27FC236}">
                <a16:creationId xmlns:a16="http://schemas.microsoft.com/office/drawing/2014/main" id="{984C8B85-6A0E-4AD6-A549-B141CF075AF7}"/>
              </a:ext>
            </a:extLst>
          </p:cNvPr>
          <p:cNvGraphicFramePr>
            <a:graphicFrameLocks noGrp="1"/>
          </p:cNvGraphicFramePr>
          <p:nvPr>
            <p:ph type="chart" sz="quarter" idx="13"/>
            <p:extLst>
              <p:ext uri="{D42A27DB-BD31-4B8C-83A1-F6EECF244321}">
                <p14:modId xmlns:p14="http://schemas.microsoft.com/office/powerpoint/2010/main" val="426403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66E925D-643A-4AB0-91EC-A73308F5C023}"/>
              </a:ext>
            </a:extLst>
          </p:cNvPr>
          <p:cNvSpPr>
            <a:spLocks noGrp="1"/>
          </p:cNvSpPr>
          <p:nvPr>
            <p:ph type="body" sz="quarter" idx="14"/>
          </p:nvPr>
        </p:nvSpPr>
        <p:spPr/>
        <p:txBody>
          <a:bodyPr/>
          <a:lstStyle/>
          <a:p>
            <a:r>
              <a:rPr lang="en-US"/>
              <a:t>11/01/2021 - 11/30/2021</a:t>
            </a:r>
          </a:p>
        </p:txBody>
      </p:sp>
      <p:sp>
        <p:nvSpPr>
          <p:cNvPr id="5" name="Footer Placeholder 4">
            <a:extLst>
              <a:ext uri="{FF2B5EF4-FFF2-40B4-BE49-F238E27FC236}">
                <a16:creationId xmlns:a16="http://schemas.microsoft.com/office/drawing/2014/main" id="{9242EB39-108D-4646-86F2-7F0389DAAD3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31587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26F864-4633-4E5A-8BC4-9A1D9CBCC665}"/>
              </a:ext>
            </a:extLst>
          </p:cNvPr>
          <p:cNvSpPr>
            <a:spLocks noGrp="1"/>
          </p:cNvSpPr>
          <p:nvPr>
            <p:ph type="title"/>
          </p:nvPr>
        </p:nvSpPr>
        <p:spPr/>
        <p:txBody>
          <a:bodyPr/>
          <a:lstStyle/>
          <a:p>
            <a:r>
              <a:rPr lang="en-US"/>
              <a:t>Instagram Followers Total | Scott</a:t>
            </a:r>
          </a:p>
        </p:txBody>
      </p:sp>
      <p:graphicFrame>
        <p:nvGraphicFramePr>
          <p:cNvPr id="6" name="Chart Placeholder 5">
            <a:extLst>
              <a:ext uri="{FF2B5EF4-FFF2-40B4-BE49-F238E27FC236}">
                <a16:creationId xmlns:a16="http://schemas.microsoft.com/office/drawing/2014/main" id="{83625838-82B4-48AD-A35A-133F4482B871}"/>
              </a:ext>
            </a:extLst>
          </p:cNvPr>
          <p:cNvGraphicFramePr>
            <a:graphicFrameLocks noGrp="1"/>
          </p:cNvGraphicFramePr>
          <p:nvPr>
            <p:ph type="chart" sz="quarter" idx="13"/>
            <p:extLst>
              <p:ext uri="{D42A27DB-BD31-4B8C-83A1-F6EECF244321}">
                <p14:modId xmlns:p14="http://schemas.microsoft.com/office/powerpoint/2010/main" val="1662447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6B479B6-3BE9-475F-8929-D3E9B8CB6BA9}"/>
              </a:ext>
            </a:extLst>
          </p:cNvPr>
          <p:cNvSpPr>
            <a:spLocks noGrp="1"/>
          </p:cNvSpPr>
          <p:nvPr>
            <p:ph type="body" sz="quarter" idx="14"/>
          </p:nvPr>
        </p:nvSpPr>
        <p:spPr/>
        <p:txBody>
          <a:bodyPr/>
          <a:lstStyle/>
          <a:p>
            <a:r>
              <a:rPr lang="en-US"/>
              <a:t>11/01/2021 - 11/30/2021</a:t>
            </a:r>
          </a:p>
        </p:txBody>
      </p:sp>
      <p:sp>
        <p:nvSpPr>
          <p:cNvPr id="5" name="Footer Placeholder 4">
            <a:extLst>
              <a:ext uri="{FF2B5EF4-FFF2-40B4-BE49-F238E27FC236}">
                <a16:creationId xmlns:a16="http://schemas.microsoft.com/office/drawing/2014/main" id="{55BFA58E-7745-4B03-94BD-EE6385CFBA3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165572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4161B7-5298-4845-B62F-E9B8EF2A701A}"/>
              </a:ext>
            </a:extLst>
          </p:cNvPr>
          <p:cNvSpPr>
            <a:spLocks noGrp="1"/>
          </p:cNvSpPr>
          <p:nvPr>
            <p:ph type="title"/>
          </p:nvPr>
        </p:nvSpPr>
        <p:spPr/>
        <p:txBody>
          <a:bodyPr/>
          <a:lstStyle/>
          <a:p>
            <a:r>
              <a:rPr lang="en-US"/>
              <a:t>Instagram Followers Change | Scott</a:t>
            </a:r>
          </a:p>
        </p:txBody>
      </p:sp>
      <p:graphicFrame>
        <p:nvGraphicFramePr>
          <p:cNvPr id="6" name="Chart Placeholder 5">
            <a:extLst>
              <a:ext uri="{FF2B5EF4-FFF2-40B4-BE49-F238E27FC236}">
                <a16:creationId xmlns:a16="http://schemas.microsoft.com/office/drawing/2014/main" id="{B0EE96AA-41FC-4BAF-A26A-1C41459CD258}"/>
              </a:ext>
            </a:extLst>
          </p:cNvPr>
          <p:cNvGraphicFramePr>
            <a:graphicFrameLocks noGrp="1"/>
          </p:cNvGraphicFramePr>
          <p:nvPr>
            <p:ph type="chart" sz="quarter" idx="13"/>
            <p:extLst>
              <p:ext uri="{D42A27DB-BD31-4B8C-83A1-F6EECF244321}">
                <p14:modId xmlns:p14="http://schemas.microsoft.com/office/powerpoint/2010/main" val="23328819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048E4CF-539D-4235-88CE-F6CE01FB2E24}"/>
              </a:ext>
            </a:extLst>
          </p:cNvPr>
          <p:cNvSpPr>
            <a:spLocks noGrp="1"/>
          </p:cNvSpPr>
          <p:nvPr>
            <p:ph type="body" sz="quarter" idx="14"/>
          </p:nvPr>
        </p:nvSpPr>
        <p:spPr/>
        <p:txBody>
          <a:bodyPr/>
          <a:lstStyle/>
          <a:p>
            <a:r>
              <a:rPr lang="en-US"/>
              <a:t>11/01/2021 - 11/30/2021</a:t>
            </a:r>
          </a:p>
        </p:txBody>
      </p:sp>
      <p:sp>
        <p:nvSpPr>
          <p:cNvPr id="5" name="Footer Placeholder 4">
            <a:extLst>
              <a:ext uri="{FF2B5EF4-FFF2-40B4-BE49-F238E27FC236}">
                <a16:creationId xmlns:a16="http://schemas.microsoft.com/office/drawing/2014/main" id="{CD8A87A8-A0A1-48B1-94E8-1ED4B87CC99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004182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4837E0-CCCF-497C-8516-6DCE9FF7D6F0}"/>
              </a:ext>
            </a:extLst>
          </p:cNvPr>
          <p:cNvSpPr>
            <a:spLocks noGrp="1"/>
          </p:cNvSpPr>
          <p:nvPr>
            <p:ph type="title"/>
          </p:nvPr>
        </p:nvSpPr>
        <p:spPr/>
        <p:txBody>
          <a:bodyPr/>
          <a:lstStyle/>
          <a:p>
            <a:r>
              <a:rPr lang="en-US"/>
              <a:t>Instagram Followers Change Per Weekday | Scott</a:t>
            </a:r>
          </a:p>
        </p:txBody>
      </p:sp>
      <p:graphicFrame>
        <p:nvGraphicFramePr>
          <p:cNvPr id="6" name="Chart Placeholder 5">
            <a:extLst>
              <a:ext uri="{FF2B5EF4-FFF2-40B4-BE49-F238E27FC236}">
                <a16:creationId xmlns:a16="http://schemas.microsoft.com/office/drawing/2014/main" id="{8E5B88F3-AFF2-456E-ABA2-CBE88E15320E}"/>
              </a:ext>
            </a:extLst>
          </p:cNvPr>
          <p:cNvGraphicFramePr>
            <a:graphicFrameLocks noGrp="1"/>
          </p:cNvGraphicFramePr>
          <p:nvPr>
            <p:ph type="chart" sz="quarter" idx="13"/>
            <p:extLst>
              <p:ext uri="{D42A27DB-BD31-4B8C-83A1-F6EECF244321}">
                <p14:modId xmlns:p14="http://schemas.microsoft.com/office/powerpoint/2010/main" val="4843954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F17B6DA-6E37-4D9E-9BC2-F727341777EB}"/>
              </a:ext>
            </a:extLst>
          </p:cNvPr>
          <p:cNvSpPr>
            <a:spLocks noGrp="1"/>
          </p:cNvSpPr>
          <p:nvPr>
            <p:ph type="body" sz="quarter" idx="14"/>
          </p:nvPr>
        </p:nvSpPr>
        <p:spPr/>
        <p:txBody>
          <a:bodyPr/>
          <a:lstStyle/>
          <a:p>
            <a:r>
              <a:rPr lang="en-US"/>
              <a:t>11/01/2021 - 11/30/2021</a:t>
            </a:r>
          </a:p>
        </p:txBody>
      </p:sp>
      <p:sp>
        <p:nvSpPr>
          <p:cNvPr id="5" name="Footer Placeholder 4">
            <a:extLst>
              <a:ext uri="{FF2B5EF4-FFF2-40B4-BE49-F238E27FC236}">
                <a16:creationId xmlns:a16="http://schemas.microsoft.com/office/drawing/2014/main" id="{9D2533E8-8074-4A7B-8D8B-9B1B11180C3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205035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056AA-B411-4791-BF81-9C09781C99C3}"/>
              </a:ext>
            </a:extLst>
          </p:cNvPr>
          <p:cNvSpPr>
            <a:spLocks noGrp="1"/>
          </p:cNvSpPr>
          <p:nvPr>
            <p:ph type="title"/>
          </p:nvPr>
        </p:nvSpPr>
        <p:spPr/>
        <p:txBody>
          <a:bodyPr/>
          <a:lstStyle/>
          <a:p>
            <a:r>
              <a:rPr lang="en-US"/>
              <a:t>Instagram Posts By Weekday | Scott</a:t>
            </a:r>
          </a:p>
        </p:txBody>
      </p:sp>
      <p:graphicFrame>
        <p:nvGraphicFramePr>
          <p:cNvPr id="6" name="Chart Placeholder 5">
            <a:extLst>
              <a:ext uri="{FF2B5EF4-FFF2-40B4-BE49-F238E27FC236}">
                <a16:creationId xmlns:a16="http://schemas.microsoft.com/office/drawing/2014/main" id="{F46020F7-BB3D-4E6A-BDA2-D72BBB1BC83B}"/>
              </a:ext>
            </a:extLst>
          </p:cNvPr>
          <p:cNvGraphicFramePr>
            <a:graphicFrameLocks noGrp="1"/>
          </p:cNvGraphicFramePr>
          <p:nvPr>
            <p:ph type="chart" sz="quarter" idx="13"/>
            <p:extLst>
              <p:ext uri="{D42A27DB-BD31-4B8C-83A1-F6EECF244321}">
                <p14:modId xmlns:p14="http://schemas.microsoft.com/office/powerpoint/2010/main" val="22608423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6E1C6B9-C8CD-45BD-B04B-5AC6F8959447}"/>
              </a:ext>
            </a:extLst>
          </p:cNvPr>
          <p:cNvSpPr>
            <a:spLocks noGrp="1"/>
          </p:cNvSpPr>
          <p:nvPr>
            <p:ph type="body" sz="quarter" idx="14"/>
          </p:nvPr>
        </p:nvSpPr>
        <p:spPr/>
        <p:txBody>
          <a:bodyPr/>
          <a:lstStyle/>
          <a:p>
            <a:r>
              <a:rPr lang="en-US"/>
              <a:t>11/01/2021 - 11/30/2021</a:t>
            </a:r>
          </a:p>
        </p:txBody>
      </p:sp>
      <p:sp>
        <p:nvSpPr>
          <p:cNvPr id="5" name="Footer Placeholder 4">
            <a:extLst>
              <a:ext uri="{FF2B5EF4-FFF2-40B4-BE49-F238E27FC236}">
                <a16:creationId xmlns:a16="http://schemas.microsoft.com/office/drawing/2014/main" id="{1D806D9D-FA15-4F1D-A96B-8C8C935989A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54280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DCE076-07AC-4243-A657-F8E3197FD827}"/>
              </a:ext>
            </a:extLst>
          </p:cNvPr>
          <p:cNvSpPr>
            <a:spLocks noGrp="1"/>
          </p:cNvSpPr>
          <p:nvPr>
            <p:ph type="title"/>
          </p:nvPr>
        </p:nvSpPr>
        <p:spPr/>
        <p:txBody>
          <a:bodyPr/>
          <a:lstStyle/>
          <a:p>
            <a:r>
              <a:rPr lang="en-US"/>
              <a:t>Instagram Interaction Rate By Weekday | Scott</a:t>
            </a:r>
          </a:p>
        </p:txBody>
      </p:sp>
      <p:graphicFrame>
        <p:nvGraphicFramePr>
          <p:cNvPr id="6" name="Chart Placeholder 5">
            <a:extLst>
              <a:ext uri="{FF2B5EF4-FFF2-40B4-BE49-F238E27FC236}">
                <a16:creationId xmlns:a16="http://schemas.microsoft.com/office/drawing/2014/main" id="{062F0159-8D92-45FA-BC92-08658CB4591F}"/>
              </a:ext>
            </a:extLst>
          </p:cNvPr>
          <p:cNvGraphicFramePr>
            <a:graphicFrameLocks noGrp="1"/>
          </p:cNvGraphicFramePr>
          <p:nvPr>
            <p:ph type="chart" sz="quarter" idx="13"/>
            <p:extLst>
              <p:ext uri="{D42A27DB-BD31-4B8C-83A1-F6EECF244321}">
                <p14:modId xmlns:p14="http://schemas.microsoft.com/office/powerpoint/2010/main" val="23882488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095D2C2-6BB3-46EE-BA54-4AFD508710B4}"/>
              </a:ext>
            </a:extLst>
          </p:cNvPr>
          <p:cNvSpPr>
            <a:spLocks noGrp="1"/>
          </p:cNvSpPr>
          <p:nvPr>
            <p:ph type="body" sz="quarter" idx="14"/>
          </p:nvPr>
        </p:nvSpPr>
        <p:spPr/>
        <p:txBody>
          <a:bodyPr/>
          <a:lstStyle/>
          <a:p>
            <a:r>
              <a:rPr lang="en-US"/>
              <a:t>11/01/2021 - 11/30/2021</a:t>
            </a:r>
          </a:p>
        </p:txBody>
      </p:sp>
      <p:sp>
        <p:nvSpPr>
          <p:cNvPr id="5" name="Footer Placeholder 4">
            <a:extLst>
              <a:ext uri="{FF2B5EF4-FFF2-40B4-BE49-F238E27FC236}">
                <a16:creationId xmlns:a16="http://schemas.microsoft.com/office/drawing/2014/main" id="{0DC3F802-CE1F-49A2-9E38-3D149FE6A22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217422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DB4966-4C22-4DFC-A406-91F5553EC157}"/>
              </a:ext>
            </a:extLst>
          </p:cNvPr>
          <p:cNvSpPr>
            <a:spLocks noGrp="1"/>
          </p:cNvSpPr>
          <p:nvPr>
            <p:ph type="title"/>
          </p:nvPr>
        </p:nvSpPr>
        <p:spPr/>
        <p:txBody>
          <a:bodyPr/>
          <a:lstStyle/>
          <a:p>
            <a:r>
              <a:rPr lang="en-US"/>
              <a:t>Instagram Posts By Hour | Scott</a:t>
            </a:r>
          </a:p>
        </p:txBody>
      </p:sp>
      <p:graphicFrame>
        <p:nvGraphicFramePr>
          <p:cNvPr id="6" name="Chart Placeholder 5">
            <a:extLst>
              <a:ext uri="{FF2B5EF4-FFF2-40B4-BE49-F238E27FC236}">
                <a16:creationId xmlns:a16="http://schemas.microsoft.com/office/drawing/2014/main" id="{9B982F70-3400-460A-B807-1460E8E0E06C}"/>
              </a:ext>
            </a:extLst>
          </p:cNvPr>
          <p:cNvGraphicFramePr>
            <a:graphicFrameLocks noGrp="1"/>
          </p:cNvGraphicFramePr>
          <p:nvPr>
            <p:ph type="chart" sz="quarter" idx="13"/>
            <p:extLst>
              <p:ext uri="{D42A27DB-BD31-4B8C-83A1-F6EECF244321}">
                <p14:modId xmlns:p14="http://schemas.microsoft.com/office/powerpoint/2010/main" val="21476682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F7AF29C-DE5E-4AB2-BC04-483D1E5BC116}"/>
              </a:ext>
            </a:extLst>
          </p:cNvPr>
          <p:cNvSpPr>
            <a:spLocks noGrp="1"/>
          </p:cNvSpPr>
          <p:nvPr>
            <p:ph type="body" sz="quarter" idx="14"/>
          </p:nvPr>
        </p:nvSpPr>
        <p:spPr/>
        <p:txBody>
          <a:bodyPr/>
          <a:lstStyle/>
          <a:p>
            <a:r>
              <a:rPr lang="en-US"/>
              <a:t>11/01/2021 - 11/30/2021</a:t>
            </a:r>
          </a:p>
        </p:txBody>
      </p:sp>
      <p:sp>
        <p:nvSpPr>
          <p:cNvPr id="5" name="Footer Placeholder 4">
            <a:extLst>
              <a:ext uri="{FF2B5EF4-FFF2-40B4-BE49-F238E27FC236}">
                <a16:creationId xmlns:a16="http://schemas.microsoft.com/office/drawing/2014/main" id="{EB906E54-CFE2-4265-9730-4BD25AD008C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326795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8FEE89-05D0-4DAC-B0D5-F52769FEFF2C}"/>
              </a:ext>
            </a:extLst>
          </p:cNvPr>
          <p:cNvSpPr>
            <a:spLocks noGrp="1"/>
          </p:cNvSpPr>
          <p:nvPr>
            <p:ph type="title"/>
          </p:nvPr>
        </p:nvSpPr>
        <p:spPr/>
        <p:txBody>
          <a:bodyPr/>
          <a:lstStyle/>
          <a:p>
            <a:r>
              <a:rPr lang="en-US"/>
              <a:t>Instagram Interaction Rate By Hour | Scott</a:t>
            </a:r>
          </a:p>
        </p:txBody>
      </p:sp>
      <p:graphicFrame>
        <p:nvGraphicFramePr>
          <p:cNvPr id="6" name="Chart Placeholder 5">
            <a:extLst>
              <a:ext uri="{FF2B5EF4-FFF2-40B4-BE49-F238E27FC236}">
                <a16:creationId xmlns:a16="http://schemas.microsoft.com/office/drawing/2014/main" id="{36BFA269-8A00-41E7-AD38-EAFB8E1B93A7}"/>
              </a:ext>
            </a:extLst>
          </p:cNvPr>
          <p:cNvGraphicFramePr>
            <a:graphicFrameLocks noGrp="1"/>
          </p:cNvGraphicFramePr>
          <p:nvPr>
            <p:ph type="chart" sz="quarter" idx="13"/>
            <p:extLst>
              <p:ext uri="{D42A27DB-BD31-4B8C-83A1-F6EECF244321}">
                <p14:modId xmlns:p14="http://schemas.microsoft.com/office/powerpoint/2010/main" val="17787487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F9E72C5-B03A-415B-A451-0B0EAF8C4049}"/>
              </a:ext>
            </a:extLst>
          </p:cNvPr>
          <p:cNvSpPr>
            <a:spLocks noGrp="1"/>
          </p:cNvSpPr>
          <p:nvPr>
            <p:ph type="body" sz="quarter" idx="14"/>
          </p:nvPr>
        </p:nvSpPr>
        <p:spPr/>
        <p:txBody>
          <a:bodyPr/>
          <a:lstStyle/>
          <a:p>
            <a:r>
              <a:rPr lang="en-US"/>
              <a:t>11/01/2021 - 11/30/2021</a:t>
            </a:r>
          </a:p>
        </p:txBody>
      </p:sp>
      <p:sp>
        <p:nvSpPr>
          <p:cNvPr id="5" name="Footer Placeholder 4">
            <a:extLst>
              <a:ext uri="{FF2B5EF4-FFF2-40B4-BE49-F238E27FC236}">
                <a16:creationId xmlns:a16="http://schemas.microsoft.com/office/drawing/2014/main" id="{33D09C72-70F2-4B7B-BA7A-2C942BB15BA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801414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903D35-D047-4792-A9F3-DF7B2C792235}"/>
              </a:ext>
            </a:extLst>
          </p:cNvPr>
          <p:cNvSpPr>
            <a:spLocks noGrp="1"/>
          </p:cNvSpPr>
          <p:nvPr>
            <p:ph type="title"/>
          </p:nvPr>
        </p:nvSpPr>
        <p:spPr/>
        <p:txBody>
          <a:bodyPr/>
          <a:lstStyle/>
          <a:p>
            <a:r>
              <a:rPr lang="en-US"/>
              <a:t>Instagram Post Type Distribution Per Profile | Scott</a:t>
            </a:r>
          </a:p>
        </p:txBody>
      </p:sp>
      <p:graphicFrame>
        <p:nvGraphicFramePr>
          <p:cNvPr id="6" name="Chart Placeholder 5">
            <a:extLst>
              <a:ext uri="{FF2B5EF4-FFF2-40B4-BE49-F238E27FC236}">
                <a16:creationId xmlns:a16="http://schemas.microsoft.com/office/drawing/2014/main" id="{2AE3AD68-2582-425A-9DB0-5A18F2951070}"/>
              </a:ext>
            </a:extLst>
          </p:cNvPr>
          <p:cNvGraphicFramePr>
            <a:graphicFrameLocks noGrp="1"/>
          </p:cNvGraphicFramePr>
          <p:nvPr>
            <p:ph type="chart" sz="quarter" idx="13"/>
            <p:extLst>
              <p:ext uri="{D42A27DB-BD31-4B8C-83A1-F6EECF244321}">
                <p14:modId xmlns:p14="http://schemas.microsoft.com/office/powerpoint/2010/main" val="34261136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6032557-1652-4063-BCA8-FC3483B7CA0B}"/>
              </a:ext>
            </a:extLst>
          </p:cNvPr>
          <p:cNvSpPr>
            <a:spLocks noGrp="1"/>
          </p:cNvSpPr>
          <p:nvPr>
            <p:ph type="body" sz="quarter" idx="14"/>
          </p:nvPr>
        </p:nvSpPr>
        <p:spPr/>
        <p:txBody>
          <a:bodyPr/>
          <a:lstStyle/>
          <a:p>
            <a:r>
              <a:rPr lang="en-US"/>
              <a:t>11/01/2021 - 11/30/2021</a:t>
            </a:r>
          </a:p>
        </p:txBody>
      </p:sp>
      <p:sp>
        <p:nvSpPr>
          <p:cNvPr id="5" name="Footer Placeholder 4">
            <a:extLst>
              <a:ext uri="{FF2B5EF4-FFF2-40B4-BE49-F238E27FC236}">
                <a16:creationId xmlns:a16="http://schemas.microsoft.com/office/drawing/2014/main" id="{AAECC8AB-00EC-478C-89E2-94B6F6AB5E9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341059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6E0400-D2D9-40A2-AB3A-98686972CB69}"/>
              </a:ext>
            </a:extLst>
          </p:cNvPr>
          <p:cNvSpPr>
            <a:spLocks noGrp="1"/>
          </p:cNvSpPr>
          <p:nvPr>
            <p:ph type="title"/>
          </p:nvPr>
        </p:nvSpPr>
        <p:spPr/>
        <p:txBody>
          <a:bodyPr/>
          <a:lstStyle/>
          <a:p>
            <a:r>
              <a:rPr lang="en-US"/>
              <a:t>Instagram Interactions by Post Type | Scott</a:t>
            </a:r>
          </a:p>
        </p:txBody>
      </p:sp>
      <p:graphicFrame>
        <p:nvGraphicFramePr>
          <p:cNvPr id="6" name="Chart Placeholder 5">
            <a:extLst>
              <a:ext uri="{FF2B5EF4-FFF2-40B4-BE49-F238E27FC236}">
                <a16:creationId xmlns:a16="http://schemas.microsoft.com/office/drawing/2014/main" id="{8749CF21-A8BE-4A0F-BFF5-1EFB75AFD94D}"/>
              </a:ext>
            </a:extLst>
          </p:cNvPr>
          <p:cNvGraphicFramePr>
            <a:graphicFrameLocks noGrp="1"/>
          </p:cNvGraphicFramePr>
          <p:nvPr>
            <p:ph type="chart" sz="quarter" idx="13"/>
            <p:extLst>
              <p:ext uri="{D42A27DB-BD31-4B8C-83A1-F6EECF244321}">
                <p14:modId xmlns:p14="http://schemas.microsoft.com/office/powerpoint/2010/main" val="27324575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2E38836-DAC9-4FBA-84F6-7F934B67454B}"/>
              </a:ext>
            </a:extLst>
          </p:cNvPr>
          <p:cNvSpPr>
            <a:spLocks noGrp="1"/>
          </p:cNvSpPr>
          <p:nvPr>
            <p:ph type="body" sz="quarter" idx="14"/>
          </p:nvPr>
        </p:nvSpPr>
        <p:spPr/>
        <p:txBody>
          <a:bodyPr/>
          <a:lstStyle/>
          <a:p>
            <a:r>
              <a:rPr lang="en-US"/>
              <a:t>11/01/2021 - 11/30/2021</a:t>
            </a:r>
          </a:p>
        </p:txBody>
      </p:sp>
      <p:sp>
        <p:nvSpPr>
          <p:cNvPr id="5" name="Footer Placeholder 4">
            <a:extLst>
              <a:ext uri="{FF2B5EF4-FFF2-40B4-BE49-F238E27FC236}">
                <a16:creationId xmlns:a16="http://schemas.microsoft.com/office/drawing/2014/main" id="{C1AD3871-02EF-45BD-B1A1-38DF1FB08E9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787362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E5F1CB-71E2-41BA-826D-F90945B9A158}"/>
              </a:ext>
            </a:extLst>
          </p:cNvPr>
          <p:cNvSpPr>
            <a:spLocks noGrp="1"/>
          </p:cNvSpPr>
          <p:nvPr>
            <p:ph type="title"/>
          </p:nvPr>
        </p:nvSpPr>
        <p:spPr/>
        <p:txBody>
          <a:bodyPr/>
          <a:lstStyle/>
          <a:p>
            <a:r>
              <a:rPr lang="en-US"/>
              <a:t>Instagram Interaction Rate By Post Type | Scott</a:t>
            </a:r>
          </a:p>
        </p:txBody>
      </p:sp>
      <p:graphicFrame>
        <p:nvGraphicFramePr>
          <p:cNvPr id="6" name="Chart Placeholder 5">
            <a:extLst>
              <a:ext uri="{FF2B5EF4-FFF2-40B4-BE49-F238E27FC236}">
                <a16:creationId xmlns:a16="http://schemas.microsoft.com/office/drawing/2014/main" id="{E221AF70-FB96-43EC-8B13-0F1F122B9CB5}"/>
              </a:ext>
            </a:extLst>
          </p:cNvPr>
          <p:cNvGraphicFramePr>
            <a:graphicFrameLocks noGrp="1"/>
          </p:cNvGraphicFramePr>
          <p:nvPr>
            <p:ph type="chart" sz="quarter" idx="13"/>
            <p:extLst>
              <p:ext uri="{D42A27DB-BD31-4B8C-83A1-F6EECF244321}">
                <p14:modId xmlns:p14="http://schemas.microsoft.com/office/powerpoint/2010/main" val="30059405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B40FD96-9278-4619-A852-50116F78FBB6}"/>
              </a:ext>
            </a:extLst>
          </p:cNvPr>
          <p:cNvSpPr>
            <a:spLocks noGrp="1"/>
          </p:cNvSpPr>
          <p:nvPr>
            <p:ph type="body" sz="quarter" idx="14"/>
          </p:nvPr>
        </p:nvSpPr>
        <p:spPr/>
        <p:txBody>
          <a:bodyPr/>
          <a:lstStyle/>
          <a:p>
            <a:r>
              <a:rPr lang="en-US"/>
              <a:t>11/01/2021 - 11/30/2021</a:t>
            </a:r>
          </a:p>
        </p:txBody>
      </p:sp>
      <p:sp>
        <p:nvSpPr>
          <p:cNvPr id="5" name="Footer Placeholder 4">
            <a:extLst>
              <a:ext uri="{FF2B5EF4-FFF2-40B4-BE49-F238E27FC236}">
                <a16:creationId xmlns:a16="http://schemas.microsoft.com/office/drawing/2014/main" id="{C77B83EB-15FE-42A6-BA98-050B05B5AF5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403752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87D2F6-1E1B-44A3-B56A-1261EADE5781}"/>
              </a:ext>
            </a:extLst>
          </p:cNvPr>
          <p:cNvSpPr>
            <a:spLocks noGrp="1"/>
          </p:cNvSpPr>
          <p:nvPr>
            <p:ph type="title"/>
          </p:nvPr>
        </p:nvSpPr>
        <p:spPr/>
        <p:txBody>
          <a:bodyPr/>
          <a:lstStyle/>
          <a:p>
            <a:r>
              <a:rPr lang="en-US"/>
              <a:t>Instagram Interactions Distribution | Scott</a:t>
            </a:r>
          </a:p>
        </p:txBody>
      </p:sp>
      <p:graphicFrame>
        <p:nvGraphicFramePr>
          <p:cNvPr id="6" name="Chart Placeholder 5">
            <a:extLst>
              <a:ext uri="{FF2B5EF4-FFF2-40B4-BE49-F238E27FC236}">
                <a16:creationId xmlns:a16="http://schemas.microsoft.com/office/drawing/2014/main" id="{D14B03CC-0D8D-4624-B52E-9567AF1B44AB}"/>
              </a:ext>
            </a:extLst>
          </p:cNvPr>
          <p:cNvGraphicFramePr>
            <a:graphicFrameLocks noGrp="1"/>
          </p:cNvGraphicFramePr>
          <p:nvPr>
            <p:ph type="chart" sz="quarter" idx="13"/>
            <p:extLst>
              <p:ext uri="{D42A27DB-BD31-4B8C-83A1-F6EECF244321}">
                <p14:modId xmlns:p14="http://schemas.microsoft.com/office/powerpoint/2010/main" val="37495765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F2C5501-209B-4DDC-8057-4EA49252D034}"/>
              </a:ext>
            </a:extLst>
          </p:cNvPr>
          <p:cNvSpPr>
            <a:spLocks noGrp="1"/>
          </p:cNvSpPr>
          <p:nvPr>
            <p:ph type="body" sz="quarter" idx="14"/>
          </p:nvPr>
        </p:nvSpPr>
        <p:spPr/>
        <p:txBody>
          <a:bodyPr/>
          <a:lstStyle/>
          <a:p>
            <a:r>
              <a:rPr lang="en-US"/>
              <a:t>11/01/2021 - 11/30/2021</a:t>
            </a:r>
          </a:p>
        </p:txBody>
      </p:sp>
      <p:sp>
        <p:nvSpPr>
          <p:cNvPr id="5" name="Footer Placeholder 4">
            <a:extLst>
              <a:ext uri="{FF2B5EF4-FFF2-40B4-BE49-F238E27FC236}">
                <a16:creationId xmlns:a16="http://schemas.microsoft.com/office/drawing/2014/main" id="{97629615-DFB7-4581-96A5-A084AEB3573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931633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E4D6EF-E236-4C68-A880-639728DE7B48}"/>
              </a:ext>
            </a:extLst>
          </p:cNvPr>
          <p:cNvSpPr>
            <a:spLocks noGrp="1"/>
          </p:cNvSpPr>
          <p:nvPr>
            <p:ph type="title"/>
          </p:nvPr>
        </p:nvSpPr>
        <p:spPr/>
        <p:txBody>
          <a:bodyPr/>
          <a:lstStyle/>
          <a:p>
            <a:r>
              <a:rPr lang="en-US"/>
              <a:t>Instagram Hashtag Detection | Scott - 1 of 2</a:t>
            </a:r>
          </a:p>
        </p:txBody>
      </p:sp>
      <p:graphicFrame>
        <p:nvGraphicFramePr>
          <p:cNvPr id="5" name="Table Placeholder 4">
            <a:extLst>
              <a:ext uri="{FF2B5EF4-FFF2-40B4-BE49-F238E27FC236}">
                <a16:creationId xmlns:a16="http://schemas.microsoft.com/office/drawing/2014/main" id="{FAC57B81-3A4C-4DD8-A4CE-5F12A1E144F1}"/>
              </a:ext>
            </a:extLst>
          </p:cNvPr>
          <p:cNvGraphicFramePr>
            <a:graphicFrameLocks noGrp="1"/>
          </p:cNvGraphicFramePr>
          <p:nvPr>
            <p:ph type="tbl" sz="quarter" idx="13"/>
            <p:extLst>
              <p:ext uri="{D42A27DB-BD31-4B8C-83A1-F6EECF244321}">
                <p14:modId xmlns:p14="http://schemas.microsoft.com/office/powerpoint/2010/main" val="39476143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826452595"/>
                    </a:ext>
                  </a:extLst>
                </a:gridCol>
                <a:gridCol w="1399032">
                  <a:extLst>
                    <a:ext uri="{9D8B030D-6E8A-4147-A177-3AD203B41FA5}">
                      <a16:colId xmlns:a16="http://schemas.microsoft.com/office/drawing/2014/main" val="3940257164"/>
                    </a:ext>
                  </a:extLst>
                </a:gridCol>
                <a:gridCol w="1399032">
                  <a:extLst>
                    <a:ext uri="{9D8B030D-6E8A-4147-A177-3AD203B41FA5}">
                      <a16:colId xmlns:a16="http://schemas.microsoft.com/office/drawing/2014/main" val="2903963797"/>
                    </a:ext>
                  </a:extLst>
                </a:gridCol>
                <a:gridCol w="1399032">
                  <a:extLst>
                    <a:ext uri="{9D8B030D-6E8A-4147-A177-3AD203B41FA5}">
                      <a16:colId xmlns:a16="http://schemas.microsoft.com/office/drawing/2014/main" val="3055720855"/>
                    </a:ext>
                  </a:extLst>
                </a:gridCol>
                <a:gridCol w="1399032">
                  <a:extLst>
                    <a:ext uri="{9D8B030D-6E8A-4147-A177-3AD203B41FA5}">
                      <a16:colId xmlns:a16="http://schemas.microsoft.com/office/drawing/2014/main" val="42817162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7112922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#SCOTTargentina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274.5</a:t>
                      </a:r>
                    </a:p>
                  </a:txBody>
                  <a:tcPr/>
                </a:tc>
                <a:extLst>
                  <a:ext uri="{0D108BD9-81ED-4DB2-BD59-A6C34878D82A}">
                    <a16:rowId xmlns:a16="http://schemas.microsoft.com/office/drawing/2014/main" val="11902804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274.5</a:t>
                      </a:r>
                    </a:p>
                  </a:txBody>
                  <a:tcPr/>
                </a:tc>
                <a:extLst>
                  <a:ext uri="{0D108BD9-81ED-4DB2-BD59-A6C34878D82A}">
                    <a16:rowId xmlns:a16="http://schemas.microsoft.com/office/drawing/2014/main" val="2301286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#IamSpecialized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337.53846153846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6.3076923076923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343.84615384615</a:t>
                      </a:r>
                    </a:p>
                  </a:txBody>
                  <a:tcPr/>
                </a:tc>
                <a:extLst>
                  <a:ext uri="{0D108BD9-81ED-4DB2-BD59-A6C34878D82A}">
                    <a16:rowId xmlns:a16="http://schemas.microsoft.com/office/drawing/2014/main" val="36086002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#SpecializedArgentina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400.15384615385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7.9230769230769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408.07692307692</a:t>
                      </a:r>
                    </a:p>
                  </a:txBody>
                  <a:tcPr/>
                </a:tc>
                <a:extLst>
                  <a:ext uri="{0D108BD9-81ED-4DB2-BD59-A6C34878D82A}">
                    <a16:rowId xmlns:a16="http://schemas.microsoft.com/office/drawing/2014/main" val="33421083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#RideCannondale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188.77777777778</a:t>
                      </a:r>
                    </a:p>
                  </a:txBody>
                  <a:tcPr/>
                </a:tc>
                <a:extLst>
                  <a:ext uri="{0D108BD9-81ED-4DB2-BD59-A6C34878D82A}">
                    <a16:rowId xmlns:a16="http://schemas.microsoft.com/office/drawing/2014/main" val="2886444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#RideUnleashed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45.25</a:t>
                      </a:r>
                    </a:p>
                  </a:txBody>
                  <a:tcPr/>
                </a:tc>
                <a:extLst>
                  <a:ext uri="{0D108BD9-81ED-4DB2-BD59-A6C34878D82A}">
                    <a16:rowId xmlns:a16="http://schemas.microsoft.com/office/drawing/2014/main" val="14462759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#GiantArgentina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45.25</a:t>
                      </a:r>
                    </a:p>
                  </a:txBody>
                  <a:tcPr/>
                </a:tc>
                <a:extLst>
                  <a:ext uri="{0D108BD9-81ED-4DB2-BD59-A6C34878D82A}">
                    <a16:rowId xmlns:a16="http://schemas.microsoft.com/office/drawing/2014/main" val="23131726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#FastIsFun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a:t>
                      </a:r>
                    </a:p>
                  </a:txBody>
                  <a:tcPr/>
                </a:tc>
                <a:extLst>
                  <a:ext uri="{0D108BD9-81ED-4DB2-BD59-A6C34878D82A}">
                    <a16:rowId xmlns:a16="http://schemas.microsoft.com/office/drawing/2014/main" val="26908375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#Specialized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323.875</a:t>
                      </a:r>
                    </a:p>
                  </a:txBody>
                  <a:tcPr/>
                </a:tc>
                <a:extLst>
                  <a:ext uri="{0D108BD9-81ED-4DB2-BD59-A6C34878D82A}">
                    <a16:rowId xmlns:a16="http://schemas.microsoft.com/office/drawing/2014/main" val="5251853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#racedtowin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1124</a:t>
                      </a:r>
                    </a:p>
                  </a:txBody>
                  <a:tcPr/>
                </a:tc>
                <a:extLst>
                  <a:ext uri="{0D108BD9-81ED-4DB2-BD59-A6C34878D82A}">
                    <a16:rowId xmlns:a16="http://schemas.microsoft.com/office/drawing/2014/main" val="145849535"/>
                  </a:ext>
                </a:extLst>
              </a:tr>
            </a:tbl>
          </a:graphicData>
        </a:graphic>
      </p:graphicFrame>
      <p:sp>
        <p:nvSpPr>
          <p:cNvPr id="4" name="Text Placeholder 3">
            <a:extLst>
              <a:ext uri="{FF2B5EF4-FFF2-40B4-BE49-F238E27FC236}">
                <a16:creationId xmlns:a16="http://schemas.microsoft.com/office/drawing/2014/main" id="{861517F0-1C0D-4C1A-AB24-069B1BE26A31}"/>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33762254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C148DD-8F51-4120-830F-9BEB3C2E3411}"/>
              </a:ext>
            </a:extLst>
          </p:cNvPr>
          <p:cNvSpPr>
            <a:spLocks noGrp="1"/>
          </p:cNvSpPr>
          <p:nvPr>
            <p:ph type="title"/>
          </p:nvPr>
        </p:nvSpPr>
        <p:spPr/>
        <p:txBody>
          <a:bodyPr/>
          <a:lstStyle/>
          <a:p>
            <a:r>
              <a:rPr lang="en-US"/>
              <a:t>Instagram Hashtag Detection | Scott - 2 of 2</a:t>
            </a:r>
          </a:p>
        </p:txBody>
      </p:sp>
      <p:graphicFrame>
        <p:nvGraphicFramePr>
          <p:cNvPr id="5" name="Table Placeholder 4">
            <a:extLst>
              <a:ext uri="{FF2B5EF4-FFF2-40B4-BE49-F238E27FC236}">
                <a16:creationId xmlns:a16="http://schemas.microsoft.com/office/drawing/2014/main" id="{BCDC4B10-76C0-4E14-A60F-70EDE97AFDB5}"/>
              </a:ext>
            </a:extLst>
          </p:cNvPr>
          <p:cNvGraphicFramePr>
            <a:graphicFrameLocks noGrp="1"/>
          </p:cNvGraphicFramePr>
          <p:nvPr>
            <p:ph type="tbl" sz="quarter" idx="13"/>
            <p:extLst>
              <p:ext uri="{D42A27DB-BD31-4B8C-83A1-F6EECF244321}">
                <p14:modId xmlns:p14="http://schemas.microsoft.com/office/powerpoint/2010/main" val="24413839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55774271"/>
                    </a:ext>
                  </a:extLst>
                </a:gridCol>
                <a:gridCol w="1399032">
                  <a:extLst>
                    <a:ext uri="{9D8B030D-6E8A-4147-A177-3AD203B41FA5}">
                      <a16:colId xmlns:a16="http://schemas.microsoft.com/office/drawing/2014/main" val="1347700000"/>
                    </a:ext>
                  </a:extLst>
                </a:gridCol>
                <a:gridCol w="1399032">
                  <a:extLst>
                    <a:ext uri="{9D8B030D-6E8A-4147-A177-3AD203B41FA5}">
                      <a16:colId xmlns:a16="http://schemas.microsoft.com/office/drawing/2014/main" val="1744407361"/>
                    </a:ext>
                  </a:extLst>
                </a:gridCol>
                <a:gridCol w="1399032">
                  <a:extLst>
                    <a:ext uri="{9D8B030D-6E8A-4147-A177-3AD203B41FA5}">
                      <a16:colId xmlns:a16="http://schemas.microsoft.com/office/drawing/2014/main" val="3667703559"/>
                    </a:ext>
                  </a:extLst>
                </a:gridCol>
                <a:gridCol w="1399032">
                  <a:extLst>
                    <a:ext uri="{9D8B030D-6E8A-4147-A177-3AD203B41FA5}">
                      <a16:colId xmlns:a16="http://schemas.microsoft.com/office/drawing/2014/main" val="42683178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24862143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#RideLefty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207.16666666667</a:t>
                      </a:r>
                    </a:p>
                  </a:txBody>
                  <a:tcPr/>
                </a:tc>
                <a:extLst>
                  <a:ext uri="{0D108BD9-81ED-4DB2-BD59-A6C34878D82A}">
                    <a16:rowId xmlns:a16="http://schemas.microsoft.com/office/drawing/2014/main" val="19952487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#Trasmontaña2021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634.6</a:t>
                      </a:r>
                    </a:p>
                  </a:txBody>
                  <a:tcPr/>
                </a:tc>
                <a:extLst>
                  <a:ext uri="{0D108BD9-81ED-4DB2-BD59-A6C34878D82A}">
                    <a16:rowId xmlns:a16="http://schemas.microsoft.com/office/drawing/2014/main" val="40178656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#CannondaleAR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339.2</a:t>
                      </a:r>
                    </a:p>
                  </a:txBody>
                  <a:tcPr/>
                </a:tc>
                <a:extLst>
                  <a:ext uri="{0D108BD9-81ED-4DB2-BD59-A6C34878D82A}">
                    <a16:rowId xmlns:a16="http://schemas.microsoft.com/office/drawing/2014/main" val="38470614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#SpecializedEpic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173.5</a:t>
                      </a:r>
                    </a:p>
                  </a:txBody>
                  <a:tcPr/>
                </a:tc>
                <a:extLst>
                  <a:ext uri="{0D108BD9-81ED-4DB2-BD59-A6C34878D82A}">
                    <a16:rowId xmlns:a16="http://schemas.microsoft.com/office/drawing/2014/main" val="33022609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#trekbikes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1124</a:t>
                      </a:r>
                    </a:p>
                  </a:txBody>
                  <a:tcPr/>
                </a:tc>
                <a:extLst>
                  <a:ext uri="{0D108BD9-81ED-4DB2-BD59-A6C34878D82A}">
                    <a16:rowId xmlns:a16="http://schemas.microsoft.com/office/drawing/2014/main" val="24629882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#trekargentina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1124</a:t>
                      </a:r>
                    </a:p>
                  </a:txBody>
                  <a:tcPr/>
                </a:tc>
                <a:extLst>
                  <a:ext uri="{0D108BD9-81ED-4DB2-BD59-A6C34878D82A}">
                    <a16:rowId xmlns:a16="http://schemas.microsoft.com/office/drawing/2014/main" val="10715537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#bontragerargentina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1124</a:t>
                      </a:r>
                    </a:p>
                  </a:txBody>
                  <a:tcPr/>
                </a:tc>
                <a:extLst>
                  <a:ext uri="{0D108BD9-81ED-4DB2-BD59-A6C34878D82A}">
                    <a16:rowId xmlns:a16="http://schemas.microsoft.com/office/drawing/2014/main" val="34221087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#gooutside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1124</a:t>
                      </a:r>
                    </a:p>
                  </a:txBody>
                  <a:tcPr/>
                </a:tc>
                <a:extLst>
                  <a:ext uri="{0D108BD9-81ED-4DB2-BD59-A6C34878D82A}">
                    <a16:rowId xmlns:a16="http://schemas.microsoft.com/office/drawing/2014/main" val="41774471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#creemosenlasbicis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1124</a:t>
                      </a:r>
                    </a:p>
                  </a:txBody>
                  <a:tcPr/>
                </a:tc>
                <a:extLst>
                  <a:ext uri="{0D108BD9-81ED-4DB2-BD59-A6C34878D82A}">
                    <a16:rowId xmlns:a16="http://schemas.microsoft.com/office/drawing/2014/main" val="1230803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#AeroIsEverything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352.66666666667</a:t>
                      </a:r>
                    </a:p>
                  </a:txBody>
                  <a:tcPr/>
                </a:tc>
                <a:extLst>
                  <a:ext uri="{0D108BD9-81ED-4DB2-BD59-A6C34878D82A}">
                    <a16:rowId xmlns:a16="http://schemas.microsoft.com/office/drawing/2014/main" val="3004696146"/>
                  </a:ext>
                </a:extLst>
              </a:tr>
            </a:tbl>
          </a:graphicData>
        </a:graphic>
      </p:graphicFrame>
      <p:sp>
        <p:nvSpPr>
          <p:cNvPr id="4" name="Text Placeholder 3">
            <a:extLst>
              <a:ext uri="{FF2B5EF4-FFF2-40B4-BE49-F238E27FC236}">
                <a16:creationId xmlns:a16="http://schemas.microsoft.com/office/drawing/2014/main" id="{AA410C6F-7DFB-43C4-AA53-FD64C8D35577}"/>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41920669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05168D-82F7-48E1-B9E8-DE144ACE111E}"/>
              </a:ext>
            </a:extLst>
          </p:cNvPr>
          <p:cNvSpPr>
            <a:spLocks noGrp="1"/>
          </p:cNvSpPr>
          <p:nvPr>
            <p:ph type="title"/>
          </p:nvPr>
        </p:nvSpPr>
        <p:spPr/>
        <p:txBody>
          <a:bodyPr/>
          <a:lstStyle/>
          <a:p>
            <a:r>
              <a:rPr lang="en-US"/>
              <a:t>Instagram Posts Table | Scott - 1 of 25</a:t>
            </a:r>
          </a:p>
        </p:txBody>
      </p:sp>
      <p:graphicFrame>
        <p:nvGraphicFramePr>
          <p:cNvPr id="5" name="Table Placeholder 4">
            <a:extLst>
              <a:ext uri="{FF2B5EF4-FFF2-40B4-BE49-F238E27FC236}">
                <a16:creationId xmlns:a16="http://schemas.microsoft.com/office/drawing/2014/main" id="{9FC80A52-57E2-497A-9DD0-096FFD73F967}"/>
              </a:ext>
            </a:extLst>
          </p:cNvPr>
          <p:cNvGraphicFramePr>
            <a:graphicFrameLocks noGrp="1"/>
          </p:cNvGraphicFramePr>
          <p:nvPr>
            <p:ph type="tbl" sz="quarter" idx="13"/>
            <p:extLst>
              <p:ext uri="{D42A27DB-BD31-4B8C-83A1-F6EECF244321}">
                <p14:modId xmlns:p14="http://schemas.microsoft.com/office/powerpoint/2010/main" val="14591993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018334042"/>
                    </a:ext>
                  </a:extLst>
                </a:gridCol>
                <a:gridCol w="1810512">
                  <a:extLst>
                    <a:ext uri="{9D8B030D-6E8A-4147-A177-3AD203B41FA5}">
                      <a16:colId xmlns:a16="http://schemas.microsoft.com/office/drawing/2014/main" val="3978017661"/>
                    </a:ext>
                  </a:extLst>
                </a:gridCol>
                <a:gridCol w="822960">
                  <a:extLst>
                    <a:ext uri="{9D8B030D-6E8A-4147-A177-3AD203B41FA5}">
                      <a16:colId xmlns:a16="http://schemas.microsoft.com/office/drawing/2014/main" val="1337610184"/>
                    </a:ext>
                  </a:extLst>
                </a:gridCol>
                <a:gridCol w="822960">
                  <a:extLst>
                    <a:ext uri="{9D8B030D-6E8A-4147-A177-3AD203B41FA5}">
                      <a16:colId xmlns:a16="http://schemas.microsoft.com/office/drawing/2014/main" val="705957219"/>
                    </a:ext>
                  </a:extLst>
                </a:gridCol>
                <a:gridCol w="822960">
                  <a:extLst>
                    <a:ext uri="{9D8B030D-6E8A-4147-A177-3AD203B41FA5}">
                      <a16:colId xmlns:a16="http://schemas.microsoft.com/office/drawing/2014/main" val="2469865061"/>
                    </a:ext>
                  </a:extLst>
                </a:gridCol>
                <a:gridCol w="822960">
                  <a:extLst>
                    <a:ext uri="{9D8B030D-6E8A-4147-A177-3AD203B41FA5}">
                      <a16:colId xmlns:a16="http://schemas.microsoft.com/office/drawing/2014/main" val="4162357359"/>
                    </a:ext>
                  </a:extLst>
                </a:gridCol>
                <a:gridCol w="822960">
                  <a:extLst>
                    <a:ext uri="{9D8B030D-6E8A-4147-A177-3AD203B41FA5}">
                      <a16:colId xmlns:a16="http://schemas.microsoft.com/office/drawing/2014/main" val="24328070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682274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- 2021-11-19 12:40:32</a:t>
                      </a:r>
                      <a:r>
                        <a:rPr kumimoji="0" lang="en-US" sz="1000" b="0" i="0" u="none" strike="noStrike" kern="1200" cap="none" spc="0" normalizeH="0" baseline="0" noProof="0">
                          <a:ln>
                            <a:noFill/>
                          </a:ln>
                          <a:solidFill>
                            <a:prstClr val="black"/>
                          </a:solidFill>
                          <a:effectLst/>
                          <a:uLnTx/>
                          <a:uFillTx/>
                          <a:latin typeface="+mn-lt"/>
                          <a:ea typeface="+mn-ea"/>
                          <a:cs typeface="+mn-cs"/>
                        </a:rPr>
                        <a:t>
 #ESTRENO
Llegó el día.
La nueva Scott Spark ya está en Argentina!!
Y la podés conocer en nuestro stand en #Trasmontaña2021 
#FastIsFun
#SCOTTargentina 
#SCOTTbikes
📷 ro_raw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ort2-2.cdninstagram.com/v/t51.29350-15/258195337_1208707396289181_1870984379975877822_n.jpg?_nc_cat=105&amp;ccb=1-5&amp;_nc_sid=8ae9d6&amp;_nc_ohc=9_6lMoQd1AgAX8IskjC&amp;_nc_ht=scontent-ort2-2.cdninstagram.com&amp;edm=AL-3X8kEAAAA&amp;oh=84abe9757194fb8378ba7da84227a97a&amp;oe=61AB926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6.1782 %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048467978"/>
                  </a:ext>
                </a:extLst>
              </a:tr>
            </a:tbl>
          </a:graphicData>
        </a:graphic>
      </p:graphicFrame>
      <p:sp>
        <p:nvSpPr>
          <p:cNvPr id="4" name="Text Placeholder 3">
            <a:extLst>
              <a:ext uri="{FF2B5EF4-FFF2-40B4-BE49-F238E27FC236}">
                <a16:creationId xmlns:a16="http://schemas.microsoft.com/office/drawing/2014/main" id="{1B2F09C5-EEF3-4A9E-919A-01797354AAC7}"/>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1577723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DA60B9-0875-45BF-B14A-0FC2EC4370C8}"/>
              </a:ext>
            </a:extLst>
          </p:cNvPr>
          <p:cNvSpPr>
            <a:spLocks noGrp="1"/>
          </p:cNvSpPr>
          <p:nvPr>
            <p:ph type="title"/>
          </p:nvPr>
        </p:nvSpPr>
        <p:spPr/>
        <p:txBody>
          <a:bodyPr/>
          <a:lstStyle/>
          <a:p>
            <a:r>
              <a:rPr lang="en-US"/>
              <a:t>Instagram Posts Table | Scott - 2 of 25</a:t>
            </a:r>
          </a:p>
        </p:txBody>
      </p:sp>
      <p:graphicFrame>
        <p:nvGraphicFramePr>
          <p:cNvPr id="5" name="Table Placeholder 4">
            <a:extLst>
              <a:ext uri="{FF2B5EF4-FFF2-40B4-BE49-F238E27FC236}">
                <a16:creationId xmlns:a16="http://schemas.microsoft.com/office/drawing/2014/main" id="{C69C0BE3-E721-4D12-BD4C-87F5F22D8849}"/>
              </a:ext>
            </a:extLst>
          </p:cNvPr>
          <p:cNvGraphicFramePr>
            <a:graphicFrameLocks noGrp="1"/>
          </p:cNvGraphicFramePr>
          <p:nvPr>
            <p:ph type="tbl" sz="quarter" idx="13"/>
            <p:extLst>
              <p:ext uri="{D42A27DB-BD31-4B8C-83A1-F6EECF244321}">
                <p14:modId xmlns:p14="http://schemas.microsoft.com/office/powerpoint/2010/main" val="9791093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243162327"/>
                    </a:ext>
                  </a:extLst>
                </a:gridCol>
                <a:gridCol w="1810512">
                  <a:extLst>
                    <a:ext uri="{9D8B030D-6E8A-4147-A177-3AD203B41FA5}">
                      <a16:colId xmlns:a16="http://schemas.microsoft.com/office/drawing/2014/main" val="1111867217"/>
                    </a:ext>
                  </a:extLst>
                </a:gridCol>
                <a:gridCol w="822960">
                  <a:extLst>
                    <a:ext uri="{9D8B030D-6E8A-4147-A177-3AD203B41FA5}">
                      <a16:colId xmlns:a16="http://schemas.microsoft.com/office/drawing/2014/main" val="1107465584"/>
                    </a:ext>
                  </a:extLst>
                </a:gridCol>
                <a:gridCol w="822960">
                  <a:extLst>
                    <a:ext uri="{9D8B030D-6E8A-4147-A177-3AD203B41FA5}">
                      <a16:colId xmlns:a16="http://schemas.microsoft.com/office/drawing/2014/main" val="4207948167"/>
                    </a:ext>
                  </a:extLst>
                </a:gridCol>
                <a:gridCol w="822960">
                  <a:extLst>
                    <a:ext uri="{9D8B030D-6E8A-4147-A177-3AD203B41FA5}">
                      <a16:colId xmlns:a16="http://schemas.microsoft.com/office/drawing/2014/main" val="335322327"/>
                    </a:ext>
                  </a:extLst>
                </a:gridCol>
                <a:gridCol w="822960">
                  <a:extLst>
                    <a:ext uri="{9D8B030D-6E8A-4147-A177-3AD203B41FA5}">
                      <a16:colId xmlns:a16="http://schemas.microsoft.com/office/drawing/2014/main" val="3534543265"/>
                    </a:ext>
                  </a:extLst>
                </a:gridCol>
                <a:gridCol w="822960">
                  <a:extLst>
                    <a:ext uri="{9D8B030D-6E8A-4147-A177-3AD203B41FA5}">
                      <a16:colId xmlns:a16="http://schemas.microsoft.com/office/drawing/2014/main" val="35725805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638777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trekbicycleargentina - 2021-11-02 17:20:08</a:t>
                      </a:r>
                      <a:r>
                        <a:rPr kumimoji="0" lang="es-ES" sz="1000" b="0" i="0" u="none" strike="noStrike" kern="1200" cap="none" spc="0" normalizeH="0" baseline="0" noProof="0">
                          <a:ln>
                            <a:noFill/>
                          </a:ln>
                          <a:solidFill>
                            <a:prstClr val="black"/>
                          </a:solidFill>
                          <a:effectLst/>
                          <a:uLnTx/>
                          <a:uFillTx/>
                          <a:latin typeface="+mn-lt"/>
                          <a:ea typeface="+mn-ea"/>
                          <a:cs typeface="+mn-cs"/>
                        </a:rPr>
                        <a:t>
 ¡Procaliber 9.8 la bici rígida definitiva para los ciclistas más extremos! 
Equipada con un cuadro de carbono OCLV con IsoSpeed que absorbe los baches de los senderos sin sacrificar la eficiencia, una horquilla ligera FOX que rinde al máximo en los descensos técnicos, ruedas de carbono con garantía extendida y una transmisión con el mejor rendimiento Shimano XT.
trekbikes trekbicycleargentina bontragerargentina #trekbikes #trekargentina #bontragerargentina #racedtowin #gooutside #creemosenlasbicis #racedtowin #procaliber2021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-2.cdninstagram.com/v/t51.29350-15/251394237_1128597027671390_2880023737987851992_n.jpg?_nc_cat=100&amp;ccb=1-5&amp;_nc_sid=8ae9d6&amp;_nc_ohc=mVzKYffonpUAX8I-z1S&amp;_nc_ht=scontent-atl3-2.cdninstagram.com&amp;edm=AL-3X8kEAAAA&amp;oh=043a3eb4e2977f8efc30c6d2d4bdbbb6&amp;oe=61AB9C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90185175"/>
                  </a:ext>
                </a:extLst>
              </a:tr>
            </a:tbl>
          </a:graphicData>
        </a:graphic>
      </p:graphicFrame>
      <p:sp>
        <p:nvSpPr>
          <p:cNvPr id="4" name="Text Placeholder 3">
            <a:extLst>
              <a:ext uri="{FF2B5EF4-FFF2-40B4-BE49-F238E27FC236}">
                <a16:creationId xmlns:a16="http://schemas.microsoft.com/office/drawing/2014/main" id="{AD656BCE-2545-4CC1-A004-3B883ED5B089}"/>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19007366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7DFEA9-6DDD-4A00-AF5B-7A26626DBFF7}"/>
              </a:ext>
            </a:extLst>
          </p:cNvPr>
          <p:cNvSpPr>
            <a:spLocks noGrp="1"/>
          </p:cNvSpPr>
          <p:nvPr>
            <p:ph type="title"/>
          </p:nvPr>
        </p:nvSpPr>
        <p:spPr/>
        <p:txBody>
          <a:bodyPr/>
          <a:lstStyle/>
          <a:p>
            <a:r>
              <a:rPr lang="en-US"/>
              <a:t>Instagram Posts Table | Scott - 3 of 25</a:t>
            </a:r>
          </a:p>
        </p:txBody>
      </p:sp>
      <p:graphicFrame>
        <p:nvGraphicFramePr>
          <p:cNvPr id="5" name="Table Placeholder 4">
            <a:extLst>
              <a:ext uri="{FF2B5EF4-FFF2-40B4-BE49-F238E27FC236}">
                <a16:creationId xmlns:a16="http://schemas.microsoft.com/office/drawing/2014/main" id="{A6989653-3936-4932-85A4-1E272DD04873}"/>
              </a:ext>
            </a:extLst>
          </p:cNvPr>
          <p:cNvGraphicFramePr>
            <a:graphicFrameLocks noGrp="1"/>
          </p:cNvGraphicFramePr>
          <p:nvPr>
            <p:ph type="tbl" sz="quarter" idx="13"/>
            <p:extLst>
              <p:ext uri="{D42A27DB-BD31-4B8C-83A1-F6EECF244321}">
                <p14:modId xmlns:p14="http://schemas.microsoft.com/office/powerpoint/2010/main" val="28379800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786339482"/>
                    </a:ext>
                  </a:extLst>
                </a:gridCol>
                <a:gridCol w="1810512">
                  <a:extLst>
                    <a:ext uri="{9D8B030D-6E8A-4147-A177-3AD203B41FA5}">
                      <a16:colId xmlns:a16="http://schemas.microsoft.com/office/drawing/2014/main" val="99981925"/>
                    </a:ext>
                  </a:extLst>
                </a:gridCol>
                <a:gridCol w="822960">
                  <a:extLst>
                    <a:ext uri="{9D8B030D-6E8A-4147-A177-3AD203B41FA5}">
                      <a16:colId xmlns:a16="http://schemas.microsoft.com/office/drawing/2014/main" val="3983085887"/>
                    </a:ext>
                  </a:extLst>
                </a:gridCol>
                <a:gridCol w="822960">
                  <a:extLst>
                    <a:ext uri="{9D8B030D-6E8A-4147-A177-3AD203B41FA5}">
                      <a16:colId xmlns:a16="http://schemas.microsoft.com/office/drawing/2014/main" val="275677298"/>
                    </a:ext>
                  </a:extLst>
                </a:gridCol>
                <a:gridCol w="822960">
                  <a:extLst>
                    <a:ext uri="{9D8B030D-6E8A-4147-A177-3AD203B41FA5}">
                      <a16:colId xmlns:a16="http://schemas.microsoft.com/office/drawing/2014/main" val="1337134927"/>
                    </a:ext>
                  </a:extLst>
                </a:gridCol>
                <a:gridCol w="822960">
                  <a:extLst>
                    <a:ext uri="{9D8B030D-6E8A-4147-A177-3AD203B41FA5}">
                      <a16:colId xmlns:a16="http://schemas.microsoft.com/office/drawing/2014/main" val="3447458439"/>
                    </a:ext>
                  </a:extLst>
                </a:gridCol>
                <a:gridCol w="822960">
                  <a:extLst>
                    <a:ext uri="{9D8B030D-6E8A-4147-A177-3AD203B41FA5}">
                      <a16:colId xmlns:a16="http://schemas.microsoft.com/office/drawing/2014/main" val="27206223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78694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specialized_arg - 2021-11-23 17:32:04</a:t>
                      </a:r>
                      <a:r>
                        <a:rPr kumimoji="0" lang="es-ES" sz="1000" b="0" i="0" u="none" strike="noStrike" kern="1200" cap="none" spc="0" normalizeH="0" baseline="0" noProof="0">
                          <a:ln>
                            <a:noFill/>
                          </a:ln>
                          <a:solidFill>
                            <a:prstClr val="black"/>
                          </a:solidFill>
                          <a:effectLst/>
                          <a:uLnTx/>
                          <a:uFillTx/>
                          <a:latin typeface="+mn-lt"/>
                          <a:ea typeface="+mn-ea"/>
                          <a:cs typeface="+mn-cs"/>
                        </a:rPr>
                        <a:t>
 El grandísimo petosagan visitó nuestro país 🇦🇷 este fin de semana para ser parte de la presentación de la vueltaasanjuanok
Como no podía ser de otra manera, disfrutamos de una hermosa rodada junto a él y su Specialized Tarmac SL7, la elegida para recorrer nuestra tierra.
¿Querés que esta bici sea tuya? Acercate a charly.bikes a admirarla con tus propios ojos y hacerla tuya 😍
#SpecializedTarmacSL7 #IamSpecialized #SpecializedArgentina#SpecializedRoad #PeterSagan #VueltaaSanJuan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260067297_876529036385828_561445112752045278_n.jpg?_nc_cat=109&amp;ccb=1-5&amp;_nc_sid=8ae9d6&amp;_nc_ohc=R8Jov2L76kcAX8rxsH2&amp;_nc_ht=scontent-iad3-2.cdninstagram.com&amp;edm=AL-3X8kEAAAA&amp;oh=96c88c2493e2bea2077df0e3600bc2ea&amp;oe=61ACE7A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20492036"/>
                  </a:ext>
                </a:extLst>
              </a:tr>
            </a:tbl>
          </a:graphicData>
        </a:graphic>
      </p:graphicFrame>
      <p:sp>
        <p:nvSpPr>
          <p:cNvPr id="4" name="Text Placeholder 3">
            <a:extLst>
              <a:ext uri="{FF2B5EF4-FFF2-40B4-BE49-F238E27FC236}">
                <a16:creationId xmlns:a16="http://schemas.microsoft.com/office/drawing/2014/main" id="{50DAD408-1F38-4877-9F7C-69BAC82DD1E6}"/>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5182404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CF07CD-4386-469C-BB31-C66320980D30}"/>
              </a:ext>
            </a:extLst>
          </p:cNvPr>
          <p:cNvSpPr>
            <a:spLocks noGrp="1"/>
          </p:cNvSpPr>
          <p:nvPr>
            <p:ph type="title"/>
          </p:nvPr>
        </p:nvSpPr>
        <p:spPr/>
        <p:txBody>
          <a:bodyPr/>
          <a:lstStyle/>
          <a:p>
            <a:r>
              <a:rPr lang="en-US"/>
              <a:t>Instagram Posts Table | Scott - 4 of 25</a:t>
            </a:r>
          </a:p>
        </p:txBody>
      </p:sp>
      <p:graphicFrame>
        <p:nvGraphicFramePr>
          <p:cNvPr id="5" name="Table Placeholder 4">
            <a:extLst>
              <a:ext uri="{FF2B5EF4-FFF2-40B4-BE49-F238E27FC236}">
                <a16:creationId xmlns:a16="http://schemas.microsoft.com/office/drawing/2014/main" id="{6650745B-DA4F-4B11-AD61-9D5101E68929}"/>
              </a:ext>
            </a:extLst>
          </p:cNvPr>
          <p:cNvGraphicFramePr>
            <a:graphicFrameLocks noGrp="1"/>
          </p:cNvGraphicFramePr>
          <p:nvPr>
            <p:ph type="tbl" sz="quarter" idx="13"/>
            <p:extLst>
              <p:ext uri="{D42A27DB-BD31-4B8C-83A1-F6EECF244321}">
                <p14:modId xmlns:p14="http://schemas.microsoft.com/office/powerpoint/2010/main" val="21894552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810791694"/>
                    </a:ext>
                  </a:extLst>
                </a:gridCol>
                <a:gridCol w="1810512">
                  <a:extLst>
                    <a:ext uri="{9D8B030D-6E8A-4147-A177-3AD203B41FA5}">
                      <a16:colId xmlns:a16="http://schemas.microsoft.com/office/drawing/2014/main" val="2366248930"/>
                    </a:ext>
                  </a:extLst>
                </a:gridCol>
                <a:gridCol w="822960">
                  <a:extLst>
                    <a:ext uri="{9D8B030D-6E8A-4147-A177-3AD203B41FA5}">
                      <a16:colId xmlns:a16="http://schemas.microsoft.com/office/drawing/2014/main" val="469503815"/>
                    </a:ext>
                  </a:extLst>
                </a:gridCol>
                <a:gridCol w="822960">
                  <a:extLst>
                    <a:ext uri="{9D8B030D-6E8A-4147-A177-3AD203B41FA5}">
                      <a16:colId xmlns:a16="http://schemas.microsoft.com/office/drawing/2014/main" val="2734221792"/>
                    </a:ext>
                  </a:extLst>
                </a:gridCol>
                <a:gridCol w="822960">
                  <a:extLst>
                    <a:ext uri="{9D8B030D-6E8A-4147-A177-3AD203B41FA5}">
                      <a16:colId xmlns:a16="http://schemas.microsoft.com/office/drawing/2014/main" val="1070796451"/>
                    </a:ext>
                  </a:extLst>
                </a:gridCol>
                <a:gridCol w="822960">
                  <a:extLst>
                    <a:ext uri="{9D8B030D-6E8A-4147-A177-3AD203B41FA5}">
                      <a16:colId xmlns:a16="http://schemas.microsoft.com/office/drawing/2014/main" val="3282604122"/>
                    </a:ext>
                  </a:extLst>
                </a:gridCol>
                <a:gridCol w="822960">
                  <a:extLst>
                    <a:ext uri="{9D8B030D-6E8A-4147-A177-3AD203B41FA5}">
                      <a16:colId xmlns:a16="http://schemas.microsoft.com/office/drawing/2014/main" val="10740824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328615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- 2021-11-01 20:36:50</a:t>
                      </a:r>
                      <a:r>
                        <a:rPr kumimoji="0" lang="en-US" sz="1000" b="0" i="0" u="none" strike="noStrike" kern="1200" cap="none" spc="0" normalizeH="0" baseline="0" noProof="0">
                          <a:ln>
                            <a:noFill/>
                          </a:ln>
                          <a:solidFill>
                            <a:prstClr val="black"/>
                          </a:solidFill>
                          <a:effectLst/>
                          <a:uLnTx/>
                          <a:uFillTx/>
                          <a:latin typeface="+mn-lt"/>
                          <a:ea typeface="+mn-ea"/>
                          <a:cs typeface="+mn-cs"/>
                        </a:rPr>
                        <a:t>
 La Spark 900 RC Comp tiene componentes adecuados para un profesional. El equipo cuenta con un sistema de suspensión TwinLoc, un grupo SRAM Eagle, frenos Shimano y componentes Syncros.
Más info en nuestras tiendas. Link en bio y en Stories destacadas.
#SCOTTbikes 
#SCOTTargentina 
#HaceElClickPorSpark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ort2-2.cdninstagram.com/v/t51.29350-15/251825478_1618943311773274_20908648058044197_n.jpg?_nc_cat=108&amp;ccb=1-5&amp;_nc_sid=8ae9d6&amp;_nc_ohc=6wPJx1yY_6EAX9Z0-Va&amp;_nc_ht=scontent-ort2-2.cdninstagram.com&amp;edm=AL-3X8kEAAAA&amp;oh=e8fb382e9f0907672c5df5e634de6601&amp;oe=61AC70D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58724830"/>
                  </a:ext>
                </a:extLst>
              </a:tr>
            </a:tbl>
          </a:graphicData>
        </a:graphic>
      </p:graphicFrame>
      <p:sp>
        <p:nvSpPr>
          <p:cNvPr id="4" name="Text Placeholder 3">
            <a:extLst>
              <a:ext uri="{FF2B5EF4-FFF2-40B4-BE49-F238E27FC236}">
                <a16:creationId xmlns:a16="http://schemas.microsoft.com/office/drawing/2014/main" id="{5BBDF0A7-8780-474A-8026-32DCC12EC98C}"/>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35552531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2BB352-A17E-4743-8468-C7F420F4B5A3}"/>
              </a:ext>
            </a:extLst>
          </p:cNvPr>
          <p:cNvSpPr>
            <a:spLocks noGrp="1"/>
          </p:cNvSpPr>
          <p:nvPr>
            <p:ph type="title"/>
          </p:nvPr>
        </p:nvSpPr>
        <p:spPr/>
        <p:txBody>
          <a:bodyPr/>
          <a:lstStyle/>
          <a:p>
            <a:r>
              <a:rPr lang="en-US"/>
              <a:t>Instagram Posts Table | Scott - 5 of 25</a:t>
            </a:r>
          </a:p>
        </p:txBody>
      </p:sp>
      <p:graphicFrame>
        <p:nvGraphicFramePr>
          <p:cNvPr id="5" name="Table Placeholder 4">
            <a:extLst>
              <a:ext uri="{FF2B5EF4-FFF2-40B4-BE49-F238E27FC236}">
                <a16:creationId xmlns:a16="http://schemas.microsoft.com/office/drawing/2014/main" id="{29916A2A-E648-48B7-9B93-783724B2FDE5}"/>
              </a:ext>
            </a:extLst>
          </p:cNvPr>
          <p:cNvGraphicFramePr>
            <a:graphicFrameLocks noGrp="1"/>
          </p:cNvGraphicFramePr>
          <p:nvPr>
            <p:ph type="tbl" sz="quarter" idx="13"/>
            <p:extLst>
              <p:ext uri="{D42A27DB-BD31-4B8C-83A1-F6EECF244321}">
                <p14:modId xmlns:p14="http://schemas.microsoft.com/office/powerpoint/2010/main" val="124324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718872287"/>
                    </a:ext>
                  </a:extLst>
                </a:gridCol>
                <a:gridCol w="1810512">
                  <a:extLst>
                    <a:ext uri="{9D8B030D-6E8A-4147-A177-3AD203B41FA5}">
                      <a16:colId xmlns:a16="http://schemas.microsoft.com/office/drawing/2014/main" val="1150808675"/>
                    </a:ext>
                  </a:extLst>
                </a:gridCol>
                <a:gridCol w="822960">
                  <a:extLst>
                    <a:ext uri="{9D8B030D-6E8A-4147-A177-3AD203B41FA5}">
                      <a16:colId xmlns:a16="http://schemas.microsoft.com/office/drawing/2014/main" val="2805110371"/>
                    </a:ext>
                  </a:extLst>
                </a:gridCol>
                <a:gridCol w="822960">
                  <a:extLst>
                    <a:ext uri="{9D8B030D-6E8A-4147-A177-3AD203B41FA5}">
                      <a16:colId xmlns:a16="http://schemas.microsoft.com/office/drawing/2014/main" val="10214678"/>
                    </a:ext>
                  </a:extLst>
                </a:gridCol>
                <a:gridCol w="822960">
                  <a:extLst>
                    <a:ext uri="{9D8B030D-6E8A-4147-A177-3AD203B41FA5}">
                      <a16:colId xmlns:a16="http://schemas.microsoft.com/office/drawing/2014/main" val="615922889"/>
                    </a:ext>
                  </a:extLst>
                </a:gridCol>
                <a:gridCol w="822960">
                  <a:extLst>
                    <a:ext uri="{9D8B030D-6E8A-4147-A177-3AD203B41FA5}">
                      <a16:colId xmlns:a16="http://schemas.microsoft.com/office/drawing/2014/main" val="3674415407"/>
                    </a:ext>
                  </a:extLst>
                </a:gridCol>
                <a:gridCol w="822960">
                  <a:extLst>
                    <a:ext uri="{9D8B030D-6E8A-4147-A177-3AD203B41FA5}">
                      <a16:colId xmlns:a16="http://schemas.microsoft.com/office/drawing/2014/main" val="37886520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811086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- 2021-11-04 19:36:44</a:t>
                      </a:r>
                      <a:r>
                        <a:rPr kumimoji="0" lang="en-US" sz="1000" b="0" i="0" u="none" strike="noStrike" kern="1200" cap="none" spc="0" normalizeH="0" baseline="0" noProof="0">
                          <a:ln>
                            <a:noFill/>
                          </a:ln>
                          <a:solidFill>
                            <a:prstClr val="black"/>
                          </a:solidFill>
                          <a:effectLst/>
                          <a:uLnTx/>
                          <a:uFillTx/>
                          <a:latin typeface="+mn-lt"/>
                          <a:ea typeface="+mn-ea"/>
                          <a:cs typeface="+mn-cs"/>
                        </a:rPr>
                        <a:t>
 ¡Las mejores fotos de facundoperezc en santarosamtb ! Un final de infarto para llevarse el segundo puesto en esta emocionante carrera. ¡Supercaliber siempre protagonista! 
Felicitaciones a todos los participantes del Rally MTB de Santa Rosa de Calamuchita y la hermosa fiesta del MTB argentino. 
📸 foton_line 
trekbikes trekbicycleargentina bontragerargentina santini_arg guargentina OpticaCentralStore microonfactory foxracingargentina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-2.cdninstagram.com/v/t51.29350-15/252124270_124107376704922_9063915453882467292_n.jpg?_nc_cat=110&amp;ccb=1-5&amp;_nc_sid=8ae9d6&amp;_nc_ohc=qYq9cwazRC4AX9Mi-WW&amp;_nc_ht=scontent-atl3-2.cdninstagram.com&amp;edm=AL-3X8kEAAAA&amp;oh=1b410b996d2079ecc91be86c0168c9da&amp;oe=61AB5BD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227603287"/>
                  </a:ext>
                </a:extLst>
              </a:tr>
            </a:tbl>
          </a:graphicData>
        </a:graphic>
      </p:graphicFrame>
      <p:sp>
        <p:nvSpPr>
          <p:cNvPr id="4" name="Text Placeholder 3">
            <a:extLst>
              <a:ext uri="{FF2B5EF4-FFF2-40B4-BE49-F238E27FC236}">
                <a16:creationId xmlns:a16="http://schemas.microsoft.com/office/drawing/2014/main" id="{7BED1282-3EFB-4822-8BF2-7A2FE064F66E}"/>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31008951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8C2127-AD6C-4FD6-850A-3D610857950C}"/>
              </a:ext>
            </a:extLst>
          </p:cNvPr>
          <p:cNvSpPr>
            <a:spLocks noGrp="1"/>
          </p:cNvSpPr>
          <p:nvPr>
            <p:ph type="title"/>
          </p:nvPr>
        </p:nvSpPr>
        <p:spPr/>
        <p:txBody>
          <a:bodyPr/>
          <a:lstStyle/>
          <a:p>
            <a:r>
              <a:rPr lang="en-US"/>
              <a:t>Instagram Posts Table | Scott - 6 of 25</a:t>
            </a:r>
          </a:p>
        </p:txBody>
      </p:sp>
      <p:graphicFrame>
        <p:nvGraphicFramePr>
          <p:cNvPr id="5" name="Table Placeholder 4">
            <a:extLst>
              <a:ext uri="{FF2B5EF4-FFF2-40B4-BE49-F238E27FC236}">
                <a16:creationId xmlns:a16="http://schemas.microsoft.com/office/drawing/2014/main" id="{CA619427-F9F2-4C99-B732-09F956667FB3}"/>
              </a:ext>
            </a:extLst>
          </p:cNvPr>
          <p:cNvGraphicFramePr>
            <a:graphicFrameLocks noGrp="1"/>
          </p:cNvGraphicFramePr>
          <p:nvPr>
            <p:ph type="tbl" sz="quarter" idx="13"/>
            <p:extLst>
              <p:ext uri="{D42A27DB-BD31-4B8C-83A1-F6EECF244321}">
                <p14:modId xmlns:p14="http://schemas.microsoft.com/office/powerpoint/2010/main" val="19340365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955534688"/>
                    </a:ext>
                  </a:extLst>
                </a:gridCol>
                <a:gridCol w="1810512">
                  <a:extLst>
                    <a:ext uri="{9D8B030D-6E8A-4147-A177-3AD203B41FA5}">
                      <a16:colId xmlns:a16="http://schemas.microsoft.com/office/drawing/2014/main" val="1100721132"/>
                    </a:ext>
                  </a:extLst>
                </a:gridCol>
                <a:gridCol w="822960">
                  <a:extLst>
                    <a:ext uri="{9D8B030D-6E8A-4147-A177-3AD203B41FA5}">
                      <a16:colId xmlns:a16="http://schemas.microsoft.com/office/drawing/2014/main" val="3448583041"/>
                    </a:ext>
                  </a:extLst>
                </a:gridCol>
                <a:gridCol w="822960">
                  <a:extLst>
                    <a:ext uri="{9D8B030D-6E8A-4147-A177-3AD203B41FA5}">
                      <a16:colId xmlns:a16="http://schemas.microsoft.com/office/drawing/2014/main" val="651713898"/>
                    </a:ext>
                  </a:extLst>
                </a:gridCol>
                <a:gridCol w="822960">
                  <a:extLst>
                    <a:ext uri="{9D8B030D-6E8A-4147-A177-3AD203B41FA5}">
                      <a16:colId xmlns:a16="http://schemas.microsoft.com/office/drawing/2014/main" val="222527648"/>
                    </a:ext>
                  </a:extLst>
                </a:gridCol>
                <a:gridCol w="822960">
                  <a:extLst>
                    <a:ext uri="{9D8B030D-6E8A-4147-A177-3AD203B41FA5}">
                      <a16:colId xmlns:a16="http://schemas.microsoft.com/office/drawing/2014/main" val="1926901127"/>
                    </a:ext>
                  </a:extLst>
                </a:gridCol>
                <a:gridCol w="822960">
                  <a:extLst>
                    <a:ext uri="{9D8B030D-6E8A-4147-A177-3AD203B41FA5}">
                      <a16:colId xmlns:a16="http://schemas.microsoft.com/office/drawing/2014/main" val="19650910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153552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- 2021-11-05 21:15:16</a:t>
                      </a:r>
                      <a:r>
                        <a:rPr kumimoji="0" lang="en-US" sz="1000" b="0" i="0" u="none" strike="noStrike" kern="1200" cap="none" spc="0" normalizeH="0" baseline="0" noProof="0">
                          <a:ln>
                            <a:noFill/>
                          </a:ln>
                          <a:solidFill>
                            <a:prstClr val="black"/>
                          </a:solidFill>
                          <a:effectLst/>
                          <a:uLnTx/>
                          <a:uFillTx/>
                          <a:latin typeface="+mn-lt"/>
                          <a:ea typeface="+mn-ea"/>
                          <a:cs typeface="+mn-cs"/>
                        </a:rPr>
                        <a:t>
 La #Procaliber 9.6 es una bici de carbono ligera para XC y Marathon preparada para enfrentar cualquier desafío. Equipada con un cuadro de carbono OCLV Mountain, una transmisión Shimano XT/SLX de 12 velocidades con un amplio rango de desarrollos y una horquilla RockShox Recon Gold.
Disponibilidad, precios e info en tu tienda Trek más cercana. Link en bio. 
trekbikes trekbicycleargentina bontragerargentina #trekbikes #trekargentina #bontragerargentina #racedtowin #gooutside #creemosenlasbicis #racedtowin #procaliber2021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-2.cdninstagram.com/v/t51.29350-15/253156852_2952033495107678_1793121023227703670_n.jpg?_nc_cat=111&amp;ccb=1-5&amp;_nc_sid=8ae9d6&amp;_nc_ohc=y77qdjUeSwIAX_C804o&amp;_nc_ht=scontent-atl3-2.cdninstagram.com&amp;edm=AL-3X8kEAAAA&amp;oh=7329d22f4b074082258f80da038ddd22&amp;oe=61AD062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683888500"/>
                  </a:ext>
                </a:extLst>
              </a:tr>
            </a:tbl>
          </a:graphicData>
        </a:graphic>
      </p:graphicFrame>
      <p:sp>
        <p:nvSpPr>
          <p:cNvPr id="4" name="Text Placeholder 3">
            <a:extLst>
              <a:ext uri="{FF2B5EF4-FFF2-40B4-BE49-F238E27FC236}">
                <a16:creationId xmlns:a16="http://schemas.microsoft.com/office/drawing/2014/main" id="{8420FB59-10A3-450D-9B7A-792C352477E4}"/>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31895735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EFE9F-7FDA-46CF-B832-D73C156995A5}"/>
              </a:ext>
            </a:extLst>
          </p:cNvPr>
          <p:cNvSpPr>
            <a:spLocks noGrp="1"/>
          </p:cNvSpPr>
          <p:nvPr>
            <p:ph type="title"/>
          </p:nvPr>
        </p:nvSpPr>
        <p:spPr/>
        <p:txBody>
          <a:bodyPr/>
          <a:lstStyle/>
          <a:p>
            <a:r>
              <a:rPr lang="en-US"/>
              <a:t>Instagram Posts Table | Scott - 7 of 25</a:t>
            </a:r>
          </a:p>
        </p:txBody>
      </p:sp>
      <p:graphicFrame>
        <p:nvGraphicFramePr>
          <p:cNvPr id="5" name="Table Placeholder 4">
            <a:extLst>
              <a:ext uri="{FF2B5EF4-FFF2-40B4-BE49-F238E27FC236}">
                <a16:creationId xmlns:a16="http://schemas.microsoft.com/office/drawing/2014/main" id="{34D68D02-D6D1-47A0-94C4-D798E09428B1}"/>
              </a:ext>
            </a:extLst>
          </p:cNvPr>
          <p:cNvGraphicFramePr>
            <a:graphicFrameLocks noGrp="1"/>
          </p:cNvGraphicFramePr>
          <p:nvPr>
            <p:ph type="tbl" sz="quarter" idx="13"/>
            <p:extLst>
              <p:ext uri="{D42A27DB-BD31-4B8C-83A1-F6EECF244321}">
                <p14:modId xmlns:p14="http://schemas.microsoft.com/office/powerpoint/2010/main" val="30865014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480889250"/>
                    </a:ext>
                  </a:extLst>
                </a:gridCol>
                <a:gridCol w="1810512">
                  <a:extLst>
                    <a:ext uri="{9D8B030D-6E8A-4147-A177-3AD203B41FA5}">
                      <a16:colId xmlns:a16="http://schemas.microsoft.com/office/drawing/2014/main" val="2029802659"/>
                    </a:ext>
                  </a:extLst>
                </a:gridCol>
                <a:gridCol w="822960">
                  <a:extLst>
                    <a:ext uri="{9D8B030D-6E8A-4147-A177-3AD203B41FA5}">
                      <a16:colId xmlns:a16="http://schemas.microsoft.com/office/drawing/2014/main" val="68678520"/>
                    </a:ext>
                  </a:extLst>
                </a:gridCol>
                <a:gridCol w="822960">
                  <a:extLst>
                    <a:ext uri="{9D8B030D-6E8A-4147-A177-3AD203B41FA5}">
                      <a16:colId xmlns:a16="http://schemas.microsoft.com/office/drawing/2014/main" val="354781828"/>
                    </a:ext>
                  </a:extLst>
                </a:gridCol>
                <a:gridCol w="822960">
                  <a:extLst>
                    <a:ext uri="{9D8B030D-6E8A-4147-A177-3AD203B41FA5}">
                      <a16:colId xmlns:a16="http://schemas.microsoft.com/office/drawing/2014/main" val="3608956560"/>
                    </a:ext>
                  </a:extLst>
                </a:gridCol>
                <a:gridCol w="822960">
                  <a:extLst>
                    <a:ext uri="{9D8B030D-6E8A-4147-A177-3AD203B41FA5}">
                      <a16:colId xmlns:a16="http://schemas.microsoft.com/office/drawing/2014/main" val="1111865583"/>
                    </a:ext>
                  </a:extLst>
                </a:gridCol>
                <a:gridCol w="822960">
                  <a:extLst>
                    <a:ext uri="{9D8B030D-6E8A-4147-A177-3AD203B41FA5}">
                      <a16:colId xmlns:a16="http://schemas.microsoft.com/office/drawing/2014/main" val="34734488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715553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specialized_arg - 2021-11-29 17:05:01</a:t>
                      </a:r>
                      <a:r>
                        <a:rPr kumimoji="0" lang="es-ES" sz="1000" b="0" i="0" u="none" strike="noStrike" kern="1200" cap="none" spc="0" normalizeH="0" baseline="0" noProof="0">
                          <a:ln>
                            <a:noFill/>
                          </a:ln>
                          <a:solidFill>
                            <a:prstClr val="black"/>
                          </a:solidFill>
                          <a:effectLst/>
                          <a:uLnTx/>
                          <a:uFillTx/>
                          <a:latin typeface="+mn-lt"/>
                          <a:ea typeface="+mn-ea"/>
                          <a:cs typeface="+mn-cs"/>
                        </a:rPr>
                        <a:t>
 ¿Quién dijo que el aluminio ya fue?🤔
Sabemos que el aluminio sigue más vigente que nunca y por eso creamos uno de los cuadros HT de aluminio más livianos del mercado, sin por ello comprometer resistencia ni rigidez.💪
La nueva Specialized Chisel es una bicicleta de XC 🚵‍♂️ diseñada para llegar a lo más alto del podio.🏆
Liviana, resistente, ágil, eficiente y veloz. 
Así es nuestra nueva Chisel.🔥
🔺Encontrala en nuestras tiendas autorizadas🔺
IamSpecialized #SpecializedArgentina #Specialized #SpecializedChisel #Chisel #Aluminio #XCmtb #XC #mtb #MountainBike
📸 dan_redmayne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262972210_1946515552177091_2768936122835818184_n.jpg?_nc_cat=106&amp;ccb=1-5&amp;_nc_sid=8ae9d6&amp;_nc_ohc=flwDyONB-S0AX-99rD-&amp;_nc_ht=scontent-iad3-2.cdninstagram.com&amp;edm=AL-3X8kEAAAA&amp;oh=9e1aa13ae8ca0d3630fc8f0662f483a6&amp;oe=61ABFEB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56547096"/>
                  </a:ext>
                </a:extLst>
              </a:tr>
            </a:tbl>
          </a:graphicData>
        </a:graphic>
      </p:graphicFrame>
      <p:sp>
        <p:nvSpPr>
          <p:cNvPr id="4" name="Text Placeholder 3">
            <a:extLst>
              <a:ext uri="{FF2B5EF4-FFF2-40B4-BE49-F238E27FC236}">
                <a16:creationId xmlns:a16="http://schemas.microsoft.com/office/drawing/2014/main" id="{FC432E98-845E-47F0-B1D4-F81B010EBB42}"/>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37550877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D6D029-7637-4036-82C6-BF7471DB0493}"/>
              </a:ext>
            </a:extLst>
          </p:cNvPr>
          <p:cNvSpPr>
            <a:spLocks noGrp="1"/>
          </p:cNvSpPr>
          <p:nvPr>
            <p:ph type="title"/>
          </p:nvPr>
        </p:nvSpPr>
        <p:spPr/>
        <p:txBody>
          <a:bodyPr/>
          <a:lstStyle/>
          <a:p>
            <a:r>
              <a:rPr lang="en-US"/>
              <a:t>Instagram Posts Table | Scott - 8 of 25</a:t>
            </a:r>
          </a:p>
        </p:txBody>
      </p:sp>
      <p:graphicFrame>
        <p:nvGraphicFramePr>
          <p:cNvPr id="5" name="Table Placeholder 4">
            <a:extLst>
              <a:ext uri="{FF2B5EF4-FFF2-40B4-BE49-F238E27FC236}">
                <a16:creationId xmlns:a16="http://schemas.microsoft.com/office/drawing/2014/main" id="{E19A8409-A124-4D54-93F7-261A1F8B382C}"/>
              </a:ext>
            </a:extLst>
          </p:cNvPr>
          <p:cNvGraphicFramePr>
            <a:graphicFrameLocks noGrp="1"/>
          </p:cNvGraphicFramePr>
          <p:nvPr>
            <p:ph type="tbl" sz="quarter" idx="13"/>
            <p:extLst>
              <p:ext uri="{D42A27DB-BD31-4B8C-83A1-F6EECF244321}">
                <p14:modId xmlns:p14="http://schemas.microsoft.com/office/powerpoint/2010/main" val="6924271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253087560"/>
                    </a:ext>
                  </a:extLst>
                </a:gridCol>
                <a:gridCol w="1810512">
                  <a:extLst>
                    <a:ext uri="{9D8B030D-6E8A-4147-A177-3AD203B41FA5}">
                      <a16:colId xmlns:a16="http://schemas.microsoft.com/office/drawing/2014/main" val="3093730888"/>
                    </a:ext>
                  </a:extLst>
                </a:gridCol>
                <a:gridCol w="822960">
                  <a:extLst>
                    <a:ext uri="{9D8B030D-6E8A-4147-A177-3AD203B41FA5}">
                      <a16:colId xmlns:a16="http://schemas.microsoft.com/office/drawing/2014/main" val="832801286"/>
                    </a:ext>
                  </a:extLst>
                </a:gridCol>
                <a:gridCol w="822960">
                  <a:extLst>
                    <a:ext uri="{9D8B030D-6E8A-4147-A177-3AD203B41FA5}">
                      <a16:colId xmlns:a16="http://schemas.microsoft.com/office/drawing/2014/main" val="1162642986"/>
                    </a:ext>
                  </a:extLst>
                </a:gridCol>
                <a:gridCol w="822960">
                  <a:extLst>
                    <a:ext uri="{9D8B030D-6E8A-4147-A177-3AD203B41FA5}">
                      <a16:colId xmlns:a16="http://schemas.microsoft.com/office/drawing/2014/main" val="1471170147"/>
                    </a:ext>
                  </a:extLst>
                </a:gridCol>
                <a:gridCol w="822960">
                  <a:extLst>
                    <a:ext uri="{9D8B030D-6E8A-4147-A177-3AD203B41FA5}">
                      <a16:colId xmlns:a16="http://schemas.microsoft.com/office/drawing/2014/main" val="1506440676"/>
                    </a:ext>
                  </a:extLst>
                </a:gridCol>
                <a:gridCol w="822960">
                  <a:extLst>
                    <a:ext uri="{9D8B030D-6E8A-4147-A177-3AD203B41FA5}">
                      <a16:colId xmlns:a16="http://schemas.microsoft.com/office/drawing/2014/main" val="19034977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787762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- 2021-11-14 10:57:56</a:t>
                      </a:r>
                      <a:r>
                        <a:rPr kumimoji="0" lang="en-US" sz="1000" b="0" i="0" u="none" strike="noStrike" kern="1200" cap="none" spc="0" normalizeH="0" baseline="0" noProof="0">
                          <a:ln>
                            <a:noFill/>
                          </a:ln>
                          <a:solidFill>
                            <a:prstClr val="black"/>
                          </a:solidFill>
                          <a:effectLst/>
                          <a:uLnTx/>
                          <a:uFillTx/>
                          <a:latin typeface="+mn-lt"/>
                          <a:ea typeface="+mn-ea"/>
                          <a:cs typeface="+mn-cs"/>
                        </a:rPr>
                        <a:t>
 ¡Nuestra Campeona chiquita.cantelmi está de fiesta!
En este año lleno de exitos celebramos tu cumpleaños.
¡Feliz día! 
trekbikes trekbicycleargentina bontragerargentina santini_arg guargentina OpticaCentralStore microonfactory foxracingargentina  #trekbikes #trekargentina #bontragerargentina #Supercaliber #procaliber #topfuel #racedtowin #gooutside #creemosenlasbicis #racedtowin #felizcumplecarlos #gobybike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-2.cdninstagram.com/v/t51.29350-15/256259437_2938666913061959_7643434399061131565_n.jpg?_nc_cat=101&amp;ccb=1-5&amp;_nc_sid=8ae9d6&amp;_nc_ohc=Vj2Xicu11x0AX_VP91N&amp;_nc_ht=scontent-atl3-2.cdninstagram.com&amp;edm=AL-3X8kEAAAA&amp;oh=2de7c1bf24e96e5dbec692077bfcdf5b&amp;oe=61AC623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47018940"/>
                  </a:ext>
                </a:extLst>
              </a:tr>
            </a:tbl>
          </a:graphicData>
        </a:graphic>
      </p:graphicFrame>
      <p:sp>
        <p:nvSpPr>
          <p:cNvPr id="4" name="Text Placeholder 3">
            <a:extLst>
              <a:ext uri="{FF2B5EF4-FFF2-40B4-BE49-F238E27FC236}">
                <a16:creationId xmlns:a16="http://schemas.microsoft.com/office/drawing/2014/main" id="{A5CEEDCF-02EA-46FF-A609-E8DC224E8C47}"/>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12045706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3039A0-E8FB-455C-A8C4-BF44F15CA628}"/>
              </a:ext>
            </a:extLst>
          </p:cNvPr>
          <p:cNvSpPr>
            <a:spLocks noGrp="1"/>
          </p:cNvSpPr>
          <p:nvPr>
            <p:ph type="title"/>
          </p:nvPr>
        </p:nvSpPr>
        <p:spPr/>
        <p:txBody>
          <a:bodyPr/>
          <a:lstStyle/>
          <a:p>
            <a:r>
              <a:rPr lang="en-US"/>
              <a:t>Instagram Posts Table | Scott - 9 of 25</a:t>
            </a:r>
          </a:p>
        </p:txBody>
      </p:sp>
      <p:graphicFrame>
        <p:nvGraphicFramePr>
          <p:cNvPr id="5" name="Table Placeholder 4">
            <a:extLst>
              <a:ext uri="{FF2B5EF4-FFF2-40B4-BE49-F238E27FC236}">
                <a16:creationId xmlns:a16="http://schemas.microsoft.com/office/drawing/2014/main" id="{FDCB7AED-69A9-476E-B367-5438F5B174E7}"/>
              </a:ext>
            </a:extLst>
          </p:cNvPr>
          <p:cNvGraphicFramePr>
            <a:graphicFrameLocks noGrp="1"/>
          </p:cNvGraphicFramePr>
          <p:nvPr>
            <p:ph type="tbl" sz="quarter" idx="13"/>
            <p:extLst>
              <p:ext uri="{D42A27DB-BD31-4B8C-83A1-F6EECF244321}">
                <p14:modId xmlns:p14="http://schemas.microsoft.com/office/powerpoint/2010/main" val="7154412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568544781"/>
                    </a:ext>
                  </a:extLst>
                </a:gridCol>
                <a:gridCol w="1810512">
                  <a:extLst>
                    <a:ext uri="{9D8B030D-6E8A-4147-A177-3AD203B41FA5}">
                      <a16:colId xmlns:a16="http://schemas.microsoft.com/office/drawing/2014/main" val="460552216"/>
                    </a:ext>
                  </a:extLst>
                </a:gridCol>
                <a:gridCol w="822960">
                  <a:extLst>
                    <a:ext uri="{9D8B030D-6E8A-4147-A177-3AD203B41FA5}">
                      <a16:colId xmlns:a16="http://schemas.microsoft.com/office/drawing/2014/main" val="3761784654"/>
                    </a:ext>
                  </a:extLst>
                </a:gridCol>
                <a:gridCol w="822960">
                  <a:extLst>
                    <a:ext uri="{9D8B030D-6E8A-4147-A177-3AD203B41FA5}">
                      <a16:colId xmlns:a16="http://schemas.microsoft.com/office/drawing/2014/main" val="2145872616"/>
                    </a:ext>
                  </a:extLst>
                </a:gridCol>
                <a:gridCol w="822960">
                  <a:extLst>
                    <a:ext uri="{9D8B030D-6E8A-4147-A177-3AD203B41FA5}">
                      <a16:colId xmlns:a16="http://schemas.microsoft.com/office/drawing/2014/main" val="941635614"/>
                    </a:ext>
                  </a:extLst>
                </a:gridCol>
                <a:gridCol w="822960">
                  <a:extLst>
                    <a:ext uri="{9D8B030D-6E8A-4147-A177-3AD203B41FA5}">
                      <a16:colId xmlns:a16="http://schemas.microsoft.com/office/drawing/2014/main" val="1742261881"/>
                    </a:ext>
                  </a:extLst>
                </a:gridCol>
                <a:gridCol w="822960">
                  <a:extLst>
                    <a:ext uri="{9D8B030D-6E8A-4147-A177-3AD203B41FA5}">
                      <a16:colId xmlns:a16="http://schemas.microsoft.com/office/drawing/2014/main" val="30840722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741124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- 2021-11-15 21:36:56</a:t>
                      </a:r>
                      <a:r>
                        <a:rPr kumimoji="0" lang="en-US" sz="1000" b="0" i="0" u="none" strike="noStrike" kern="1200" cap="none" spc="0" normalizeH="0" baseline="0" noProof="0">
                          <a:ln>
                            <a:noFill/>
                          </a:ln>
                          <a:solidFill>
                            <a:prstClr val="black"/>
                          </a:solidFill>
                          <a:effectLst/>
                          <a:uLnTx/>
                          <a:uFillTx/>
                          <a:latin typeface="+mn-lt"/>
                          <a:ea typeface="+mn-ea"/>
                          <a:cs typeface="+mn-cs"/>
                        </a:rPr>
                        <a:t>
 ¡Émonda SL6! 
Descubrí las ventajas de una bici ultra ligera y aerodinámica con una combinación de componentes listas para la carrera. 
¡Ideal para los que quieres romper récords! 
trekbicycleargentina bontragerargentina ridebontrager 
#Trekbikes #trekemonda  #trekdomane #GoOutside #treksegafredo #gobybike #Gooutside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-2.cdninstagram.com/v/t51.29350-15/257554117_232099342353432_9014560996382455101_n.jpg?_nc_cat=104&amp;ccb=1-5&amp;_nc_sid=8ae9d6&amp;_nc_ohc=_zHyD-jpYjAAX_x0wKh&amp;_nc_ht=scontent-atl3-2.cdninstagram.com&amp;edm=AL-3X8kEAAAA&amp;oh=9fc788104bfaa9e7f56e7669fa010cf2&amp;oe=61AC0AF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685279429"/>
                  </a:ext>
                </a:extLst>
              </a:tr>
            </a:tbl>
          </a:graphicData>
        </a:graphic>
      </p:graphicFrame>
      <p:sp>
        <p:nvSpPr>
          <p:cNvPr id="4" name="Text Placeholder 3">
            <a:extLst>
              <a:ext uri="{FF2B5EF4-FFF2-40B4-BE49-F238E27FC236}">
                <a16:creationId xmlns:a16="http://schemas.microsoft.com/office/drawing/2014/main" id="{58CE40C2-9005-41BF-B121-3B1C9863767F}"/>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17628379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0EC8E-EF73-4290-BF2A-13466175CC57}"/>
              </a:ext>
            </a:extLst>
          </p:cNvPr>
          <p:cNvSpPr>
            <a:spLocks noGrp="1"/>
          </p:cNvSpPr>
          <p:nvPr>
            <p:ph type="title"/>
          </p:nvPr>
        </p:nvSpPr>
        <p:spPr/>
        <p:txBody>
          <a:bodyPr/>
          <a:lstStyle/>
          <a:p>
            <a:r>
              <a:rPr lang="en-US"/>
              <a:t>Instagram Posts Table | Scott - 10 of 25</a:t>
            </a:r>
          </a:p>
        </p:txBody>
      </p:sp>
      <p:graphicFrame>
        <p:nvGraphicFramePr>
          <p:cNvPr id="5" name="Table Placeholder 4">
            <a:extLst>
              <a:ext uri="{FF2B5EF4-FFF2-40B4-BE49-F238E27FC236}">
                <a16:creationId xmlns:a16="http://schemas.microsoft.com/office/drawing/2014/main" id="{A9105264-5019-41E3-A6C9-35BB105A1011}"/>
              </a:ext>
            </a:extLst>
          </p:cNvPr>
          <p:cNvGraphicFramePr>
            <a:graphicFrameLocks noGrp="1"/>
          </p:cNvGraphicFramePr>
          <p:nvPr>
            <p:ph type="tbl" sz="quarter" idx="13"/>
            <p:extLst>
              <p:ext uri="{D42A27DB-BD31-4B8C-83A1-F6EECF244321}">
                <p14:modId xmlns:p14="http://schemas.microsoft.com/office/powerpoint/2010/main" val="6205080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016075617"/>
                    </a:ext>
                  </a:extLst>
                </a:gridCol>
                <a:gridCol w="1810512">
                  <a:extLst>
                    <a:ext uri="{9D8B030D-6E8A-4147-A177-3AD203B41FA5}">
                      <a16:colId xmlns:a16="http://schemas.microsoft.com/office/drawing/2014/main" val="220604482"/>
                    </a:ext>
                  </a:extLst>
                </a:gridCol>
                <a:gridCol w="822960">
                  <a:extLst>
                    <a:ext uri="{9D8B030D-6E8A-4147-A177-3AD203B41FA5}">
                      <a16:colId xmlns:a16="http://schemas.microsoft.com/office/drawing/2014/main" val="1962748584"/>
                    </a:ext>
                  </a:extLst>
                </a:gridCol>
                <a:gridCol w="822960">
                  <a:extLst>
                    <a:ext uri="{9D8B030D-6E8A-4147-A177-3AD203B41FA5}">
                      <a16:colId xmlns:a16="http://schemas.microsoft.com/office/drawing/2014/main" val="3775082449"/>
                    </a:ext>
                  </a:extLst>
                </a:gridCol>
                <a:gridCol w="822960">
                  <a:extLst>
                    <a:ext uri="{9D8B030D-6E8A-4147-A177-3AD203B41FA5}">
                      <a16:colId xmlns:a16="http://schemas.microsoft.com/office/drawing/2014/main" val="3601017312"/>
                    </a:ext>
                  </a:extLst>
                </a:gridCol>
                <a:gridCol w="822960">
                  <a:extLst>
                    <a:ext uri="{9D8B030D-6E8A-4147-A177-3AD203B41FA5}">
                      <a16:colId xmlns:a16="http://schemas.microsoft.com/office/drawing/2014/main" val="2760807208"/>
                    </a:ext>
                  </a:extLst>
                </a:gridCol>
                <a:gridCol w="822960">
                  <a:extLst>
                    <a:ext uri="{9D8B030D-6E8A-4147-A177-3AD203B41FA5}">
                      <a16:colId xmlns:a16="http://schemas.microsoft.com/office/drawing/2014/main" val="2261881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503734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- 2021-11-20 11:54:09</a:t>
                      </a:r>
                      <a:r>
                        <a:rPr kumimoji="0" lang="en-US" sz="1000" b="0" i="0" u="none" strike="noStrike" kern="1200" cap="none" spc="0" normalizeH="0" baseline="0" noProof="0">
                          <a:ln>
                            <a:noFill/>
                          </a:ln>
                          <a:solidFill>
                            <a:prstClr val="black"/>
                          </a:solidFill>
                          <a:effectLst/>
                          <a:uLnTx/>
                          <a:uFillTx/>
                          <a:latin typeface="+mn-lt"/>
                          <a:ea typeface="+mn-ea"/>
                          <a:cs typeface="+mn-cs"/>
                        </a:rPr>
                        <a:t>
 Las mejores fotos de trekbicycleargentina en la primera jornada de Expo Biciclub del Trasmontaña 2021.
¡Te esperamos de 10 a 20 horas con las mejor@foxracingargentina 
📸 alematuranoph 
trekbikes bontragerargentina santini_arg guargentina OpticaCentralStore microonfactory foxracingargentina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-2.cdninstagram.com/v/t51.2885-15/258867590_498634631205962_592239694512348162_n.jpg?_nc_cat=107&amp;ccb=1-5&amp;_nc_sid=8ae9d6&amp;_nc_ohc=ZecBFmWJREcAX9FWrLB&amp;_nc_ht=scontent-atl3-2.cdninstagram.com&amp;edm=AL-3X8kEAAAA&amp;oh=eee0b02f582e30971bd9dec9a5d278e2&amp;oe=61ACC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732809035"/>
                  </a:ext>
                </a:extLst>
              </a:tr>
            </a:tbl>
          </a:graphicData>
        </a:graphic>
      </p:graphicFrame>
      <p:sp>
        <p:nvSpPr>
          <p:cNvPr id="4" name="Text Placeholder 3">
            <a:extLst>
              <a:ext uri="{FF2B5EF4-FFF2-40B4-BE49-F238E27FC236}">
                <a16:creationId xmlns:a16="http://schemas.microsoft.com/office/drawing/2014/main" id="{554590EF-5CF7-497B-8441-D0A3140B200E}"/>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37238363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5AF45-8C8D-4C7A-A7F7-A40CC39CFEA8}"/>
              </a:ext>
            </a:extLst>
          </p:cNvPr>
          <p:cNvSpPr>
            <a:spLocks noGrp="1"/>
          </p:cNvSpPr>
          <p:nvPr>
            <p:ph type="title"/>
          </p:nvPr>
        </p:nvSpPr>
        <p:spPr/>
        <p:txBody>
          <a:bodyPr/>
          <a:lstStyle/>
          <a:p>
            <a:r>
              <a:rPr lang="en-US"/>
              <a:t>Instagram Posts Table | Scott - 11 of 25</a:t>
            </a:r>
          </a:p>
        </p:txBody>
      </p:sp>
      <p:graphicFrame>
        <p:nvGraphicFramePr>
          <p:cNvPr id="5" name="Table Placeholder 4">
            <a:extLst>
              <a:ext uri="{FF2B5EF4-FFF2-40B4-BE49-F238E27FC236}">
                <a16:creationId xmlns:a16="http://schemas.microsoft.com/office/drawing/2014/main" id="{92E6282D-1C77-4025-B2C3-413B1F3A3B93}"/>
              </a:ext>
            </a:extLst>
          </p:cNvPr>
          <p:cNvGraphicFramePr>
            <a:graphicFrameLocks noGrp="1"/>
          </p:cNvGraphicFramePr>
          <p:nvPr>
            <p:ph type="tbl" sz="quarter" idx="13"/>
            <p:extLst>
              <p:ext uri="{D42A27DB-BD31-4B8C-83A1-F6EECF244321}">
                <p14:modId xmlns:p14="http://schemas.microsoft.com/office/powerpoint/2010/main" val="11227702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52457607"/>
                    </a:ext>
                  </a:extLst>
                </a:gridCol>
                <a:gridCol w="1810512">
                  <a:extLst>
                    <a:ext uri="{9D8B030D-6E8A-4147-A177-3AD203B41FA5}">
                      <a16:colId xmlns:a16="http://schemas.microsoft.com/office/drawing/2014/main" val="2191502504"/>
                    </a:ext>
                  </a:extLst>
                </a:gridCol>
                <a:gridCol w="822960">
                  <a:extLst>
                    <a:ext uri="{9D8B030D-6E8A-4147-A177-3AD203B41FA5}">
                      <a16:colId xmlns:a16="http://schemas.microsoft.com/office/drawing/2014/main" val="771298922"/>
                    </a:ext>
                  </a:extLst>
                </a:gridCol>
                <a:gridCol w="822960">
                  <a:extLst>
                    <a:ext uri="{9D8B030D-6E8A-4147-A177-3AD203B41FA5}">
                      <a16:colId xmlns:a16="http://schemas.microsoft.com/office/drawing/2014/main" val="2685961931"/>
                    </a:ext>
                  </a:extLst>
                </a:gridCol>
                <a:gridCol w="822960">
                  <a:extLst>
                    <a:ext uri="{9D8B030D-6E8A-4147-A177-3AD203B41FA5}">
                      <a16:colId xmlns:a16="http://schemas.microsoft.com/office/drawing/2014/main" val="2990236541"/>
                    </a:ext>
                  </a:extLst>
                </a:gridCol>
                <a:gridCol w="822960">
                  <a:extLst>
                    <a:ext uri="{9D8B030D-6E8A-4147-A177-3AD203B41FA5}">
                      <a16:colId xmlns:a16="http://schemas.microsoft.com/office/drawing/2014/main" val="2772503944"/>
                    </a:ext>
                  </a:extLst>
                </a:gridCol>
                <a:gridCol w="822960">
                  <a:extLst>
                    <a:ext uri="{9D8B030D-6E8A-4147-A177-3AD203B41FA5}">
                      <a16:colId xmlns:a16="http://schemas.microsoft.com/office/drawing/2014/main" val="35907283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300739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- 2021-11-21 22:09:43</a:t>
                      </a:r>
                      <a:r>
                        <a:rPr kumimoji="0" lang="en-US" sz="1000" b="0" i="0" u="none" strike="noStrike" kern="1200" cap="none" spc="0" normalizeH="0" baseline="0" noProof="0">
                          <a:ln>
                            <a:noFill/>
                          </a:ln>
                          <a:solidFill>
                            <a:prstClr val="black"/>
                          </a:solidFill>
                          <a:effectLst/>
                          <a:uLnTx/>
                          <a:uFillTx/>
                          <a:latin typeface="+mn-lt"/>
                          <a:ea typeface="+mn-ea"/>
                          <a:cs typeface="+mn-cs"/>
                        </a:rPr>
                        <a:t>
 ¡ alvaritomacias y fernando_contreras1205 se quedaron con la victoria general del trasmontania 2021! 
Los corredores de trekbicycleargentina y teamvenzo.arg ganaron una mítica batalla en una de las carreras más desafiantes del país! 
¡Felicitaciones chicos!
Ph. alematuranoph 
trekbikes trekbicycleargentina bontragerargentina santini_arg guargentina OpticaCentralStore microonfactory foxracingargentina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-2.cdninstagram.com/v/t51.29350-15/258883609_636121907555198_5070157321858830019_n.jpg?_nc_cat=107&amp;ccb=1-5&amp;_nc_sid=8ae9d6&amp;_nc_ohc=eqLiUg-U-p0AX_RD--V&amp;_nc_ht=scontent-atl3-2.cdninstagram.com&amp;edm=AL-3X8kEAAAA&amp;oh=6e9409e9eaec943c3e77bc34dbdb38eb&amp;oe=61AB7405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703687249"/>
                  </a:ext>
                </a:extLst>
              </a:tr>
            </a:tbl>
          </a:graphicData>
        </a:graphic>
      </p:graphicFrame>
      <p:sp>
        <p:nvSpPr>
          <p:cNvPr id="4" name="Text Placeholder 3">
            <a:extLst>
              <a:ext uri="{FF2B5EF4-FFF2-40B4-BE49-F238E27FC236}">
                <a16:creationId xmlns:a16="http://schemas.microsoft.com/office/drawing/2014/main" id="{E00D2EC2-AEB4-42D3-A57D-55A05F6887F1}"/>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35048105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1D548D-920B-48B4-AC26-12B889C70969}"/>
              </a:ext>
            </a:extLst>
          </p:cNvPr>
          <p:cNvSpPr>
            <a:spLocks noGrp="1"/>
          </p:cNvSpPr>
          <p:nvPr>
            <p:ph type="title"/>
          </p:nvPr>
        </p:nvSpPr>
        <p:spPr/>
        <p:txBody>
          <a:bodyPr/>
          <a:lstStyle/>
          <a:p>
            <a:r>
              <a:rPr lang="en-US"/>
              <a:t>Instagram Posts Table | Scott - 12 of 25</a:t>
            </a:r>
          </a:p>
        </p:txBody>
      </p:sp>
      <p:graphicFrame>
        <p:nvGraphicFramePr>
          <p:cNvPr id="5" name="Table Placeholder 4">
            <a:extLst>
              <a:ext uri="{FF2B5EF4-FFF2-40B4-BE49-F238E27FC236}">
                <a16:creationId xmlns:a16="http://schemas.microsoft.com/office/drawing/2014/main" id="{B06DA04D-DBF4-4DC7-B78C-6000AAC9B768}"/>
              </a:ext>
            </a:extLst>
          </p:cNvPr>
          <p:cNvGraphicFramePr>
            <a:graphicFrameLocks noGrp="1"/>
          </p:cNvGraphicFramePr>
          <p:nvPr>
            <p:ph type="tbl" sz="quarter" idx="13"/>
            <p:extLst>
              <p:ext uri="{D42A27DB-BD31-4B8C-83A1-F6EECF244321}">
                <p14:modId xmlns:p14="http://schemas.microsoft.com/office/powerpoint/2010/main" val="24214808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316408157"/>
                    </a:ext>
                  </a:extLst>
                </a:gridCol>
                <a:gridCol w="1810512">
                  <a:extLst>
                    <a:ext uri="{9D8B030D-6E8A-4147-A177-3AD203B41FA5}">
                      <a16:colId xmlns:a16="http://schemas.microsoft.com/office/drawing/2014/main" val="642355276"/>
                    </a:ext>
                  </a:extLst>
                </a:gridCol>
                <a:gridCol w="822960">
                  <a:extLst>
                    <a:ext uri="{9D8B030D-6E8A-4147-A177-3AD203B41FA5}">
                      <a16:colId xmlns:a16="http://schemas.microsoft.com/office/drawing/2014/main" val="2005909334"/>
                    </a:ext>
                  </a:extLst>
                </a:gridCol>
                <a:gridCol w="822960">
                  <a:extLst>
                    <a:ext uri="{9D8B030D-6E8A-4147-A177-3AD203B41FA5}">
                      <a16:colId xmlns:a16="http://schemas.microsoft.com/office/drawing/2014/main" val="2099596919"/>
                    </a:ext>
                  </a:extLst>
                </a:gridCol>
                <a:gridCol w="822960">
                  <a:extLst>
                    <a:ext uri="{9D8B030D-6E8A-4147-A177-3AD203B41FA5}">
                      <a16:colId xmlns:a16="http://schemas.microsoft.com/office/drawing/2014/main" val="2934972473"/>
                    </a:ext>
                  </a:extLst>
                </a:gridCol>
                <a:gridCol w="822960">
                  <a:extLst>
                    <a:ext uri="{9D8B030D-6E8A-4147-A177-3AD203B41FA5}">
                      <a16:colId xmlns:a16="http://schemas.microsoft.com/office/drawing/2014/main" val="762110800"/>
                    </a:ext>
                  </a:extLst>
                </a:gridCol>
                <a:gridCol w="822960">
                  <a:extLst>
                    <a:ext uri="{9D8B030D-6E8A-4147-A177-3AD203B41FA5}">
                      <a16:colId xmlns:a16="http://schemas.microsoft.com/office/drawing/2014/main" val="19316446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794501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- 2021-11-10 18:38:06</a:t>
                      </a:r>
                      <a:r>
                        <a:rPr kumimoji="0" lang="en-US" sz="1000" b="0" i="0" u="none" strike="noStrike" kern="1200" cap="none" spc="0" normalizeH="0" baseline="0" noProof="0">
                          <a:ln>
                            <a:noFill/>
                          </a:ln>
                          <a:solidFill>
                            <a:prstClr val="black"/>
                          </a:solidFill>
                          <a:effectLst/>
                          <a:uLnTx/>
                          <a:uFillTx/>
                          <a:latin typeface="+mn-lt"/>
                          <a:ea typeface="+mn-ea"/>
                          <a:cs typeface="+mn-cs"/>
                        </a:rPr>
                        <a:t>
 ¡La vueltaalasierrita fue para chiquita.cantelmi ! 
Nuestra corredora de La Pampa no para de ganar y subirse a todos podios en la general. ¡Impresionante la temporada de Yesi y la #Supercaliber ! 
¡Se empieza a palpitar el trasmontania con el #TeamTrekbontrager! 
📸  foton_line 📸
trekbikes trekbicycleargentina bontragerargentina santini_arg guargentina OpticaCentralStore microonfactory foxracingargentina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-2.cdninstagram.com/v/t51.29350-15/254966003_376521430922022_8414751170655519165_n.jpg?_nc_cat=110&amp;ccb=1-5&amp;_nc_sid=8ae9d6&amp;_nc_ohc=wmuz5qLaJn0AX_MODpI&amp;_nc_ht=scontent-atl3-2.cdninstagram.com&amp;edm=AL-3X8kEAAAA&amp;oh=5ae991045dc9d1d806c06b7866b51f4d&amp;oe=61AB4405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944533189"/>
                  </a:ext>
                </a:extLst>
              </a:tr>
            </a:tbl>
          </a:graphicData>
        </a:graphic>
      </p:graphicFrame>
      <p:sp>
        <p:nvSpPr>
          <p:cNvPr id="4" name="Text Placeholder 3">
            <a:extLst>
              <a:ext uri="{FF2B5EF4-FFF2-40B4-BE49-F238E27FC236}">
                <a16:creationId xmlns:a16="http://schemas.microsoft.com/office/drawing/2014/main" id="{B50394A8-7DAD-4730-9C45-F296A38CB55D}"/>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39579751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E7972A-2C23-46D7-B61A-0747AC40858B}"/>
              </a:ext>
            </a:extLst>
          </p:cNvPr>
          <p:cNvSpPr>
            <a:spLocks noGrp="1"/>
          </p:cNvSpPr>
          <p:nvPr>
            <p:ph type="title"/>
          </p:nvPr>
        </p:nvSpPr>
        <p:spPr/>
        <p:txBody>
          <a:bodyPr/>
          <a:lstStyle/>
          <a:p>
            <a:r>
              <a:rPr lang="en-US"/>
              <a:t>Instagram Posts Table | Scott - 13 of 25</a:t>
            </a:r>
          </a:p>
        </p:txBody>
      </p:sp>
      <p:graphicFrame>
        <p:nvGraphicFramePr>
          <p:cNvPr id="5" name="Table Placeholder 4">
            <a:extLst>
              <a:ext uri="{FF2B5EF4-FFF2-40B4-BE49-F238E27FC236}">
                <a16:creationId xmlns:a16="http://schemas.microsoft.com/office/drawing/2014/main" id="{0B000DB6-F190-449C-AA90-3691BFA6B811}"/>
              </a:ext>
            </a:extLst>
          </p:cNvPr>
          <p:cNvGraphicFramePr>
            <a:graphicFrameLocks noGrp="1"/>
          </p:cNvGraphicFramePr>
          <p:nvPr>
            <p:ph type="tbl" sz="quarter" idx="13"/>
            <p:extLst>
              <p:ext uri="{D42A27DB-BD31-4B8C-83A1-F6EECF244321}">
                <p14:modId xmlns:p14="http://schemas.microsoft.com/office/powerpoint/2010/main" val="5596983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591119851"/>
                    </a:ext>
                  </a:extLst>
                </a:gridCol>
                <a:gridCol w="1810512">
                  <a:extLst>
                    <a:ext uri="{9D8B030D-6E8A-4147-A177-3AD203B41FA5}">
                      <a16:colId xmlns:a16="http://schemas.microsoft.com/office/drawing/2014/main" val="1691162689"/>
                    </a:ext>
                  </a:extLst>
                </a:gridCol>
                <a:gridCol w="822960">
                  <a:extLst>
                    <a:ext uri="{9D8B030D-6E8A-4147-A177-3AD203B41FA5}">
                      <a16:colId xmlns:a16="http://schemas.microsoft.com/office/drawing/2014/main" val="3452733676"/>
                    </a:ext>
                  </a:extLst>
                </a:gridCol>
                <a:gridCol w="822960">
                  <a:extLst>
                    <a:ext uri="{9D8B030D-6E8A-4147-A177-3AD203B41FA5}">
                      <a16:colId xmlns:a16="http://schemas.microsoft.com/office/drawing/2014/main" val="3074764478"/>
                    </a:ext>
                  </a:extLst>
                </a:gridCol>
                <a:gridCol w="822960">
                  <a:extLst>
                    <a:ext uri="{9D8B030D-6E8A-4147-A177-3AD203B41FA5}">
                      <a16:colId xmlns:a16="http://schemas.microsoft.com/office/drawing/2014/main" val="2852440862"/>
                    </a:ext>
                  </a:extLst>
                </a:gridCol>
                <a:gridCol w="822960">
                  <a:extLst>
                    <a:ext uri="{9D8B030D-6E8A-4147-A177-3AD203B41FA5}">
                      <a16:colId xmlns:a16="http://schemas.microsoft.com/office/drawing/2014/main" val="2101170600"/>
                    </a:ext>
                  </a:extLst>
                </a:gridCol>
                <a:gridCol w="822960">
                  <a:extLst>
                    <a:ext uri="{9D8B030D-6E8A-4147-A177-3AD203B41FA5}">
                      <a16:colId xmlns:a16="http://schemas.microsoft.com/office/drawing/2014/main" val="28745266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796087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- 2021-11-21 09:53:27</a:t>
                      </a:r>
                      <a:r>
                        <a:rPr kumimoji="0" lang="en-US" sz="1000" b="0" i="0" u="none" strike="noStrike" kern="1200" cap="none" spc="0" normalizeH="0" baseline="0" noProof="0">
                          <a:ln>
                            <a:noFill/>
                          </a:ln>
                          <a:solidFill>
                            <a:prstClr val="black"/>
                          </a:solidFill>
                          <a:effectLst/>
                          <a:uLnTx/>
                          <a:uFillTx/>
                          <a:latin typeface="+mn-lt"/>
                          <a:ea typeface="+mn-ea"/>
                          <a:cs typeface="+mn-cs"/>
                        </a:rPr>
                        <a:t>
 ¡La pareja estelar del trasmontania !
facundoperezc y chiquita.cantelmi en modo carrera parejas mixtas. 
trekbikes trekbicycleargentina bontragerargentina santini_arg guargentina OpticaCentralStore microonfactory foxracingargentina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-2.cdninstagram.com/v/t51.29350-15/258809653_612556716562899_2838241304861843834_n.jpg?_nc_cat=104&amp;ccb=1-5&amp;_nc_sid=8ae9d6&amp;_nc_ohc=XKgby4NczgcAX_8cDLH&amp;_nc_ht=scontent-atl3-2.cdninstagram.com&amp;edm=AL-3X8kEAAAA&amp;oh=e6770425c8744dd7534c77846dea99bf&amp;oe=61AC250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97370609"/>
                  </a:ext>
                </a:extLst>
              </a:tr>
            </a:tbl>
          </a:graphicData>
        </a:graphic>
      </p:graphicFrame>
      <p:sp>
        <p:nvSpPr>
          <p:cNvPr id="4" name="Text Placeholder 3">
            <a:extLst>
              <a:ext uri="{FF2B5EF4-FFF2-40B4-BE49-F238E27FC236}">
                <a16:creationId xmlns:a16="http://schemas.microsoft.com/office/drawing/2014/main" id="{6DD82BFD-BFD8-4432-B44F-23DB12C5AF33}"/>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56165392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672584-B623-4F4E-8D9D-D3F312154FE0}"/>
              </a:ext>
            </a:extLst>
          </p:cNvPr>
          <p:cNvSpPr>
            <a:spLocks noGrp="1"/>
          </p:cNvSpPr>
          <p:nvPr>
            <p:ph type="title"/>
          </p:nvPr>
        </p:nvSpPr>
        <p:spPr/>
        <p:txBody>
          <a:bodyPr/>
          <a:lstStyle/>
          <a:p>
            <a:r>
              <a:rPr lang="en-US"/>
              <a:t>Instagram Posts Table | Scott - 14 of 25</a:t>
            </a:r>
          </a:p>
        </p:txBody>
      </p:sp>
      <p:graphicFrame>
        <p:nvGraphicFramePr>
          <p:cNvPr id="5" name="Table Placeholder 4">
            <a:extLst>
              <a:ext uri="{FF2B5EF4-FFF2-40B4-BE49-F238E27FC236}">
                <a16:creationId xmlns:a16="http://schemas.microsoft.com/office/drawing/2014/main" id="{6BA8F7FD-D32D-4CA0-9F47-5499B8E0C963}"/>
              </a:ext>
            </a:extLst>
          </p:cNvPr>
          <p:cNvGraphicFramePr>
            <a:graphicFrameLocks noGrp="1"/>
          </p:cNvGraphicFramePr>
          <p:nvPr>
            <p:ph type="tbl" sz="quarter" idx="13"/>
            <p:extLst>
              <p:ext uri="{D42A27DB-BD31-4B8C-83A1-F6EECF244321}">
                <p14:modId xmlns:p14="http://schemas.microsoft.com/office/powerpoint/2010/main" val="249430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281144541"/>
                    </a:ext>
                  </a:extLst>
                </a:gridCol>
                <a:gridCol w="1810512">
                  <a:extLst>
                    <a:ext uri="{9D8B030D-6E8A-4147-A177-3AD203B41FA5}">
                      <a16:colId xmlns:a16="http://schemas.microsoft.com/office/drawing/2014/main" val="2554998177"/>
                    </a:ext>
                  </a:extLst>
                </a:gridCol>
                <a:gridCol w="822960">
                  <a:extLst>
                    <a:ext uri="{9D8B030D-6E8A-4147-A177-3AD203B41FA5}">
                      <a16:colId xmlns:a16="http://schemas.microsoft.com/office/drawing/2014/main" val="2690029794"/>
                    </a:ext>
                  </a:extLst>
                </a:gridCol>
                <a:gridCol w="822960">
                  <a:extLst>
                    <a:ext uri="{9D8B030D-6E8A-4147-A177-3AD203B41FA5}">
                      <a16:colId xmlns:a16="http://schemas.microsoft.com/office/drawing/2014/main" val="3676013385"/>
                    </a:ext>
                  </a:extLst>
                </a:gridCol>
                <a:gridCol w="822960">
                  <a:extLst>
                    <a:ext uri="{9D8B030D-6E8A-4147-A177-3AD203B41FA5}">
                      <a16:colId xmlns:a16="http://schemas.microsoft.com/office/drawing/2014/main" val="774220206"/>
                    </a:ext>
                  </a:extLst>
                </a:gridCol>
                <a:gridCol w="822960">
                  <a:extLst>
                    <a:ext uri="{9D8B030D-6E8A-4147-A177-3AD203B41FA5}">
                      <a16:colId xmlns:a16="http://schemas.microsoft.com/office/drawing/2014/main" val="2403759812"/>
                    </a:ext>
                  </a:extLst>
                </a:gridCol>
                <a:gridCol w="822960">
                  <a:extLst>
                    <a:ext uri="{9D8B030D-6E8A-4147-A177-3AD203B41FA5}">
                      <a16:colId xmlns:a16="http://schemas.microsoft.com/office/drawing/2014/main" val="10084120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264070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- 2021-11-22 19:59:41</a:t>
                      </a:r>
                      <a:r>
                        <a:rPr kumimoji="0" lang="en-US" sz="1000" b="0" i="0" u="none" strike="noStrike" kern="1200" cap="none" spc="0" normalizeH="0" baseline="0" noProof="0">
                          <a:ln>
                            <a:noFill/>
                          </a:ln>
                          <a:solidFill>
                            <a:prstClr val="black"/>
                          </a:solidFill>
                          <a:effectLst/>
                          <a:uLnTx/>
                          <a:uFillTx/>
                          <a:latin typeface="+mn-lt"/>
                          <a:ea typeface="+mn-ea"/>
                          <a:cs typeface="+mn-cs"/>
                        </a:rPr>
                        <a:t>
 ¡Los juveniles facu_cayata y fernandodiaz532 la gran revelación del trasmontania 2021! 
Los campeones del #trasmontaña en categoría juvenil demostraron su capacidad ocupando un impresionante cuarto lugar en la general. 
¡Felicitaciones chicos!
Ph. alematuranoph 
trekbikes trekbicycleargentina bontragerargentina santini_arg guargentina OpticaCentralStore microonfactory foxracingargentina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-2.cdninstagram.com/v/t51.29350-15/258936286_111086747946411_7346420290808162892_n.jpg?_nc_cat=108&amp;ccb=1-5&amp;_nc_sid=8ae9d6&amp;_nc_ohc=NHHFkQovKN4AX9ahr9N&amp;_nc_ht=scontent-atl3-2.cdninstagram.com&amp;edm=AL-3X8kEAAAA&amp;oh=b99dd2efbc3e426c9aaadc2b0c775f88&amp;oe=61AB2162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015608361"/>
                  </a:ext>
                </a:extLst>
              </a:tr>
            </a:tbl>
          </a:graphicData>
        </a:graphic>
      </p:graphicFrame>
      <p:sp>
        <p:nvSpPr>
          <p:cNvPr id="4" name="Text Placeholder 3">
            <a:extLst>
              <a:ext uri="{FF2B5EF4-FFF2-40B4-BE49-F238E27FC236}">
                <a16:creationId xmlns:a16="http://schemas.microsoft.com/office/drawing/2014/main" id="{1BF3C6A8-EE02-4DD9-87B5-491A9C0C2719}"/>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56295434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6935B7-7E7D-458C-A1EA-B595CDD8659D}"/>
              </a:ext>
            </a:extLst>
          </p:cNvPr>
          <p:cNvSpPr>
            <a:spLocks noGrp="1"/>
          </p:cNvSpPr>
          <p:nvPr>
            <p:ph type="title"/>
          </p:nvPr>
        </p:nvSpPr>
        <p:spPr/>
        <p:txBody>
          <a:bodyPr/>
          <a:lstStyle/>
          <a:p>
            <a:r>
              <a:rPr lang="en-US"/>
              <a:t>Instagram Posts Table | Scott - 15 of 25</a:t>
            </a:r>
          </a:p>
        </p:txBody>
      </p:sp>
      <p:graphicFrame>
        <p:nvGraphicFramePr>
          <p:cNvPr id="5" name="Table Placeholder 4">
            <a:extLst>
              <a:ext uri="{FF2B5EF4-FFF2-40B4-BE49-F238E27FC236}">
                <a16:creationId xmlns:a16="http://schemas.microsoft.com/office/drawing/2014/main" id="{448ABF6F-0F1F-4F28-AD03-E37FF900D188}"/>
              </a:ext>
            </a:extLst>
          </p:cNvPr>
          <p:cNvGraphicFramePr>
            <a:graphicFrameLocks noGrp="1"/>
          </p:cNvGraphicFramePr>
          <p:nvPr>
            <p:ph type="tbl" sz="quarter" idx="13"/>
            <p:extLst>
              <p:ext uri="{D42A27DB-BD31-4B8C-83A1-F6EECF244321}">
                <p14:modId xmlns:p14="http://schemas.microsoft.com/office/powerpoint/2010/main" val="32032063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930259221"/>
                    </a:ext>
                  </a:extLst>
                </a:gridCol>
                <a:gridCol w="1810512">
                  <a:extLst>
                    <a:ext uri="{9D8B030D-6E8A-4147-A177-3AD203B41FA5}">
                      <a16:colId xmlns:a16="http://schemas.microsoft.com/office/drawing/2014/main" val="4251280888"/>
                    </a:ext>
                  </a:extLst>
                </a:gridCol>
                <a:gridCol w="822960">
                  <a:extLst>
                    <a:ext uri="{9D8B030D-6E8A-4147-A177-3AD203B41FA5}">
                      <a16:colId xmlns:a16="http://schemas.microsoft.com/office/drawing/2014/main" val="2263574292"/>
                    </a:ext>
                  </a:extLst>
                </a:gridCol>
                <a:gridCol w="822960">
                  <a:extLst>
                    <a:ext uri="{9D8B030D-6E8A-4147-A177-3AD203B41FA5}">
                      <a16:colId xmlns:a16="http://schemas.microsoft.com/office/drawing/2014/main" val="224386479"/>
                    </a:ext>
                  </a:extLst>
                </a:gridCol>
                <a:gridCol w="822960">
                  <a:extLst>
                    <a:ext uri="{9D8B030D-6E8A-4147-A177-3AD203B41FA5}">
                      <a16:colId xmlns:a16="http://schemas.microsoft.com/office/drawing/2014/main" val="3653117680"/>
                    </a:ext>
                  </a:extLst>
                </a:gridCol>
                <a:gridCol w="822960">
                  <a:extLst>
                    <a:ext uri="{9D8B030D-6E8A-4147-A177-3AD203B41FA5}">
                      <a16:colId xmlns:a16="http://schemas.microsoft.com/office/drawing/2014/main" val="3911590370"/>
                    </a:ext>
                  </a:extLst>
                </a:gridCol>
                <a:gridCol w="822960">
                  <a:extLst>
                    <a:ext uri="{9D8B030D-6E8A-4147-A177-3AD203B41FA5}">
                      <a16:colId xmlns:a16="http://schemas.microsoft.com/office/drawing/2014/main" val="34553450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767363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- 2021-11-09 18:47:16</a:t>
                      </a:r>
                      <a:r>
                        <a:rPr kumimoji="0" lang="en-US" sz="1000" b="0" i="0" u="none" strike="noStrike" kern="1200" cap="none" spc="0" normalizeH="0" baseline="0" noProof="0">
                          <a:ln>
                            <a:noFill/>
                          </a:ln>
                          <a:solidFill>
                            <a:prstClr val="black"/>
                          </a:solidFill>
                          <a:effectLst/>
                          <a:uLnTx/>
                          <a:uFillTx/>
                          <a:latin typeface="+mn-lt"/>
                          <a:ea typeface="+mn-ea"/>
                          <a:cs typeface="+mn-cs"/>
                        </a:rPr>
                        <a:t>
 ¡La bici perfecta para el siguiente nivel! 
La #Procaliber 9.5 te ofrece la mejor relación precio, capacidad y calidad para enfrentar cualquier desafío. Equipada con un cuadro de carbono OCLV Mountain, transmisión Shimano Deore 1x12, horquilla RockShox Judy y los mejores componentes Bontrager.
Descubrí toda la info de precios y disponibilidad en las tiendas oficiales Trek Argentina. 
trekbikes trekbicycleargentina bontragerargentina #trekbikes #trekargentina #bontragerargentina #racedtowin #gooutside #creemosenlasbicis #racedtowin #procaliber2021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-2.cdninstagram.com/v/t51.29350-15/255068507_946753992930322_4290376027460328824_n.jpg?_nc_cat=110&amp;ccb=1-5&amp;_nc_sid=8ae9d6&amp;_nc_ohc=OVWHuzVhjwAAX_4ftEw&amp;_nc_ht=scontent-atl3-2.cdninstagram.com&amp;edm=AL-3X8kEAAAA&amp;oh=dd11ed951f1126f6909e8d3a0ecfb2f1&amp;oe=61ABA14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59460058"/>
                  </a:ext>
                </a:extLst>
              </a:tr>
            </a:tbl>
          </a:graphicData>
        </a:graphic>
      </p:graphicFrame>
      <p:sp>
        <p:nvSpPr>
          <p:cNvPr id="4" name="Text Placeholder 3">
            <a:extLst>
              <a:ext uri="{FF2B5EF4-FFF2-40B4-BE49-F238E27FC236}">
                <a16:creationId xmlns:a16="http://schemas.microsoft.com/office/drawing/2014/main" id="{E997E5E0-0975-4566-8D69-D4CF36873B06}"/>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227051598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009755-1225-4812-9879-CC3FBB581E99}"/>
              </a:ext>
            </a:extLst>
          </p:cNvPr>
          <p:cNvSpPr>
            <a:spLocks noGrp="1"/>
          </p:cNvSpPr>
          <p:nvPr>
            <p:ph type="title"/>
          </p:nvPr>
        </p:nvSpPr>
        <p:spPr/>
        <p:txBody>
          <a:bodyPr/>
          <a:lstStyle/>
          <a:p>
            <a:r>
              <a:rPr lang="en-US"/>
              <a:t>Instagram Posts Table | Scott - 16 of 25</a:t>
            </a:r>
          </a:p>
        </p:txBody>
      </p:sp>
      <p:graphicFrame>
        <p:nvGraphicFramePr>
          <p:cNvPr id="5" name="Table Placeholder 4">
            <a:extLst>
              <a:ext uri="{FF2B5EF4-FFF2-40B4-BE49-F238E27FC236}">
                <a16:creationId xmlns:a16="http://schemas.microsoft.com/office/drawing/2014/main" id="{7B1BD316-C0CE-4C52-8154-E61E5A0D72D0}"/>
              </a:ext>
            </a:extLst>
          </p:cNvPr>
          <p:cNvGraphicFramePr>
            <a:graphicFrameLocks noGrp="1"/>
          </p:cNvGraphicFramePr>
          <p:nvPr>
            <p:ph type="tbl" sz="quarter" idx="13"/>
            <p:extLst>
              <p:ext uri="{D42A27DB-BD31-4B8C-83A1-F6EECF244321}">
                <p14:modId xmlns:p14="http://schemas.microsoft.com/office/powerpoint/2010/main" val="13745345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326644417"/>
                    </a:ext>
                  </a:extLst>
                </a:gridCol>
                <a:gridCol w="1810512">
                  <a:extLst>
                    <a:ext uri="{9D8B030D-6E8A-4147-A177-3AD203B41FA5}">
                      <a16:colId xmlns:a16="http://schemas.microsoft.com/office/drawing/2014/main" val="2514335908"/>
                    </a:ext>
                  </a:extLst>
                </a:gridCol>
                <a:gridCol w="822960">
                  <a:extLst>
                    <a:ext uri="{9D8B030D-6E8A-4147-A177-3AD203B41FA5}">
                      <a16:colId xmlns:a16="http://schemas.microsoft.com/office/drawing/2014/main" val="1377348801"/>
                    </a:ext>
                  </a:extLst>
                </a:gridCol>
                <a:gridCol w="822960">
                  <a:extLst>
                    <a:ext uri="{9D8B030D-6E8A-4147-A177-3AD203B41FA5}">
                      <a16:colId xmlns:a16="http://schemas.microsoft.com/office/drawing/2014/main" val="716827893"/>
                    </a:ext>
                  </a:extLst>
                </a:gridCol>
                <a:gridCol w="822960">
                  <a:extLst>
                    <a:ext uri="{9D8B030D-6E8A-4147-A177-3AD203B41FA5}">
                      <a16:colId xmlns:a16="http://schemas.microsoft.com/office/drawing/2014/main" val="1680030199"/>
                    </a:ext>
                  </a:extLst>
                </a:gridCol>
                <a:gridCol w="822960">
                  <a:extLst>
                    <a:ext uri="{9D8B030D-6E8A-4147-A177-3AD203B41FA5}">
                      <a16:colId xmlns:a16="http://schemas.microsoft.com/office/drawing/2014/main" val="1929156542"/>
                    </a:ext>
                  </a:extLst>
                </a:gridCol>
                <a:gridCol w="822960">
                  <a:extLst>
                    <a:ext uri="{9D8B030D-6E8A-4147-A177-3AD203B41FA5}">
                      <a16:colId xmlns:a16="http://schemas.microsoft.com/office/drawing/2014/main" val="39916699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290058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- 2021-11-29 12:28:09</a:t>
                      </a:r>
                      <a:r>
                        <a:rPr kumimoji="0" lang="en-US" sz="1000" b="0" i="0" u="none" strike="noStrike" kern="1200" cap="none" spc="0" normalizeH="0" baseline="0" noProof="0">
                          <a:ln>
                            <a:noFill/>
                          </a:ln>
                          <a:solidFill>
                            <a:prstClr val="black"/>
                          </a:solidFill>
                          <a:effectLst/>
                          <a:uLnTx/>
                          <a:uFillTx/>
                          <a:latin typeface="+mn-lt"/>
                          <a:ea typeface="+mn-ea"/>
                          <a:cs typeface="+mn-cs"/>
                        </a:rPr>
                        <a:t>
 ¡Un podio más para chiquita.cantelmi!
Yesi no para de ganar y se consolida como una de las mejores bikers de Argentina. Esta vez el escalón más alto del podio lo logró en el Rally de marathonlosreartes con la general damas. 
Ph. kiehr.fotodeportiva 
trekbikes trekbicycleargentina bontragerargentina santini_arg guargentina OpticaCentralStore microonfactory foxracingargentina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-2.cdninstagram.com/v/t51.29350-15/261462923_441742770668781_8692674839180840319_n.jpg?_nc_cat=104&amp;ccb=1-5&amp;_nc_sid=8ae9d6&amp;_nc_ohc=Fj81dr_jolwAX-8lfbh&amp;_nc_ht=scontent-atl3-2.cdninstagram.com&amp;edm=AL-3X8kEAAAA&amp;oh=0deddbc7be44aedad59616a525a5afc2&amp;oe=61ACAD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933482017"/>
                  </a:ext>
                </a:extLst>
              </a:tr>
            </a:tbl>
          </a:graphicData>
        </a:graphic>
      </p:graphicFrame>
      <p:sp>
        <p:nvSpPr>
          <p:cNvPr id="4" name="Text Placeholder 3">
            <a:extLst>
              <a:ext uri="{FF2B5EF4-FFF2-40B4-BE49-F238E27FC236}">
                <a16:creationId xmlns:a16="http://schemas.microsoft.com/office/drawing/2014/main" id="{C0A39EDE-2FDF-4AFD-8205-A2B0AB33D2E9}"/>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82292661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7ADFE4-0895-4F06-9CC5-47C3956BC260}"/>
              </a:ext>
            </a:extLst>
          </p:cNvPr>
          <p:cNvSpPr>
            <a:spLocks noGrp="1"/>
          </p:cNvSpPr>
          <p:nvPr>
            <p:ph type="title"/>
          </p:nvPr>
        </p:nvSpPr>
        <p:spPr/>
        <p:txBody>
          <a:bodyPr/>
          <a:lstStyle/>
          <a:p>
            <a:r>
              <a:rPr lang="en-US"/>
              <a:t>Instagram Posts Table | Scott - 17 of 25</a:t>
            </a:r>
          </a:p>
        </p:txBody>
      </p:sp>
      <p:graphicFrame>
        <p:nvGraphicFramePr>
          <p:cNvPr id="5" name="Table Placeholder 4">
            <a:extLst>
              <a:ext uri="{FF2B5EF4-FFF2-40B4-BE49-F238E27FC236}">
                <a16:creationId xmlns:a16="http://schemas.microsoft.com/office/drawing/2014/main" id="{F813A2CC-9254-4D1E-A1FA-C5BC7C374C87}"/>
              </a:ext>
            </a:extLst>
          </p:cNvPr>
          <p:cNvGraphicFramePr>
            <a:graphicFrameLocks noGrp="1"/>
          </p:cNvGraphicFramePr>
          <p:nvPr>
            <p:ph type="tbl" sz="quarter" idx="13"/>
            <p:extLst>
              <p:ext uri="{D42A27DB-BD31-4B8C-83A1-F6EECF244321}">
                <p14:modId xmlns:p14="http://schemas.microsoft.com/office/powerpoint/2010/main" val="36072144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932001602"/>
                    </a:ext>
                  </a:extLst>
                </a:gridCol>
                <a:gridCol w="1810512">
                  <a:extLst>
                    <a:ext uri="{9D8B030D-6E8A-4147-A177-3AD203B41FA5}">
                      <a16:colId xmlns:a16="http://schemas.microsoft.com/office/drawing/2014/main" val="1880360179"/>
                    </a:ext>
                  </a:extLst>
                </a:gridCol>
                <a:gridCol w="822960">
                  <a:extLst>
                    <a:ext uri="{9D8B030D-6E8A-4147-A177-3AD203B41FA5}">
                      <a16:colId xmlns:a16="http://schemas.microsoft.com/office/drawing/2014/main" val="2938396500"/>
                    </a:ext>
                  </a:extLst>
                </a:gridCol>
                <a:gridCol w="822960">
                  <a:extLst>
                    <a:ext uri="{9D8B030D-6E8A-4147-A177-3AD203B41FA5}">
                      <a16:colId xmlns:a16="http://schemas.microsoft.com/office/drawing/2014/main" val="1469068494"/>
                    </a:ext>
                  </a:extLst>
                </a:gridCol>
                <a:gridCol w="822960">
                  <a:extLst>
                    <a:ext uri="{9D8B030D-6E8A-4147-A177-3AD203B41FA5}">
                      <a16:colId xmlns:a16="http://schemas.microsoft.com/office/drawing/2014/main" val="3040008543"/>
                    </a:ext>
                  </a:extLst>
                </a:gridCol>
                <a:gridCol w="822960">
                  <a:extLst>
                    <a:ext uri="{9D8B030D-6E8A-4147-A177-3AD203B41FA5}">
                      <a16:colId xmlns:a16="http://schemas.microsoft.com/office/drawing/2014/main" val="2255606762"/>
                    </a:ext>
                  </a:extLst>
                </a:gridCol>
                <a:gridCol w="822960">
                  <a:extLst>
                    <a:ext uri="{9D8B030D-6E8A-4147-A177-3AD203B41FA5}">
                      <a16:colId xmlns:a16="http://schemas.microsoft.com/office/drawing/2014/main" val="16132452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790340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specialized_arg - 2021-11-26 17:05:09</a:t>
                      </a:r>
                      <a:r>
                        <a:rPr kumimoji="0" lang="en-US" sz="1000" b="0" i="0" u="none" strike="noStrike" kern="1200" cap="none" spc="0" normalizeH="0" baseline="0" noProof="0">
                          <a:ln>
                            <a:noFill/>
                          </a:ln>
                          <a:solidFill>
                            <a:prstClr val="black"/>
                          </a:solidFill>
                          <a:effectLst/>
                          <a:uLnTx/>
                          <a:uFillTx/>
                          <a:latin typeface="+mn-lt"/>
                          <a:ea typeface="+mn-ea"/>
                          <a:cs typeface="+mn-cs"/>
                        </a:rPr>
                        <a:t>
 Aerodinánica, veloz, liviana y cómoda. 
Así es nuestra Tarmac SL7.💪
Diseñada por los mejores ingenieros en base a la experiencia de un ejército de ciclistas de nuestros equipos World Tour, la Tarmac SL7 es la más rápida que jamás hayamos creado.💨 
#AeroIsEverything 
#SpecializedTarmac #TarmacSL7 #IamSpecialized #SpecializedArgentina #SpecializedTarmacSl7 #SpecializedRoad 
📸manusuarezbrc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260727543_660256818687150_5390509609894519919_n.jpg?_nc_cat=102&amp;ccb=1-5&amp;_nc_sid=8ae9d6&amp;_nc_ohc=3vY80Seub4cAX8Z7C3S&amp;_nc_ht=scontent-iad3-2.cdninstagram.com&amp;edm=AL-3X8kEAAAA&amp;oh=4144628a3147d85298831bd69614676b&amp;oe=61ACA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40617212"/>
                  </a:ext>
                </a:extLst>
              </a:tr>
            </a:tbl>
          </a:graphicData>
        </a:graphic>
      </p:graphicFrame>
      <p:sp>
        <p:nvSpPr>
          <p:cNvPr id="4" name="Text Placeholder 3">
            <a:extLst>
              <a:ext uri="{FF2B5EF4-FFF2-40B4-BE49-F238E27FC236}">
                <a16:creationId xmlns:a16="http://schemas.microsoft.com/office/drawing/2014/main" id="{5DA8BC01-C677-4504-8FD0-ACCE0220433F}"/>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407164966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F3B46B-2867-4767-8EDE-173B4461A602}"/>
              </a:ext>
            </a:extLst>
          </p:cNvPr>
          <p:cNvSpPr>
            <a:spLocks noGrp="1"/>
          </p:cNvSpPr>
          <p:nvPr>
            <p:ph type="title"/>
          </p:nvPr>
        </p:nvSpPr>
        <p:spPr/>
        <p:txBody>
          <a:bodyPr/>
          <a:lstStyle/>
          <a:p>
            <a:r>
              <a:rPr lang="en-US"/>
              <a:t>Instagram Posts Table | Scott - 18 of 25</a:t>
            </a:r>
          </a:p>
        </p:txBody>
      </p:sp>
      <p:graphicFrame>
        <p:nvGraphicFramePr>
          <p:cNvPr id="5" name="Table Placeholder 4">
            <a:extLst>
              <a:ext uri="{FF2B5EF4-FFF2-40B4-BE49-F238E27FC236}">
                <a16:creationId xmlns:a16="http://schemas.microsoft.com/office/drawing/2014/main" id="{BA859C2E-B11F-4446-8215-57A87C861868}"/>
              </a:ext>
            </a:extLst>
          </p:cNvPr>
          <p:cNvGraphicFramePr>
            <a:graphicFrameLocks noGrp="1"/>
          </p:cNvGraphicFramePr>
          <p:nvPr>
            <p:ph type="tbl" sz="quarter" idx="13"/>
            <p:extLst>
              <p:ext uri="{D42A27DB-BD31-4B8C-83A1-F6EECF244321}">
                <p14:modId xmlns:p14="http://schemas.microsoft.com/office/powerpoint/2010/main" val="26203178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831803755"/>
                    </a:ext>
                  </a:extLst>
                </a:gridCol>
                <a:gridCol w="1810512">
                  <a:extLst>
                    <a:ext uri="{9D8B030D-6E8A-4147-A177-3AD203B41FA5}">
                      <a16:colId xmlns:a16="http://schemas.microsoft.com/office/drawing/2014/main" val="2042783322"/>
                    </a:ext>
                  </a:extLst>
                </a:gridCol>
                <a:gridCol w="822960">
                  <a:extLst>
                    <a:ext uri="{9D8B030D-6E8A-4147-A177-3AD203B41FA5}">
                      <a16:colId xmlns:a16="http://schemas.microsoft.com/office/drawing/2014/main" val="1805060369"/>
                    </a:ext>
                  </a:extLst>
                </a:gridCol>
                <a:gridCol w="822960">
                  <a:extLst>
                    <a:ext uri="{9D8B030D-6E8A-4147-A177-3AD203B41FA5}">
                      <a16:colId xmlns:a16="http://schemas.microsoft.com/office/drawing/2014/main" val="3346839803"/>
                    </a:ext>
                  </a:extLst>
                </a:gridCol>
                <a:gridCol w="822960">
                  <a:extLst>
                    <a:ext uri="{9D8B030D-6E8A-4147-A177-3AD203B41FA5}">
                      <a16:colId xmlns:a16="http://schemas.microsoft.com/office/drawing/2014/main" val="3437035368"/>
                    </a:ext>
                  </a:extLst>
                </a:gridCol>
                <a:gridCol w="822960">
                  <a:extLst>
                    <a:ext uri="{9D8B030D-6E8A-4147-A177-3AD203B41FA5}">
                      <a16:colId xmlns:a16="http://schemas.microsoft.com/office/drawing/2014/main" val="211941086"/>
                    </a:ext>
                  </a:extLst>
                </a:gridCol>
                <a:gridCol w="822960">
                  <a:extLst>
                    <a:ext uri="{9D8B030D-6E8A-4147-A177-3AD203B41FA5}">
                      <a16:colId xmlns:a16="http://schemas.microsoft.com/office/drawing/2014/main" val="31239996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04364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- 2021-11-24 18:19:55</a:t>
                      </a:r>
                      <a:r>
                        <a:rPr kumimoji="0" lang="en-US" sz="1000" b="0" i="0" u="none" strike="noStrike" kern="1200" cap="none" spc="0" normalizeH="0" baseline="0" noProof="0">
                          <a:ln>
                            <a:noFill/>
                          </a:ln>
                          <a:solidFill>
                            <a:prstClr val="black"/>
                          </a:solidFill>
                          <a:effectLst/>
                          <a:uLnTx/>
                          <a:uFillTx/>
                          <a:latin typeface="+mn-lt"/>
                          <a:ea typeface="+mn-ea"/>
                          <a:cs typeface="+mn-cs"/>
                        </a:rPr>
                        <a:t>
 ¡Una experiencia inolvidable! 
La foto de facundoperezc y chiquita.cantelmi en su primera experiencia en trasmontania
Ph. andresstefanutti 
trekbikes trekbicycleargentina bontragerargentina santini_arg guargentina OpticaCentralStore microonfactory foxracingargentina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-2.cdninstagram.com/v/t51.29350-15/260600344_923350548577009_5580318669703851989_n.jpg?_nc_cat=100&amp;ccb=1-5&amp;_nc_sid=8ae9d6&amp;_nc_ohc=4WLloQ7vGU8AX8wK3Sp&amp;_nc_ht=scontent-atl3-2.cdninstagram.com&amp;edm=AL-3X8kEAAAA&amp;oh=6eb94fba4f61d42060310aac26ec6f2f&amp;oe=61AD07D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0.9769 %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33259852"/>
                  </a:ext>
                </a:extLst>
              </a:tr>
            </a:tbl>
          </a:graphicData>
        </a:graphic>
      </p:graphicFrame>
      <p:sp>
        <p:nvSpPr>
          <p:cNvPr id="4" name="Text Placeholder 3">
            <a:extLst>
              <a:ext uri="{FF2B5EF4-FFF2-40B4-BE49-F238E27FC236}">
                <a16:creationId xmlns:a16="http://schemas.microsoft.com/office/drawing/2014/main" id="{009EE434-245B-408B-ADDF-F69028F73C15}"/>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128229428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10913C-2FAC-4EE3-BB4F-13BC4CBB27B3}"/>
              </a:ext>
            </a:extLst>
          </p:cNvPr>
          <p:cNvSpPr>
            <a:spLocks noGrp="1"/>
          </p:cNvSpPr>
          <p:nvPr>
            <p:ph type="title"/>
          </p:nvPr>
        </p:nvSpPr>
        <p:spPr/>
        <p:txBody>
          <a:bodyPr/>
          <a:lstStyle/>
          <a:p>
            <a:r>
              <a:rPr lang="en-US"/>
              <a:t>Instagram Posts Table | Scott - 19 of 25</a:t>
            </a:r>
          </a:p>
        </p:txBody>
      </p:sp>
      <p:graphicFrame>
        <p:nvGraphicFramePr>
          <p:cNvPr id="5" name="Table Placeholder 4">
            <a:extLst>
              <a:ext uri="{FF2B5EF4-FFF2-40B4-BE49-F238E27FC236}">
                <a16:creationId xmlns:a16="http://schemas.microsoft.com/office/drawing/2014/main" id="{8FF0168F-6D0A-4032-B23A-06695D1BC93B}"/>
              </a:ext>
            </a:extLst>
          </p:cNvPr>
          <p:cNvGraphicFramePr>
            <a:graphicFrameLocks noGrp="1"/>
          </p:cNvGraphicFramePr>
          <p:nvPr>
            <p:ph type="tbl" sz="quarter" idx="13"/>
            <p:extLst>
              <p:ext uri="{D42A27DB-BD31-4B8C-83A1-F6EECF244321}">
                <p14:modId xmlns:p14="http://schemas.microsoft.com/office/powerpoint/2010/main" val="30308378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6453502"/>
                    </a:ext>
                  </a:extLst>
                </a:gridCol>
                <a:gridCol w="1810512">
                  <a:extLst>
                    <a:ext uri="{9D8B030D-6E8A-4147-A177-3AD203B41FA5}">
                      <a16:colId xmlns:a16="http://schemas.microsoft.com/office/drawing/2014/main" val="2669400907"/>
                    </a:ext>
                  </a:extLst>
                </a:gridCol>
                <a:gridCol w="822960">
                  <a:extLst>
                    <a:ext uri="{9D8B030D-6E8A-4147-A177-3AD203B41FA5}">
                      <a16:colId xmlns:a16="http://schemas.microsoft.com/office/drawing/2014/main" val="4292707333"/>
                    </a:ext>
                  </a:extLst>
                </a:gridCol>
                <a:gridCol w="822960">
                  <a:extLst>
                    <a:ext uri="{9D8B030D-6E8A-4147-A177-3AD203B41FA5}">
                      <a16:colId xmlns:a16="http://schemas.microsoft.com/office/drawing/2014/main" val="866638764"/>
                    </a:ext>
                  </a:extLst>
                </a:gridCol>
                <a:gridCol w="822960">
                  <a:extLst>
                    <a:ext uri="{9D8B030D-6E8A-4147-A177-3AD203B41FA5}">
                      <a16:colId xmlns:a16="http://schemas.microsoft.com/office/drawing/2014/main" val="1956360938"/>
                    </a:ext>
                  </a:extLst>
                </a:gridCol>
                <a:gridCol w="822960">
                  <a:extLst>
                    <a:ext uri="{9D8B030D-6E8A-4147-A177-3AD203B41FA5}">
                      <a16:colId xmlns:a16="http://schemas.microsoft.com/office/drawing/2014/main" val="2239919752"/>
                    </a:ext>
                  </a:extLst>
                </a:gridCol>
                <a:gridCol w="822960">
                  <a:extLst>
                    <a:ext uri="{9D8B030D-6E8A-4147-A177-3AD203B41FA5}">
                      <a16:colId xmlns:a16="http://schemas.microsoft.com/office/drawing/2014/main" val="23316402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53994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specialized_arg - 2021-11-03 17:10:53</a:t>
                      </a:r>
                      <a:r>
                        <a:rPr kumimoji="0" lang="en-US" sz="1000" b="0" i="0" u="none" strike="noStrike" kern="1200" cap="none" spc="0" normalizeH="0" baseline="0" noProof="0">
                          <a:ln>
                            <a:noFill/>
                          </a:ln>
                          <a:solidFill>
                            <a:prstClr val="black"/>
                          </a:solidFill>
                          <a:effectLst/>
                          <a:uLnTx/>
                          <a:uFillTx/>
                          <a:latin typeface="+mn-lt"/>
                          <a:ea typeface="+mn-ea"/>
                          <a:cs typeface="+mn-cs"/>
                        </a:rPr>
                        <a:t>
 Una de las máquinas de triatlón más lindas, confortables y eficientes, que te hará conocer un nuevo concepto de velocidad.
La Shiv fue diseñada y probada a fondo en nuestro túnel de viento💨 
#AeroIsEverything
#IamSpecialized #SpecializedArgentina #Specialized #SpecializedShiv #SpecializedShivExpert #Tria
 📸  parsongarage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251998889_265316798871852_9029105769289810595_n.jpg?_nc_cat=111&amp;ccb=1-5&amp;_nc_sid=8ae9d6&amp;_nc_ohc=YfizawJka6oAX8xl2o2&amp;_nc_ht=scontent-iad3-2.cdninstagram.com&amp;edm=AL-3X8kEAAAA&amp;oh=f4431f3adefccab173da089cb7e69eae&amp;oe=61AB1E7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84314015"/>
                  </a:ext>
                </a:extLst>
              </a:tr>
            </a:tbl>
          </a:graphicData>
        </a:graphic>
      </p:graphicFrame>
      <p:sp>
        <p:nvSpPr>
          <p:cNvPr id="4" name="Text Placeholder 3">
            <a:extLst>
              <a:ext uri="{FF2B5EF4-FFF2-40B4-BE49-F238E27FC236}">
                <a16:creationId xmlns:a16="http://schemas.microsoft.com/office/drawing/2014/main" id="{382A5295-6D95-4D87-8791-A622F41880FC}"/>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355164888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F9E523-F995-43CD-91BF-DEC7B834FF7C}"/>
              </a:ext>
            </a:extLst>
          </p:cNvPr>
          <p:cNvSpPr>
            <a:spLocks noGrp="1"/>
          </p:cNvSpPr>
          <p:nvPr>
            <p:ph type="title"/>
          </p:nvPr>
        </p:nvSpPr>
        <p:spPr/>
        <p:txBody>
          <a:bodyPr/>
          <a:lstStyle/>
          <a:p>
            <a:r>
              <a:rPr lang="en-US"/>
              <a:t>Instagram Posts Table | Scott - 20 of 25</a:t>
            </a:r>
          </a:p>
        </p:txBody>
      </p:sp>
      <p:graphicFrame>
        <p:nvGraphicFramePr>
          <p:cNvPr id="5" name="Table Placeholder 4">
            <a:extLst>
              <a:ext uri="{FF2B5EF4-FFF2-40B4-BE49-F238E27FC236}">
                <a16:creationId xmlns:a16="http://schemas.microsoft.com/office/drawing/2014/main" id="{7E874FB6-F96E-43D2-88C8-4564AE5279AA}"/>
              </a:ext>
            </a:extLst>
          </p:cNvPr>
          <p:cNvGraphicFramePr>
            <a:graphicFrameLocks noGrp="1"/>
          </p:cNvGraphicFramePr>
          <p:nvPr>
            <p:ph type="tbl" sz="quarter" idx="13"/>
            <p:extLst>
              <p:ext uri="{D42A27DB-BD31-4B8C-83A1-F6EECF244321}">
                <p14:modId xmlns:p14="http://schemas.microsoft.com/office/powerpoint/2010/main" val="21310254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00159423"/>
                    </a:ext>
                  </a:extLst>
                </a:gridCol>
                <a:gridCol w="1810512">
                  <a:extLst>
                    <a:ext uri="{9D8B030D-6E8A-4147-A177-3AD203B41FA5}">
                      <a16:colId xmlns:a16="http://schemas.microsoft.com/office/drawing/2014/main" val="560426720"/>
                    </a:ext>
                  </a:extLst>
                </a:gridCol>
                <a:gridCol w="822960">
                  <a:extLst>
                    <a:ext uri="{9D8B030D-6E8A-4147-A177-3AD203B41FA5}">
                      <a16:colId xmlns:a16="http://schemas.microsoft.com/office/drawing/2014/main" val="3379572718"/>
                    </a:ext>
                  </a:extLst>
                </a:gridCol>
                <a:gridCol w="822960">
                  <a:extLst>
                    <a:ext uri="{9D8B030D-6E8A-4147-A177-3AD203B41FA5}">
                      <a16:colId xmlns:a16="http://schemas.microsoft.com/office/drawing/2014/main" val="3239518194"/>
                    </a:ext>
                  </a:extLst>
                </a:gridCol>
                <a:gridCol w="822960">
                  <a:extLst>
                    <a:ext uri="{9D8B030D-6E8A-4147-A177-3AD203B41FA5}">
                      <a16:colId xmlns:a16="http://schemas.microsoft.com/office/drawing/2014/main" val="1038207778"/>
                    </a:ext>
                  </a:extLst>
                </a:gridCol>
                <a:gridCol w="822960">
                  <a:extLst>
                    <a:ext uri="{9D8B030D-6E8A-4147-A177-3AD203B41FA5}">
                      <a16:colId xmlns:a16="http://schemas.microsoft.com/office/drawing/2014/main" val="1899654735"/>
                    </a:ext>
                  </a:extLst>
                </a:gridCol>
                <a:gridCol w="822960">
                  <a:extLst>
                    <a:ext uri="{9D8B030D-6E8A-4147-A177-3AD203B41FA5}">
                      <a16:colId xmlns:a16="http://schemas.microsoft.com/office/drawing/2014/main" val="9074658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072328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scottsportsargentina - 2021-11-24 19:58:03</a:t>
                      </a:r>
                      <a:r>
                        <a:rPr kumimoji="0" lang="es-ES" sz="1000" b="0" i="0" u="none" strike="noStrike" kern="1200" cap="none" spc="0" normalizeH="0" baseline="0" noProof="0">
                          <a:ln>
                            <a:noFill/>
                          </a:ln>
                          <a:solidFill>
                            <a:prstClr val="black"/>
                          </a:solidFill>
                          <a:effectLst/>
                          <a:uLnTx/>
                          <a:uFillTx/>
                          <a:latin typeface="+mn-lt"/>
                          <a:ea typeface="+mn-ea"/>
                          <a:cs typeface="+mn-cs"/>
                        </a:rPr>
                        <a:t>
 Así funciona la suspensión trasera de la nueva Scott Spark.
Vení a conocerla y a probarla en el Test Ride Scott en Mendoza, el próximo 11 de diciembre.
Formulario de inscripción en el link en bio.
#SCOTTargentina 
#SCOTTbikes 
#FastIsFun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s640x640/259771086_919193292310581_6500646338714960020_n.jpg?_nc_ht=scontent.cdninstagram.com&amp;_nc_cat=109&amp;_nc_ohc=MH_zTMwN5XAAX8yVGJb&amp;edm=AMO9-JQAAAAA&amp;ccb=7-4&amp;oh=a3bf5cf98abedde44b7f5a396e4f3383&amp;oe=61A7A983&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701514763"/>
                  </a:ext>
                </a:extLst>
              </a:tr>
            </a:tbl>
          </a:graphicData>
        </a:graphic>
      </p:graphicFrame>
      <p:sp>
        <p:nvSpPr>
          <p:cNvPr id="4" name="Text Placeholder 3">
            <a:extLst>
              <a:ext uri="{FF2B5EF4-FFF2-40B4-BE49-F238E27FC236}">
                <a16:creationId xmlns:a16="http://schemas.microsoft.com/office/drawing/2014/main" id="{56DE6909-24DC-4194-B9BA-6E5E93872350}"/>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24060788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E4D36-9B29-4E5C-9CF4-4830C8A13E71}"/>
              </a:ext>
            </a:extLst>
          </p:cNvPr>
          <p:cNvSpPr>
            <a:spLocks noGrp="1"/>
          </p:cNvSpPr>
          <p:nvPr>
            <p:ph type="title"/>
          </p:nvPr>
        </p:nvSpPr>
        <p:spPr/>
        <p:txBody>
          <a:bodyPr/>
          <a:lstStyle/>
          <a:p>
            <a:r>
              <a:rPr lang="en-US"/>
              <a:t>Instagram Posts Table | Scott - 21 of 25</a:t>
            </a:r>
          </a:p>
        </p:txBody>
      </p:sp>
      <p:graphicFrame>
        <p:nvGraphicFramePr>
          <p:cNvPr id="5" name="Table Placeholder 4">
            <a:extLst>
              <a:ext uri="{FF2B5EF4-FFF2-40B4-BE49-F238E27FC236}">
                <a16:creationId xmlns:a16="http://schemas.microsoft.com/office/drawing/2014/main" id="{3486B57C-EC02-4484-9A93-1D97F3EBD9D6}"/>
              </a:ext>
            </a:extLst>
          </p:cNvPr>
          <p:cNvGraphicFramePr>
            <a:graphicFrameLocks noGrp="1"/>
          </p:cNvGraphicFramePr>
          <p:nvPr>
            <p:ph type="tbl" sz="quarter" idx="13"/>
            <p:extLst>
              <p:ext uri="{D42A27DB-BD31-4B8C-83A1-F6EECF244321}">
                <p14:modId xmlns:p14="http://schemas.microsoft.com/office/powerpoint/2010/main" val="224199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643733239"/>
                    </a:ext>
                  </a:extLst>
                </a:gridCol>
                <a:gridCol w="1810512">
                  <a:extLst>
                    <a:ext uri="{9D8B030D-6E8A-4147-A177-3AD203B41FA5}">
                      <a16:colId xmlns:a16="http://schemas.microsoft.com/office/drawing/2014/main" val="2418062199"/>
                    </a:ext>
                  </a:extLst>
                </a:gridCol>
                <a:gridCol w="822960">
                  <a:extLst>
                    <a:ext uri="{9D8B030D-6E8A-4147-A177-3AD203B41FA5}">
                      <a16:colId xmlns:a16="http://schemas.microsoft.com/office/drawing/2014/main" val="115675857"/>
                    </a:ext>
                  </a:extLst>
                </a:gridCol>
                <a:gridCol w="822960">
                  <a:extLst>
                    <a:ext uri="{9D8B030D-6E8A-4147-A177-3AD203B41FA5}">
                      <a16:colId xmlns:a16="http://schemas.microsoft.com/office/drawing/2014/main" val="1763195062"/>
                    </a:ext>
                  </a:extLst>
                </a:gridCol>
                <a:gridCol w="822960">
                  <a:extLst>
                    <a:ext uri="{9D8B030D-6E8A-4147-A177-3AD203B41FA5}">
                      <a16:colId xmlns:a16="http://schemas.microsoft.com/office/drawing/2014/main" val="2240112255"/>
                    </a:ext>
                  </a:extLst>
                </a:gridCol>
                <a:gridCol w="822960">
                  <a:extLst>
                    <a:ext uri="{9D8B030D-6E8A-4147-A177-3AD203B41FA5}">
                      <a16:colId xmlns:a16="http://schemas.microsoft.com/office/drawing/2014/main" val="4248031322"/>
                    </a:ext>
                  </a:extLst>
                </a:gridCol>
                <a:gridCol w="822960">
                  <a:extLst>
                    <a:ext uri="{9D8B030D-6E8A-4147-A177-3AD203B41FA5}">
                      <a16:colId xmlns:a16="http://schemas.microsoft.com/office/drawing/2014/main" val="20151841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913751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cannondale.argentina - 2021-11-19 14:41:05</a:t>
                      </a:r>
                      <a:r>
                        <a:rPr kumimoji="0" lang="es-ES" sz="1000" b="0" i="0" u="none" strike="noStrike" kern="1200" cap="none" spc="0" normalizeH="0" baseline="0" noProof="0">
                          <a:ln>
                            <a:noFill/>
                          </a:ln>
                          <a:solidFill>
                            <a:prstClr val="black"/>
                          </a:solidFill>
                          <a:effectLst/>
                          <a:uLnTx/>
                          <a:uFillTx/>
                          <a:latin typeface="+mn-lt"/>
                          <a:ea typeface="+mn-ea"/>
                          <a:cs typeface="+mn-cs"/>
                        </a:rPr>
                        <a:t>
 🙌 Un día en el Espacio Cannondale de la #ExpoBiciclub en el trasmontania - Día 1 😉
#CannondaleAR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258622677_314804193716665_1109179230775670356_n.jpg?_nc_cat=102&amp;ccb=1-5&amp;_nc_sid=8ae9d6&amp;_nc_ohc=yMkfeV-1RosAX8diZyx&amp;_nc_ht=scontent-iad3-1.cdninstagram.com&amp;edm=AL-3X8kEAAAA&amp;oh=12038a68fb17764b99304ac361abd80b&amp;oe=61AB8354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591990810"/>
                  </a:ext>
                </a:extLst>
              </a:tr>
            </a:tbl>
          </a:graphicData>
        </a:graphic>
      </p:graphicFrame>
      <p:sp>
        <p:nvSpPr>
          <p:cNvPr id="4" name="Text Placeholder 3">
            <a:extLst>
              <a:ext uri="{FF2B5EF4-FFF2-40B4-BE49-F238E27FC236}">
                <a16:creationId xmlns:a16="http://schemas.microsoft.com/office/drawing/2014/main" id="{4084B611-5DE2-4355-8FC5-51D7B52259B0}"/>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327972201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2577E2-27B2-4300-BEC4-77E8EB214B76}"/>
              </a:ext>
            </a:extLst>
          </p:cNvPr>
          <p:cNvSpPr>
            <a:spLocks noGrp="1"/>
          </p:cNvSpPr>
          <p:nvPr>
            <p:ph type="title"/>
          </p:nvPr>
        </p:nvSpPr>
        <p:spPr/>
        <p:txBody>
          <a:bodyPr/>
          <a:lstStyle/>
          <a:p>
            <a:r>
              <a:rPr lang="en-US"/>
              <a:t>Instagram Posts Table | Scott - 22 of 25</a:t>
            </a:r>
          </a:p>
        </p:txBody>
      </p:sp>
      <p:graphicFrame>
        <p:nvGraphicFramePr>
          <p:cNvPr id="5" name="Table Placeholder 4">
            <a:extLst>
              <a:ext uri="{FF2B5EF4-FFF2-40B4-BE49-F238E27FC236}">
                <a16:creationId xmlns:a16="http://schemas.microsoft.com/office/drawing/2014/main" id="{FC8B868A-7440-4617-9C46-C9E917930023}"/>
              </a:ext>
            </a:extLst>
          </p:cNvPr>
          <p:cNvGraphicFramePr>
            <a:graphicFrameLocks noGrp="1"/>
          </p:cNvGraphicFramePr>
          <p:nvPr>
            <p:ph type="tbl" sz="quarter" idx="13"/>
            <p:extLst>
              <p:ext uri="{D42A27DB-BD31-4B8C-83A1-F6EECF244321}">
                <p14:modId xmlns:p14="http://schemas.microsoft.com/office/powerpoint/2010/main" val="3895754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199799702"/>
                    </a:ext>
                  </a:extLst>
                </a:gridCol>
                <a:gridCol w="1810512">
                  <a:extLst>
                    <a:ext uri="{9D8B030D-6E8A-4147-A177-3AD203B41FA5}">
                      <a16:colId xmlns:a16="http://schemas.microsoft.com/office/drawing/2014/main" val="1271203868"/>
                    </a:ext>
                  </a:extLst>
                </a:gridCol>
                <a:gridCol w="822960">
                  <a:extLst>
                    <a:ext uri="{9D8B030D-6E8A-4147-A177-3AD203B41FA5}">
                      <a16:colId xmlns:a16="http://schemas.microsoft.com/office/drawing/2014/main" val="70688093"/>
                    </a:ext>
                  </a:extLst>
                </a:gridCol>
                <a:gridCol w="822960">
                  <a:extLst>
                    <a:ext uri="{9D8B030D-6E8A-4147-A177-3AD203B41FA5}">
                      <a16:colId xmlns:a16="http://schemas.microsoft.com/office/drawing/2014/main" val="607113124"/>
                    </a:ext>
                  </a:extLst>
                </a:gridCol>
                <a:gridCol w="822960">
                  <a:extLst>
                    <a:ext uri="{9D8B030D-6E8A-4147-A177-3AD203B41FA5}">
                      <a16:colId xmlns:a16="http://schemas.microsoft.com/office/drawing/2014/main" val="1058083150"/>
                    </a:ext>
                  </a:extLst>
                </a:gridCol>
                <a:gridCol w="822960">
                  <a:extLst>
                    <a:ext uri="{9D8B030D-6E8A-4147-A177-3AD203B41FA5}">
                      <a16:colId xmlns:a16="http://schemas.microsoft.com/office/drawing/2014/main" val="1168384325"/>
                    </a:ext>
                  </a:extLst>
                </a:gridCol>
                <a:gridCol w="822960">
                  <a:extLst>
                    <a:ext uri="{9D8B030D-6E8A-4147-A177-3AD203B41FA5}">
                      <a16:colId xmlns:a16="http://schemas.microsoft.com/office/drawing/2014/main" val="26081483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564705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- 2021-11-20 15:26:00</a:t>
                      </a:r>
                      <a:r>
                        <a:rPr kumimoji="0" lang="en-US" sz="1000" b="0" i="0" u="none" strike="noStrike" kern="1200" cap="none" spc="0" normalizeH="0" baseline="0" noProof="0">
                          <a:ln>
                            <a:noFill/>
                          </a:ln>
                          <a:solidFill>
                            <a:prstClr val="black"/>
                          </a:solidFill>
                          <a:effectLst/>
                          <a:uLnTx/>
                          <a:uFillTx/>
                          <a:latin typeface="+mn-lt"/>
                          <a:ea typeface="+mn-ea"/>
                          <a:cs typeface="+mn-cs"/>
                        </a:rPr>
                        <a:t>
 Este es nuestro stand en #Trasmontaña2021 donde te esperamos con sorpresas, regalos y la nueva Scott Spark!!
#FastIsFun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ort2-2.cdninstagram.com/v/t51.29350-15/258783099_194870792732537_5201527001542922856_n.jpg?_nc_cat=101&amp;ccb=1-5&amp;_nc_sid=8ae9d6&amp;_nc_ohc=0OpJT-edObMAX_NFBP9&amp;_nc_ht=scontent-ort2-2.cdninstagram.com&amp;edm=AL-3X8kEAAAA&amp;oh=e23408b0949f835d16a7ad9f2af5cc14&amp;oe=61AC0F4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586461479"/>
                  </a:ext>
                </a:extLst>
              </a:tr>
            </a:tbl>
          </a:graphicData>
        </a:graphic>
      </p:graphicFrame>
      <p:sp>
        <p:nvSpPr>
          <p:cNvPr id="4" name="Text Placeholder 3">
            <a:extLst>
              <a:ext uri="{FF2B5EF4-FFF2-40B4-BE49-F238E27FC236}">
                <a16:creationId xmlns:a16="http://schemas.microsoft.com/office/drawing/2014/main" id="{C6D2F368-BF5E-499A-A8E3-FC33D654A580}"/>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46680052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D7A524-169A-40E8-8B3D-FC7E0888B01B}"/>
              </a:ext>
            </a:extLst>
          </p:cNvPr>
          <p:cNvSpPr>
            <a:spLocks noGrp="1"/>
          </p:cNvSpPr>
          <p:nvPr>
            <p:ph type="title"/>
          </p:nvPr>
        </p:nvSpPr>
        <p:spPr/>
        <p:txBody>
          <a:bodyPr/>
          <a:lstStyle/>
          <a:p>
            <a:r>
              <a:rPr lang="en-US"/>
              <a:t>Instagram Posts Table | Scott - 23 of 25</a:t>
            </a:r>
          </a:p>
        </p:txBody>
      </p:sp>
      <p:graphicFrame>
        <p:nvGraphicFramePr>
          <p:cNvPr id="5" name="Table Placeholder 4">
            <a:extLst>
              <a:ext uri="{FF2B5EF4-FFF2-40B4-BE49-F238E27FC236}">
                <a16:creationId xmlns:a16="http://schemas.microsoft.com/office/drawing/2014/main" id="{D44BD23D-4DB9-4656-8CC5-8250944F4819}"/>
              </a:ext>
            </a:extLst>
          </p:cNvPr>
          <p:cNvGraphicFramePr>
            <a:graphicFrameLocks noGrp="1"/>
          </p:cNvGraphicFramePr>
          <p:nvPr>
            <p:ph type="tbl" sz="quarter" idx="13"/>
            <p:extLst>
              <p:ext uri="{D42A27DB-BD31-4B8C-83A1-F6EECF244321}">
                <p14:modId xmlns:p14="http://schemas.microsoft.com/office/powerpoint/2010/main" val="18341914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193268505"/>
                    </a:ext>
                  </a:extLst>
                </a:gridCol>
                <a:gridCol w="1810512">
                  <a:extLst>
                    <a:ext uri="{9D8B030D-6E8A-4147-A177-3AD203B41FA5}">
                      <a16:colId xmlns:a16="http://schemas.microsoft.com/office/drawing/2014/main" val="3428652527"/>
                    </a:ext>
                  </a:extLst>
                </a:gridCol>
                <a:gridCol w="822960">
                  <a:extLst>
                    <a:ext uri="{9D8B030D-6E8A-4147-A177-3AD203B41FA5}">
                      <a16:colId xmlns:a16="http://schemas.microsoft.com/office/drawing/2014/main" val="1912503611"/>
                    </a:ext>
                  </a:extLst>
                </a:gridCol>
                <a:gridCol w="822960">
                  <a:extLst>
                    <a:ext uri="{9D8B030D-6E8A-4147-A177-3AD203B41FA5}">
                      <a16:colId xmlns:a16="http://schemas.microsoft.com/office/drawing/2014/main" val="1692887918"/>
                    </a:ext>
                  </a:extLst>
                </a:gridCol>
                <a:gridCol w="822960">
                  <a:extLst>
                    <a:ext uri="{9D8B030D-6E8A-4147-A177-3AD203B41FA5}">
                      <a16:colId xmlns:a16="http://schemas.microsoft.com/office/drawing/2014/main" val="2169049340"/>
                    </a:ext>
                  </a:extLst>
                </a:gridCol>
                <a:gridCol w="822960">
                  <a:extLst>
                    <a:ext uri="{9D8B030D-6E8A-4147-A177-3AD203B41FA5}">
                      <a16:colId xmlns:a16="http://schemas.microsoft.com/office/drawing/2014/main" val="958608673"/>
                    </a:ext>
                  </a:extLst>
                </a:gridCol>
                <a:gridCol w="822960">
                  <a:extLst>
                    <a:ext uri="{9D8B030D-6E8A-4147-A177-3AD203B41FA5}">
                      <a16:colId xmlns:a16="http://schemas.microsoft.com/office/drawing/2014/main" val="2959101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4561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- 2021-11-08 18:17:39</a:t>
                      </a:r>
                      <a:r>
                        <a:rPr kumimoji="0" lang="en-US" sz="1000" b="0" i="0" u="none" strike="noStrike" kern="1200" cap="none" spc="0" normalizeH="0" baseline="0" noProof="0">
                          <a:ln>
                            <a:noFill/>
                          </a:ln>
                          <a:solidFill>
                            <a:prstClr val="black"/>
                          </a:solidFill>
                          <a:effectLst/>
                          <a:uLnTx/>
                          <a:uFillTx/>
                          <a:latin typeface="+mn-lt"/>
                          <a:ea typeface="+mn-ea"/>
                          <a:cs typeface="+mn-cs"/>
                        </a:rPr>
                        <a:t>
 ¡Triunfo para alvaritomacias en la Gran Vuelta a La Sala! 
Con esta victoria el catamarqueño logró el título tucumano de mountain bike de XC. 
¡Se empieza a palpitar el trasmontania ! 
trekbikes trekbicycleargentina bontragerargentina santini_arg guargentina OpticaCentralStore microonfactory foxracingargentina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-2.cdninstagram.com/v/t51.29350-15/254256752_416480786823314_4138541695024304036_n.jpg?_nc_cat=109&amp;ccb=1-5&amp;_nc_sid=8ae9d6&amp;_nc_ohc=Y4zygSJQx9EAX9jhwWH&amp;_nc_ht=scontent-atl3-2.cdninstagram.com&amp;edm=AL-3X8kEAAAA&amp;oh=c4c82faa1022250b0244118fb9ab4012&amp;oe=61ACA8B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873946950"/>
                  </a:ext>
                </a:extLst>
              </a:tr>
            </a:tbl>
          </a:graphicData>
        </a:graphic>
      </p:graphicFrame>
      <p:sp>
        <p:nvSpPr>
          <p:cNvPr id="4" name="Text Placeholder 3">
            <a:extLst>
              <a:ext uri="{FF2B5EF4-FFF2-40B4-BE49-F238E27FC236}">
                <a16:creationId xmlns:a16="http://schemas.microsoft.com/office/drawing/2014/main" id="{24AB26E1-D0EF-4B9C-A5A6-2A5E59C21585}"/>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157459851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DC0FE4-84D4-4DBF-B7FA-CD4C747BFFD0}"/>
              </a:ext>
            </a:extLst>
          </p:cNvPr>
          <p:cNvSpPr>
            <a:spLocks noGrp="1"/>
          </p:cNvSpPr>
          <p:nvPr>
            <p:ph type="title"/>
          </p:nvPr>
        </p:nvSpPr>
        <p:spPr/>
        <p:txBody>
          <a:bodyPr/>
          <a:lstStyle/>
          <a:p>
            <a:r>
              <a:rPr lang="en-US"/>
              <a:t>Instagram Posts Table | Scott - 24 of 25</a:t>
            </a:r>
          </a:p>
        </p:txBody>
      </p:sp>
      <p:graphicFrame>
        <p:nvGraphicFramePr>
          <p:cNvPr id="5" name="Table Placeholder 4">
            <a:extLst>
              <a:ext uri="{FF2B5EF4-FFF2-40B4-BE49-F238E27FC236}">
                <a16:creationId xmlns:a16="http://schemas.microsoft.com/office/drawing/2014/main" id="{CF7389FE-BF4E-411E-A8FF-B57E6853DCDB}"/>
              </a:ext>
            </a:extLst>
          </p:cNvPr>
          <p:cNvGraphicFramePr>
            <a:graphicFrameLocks noGrp="1"/>
          </p:cNvGraphicFramePr>
          <p:nvPr>
            <p:ph type="tbl" sz="quarter" idx="13"/>
            <p:extLst>
              <p:ext uri="{D42A27DB-BD31-4B8C-83A1-F6EECF244321}">
                <p14:modId xmlns:p14="http://schemas.microsoft.com/office/powerpoint/2010/main" val="9190501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076566760"/>
                    </a:ext>
                  </a:extLst>
                </a:gridCol>
                <a:gridCol w="1810512">
                  <a:extLst>
                    <a:ext uri="{9D8B030D-6E8A-4147-A177-3AD203B41FA5}">
                      <a16:colId xmlns:a16="http://schemas.microsoft.com/office/drawing/2014/main" val="429436576"/>
                    </a:ext>
                  </a:extLst>
                </a:gridCol>
                <a:gridCol w="822960">
                  <a:extLst>
                    <a:ext uri="{9D8B030D-6E8A-4147-A177-3AD203B41FA5}">
                      <a16:colId xmlns:a16="http://schemas.microsoft.com/office/drawing/2014/main" val="1817158068"/>
                    </a:ext>
                  </a:extLst>
                </a:gridCol>
                <a:gridCol w="822960">
                  <a:extLst>
                    <a:ext uri="{9D8B030D-6E8A-4147-A177-3AD203B41FA5}">
                      <a16:colId xmlns:a16="http://schemas.microsoft.com/office/drawing/2014/main" val="4038795366"/>
                    </a:ext>
                  </a:extLst>
                </a:gridCol>
                <a:gridCol w="822960">
                  <a:extLst>
                    <a:ext uri="{9D8B030D-6E8A-4147-A177-3AD203B41FA5}">
                      <a16:colId xmlns:a16="http://schemas.microsoft.com/office/drawing/2014/main" val="1162162191"/>
                    </a:ext>
                  </a:extLst>
                </a:gridCol>
                <a:gridCol w="822960">
                  <a:extLst>
                    <a:ext uri="{9D8B030D-6E8A-4147-A177-3AD203B41FA5}">
                      <a16:colId xmlns:a16="http://schemas.microsoft.com/office/drawing/2014/main" val="404770594"/>
                    </a:ext>
                  </a:extLst>
                </a:gridCol>
                <a:gridCol w="822960">
                  <a:extLst>
                    <a:ext uri="{9D8B030D-6E8A-4147-A177-3AD203B41FA5}">
                      <a16:colId xmlns:a16="http://schemas.microsoft.com/office/drawing/2014/main" val="41833460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277107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trekbicycleargentina - 2021-11-16 10:43:59</a:t>
                      </a:r>
                      <a:r>
                        <a:rPr kumimoji="0" lang="es-ES" sz="1000" b="0" i="0" u="none" strike="noStrike" kern="1200" cap="none" spc="0" normalizeH="0" baseline="0" noProof="0">
                          <a:ln>
                            <a:noFill/>
                          </a:ln>
                          <a:solidFill>
                            <a:prstClr val="black"/>
                          </a:solidFill>
                          <a:effectLst/>
                          <a:uLnTx/>
                          <a:uFillTx/>
                          <a:latin typeface="+mn-lt"/>
                          <a:ea typeface="+mn-ea"/>
                          <a:cs typeface="+mn-cs"/>
                        </a:rPr>
                        <a:t>
 ¡Ya se vive la previa del trasmontania !
Una vez más, dos de los corredores más importantes del país,  alvaritomacias y fernando_contreras1205 se unen para soñar en grande en una de las carreras más esperadas del año. 
trekbikes trekbicycleargentina bontragerargentina santini_arg guargentina OpticaCentralStore microonfactory foxracingargentina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-2.cdninstagram.com/v/t51.29350-15/257834148_188621253459271_2433927998028894224_n.jpg?_nc_cat=110&amp;ccb=1-5&amp;_nc_sid=8ae9d6&amp;_nc_ohc=yFfsJGZoA9kAX-SInNN&amp;_nc_ht=scontent-atl3-2.cdninstagram.com&amp;edm=AL-3X8kEAAAA&amp;oh=4474ae80817dc3e451a427ff809cb98a&amp;oe=61AB7AA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88001596"/>
                  </a:ext>
                </a:extLst>
              </a:tr>
            </a:tbl>
          </a:graphicData>
        </a:graphic>
      </p:graphicFrame>
      <p:sp>
        <p:nvSpPr>
          <p:cNvPr id="4" name="Text Placeholder 3">
            <a:extLst>
              <a:ext uri="{FF2B5EF4-FFF2-40B4-BE49-F238E27FC236}">
                <a16:creationId xmlns:a16="http://schemas.microsoft.com/office/drawing/2014/main" id="{7CDB51B8-0C6B-43D5-893C-530FDCED9EAC}"/>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419915657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EB73BF-7A70-45F7-A2D3-59011956DE21}"/>
              </a:ext>
            </a:extLst>
          </p:cNvPr>
          <p:cNvSpPr>
            <a:spLocks noGrp="1"/>
          </p:cNvSpPr>
          <p:nvPr>
            <p:ph type="title"/>
          </p:nvPr>
        </p:nvSpPr>
        <p:spPr/>
        <p:txBody>
          <a:bodyPr/>
          <a:lstStyle/>
          <a:p>
            <a:r>
              <a:rPr lang="en-US"/>
              <a:t>Instagram Posts Table | Scott - 25 of 25</a:t>
            </a:r>
          </a:p>
        </p:txBody>
      </p:sp>
      <p:graphicFrame>
        <p:nvGraphicFramePr>
          <p:cNvPr id="5" name="Table Placeholder 4">
            <a:extLst>
              <a:ext uri="{FF2B5EF4-FFF2-40B4-BE49-F238E27FC236}">
                <a16:creationId xmlns:a16="http://schemas.microsoft.com/office/drawing/2014/main" id="{302D4F9E-6E50-45F9-A2DF-64F13F44BFFA}"/>
              </a:ext>
            </a:extLst>
          </p:cNvPr>
          <p:cNvGraphicFramePr>
            <a:graphicFrameLocks noGrp="1"/>
          </p:cNvGraphicFramePr>
          <p:nvPr>
            <p:ph type="tbl" sz="quarter" idx="13"/>
            <p:extLst>
              <p:ext uri="{D42A27DB-BD31-4B8C-83A1-F6EECF244321}">
                <p14:modId xmlns:p14="http://schemas.microsoft.com/office/powerpoint/2010/main" val="35934018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95229283"/>
                    </a:ext>
                  </a:extLst>
                </a:gridCol>
                <a:gridCol w="1810512">
                  <a:extLst>
                    <a:ext uri="{9D8B030D-6E8A-4147-A177-3AD203B41FA5}">
                      <a16:colId xmlns:a16="http://schemas.microsoft.com/office/drawing/2014/main" val="2104829769"/>
                    </a:ext>
                  </a:extLst>
                </a:gridCol>
                <a:gridCol w="822960">
                  <a:extLst>
                    <a:ext uri="{9D8B030D-6E8A-4147-A177-3AD203B41FA5}">
                      <a16:colId xmlns:a16="http://schemas.microsoft.com/office/drawing/2014/main" val="1433691296"/>
                    </a:ext>
                  </a:extLst>
                </a:gridCol>
                <a:gridCol w="822960">
                  <a:extLst>
                    <a:ext uri="{9D8B030D-6E8A-4147-A177-3AD203B41FA5}">
                      <a16:colId xmlns:a16="http://schemas.microsoft.com/office/drawing/2014/main" val="2175037111"/>
                    </a:ext>
                  </a:extLst>
                </a:gridCol>
                <a:gridCol w="822960">
                  <a:extLst>
                    <a:ext uri="{9D8B030D-6E8A-4147-A177-3AD203B41FA5}">
                      <a16:colId xmlns:a16="http://schemas.microsoft.com/office/drawing/2014/main" val="925712892"/>
                    </a:ext>
                  </a:extLst>
                </a:gridCol>
                <a:gridCol w="822960">
                  <a:extLst>
                    <a:ext uri="{9D8B030D-6E8A-4147-A177-3AD203B41FA5}">
                      <a16:colId xmlns:a16="http://schemas.microsoft.com/office/drawing/2014/main" val="2181917444"/>
                    </a:ext>
                  </a:extLst>
                </a:gridCol>
                <a:gridCol w="822960">
                  <a:extLst>
                    <a:ext uri="{9D8B030D-6E8A-4147-A177-3AD203B41FA5}">
                      <a16:colId xmlns:a16="http://schemas.microsoft.com/office/drawing/2014/main" val="28005056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343077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specialized_arg - 2021-11-05 17:05:10</a:t>
                      </a:r>
                      <a:r>
                        <a:rPr kumimoji="0" lang="es-ES" sz="1000" b="0" i="0" u="none" strike="noStrike" kern="1200" cap="none" spc="0" normalizeH="0" baseline="0" noProof="0">
                          <a:ln>
                            <a:noFill/>
                          </a:ln>
                          <a:solidFill>
                            <a:prstClr val="black"/>
                          </a:solidFill>
                          <a:effectLst/>
                          <a:uLnTx/>
                          <a:uFillTx/>
                          <a:latin typeface="+mn-lt"/>
                          <a:ea typeface="+mn-ea"/>
                          <a:cs typeface="+mn-cs"/>
                        </a:rPr>
                        <a:t>
 El nuevo casco S-Works Prevail II Vent mantendrá tu cabeza tan fresca💨 que hará que sientas que no llevas casco.
Respecto del S-Works Prevail II, una de las mayores mejoras fue la eliminación de un total de siete puentes de unión centrales y laterales, creando canales de ventilación más amplios y eficaces. Lo que nos permitió incrementar el flujo del aire un 18% más.💨 
Nuestra versión ultraligera y sumamente cómoda del MIPS, el MIPS SL, no ha hecho más que mejorar, ya que hemos integrado la tecnología MIPS en el propio acolchado del casco, brindándote los mismos beneficios de protección pero a un nuevo nivel de comodidad y bajo peso. Otro componente de seguridad importante de este casco es que es ANGi ready.
Se suma confort y un calce perfecto gracias a su sistema de ajuste ultraliviano Mindset HairPort II, sus cintas 4X DryLite y su hebilla Tri-Fix.
Como si todo esto fuera poco, el S-Works Prevail II Vent recibió la máxima calificación de cinco estrellas ⭐️⭐️ ⭐️ ⭐️ ⭐️ del Five Star Virginia Tech.
#IamSpecialized #PrevailVent #SpecializedArgentina #PedaleaSeguro #UsaCasco #SpecializedPrevailVent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252558498_4710038969062321_374472656615699996_n.jpg?_nc_cat=108&amp;ccb=1-5&amp;_nc_sid=8ae9d6&amp;_nc_ohc=O5jdI_jVpUsAX8FAa4_&amp;_nc_ht=scontent-iad3-2.cdninstagram.com&amp;edm=AL-3X8kEAAAA&amp;oh=9517b5af6a180415ac3a110832234e43&amp;oe=61AB24E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0.8934 %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002417405"/>
                  </a:ext>
                </a:extLst>
              </a:tr>
            </a:tbl>
          </a:graphicData>
        </a:graphic>
      </p:graphicFrame>
      <p:sp>
        <p:nvSpPr>
          <p:cNvPr id="4" name="Text Placeholder 3">
            <a:extLst>
              <a:ext uri="{FF2B5EF4-FFF2-40B4-BE49-F238E27FC236}">
                <a16:creationId xmlns:a16="http://schemas.microsoft.com/office/drawing/2014/main" id="{3E15572F-AD1C-4E74-B7E1-ED7700C4863E}"/>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97731714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2994</Words>
  <Application>Microsoft Office PowerPoint</Application>
  <PresentationFormat>On-screen Show (4:3)</PresentationFormat>
  <Paragraphs>644</Paragraphs>
  <Slides>41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41</vt:i4>
      </vt:variant>
    </vt:vector>
  </HeadingPairs>
  <TitlesOfParts>
    <vt:vector size="44" baseType="lpstr">
      <vt:lpstr>Arial</vt:lpstr>
      <vt:lpstr>Calibri</vt:lpstr>
      <vt:lpstr>quintly_template</vt:lpstr>
      <vt:lpstr>Reporte Instagram</vt:lpstr>
      <vt:lpstr>Instagram Key Metrics Table | Scott</vt:lpstr>
      <vt:lpstr>Instagram Key Metrics Radar | Scott</vt:lpstr>
      <vt:lpstr>Instagram Followers Total | Scott</vt:lpstr>
      <vt:lpstr>Instagram Followers Change | Scott</vt:lpstr>
      <vt:lpstr>Instagram Followers Change Per Weekday | Scott</vt:lpstr>
      <vt:lpstr>Instagram Posts By Weekday | Scott</vt:lpstr>
      <vt:lpstr>Instagram Interaction Rate By Weekday | Scott</vt:lpstr>
      <vt:lpstr>Instagram Posts By Hour | Scott</vt:lpstr>
      <vt:lpstr>Instagram Interaction Rate By Hour | Scott</vt:lpstr>
      <vt:lpstr>Instagram Post Type Distribution Per Profile | Scott</vt:lpstr>
      <vt:lpstr>Instagram Interactions by Post Type | Scott</vt:lpstr>
      <vt:lpstr>Instagram Interaction Rate By Post Type | Scott</vt:lpstr>
      <vt:lpstr>Instagram Interactions Distribution | Scott</vt:lpstr>
      <vt:lpstr>Instagram Hashtag Detection | Scott - 1 of 2</vt:lpstr>
      <vt:lpstr>Instagram Hashtag Detection | Scott - 2 of 2</vt:lpstr>
      <vt:lpstr>Instagram Posts Table | Scott - 1 of 25</vt:lpstr>
      <vt:lpstr>Instagram Posts Table | Scott - 2 of 25</vt:lpstr>
      <vt:lpstr>Instagram Posts Table | Scott - 3 of 25</vt:lpstr>
      <vt:lpstr>Instagram Posts Table | Scott - 4 of 25</vt:lpstr>
      <vt:lpstr>Instagram Posts Table | Scott - 5 of 25</vt:lpstr>
      <vt:lpstr>Instagram Posts Table | Scott - 6 of 25</vt:lpstr>
      <vt:lpstr>Instagram Posts Table | Scott - 7 of 25</vt:lpstr>
      <vt:lpstr>Instagram Posts Table | Scott - 8 of 25</vt:lpstr>
      <vt:lpstr>Instagram Posts Table | Scott - 9 of 25</vt:lpstr>
      <vt:lpstr>Instagram Posts Table | Scott - 10 of 25</vt:lpstr>
      <vt:lpstr>Instagram Posts Table | Scott - 11 of 25</vt:lpstr>
      <vt:lpstr>Instagram Posts Table | Scott - 12 of 25</vt:lpstr>
      <vt:lpstr>Instagram Posts Table | Scott - 13 of 25</vt:lpstr>
      <vt:lpstr>Instagram Posts Table | Scott - 14 of 25</vt:lpstr>
      <vt:lpstr>Instagram Posts Table | Scott - 15 of 25</vt:lpstr>
      <vt:lpstr>Instagram Posts Table | Scott - 16 of 25</vt:lpstr>
      <vt:lpstr>Instagram Posts Table | Scott - 17 of 25</vt:lpstr>
      <vt:lpstr>Instagram Posts Table | Scott - 18 of 25</vt:lpstr>
      <vt:lpstr>Instagram Posts Table | Scott - 19 of 25</vt:lpstr>
      <vt:lpstr>Instagram Posts Table | Scott - 20 of 25</vt:lpstr>
      <vt:lpstr>Instagram Posts Table | Scott - 21 of 25</vt:lpstr>
      <vt:lpstr>Instagram Posts Table | Scott - 22 of 25</vt:lpstr>
      <vt:lpstr>Instagram Posts Table | Scott - 23 of 25</vt:lpstr>
      <vt:lpstr>Instagram Posts Table | Scott - 24 of 25</vt:lpstr>
      <vt:lpstr>Instagram Posts Table | Scott - 25 of 25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Frederik Peiniger</dc:creator>
  <cp:lastModifiedBy>Frederik Peiniger</cp:lastModifiedBy>
  <cp:revision>1</cp:revision>
  <dcterms:created xsi:type="dcterms:W3CDTF">2021-12-01T11:30:07Z</dcterms:created>
  <dcterms:modified xsi:type="dcterms:W3CDTF">2021-12-01T11:31:21Z</dcterms:modified>
</cp:coreProperties>
</file>