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1" r:id="rId16"/>
    <p:sldId id="272" r:id="rId17"/>
    <p:sldId id="274" r:id="rId18"/>
    <p:sldId id="275" r:id="rId19"/>
    <p:sldId id="276" r:id="rId20"/>
    <p:sldId id="277" r:id="rId21"/>
    <p:sldId id="278" r:id="rId22"/>
    <p:sldId id="279" r:id="rId23"/>
    <p:sldId id="280" r:id="rId24"/>
    <p:sldId id="281" r:id="rId25"/>
    <p:sldId id="282" r:id="rId26"/>
    <p:sldId id="283" r:id="rId27"/>
    <p:sldId id="284" r:id="rId28"/>
    <p:sldId id="285" r:id="rId29"/>
    <p:sldId id="286" r:id="rId30"/>
    <p:sldId id="287" r:id="rId31"/>
    <p:sldId id="288" r:id="rId32"/>
    <p:sldId id="289" r:id="rId33"/>
    <p:sldId id="290" r:id="rId34"/>
    <p:sldId id="291" r:id="rId35"/>
    <p:sldId id="292" r:id="rId36"/>
    <p:sldId id="293" r:id="rId37"/>
    <p:sldId id="294" r:id="rId38"/>
    <p:sldId id="295" r:id="rId39"/>
    <p:sldId id="296" r:id="rId40"/>
    <p:sldId id="297" r:id="rId41"/>
    <p:sldId id="298" r:id="rId42"/>
    <p:sldId id="299" r:id="rId43"/>
  </p:sldIdLst>
  <p:sldSz cx="9144000" cy="6858000" type="screen4x3"/>
  <p:notesSz cx="6858000" cy="9144000"/>
  <p:embeddedFontLst>
    <p:embeddedFont>
      <p:font typeface="Calibri" panose="020F0502020204030204" pitchFamily="34" charset="0"/>
      <p:regular r:id="rId44"/>
      <p:bold r:id="rId45"/>
      <p:italic r:id="rId46"/>
      <p:boldItalic r:id="rId4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font" Target="fonts/font4.fntdata"/><Relationship Id="rId50"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3.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font" Target="fonts/font2.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1.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corvenmotos</c:v>
                </c:pt>
              </c:strCache>
            </c:strRef>
          </c:tx>
          <c:spPr>
            <a:ln w="28575" cap="rnd">
              <a:solidFill>
                <a:schemeClr val="accent1"/>
              </a:solidFill>
              <a:round/>
            </a:ln>
            <a:effectLst/>
          </c:spPr>
          <c:marker>
            <c:symbol val="none"/>
          </c:marker>
          <c:cat>
            <c:numRef>
              <c:f>Sheet1!$A$2:$A$31</c:f>
              <c:numCache>
                <c:formatCode>m/d/yyyy</c:formatCode>
                <c:ptCount val="30"/>
                <c:pt idx="0">
                  <c:v>44501</c:v>
                </c:pt>
                <c:pt idx="1">
                  <c:v>44502</c:v>
                </c:pt>
                <c:pt idx="2">
                  <c:v>44503</c:v>
                </c:pt>
                <c:pt idx="3">
                  <c:v>44504</c:v>
                </c:pt>
                <c:pt idx="4">
                  <c:v>44505</c:v>
                </c:pt>
                <c:pt idx="5">
                  <c:v>44506</c:v>
                </c:pt>
                <c:pt idx="6">
                  <c:v>44507</c:v>
                </c:pt>
                <c:pt idx="7">
                  <c:v>44508</c:v>
                </c:pt>
                <c:pt idx="8">
                  <c:v>44509</c:v>
                </c:pt>
                <c:pt idx="9">
                  <c:v>44510</c:v>
                </c:pt>
                <c:pt idx="10">
                  <c:v>44511</c:v>
                </c:pt>
                <c:pt idx="11">
                  <c:v>44512</c:v>
                </c:pt>
                <c:pt idx="12">
                  <c:v>44513</c:v>
                </c:pt>
                <c:pt idx="13">
                  <c:v>44514</c:v>
                </c:pt>
                <c:pt idx="14">
                  <c:v>44515</c:v>
                </c:pt>
                <c:pt idx="15">
                  <c:v>44516</c:v>
                </c:pt>
                <c:pt idx="16">
                  <c:v>44517</c:v>
                </c:pt>
                <c:pt idx="17">
                  <c:v>44518</c:v>
                </c:pt>
                <c:pt idx="18">
                  <c:v>44519</c:v>
                </c:pt>
                <c:pt idx="19">
                  <c:v>44520</c:v>
                </c:pt>
                <c:pt idx="20">
                  <c:v>44521</c:v>
                </c:pt>
                <c:pt idx="21">
                  <c:v>44522</c:v>
                </c:pt>
                <c:pt idx="22">
                  <c:v>44523</c:v>
                </c:pt>
                <c:pt idx="23">
                  <c:v>44524</c:v>
                </c:pt>
                <c:pt idx="24">
                  <c:v>44525</c:v>
                </c:pt>
                <c:pt idx="25">
                  <c:v>44526</c:v>
                </c:pt>
                <c:pt idx="26">
                  <c:v>44527</c:v>
                </c:pt>
                <c:pt idx="27">
                  <c:v>44528</c:v>
                </c:pt>
                <c:pt idx="28">
                  <c:v>44529</c:v>
                </c:pt>
                <c:pt idx="29">
                  <c:v>44530</c:v>
                </c:pt>
              </c:numCache>
            </c:numRef>
          </c:cat>
          <c:val>
            <c:numRef>
              <c:f>Sheet1!$B$2:$B$31</c:f>
              <c:numCache>
                <c:formatCode>General</c:formatCode>
                <c:ptCount val="30"/>
                <c:pt idx="0">
                  <c:v>27218</c:v>
                </c:pt>
                <c:pt idx="1">
                  <c:v>27214</c:v>
                </c:pt>
                <c:pt idx="2">
                  <c:v>27224</c:v>
                </c:pt>
                <c:pt idx="3">
                  <c:v>27234</c:v>
                </c:pt>
                <c:pt idx="4">
                  <c:v>27230</c:v>
                </c:pt>
                <c:pt idx="5">
                  <c:v>27237</c:v>
                </c:pt>
                <c:pt idx="6">
                  <c:v>27241</c:v>
                </c:pt>
                <c:pt idx="7">
                  <c:v>27250</c:v>
                </c:pt>
                <c:pt idx="8">
                  <c:v>27255</c:v>
                </c:pt>
                <c:pt idx="9">
                  <c:v>27261</c:v>
                </c:pt>
                <c:pt idx="10">
                  <c:v>27261</c:v>
                </c:pt>
                <c:pt idx="11">
                  <c:v>27270</c:v>
                </c:pt>
                <c:pt idx="12">
                  <c:v>27280</c:v>
                </c:pt>
                <c:pt idx="13">
                  <c:v>27284</c:v>
                </c:pt>
                <c:pt idx="14">
                  <c:v>27298</c:v>
                </c:pt>
                <c:pt idx="15">
                  <c:v>27302</c:v>
                </c:pt>
                <c:pt idx="16">
                  <c:v>27373</c:v>
                </c:pt>
                <c:pt idx="17">
                  <c:v>27384</c:v>
                </c:pt>
                <c:pt idx="18">
                  <c:v>27398</c:v>
                </c:pt>
                <c:pt idx="19">
                  <c:v>27400</c:v>
                </c:pt>
                <c:pt idx="20">
                  <c:v>27406</c:v>
                </c:pt>
                <c:pt idx="21">
                  <c:v>27405</c:v>
                </c:pt>
                <c:pt idx="22">
                  <c:v>27399</c:v>
                </c:pt>
                <c:pt idx="23">
                  <c:v>27393</c:v>
                </c:pt>
                <c:pt idx="24">
                  <c:v>27394</c:v>
                </c:pt>
                <c:pt idx="25">
                  <c:v>27389</c:v>
                </c:pt>
                <c:pt idx="26">
                  <c:v>27385</c:v>
                </c:pt>
                <c:pt idx="27">
                  <c:v>27386</c:v>
                </c:pt>
                <c:pt idx="28">
                  <c:v>27388</c:v>
                </c:pt>
                <c:pt idx="29">
                  <c:v>27392</c:v>
                </c:pt>
              </c:numCache>
            </c:numRef>
          </c:val>
          <c:smooth val="0"/>
          <c:extLst>
            <c:ext xmlns:c16="http://schemas.microsoft.com/office/drawing/2014/chart" uri="{C3380CC4-5D6E-409C-BE32-E72D297353CC}">
              <c16:uniqueId val="{00000000-9E2C-4ADC-90E4-826A008CC150}"/>
            </c:ext>
          </c:extLst>
        </c:ser>
        <c:ser>
          <c:idx val="1"/>
          <c:order val="1"/>
          <c:tx>
            <c:strRef>
              <c:f>Sheet1!$C$1</c:f>
              <c:strCache>
                <c:ptCount val="1"/>
                <c:pt idx="0">
                  <c:v>gileramotorsarg</c:v>
                </c:pt>
              </c:strCache>
            </c:strRef>
          </c:tx>
          <c:spPr>
            <a:ln w="28575" cap="rnd">
              <a:solidFill>
                <a:schemeClr val="accent2"/>
              </a:solidFill>
              <a:round/>
            </a:ln>
            <a:effectLst/>
          </c:spPr>
          <c:marker>
            <c:symbol val="none"/>
          </c:marker>
          <c:cat>
            <c:numRef>
              <c:f>Sheet1!$A$2:$A$31</c:f>
              <c:numCache>
                <c:formatCode>m/d/yyyy</c:formatCode>
                <c:ptCount val="30"/>
                <c:pt idx="0">
                  <c:v>44501</c:v>
                </c:pt>
                <c:pt idx="1">
                  <c:v>44502</c:v>
                </c:pt>
                <c:pt idx="2">
                  <c:v>44503</c:v>
                </c:pt>
                <c:pt idx="3">
                  <c:v>44504</c:v>
                </c:pt>
                <c:pt idx="4">
                  <c:v>44505</c:v>
                </c:pt>
                <c:pt idx="5">
                  <c:v>44506</c:v>
                </c:pt>
                <c:pt idx="6">
                  <c:v>44507</c:v>
                </c:pt>
                <c:pt idx="7">
                  <c:v>44508</c:v>
                </c:pt>
                <c:pt idx="8">
                  <c:v>44509</c:v>
                </c:pt>
                <c:pt idx="9">
                  <c:v>44510</c:v>
                </c:pt>
                <c:pt idx="10">
                  <c:v>44511</c:v>
                </c:pt>
                <c:pt idx="11">
                  <c:v>44512</c:v>
                </c:pt>
                <c:pt idx="12">
                  <c:v>44513</c:v>
                </c:pt>
                <c:pt idx="13">
                  <c:v>44514</c:v>
                </c:pt>
                <c:pt idx="14">
                  <c:v>44515</c:v>
                </c:pt>
                <c:pt idx="15">
                  <c:v>44516</c:v>
                </c:pt>
                <c:pt idx="16">
                  <c:v>44517</c:v>
                </c:pt>
                <c:pt idx="17">
                  <c:v>44518</c:v>
                </c:pt>
                <c:pt idx="18">
                  <c:v>44519</c:v>
                </c:pt>
                <c:pt idx="19">
                  <c:v>44520</c:v>
                </c:pt>
                <c:pt idx="20">
                  <c:v>44521</c:v>
                </c:pt>
                <c:pt idx="21">
                  <c:v>44522</c:v>
                </c:pt>
                <c:pt idx="22">
                  <c:v>44523</c:v>
                </c:pt>
                <c:pt idx="23">
                  <c:v>44524</c:v>
                </c:pt>
                <c:pt idx="24">
                  <c:v>44525</c:v>
                </c:pt>
                <c:pt idx="25">
                  <c:v>44526</c:v>
                </c:pt>
                <c:pt idx="26">
                  <c:v>44527</c:v>
                </c:pt>
                <c:pt idx="27">
                  <c:v>44528</c:v>
                </c:pt>
                <c:pt idx="28">
                  <c:v>44529</c:v>
                </c:pt>
                <c:pt idx="29">
                  <c:v>44530</c:v>
                </c:pt>
              </c:numCache>
            </c:numRef>
          </c:cat>
          <c:val>
            <c:numRef>
              <c:f>Sheet1!$C$2:$C$31</c:f>
              <c:numCache>
                <c:formatCode>General</c:formatCode>
                <c:ptCount val="30"/>
                <c:pt idx="0">
                  <c:v>14838</c:v>
                </c:pt>
                <c:pt idx="1">
                  <c:v>14850</c:v>
                </c:pt>
                <c:pt idx="2">
                  <c:v>14863</c:v>
                </c:pt>
                <c:pt idx="3">
                  <c:v>14870</c:v>
                </c:pt>
                <c:pt idx="4">
                  <c:v>14883</c:v>
                </c:pt>
                <c:pt idx="5">
                  <c:v>14906</c:v>
                </c:pt>
                <c:pt idx="6">
                  <c:v>14934</c:v>
                </c:pt>
                <c:pt idx="7">
                  <c:v>14948</c:v>
                </c:pt>
                <c:pt idx="8">
                  <c:v>14969</c:v>
                </c:pt>
                <c:pt idx="9">
                  <c:v>15001</c:v>
                </c:pt>
                <c:pt idx="10">
                  <c:v>15034</c:v>
                </c:pt>
                <c:pt idx="11">
                  <c:v>15057</c:v>
                </c:pt>
                <c:pt idx="12">
                  <c:v>15069</c:v>
                </c:pt>
                <c:pt idx="13">
                  <c:v>15091</c:v>
                </c:pt>
                <c:pt idx="14">
                  <c:v>15114</c:v>
                </c:pt>
                <c:pt idx="15">
                  <c:v>15126</c:v>
                </c:pt>
                <c:pt idx="16">
                  <c:v>15134</c:v>
                </c:pt>
                <c:pt idx="17">
                  <c:v>15145</c:v>
                </c:pt>
                <c:pt idx="18">
                  <c:v>15155</c:v>
                </c:pt>
                <c:pt idx="19">
                  <c:v>15162</c:v>
                </c:pt>
                <c:pt idx="20">
                  <c:v>15171</c:v>
                </c:pt>
                <c:pt idx="21">
                  <c:v>15179</c:v>
                </c:pt>
                <c:pt idx="22">
                  <c:v>15195</c:v>
                </c:pt>
                <c:pt idx="23">
                  <c:v>15210</c:v>
                </c:pt>
                <c:pt idx="24">
                  <c:v>15210</c:v>
                </c:pt>
                <c:pt idx="25">
                  <c:v>15210</c:v>
                </c:pt>
                <c:pt idx="26">
                  <c:v>15228</c:v>
                </c:pt>
                <c:pt idx="27">
                  <c:v>15239</c:v>
                </c:pt>
                <c:pt idx="28">
                  <c:v>15249</c:v>
                </c:pt>
                <c:pt idx="29">
                  <c:v>15266</c:v>
                </c:pt>
              </c:numCache>
            </c:numRef>
          </c:val>
          <c:smooth val="0"/>
          <c:extLst>
            <c:ext xmlns:c16="http://schemas.microsoft.com/office/drawing/2014/chart" uri="{C3380CC4-5D6E-409C-BE32-E72D297353CC}">
              <c16:uniqueId val="{00000001-9E2C-4ADC-90E4-826A008CC150}"/>
            </c:ext>
          </c:extLst>
        </c:ser>
        <c:ser>
          <c:idx val="2"/>
          <c:order val="2"/>
          <c:tx>
            <c:strRef>
              <c:f>Sheet1!$D$1</c:f>
              <c:strCache>
                <c:ptCount val="1"/>
                <c:pt idx="0">
                  <c:v>motomeloficial</c:v>
                </c:pt>
              </c:strCache>
            </c:strRef>
          </c:tx>
          <c:spPr>
            <a:ln w="28575" cap="rnd">
              <a:solidFill>
                <a:schemeClr val="accent3"/>
              </a:solidFill>
              <a:round/>
            </a:ln>
            <a:effectLst/>
          </c:spPr>
          <c:marker>
            <c:symbol val="none"/>
          </c:marker>
          <c:cat>
            <c:numRef>
              <c:f>Sheet1!$A$2:$A$31</c:f>
              <c:numCache>
                <c:formatCode>m/d/yyyy</c:formatCode>
                <c:ptCount val="30"/>
                <c:pt idx="0">
                  <c:v>44501</c:v>
                </c:pt>
                <c:pt idx="1">
                  <c:v>44502</c:v>
                </c:pt>
                <c:pt idx="2">
                  <c:v>44503</c:v>
                </c:pt>
                <c:pt idx="3">
                  <c:v>44504</c:v>
                </c:pt>
                <c:pt idx="4">
                  <c:v>44505</c:v>
                </c:pt>
                <c:pt idx="5">
                  <c:v>44506</c:v>
                </c:pt>
                <c:pt idx="6">
                  <c:v>44507</c:v>
                </c:pt>
                <c:pt idx="7">
                  <c:v>44508</c:v>
                </c:pt>
                <c:pt idx="8">
                  <c:v>44509</c:v>
                </c:pt>
                <c:pt idx="9">
                  <c:v>44510</c:v>
                </c:pt>
                <c:pt idx="10">
                  <c:v>44511</c:v>
                </c:pt>
                <c:pt idx="11">
                  <c:v>44512</c:v>
                </c:pt>
                <c:pt idx="12">
                  <c:v>44513</c:v>
                </c:pt>
                <c:pt idx="13">
                  <c:v>44514</c:v>
                </c:pt>
                <c:pt idx="14">
                  <c:v>44515</c:v>
                </c:pt>
                <c:pt idx="15">
                  <c:v>44516</c:v>
                </c:pt>
                <c:pt idx="16">
                  <c:v>44517</c:v>
                </c:pt>
                <c:pt idx="17">
                  <c:v>44518</c:v>
                </c:pt>
                <c:pt idx="18">
                  <c:v>44519</c:v>
                </c:pt>
                <c:pt idx="19">
                  <c:v>44520</c:v>
                </c:pt>
                <c:pt idx="20">
                  <c:v>44521</c:v>
                </c:pt>
                <c:pt idx="21">
                  <c:v>44522</c:v>
                </c:pt>
                <c:pt idx="22">
                  <c:v>44523</c:v>
                </c:pt>
                <c:pt idx="23">
                  <c:v>44524</c:v>
                </c:pt>
                <c:pt idx="24">
                  <c:v>44525</c:v>
                </c:pt>
                <c:pt idx="25">
                  <c:v>44526</c:v>
                </c:pt>
                <c:pt idx="26">
                  <c:v>44527</c:v>
                </c:pt>
                <c:pt idx="27">
                  <c:v>44528</c:v>
                </c:pt>
                <c:pt idx="28">
                  <c:v>44529</c:v>
                </c:pt>
                <c:pt idx="29">
                  <c:v>44530</c:v>
                </c:pt>
              </c:numCache>
            </c:numRef>
          </c:cat>
          <c:val>
            <c:numRef>
              <c:f>Sheet1!$D$2:$D$31</c:f>
              <c:numCache>
                <c:formatCode>General</c:formatCode>
                <c:ptCount val="30"/>
                <c:pt idx="0">
                  <c:v>36688</c:v>
                </c:pt>
                <c:pt idx="1">
                  <c:v>36692</c:v>
                </c:pt>
                <c:pt idx="2">
                  <c:v>36720</c:v>
                </c:pt>
                <c:pt idx="3">
                  <c:v>36738</c:v>
                </c:pt>
                <c:pt idx="4">
                  <c:v>36742</c:v>
                </c:pt>
                <c:pt idx="5">
                  <c:v>36783</c:v>
                </c:pt>
                <c:pt idx="6">
                  <c:v>36810</c:v>
                </c:pt>
                <c:pt idx="7">
                  <c:v>36828</c:v>
                </c:pt>
                <c:pt idx="8">
                  <c:v>36868</c:v>
                </c:pt>
                <c:pt idx="9">
                  <c:v>36905</c:v>
                </c:pt>
                <c:pt idx="10">
                  <c:v>36999</c:v>
                </c:pt>
                <c:pt idx="11">
                  <c:v>37036</c:v>
                </c:pt>
                <c:pt idx="12">
                  <c:v>37062</c:v>
                </c:pt>
                <c:pt idx="13">
                  <c:v>37071</c:v>
                </c:pt>
                <c:pt idx="14">
                  <c:v>37098</c:v>
                </c:pt>
                <c:pt idx="15">
                  <c:v>37102</c:v>
                </c:pt>
                <c:pt idx="16">
                  <c:v>37127</c:v>
                </c:pt>
                <c:pt idx="17">
                  <c:v>37131</c:v>
                </c:pt>
                <c:pt idx="18">
                  <c:v>37138</c:v>
                </c:pt>
                <c:pt idx="19">
                  <c:v>37151</c:v>
                </c:pt>
                <c:pt idx="20">
                  <c:v>37166</c:v>
                </c:pt>
                <c:pt idx="21">
                  <c:v>37189</c:v>
                </c:pt>
                <c:pt idx="22">
                  <c:v>37194</c:v>
                </c:pt>
                <c:pt idx="23">
                  <c:v>37199</c:v>
                </c:pt>
                <c:pt idx="24">
                  <c:v>37220</c:v>
                </c:pt>
                <c:pt idx="25">
                  <c:v>37228</c:v>
                </c:pt>
                <c:pt idx="26">
                  <c:v>37254</c:v>
                </c:pt>
                <c:pt idx="27">
                  <c:v>37281</c:v>
                </c:pt>
                <c:pt idx="28">
                  <c:v>37306</c:v>
                </c:pt>
                <c:pt idx="29">
                  <c:v>37331</c:v>
                </c:pt>
              </c:numCache>
            </c:numRef>
          </c:val>
          <c:smooth val="0"/>
          <c:extLst>
            <c:ext xmlns:c16="http://schemas.microsoft.com/office/drawing/2014/chart" uri="{C3380CC4-5D6E-409C-BE32-E72D297353CC}">
              <c16:uniqueId val="{00000002-9E2C-4ADC-90E4-826A008CC150}"/>
            </c:ext>
          </c:extLst>
        </c:ser>
        <c:ser>
          <c:idx val="3"/>
          <c:order val="3"/>
          <c:tx>
            <c:strRef>
              <c:f>Sheet1!$E$1</c:f>
              <c:strCache>
                <c:ptCount val="1"/>
                <c:pt idx="0">
                  <c:v>zanellahnos</c:v>
                </c:pt>
              </c:strCache>
            </c:strRef>
          </c:tx>
          <c:spPr>
            <a:ln w="28575" cap="rnd">
              <a:solidFill>
                <a:schemeClr val="accent4"/>
              </a:solidFill>
              <a:round/>
            </a:ln>
            <a:effectLst/>
          </c:spPr>
          <c:marker>
            <c:symbol val="none"/>
          </c:marker>
          <c:cat>
            <c:numRef>
              <c:f>Sheet1!$A$2:$A$31</c:f>
              <c:numCache>
                <c:formatCode>m/d/yyyy</c:formatCode>
                <c:ptCount val="30"/>
                <c:pt idx="0">
                  <c:v>44501</c:v>
                </c:pt>
                <c:pt idx="1">
                  <c:v>44502</c:v>
                </c:pt>
                <c:pt idx="2">
                  <c:v>44503</c:v>
                </c:pt>
                <c:pt idx="3">
                  <c:v>44504</c:v>
                </c:pt>
                <c:pt idx="4">
                  <c:v>44505</c:v>
                </c:pt>
                <c:pt idx="5">
                  <c:v>44506</c:v>
                </c:pt>
                <c:pt idx="6">
                  <c:v>44507</c:v>
                </c:pt>
                <c:pt idx="7">
                  <c:v>44508</c:v>
                </c:pt>
                <c:pt idx="8">
                  <c:v>44509</c:v>
                </c:pt>
                <c:pt idx="9">
                  <c:v>44510</c:v>
                </c:pt>
                <c:pt idx="10">
                  <c:v>44511</c:v>
                </c:pt>
                <c:pt idx="11">
                  <c:v>44512</c:v>
                </c:pt>
                <c:pt idx="12">
                  <c:v>44513</c:v>
                </c:pt>
                <c:pt idx="13">
                  <c:v>44514</c:v>
                </c:pt>
                <c:pt idx="14">
                  <c:v>44515</c:v>
                </c:pt>
                <c:pt idx="15">
                  <c:v>44516</c:v>
                </c:pt>
                <c:pt idx="16">
                  <c:v>44517</c:v>
                </c:pt>
                <c:pt idx="17">
                  <c:v>44518</c:v>
                </c:pt>
                <c:pt idx="18">
                  <c:v>44519</c:v>
                </c:pt>
                <c:pt idx="19">
                  <c:v>44520</c:v>
                </c:pt>
                <c:pt idx="20">
                  <c:v>44521</c:v>
                </c:pt>
                <c:pt idx="21">
                  <c:v>44522</c:v>
                </c:pt>
                <c:pt idx="22">
                  <c:v>44523</c:v>
                </c:pt>
                <c:pt idx="23">
                  <c:v>44524</c:v>
                </c:pt>
                <c:pt idx="24">
                  <c:v>44525</c:v>
                </c:pt>
                <c:pt idx="25">
                  <c:v>44526</c:v>
                </c:pt>
                <c:pt idx="26">
                  <c:v>44527</c:v>
                </c:pt>
                <c:pt idx="27">
                  <c:v>44528</c:v>
                </c:pt>
                <c:pt idx="28">
                  <c:v>44529</c:v>
                </c:pt>
                <c:pt idx="29">
                  <c:v>44530</c:v>
                </c:pt>
              </c:numCache>
            </c:numRef>
          </c:cat>
          <c:val>
            <c:numRef>
              <c:f>Sheet1!$E$2:$E$31</c:f>
              <c:numCache>
                <c:formatCode>General</c:formatCode>
                <c:ptCount val="30"/>
                <c:pt idx="0">
                  <c:v>20579</c:v>
                </c:pt>
                <c:pt idx="1">
                  <c:v>20582</c:v>
                </c:pt>
                <c:pt idx="2">
                  <c:v>20590</c:v>
                </c:pt>
                <c:pt idx="3">
                  <c:v>20594</c:v>
                </c:pt>
                <c:pt idx="4">
                  <c:v>20602</c:v>
                </c:pt>
                <c:pt idx="5">
                  <c:v>20615</c:v>
                </c:pt>
                <c:pt idx="6">
                  <c:v>20629</c:v>
                </c:pt>
                <c:pt idx="7">
                  <c:v>20645</c:v>
                </c:pt>
                <c:pt idx="8">
                  <c:v>20655</c:v>
                </c:pt>
                <c:pt idx="9">
                  <c:v>20669</c:v>
                </c:pt>
                <c:pt idx="10">
                  <c:v>20677</c:v>
                </c:pt>
                <c:pt idx="11">
                  <c:v>20687</c:v>
                </c:pt>
                <c:pt idx="12">
                  <c:v>20699</c:v>
                </c:pt>
                <c:pt idx="13">
                  <c:v>20713</c:v>
                </c:pt>
                <c:pt idx="14">
                  <c:v>20726</c:v>
                </c:pt>
                <c:pt idx="15">
                  <c:v>20734</c:v>
                </c:pt>
                <c:pt idx="16">
                  <c:v>20737</c:v>
                </c:pt>
                <c:pt idx="17">
                  <c:v>20750</c:v>
                </c:pt>
                <c:pt idx="18">
                  <c:v>20748</c:v>
                </c:pt>
                <c:pt idx="19">
                  <c:v>20756</c:v>
                </c:pt>
                <c:pt idx="20">
                  <c:v>20762</c:v>
                </c:pt>
                <c:pt idx="21">
                  <c:v>20777</c:v>
                </c:pt>
                <c:pt idx="22">
                  <c:v>20780</c:v>
                </c:pt>
                <c:pt idx="23">
                  <c:v>20785</c:v>
                </c:pt>
                <c:pt idx="24">
                  <c:v>20792</c:v>
                </c:pt>
                <c:pt idx="25">
                  <c:v>20801</c:v>
                </c:pt>
                <c:pt idx="26">
                  <c:v>20807</c:v>
                </c:pt>
                <c:pt idx="27">
                  <c:v>20816</c:v>
                </c:pt>
                <c:pt idx="28">
                  <c:v>20836</c:v>
                </c:pt>
                <c:pt idx="29">
                  <c:v>20844</c:v>
                </c:pt>
              </c:numCache>
            </c:numRef>
          </c:val>
          <c:smooth val="0"/>
          <c:extLst>
            <c:ext xmlns:c16="http://schemas.microsoft.com/office/drawing/2014/chart" uri="{C3380CC4-5D6E-409C-BE32-E72D297353CC}">
              <c16:uniqueId val="{00000003-9E2C-4ADC-90E4-826A008CC150}"/>
            </c:ext>
          </c:extLst>
        </c:ser>
        <c:dLbls>
          <c:showLegendKey val="0"/>
          <c:showVal val="0"/>
          <c:showCatName val="0"/>
          <c:showSerName val="0"/>
          <c:showPercent val="0"/>
          <c:showBubbleSize val="0"/>
        </c:dLbls>
        <c:smooth val="0"/>
        <c:axId val="394123120"/>
        <c:axId val="394116888"/>
      </c:lineChart>
      <c:dateAx>
        <c:axId val="3941231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4116888"/>
        <c:crosses val="autoZero"/>
        <c:auto val="1"/>
        <c:lblOffset val="100"/>
        <c:baseTimeUnit val="days"/>
      </c:dateAx>
      <c:valAx>
        <c:axId val="3941168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41231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corvenmotos</c:v>
                </c:pt>
              </c:strCache>
            </c:strRef>
          </c:tx>
          <c:spPr>
            <a:ln w="28575" cap="rnd">
              <a:solidFill>
                <a:schemeClr val="accent1"/>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Sheet1!$B$2:$B$9</c:f>
              <c:numCache>
                <c:formatCode>General</c:formatCode>
                <c:ptCount val="8"/>
                <c:pt idx="0">
                  <c:v>73.376000000000005</c:v>
                </c:pt>
                <c:pt idx="1">
                  <c:v>100</c:v>
                </c:pt>
                <c:pt idx="2">
                  <c:v>0</c:v>
                </c:pt>
                <c:pt idx="3">
                  <c:v>0</c:v>
                </c:pt>
                <c:pt idx="4">
                  <c:v>42.1053</c:v>
                </c:pt>
                <c:pt idx="5">
                  <c:v>16.8644</c:v>
                </c:pt>
                <c:pt idx="6">
                  <c:v>28.3232</c:v>
                </c:pt>
                <c:pt idx="7">
                  <c:v>21.4666</c:v>
                </c:pt>
              </c:numCache>
            </c:numRef>
          </c:val>
          <c:extLst>
            <c:ext xmlns:c16="http://schemas.microsoft.com/office/drawing/2014/chart" uri="{C3380CC4-5D6E-409C-BE32-E72D297353CC}">
              <c16:uniqueId val="{00000000-F8EB-4D86-915E-5A445CAC905B}"/>
            </c:ext>
          </c:extLst>
        </c:ser>
        <c:ser>
          <c:idx val="1"/>
          <c:order val="1"/>
          <c:tx>
            <c:strRef>
              <c:f>Sheet1!$C$1</c:f>
              <c:strCache>
                <c:ptCount val="1"/>
                <c:pt idx="0">
                  <c:v>gileramotorsarg</c:v>
                </c:pt>
              </c:strCache>
            </c:strRef>
          </c:tx>
          <c:spPr>
            <a:ln w="28575" cap="rnd">
              <a:solidFill>
                <a:schemeClr val="accent2"/>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Sheet1!$C$2:$C$9</c:f>
              <c:numCache>
                <c:formatCode>General</c:formatCode>
                <c:ptCount val="8"/>
                <c:pt idx="0">
                  <c:v>40.893599999999999</c:v>
                </c:pt>
                <c:pt idx="1">
                  <c:v>37.5</c:v>
                </c:pt>
                <c:pt idx="2">
                  <c:v>0</c:v>
                </c:pt>
                <c:pt idx="3">
                  <c:v>0</c:v>
                </c:pt>
                <c:pt idx="4">
                  <c:v>15.7895</c:v>
                </c:pt>
                <c:pt idx="5">
                  <c:v>12.082000000000001</c:v>
                </c:pt>
                <c:pt idx="6">
                  <c:v>98.197000000000003</c:v>
                </c:pt>
                <c:pt idx="7">
                  <c:v>100</c:v>
                </c:pt>
              </c:numCache>
            </c:numRef>
          </c:val>
          <c:extLst>
            <c:ext xmlns:c16="http://schemas.microsoft.com/office/drawing/2014/chart" uri="{C3380CC4-5D6E-409C-BE32-E72D297353CC}">
              <c16:uniqueId val="{00000001-F8EB-4D86-915E-5A445CAC905B}"/>
            </c:ext>
          </c:extLst>
        </c:ser>
        <c:ser>
          <c:idx val="2"/>
          <c:order val="2"/>
          <c:tx>
            <c:strRef>
              <c:f>Sheet1!$D$1</c:f>
              <c:strCache>
                <c:ptCount val="1"/>
                <c:pt idx="0">
                  <c:v>motomeloficial</c:v>
                </c:pt>
              </c:strCache>
            </c:strRef>
          </c:tx>
          <c:spPr>
            <a:ln w="28575" cap="rnd">
              <a:solidFill>
                <a:schemeClr val="accent3"/>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Sheet1!$D$2:$D$9</c:f>
              <c:numCache>
                <c:formatCode>General</c:formatCode>
                <c:ptCount val="8"/>
                <c:pt idx="0">
                  <c:v>100</c:v>
                </c:pt>
                <c:pt idx="1">
                  <c:v>100</c:v>
                </c:pt>
                <c:pt idx="2">
                  <c:v>100</c:v>
                </c:pt>
                <c:pt idx="3">
                  <c:v>100</c:v>
                </c:pt>
                <c:pt idx="4">
                  <c:v>100</c:v>
                </c:pt>
                <c:pt idx="5">
                  <c:v>100</c:v>
                </c:pt>
                <c:pt idx="6">
                  <c:v>53.294499999999999</c:v>
                </c:pt>
                <c:pt idx="7">
                  <c:v>59.943300000000001</c:v>
                </c:pt>
              </c:numCache>
            </c:numRef>
          </c:val>
          <c:extLst>
            <c:ext xmlns:c16="http://schemas.microsoft.com/office/drawing/2014/chart" uri="{C3380CC4-5D6E-409C-BE32-E72D297353CC}">
              <c16:uniqueId val="{00000002-F8EB-4D86-915E-5A445CAC905B}"/>
            </c:ext>
          </c:extLst>
        </c:ser>
        <c:ser>
          <c:idx val="3"/>
          <c:order val="3"/>
          <c:tx>
            <c:strRef>
              <c:f>Sheet1!$E$1</c:f>
              <c:strCache>
                <c:ptCount val="1"/>
                <c:pt idx="0">
                  <c:v>zanellahnos</c:v>
                </c:pt>
              </c:strCache>
            </c:strRef>
          </c:tx>
          <c:spPr>
            <a:ln w="28575" cap="rnd">
              <a:solidFill>
                <a:schemeClr val="accent4"/>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Sheet1!$E$2:$E$9</c:f>
              <c:numCache>
                <c:formatCode>General</c:formatCode>
                <c:ptCount val="8"/>
                <c:pt idx="0">
                  <c:v>55.835599999999999</c:v>
                </c:pt>
                <c:pt idx="1">
                  <c:v>37.5</c:v>
                </c:pt>
                <c:pt idx="2">
                  <c:v>100</c:v>
                </c:pt>
                <c:pt idx="3">
                  <c:v>12.5</c:v>
                </c:pt>
                <c:pt idx="4">
                  <c:v>36.842100000000002</c:v>
                </c:pt>
                <c:pt idx="5">
                  <c:v>33.549100000000003</c:v>
                </c:pt>
                <c:pt idx="6">
                  <c:v>100</c:v>
                </c:pt>
                <c:pt idx="7">
                  <c:v>43.658299999999997</c:v>
                </c:pt>
              </c:numCache>
            </c:numRef>
          </c:val>
          <c:extLst>
            <c:ext xmlns:c16="http://schemas.microsoft.com/office/drawing/2014/chart" uri="{C3380CC4-5D6E-409C-BE32-E72D297353CC}">
              <c16:uniqueId val="{00000003-F8EB-4D86-915E-5A445CAC905B}"/>
            </c:ext>
          </c:extLst>
        </c:ser>
        <c:dLbls>
          <c:showLegendKey val="0"/>
          <c:showVal val="0"/>
          <c:showCatName val="0"/>
          <c:showSerName val="0"/>
          <c:showPercent val="0"/>
          <c:showBubbleSize val="0"/>
        </c:dLbls>
        <c:axId val="428993472"/>
        <c:axId val="428999048"/>
      </c:radarChart>
      <c:catAx>
        <c:axId val="4289934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8999048"/>
        <c:crosses val="autoZero"/>
        <c:auto val="1"/>
        <c:lblAlgn val="ctr"/>
        <c:lblOffset val="100"/>
        <c:noMultiLvlLbl val="0"/>
      </c:catAx>
      <c:valAx>
        <c:axId val="4289990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89934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corvenmotos</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2</c:v>
                </c:pt>
                <c:pt idx="1">
                  <c:v>1</c:v>
                </c:pt>
                <c:pt idx="2">
                  <c:v>2</c:v>
                </c:pt>
                <c:pt idx="3">
                  <c:v>0</c:v>
                </c:pt>
                <c:pt idx="4">
                  <c:v>0</c:v>
                </c:pt>
                <c:pt idx="5">
                  <c:v>2</c:v>
                </c:pt>
                <c:pt idx="6">
                  <c:v>1</c:v>
                </c:pt>
              </c:numCache>
            </c:numRef>
          </c:val>
          <c:extLst>
            <c:ext xmlns:c16="http://schemas.microsoft.com/office/drawing/2014/chart" uri="{C3380CC4-5D6E-409C-BE32-E72D297353CC}">
              <c16:uniqueId val="{00000000-08D1-4AAE-B216-C72E4B5781AC}"/>
            </c:ext>
          </c:extLst>
        </c:ser>
        <c:ser>
          <c:idx val="1"/>
          <c:order val="1"/>
          <c:tx>
            <c:strRef>
              <c:f>Sheet1!$C$1</c:f>
              <c:strCache>
                <c:ptCount val="1"/>
                <c:pt idx="0">
                  <c:v>gileramotorsarg</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1</c:v>
                </c:pt>
                <c:pt idx="1">
                  <c:v>0</c:v>
                </c:pt>
                <c:pt idx="2">
                  <c:v>0</c:v>
                </c:pt>
                <c:pt idx="3">
                  <c:v>1</c:v>
                </c:pt>
                <c:pt idx="4">
                  <c:v>0</c:v>
                </c:pt>
                <c:pt idx="5">
                  <c:v>1</c:v>
                </c:pt>
                <c:pt idx="6">
                  <c:v>0</c:v>
                </c:pt>
              </c:numCache>
            </c:numRef>
          </c:val>
          <c:extLst>
            <c:ext xmlns:c16="http://schemas.microsoft.com/office/drawing/2014/chart" uri="{C3380CC4-5D6E-409C-BE32-E72D297353CC}">
              <c16:uniqueId val="{00000001-08D1-4AAE-B216-C72E4B5781AC}"/>
            </c:ext>
          </c:extLst>
        </c:ser>
        <c:ser>
          <c:idx val="2"/>
          <c:order val="2"/>
          <c:tx>
            <c:strRef>
              <c:f>Sheet1!$D$1</c:f>
              <c:strCache>
                <c:ptCount val="1"/>
                <c:pt idx="0">
                  <c:v>motomeloficial</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4</c:v>
                </c:pt>
                <c:pt idx="1">
                  <c:v>4</c:v>
                </c:pt>
                <c:pt idx="2">
                  <c:v>4</c:v>
                </c:pt>
                <c:pt idx="3">
                  <c:v>3</c:v>
                </c:pt>
                <c:pt idx="4">
                  <c:v>3</c:v>
                </c:pt>
                <c:pt idx="5">
                  <c:v>1</c:v>
                </c:pt>
                <c:pt idx="6">
                  <c:v>0</c:v>
                </c:pt>
              </c:numCache>
            </c:numRef>
          </c:val>
          <c:extLst>
            <c:ext xmlns:c16="http://schemas.microsoft.com/office/drawing/2014/chart" uri="{C3380CC4-5D6E-409C-BE32-E72D297353CC}">
              <c16:uniqueId val="{00000002-08D1-4AAE-B216-C72E4B5781AC}"/>
            </c:ext>
          </c:extLst>
        </c:ser>
        <c:ser>
          <c:idx val="3"/>
          <c:order val="3"/>
          <c:tx>
            <c:strRef>
              <c:f>Sheet1!$E$1</c:f>
              <c:strCache>
                <c:ptCount val="1"/>
                <c:pt idx="0">
                  <c:v>zanellahnos</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3</c:v>
                </c:pt>
                <c:pt idx="1">
                  <c:v>1</c:v>
                </c:pt>
                <c:pt idx="2">
                  <c:v>2</c:v>
                </c:pt>
                <c:pt idx="3">
                  <c:v>0</c:v>
                </c:pt>
                <c:pt idx="4">
                  <c:v>1</c:v>
                </c:pt>
                <c:pt idx="5">
                  <c:v>0</c:v>
                </c:pt>
                <c:pt idx="6">
                  <c:v>0</c:v>
                </c:pt>
              </c:numCache>
            </c:numRef>
          </c:val>
          <c:extLst>
            <c:ext xmlns:c16="http://schemas.microsoft.com/office/drawing/2014/chart" uri="{C3380CC4-5D6E-409C-BE32-E72D297353CC}">
              <c16:uniqueId val="{00000003-08D1-4AAE-B216-C72E4B5781AC}"/>
            </c:ext>
          </c:extLst>
        </c:ser>
        <c:dLbls>
          <c:showLegendKey val="0"/>
          <c:showVal val="0"/>
          <c:showCatName val="0"/>
          <c:showSerName val="0"/>
          <c:showPercent val="0"/>
          <c:showBubbleSize val="0"/>
        </c:dLbls>
        <c:gapWidth val="219"/>
        <c:overlap val="-27"/>
        <c:axId val="428991832"/>
        <c:axId val="428996424"/>
      </c:barChart>
      <c:catAx>
        <c:axId val="4289918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8996424"/>
        <c:crosses val="autoZero"/>
        <c:auto val="1"/>
        <c:lblAlgn val="ctr"/>
        <c:lblOffset val="100"/>
        <c:noMultiLvlLbl val="0"/>
      </c:catAx>
      <c:valAx>
        <c:axId val="4289964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89918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corvenmotos</c:v>
                </c:pt>
              </c:strCache>
            </c:strRef>
          </c:tx>
          <c:spPr>
            <a:ln w="28575" cap="rnd">
              <a:solidFill>
                <a:schemeClr val="accent1"/>
              </a:solidFill>
              <a:round/>
            </a:ln>
            <a:effectLst/>
          </c:spPr>
          <c:marker>
            <c:symbol val="none"/>
          </c:marker>
          <c:cat>
            <c:numRef>
              <c:f>Sheet1!$A$2:$A$31</c:f>
              <c:numCache>
                <c:formatCode>m/d/yyyy</c:formatCode>
                <c:ptCount val="30"/>
                <c:pt idx="0">
                  <c:v>44501</c:v>
                </c:pt>
                <c:pt idx="1">
                  <c:v>44502</c:v>
                </c:pt>
                <c:pt idx="2">
                  <c:v>44503</c:v>
                </c:pt>
                <c:pt idx="3">
                  <c:v>44504</c:v>
                </c:pt>
                <c:pt idx="4">
                  <c:v>44505</c:v>
                </c:pt>
                <c:pt idx="5">
                  <c:v>44506</c:v>
                </c:pt>
                <c:pt idx="6">
                  <c:v>44507</c:v>
                </c:pt>
                <c:pt idx="7">
                  <c:v>44508</c:v>
                </c:pt>
                <c:pt idx="8">
                  <c:v>44509</c:v>
                </c:pt>
                <c:pt idx="9">
                  <c:v>44510</c:v>
                </c:pt>
                <c:pt idx="10">
                  <c:v>44511</c:v>
                </c:pt>
                <c:pt idx="11">
                  <c:v>44512</c:v>
                </c:pt>
                <c:pt idx="12">
                  <c:v>44513</c:v>
                </c:pt>
                <c:pt idx="13">
                  <c:v>44514</c:v>
                </c:pt>
                <c:pt idx="14">
                  <c:v>44515</c:v>
                </c:pt>
                <c:pt idx="15">
                  <c:v>44516</c:v>
                </c:pt>
                <c:pt idx="16">
                  <c:v>44517</c:v>
                </c:pt>
                <c:pt idx="17">
                  <c:v>44518</c:v>
                </c:pt>
                <c:pt idx="18">
                  <c:v>44519</c:v>
                </c:pt>
                <c:pt idx="19">
                  <c:v>44520</c:v>
                </c:pt>
                <c:pt idx="20">
                  <c:v>44521</c:v>
                </c:pt>
                <c:pt idx="21">
                  <c:v>44522</c:v>
                </c:pt>
                <c:pt idx="22">
                  <c:v>44523</c:v>
                </c:pt>
                <c:pt idx="23">
                  <c:v>44524</c:v>
                </c:pt>
                <c:pt idx="24">
                  <c:v>44525</c:v>
                </c:pt>
                <c:pt idx="25">
                  <c:v>44526</c:v>
                </c:pt>
                <c:pt idx="26">
                  <c:v>44527</c:v>
                </c:pt>
                <c:pt idx="27">
                  <c:v>44528</c:v>
                </c:pt>
                <c:pt idx="28">
                  <c:v>44529</c:v>
                </c:pt>
                <c:pt idx="29">
                  <c:v>44530</c:v>
                </c:pt>
              </c:numCache>
            </c:numRef>
          </c:cat>
          <c:val>
            <c:numRef>
              <c:f>Sheet1!$B$2:$B$31</c:f>
              <c:numCache>
                <c:formatCode>General</c:formatCode>
                <c:ptCount val="30"/>
                <c:pt idx="0">
                  <c:v>-1</c:v>
                </c:pt>
                <c:pt idx="1">
                  <c:v>-4</c:v>
                </c:pt>
                <c:pt idx="2">
                  <c:v>10</c:v>
                </c:pt>
                <c:pt idx="3">
                  <c:v>10</c:v>
                </c:pt>
                <c:pt idx="4">
                  <c:v>-4</c:v>
                </c:pt>
                <c:pt idx="5">
                  <c:v>7</c:v>
                </c:pt>
                <c:pt idx="6">
                  <c:v>4</c:v>
                </c:pt>
                <c:pt idx="7">
                  <c:v>9</c:v>
                </c:pt>
                <c:pt idx="8">
                  <c:v>5</c:v>
                </c:pt>
                <c:pt idx="9">
                  <c:v>6</c:v>
                </c:pt>
                <c:pt idx="10">
                  <c:v>0</c:v>
                </c:pt>
                <c:pt idx="11">
                  <c:v>9</c:v>
                </c:pt>
                <c:pt idx="12">
                  <c:v>10</c:v>
                </c:pt>
                <c:pt idx="13">
                  <c:v>4</c:v>
                </c:pt>
                <c:pt idx="14">
                  <c:v>14</c:v>
                </c:pt>
                <c:pt idx="15">
                  <c:v>4</c:v>
                </c:pt>
                <c:pt idx="16">
                  <c:v>71</c:v>
                </c:pt>
                <c:pt idx="17">
                  <c:v>11</c:v>
                </c:pt>
                <c:pt idx="18">
                  <c:v>14</c:v>
                </c:pt>
                <c:pt idx="19">
                  <c:v>2</c:v>
                </c:pt>
                <c:pt idx="20">
                  <c:v>6</c:v>
                </c:pt>
                <c:pt idx="21">
                  <c:v>-1</c:v>
                </c:pt>
                <c:pt idx="22">
                  <c:v>-6</c:v>
                </c:pt>
                <c:pt idx="23">
                  <c:v>-6</c:v>
                </c:pt>
                <c:pt idx="24">
                  <c:v>1</c:v>
                </c:pt>
                <c:pt idx="25">
                  <c:v>-5</c:v>
                </c:pt>
                <c:pt idx="26">
                  <c:v>-4</c:v>
                </c:pt>
                <c:pt idx="27">
                  <c:v>1</c:v>
                </c:pt>
                <c:pt idx="28">
                  <c:v>2</c:v>
                </c:pt>
                <c:pt idx="29">
                  <c:v>4</c:v>
                </c:pt>
              </c:numCache>
            </c:numRef>
          </c:val>
          <c:smooth val="0"/>
          <c:extLst>
            <c:ext xmlns:c16="http://schemas.microsoft.com/office/drawing/2014/chart" uri="{C3380CC4-5D6E-409C-BE32-E72D297353CC}">
              <c16:uniqueId val="{00000000-B890-430D-AED7-AC36FFCAAD01}"/>
            </c:ext>
          </c:extLst>
        </c:ser>
        <c:ser>
          <c:idx val="1"/>
          <c:order val="1"/>
          <c:tx>
            <c:strRef>
              <c:f>Sheet1!$C$1</c:f>
              <c:strCache>
                <c:ptCount val="1"/>
                <c:pt idx="0">
                  <c:v>gileramotorsarg</c:v>
                </c:pt>
              </c:strCache>
            </c:strRef>
          </c:tx>
          <c:spPr>
            <a:ln w="28575" cap="rnd">
              <a:solidFill>
                <a:schemeClr val="accent2"/>
              </a:solidFill>
              <a:round/>
            </a:ln>
            <a:effectLst/>
          </c:spPr>
          <c:marker>
            <c:symbol val="none"/>
          </c:marker>
          <c:cat>
            <c:numRef>
              <c:f>Sheet1!$A$2:$A$31</c:f>
              <c:numCache>
                <c:formatCode>m/d/yyyy</c:formatCode>
                <c:ptCount val="30"/>
                <c:pt idx="0">
                  <c:v>44501</c:v>
                </c:pt>
                <c:pt idx="1">
                  <c:v>44502</c:v>
                </c:pt>
                <c:pt idx="2">
                  <c:v>44503</c:v>
                </c:pt>
                <c:pt idx="3">
                  <c:v>44504</c:v>
                </c:pt>
                <c:pt idx="4">
                  <c:v>44505</c:v>
                </c:pt>
                <c:pt idx="5">
                  <c:v>44506</c:v>
                </c:pt>
                <c:pt idx="6">
                  <c:v>44507</c:v>
                </c:pt>
                <c:pt idx="7">
                  <c:v>44508</c:v>
                </c:pt>
                <c:pt idx="8">
                  <c:v>44509</c:v>
                </c:pt>
                <c:pt idx="9">
                  <c:v>44510</c:v>
                </c:pt>
                <c:pt idx="10">
                  <c:v>44511</c:v>
                </c:pt>
                <c:pt idx="11">
                  <c:v>44512</c:v>
                </c:pt>
                <c:pt idx="12">
                  <c:v>44513</c:v>
                </c:pt>
                <c:pt idx="13">
                  <c:v>44514</c:v>
                </c:pt>
                <c:pt idx="14">
                  <c:v>44515</c:v>
                </c:pt>
                <c:pt idx="15">
                  <c:v>44516</c:v>
                </c:pt>
                <c:pt idx="16">
                  <c:v>44517</c:v>
                </c:pt>
                <c:pt idx="17">
                  <c:v>44518</c:v>
                </c:pt>
                <c:pt idx="18">
                  <c:v>44519</c:v>
                </c:pt>
                <c:pt idx="19">
                  <c:v>44520</c:v>
                </c:pt>
                <c:pt idx="20">
                  <c:v>44521</c:v>
                </c:pt>
                <c:pt idx="21">
                  <c:v>44522</c:v>
                </c:pt>
                <c:pt idx="22">
                  <c:v>44523</c:v>
                </c:pt>
                <c:pt idx="23">
                  <c:v>44524</c:v>
                </c:pt>
                <c:pt idx="24">
                  <c:v>44525</c:v>
                </c:pt>
                <c:pt idx="25">
                  <c:v>44526</c:v>
                </c:pt>
                <c:pt idx="26">
                  <c:v>44527</c:v>
                </c:pt>
                <c:pt idx="27">
                  <c:v>44528</c:v>
                </c:pt>
                <c:pt idx="28">
                  <c:v>44529</c:v>
                </c:pt>
                <c:pt idx="29">
                  <c:v>44530</c:v>
                </c:pt>
              </c:numCache>
            </c:numRef>
          </c:cat>
          <c:val>
            <c:numRef>
              <c:f>Sheet1!$C$2:$C$31</c:f>
              <c:numCache>
                <c:formatCode>General</c:formatCode>
                <c:ptCount val="30"/>
                <c:pt idx="0">
                  <c:v>11</c:v>
                </c:pt>
                <c:pt idx="1">
                  <c:v>12</c:v>
                </c:pt>
                <c:pt idx="2">
                  <c:v>13</c:v>
                </c:pt>
                <c:pt idx="3">
                  <c:v>7</c:v>
                </c:pt>
                <c:pt idx="4">
                  <c:v>13</c:v>
                </c:pt>
                <c:pt idx="5">
                  <c:v>23</c:v>
                </c:pt>
                <c:pt idx="6">
                  <c:v>28</c:v>
                </c:pt>
                <c:pt idx="7">
                  <c:v>14</c:v>
                </c:pt>
                <c:pt idx="8">
                  <c:v>21</c:v>
                </c:pt>
                <c:pt idx="9">
                  <c:v>32</c:v>
                </c:pt>
                <c:pt idx="10">
                  <c:v>33</c:v>
                </c:pt>
                <c:pt idx="11">
                  <c:v>23</c:v>
                </c:pt>
                <c:pt idx="12">
                  <c:v>12</c:v>
                </c:pt>
                <c:pt idx="13">
                  <c:v>22</c:v>
                </c:pt>
                <c:pt idx="14">
                  <c:v>23</c:v>
                </c:pt>
                <c:pt idx="15">
                  <c:v>12</c:v>
                </c:pt>
                <c:pt idx="16">
                  <c:v>8</c:v>
                </c:pt>
                <c:pt idx="17">
                  <c:v>11</c:v>
                </c:pt>
                <c:pt idx="18">
                  <c:v>10</c:v>
                </c:pt>
                <c:pt idx="19">
                  <c:v>7</c:v>
                </c:pt>
                <c:pt idx="20">
                  <c:v>9</c:v>
                </c:pt>
                <c:pt idx="21">
                  <c:v>8</c:v>
                </c:pt>
                <c:pt idx="22">
                  <c:v>16</c:v>
                </c:pt>
                <c:pt idx="23">
                  <c:v>15</c:v>
                </c:pt>
                <c:pt idx="24">
                  <c:v>0</c:v>
                </c:pt>
                <c:pt idx="25">
                  <c:v>0</c:v>
                </c:pt>
                <c:pt idx="26">
                  <c:v>18</c:v>
                </c:pt>
                <c:pt idx="27">
                  <c:v>11</c:v>
                </c:pt>
                <c:pt idx="28">
                  <c:v>10</c:v>
                </c:pt>
                <c:pt idx="29">
                  <c:v>17</c:v>
                </c:pt>
              </c:numCache>
            </c:numRef>
          </c:val>
          <c:smooth val="0"/>
          <c:extLst>
            <c:ext xmlns:c16="http://schemas.microsoft.com/office/drawing/2014/chart" uri="{C3380CC4-5D6E-409C-BE32-E72D297353CC}">
              <c16:uniqueId val="{00000001-B890-430D-AED7-AC36FFCAAD01}"/>
            </c:ext>
          </c:extLst>
        </c:ser>
        <c:ser>
          <c:idx val="2"/>
          <c:order val="2"/>
          <c:tx>
            <c:strRef>
              <c:f>Sheet1!$D$1</c:f>
              <c:strCache>
                <c:ptCount val="1"/>
                <c:pt idx="0">
                  <c:v>motomeloficial</c:v>
                </c:pt>
              </c:strCache>
            </c:strRef>
          </c:tx>
          <c:spPr>
            <a:ln w="28575" cap="rnd">
              <a:solidFill>
                <a:schemeClr val="accent3"/>
              </a:solidFill>
              <a:round/>
            </a:ln>
            <a:effectLst/>
          </c:spPr>
          <c:marker>
            <c:symbol val="none"/>
          </c:marker>
          <c:cat>
            <c:numRef>
              <c:f>Sheet1!$A$2:$A$31</c:f>
              <c:numCache>
                <c:formatCode>m/d/yyyy</c:formatCode>
                <c:ptCount val="30"/>
                <c:pt idx="0">
                  <c:v>44501</c:v>
                </c:pt>
                <c:pt idx="1">
                  <c:v>44502</c:v>
                </c:pt>
                <c:pt idx="2">
                  <c:v>44503</c:v>
                </c:pt>
                <c:pt idx="3">
                  <c:v>44504</c:v>
                </c:pt>
                <c:pt idx="4">
                  <c:v>44505</c:v>
                </c:pt>
                <c:pt idx="5">
                  <c:v>44506</c:v>
                </c:pt>
                <c:pt idx="6">
                  <c:v>44507</c:v>
                </c:pt>
                <c:pt idx="7">
                  <c:v>44508</c:v>
                </c:pt>
                <c:pt idx="8">
                  <c:v>44509</c:v>
                </c:pt>
                <c:pt idx="9">
                  <c:v>44510</c:v>
                </c:pt>
                <c:pt idx="10">
                  <c:v>44511</c:v>
                </c:pt>
                <c:pt idx="11">
                  <c:v>44512</c:v>
                </c:pt>
                <c:pt idx="12">
                  <c:v>44513</c:v>
                </c:pt>
                <c:pt idx="13">
                  <c:v>44514</c:v>
                </c:pt>
                <c:pt idx="14">
                  <c:v>44515</c:v>
                </c:pt>
                <c:pt idx="15">
                  <c:v>44516</c:v>
                </c:pt>
                <c:pt idx="16">
                  <c:v>44517</c:v>
                </c:pt>
                <c:pt idx="17">
                  <c:v>44518</c:v>
                </c:pt>
                <c:pt idx="18">
                  <c:v>44519</c:v>
                </c:pt>
                <c:pt idx="19">
                  <c:v>44520</c:v>
                </c:pt>
                <c:pt idx="20">
                  <c:v>44521</c:v>
                </c:pt>
                <c:pt idx="21">
                  <c:v>44522</c:v>
                </c:pt>
                <c:pt idx="22">
                  <c:v>44523</c:v>
                </c:pt>
                <c:pt idx="23">
                  <c:v>44524</c:v>
                </c:pt>
                <c:pt idx="24">
                  <c:v>44525</c:v>
                </c:pt>
                <c:pt idx="25">
                  <c:v>44526</c:v>
                </c:pt>
                <c:pt idx="26">
                  <c:v>44527</c:v>
                </c:pt>
                <c:pt idx="27">
                  <c:v>44528</c:v>
                </c:pt>
                <c:pt idx="28">
                  <c:v>44529</c:v>
                </c:pt>
                <c:pt idx="29">
                  <c:v>44530</c:v>
                </c:pt>
              </c:numCache>
            </c:numRef>
          </c:cat>
          <c:val>
            <c:numRef>
              <c:f>Sheet1!$D$2:$D$31</c:f>
              <c:numCache>
                <c:formatCode>General</c:formatCode>
                <c:ptCount val="30"/>
                <c:pt idx="0">
                  <c:v>8</c:v>
                </c:pt>
                <c:pt idx="1">
                  <c:v>4</c:v>
                </c:pt>
                <c:pt idx="2">
                  <c:v>28</c:v>
                </c:pt>
                <c:pt idx="3">
                  <c:v>18</c:v>
                </c:pt>
                <c:pt idx="4">
                  <c:v>4</c:v>
                </c:pt>
                <c:pt idx="5">
                  <c:v>41</c:v>
                </c:pt>
                <c:pt idx="6">
                  <c:v>27</c:v>
                </c:pt>
                <c:pt idx="7">
                  <c:v>18</c:v>
                </c:pt>
                <c:pt idx="8">
                  <c:v>40</c:v>
                </c:pt>
                <c:pt idx="9">
                  <c:v>37</c:v>
                </c:pt>
                <c:pt idx="10">
                  <c:v>94</c:v>
                </c:pt>
                <c:pt idx="11">
                  <c:v>37</c:v>
                </c:pt>
                <c:pt idx="12">
                  <c:v>26</c:v>
                </c:pt>
                <c:pt idx="13">
                  <c:v>9</c:v>
                </c:pt>
                <c:pt idx="14">
                  <c:v>27</c:v>
                </c:pt>
                <c:pt idx="15">
                  <c:v>4</c:v>
                </c:pt>
                <c:pt idx="16">
                  <c:v>25</c:v>
                </c:pt>
                <c:pt idx="17">
                  <c:v>4</c:v>
                </c:pt>
                <c:pt idx="18">
                  <c:v>7</c:v>
                </c:pt>
                <c:pt idx="19">
                  <c:v>13</c:v>
                </c:pt>
                <c:pt idx="20">
                  <c:v>15</c:v>
                </c:pt>
                <c:pt idx="21">
                  <c:v>23</c:v>
                </c:pt>
                <c:pt idx="22">
                  <c:v>5</c:v>
                </c:pt>
                <c:pt idx="23">
                  <c:v>5</c:v>
                </c:pt>
                <c:pt idx="24">
                  <c:v>21</c:v>
                </c:pt>
                <c:pt idx="25">
                  <c:v>8</c:v>
                </c:pt>
                <c:pt idx="26">
                  <c:v>26</c:v>
                </c:pt>
                <c:pt idx="27">
                  <c:v>27</c:v>
                </c:pt>
                <c:pt idx="28">
                  <c:v>25</c:v>
                </c:pt>
                <c:pt idx="29">
                  <c:v>25</c:v>
                </c:pt>
              </c:numCache>
            </c:numRef>
          </c:val>
          <c:smooth val="0"/>
          <c:extLst>
            <c:ext xmlns:c16="http://schemas.microsoft.com/office/drawing/2014/chart" uri="{C3380CC4-5D6E-409C-BE32-E72D297353CC}">
              <c16:uniqueId val="{00000002-B890-430D-AED7-AC36FFCAAD01}"/>
            </c:ext>
          </c:extLst>
        </c:ser>
        <c:ser>
          <c:idx val="3"/>
          <c:order val="3"/>
          <c:tx>
            <c:strRef>
              <c:f>Sheet1!$E$1</c:f>
              <c:strCache>
                <c:ptCount val="1"/>
                <c:pt idx="0">
                  <c:v>zanellahnos</c:v>
                </c:pt>
              </c:strCache>
            </c:strRef>
          </c:tx>
          <c:spPr>
            <a:ln w="28575" cap="rnd">
              <a:solidFill>
                <a:schemeClr val="accent4"/>
              </a:solidFill>
              <a:round/>
            </a:ln>
            <a:effectLst/>
          </c:spPr>
          <c:marker>
            <c:symbol val="none"/>
          </c:marker>
          <c:cat>
            <c:numRef>
              <c:f>Sheet1!$A$2:$A$31</c:f>
              <c:numCache>
                <c:formatCode>m/d/yyyy</c:formatCode>
                <c:ptCount val="30"/>
                <c:pt idx="0">
                  <c:v>44501</c:v>
                </c:pt>
                <c:pt idx="1">
                  <c:v>44502</c:v>
                </c:pt>
                <c:pt idx="2">
                  <c:v>44503</c:v>
                </c:pt>
                <c:pt idx="3">
                  <c:v>44504</c:v>
                </c:pt>
                <c:pt idx="4">
                  <c:v>44505</c:v>
                </c:pt>
                <c:pt idx="5">
                  <c:v>44506</c:v>
                </c:pt>
                <c:pt idx="6">
                  <c:v>44507</c:v>
                </c:pt>
                <c:pt idx="7">
                  <c:v>44508</c:v>
                </c:pt>
                <c:pt idx="8">
                  <c:v>44509</c:v>
                </c:pt>
                <c:pt idx="9">
                  <c:v>44510</c:v>
                </c:pt>
                <c:pt idx="10">
                  <c:v>44511</c:v>
                </c:pt>
                <c:pt idx="11">
                  <c:v>44512</c:v>
                </c:pt>
                <c:pt idx="12">
                  <c:v>44513</c:v>
                </c:pt>
                <c:pt idx="13">
                  <c:v>44514</c:v>
                </c:pt>
                <c:pt idx="14">
                  <c:v>44515</c:v>
                </c:pt>
                <c:pt idx="15">
                  <c:v>44516</c:v>
                </c:pt>
                <c:pt idx="16">
                  <c:v>44517</c:v>
                </c:pt>
                <c:pt idx="17">
                  <c:v>44518</c:v>
                </c:pt>
                <c:pt idx="18">
                  <c:v>44519</c:v>
                </c:pt>
                <c:pt idx="19">
                  <c:v>44520</c:v>
                </c:pt>
                <c:pt idx="20">
                  <c:v>44521</c:v>
                </c:pt>
                <c:pt idx="21">
                  <c:v>44522</c:v>
                </c:pt>
                <c:pt idx="22">
                  <c:v>44523</c:v>
                </c:pt>
                <c:pt idx="23">
                  <c:v>44524</c:v>
                </c:pt>
                <c:pt idx="24">
                  <c:v>44525</c:v>
                </c:pt>
                <c:pt idx="25">
                  <c:v>44526</c:v>
                </c:pt>
                <c:pt idx="26">
                  <c:v>44527</c:v>
                </c:pt>
                <c:pt idx="27">
                  <c:v>44528</c:v>
                </c:pt>
                <c:pt idx="28">
                  <c:v>44529</c:v>
                </c:pt>
                <c:pt idx="29">
                  <c:v>44530</c:v>
                </c:pt>
              </c:numCache>
            </c:numRef>
          </c:cat>
          <c:val>
            <c:numRef>
              <c:f>Sheet1!$E$2:$E$31</c:f>
              <c:numCache>
                <c:formatCode>General</c:formatCode>
                <c:ptCount val="30"/>
                <c:pt idx="0">
                  <c:v>1</c:v>
                </c:pt>
                <c:pt idx="1">
                  <c:v>3</c:v>
                </c:pt>
                <c:pt idx="2">
                  <c:v>8</c:v>
                </c:pt>
                <c:pt idx="3">
                  <c:v>4</c:v>
                </c:pt>
                <c:pt idx="4">
                  <c:v>8</c:v>
                </c:pt>
                <c:pt idx="5">
                  <c:v>13</c:v>
                </c:pt>
                <c:pt idx="6">
                  <c:v>14</c:v>
                </c:pt>
                <c:pt idx="7">
                  <c:v>16</c:v>
                </c:pt>
                <c:pt idx="8">
                  <c:v>10</c:v>
                </c:pt>
                <c:pt idx="9">
                  <c:v>14</c:v>
                </c:pt>
                <c:pt idx="10">
                  <c:v>8</c:v>
                </c:pt>
                <c:pt idx="11">
                  <c:v>10</c:v>
                </c:pt>
                <c:pt idx="12">
                  <c:v>12</c:v>
                </c:pt>
                <c:pt idx="13">
                  <c:v>14</c:v>
                </c:pt>
                <c:pt idx="14">
                  <c:v>13</c:v>
                </c:pt>
                <c:pt idx="15">
                  <c:v>8</c:v>
                </c:pt>
                <c:pt idx="16">
                  <c:v>3</c:v>
                </c:pt>
                <c:pt idx="17">
                  <c:v>13</c:v>
                </c:pt>
                <c:pt idx="18">
                  <c:v>-2</c:v>
                </c:pt>
                <c:pt idx="19">
                  <c:v>8</c:v>
                </c:pt>
                <c:pt idx="20">
                  <c:v>6</c:v>
                </c:pt>
                <c:pt idx="21">
                  <c:v>15</c:v>
                </c:pt>
                <c:pt idx="22">
                  <c:v>3</c:v>
                </c:pt>
                <c:pt idx="23">
                  <c:v>5</c:v>
                </c:pt>
                <c:pt idx="24">
                  <c:v>7</c:v>
                </c:pt>
                <c:pt idx="25">
                  <c:v>9</c:v>
                </c:pt>
                <c:pt idx="26">
                  <c:v>6</c:v>
                </c:pt>
                <c:pt idx="27">
                  <c:v>9</c:v>
                </c:pt>
                <c:pt idx="28">
                  <c:v>20</c:v>
                </c:pt>
                <c:pt idx="29">
                  <c:v>8</c:v>
                </c:pt>
              </c:numCache>
            </c:numRef>
          </c:val>
          <c:smooth val="0"/>
          <c:extLst>
            <c:ext xmlns:c16="http://schemas.microsoft.com/office/drawing/2014/chart" uri="{C3380CC4-5D6E-409C-BE32-E72D297353CC}">
              <c16:uniqueId val="{00000003-B890-430D-AED7-AC36FFCAAD01}"/>
            </c:ext>
          </c:extLst>
        </c:ser>
        <c:dLbls>
          <c:showLegendKey val="0"/>
          <c:showVal val="0"/>
          <c:showCatName val="0"/>
          <c:showSerName val="0"/>
          <c:showPercent val="0"/>
          <c:showBubbleSize val="0"/>
        </c:dLbls>
        <c:smooth val="0"/>
        <c:axId val="393852768"/>
        <c:axId val="393846208"/>
      </c:lineChart>
      <c:dateAx>
        <c:axId val="3938527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3846208"/>
        <c:crosses val="autoZero"/>
        <c:auto val="1"/>
        <c:lblOffset val="100"/>
        <c:baseTimeUnit val="days"/>
      </c:dateAx>
      <c:valAx>
        <c:axId val="3938462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38527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corvenmotos</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1</c:v>
                </c:pt>
                <c:pt idx="14">
                  <c:v>0</c:v>
                </c:pt>
                <c:pt idx="15">
                  <c:v>0</c:v>
                </c:pt>
                <c:pt idx="16">
                  <c:v>0</c:v>
                </c:pt>
                <c:pt idx="17">
                  <c:v>4</c:v>
                </c:pt>
                <c:pt idx="18">
                  <c:v>0</c:v>
                </c:pt>
                <c:pt idx="19">
                  <c:v>0</c:v>
                </c:pt>
                <c:pt idx="20">
                  <c:v>2</c:v>
                </c:pt>
                <c:pt idx="21">
                  <c:v>1</c:v>
                </c:pt>
                <c:pt idx="22">
                  <c:v>0</c:v>
                </c:pt>
                <c:pt idx="23">
                  <c:v>0</c:v>
                </c:pt>
              </c:numCache>
            </c:numRef>
          </c:val>
          <c:smooth val="0"/>
          <c:extLst>
            <c:ext xmlns:c16="http://schemas.microsoft.com/office/drawing/2014/chart" uri="{C3380CC4-5D6E-409C-BE32-E72D297353CC}">
              <c16:uniqueId val="{00000000-713E-4506-B4B7-6FE3299B0E65}"/>
            </c:ext>
          </c:extLst>
        </c:ser>
        <c:ser>
          <c:idx val="1"/>
          <c:order val="1"/>
          <c:tx>
            <c:strRef>
              <c:f>Sheet1!$C$1</c:f>
              <c:strCache>
                <c:ptCount val="1"/>
                <c:pt idx="0">
                  <c:v>gileramotorsarg</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3</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1-713E-4506-B4B7-6FE3299B0E65}"/>
            </c:ext>
          </c:extLst>
        </c:ser>
        <c:ser>
          <c:idx val="2"/>
          <c:order val="2"/>
          <c:tx>
            <c:strRef>
              <c:f>Sheet1!$D$1</c:f>
              <c:strCache>
                <c:ptCount val="1"/>
                <c:pt idx="0">
                  <c:v>motomeloficial</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1</c:v>
                </c:pt>
                <c:pt idx="12">
                  <c:v>1</c:v>
                </c:pt>
                <c:pt idx="13">
                  <c:v>1</c:v>
                </c:pt>
                <c:pt idx="14">
                  <c:v>1</c:v>
                </c:pt>
                <c:pt idx="15">
                  <c:v>1</c:v>
                </c:pt>
                <c:pt idx="16">
                  <c:v>3</c:v>
                </c:pt>
                <c:pt idx="17">
                  <c:v>6</c:v>
                </c:pt>
                <c:pt idx="18">
                  <c:v>1</c:v>
                </c:pt>
                <c:pt idx="19">
                  <c:v>0</c:v>
                </c:pt>
                <c:pt idx="20">
                  <c:v>0</c:v>
                </c:pt>
                <c:pt idx="21">
                  <c:v>1</c:v>
                </c:pt>
                <c:pt idx="22">
                  <c:v>0</c:v>
                </c:pt>
                <c:pt idx="23">
                  <c:v>0</c:v>
                </c:pt>
              </c:numCache>
            </c:numRef>
          </c:val>
          <c:smooth val="0"/>
          <c:extLst>
            <c:ext xmlns:c16="http://schemas.microsoft.com/office/drawing/2014/chart" uri="{C3380CC4-5D6E-409C-BE32-E72D297353CC}">
              <c16:uniqueId val="{00000002-713E-4506-B4B7-6FE3299B0E65}"/>
            </c:ext>
          </c:extLst>
        </c:ser>
        <c:ser>
          <c:idx val="3"/>
          <c:order val="3"/>
          <c:tx>
            <c:strRef>
              <c:f>Sheet1!$E$1</c:f>
              <c:strCache>
                <c:ptCount val="1"/>
                <c:pt idx="0">
                  <c:v>zanellahnos</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1</c:v>
                </c:pt>
                <c:pt idx="15">
                  <c:v>0</c:v>
                </c:pt>
                <c:pt idx="16">
                  <c:v>0</c:v>
                </c:pt>
                <c:pt idx="17">
                  <c:v>1</c:v>
                </c:pt>
                <c:pt idx="18">
                  <c:v>2</c:v>
                </c:pt>
                <c:pt idx="19">
                  <c:v>0</c:v>
                </c:pt>
                <c:pt idx="20">
                  <c:v>0</c:v>
                </c:pt>
                <c:pt idx="21">
                  <c:v>0</c:v>
                </c:pt>
                <c:pt idx="22">
                  <c:v>0</c:v>
                </c:pt>
                <c:pt idx="23">
                  <c:v>0</c:v>
                </c:pt>
              </c:numCache>
            </c:numRef>
          </c:val>
          <c:smooth val="0"/>
          <c:extLst>
            <c:ext xmlns:c16="http://schemas.microsoft.com/office/drawing/2014/chart" uri="{C3380CC4-5D6E-409C-BE32-E72D297353CC}">
              <c16:uniqueId val="{00000003-713E-4506-B4B7-6FE3299B0E65}"/>
            </c:ext>
          </c:extLst>
        </c:ser>
        <c:dLbls>
          <c:showLegendKey val="0"/>
          <c:showVal val="0"/>
          <c:showCatName val="0"/>
          <c:showSerName val="0"/>
          <c:showPercent val="0"/>
          <c:showBubbleSize val="0"/>
        </c:dLbls>
        <c:smooth val="0"/>
        <c:axId val="393847192"/>
        <c:axId val="393850472"/>
      </c:lineChart>
      <c:catAx>
        <c:axId val="3938471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3850472"/>
        <c:crosses val="autoZero"/>
        <c:auto val="1"/>
        <c:lblAlgn val="ctr"/>
        <c:lblOffset val="100"/>
        <c:noMultiLvlLbl val="0"/>
      </c:catAx>
      <c:valAx>
        <c:axId val="3938504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38471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corvenmotos</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5</c:v>
                </c:pt>
                <c:pt idx="1">
                  <c:v>1</c:v>
                </c:pt>
                <c:pt idx="2">
                  <c:v>20</c:v>
                </c:pt>
                <c:pt idx="3">
                  <c:v>6</c:v>
                </c:pt>
                <c:pt idx="4">
                  <c:v>4</c:v>
                </c:pt>
                <c:pt idx="5">
                  <c:v>4</c:v>
                </c:pt>
                <c:pt idx="6">
                  <c:v>4</c:v>
                </c:pt>
              </c:numCache>
            </c:numRef>
          </c:val>
          <c:extLst>
            <c:ext xmlns:c16="http://schemas.microsoft.com/office/drawing/2014/chart" uri="{C3380CC4-5D6E-409C-BE32-E72D297353CC}">
              <c16:uniqueId val="{00000000-6BE5-4955-8E7A-D4174E0F35AA}"/>
            </c:ext>
          </c:extLst>
        </c:ser>
        <c:ser>
          <c:idx val="1"/>
          <c:order val="1"/>
          <c:tx>
            <c:strRef>
              <c:f>Sheet1!$C$1</c:f>
              <c:strCache>
                <c:ptCount val="1"/>
                <c:pt idx="0">
                  <c:v>gileramotorsarg</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13</c:v>
                </c:pt>
                <c:pt idx="1">
                  <c:v>16</c:v>
                </c:pt>
                <c:pt idx="2">
                  <c:v>17</c:v>
                </c:pt>
                <c:pt idx="3">
                  <c:v>13</c:v>
                </c:pt>
                <c:pt idx="4">
                  <c:v>12</c:v>
                </c:pt>
                <c:pt idx="5">
                  <c:v>15</c:v>
                </c:pt>
                <c:pt idx="6">
                  <c:v>18</c:v>
                </c:pt>
              </c:numCache>
            </c:numRef>
          </c:val>
          <c:extLst>
            <c:ext xmlns:c16="http://schemas.microsoft.com/office/drawing/2014/chart" uri="{C3380CC4-5D6E-409C-BE32-E72D297353CC}">
              <c16:uniqueId val="{00000001-6BE5-4955-8E7A-D4174E0F35AA}"/>
            </c:ext>
          </c:extLst>
        </c:ser>
        <c:ser>
          <c:idx val="2"/>
          <c:order val="2"/>
          <c:tx>
            <c:strRef>
              <c:f>Sheet1!$D$1</c:f>
              <c:strCache>
                <c:ptCount val="1"/>
                <c:pt idx="0">
                  <c:v>motomeloficial</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20</c:v>
                </c:pt>
                <c:pt idx="1">
                  <c:v>16</c:v>
                </c:pt>
                <c:pt idx="2">
                  <c:v>24</c:v>
                </c:pt>
                <c:pt idx="3">
                  <c:v>34</c:v>
                </c:pt>
                <c:pt idx="4">
                  <c:v>14</c:v>
                </c:pt>
                <c:pt idx="5">
                  <c:v>27</c:v>
                </c:pt>
                <c:pt idx="6">
                  <c:v>20</c:v>
                </c:pt>
              </c:numCache>
            </c:numRef>
          </c:val>
          <c:extLst>
            <c:ext xmlns:c16="http://schemas.microsoft.com/office/drawing/2014/chart" uri="{C3380CC4-5D6E-409C-BE32-E72D297353CC}">
              <c16:uniqueId val="{00000002-6BE5-4955-8E7A-D4174E0F35AA}"/>
            </c:ext>
          </c:extLst>
        </c:ser>
        <c:ser>
          <c:idx val="3"/>
          <c:order val="3"/>
          <c:tx>
            <c:strRef>
              <c:f>Sheet1!$E$1</c:f>
              <c:strCache>
                <c:ptCount val="1"/>
                <c:pt idx="0">
                  <c:v>zanellahnos</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13</c:v>
                </c:pt>
                <c:pt idx="1">
                  <c:v>6</c:v>
                </c:pt>
                <c:pt idx="2">
                  <c:v>8</c:v>
                </c:pt>
                <c:pt idx="3">
                  <c:v>8</c:v>
                </c:pt>
                <c:pt idx="4">
                  <c:v>6</c:v>
                </c:pt>
                <c:pt idx="5">
                  <c:v>10</c:v>
                </c:pt>
                <c:pt idx="6">
                  <c:v>11</c:v>
                </c:pt>
              </c:numCache>
            </c:numRef>
          </c:val>
          <c:extLst>
            <c:ext xmlns:c16="http://schemas.microsoft.com/office/drawing/2014/chart" uri="{C3380CC4-5D6E-409C-BE32-E72D297353CC}">
              <c16:uniqueId val="{00000003-6BE5-4955-8E7A-D4174E0F35AA}"/>
            </c:ext>
          </c:extLst>
        </c:ser>
        <c:dLbls>
          <c:showLegendKey val="0"/>
          <c:showVal val="0"/>
          <c:showCatName val="0"/>
          <c:showSerName val="0"/>
          <c:showPercent val="0"/>
          <c:showBubbleSize val="0"/>
        </c:dLbls>
        <c:gapWidth val="219"/>
        <c:overlap val="-27"/>
        <c:axId val="399429904"/>
        <c:axId val="399430560"/>
      </c:barChart>
      <c:catAx>
        <c:axId val="3994299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9430560"/>
        <c:crosses val="autoZero"/>
        <c:auto val="1"/>
        <c:lblAlgn val="ctr"/>
        <c:lblOffset val="100"/>
        <c:noMultiLvlLbl val="0"/>
      </c:catAx>
      <c:valAx>
        <c:axId val="3994305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94299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corvenmotos</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0.18677897820911901</c:v>
                </c:pt>
                <c:pt idx="1">
                  <c:v>0.13550631752426301</c:v>
                </c:pt>
                <c:pt idx="2">
                  <c:v>0.22523347372276101</c:v>
                </c:pt>
                <c:pt idx="5">
                  <c:v>0.29298663248489298</c:v>
                </c:pt>
                <c:pt idx="6">
                  <c:v>0.17212964658487501</c:v>
                </c:pt>
              </c:numCache>
            </c:numRef>
          </c:val>
          <c:extLst>
            <c:ext xmlns:c16="http://schemas.microsoft.com/office/drawing/2014/chart" uri="{C3380CC4-5D6E-409C-BE32-E72D297353CC}">
              <c16:uniqueId val="{00000000-3A8B-4B21-B484-C31DC60690D3}"/>
            </c:ext>
          </c:extLst>
        </c:ser>
        <c:ser>
          <c:idx val="1"/>
          <c:order val="1"/>
          <c:tx>
            <c:strRef>
              <c:f>Sheet1!$C$1</c:f>
              <c:strCache>
                <c:ptCount val="1"/>
                <c:pt idx="0">
                  <c:v>gileramotorsarg</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0.36539994685091698</c:v>
                </c:pt>
                <c:pt idx="3">
                  <c:v>0.25245814509699699</c:v>
                </c:pt>
                <c:pt idx="5">
                  <c:v>1.61440340154132</c:v>
                </c:pt>
              </c:numCache>
            </c:numRef>
          </c:val>
          <c:extLst>
            <c:ext xmlns:c16="http://schemas.microsoft.com/office/drawing/2014/chart" uri="{C3380CC4-5D6E-409C-BE32-E72D297353CC}">
              <c16:uniqueId val="{00000001-3A8B-4B21-B484-C31DC60690D3}"/>
            </c:ext>
          </c:extLst>
        </c:ser>
        <c:ser>
          <c:idx val="2"/>
          <c:order val="2"/>
          <c:tx>
            <c:strRef>
              <c:f>Sheet1!$D$1</c:f>
              <c:strCache>
                <c:ptCount val="1"/>
                <c:pt idx="0">
                  <c:v>motomeloficial</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0.241157556270096</c:v>
                </c:pt>
                <c:pt idx="1">
                  <c:v>0.183739090491502</c:v>
                </c:pt>
                <c:pt idx="2">
                  <c:v>0.27493312437515199</c:v>
                </c:pt>
                <c:pt idx="3">
                  <c:v>0.20355409044646799</c:v>
                </c:pt>
                <c:pt idx="4">
                  <c:v>1.3375124969601999</c:v>
                </c:pt>
                <c:pt idx="5">
                  <c:v>9.1869545245751E-2</c:v>
                </c:pt>
              </c:numCache>
            </c:numRef>
          </c:val>
          <c:extLst>
            <c:ext xmlns:c16="http://schemas.microsoft.com/office/drawing/2014/chart" uri="{C3380CC4-5D6E-409C-BE32-E72D297353CC}">
              <c16:uniqueId val="{00000002-3A8B-4B21-B484-C31DC60690D3}"/>
            </c:ext>
          </c:extLst>
        </c:ser>
        <c:ser>
          <c:idx val="3"/>
          <c:order val="3"/>
          <c:tx>
            <c:strRef>
              <c:f>Sheet1!$E$1</c:f>
              <c:strCache>
                <c:ptCount val="1"/>
                <c:pt idx="0">
                  <c:v>zanellahnos</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0.66953148890283698</c:v>
                </c:pt>
                <c:pt idx="1">
                  <c:v>0.88358843126840803</c:v>
                </c:pt>
                <c:pt idx="2">
                  <c:v>0.68562599584761696</c:v>
                </c:pt>
                <c:pt idx="4">
                  <c:v>0.241417604171696</c:v>
                </c:pt>
              </c:numCache>
            </c:numRef>
          </c:val>
          <c:extLst>
            <c:ext xmlns:c16="http://schemas.microsoft.com/office/drawing/2014/chart" uri="{C3380CC4-5D6E-409C-BE32-E72D297353CC}">
              <c16:uniqueId val="{00000003-3A8B-4B21-B484-C31DC60690D3}"/>
            </c:ext>
          </c:extLst>
        </c:ser>
        <c:dLbls>
          <c:showLegendKey val="0"/>
          <c:showVal val="0"/>
          <c:showCatName val="0"/>
          <c:showSerName val="0"/>
          <c:showPercent val="0"/>
          <c:showBubbleSize val="0"/>
        </c:dLbls>
        <c:gapWidth val="219"/>
        <c:overlap val="-27"/>
        <c:axId val="393856048"/>
        <c:axId val="393856376"/>
      </c:barChart>
      <c:catAx>
        <c:axId val="3938560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3856376"/>
        <c:crosses val="autoZero"/>
        <c:auto val="1"/>
        <c:lblAlgn val="ctr"/>
        <c:lblOffset val="100"/>
        <c:noMultiLvlLbl val="0"/>
      </c:catAx>
      <c:valAx>
        <c:axId val="3938563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38560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corvenmotos</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0.18678581892762999</c:v>
                </c:pt>
                <c:pt idx="14">
                  <c:v>0</c:v>
                </c:pt>
                <c:pt idx="15">
                  <c:v>0</c:v>
                </c:pt>
                <c:pt idx="16">
                  <c:v>0</c:v>
                </c:pt>
                <c:pt idx="17">
                  <c:v>0.18220773513038399</c:v>
                </c:pt>
                <c:pt idx="18">
                  <c:v>0</c:v>
                </c:pt>
                <c:pt idx="19">
                  <c:v>0</c:v>
                </c:pt>
                <c:pt idx="20">
                  <c:v>0.33328450043949598</c:v>
                </c:pt>
                <c:pt idx="21">
                  <c:v>0.13551128039847599</c:v>
                </c:pt>
                <c:pt idx="22">
                  <c:v>0</c:v>
                </c:pt>
                <c:pt idx="23">
                  <c:v>0</c:v>
                </c:pt>
              </c:numCache>
            </c:numRef>
          </c:val>
          <c:smooth val="0"/>
          <c:extLst>
            <c:ext xmlns:c16="http://schemas.microsoft.com/office/drawing/2014/chart" uri="{C3380CC4-5D6E-409C-BE32-E72D297353CC}">
              <c16:uniqueId val="{00000000-7A0E-49E0-942C-A26B5CA03DD3}"/>
            </c:ext>
          </c:extLst>
        </c:ser>
        <c:ser>
          <c:idx val="1"/>
          <c:order val="1"/>
          <c:tx>
            <c:strRef>
              <c:f>Sheet1!$C$1</c:f>
              <c:strCache>
                <c:ptCount val="1"/>
                <c:pt idx="0">
                  <c:v>gileramotorsarg</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0.74433441882102702</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1-7A0E-49E0-942C-A26B5CA03DD3}"/>
            </c:ext>
          </c:extLst>
        </c:ser>
        <c:ser>
          <c:idx val="2"/>
          <c:order val="2"/>
          <c:tx>
            <c:strRef>
              <c:f>Sheet1!$D$1</c:f>
              <c:strCache>
                <c:ptCount val="1"/>
                <c:pt idx="0">
                  <c:v>motomeloficial</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0.55396422201805096</c:v>
                </c:pt>
                <c:pt idx="12">
                  <c:v>0.208074366318975</c:v>
                </c:pt>
                <c:pt idx="13">
                  <c:v>9.1876992920066999E-2</c:v>
                </c:pt>
                <c:pt idx="14">
                  <c:v>0.19726530832837899</c:v>
                </c:pt>
                <c:pt idx="15">
                  <c:v>0.15132681186834601</c:v>
                </c:pt>
                <c:pt idx="16">
                  <c:v>0.35759966852222203</c:v>
                </c:pt>
                <c:pt idx="17">
                  <c:v>0.57727125331027396</c:v>
                </c:pt>
                <c:pt idx="18">
                  <c:v>0.272928714262552</c:v>
                </c:pt>
                <c:pt idx="19">
                  <c:v>0</c:v>
                </c:pt>
                <c:pt idx="20">
                  <c:v>0</c:v>
                </c:pt>
                <c:pt idx="21">
                  <c:v>7.5663405934172798E-2</c:v>
                </c:pt>
                <c:pt idx="22">
                  <c:v>0</c:v>
                </c:pt>
                <c:pt idx="23">
                  <c:v>0</c:v>
                </c:pt>
              </c:numCache>
            </c:numRef>
          </c:val>
          <c:smooth val="0"/>
          <c:extLst>
            <c:ext xmlns:c16="http://schemas.microsoft.com/office/drawing/2014/chart" uri="{C3380CC4-5D6E-409C-BE32-E72D297353CC}">
              <c16:uniqueId val="{00000002-7A0E-49E0-942C-A26B5CA03DD3}"/>
            </c:ext>
          </c:extLst>
        </c:ser>
        <c:ser>
          <c:idx val="3"/>
          <c:order val="3"/>
          <c:tx>
            <c:strRef>
              <c:f>Sheet1!$E$1</c:f>
              <c:strCache>
                <c:ptCount val="1"/>
                <c:pt idx="0">
                  <c:v>zanellahnos</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0.88358843126840803</c:v>
                </c:pt>
                <c:pt idx="15">
                  <c:v>0</c:v>
                </c:pt>
                <c:pt idx="16">
                  <c:v>0</c:v>
                </c:pt>
                <c:pt idx="17">
                  <c:v>0.68562599584761696</c:v>
                </c:pt>
                <c:pt idx="18">
                  <c:v>0.56250301772005196</c:v>
                </c:pt>
                <c:pt idx="19">
                  <c:v>0</c:v>
                </c:pt>
                <c:pt idx="20">
                  <c:v>0</c:v>
                </c:pt>
                <c:pt idx="21">
                  <c:v>0</c:v>
                </c:pt>
                <c:pt idx="22">
                  <c:v>0</c:v>
                </c:pt>
                <c:pt idx="23">
                  <c:v>0</c:v>
                </c:pt>
              </c:numCache>
            </c:numRef>
          </c:val>
          <c:smooth val="0"/>
          <c:extLst>
            <c:ext xmlns:c16="http://schemas.microsoft.com/office/drawing/2014/chart" uri="{C3380CC4-5D6E-409C-BE32-E72D297353CC}">
              <c16:uniqueId val="{00000003-7A0E-49E0-942C-A26B5CA03DD3}"/>
            </c:ext>
          </c:extLst>
        </c:ser>
        <c:dLbls>
          <c:showLegendKey val="0"/>
          <c:showVal val="0"/>
          <c:showCatName val="0"/>
          <c:showSerName val="0"/>
          <c:showPercent val="0"/>
          <c:showBubbleSize val="0"/>
        </c:dLbls>
        <c:smooth val="0"/>
        <c:axId val="332170472"/>
        <c:axId val="428991176"/>
      </c:lineChart>
      <c:catAx>
        <c:axId val="3321704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8991176"/>
        <c:crosses val="autoZero"/>
        <c:auto val="1"/>
        <c:lblAlgn val="ctr"/>
        <c:lblOffset val="100"/>
        <c:noMultiLvlLbl val="0"/>
      </c:catAx>
      <c:valAx>
        <c:axId val="4289911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21704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Carousels</c:v>
                </c:pt>
              </c:strCache>
            </c:strRef>
          </c:tx>
          <c:spPr>
            <a:solidFill>
              <a:schemeClr val="accent1"/>
            </a:solidFill>
            <a:ln>
              <a:noFill/>
            </a:ln>
            <a:effectLst/>
          </c:spPr>
          <c:invertIfNegative val="0"/>
          <c:cat>
            <c:strRef>
              <c:f>Sheet1!$A$2:$A$5</c:f>
              <c:strCache>
                <c:ptCount val="4"/>
                <c:pt idx="0">
                  <c:v>corvenmotos</c:v>
                </c:pt>
                <c:pt idx="1">
                  <c:v>gileramotorsarg</c:v>
                </c:pt>
                <c:pt idx="2">
                  <c:v>motomeloficial</c:v>
                </c:pt>
                <c:pt idx="3">
                  <c:v>zanellahnos</c:v>
                </c:pt>
              </c:strCache>
            </c:strRef>
          </c:cat>
          <c:val>
            <c:numRef>
              <c:f>Sheet1!$B$2:$B$5</c:f>
              <c:numCache>
                <c:formatCode>General</c:formatCode>
                <c:ptCount val="4"/>
                <c:pt idx="0">
                  <c:v>0</c:v>
                </c:pt>
                <c:pt idx="1">
                  <c:v>0</c:v>
                </c:pt>
                <c:pt idx="2">
                  <c:v>3</c:v>
                </c:pt>
                <c:pt idx="3">
                  <c:v>3</c:v>
                </c:pt>
              </c:numCache>
            </c:numRef>
          </c:val>
          <c:extLst>
            <c:ext xmlns:c16="http://schemas.microsoft.com/office/drawing/2014/chart" uri="{C3380CC4-5D6E-409C-BE32-E72D297353CC}">
              <c16:uniqueId val="{00000000-352F-40B8-A1F8-68DA9AABCD80}"/>
            </c:ext>
          </c:extLst>
        </c:ser>
        <c:ser>
          <c:idx val="1"/>
          <c:order val="1"/>
          <c:tx>
            <c:strRef>
              <c:f>Sheet1!$C$1</c:f>
              <c:strCache>
                <c:ptCount val="1"/>
                <c:pt idx="0">
                  <c:v>Images</c:v>
                </c:pt>
              </c:strCache>
            </c:strRef>
          </c:tx>
          <c:spPr>
            <a:solidFill>
              <a:schemeClr val="accent2"/>
            </a:solidFill>
            <a:ln>
              <a:noFill/>
            </a:ln>
            <a:effectLst/>
          </c:spPr>
          <c:invertIfNegative val="0"/>
          <c:cat>
            <c:strRef>
              <c:f>Sheet1!$A$2:$A$5</c:f>
              <c:strCache>
                <c:ptCount val="4"/>
                <c:pt idx="0">
                  <c:v>corvenmotos</c:v>
                </c:pt>
                <c:pt idx="1">
                  <c:v>gileramotorsarg</c:v>
                </c:pt>
                <c:pt idx="2">
                  <c:v>motomeloficial</c:v>
                </c:pt>
                <c:pt idx="3">
                  <c:v>zanellahnos</c:v>
                </c:pt>
              </c:strCache>
            </c:strRef>
          </c:cat>
          <c:val>
            <c:numRef>
              <c:f>Sheet1!$C$2:$C$5</c:f>
              <c:numCache>
                <c:formatCode>General</c:formatCode>
                <c:ptCount val="4"/>
                <c:pt idx="0">
                  <c:v>8</c:v>
                </c:pt>
                <c:pt idx="1">
                  <c:v>3</c:v>
                </c:pt>
                <c:pt idx="2">
                  <c:v>8</c:v>
                </c:pt>
                <c:pt idx="3">
                  <c:v>3</c:v>
                </c:pt>
              </c:numCache>
            </c:numRef>
          </c:val>
          <c:extLst>
            <c:ext xmlns:c16="http://schemas.microsoft.com/office/drawing/2014/chart" uri="{C3380CC4-5D6E-409C-BE32-E72D297353CC}">
              <c16:uniqueId val="{00000001-352F-40B8-A1F8-68DA9AABCD80}"/>
            </c:ext>
          </c:extLst>
        </c:ser>
        <c:ser>
          <c:idx val="2"/>
          <c:order val="2"/>
          <c:tx>
            <c:strRef>
              <c:f>Sheet1!$D$1</c:f>
              <c:strCache>
                <c:ptCount val="1"/>
                <c:pt idx="0">
                  <c:v>Videos</c:v>
                </c:pt>
              </c:strCache>
            </c:strRef>
          </c:tx>
          <c:spPr>
            <a:solidFill>
              <a:schemeClr val="accent3"/>
            </a:solidFill>
            <a:ln>
              <a:noFill/>
            </a:ln>
            <a:effectLst/>
          </c:spPr>
          <c:invertIfNegative val="0"/>
          <c:cat>
            <c:strRef>
              <c:f>Sheet1!$A$2:$A$5</c:f>
              <c:strCache>
                <c:ptCount val="4"/>
                <c:pt idx="0">
                  <c:v>corvenmotos</c:v>
                </c:pt>
                <c:pt idx="1">
                  <c:v>gileramotorsarg</c:v>
                </c:pt>
                <c:pt idx="2">
                  <c:v>motomeloficial</c:v>
                </c:pt>
                <c:pt idx="3">
                  <c:v>zanellahnos</c:v>
                </c:pt>
              </c:strCache>
            </c:strRef>
          </c:cat>
          <c:val>
            <c:numRef>
              <c:f>Sheet1!$D$2:$D$5</c:f>
              <c:numCache>
                <c:formatCode>General</c:formatCode>
                <c:ptCount val="4"/>
                <c:pt idx="0">
                  <c:v>0</c:v>
                </c:pt>
                <c:pt idx="1">
                  <c:v>0</c:v>
                </c:pt>
                <c:pt idx="2">
                  <c:v>8</c:v>
                </c:pt>
                <c:pt idx="3">
                  <c:v>1</c:v>
                </c:pt>
              </c:numCache>
            </c:numRef>
          </c:val>
          <c:extLst>
            <c:ext xmlns:c16="http://schemas.microsoft.com/office/drawing/2014/chart" uri="{C3380CC4-5D6E-409C-BE32-E72D297353CC}">
              <c16:uniqueId val="{00000002-352F-40B8-A1F8-68DA9AABCD80}"/>
            </c:ext>
          </c:extLst>
        </c:ser>
        <c:dLbls>
          <c:showLegendKey val="0"/>
          <c:showVal val="0"/>
          <c:showCatName val="0"/>
          <c:showSerName val="0"/>
          <c:showPercent val="0"/>
          <c:showBubbleSize val="0"/>
        </c:dLbls>
        <c:gapWidth val="150"/>
        <c:overlap val="100"/>
        <c:axId val="407027608"/>
        <c:axId val="394118200"/>
      </c:barChart>
      <c:catAx>
        <c:axId val="4070276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4118200"/>
        <c:crosses val="autoZero"/>
        <c:auto val="1"/>
        <c:lblAlgn val="ctr"/>
        <c:lblOffset val="100"/>
        <c:noMultiLvlLbl val="0"/>
      </c:catAx>
      <c:valAx>
        <c:axId val="39411820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70276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Images</c:v>
                </c:pt>
              </c:strCache>
            </c:strRef>
          </c:tx>
          <c:spPr>
            <a:solidFill>
              <a:schemeClr val="accent1"/>
            </a:solidFill>
            <a:ln>
              <a:noFill/>
            </a:ln>
            <a:effectLst/>
          </c:spPr>
          <c:invertIfNegative val="0"/>
          <c:cat>
            <c:strRef>
              <c:f>Sheet1!$A$2:$A$5</c:f>
              <c:strCache>
                <c:ptCount val="4"/>
                <c:pt idx="0">
                  <c:v>corvenmotos</c:v>
                </c:pt>
                <c:pt idx="1">
                  <c:v>gileramotorsarg</c:v>
                </c:pt>
                <c:pt idx="2">
                  <c:v>motomeloficial</c:v>
                </c:pt>
                <c:pt idx="3">
                  <c:v>zanellahnos</c:v>
                </c:pt>
              </c:strCache>
            </c:strRef>
          </c:cat>
          <c:val>
            <c:numRef>
              <c:f>Sheet1!$B$2:$B$5</c:f>
              <c:numCache>
                <c:formatCode>General</c:formatCode>
                <c:ptCount val="4"/>
                <c:pt idx="0">
                  <c:v>469</c:v>
                </c:pt>
                <c:pt idx="1">
                  <c:v>336</c:v>
                </c:pt>
                <c:pt idx="2">
                  <c:v>686</c:v>
                </c:pt>
                <c:pt idx="3">
                  <c:v>445</c:v>
                </c:pt>
              </c:numCache>
            </c:numRef>
          </c:val>
          <c:extLst>
            <c:ext xmlns:c16="http://schemas.microsoft.com/office/drawing/2014/chart" uri="{C3380CC4-5D6E-409C-BE32-E72D297353CC}">
              <c16:uniqueId val="{00000000-5B28-4C2E-8722-85350052D1F1}"/>
            </c:ext>
          </c:extLst>
        </c:ser>
        <c:ser>
          <c:idx val="1"/>
          <c:order val="1"/>
          <c:tx>
            <c:strRef>
              <c:f>Sheet1!$C$1</c:f>
              <c:strCache>
                <c:ptCount val="1"/>
                <c:pt idx="0">
                  <c:v>Videos</c:v>
                </c:pt>
              </c:strCache>
            </c:strRef>
          </c:tx>
          <c:spPr>
            <a:solidFill>
              <a:schemeClr val="accent2"/>
            </a:solidFill>
            <a:ln>
              <a:noFill/>
            </a:ln>
            <a:effectLst/>
          </c:spPr>
          <c:invertIfNegative val="0"/>
          <c:cat>
            <c:strRef>
              <c:f>Sheet1!$A$2:$A$5</c:f>
              <c:strCache>
                <c:ptCount val="4"/>
                <c:pt idx="0">
                  <c:v>corvenmotos</c:v>
                </c:pt>
                <c:pt idx="1">
                  <c:v>gileramotorsarg</c:v>
                </c:pt>
                <c:pt idx="2">
                  <c:v>motomeloficial</c:v>
                </c:pt>
                <c:pt idx="3">
                  <c:v>zanellahnos</c:v>
                </c:pt>
              </c:strCache>
            </c:strRef>
          </c:cat>
          <c:val>
            <c:numRef>
              <c:f>Sheet1!$C$2:$C$5</c:f>
              <c:numCache>
                <c:formatCode>General</c:formatCode>
                <c:ptCount val="4"/>
                <c:pt idx="0">
                  <c:v>0</c:v>
                </c:pt>
                <c:pt idx="1">
                  <c:v>0</c:v>
                </c:pt>
                <c:pt idx="2">
                  <c:v>1706</c:v>
                </c:pt>
                <c:pt idx="3">
                  <c:v>183</c:v>
                </c:pt>
              </c:numCache>
            </c:numRef>
          </c:val>
          <c:extLst>
            <c:ext xmlns:c16="http://schemas.microsoft.com/office/drawing/2014/chart" uri="{C3380CC4-5D6E-409C-BE32-E72D297353CC}">
              <c16:uniqueId val="{00000001-5B28-4C2E-8722-85350052D1F1}"/>
            </c:ext>
          </c:extLst>
        </c:ser>
        <c:ser>
          <c:idx val="2"/>
          <c:order val="2"/>
          <c:tx>
            <c:strRef>
              <c:f>Sheet1!$D$1</c:f>
              <c:strCache>
                <c:ptCount val="1"/>
                <c:pt idx="0">
                  <c:v>Carousels</c:v>
                </c:pt>
              </c:strCache>
            </c:strRef>
          </c:tx>
          <c:spPr>
            <a:solidFill>
              <a:schemeClr val="accent3"/>
            </a:solidFill>
            <a:ln>
              <a:noFill/>
            </a:ln>
            <a:effectLst/>
          </c:spPr>
          <c:invertIfNegative val="0"/>
          <c:cat>
            <c:strRef>
              <c:f>Sheet1!$A$2:$A$5</c:f>
              <c:strCache>
                <c:ptCount val="4"/>
                <c:pt idx="0">
                  <c:v>corvenmotos</c:v>
                </c:pt>
                <c:pt idx="1">
                  <c:v>gileramotorsarg</c:v>
                </c:pt>
                <c:pt idx="2">
                  <c:v>motomeloficial</c:v>
                </c:pt>
                <c:pt idx="3">
                  <c:v>zanellahnos</c:v>
                </c:pt>
              </c:strCache>
            </c:strRef>
          </c:cat>
          <c:val>
            <c:numRef>
              <c:f>Sheet1!$D$2:$D$5</c:f>
              <c:numCache>
                <c:formatCode>General</c:formatCode>
                <c:ptCount val="4"/>
                <c:pt idx="0">
                  <c:v>0</c:v>
                </c:pt>
                <c:pt idx="1">
                  <c:v>0</c:v>
                </c:pt>
                <c:pt idx="2">
                  <c:v>389</c:v>
                </c:pt>
                <c:pt idx="3">
                  <c:v>305</c:v>
                </c:pt>
              </c:numCache>
            </c:numRef>
          </c:val>
          <c:extLst>
            <c:ext xmlns:c16="http://schemas.microsoft.com/office/drawing/2014/chart" uri="{C3380CC4-5D6E-409C-BE32-E72D297353CC}">
              <c16:uniqueId val="{00000002-5B28-4C2E-8722-85350052D1F1}"/>
            </c:ext>
          </c:extLst>
        </c:ser>
        <c:dLbls>
          <c:showLegendKey val="0"/>
          <c:showVal val="0"/>
          <c:showCatName val="0"/>
          <c:showSerName val="0"/>
          <c:showPercent val="0"/>
          <c:showBubbleSize val="0"/>
        </c:dLbls>
        <c:gapWidth val="150"/>
        <c:overlap val="100"/>
        <c:axId val="436595128"/>
        <c:axId val="436590208"/>
      </c:barChart>
      <c:catAx>
        <c:axId val="4365951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6590208"/>
        <c:crosses val="autoZero"/>
        <c:auto val="1"/>
        <c:lblAlgn val="ctr"/>
        <c:lblOffset val="100"/>
        <c:noMultiLvlLbl val="0"/>
      </c:catAx>
      <c:valAx>
        <c:axId val="43659020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65951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corvenmotos</c:v>
                </c:pt>
              </c:strCache>
            </c:strRef>
          </c:tx>
          <c:spPr>
            <a:solidFill>
              <a:schemeClr val="accent1"/>
            </a:solidFill>
            <a:ln>
              <a:noFill/>
            </a:ln>
            <a:effectLst/>
          </c:spPr>
          <c:invertIfNegative val="0"/>
          <c:cat>
            <c:strRef>
              <c:f>Sheet1!$A$2:$A$4</c:f>
              <c:strCache>
                <c:ptCount val="3"/>
                <c:pt idx="0">
                  <c:v>Carousel</c:v>
                </c:pt>
                <c:pt idx="1">
                  <c:v>Image</c:v>
                </c:pt>
                <c:pt idx="2">
                  <c:v>Video</c:v>
                </c:pt>
              </c:strCache>
            </c:strRef>
          </c:cat>
          <c:val>
            <c:numRef>
              <c:f>Sheet1!$B$2:$B$4</c:f>
              <c:numCache>
                <c:formatCode>General</c:formatCode>
                <c:ptCount val="3"/>
                <c:pt idx="0">
                  <c:v>0</c:v>
                </c:pt>
                <c:pt idx="1">
                  <c:v>0.21456902222202501</c:v>
                </c:pt>
                <c:pt idx="2">
                  <c:v>0</c:v>
                </c:pt>
              </c:numCache>
            </c:numRef>
          </c:val>
          <c:extLst>
            <c:ext xmlns:c16="http://schemas.microsoft.com/office/drawing/2014/chart" uri="{C3380CC4-5D6E-409C-BE32-E72D297353CC}">
              <c16:uniqueId val="{00000000-1C53-49B7-83CE-EBB58F53DD34}"/>
            </c:ext>
          </c:extLst>
        </c:ser>
        <c:ser>
          <c:idx val="1"/>
          <c:order val="1"/>
          <c:tx>
            <c:strRef>
              <c:f>Sheet1!$C$1</c:f>
              <c:strCache>
                <c:ptCount val="1"/>
                <c:pt idx="0">
                  <c:v>gileramotorsarg</c:v>
                </c:pt>
              </c:strCache>
            </c:strRef>
          </c:tx>
          <c:spPr>
            <a:solidFill>
              <a:schemeClr val="accent2"/>
            </a:solidFill>
            <a:ln>
              <a:noFill/>
            </a:ln>
            <a:effectLst/>
          </c:spPr>
          <c:invertIfNegative val="0"/>
          <c:cat>
            <c:strRef>
              <c:f>Sheet1!$A$2:$A$4</c:f>
              <c:strCache>
                <c:ptCount val="3"/>
                <c:pt idx="0">
                  <c:v>Carousel</c:v>
                </c:pt>
                <c:pt idx="1">
                  <c:v>Image</c:v>
                </c:pt>
                <c:pt idx="2">
                  <c:v>Video</c:v>
                </c:pt>
              </c:strCache>
            </c:strRef>
          </c:cat>
          <c:val>
            <c:numRef>
              <c:f>Sheet1!$C$2:$C$4</c:f>
              <c:numCache>
                <c:formatCode>General</c:formatCode>
                <c:ptCount val="3"/>
                <c:pt idx="0">
                  <c:v>0</c:v>
                </c:pt>
                <c:pt idx="1">
                  <c:v>0.73541990137150004</c:v>
                </c:pt>
                <c:pt idx="2">
                  <c:v>0</c:v>
                </c:pt>
              </c:numCache>
            </c:numRef>
          </c:val>
          <c:extLst>
            <c:ext xmlns:c16="http://schemas.microsoft.com/office/drawing/2014/chart" uri="{C3380CC4-5D6E-409C-BE32-E72D297353CC}">
              <c16:uniqueId val="{00000001-1C53-49B7-83CE-EBB58F53DD34}"/>
            </c:ext>
          </c:extLst>
        </c:ser>
        <c:ser>
          <c:idx val="2"/>
          <c:order val="2"/>
          <c:tx>
            <c:strRef>
              <c:f>Sheet1!$D$1</c:f>
              <c:strCache>
                <c:ptCount val="1"/>
                <c:pt idx="0">
                  <c:v>motomeloficial</c:v>
                </c:pt>
              </c:strCache>
            </c:strRef>
          </c:tx>
          <c:spPr>
            <a:solidFill>
              <a:schemeClr val="accent3"/>
            </a:solidFill>
            <a:ln>
              <a:noFill/>
            </a:ln>
            <a:effectLst/>
          </c:spPr>
          <c:invertIfNegative val="0"/>
          <c:cat>
            <c:strRef>
              <c:f>Sheet1!$A$2:$A$4</c:f>
              <c:strCache>
                <c:ptCount val="3"/>
                <c:pt idx="0">
                  <c:v>Carousel</c:v>
                </c:pt>
                <c:pt idx="1">
                  <c:v>Image</c:v>
                </c:pt>
                <c:pt idx="2">
                  <c:v>Video</c:v>
                </c:pt>
              </c:strCache>
            </c:strRef>
          </c:cat>
          <c:val>
            <c:numRef>
              <c:f>Sheet1!$D$2:$D$4</c:f>
              <c:numCache>
                <c:formatCode>General</c:formatCode>
                <c:ptCount val="3"/>
                <c:pt idx="0">
                  <c:v>0.35189657935186303</c:v>
                </c:pt>
                <c:pt idx="1">
                  <c:v>0.231374144731334</c:v>
                </c:pt>
                <c:pt idx="2">
                  <c:v>0.57807170120054896</c:v>
                </c:pt>
              </c:numCache>
            </c:numRef>
          </c:val>
          <c:extLst>
            <c:ext xmlns:c16="http://schemas.microsoft.com/office/drawing/2014/chart" uri="{C3380CC4-5D6E-409C-BE32-E72D297353CC}">
              <c16:uniqueId val="{00000002-1C53-49B7-83CE-EBB58F53DD34}"/>
            </c:ext>
          </c:extLst>
        </c:ser>
        <c:ser>
          <c:idx val="3"/>
          <c:order val="3"/>
          <c:tx>
            <c:strRef>
              <c:f>Sheet1!$E$1</c:f>
              <c:strCache>
                <c:ptCount val="1"/>
                <c:pt idx="0">
                  <c:v>zanellahnos</c:v>
                </c:pt>
              </c:strCache>
            </c:strRef>
          </c:tx>
          <c:spPr>
            <a:solidFill>
              <a:schemeClr val="accent4"/>
            </a:solidFill>
            <a:ln>
              <a:noFill/>
            </a:ln>
            <a:effectLst/>
          </c:spPr>
          <c:invertIfNegative val="0"/>
          <c:cat>
            <c:strRef>
              <c:f>Sheet1!$A$2:$A$4</c:f>
              <c:strCache>
                <c:ptCount val="3"/>
                <c:pt idx="0">
                  <c:v>Carousel</c:v>
                </c:pt>
                <c:pt idx="1">
                  <c:v>Image</c:v>
                </c:pt>
                <c:pt idx="2">
                  <c:v>Video</c:v>
                </c:pt>
              </c:strCache>
            </c:strRef>
          </c:cat>
          <c:val>
            <c:numRef>
              <c:f>Sheet1!$E$2:$E$4</c:f>
              <c:numCache>
                <c:formatCode>General</c:formatCode>
                <c:ptCount val="3"/>
                <c:pt idx="0">
                  <c:v>0.49001162367996698</c:v>
                </c:pt>
                <c:pt idx="1">
                  <c:v>0.71353596581157297</c:v>
                </c:pt>
                <c:pt idx="2">
                  <c:v>0.88912642114468998</c:v>
                </c:pt>
              </c:numCache>
            </c:numRef>
          </c:val>
          <c:extLst>
            <c:ext xmlns:c16="http://schemas.microsoft.com/office/drawing/2014/chart" uri="{C3380CC4-5D6E-409C-BE32-E72D297353CC}">
              <c16:uniqueId val="{00000003-1C53-49B7-83CE-EBB58F53DD34}"/>
            </c:ext>
          </c:extLst>
        </c:ser>
        <c:dLbls>
          <c:showLegendKey val="0"/>
          <c:showVal val="0"/>
          <c:showCatName val="0"/>
          <c:showSerName val="0"/>
          <c:showPercent val="0"/>
          <c:showBubbleSize val="0"/>
        </c:dLbls>
        <c:gapWidth val="219"/>
        <c:overlap val="-27"/>
        <c:axId val="436592176"/>
        <c:axId val="436585944"/>
      </c:barChart>
      <c:catAx>
        <c:axId val="4365921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6585944"/>
        <c:crosses val="autoZero"/>
        <c:auto val="1"/>
        <c:lblAlgn val="ctr"/>
        <c:lblOffset val="100"/>
        <c:noMultiLvlLbl val="0"/>
      </c:catAx>
      <c:valAx>
        <c:axId val="4365859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65921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Likes</c:v>
                </c:pt>
              </c:strCache>
            </c:strRef>
          </c:tx>
          <c:spPr>
            <a:solidFill>
              <a:schemeClr val="accent1"/>
            </a:solidFill>
            <a:ln>
              <a:noFill/>
            </a:ln>
            <a:effectLst/>
          </c:spPr>
          <c:invertIfNegative val="0"/>
          <c:cat>
            <c:strRef>
              <c:f>Sheet1!$A$2:$A$5</c:f>
              <c:strCache>
                <c:ptCount val="4"/>
                <c:pt idx="0">
                  <c:v>corvenmotos</c:v>
                </c:pt>
                <c:pt idx="1">
                  <c:v>gileramotorsarg</c:v>
                </c:pt>
                <c:pt idx="2">
                  <c:v>motomeloficial</c:v>
                </c:pt>
                <c:pt idx="3">
                  <c:v>zanellahnos</c:v>
                </c:pt>
              </c:strCache>
            </c:strRef>
          </c:cat>
          <c:val>
            <c:numRef>
              <c:f>Sheet1!$B$2:$B$5</c:f>
              <c:numCache>
                <c:formatCode>General</c:formatCode>
                <c:ptCount val="4"/>
                <c:pt idx="0">
                  <c:v>429</c:v>
                </c:pt>
                <c:pt idx="1">
                  <c:v>328</c:v>
                </c:pt>
                <c:pt idx="2">
                  <c:v>1791</c:v>
                </c:pt>
                <c:pt idx="3">
                  <c:v>880</c:v>
                </c:pt>
              </c:numCache>
            </c:numRef>
          </c:val>
          <c:extLst>
            <c:ext xmlns:c16="http://schemas.microsoft.com/office/drawing/2014/chart" uri="{C3380CC4-5D6E-409C-BE32-E72D297353CC}">
              <c16:uniqueId val="{00000000-986D-41CD-92CB-EC75C0381700}"/>
            </c:ext>
          </c:extLst>
        </c:ser>
        <c:ser>
          <c:idx val="1"/>
          <c:order val="1"/>
          <c:tx>
            <c:strRef>
              <c:f>Sheet1!$C$1</c:f>
              <c:strCache>
                <c:ptCount val="1"/>
                <c:pt idx="0">
                  <c:v>Comments</c:v>
                </c:pt>
              </c:strCache>
            </c:strRef>
          </c:tx>
          <c:spPr>
            <a:solidFill>
              <a:schemeClr val="accent2"/>
            </a:solidFill>
            <a:ln>
              <a:noFill/>
            </a:ln>
            <a:effectLst/>
          </c:spPr>
          <c:invertIfNegative val="0"/>
          <c:cat>
            <c:strRef>
              <c:f>Sheet1!$A$2:$A$5</c:f>
              <c:strCache>
                <c:ptCount val="4"/>
                <c:pt idx="0">
                  <c:v>corvenmotos</c:v>
                </c:pt>
                <c:pt idx="1">
                  <c:v>gileramotorsarg</c:v>
                </c:pt>
                <c:pt idx="2">
                  <c:v>motomeloficial</c:v>
                </c:pt>
                <c:pt idx="3">
                  <c:v>zanellahnos</c:v>
                </c:pt>
              </c:strCache>
            </c:strRef>
          </c:cat>
          <c:val>
            <c:numRef>
              <c:f>Sheet1!$C$2:$C$5</c:f>
              <c:numCache>
                <c:formatCode>General</c:formatCode>
                <c:ptCount val="4"/>
                <c:pt idx="0">
                  <c:v>40</c:v>
                </c:pt>
                <c:pt idx="1">
                  <c:v>8</c:v>
                </c:pt>
                <c:pt idx="2">
                  <c:v>990</c:v>
                </c:pt>
                <c:pt idx="3">
                  <c:v>53</c:v>
                </c:pt>
              </c:numCache>
            </c:numRef>
          </c:val>
          <c:extLst>
            <c:ext xmlns:c16="http://schemas.microsoft.com/office/drawing/2014/chart" uri="{C3380CC4-5D6E-409C-BE32-E72D297353CC}">
              <c16:uniqueId val="{00000001-986D-41CD-92CB-EC75C0381700}"/>
            </c:ext>
          </c:extLst>
        </c:ser>
        <c:dLbls>
          <c:showLegendKey val="0"/>
          <c:showVal val="0"/>
          <c:showCatName val="0"/>
          <c:showSerName val="0"/>
          <c:showPercent val="0"/>
          <c:showBubbleSize val="0"/>
        </c:dLbls>
        <c:gapWidth val="150"/>
        <c:overlap val="100"/>
        <c:axId val="436600704"/>
        <c:axId val="436603000"/>
      </c:barChart>
      <c:catAx>
        <c:axId val="4366007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6603000"/>
        <c:crosses val="autoZero"/>
        <c:auto val="1"/>
        <c:lblAlgn val="ctr"/>
        <c:lblOffset val="100"/>
        <c:noMultiLvlLbl val="0"/>
      </c:catAx>
      <c:valAx>
        <c:axId val="43660300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66007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EDFF69-D7F6-4EA9-B8A5-5D9B92360A97}"/>
              </a:ext>
            </a:extLst>
          </p:cNvPr>
          <p:cNvSpPr>
            <a:spLocks noGrp="1"/>
          </p:cNvSpPr>
          <p:nvPr>
            <p:ph type="ctrTitle"/>
          </p:nvPr>
        </p:nvSpPr>
        <p:spPr/>
        <p:txBody>
          <a:bodyPr/>
          <a:lstStyle/>
          <a:p>
            <a:r>
              <a:rPr lang="en-US"/>
              <a:t>Reporte Instagram</a:t>
            </a:r>
          </a:p>
        </p:txBody>
      </p:sp>
      <p:sp>
        <p:nvSpPr>
          <p:cNvPr id="3" name="Subtitle 2">
            <a:extLst>
              <a:ext uri="{FF2B5EF4-FFF2-40B4-BE49-F238E27FC236}">
                <a16:creationId xmlns:a16="http://schemas.microsoft.com/office/drawing/2014/main" id="{D134DEE6-085E-4B24-B706-A00DE7620292}"/>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37600379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B337DD-4B5F-4A71-B62A-E6B23A6C101C}"/>
              </a:ext>
            </a:extLst>
          </p:cNvPr>
          <p:cNvSpPr>
            <a:spLocks noGrp="1"/>
          </p:cNvSpPr>
          <p:nvPr>
            <p:ph type="title"/>
          </p:nvPr>
        </p:nvSpPr>
        <p:spPr/>
        <p:txBody>
          <a:bodyPr/>
          <a:lstStyle/>
          <a:p>
            <a:r>
              <a:rPr lang="en-US"/>
              <a:t>Instagram Key Metrics Table | Motomel</a:t>
            </a:r>
          </a:p>
        </p:txBody>
      </p:sp>
      <p:graphicFrame>
        <p:nvGraphicFramePr>
          <p:cNvPr id="5" name="Table Placeholder 4">
            <a:extLst>
              <a:ext uri="{FF2B5EF4-FFF2-40B4-BE49-F238E27FC236}">
                <a16:creationId xmlns:a16="http://schemas.microsoft.com/office/drawing/2014/main" id="{9579872D-E868-4B60-9EF4-B51112DE1672}"/>
              </a:ext>
            </a:extLst>
          </p:cNvPr>
          <p:cNvGraphicFramePr>
            <a:graphicFrameLocks noGrp="1"/>
          </p:cNvGraphicFramePr>
          <p:nvPr>
            <p:ph type="tbl" sz="quarter" idx="13"/>
            <p:extLst>
              <p:ext uri="{D42A27DB-BD31-4B8C-83A1-F6EECF244321}">
                <p14:modId xmlns:p14="http://schemas.microsoft.com/office/powerpoint/2010/main" val="23506787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426549292"/>
                    </a:ext>
                  </a:extLst>
                </a:gridCol>
                <a:gridCol w="658368">
                  <a:extLst>
                    <a:ext uri="{9D8B030D-6E8A-4147-A177-3AD203B41FA5}">
                      <a16:colId xmlns:a16="http://schemas.microsoft.com/office/drawing/2014/main" val="1054861467"/>
                    </a:ext>
                  </a:extLst>
                </a:gridCol>
                <a:gridCol w="658368">
                  <a:extLst>
                    <a:ext uri="{9D8B030D-6E8A-4147-A177-3AD203B41FA5}">
                      <a16:colId xmlns:a16="http://schemas.microsoft.com/office/drawing/2014/main" val="3585347419"/>
                    </a:ext>
                  </a:extLst>
                </a:gridCol>
                <a:gridCol w="658368">
                  <a:extLst>
                    <a:ext uri="{9D8B030D-6E8A-4147-A177-3AD203B41FA5}">
                      <a16:colId xmlns:a16="http://schemas.microsoft.com/office/drawing/2014/main" val="2546156267"/>
                    </a:ext>
                  </a:extLst>
                </a:gridCol>
                <a:gridCol w="658368">
                  <a:extLst>
                    <a:ext uri="{9D8B030D-6E8A-4147-A177-3AD203B41FA5}">
                      <a16:colId xmlns:a16="http://schemas.microsoft.com/office/drawing/2014/main" val="3579253944"/>
                    </a:ext>
                  </a:extLst>
                </a:gridCol>
                <a:gridCol w="658368">
                  <a:extLst>
                    <a:ext uri="{9D8B030D-6E8A-4147-A177-3AD203B41FA5}">
                      <a16:colId xmlns:a16="http://schemas.microsoft.com/office/drawing/2014/main" val="1882441963"/>
                    </a:ext>
                  </a:extLst>
                </a:gridCol>
                <a:gridCol w="658368">
                  <a:extLst>
                    <a:ext uri="{9D8B030D-6E8A-4147-A177-3AD203B41FA5}">
                      <a16:colId xmlns:a16="http://schemas.microsoft.com/office/drawing/2014/main" val="847388036"/>
                    </a:ext>
                  </a:extLst>
                </a:gridCol>
                <a:gridCol w="658368">
                  <a:extLst>
                    <a:ext uri="{9D8B030D-6E8A-4147-A177-3AD203B41FA5}">
                      <a16:colId xmlns:a16="http://schemas.microsoft.com/office/drawing/2014/main" val="3276970323"/>
                    </a:ext>
                  </a:extLst>
                </a:gridCol>
                <a:gridCol w="658368">
                  <a:extLst>
                    <a:ext uri="{9D8B030D-6E8A-4147-A177-3AD203B41FA5}">
                      <a16:colId xmlns:a16="http://schemas.microsoft.com/office/drawing/2014/main" val="1053591683"/>
                    </a:ext>
                  </a:extLst>
                </a:gridCol>
                <a:gridCol w="658368">
                  <a:extLst>
                    <a:ext uri="{9D8B030D-6E8A-4147-A177-3AD203B41FA5}">
                      <a16:colId xmlns:a16="http://schemas.microsoft.com/office/drawing/2014/main" val="3260672675"/>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7567957"/>
                  </a:ext>
                </a:extLst>
              </a:tr>
              <a:tr h="370840">
                <a:tc>
                  <a:txBody>
                    <a:bodyPr/>
                    <a:lstStyle/>
                    <a:p>
                      <a:r>
                        <a:rPr lang="en-US" sz="1000"/>
                        <a:t>motomeloficial</a:t>
                      </a:r>
                    </a:p>
                  </a:txBody>
                  <a:tcPr/>
                </a:tc>
                <a:tc>
                  <a:txBody>
                    <a:bodyPr/>
                    <a:lstStyle/>
                    <a:p>
                      <a:r>
                        <a:rPr lang="en-US" sz="1000"/>
                        <a:t>37331</a:t>
                      </a:r>
                    </a:p>
                  </a:txBody>
                  <a:tcPr/>
                </a:tc>
                <a:tc>
                  <a:txBody>
                    <a:bodyPr/>
                    <a:lstStyle/>
                    <a:p>
                      <a:r>
                        <a:rPr lang="en-US" sz="1000"/>
                        <a:t>651</a:t>
                      </a:r>
                    </a:p>
                  </a:txBody>
                  <a:tcPr/>
                </a:tc>
                <a:tc>
                  <a:txBody>
                    <a:bodyPr/>
                    <a:lstStyle/>
                    <a:p>
                      <a:r>
                        <a:rPr lang="en-US" sz="1000"/>
                        <a:t>8</a:t>
                      </a:r>
                    </a:p>
                  </a:txBody>
                  <a:tcPr/>
                </a:tc>
                <a:tc>
                  <a:txBody>
                    <a:bodyPr/>
                    <a:lstStyle/>
                    <a:p>
                      <a:r>
                        <a:rPr lang="en-US" sz="1000"/>
                        <a:t>3</a:t>
                      </a:r>
                    </a:p>
                  </a:txBody>
                  <a:tcPr/>
                </a:tc>
                <a:tc>
                  <a:txBody>
                    <a:bodyPr/>
                    <a:lstStyle/>
                    <a:p>
                      <a:r>
                        <a:rPr lang="en-US" sz="1000"/>
                        <a:t>8</a:t>
                      </a:r>
                    </a:p>
                  </a:txBody>
                  <a:tcPr/>
                </a:tc>
                <a:tc>
                  <a:txBody>
                    <a:bodyPr/>
                    <a:lstStyle/>
                    <a:p>
                      <a:r>
                        <a:rPr lang="en-US" sz="1000"/>
                        <a:t>19</a:t>
                      </a:r>
                    </a:p>
                  </a:txBody>
                  <a:tcPr/>
                </a:tc>
                <a:tc>
                  <a:txBody>
                    <a:bodyPr/>
                    <a:lstStyle/>
                    <a:p>
                      <a:r>
                        <a:rPr lang="en-US" sz="1000"/>
                        <a:t>1791</a:t>
                      </a:r>
                    </a:p>
                  </a:txBody>
                  <a:tcPr/>
                </a:tc>
                <a:tc>
                  <a:txBody>
                    <a:bodyPr/>
                    <a:lstStyle/>
                    <a:p>
                      <a:r>
                        <a:rPr lang="en-US" sz="1000"/>
                        <a:t>990</a:t>
                      </a:r>
                    </a:p>
                  </a:txBody>
                  <a:tcPr/>
                </a:tc>
                <a:tc>
                  <a:txBody>
                    <a:bodyPr/>
                    <a:lstStyle/>
                    <a:p>
                      <a:r>
                        <a:rPr lang="en-US" sz="1000"/>
                        <a:t>0.3955 %</a:t>
                      </a:r>
                    </a:p>
                  </a:txBody>
                  <a:tcPr/>
                </a:tc>
                <a:extLst>
                  <a:ext uri="{0D108BD9-81ED-4DB2-BD59-A6C34878D82A}">
                    <a16:rowId xmlns:a16="http://schemas.microsoft.com/office/drawing/2014/main" val="1806265147"/>
                  </a:ext>
                </a:extLst>
              </a:tr>
              <a:tr h="370840">
                <a:tc>
                  <a:txBody>
                    <a:bodyPr/>
                    <a:lstStyle/>
                    <a:p>
                      <a:r>
                        <a:rPr lang="en-US" sz="1000"/>
                        <a:t>corvenmotos</a:t>
                      </a:r>
                    </a:p>
                  </a:txBody>
                  <a:tcPr/>
                </a:tc>
                <a:tc>
                  <a:txBody>
                    <a:bodyPr/>
                    <a:lstStyle/>
                    <a:p>
                      <a:r>
                        <a:rPr lang="en-US" sz="1000"/>
                        <a:t>27392</a:t>
                      </a:r>
                    </a:p>
                  </a:txBody>
                  <a:tcPr/>
                </a:tc>
                <a:tc>
                  <a:txBody>
                    <a:bodyPr/>
                    <a:lstStyle/>
                    <a:p>
                      <a:r>
                        <a:rPr lang="en-US" sz="1000"/>
                        <a:t>173</a:t>
                      </a:r>
                    </a:p>
                  </a:txBody>
                  <a:tcPr/>
                </a:tc>
                <a:tc>
                  <a:txBody>
                    <a:bodyPr/>
                    <a:lstStyle/>
                    <a:p>
                      <a:r>
                        <a:rPr lang="en-US" sz="1000"/>
                        <a:t>8</a:t>
                      </a:r>
                    </a:p>
                  </a:txBody>
                  <a:tcPr/>
                </a:tc>
                <a:tc>
                  <a:txBody>
                    <a:bodyPr/>
                    <a:lstStyle/>
                    <a:p>
                      <a:r>
                        <a:rPr lang="en-US" sz="1000"/>
                        <a:t>0</a:t>
                      </a:r>
                    </a:p>
                  </a:txBody>
                  <a:tcPr/>
                </a:tc>
                <a:tc>
                  <a:txBody>
                    <a:bodyPr/>
                    <a:lstStyle/>
                    <a:p>
                      <a:r>
                        <a:rPr lang="en-US" sz="1000"/>
                        <a:t>0</a:t>
                      </a:r>
                    </a:p>
                  </a:txBody>
                  <a:tcPr/>
                </a:tc>
                <a:tc>
                  <a:txBody>
                    <a:bodyPr/>
                    <a:lstStyle/>
                    <a:p>
                      <a:r>
                        <a:rPr lang="en-US" sz="1000"/>
                        <a:t>8</a:t>
                      </a:r>
                    </a:p>
                  </a:txBody>
                  <a:tcPr/>
                </a:tc>
                <a:tc>
                  <a:txBody>
                    <a:bodyPr/>
                    <a:lstStyle/>
                    <a:p>
                      <a:r>
                        <a:rPr lang="en-US" sz="1000"/>
                        <a:t>429</a:t>
                      </a:r>
                    </a:p>
                  </a:txBody>
                  <a:tcPr/>
                </a:tc>
                <a:tc>
                  <a:txBody>
                    <a:bodyPr/>
                    <a:lstStyle/>
                    <a:p>
                      <a:r>
                        <a:rPr lang="en-US" sz="1000"/>
                        <a:t>40</a:t>
                      </a:r>
                    </a:p>
                  </a:txBody>
                  <a:tcPr/>
                </a:tc>
                <a:tc>
                  <a:txBody>
                    <a:bodyPr/>
                    <a:lstStyle/>
                    <a:p>
                      <a:r>
                        <a:rPr lang="en-US" sz="1000"/>
                        <a:t>0.2147 %</a:t>
                      </a:r>
                    </a:p>
                  </a:txBody>
                  <a:tcPr/>
                </a:tc>
                <a:extLst>
                  <a:ext uri="{0D108BD9-81ED-4DB2-BD59-A6C34878D82A}">
                    <a16:rowId xmlns:a16="http://schemas.microsoft.com/office/drawing/2014/main" val="3456516306"/>
                  </a:ext>
                </a:extLst>
              </a:tr>
              <a:tr h="370840">
                <a:tc>
                  <a:txBody>
                    <a:bodyPr/>
                    <a:lstStyle/>
                    <a:p>
                      <a:r>
                        <a:rPr lang="en-US" sz="1000"/>
                        <a:t>zanellahnos</a:t>
                      </a:r>
                    </a:p>
                  </a:txBody>
                  <a:tcPr/>
                </a:tc>
                <a:tc>
                  <a:txBody>
                    <a:bodyPr/>
                    <a:lstStyle/>
                    <a:p>
                      <a:r>
                        <a:rPr lang="en-US" sz="1000"/>
                        <a:t>20844</a:t>
                      </a:r>
                    </a:p>
                  </a:txBody>
                  <a:tcPr/>
                </a:tc>
                <a:tc>
                  <a:txBody>
                    <a:bodyPr/>
                    <a:lstStyle/>
                    <a:p>
                      <a:r>
                        <a:rPr lang="en-US" sz="1000"/>
                        <a:t>266</a:t>
                      </a:r>
                    </a:p>
                  </a:txBody>
                  <a:tcPr/>
                </a:tc>
                <a:tc>
                  <a:txBody>
                    <a:bodyPr/>
                    <a:lstStyle/>
                    <a:p>
                      <a:r>
                        <a:rPr lang="en-US" sz="1000"/>
                        <a:t>3</a:t>
                      </a:r>
                    </a:p>
                  </a:txBody>
                  <a:tcPr/>
                </a:tc>
                <a:tc>
                  <a:txBody>
                    <a:bodyPr/>
                    <a:lstStyle/>
                    <a:p>
                      <a:r>
                        <a:rPr lang="en-US" sz="1000"/>
                        <a:t>3</a:t>
                      </a:r>
                    </a:p>
                  </a:txBody>
                  <a:tcPr/>
                </a:tc>
                <a:tc>
                  <a:txBody>
                    <a:bodyPr/>
                    <a:lstStyle/>
                    <a:p>
                      <a:r>
                        <a:rPr lang="en-US" sz="1000"/>
                        <a:t>1</a:t>
                      </a:r>
                    </a:p>
                  </a:txBody>
                  <a:tcPr/>
                </a:tc>
                <a:tc>
                  <a:txBody>
                    <a:bodyPr/>
                    <a:lstStyle/>
                    <a:p>
                      <a:r>
                        <a:rPr lang="en-US" sz="1000"/>
                        <a:t>7</a:t>
                      </a:r>
                    </a:p>
                  </a:txBody>
                  <a:tcPr/>
                </a:tc>
                <a:tc>
                  <a:txBody>
                    <a:bodyPr/>
                    <a:lstStyle/>
                    <a:p>
                      <a:r>
                        <a:rPr lang="en-US" sz="1000"/>
                        <a:t>880</a:t>
                      </a:r>
                    </a:p>
                  </a:txBody>
                  <a:tcPr/>
                </a:tc>
                <a:tc>
                  <a:txBody>
                    <a:bodyPr/>
                    <a:lstStyle/>
                    <a:p>
                      <a:r>
                        <a:rPr lang="en-US" sz="1000"/>
                        <a:t>53</a:t>
                      </a:r>
                    </a:p>
                  </a:txBody>
                  <a:tcPr/>
                </a:tc>
                <a:tc>
                  <a:txBody>
                    <a:bodyPr/>
                    <a:lstStyle/>
                    <a:p>
                      <a:r>
                        <a:rPr lang="en-US" sz="1000"/>
                        <a:t>0.6436 %</a:t>
                      </a:r>
                    </a:p>
                  </a:txBody>
                  <a:tcPr/>
                </a:tc>
                <a:extLst>
                  <a:ext uri="{0D108BD9-81ED-4DB2-BD59-A6C34878D82A}">
                    <a16:rowId xmlns:a16="http://schemas.microsoft.com/office/drawing/2014/main" val="3308624685"/>
                  </a:ext>
                </a:extLst>
              </a:tr>
              <a:tr h="370840">
                <a:tc>
                  <a:txBody>
                    <a:bodyPr/>
                    <a:lstStyle/>
                    <a:p>
                      <a:r>
                        <a:rPr lang="en-US" sz="1000"/>
                        <a:t>gileramotorsarg</a:t>
                      </a:r>
                    </a:p>
                  </a:txBody>
                  <a:tcPr/>
                </a:tc>
                <a:tc>
                  <a:txBody>
                    <a:bodyPr/>
                    <a:lstStyle/>
                    <a:p>
                      <a:r>
                        <a:rPr lang="en-US" sz="1000"/>
                        <a:t>15266</a:t>
                      </a:r>
                    </a:p>
                  </a:txBody>
                  <a:tcPr/>
                </a:tc>
                <a:tc>
                  <a:txBody>
                    <a:bodyPr/>
                    <a:lstStyle/>
                    <a:p>
                      <a:r>
                        <a:rPr lang="en-US" sz="1000"/>
                        <a:t>439</a:t>
                      </a:r>
                    </a:p>
                  </a:txBody>
                  <a:tcPr/>
                </a:tc>
                <a:tc>
                  <a:txBody>
                    <a:bodyPr/>
                    <a:lstStyle/>
                    <a:p>
                      <a:r>
                        <a:rPr lang="en-US" sz="1000"/>
                        <a:t>3</a:t>
                      </a:r>
                    </a:p>
                  </a:txBody>
                  <a:tcPr/>
                </a:tc>
                <a:tc>
                  <a:txBody>
                    <a:bodyPr/>
                    <a:lstStyle/>
                    <a:p>
                      <a:r>
                        <a:rPr lang="en-US" sz="1000"/>
                        <a:t>0</a:t>
                      </a:r>
                    </a:p>
                  </a:txBody>
                  <a:tcPr/>
                </a:tc>
                <a:tc>
                  <a:txBody>
                    <a:bodyPr/>
                    <a:lstStyle/>
                    <a:p>
                      <a:r>
                        <a:rPr lang="en-US" sz="1000"/>
                        <a:t>0</a:t>
                      </a:r>
                    </a:p>
                  </a:txBody>
                  <a:tcPr/>
                </a:tc>
                <a:tc>
                  <a:txBody>
                    <a:bodyPr/>
                    <a:lstStyle/>
                    <a:p>
                      <a:r>
                        <a:rPr lang="en-US" sz="1000"/>
                        <a:t>3</a:t>
                      </a:r>
                    </a:p>
                  </a:txBody>
                  <a:tcPr/>
                </a:tc>
                <a:tc>
                  <a:txBody>
                    <a:bodyPr/>
                    <a:lstStyle/>
                    <a:p>
                      <a:r>
                        <a:rPr lang="en-US" sz="1000"/>
                        <a:t>328</a:t>
                      </a:r>
                    </a:p>
                  </a:txBody>
                  <a:tcPr/>
                </a:tc>
                <a:tc>
                  <a:txBody>
                    <a:bodyPr/>
                    <a:lstStyle/>
                    <a:p>
                      <a:r>
                        <a:rPr lang="en-US" sz="1000"/>
                        <a:t>8</a:t>
                      </a:r>
                    </a:p>
                  </a:txBody>
                  <a:tcPr/>
                </a:tc>
                <a:tc>
                  <a:txBody>
                    <a:bodyPr/>
                    <a:lstStyle/>
                    <a:p>
                      <a:r>
                        <a:rPr lang="en-US" sz="1000"/>
                        <a:t>0.7444 %</a:t>
                      </a:r>
                    </a:p>
                  </a:txBody>
                  <a:tcPr/>
                </a:tc>
                <a:extLst>
                  <a:ext uri="{0D108BD9-81ED-4DB2-BD59-A6C34878D82A}">
                    <a16:rowId xmlns:a16="http://schemas.microsoft.com/office/drawing/2014/main" val="3181188910"/>
                  </a:ext>
                </a:extLst>
              </a:tr>
            </a:tbl>
          </a:graphicData>
        </a:graphic>
      </p:graphicFrame>
      <p:sp>
        <p:nvSpPr>
          <p:cNvPr id="4" name="Text Placeholder 3">
            <a:extLst>
              <a:ext uri="{FF2B5EF4-FFF2-40B4-BE49-F238E27FC236}">
                <a16:creationId xmlns:a16="http://schemas.microsoft.com/office/drawing/2014/main" id="{2ADBF520-6E95-4FC2-883F-0E84C1D51A0C}"/>
              </a:ext>
            </a:extLst>
          </p:cNvPr>
          <p:cNvSpPr>
            <a:spLocks noGrp="1"/>
          </p:cNvSpPr>
          <p:nvPr>
            <p:ph type="body" sz="quarter" idx="14"/>
          </p:nvPr>
        </p:nvSpPr>
        <p:spPr/>
        <p:txBody>
          <a:bodyPr/>
          <a:lstStyle/>
          <a:p>
            <a:r>
              <a:rPr lang="en-US"/>
              <a:t>11/01/2021 - 11/30/2021</a:t>
            </a:r>
          </a:p>
        </p:txBody>
      </p:sp>
    </p:spTree>
    <p:extLst>
      <p:ext uri="{BB962C8B-B14F-4D97-AF65-F5344CB8AC3E}">
        <p14:creationId xmlns:p14="http://schemas.microsoft.com/office/powerpoint/2010/main" val="102916633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28F55B-C2A0-4C79-8A4E-58744F5A33BD}"/>
              </a:ext>
            </a:extLst>
          </p:cNvPr>
          <p:cNvSpPr>
            <a:spLocks noGrp="1"/>
          </p:cNvSpPr>
          <p:nvPr>
            <p:ph type="title"/>
          </p:nvPr>
        </p:nvSpPr>
        <p:spPr/>
        <p:txBody>
          <a:bodyPr/>
          <a:lstStyle/>
          <a:p>
            <a:r>
              <a:rPr lang="en-US"/>
              <a:t>Instagram Followers Total | Motomel</a:t>
            </a:r>
          </a:p>
        </p:txBody>
      </p:sp>
      <p:graphicFrame>
        <p:nvGraphicFramePr>
          <p:cNvPr id="6" name="Chart Placeholder 5">
            <a:extLst>
              <a:ext uri="{FF2B5EF4-FFF2-40B4-BE49-F238E27FC236}">
                <a16:creationId xmlns:a16="http://schemas.microsoft.com/office/drawing/2014/main" id="{15EFDDCB-A210-4FAB-9BE3-3A727594CF3D}"/>
              </a:ext>
            </a:extLst>
          </p:cNvPr>
          <p:cNvGraphicFramePr>
            <a:graphicFrameLocks noGrp="1"/>
          </p:cNvGraphicFramePr>
          <p:nvPr>
            <p:ph type="chart" sz="quarter" idx="13"/>
            <p:extLst>
              <p:ext uri="{D42A27DB-BD31-4B8C-83A1-F6EECF244321}">
                <p14:modId xmlns:p14="http://schemas.microsoft.com/office/powerpoint/2010/main" val="16852949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42E6330-9D01-4AF7-9816-DE98A5C84BB3}"/>
              </a:ext>
            </a:extLst>
          </p:cNvPr>
          <p:cNvSpPr>
            <a:spLocks noGrp="1"/>
          </p:cNvSpPr>
          <p:nvPr>
            <p:ph type="body" sz="quarter" idx="14"/>
          </p:nvPr>
        </p:nvSpPr>
        <p:spPr/>
        <p:txBody>
          <a:bodyPr/>
          <a:lstStyle/>
          <a:p>
            <a:r>
              <a:rPr lang="en-US"/>
              <a:t>11/01/2021 - 11/30/2021</a:t>
            </a:r>
          </a:p>
        </p:txBody>
      </p:sp>
      <p:sp>
        <p:nvSpPr>
          <p:cNvPr id="5" name="Footer Placeholder 4">
            <a:extLst>
              <a:ext uri="{FF2B5EF4-FFF2-40B4-BE49-F238E27FC236}">
                <a16:creationId xmlns:a16="http://schemas.microsoft.com/office/drawing/2014/main" id="{A5AFB020-6B8E-495D-9BD0-646765455D6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7990170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DCB23E-E8A7-4C8C-9394-BA5891201722}"/>
              </a:ext>
            </a:extLst>
          </p:cNvPr>
          <p:cNvSpPr>
            <a:spLocks noGrp="1"/>
          </p:cNvSpPr>
          <p:nvPr>
            <p:ph type="title"/>
          </p:nvPr>
        </p:nvSpPr>
        <p:spPr/>
        <p:txBody>
          <a:bodyPr/>
          <a:lstStyle/>
          <a:p>
            <a:r>
              <a:rPr lang="en-US"/>
              <a:t>Instagram Key Metrics Radar | Motomel</a:t>
            </a:r>
          </a:p>
        </p:txBody>
      </p:sp>
      <p:graphicFrame>
        <p:nvGraphicFramePr>
          <p:cNvPr id="6" name="Chart Placeholder 5">
            <a:extLst>
              <a:ext uri="{FF2B5EF4-FFF2-40B4-BE49-F238E27FC236}">
                <a16:creationId xmlns:a16="http://schemas.microsoft.com/office/drawing/2014/main" id="{3F40AECE-51F8-4C20-B963-11037F8ECF96}"/>
              </a:ext>
            </a:extLst>
          </p:cNvPr>
          <p:cNvGraphicFramePr>
            <a:graphicFrameLocks noGrp="1"/>
          </p:cNvGraphicFramePr>
          <p:nvPr>
            <p:ph type="chart" sz="quarter" idx="13"/>
            <p:extLst>
              <p:ext uri="{D42A27DB-BD31-4B8C-83A1-F6EECF244321}">
                <p14:modId xmlns:p14="http://schemas.microsoft.com/office/powerpoint/2010/main" val="32741259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DC6D810-734F-4B12-BA86-F66F6EFCA745}"/>
              </a:ext>
            </a:extLst>
          </p:cNvPr>
          <p:cNvSpPr>
            <a:spLocks noGrp="1"/>
          </p:cNvSpPr>
          <p:nvPr>
            <p:ph type="body" sz="quarter" idx="14"/>
          </p:nvPr>
        </p:nvSpPr>
        <p:spPr/>
        <p:txBody>
          <a:bodyPr/>
          <a:lstStyle/>
          <a:p>
            <a:r>
              <a:rPr lang="en-US"/>
              <a:t>11/01/2021 - 11/30/2021</a:t>
            </a:r>
          </a:p>
        </p:txBody>
      </p:sp>
      <p:sp>
        <p:nvSpPr>
          <p:cNvPr id="5" name="Footer Placeholder 4">
            <a:extLst>
              <a:ext uri="{FF2B5EF4-FFF2-40B4-BE49-F238E27FC236}">
                <a16:creationId xmlns:a16="http://schemas.microsoft.com/office/drawing/2014/main" id="{B6A0D087-F399-4765-942B-DC7165B4724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0612952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A4FC1C-248B-4AAE-96DD-BB535AF2F7AD}"/>
              </a:ext>
            </a:extLst>
          </p:cNvPr>
          <p:cNvSpPr>
            <a:spLocks noGrp="1"/>
          </p:cNvSpPr>
          <p:nvPr>
            <p:ph type="title"/>
          </p:nvPr>
        </p:nvSpPr>
        <p:spPr/>
        <p:txBody>
          <a:bodyPr/>
          <a:lstStyle/>
          <a:p>
            <a:r>
              <a:rPr lang="en-US"/>
              <a:t>Instagram Posts By Weekday | Motomel</a:t>
            </a:r>
          </a:p>
        </p:txBody>
      </p:sp>
      <p:graphicFrame>
        <p:nvGraphicFramePr>
          <p:cNvPr id="6" name="Chart Placeholder 5">
            <a:extLst>
              <a:ext uri="{FF2B5EF4-FFF2-40B4-BE49-F238E27FC236}">
                <a16:creationId xmlns:a16="http://schemas.microsoft.com/office/drawing/2014/main" id="{9EE12B5A-2E75-48FC-A58A-08CAC9B2EEF6}"/>
              </a:ext>
            </a:extLst>
          </p:cNvPr>
          <p:cNvGraphicFramePr>
            <a:graphicFrameLocks noGrp="1"/>
          </p:cNvGraphicFramePr>
          <p:nvPr>
            <p:ph type="chart" sz="quarter" idx="13"/>
            <p:extLst>
              <p:ext uri="{D42A27DB-BD31-4B8C-83A1-F6EECF244321}">
                <p14:modId xmlns:p14="http://schemas.microsoft.com/office/powerpoint/2010/main" val="24689745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6791062-6B7A-4832-870F-8C5AC431B6A0}"/>
              </a:ext>
            </a:extLst>
          </p:cNvPr>
          <p:cNvSpPr>
            <a:spLocks noGrp="1"/>
          </p:cNvSpPr>
          <p:nvPr>
            <p:ph type="body" sz="quarter" idx="14"/>
          </p:nvPr>
        </p:nvSpPr>
        <p:spPr/>
        <p:txBody>
          <a:bodyPr/>
          <a:lstStyle/>
          <a:p>
            <a:r>
              <a:rPr lang="en-US"/>
              <a:t>11/01/2021 - 11/30/2021</a:t>
            </a:r>
          </a:p>
        </p:txBody>
      </p:sp>
      <p:sp>
        <p:nvSpPr>
          <p:cNvPr id="5" name="Footer Placeholder 4">
            <a:extLst>
              <a:ext uri="{FF2B5EF4-FFF2-40B4-BE49-F238E27FC236}">
                <a16:creationId xmlns:a16="http://schemas.microsoft.com/office/drawing/2014/main" id="{E278C8BD-2226-47AB-BD34-290F9E86EA1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9149206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A338CE-6C07-4D14-B12D-B1EB87C62FDA}"/>
              </a:ext>
            </a:extLst>
          </p:cNvPr>
          <p:cNvSpPr>
            <a:spLocks noGrp="1"/>
          </p:cNvSpPr>
          <p:nvPr>
            <p:ph type="title"/>
          </p:nvPr>
        </p:nvSpPr>
        <p:spPr/>
        <p:txBody>
          <a:bodyPr/>
          <a:lstStyle/>
          <a:p>
            <a:r>
              <a:rPr lang="en-US"/>
              <a:t>Instagram Followers Change | Motomel</a:t>
            </a:r>
          </a:p>
        </p:txBody>
      </p:sp>
      <p:graphicFrame>
        <p:nvGraphicFramePr>
          <p:cNvPr id="6" name="Chart Placeholder 5">
            <a:extLst>
              <a:ext uri="{FF2B5EF4-FFF2-40B4-BE49-F238E27FC236}">
                <a16:creationId xmlns:a16="http://schemas.microsoft.com/office/drawing/2014/main" id="{A2E5D425-50D3-4244-B1B2-91146A8ECCF4}"/>
              </a:ext>
            </a:extLst>
          </p:cNvPr>
          <p:cNvGraphicFramePr>
            <a:graphicFrameLocks noGrp="1"/>
          </p:cNvGraphicFramePr>
          <p:nvPr>
            <p:ph type="chart" sz="quarter" idx="13"/>
            <p:extLst>
              <p:ext uri="{D42A27DB-BD31-4B8C-83A1-F6EECF244321}">
                <p14:modId xmlns:p14="http://schemas.microsoft.com/office/powerpoint/2010/main" val="329934082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34B080B-347F-4E25-947D-C99AAD6D2934}"/>
              </a:ext>
            </a:extLst>
          </p:cNvPr>
          <p:cNvSpPr>
            <a:spLocks noGrp="1"/>
          </p:cNvSpPr>
          <p:nvPr>
            <p:ph type="body" sz="quarter" idx="14"/>
          </p:nvPr>
        </p:nvSpPr>
        <p:spPr/>
        <p:txBody>
          <a:bodyPr/>
          <a:lstStyle/>
          <a:p>
            <a:r>
              <a:rPr lang="en-US"/>
              <a:t>11/01/2021 - 11/30/2021</a:t>
            </a:r>
          </a:p>
        </p:txBody>
      </p:sp>
      <p:sp>
        <p:nvSpPr>
          <p:cNvPr id="5" name="Footer Placeholder 4">
            <a:extLst>
              <a:ext uri="{FF2B5EF4-FFF2-40B4-BE49-F238E27FC236}">
                <a16:creationId xmlns:a16="http://schemas.microsoft.com/office/drawing/2014/main" id="{8B5CE2D2-C28B-421F-A638-3ED52A016A5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8083021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F27D70-E90A-4EE1-A90D-EAE380A974C9}"/>
              </a:ext>
            </a:extLst>
          </p:cNvPr>
          <p:cNvSpPr>
            <a:spLocks noGrp="1"/>
          </p:cNvSpPr>
          <p:nvPr>
            <p:ph type="title"/>
          </p:nvPr>
        </p:nvSpPr>
        <p:spPr/>
        <p:txBody>
          <a:bodyPr/>
          <a:lstStyle/>
          <a:p>
            <a:r>
              <a:rPr lang="en-US"/>
              <a:t>Instagram Posts By Hour | Motomel</a:t>
            </a:r>
          </a:p>
        </p:txBody>
      </p:sp>
      <p:graphicFrame>
        <p:nvGraphicFramePr>
          <p:cNvPr id="6" name="Chart Placeholder 5">
            <a:extLst>
              <a:ext uri="{FF2B5EF4-FFF2-40B4-BE49-F238E27FC236}">
                <a16:creationId xmlns:a16="http://schemas.microsoft.com/office/drawing/2014/main" id="{3921EF99-9355-42CA-8F49-39EC3708F696}"/>
              </a:ext>
            </a:extLst>
          </p:cNvPr>
          <p:cNvGraphicFramePr>
            <a:graphicFrameLocks noGrp="1"/>
          </p:cNvGraphicFramePr>
          <p:nvPr>
            <p:ph type="chart" sz="quarter" idx="13"/>
            <p:extLst>
              <p:ext uri="{D42A27DB-BD31-4B8C-83A1-F6EECF244321}">
                <p14:modId xmlns:p14="http://schemas.microsoft.com/office/powerpoint/2010/main" val="97148425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F324774-12AD-4319-9888-891AB17E3ADC}"/>
              </a:ext>
            </a:extLst>
          </p:cNvPr>
          <p:cNvSpPr>
            <a:spLocks noGrp="1"/>
          </p:cNvSpPr>
          <p:nvPr>
            <p:ph type="body" sz="quarter" idx="14"/>
          </p:nvPr>
        </p:nvSpPr>
        <p:spPr/>
        <p:txBody>
          <a:bodyPr/>
          <a:lstStyle/>
          <a:p>
            <a:r>
              <a:rPr lang="en-US"/>
              <a:t>11/01/2021 - 11/30/2021</a:t>
            </a:r>
          </a:p>
        </p:txBody>
      </p:sp>
      <p:sp>
        <p:nvSpPr>
          <p:cNvPr id="5" name="Footer Placeholder 4">
            <a:extLst>
              <a:ext uri="{FF2B5EF4-FFF2-40B4-BE49-F238E27FC236}">
                <a16:creationId xmlns:a16="http://schemas.microsoft.com/office/drawing/2014/main" id="{3AF3D39B-71DC-4F33-B7BD-63E03CDA9F7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0633866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04A2F4-EF9E-4CDB-B254-7771C2E6105D}"/>
              </a:ext>
            </a:extLst>
          </p:cNvPr>
          <p:cNvSpPr>
            <a:spLocks noGrp="1"/>
          </p:cNvSpPr>
          <p:nvPr>
            <p:ph type="title"/>
          </p:nvPr>
        </p:nvSpPr>
        <p:spPr/>
        <p:txBody>
          <a:bodyPr/>
          <a:lstStyle/>
          <a:p>
            <a:r>
              <a:rPr lang="en-US"/>
              <a:t>Instagram Followers Change Per Weekday | Motomel</a:t>
            </a:r>
          </a:p>
        </p:txBody>
      </p:sp>
      <p:graphicFrame>
        <p:nvGraphicFramePr>
          <p:cNvPr id="6" name="Chart Placeholder 5">
            <a:extLst>
              <a:ext uri="{FF2B5EF4-FFF2-40B4-BE49-F238E27FC236}">
                <a16:creationId xmlns:a16="http://schemas.microsoft.com/office/drawing/2014/main" id="{81427B73-F241-4F2D-91A0-BEC69511E2C4}"/>
              </a:ext>
            </a:extLst>
          </p:cNvPr>
          <p:cNvGraphicFramePr>
            <a:graphicFrameLocks noGrp="1"/>
          </p:cNvGraphicFramePr>
          <p:nvPr>
            <p:ph type="chart" sz="quarter" idx="13"/>
            <p:extLst>
              <p:ext uri="{D42A27DB-BD31-4B8C-83A1-F6EECF244321}">
                <p14:modId xmlns:p14="http://schemas.microsoft.com/office/powerpoint/2010/main" val="343701596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83388AF-C2D6-4DEC-9237-38752539F75A}"/>
              </a:ext>
            </a:extLst>
          </p:cNvPr>
          <p:cNvSpPr>
            <a:spLocks noGrp="1"/>
          </p:cNvSpPr>
          <p:nvPr>
            <p:ph type="body" sz="quarter" idx="14"/>
          </p:nvPr>
        </p:nvSpPr>
        <p:spPr/>
        <p:txBody>
          <a:bodyPr/>
          <a:lstStyle/>
          <a:p>
            <a:r>
              <a:rPr lang="en-US"/>
              <a:t>11/01/2021 - 11/30/2021</a:t>
            </a:r>
          </a:p>
        </p:txBody>
      </p:sp>
      <p:sp>
        <p:nvSpPr>
          <p:cNvPr id="5" name="Footer Placeholder 4">
            <a:extLst>
              <a:ext uri="{FF2B5EF4-FFF2-40B4-BE49-F238E27FC236}">
                <a16:creationId xmlns:a16="http://schemas.microsoft.com/office/drawing/2014/main" id="{4450FEE0-4F7E-4864-8A4F-4787B1F543B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6881312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EA77BC-7495-4B8F-A814-7AF0570B391B}"/>
              </a:ext>
            </a:extLst>
          </p:cNvPr>
          <p:cNvSpPr>
            <a:spLocks noGrp="1"/>
          </p:cNvSpPr>
          <p:nvPr>
            <p:ph type="title"/>
          </p:nvPr>
        </p:nvSpPr>
        <p:spPr/>
        <p:txBody>
          <a:bodyPr/>
          <a:lstStyle/>
          <a:p>
            <a:r>
              <a:rPr lang="en-US"/>
              <a:t>Instagram Interaction Rate By Weekday | Motomel</a:t>
            </a:r>
          </a:p>
        </p:txBody>
      </p:sp>
      <p:graphicFrame>
        <p:nvGraphicFramePr>
          <p:cNvPr id="6" name="Chart Placeholder 5">
            <a:extLst>
              <a:ext uri="{FF2B5EF4-FFF2-40B4-BE49-F238E27FC236}">
                <a16:creationId xmlns:a16="http://schemas.microsoft.com/office/drawing/2014/main" id="{FE8D6A6B-1355-4FB1-8AD2-8C7C565CCC60}"/>
              </a:ext>
            </a:extLst>
          </p:cNvPr>
          <p:cNvGraphicFramePr>
            <a:graphicFrameLocks noGrp="1"/>
          </p:cNvGraphicFramePr>
          <p:nvPr>
            <p:ph type="chart" sz="quarter" idx="13"/>
            <p:extLst>
              <p:ext uri="{D42A27DB-BD31-4B8C-83A1-F6EECF244321}">
                <p14:modId xmlns:p14="http://schemas.microsoft.com/office/powerpoint/2010/main" val="13737483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F33ECB6-FAE9-46F0-AE39-89019851FBE5}"/>
              </a:ext>
            </a:extLst>
          </p:cNvPr>
          <p:cNvSpPr>
            <a:spLocks noGrp="1"/>
          </p:cNvSpPr>
          <p:nvPr>
            <p:ph type="body" sz="quarter" idx="14"/>
          </p:nvPr>
        </p:nvSpPr>
        <p:spPr/>
        <p:txBody>
          <a:bodyPr/>
          <a:lstStyle/>
          <a:p>
            <a:r>
              <a:rPr lang="en-US"/>
              <a:t>11/01/2021 - 11/30/2021</a:t>
            </a:r>
          </a:p>
        </p:txBody>
      </p:sp>
      <p:sp>
        <p:nvSpPr>
          <p:cNvPr id="5" name="Footer Placeholder 4">
            <a:extLst>
              <a:ext uri="{FF2B5EF4-FFF2-40B4-BE49-F238E27FC236}">
                <a16:creationId xmlns:a16="http://schemas.microsoft.com/office/drawing/2014/main" id="{E0DC8E27-9B3C-4C24-B0AE-624576E7C28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0631563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905988-3DEA-4607-848F-396FE6A2795C}"/>
              </a:ext>
            </a:extLst>
          </p:cNvPr>
          <p:cNvSpPr>
            <a:spLocks noGrp="1"/>
          </p:cNvSpPr>
          <p:nvPr>
            <p:ph type="title"/>
          </p:nvPr>
        </p:nvSpPr>
        <p:spPr/>
        <p:txBody>
          <a:bodyPr/>
          <a:lstStyle/>
          <a:p>
            <a:r>
              <a:rPr lang="en-US"/>
              <a:t>Instagram Interaction Rate By Hour | Motomel</a:t>
            </a:r>
          </a:p>
        </p:txBody>
      </p:sp>
      <p:graphicFrame>
        <p:nvGraphicFramePr>
          <p:cNvPr id="6" name="Chart Placeholder 5">
            <a:extLst>
              <a:ext uri="{FF2B5EF4-FFF2-40B4-BE49-F238E27FC236}">
                <a16:creationId xmlns:a16="http://schemas.microsoft.com/office/drawing/2014/main" id="{8F88584D-E130-4922-A8E9-8724B5A8D8A5}"/>
              </a:ext>
            </a:extLst>
          </p:cNvPr>
          <p:cNvGraphicFramePr>
            <a:graphicFrameLocks noGrp="1"/>
          </p:cNvGraphicFramePr>
          <p:nvPr>
            <p:ph type="chart" sz="quarter" idx="13"/>
            <p:extLst>
              <p:ext uri="{D42A27DB-BD31-4B8C-83A1-F6EECF244321}">
                <p14:modId xmlns:p14="http://schemas.microsoft.com/office/powerpoint/2010/main" val="205546101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4623641-0977-47AE-828C-07AC1899DBD5}"/>
              </a:ext>
            </a:extLst>
          </p:cNvPr>
          <p:cNvSpPr>
            <a:spLocks noGrp="1"/>
          </p:cNvSpPr>
          <p:nvPr>
            <p:ph type="body" sz="quarter" idx="14"/>
          </p:nvPr>
        </p:nvSpPr>
        <p:spPr/>
        <p:txBody>
          <a:bodyPr/>
          <a:lstStyle/>
          <a:p>
            <a:r>
              <a:rPr lang="en-US"/>
              <a:t>11/01/2021 - 11/30/2021</a:t>
            </a:r>
          </a:p>
        </p:txBody>
      </p:sp>
      <p:sp>
        <p:nvSpPr>
          <p:cNvPr id="5" name="Footer Placeholder 4">
            <a:extLst>
              <a:ext uri="{FF2B5EF4-FFF2-40B4-BE49-F238E27FC236}">
                <a16:creationId xmlns:a16="http://schemas.microsoft.com/office/drawing/2014/main" id="{7F569A5A-BD7C-4CFF-A063-8D8F84A0D56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3598256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C4FF7A-2154-421B-9B4E-E5649394472E}"/>
              </a:ext>
            </a:extLst>
          </p:cNvPr>
          <p:cNvSpPr>
            <a:spLocks noGrp="1"/>
          </p:cNvSpPr>
          <p:nvPr>
            <p:ph type="title"/>
          </p:nvPr>
        </p:nvSpPr>
        <p:spPr/>
        <p:txBody>
          <a:bodyPr/>
          <a:lstStyle/>
          <a:p>
            <a:r>
              <a:rPr lang="en-US"/>
              <a:t>Instagram Post Type Distribution Per Profile | Motomel</a:t>
            </a:r>
          </a:p>
        </p:txBody>
      </p:sp>
      <p:graphicFrame>
        <p:nvGraphicFramePr>
          <p:cNvPr id="6" name="Chart Placeholder 5">
            <a:extLst>
              <a:ext uri="{FF2B5EF4-FFF2-40B4-BE49-F238E27FC236}">
                <a16:creationId xmlns:a16="http://schemas.microsoft.com/office/drawing/2014/main" id="{E9E33990-1DE6-482B-B3CC-B765CF86D51E}"/>
              </a:ext>
            </a:extLst>
          </p:cNvPr>
          <p:cNvGraphicFramePr>
            <a:graphicFrameLocks noGrp="1"/>
          </p:cNvGraphicFramePr>
          <p:nvPr>
            <p:ph type="chart" sz="quarter" idx="13"/>
            <p:extLst>
              <p:ext uri="{D42A27DB-BD31-4B8C-83A1-F6EECF244321}">
                <p14:modId xmlns:p14="http://schemas.microsoft.com/office/powerpoint/2010/main" val="182614057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5EDCFA7-C9F9-43EA-BD49-72D7DD448723}"/>
              </a:ext>
            </a:extLst>
          </p:cNvPr>
          <p:cNvSpPr>
            <a:spLocks noGrp="1"/>
          </p:cNvSpPr>
          <p:nvPr>
            <p:ph type="body" sz="quarter" idx="14"/>
          </p:nvPr>
        </p:nvSpPr>
        <p:spPr/>
        <p:txBody>
          <a:bodyPr/>
          <a:lstStyle/>
          <a:p>
            <a:r>
              <a:rPr lang="en-US"/>
              <a:t>11/01/2021 - 11/30/2021</a:t>
            </a:r>
          </a:p>
        </p:txBody>
      </p:sp>
      <p:sp>
        <p:nvSpPr>
          <p:cNvPr id="5" name="Footer Placeholder 4">
            <a:extLst>
              <a:ext uri="{FF2B5EF4-FFF2-40B4-BE49-F238E27FC236}">
                <a16:creationId xmlns:a16="http://schemas.microsoft.com/office/drawing/2014/main" id="{1C74B7F2-85DA-463D-B620-A383F68A8C6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842156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3978C9-95CC-400E-8D04-460B4BE6EFFF}"/>
              </a:ext>
            </a:extLst>
          </p:cNvPr>
          <p:cNvSpPr>
            <a:spLocks noGrp="1"/>
          </p:cNvSpPr>
          <p:nvPr>
            <p:ph type="title"/>
          </p:nvPr>
        </p:nvSpPr>
        <p:spPr/>
        <p:txBody>
          <a:bodyPr/>
          <a:lstStyle/>
          <a:p>
            <a:r>
              <a:rPr lang="en-US"/>
              <a:t>Instagram Interactions by Post Type | Motomel</a:t>
            </a:r>
          </a:p>
        </p:txBody>
      </p:sp>
      <p:graphicFrame>
        <p:nvGraphicFramePr>
          <p:cNvPr id="6" name="Chart Placeholder 5">
            <a:extLst>
              <a:ext uri="{FF2B5EF4-FFF2-40B4-BE49-F238E27FC236}">
                <a16:creationId xmlns:a16="http://schemas.microsoft.com/office/drawing/2014/main" id="{F7125AAC-E6E5-481B-8CC7-09221EFD4D16}"/>
              </a:ext>
            </a:extLst>
          </p:cNvPr>
          <p:cNvGraphicFramePr>
            <a:graphicFrameLocks noGrp="1"/>
          </p:cNvGraphicFramePr>
          <p:nvPr>
            <p:ph type="chart" sz="quarter" idx="13"/>
            <p:extLst>
              <p:ext uri="{D42A27DB-BD31-4B8C-83A1-F6EECF244321}">
                <p14:modId xmlns:p14="http://schemas.microsoft.com/office/powerpoint/2010/main" val="260656036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D9D060E-9090-49F0-B367-D16422CDE4A7}"/>
              </a:ext>
            </a:extLst>
          </p:cNvPr>
          <p:cNvSpPr>
            <a:spLocks noGrp="1"/>
          </p:cNvSpPr>
          <p:nvPr>
            <p:ph type="body" sz="quarter" idx="14"/>
          </p:nvPr>
        </p:nvSpPr>
        <p:spPr/>
        <p:txBody>
          <a:bodyPr/>
          <a:lstStyle/>
          <a:p>
            <a:r>
              <a:rPr lang="en-US"/>
              <a:t>11/01/2021 - 11/30/2021</a:t>
            </a:r>
          </a:p>
        </p:txBody>
      </p:sp>
      <p:sp>
        <p:nvSpPr>
          <p:cNvPr id="5" name="Footer Placeholder 4">
            <a:extLst>
              <a:ext uri="{FF2B5EF4-FFF2-40B4-BE49-F238E27FC236}">
                <a16:creationId xmlns:a16="http://schemas.microsoft.com/office/drawing/2014/main" id="{E5381402-E7CC-4CD4-8C50-7B0EA1C716A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7821514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413D6E-F439-4B31-8521-9B2D42F9112E}"/>
              </a:ext>
            </a:extLst>
          </p:cNvPr>
          <p:cNvSpPr>
            <a:spLocks noGrp="1"/>
          </p:cNvSpPr>
          <p:nvPr>
            <p:ph type="title"/>
          </p:nvPr>
        </p:nvSpPr>
        <p:spPr/>
        <p:txBody>
          <a:bodyPr/>
          <a:lstStyle/>
          <a:p>
            <a:r>
              <a:rPr lang="en-US"/>
              <a:t>Instagram Interaction Rate By Post Type | Motomel</a:t>
            </a:r>
          </a:p>
        </p:txBody>
      </p:sp>
      <p:graphicFrame>
        <p:nvGraphicFramePr>
          <p:cNvPr id="6" name="Chart Placeholder 5">
            <a:extLst>
              <a:ext uri="{FF2B5EF4-FFF2-40B4-BE49-F238E27FC236}">
                <a16:creationId xmlns:a16="http://schemas.microsoft.com/office/drawing/2014/main" id="{C97D257F-6101-44C1-9180-91DC7A4C38FB}"/>
              </a:ext>
            </a:extLst>
          </p:cNvPr>
          <p:cNvGraphicFramePr>
            <a:graphicFrameLocks noGrp="1"/>
          </p:cNvGraphicFramePr>
          <p:nvPr>
            <p:ph type="chart" sz="quarter" idx="13"/>
            <p:extLst>
              <p:ext uri="{D42A27DB-BD31-4B8C-83A1-F6EECF244321}">
                <p14:modId xmlns:p14="http://schemas.microsoft.com/office/powerpoint/2010/main" val="31539419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4EF3D64-9A3E-4F77-BD07-F57102FA8E78}"/>
              </a:ext>
            </a:extLst>
          </p:cNvPr>
          <p:cNvSpPr>
            <a:spLocks noGrp="1"/>
          </p:cNvSpPr>
          <p:nvPr>
            <p:ph type="body" sz="quarter" idx="14"/>
          </p:nvPr>
        </p:nvSpPr>
        <p:spPr/>
        <p:txBody>
          <a:bodyPr/>
          <a:lstStyle/>
          <a:p>
            <a:r>
              <a:rPr lang="en-US"/>
              <a:t>11/01/2021 - 11/30/2021</a:t>
            </a:r>
          </a:p>
        </p:txBody>
      </p:sp>
      <p:sp>
        <p:nvSpPr>
          <p:cNvPr id="5" name="Footer Placeholder 4">
            <a:extLst>
              <a:ext uri="{FF2B5EF4-FFF2-40B4-BE49-F238E27FC236}">
                <a16:creationId xmlns:a16="http://schemas.microsoft.com/office/drawing/2014/main" id="{97078462-B4F1-4022-986C-CAD0DFB2B0D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2326499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C46AD2-F03B-49B1-B619-1ADCB715E3A4}"/>
              </a:ext>
            </a:extLst>
          </p:cNvPr>
          <p:cNvSpPr>
            <a:spLocks noGrp="1"/>
          </p:cNvSpPr>
          <p:nvPr>
            <p:ph type="title"/>
          </p:nvPr>
        </p:nvSpPr>
        <p:spPr/>
        <p:txBody>
          <a:bodyPr/>
          <a:lstStyle/>
          <a:p>
            <a:r>
              <a:rPr lang="en-US"/>
              <a:t>Instagram Interactions Distribution | Motomel</a:t>
            </a:r>
          </a:p>
        </p:txBody>
      </p:sp>
      <p:graphicFrame>
        <p:nvGraphicFramePr>
          <p:cNvPr id="6" name="Chart Placeholder 5">
            <a:extLst>
              <a:ext uri="{FF2B5EF4-FFF2-40B4-BE49-F238E27FC236}">
                <a16:creationId xmlns:a16="http://schemas.microsoft.com/office/drawing/2014/main" id="{8C80616C-16C1-4682-A99B-56AC10D15F30}"/>
              </a:ext>
            </a:extLst>
          </p:cNvPr>
          <p:cNvGraphicFramePr>
            <a:graphicFrameLocks noGrp="1"/>
          </p:cNvGraphicFramePr>
          <p:nvPr>
            <p:ph type="chart" sz="quarter" idx="13"/>
            <p:extLst>
              <p:ext uri="{D42A27DB-BD31-4B8C-83A1-F6EECF244321}">
                <p14:modId xmlns:p14="http://schemas.microsoft.com/office/powerpoint/2010/main" val="286738001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0C794A8-44A5-4C7B-AB9C-91A7B4746113}"/>
              </a:ext>
            </a:extLst>
          </p:cNvPr>
          <p:cNvSpPr>
            <a:spLocks noGrp="1"/>
          </p:cNvSpPr>
          <p:nvPr>
            <p:ph type="body" sz="quarter" idx="14"/>
          </p:nvPr>
        </p:nvSpPr>
        <p:spPr/>
        <p:txBody>
          <a:bodyPr/>
          <a:lstStyle/>
          <a:p>
            <a:r>
              <a:rPr lang="en-US"/>
              <a:t>11/01/2021 - 11/30/2021</a:t>
            </a:r>
          </a:p>
        </p:txBody>
      </p:sp>
      <p:sp>
        <p:nvSpPr>
          <p:cNvPr id="5" name="Footer Placeholder 4">
            <a:extLst>
              <a:ext uri="{FF2B5EF4-FFF2-40B4-BE49-F238E27FC236}">
                <a16:creationId xmlns:a16="http://schemas.microsoft.com/office/drawing/2014/main" id="{F1BCC7B2-B219-42B4-BB17-925DCD7B2E0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5714202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993E32-BDCB-4F10-9CCF-BFE9473BC202}"/>
              </a:ext>
            </a:extLst>
          </p:cNvPr>
          <p:cNvSpPr>
            <a:spLocks noGrp="1"/>
          </p:cNvSpPr>
          <p:nvPr>
            <p:ph type="title"/>
          </p:nvPr>
        </p:nvSpPr>
        <p:spPr/>
        <p:txBody>
          <a:bodyPr/>
          <a:lstStyle/>
          <a:p>
            <a:r>
              <a:rPr lang="en-US"/>
              <a:t>Instagram Hashtag Detection | Motomel - 1 of 2</a:t>
            </a:r>
          </a:p>
        </p:txBody>
      </p:sp>
      <p:graphicFrame>
        <p:nvGraphicFramePr>
          <p:cNvPr id="5" name="Table Placeholder 4">
            <a:extLst>
              <a:ext uri="{FF2B5EF4-FFF2-40B4-BE49-F238E27FC236}">
                <a16:creationId xmlns:a16="http://schemas.microsoft.com/office/drawing/2014/main" id="{318DB7D2-F503-4A5D-A53C-3232E9FA8460}"/>
              </a:ext>
            </a:extLst>
          </p:cNvPr>
          <p:cNvGraphicFramePr>
            <a:graphicFrameLocks noGrp="1"/>
          </p:cNvGraphicFramePr>
          <p:nvPr>
            <p:ph type="tbl" sz="quarter" idx="13"/>
            <p:extLst>
              <p:ext uri="{D42A27DB-BD31-4B8C-83A1-F6EECF244321}">
                <p14:modId xmlns:p14="http://schemas.microsoft.com/office/powerpoint/2010/main" val="31766872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872331762"/>
                    </a:ext>
                  </a:extLst>
                </a:gridCol>
                <a:gridCol w="1399032">
                  <a:extLst>
                    <a:ext uri="{9D8B030D-6E8A-4147-A177-3AD203B41FA5}">
                      <a16:colId xmlns:a16="http://schemas.microsoft.com/office/drawing/2014/main" val="1484581037"/>
                    </a:ext>
                  </a:extLst>
                </a:gridCol>
                <a:gridCol w="1399032">
                  <a:extLst>
                    <a:ext uri="{9D8B030D-6E8A-4147-A177-3AD203B41FA5}">
                      <a16:colId xmlns:a16="http://schemas.microsoft.com/office/drawing/2014/main" val="211604185"/>
                    </a:ext>
                  </a:extLst>
                </a:gridCol>
                <a:gridCol w="1399032">
                  <a:extLst>
                    <a:ext uri="{9D8B030D-6E8A-4147-A177-3AD203B41FA5}">
                      <a16:colId xmlns:a16="http://schemas.microsoft.com/office/drawing/2014/main" val="323948084"/>
                    </a:ext>
                  </a:extLst>
                </a:gridCol>
                <a:gridCol w="1399032">
                  <a:extLst>
                    <a:ext uri="{9D8B030D-6E8A-4147-A177-3AD203B41FA5}">
                      <a16:colId xmlns:a16="http://schemas.microsoft.com/office/drawing/2014/main" val="40043526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8200123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#Motomel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102.5625</a:t>
                      </a:r>
                    </a:p>
                  </a:txBody>
                  <a:tcPr/>
                </a:tc>
                <a:extLst>
                  <a:ext uri="{0D108BD9-81ED-4DB2-BD59-A6C34878D82A}">
                    <a16:rowId xmlns:a16="http://schemas.microsoft.com/office/drawing/2014/main" val="42334048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#MotomelTeBanca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184.58333333333</a:t>
                      </a:r>
                    </a:p>
                  </a:txBody>
                  <a:tcPr/>
                </a:tc>
                <a:extLst>
                  <a:ext uri="{0D108BD9-81ED-4DB2-BD59-A6C34878D82A}">
                    <a16:rowId xmlns:a16="http://schemas.microsoft.com/office/drawing/2014/main" val="16973523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#Corven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53.625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58.625</a:t>
                      </a:r>
                    </a:p>
                  </a:txBody>
                  <a:tcPr/>
                </a:tc>
                <a:extLst>
                  <a:ext uri="{0D108BD9-81ED-4DB2-BD59-A6C34878D82A}">
                    <a16:rowId xmlns:a16="http://schemas.microsoft.com/office/drawing/2014/main" val="39618793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#Motos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53.625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58.625</a:t>
                      </a:r>
                    </a:p>
                  </a:txBody>
                  <a:tcPr/>
                </a:tc>
                <a:extLst>
                  <a:ext uri="{0D108BD9-81ED-4DB2-BD59-A6C34878D82A}">
                    <a16:rowId xmlns:a16="http://schemas.microsoft.com/office/drawing/2014/main" val="41022087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#JugadorMotomel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267.625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445</a:t>
                      </a:r>
                    </a:p>
                  </a:txBody>
                  <a:tcPr/>
                </a:tc>
                <a:extLst>
                  <a:ext uri="{0D108BD9-81ED-4DB2-BD59-A6C34878D82A}">
                    <a16:rowId xmlns:a16="http://schemas.microsoft.com/office/drawing/2014/main" val="17443565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#YaSabésADóndeIr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54.857142857143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4.8571428571429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59.714285714286</a:t>
                      </a:r>
                    </a:p>
                  </a:txBody>
                  <a:tcPr/>
                </a:tc>
                <a:extLst>
                  <a:ext uri="{0D108BD9-81ED-4DB2-BD59-A6C34878D82A}">
                    <a16:rowId xmlns:a16="http://schemas.microsoft.com/office/drawing/2014/main" val="15511192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#Zanella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124.16666666667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131.16666666667</a:t>
                      </a:r>
                    </a:p>
                  </a:txBody>
                  <a:tcPr/>
                </a:tc>
                <a:extLst>
                  <a:ext uri="{0D108BD9-81ED-4DB2-BD59-A6C34878D82A}">
                    <a16:rowId xmlns:a16="http://schemas.microsoft.com/office/drawing/2014/main" val="30466601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#Gilera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146.16666666667</a:t>
                      </a:r>
                    </a:p>
                  </a:txBody>
                  <a:tcPr/>
                </a:tc>
                <a:extLst>
                  <a:ext uri="{0D108BD9-81ED-4DB2-BD59-A6C34878D82A}">
                    <a16:rowId xmlns:a16="http://schemas.microsoft.com/office/drawing/2014/main" val="29346138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#motomeltebanca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92.2</a:t>
                      </a:r>
                    </a:p>
                  </a:txBody>
                  <a:tcPr/>
                </a:tc>
                <a:extLst>
                  <a:ext uri="{0D108BD9-81ED-4DB2-BD59-A6C34878D82A}">
                    <a16:rowId xmlns:a16="http://schemas.microsoft.com/office/drawing/2014/main" val="8755350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#Triax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extLst>
                  <a:ext uri="{0D108BD9-81ED-4DB2-BD59-A6C34878D82A}">
                    <a16:rowId xmlns:a16="http://schemas.microsoft.com/office/drawing/2014/main" val="2813264199"/>
                  </a:ext>
                </a:extLst>
              </a:tr>
            </a:tbl>
          </a:graphicData>
        </a:graphic>
      </p:graphicFrame>
      <p:sp>
        <p:nvSpPr>
          <p:cNvPr id="4" name="Text Placeholder 3">
            <a:extLst>
              <a:ext uri="{FF2B5EF4-FFF2-40B4-BE49-F238E27FC236}">
                <a16:creationId xmlns:a16="http://schemas.microsoft.com/office/drawing/2014/main" id="{6A3BA0C8-4F7D-44C6-8DE8-71052478157F}"/>
              </a:ext>
            </a:extLst>
          </p:cNvPr>
          <p:cNvSpPr>
            <a:spLocks noGrp="1"/>
          </p:cNvSpPr>
          <p:nvPr>
            <p:ph type="body" sz="quarter" idx="14"/>
          </p:nvPr>
        </p:nvSpPr>
        <p:spPr/>
        <p:txBody>
          <a:bodyPr/>
          <a:lstStyle/>
          <a:p>
            <a:r>
              <a:rPr lang="en-US"/>
              <a:t>11/01/2021 - 11/30/2021</a:t>
            </a:r>
          </a:p>
        </p:txBody>
      </p:sp>
    </p:spTree>
    <p:extLst>
      <p:ext uri="{BB962C8B-B14F-4D97-AF65-F5344CB8AC3E}">
        <p14:creationId xmlns:p14="http://schemas.microsoft.com/office/powerpoint/2010/main" val="250771888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D5970E-9DBF-4A30-B470-8A14859DABAD}"/>
              </a:ext>
            </a:extLst>
          </p:cNvPr>
          <p:cNvSpPr>
            <a:spLocks noGrp="1"/>
          </p:cNvSpPr>
          <p:nvPr>
            <p:ph type="title"/>
          </p:nvPr>
        </p:nvSpPr>
        <p:spPr/>
        <p:txBody>
          <a:bodyPr/>
          <a:lstStyle/>
          <a:p>
            <a:r>
              <a:rPr lang="en-US"/>
              <a:t>Instagram Hashtag Detection | Motomel - 2 of 2</a:t>
            </a:r>
          </a:p>
        </p:txBody>
      </p:sp>
      <p:graphicFrame>
        <p:nvGraphicFramePr>
          <p:cNvPr id="5" name="Table Placeholder 4">
            <a:extLst>
              <a:ext uri="{FF2B5EF4-FFF2-40B4-BE49-F238E27FC236}">
                <a16:creationId xmlns:a16="http://schemas.microsoft.com/office/drawing/2014/main" id="{E1F94966-5DB3-482C-92B6-77659921BD1C}"/>
              </a:ext>
            </a:extLst>
          </p:cNvPr>
          <p:cNvGraphicFramePr>
            <a:graphicFrameLocks noGrp="1"/>
          </p:cNvGraphicFramePr>
          <p:nvPr>
            <p:ph type="tbl" sz="quarter" idx="13"/>
            <p:extLst>
              <p:ext uri="{D42A27DB-BD31-4B8C-83A1-F6EECF244321}">
                <p14:modId xmlns:p14="http://schemas.microsoft.com/office/powerpoint/2010/main" val="19532319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763594798"/>
                    </a:ext>
                  </a:extLst>
                </a:gridCol>
                <a:gridCol w="1399032">
                  <a:extLst>
                    <a:ext uri="{9D8B030D-6E8A-4147-A177-3AD203B41FA5}">
                      <a16:colId xmlns:a16="http://schemas.microsoft.com/office/drawing/2014/main" val="3417241913"/>
                    </a:ext>
                  </a:extLst>
                </a:gridCol>
                <a:gridCol w="1399032">
                  <a:extLst>
                    <a:ext uri="{9D8B030D-6E8A-4147-A177-3AD203B41FA5}">
                      <a16:colId xmlns:a16="http://schemas.microsoft.com/office/drawing/2014/main" val="2119338266"/>
                    </a:ext>
                  </a:extLst>
                </a:gridCol>
                <a:gridCol w="1399032">
                  <a:extLst>
                    <a:ext uri="{9D8B030D-6E8A-4147-A177-3AD203B41FA5}">
                      <a16:colId xmlns:a16="http://schemas.microsoft.com/office/drawing/2014/main" val="3105049098"/>
                    </a:ext>
                  </a:extLst>
                </a:gridCol>
                <a:gridCol w="1399032">
                  <a:extLst>
                    <a:ext uri="{9D8B030D-6E8A-4147-A177-3AD203B41FA5}">
                      <a16:colId xmlns:a16="http://schemas.microsoft.com/office/drawing/2014/main" val="32943098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32051638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#GileraMotors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extLst>
                  <a:ext uri="{0D108BD9-81ED-4DB2-BD59-A6C34878D82A}">
                    <a16:rowId xmlns:a16="http://schemas.microsoft.com/office/drawing/2014/main" val="21165822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#GileraArgentina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extLst>
                  <a:ext uri="{0D108BD9-81ED-4DB2-BD59-A6C34878D82A}">
                    <a16:rowId xmlns:a16="http://schemas.microsoft.com/office/drawing/2014/main" val="34438837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#InfinitosCaminosTeEsperan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extLst>
                  <a:ext uri="{0D108BD9-81ED-4DB2-BD59-A6C34878D82A}">
                    <a16:rowId xmlns:a16="http://schemas.microsoft.com/office/drawing/2014/main" val="225493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#motos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extLst>
                  <a:ext uri="{0D108BD9-81ED-4DB2-BD59-A6C34878D82A}">
                    <a16:rowId xmlns:a16="http://schemas.microsoft.com/office/drawing/2014/main" val="20900054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#0km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extLst>
                  <a:ext uri="{0D108BD9-81ED-4DB2-BD59-A6C34878D82A}">
                    <a16:rowId xmlns:a16="http://schemas.microsoft.com/office/drawing/2014/main" val="9129888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#LaMarcadeSiempre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extLst>
                  <a:ext uri="{0D108BD9-81ED-4DB2-BD59-A6C34878D82A}">
                    <a16:rowId xmlns:a16="http://schemas.microsoft.com/office/drawing/2014/main" val="42778852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#NosImpulsaNuestraHistoria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a:t>
                      </a:r>
                    </a:p>
                  </a:txBody>
                  <a:tcPr/>
                </a:tc>
                <a:extLst>
                  <a:ext uri="{0D108BD9-81ED-4DB2-BD59-A6C34878D82A}">
                    <a16:rowId xmlns:a16="http://schemas.microsoft.com/office/drawing/2014/main" val="3362034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#Hunter150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39.5</a:t>
                      </a:r>
                    </a:p>
                  </a:txBody>
                  <a:tcPr/>
                </a:tc>
                <a:extLst>
                  <a:ext uri="{0D108BD9-81ED-4DB2-BD59-A6C34878D82A}">
                    <a16:rowId xmlns:a16="http://schemas.microsoft.com/office/drawing/2014/main" val="42625296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#PatagonianEagle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a:t>
                      </a:r>
                    </a:p>
                  </a:txBody>
                  <a:tcPr/>
                </a:tc>
                <a:extLst>
                  <a:ext uri="{0D108BD9-81ED-4DB2-BD59-A6C34878D82A}">
                    <a16:rowId xmlns:a16="http://schemas.microsoft.com/office/drawing/2014/main" val="10665429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#StylerRS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79.5</a:t>
                      </a:r>
                    </a:p>
                  </a:txBody>
                  <a:tcPr/>
                </a:tc>
                <a:extLst>
                  <a:ext uri="{0D108BD9-81ED-4DB2-BD59-A6C34878D82A}">
                    <a16:rowId xmlns:a16="http://schemas.microsoft.com/office/drawing/2014/main" val="3491551056"/>
                  </a:ext>
                </a:extLst>
              </a:tr>
            </a:tbl>
          </a:graphicData>
        </a:graphic>
      </p:graphicFrame>
      <p:sp>
        <p:nvSpPr>
          <p:cNvPr id="4" name="Text Placeholder 3">
            <a:extLst>
              <a:ext uri="{FF2B5EF4-FFF2-40B4-BE49-F238E27FC236}">
                <a16:creationId xmlns:a16="http://schemas.microsoft.com/office/drawing/2014/main" id="{A253A622-6E2B-46E6-8EBC-AB0EE1EB3DF1}"/>
              </a:ext>
            </a:extLst>
          </p:cNvPr>
          <p:cNvSpPr>
            <a:spLocks noGrp="1"/>
          </p:cNvSpPr>
          <p:nvPr>
            <p:ph type="body" sz="quarter" idx="14"/>
          </p:nvPr>
        </p:nvSpPr>
        <p:spPr/>
        <p:txBody>
          <a:bodyPr/>
          <a:lstStyle/>
          <a:p>
            <a:r>
              <a:rPr lang="en-US"/>
              <a:t>11/01/2021 - 11/30/2021</a:t>
            </a:r>
          </a:p>
        </p:txBody>
      </p:sp>
    </p:spTree>
    <p:extLst>
      <p:ext uri="{BB962C8B-B14F-4D97-AF65-F5344CB8AC3E}">
        <p14:creationId xmlns:p14="http://schemas.microsoft.com/office/powerpoint/2010/main" val="292046635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143BB6-2818-4A19-A5D6-535356B0E100}"/>
              </a:ext>
            </a:extLst>
          </p:cNvPr>
          <p:cNvSpPr>
            <a:spLocks noGrp="1"/>
          </p:cNvSpPr>
          <p:nvPr>
            <p:ph type="title"/>
          </p:nvPr>
        </p:nvSpPr>
        <p:spPr/>
        <p:txBody>
          <a:bodyPr/>
          <a:lstStyle/>
          <a:p>
            <a:r>
              <a:rPr lang="en-US"/>
              <a:t>Instagram Posts Table | Motomel - 1 of 26</a:t>
            </a:r>
          </a:p>
        </p:txBody>
      </p:sp>
      <p:graphicFrame>
        <p:nvGraphicFramePr>
          <p:cNvPr id="5" name="Table Placeholder 4">
            <a:extLst>
              <a:ext uri="{FF2B5EF4-FFF2-40B4-BE49-F238E27FC236}">
                <a16:creationId xmlns:a16="http://schemas.microsoft.com/office/drawing/2014/main" id="{65AE55E1-38D5-4238-B02F-FB1C2B48424C}"/>
              </a:ext>
            </a:extLst>
          </p:cNvPr>
          <p:cNvGraphicFramePr>
            <a:graphicFrameLocks noGrp="1"/>
          </p:cNvGraphicFramePr>
          <p:nvPr>
            <p:ph type="tbl" sz="quarter" idx="13"/>
            <p:extLst>
              <p:ext uri="{D42A27DB-BD31-4B8C-83A1-F6EECF244321}">
                <p14:modId xmlns:p14="http://schemas.microsoft.com/office/powerpoint/2010/main" val="34387684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4063614053"/>
                    </a:ext>
                  </a:extLst>
                </a:gridCol>
                <a:gridCol w="1810512">
                  <a:extLst>
                    <a:ext uri="{9D8B030D-6E8A-4147-A177-3AD203B41FA5}">
                      <a16:colId xmlns:a16="http://schemas.microsoft.com/office/drawing/2014/main" val="223802229"/>
                    </a:ext>
                  </a:extLst>
                </a:gridCol>
                <a:gridCol w="822960">
                  <a:extLst>
                    <a:ext uri="{9D8B030D-6E8A-4147-A177-3AD203B41FA5}">
                      <a16:colId xmlns:a16="http://schemas.microsoft.com/office/drawing/2014/main" val="1380242402"/>
                    </a:ext>
                  </a:extLst>
                </a:gridCol>
                <a:gridCol w="822960">
                  <a:extLst>
                    <a:ext uri="{9D8B030D-6E8A-4147-A177-3AD203B41FA5}">
                      <a16:colId xmlns:a16="http://schemas.microsoft.com/office/drawing/2014/main" val="3586496934"/>
                    </a:ext>
                  </a:extLst>
                </a:gridCol>
                <a:gridCol w="822960">
                  <a:extLst>
                    <a:ext uri="{9D8B030D-6E8A-4147-A177-3AD203B41FA5}">
                      <a16:colId xmlns:a16="http://schemas.microsoft.com/office/drawing/2014/main" val="1160568686"/>
                    </a:ext>
                  </a:extLst>
                </a:gridCol>
                <a:gridCol w="822960">
                  <a:extLst>
                    <a:ext uri="{9D8B030D-6E8A-4147-A177-3AD203B41FA5}">
                      <a16:colId xmlns:a16="http://schemas.microsoft.com/office/drawing/2014/main" val="3060226424"/>
                    </a:ext>
                  </a:extLst>
                </a:gridCol>
                <a:gridCol w="822960">
                  <a:extLst>
                    <a:ext uri="{9D8B030D-6E8A-4147-A177-3AD203B41FA5}">
                      <a16:colId xmlns:a16="http://schemas.microsoft.com/office/drawing/2014/main" val="16542219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42701531"/>
                  </a:ext>
                </a:extLst>
              </a:tr>
            </a:tbl>
          </a:graphicData>
        </a:graphic>
      </p:graphicFrame>
      <p:sp>
        <p:nvSpPr>
          <p:cNvPr id="4" name="Text Placeholder 3">
            <a:extLst>
              <a:ext uri="{FF2B5EF4-FFF2-40B4-BE49-F238E27FC236}">
                <a16:creationId xmlns:a16="http://schemas.microsoft.com/office/drawing/2014/main" id="{AF30D081-FE55-4805-BA8F-6983F5C73E11}"/>
              </a:ext>
            </a:extLst>
          </p:cNvPr>
          <p:cNvSpPr>
            <a:spLocks noGrp="1"/>
          </p:cNvSpPr>
          <p:nvPr>
            <p:ph type="body" sz="quarter" idx="14"/>
          </p:nvPr>
        </p:nvSpPr>
        <p:spPr/>
        <p:txBody>
          <a:bodyPr/>
          <a:lstStyle/>
          <a:p>
            <a:r>
              <a:rPr lang="en-US"/>
              <a:t>11/01/2021 - 11/30/2021</a:t>
            </a:r>
          </a:p>
        </p:txBody>
      </p:sp>
    </p:spTree>
    <p:extLst>
      <p:ext uri="{BB962C8B-B14F-4D97-AF65-F5344CB8AC3E}">
        <p14:creationId xmlns:p14="http://schemas.microsoft.com/office/powerpoint/2010/main" val="420879605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C8BBD0-12A4-49BF-BC1F-304177CE4F16}"/>
              </a:ext>
            </a:extLst>
          </p:cNvPr>
          <p:cNvSpPr>
            <a:spLocks noGrp="1"/>
          </p:cNvSpPr>
          <p:nvPr>
            <p:ph type="title"/>
          </p:nvPr>
        </p:nvSpPr>
        <p:spPr/>
        <p:txBody>
          <a:bodyPr/>
          <a:lstStyle/>
          <a:p>
            <a:r>
              <a:rPr lang="en-US"/>
              <a:t>Instagram Posts Table | Motomel - 2 of 26</a:t>
            </a:r>
          </a:p>
        </p:txBody>
      </p:sp>
      <p:graphicFrame>
        <p:nvGraphicFramePr>
          <p:cNvPr id="5" name="Table Placeholder 4">
            <a:extLst>
              <a:ext uri="{FF2B5EF4-FFF2-40B4-BE49-F238E27FC236}">
                <a16:creationId xmlns:a16="http://schemas.microsoft.com/office/drawing/2014/main" id="{DFC97A3D-7B9B-43BD-8F7C-E692813C5013}"/>
              </a:ext>
            </a:extLst>
          </p:cNvPr>
          <p:cNvGraphicFramePr>
            <a:graphicFrameLocks noGrp="1"/>
          </p:cNvGraphicFramePr>
          <p:nvPr>
            <p:ph type="tbl" sz="quarter" idx="13"/>
            <p:extLst>
              <p:ext uri="{D42A27DB-BD31-4B8C-83A1-F6EECF244321}">
                <p14:modId xmlns:p14="http://schemas.microsoft.com/office/powerpoint/2010/main" val="16163212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45083496"/>
                    </a:ext>
                  </a:extLst>
                </a:gridCol>
                <a:gridCol w="1810512">
                  <a:extLst>
                    <a:ext uri="{9D8B030D-6E8A-4147-A177-3AD203B41FA5}">
                      <a16:colId xmlns:a16="http://schemas.microsoft.com/office/drawing/2014/main" val="1536538575"/>
                    </a:ext>
                  </a:extLst>
                </a:gridCol>
                <a:gridCol w="822960">
                  <a:extLst>
                    <a:ext uri="{9D8B030D-6E8A-4147-A177-3AD203B41FA5}">
                      <a16:colId xmlns:a16="http://schemas.microsoft.com/office/drawing/2014/main" val="656517250"/>
                    </a:ext>
                  </a:extLst>
                </a:gridCol>
                <a:gridCol w="822960">
                  <a:extLst>
                    <a:ext uri="{9D8B030D-6E8A-4147-A177-3AD203B41FA5}">
                      <a16:colId xmlns:a16="http://schemas.microsoft.com/office/drawing/2014/main" val="2581468316"/>
                    </a:ext>
                  </a:extLst>
                </a:gridCol>
                <a:gridCol w="822960">
                  <a:extLst>
                    <a:ext uri="{9D8B030D-6E8A-4147-A177-3AD203B41FA5}">
                      <a16:colId xmlns:a16="http://schemas.microsoft.com/office/drawing/2014/main" val="2020837713"/>
                    </a:ext>
                  </a:extLst>
                </a:gridCol>
                <a:gridCol w="822960">
                  <a:extLst>
                    <a:ext uri="{9D8B030D-6E8A-4147-A177-3AD203B41FA5}">
                      <a16:colId xmlns:a16="http://schemas.microsoft.com/office/drawing/2014/main" val="918274139"/>
                    </a:ext>
                  </a:extLst>
                </a:gridCol>
                <a:gridCol w="822960">
                  <a:extLst>
                    <a:ext uri="{9D8B030D-6E8A-4147-A177-3AD203B41FA5}">
                      <a16:colId xmlns:a16="http://schemas.microsoft.com/office/drawing/2014/main" val="21178758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6348641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motomeloficial - 2021-11-05 17:48:09</a:t>
                      </a:r>
                      <a:r>
                        <a:rPr kumimoji="0" lang="es-ES" sz="1000" b="0" i="0" u="none" strike="noStrike" kern="1200" cap="none" spc="0" normalizeH="0" baseline="0" noProof="0">
                          <a:ln>
                            <a:noFill/>
                          </a:ln>
                          <a:solidFill>
                            <a:prstClr val="black"/>
                          </a:solidFill>
                          <a:effectLst/>
                          <a:uLnTx/>
                          <a:uFillTx/>
                          <a:latin typeface="+mn-lt"/>
                          <a:ea typeface="+mn-ea"/>
                          <a:cs typeface="+mn-cs"/>
                        </a:rPr>
                        <a:t>
 ¡Llegó el turno de votar por el #JugadorMotomel de Octubre
¡Te podes ganar una #BiciMotomel para vos y otra para el jugador elegido!
¿Cómo participar? Muy sencillo:
- Seguir a la cuenta de motomeloficial y motomelbicicletas
- Darle like a la publicación
- Comentar eligiendo el #JugadorMotomel del mes
Podes participar en Facebook, Twitter o Instagram.
Podes elegir entre estos jugadores:
Francisco Ortega
Julián Álvarez
Agustin Almendra
José López
Franco Armani
¿Para vos cuál de estos 5 fue el #JugadorMotomel del mes?
Tenes tiempo hasta el 15/11. Bases y condiciones en el link de nuestra bio.
#MotomelTeBanca #Sorteo #Bici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cdninstagram.com/v/t51.2885-15/sh0.08/e35/s640x640/253073581_469876441121653_6408452805366343567_n.jpg?_nc_ht=scontent.cdninstagram.com&amp;_nc_cat=101&amp;_nc_ohc=1o2FllipcEcAX-Ojz-v&amp;edm=AMO9-JQAAAAA&amp;ccb=7-4&amp;oh=bd189662f05c08cd89e6b3045a89e440&amp;oe=61A79FB8&amp;_nc_sid=b9f2e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2.8115 %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998278774"/>
                  </a:ext>
                </a:extLst>
              </a:tr>
            </a:tbl>
          </a:graphicData>
        </a:graphic>
      </p:graphicFrame>
      <p:sp>
        <p:nvSpPr>
          <p:cNvPr id="4" name="Text Placeholder 3">
            <a:extLst>
              <a:ext uri="{FF2B5EF4-FFF2-40B4-BE49-F238E27FC236}">
                <a16:creationId xmlns:a16="http://schemas.microsoft.com/office/drawing/2014/main" id="{A4524117-B201-4969-9C76-A6DD633ADF53}"/>
              </a:ext>
            </a:extLst>
          </p:cNvPr>
          <p:cNvSpPr>
            <a:spLocks noGrp="1"/>
          </p:cNvSpPr>
          <p:nvPr>
            <p:ph type="body" sz="quarter" idx="14"/>
          </p:nvPr>
        </p:nvSpPr>
        <p:spPr/>
        <p:txBody>
          <a:bodyPr/>
          <a:lstStyle/>
          <a:p>
            <a:r>
              <a:rPr lang="en-US"/>
              <a:t>11/01/2021 - 11/30/2021</a:t>
            </a:r>
          </a:p>
        </p:txBody>
      </p:sp>
    </p:spTree>
    <p:extLst>
      <p:ext uri="{BB962C8B-B14F-4D97-AF65-F5344CB8AC3E}">
        <p14:creationId xmlns:p14="http://schemas.microsoft.com/office/powerpoint/2010/main" val="406629320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D1EA53-036F-4506-B1EC-F1582A258A8E}"/>
              </a:ext>
            </a:extLst>
          </p:cNvPr>
          <p:cNvSpPr>
            <a:spLocks noGrp="1"/>
          </p:cNvSpPr>
          <p:nvPr>
            <p:ph type="title"/>
          </p:nvPr>
        </p:nvSpPr>
        <p:spPr/>
        <p:txBody>
          <a:bodyPr/>
          <a:lstStyle/>
          <a:p>
            <a:r>
              <a:rPr lang="en-US"/>
              <a:t>Instagram Posts Table | Motomel - 3 of 26</a:t>
            </a:r>
          </a:p>
        </p:txBody>
      </p:sp>
      <p:graphicFrame>
        <p:nvGraphicFramePr>
          <p:cNvPr id="5" name="Table Placeholder 4">
            <a:extLst>
              <a:ext uri="{FF2B5EF4-FFF2-40B4-BE49-F238E27FC236}">
                <a16:creationId xmlns:a16="http://schemas.microsoft.com/office/drawing/2014/main" id="{A63176BF-6292-4607-94FE-A7EA11F85DF9}"/>
              </a:ext>
            </a:extLst>
          </p:cNvPr>
          <p:cNvGraphicFramePr>
            <a:graphicFrameLocks noGrp="1"/>
          </p:cNvGraphicFramePr>
          <p:nvPr>
            <p:ph type="tbl" sz="quarter" idx="13"/>
            <p:extLst>
              <p:ext uri="{D42A27DB-BD31-4B8C-83A1-F6EECF244321}">
                <p14:modId xmlns:p14="http://schemas.microsoft.com/office/powerpoint/2010/main" val="29106793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678812378"/>
                    </a:ext>
                  </a:extLst>
                </a:gridCol>
                <a:gridCol w="1810512">
                  <a:extLst>
                    <a:ext uri="{9D8B030D-6E8A-4147-A177-3AD203B41FA5}">
                      <a16:colId xmlns:a16="http://schemas.microsoft.com/office/drawing/2014/main" val="4061603374"/>
                    </a:ext>
                  </a:extLst>
                </a:gridCol>
                <a:gridCol w="822960">
                  <a:extLst>
                    <a:ext uri="{9D8B030D-6E8A-4147-A177-3AD203B41FA5}">
                      <a16:colId xmlns:a16="http://schemas.microsoft.com/office/drawing/2014/main" val="3663201576"/>
                    </a:ext>
                  </a:extLst>
                </a:gridCol>
                <a:gridCol w="822960">
                  <a:extLst>
                    <a:ext uri="{9D8B030D-6E8A-4147-A177-3AD203B41FA5}">
                      <a16:colId xmlns:a16="http://schemas.microsoft.com/office/drawing/2014/main" val="3416503753"/>
                    </a:ext>
                  </a:extLst>
                </a:gridCol>
                <a:gridCol w="822960">
                  <a:extLst>
                    <a:ext uri="{9D8B030D-6E8A-4147-A177-3AD203B41FA5}">
                      <a16:colId xmlns:a16="http://schemas.microsoft.com/office/drawing/2014/main" val="363783975"/>
                    </a:ext>
                  </a:extLst>
                </a:gridCol>
                <a:gridCol w="822960">
                  <a:extLst>
                    <a:ext uri="{9D8B030D-6E8A-4147-A177-3AD203B41FA5}">
                      <a16:colId xmlns:a16="http://schemas.microsoft.com/office/drawing/2014/main" val="3708870741"/>
                    </a:ext>
                  </a:extLst>
                </a:gridCol>
                <a:gridCol w="822960">
                  <a:extLst>
                    <a:ext uri="{9D8B030D-6E8A-4147-A177-3AD203B41FA5}">
                      <a16:colId xmlns:a16="http://schemas.microsoft.com/office/drawing/2014/main" val="24527018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7920442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gileramotorsarg - 2021-11-27 16:00:21</a:t>
                      </a:r>
                      <a:r>
                        <a:rPr kumimoji="0" lang="en-US" sz="1000" b="0" i="0" u="none" strike="noStrike" kern="1200" cap="none" spc="0" normalizeH="0" baseline="0" noProof="0">
                          <a:ln>
                            <a:noFill/>
                          </a:ln>
                          <a:solidFill>
                            <a:prstClr val="black"/>
                          </a:solidFill>
                          <a:effectLst/>
                          <a:uLnTx/>
                          <a:uFillTx/>
                          <a:latin typeface="+mn-lt"/>
                          <a:ea typeface="+mn-ea"/>
                          <a:cs typeface="+mn-cs"/>
                        </a:rPr>
                        <a:t>
 GILERA AC4 🙌 Está disponible en los concesionarios oficiales #Gilera 💪 No te la pierdas!!!⁣⁣
⁣⁣
✅ Motor 223cc⁣⁣
✅ Potencia 17.7hp a 8500rpm⁣⁣
✅ Frenos: Disco Delantero y Trasero⁣⁣
✅ Neumáticos Delantero 100/80/17 - Trasero 130/70/17⁣⁣
✅ Encendido Electrónico⁣⁣
⁣⁣
Para más información visitá: 💻 www.gilera.com.ar⁣⁣
⁣⁣
#GileraMotors #nuevo #retro #historia #Gilera #Gilera #GileraArgentina #InfinitosCaminosTeEsperan #motos #0km #LaMarcadeSiempre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ort2-1.cdninstagram.com/v/t51.29350-15/261310931_308449414615368_1407872154524912580_n.jpg?_nc_cat=111&amp;ccb=1-5&amp;_nc_sid=8ae9d6&amp;_nc_ohc=dOOjraGyzVIAX8aNfV2&amp;_nc_ht=scontent-ort2-1.cdninstagram.com&amp;edm=AL-3X8kEAAAA&amp;oh=e275f1513d1de354af0486bf81e1dd67&amp;oe=61AD0112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1.5957 %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64917855"/>
                  </a:ext>
                </a:extLst>
              </a:tr>
            </a:tbl>
          </a:graphicData>
        </a:graphic>
      </p:graphicFrame>
      <p:sp>
        <p:nvSpPr>
          <p:cNvPr id="4" name="Text Placeholder 3">
            <a:extLst>
              <a:ext uri="{FF2B5EF4-FFF2-40B4-BE49-F238E27FC236}">
                <a16:creationId xmlns:a16="http://schemas.microsoft.com/office/drawing/2014/main" id="{E8F5041F-34D6-4931-A9B8-C9C9E39A627F}"/>
              </a:ext>
            </a:extLst>
          </p:cNvPr>
          <p:cNvSpPr>
            <a:spLocks noGrp="1"/>
          </p:cNvSpPr>
          <p:nvPr>
            <p:ph type="body" sz="quarter" idx="14"/>
          </p:nvPr>
        </p:nvSpPr>
        <p:spPr/>
        <p:txBody>
          <a:bodyPr/>
          <a:lstStyle/>
          <a:p>
            <a:r>
              <a:rPr lang="en-US"/>
              <a:t>11/01/2021 - 11/30/2021</a:t>
            </a:r>
          </a:p>
        </p:txBody>
      </p:sp>
    </p:spTree>
    <p:extLst>
      <p:ext uri="{BB962C8B-B14F-4D97-AF65-F5344CB8AC3E}">
        <p14:creationId xmlns:p14="http://schemas.microsoft.com/office/powerpoint/2010/main" val="274040505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6D2BE5-0358-48A1-A321-3136D5A879AF}"/>
              </a:ext>
            </a:extLst>
          </p:cNvPr>
          <p:cNvSpPr>
            <a:spLocks noGrp="1"/>
          </p:cNvSpPr>
          <p:nvPr>
            <p:ph type="title"/>
          </p:nvPr>
        </p:nvSpPr>
        <p:spPr/>
        <p:txBody>
          <a:bodyPr/>
          <a:lstStyle/>
          <a:p>
            <a:r>
              <a:rPr lang="en-US"/>
              <a:t>Instagram Posts Table | Motomel - 4 of 26</a:t>
            </a:r>
          </a:p>
        </p:txBody>
      </p:sp>
      <p:graphicFrame>
        <p:nvGraphicFramePr>
          <p:cNvPr id="5" name="Table Placeholder 4">
            <a:extLst>
              <a:ext uri="{FF2B5EF4-FFF2-40B4-BE49-F238E27FC236}">
                <a16:creationId xmlns:a16="http://schemas.microsoft.com/office/drawing/2014/main" id="{C3D851BE-D434-4DF7-8DA9-E7B57B6DB070}"/>
              </a:ext>
            </a:extLst>
          </p:cNvPr>
          <p:cNvGraphicFramePr>
            <a:graphicFrameLocks noGrp="1"/>
          </p:cNvGraphicFramePr>
          <p:nvPr>
            <p:ph type="tbl" sz="quarter" idx="13"/>
            <p:extLst>
              <p:ext uri="{D42A27DB-BD31-4B8C-83A1-F6EECF244321}">
                <p14:modId xmlns:p14="http://schemas.microsoft.com/office/powerpoint/2010/main" val="42266155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870495444"/>
                    </a:ext>
                  </a:extLst>
                </a:gridCol>
                <a:gridCol w="1810512">
                  <a:extLst>
                    <a:ext uri="{9D8B030D-6E8A-4147-A177-3AD203B41FA5}">
                      <a16:colId xmlns:a16="http://schemas.microsoft.com/office/drawing/2014/main" val="1343109830"/>
                    </a:ext>
                  </a:extLst>
                </a:gridCol>
                <a:gridCol w="822960">
                  <a:extLst>
                    <a:ext uri="{9D8B030D-6E8A-4147-A177-3AD203B41FA5}">
                      <a16:colId xmlns:a16="http://schemas.microsoft.com/office/drawing/2014/main" val="3362794249"/>
                    </a:ext>
                  </a:extLst>
                </a:gridCol>
                <a:gridCol w="822960">
                  <a:extLst>
                    <a:ext uri="{9D8B030D-6E8A-4147-A177-3AD203B41FA5}">
                      <a16:colId xmlns:a16="http://schemas.microsoft.com/office/drawing/2014/main" val="960523820"/>
                    </a:ext>
                  </a:extLst>
                </a:gridCol>
                <a:gridCol w="822960">
                  <a:extLst>
                    <a:ext uri="{9D8B030D-6E8A-4147-A177-3AD203B41FA5}">
                      <a16:colId xmlns:a16="http://schemas.microsoft.com/office/drawing/2014/main" val="4091195179"/>
                    </a:ext>
                  </a:extLst>
                </a:gridCol>
                <a:gridCol w="822960">
                  <a:extLst>
                    <a:ext uri="{9D8B030D-6E8A-4147-A177-3AD203B41FA5}">
                      <a16:colId xmlns:a16="http://schemas.microsoft.com/office/drawing/2014/main" val="257518701"/>
                    </a:ext>
                  </a:extLst>
                </a:gridCol>
                <a:gridCol w="822960">
                  <a:extLst>
                    <a:ext uri="{9D8B030D-6E8A-4147-A177-3AD203B41FA5}">
                      <a16:colId xmlns:a16="http://schemas.microsoft.com/office/drawing/2014/main" val="9115980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234224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motomeloficial - 2021-11-24 11:47:45</a:t>
                      </a:r>
                      <a:r>
                        <a:rPr kumimoji="0" lang="en-US" sz="1000" b="0" i="0" u="none" strike="noStrike" kern="1200" cap="none" spc="0" normalizeH="0" baseline="0" noProof="0">
                          <a:ln>
                            <a:noFill/>
                          </a:ln>
                          <a:solidFill>
                            <a:prstClr val="black"/>
                          </a:solidFill>
                          <a:effectLst/>
                          <a:uLnTx/>
                          <a:uFillTx/>
                          <a:latin typeface="+mn-lt"/>
                          <a:ea typeface="+mn-ea"/>
                          <a:cs typeface="+mn-cs"/>
                        </a:rPr>
                        <a:t>
 La 𝐒𝐤𝐮𝐚 𝟏𝟓𝟎, con un diseño deportivo y estilo único, es la moto para 𝐮𝐬𝐨 𝐎𝐍/𝐎𝐅𝐅 que estabas buscando.
Desde nuestra web vas a poder conocer todos sus detalles! Ingresá visitando el link en nuestra bio.
#MotomelTeBanca #Motomel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260070065_221861186742454_7779016380436097080_n.jpg?_nc_cat=109&amp;ccb=1-5&amp;_nc_sid=8ae9d6&amp;_nc_ohc=8whv5g3UkswAX_A3hqr&amp;_nc_ht=scontent-iad3-1.cdninstagram.com&amp;edm=AL-3X8kEAAAA&amp;oh=bca322ae3d435fb3ff5771981d203867&amp;oe=61AD0778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0.5511 %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509717514"/>
                  </a:ext>
                </a:extLst>
              </a:tr>
            </a:tbl>
          </a:graphicData>
        </a:graphic>
      </p:graphicFrame>
      <p:sp>
        <p:nvSpPr>
          <p:cNvPr id="4" name="Text Placeholder 3">
            <a:extLst>
              <a:ext uri="{FF2B5EF4-FFF2-40B4-BE49-F238E27FC236}">
                <a16:creationId xmlns:a16="http://schemas.microsoft.com/office/drawing/2014/main" id="{7E3966F7-102E-4D68-A032-39667838E9B4}"/>
              </a:ext>
            </a:extLst>
          </p:cNvPr>
          <p:cNvSpPr>
            <a:spLocks noGrp="1"/>
          </p:cNvSpPr>
          <p:nvPr>
            <p:ph type="body" sz="quarter" idx="14"/>
          </p:nvPr>
        </p:nvSpPr>
        <p:spPr/>
        <p:txBody>
          <a:bodyPr/>
          <a:lstStyle/>
          <a:p>
            <a:r>
              <a:rPr lang="en-US"/>
              <a:t>11/01/2021 - 11/30/2021</a:t>
            </a:r>
          </a:p>
        </p:txBody>
      </p:sp>
    </p:spTree>
    <p:extLst>
      <p:ext uri="{BB962C8B-B14F-4D97-AF65-F5344CB8AC3E}">
        <p14:creationId xmlns:p14="http://schemas.microsoft.com/office/powerpoint/2010/main" val="183694230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A1662C-5525-4726-AB76-74EE567CB7E4}"/>
              </a:ext>
            </a:extLst>
          </p:cNvPr>
          <p:cNvSpPr>
            <a:spLocks noGrp="1"/>
          </p:cNvSpPr>
          <p:nvPr>
            <p:ph type="title"/>
          </p:nvPr>
        </p:nvSpPr>
        <p:spPr/>
        <p:txBody>
          <a:bodyPr/>
          <a:lstStyle/>
          <a:p>
            <a:r>
              <a:rPr lang="en-US"/>
              <a:t>Instagram Posts Table | Motomel - 5 of 26</a:t>
            </a:r>
          </a:p>
        </p:txBody>
      </p:sp>
      <p:graphicFrame>
        <p:nvGraphicFramePr>
          <p:cNvPr id="5" name="Table Placeholder 4">
            <a:extLst>
              <a:ext uri="{FF2B5EF4-FFF2-40B4-BE49-F238E27FC236}">
                <a16:creationId xmlns:a16="http://schemas.microsoft.com/office/drawing/2014/main" id="{859925D0-2849-43E5-94CC-2F0F4DF7EABA}"/>
              </a:ext>
            </a:extLst>
          </p:cNvPr>
          <p:cNvGraphicFramePr>
            <a:graphicFrameLocks noGrp="1"/>
          </p:cNvGraphicFramePr>
          <p:nvPr>
            <p:ph type="tbl" sz="quarter" idx="13"/>
            <p:extLst>
              <p:ext uri="{D42A27DB-BD31-4B8C-83A1-F6EECF244321}">
                <p14:modId xmlns:p14="http://schemas.microsoft.com/office/powerpoint/2010/main" val="40679055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855873478"/>
                    </a:ext>
                  </a:extLst>
                </a:gridCol>
                <a:gridCol w="1810512">
                  <a:extLst>
                    <a:ext uri="{9D8B030D-6E8A-4147-A177-3AD203B41FA5}">
                      <a16:colId xmlns:a16="http://schemas.microsoft.com/office/drawing/2014/main" val="1468400750"/>
                    </a:ext>
                  </a:extLst>
                </a:gridCol>
                <a:gridCol w="822960">
                  <a:extLst>
                    <a:ext uri="{9D8B030D-6E8A-4147-A177-3AD203B41FA5}">
                      <a16:colId xmlns:a16="http://schemas.microsoft.com/office/drawing/2014/main" val="2869898119"/>
                    </a:ext>
                  </a:extLst>
                </a:gridCol>
                <a:gridCol w="822960">
                  <a:extLst>
                    <a:ext uri="{9D8B030D-6E8A-4147-A177-3AD203B41FA5}">
                      <a16:colId xmlns:a16="http://schemas.microsoft.com/office/drawing/2014/main" val="4183154496"/>
                    </a:ext>
                  </a:extLst>
                </a:gridCol>
                <a:gridCol w="822960">
                  <a:extLst>
                    <a:ext uri="{9D8B030D-6E8A-4147-A177-3AD203B41FA5}">
                      <a16:colId xmlns:a16="http://schemas.microsoft.com/office/drawing/2014/main" val="3988994780"/>
                    </a:ext>
                  </a:extLst>
                </a:gridCol>
                <a:gridCol w="822960">
                  <a:extLst>
                    <a:ext uri="{9D8B030D-6E8A-4147-A177-3AD203B41FA5}">
                      <a16:colId xmlns:a16="http://schemas.microsoft.com/office/drawing/2014/main" val="4077155342"/>
                    </a:ext>
                  </a:extLst>
                </a:gridCol>
                <a:gridCol w="822960">
                  <a:extLst>
                    <a:ext uri="{9D8B030D-6E8A-4147-A177-3AD203B41FA5}">
                      <a16:colId xmlns:a16="http://schemas.microsoft.com/office/drawing/2014/main" val="42157690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541072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zanellahnos - 2021-11-02 14:01:06</a:t>
                      </a:r>
                      <a:r>
                        <a:rPr kumimoji="0" lang="en-US" sz="1000" b="0" i="0" u="none" strike="noStrike" kern="1200" cap="none" spc="0" normalizeH="0" baseline="0" noProof="0">
                          <a:ln>
                            <a:noFill/>
                          </a:ln>
                          <a:solidFill>
                            <a:prstClr val="black"/>
                          </a:solidFill>
                          <a:effectLst/>
                          <a:uLnTx/>
                          <a:uFillTx/>
                          <a:latin typeface="+mn-lt"/>
                          <a:ea typeface="+mn-ea"/>
                          <a:cs typeface="+mn-cs"/>
                        </a:rPr>
                        <a:t>
 💥La vuelta de un ícono con la esencia de sus orígenes y la tecnología 4T OHC.💥
✅Freno delantero de disco
✅Gráficas conmemorativas checker flag🏁
✅Asiento tipo slammer
 Lo bueno no queda en el pasado
#Zanella #Ceccato60 #NosImpulsaNuestraHistoria⁣⁣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cdninstagram.com/v/t51.2885-15/sh0.08/e35/s640x640/252172040_898490327465776_1537098319015719977_n.jpg?_nc_ht=scontent.cdninstagram.com&amp;_nc_cat=104&amp;_nc_ohc=cmyoAM3Dl94AX_tf1dO&amp;edm=AMO9-JQAAAAA&amp;ccb=7-4&amp;oh=43f6ec21845711cfe515e4bbd37572c2&amp;oe=61A79A84&amp;_nc_sid=b9f2e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0.8891 %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010482831"/>
                  </a:ext>
                </a:extLst>
              </a:tr>
            </a:tbl>
          </a:graphicData>
        </a:graphic>
      </p:graphicFrame>
      <p:sp>
        <p:nvSpPr>
          <p:cNvPr id="4" name="Text Placeholder 3">
            <a:extLst>
              <a:ext uri="{FF2B5EF4-FFF2-40B4-BE49-F238E27FC236}">
                <a16:creationId xmlns:a16="http://schemas.microsoft.com/office/drawing/2014/main" id="{86EEF64F-EC55-429A-A219-D55FFF05C852}"/>
              </a:ext>
            </a:extLst>
          </p:cNvPr>
          <p:cNvSpPr>
            <a:spLocks noGrp="1"/>
          </p:cNvSpPr>
          <p:nvPr>
            <p:ph type="body" sz="quarter" idx="14"/>
          </p:nvPr>
        </p:nvSpPr>
        <p:spPr/>
        <p:txBody>
          <a:bodyPr/>
          <a:lstStyle/>
          <a:p>
            <a:r>
              <a:rPr lang="en-US"/>
              <a:t>11/01/2021 - 11/30/2021</a:t>
            </a:r>
          </a:p>
        </p:txBody>
      </p:sp>
    </p:spTree>
    <p:extLst>
      <p:ext uri="{BB962C8B-B14F-4D97-AF65-F5344CB8AC3E}">
        <p14:creationId xmlns:p14="http://schemas.microsoft.com/office/powerpoint/2010/main" val="194605212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B47E3D-39D4-4866-894C-D9667E8CBADF}"/>
              </a:ext>
            </a:extLst>
          </p:cNvPr>
          <p:cNvSpPr>
            <a:spLocks noGrp="1"/>
          </p:cNvSpPr>
          <p:nvPr>
            <p:ph type="title"/>
          </p:nvPr>
        </p:nvSpPr>
        <p:spPr/>
        <p:txBody>
          <a:bodyPr/>
          <a:lstStyle/>
          <a:p>
            <a:r>
              <a:rPr lang="en-US"/>
              <a:t>Instagram Posts Table | Motomel - 6 of 26</a:t>
            </a:r>
          </a:p>
        </p:txBody>
      </p:sp>
      <p:graphicFrame>
        <p:nvGraphicFramePr>
          <p:cNvPr id="5" name="Table Placeholder 4">
            <a:extLst>
              <a:ext uri="{FF2B5EF4-FFF2-40B4-BE49-F238E27FC236}">
                <a16:creationId xmlns:a16="http://schemas.microsoft.com/office/drawing/2014/main" id="{2AD15AA7-E59D-4D52-9D13-35F82F3B23B7}"/>
              </a:ext>
            </a:extLst>
          </p:cNvPr>
          <p:cNvGraphicFramePr>
            <a:graphicFrameLocks noGrp="1"/>
          </p:cNvGraphicFramePr>
          <p:nvPr>
            <p:ph type="tbl" sz="quarter" idx="13"/>
            <p:extLst>
              <p:ext uri="{D42A27DB-BD31-4B8C-83A1-F6EECF244321}">
                <p14:modId xmlns:p14="http://schemas.microsoft.com/office/powerpoint/2010/main" val="28126729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555620008"/>
                    </a:ext>
                  </a:extLst>
                </a:gridCol>
                <a:gridCol w="1810512">
                  <a:extLst>
                    <a:ext uri="{9D8B030D-6E8A-4147-A177-3AD203B41FA5}">
                      <a16:colId xmlns:a16="http://schemas.microsoft.com/office/drawing/2014/main" val="948081413"/>
                    </a:ext>
                  </a:extLst>
                </a:gridCol>
                <a:gridCol w="822960">
                  <a:extLst>
                    <a:ext uri="{9D8B030D-6E8A-4147-A177-3AD203B41FA5}">
                      <a16:colId xmlns:a16="http://schemas.microsoft.com/office/drawing/2014/main" val="2540975007"/>
                    </a:ext>
                  </a:extLst>
                </a:gridCol>
                <a:gridCol w="822960">
                  <a:extLst>
                    <a:ext uri="{9D8B030D-6E8A-4147-A177-3AD203B41FA5}">
                      <a16:colId xmlns:a16="http://schemas.microsoft.com/office/drawing/2014/main" val="901083694"/>
                    </a:ext>
                  </a:extLst>
                </a:gridCol>
                <a:gridCol w="822960">
                  <a:extLst>
                    <a:ext uri="{9D8B030D-6E8A-4147-A177-3AD203B41FA5}">
                      <a16:colId xmlns:a16="http://schemas.microsoft.com/office/drawing/2014/main" val="1783467263"/>
                    </a:ext>
                  </a:extLst>
                </a:gridCol>
                <a:gridCol w="822960">
                  <a:extLst>
                    <a:ext uri="{9D8B030D-6E8A-4147-A177-3AD203B41FA5}">
                      <a16:colId xmlns:a16="http://schemas.microsoft.com/office/drawing/2014/main" val="2036891540"/>
                    </a:ext>
                  </a:extLst>
                </a:gridCol>
                <a:gridCol w="822960">
                  <a:extLst>
                    <a:ext uri="{9D8B030D-6E8A-4147-A177-3AD203B41FA5}">
                      <a16:colId xmlns:a16="http://schemas.microsoft.com/office/drawing/2014/main" val="24661914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2146640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motomeloficial - 2021-11-26 16:14:20</a:t>
                      </a:r>
                      <a:r>
                        <a:rPr kumimoji="0" lang="en-US" sz="1000" b="0" i="0" u="none" strike="noStrike" kern="1200" cap="none" spc="0" normalizeH="0" baseline="0" noProof="0">
                          <a:ln>
                            <a:noFill/>
                          </a:ln>
                          <a:solidFill>
                            <a:prstClr val="black"/>
                          </a:solidFill>
                          <a:effectLst/>
                          <a:uLnTx/>
                          <a:uFillTx/>
                          <a:latin typeface="+mn-lt"/>
                          <a:ea typeface="+mn-ea"/>
                          <a:cs typeface="+mn-cs"/>
                        </a:rPr>
                        <a:t>
 ¡Atención a todos los que viven la pasión del futbol argentino!
Como siempre nos ayudan a elegir el #JugadorMotomel de cada mes, esta vez nosotros queremos hacerles un regalo.
¡Sorteamos la 𝐜𝐚𝐦𝐢𝐬𝐞𝐭𝐚 𝐚𝐮𝐭𝐨𝐠𝐫𝐚𝐟𝐢𝐚𝐝𝐚 𝐝𝐞 𝐋𝐞𝐨 𝐏𝐨𝐧𝐳𝐢𝐨, capitán del nuevo campéon del fútbol argentino!
¿Cómo participar? Muy sencillo 👇
✔️𝐒𝐞𝐠𝐮𝐢𝐫 a motomeloficial
✔️Darle 𝐥𝐢𝐤𝐞 a esta publicación
✔️ 𝐂𝐨𝐦𝐞𝐧𝐭𝐚𝐫 la publicación, 𝐞𝐭𝐢𝐪𝐮𝐞𝐭𝐚𝐧𝐝𝐨 𝐚 𝟐 𝐚𝐦𝐢𝐠𝐨𝐬 y 𝐜𝐨𝐧𝐭𝐚́𝐧𝐝𝐨𝐧𝐨𝐬 desde qué parte del país vivís la pasión del fútbol de nuestro fútbol.
Tenés tiempo hasta el 06/12 participar del sorteo. Bases y condiciones en el link de nuestra bio.⁣⁣
#motomeltebanca #Motomel #Sorteo #RiverPlate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cdninstagram.com/v/t51.2885-15/sh0.08/e35/s640x640/261258054_216146503997664_6893013842154472017_n.jpg?_nc_ht=scontent.cdninstagram.com&amp;_nc_cat=100&amp;_nc_ohc=COeTDOCK6SsAX_Gu0Em&amp;edm=AMO9-JQAAAAA&amp;ccb=7-4&amp;oh=7af6651a9f39f4845a6dfb8affff54ab&amp;oe=61A7B313&amp;_nc_sid=b9f2e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0.7763 %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57121875"/>
                  </a:ext>
                </a:extLst>
              </a:tr>
            </a:tbl>
          </a:graphicData>
        </a:graphic>
      </p:graphicFrame>
      <p:sp>
        <p:nvSpPr>
          <p:cNvPr id="4" name="Text Placeholder 3">
            <a:extLst>
              <a:ext uri="{FF2B5EF4-FFF2-40B4-BE49-F238E27FC236}">
                <a16:creationId xmlns:a16="http://schemas.microsoft.com/office/drawing/2014/main" id="{DD615CD5-0868-45D1-A340-15515E5C6C03}"/>
              </a:ext>
            </a:extLst>
          </p:cNvPr>
          <p:cNvSpPr>
            <a:spLocks noGrp="1"/>
          </p:cNvSpPr>
          <p:nvPr>
            <p:ph type="body" sz="quarter" idx="14"/>
          </p:nvPr>
        </p:nvSpPr>
        <p:spPr/>
        <p:txBody>
          <a:bodyPr/>
          <a:lstStyle/>
          <a:p>
            <a:r>
              <a:rPr lang="en-US"/>
              <a:t>11/01/2021 - 11/30/2021</a:t>
            </a:r>
          </a:p>
        </p:txBody>
      </p:sp>
    </p:spTree>
    <p:extLst>
      <p:ext uri="{BB962C8B-B14F-4D97-AF65-F5344CB8AC3E}">
        <p14:creationId xmlns:p14="http://schemas.microsoft.com/office/powerpoint/2010/main" val="324722082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C78BE7-A383-41DE-BA1A-A50C752544A5}"/>
              </a:ext>
            </a:extLst>
          </p:cNvPr>
          <p:cNvSpPr>
            <a:spLocks noGrp="1"/>
          </p:cNvSpPr>
          <p:nvPr>
            <p:ph type="title"/>
          </p:nvPr>
        </p:nvSpPr>
        <p:spPr/>
        <p:txBody>
          <a:bodyPr/>
          <a:lstStyle/>
          <a:p>
            <a:r>
              <a:rPr lang="en-US"/>
              <a:t>Instagram Posts Table | Motomel - 7 of 26</a:t>
            </a:r>
          </a:p>
        </p:txBody>
      </p:sp>
      <p:graphicFrame>
        <p:nvGraphicFramePr>
          <p:cNvPr id="5" name="Table Placeholder 4">
            <a:extLst>
              <a:ext uri="{FF2B5EF4-FFF2-40B4-BE49-F238E27FC236}">
                <a16:creationId xmlns:a16="http://schemas.microsoft.com/office/drawing/2014/main" id="{30884E40-54AA-4CCD-9A88-8CD86FF856A8}"/>
              </a:ext>
            </a:extLst>
          </p:cNvPr>
          <p:cNvGraphicFramePr>
            <a:graphicFrameLocks noGrp="1"/>
          </p:cNvGraphicFramePr>
          <p:nvPr>
            <p:ph type="tbl" sz="quarter" idx="13"/>
            <p:extLst>
              <p:ext uri="{D42A27DB-BD31-4B8C-83A1-F6EECF244321}">
                <p14:modId xmlns:p14="http://schemas.microsoft.com/office/powerpoint/2010/main" val="20971015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962150795"/>
                    </a:ext>
                  </a:extLst>
                </a:gridCol>
                <a:gridCol w="1810512">
                  <a:extLst>
                    <a:ext uri="{9D8B030D-6E8A-4147-A177-3AD203B41FA5}">
                      <a16:colId xmlns:a16="http://schemas.microsoft.com/office/drawing/2014/main" val="1317684933"/>
                    </a:ext>
                  </a:extLst>
                </a:gridCol>
                <a:gridCol w="822960">
                  <a:extLst>
                    <a:ext uri="{9D8B030D-6E8A-4147-A177-3AD203B41FA5}">
                      <a16:colId xmlns:a16="http://schemas.microsoft.com/office/drawing/2014/main" val="2414548813"/>
                    </a:ext>
                  </a:extLst>
                </a:gridCol>
                <a:gridCol w="822960">
                  <a:extLst>
                    <a:ext uri="{9D8B030D-6E8A-4147-A177-3AD203B41FA5}">
                      <a16:colId xmlns:a16="http://schemas.microsoft.com/office/drawing/2014/main" val="3612891568"/>
                    </a:ext>
                  </a:extLst>
                </a:gridCol>
                <a:gridCol w="822960">
                  <a:extLst>
                    <a:ext uri="{9D8B030D-6E8A-4147-A177-3AD203B41FA5}">
                      <a16:colId xmlns:a16="http://schemas.microsoft.com/office/drawing/2014/main" val="1488327922"/>
                    </a:ext>
                  </a:extLst>
                </a:gridCol>
                <a:gridCol w="822960">
                  <a:extLst>
                    <a:ext uri="{9D8B030D-6E8A-4147-A177-3AD203B41FA5}">
                      <a16:colId xmlns:a16="http://schemas.microsoft.com/office/drawing/2014/main" val="237415072"/>
                    </a:ext>
                  </a:extLst>
                </a:gridCol>
                <a:gridCol w="822960">
                  <a:extLst>
                    <a:ext uri="{9D8B030D-6E8A-4147-A177-3AD203B41FA5}">
                      <a16:colId xmlns:a16="http://schemas.microsoft.com/office/drawing/2014/main" val="7279326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3133758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zanellahnos - 2021-11-29 18:00:09</a:t>
                      </a:r>
                      <a:r>
                        <a:rPr kumimoji="0" lang="en-US" sz="1000" b="0" i="0" u="none" strike="noStrike" kern="1200" cap="none" spc="0" normalizeH="0" baseline="0" noProof="0">
                          <a:ln>
                            <a:noFill/>
                          </a:ln>
                          <a:solidFill>
                            <a:prstClr val="black"/>
                          </a:solidFill>
                          <a:effectLst/>
                          <a:uLnTx/>
                          <a:uFillTx/>
                          <a:latin typeface="+mn-lt"/>
                          <a:ea typeface="+mn-ea"/>
                          <a:cs typeface="+mn-cs"/>
                        </a:rPr>
                        <a:t>
 Dicen que 7 segundos son suficientes para tomar una decisión. ¿Cuántas son las milésimas de segundo que necesitas con una #PatagonianEagle ?
⁣
#BuiltToRide #Custom #Motorcycle⁣
#IndustriaNacional #Zanella #PatagonianEagle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262542678_6476288792412360_506827480066275487_n.jpg?_nc_cat=102&amp;ccb=1-5&amp;_nc_sid=8ae9d6&amp;_nc_ohc=fPliXjSA_oMAX8QRQrL&amp;_nc_ht=scontent-iad3-1.cdninstagram.com&amp;edm=AL-3X8kEAAAA&amp;oh=5dc910441cb62e9ca4728b5c8c00b82a&amp;oe=61AD062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0.7727 %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882327788"/>
                  </a:ext>
                </a:extLst>
              </a:tr>
            </a:tbl>
          </a:graphicData>
        </a:graphic>
      </p:graphicFrame>
      <p:sp>
        <p:nvSpPr>
          <p:cNvPr id="4" name="Text Placeholder 3">
            <a:extLst>
              <a:ext uri="{FF2B5EF4-FFF2-40B4-BE49-F238E27FC236}">
                <a16:creationId xmlns:a16="http://schemas.microsoft.com/office/drawing/2014/main" id="{82B8B16A-F721-46B5-BE92-3AA19A898050}"/>
              </a:ext>
            </a:extLst>
          </p:cNvPr>
          <p:cNvSpPr>
            <a:spLocks noGrp="1"/>
          </p:cNvSpPr>
          <p:nvPr>
            <p:ph type="body" sz="quarter" idx="14"/>
          </p:nvPr>
        </p:nvSpPr>
        <p:spPr/>
        <p:txBody>
          <a:bodyPr/>
          <a:lstStyle/>
          <a:p>
            <a:r>
              <a:rPr lang="en-US"/>
              <a:t>11/01/2021 - 11/30/2021</a:t>
            </a:r>
          </a:p>
        </p:txBody>
      </p:sp>
    </p:spTree>
    <p:extLst>
      <p:ext uri="{BB962C8B-B14F-4D97-AF65-F5344CB8AC3E}">
        <p14:creationId xmlns:p14="http://schemas.microsoft.com/office/powerpoint/2010/main" val="357391188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386C12-E7CB-4FE4-A609-E65DB5047824}"/>
              </a:ext>
            </a:extLst>
          </p:cNvPr>
          <p:cNvSpPr>
            <a:spLocks noGrp="1"/>
          </p:cNvSpPr>
          <p:nvPr>
            <p:ph type="title"/>
          </p:nvPr>
        </p:nvSpPr>
        <p:spPr/>
        <p:txBody>
          <a:bodyPr/>
          <a:lstStyle/>
          <a:p>
            <a:r>
              <a:rPr lang="en-US"/>
              <a:t>Instagram Posts Table | Motomel - 8 of 26</a:t>
            </a:r>
          </a:p>
        </p:txBody>
      </p:sp>
      <p:graphicFrame>
        <p:nvGraphicFramePr>
          <p:cNvPr id="5" name="Table Placeholder 4">
            <a:extLst>
              <a:ext uri="{FF2B5EF4-FFF2-40B4-BE49-F238E27FC236}">
                <a16:creationId xmlns:a16="http://schemas.microsoft.com/office/drawing/2014/main" id="{9844E3A9-62DB-4A9A-9281-26CF19E5672C}"/>
              </a:ext>
            </a:extLst>
          </p:cNvPr>
          <p:cNvGraphicFramePr>
            <a:graphicFrameLocks noGrp="1"/>
          </p:cNvGraphicFramePr>
          <p:nvPr>
            <p:ph type="tbl" sz="quarter" idx="13"/>
            <p:extLst>
              <p:ext uri="{D42A27DB-BD31-4B8C-83A1-F6EECF244321}">
                <p14:modId xmlns:p14="http://schemas.microsoft.com/office/powerpoint/2010/main" val="34139376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746762407"/>
                    </a:ext>
                  </a:extLst>
                </a:gridCol>
                <a:gridCol w="1810512">
                  <a:extLst>
                    <a:ext uri="{9D8B030D-6E8A-4147-A177-3AD203B41FA5}">
                      <a16:colId xmlns:a16="http://schemas.microsoft.com/office/drawing/2014/main" val="199564673"/>
                    </a:ext>
                  </a:extLst>
                </a:gridCol>
                <a:gridCol w="822960">
                  <a:extLst>
                    <a:ext uri="{9D8B030D-6E8A-4147-A177-3AD203B41FA5}">
                      <a16:colId xmlns:a16="http://schemas.microsoft.com/office/drawing/2014/main" val="110794169"/>
                    </a:ext>
                  </a:extLst>
                </a:gridCol>
                <a:gridCol w="822960">
                  <a:extLst>
                    <a:ext uri="{9D8B030D-6E8A-4147-A177-3AD203B41FA5}">
                      <a16:colId xmlns:a16="http://schemas.microsoft.com/office/drawing/2014/main" val="3592279858"/>
                    </a:ext>
                  </a:extLst>
                </a:gridCol>
                <a:gridCol w="822960">
                  <a:extLst>
                    <a:ext uri="{9D8B030D-6E8A-4147-A177-3AD203B41FA5}">
                      <a16:colId xmlns:a16="http://schemas.microsoft.com/office/drawing/2014/main" val="2596804622"/>
                    </a:ext>
                  </a:extLst>
                </a:gridCol>
                <a:gridCol w="822960">
                  <a:extLst>
                    <a:ext uri="{9D8B030D-6E8A-4147-A177-3AD203B41FA5}">
                      <a16:colId xmlns:a16="http://schemas.microsoft.com/office/drawing/2014/main" val="132934031"/>
                    </a:ext>
                  </a:extLst>
                </a:gridCol>
                <a:gridCol w="822960">
                  <a:extLst>
                    <a:ext uri="{9D8B030D-6E8A-4147-A177-3AD203B41FA5}">
                      <a16:colId xmlns:a16="http://schemas.microsoft.com/office/drawing/2014/main" val="19627260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1987372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motomeloficial - 2021-11-08 17:07:23</a:t>
                      </a:r>
                      <a:r>
                        <a:rPr kumimoji="0" lang="es-ES" sz="1000" b="0" i="0" u="none" strike="noStrike" kern="1200" cap="none" spc="0" normalizeH="0" baseline="0" noProof="0">
                          <a:ln>
                            <a:noFill/>
                          </a:ln>
                          <a:solidFill>
                            <a:prstClr val="black"/>
                          </a:solidFill>
                          <a:effectLst/>
                          <a:uLnTx/>
                          <a:uFillTx/>
                          <a:latin typeface="+mn-lt"/>
                          <a:ea typeface="+mn-ea"/>
                          <a:cs typeface="+mn-cs"/>
                        </a:rPr>
                        <a:t>
 Conocé en detalle la Skua 150. Una moto ideal para los
que buscan una opción ON/OFF que te permita recorrer diferentes tipos de caminos sin inconvenientes.
Ingresá en nuestra web para saber más sobre este y todos nuestros modelos.
#Motomel #MotomelTeBanca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254345543_583128546241814_7997365165433428234_n.jpg?_nc_cat=109&amp;ccb=1-5&amp;_nc_sid=8ae9d6&amp;_nc_ohc=xDHrJxa9fvgAX-sfwDs&amp;_nc_ht=scontent-iad3-1.cdninstagram.com&amp;edm=AL-3X8kEAAAA&amp;oh=5118399fbf6e66a890e5e0b16d158484&amp;oe=61ABE0F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0.4562 %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583997431"/>
                  </a:ext>
                </a:extLst>
              </a:tr>
            </a:tbl>
          </a:graphicData>
        </a:graphic>
      </p:graphicFrame>
      <p:sp>
        <p:nvSpPr>
          <p:cNvPr id="4" name="Text Placeholder 3">
            <a:extLst>
              <a:ext uri="{FF2B5EF4-FFF2-40B4-BE49-F238E27FC236}">
                <a16:creationId xmlns:a16="http://schemas.microsoft.com/office/drawing/2014/main" id="{ABF79048-8CB5-4514-A05F-20055972AB0F}"/>
              </a:ext>
            </a:extLst>
          </p:cNvPr>
          <p:cNvSpPr>
            <a:spLocks noGrp="1"/>
          </p:cNvSpPr>
          <p:nvPr>
            <p:ph type="body" sz="quarter" idx="14"/>
          </p:nvPr>
        </p:nvSpPr>
        <p:spPr/>
        <p:txBody>
          <a:bodyPr/>
          <a:lstStyle/>
          <a:p>
            <a:r>
              <a:rPr lang="en-US"/>
              <a:t>11/01/2021 - 11/30/2021</a:t>
            </a:r>
          </a:p>
        </p:txBody>
      </p:sp>
    </p:spTree>
    <p:extLst>
      <p:ext uri="{BB962C8B-B14F-4D97-AF65-F5344CB8AC3E}">
        <p14:creationId xmlns:p14="http://schemas.microsoft.com/office/powerpoint/2010/main" val="240104551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8CDB77-4FD9-4305-8673-166DB7B02AAA}"/>
              </a:ext>
            </a:extLst>
          </p:cNvPr>
          <p:cNvSpPr>
            <a:spLocks noGrp="1"/>
          </p:cNvSpPr>
          <p:nvPr>
            <p:ph type="title"/>
          </p:nvPr>
        </p:nvSpPr>
        <p:spPr/>
        <p:txBody>
          <a:bodyPr/>
          <a:lstStyle/>
          <a:p>
            <a:r>
              <a:rPr lang="en-US"/>
              <a:t>Instagram Posts Table | Motomel - 9 of 26</a:t>
            </a:r>
          </a:p>
        </p:txBody>
      </p:sp>
      <p:graphicFrame>
        <p:nvGraphicFramePr>
          <p:cNvPr id="5" name="Table Placeholder 4">
            <a:extLst>
              <a:ext uri="{FF2B5EF4-FFF2-40B4-BE49-F238E27FC236}">
                <a16:creationId xmlns:a16="http://schemas.microsoft.com/office/drawing/2014/main" id="{E58C392E-74D7-45ED-8334-4EAA28203287}"/>
              </a:ext>
            </a:extLst>
          </p:cNvPr>
          <p:cNvGraphicFramePr>
            <a:graphicFrameLocks noGrp="1"/>
          </p:cNvGraphicFramePr>
          <p:nvPr>
            <p:ph type="tbl" sz="quarter" idx="13"/>
            <p:extLst>
              <p:ext uri="{D42A27DB-BD31-4B8C-83A1-F6EECF244321}">
                <p14:modId xmlns:p14="http://schemas.microsoft.com/office/powerpoint/2010/main" val="22654104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897447378"/>
                    </a:ext>
                  </a:extLst>
                </a:gridCol>
                <a:gridCol w="1810512">
                  <a:extLst>
                    <a:ext uri="{9D8B030D-6E8A-4147-A177-3AD203B41FA5}">
                      <a16:colId xmlns:a16="http://schemas.microsoft.com/office/drawing/2014/main" val="2690084749"/>
                    </a:ext>
                  </a:extLst>
                </a:gridCol>
                <a:gridCol w="822960">
                  <a:extLst>
                    <a:ext uri="{9D8B030D-6E8A-4147-A177-3AD203B41FA5}">
                      <a16:colId xmlns:a16="http://schemas.microsoft.com/office/drawing/2014/main" val="3595081129"/>
                    </a:ext>
                  </a:extLst>
                </a:gridCol>
                <a:gridCol w="822960">
                  <a:extLst>
                    <a:ext uri="{9D8B030D-6E8A-4147-A177-3AD203B41FA5}">
                      <a16:colId xmlns:a16="http://schemas.microsoft.com/office/drawing/2014/main" val="2301562445"/>
                    </a:ext>
                  </a:extLst>
                </a:gridCol>
                <a:gridCol w="822960">
                  <a:extLst>
                    <a:ext uri="{9D8B030D-6E8A-4147-A177-3AD203B41FA5}">
                      <a16:colId xmlns:a16="http://schemas.microsoft.com/office/drawing/2014/main" val="2908001767"/>
                    </a:ext>
                  </a:extLst>
                </a:gridCol>
                <a:gridCol w="822960">
                  <a:extLst>
                    <a:ext uri="{9D8B030D-6E8A-4147-A177-3AD203B41FA5}">
                      <a16:colId xmlns:a16="http://schemas.microsoft.com/office/drawing/2014/main" val="2022501897"/>
                    </a:ext>
                  </a:extLst>
                </a:gridCol>
                <a:gridCol w="822960">
                  <a:extLst>
                    <a:ext uri="{9D8B030D-6E8A-4147-A177-3AD203B41FA5}">
                      <a16:colId xmlns:a16="http://schemas.microsoft.com/office/drawing/2014/main" val="4916557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4546086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zanellahnos - 2021-11-15 17:00:58</a:t>
                      </a:r>
                      <a:r>
                        <a:rPr kumimoji="0" lang="es-ES" sz="1000" b="0" i="0" u="none" strike="noStrike" kern="1200" cap="none" spc="0" normalizeH="0" baseline="0" noProof="0">
                          <a:ln>
                            <a:noFill/>
                          </a:ln>
                          <a:solidFill>
                            <a:prstClr val="black"/>
                          </a:solidFill>
                          <a:effectLst/>
                          <a:uLnTx/>
                          <a:uFillTx/>
                          <a:latin typeface="+mn-lt"/>
                          <a:ea typeface="+mn-ea"/>
                          <a:cs typeface="+mn-cs"/>
                        </a:rPr>
                        <a:t>
 Los tiempos cambian; la esencia se mantiene 💪
La #ZB110 llegó para aquellos que buscan una moto que no solo les permita conectarse ágilmente sino que quieran hacerlo con actitud. 
👉 Freno delantero de disco y llantas de de aleación 
👉 Puerto USB
👉 Luces full led
👉 Baúl bajo asiento 
👉 Conseguíla en 48 cuotas de BNA⁣
🏍⁣ ¿Qué esperás para vivir  la experiencia de la ZB 110 RT?
#Zanella #ZB #NosimpulsanuestraHistoria ⁣
#ZBteconecta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258027028_220381910217865_1076251609762588253_n.jpg?_nc_cat=107&amp;ccb=1-5&amp;_nc_sid=8ae9d6&amp;_nc_ohc=O15ffUlsSLwAX9SAXXT&amp;_nc_ht=scontent-iad3-1.cdninstagram.com&amp;edm=AL-3X8kEAAAA&amp;oh=41e5385ac0e0d2c4756d098e451b6dcb&amp;oe=61ACE0D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29616331"/>
                  </a:ext>
                </a:extLst>
              </a:tr>
            </a:tbl>
          </a:graphicData>
        </a:graphic>
      </p:graphicFrame>
      <p:sp>
        <p:nvSpPr>
          <p:cNvPr id="4" name="Text Placeholder 3">
            <a:extLst>
              <a:ext uri="{FF2B5EF4-FFF2-40B4-BE49-F238E27FC236}">
                <a16:creationId xmlns:a16="http://schemas.microsoft.com/office/drawing/2014/main" id="{3F775E50-8BC2-4E7A-9C07-3C56E26C7E3D}"/>
              </a:ext>
            </a:extLst>
          </p:cNvPr>
          <p:cNvSpPr>
            <a:spLocks noGrp="1"/>
          </p:cNvSpPr>
          <p:nvPr>
            <p:ph type="body" sz="quarter" idx="14"/>
          </p:nvPr>
        </p:nvSpPr>
        <p:spPr/>
        <p:txBody>
          <a:bodyPr/>
          <a:lstStyle/>
          <a:p>
            <a:r>
              <a:rPr lang="en-US"/>
              <a:t>11/01/2021 - 11/30/2021</a:t>
            </a:r>
          </a:p>
        </p:txBody>
      </p:sp>
    </p:spTree>
    <p:extLst>
      <p:ext uri="{BB962C8B-B14F-4D97-AF65-F5344CB8AC3E}">
        <p14:creationId xmlns:p14="http://schemas.microsoft.com/office/powerpoint/2010/main" val="252032435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F6B4EC-48A1-4EEE-8164-9170F75AEF99}"/>
              </a:ext>
            </a:extLst>
          </p:cNvPr>
          <p:cNvSpPr>
            <a:spLocks noGrp="1"/>
          </p:cNvSpPr>
          <p:nvPr>
            <p:ph type="title"/>
          </p:nvPr>
        </p:nvSpPr>
        <p:spPr/>
        <p:txBody>
          <a:bodyPr/>
          <a:lstStyle/>
          <a:p>
            <a:r>
              <a:rPr lang="en-US"/>
              <a:t>Instagram Posts Table | Motomel - 10 of 26</a:t>
            </a:r>
          </a:p>
        </p:txBody>
      </p:sp>
      <p:graphicFrame>
        <p:nvGraphicFramePr>
          <p:cNvPr id="5" name="Table Placeholder 4">
            <a:extLst>
              <a:ext uri="{FF2B5EF4-FFF2-40B4-BE49-F238E27FC236}">
                <a16:creationId xmlns:a16="http://schemas.microsoft.com/office/drawing/2014/main" id="{1F418E95-F6AA-4B2F-AB67-CB2C3CFC0F15}"/>
              </a:ext>
            </a:extLst>
          </p:cNvPr>
          <p:cNvGraphicFramePr>
            <a:graphicFrameLocks noGrp="1"/>
          </p:cNvGraphicFramePr>
          <p:nvPr>
            <p:ph type="tbl" sz="quarter" idx="13"/>
            <p:extLst>
              <p:ext uri="{D42A27DB-BD31-4B8C-83A1-F6EECF244321}">
                <p14:modId xmlns:p14="http://schemas.microsoft.com/office/powerpoint/2010/main" val="21217083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74399524"/>
                    </a:ext>
                  </a:extLst>
                </a:gridCol>
                <a:gridCol w="1810512">
                  <a:extLst>
                    <a:ext uri="{9D8B030D-6E8A-4147-A177-3AD203B41FA5}">
                      <a16:colId xmlns:a16="http://schemas.microsoft.com/office/drawing/2014/main" val="3020250066"/>
                    </a:ext>
                  </a:extLst>
                </a:gridCol>
                <a:gridCol w="822960">
                  <a:extLst>
                    <a:ext uri="{9D8B030D-6E8A-4147-A177-3AD203B41FA5}">
                      <a16:colId xmlns:a16="http://schemas.microsoft.com/office/drawing/2014/main" val="4067476823"/>
                    </a:ext>
                  </a:extLst>
                </a:gridCol>
                <a:gridCol w="822960">
                  <a:extLst>
                    <a:ext uri="{9D8B030D-6E8A-4147-A177-3AD203B41FA5}">
                      <a16:colId xmlns:a16="http://schemas.microsoft.com/office/drawing/2014/main" val="311411752"/>
                    </a:ext>
                  </a:extLst>
                </a:gridCol>
                <a:gridCol w="822960">
                  <a:extLst>
                    <a:ext uri="{9D8B030D-6E8A-4147-A177-3AD203B41FA5}">
                      <a16:colId xmlns:a16="http://schemas.microsoft.com/office/drawing/2014/main" val="120779457"/>
                    </a:ext>
                  </a:extLst>
                </a:gridCol>
                <a:gridCol w="822960">
                  <a:extLst>
                    <a:ext uri="{9D8B030D-6E8A-4147-A177-3AD203B41FA5}">
                      <a16:colId xmlns:a16="http://schemas.microsoft.com/office/drawing/2014/main" val="3248943995"/>
                    </a:ext>
                  </a:extLst>
                </a:gridCol>
                <a:gridCol w="822960">
                  <a:extLst>
                    <a:ext uri="{9D8B030D-6E8A-4147-A177-3AD203B41FA5}">
                      <a16:colId xmlns:a16="http://schemas.microsoft.com/office/drawing/2014/main" val="31879416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5082928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zanellahnos - 2021-11-24 18:00:45</a:t>
                      </a:r>
                      <a:r>
                        <a:rPr kumimoji="0" lang="es-ES" sz="1000" b="0" i="0" u="none" strike="noStrike" kern="1200" cap="none" spc="0" normalizeH="0" baseline="0" noProof="0">
                          <a:ln>
                            <a:noFill/>
                          </a:ln>
                          <a:solidFill>
                            <a:prstClr val="black"/>
                          </a:solidFill>
                          <a:effectLst/>
                          <a:uLnTx/>
                          <a:uFillTx/>
                          <a:latin typeface="+mn-lt"/>
                          <a:ea typeface="+mn-ea"/>
                          <a:cs typeface="+mn-cs"/>
                        </a:rPr>
                        <a:t>
 Diseñadas para atravesar cualquier terreno, bajo cualquier circunstancia. La ZT te da la libertad absoluta de elegir tu camino.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260072687_475868537199162_9007395573946495478_n.jpg?_nc_cat=103&amp;ccb=1-5&amp;_nc_sid=8ae9d6&amp;_nc_ohc=lRn1Zh6DnqcAX-IWZUS&amp;_nc_ht=scontent-iad3-1.cdninstagram.com&amp;edm=AL-3X8kEAAAA&amp;oh=3573954e5c2818b465e2c71b5e1a2a03&amp;oe=61AC7FD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196238180"/>
                  </a:ext>
                </a:extLst>
              </a:tr>
            </a:tbl>
          </a:graphicData>
        </a:graphic>
      </p:graphicFrame>
      <p:sp>
        <p:nvSpPr>
          <p:cNvPr id="4" name="Text Placeholder 3">
            <a:extLst>
              <a:ext uri="{FF2B5EF4-FFF2-40B4-BE49-F238E27FC236}">
                <a16:creationId xmlns:a16="http://schemas.microsoft.com/office/drawing/2014/main" id="{6FBEA6D9-F4F6-407D-B6AE-FEF45D688328}"/>
              </a:ext>
            </a:extLst>
          </p:cNvPr>
          <p:cNvSpPr>
            <a:spLocks noGrp="1"/>
          </p:cNvSpPr>
          <p:nvPr>
            <p:ph type="body" sz="quarter" idx="14"/>
          </p:nvPr>
        </p:nvSpPr>
        <p:spPr/>
        <p:txBody>
          <a:bodyPr/>
          <a:lstStyle/>
          <a:p>
            <a:r>
              <a:rPr lang="en-US"/>
              <a:t>11/01/2021 - 11/30/2021</a:t>
            </a:r>
          </a:p>
        </p:txBody>
      </p:sp>
    </p:spTree>
    <p:extLst>
      <p:ext uri="{BB962C8B-B14F-4D97-AF65-F5344CB8AC3E}">
        <p14:creationId xmlns:p14="http://schemas.microsoft.com/office/powerpoint/2010/main" val="342213888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ED1413-33CC-43A5-85F7-DEEC2F8B85AE}"/>
              </a:ext>
            </a:extLst>
          </p:cNvPr>
          <p:cNvSpPr>
            <a:spLocks noGrp="1"/>
          </p:cNvSpPr>
          <p:nvPr>
            <p:ph type="title"/>
          </p:nvPr>
        </p:nvSpPr>
        <p:spPr/>
        <p:txBody>
          <a:bodyPr/>
          <a:lstStyle/>
          <a:p>
            <a:r>
              <a:rPr lang="en-US"/>
              <a:t>Instagram Posts Table | Motomel - 11 of 26</a:t>
            </a:r>
          </a:p>
        </p:txBody>
      </p:sp>
      <p:graphicFrame>
        <p:nvGraphicFramePr>
          <p:cNvPr id="5" name="Table Placeholder 4">
            <a:extLst>
              <a:ext uri="{FF2B5EF4-FFF2-40B4-BE49-F238E27FC236}">
                <a16:creationId xmlns:a16="http://schemas.microsoft.com/office/drawing/2014/main" id="{775D1A22-8ABD-4B0B-A8C3-62D0DE462A4C}"/>
              </a:ext>
            </a:extLst>
          </p:cNvPr>
          <p:cNvGraphicFramePr>
            <a:graphicFrameLocks noGrp="1"/>
          </p:cNvGraphicFramePr>
          <p:nvPr>
            <p:ph type="tbl" sz="quarter" idx="13"/>
            <p:extLst>
              <p:ext uri="{D42A27DB-BD31-4B8C-83A1-F6EECF244321}">
                <p14:modId xmlns:p14="http://schemas.microsoft.com/office/powerpoint/2010/main" val="40892820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001639300"/>
                    </a:ext>
                  </a:extLst>
                </a:gridCol>
                <a:gridCol w="1810512">
                  <a:extLst>
                    <a:ext uri="{9D8B030D-6E8A-4147-A177-3AD203B41FA5}">
                      <a16:colId xmlns:a16="http://schemas.microsoft.com/office/drawing/2014/main" val="404556434"/>
                    </a:ext>
                  </a:extLst>
                </a:gridCol>
                <a:gridCol w="822960">
                  <a:extLst>
                    <a:ext uri="{9D8B030D-6E8A-4147-A177-3AD203B41FA5}">
                      <a16:colId xmlns:a16="http://schemas.microsoft.com/office/drawing/2014/main" val="3727161453"/>
                    </a:ext>
                  </a:extLst>
                </a:gridCol>
                <a:gridCol w="822960">
                  <a:extLst>
                    <a:ext uri="{9D8B030D-6E8A-4147-A177-3AD203B41FA5}">
                      <a16:colId xmlns:a16="http://schemas.microsoft.com/office/drawing/2014/main" val="599652727"/>
                    </a:ext>
                  </a:extLst>
                </a:gridCol>
                <a:gridCol w="822960">
                  <a:extLst>
                    <a:ext uri="{9D8B030D-6E8A-4147-A177-3AD203B41FA5}">
                      <a16:colId xmlns:a16="http://schemas.microsoft.com/office/drawing/2014/main" val="3490292741"/>
                    </a:ext>
                  </a:extLst>
                </a:gridCol>
                <a:gridCol w="822960">
                  <a:extLst>
                    <a:ext uri="{9D8B030D-6E8A-4147-A177-3AD203B41FA5}">
                      <a16:colId xmlns:a16="http://schemas.microsoft.com/office/drawing/2014/main" val="2143192214"/>
                    </a:ext>
                  </a:extLst>
                </a:gridCol>
                <a:gridCol w="822960">
                  <a:extLst>
                    <a:ext uri="{9D8B030D-6E8A-4147-A177-3AD203B41FA5}">
                      <a16:colId xmlns:a16="http://schemas.microsoft.com/office/drawing/2014/main" val="38024161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6598462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zanellahnos - 2021-11-17 17:06:13</a:t>
                      </a:r>
                      <a:r>
                        <a:rPr kumimoji="0" lang="es-ES" sz="1000" b="0" i="0" u="none" strike="noStrike" kern="1200" cap="none" spc="0" normalizeH="0" baseline="0" noProof="0">
                          <a:ln>
                            <a:noFill/>
                          </a:ln>
                          <a:solidFill>
                            <a:prstClr val="black"/>
                          </a:solidFill>
                          <a:effectLst/>
                          <a:uLnTx/>
                          <a:uFillTx/>
                          <a:latin typeface="+mn-lt"/>
                          <a:ea typeface="+mn-ea"/>
                          <a:cs typeface="+mn-cs"/>
                        </a:rPr>
                        <a:t>
 Están los clásicos y luego está la #Sapucai. ¿ A dónde irías por primera vez con esta 🏍?
#Zanella #Sapucai150F⁣#Street #Elencanntodeloclásico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257876496_399348505197738_5249082726317624442_n.jpg?_nc_cat=104&amp;ccb=1-5&amp;_nc_sid=8ae9d6&amp;_nc_ohc=Vetc8_rnnfEAX-IT4io&amp;_nc_ht=scontent-iad3-1.cdninstagram.com&amp;edm=AL-3X8kEAAAA&amp;oh=d692d6a4ef52ebfca57daff00be91fda&amp;oe=61AC62D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0.6655 %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359450937"/>
                  </a:ext>
                </a:extLst>
              </a:tr>
            </a:tbl>
          </a:graphicData>
        </a:graphic>
      </p:graphicFrame>
      <p:sp>
        <p:nvSpPr>
          <p:cNvPr id="4" name="Text Placeholder 3">
            <a:extLst>
              <a:ext uri="{FF2B5EF4-FFF2-40B4-BE49-F238E27FC236}">
                <a16:creationId xmlns:a16="http://schemas.microsoft.com/office/drawing/2014/main" id="{DAED730F-AFD2-457D-9D86-86F888C572BF}"/>
              </a:ext>
            </a:extLst>
          </p:cNvPr>
          <p:cNvSpPr>
            <a:spLocks noGrp="1"/>
          </p:cNvSpPr>
          <p:nvPr>
            <p:ph type="body" sz="quarter" idx="14"/>
          </p:nvPr>
        </p:nvSpPr>
        <p:spPr/>
        <p:txBody>
          <a:bodyPr/>
          <a:lstStyle/>
          <a:p>
            <a:r>
              <a:rPr lang="en-US"/>
              <a:t>11/01/2021 - 11/30/2021</a:t>
            </a:r>
          </a:p>
        </p:txBody>
      </p:sp>
    </p:spTree>
    <p:extLst>
      <p:ext uri="{BB962C8B-B14F-4D97-AF65-F5344CB8AC3E}">
        <p14:creationId xmlns:p14="http://schemas.microsoft.com/office/powerpoint/2010/main" val="51061768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81DC60-0882-456F-8048-4601E76B6962}"/>
              </a:ext>
            </a:extLst>
          </p:cNvPr>
          <p:cNvSpPr>
            <a:spLocks noGrp="1"/>
          </p:cNvSpPr>
          <p:nvPr>
            <p:ph type="title"/>
          </p:nvPr>
        </p:nvSpPr>
        <p:spPr/>
        <p:txBody>
          <a:bodyPr/>
          <a:lstStyle/>
          <a:p>
            <a:r>
              <a:rPr lang="en-US"/>
              <a:t>Instagram Posts Table | Motomel - 12 of 26</a:t>
            </a:r>
          </a:p>
        </p:txBody>
      </p:sp>
      <p:graphicFrame>
        <p:nvGraphicFramePr>
          <p:cNvPr id="5" name="Table Placeholder 4">
            <a:extLst>
              <a:ext uri="{FF2B5EF4-FFF2-40B4-BE49-F238E27FC236}">
                <a16:creationId xmlns:a16="http://schemas.microsoft.com/office/drawing/2014/main" id="{A721D3AE-97BA-49E5-AF26-7CFAA38966BA}"/>
              </a:ext>
            </a:extLst>
          </p:cNvPr>
          <p:cNvGraphicFramePr>
            <a:graphicFrameLocks noGrp="1"/>
          </p:cNvGraphicFramePr>
          <p:nvPr>
            <p:ph type="tbl" sz="quarter" idx="13"/>
            <p:extLst>
              <p:ext uri="{D42A27DB-BD31-4B8C-83A1-F6EECF244321}">
                <p14:modId xmlns:p14="http://schemas.microsoft.com/office/powerpoint/2010/main" val="33023192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823786641"/>
                    </a:ext>
                  </a:extLst>
                </a:gridCol>
                <a:gridCol w="1810512">
                  <a:extLst>
                    <a:ext uri="{9D8B030D-6E8A-4147-A177-3AD203B41FA5}">
                      <a16:colId xmlns:a16="http://schemas.microsoft.com/office/drawing/2014/main" val="1143592885"/>
                    </a:ext>
                  </a:extLst>
                </a:gridCol>
                <a:gridCol w="822960">
                  <a:extLst>
                    <a:ext uri="{9D8B030D-6E8A-4147-A177-3AD203B41FA5}">
                      <a16:colId xmlns:a16="http://schemas.microsoft.com/office/drawing/2014/main" val="476662129"/>
                    </a:ext>
                  </a:extLst>
                </a:gridCol>
                <a:gridCol w="822960">
                  <a:extLst>
                    <a:ext uri="{9D8B030D-6E8A-4147-A177-3AD203B41FA5}">
                      <a16:colId xmlns:a16="http://schemas.microsoft.com/office/drawing/2014/main" val="875094006"/>
                    </a:ext>
                  </a:extLst>
                </a:gridCol>
                <a:gridCol w="822960">
                  <a:extLst>
                    <a:ext uri="{9D8B030D-6E8A-4147-A177-3AD203B41FA5}">
                      <a16:colId xmlns:a16="http://schemas.microsoft.com/office/drawing/2014/main" val="2951045145"/>
                    </a:ext>
                  </a:extLst>
                </a:gridCol>
                <a:gridCol w="822960">
                  <a:extLst>
                    <a:ext uri="{9D8B030D-6E8A-4147-A177-3AD203B41FA5}">
                      <a16:colId xmlns:a16="http://schemas.microsoft.com/office/drawing/2014/main" val="478251820"/>
                    </a:ext>
                  </a:extLst>
                </a:gridCol>
                <a:gridCol w="822960">
                  <a:extLst>
                    <a:ext uri="{9D8B030D-6E8A-4147-A177-3AD203B41FA5}">
                      <a16:colId xmlns:a16="http://schemas.microsoft.com/office/drawing/2014/main" val="23536812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0793894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motomeloficial - 2021-11-16 17:51:08</a:t>
                      </a:r>
                      <a:r>
                        <a:rPr kumimoji="0" lang="es-ES" sz="1000" b="0" i="0" u="none" strike="noStrike" kern="1200" cap="none" spc="0" normalizeH="0" baseline="0" noProof="0">
                          <a:ln>
                            <a:noFill/>
                          </a:ln>
                          <a:solidFill>
                            <a:prstClr val="black"/>
                          </a:solidFill>
                          <a:effectLst/>
                          <a:uLnTx/>
                          <a:uFillTx/>
                          <a:latin typeface="+mn-lt"/>
                          <a:ea typeface="+mn-ea"/>
                          <a:cs typeface="+mn-cs"/>
                        </a:rPr>
                        <a:t>
 La Skua 150 es perfecta para los que buscan una moto versátil, que se adapte a diferentes situaciones, sin importar el camino que elijas.
La mejor alternativa para un uso ON/OFF.
¿Vos por dónde preferís andar, tierra o asfalto?
Ingresá en nuestra web para saber más sobre este y todos nuestros modelos.
#Motomel #MotomelTeBanca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cdninstagram.com/v/t51.2885-15/sh0.08/e35/s640x640/256667886_111570374549744_1059108934901335179_n.jpg?_nc_ht=scontent.cdninstagram.com&amp;_nc_cat=108&amp;_nc_ohc=HULCM18XQw8AX_4PjmN&amp;edm=AMO9-JQAAAAA&amp;ccb=7-4&amp;oh=f08a4b88278a4ca0dc348f4e63284af9&amp;oe=61A79F1F&amp;_nc_sid=b9f2e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0.3612 %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253563094"/>
                  </a:ext>
                </a:extLst>
              </a:tr>
            </a:tbl>
          </a:graphicData>
        </a:graphic>
      </p:graphicFrame>
      <p:sp>
        <p:nvSpPr>
          <p:cNvPr id="4" name="Text Placeholder 3">
            <a:extLst>
              <a:ext uri="{FF2B5EF4-FFF2-40B4-BE49-F238E27FC236}">
                <a16:creationId xmlns:a16="http://schemas.microsoft.com/office/drawing/2014/main" id="{B2338681-8B10-4460-A22C-97D91350F251}"/>
              </a:ext>
            </a:extLst>
          </p:cNvPr>
          <p:cNvSpPr>
            <a:spLocks noGrp="1"/>
          </p:cNvSpPr>
          <p:nvPr>
            <p:ph type="body" sz="quarter" idx="14"/>
          </p:nvPr>
        </p:nvSpPr>
        <p:spPr/>
        <p:txBody>
          <a:bodyPr/>
          <a:lstStyle/>
          <a:p>
            <a:r>
              <a:rPr lang="en-US"/>
              <a:t>11/01/2021 - 11/30/2021</a:t>
            </a:r>
          </a:p>
        </p:txBody>
      </p:sp>
    </p:spTree>
    <p:extLst>
      <p:ext uri="{BB962C8B-B14F-4D97-AF65-F5344CB8AC3E}">
        <p14:creationId xmlns:p14="http://schemas.microsoft.com/office/powerpoint/2010/main" val="308310107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423D41-FB9A-4DC3-A398-DDAE4A88FBE8}"/>
              </a:ext>
            </a:extLst>
          </p:cNvPr>
          <p:cNvSpPr>
            <a:spLocks noGrp="1"/>
          </p:cNvSpPr>
          <p:nvPr>
            <p:ph type="title"/>
          </p:nvPr>
        </p:nvSpPr>
        <p:spPr/>
        <p:txBody>
          <a:bodyPr/>
          <a:lstStyle/>
          <a:p>
            <a:r>
              <a:rPr lang="en-US"/>
              <a:t>Instagram Posts Table | Motomel - 13 of 26</a:t>
            </a:r>
          </a:p>
        </p:txBody>
      </p:sp>
      <p:graphicFrame>
        <p:nvGraphicFramePr>
          <p:cNvPr id="5" name="Table Placeholder 4">
            <a:extLst>
              <a:ext uri="{FF2B5EF4-FFF2-40B4-BE49-F238E27FC236}">
                <a16:creationId xmlns:a16="http://schemas.microsoft.com/office/drawing/2014/main" id="{617894C1-CC16-4639-80CF-D5EA4B83F11D}"/>
              </a:ext>
            </a:extLst>
          </p:cNvPr>
          <p:cNvGraphicFramePr>
            <a:graphicFrameLocks noGrp="1"/>
          </p:cNvGraphicFramePr>
          <p:nvPr>
            <p:ph type="tbl" sz="quarter" idx="13"/>
            <p:extLst>
              <p:ext uri="{D42A27DB-BD31-4B8C-83A1-F6EECF244321}">
                <p14:modId xmlns:p14="http://schemas.microsoft.com/office/powerpoint/2010/main" val="2076391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79835370"/>
                    </a:ext>
                  </a:extLst>
                </a:gridCol>
                <a:gridCol w="1810512">
                  <a:extLst>
                    <a:ext uri="{9D8B030D-6E8A-4147-A177-3AD203B41FA5}">
                      <a16:colId xmlns:a16="http://schemas.microsoft.com/office/drawing/2014/main" val="752028568"/>
                    </a:ext>
                  </a:extLst>
                </a:gridCol>
                <a:gridCol w="822960">
                  <a:extLst>
                    <a:ext uri="{9D8B030D-6E8A-4147-A177-3AD203B41FA5}">
                      <a16:colId xmlns:a16="http://schemas.microsoft.com/office/drawing/2014/main" val="220434930"/>
                    </a:ext>
                  </a:extLst>
                </a:gridCol>
                <a:gridCol w="822960">
                  <a:extLst>
                    <a:ext uri="{9D8B030D-6E8A-4147-A177-3AD203B41FA5}">
                      <a16:colId xmlns:a16="http://schemas.microsoft.com/office/drawing/2014/main" val="4063971113"/>
                    </a:ext>
                  </a:extLst>
                </a:gridCol>
                <a:gridCol w="822960">
                  <a:extLst>
                    <a:ext uri="{9D8B030D-6E8A-4147-A177-3AD203B41FA5}">
                      <a16:colId xmlns:a16="http://schemas.microsoft.com/office/drawing/2014/main" val="3088969411"/>
                    </a:ext>
                  </a:extLst>
                </a:gridCol>
                <a:gridCol w="822960">
                  <a:extLst>
                    <a:ext uri="{9D8B030D-6E8A-4147-A177-3AD203B41FA5}">
                      <a16:colId xmlns:a16="http://schemas.microsoft.com/office/drawing/2014/main" val="2512211429"/>
                    </a:ext>
                  </a:extLst>
                </a:gridCol>
                <a:gridCol w="822960">
                  <a:extLst>
                    <a:ext uri="{9D8B030D-6E8A-4147-A177-3AD203B41FA5}">
                      <a16:colId xmlns:a16="http://schemas.microsoft.com/office/drawing/2014/main" val="5492518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7720950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motomeloficial - 2021-11-12 17:06:36</a:t>
                      </a:r>
                      <a:r>
                        <a:rPr kumimoji="0" lang="es-ES" sz="1000" b="0" i="0" u="none" strike="noStrike" kern="1200" cap="none" spc="0" normalizeH="0" baseline="0" noProof="0">
                          <a:ln>
                            <a:noFill/>
                          </a:ln>
                          <a:solidFill>
                            <a:prstClr val="black"/>
                          </a:solidFill>
                          <a:effectLst/>
                          <a:uLnTx/>
                          <a:uFillTx/>
                          <a:latin typeface="+mn-lt"/>
                          <a:ea typeface="+mn-ea"/>
                          <a:cs typeface="+mn-cs"/>
                        </a:rPr>
                        <a:t>
 La Strato Alpino es un scooter de diseño retro estilo italiano.
Su elegante asiento le da un toque de distinción y personalidad.
Gracias a su freno delantero a disco, disfrutá de tus recorridos urbanos con total seguridad.
Conocé más sobre y todos nuestros modelos visitando nuestra web oficial.
#MotomelTeBanca #Motomel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248372199_610693313679300_1248714296262561869_n.jpg?_nc_cat=107&amp;ccb=1-5&amp;_nc_sid=8ae9d6&amp;_nc_ohc=_qY3j8jEbUMAX8V2Cca&amp;_nc_ht=scontent-iad3-1.cdninstagram.com&amp;edm=AL-3X8kEAAAA&amp;oh=06f88126fa5ba94c5273c6333bbd6739&amp;oe=61AB7AA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0.4401 %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307788840"/>
                  </a:ext>
                </a:extLst>
              </a:tr>
            </a:tbl>
          </a:graphicData>
        </a:graphic>
      </p:graphicFrame>
      <p:sp>
        <p:nvSpPr>
          <p:cNvPr id="4" name="Text Placeholder 3">
            <a:extLst>
              <a:ext uri="{FF2B5EF4-FFF2-40B4-BE49-F238E27FC236}">
                <a16:creationId xmlns:a16="http://schemas.microsoft.com/office/drawing/2014/main" id="{20E7B711-B34D-44A1-B776-9794D9CD5A9B}"/>
              </a:ext>
            </a:extLst>
          </p:cNvPr>
          <p:cNvSpPr>
            <a:spLocks noGrp="1"/>
          </p:cNvSpPr>
          <p:nvPr>
            <p:ph type="body" sz="quarter" idx="14"/>
          </p:nvPr>
        </p:nvSpPr>
        <p:spPr/>
        <p:txBody>
          <a:bodyPr/>
          <a:lstStyle/>
          <a:p>
            <a:r>
              <a:rPr lang="en-US"/>
              <a:t>11/01/2021 - 11/30/2021</a:t>
            </a:r>
          </a:p>
        </p:txBody>
      </p:sp>
    </p:spTree>
    <p:extLst>
      <p:ext uri="{BB962C8B-B14F-4D97-AF65-F5344CB8AC3E}">
        <p14:creationId xmlns:p14="http://schemas.microsoft.com/office/powerpoint/2010/main" val="300411374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298F2F-4088-4757-B038-0A00387FC34D}"/>
              </a:ext>
            </a:extLst>
          </p:cNvPr>
          <p:cNvSpPr>
            <a:spLocks noGrp="1"/>
          </p:cNvSpPr>
          <p:nvPr>
            <p:ph type="title"/>
          </p:nvPr>
        </p:nvSpPr>
        <p:spPr/>
        <p:txBody>
          <a:bodyPr/>
          <a:lstStyle/>
          <a:p>
            <a:r>
              <a:rPr lang="en-US"/>
              <a:t>Instagram Posts Table | Motomel - 14 of 26</a:t>
            </a:r>
          </a:p>
        </p:txBody>
      </p:sp>
      <p:graphicFrame>
        <p:nvGraphicFramePr>
          <p:cNvPr id="5" name="Table Placeholder 4">
            <a:extLst>
              <a:ext uri="{FF2B5EF4-FFF2-40B4-BE49-F238E27FC236}">
                <a16:creationId xmlns:a16="http://schemas.microsoft.com/office/drawing/2014/main" id="{4A1A5900-178F-4BF5-BA79-52530364E85E}"/>
              </a:ext>
            </a:extLst>
          </p:cNvPr>
          <p:cNvGraphicFramePr>
            <a:graphicFrameLocks noGrp="1"/>
          </p:cNvGraphicFramePr>
          <p:nvPr>
            <p:ph type="tbl" sz="quarter" idx="13"/>
            <p:extLst>
              <p:ext uri="{D42A27DB-BD31-4B8C-83A1-F6EECF244321}">
                <p14:modId xmlns:p14="http://schemas.microsoft.com/office/powerpoint/2010/main" val="6028766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019912584"/>
                    </a:ext>
                  </a:extLst>
                </a:gridCol>
                <a:gridCol w="1810512">
                  <a:extLst>
                    <a:ext uri="{9D8B030D-6E8A-4147-A177-3AD203B41FA5}">
                      <a16:colId xmlns:a16="http://schemas.microsoft.com/office/drawing/2014/main" val="143130033"/>
                    </a:ext>
                  </a:extLst>
                </a:gridCol>
                <a:gridCol w="822960">
                  <a:extLst>
                    <a:ext uri="{9D8B030D-6E8A-4147-A177-3AD203B41FA5}">
                      <a16:colId xmlns:a16="http://schemas.microsoft.com/office/drawing/2014/main" val="1348145424"/>
                    </a:ext>
                  </a:extLst>
                </a:gridCol>
                <a:gridCol w="822960">
                  <a:extLst>
                    <a:ext uri="{9D8B030D-6E8A-4147-A177-3AD203B41FA5}">
                      <a16:colId xmlns:a16="http://schemas.microsoft.com/office/drawing/2014/main" val="724906640"/>
                    </a:ext>
                  </a:extLst>
                </a:gridCol>
                <a:gridCol w="822960">
                  <a:extLst>
                    <a:ext uri="{9D8B030D-6E8A-4147-A177-3AD203B41FA5}">
                      <a16:colId xmlns:a16="http://schemas.microsoft.com/office/drawing/2014/main" val="561775270"/>
                    </a:ext>
                  </a:extLst>
                </a:gridCol>
                <a:gridCol w="822960">
                  <a:extLst>
                    <a:ext uri="{9D8B030D-6E8A-4147-A177-3AD203B41FA5}">
                      <a16:colId xmlns:a16="http://schemas.microsoft.com/office/drawing/2014/main" val="1151238099"/>
                    </a:ext>
                  </a:extLst>
                </a:gridCol>
                <a:gridCol w="822960">
                  <a:extLst>
                    <a:ext uri="{9D8B030D-6E8A-4147-A177-3AD203B41FA5}">
                      <a16:colId xmlns:a16="http://schemas.microsoft.com/office/drawing/2014/main" val="23835586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4513905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zanellahnos - 2021-11-22 18:00:03</a:t>
                      </a:r>
                      <a:r>
                        <a:rPr kumimoji="0" lang="es-ES" sz="1000" b="0" i="0" u="none" strike="noStrike" kern="1200" cap="none" spc="0" normalizeH="0" baseline="0" noProof="0">
                          <a:ln>
                            <a:noFill/>
                          </a:ln>
                          <a:solidFill>
                            <a:prstClr val="black"/>
                          </a:solidFill>
                          <a:effectLst/>
                          <a:uLnTx/>
                          <a:uFillTx/>
                          <a:latin typeface="+mn-lt"/>
                          <a:ea typeface="+mn-ea"/>
                          <a:cs typeface="+mn-cs"/>
                        </a:rPr>
                        <a:t>
 Una Scooter para no pasar desapercibido. ¿Qué es lo que más te gusta de tu próxima #StylerRS?
⁣
#Zanella #STYLERRS 
#NosImpulsaNuestraHistoria⁣
#TomandoElControl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258882415_1286044318528857_877475962409170459_n.jpg?_nc_cat=102&amp;ccb=1-5&amp;_nc_sid=8ae9d6&amp;_nc_ohc=di3-ylUKCgcAX8OrdHM&amp;_nc_ht=scontent-iad3-1.cdninstagram.com&amp;edm=AL-3X8kEAAAA&amp;oh=83ade8adc199ffd43e9ba622bc8f1989&amp;oe=61AC5829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630959203"/>
                  </a:ext>
                </a:extLst>
              </a:tr>
            </a:tbl>
          </a:graphicData>
        </a:graphic>
      </p:graphicFrame>
      <p:sp>
        <p:nvSpPr>
          <p:cNvPr id="4" name="Text Placeholder 3">
            <a:extLst>
              <a:ext uri="{FF2B5EF4-FFF2-40B4-BE49-F238E27FC236}">
                <a16:creationId xmlns:a16="http://schemas.microsoft.com/office/drawing/2014/main" id="{8EE44440-8A08-4507-9D39-93B03D857A87}"/>
              </a:ext>
            </a:extLst>
          </p:cNvPr>
          <p:cNvSpPr>
            <a:spLocks noGrp="1"/>
          </p:cNvSpPr>
          <p:nvPr>
            <p:ph type="body" sz="quarter" idx="14"/>
          </p:nvPr>
        </p:nvSpPr>
        <p:spPr/>
        <p:txBody>
          <a:bodyPr/>
          <a:lstStyle/>
          <a:p>
            <a:r>
              <a:rPr lang="en-US"/>
              <a:t>11/01/2021 - 11/30/2021</a:t>
            </a:r>
          </a:p>
        </p:txBody>
      </p:sp>
    </p:spTree>
    <p:extLst>
      <p:ext uri="{BB962C8B-B14F-4D97-AF65-F5344CB8AC3E}">
        <p14:creationId xmlns:p14="http://schemas.microsoft.com/office/powerpoint/2010/main" val="44716190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0A6A42-D893-4E8D-8283-42E8930A9D7F}"/>
              </a:ext>
            </a:extLst>
          </p:cNvPr>
          <p:cNvSpPr>
            <a:spLocks noGrp="1"/>
          </p:cNvSpPr>
          <p:nvPr>
            <p:ph type="title"/>
          </p:nvPr>
        </p:nvSpPr>
        <p:spPr/>
        <p:txBody>
          <a:bodyPr/>
          <a:lstStyle/>
          <a:p>
            <a:r>
              <a:rPr lang="en-US"/>
              <a:t>Instagram Posts Table | Motomel - 15 of 26</a:t>
            </a:r>
          </a:p>
        </p:txBody>
      </p:sp>
      <p:graphicFrame>
        <p:nvGraphicFramePr>
          <p:cNvPr id="5" name="Table Placeholder 4">
            <a:extLst>
              <a:ext uri="{FF2B5EF4-FFF2-40B4-BE49-F238E27FC236}">
                <a16:creationId xmlns:a16="http://schemas.microsoft.com/office/drawing/2014/main" id="{DDA4663F-8377-4AF0-AA2F-D27AE859F335}"/>
              </a:ext>
            </a:extLst>
          </p:cNvPr>
          <p:cNvGraphicFramePr>
            <a:graphicFrameLocks noGrp="1"/>
          </p:cNvGraphicFramePr>
          <p:nvPr>
            <p:ph type="tbl" sz="quarter" idx="13"/>
            <p:extLst>
              <p:ext uri="{D42A27DB-BD31-4B8C-83A1-F6EECF244321}">
                <p14:modId xmlns:p14="http://schemas.microsoft.com/office/powerpoint/2010/main" val="37971364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890030074"/>
                    </a:ext>
                  </a:extLst>
                </a:gridCol>
                <a:gridCol w="1810512">
                  <a:extLst>
                    <a:ext uri="{9D8B030D-6E8A-4147-A177-3AD203B41FA5}">
                      <a16:colId xmlns:a16="http://schemas.microsoft.com/office/drawing/2014/main" val="3541776554"/>
                    </a:ext>
                  </a:extLst>
                </a:gridCol>
                <a:gridCol w="822960">
                  <a:extLst>
                    <a:ext uri="{9D8B030D-6E8A-4147-A177-3AD203B41FA5}">
                      <a16:colId xmlns:a16="http://schemas.microsoft.com/office/drawing/2014/main" val="1726614221"/>
                    </a:ext>
                  </a:extLst>
                </a:gridCol>
                <a:gridCol w="822960">
                  <a:extLst>
                    <a:ext uri="{9D8B030D-6E8A-4147-A177-3AD203B41FA5}">
                      <a16:colId xmlns:a16="http://schemas.microsoft.com/office/drawing/2014/main" val="4015361400"/>
                    </a:ext>
                  </a:extLst>
                </a:gridCol>
                <a:gridCol w="822960">
                  <a:extLst>
                    <a:ext uri="{9D8B030D-6E8A-4147-A177-3AD203B41FA5}">
                      <a16:colId xmlns:a16="http://schemas.microsoft.com/office/drawing/2014/main" val="1215235317"/>
                    </a:ext>
                  </a:extLst>
                </a:gridCol>
                <a:gridCol w="822960">
                  <a:extLst>
                    <a:ext uri="{9D8B030D-6E8A-4147-A177-3AD203B41FA5}">
                      <a16:colId xmlns:a16="http://schemas.microsoft.com/office/drawing/2014/main" val="368432964"/>
                    </a:ext>
                  </a:extLst>
                </a:gridCol>
                <a:gridCol w="822960">
                  <a:extLst>
                    <a:ext uri="{9D8B030D-6E8A-4147-A177-3AD203B41FA5}">
                      <a16:colId xmlns:a16="http://schemas.microsoft.com/office/drawing/2014/main" val="26716924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2247552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motomeloficial - 2021-11-01 18:16:28</a:t>
                      </a:r>
                      <a:r>
                        <a:rPr kumimoji="0" lang="es-ES" sz="1000" b="0" i="0" u="none" strike="noStrike" kern="1200" cap="none" spc="0" normalizeH="0" baseline="0" noProof="0">
                          <a:ln>
                            <a:noFill/>
                          </a:ln>
                          <a:solidFill>
                            <a:prstClr val="black"/>
                          </a:solidFill>
                          <a:effectLst/>
                          <a:uLnTx/>
                          <a:uFillTx/>
                          <a:latin typeface="+mn-lt"/>
                          <a:ea typeface="+mn-ea"/>
                          <a:cs typeface="+mn-cs"/>
                        </a:rPr>
                        <a:t>
 Equipada con una caja de cambios automática, asiento biplaza con material antideslizante, un espacioso baúl porta casco y tablero completo, la Blitz Automática es perfecta para que moverte por donde necesites.
Desde nuestra web vas a poder conocer todos sus detalles! Ingresá visitando el link en nuestra bio.
#MotomelTeBanca #Motomel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250784403_414320493491258_2598252543306297382_n.jpg?_nc_cat=111&amp;ccb=1-5&amp;_nc_sid=8ae9d6&amp;_nc_ohc=sZ7kudB3RFwAX_EhLTX&amp;_nc_ht=scontent-iad3-1.cdninstagram.com&amp;edm=AL-3X8kEAAAA&amp;oh=eff9bfb4246e56ec25158d51014d1359&amp;oe=61ACBA6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0.3625 %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31480362"/>
                  </a:ext>
                </a:extLst>
              </a:tr>
            </a:tbl>
          </a:graphicData>
        </a:graphic>
      </p:graphicFrame>
      <p:sp>
        <p:nvSpPr>
          <p:cNvPr id="4" name="Text Placeholder 3">
            <a:extLst>
              <a:ext uri="{FF2B5EF4-FFF2-40B4-BE49-F238E27FC236}">
                <a16:creationId xmlns:a16="http://schemas.microsoft.com/office/drawing/2014/main" id="{80616E38-1673-49D2-A89B-998D89499184}"/>
              </a:ext>
            </a:extLst>
          </p:cNvPr>
          <p:cNvSpPr>
            <a:spLocks noGrp="1"/>
          </p:cNvSpPr>
          <p:nvPr>
            <p:ph type="body" sz="quarter" idx="14"/>
          </p:nvPr>
        </p:nvSpPr>
        <p:spPr/>
        <p:txBody>
          <a:bodyPr/>
          <a:lstStyle/>
          <a:p>
            <a:r>
              <a:rPr lang="en-US"/>
              <a:t>11/01/2021 - 11/30/2021</a:t>
            </a:r>
          </a:p>
        </p:txBody>
      </p:sp>
    </p:spTree>
    <p:extLst>
      <p:ext uri="{BB962C8B-B14F-4D97-AF65-F5344CB8AC3E}">
        <p14:creationId xmlns:p14="http://schemas.microsoft.com/office/powerpoint/2010/main" val="114870085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91AE67-DCF6-44C1-86ED-4B5500E1B7B5}"/>
              </a:ext>
            </a:extLst>
          </p:cNvPr>
          <p:cNvSpPr>
            <a:spLocks noGrp="1"/>
          </p:cNvSpPr>
          <p:nvPr>
            <p:ph type="title"/>
          </p:nvPr>
        </p:nvSpPr>
        <p:spPr/>
        <p:txBody>
          <a:bodyPr/>
          <a:lstStyle/>
          <a:p>
            <a:r>
              <a:rPr lang="en-US"/>
              <a:t>Instagram Posts Table | Motomel - 16 of 26</a:t>
            </a:r>
          </a:p>
        </p:txBody>
      </p:sp>
      <p:graphicFrame>
        <p:nvGraphicFramePr>
          <p:cNvPr id="5" name="Table Placeholder 4">
            <a:extLst>
              <a:ext uri="{FF2B5EF4-FFF2-40B4-BE49-F238E27FC236}">
                <a16:creationId xmlns:a16="http://schemas.microsoft.com/office/drawing/2014/main" id="{986AEED7-0F58-45C6-8FAD-A2A88B5CF517}"/>
              </a:ext>
            </a:extLst>
          </p:cNvPr>
          <p:cNvGraphicFramePr>
            <a:graphicFrameLocks noGrp="1"/>
          </p:cNvGraphicFramePr>
          <p:nvPr>
            <p:ph type="tbl" sz="quarter" idx="13"/>
            <p:extLst>
              <p:ext uri="{D42A27DB-BD31-4B8C-83A1-F6EECF244321}">
                <p14:modId xmlns:p14="http://schemas.microsoft.com/office/powerpoint/2010/main" val="22181513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770528988"/>
                    </a:ext>
                  </a:extLst>
                </a:gridCol>
                <a:gridCol w="1810512">
                  <a:extLst>
                    <a:ext uri="{9D8B030D-6E8A-4147-A177-3AD203B41FA5}">
                      <a16:colId xmlns:a16="http://schemas.microsoft.com/office/drawing/2014/main" val="2625146089"/>
                    </a:ext>
                  </a:extLst>
                </a:gridCol>
                <a:gridCol w="822960">
                  <a:extLst>
                    <a:ext uri="{9D8B030D-6E8A-4147-A177-3AD203B41FA5}">
                      <a16:colId xmlns:a16="http://schemas.microsoft.com/office/drawing/2014/main" val="1295590139"/>
                    </a:ext>
                  </a:extLst>
                </a:gridCol>
                <a:gridCol w="822960">
                  <a:extLst>
                    <a:ext uri="{9D8B030D-6E8A-4147-A177-3AD203B41FA5}">
                      <a16:colId xmlns:a16="http://schemas.microsoft.com/office/drawing/2014/main" val="3008459600"/>
                    </a:ext>
                  </a:extLst>
                </a:gridCol>
                <a:gridCol w="822960">
                  <a:extLst>
                    <a:ext uri="{9D8B030D-6E8A-4147-A177-3AD203B41FA5}">
                      <a16:colId xmlns:a16="http://schemas.microsoft.com/office/drawing/2014/main" val="886995853"/>
                    </a:ext>
                  </a:extLst>
                </a:gridCol>
                <a:gridCol w="822960">
                  <a:extLst>
                    <a:ext uri="{9D8B030D-6E8A-4147-A177-3AD203B41FA5}">
                      <a16:colId xmlns:a16="http://schemas.microsoft.com/office/drawing/2014/main" val="986262307"/>
                    </a:ext>
                  </a:extLst>
                </a:gridCol>
                <a:gridCol w="822960">
                  <a:extLst>
                    <a:ext uri="{9D8B030D-6E8A-4147-A177-3AD203B41FA5}">
                      <a16:colId xmlns:a16="http://schemas.microsoft.com/office/drawing/2014/main" val="25669380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0726279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corvenmotos - 2021-11-13 20:20:55</a:t>
                      </a:r>
                      <a:r>
                        <a:rPr kumimoji="0" lang="es-ES" sz="1000" b="0" i="0" u="none" strike="noStrike" kern="1200" cap="none" spc="0" normalizeH="0" baseline="0" noProof="0">
                          <a:ln>
                            <a:noFill/>
                          </a:ln>
                          <a:solidFill>
                            <a:prstClr val="black"/>
                          </a:solidFill>
                          <a:effectLst/>
                          <a:uLnTx/>
                          <a:uFillTx/>
                          <a:latin typeface="+mn-lt"/>
                          <a:ea typeface="+mn-ea"/>
                          <a:cs typeface="+mn-cs"/>
                        </a:rPr>
                        <a:t>
 Con un diseño totalmente renovado, la TRIAX 150 es una excelente opción para transitar en forma segura sobre todo tipo de caminos.
Con la TRIAX 150, la ruta la hacés vos.
#YaSabésADóndeIr
Tenela en 48 cuotas con Plan Mi Moto.
Consultá precios y planes de financiación en el link de la bio.
#Corven #Motos #Triax</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255895806_400960188388096_3363830813653806867_n.jpg?_nc_cat=105&amp;ccb=1-5&amp;_nc_sid=8ae9d6&amp;_nc_ohc=tIHWZoA0UW8AX-sC4Uu&amp;_nc_ht=scontent-iad3-1.cdninstagram.com&amp;edm=AL-3X8kEAAAA&amp;oh=2b6893e73a27fe313384627a827451aa&amp;oe=61AB0EC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0.3996 %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002765514"/>
                  </a:ext>
                </a:extLst>
              </a:tr>
            </a:tbl>
          </a:graphicData>
        </a:graphic>
      </p:graphicFrame>
      <p:sp>
        <p:nvSpPr>
          <p:cNvPr id="4" name="Text Placeholder 3">
            <a:extLst>
              <a:ext uri="{FF2B5EF4-FFF2-40B4-BE49-F238E27FC236}">
                <a16:creationId xmlns:a16="http://schemas.microsoft.com/office/drawing/2014/main" id="{4872C9C2-A13D-4F8C-9424-69C31FD090ED}"/>
              </a:ext>
            </a:extLst>
          </p:cNvPr>
          <p:cNvSpPr>
            <a:spLocks noGrp="1"/>
          </p:cNvSpPr>
          <p:nvPr>
            <p:ph type="body" sz="quarter" idx="14"/>
          </p:nvPr>
        </p:nvSpPr>
        <p:spPr/>
        <p:txBody>
          <a:bodyPr/>
          <a:lstStyle/>
          <a:p>
            <a:r>
              <a:rPr lang="en-US"/>
              <a:t>11/01/2021 - 11/30/2021</a:t>
            </a:r>
          </a:p>
        </p:txBody>
      </p:sp>
    </p:spTree>
    <p:extLst>
      <p:ext uri="{BB962C8B-B14F-4D97-AF65-F5344CB8AC3E}">
        <p14:creationId xmlns:p14="http://schemas.microsoft.com/office/powerpoint/2010/main" val="374580244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852573-9AFE-432E-85B0-DFF0183BD3E7}"/>
              </a:ext>
            </a:extLst>
          </p:cNvPr>
          <p:cNvSpPr>
            <a:spLocks noGrp="1"/>
          </p:cNvSpPr>
          <p:nvPr>
            <p:ph type="title"/>
          </p:nvPr>
        </p:nvSpPr>
        <p:spPr/>
        <p:txBody>
          <a:bodyPr/>
          <a:lstStyle/>
          <a:p>
            <a:r>
              <a:rPr lang="en-US"/>
              <a:t>Instagram Posts Table | Motomel - 17 of 26</a:t>
            </a:r>
          </a:p>
        </p:txBody>
      </p:sp>
      <p:graphicFrame>
        <p:nvGraphicFramePr>
          <p:cNvPr id="5" name="Table Placeholder 4">
            <a:extLst>
              <a:ext uri="{FF2B5EF4-FFF2-40B4-BE49-F238E27FC236}">
                <a16:creationId xmlns:a16="http://schemas.microsoft.com/office/drawing/2014/main" id="{0D07208C-6512-4395-ACE9-B3DFB8A35CE6}"/>
              </a:ext>
            </a:extLst>
          </p:cNvPr>
          <p:cNvGraphicFramePr>
            <a:graphicFrameLocks noGrp="1"/>
          </p:cNvGraphicFramePr>
          <p:nvPr>
            <p:ph type="tbl" sz="quarter" idx="13"/>
            <p:extLst>
              <p:ext uri="{D42A27DB-BD31-4B8C-83A1-F6EECF244321}">
                <p14:modId xmlns:p14="http://schemas.microsoft.com/office/powerpoint/2010/main" val="20154872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869423245"/>
                    </a:ext>
                  </a:extLst>
                </a:gridCol>
                <a:gridCol w="1810512">
                  <a:extLst>
                    <a:ext uri="{9D8B030D-6E8A-4147-A177-3AD203B41FA5}">
                      <a16:colId xmlns:a16="http://schemas.microsoft.com/office/drawing/2014/main" val="2935581107"/>
                    </a:ext>
                  </a:extLst>
                </a:gridCol>
                <a:gridCol w="822960">
                  <a:extLst>
                    <a:ext uri="{9D8B030D-6E8A-4147-A177-3AD203B41FA5}">
                      <a16:colId xmlns:a16="http://schemas.microsoft.com/office/drawing/2014/main" val="2350527381"/>
                    </a:ext>
                  </a:extLst>
                </a:gridCol>
                <a:gridCol w="822960">
                  <a:extLst>
                    <a:ext uri="{9D8B030D-6E8A-4147-A177-3AD203B41FA5}">
                      <a16:colId xmlns:a16="http://schemas.microsoft.com/office/drawing/2014/main" val="3100734571"/>
                    </a:ext>
                  </a:extLst>
                </a:gridCol>
                <a:gridCol w="822960">
                  <a:extLst>
                    <a:ext uri="{9D8B030D-6E8A-4147-A177-3AD203B41FA5}">
                      <a16:colId xmlns:a16="http://schemas.microsoft.com/office/drawing/2014/main" val="3455806458"/>
                    </a:ext>
                  </a:extLst>
                </a:gridCol>
                <a:gridCol w="822960">
                  <a:extLst>
                    <a:ext uri="{9D8B030D-6E8A-4147-A177-3AD203B41FA5}">
                      <a16:colId xmlns:a16="http://schemas.microsoft.com/office/drawing/2014/main" val="3238767589"/>
                    </a:ext>
                  </a:extLst>
                </a:gridCol>
                <a:gridCol w="822960">
                  <a:extLst>
                    <a:ext uri="{9D8B030D-6E8A-4147-A177-3AD203B41FA5}">
                      <a16:colId xmlns:a16="http://schemas.microsoft.com/office/drawing/2014/main" val="12051789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6858777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motomeloficial - 2021-11-10 12:03:49</a:t>
                      </a:r>
                      <a:r>
                        <a:rPr kumimoji="0" lang="es-ES" sz="1000" b="0" i="0" u="none" strike="noStrike" kern="1200" cap="none" spc="0" normalizeH="0" baseline="0" noProof="0">
                          <a:ln>
                            <a:noFill/>
                          </a:ln>
                          <a:solidFill>
                            <a:prstClr val="black"/>
                          </a:solidFill>
                          <a:effectLst/>
                          <a:uLnTx/>
                          <a:uFillTx/>
                          <a:latin typeface="+mn-lt"/>
                          <a:ea typeface="+mn-ea"/>
                          <a:cs typeface="+mn-cs"/>
                        </a:rPr>
                        <a:t>
 Somos lo que transmitimos de generación en generación, la tradición a la que no se renuncia, la que llevamos con orgullo y nos une. Celebremos nuestras tradiciones, que perduren y sobre todo que se disfruten.
¡Feliz día de la tradición!🇦🇷🧉🐴⚽🥟🐄
Contanos cuál es tu tradición Argentina, te leemos.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255281682_314907803480605_5755626242934070064_n.jpg?_nc_cat=111&amp;ccb=1-5&amp;_nc_sid=8ae9d6&amp;_nc_ohc=C89ZYeg6c_AAX8X_fYC&amp;_nc_ht=scontent-iad3-1.cdninstagram.com&amp;edm=AL-3X8kEAAAA&amp;oh=ccfb95aaca52b18617c9b18f4ea3ec51&amp;oe=61AB649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722668705"/>
                  </a:ext>
                </a:extLst>
              </a:tr>
            </a:tbl>
          </a:graphicData>
        </a:graphic>
      </p:graphicFrame>
      <p:sp>
        <p:nvSpPr>
          <p:cNvPr id="4" name="Text Placeholder 3">
            <a:extLst>
              <a:ext uri="{FF2B5EF4-FFF2-40B4-BE49-F238E27FC236}">
                <a16:creationId xmlns:a16="http://schemas.microsoft.com/office/drawing/2014/main" id="{4A93F576-0949-4DB7-8D1B-D11AEBC849B0}"/>
              </a:ext>
            </a:extLst>
          </p:cNvPr>
          <p:cNvSpPr>
            <a:spLocks noGrp="1"/>
          </p:cNvSpPr>
          <p:nvPr>
            <p:ph type="body" sz="quarter" idx="14"/>
          </p:nvPr>
        </p:nvSpPr>
        <p:spPr/>
        <p:txBody>
          <a:bodyPr/>
          <a:lstStyle/>
          <a:p>
            <a:r>
              <a:rPr lang="en-US"/>
              <a:t>11/01/2021 - 11/30/2021</a:t>
            </a:r>
          </a:p>
        </p:txBody>
      </p:sp>
    </p:spTree>
    <p:extLst>
      <p:ext uri="{BB962C8B-B14F-4D97-AF65-F5344CB8AC3E}">
        <p14:creationId xmlns:p14="http://schemas.microsoft.com/office/powerpoint/2010/main" val="19532538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D50BE6-40C1-42AD-A005-83F00B9A82E0}"/>
              </a:ext>
            </a:extLst>
          </p:cNvPr>
          <p:cNvSpPr>
            <a:spLocks noGrp="1"/>
          </p:cNvSpPr>
          <p:nvPr>
            <p:ph type="title"/>
          </p:nvPr>
        </p:nvSpPr>
        <p:spPr/>
        <p:txBody>
          <a:bodyPr/>
          <a:lstStyle/>
          <a:p>
            <a:r>
              <a:rPr lang="en-US"/>
              <a:t>Instagram Posts Table | Motomel - 18 of 26</a:t>
            </a:r>
          </a:p>
        </p:txBody>
      </p:sp>
      <p:graphicFrame>
        <p:nvGraphicFramePr>
          <p:cNvPr id="5" name="Table Placeholder 4">
            <a:extLst>
              <a:ext uri="{FF2B5EF4-FFF2-40B4-BE49-F238E27FC236}">
                <a16:creationId xmlns:a16="http://schemas.microsoft.com/office/drawing/2014/main" id="{E703483B-51E5-4845-9AA8-C795C90AD93B}"/>
              </a:ext>
            </a:extLst>
          </p:cNvPr>
          <p:cNvGraphicFramePr>
            <a:graphicFrameLocks noGrp="1"/>
          </p:cNvGraphicFramePr>
          <p:nvPr>
            <p:ph type="tbl" sz="quarter" idx="13"/>
            <p:extLst>
              <p:ext uri="{D42A27DB-BD31-4B8C-83A1-F6EECF244321}">
                <p14:modId xmlns:p14="http://schemas.microsoft.com/office/powerpoint/2010/main" val="9485247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822948883"/>
                    </a:ext>
                  </a:extLst>
                </a:gridCol>
                <a:gridCol w="1810512">
                  <a:extLst>
                    <a:ext uri="{9D8B030D-6E8A-4147-A177-3AD203B41FA5}">
                      <a16:colId xmlns:a16="http://schemas.microsoft.com/office/drawing/2014/main" val="2772099073"/>
                    </a:ext>
                  </a:extLst>
                </a:gridCol>
                <a:gridCol w="822960">
                  <a:extLst>
                    <a:ext uri="{9D8B030D-6E8A-4147-A177-3AD203B41FA5}">
                      <a16:colId xmlns:a16="http://schemas.microsoft.com/office/drawing/2014/main" val="2636950297"/>
                    </a:ext>
                  </a:extLst>
                </a:gridCol>
                <a:gridCol w="822960">
                  <a:extLst>
                    <a:ext uri="{9D8B030D-6E8A-4147-A177-3AD203B41FA5}">
                      <a16:colId xmlns:a16="http://schemas.microsoft.com/office/drawing/2014/main" val="2761300003"/>
                    </a:ext>
                  </a:extLst>
                </a:gridCol>
                <a:gridCol w="822960">
                  <a:extLst>
                    <a:ext uri="{9D8B030D-6E8A-4147-A177-3AD203B41FA5}">
                      <a16:colId xmlns:a16="http://schemas.microsoft.com/office/drawing/2014/main" val="2497131838"/>
                    </a:ext>
                  </a:extLst>
                </a:gridCol>
                <a:gridCol w="822960">
                  <a:extLst>
                    <a:ext uri="{9D8B030D-6E8A-4147-A177-3AD203B41FA5}">
                      <a16:colId xmlns:a16="http://schemas.microsoft.com/office/drawing/2014/main" val="3620164293"/>
                    </a:ext>
                  </a:extLst>
                </a:gridCol>
                <a:gridCol w="822960">
                  <a:extLst>
                    <a:ext uri="{9D8B030D-6E8A-4147-A177-3AD203B41FA5}">
                      <a16:colId xmlns:a16="http://schemas.microsoft.com/office/drawing/2014/main" val="953235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2703433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motomeloficial - 2021-11-09 16:43:55</a:t>
                      </a:r>
                      <a:r>
                        <a:rPr kumimoji="0" lang="es-ES" sz="1000" b="0" i="0" u="none" strike="noStrike" kern="1200" cap="none" spc="0" normalizeH="0" baseline="0" noProof="0">
                          <a:ln>
                            <a:noFill/>
                          </a:ln>
                          <a:solidFill>
                            <a:prstClr val="black"/>
                          </a:solidFill>
                          <a:effectLst/>
                          <a:uLnTx/>
                          <a:uFillTx/>
                          <a:latin typeface="+mn-lt"/>
                          <a:ea typeface="+mn-ea"/>
                          <a:cs typeface="+mn-cs"/>
                        </a:rPr>
                        <a:t>
 Sin lugar a dudas, el #JugadorMotomel de la fecha 20 es Julián Álvarez.
Actuación estelar para la joya de River, que con 4 goles, lideró la victoria de River frente a Patronato por 5 a 0.
Bancamos el fútbol argentino.
#motomeltebanca #Motomel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256039316_624169988932023_2086905878234759287_n.jpg?_nc_cat=101&amp;ccb=1-5&amp;_nc_sid=8ae9d6&amp;_nc_ohc=S1sbMbREhEkAX-IIT0g&amp;_nc_oc=AQnpDNtP6SGX-KLA9gn5YKmVf5W1gNC5gVI2tNEWNyKyZW5kb3V97OZbSdI2ZEmwTPw&amp;_nc_ht=scontent-iad3-1.cdninstagram.com&amp;edm=AL-3X8kEAAAA&amp;oh=899fba9edb659b9bc34e11ed12506d65&amp;oe=61ABF3E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0.2170 %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738282811"/>
                  </a:ext>
                </a:extLst>
              </a:tr>
            </a:tbl>
          </a:graphicData>
        </a:graphic>
      </p:graphicFrame>
      <p:sp>
        <p:nvSpPr>
          <p:cNvPr id="4" name="Text Placeholder 3">
            <a:extLst>
              <a:ext uri="{FF2B5EF4-FFF2-40B4-BE49-F238E27FC236}">
                <a16:creationId xmlns:a16="http://schemas.microsoft.com/office/drawing/2014/main" id="{63283029-5E55-4AE7-AC6D-11A7ADA5FB6E}"/>
              </a:ext>
            </a:extLst>
          </p:cNvPr>
          <p:cNvSpPr>
            <a:spLocks noGrp="1"/>
          </p:cNvSpPr>
          <p:nvPr>
            <p:ph type="body" sz="quarter" idx="14"/>
          </p:nvPr>
        </p:nvSpPr>
        <p:spPr/>
        <p:txBody>
          <a:bodyPr/>
          <a:lstStyle/>
          <a:p>
            <a:r>
              <a:rPr lang="en-US"/>
              <a:t>11/01/2021 - 11/30/2021</a:t>
            </a:r>
          </a:p>
        </p:txBody>
      </p:sp>
    </p:spTree>
    <p:extLst>
      <p:ext uri="{BB962C8B-B14F-4D97-AF65-F5344CB8AC3E}">
        <p14:creationId xmlns:p14="http://schemas.microsoft.com/office/powerpoint/2010/main" val="391718673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403971-F850-4D5F-BDC4-342BD1A91E4F}"/>
              </a:ext>
            </a:extLst>
          </p:cNvPr>
          <p:cNvSpPr>
            <a:spLocks noGrp="1"/>
          </p:cNvSpPr>
          <p:nvPr>
            <p:ph type="title"/>
          </p:nvPr>
        </p:nvSpPr>
        <p:spPr/>
        <p:txBody>
          <a:bodyPr/>
          <a:lstStyle/>
          <a:p>
            <a:r>
              <a:rPr lang="en-US"/>
              <a:t>Instagram Posts Table | Motomel - 19 of 26</a:t>
            </a:r>
          </a:p>
        </p:txBody>
      </p:sp>
      <p:graphicFrame>
        <p:nvGraphicFramePr>
          <p:cNvPr id="5" name="Table Placeholder 4">
            <a:extLst>
              <a:ext uri="{FF2B5EF4-FFF2-40B4-BE49-F238E27FC236}">
                <a16:creationId xmlns:a16="http://schemas.microsoft.com/office/drawing/2014/main" id="{3F4CE076-E500-4ADF-96E2-289DE4C9E452}"/>
              </a:ext>
            </a:extLst>
          </p:cNvPr>
          <p:cNvGraphicFramePr>
            <a:graphicFrameLocks noGrp="1"/>
          </p:cNvGraphicFramePr>
          <p:nvPr>
            <p:ph type="tbl" sz="quarter" idx="13"/>
            <p:extLst>
              <p:ext uri="{D42A27DB-BD31-4B8C-83A1-F6EECF244321}">
                <p14:modId xmlns:p14="http://schemas.microsoft.com/office/powerpoint/2010/main" val="36583390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722612684"/>
                    </a:ext>
                  </a:extLst>
                </a:gridCol>
                <a:gridCol w="1810512">
                  <a:extLst>
                    <a:ext uri="{9D8B030D-6E8A-4147-A177-3AD203B41FA5}">
                      <a16:colId xmlns:a16="http://schemas.microsoft.com/office/drawing/2014/main" val="3326309437"/>
                    </a:ext>
                  </a:extLst>
                </a:gridCol>
                <a:gridCol w="822960">
                  <a:extLst>
                    <a:ext uri="{9D8B030D-6E8A-4147-A177-3AD203B41FA5}">
                      <a16:colId xmlns:a16="http://schemas.microsoft.com/office/drawing/2014/main" val="3035675804"/>
                    </a:ext>
                  </a:extLst>
                </a:gridCol>
                <a:gridCol w="822960">
                  <a:extLst>
                    <a:ext uri="{9D8B030D-6E8A-4147-A177-3AD203B41FA5}">
                      <a16:colId xmlns:a16="http://schemas.microsoft.com/office/drawing/2014/main" val="572772454"/>
                    </a:ext>
                  </a:extLst>
                </a:gridCol>
                <a:gridCol w="822960">
                  <a:extLst>
                    <a:ext uri="{9D8B030D-6E8A-4147-A177-3AD203B41FA5}">
                      <a16:colId xmlns:a16="http://schemas.microsoft.com/office/drawing/2014/main" val="4286967756"/>
                    </a:ext>
                  </a:extLst>
                </a:gridCol>
                <a:gridCol w="822960">
                  <a:extLst>
                    <a:ext uri="{9D8B030D-6E8A-4147-A177-3AD203B41FA5}">
                      <a16:colId xmlns:a16="http://schemas.microsoft.com/office/drawing/2014/main" val="1881569360"/>
                    </a:ext>
                  </a:extLst>
                </a:gridCol>
                <a:gridCol w="822960">
                  <a:extLst>
                    <a:ext uri="{9D8B030D-6E8A-4147-A177-3AD203B41FA5}">
                      <a16:colId xmlns:a16="http://schemas.microsoft.com/office/drawing/2014/main" val="124359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3518458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motomeloficial - 2021-11-18 17:29:07</a:t>
                      </a:r>
                      <a:r>
                        <a:rPr kumimoji="0" lang="es-ES" sz="1000" b="0" i="0" u="none" strike="noStrike" kern="1200" cap="none" spc="0" normalizeH="0" baseline="0" noProof="0">
                          <a:ln>
                            <a:noFill/>
                          </a:ln>
                          <a:solidFill>
                            <a:prstClr val="black"/>
                          </a:solidFill>
                          <a:effectLst/>
                          <a:uLnTx/>
                          <a:uFillTx/>
                          <a:latin typeface="+mn-lt"/>
                          <a:ea typeface="+mn-ea"/>
                          <a:cs typeface="+mn-cs"/>
                        </a:rPr>
                        <a:t>
 La Strato Alpino es la mejor opción para moverte con estilo por la ciudad.
Elegí elegancia, seguridad y confort. Subite a una Motomel.
Conocé más sobre y todos nuestros modelos visitando nuestra web oficial.
#MotomelTeBanca #Motomel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258196819_268574291759166_587565921083861452_n.jpg?_nc_cat=106&amp;ccb=1-5&amp;_nc_sid=8ae9d6&amp;_nc_ohc=H0NarExbFksAX_bWnb8&amp;_nc_ht=scontent-iad3-1.cdninstagram.com&amp;edm=AL-3X8kEAAAA&amp;oh=63c26619ff79bbce1231601667bf611c&amp;oe=61AC6397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0.2370 %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308584553"/>
                  </a:ext>
                </a:extLst>
              </a:tr>
            </a:tbl>
          </a:graphicData>
        </a:graphic>
      </p:graphicFrame>
      <p:sp>
        <p:nvSpPr>
          <p:cNvPr id="4" name="Text Placeholder 3">
            <a:extLst>
              <a:ext uri="{FF2B5EF4-FFF2-40B4-BE49-F238E27FC236}">
                <a16:creationId xmlns:a16="http://schemas.microsoft.com/office/drawing/2014/main" id="{3B4B7014-29A5-4FCA-955A-9C6DEAF64CDF}"/>
              </a:ext>
            </a:extLst>
          </p:cNvPr>
          <p:cNvSpPr>
            <a:spLocks noGrp="1"/>
          </p:cNvSpPr>
          <p:nvPr>
            <p:ph type="body" sz="quarter" idx="14"/>
          </p:nvPr>
        </p:nvSpPr>
        <p:spPr/>
        <p:txBody>
          <a:bodyPr/>
          <a:lstStyle/>
          <a:p>
            <a:r>
              <a:rPr lang="en-US"/>
              <a:t>11/01/2021 - 11/30/2021</a:t>
            </a:r>
          </a:p>
        </p:txBody>
      </p:sp>
    </p:spTree>
    <p:extLst>
      <p:ext uri="{BB962C8B-B14F-4D97-AF65-F5344CB8AC3E}">
        <p14:creationId xmlns:p14="http://schemas.microsoft.com/office/powerpoint/2010/main" val="208947943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502AE2-ECF6-4490-96F7-49A9C8421DDB}"/>
              </a:ext>
            </a:extLst>
          </p:cNvPr>
          <p:cNvSpPr>
            <a:spLocks noGrp="1"/>
          </p:cNvSpPr>
          <p:nvPr>
            <p:ph type="title"/>
          </p:nvPr>
        </p:nvSpPr>
        <p:spPr/>
        <p:txBody>
          <a:bodyPr/>
          <a:lstStyle/>
          <a:p>
            <a:r>
              <a:rPr lang="en-US"/>
              <a:t>Instagram Posts Table | Motomel - 20 of 26</a:t>
            </a:r>
          </a:p>
        </p:txBody>
      </p:sp>
      <p:graphicFrame>
        <p:nvGraphicFramePr>
          <p:cNvPr id="5" name="Table Placeholder 4">
            <a:extLst>
              <a:ext uri="{FF2B5EF4-FFF2-40B4-BE49-F238E27FC236}">
                <a16:creationId xmlns:a16="http://schemas.microsoft.com/office/drawing/2014/main" id="{2103DE3B-0565-49F2-A5A5-D0748E66EFDA}"/>
              </a:ext>
            </a:extLst>
          </p:cNvPr>
          <p:cNvGraphicFramePr>
            <a:graphicFrameLocks noGrp="1"/>
          </p:cNvGraphicFramePr>
          <p:nvPr>
            <p:ph type="tbl" sz="quarter" idx="13"/>
            <p:extLst>
              <p:ext uri="{D42A27DB-BD31-4B8C-83A1-F6EECF244321}">
                <p14:modId xmlns:p14="http://schemas.microsoft.com/office/powerpoint/2010/main" val="4895165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658766078"/>
                    </a:ext>
                  </a:extLst>
                </a:gridCol>
                <a:gridCol w="1810512">
                  <a:extLst>
                    <a:ext uri="{9D8B030D-6E8A-4147-A177-3AD203B41FA5}">
                      <a16:colId xmlns:a16="http://schemas.microsoft.com/office/drawing/2014/main" val="3353147588"/>
                    </a:ext>
                  </a:extLst>
                </a:gridCol>
                <a:gridCol w="822960">
                  <a:extLst>
                    <a:ext uri="{9D8B030D-6E8A-4147-A177-3AD203B41FA5}">
                      <a16:colId xmlns:a16="http://schemas.microsoft.com/office/drawing/2014/main" val="3043604259"/>
                    </a:ext>
                  </a:extLst>
                </a:gridCol>
                <a:gridCol w="822960">
                  <a:extLst>
                    <a:ext uri="{9D8B030D-6E8A-4147-A177-3AD203B41FA5}">
                      <a16:colId xmlns:a16="http://schemas.microsoft.com/office/drawing/2014/main" val="4082703313"/>
                    </a:ext>
                  </a:extLst>
                </a:gridCol>
                <a:gridCol w="822960">
                  <a:extLst>
                    <a:ext uri="{9D8B030D-6E8A-4147-A177-3AD203B41FA5}">
                      <a16:colId xmlns:a16="http://schemas.microsoft.com/office/drawing/2014/main" val="4191064945"/>
                    </a:ext>
                  </a:extLst>
                </a:gridCol>
                <a:gridCol w="822960">
                  <a:extLst>
                    <a:ext uri="{9D8B030D-6E8A-4147-A177-3AD203B41FA5}">
                      <a16:colId xmlns:a16="http://schemas.microsoft.com/office/drawing/2014/main" val="1863811756"/>
                    </a:ext>
                  </a:extLst>
                </a:gridCol>
                <a:gridCol w="822960">
                  <a:extLst>
                    <a:ext uri="{9D8B030D-6E8A-4147-A177-3AD203B41FA5}">
                      <a16:colId xmlns:a16="http://schemas.microsoft.com/office/drawing/2014/main" val="29369547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8663067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motomeloficial - 2021-11-17 18:01:52</a:t>
                      </a:r>
                      <a:r>
                        <a:rPr kumimoji="0" lang="es-ES" sz="1000" b="0" i="0" u="none" strike="noStrike" kern="1200" cap="none" spc="0" normalizeH="0" baseline="0" noProof="0">
                          <a:ln>
                            <a:noFill/>
                          </a:ln>
                          <a:solidFill>
                            <a:prstClr val="black"/>
                          </a:solidFill>
                          <a:effectLst/>
                          <a:uLnTx/>
                          <a:uFillTx/>
                          <a:latin typeface="+mn-lt"/>
                          <a:ea typeface="+mn-ea"/>
                          <a:cs typeface="+mn-cs"/>
                        </a:rPr>
                        <a:t>
 De estilo joven y urbano, la Blitz 110 Automática es una moto súper práctica y fácil de manejar.
La candidata ideal para ser tu primera moto.
Desde nuestra web vas a poder conocer todos sus detalles! Ingresá visitando el link en nuestra bio.
#MotomelTeBanca #Motomel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258841270_408906914207411_6252473427902656322_n.jpg?_nc_cat=105&amp;ccb=1-5&amp;_nc_sid=8ae9d6&amp;_nc_ohc=s0HexVlWinwAX_l3EWU&amp;_nc_ht=scontent-iad3-1.cdninstagram.com&amp;edm=AL-3X8kEAAAA&amp;oh=e9f8428d490bd8f397077e095230271c&amp;oe=61AB80F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0.1858 %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955178742"/>
                  </a:ext>
                </a:extLst>
              </a:tr>
            </a:tbl>
          </a:graphicData>
        </a:graphic>
      </p:graphicFrame>
      <p:sp>
        <p:nvSpPr>
          <p:cNvPr id="4" name="Text Placeholder 3">
            <a:extLst>
              <a:ext uri="{FF2B5EF4-FFF2-40B4-BE49-F238E27FC236}">
                <a16:creationId xmlns:a16="http://schemas.microsoft.com/office/drawing/2014/main" id="{887A8BD9-0A26-49A6-85AF-FADEBE9287F0}"/>
              </a:ext>
            </a:extLst>
          </p:cNvPr>
          <p:cNvSpPr>
            <a:spLocks noGrp="1"/>
          </p:cNvSpPr>
          <p:nvPr>
            <p:ph type="body" sz="quarter" idx="14"/>
          </p:nvPr>
        </p:nvSpPr>
        <p:spPr/>
        <p:txBody>
          <a:bodyPr/>
          <a:lstStyle/>
          <a:p>
            <a:r>
              <a:rPr lang="en-US"/>
              <a:t>11/01/2021 - 11/30/2021</a:t>
            </a:r>
          </a:p>
        </p:txBody>
      </p:sp>
    </p:spTree>
    <p:extLst>
      <p:ext uri="{BB962C8B-B14F-4D97-AF65-F5344CB8AC3E}">
        <p14:creationId xmlns:p14="http://schemas.microsoft.com/office/powerpoint/2010/main" val="55682677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7307EF-D59E-41FA-9F77-0E13D642E5F1}"/>
              </a:ext>
            </a:extLst>
          </p:cNvPr>
          <p:cNvSpPr>
            <a:spLocks noGrp="1"/>
          </p:cNvSpPr>
          <p:nvPr>
            <p:ph type="title"/>
          </p:nvPr>
        </p:nvSpPr>
        <p:spPr/>
        <p:txBody>
          <a:bodyPr/>
          <a:lstStyle/>
          <a:p>
            <a:r>
              <a:rPr lang="en-US"/>
              <a:t>Instagram Posts Table | Motomel - 21 of 26</a:t>
            </a:r>
          </a:p>
        </p:txBody>
      </p:sp>
      <p:graphicFrame>
        <p:nvGraphicFramePr>
          <p:cNvPr id="5" name="Table Placeholder 4">
            <a:extLst>
              <a:ext uri="{FF2B5EF4-FFF2-40B4-BE49-F238E27FC236}">
                <a16:creationId xmlns:a16="http://schemas.microsoft.com/office/drawing/2014/main" id="{EAC7CDF9-E5F9-4954-A098-0695386A6002}"/>
              </a:ext>
            </a:extLst>
          </p:cNvPr>
          <p:cNvGraphicFramePr>
            <a:graphicFrameLocks noGrp="1"/>
          </p:cNvGraphicFramePr>
          <p:nvPr>
            <p:ph type="tbl" sz="quarter" idx="13"/>
            <p:extLst>
              <p:ext uri="{D42A27DB-BD31-4B8C-83A1-F6EECF244321}">
                <p14:modId xmlns:p14="http://schemas.microsoft.com/office/powerpoint/2010/main" val="16992829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327812014"/>
                    </a:ext>
                  </a:extLst>
                </a:gridCol>
                <a:gridCol w="1810512">
                  <a:extLst>
                    <a:ext uri="{9D8B030D-6E8A-4147-A177-3AD203B41FA5}">
                      <a16:colId xmlns:a16="http://schemas.microsoft.com/office/drawing/2014/main" val="4034957278"/>
                    </a:ext>
                  </a:extLst>
                </a:gridCol>
                <a:gridCol w="822960">
                  <a:extLst>
                    <a:ext uri="{9D8B030D-6E8A-4147-A177-3AD203B41FA5}">
                      <a16:colId xmlns:a16="http://schemas.microsoft.com/office/drawing/2014/main" val="332311401"/>
                    </a:ext>
                  </a:extLst>
                </a:gridCol>
                <a:gridCol w="822960">
                  <a:extLst>
                    <a:ext uri="{9D8B030D-6E8A-4147-A177-3AD203B41FA5}">
                      <a16:colId xmlns:a16="http://schemas.microsoft.com/office/drawing/2014/main" val="1565078203"/>
                    </a:ext>
                  </a:extLst>
                </a:gridCol>
                <a:gridCol w="822960">
                  <a:extLst>
                    <a:ext uri="{9D8B030D-6E8A-4147-A177-3AD203B41FA5}">
                      <a16:colId xmlns:a16="http://schemas.microsoft.com/office/drawing/2014/main" val="2775514156"/>
                    </a:ext>
                  </a:extLst>
                </a:gridCol>
                <a:gridCol w="822960">
                  <a:extLst>
                    <a:ext uri="{9D8B030D-6E8A-4147-A177-3AD203B41FA5}">
                      <a16:colId xmlns:a16="http://schemas.microsoft.com/office/drawing/2014/main" val="2373725577"/>
                    </a:ext>
                  </a:extLst>
                </a:gridCol>
                <a:gridCol w="822960">
                  <a:extLst>
                    <a:ext uri="{9D8B030D-6E8A-4147-A177-3AD203B41FA5}">
                      <a16:colId xmlns:a16="http://schemas.microsoft.com/office/drawing/2014/main" val="36286830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5713024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corvenmotos - 2021-11-29 17:00:18</a:t>
                      </a:r>
                      <a:r>
                        <a:rPr kumimoji="0" lang="es-ES" sz="1000" b="0" i="0" u="none" strike="noStrike" kern="1200" cap="none" spc="0" normalizeH="0" baseline="0" noProof="0">
                          <a:ln>
                            <a:noFill/>
                          </a:ln>
                          <a:solidFill>
                            <a:prstClr val="black"/>
                          </a:solidFill>
                          <a:effectLst/>
                          <a:uLnTx/>
                          <a:uFillTx/>
                          <a:latin typeface="+mn-lt"/>
                          <a:ea typeface="+mn-ea"/>
                          <a:cs typeface="+mn-cs"/>
                        </a:rPr>
                        <a:t>
 La TRIAX 250L incorpora un completo equipamiento off road que se destaca por su 
calidad y prestaciones. Descubrí una excelente opción para transitar todo tipo de caminos, de forma segura y con estilo.
Superate con la TRIAX 250 L.
#YaSabésADóndeIr
Consultá precios y planes de financiación en el link de la bio.
#Corven #Motos #Triax</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261822214_644225983250173_6351952675065839526_n.jpg?_nc_cat=102&amp;ccb=1-5&amp;_nc_sid=8ae9d6&amp;_nc_ohc=veWE2EdEMwUAX_JM5oX&amp;_nc_ht=scontent-iad3-1.cdninstagram.com&amp;edm=AL-3X8kEAAAA&amp;oh=d03c8409073ebc8440a986e7200827cb&amp;oe=61AC1EB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0.2556 %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453789712"/>
                  </a:ext>
                </a:extLst>
              </a:tr>
            </a:tbl>
          </a:graphicData>
        </a:graphic>
      </p:graphicFrame>
      <p:sp>
        <p:nvSpPr>
          <p:cNvPr id="4" name="Text Placeholder 3">
            <a:extLst>
              <a:ext uri="{FF2B5EF4-FFF2-40B4-BE49-F238E27FC236}">
                <a16:creationId xmlns:a16="http://schemas.microsoft.com/office/drawing/2014/main" id="{EFD989D3-C42E-42F2-92AC-AE3C6E84D9FC}"/>
              </a:ext>
            </a:extLst>
          </p:cNvPr>
          <p:cNvSpPr>
            <a:spLocks noGrp="1"/>
          </p:cNvSpPr>
          <p:nvPr>
            <p:ph type="body" sz="quarter" idx="14"/>
          </p:nvPr>
        </p:nvSpPr>
        <p:spPr/>
        <p:txBody>
          <a:bodyPr/>
          <a:lstStyle/>
          <a:p>
            <a:r>
              <a:rPr lang="en-US"/>
              <a:t>11/01/2021 - 11/30/2021</a:t>
            </a:r>
          </a:p>
        </p:txBody>
      </p:sp>
    </p:spTree>
    <p:extLst>
      <p:ext uri="{BB962C8B-B14F-4D97-AF65-F5344CB8AC3E}">
        <p14:creationId xmlns:p14="http://schemas.microsoft.com/office/powerpoint/2010/main" val="299247492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F99D0F-2DE6-48F3-98FD-C7E4403E7B68}"/>
              </a:ext>
            </a:extLst>
          </p:cNvPr>
          <p:cNvSpPr>
            <a:spLocks noGrp="1"/>
          </p:cNvSpPr>
          <p:nvPr>
            <p:ph type="title"/>
          </p:nvPr>
        </p:nvSpPr>
        <p:spPr/>
        <p:txBody>
          <a:bodyPr/>
          <a:lstStyle/>
          <a:p>
            <a:r>
              <a:rPr lang="en-US"/>
              <a:t>Instagram Posts Table | Motomel - 22 of 26</a:t>
            </a:r>
          </a:p>
        </p:txBody>
      </p:sp>
      <p:graphicFrame>
        <p:nvGraphicFramePr>
          <p:cNvPr id="5" name="Table Placeholder 4">
            <a:extLst>
              <a:ext uri="{FF2B5EF4-FFF2-40B4-BE49-F238E27FC236}">
                <a16:creationId xmlns:a16="http://schemas.microsoft.com/office/drawing/2014/main" id="{CD9821A6-2DE0-4AF1-9B7F-48DB3696401C}"/>
              </a:ext>
            </a:extLst>
          </p:cNvPr>
          <p:cNvGraphicFramePr>
            <a:graphicFrameLocks noGrp="1"/>
          </p:cNvGraphicFramePr>
          <p:nvPr>
            <p:ph type="tbl" sz="quarter" idx="13"/>
            <p:extLst>
              <p:ext uri="{D42A27DB-BD31-4B8C-83A1-F6EECF244321}">
                <p14:modId xmlns:p14="http://schemas.microsoft.com/office/powerpoint/2010/main" val="188825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4185541522"/>
                    </a:ext>
                  </a:extLst>
                </a:gridCol>
                <a:gridCol w="1810512">
                  <a:extLst>
                    <a:ext uri="{9D8B030D-6E8A-4147-A177-3AD203B41FA5}">
                      <a16:colId xmlns:a16="http://schemas.microsoft.com/office/drawing/2014/main" val="52191379"/>
                    </a:ext>
                  </a:extLst>
                </a:gridCol>
                <a:gridCol w="822960">
                  <a:extLst>
                    <a:ext uri="{9D8B030D-6E8A-4147-A177-3AD203B41FA5}">
                      <a16:colId xmlns:a16="http://schemas.microsoft.com/office/drawing/2014/main" val="2266219764"/>
                    </a:ext>
                  </a:extLst>
                </a:gridCol>
                <a:gridCol w="822960">
                  <a:extLst>
                    <a:ext uri="{9D8B030D-6E8A-4147-A177-3AD203B41FA5}">
                      <a16:colId xmlns:a16="http://schemas.microsoft.com/office/drawing/2014/main" val="1556761388"/>
                    </a:ext>
                  </a:extLst>
                </a:gridCol>
                <a:gridCol w="822960">
                  <a:extLst>
                    <a:ext uri="{9D8B030D-6E8A-4147-A177-3AD203B41FA5}">
                      <a16:colId xmlns:a16="http://schemas.microsoft.com/office/drawing/2014/main" val="91984523"/>
                    </a:ext>
                  </a:extLst>
                </a:gridCol>
                <a:gridCol w="822960">
                  <a:extLst>
                    <a:ext uri="{9D8B030D-6E8A-4147-A177-3AD203B41FA5}">
                      <a16:colId xmlns:a16="http://schemas.microsoft.com/office/drawing/2014/main" val="2440317386"/>
                    </a:ext>
                  </a:extLst>
                </a:gridCol>
                <a:gridCol w="822960">
                  <a:extLst>
                    <a:ext uri="{9D8B030D-6E8A-4147-A177-3AD203B41FA5}">
                      <a16:colId xmlns:a16="http://schemas.microsoft.com/office/drawing/2014/main" val="31249972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6484115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corvenmotos - 2021-11-03 20:03:16</a:t>
                      </a:r>
                      <a:r>
                        <a:rPr kumimoji="0" lang="es-ES" sz="1000" b="0" i="0" u="none" strike="noStrike" kern="1200" cap="none" spc="0" normalizeH="0" baseline="0" noProof="0">
                          <a:ln>
                            <a:noFill/>
                          </a:ln>
                          <a:solidFill>
                            <a:prstClr val="black"/>
                          </a:solidFill>
                          <a:effectLst/>
                          <a:uLnTx/>
                          <a:uFillTx/>
                          <a:latin typeface="+mn-lt"/>
                          <a:ea typeface="+mn-ea"/>
                          <a:cs typeface="+mn-cs"/>
                        </a:rPr>
                        <a:t>
 Con un diseño totalmente renovado, la TRIAX 150 es una excelente opción para transitar en forma segura sobre todo tipo de caminos.
Con la TRIAX 150, la ruta la hacés vos.
#YaSabésADóndeIr
Tenela en 48 cuotas con Plan Mi Moto.
Consultá precios y planes de financiación en el link de la bio.
#Corven #Motos #Triax</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251741873_413706230349935_4686332472156835579_n.jpg?_nc_cat=107&amp;ccb=1-5&amp;_nc_sid=8ae9d6&amp;_nc_ohc=ze5n8Dyb7XkAX-zMFX4&amp;_nc_ht=scontent-iad3-1.cdninstagram.com&amp;edm=AL-3X8kEAAAA&amp;oh=043d74835d8c95985a06e4aabd838b81&amp;oe=61AB68D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0.2681 %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159926008"/>
                  </a:ext>
                </a:extLst>
              </a:tr>
            </a:tbl>
          </a:graphicData>
        </a:graphic>
      </p:graphicFrame>
      <p:sp>
        <p:nvSpPr>
          <p:cNvPr id="4" name="Text Placeholder 3">
            <a:extLst>
              <a:ext uri="{FF2B5EF4-FFF2-40B4-BE49-F238E27FC236}">
                <a16:creationId xmlns:a16="http://schemas.microsoft.com/office/drawing/2014/main" id="{5C5E1980-2702-49F1-8C13-21A2569E393A}"/>
              </a:ext>
            </a:extLst>
          </p:cNvPr>
          <p:cNvSpPr>
            <a:spLocks noGrp="1"/>
          </p:cNvSpPr>
          <p:nvPr>
            <p:ph type="body" sz="quarter" idx="14"/>
          </p:nvPr>
        </p:nvSpPr>
        <p:spPr/>
        <p:txBody>
          <a:bodyPr/>
          <a:lstStyle/>
          <a:p>
            <a:r>
              <a:rPr lang="en-US"/>
              <a:t>11/01/2021 - 11/30/2021</a:t>
            </a:r>
          </a:p>
        </p:txBody>
      </p:sp>
    </p:spTree>
    <p:extLst>
      <p:ext uri="{BB962C8B-B14F-4D97-AF65-F5344CB8AC3E}">
        <p14:creationId xmlns:p14="http://schemas.microsoft.com/office/powerpoint/2010/main" val="206952823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2506E1-508A-4E3B-AE7C-ABA5742B439B}"/>
              </a:ext>
            </a:extLst>
          </p:cNvPr>
          <p:cNvSpPr>
            <a:spLocks noGrp="1"/>
          </p:cNvSpPr>
          <p:nvPr>
            <p:ph type="title"/>
          </p:nvPr>
        </p:nvSpPr>
        <p:spPr/>
        <p:txBody>
          <a:bodyPr/>
          <a:lstStyle/>
          <a:p>
            <a:r>
              <a:rPr lang="en-US"/>
              <a:t>Instagram Posts Table | Motomel - 23 of 26</a:t>
            </a:r>
          </a:p>
        </p:txBody>
      </p:sp>
      <p:graphicFrame>
        <p:nvGraphicFramePr>
          <p:cNvPr id="5" name="Table Placeholder 4">
            <a:extLst>
              <a:ext uri="{FF2B5EF4-FFF2-40B4-BE49-F238E27FC236}">
                <a16:creationId xmlns:a16="http://schemas.microsoft.com/office/drawing/2014/main" id="{708B8E54-AF97-4EA7-A24D-BFB8FFFF72FB}"/>
              </a:ext>
            </a:extLst>
          </p:cNvPr>
          <p:cNvGraphicFramePr>
            <a:graphicFrameLocks noGrp="1"/>
          </p:cNvGraphicFramePr>
          <p:nvPr>
            <p:ph type="tbl" sz="quarter" idx="13"/>
            <p:extLst>
              <p:ext uri="{D42A27DB-BD31-4B8C-83A1-F6EECF244321}">
                <p14:modId xmlns:p14="http://schemas.microsoft.com/office/powerpoint/2010/main" val="34798703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795262719"/>
                    </a:ext>
                  </a:extLst>
                </a:gridCol>
                <a:gridCol w="1810512">
                  <a:extLst>
                    <a:ext uri="{9D8B030D-6E8A-4147-A177-3AD203B41FA5}">
                      <a16:colId xmlns:a16="http://schemas.microsoft.com/office/drawing/2014/main" val="3241630037"/>
                    </a:ext>
                  </a:extLst>
                </a:gridCol>
                <a:gridCol w="822960">
                  <a:extLst>
                    <a:ext uri="{9D8B030D-6E8A-4147-A177-3AD203B41FA5}">
                      <a16:colId xmlns:a16="http://schemas.microsoft.com/office/drawing/2014/main" val="3244366876"/>
                    </a:ext>
                  </a:extLst>
                </a:gridCol>
                <a:gridCol w="822960">
                  <a:extLst>
                    <a:ext uri="{9D8B030D-6E8A-4147-A177-3AD203B41FA5}">
                      <a16:colId xmlns:a16="http://schemas.microsoft.com/office/drawing/2014/main" val="1887100727"/>
                    </a:ext>
                  </a:extLst>
                </a:gridCol>
                <a:gridCol w="822960">
                  <a:extLst>
                    <a:ext uri="{9D8B030D-6E8A-4147-A177-3AD203B41FA5}">
                      <a16:colId xmlns:a16="http://schemas.microsoft.com/office/drawing/2014/main" val="2870144081"/>
                    </a:ext>
                  </a:extLst>
                </a:gridCol>
                <a:gridCol w="822960">
                  <a:extLst>
                    <a:ext uri="{9D8B030D-6E8A-4147-A177-3AD203B41FA5}">
                      <a16:colId xmlns:a16="http://schemas.microsoft.com/office/drawing/2014/main" val="2786671445"/>
                    </a:ext>
                  </a:extLst>
                </a:gridCol>
                <a:gridCol w="822960">
                  <a:extLst>
                    <a:ext uri="{9D8B030D-6E8A-4147-A177-3AD203B41FA5}">
                      <a16:colId xmlns:a16="http://schemas.microsoft.com/office/drawing/2014/main" val="9872271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4748717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motomeloficial - 2021-11-04 14:00:43</a:t>
                      </a:r>
                      <a:r>
                        <a:rPr kumimoji="0" lang="es-ES" sz="1000" b="0" i="0" u="none" strike="noStrike" kern="1200" cap="none" spc="0" normalizeH="0" baseline="0" noProof="0">
                          <a:ln>
                            <a:noFill/>
                          </a:ln>
                          <a:solidFill>
                            <a:prstClr val="black"/>
                          </a:solidFill>
                          <a:effectLst/>
                          <a:uLnTx/>
                          <a:uFillTx/>
                          <a:latin typeface="+mn-lt"/>
                          <a:ea typeface="+mn-ea"/>
                          <a:cs typeface="+mn-cs"/>
                        </a:rPr>
                        <a:t>
 La Strato Alpino es un scooter que combina clase y funcionalidad, haciendo más sencilla tu rutina diaria sin perder tu estilo.
Conocé más sobre y todos nuestros modelos visitando nuestra web oficial.
#MotomelTeBanca #Motomel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cdninstagram.com/v/t51.2885-15/sh0.08/e35/s640x640/252018603_625619575543398_5594203062107031111_n.jpg?_nc_ht=scontent.cdninstagram.com&amp;_nc_cat=106&amp;_nc_ohc=Ddxq1rDmG9IAX8RtAFo&amp;edm=AMO9-JQAAAAA&amp;ccb=7-4&amp;oh=33195e3675bba26d8d671458c7730f75&amp;oe=61A7A94D&amp;_nc_sid=b9f2e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0.1987 %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985772214"/>
                  </a:ext>
                </a:extLst>
              </a:tr>
            </a:tbl>
          </a:graphicData>
        </a:graphic>
      </p:graphicFrame>
      <p:sp>
        <p:nvSpPr>
          <p:cNvPr id="4" name="Text Placeholder 3">
            <a:extLst>
              <a:ext uri="{FF2B5EF4-FFF2-40B4-BE49-F238E27FC236}">
                <a16:creationId xmlns:a16="http://schemas.microsoft.com/office/drawing/2014/main" id="{42D9427A-434D-4648-A13C-106E4034C4D4}"/>
              </a:ext>
            </a:extLst>
          </p:cNvPr>
          <p:cNvSpPr>
            <a:spLocks noGrp="1"/>
          </p:cNvSpPr>
          <p:nvPr>
            <p:ph type="body" sz="quarter" idx="14"/>
          </p:nvPr>
        </p:nvSpPr>
        <p:spPr/>
        <p:txBody>
          <a:bodyPr/>
          <a:lstStyle/>
          <a:p>
            <a:r>
              <a:rPr lang="en-US"/>
              <a:t>11/01/2021 - 11/30/2021</a:t>
            </a:r>
          </a:p>
        </p:txBody>
      </p:sp>
    </p:spTree>
    <p:extLst>
      <p:ext uri="{BB962C8B-B14F-4D97-AF65-F5344CB8AC3E}">
        <p14:creationId xmlns:p14="http://schemas.microsoft.com/office/powerpoint/2010/main" val="335604892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3143BD-F2A3-4C3E-A29F-A0E4BA273B6D}"/>
              </a:ext>
            </a:extLst>
          </p:cNvPr>
          <p:cNvSpPr>
            <a:spLocks noGrp="1"/>
          </p:cNvSpPr>
          <p:nvPr>
            <p:ph type="title"/>
          </p:nvPr>
        </p:nvSpPr>
        <p:spPr/>
        <p:txBody>
          <a:bodyPr/>
          <a:lstStyle/>
          <a:p>
            <a:r>
              <a:rPr lang="en-US"/>
              <a:t>Instagram Posts Table | Motomel - 24 of 26</a:t>
            </a:r>
          </a:p>
        </p:txBody>
      </p:sp>
      <p:graphicFrame>
        <p:nvGraphicFramePr>
          <p:cNvPr id="5" name="Table Placeholder 4">
            <a:extLst>
              <a:ext uri="{FF2B5EF4-FFF2-40B4-BE49-F238E27FC236}">
                <a16:creationId xmlns:a16="http://schemas.microsoft.com/office/drawing/2014/main" id="{CAEA68DC-851E-4BE7-95F0-3ECAB27E35D2}"/>
              </a:ext>
            </a:extLst>
          </p:cNvPr>
          <p:cNvGraphicFramePr>
            <a:graphicFrameLocks noGrp="1"/>
          </p:cNvGraphicFramePr>
          <p:nvPr>
            <p:ph type="tbl" sz="quarter" idx="13"/>
            <p:extLst>
              <p:ext uri="{D42A27DB-BD31-4B8C-83A1-F6EECF244321}">
                <p14:modId xmlns:p14="http://schemas.microsoft.com/office/powerpoint/2010/main" val="3823887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990710462"/>
                    </a:ext>
                  </a:extLst>
                </a:gridCol>
                <a:gridCol w="1810512">
                  <a:extLst>
                    <a:ext uri="{9D8B030D-6E8A-4147-A177-3AD203B41FA5}">
                      <a16:colId xmlns:a16="http://schemas.microsoft.com/office/drawing/2014/main" val="1751005961"/>
                    </a:ext>
                  </a:extLst>
                </a:gridCol>
                <a:gridCol w="822960">
                  <a:extLst>
                    <a:ext uri="{9D8B030D-6E8A-4147-A177-3AD203B41FA5}">
                      <a16:colId xmlns:a16="http://schemas.microsoft.com/office/drawing/2014/main" val="2927785193"/>
                    </a:ext>
                  </a:extLst>
                </a:gridCol>
                <a:gridCol w="822960">
                  <a:extLst>
                    <a:ext uri="{9D8B030D-6E8A-4147-A177-3AD203B41FA5}">
                      <a16:colId xmlns:a16="http://schemas.microsoft.com/office/drawing/2014/main" val="4139752529"/>
                    </a:ext>
                  </a:extLst>
                </a:gridCol>
                <a:gridCol w="822960">
                  <a:extLst>
                    <a:ext uri="{9D8B030D-6E8A-4147-A177-3AD203B41FA5}">
                      <a16:colId xmlns:a16="http://schemas.microsoft.com/office/drawing/2014/main" val="1667246472"/>
                    </a:ext>
                  </a:extLst>
                </a:gridCol>
                <a:gridCol w="822960">
                  <a:extLst>
                    <a:ext uri="{9D8B030D-6E8A-4147-A177-3AD203B41FA5}">
                      <a16:colId xmlns:a16="http://schemas.microsoft.com/office/drawing/2014/main" val="3325133666"/>
                    </a:ext>
                  </a:extLst>
                </a:gridCol>
                <a:gridCol w="822960">
                  <a:extLst>
                    <a:ext uri="{9D8B030D-6E8A-4147-A177-3AD203B41FA5}">
                      <a16:colId xmlns:a16="http://schemas.microsoft.com/office/drawing/2014/main" val="1686550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7281469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gileramotorsarg - 2021-11-29 16:00:47</a:t>
                      </a:r>
                      <a:r>
                        <a:rPr kumimoji="0" lang="en-US" sz="1000" b="0" i="0" u="none" strike="noStrike" kern="1200" cap="none" spc="0" normalizeH="0" baseline="0" noProof="0">
                          <a:ln>
                            <a:noFill/>
                          </a:ln>
                          <a:solidFill>
                            <a:prstClr val="black"/>
                          </a:solidFill>
                          <a:effectLst/>
                          <a:uLnTx/>
                          <a:uFillTx/>
                          <a:latin typeface="+mn-lt"/>
                          <a:ea typeface="+mn-ea"/>
                          <a:cs typeface="+mn-cs"/>
                        </a:rPr>
                        <a:t>
 Un clásico de #Gilera, SMASH X125 🔥⁣⁣
⁣⁣
🏁 Motor 4 tiempos, refrigerado por aire⁣⁣
🏁Potencia 7,5hp/ 7500rp⁣⁣
🏁Transmisión 4 marchas⁣⁣
🏁Freno delantero de disco⁣⁣
🏁Llantas de aleación⁣⁣
🏁Encendido Electrónico y patada⁣⁣
🏁 Tablero digital⁣⁣
⁣⁣
#Gilera #GileraMotors #GileraArgentina #InfinitosCaminosTeEsperan #motos #0km #LaMarcadeSiempre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ort2-1.cdninstagram.com/v/t51.29350-15/262174398_349279760380579_7628038726729418128_n.jpg?_nc_cat=106&amp;ccb=1-5&amp;_nc_sid=8ae9d6&amp;_nc_ohc=RH_HiONyZsoAX_sjrXG&amp;_nc_ht=scontent-ort2-1.cdninstagram.com&amp;edm=AL-3X8kEAAAA&amp;oh=dcb7892a000189105cfed2309466f907&amp;oe=61AC0EA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0.3607 %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985723542"/>
                  </a:ext>
                </a:extLst>
              </a:tr>
            </a:tbl>
          </a:graphicData>
        </a:graphic>
      </p:graphicFrame>
      <p:sp>
        <p:nvSpPr>
          <p:cNvPr id="4" name="Text Placeholder 3">
            <a:extLst>
              <a:ext uri="{FF2B5EF4-FFF2-40B4-BE49-F238E27FC236}">
                <a16:creationId xmlns:a16="http://schemas.microsoft.com/office/drawing/2014/main" id="{3F5028EC-F9B8-4CBC-ACD9-00A2EA4E9BA0}"/>
              </a:ext>
            </a:extLst>
          </p:cNvPr>
          <p:cNvSpPr>
            <a:spLocks noGrp="1"/>
          </p:cNvSpPr>
          <p:nvPr>
            <p:ph type="body" sz="quarter" idx="14"/>
          </p:nvPr>
        </p:nvSpPr>
        <p:spPr/>
        <p:txBody>
          <a:bodyPr/>
          <a:lstStyle/>
          <a:p>
            <a:r>
              <a:rPr lang="en-US"/>
              <a:t>11/01/2021 - 11/30/2021</a:t>
            </a:r>
          </a:p>
        </p:txBody>
      </p:sp>
    </p:spTree>
    <p:extLst>
      <p:ext uri="{BB962C8B-B14F-4D97-AF65-F5344CB8AC3E}">
        <p14:creationId xmlns:p14="http://schemas.microsoft.com/office/powerpoint/2010/main" val="202891175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28ECAC-7324-4F79-8364-FBE2AE6BA910}"/>
              </a:ext>
            </a:extLst>
          </p:cNvPr>
          <p:cNvSpPr>
            <a:spLocks noGrp="1"/>
          </p:cNvSpPr>
          <p:nvPr>
            <p:ph type="title"/>
          </p:nvPr>
        </p:nvSpPr>
        <p:spPr/>
        <p:txBody>
          <a:bodyPr/>
          <a:lstStyle/>
          <a:p>
            <a:r>
              <a:rPr lang="en-US"/>
              <a:t>Instagram Posts Table | Motomel - 25 of 26</a:t>
            </a:r>
          </a:p>
        </p:txBody>
      </p:sp>
      <p:graphicFrame>
        <p:nvGraphicFramePr>
          <p:cNvPr id="5" name="Table Placeholder 4">
            <a:extLst>
              <a:ext uri="{FF2B5EF4-FFF2-40B4-BE49-F238E27FC236}">
                <a16:creationId xmlns:a16="http://schemas.microsoft.com/office/drawing/2014/main" id="{03371B8A-D9C6-483A-B986-F1FDC0E94B6A}"/>
              </a:ext>
            </a:extLst>
          </p:cNvPr>
          <p:cNvGraphicFramePr>
            <a:graphicFrameLocks noGrp="1"/>
          </p:cNvGraphicFramePr>
          <p:nvPr>
            <p:ph type="tbl" sz="quarter" idx="13"/>
            <p:extLst>
              <p:ext uri="{D42A27DB-BD31-4B8C-83A1-F6EECF244321}">
                <p14:modId xmlns:p14="http://schemas.microsoft.com/office/powerpoint/2010/main" val="3352389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56368888"/>
                    </a:ext>
                  </a:extLst>
                </a:gridCol>
                <a:gridCol w="1810512">
                  <a:extLst>
                    <a:ext uri="{9D8B030D-6E8A-4147-A177-3AD203B41FA5}">
                      <a16:colId xmlns:a16="http://schemas.microsoft.com/office/drawing/2014/main" val="206587945"/>
                    </a:ext>
                  </a:extLst>
                </a:gridCol>
                <a:gridCol w="822960">
                  <a:extLst>
                    <a:ext uri="{9D8B030D-6E8A-4147-A177-3AD203B41FA5}">
                      <a16:colId xmlns:a16="http://schemas.microsoft.com/office/drawing/2014/main" val="638252266"/>
                    </a:ext>
                  </a:extLst>
                </a:gridCol>
                <a:gridCol w="822960">
                  <a:extLst>
                    <a:ext uri="{9D8B030D-6E8A-4147-A177-3AD203B41FA5}">
                      <a16:colId xmlns:a16="http://schemas.microsoft.com/office/drawing/2014/main" val="1909876886"/>
                    </a:ext>
                  </a:extLst>
                </a:gridCol>
                <a:gridCol w="822960">
                  <a:extLst>
                    <a:ext uri="{9D8B030D-6E8A-4147-A177-3AD203B41FA5}">
                      <a16:colId xmlns:a16="http://schemas.microsoft.com/office/drawing/2014/main" val="2122183007"/>
                    </a:ext>
                  </a:extLst>
                </a:gridCol>
                <a:gridCol w="822960">
                  <a:extLst>
                    <a:ext uri="{9D8B030D-6E8A-4147-A177-3AD203B41FA5}">
                      <a16:colId xmlns:a16="http://schemas.microsoft.com/office/drawing/2014/main" val="48706691"/>
                    </a:ext>
                  </a:extLst>
                </a:gridCol>
                <a:gridCol w="822960">
                  <a:extLst>
                    <a:ext uri="{9D8B030D-6E8A-4147-A177-3AD203B41FA5}">
                      <a16:colId xmlns:a16="http://schemas.microsoft.com/office/drawing/2014/main" val="31879163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9817868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motomeloficial - 2021-11-10 15:45:23</a:t>
                      </a:r>
                      <a:r>
                        <a:rPr kumimoji="0" lang="es-ES" sz="1000" b="0" i="0" u="none" strike="noStrike" kern="1200" cap="none" spc="0" normalizeH="0" baseline="0" noProof="0">
                          <a:ln>
                            <a:noFill/>
                          </a:ln>
                          <a:solidFill>
                            <a:prstClr val="black"/>
                          </a:solidFill>
                          <a:effectLst/>
                          <a:uLnTx/>
                          <a:uFillTx/>
                          <a:latin typeface="+mn-lt"/>
                          <a:ea typeface="+mn-ea"/>
                          <a:cs typeface="+mn-cs"/>
                        </a:rPr>
                        <a:t>
 La Blitz 110 es una de las motos más populares y accesibles para moverte libremente por la ciudad.
Su versión automática hace que sea más fácil y cómoda a la hora de manejarla.
Desde nuestra web vas a poder conocer todos sus detalles! Ingresá visitando el link en nuestra bio.
#MotomelTeBanca #Motomel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cdninstagram.com/v/t51.2885-15/sh0.08/e35/s640x640/254942125_598286664847233_5381237800528361298_n.jpg?_nc_ht=scontent.cdninstagram.com&amp;_nc_cat=109&amp;_nc_ohc=-Qx_DstqrU8AX9j8n6n&amp;edm=AMO9-JQAAAAA&amp;ccb=7-4&amp;oh=9dc24893dd58de053a39ea511c8ae07d&amp;oe=61A7BA16&amp;_nc_sid=b9f2e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754463034"/>
                  </a:ext>
                </a:extLst>
              </a:tr>
            </a:tbl>
          </a:graphicData>
        </a:graphic>
      </p:graphicFrame>
      <p:sp>
        <p:nvSpPr>
          <p:cNvPr id="4" name="Text Placeholder 3">
            <a:extLst>
              <a:ext uri="{FF2B5EF4-FFF2-40B4-BE49-F238E27FC236}">
                <a16:creationId xmlns:a16="http://schemas.microsoft.com/office/drawing/2014/main" id="{FCDF5404-137E-4D51-88F2-D876D60BA2B6}"/>
              </a:ext>
            </a:extLst>
          </p:cNvPr>
          <p:cNvSpPr>
            <a:spLocks noGrp="1"/>
          </p:cNvSpPr>
          <p:nvPr>
            <p:ph type="body" sz="quarter" idx="14"/>
          </p:nvPr>
        </p:nvSpPr>
        <p:spPr/>
        <p:txBody>
          <a:bodyPr/>
          <a:lstStyle/>
          <a:p>
            <a:r>
              <a:rPr lang="en-US"/>
              <a:t>11/01/2021 - 11/30/2021</a:t>
            </a:r>
          </a:p>
        </p:txBody>
      </p:sp>
    </p:spTree>
    <p:extLst>
      <p:ext uri="{BB962C8B-B14F-4D97-AF65-F5344CB8AC3E}">
        <p14:creationId xmlns:p14="http://schemas.microsoft.com/office/powerpoint/2010/main" val="264669051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4DAA45-3979-42F0-AE00-6AA4299E606B}"/>
              </a:ext>
            </a:extLst>
          </p:cNvPr>
          <p:cNvSpPr>
            <a:spLocks noGrp="1"/>
          </p:cNvSpPr>
          <p:nvPr>
            <p:ph type="title"/>
          </p:nvPr>
        </p:nvSpPr>
        <p:spPr/>
        <p:txBody>
          <a:bodyPr/>
          <a:lstStyle/>
          <a:p>
            <a:r>
              <a:rPr lang="en-US"/>
              <a:t>Instagram Posts Table | Motomel - 26 of 26</a:t>
            </a:r>
          </a:p>
        </p:txBody>
      </p:sp>
      <p:graphicFrame>
        <p:nvGraphicFramePr>
          <p:cNvPr id="5" name="Table Placeholder 4">
            <a:extLst>
              <a:ext uri="{FF2B5EF4-FFF2-40B4-BE49-F238E27FC236}">
                <a16:creationId xmlns:a16="http://schemas.microsoft.com/office/drawing/2014/main" id="{E3BC0A29-9D69-4C6B-9394-DFAEBC866E5F}"/>
              </a:ext>
            </a:extLst>
          </p:cNvPr>
          <p:cNvGraphicFramePr>
            <a:graphicFrameLocks noGrp="1"/>
          </p:cNvGraphicFramePr>
          <p:nvPr>
            <p:ph type="tbl" sz="quarter" idx="13"/>
            <p:extLst>
              <p:ext uri="{D42A27DB-BD31-4B8C-83A1-F6EECF244321}">
                <p14:modId xmlns:p14="http://schemas.microsoft.com/office/powerpoint/2010/main" val="4039753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859420917"/>
                    </a:ext>
                  </a:extLst>
                </a:gridCol>
                <a:gridCol w="1810512">
                  <a:extLst>
                    <a:ext uri="{9D8B030D-6E8A-4147-A177-3AD203B41FA5}">
                      <a16:colId xmlns:a16="http://schemas.microsoft.com/office/drawing/2014/main" val="3964236836"/>
                    </a:ext>
                  </a:extLst>
                </a:gridCol>
                <a:gridCol w="822960">
                  <a:extLst>
                    <a:ext uri="{9D8B030D-6E8A-4147-A177-3AD203B41FA5}">
                      <a16:colId xmlns:a16="http://schemas.microsoft.com/office/drawing/2014/main" val="3267078633"/>
                    </a:ext>
                  </a:extLst>
                </a:gridCol>
                <a:gridCol w="822960">
                  <a:extLst>
                    <a:ext uri="{9D8B030D-6E8A-4147-A177-3AD203B41FA5}">
                      <a16:colId xmlns:a16="http://schemas.microsoft.com/office/drawing/2014/main" val="3510586151"/>
                    </a:ext>
                  </a:extLst>
                </a:gridCol>
                <a:gridCol w="822960">
                  <a:extLst>
                    <a:ext uri="{9D8B030D-6E8A-4147-A177-3AD203B41FA5}">
                      <a16:colId xmlns:a16="http://schemas.microsoft.com/office/drawing/2014/main" val="2183839990"/>
                    </a:ext>
                  </a:extLst>
                </a:gridCol>
                <a:gridCol w="822960">
                  <a:extLst>
                    <a:ext uri="{9D8B030D-6E8A-4147-A177-3AD203B41FA5}">
                      <a16:colId xmlns:a16="http://schemas.microsoft.com/office/drawing/2014/main" val="1284048525"/>
                    </a:ext>
                  </a:extLst>
                </a:gridCol>
                <a:gridCol w="822960">
                  <a:extLst>
                    <a:ext uri="{9D8B030D-6E8A-4147-A177-3AD203B41FA5}">
                      <a16:colId xmlns:a16="http://schemas.microsoft.com/office/drawing/2014/main" val="15357969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2396545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corvenmotos - 2021-11-24 17:00:09</a:t>
                      </a:r>
                      <a:r>
                        <a:rPr kumimoji="0" lang="es-ES" sz="1000" b="0" i="0" u="none" strike="noStrike" kern="1200" cap="none" spc="0" normalizeH="0" baseline="0" noProof="0">
                          <a:ln>
                            <a:noFill/>
                          </a:ln>
                          <a:solidFill>
                            <a:prstClr val="black"/>
                          </a:solidFill>
                          <a:effectLst/>
                          <a:uLnTx/>
                          <a:uFillTx/>
                          <a:latin typeface="+mn-lt"/>
                          <a:ea typeface="+mn-ea"/>
                          <a:cs typeface="+mn-cs"/>
                        </a:rPr>
                        <a:t>
 ¡Llegó la moto urbana con más flow!
Te presentamos la nueva Energy 110. La moto que ya conocés, con un diseño único: nuevos colores, nuevas gráficas, nuevos materiales, nuevas texturas.
Subite a una ENERGY y disfrutá la ciudad sin límites.
#YaSabésADóndeIr
Tenela en 48 cuotas con Plan Mi Moto.
Consultá precios y planes de financiación en el link de la bio.
#Corven #Motos #Energy110</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260413585_4801341253249856_6623202657868539319_n.jpg?_nc_cat=100&amp;ccb=1-5&amp;_nc_sid=8ae9d6&amp;_nc_ohc=OKclCFKN710AX9ib4Gt&amp;_nc_ht=scontent-iad3-1.cdninstagram.com&amp;edm=AL-3X8kEAAAA&amp;oh=2f41160cf3ba4b386a67ff9680f85d44&amp;oe=61ACC1A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0.1825 %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959916564"/>
                  </a:ext>
                </a:extLst>
              </a:tr>
            </a:tbl>
          </a:graphicData>
        </a:graphic>
      </p:graphicFrame>
      <p:sp>
        <p:nvSpPr>
          <p:cNvPr id="4" name="Text Placeholder 3">
            <a:extLst>
              <a:ext uri="{FF2B5EF4-FFF2-40B4-BE49-F238E27FC236}">
                <a16:creationId xmlns:a16="http://schemas.microsoft.com/office/drawing/2014/main" id="{9498292F-419E-4A6C-A804-B66F0BB1F469}"/>
              </a:ext>
            </a:extLst>
          </p:cNvPr>
          <p:cNvSpPr>
            <a:spLocks noGrp="1"/>
          </p:cNvSpPr>
          <p:nvPr>
            <p:ph type="body" sz="quarter" idx="14"/>
          </p:nvPr>
        </p:nvSpPr>
        <p:spPr/>
        <p:txBody>
          <a:bodyPr/>
          <a:lstStyle/>
          <a:p>
            <a:r>
              <a:rPr lang="en-US"/>
              <a:t>11/01/2021 - 11/30/2021</a:t>
            </a:r>
          </a:p>
        </p:txBody>
      </p:sp>
    </p:spTree>
    <p:extLst>
      <p:ext uri="{BB962C8B-B14F-4D97-AF65-F5344CB8AC3E}">
        <p14:creationId xmlns:p14="http://schemas.microsoft.com/office/powerpoint/2010/main" val="1984859494"/>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2996</Words>
  <Application>Microsoft Office PowerPoint</Application>
  <PresentationFormat>On-screen Show (4:3)</PresentationFormat>
  <Paragraphs>613</Paragraphs>
  <Slides>42</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42</vt:i4>
      </vt:variant>
    </vt:vector>
  </HeadingPairs>
  <TitlesOfParts>
    <vt:vector size="45" baseType="lpstr">
      <vt:lpstr>Arial</vt:lpstr>
      <vt:lpstr>Calibri</vt:lpstr>
      <vt:lpstr>quintly_template</vt:lpstr>
      <vt:lpstr>Reporte Instagram</vt:lpstr>
      <vt:lpstr>Instagram Key Metrics Table | Motomel</vt:lpstr>
      <vt:lpstr>Instagram Followers Total | Motomel</vt:lpstr>
      <vt:lpstr>Instagram Key Metrics Radar | Motomel</vt:lpstr>
      <vt:lpstr>Instagram Posts By Weekday | Motomel</vt:lpstr>
      <vt:lpstr>Instagram Followers Change | Motomel</vt:lpstr>
      <vt:lpstr>Instagram Posts By Hour | Motomel</vt:lpstr>
      <vt:lpstr>Instagram Followers Change Per Weekday | Motomel</vt:lpstr>
      <vt:lpstr>Instagram Interaction Rate By Weekday | Motomel</vt:lpstr>
      <vt:lpstr>Instagram Interaction Rate By Hour | Motomel</vt:lpstr>
      <vt:lpstr>Instagram Post Type Distribution Per Profile | Motomel</vt:lpstr>
      <vt:lpstr>Instagram Interactions by Post Type | Motomel</vt:lpstr>
      <vt:lpstr>Instagram Interaction Rate By Post Type | Motomel</vt:lpstr>
      <vt:lpstr>Instagram Interactions Distribution | Motomel</vt:lpstr>
      <vt:lpstr>Instagram Hashtag Detection | Motomel - 1 of 2</vt:lpstr>
      <vt:lpstr>Instagram Hashtag Detection | Motomel - 2 of 2</vt:lpstr>
      <vt:lpstr>Instagram Posts Table | Motomel - 1 of 26</vt:lpstr>
      <vt:lpstr>Instagram Posts Table | Motomel - 2 of 26</vt:lpstr>
      <vt:lpstr>Instagram Posts Table | Motomel - 3 of 26</vt:lpstr>
      <vt:lpstr>Instagram Posts Table | Motomel - 4 of 26</vt:lpstr>
      <vt:lpstr>Instagram Posts Table | Motomel - 5 of 26</vt:lpstr>
      <vt:lpstr>Instagram Posts Table | Motomel - 6 of 26</vt:lpstr>
      <vt:lpstr>Instagram Posts Table | Motomel - 7 of 26</vt:lpstr>
      <vt:lpstr>Instagram Posts Table | Motomel - 8 of 26</vt:lpstr>
      <vt:lpstr>Instagram Posts Table | Motomel - 9 of 26</vt:lpstr>
      <vt:lpstr>Instagram Posts Table | Motomel - 10 of 26</vt:lpstr>
      <vt:lpstr>Instagram Posts Table | Motomel - 11 of 26</vt:lpstr>
      <vt:lpstr>Instagram Posts Table | Motomel - 12 of 26</vt:lpstr>
      <vt:lpstr>Instagram Posts Table | Motomel - 13 of 26</vt:lpstr>
      <vt:lpstr>Instagram Posts Table | Motomel - 14 of 26</vt:lpstr>
      <vt:lpstr>Instagram Posts Table | Motomel - 15 of 26</vt:lpstr>
      <vt:lpstr>Instagram Posts Table | Motomel - 16 of 26</vt:lpstr>
      <vt:lpstr>Instagram Posts Table | Motomel - 17 of 26</vt:lpstr>
      <vt:lpstr>Instagram Posts Table | Motomel - 18 of 26</vt:lpstr>
      <vt:lpstr>Instagram Posts Table | Motomel - 19 of 26</vt:lpstr>
      <vt:lpstr>Instagram Posts Table | Motomel - 20 of 26</vt:lpstr>
      <vt:lpstr>Instagram Posts Table | Motomel - 21 of 26</vt:lpstr>
      <vt:lpstr>Instagram Posts Table | Motomel - 22 of 26</vt:lpstr>
      <vt:lpstr>Instagram Posts Table | Motomel - 23 of 26</vt:lpstr>
      <vt:lpstr>Instagram Posts Table | Motomel - 24 of 26</vt:lpstr>
      <vt:lpstr>Instagram Posts Table | Motomel - 25 of 26</vt:lpstr>
      <vt:lpstr>Instagram Posts Table | Motomel - 26 of 26</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Reporte Instagram</dc:title>
  <dc:creator>Frederik Peiniger</dc:creator>
  <cp:lastModifiedBy>Frederik Peiniger</cp:lastModifiedBy>
  <cp:revision>1</cp:revision>
  <dcterms:created xsi:type="dcterms:W3CDTF">2021-12-01T11:12:49Z</dcterms:created>
  <dcterms:modified xsi:type="dcterms:W3CDTF">2021-12-01T11:14:02Z</dcterms:modified>
</cp:coreProperties>
</file>