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gileramotorsarg</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14741</c:v>
                </c:pt>
                <c:pt idx="1">
                  <c:v>14748</c:v>
                </c:pt>
                <c:pt idx="2">
                  <c:v>14763</c:v>
                </c:pt>
                <c:pt idx="3">
                  <c:v>14777</c:v>
                </c:pt>
                <c:pt idx="4">
                  <c:v>14786</c:v>
                </c:pt>
                <c:pt idx="5">
                  <c:v>14790</c:v>
                </c:pt>
                <c:pt idx="6">
                  <c:v>14799</c:v>
                </c:pt>
                <c:pt idx="7">
                  <c:v>14797</c:v>
                </c:pt>
                <c:pt idx="8">
                  <c:v>14794</c:v>
                </c:pt>
                <c:pt idx="9">
                  <c:v>14796</c:v>
                </c:pt>
                <c:pt idx="10">
                  <c:v>14803</c:v>
                </c:pt>
                <c:pt idx="11">
                  <c:v>14811</c:v>
                </c:pt>
                <c:pt idx="12">
                  <c:v>14818</c:v>
                </c:pt>
                <c:pt idx="13">
                  <c:v>14827</c:v>
                </c:pt>
                <c:pt idx="14">
                  <c:v>14838</c:v>
                </c:pt>
                <c:pt idx="15">
                  <c:v>14850</c:v>
                </c:pt>
                <c:pt idx="16">
                  <c:v>14863</c:v>
                </c:pt>
                <c:pt idx="17">
                  <c:v>14870</c:v>
                </c:pt>
                <c:pt idx="18">
                  <c:v>14883</c:v>
                </c:pt>
                <c:pt idx="19">
                  <c:v>14906</c:v>
                </c:pt>
                <c:pt idx="20">
                  <c:v>14934</c:v>
                </c:pt>
                <c:pt idx="21">
                  <c:v>14948</c:v>
                </c:pt>
                <c:pt idx="22">
                  <c:v>14969</c:v>
                </c:pt>
                <c:pt idx="23">
                  <c:v>15001</c:v>
                </c:pt>
                <c:pt idx="24">
                  <c:v>15034</c:v>
                </c:pt>
                <c:pt idx="25">
                  <c:v>15057</c:v>
                </c:pt>
                <c:pt idx="26">
                  <c:v>15069</c:v>
                </c:pt>
                <c:pt idx="27">
                  <c:v>15091</c:v>
                </c:pt>
                <c:pt idx="28">
                  <c:v>15114</c:v>
                </c:pt>
                <c:pt idx="29">
                  <c:v>15126</c:v>
                </c:pt>
                <c:pt idx="30">
                  <c:v>15134</c:v>
                </c:pt>
                <c:pt idx="31">
                  <c:v>15145</c:v>
                </c:pt>
                <c:pt idx="32">
                  <c:v>15153</c:v>
                </c:pt>
              </c:numCache>
            </c:numRef>
          </c:val>
          <c:smooth val="0"/>
          <c:extLst>
            <c:ext xmlns:c16="http://schemas.microsoft.com/office/drawing/2014/chart" uri="{C3380CC4-5D6E-409C-BE32-E72D297353CC}">
              <c16:uniqueId val="{00000000-7269-4E3A-81E5-C1D375B96F93}"/>
            </c:ext>
          </c:extLst>
        </c:ser>
        <c:ser>
          <c:idx val="1"/>
          <c:order val="1"/>
          <c:tx>
            <c:strRef>
              <c:f>Sheet1!$C$1</c:f>
              <c:strCache>
                <c:ptCount val="1"/>
                <c:pt idx="0">
                  <c:v>motomeloficial</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36245</c:v>
                </c:pt>
                <c:pt idx="1">
                  <c:v>36278</c:v>
                </c:pt>
                <c:pt idx="2">
                  <c:v>36309</c:v>
                </c:pt>
                <c:pt idx="3">
                  <c:v>36344</c:v>
                </c:pt>
                <c:pt idx="4">
                  <c:v>36367</c:v>
                </c:pt>
                <c:pt idx="5">
                  <c:v>36401</c:v>
                </c:pt>
                <c:pt idx="6">
                  <c:v>36433</c:v>
                </c:pt>
                <c:pt idx="7">
                  <c:v>36455</c:v>
                </c:pt>
                <c:pt idx="8">
                  <c:v>36483</c:v>
                </c:pt>
                <c:pt idx="9">
                  <c:v>36513</c:v>
                </c:pt>
                <c:pt idx="10">
                  <c:v>36557</c:v>
                </c:pt>
                <c:pt idx="11">
                  <c:v>36598</c:v>
                </c:pt>
                <c:pt idx="12">
                  <c:v>36636</c:v>
                </c:pt>
                <c:pt idx="13">
                  <c:v>36680</c:v>
                </c:pt>
                <c:pt idx="14">
                  <c:v>36688</c:v>
                </c:pt>
                <c:pt idx="15">
                  <c:v>36692</c:v>
                </c:pt>
                <c:pt idx="16">
                  <c:v>36720</c:v>
                </c:pt>
                <c:pt idx="17">
                  <c:v>36738</c:v>
                </c:pt>
                <c:pt idx="18">
                  <c:v>36742</c:v>
                </c:pt>
                <c:pt idx="19">
                  <c:v>36783</c:v>
                </c:pt>
                <c:pt idx="20">
                  <c:v>36810</c:v>
                </c:pt>
                <c:pt idx="21">
                  <c:v>36828</c:v>
                </c:pt>
                <c:pt idx="22">
                  <c:v>36868</c:v>
                </c:pt>
                <c:pt idx="23">
                  <c:v>36905</c:v>
                </c:pt>
                <c:pt idx="24">
                  <c:v>36999</c:v>
                </c:pt>
                <c:pt idx="25">
                  <c:v>37036</c:v>
                </c:pt>
                <c:pt idx="26">
                  <c:v>37062</c:v>
                </c:pt>
                <c:pt idx="27">
                  <c:v>37071</c:v>
                </c:pt>
                <c:pt idx="28">
                  <c:v>37098</c:v>
                </c:pt>
                <c:pt idx="29">
                  <c:v>37102</c:v>
                </c:pt>
                <c:pt idx="30">
                  <c:v>37127</c:v>
                </c:pt>
                <c:pt idx="31">
                  <c:v>37131</c:v>
                </c:pt>
                <c:pt idx="32">
                  <c:v>37131</c:v>
                </c:pt>
              </c:numCache>
            </c:numRef>
          </c:val>
          <c:smooth val="0"/>
          <c:extLst>
            <c:ext xmlns:c16="http://schemas.microsoft.com/office/drawing/2014/chart" uri="{C3380CC4-5D6E-409C-BE32-E72D297353CC}">
              <c16:uniqueId val="{00000001-7269-4E3A-81E5-C1D375B96F93}"/>
            </c:ext>
          </c:extLst>
        </c:ser>
        <c:ser>
          <c:idx val="2"/>
          <c:order val="2"/>
          <c:tx>
            <c:strRef>
              <c:f>Sheet1!$D$1</c:f>
              <c:strCache>
                <c:ptCount val="1"/>
                <c:pt idx="0">
                  <c:v>zanellahnos</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20505</c:v>
                </c:pt>
                <c:pt idx="1">
                  <c:v>20523</c:v>
                </c:pt>
                <c:pt idx="2">
                  <c:v>20526</c:v>
                </c:pt>
                <c:pt idx="3">
                  <c:v>20540</c:v>
                </c:pt>
                <c:pt idx="4">
                  <c:v>20541</c:v>
                </c:pt>
                <c:pt idx="5">
                  <c:v>20540</c:v>
                </c:pt>
                <c:pt idx="6">
                  <c:v>20540</c:v>
                </c:pt>
                <c:pt idx="7">
                  <c:v>20547</c:v>
                </c:pt>
                <c:pt idx="8">
                  <c:v>20549</c:v>
                </c:pt>
                <c:pt idx="9">
                  <c:v>20556</c:v>
                </c:pt>
                <c:pt idx="10">
                  <c:v>20563</c:v>
                </c:pt>
                <c:pt idx="11">
                  <c:v>20569</c:v>
                </c:pt>
                <c:pt idx="12">
                  <c:v>20568</c:v>
                </c:pt>
                <c:pt idx="13">
                  <c:v>20578</c:v>
                </c:pt>
                <c:pt idx="14">
                  <c:v>20579</c:v>
                </c:pt>
                <c:pt idx="15">
                  <c:v>20582</c:v>
                </c:pt>
                <c:pt idx="16">
                  <c:v>20590</c:v>
                </c:pt>
                <c:pt idx="17">
                  <c:v>20594</c:v>
                </c:pt>
                <c:pt idx="18">
                  <c:v>20602</c:v>
                </c:pt>
                <c:pt idx="19">
                  <c:v>20615</c:v>
                </c:pt>
                <c:pt idx="20">
                  <c:v>20629</c:v>
                </c:pt>
                <c:pt idx="21">
                  <c:v>20645</c:v>
                </c:pt>
                <c:pt idx="22">
                  <c:v>20655</c:v>
                </c:pt>
                <c:pt idx="23">
                  <c:v>20669</c:v>
                </c:pt>
                <c:pt idx="24">
                  <c:v>20677</c:v>
                </c:pt>
                <c:pt idx="25">
                  <c:v>20687</c:v>
                </c:pt>
                <c:pt idx="26">
                  <c:v>20699</c:v>
                </c:pt>
                <c:pt idx="27">
                  <c:v>20713</c:v>
                </c:pt>
                <c:pt idx="28">
                  <c:v>20726</c:v>
                </c:pt>
                <c:pt idx="29">
                  <c:v>20734</c:v>
                </c:pt>
                <c:pt idx="30">
                  <c:v>20737</c:v>
                </c:pt>
                <c:pt idx="31">
                  <c:v>20750</c:v>
                </c:pt>
                <c:pt idx="32">
                  <c:v>20751</c:v>
                </c:pt>
              </c:numCache>
            </c:numRef>
          </c:val>
          <c:smooth val="0"/>
          <c:extLst>
            <c:ext xmlns:c16="http://schemas.microsoft.com/office/drawing/2014/chart" uri="{C3380CC4-5D6E-409C-BE32-E72D297353CC}">
              <c16:uniqueId val="{00000002-7269-4E3A-81E5-C1D375B96F93}"/>
            </c:ext>
          </c:extLst>
        </c:ser>
        <c:ser>
          <c:idx val="3"/>
          <c:order val="3"/>
          <c:tx>
            <c:strRef>
              <c:f>Sheet1!$E$1</c:f>
              <c:strCache>
                <c:ptCount val="1"/>
                <c:pt idx="0">
                  <c:v>corvenmotos</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27198</c:v>
                </c:pt>
                <c:pt idx="1">
                  <c:v>27206</c:v>
                </c:pt>
                <c:pt idx="2">
                  <c:v>27212</c:v>
                </c:pt>
                <c:pt idx="3">
                  <c:v>27217</c:v>
                </c:pt>
                <c:pt idx="4">
                  <c:v>27220</c:v>
                </c:pt>
                <c:pt idx="5">
                  <c:v>27220</c:v>
                </c:pt>
                <c:pt idx="6">
                  <c:v>27219</c:v>
                </c:pt>
                <c:pt idx="7">
                  <c:v>27221</c:v>
                </c:pt>
                <c:pt idx="8">
                  <c:v>27215</c:v>
                </c:pt>
                <c:pt idx="9">
                  <c:v>27217</c:v>
                </c:pt>
                <c:pt idx="10">
                  <c:v>27214</c:v>
                </c:pt>
                <c:pt idx="11">
                  <c:v>27218</c:v>
                </c:pt>
                <c:pt idx="12">
                  <c:v>27220</c:v>
                </c:pt>
                <c:pt idx="13">
                  <c:v>27219</c:v>
                </c:pt>
                <c:pt idx="14">
                  <c:v>27218</c:v>
                </c:pt>
                <c:pt idx="15">
                  <c:v>27214</c:v>
                </c:pt>
                <c:pt idx="16">
                  <c:v>27224</c:v>
                </c:pt>
                <c:pt idx="17">
                  <c:v>27234</c:v>
                </c:pt>
                <c:pt idx="18">
                  <c:v>27230</c:v>
                </c:pt>
                <c:pt idx="19">
                  <c:v>27237</c:v>
                </c:pt>
                <c:pt idx="20">
                  <c:v>27241</c:v>
                </c:pt>
                <c:pt idx="21">
                  <c:v>27250</c:v>
                </c:pt>
                <c:pt idx="22">
                  <c:v>27255</c:v>
                </c:pt>
                <c:pt idx="23">
                  <c:v>27261</c:v>
                </c:pt>
                <c:pt idx="24">
                  <c:v>27261</c:v>
                </c:pt>
                <c:pt idx="25">
                  <c:v>27270</c:v>
                </c:pt>
                <c:pt idx="26">
                  <c:v>27280</c:v>
                </c:pt>
                <c:pt idx="27">
                  <c:v>27284</c:v>
                </c:pt>
                <c:pt idx="28">
                  <c:v>27298</c:v>
                </c:pt>
                <c:pt idx="29">
                  <c:v>27302</c:v>
                </c:pt>
                <c:pt idx="30">
                  <c:v>27373</c:v>
                </c:pt>
                <c:pt idx="31">
                  <c:v>27384</c:v>
                </c:pt>
                <c:pt idx="32">
                  <c:v>27392</c:v>
                </c:pt>
              </c:numCache>
            </c:numRef>
          </c:val>
          <c:smooth val="0"/>
          <c:extLst>
            <c:ext xmlns:c16="http://schemas.microsoft.com/office/drawing/2014/chart" uri="{C3380CC4-5D6E-409C-BE32-E72D297353CC}">
              <c16:uniqueId val="{00000003-7269-4E3A-81E5-C1D375B96F93}"/>
            </c:ext>
          </c:extLst>
        </c:ser>
        <c:dLbls>
          <c:showLegendKey val="0"/>
          <c:showVal val="0"/>
          <c:showCatName val="0"/>
          <c:showSerName val="0"/>
          <c:showPercent val="0"/>
          <c:showBubbleSize val="0"/>
        </c:dLbls>
        <c:smooth val="0"/>
        <c:axId val="386655760"/>
        <c:axId val="386651824"/>
      </c:lineChart>
      <c:dateAx>
        <c:axId val="386655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51824"/>
        <c:crosses val="autoZero"/>
        <c:auto val="1"/>
        <c:lblOffset val="100"/>
        <c:baseTimeUnit val="days"/>
      </c:dateAx>
      <c:valAx>
        <c:axId val="38665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5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gileramotorsarg</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40.809600000000003</c:v>
                </c:pt>
                <c:pt idx="1">
                  <c:v>27.2727</c:v>
                </c:pt>
                <c:pt idx="2">
                  <c:v>0</c:v>
                </c:pt>
                <c:pt idx="3">
                  <c:v>0</c:v>
                </c:pt>
                <c:pt idx="4">
                  <c:v>13.6364</c:v>
                </c:pt>
                <c:pt idx="5">
                  <c:v>16.637</c:v>
                </c:pt>
                <c:pt idx="6">
                  <c:v>100</c:v>
                </c:pt>
                <c:pt idx="7">
                  <c:v>100</c:v>
                </c:pt>
              </c:numCache>
            </c:numRef>
          </c:val>
          <c:extLst>
            <c:ext xmlns:c16="http://schemas.microsoft.com/office/drawing/2014/chart" uri="{C3380CC4-5D6E-409C-BE32-E72D297353CC}">
              <c16:uniqueId val="{00000000-F9C8-4DE4-A75D-DB2A5AAFE39F}"/>
            </c:ext>
          </c:extLst>
        </c:ser>
        <c:ser>
          <c:idx val="1"/>
          <c:order val="1"/>
          <c:tx>
            <c:strRef>
              <c:f>Sheet1!$C$1</c:f>
              <c:strCache>
                <c:ptCount val="1"/>
                <c:pt idx="0">
                  <c:v>motomeloficial</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100</c:v>
                </c:pt>
                <c:pt idx="2">
                  <c:v>100</c:v>
                </c:pt>
                <c:pt idx="3">
                  <c:v>100</c:v>
                </c:pt>
                <c:pt idx="4">
                  <c:v>100</c:v>
                </c:pt>
                <c:pt idx="5">
                  <c:v>100</c:v>
                </c:pt>
                <c:pt idx="6">
                  <c:v>34.145200000000003</c:v>
                </c:pt>
                <c:pt idx="7">
                  <c:v>88.129800000000003</c:v>
                </c:pt>
              </c:numCache>
            </c:numRef>
          </c:val>
          <c:extLst>
            <c:ext xmlns:c16="http://schemas.microsoft.com/office/drawing/2014/chart" uri="{C3380CC4-5D6E-409C-BE32-E72D297353CC}">
              <c16:uniqueId val="{00000001-F9C8-4DE4-A75D-DB2A5AAFE39F}"/>
            </c:ext>
          </c:extLst>
        </c:ser>
        <c:ser>
          <c:idx val="2"/>
          <c:order val="2"/>
          <c:tx>
            <c:strRef>
              <c:f>Sheet1!$D$1</c:f>
              <c:strCache>
                <c:ptCount val="1"/>
                <c:pt idx="0">
                  <c:v>zanellahnos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55.885899999999999</c:v>
                </c:pt>
                <c:pt idx="1">
                  <c:v>9.0908999999999995</c:v>
                </c:pt>
                <c:pt idx="2">
                  <c:v>66.666700000000006</c:v>
                </c:pt>
                <c:pt idx="3">
                  <c:v>50</c:v>
                </c:pt>
                <c:pt idx="4">
                  <c:v>31.818200000000001</c:v>
                </c:pt>
                <c:pt idx="5">
                  <c:v>29.470300000000002</c:v>
                </c:pt>
                <c:pt idx="6">
                  <c:v>58.430799999999998</c:v>
                </c:pt>
                <c:pt idx="7">
                  <c:v>43.642800000000001</c:v>
                </c:pt>
              </c:numCache>
            </c:numRef>
          </c:val>
          <c:extLst>
            <c:ext xmlns:c16="http://schemas.microsoft.com/office/drawing/2014/chart" uri="{C3380CC4-5D6E-409C-BE32-E72D297353CC}">
              <c16:uniqueId val="{00000002-F9C8-4DE4-A75D-DB2A5AAFE39F}"/>
            </c:ext>
          </c:extLst>
        </c:ser>
        <c:ser>
          <c:idx val="3"/>
          <c:order val="3"/>
          <c:tx>
            <c:strRef>
              <c:f>Sheet1!$E$1</c:f>
              <c:strCache>
                <c:ptCount val="1"/>
                <c:pt idx="0">
                  <c:v>corvenmotos</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73.771199999999993</c:v>
                </c:pt>
                <c:pt idx="1">
                  <c:v>72.7273</c:v>
                </c:pt>
                <c:pt idx="2">
                  <c:v>0</c:v>
                </c:pt>
                <c:pt idx="3">
                  <c:v>0</c:v>
                </c:pt>
                <c:pt idx="4">
                  <c:v>36.363599999999998</c:v>
                </c:pt>
                <c:pt idx="5">
                  <c:v>15.3573</c:v>
                </c:pt>
                <c:pt idx="6">
                  <c:v>18.950600000000001</c:v>
                </c:pt>
                <c:pt idx="7">
                  <c:v>24.891200000000001</c:v>
                </c:pt>
              </c:numCache>
            </c:numRef>
          </c:val>
          <c:extLst>
            <c:ext xmlns:c16="http://schemas.microsoft.com/office/drawing/2014/chart" uri="{C3380CC4-5D6E-409C-BE32-E72D297353CC}">
              <c16:uniqueId val="{00000003-F9C8-4DE4-A75D-DB2A5AAFE39F}"/>
            </c:ext>
          </c:extLst>
        </c:ser>
        <c:dLbls>
          <c:showLegendKey val="0"/>
          <c:showVal val="0"/>
          <c:showCatName val="0"/>
          <c:showSerName val="0"/>
          <c:showPercent val="0"/>
          <c:showBubbleSize val="0"/>
        </c:dLbls>
        <c:axId val="419787304"/>
        <c:axId val="419788288"/>
      </c:radarChart>
      <c:catAx>
        <c:axId val="419787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788288"/>
        <c:crosses val="autoZero"/>
        <c:auto val="1"/>
        <c:lblAlgn val="ctr"/>
        <c:lblOffset val="100"/>
        <c:noMultiLvlLbl val="0"/>
      </c:catAx>
      <c:valAx>
        <c:axId val="41978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78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gileramotorsarg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0</c:v>
                </c:pt>
                <c:pt idx="3">
                  <c:v>0</c:v>
                </c:pt>
                <c:pt idx="4">
                  <c:v>2</c:v>
                </c:pt>
                <c:pt idx="5">
                  <c:v>0</c:v>
                </c:pt>
                <c:pt idx="6">
                  <c:v>0</c:v>
                </c:pt>
              </c:numCache>
            </c:numRef>
          </c:val>
          <c:extLst>
            <c:ext xmlns:c16="http://schemas.microsoft.com/office/drawing/2014/chart" uri="{C3380CC4-5D6E-409C-BE32-E72D297353CC}">
              <c16:uniqueId val="{00000000-7325-499D-8634-ECA95A35F879}"/>
            </c:ext>
          </c:extLst>
        </c:ser>
        <c:ser>
          <c:idx val="1"/>
          <c:order val="1"/>
          <c:tx>
            <c:strRef>
              <c:f>Sheet1!$C$1</c:f>
              <c:strCache>
                <c:ptCount val="1"/>
                <c:pt idx="0">
                  <c:v>motomeloficial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5</c:v>
                </c:pt>
                <c:pt idx="2">
                  <c:v>5</c:v>
                </c:pt>
                <c:pt idx="3">
                  <c:v>3</c:v>
                </c:pt>
                <c:pt idx="4">
                  <c:v>4</c:v>
                </c:pt>
                <c:pt idx="5">
                  <c:v>0</c:v>
                </c:pt>
                <c:pt idx="6">
                  <c:v>0</c:v>
                </c:pt>
              </c:numCache>
            </c:numRef>
          </c:val>
          <c:extLst>
            <c:ext xmlns:c16="http://schemas.microsoft.com/office/drawing/2014/chart" uri="{C3380CC4-5D6E-409C-BE32-E72D297353CC}">
              <c16:uniqueId val="{00000001-7325-499D-8634-ECA95A35F879}"/>
            </c:ext>
          </c:extLst>
        </c:ser>
        <c:ser>
          <c:idx val="2"/>
          <c:order val="2"/>
          <c:tx>
            <c:strRef>
              <c:f>Sheet1!$D$1</c:f>
              <c:strCache>
                <c:ptCount val="1"/>
                <c:pt idx="0">
                  <c:v>zanellahnos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2</c:v>
                </c:pt>
                <c:pt idx="3">
                  <c:v>1</c:v>
                </c:pt>
                <c:pt idx="4">
                  <c:v>0</c:v>
                </c:pt>
                <c:pt idx="5">
                  <c:v>1</c:v>
                </c:pt>
                <c:pt idx="6">
                  <c:v>0</c:v>
                </c:pt>
              </c:numCache>
            </c:numRef>
          </c:val>
          <c:extLst>
            <c:ext xmlns:c16="http://schemas.microsoft.com/office/drawing/2014/chart" uri="{C3380CC4-5D6E-409C-BE32-E72D297353CC}">
              <c16:uniqueId val="{00000002-7325-499D-8634-ECA95A35F879}"/>
            </c:ext>
          </c:extLst>
        </c:ser>
        <c:ser>
          <c:idx val="3"/>
          <c:order val="3"/>
          <c:tx>
            <c:strRef>
              <c:f>Sheet1!$E$1</c:f>
              <c:strCache>
                <c:ptCount val="1"/>
                <c:pt idx="0">
                  <c:v>corvenmotos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1</c:v>
                </c:pt>
                <c:pt idx="2">
                  <c:v>1</c:v>
                </c:pt>
                <c:pt idx="3">
                  <c:v>1</c:v>
                </c:pt>
                <c:pt idx="4">
                  <c:v>0</c:v>
                </c:pt>
                <c:pt idx="5">
                  <c:v>3</c:v>
                </c:pt>
                <c:pt idx="6">
                  <c:v>0</c:v>
                </c:pt>
              </c:numCache>
            </c:numRef>
          </c:val>
          <c:extLst>
            <c:ext xmlns:c16="http://schemas.microsoft.com/office/drawing/2014/chart" uri="{C3380CC4-5D6E-409C-BE32-E72D297353CC}">
              <c16:uniqueId val="{00000003-7325-499D-8634-ECA95A35F879}"/>
            </c:ext>
          </c:extLst>
        </c:ser>
        <c:dLbls>
          <c:showLegendKey val="0"/>
          <c:showVal val="0"/>
          <c:showCatName val="0"/>
          <c:showSerName val="0"/>
          <c:showPercent val="0"/>
          <c:showBubbleSize val="0"/>
        </c:dLbls>
        <c:gapWidth val="219"/>
        <c:overlap val="-27"/>
        <c:axId val="419787960"/>
        <c:axId val="419788944"/>
      </c:barChart>
      <c:catAx>
        <c:axId val="41978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788944"/>
        <c:crosses val="autoZero"/>
        <c:auto val="1"/>
        <c:lblAlgn val="ctr"/>
        <c:lblOffset val="100"/>
        <c:noMultiLvlLbl val="0"/>
      </c:catAx>
      <c:valAx>
        <c:axId val="41978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78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gileramotorsarg</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8</c:v>
                </c:pt>
                <c:pt idx="1">
                  <c:v>7</c:v>
                </c:pt>
                <c:pt idx="2">
                  <c:v>15</c:v>
                </c:pt>
                <c:pt idx="3">
                  <c:v>14</c:v>
                </c:pt>
                <c:pt idx="4">
                  <c:v>9</c:v>
                </c:pt>
                <c:pt idx="5">
                  <c:v>4</c:v>
                </c:pt>
                <c:pt idx="6">
                  <c:v>9</c:v>
                </c:pt>
                <c:pt idx="7">
                  <c:v>-2</c:v>
                </c:pt>
                <c:pt idx="8">
                  <c:v>-3</c:v>
                </c:pt>
                <c:pt idx="9">
                  <c:v>2</c:v>
                </c:pt>
                <c:pt idx="10">
                  <c:v>7</c:v>
                </c:pt>
                <c:pt idx="11">
                  <c:v>8</c:v>
                </c:pt>
                <c:pt idx="12">
                  <c:v>7</c:v>
                </c:pt>
                <c:pt idx="13">
                  <c:v>9</c:v>
                </c:pt>
                <c:pt idx="14">
                  <c:v>11</c:v>
                </c:pt>
                <c:pt idx="15">
                  <c:v>12</c:v>
                </c:pt>
                <c:pt idx="16">
                  <c:v>13</c:v>
                </c:pt>
                <c:pt idx="17">
                  <c:v>7</c:v>
                </c:pt>
                <c:pt idx="18">
                  <c:v>13</c:v>
                </c:pt>
                <c:pt idx="19">
                  <c:v>23</c:v>
                </c:pt>
                <c:pt idx="20">
                  <c:v>28</c:v>
                </c:pt>
                <c:pt idx="21">
                  <c:v>14</c:v>
                </c:pt>
                <c:pt idx="22">
                  <c:v>21</c:v>
                </c:pt>
                <c:pt idx="23">
                  <c:v>32</c:v>
                </c:pt>
                <c:pt idx="24">
                  <c:v>33</c:v>
                </c:pt>
                <c:pt idx="25">
                  <c:v>23</c:v>
                </c:pt>
                <c:pt idx="26">
                  <c:v>12</c:v>
                </c:pt>
                <c:pt idx="27">
                  <c:v>22</c:v>
                </c:pt>
                <c:pt idx="28">
                  <c:v>23</c:v>
                </c:pt>
                <c:pt idx="29">
                  <c:v>12</c:v>
                </c:pt>
                <c:pt idx="30">
                  <c:v>8</c:v>
                </c:pt>
                <c:pt idx="31">
                  <c:v>11</c:v>
                </c:pt>
                <c:pt idx="32">
                  <c:v>8</c:v>
                </c:pt>
              </c:numCache>
            </c:numRef>
          </c:val>
          <c:smooth val="0"/>
          <c:extLst>
            <c:ext xmlns:c16="http://schemas.microsoft.com/office/drawing/2014/chart" uri="{C3380CC4-5D6E-409C-BE32-E72D297353CC}">
              <c16:uniqueId val="{00000000-E15D-480F-8C8E-EF1A62B66DAC}"/>
            </c:ext>
          </c:extLst>
        </c:ser>
        <c:ser>
          <c:idx val="1"/>
          <c:order val="1"/>
          <c:tx>
            <c:strRef>
              <c:f>Sheet1!$C$1</c:f>
              <c:strCache>
                <c:ptCount val="1"/>
                <c:pt idx="0">
                  <c:v>motomeloficial</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24</c:v>
                </c:pt>
                <c:pt idx="1">
                  <c:v>33</c:v>
                </c:pt>
                <c:pt idx="2">
                  <c:v>31</c:v>
                </c:pt>
                <c:pt idx="3">
                  <c:v>35</c:v>
                </c:pt>
                <c:pt idx="4">
                  <c:v>23</c:v>
                </c:pt>
                <c:pt idx="5">
                  <c:v>34</c:v>
                </c:pt>
                <c:pt idx="6">
                  <c:v>32</c:v>
                </c:pt>
                <c:pt idx="7">
                  <c:v>22</c:v>
                </c:pt>
                <c:pt idx="8">
                  <c:v>28</c:v>
                </c:pt>
                <c:pt idx="9">
                  <c:v>30</c:v>
                </c:pt>
                <c:pt idx="10">
                  <c:v>44</c:v>
                </c:pt>
                <c:pt idx="11">
                  <c:v>41</c:v>
                </c:pt>
                <c:pt idx="12">
                  <c:v>38</c:v>
                </c:pt>
                <c:pt idx="13">
                  <c:v>44</c:v>
                </c:pt>
                <c:pt idx="14">
                  <c:v>8</c:v>
                </c:pt>
                <c:pt idx="15">
                  <c:v>4</c:v>
                </c:pt>
                <c:pt idx="16">
                  <c:v>28</c:v>
                </c:pt>
                <c:pt idx="17">
                  <c:v>18</c:v>
                </c:pt>
                <c:pt idx="18">
                  <c:v>4</c:v>
                </c:pt>
                <c:pt idx="19">
                  <c:v>41</c:v>
                </c:pt>
                <c:pt idx="20">
                  <c:v>27</c:v>
                </c:pt>
                <c:pt idx="21">
                  <c:v>18</c:v>
                </c:pt>
                <c:pt idx="22">
                  <c:v>40</c:v>
                </c:pt>
                <c:pt idx="23">
                  <c:v>37</c:v>
                </c:pt>
                <c:pt idx="24">
                  <c:v>94</c:v>
                </c:pt>
                <c:pt idx="25">
                  <c:v>37</c:v>
                </c:pt>
                <c:pt idx="26">
                  <c:v>26</c:v>
                </c:pt>
                <c:pt idx="27">
                  <c:v>9</c:v>
                </c:pt>
                <c:pt idx="28">
                  <c:v>27</c:v>
                </c:pt>
                <c:pt idx="29">
                  <c:v>4</c:v>
                </c:pt>
                <c:pt idx="30">
                  <c:v>25</c:v>
                </c:pt>
                <c:pt idx="31">
                  <c:v>4</c:v>
                </c:pt>
                <c:pt idx="32">
                  <c:v>0</c:v>
                </c:pt>
              </c:numCache>
            </c:numRef>
          </c:val>
          <c:smooth val="0"/>
          <c:extLst>
            <c:ext xmlns:c16="http://schemas.microsoft.com/office/drawing/2014/chart" uri="{C3380CC4-5D6E-409C-BE32-E72D297353CC}">
              <c16:uniqueId val="{00000001-E15D-480F-8C8E-EF1A62B66DAC}"/>
            </c:ext>
          </c:extLst>
        </c:ser>
        <c:ser>
          <c:idx val="2"/>
          <c:order val="2"/>
          <c:tx>
            <c:strRef>
              <c:f>Sheet1!$D$1</c:f>
              <c:strCache>
                <c:ptCount val="1"/>
                <c:pt idx="0">
                  <c:v>zanellahnos</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9</c:v>
                </c:pt>
                <c:pt idx="1">
                  <c:v>18</c:v>
                </c:pt>
                <c:pt idx="2">
                  <c:v>3</c:v>
                </c:pt>
                <c:pt idx="3">
                  <c:v>14</c:v>
                </c:pt>
                <c:pt idx="4">
                  <c:v>1</c:v>
                </c:pt>
                <c:pt idx="5">
                  <c:v>-1</c:v>
                </c:pt>
                <c:pt idx="6">
                  <c:v>0</c:v>
                </c:pt>
                <c:pt idx="7">
                  <c:v>7</c:v>
                </c:pt>
                <c:pt idx="8">
                  <c:v>2</c:v>
                </c:pt>
                <c:pt idx="9">
                  <c:v>7</c:v>
                </c:pt>
                <c:pt idx="10">
                  <c:v>7</c:v>
                </c:pt>
                <c:pt idx="11">
                  <c:v>6</c:v>
                </c:pt>
                <c:pt idx="12">
                  <c:v>-1</c:v>
                </c:pt>
                <c:pt idx="13">
                  <c:v>10</c:v>
                </c:pt>
                <c:pt idx="14">
                  <c:v>1</c:v>
                </c:pt>
                <c:pt idx="15">
                  <c:v>3</c:v>
                </c:pt>
                <c:pt idx="16">
                  <c:v>8</c:v>
                </c:pt>
                <c:pt idx="17">
                  <c:v>4</c:v>
                </c:pt>
                <c:pt idx="18">
                  <c:v>8</c:v>
                </c:pt>
                <c:pt idx="19">
                  <c:v>13</c:v>
                </c:pt>
                <c:pt idx="20">
                  <c:v>14</c:v>
                </c:pt>
                <c:pt idx="21">
                  <c:v>16</c:v>
                </c:pt>
                <c:pt idx="22">
                  <c:v>10</c:v>
                </c:pt>
                <c:pt idx="23">
                  <c:v>14</c:v>
                </c:pt>
                <c:pt idx="24">
                  <c:v>8</c:v>
                </c:pt>
                <c:pt idx="25">
                  <c:v>10</c:v>
                </c:pt>
                <c:pt idx="26">
                  <c:v>12</c:v>
                </c:pt>
                <c:pt idx="27">
                  <c:v>14</c:v>
                </c:pt>
                <c:pt idx="28">
                  <c:v>13</c:v>
                </c:pt>
                <c:pt idx="29">
                  <c:v>8</c:v>
                </c:pt>
                <c:pt idx="30">
                  <c:v>3</c:v>
                </c:pt>
                <c:pt idx="31">
                  <c:v>13</c:v>
                </c:pt>
                <c:pt idx="32">
                  <c:v>1</c:v>
                </c:pt>
              </c:numCache>
            </c:numRef>
          </c:val>
          <c:smooth val="0"/>
          <c:extLst>
            <c:ext xmlns:c16="http://schemas.microsoft.com/office/drawing/2014/chart" uri="{C3380CC4-5D6E-409C-BE32-E72D297353CC}">
              <c16:uniqueId val="{00000002-E15D-480F-8C8E-EF1A62B66DAC}"/>
            </c:ext>
          </c:extLst>
        </c:ser>
        <c:ser>
          <c:idx val="3"/>
          <c:order val="3"/>
          <c:tx>
            <c:strRef>
              <c:f>Sheet1!$E$1</c:f>
              <c:strCache>
                <c:ptCount val="1"/>
                <c:pt idx="0">
                  <c:v>corvenmotos</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-1</c:v>
                </c:pt>
                <c:pt idx="1">
                  <c:v>8</c:v>
                </c:pt>
                <c:pt idx="2">
                  <c:v>6</c:v>
                </c:pt>
                <c:pt idx="3">
                  <c:v>5</c:v>
                </c:pt>
                <c:pt idx="4">
                  <c:v>3</c:v>
                </c:pt>
                <c:pt idx="5">
                  <c:v>0</c:v>
                </c:pt>
                <c:pt idx="6">
                  <c:v>-1</c:v>
                </c:pt>
                <c:pt idx="7">
                  <c:v>2</c:v>
                </c:pt>
                <c:pt idx="8">
                  <c:v>-6</c:v>
                </c:pt>
                <c:pt idx="9">
                  <c:v>2</c:v>
                </c:pt>
                <c:pt idx="10">
                  <c:v>-3</c:v>
                </c:pt>
                <c:pt idx="11">
                  <c:v>4</c:v>
                </c:pt>
                <c:pt idx="12">
                  <c:v>2</c:v>
                </c:pt>
                <c:pt idx="13">
                  <c:v>-1</c:v>
                </c:pt>
                <c:pt idx="14">
                  <c:v>-1</c:v>
                </c:pt>
                <c:pt idx="15">
                  <c:v>-4</c:v>
                </c:pt>
                <c:pt idx="16">
                  <c:v>10</c:v>
                </c:pt>
                <c:pt idx="17">
                  <c:v>10</c:v>
                </c:pt>
                <c:pt idx="18">
                  <c:v>-4</c:v>
                </c:pt>
                <c:pt idx="19">
                  <c:v>7</c:v>
                </c:pt>
                <c:pt idx="20">
                  <c:v>4</c:v>
                </c:pt>
                <c:pt idx="21">
                  <c:v>9</c:v>
                </c:pt>
                <c:pt idx="22">
                  <c:v>5</c:v>
                </c:pt>
                <c:pt idx="23">
                  <c:v>6</c:v>
                </c:pt>
                <c:pt idx="24">
                  <c:v>0</c:v>
                </c:pt>
                <c:pt idx="25">
                  <c:v>9</c:v>
                </c:pt>
                <c:pt idx="26">
                  <c:v>10</c:v>
                </c:pt>
                <c:pt idx="27">
                  <c:v>4</c:v>
                </c:pt>
                <c:pt idx="28">
                  <c:v>14</c:v>
                </c:pt>
                <c:pt idx="29">
                  <c:v>4</c:v>
                </c:pt>
                <c:pt idx="30">
                  <c:v>71</c:v>
                </c:pt>
                <c:pt idx="31">
                  <c:v>11</c:v>
                </c:pt>
                <c:pt idx="32">
                  <c:v>8</c:v>
                </c:pt>
              </c:numCache>
            </c:numRef>
          </c:val>
          <c:smooth val="0"/>
          <c:extLst>
            <c:ext xmlns:c16="http://schemas.microsoft.com/office/drawing/2014/chart" uri="{C3380CC4-5D6E-409C-BE32-E72D297353CC}">
              <c16:uniqueId val="{00000003-E15D-480F-8C8E-EF1A62B66DAC}"/>
            </c:ext>
          </c:extLst>
        </c:ser>
        <c:dLbls>
          <c:showLegendKey val="0"/>
          <c:showVal val="0"/>
          <c:showCatName val="0"/>
          <c:showSerName val="0"/>
          <c:showPercent val="0"/>
          <c:showBubbleSize val="0"/>
        </c:dLbls>
        <c:smooth val="0"/>
        <c:axId val="419794848"/>
        <c:axId val="419793208"/>
      </c:lineChart>
      <c:dateAx>
        <c:axId val="419794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793208"/>
        <c:crosses val="autoZero"/>
        <c:auto val="1"/>
        <c:lblOffset val="100"/>
        <c:baseTimeUnit val="days"/>
      </c:dateAx>
      <c:valAx>
        <c:axId val="41979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79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gileramotorsarg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628-4DCE-BC64-E7CC15C52B0D}"/>
            </c:ext>
          </c:extLst>
        </c:ser>
        <c:ser>
          <c:idx val="1"/>
          <c:order val="1"/>
          <c:tx>
            <c:strRef>
              <c:f>Sheet1!$C$1</c:f>
              <c:strCache>
                <c:ptCount val="1"/>
                <c:pt idx="0">
                  <c:v>motomeloficial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2</c:v>
                </c:pt>
                <c:pt idx="15">
                  <c:v>1</c:v>
                </c:pt>
                <c:pt idx="16">
                  <c:v>2</c:v>
                </c:pt>
                <c:pt idx="17">
                  <c:v>10</c:v>
                </c:pt>
                <c:pt idx="18">
                  <c:v>2</c:v>
                </c:pt>
                <c:pt idx="19">
                  <c:v>0</c:v>
                </c:pt>
                <c:pt idx="20">
                  <c:v>0</c:v>
                </c:pt>
                <c:pt idx="21">
                  <c:v>1</c:v>
                </c:pt>
                <c:pt idx="22">
                  <c:v>0</c:v>
                </c:pt>
                <c:pt idx="23">
                  <c:v>0</c:v>
                </c:pt>
              </c:numCache>
            </c:numRef>
          </c:val>
          <c:smooth val="0"/>
          <c:extLst>
            <c:ext xmlns:c16="http://schemas.microsoft.com/office/drawing/2014/chart" uri="{C3380CC4-5D6E-409C-BE32-E72D297353CC}">
              <c16:uniqueId val="{00000001-9628-4DCE-BC64-E7CC15C52B0D}"/>
            </c:ext>
          </c:extLst>
        </c:ser>
        <c:ser>
          <c:idx val="2"/>
          <c:order val="2"/>
          <c:tx>
            <c:strRef>
              <c:f>Sheet1!$D$1</c:f>
              <c:strCache>
                <c:ptCount val="1"/>
                <c:pt idx="0">
                  <c:v>zanellahnos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1</c:v>
                </c:pt>
                <c:pt idx="15">
                  <c:v>0</c:v>
                </c:pt>
                <c:pt idx="16">
                  <c:v>0</c:v>
                </c:pt>
                <c:pt idx="17">
                  <c:v>2</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2-9628-4DCE-BC64-E7CC15C52B0D}"/>
            </c:ext>
          </c:extLst>
        </c:ser>
        <c:ser>
          <c:idx val="3"/>
          <c:order val="3"/>
          <c:tx>
            <c:strRef>
              <c:f>Sheet1!$E$1</c:f>
              <c:strCache>
                <c:ptCount val="1"/>
                <c:pt idx="0">
                  <c:v>corvenmotos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2</c:v>
                </c:pt>
                <c:pt idx="18">
                  <c:v>0</c:v>
                </c:pt>
                <c:pt idx="19">
                  <c:v>1</c:v>
                </c:pt>
                <c:pt idx="20">
                  <c:v>2</c:v>
                </c:pt>
                <c:pt idx="21">
                  <c:v>1</c:v>
                </c:pt>
                <c:pt idx="22">
                  <c:v>0</c:v>
                </c:pt>
                <c:pt idx="23">
                  <c:v>0</c:v>
                </c:pt>
              </c:numCache>
            </c:numRef>
          </c:val>
          <c:smooth val="0"/>
          <c:extLst>
            <c:ext xmlns:c16="http://schemas.microsoft.com/office/drawing/2014/chart" uri="{C3380CC4-5D6E-409C-BE32-E72D297353CC}">
              <c16:uniqueId val="{00000003-9628-4DCE-BC64-E7CC15C52B0D}"/>
            </c:ext>
          </c:extLst>
        </c:ser>
        <c:dLbls>
          <c:showLegendKey val="0"/>
          <c:showVal val="0"/>
          <c:showCatName val="0"/>
          <c:showSerName val="0"/>
          <c:showPercent val="0"/>
          <c:showBubbleSize val="0"/>
        </c:dLbls>
        <c:smooth val="0"/>
        <c:axId val="389945568"/>
        <c:axId val="389945896"/>
      </c:lineChart>
      <c:catAx>
        <c:axId val="38994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45896"/>
        <c:crosses val="autoZero"/>
        <c:auto val="1"/>
        <c:lblAlgn val="ctr"/>
        <c:lblOffset val="100"/>
        <c:noMultiLvlLbl val="0"/>
      </c:catAx>
      <c:valAx>
        <c:axId val="389945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4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gileramotorsarg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c:v>
                </c:pt>
                <c:pt idx="1">
                  <c:v>10</c:v>
                </c:pt>
                <c:pt idx="2">
                  <c:v>14</c:v>
                </c:pt>
                <c:pt idx="3">
                  <c:v>14</c:v>
                </c:pt>
                <c:pt idx="4">
                  <c:v>12</c:v>
                </c:pt>
                <c:pt idx="5">
                  <c:v>12</c:v>
                </c:pt>
                <c:pt idx="6">
                  <c:v>17</c:v>
                </c:pt>
              </c:numCache>
            </c:numRef>
          </c:val>
          <c:extLst>
            <c:ext xmlns:c16="http://schemas.microsoft.com/office/drawing/2014/chart" uri="{C3380CC4-5D6E-409C-BE32-E72D297353CC}">
              <c16:uniqueId val="{00000000-756F-4D96-8D3F-F5356E4EE9EA}"/>
            </c:ext>
          </c:extLst>
        </c:ser>
        <c:ser>
          <c:idx val="1"/>
          <c:order val="1"/>
          <c:tx>
            <c:strRef>
              <c:f>Sheet1!$C$1</c:f>
              <c:strCache>
                <c:ptCount val="1"/>
                <c:pt idx="0">
                  <c:v>motomeloficial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20</c:v>
                </c:pt>
                <c:pt idx="1">
                  <c:v>22</c:v>
                </c:pt>
                <c:pt idx="2">
                  <c:v>30</c:v>
                </c:pt>
                <c:pt idx="3">
                  <c:v>39</c:v>
                </c:pt>
                <c:pt idx="4">
                  <c:v>21</c:v>
                </c:pt>
                <c:pt idx="5">
                  <c:v>35</c:v>
                </c:pt>
                <c:pt idx="6">
                  <c:v>28</c:v>
                </c:pt>
              </c:numCache>
            </c:numRef>
          </c:val>
          <c:extLst>
            <c:ext xmlns:c16="http://schemas.microsoft.com/office/drawing/2014/chart" uri="{C3380CC4-5D6E-409C-BE32-E72D297353CC}">
              <c16:uniqueId val="{00000001-756F-4D96-8D3F-F5356E4EE9EA}"/>
            </c:ext>
          </c:extLst>
        </c:ser>
        <c:ser>
          <c:idx val="2"/>
          <c:order val="2"/>
          <c:tx>
            <c:strRef>
              <c:f>Sheet1!$D$1</c:f>
              <c:strCache>
                <c:ptCount val="1"/>
                <c:pt idx="0">
                  <c:v>zanellahnos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c:v>
                </c:pt>
                <c:pt idx="1">
                  <c:v>8</c:v>
                </c:pt>
                <c:pt idx="2">
                  <c:v>7</c:v>
                </c:pt>
                <c:pt idx="3">
                  <c:v>9</c:v>
                </c:pt>
                <c:pt idx="4">
                  <c:v>5</c:v>
                </c:pt>
                <c:pt idx="5">
                  <c:v>6</c:v>
                </c:pt>
                <c:pt idx="6">
                  <c:v>10</c:v>
                </c:pt>
              </c:numCache>
            </c:numRef>
          </c:val>
          <c:extLst>
            <c:ext xmlns:c16="http://schemas.microsoft.com/office/drawing/2014/chart" uri="{C3380CC4-5D6E-409C-BE32-E72D297353CC}">
              <c16:uniqueId val="{00000002-756F-4D96-8D3F-F5356E4EE9EA}"/>
            </c:ext>
          </c:extLst>
        </c:ser>
        <c:ser>
          <c:idx val="3"/>
          <c:order val="3"/>
          <c:tx>
            <c:strRef>
              <c:f>Sheet1!$E$1</c:f>
              <c:strCache>
                <c:ptCount val="1"/>
                <c:pt idx="0">
                  <c:v>corvenmotos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1</c:v>
                </c:pt>
                <c:pt idx="2">
                  <c:v>19</c:v>
                </c:pt>
                <c:pt idx="3">
                  <c:v>5</c:v>
                </c:pt>
                <c:pt idx="4">
                  <c:v>4</c:v>
                </c:pt>
                <c:pt idx="5">
                  <c:v>5</c:v>
                </c:pt>
                <c:pt idx="6">
                  <c:v>2</c:v>
                </c:pt>
              </c:numCache>
            </c:numRef>
          </c:val>
          <c:extLst>
            <c:ext xmlns:c16="http://schemas.microsoft.com/office/drawing/2014/chart" uri="{C3380CC4-5D6E-409C-BE32-E72D297353CC}">
              <c16:uniqueId val="{00000003-756F-4D96-8D3F-F5356E4EE9EA}"/>
            </c:ext>
          </c:extLst>
        </c:ser>
        <c:dLbls>
          <c:showLegendKey val="0"/>
          <c:showVal val="0"/>
          <c:showCatName val="0"/>
          <c:showSerName val="0"/>
          <c:showPercent val="0"/>
          <c:showBubbleSize val="0"/>
        </c:dLbls>
        <c:gapWidth val="219"/>
        <c:overlap val="-27"/>
        <c:axId val="389932120"/>
        <c:axId val="389932776"/>
      </c:barChart>
      <c:catAx>
        <c:axId val="389932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32776"/>
        <c:crosses val="autoZero"/>
        <c:auto val="1"/>
        <c:lblAlgn val="ctr"/>
        <c:lblOffset val="100"/>
        <c:noMultiLvlLbl val="0"/>
      </c:catAx>
      <c:valAx>
        <c:axId val="38993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3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gileramotorsarg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1.29791931491269</c:v>
                </c:pt>
                <c:pt idx="4">
                  <c:v>0.91657188733525097</c:v>
                </c:pt>
              </c:numCache>
            </c:numRef>
          </c:val>
          <c:extLst>
            <c:ext xmlns:c16="http://schemas.microsoft.com/office/drawing/2014/chart" uri="{C3380CC4-5D6E-409C-BE32-E72D297353CC}">
              <c16:uniqueId val="{00000000-B788-4E23-8D02-C97277F464EE}"/>
            </c:ext>
          </c:extLst>
        </c:ser>
        <c:ser>
          <c:idx val="1"/>
          <c:order val="1"/>
          <c:tx>
            <c:strRef>
              <c:f>Sheet1!$C$1</c:f>
              <c:strCache>
                <c:ptCount val="1"/>
                <c:pt idx="0">
                  <c:v>motomeloficial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0.25730484081988703</c:v>
                </c:pt>
                <c:pt idx="1">
                  <c:v>0.21805494984736201</c:v>
                </c:pt>
                <c:pt idx="2">
                  <c:v>0.175534234627126</c:v>
                </c:pt>
                <c:pt idx="3">
                  <c:v>0.261665939816834</c:v>
                </c:pt>
                <c:pt idx="4">
                  <c:v>0.906972307021369</c:v>
                </c:pt>
              </c:numCache>
            </c:numRef>
          </c:val>
          <c:extLst>
            <c:ext xmlns:c16="http://schemas.microsoft.com/office/drawing/2014/chart" uri="{C3380CC4-5D6E-409C-BE32-E72D297353CC}">
              <c16:uniqueId val="{00000001-B788-4E23-8D02-C97277F464EE}"/>
            </c:ext>
          </c:extLst>
        </c:ser>
        <c:ser>
          <c:idx val="2"/>
          <c:order val="2"/>
          <c:tx>
            <c:strRef>
              <c:f>Sheet1!$D$1</c:f>
              <c:strCache>
                <c:ptCount val="1"/>
                <c:pt idx="0">
                  <c:v>zanellahnos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0.53810354857475295</c:v>
                </c:pt>
                <c:pt idx="1">
                  <c:v>0.86290478960635997</c:v>
                </c:pt>
                <c:pt idx="2">
                  <c:v>0.63263525305410095</c:v>
                </c:pt>
                <c:pt idx="3">
                  <c:v>0.28601900329648999</c:v>
                </c:pt>
                <c:pt idx="5">
                  <c:v>0.52840798914097298</c:v>
                </c:pt>
              </c:numCache>
            </c:numRef>
          </c:val>
          <c:extLst>
            <c:ext xmlns:c16="http://schemas.microsoft.com/office/drawing/2014/chart" uri="{C3380CC4-5D6E-409C-BE32-E72D297353CC}">
              <c16:uniqueId val="{00000002-B788-4E23-8D02-C97277F464EE}"/>
            </c:ext>
          </c:extLst>
        </c:ser>
        <c:ser>
          <c:idx val="3"/>
          <c:order val="3"/>
          <c:tx>
            <c:strRef>
              <c:f>Sheet1!$E$1</c:f>
              <c:strCache>
                <c:ptCount val="1"/>
                <c:pt idx="0">
                  <c:v>corvenmotos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0.15021066129327701</c:v>
                </c:pt>
                <c:pt idx="1">
                  <c:v>0.124564938633449</c:v>
                </c:pt>
                <c:pt idx="2">
                  <c:v>0.26378457592965698</c:v>
                </c:pt>
                <c:pt idx="3">
                  <c:v>0.190511082615864</c:v>
                </c:pt>
                <c:pt idx="5">
                  <c:v>0.23447517860413999</c:v>
                </c:pt>
              </c:numCache>
            </c:numRef>
          </c:val>
          <c:extLst>
            <c:ext xmlns:c16="http://schemas.microsoft.com/office/drawing/2014/chart" uri="{C3380CC4-5D6E-409C-BE32-E72D297353CC}">
              <c16:uniqueId val="{00000003-B788-4E23-8D02-C97277F464EE}"/>
            </c:ext>
          </c:extLst>
        </c:ser>
        <c:dLbls>
          <c:showLegendKey val="0"/>
          <c:showVal val="0"/>
          <c:showCatName val="0"/>
          <c:showSerName val="0"/>
          <c:showPercent val="0"/>
          <c:showBubbleSize val="0"/>
        </c:dLbls>
        <c:gapWidth val="219"/>
        <c:overlap val="-27"/>
        <c:axId val="419797472"/>
        <c:axId val="419798456"/>
      </c:barChart>
      <c:catAx>
        <c:axId val="419797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798456"/>
        <c:crosses val="autoZero"/>
        <c:auto val="1"/>
        <c:lblAlgn val="ctr"/>
        <c:lblOffset val="100"/>
        <c:noMultiLvlLbl val="0"/>
      </c:catAx>
      <c:valAx>
        <c:axId val="41979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79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gileramotorsarg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1.04396707488456</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601-4A9E-BAED-A16B62893D94}"/>
            </c:ext>
          </c:extLst>
        </c:ser>
        <c:ser>
          <c:idx val="1"/>
          <c:order val="1"/>
          <c:tx>
            <c:strRef>
              <c:f>Sheet1!$C$1</c:f>
              <c:strCache>
                <c:ptCount val="1"/>
                <c:pt idx="0">
                  <c:v>motomeloficial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0.209940834855632</c:v>
                </c:pt>
                <c:pt idx="13">
                  <c:v>0</c:v>
                </c:pt>
                <c:pt idx="14">
                  <c:v>0.158137252228917</c:v>
                </c:pt>
                <c:pt idx="15">
                  <c:v>0.136325217438722</c:v>
                </c:pt>
                <c:pt idx="16">
                  <c:v>0.141778226136271</c:v>
                </c:pt>
                <c:pt idx="17">
                  <c:v>0.48895311321354901</c:v>
                </c:pt>
                <c:pt idx="18">
                  <c:v>0.261744417482346</c:v>
                </c:pt>
                <c:pt idx="19">
                  <c:v>0</c:v>
                </c:pt>
                <c:pt idx="20">
                  <c:v>0</c:v>
                </c:pt>
                <c:pt idx="21">
                  <c:v>7.0889113068135307E-2</c:v>
                </c:pt>
                <c:pt idx="22">
                  <c:v>0</c:v>
                </c:pt>
                <c:pt idx="23">
                  <c:v>0</c:v>
                </c:pt>
              </c:numCache>
            </c:numRef>
          </c:val>
          <c:smooth val="0"/>
          <c:extLst>
            <c:ext xmlns:c16="http://schemas.microsoft.com/office/drawing/2014/chart" uri="{C3380CC4-5D6E-409C-BE32-E72D297353CC}">
              <c16:uniqueId val="{00000001-B601-4A9E-BAED-A16B62893D94}"/>
            </c:ext>
          </c:extLst>
        </c:ser>
        <c:ser>
          <c:idx val="2"/>
          <c:order val="2"/>
          <c:tx>
            <c:strRef>
              <c:f>Sheet1!$D$1</c:f>
              <c:strCache>
                <c:ptCount val="1"/>
                <c:pt idx="0">
                  <c:v>zanellahnos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0.52853610047034905</c:v>
                </c:pt>
                <c:pt idx="11">
                  <c:v>0</c:v>
                </c:pt>
                <c:pt idx="12">
                  <c:v>0</c:v>
                </c:pt>
                <c:pt idx="13">
                  <c:v>0</c:v>
                </c:pt>
                <c:pt idx="14">
                  <c:v>0.86311399893323004</c:v>
                </c:pt>
                <c:pt idx="15">
                  <c:v>0</c:v>
                </c:pt>
                <c:pt idx="16">
                  <c:v>0</c:v>
                </c:pt>
                <c:pt idx="17">
                  <c:v>0.64975997672501595</c:v>
                </c:pt>
                <c:pt idx="18">
                  <c:v>0</c:v>
                </c:pt>
                <c:pt idx="19">
                  <c:v>0.392765359065121</c:v>
                </c:pt>
                <c:pt idx="20">
                  <c:v>0.28608834796101401</c:v>
                </c:pt>
                <c:pt idx="21">
                  <c:v>0</c:v>
                </c:pt>
                <c:pt idx="22">
                  <c:v>0</c:v>
                </c:pt>
                <c:pt idx="23">
                  <c:v>0</c:v>
                </c:pt>
              </c:numCache>
            </c:numRef>
          </c:val>
          <c:smooth val="0"/>
          <c:extLst>
            <c:ext xmlns:c16="http://schemas.microsoft.com/office/drawing/2014/chart" uri="{C3380CC4-5D6E-409C-BE32-E72D297353CC}">
              <c16:uniqueId val="{00000002-B601-4A9E-BAED-A16B62893D94}"/>
            </c:ext>
          </c:extLst>
        </c:ser>
        <c:ser>
          <c:idx val="3"/>
          <c:order val="3"/>
          <c:tx>
            <c:strRef>
              <c:f>Sheet1!$E$1</c:f>
              <c:strCache>
                <c:ptCount val="1"/>
                <c:pt idx="0">
                  <c:v>corvenmotos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0.17219901809921601</c:v>
                </c:pt>
                <c:pt idx="17">
                  <c:v>0.12823331135047999</c:v>
                </c:pt>
                <c:pt idx="18">
                  <c:v>0</c:v>
                </c:pt>
                <c:pt idx="19">
                  <c:v>0.19784568036931199</c:v>
                </c:pt>
                <c:pt idx="20">
                  <c:v>0.32974280061552003</c:v>
                </c:pt>
                <c:pt idx="21">
                  <c:v>0.124569502454752</c:v>
                </c:pt>
                <c:pt idx="22">
                  <c:v>0</c:v>
                </c:pt>
                <c:pt idx="23">
                  <c:v>0</c:v>
                </c:pt>
              </c:numCache>
            </c:numRef>
          </c:val>
          <c:smooth val="0"/>
          <c:extLst>
            <c:ext xmlns:c16="http://schemas.microsoft.com/office/drawing/2014/chart" uri="{C3380CC4-5D6E-409C-BE32-E72D297353CC}">
              <c16:uniqueId val="{00000003-B601-4A9E-BAED-A16B62893D94}"/>
            </c:ext>
          </c:extLst>
        </c:ser>
        <c:dLbls>
          <c:showLegendKey val="0"/>
          <c:showVal val="0"/>
          <c:showCatName val="0"/>
          <c:showSerName val="0"/>
          <c:showPercent val="0"/>
          <c:showBubbleSize val="0"/>
        </c:dLbls>
        <c:smooth val="0"/>
        <c:axId val="324790776"/>
        <c:axId val="324789464"/>
      </c:lineChart>
      <c:catAx>
        <c:axId val="32479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89464"/>
        <c:crosses val="autoZero"/>
        <c:auto val="1"/>
        <c:lblAlgn val="ctr"/>
        <c:lblOffset val="100"/>
        <c:noMultiLvlLbl val="0"/>
      </c:catAx>
      <c:valAx>
        <c:axId val="324789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9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gileramotorsarg</c:v>
                </c:pt>
                <c:pt idx="1">
                  <c:v>motomeloficial</c:v>
                </c:pt>
                <c:pt idx="2">
                  <c:v>zanellahnos</c:v>
                </c:pt>
                <c:pt idx="3">
                  <c:v>corvenmotos</c:v>
                </c:pt>
              </c:strCache>
            </c:strRef>
          </c:cat>
          <c:val>
            <c:numRef>
              <c:f>Sheet1!$B$2:$B$5</c:f>
              <c:numCache>
                <c:formatCode>General</c:formatCode>
                <c:ptCount val="4"/>
                <c:pt idx="0">
                  <c:v>0</c:v>
                </c:pt>
                <c:pt idx="1">
                  <c:v>3</c:v>
                </c:pt>
                <c:pt idx="2">
                  <c:v>2</c:v>
                </c:pt>
                <c:pt idx="3">
                  <c:v>0</c:v>
                </c:pt>
              </c:numCache>
            </c:numRef>
          </c:val>
          <c:extLst>
            <c:ext xmlns:c16="http://schemas.microsoft.com/office/drawing/2014/chart" uri="{C3380CC4-5D6E-409C-BE32-E72D297353CC}">
              <c16:uniqueId val="{00000000-818C-44A3-8A68-DA905146EABF}"/>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gileramotorsarg</c:v>
                </c:pt>
                <c:pt idx="1">
                  <c:v>motomeloficial</c:v>
                </c:pt>
                <c:pt idx="2">
                  <c:v>zanellahnos</c:v>
                </c:pt>
                <c:pt idx="3">
                  <c:v>corvenmotos</c:v>
                </c:pt>
              </c:strCache>
            </c:strRef>
          </c:cat>
          <c:val>
            <c:numRef>
              <c:f>Sheet1!$C$2:$C$5</c:f>
              <c:numCache>
                <c:formatCode>General</c:formatCode>
                <c:ptCount val="4"/>
                <c:pt idx="0">
                  <c:v>3</c:v>
                </c:pt>
                <c:pt idx="1">
                  <c:v>11</c:v>
                </c:pt>
                <c:pt idx="2">
                  <c:v>1</c:v>
                </c:pt>
                <c:pt idx="3">
                  <c:v>8</c:v>
                </c:pt>
              </c:numCache>
            </c:numRef>
          </c:val>
          <c:extLst>
            <c:ext xmlns:c16="http://schemas.microsoft.com/office/drawing/2014/chart" uri="{C3380CC4-5D6E-409C-BE32-E72D297353CC}">
              <c16:uniqueId val="{00000001-818C-44A3-8A68-DA905146EABF}"/>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gileramotorsarg</c:v>
                </c:pt>
                <c:pt idx="1">
                  <c:v>motomeloficial</c:v>
                </c:pt>
                <c:pt idx="2">
                  <c:v>zanellahnos</c:v>
                </c:pt>
                <c:pt idx="3">
                  <c:v>corvenmotos</c:v>
                </c:pt>
              </c:strCache>
            </c:strRef>
          </c:cat>
          <c:val>
            <c:numRef>
              <c:f>Sheet1!$D$2:$D$5</c:f>
              <c:numCache>
                <c:formatCode>General</c:formatCode>
                <c:ptCount val="4"/>
                <c:pt idx="0">
                  <c:v>0</c:v>
                </c:pt>
                <c:pt idx="1">
                  <c:v>8</c:v>
                </c:pt>
                <c:pt idx="2">
                  <c:v>4</c:v>
                </c:pt>
                <c:pt idx="3">
                  <c:v>0</c:v>
                </c:pt>
              </c:numCache>
            </c:numRef>
          </c:val>
          <c:extLst>
            <c:ext xmlns:c16="http://schemas.microsoft.com/office/drawing/2014/chart" uri="{C3380CC4-5D6E-409C-BE32-E72D297353CC}">
              <c16:uniqueId val="{00000002-818C-44A3-8A68-DA905146EABF}"/>
            </c:ext>
          </c:extLst>
        </c:ser>
        <c:dLbls>
          <c:showLegendKey val="0"/>
          <c:showVal val="0"/>
          <c:showCatName val="0"/>
          <c:showSerName val="0"/>
          <c:showPercent val="0"/>
          <c:showBubbleSize val="0"/>
        </c:dLbls>
        <c:gapWidth val="150"/>
        <c:overlap val="100"/>
        <c:axId val="389410896"/>
        <c:axId val="389409256"/>
      </c:barChart>
      <c:catAx>
        <c:axId val="389410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09256"/>
        <c:crosses val="autoZero"/>
        <c:auto val="1"/>
        <c:lblAlgn val="ctr"/>
        <c:lblOffset val="100"/>
        <c:noMultiLvlLbl val="0"/>
      </c:catAx>
      <c:valAx>
        <c:axId val="389409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1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gileramotorsarg</c:v>
                </c:pt>
                <c:pt idx="1">
                  <c:v>motomeloficial</c:v>
                </c:pt>
                <c:pt idx="2">
                  <c:v>zanellahnos</c:v>
                </c:pt>
                <c:pt idx="3">
                  <c:v>corvenmotos</c:v>
                </c:pt>
              </c:strCache>
            </c:strRef>
          </c:cat>
          <c:val>
            <c:numRef>
              <c:f>Sheet1!$B$2:$B$5</c:f>
              <c:numCache>
                <c:formatCode>General</c:formatCode>
                <c:ptCount val="4"/>
                <c:pt idx="0">
                  <c:v>468</c:v>
                </c:pt>
                <c:pt idx="1">
                  <c:v>818</c:v>
                </c:pt>
                <c:pt idx="2">
                  <c:v>131</c:v>
                </c:pt>
                <c:pt idx="3">
                  <c:v>432</c:v>
                </c:pt>
              </c:numCache>
            </c:numRef>
          </c:val>
          <c:extLst>
            <c:ext xmlns:c16="http://schemas.microsoft.com/office/drawing/2014/chart" uri="{C3380CC4-5D6E-409C-BE32-E72D297353CC}">
              <c16:uniqueId val="{00000000-A7BF-42DF-A279-E03FC0F3A508}"/>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gileramotorsarg</c:v>
                </c:pt>
                <c:pt idx="1">
                  <c:v>motomeloficial</c:v>
                </c:pt>
                <c:pt idx="2">
                  <c:v>zanellahnos</c:v>
                </c:pt>
                <c:pt idx="3">
                  <c:v>corvenmotos</c:v>
                </c:pt>
              </c:strCache>
            </c:strRef>
          </c:cat>
          <c:val>
            <c:numRef>
              <c:f>Sheet1!$C$2:$C$5</c:f>
              <c:numCache>
                <c:formatCode>General</c:formatCode>
                <c:ptCount val="4"/>
                <c:pt idx="0">
                  <c:v>0</c:v>
                </c:pt>
                <c:pt idx="1">
                  <c:v>1666</c:v>
                </c:pt>
                <c:pt idx="2">
                  <c:v>498</c:v>
                </c:pt>
                <c:pt idx="3">
                  <c:v>0</c:v>
                </c:pt>
              </c:numCache>
            </c:numRef>
          </c:val>
          <c:extLst>
            <c:ext xmlns:c16="http://schemas.microsoft.com/office/drawing/2014/chart" uri="{C3380CC4-5D6E-409C-BE32-E72D297353CC}">
              <c16:uniqueId val="{00000001-A7BF-42DF-A279-E03FC0F3A508}"/>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gileramotorsarg</c:v>
                </c:pt>
                <c:pt idx="1">
                  <c:v>motomeloficial</c:v>
                </c:pt>
                <c:pt idx="2">
                  <c:v>zanellahnos</c:v>
                </c:pt>
                <c:pt idx="3">
                  <c:v>corvenmotos</c:v>
                </c:pt>
              </c:strCache>
            </c:strRef>
          </c:cat>
          <c:val>
            <c:numRef>
              <c:f>Sheet1!$D$2:$D$5</c:f>
              <c:numCache>
                <c:formatCode>General</c:formatCode>
                <c:ptCount val="4"/>
                <c:pt idx="0">
                  <c:v>0</c:v>
                </c:pt>
                <c:pt idx="1">
                  <c:v>329</c:v>
                </c:pt>
                <c:pt idx="2">
                  <c:v>200</c:v>
                </c:pt>
                <c:pt idx="3">
                  <c:v>0</c:v>
                </c:pt>
              </c:numCache>
            </c:numRef>
          </c:val>
          <c:extLst>
            <c:ext xmlns:c16="http://schemas.microsoft.com/office/drawing/2014/chart" uri="{C3380CC4-5D6E-409C-BE32-E72D297353CC}">
              <c16:uniqueId val="{00000002-A7BF-42DF-A279-E03FC0F3A508}"/>
            </c:ext>
          </c:extLst>
        </c:ser>
        <c:dLbls>
          <c:showLegendKey val="0"/>
          <c:showVal val="0"/>
          <c:showCatName val="0"/>
          <c:showSerName val="0"/>
          <c:showPercent val="0"/>
          <c:showBubbleSize val="0"/>
        </c:dLbls>
        <c:gapWidth val="150"/>
        <c:overlap val="100"/>
        <c:axId val="389407944"/>
        <c:axId val="389412208"/>
      </c:barChart>
      <c:catAx>
        <c:axId val="38940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12208"/>
        <c:crosses val="autoZero"/>
        <c:auto val="1"/>
        <c:lblAlgn val="ctr"/>
        <c:lblOffset val="100"/>
        <c:noMultiLvlLbl val="0"/>
      </c:catAx>
      <c:valAx>
        <c:axId val="389412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0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gileramotorsarg</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c:v>
                </c:pt>
                <c:pt idx="1">
                  <c:v>1.05570604054229</c:v>
                </c:pt>
                <c:pt idx="2">
                  <c:v>0</c:v>
                </c:pt>
              </c:numCache>
            </c:numRef>
          </c:val>
          <c:extLst>
            <c:ext xmlns:c16="http://schemas.microsoft.com/office/drawing/2014/chart" uri="{C3380CC4-5D6E-409C-BE32-E72D297353CC}">
              <c16:uniqueId val="{00000000-2A0D-49FA-9BC7-9CC53824CD6D}"/>
            </c:ext>
          </c:extLst>
        </c:ser>
        <c:ser>
          <c:idx val="1"/>
          <c:order val="1"/>
          <c:tx>
            <c:strRef>
              <c:f>Sheet1!$C$1</c:f>
              <c:strCache>
                <c:ptCount val="1"/>
                <c:pt idx="0">
                  <c:v>motomeloficial</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0.29791303625326299</c:v>
                </c:pt>
                <c:pt idx="1">
                  <c:v>0.20281980880477499</c:v>
                </c:pt>
                <c:pt idx="2">
                  <c:v>0.56758556914661096</c:v>
                </c:pt>
              </c:numCache>
            </c:numRef>
          </c:val>
          <c:extLst>
            <c:ext xmlns:c16="http://schemas.microsoft.com/office/drawing/2014/chart" uri="{C3380CC4-5D6E-409C-BE32-E72D297353CC}">
              <c16:uniqueId val="{00000001-2A0D-49FA-9BC7-9CC53824CD6D}"/>
            </c:ext>
          </c:extLst>
        </c:ser>
        <c:ser>
          <c:idx val="2"/>
          <c:order val="2"/>
          <c:tx>
            <c:strRef>
              <c:f>Sheet1!$D$1</c:f>
              <c:strCache>
                <c:ptCount val="1"/>
                <c:pt idx="0">
                  <c:v>zanellahnos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0.48361402266805498</c:v>
                </c:pt>
                <c:pt idx="1">
                  <c:v>0.63172107826589996</c:v>
                </c:pt>
                <c:pt idx="2">
                  <c:v>0.60558599916324296</c:v>
                </c:pt>
              </c:numCache>
            </c:numRef>
          </c:val>
          <c:extLst>
            <c:ext xmlns:c16="http://schemas.microsoft.com/office/drawing/2014/chart" uri="{C3380CC4-5D6E-409C-BE32-E72D297353CC}">
              <c16:uniqueId val="{00000002-2A0D-49FA-9BC7-9CC53824CD6D}"/>
            </c:ext>
          </c:extLst>
        </c:ser>
        <c:ser>
          <c:idx val="3"/>
          <c:order val="3"/>
          <c:tx>
            <c:strRef>
              <c:f>Sheet1!$E$1</c:f>
              <c:strCache>
                <c:ptCount val="1"/>
                <c:pt idx="0">
                  <c:v>corvenmotos</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c:v>
                </c:pt>
                <c:pt idx="1">
                  <c:v>0.19823813429329501</c:v>
                </c:pt>
                <c:pt idx="2">
                  <c:v>0</c:v>
                </c:pt>
              </c:numCache>
            </c:numRef>
          </c:val>
          <c:extLst>
            <c:ext xmlns:c16="http://schemas.microsoft.com/office/drawing/2014/chart" uri="{C3380CC4-5D6E-409C-BE32-E72D297353CC}">
              <c16:uniqueId val="{00000003-2A0D-49FA-9BC7-9CC53824CD6D}"/>
            </c:ext>
          </c:extLst>
        </c:ser>
        <c:dLbls>
          <c:showLegendKey val="0"/>
          <c:showVal val="0"/>
          <c:showCatName val="0"/>
          <c:showSerName val="0"/>
          <c:showPercent val="0"/>
          <c:showBubbleSize val="0"/>
        </c:dLbls>
        <c:gapWidth val="219"/>
        <c:overlap val="-27"/>
        <c:axId val="389406632"/>
        <c:axId val="389397448"/>
      </c:barChart>
      <c:catAx>
        <c:axId val="38940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97448"/>
        <c:crosses val="autoZero"/>
        <c:auto val="1"/>
        <c:lblAlgn val="ctr"/>
        <c:lblOffset val="100"/>
        <c:noMultiLvlLbl val="0"/>
      </c:catAx>
      <c:valAx>
        <c:axId val="38939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0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gileramotorsarg</c:v>
                </c:pt>
                <c:pt idx="1">
                  <c:v>motomeloficial</c:v>
                </c:pt>
                <c:pt idx="2">
                  <c:v>zanellahnos</c:v>
                </c:pt>
                <c:pt idx="3">
                  <c:v>corvenmotos</c:v>
                </c:pt>
              </c:strCache>
            </c:strRef>
          </c:cat>
          <c:val>
            <c:numRef>
              <c:f>Sheet1!$B$2:$B$5</c:f>
              <c:numCache>
                <c:formatCode>General</c:formatCode>
                <c:ptCount val="4"/>
                <c:pt idx="0">
                  <c:v>453</c:v>
                </c:pt>
                <c:pt idx="1">
                  <c:v>1846</c:v>
                </c:pt>
                <c:pt idx="2">
                  <c:v>784</c:v>
                </c:pt>
                <c:pt idx="3">
                  <c:v>383</c:v>
                </c:pt>
              </c:numCache>
            </c:numRef>
          </c:val>
          <c:extLst>
            <c:ext xmlns:c16="http://schemas.microsoft.com/office/drawing/2014/chart" uri="{C3380CC4-5D6E-409C-BE32-E72D297353CC}">
              <c16:uniqueId val="{00000000-1F42-4A39-B704-5F08A80A534C}"/>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gileramotorsarg</c:v>
                </c:pt>
                <c:pt idx="1">
                  <c:v>motomeloficial</c:v>
                </c:pt>
                <c:pt idx="2">
                  <c:v>zanellahnos</c:v>
                </c:pt>
                <c:pt idx="3">
                  <c:v>corvenmotos</c:v>
                </c:pt>
              </c:strCache>
            </c:strRef>
          </c:cat>
          <c:val>
            <c:numRef>
              <c:f>Sheet1!$C$2:$C$5</c:f>
              <c:numCache>
                <c:formatCode>General</c:formatCode>
                <c:ptCount val="4"/>
                <c:pt idx="0">
                  <c:v>15</c:v>
                </c:pt>
                <c:pt idx="1">
                  <c:v>967</c:v>
                </c:pt>
                <c:pt idx="2">
                  <c:v>45</c:v>
                </c:pt>
                <c:pt idx="3">
                  <c:v>49</c:v>
                </c:pt>
              </c:numCache>
            </c:numRef>
          </c:val>
          <c:extLst>
            <c:ext xmlns:c16="http://schemas.microsoft.com/office/drawing/2014/chart" uri="{C3380CC4-5D6E-409C-BE32-E72D297353CC}">
              <c16:uniqueId val="{00000001-1F42-4A39-B704-5F08A80A534C}"/>
            </c:ext>
          </c:extLst>
        </c:ser>
        <c:dLbls>
          <c:showLegendKey val="0"/>
          <c:showVal val="0"/>
          <c:showCatName val="0"/>
          <c:showSerName val="0"/>
          <c:showPercent val="0"/>
          <c:showBubbleSize val="0"/>
        </c:dLbls>
        <c:gapWidth val="150"/>
        <c:overlap val="100"/>
        <c:axId val="389398432"/>
        <c:axId val="389404008"/>
      </c:barChart>
      <c:catAx>
        <c:axId val="38939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04008"/>
        <c:crosses val="autoZero"/>
        <c:auto val="1"/>
        <c:lblAlgn val="ctr"/>
        <c:lblOffset val="100"/>
        <c:noMultiLvlLbl val="0"/>
      </c:catAx>
      <c:valAx>
        <c:axId val="389404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9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6A0BB-C82C-454F-8121-367AB02CE39B}"/>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D1E53AAD-0CA5-4AA2-9029-9590100F30D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385155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C6E19-84C9-4290-9AB7-D2CFB6958316}"/>
              </a:ext>
            </a:extLst>
          </p:cNvPr>
          <p:cNvSpPr>
            <a:spLocks noGrp="1"/>
          </p:cNvSpPr>
          <p:nvPr>
            <p:ph type="title"/>
          </p:nvPr>
        </p:nvSpPr>
        <p:spPr/>
        <p:txBody>
          <a:bodyPr/>
          <a:lstStyle/>
          <a:p>
            <a:r>
              <a:rPr lang="en-US"/>
              <a:t>Instagram Key Metrics Table | Motomel</a:t>
            </a:r>
          </a:p>
        </p:txBody>
      </p:sp>
      <p:graphicFrame>
        <p:nvGraphicFramePr>
          <p:cNvPr id="5" name="Table Placeholder 4">
            <a:extLst>
              <a:ext uri="{FF2B5EF4-FFF2-40B4-BE49-F238E27FC236}">
                <a16:creationId xmlns:a16="http://schemas.microsoft.com/office/drawing/2014/main" id="{63ECFAB8-3EAE-4FCD-AE01-46BCCD66539B}"/>
              </a:ext>
            </a:extLst>
          </p:cNvPr>
          <p:cNvGraphicFramePr>
            <a:graphicFrameLocks noGrp="1"/>
          </p:cNvGraphicFramePr>
          <p:nvPr>
            <p:ph type="tbl" sz="quarter" idx="13"/>
            <p:extLst>
              <p:ext uri="{D42A27DB-BD31-4B8C-83A1-F6EECF244321}">
                <p14:modId xmlns:p14="http://schemas.microsoft.com/office/powerpoint/2010/main" val="745194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8075038"/>
                    </a:ext>
                  </a:extLst>
                </a:gridCol>
                <a:gridCol w="658368">
                  <a:extLst>
                    <a:ext uri="{9D8B030D-6E8A-4147-A177-3AD203B41FA5}">
                      <a16:colId xmlns:a16="http://schemas.microsoft.com/office/drawing/2014/main" val="2663763177"/>
                    </a:ext>
                  </a:extLst>
                </a:gridCol>
                <a:gridCol w="658368">
                  <a:extLst>
                    <a:ext uri="{9D8B030D-6E8A-4147-A177-3AD203B41FA5}">
                      <a16:colId xmlns:a16="http://schemas.microsoft.com/office/drawing/2014/main" val="4014647057"/>
                    </a:ext>
                  </a:extLst>
                </a:gridCol>
                <a:gridCol w="658368">
                  <a:extLst>
                    <a:ext uri="{9D8B030D-6E8A-4147-A177-3AD203B41FA5}">
                      <a16:colId xmlns:a16="http://schemas.microsoft.com/office/drawing/2014/main" val="2009222267"/>
                    </a:ext>
                  </a:extLst>
                </a:gridCol>
                <a:gridCol w="658368">
                  <a:extLst>
                    <a:ext uri="{9D8B030D-6E8A-4147-A177-3AD203B41FA5}">
                      <a16:colId xmlns:a16="http://schemas.microsoft.com/office/drawing/2014/main" val="2141612390"/>
                    </a:ext>
                  </a:extLst>
                </a:gridCol>
                <a:gridCol w="658368">
                  <a:extLst>
                    <a:ext uri="{9D8B030D-6E8A-4147-A177-3AD203B41FA5}">
                      <a16:colId xmlns:a16="http://schemas.microsoft.com/office/drawing/2014/main" val="2370748258"/>
                    </a:ext>
                  </a:extLst>
                </a:gridCol>
                <a:gridCol w="658368">
                  <a:extLst>
                    <a:ext uri="{9D8B030D-6E8A-4147-A177-3AD203B41FA5}">
                      <a16:colId xmlns:a16="http://schemas.microsoft.com/office/drawing/2014/main" val="1152796067"/>
                    </a:ext>
                  </a:extLst>
                </a:gridCol>
                <a:gridCol w="658368">
                  <a:extLst>
                    <a:ext uri="{9D8B030D-6E8A-4147-A177-3AD203B41FA5}">
                      <a16:colId xmlns:a16="http://schemas.microsoft.com/office/drawing/2014/main" val="2257868133"/>
                    </a:ext>
                  </a:extLst>
                </a:gridCol>
                <a:gridCol w="658368">
                  <a:extLst>
                    <a:ext uri="{9D8B030D-6E8A-4147-A177-3AD203B41FA5}">
                      <a16:colId xmlns:a16="http://schemas.microsoft.com/office/drawing/2014/main" val="287577721"/>
                    </a:ext>
                  </a:extLst>
                </a:gridCol>
                <a:gridCol w="658368">
                  <a:extLst>
                    <a:ext uri="{9D8B030D-6E8A-4147-A177-3AD203B41FA5}">
                      <a16:colId xmlns:a16="http://schemas.microsoft.com/office/drawing/2014/main" val="187782289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9925613"/>
                  </a:ext>
                </a:extLst>
              </a:tr>
              <a:tr h="370840">
                <a:tc>
                  <a:txBody>
                    <a:bodyPr/>
                    <a:lstStyle/>
                    <a:p>
                      <a:r>
                        <a:rPr lang="en-US" sz="1000"/>
                        <a:t>motomeloficial</a:t>
                      </a:r>
                    </a:p>
                  </a:txBody>
                  <a:tcPr/>
                </a:tc>
                <a:tc>
                  <a:txBody>
                    <a:bodyPr/>
                    <a:lstStyle/>
                    <a:p>
                      <a:r>
                        <a:rPr lang="en-US" sz="1000"/>
                        <a:t>37131</a:t>
                      </a:r>
                    </a:p>
                  </a:txBody>
                  <a:tcPr/>
                </a:tc>
                <a:tc>
                  <a:txBody>
                    <a:bodyPr/>
                    <a:lstStyle/>
                    <a:p>
                      <a:r>
                        <a:rPr lang="en-US" sz="1000"/>
                        <a:t>910</a:t>
                      </a:r>
                    </a:p>
                  </a:txBody>
                  <a:tcPr/>
                </a:tc>
                <a:tc>
                  <a:txBody>
                    <a:bodyPr/>
                    <a:lstStyle/>
                    <a:p>
                      <a:r>
                        <a:rPr lang="en-US" sz="1000"/>
                        <a:t>11</a:t>
                      </a:r>
                    </a:p>
                  </a:txBody>
                  <a:tcPr/>
                </a:tc>
                <a:tc>
                  <a:txBody>
                    <a:bodyPr/>
                    <a:lstStyle/>
                    <a:p>
                      <a:r>
                        <a:rPr lang="en-US" sz="1000"/>
                        <a:t>3</a:t>
                      </a:r>
                    </a:p>
                  </a:txBody>
                  <a:tcPr/>
                </a:tc>
                <a:tc>
                  <a:txBody>
                    <a:bodyPr/>
                    <a:lstStyle/>
                    <a:p>
                      <a:r>
                        <a:rPr lang="en-US" sz="1000"/>
                        <a:t>8</a:t>
                      </a:r>
                    </a:p>
                  </a:txBody>
                  <a:tcPr/>
                </a:tc>
                <a:tc>
                  <a:txBody>
                    <a:bodyPr/>
                    <a:lstStyle/>
                    <a:p>
                      <a:r>
                        <a:rPr lang="en-US" sz="1000"/>
                        <a:t>22</a:t>
                      </a:r>
                    </a:p>
                  </a:txBody>
                  <a:tcPr/>
                </a:tc>
                <a:tc>
                  <a:txBody>
                    <a:bodyPr/>
                    <a:lstStyle/>
                    <a:p>
                      <a:r>
                        <a:rPr lang="en-US" sz="1000"/>
                        <a:t>1846</a:t>
                      </a:r>
                    </a:p>
                  </a:txBody>
                  <a:tcPr/>
                </a:tc>
                <a:tc>
                  <a:txBody>
                    <a:bodyPr/>
                    <a:lstStyle/>
                    <a:p>
                      <a:r>
                        <a:rPr lang="en-US" sz="1000"/>
                        <a:t>967</a:t>
                      </a:r>
                    </a:p>
                  </a:txBody>
                  <a:tcPr/>
                </a:tc>
                <a:tc>
                  <a:txBody>
                    <a:bodyPr/>
                    <a:lstStyle/>
                    <a:p>
                      <a:r>
                        <a:rPr lang="en-US" sz="1000"/>
                        <a:t>0.3486 %</a:t>
                      </a:r>
                    </a:p>
                  </a:txBody>
                  <a:tcPr/>
                </a:tc>
                <a:extLst>
                  <a:ext uri="{0D108BD9-81ED-4DB2-BD59-A6C34878D82A}">
                    <a16:rowId xmlns:a16="http://schemas.microsoft.com/office/drawing/2014/main" val="2137604088"/>
                  </a:ext>
                </a:extLst>
              </a:tr>
              <a:tr h="370840">
                <a:tc>
                  <a:txBody>
                    <a:bodyPr/>
                    <a:lstStyle/>
                    <a:p>
                      <a:r>
                        <a:rPr lang="en-US" sz="1000"/>
                        <a:t>corvenmotos</a:t>
                      </a:r>
                    </a:p>
                  </a:txBody>
                  <a:tcPr/>
                </a:tc>
                <a:tc>
                  <a:txBody>
                    <a:bodyPr/>
                    <a:lstStyle/>
                    <a:p>
                      <a:r>
                        <a:rPr lang="en-US" sz="1000"/>
                        <a:t>27392</a:t>
                      </a:r>
                    </a:p>
                  </a:txBody>
                  <a:tcPr/>
                </a:tc>
                <a:tc>
                  <a:txBody>
                    <a:bodyPr/>
                    <a:lstStyle/>
                    <a:p>
                      <a:r>
                        <a:rPr lang="en-US" sz="1000"/>
                        <a:t>193</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383</a:t>
                      </a:r>
                    </a:p>
                  </a:txBody>
                  <a:tcPr/>
                </a:tc>
                <a:tc>
                  <a:txBody>
                    <a:bodyPr/>
                    <a:lstStyle/>
                    <a:p>
                      <a:r>
                        <a:rPr lang="en-US" sz="1000"/>
                        <a:t>49</a:t>
                      </a:r>
                    </a:p>
                  </a:txBody>
                  <a:tcPr/>
                </a:tc>
                <a:tc>
                  <a:txBody>
                    <a:bodyPr/>
                    <a:lstStyle/>
                    <a:p>
                      <a:r>
                        <a:rPr lang="en-US" sz="1000"/>
                        <a:t>0.1978 %</a:t>
                      </a:r>
                    </a:p>
                  </a:txBody>
                  <a:tcPr/>
                </a:tc>
                <a:extLst>
                  <a:ext uri="{0D108BD9-81ED-4DB2-BD59-A6C34878D82A}">
                    <a16:rowId xmlns:a16="http://schemas.microsoft.com/office/drawing/2014/main" val="2471867482"/>
                  </a:ext>
                </a:extLst>
              </a:tr>
              <a:tr h="370840">
                <a:tc>
                  <a:txBody>
                    <a:bodyPr/>
                    <a:lstStyle/>
                    <a:p>
                      <a:r>
                        <a:rPr lang="en-US" sz="1000"/>
                        <a:t>zanellahnos</a:t>
                      </a:r>
                    </a:p>
                  </a:txBody>
                  <a:tcPr/>
                </a:tc>
                <a:tc>
                  <a:txBody>
                    <a:bodyPr/>
                    <a:lstStyle/>
                    <a:p>
                      <a:r>
                        <a:rPr lang="en-US" sz="1000"/>
                        <a:t>20751</a:t>
                      </a:r>
                    </a:p>
                  </a:txBody>
                  <a:tcPr/>
                </a:tc>
                <a:tc>
                  <a:txBody>
                    <a:bodyPr/>
                    <a:lstStyle/>
                    <a:p>
                      <a:r>
                        <a:rPr lang="en-US" sz="1000"/>
                        <a:t>255</a:t>
                      </a:r>
                    </a:p>
                  </a:txBody>
                  <a:tcPr/>
                </a:tc>
                <a:tc>
                  <a:txBody>
                    <a:bodyPr/>
                    <a:lstStyle/>
                    <a:p>
                      <a:r>
                        <a:rPr lang="en-US" sz="1000"/>
                        <a:t>1</a:t>
                      </a:r>
                    </a:p>
                  </a:txBody>
                  <a:tcPr/>
                </a:tc>
                <a:tc>
                  <a:txBody>
                    <a:bodyPr/>
                    <a:lstStyle/>
                    <a:p>
                      <a:r>
                        <a:rPr lang="en-US" sz="1000"/>
                        <a:t>2</a:t>
                      </a:r>
                    </a:p>
                  </a:txBody>
                  <a:tcPr/>
                </a:tc>
                <a:tc>
                  <a:txBody>
                    <a:bodyPr/>
                    <a:lstStyle/>
                    <a:p>
                      <a:r>
                        <a:rPr lang="en-US" sz="1000"/>
                        <a:t>4</a:t>
                      </a:r>
                    </a:p>
                  </a:txBody>
                  <a:tcPr/>
                </a:tc>
                <a:tc>
                  <a:txBody>
                    <a:bodyPr/>
                    <a:lstStyle/>
                    <a:p>
                      <a:r>
                        <a:rPr lang="en-US" sz="1000"/>
                        <a:t>7</a:t>
                      </a:r>
                    </a:p>
                  </a:txBody>
                  <a:tcPr/>
                </a:tc>
                <a:tc>
                  <a:txBody>
                    <a:bodyPr/>
                    <a:lstStyle/>
                    <a:p>
                      <a:r>
                        <a:rPr lang="en-US" sz="1000"/>
                        <a:t>784</a:t>
                      </a:r>
                    </a:p>
                  </a:txBody>
                  <a:tcPr/>
                </a:tc>
                <a:tc>
                  <a:txBody>
                    <a:bodyPr/>
                    <a:lstStyle/>
                    <a:p>
                      <a:r>
                        <a:rPr lang="en-US" sz="1000"/>
                        <a:t>45</a:t>
                      </a:r>
                    </a:p>
                  </a:txBody>
                  <a:tcPr/>
                </a:tc>
                <a:tc>
                  <a:txBody>
                    <a:bodyPr/>
                    <a:lstStyle/>
                    <a:p>
                      <a:r>
                        <a:rPr lang="en-US" sz="1000"/>
                        <a:t>0.5743 %</a:t>
                      </a:r>
                    </a:p>
                  </a:txBody>
                  <a:tcPr/>
                </a:tc>
                <a:extLst>
                  <a:ext uri="{0D108BD9-81ED-4DB2-BD59-A6C34878D82A}">
                    <a16:rowId xmlns:a16="http://schemas.microsoft.com/office/drawing/2014/main" val="3297313359"/>
                  </a:ext>
                </a:extLst>
              </a:tr>
              <a:tr h="370840">
                <a:tc>
                  <a:txBody>
                    <a:bodyPr/>
                    <a:lstStyle/>
                    <a:p>
                      <a:r>
                        <a:rPr lang="en-US" sz="1000"/>
                        <a:t>gileramotorsarg</a:t>
                      </a:r>
                    </a:p>
                  </a:txBody>
                  <a:tcPr/>
                </a:tc>
                <a:tc>
                  <a:txBody>
                    <a:bodyPr/>
                    <a:lstStyle/>
                    <a:p>
                      <a:r>
                        <a:rPr lang="en-US" sz="1000"/>
                        <a:t>15153</a:t>
                      </a:r>
                    </a:p>
                  </a:txBody>
                  <a:tcPr/>
                </a:tc>
                <a:tc>
                  <a:txBody>
                    <a:bodyPr/>
                    <a:lstStyle/>
                    <a:p>
                      <a:r>
                        <a:rPr lang="en-US" sz="1000"/>
                        <a:t>420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453</a:t>
                      </a:r>
                    </a:p>
                  </a:txBody>
                  <a:tcPr/>
                </a:tc>
                <a:tc>
                  <a:txBody>
                    <a:bodyPr/>
                    <a:lstStyle/>
                    <a:p>
                      <a:r>
                        <a:rPr lang="en-US" sz="1000"/>
                        <a:t>15</a:t>
                      </a:r>
                    </a:p>
                  </a:txBody>
                  <a:tcPr/>
                </a:tc>
                <a:tc>
                  <a:txBody>
                    <a:bodyPr/>
                    <a:lstStyle/>
                    <a:p>
                      <a:r>
                        <a:rPr lang="en-US" sz="1000"/>
                        <a:t>1.0440 %</a:t>
                      </a:r>
                    </a:p>
                  </a:txBody>
                  <a:tcPr/>
                </a:tc>
                <a:extLst>
                  <a:ext uri="{0D108BD9-81ED-4DB2-BD59-A6C34878D82A}">
                    <a16:rowId xmlns:a16="http://schemas.microsoft.com/office/drawing/2014/main" val="1469109808"/>
                  </a:ext>
                </a:extLst>
              </a:tr>
            </a:tbl>
          </a:graphicData>
        </a:graphic>
      </p:graphicFrame>
      <p:sp>
        <p:nvSpPr>
          <p:cNvPr id="4" name="Text Placeholder 3">
            <a:extLst>
              <a:ext uri="{FF2B5EF4-FFF2-40B4-BE49-F238E27FC236}">
                <a16:creationId xmlns:a16="http://schemas.microsoft.com/office/drawing/2014/main" id="{F08805B6-AAC0-4C0E-8852-4A025DE202B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671197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B01C3-7CF7-429C-A000-F96EE8E24172}"/>
              </a:ext>
            </a:extLst>
          </p:cNvPr>
          <p:cNvSpPr>
            <a:spLocks noGrp="1"/>
          </p:cNvSpPr>
          <p:nvPr>
            <p:ph type="title"/>
          </p:nvPr>
        </p:nvSpPr>
        <p:spPr/>
        <p:txBody>
          <a:bodyPr/>
          <a:lstStyle/>
          <a:p>
            <a:r>
              <a:rPr lang="en-US"/>
              <a:t>Instagram Followers Total | Motomel</a:t>
            </a:r>
          </a:p>
        </p:txBody>
      </p:sp>
      <p:graphicFrame>
        <p:nvGraphicFramePr>
          <p:cNvPr id="6" name="Chart Placeholder 5">
            <a:extLst>
              <a:ext uri="{FF2B5EF4-FFF2-40B4-BE49-F238E27FC236}">
                <a16:creationId xmlns:a16="http://schemas.microsoft.com/office/drawing/2014/main" id="{0EB28F29-9E55-463D-89B6-FA501497E1E5}"/>
              </a:ext>
            </a:extLst>
          </p:cNvPr>
          <p:cNvGraphicFramePr>
            <a:graphicFrameLocks noGrp="1"/>
          </p:cNvGraphicFramePr>
          <p:nvPr>
            <p:ph type="chart" sz="quarter" idx="13"/>
            <p:extLst>
              <p:ext uri="{D42A27DB-BD31-4B8C-83A1-F6EECF244321}">
                <p14:modId xmlns:p14="http://schemas.microsoft.com/office/powerpoint/2010/main" val="993268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61DBB0-A5A9-479F-8FCC-9B045BED3BF3}"/>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FD14127D-3725-4F56-A17E-2B5A4C11F6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234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09181-3E2D-4E3A-BF1F-397415794E7C}"/>
              </a:ext>
            </a:extLst>
          </p:cNvPr>
          <p:cNvSpPr>
            <a:spLocks noGrp="1"/>
          </p:cNvSpPr>
          <p:nvPr>
            <p:ph type="title"/>
          </p:nvPr>
        </p:nvSpPr>
        <p:spPr/>
        <p:txBody>
          <a:bodyPr/>
          <a:lstStyle/>
          <a:p>
            <a:r>
              <a:rPr lang="en-US"/>
              <a:t>Instagram Key Metrics Radar | Motomel</a:t>
            </a:r>
          </a:p>
        </p:txBody>
      </p:sp>
      <p:graphicFrame>
        <p:nvGraphicFramePr>
          <p:cNvPr id="6" name="Chart Placeholder 5">
            <a:extLst>
              <a:ext uri="{FF2B5EF4-FFF2-40B4-BE49-F238E27FC236}">
                <a16:creationId xmlns:a16="http://schemas.microsoft.com/office/drawing/2014/main" id="{B264FA13-B376-4599-B61A-E25E7C5C5612}"/>
              </a:ext>
            </a:extLst>
          </p:cNvPr>
          <p:cNvGraphicFramePr>
            <a:graphicFrameLocks noGrp="1"/>
          </p:cNvGraphicFramePr>
          <p:nvPr>
            <p:ph type="chart" sz="quarter" idx="13"/>
            <p:extLst>
              <p:ext uri="{D42A27DB-BD31-4B8C-83A1-F6EECF244321}">
                <p14:modId xmlns:p14="http://schemas.microsoft.com/office/powerpoint/2010/main" val="2276438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83E475-7A9C-4685-99D6-D134ED6E64B5}"/>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1C5D895C-07D2-42CB-BEC2-4FD35E4628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1891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599AB-663E-4589-A31C-BA34E1583DFC}"/>
              </a:ext>
            </a:extLst>
          </p:cNvPr>
          <p:cNvSpPr>
            <a:spLocks noGrp="1"/>
          </p:cNvSpPr>
          <p:nvPr>
            <p:ph type="title"/>
          </p:nvPr>
        </p:nvSpPr>
        <p:spPr/>
        <p:txBody>
          <a:bodyPr/>
          <a:lstStyle/>
          <a:p>
            <a:r>
              <a:rPr lang="en-US"/>
              <a:t>Instagram Posts By Weekday | Motomel</a:t>
            </a:r>
          </a:p>
        </p:txBody>
      </p:sp>
      <p:graphicFrame>
        <p:nvGraphicFramePr>
          <p:cNvPr id="6" name="Chart Placeholder 5">
            <a:extLst>
              <a:ext uri="{FF2B5EF4-FFF2-40B4-BE49-F238E27FC236}">
                <a16:creationId xmlns:a16="http://schemas.microsoft.com/office/drawing/2014/main" id="{34BDDD50-B762-4DAB-9C92-79D995696273}"/>
              </a:ext>
            </a:extLst>
          </p:cNvPr>
          <p:cNvGraphicFramePr>
            <a:graphicFrameLocks noGrp="1"/>
          </p:cNvGraphicFramePr>
          <p:nvPr>
            <p:ph type="chart" sz="quarter" idx="13"/>
            <p:extLst>
              <p:ext uri="{D42A27DB-BD31-4B8C-83A1-F6EECF244321}">
                <p14:modId xmlns:p14="http://schemas.microsoft.com/office/powerpoint/2010/main" val="1403812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3C408B-E120-48C0-91CE-3F0F5916B397}"/>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2579C7B0-0D3F-48FC-844A-D8806D97E2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2948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5DEDC-54DB-4F63-A993-44B32F959540}"/>
              </a:ext>
            </a:extLst>
          </p:cNvPr>
          <p:cNvSpPr>
            <a:spLocks noGrp="1"/>
          </p:cNvSpPr>
          <p:nvPr>
            <p:ph type="title"/>
          </p:nvPr>
        </p:nvSpPr>
        <p:spPr/>
        <p:txBody>
          <a:bodyPr/>
          <a:lstStyle/>
          <a:p>
            <a:r>
              <a:rPr lang="en-US"/>
              <a:t>Instagram Followers Change | Motomel</a:t>
            </a:r>
          </a:p>
        </p:txBody>
      </p:sp>
      <p:graphicFrame>
        <p:nvGraphicFramePr>
          <p:cNvPr id="6" name="Chart Placeholder 5">
            <a:extLst>
              <a:ext uri="{FF2B5EF4-FFF2-40B4-BE49-F238E27FC236}">
                <a16:creationId xmlns:a16="http://schemas.microsoft.com/office/drawing/2014/main" id="{640F6E6B-611B-4DB7-AACE-8DB4A1669544}"/>
              </a:ext>
            </a:extLst>
          </p:cNvPr>
          <p:cNvGraphicFramePr>
            <a:graphicFrameLocks noGrp="1"/>
          </p:cNvGraphicFramePr>
          <p:nvPr>
            <p:ph type="chart" sz="quarter" idx="13"/>
            <p:extLst>
              <p:ext uri="{D42A27DB-BD31-4B8C-83A1-F6EECF244321}">
                <p14:modId xmlns:p14="http://schemas.microsoft.com/office/powerpoint/2010/main" val="1003963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D270E9-B950-4AAC-BF0B-4695A9B4939C}"/>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01B43B60-8D74-443A-B3B0-C69E82619A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946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8B917-B6BF-4A71-8DAC-5F9B895A9D2E}"/>
              </a:ext>
            </a:extLst>
          </p:cNvPr>
          <p:cNvSpPr>
            <a:spLocks noGrp="1"/>
          </p:cNvSpPr>
          <p:nvPr>
            <p:ph type="title"/>
          </p:nvPr>
        </p:nvSpPr>
        <p:spPr/>
        <p:txBody>
          <a:bodyPr/>
          <a:lstStyle/>
          <a:p>
            <a:r>
              <a:rPr lang="en-US"/>
              <a:t>Instagram Posts By Hour | Motomel</a:t>
            </a:r>
          </a:p>
        </p:txBody>
      </p:sp>
      <p:graphicFrame>
        <p:nvGraphicFramePr>
          <p:cNvPr id="6" name="Chart Placeholder 5">
            <a:extLst>
              <a:ext uri="{FF2B5EF4-FFF2-40B4-BE49-F238E27FC236}">
                <a16:creationId xmlns:a16="http://schemas.microsoft.com/office/drawing/2014/main" id="{3F8A1FCD-1206-4C92-A483-98F00AB014CD}"/>
              </a:ext>
            </a:extLst>
          </p:cNvPr>
          <p:cNvGraphicFramePr>
            <a:graphicFrameLocks noGrp="1"/>
          </p:cNvGraphicFramePr>
          <p:nvPr>
            <p:ph type="chart" sz="quarter" idx="13"/>
            <p:extLst>
              <p:ext uri="{D42A27DB-BD31-4B8C-83A1-F6EECF244321}">
                <p14:modId xmlns:p14="http://schemas.microsoft.com/office/powerpoint/2010/main" val="2639988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EC520B-EBC5-4E87-9B58-069E7D5BBF7E}"/>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6E95C614-C47B-48CA-8250-82F6D954A0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8743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57ED2-7A7B-4C84-832E-FA66D6B3FA23}"/>
              </a:ext>
            </a:extLst>
          </p:cNvPr>
          <p:cNvSpPr>
            <a:spLocks noGrp="1"/>
          </p:cNvSpPr>
          <p:nvPr>
            <p:ph type="title"/>
          </p:nvPr>
        </p:nvSpPr>
        <p:spPr/>
        <p:txBody>
          <a:bodyPr/>
          <a:lstStyle/>
          <a:p>
            <a:r>
              <a:rPr lang="en-US"/>
              <a:t>Instagram Followers Change Per Weekday | Motomel</a:t>
            </a:r>
          </a:p>
        </p:txBody>
      </p:sp>
      <p:graphicFrame>
        <p:nvGraphicFramePr>
          <p:cNvPr id="6" name="Chart Placeholder 5">
            <a:extLst>
              <a:ext uri="{FF2B5EF4-FFF2-40B4-BE49-F238E27FC236}">
                <a16:creationId xmlns:a16="http://schemas.microsoft.com/office/drawing/2014/main" id="{A09AB4C9-166B-4FD7-8DAE-AE841569D439}"/>
              </a:ext>
            </a:extLst>
          </p:cNvPr>
          <p:cNvGraphicFramePr>
            <a:graphicFrameLocks noGrp="1"/>
          </p:cNvGraphicFramePr>
          <p:nvPr>
            <p:ph type="chart" sz="quarter" idx="13"/>
            <p:extLst>
              <p:ext uri="{D42A27DB-BD31-4B8C-83A1-F6EECF244321}">
                <p14:modId xmlns:p14="http://schemas.microsoft.com/office/powerpoint/2010/main" val="2822419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6BBBE9-071E-448D-AD18-21878E412754}"/>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EDEE54DD-0309-47AC-A690-EA178E5D18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8695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D261F-2538-4E31-86D5-34D074C9A71C}"/>
              </a:ext>
            </a:extLst>
          </p:cNvPr>
          <p:cNvSpPr>
            <a:spLocks noGrp="1"/>
          </p:cNvSpPr>
          <p:nvPr>
            <p:ph type="title"/>
          </p:nvPr>
        </p:nvSpPr>
        <p:spPr/>
        <p:txBody>
          <a:bodyPr/>
          <a:lstStyle/>
          <a:p>
            <a:r>
              <a:rPr lang="en-US"/>
              <a:t>Instagram Interaction Rate By Weekday | Motomel</a:t>
            </a:r>
          </a:p>
        </p:txBody>
      </p:sp>
      <p:graphicFrame>
        <p:nvGraphicFramePr>
          <p:cNvPr id="6" name="Chart Placeholder 5">
            <a:extLst>
              <a:ext uri="{FF2B5EF4-FFF2-40B4-BE49-F238E27FC236}">
                <a16:creationId xmlns:a16="http://schemas.microsoft.com/office/drawing/2014/main" id="{8126C99B-CB09-4498-B822-158522D77BA6}"/>
              </a:ext>
            </a:extLst>
          </p:cNvPr>
          <p:cNvGraphicFramePr>
            <a:graphicFrameLocks noGrp="1"/>
          </p:cNvGraphicFramePr>
          <p:nvPr>
            <p:ph type="chart" sz="quarter" idx="13"/>
            <p:extLst>
              <p:ext uri="{D42A27DB-BD31-4B8C-83A1-F6EECF244321}">
                <p14:modId xmlns:p14="http://schemas.microsoft.com/office/powerpoint/2010/main" val="3545208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4366A0-A2F2-4BE9-95C9-DF73FEA51A5B}"/>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113ADA65-482F-4C7C-874B-31DE17892A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807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27046-D5F7-4A38-8514-1BA53E0A9D62}"/>
              </a:ext>
            </a:extLst>
          </p:cNvPr>
          <p:cNvSpPr>
            <a:spLocks noGrp="1"/>
          </p:cNvSpPr>
          <p:nvPr>
            <p:ph type="title"/>
          </p:nvPr>
        </p:nvSpPr>
        <p:spPr/>
        <p:txBody>
          <a:bodyPr/>
          <a:lstStyle/>
          <a:p>
            <a:r>
              <a:rPr lang="en-US"/>
              <a:t>Instagram Interaction Rate By Hour | Motomel</a:t>
            </a:r>
          </a:p>
        </p:txBody>
      </p:sp>
      <p:graphicFrame>
        <p:nvGraphicFramePr>
          <p:cNvPr id="6" name="Chart Placeholder 5">
            <a:extLst>
              <a:ext uri="{FF2B5EF4-FFF2-40B4-BE49-F238E27FC236}">
                <a16:creationId xmlns:a16="http://schemas.microsoft.com/office/drawing/2014/main" id="{0DED748A-B233-44F4-83BE-C0831DC0CD8D}"/>
              </a:ext>
            </a:extLst>
          </p:cNvPr>
          <p:cNvGraphicFramePr>
            <a:graphicFrameLocks noGrp="1"/>
          </p:cNvGraphicFramePr>
          <p:nvPr>
            <p:ph type="chart" sz="quarter" idx="13"/>
            <p:extLst>
              <p:ext uri="{D42A27DB-BD31-4B8C-83A1-F6EECF244321}">
                <p14:modId xmlns:p14="http://schemas.microsoft.com/office/powerpoint/2010/main" val="161352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97C18B-094D-487C-A7A7-1142ECD021FA}"/>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E0C540CD-11DE-4A5A-B512-5761EA3C9B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3915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E2719-2688-4630-B9D4-85834399370E}"/>
              </a:ext>
            </a:extLst>
          </p:cNvPr>
          <p:cNvSpPr>
            <a:spLocks noGrp="1"/>
          </p:cNvSpPr>
          <p:nvPr>
            <p:ph type="title"/>
          </p:nvPr>
        </p:nvSpPr>
        <p:spPr/>
        <p:txBody>
          <a:bodyPr/>
          <a:lstStyle/>
          <a:p>
            <a:r>
              <a:rPr lang="en-US"/>
              <a:t>Instagram Post Type Distribution Per Profile | Motomel</a:t>
            </a:r>
          </a:p>
        </p:txBody>
      </p:sp>
      <p:graphicFrame>
        <p:nvGraphicFramePr>
          <p:cNvPr id="6" name="Chart Placeholder 5">
            <a:extLst>
              <a:ext uri="{FF2B5EF4-FFF2-40B4-BE49-F238E27FC236}">
                <a16:creationId xmlns:a16="http://schemas.microsoft.com/office/drawing/2014/main" id="{3EE790E8-08AC-4B92-A42C-009D47C4DD0B}"/>
              </a:ext>
            </a:extLst>
          </p:cNvPr>
          <p:cNvGraphicFramePr>
            <a:graphicFrameLocks noGrp="1"/>
          </p:cNvGraphicFramePr>
          <p:nvPr>
            <p:ph type="chart" sz="quarter" idx="13"/>
            <p:extLst>
              <p:ext uri="{D42A27DB-BD31-4B8C-83A1-F6EECF244321}">
                <p14:modId xmlns:p14="http://schemas.microsoft.com/office/powerpoint/2010/main" val="2042036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F196BA-F005-4D49-9293-2C08A9BBEC36}"/>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A571BDB6-0890-4A61-BD63-BC57C51FF7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9131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0CA80-7498-4B6C-A21E-A97F42CB529E}"/>
              </a:ext>
            </a:extLst>
          </p:cNvPr>
          <p:cNvSpPr>
            <a:spLocks noGrp="1"/>
          </p:cNvSpPr>
          <p:nvPr>
            <p:ph type="title"/>
          </p:nvPr>
        </p:nvSpPr>
        <p:spPr/>
        <p:txBody>
          <a:bodyPr/>
          <a:lstStyle/>
          <a:p>
            <a:r>
              <a:rPr lang="en-US"/>
              <a:t>Instagram Interactions by Post Type | Motomel</a:t>
            </a:r>
          </a:p>
        </p:txBody>
      </p:sp>
      <p:graphicFrame>
        <p:nvGraphicFramePr>
          <p:cNvPr id="6" name="Chart Placeholder 5">
            <a:extLst>
              <a:ext uri="{FF2B5EF4-FFF2-40B4-BE49-F238E27FC236}">
                <a16:creationId xmlns:a16="http://schemas.microsoft.com/office/drawing/2014/main" id="{9DC38379-203F-48A9-B680-B2C311F62E33}"/>
              </a:ext>
            </a:extLst>
          </p:cNvPr>
          <p:cNvGraphicFramePr>
            <a:graphicFrameLocks noGrp="1"/>
          </p:cNvGraphicFramePr>
          <p:nvPr>
            <p:ph type="chart" sz="quarter" idx="13"/>
            <p:extLst>
              <p:ext uri="{D42A27DB-BD31-4B8C-83A1-F6EECF244321}">
                <p14:modId xmlns:p14="http://schemas.microsoft.com/office/powerpoint/2010/main" val="2924065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3043B5-6E96-4317-8037-73BB6B1DB8BB}"/>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55FD856D-7144-4A0D-A030-B03864FAD7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3514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94D49-6009-408A-AEC6-E0005D54DF1B}"/>
              </a:ext>
            </a:extLst>
          </p:cNvPr>
          <p:cNvSpPr>
            <a:spLocks noGrp="1"/>
          </p:cNvSpPr>
          <p:nvPr>
            <p:ph type="title"/>
          </p:nvPr>
        </p:nvSpPr>
        <p:spPr/>
        <p:txBody>
          <a:bodyPr/>
          <a:lstStyle/>
          <a:p>
            <a:r>
              <a:rPr lang="en-US"/>
              <a:t>Instagram Interaction Rate By Post Type | Motomel</a:t>
            </a:r>
          </a:p>
        </p:txBody>
      </p:sp>
      <p:graphicFrame>
        <p:nvGraphicFramePr>
          <p:cNvPr id="6" name="Chart Placeholder 5">
            <a:extLst>
              <a:ext uri="{FF2B5EF4-FFF2-40B4-BE49-F238E27FC236}">
                <a16:creationId xmlns:a16="http://schemas.microsoft.com/office/drawing/2014/main" id="{BB2114B8-F703-4E31-805E-A0EB7B4644C4}"/>
              </a:ext>
            </a:extLst>
          </p:cNvPr>
          <p:cNvGraphicFramePr>
            <a:graphicFrameLocks noGrp="1"/>
          </p:cNvGraphicFramePr>
          <p:nvPr>
            <p:ph type="chart" sz="quarter" idx="13"/>
            <p:extLst>
              <p:ext uri="{D42A27DB-BD31-4B8C-83A1-F6EECF244321}">
                <p14:modId xmlns:p14="http://schemas.microsoft.com/office/powerpoint/2010/main" val="3478273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758EAE-D998-410D-B331-36FF01E664A3}"/>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A04BBDD1-F49F-4423-94A8-1B1A856F9D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7112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B3132-83C0-48A3-9D00-CA05956DE8D6}"/>
              </a:ext>
            </a:extLst>
          </p:cNvPr>
          <p:cNvSpPr>
            <a:spLocks noGrp="1"/>
          </p:cNvSpPr>
          <p:nvPr>
            <p:ph type="title"/>
          </p:nvPr>
        </p:nvSpPr>
        <p:spPr/>
        <p:txBody>
          <a:bodyPr/>
          <a:lstStyle/>
          <a:p>
            <a:r>
              <a:rPr lang="en-US"/>
              <a:t>Instagram Interactions Distribution | Motomel</a:t>
            </a:r>
          </a:p>
        </p:txBody>
      </p:sp>
      <p:graphicFrame>
        <p:nvGraphicFramePr>
          <p:cNvPr id="6" name="Chart Placeholder 5">
            <a:extLst>
              <a:ext uri="{FF2B5EF4-FFF2-40B4-BE49-F238E27FC236}">
                <a16:creationId xmlns:a16="http://schemas.microsoft.com/office/drawing/2014/main" id="{E2CE4C01-EC11-425A-ACB8-8D2A99750BC4}"/>
              </a:ext>
            </a:extLst>
          </p:cNvPr>
          <p:cNvGraphicFramePr>
            <a:graphicFrameLocks noGrp="1"/>
          </p:cNvGraphicFramePr>
          <p:nvPr>
            <p:ph type="chart" sz="quarter" idx="13"/>
            <p:extLst>
              <p:ext uri="{D42A27DB-BD31-4B8C-83A1-F6EECF244321}">
                <p14:modId xmlns:p14="http://schemas.microsoft.com/office/powerpoint/2010/main" val="3790578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CE9B13-158A-4A9C-A2E2-B8180EDA7BED}"/>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35C9D70B-21A4-4278-AAFA-0844A73583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7739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9A14-231B-4DE5-9F85-236DC8AF3235}"/>
              </a:ext>
            </a:extLst>
          </p:cNvPr>
          <p:cNvSpPr>
            <a:spLocks noGrp="1"/>
          </p:cNvSpPr>
          <p:nvPr>
            <p:ph type="title"/>
          </p:nvPr>
        </p:nvSpPr>
        <p:spPr/>
        <p:txBody>
          <a:bodyPr/>
          <a:lstStyle/>
          <a:p>
            <a:r>
              <a:rPr lang="en-US"/>
              <a:t>Instagram Hashtag Detection | Motomel - 1 of 2</a:t>
            </a:r>
          </a:p>
        </p:txBody>
      </p:sp>
      <p:graphicFrame>
        <p:nvGraphicFramePr>
          <p:cNvPr id="5" name="Table Placeholder 4">
            <a:extLst>
              <a:ext uri="{FF2B5EF4-FFF2-40B4-BE49-F238E27FC236}">
                <a16:creationId xmlns:a16="http://schemas.microsoft.com/office/drawing/2014/main" id="{0602B3A9-0034-44D5-97A4-AA1C3507264D}"/>
              </a:ext>
            </a:extLst>
          </p:cNvPr>
          <p:cNvGraphicFramePr>
            <a:graphicFrameLocks noGrp="1"/>
          </p:cNvGraphicFramePr>
          <p:nvPr>
            <p:ph type="tbl" sz="quarter" idx="13"/>
            <p:extLst>
              <p:ext uri="{D42A27DB-BD31-4B8C-83A1-F6EECF244321}">
                <p14:modId xmlns:p14="http://schemas.microsoft.com/office/powerpoint/2010/main" val="1264142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46826061"/>
                    </a:ext>
                  </a:extLst>
                </a:gridCol>
                <a:gridCol w="1399032">
                  <a:extLst>
                    <a:ext uri="{9D8B030D-6E8A-4147-A177-3AD203B41FA5}">
                      <a16:colId xmlns:a16="http://schemas.microsoft.com/office/drawing/2014/main" val="4115574989"/>
                    </a:ext>
                  </a:extLst>
                </a:gridCol>
                <a:gridCol w="1399032">
                  <a:extLst>
                    <a:ext uri="{9D8B030D-6E8A-4147-A177-3AD203B41FA5}">
                      <a16:colId xmlns:a16="http://schemas.microsoft.com/office/drawing/2014/main" val="4151469885"/>
                    </a:ext>
                  </a:extLst>
                </a:gridCol>
                <a:gridCol w="1399032">
                  <a:extLst>
                    <a:ext uri="{9D8B030D-6E8A-4147-A177-3AD203B41FA5}">
                      <a16:colId xmlns:a16="http://schemas.microsoft.com/office/drawing/2014/main" val="360481397"/>
                    </a:ext>
                  </a:extLst>
                </a:gridCol>
                <a:gridCol w="1399032">
                  <a:extLst>
                    <a:ext uri="{9D8B030D-6E8A-4147-A177-3AD203B41FA5}">
                      <a16:colId xmlns:a16="http://schemas.microsoft.com/office/drawing/2014/main" val="522325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216068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99.071428571429</a:t>
                      </a:r>
                    </a:p>
                  </a:txBody>
                  <a:tcPr/>
                </a:tc>
                <a:extLst>
                  <a:ext uri="{0D108BD9-81ED-4DB2-BD59-A6C34878D82A}">
                    <a16:rowId xmlns:a16="http://schemas.microsoft.com/office/drawing/2014/main" val="2352377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166.57142857143</a:t>
                      </a:r>
                    </a:p>
                  </a:txBody>
                  <a:tcPr/>
                </a:tc>
                <a:extLst>
                  <a:ext uri="{0D108BD9-81ED-4DB2-BD59-A6C34878D82A}">
                    <a16:rowId xmlns:a16="http://schemas.microsoft.com/office/drawing/2014/main" val="624153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301486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470971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6487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163.625</a:t>
                      </a:r>
                    </a:p>
                  </a:txBody>
                  <a:tcPr/>
                </a:tc>
                <a:extLst>
                  <a:ext uri="{0D108BD9-81ED-4DB2-BD59-A6C34878D82A}">
                    <a16:rowId xmlns:a16="http://schemas.microsoft.com/office/drawing/2014/main" val="3200942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118.42857142857</a:t>
                      </a:r>
                    </a:p>
                  </a:txBody>
                  <a:tcPr/>
                </a:tc>
                <a:extLst>
                  <a:ext uri="{0D108BD9-81ED-4DB2-BD59-A6C34878D82A}">
                    <a16:rowId xmlns:a16="http://schemas.microsoft.com/office/drawing/2014/main" val="2959457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470.71428571429</a:t>
                      </a:r>
                    </a:p>
                  </a:txBody>
                  <a:tcPr/>
                </a:tc>
                <a:extLst>
                  <a:ext uri="{0D108BD9-81ED-4DB2-BD59-A6C34878D82A}">
                    <a16:rowId xmlns:a16="http://schemas.microsoft.com/office/drawing/2014/main" val="4014993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#NosImpulsaNuestraHistoria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115.33333333333</a:t>
                      </a:r>
                    </a:p>
                  </a:txBody>
                  <a:tcPr/>
                </a:tc>
                <a:extLst>
                  <a:ext uri="{0D108BD9-81ED-4DB2-BD59-A6C34878D82A}">
                    <a16:rowId xmlns:a16="http://schemas.microsoft.com/office/drawing/2014/main" val="1165399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358074790"/>
                  </a:ext>
                </a:extLst>
              </a:tr>
            </a:tbl>
          </a:graphicData>
        </a:graphic>
      </p:graphicFrame>
      <p:sp>
        <p:nvSpPr>
          <p:cNvPr id="4" name="Text Placeholder 3">
            <a:extLst>
              <a:ext uri="{FF2B5EF4-FFF2-40B4-BE49-F238E27FC236}">
                <a16:creationId xmlns:a16="http://schemas.microsoft.com/office/drawing/2014/main" id="{A2C3C586-082D-44F3-8F7B-E2CAFEAB3566}"/>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989571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B3A8F-E33F-4B71-AE2A-7D3A2879947D}"/>
              </a:ext>
            </a:extLst>
          </p:cNvPr>
          <p:cNvSpPr>
            <a:spLocks noGrp="1"/>
          </p:cNvSpPr>
          <p:nvPr>
            <p:ph type="title"/>
          </p:nvPr>
        </p:nvSpPr>
        <p:spPr/>
        <p:txBody>
          <a:bodyPr/>
          <a:lstStyle/>
          <a:p>
            <a:r>
              <a:rPr lang="en-US"/>
              <a:t>Instagram Hashtag Detection | Motomel - 2 of 2</a:t>
            </a:r>
          </a:p>
        </p:txBody>
      </p:sp>
      <p:graphicFrame>
        <p:nvGraphicFramePr>
          <p:cNvPr id="5" name="Table Placeholder 4">
            <a:extLst>
              <a:ext uri="{FF2B5EF4-FFF2-40B4-BE49-F238E27FC236}">
                <a16:creationId xmlns:a16="http://schemas.microsoft.com/office/drawing/2014/main" id="{08D226EE-BD24-407E-8F4F-46F4541FEA44}"/>
              </a:ext>
            </a:extLst>
          </p:cNvPr>
          <p:cNvGraphicFramePr>
            <a:graphicFrameLocks noGrp="1"/>
          </p:cNvGraphicFramePr>
          <p:nvPr>
            <p:ph type="tbl" sz="quarter" idx="13"/>
            <p:extLst>
              <p:ext uri="{D42A27DB-BD31-4B8C-83A1-F6EECF244321}">
                <p14:modId xmlns:p14="http://schemas.microsoft.com/office/powerpoint/2010/main" val="3522701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00928339"/>
                    </a:ext>
                  </a:extLst>
                </a:gridCol>
                <a:gridCol w="1399032">
                  <a:extLst>
                    <a:ext uri="{9D8B030D-6E8A-4147-A177-3AD203B41FA5}">
                      <a16:colId xmlns:a16="http://schemas.microsoft.com/office/drawing/2014/main" val="2436746083"/>
                    </a:ext>
                  </a:extLst>
                </a:gridCol>
                <a:gridCol w="1399032">
                  <a:extLst>
                    <a:ext uri="{9D8B030D-6E8A-4147-A177-3AD203B41FA5}">
                      <a16:colId xmlns:a16="http://schemas.microsoft.com/office/drawing/2014/main" val="2165933201"/>
                    </a:ext>
                  </a:extLst>
                </a:gridCol>
                <a:gridCol w="1399032">
                  <a:extLst>
                    <a:ext uri="{9D8B030D-6E8A-4147-A177-3AD203B41FA5}">
                      <a16:colId xmlns:a16="http://schemas.microsoft.com/office/drawing/2014/main" val="1600335852"/>
                    </a:ext>
                  </a:extLst>
                </a:gridCol>
                <a:gridCol w="1399032">
                  <a:extLst>
                    <a:ext uri="{9D8B030D-6E8A-4147-A177-3AD203B41FA5}">
                      <a16:colId xmlns:a16="http://schemas.microsoft.com/office/drawing/2014/main" val="940446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222083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3637397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2635255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3717494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253680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4199651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#Hunter150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664832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4175497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extLst>
                  <a:ext uri="{0D108BD9-81ED-4DB2-BD59-A6C34878D82A}">
                    <a16:rowId xmlns:a16="http://schemas.microsoft.com/office/drawing/2014/main" val="149861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extLst>
                  <a:ext uri="{0D108BD9-81ED-4DB2-BD59-A6C34878D82A}">
                    <a16:rowId xmlns:a16="http://schemas.microsoft.com/office/drawing/2014/main" val="4171132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extLst>
                  <a:ext uri="{0D108BD9-81ED-4DB2-BD59-A6C34878D82A}">
                    <a16:rowId xmlns:a16="http://schemas.microsoft.com/office/drawing/2014/main" val="3980950316"/>
                  </a:ext>
                </a:extLst>
              </a:tr>
            </a:tbl>
          </a:graphicData>
        </a:graphic>
      </p:graphicFrame>
      <p:sp>
        <p:nvSpPr>
          <p:cNvPr id="4" name="Text Placeholder 3">
            <a:extLst>
              <a:ext uri="{FF2B5EF4-FFF2-40B4-BE49-F238E27FC236}">
                <a16:creationId xmlns:a16="http://schemas.microsoft.com/office/drawing/2014/main" id="{0A630BD0-A17A-413B-82A7-8C25AD3B815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710939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2F61A-C8B6-4571-B9EE-2AECCB3C7810}"/>
              </a:ext>
            </a:extLst>
          </p:cNvPr>
          <p:cNvSpPr>
            <a:spLocks noGrp="1"/>
          </p:cNvSpPr>
          <p:nvPr>
            <p:ph type="title"/>
          </p:nvPr>
        </p:nvSpPr>
        <p:spPr/>
        <p:txBody>
          <a:bodyPr/>
          <a:lstStyle/>
          <a:p>
            <a:r>
              <a:rPr lang="en-US"/>
              <a:t>Instagram Posts Table | Motomel - 1 of 23</a:t>
            </a:r>
          </a:p>
        </p:txBody>
      </p:sp>
      <p:graphicFrame>
        <p:nvGraphicFramePr>
          <p:cNvPr id="5" name="Table Placeholder 4">
            <a:extLst>
              <a:ext uri="{FF2B5EF4-FFF2-40B4-BE49-F238E27FC236}">
                <a16:creationId xmlns:a16="http://schemas.microsoft.com/office/drawing/2014/main" id="{81E08662-B76E-4EA9-96BA-DD3497FA04F4}"/>
              </a:ext>
            </a:extLst>
          </p:cNvPr>
          <p:cNvGraphicFramePr>
            <a:graphicFrameLocks noGrp="1"/>
          </p:cNvGraphicFramePr>
          <p:nvPr>
            <p:ph type="tbl" sz="quarter" idx="13"/>
            <p:extLst>
              <p:ext uri="{D42A27DB-BD31-4B8C-83A1-F6EECF244321}">
                <p14:modId xmlns:p14="http://schemas.microsoft.com/office/powerpoint/2010/main" val="727183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92796808"/>
                    </a:ext>
                  </a:extLst>
                </a:gridCol>
                <a:gridCol w="1810512">
                  <a:extLst>
                    <a:ext uri="{9D8B030D-6E8A-4147-A177-3AD203B41FA5}">
                      <a16:colId xmlns:a16="http://schemas.microsoft.com/office/drawing/2014/main" val="4056957747"/>
                    </a:ext>
                  </a:extLst>
                </a:gridCol>
                <a:gridCol w="822960">
                  <a:extLst>
                    <a:ext uri="{9D8B030D-6E8A-4147-A177-3AD203B41FA5}">
                      <a16:colId xmlns:a16="http://schemas.microsoft.com/office/drawing/2014/main" val="2907999140"/>
                    </a:ext>
                  </a:extLst>
                </a:gridCol>
                <a:gridCol w="822960">
                  <a:extLst>
                    <a:ext uri="{9D8B030D-6E8A-4147-A177-3AD203B41FA5}">
                      <a16:colId xmlns:a16="http://schemas.microsoft.com/office/drawing/2014/main" val="3352749227"/>
                    </a:ext>
                  </a:extLst>
                </a:gridCol>
                <a:gridCol w="822960">
                  <a:extLst>
                    <a:ext uri="{9D8B030D-6E8A-4147-A177-3AD203B41FA5}">
                      <a16:colId xmlns:a16="http://schemas.microsoft.com/office/drawing/2014/main" val="961550768"/>
                    </a:ext>
                  </a:extLst>
                </a:gridCol>
                <a:gridCol w="822960">
                  <a:extLst>
                    <a:ext uri="{9D8B030D-6E8A-4147-A177-3AD203B41FA5}">
                      <a16:colId xmlns:a16="http://schemas.microsoft.com/office/drawing/2014/main" val="2627917983"/>
                    </a:ext>
                  </a:extLst>
                </a:gridCol>
                <a:gridCol w="822960">
                  <a:extLst>
                    <a:ext uri="{9D8B030D-6E8A-4147-A177-3AD203B41FA5}">
                      <a16:colId xmlns:a16="http://schemas.microsoft.com/office/drawing/2014/main" val="4038901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5174379"/>
                  </a:ext>
                </a:extLst>
              </a:tr>
            </a:tbl>
          </a:graphicData>
        </a:graphic>
      </p:graphicFrame>
      <p:sp>
        <p:nvSpPr>
          <p:cNvPr id="4" name="Text Placeholder 3">
            <a:extLst>
              <a:ext uri="{FF2B5EF4-FFF2-40B4-BE49-F238E27FC236}">
                <a16:creationId xmlns:a16="http://schemas.microsoft.com/office/drawing/2014/main" id="{D9CF4412-5D8F-4918-A963-E7BEB9AFC9C1}"/>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0013864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BCF55-B324-47CB-8D15-B4341DA9DD7A}"/>
              </a:ext>
            </a:extLst>
          </p:cNvPr>
          <p:cNvSpPr>
            <a:spLocks noGrp="1"/>
          </p:cNvSpPr>
          <p:nvPr>
            <p:ph type="title"/>
          </p:nvPr>
        </p:nvSpPr>
        <p:spPr/>
        <p:txBody>
          <a:bodyPr/>
          <a:lstStyle/>
          <a:p>
            <a:r>
              <a:rPr lang="en-US"/>
              <a:t>Instagram Posts Table | Motomel - 2 of 23</a:t>
            </a:r>
          </a:p>
        </p:txBody>
      </p:sp>
      <p:graphicFrame>
        <p:nvGraphicFramePr>
          <p:cNvPr id="5" name="Table Placeholder 4">
            <a:extLst>
              <a:ext uri="{FF2B5EF4-FFF2-40B4-BE49-F238E27FC236}">
                <a16:creationId xmlns:a16="http://schemas.microsoft.com/office/drawing/2014/main" id="{D2C21C6D-7E44-43A9-A52A-8BAC4212310B}"/>
              </a:ext>
            </a:extLst>
          </p:cNvPr>
          <p:cNvGraphicFramePr>
            <a:graphicFrameLocks noGrp="1"/>
          </p:cNvGraphicFramePr>
          <p:nvPr>
            <p:ph type="tbl" sz="quarter" idx="13"/>
            <p:extLst>
              <p:ext uri="{D42A27DB-BD31-4B8C-83A1-F6EECF244321}">
                <p14:modId xmlns:p14="http://schemas.microsoft.com/office/powerpoint/2010/main" val="3840694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84369106"/>
                    </a:ext>
                  </a:extLst>
                </a:gridCol>
                <a:gridCol w="1810512">
                  <a:extLst>
                    <a:ext uri="{9D8B030D-6E8A-4147-A177-3AD203B41FA5}">
                      <a16:colId xmlns:a16="http://schemas.microsoft.com/office/drawing/2014/main" val="3792195296"/>
                    </a:ext>
                  </a:extLst>
                </a:gridCol>
                <a:gridCol w="822960">
                  <a:extLst>
                    <a:ext uri="{9D8B030D-6E8A-4147-A177-3AD203B41FA5}">
                      <a16:colId xmlns:a16="http://schemas.microsoft.com/office/drawing/2014/main" val="2100141835"/>
                    </a:ext>
                  </a:extLst>
                </a:gridCol>
                <a:gridCol w="822960">
                  <a:extLst>
                    <a:ext uri="{9D8B030D-6E8A-4147-A177-3AD203B41FA5}">
                      <a16:colId xmlns:a16="http://schemas.microsoft.com/office/drawing/2014/main" val="2448702787"/>
                    </a:ext>
                  </a:extLst>
                </a:gridCol>
                <a:gridCol w="822960">
                  <a:extLst>
                    <a:ext uri="{9D8B030D-6E8A-4147-A177-3AD203B41FA5}">
                      <a16:colId xmlns:a16="http://schemas.microsoft.com/office/drawing/2014/main" val="1879911581"/>
                    </a:ext>
                  </a:extLst>
                </a:gridCol>
                <a:gridCol w="822960">
                  <a:extLst>
                    <a:ext uri="{9D8B030D-6E8A-4147-A177-3AD203B41FA5}">
                      <a16:colId xmlns:a16="http://schemas.microsoft.com/office/drawing/2014/main" val="1745272376"/>
                    </a:ext>
                  </a:extLst>
                </a:gridCol>
                <a:gridCol w="822960">
                  <a:extLst>
                    <a:ext uri="{9D8B030D-6E8A-4147-A177-3AD203B41FA5}">
                      <a16:colId xmlns:a16="http://schemas.microsoft.com/office/drawing/2014/main" val="773891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0361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- 2021-11-05 17:48:09</a:t>
                      </a:r>
                      <a:r>
                        <a:rPr kumimoji="0" lang="es-ES" sz="1000" b="0" i="0" u="none" strike="noStrike" kern="1200" cap="none" spc="0" normalizeH="0" baseline="0" noProof="0">
                          <a:ln>
                            <a:noFill/>
                          </a:ln>
                          <a:solidFill>
                            <a:prstClr val="black"/>
                          </a:solidFill>
                          <a:effectLst/>
                          <a:uLnTx/>
                          <a:uFillTx/>
                          <a:latin typeface="+mn-lt"/>
                          <a:ea typeface="+mn-ea"/>
                          <a:cs typeface="+mn-cs"/>
                        </a:rPr>
                        <a:t>
 ¡Llegó el turno de votar por el #JugadorMotomel de Octubre
¡Te podes ganar una #BiciMotomel para vos y otra para el jugador elegido!
¿Cómo participar? Muy sencillo:
- Seguir a la cuenta de motomeloficial y motomelbicicletas
- Darle like a la publicación
- Comentar eligiendo el #JugadorMotomel del mes
Podes participar en Facebook, Twitter o Instagram.
Podes elegir entre estos jugadores:
Francisco Ortega
Julián Álvarez
Agustin Almendra
José López
Franco Armani
¿Para vos cuál de estos 5 fue el #JugadorMotomel del mes?
Tenes tiempo hasta el 15/11. Bases y condiciones en el link de nuestra bio.
#MotomelTeBanca #Sorteo #Bici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253073581_469876441121653_6408452805366343567_n.jpg?_nc_ht=scontent.cdninstagram.com&amp;_nc_cat=101&amp;_nc_ohc=0QVBt_CBpZMAX_gwyGG&amp;edm=AMO9-JQAAAAA&amp;ccb=7-4&amp;oh=8b87d82291437d1863261d1db24a5c1e&amp;oe=61987678&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44338890"/>
                  </a:ext>
                </a:extLst>
              </a:tr>
            </a:tbl>
          </a:graphicData>
        </a:graphic>
      </p:graphicFrame>
      <p:sp>
        <p:nvSpPr>
          <p:cNvPr id="4" name="Text Placeholder 3">
            <a:extLst>
              <a:ext uri="{FF2B5EF4-FFF2-40B4-BE49-F238E27FC236}">
                <a16:creationId xmlns:a16="http://schemas.microsoft.com/office/drawing/2014/main" id="{12011927-D47A-46A6-9446-CBD6E405BD1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5263077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B4BC5-C49A-494B-9149-5E70C3D8C24D}"/>
              </a:ext>
            </a:extLst>
          </p:cNvPr>
          <p:cNvSpPr>
            <a:spLocks noGrp="1"/>
          </p:cNvSpPr>
          <p:nvPr>
            <p:ph type="title"/>
          </p:nvPr>
        </p:nvSpPr>
        <p:spPr/>
        <p:txBody>
          <a:bodyPr/>
          <a:lstStyle/>
          <a:p>
            <a:r>
              <a:rPr lang="en-US"/>
              <a:t>Instagram Posts Table | Motomel - 3 of 23</a:t>
            </a:r>
          </a:p>
        </p:txBody>
      </p:sp>
      <p:graphicFrame>
        <p:nvGraphicFramePr>
          <p:cNvPr id="5" name="Table Placeholder 4">
            <a:extLst>
              <a:ext uri="{FF2B5EF4-FFF2-40B4-BE49-F238E27FC236}">
                <a16:creationId xmlns:a16="http://schemas.microsoft.com/office/drawing/2014/main" id="{2F89BEDE-005A-4271-A539-E68E80D14008}"/>
              </a:ext>
            </a:extLst>
          </p:cNvPr>
          <p:cNvGraphicFramePr>
            <a:graphicFrameLocks noGrp="1"/>
          </p:cNvGraphicFramePr>
          <p:nvPr>
            <p:ph type="tbl" sz="quarter" idx="13"/>
            <p:extLst>
              <p:ext uri="{D42A27DB-BD31-4B8C-83A1-F6EECF244321}">
                <p14:modId xmlns:p14="http://schemas.microsoft.com/office/powerpoint/2010/main" val="3194017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28452720"/>
                    </a:ext>
                  </a:extLst>
                </a:gridCol>
                <a:gridCol w="1810512">
                  <a:extLst>
                    <a:ext uri="{9D8B030D-6E8A-4147-A177-3AD203B41FA5}">
                      <a16:colId xmlns:a16="http://schemas.microsoft.com/office/drawing/2014/main" val="3865104958"/>
                    </a:ext>
                  </a:extLst>
                </a:gridCol>
                <a:gridCol w="822960">
                  <a:extLst>
                    <a:ext uri="{9D8B030D-6E8A-4147-A177-3AD203B41FA5}">
                      <a16:colId xmlns:a16="http://schemas.microsoft.com/office/drawing/2014/main" val="1330617709"/>
                    </a:ext>
                  </a:extLst>
                </a:gridCol>
                <a:gridCol w="822960">
                  <a:extLst>
                    <a:ext uri="{9D8B030D-6E8A-4147-A177-3AD203B41FA5}">
                      <a16:colId xmlns:a16="http://schemas.microsoft.com/office/drawing/2014/main" val="1035849963"/>
                    </a:ext>
                  </a:extLst>
                </a:gridCol>
                <a:gridCol w="822960">
                  <a:extLst>
                    <a:ext uri="{9D8B030D-6E8A-4147-A177-3AD203B41FA5}">
                      <a16:colId xmlns:a16="http://schemas.microsoft.com/office/drawing/2014/main" val="3879441212"/>
                    </a:ext>
                  </a:extLst>
                </a:gridCol>
                <a:gridCol w="822960">
                  <a:extLst>
                    <a:ext uri="{9D8B030D-6E8A-4147-A177-3AD203B41FA5}">
                      <a16:colId xmlns:a16="http://schemas.microsoft.com/office/drawing/2014/main" val="2878620185"/>
                    </a:ext>
                  </a:extLst>
                </a:gridCol>
                <a:gridCol w="822960">
                  <a:extLst>
                    <a:ext uri="{9D8B030D-6E8A-4147-A177-3AD203B41FA5}">
                      <a16:colId xmlns:a16="http://schemas.microsoft.com/office/drawing/2014/main" val="75892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715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- 2021-10-18 16:00:37</a:t>
                      </a:r>
                      <a:r>
                        <a:rPr kumimoji="0" lang="en-US" sz="1000" b="0" i="0" u="none" strike="noStrike" kern="1200" cap="none" spc="0" normalizeH="0" baseline="0" noProof="0">
                          <a:ln>
                            <a:noFill/>
                          </a:ln>
                          <a:solidFill>
                            <a:prstClr val="black"/>
                          </a:solidFill>
                          <a:effectLst/>
                          <a:uLnTx/>
                          <a:uFillTx/>
                          <a:latin typeface="+mn-lt"/>
                          <a:ea typeface="+mn-ea"/>
                          <a:cs typeface="+mn-cs"/>
                        </a:rPr>
                        <a:t>
 GILERA AC4 🙌 Disponible en nuestros concesionarios oficiales #Gilera 💪⁣
⁣
☑️ Tablero Digital⁣
☑️ Iluminación FULL LED⁣
☑️ Freno de disco (delantero y trasero)⁣
☑️ Escape de acero inoxidable de diseño retro⁣
⁣
Te invitamos a conocer más en 💻 www.gilera.com.ar⁣
⁣
#GileraMotors #nuevo #retro #historia #Gilera #Gilera #GileraArgentina #InfinitosCaminosTeEsperan #motos #0km #LaMarcadeSiempre #caferacer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246485794_4536482403104817_2207426004902658972_n.jpg?_nc_cat=103&amp;ccb=1-5&amp;_nc_sid=8ae9d6&amp;_nc_ohc=Ox26VDFuQWkAX8vuWud&amp;_nc_ht=scontent-lga3-1.cdninstagram.com&amp;edm=AL-3X8kEAAAA&amp;oh=98804d86d2f9fd28e08ea60770c84f05&amp;oe=619D55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015943"/>
                  </a:ext>
                </a:extLst>
              </a:tr>
            </a:tbl>
          </a:graphicData>
        </a:graphic>
      </p:graphicFrame>
      <p:sp>
        <p:nvSpPr>
          <p:cNvPr id="4" name="Text Placeholder 3">
            <a:extLst>
              <a:ext uri="{FF2B5EF4-FFF2-40B4-BE49-F238E27FC236}">
                <a16:creationId xmlns:a16="http://schemas.microsoft.com/office/drawing/2014/main" id="{12126364-29C5-4BFF-9D46-8E4CBFADFB2F}"/>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320906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B399-10F6-44B9-99A4-F643144A17EE}"/>
              </a:ext>
            </a:extLst>
          </p:cNvPr>
          <p:cNvSpPr>
            <a:spLocks noGrp="1"/>
          </p:cNvSpPr>
          <p:nvPr>
            <p:ph type="title"/>
          </p:nvPr>
        </p:nvSpPr>
        <p:spPr/>
        <p:txBody>
          <a:bodyPr/>
          <a:lstStyle/>
          <a:p>
            <a:r>
              <a:rPr lang="en-US"/>
              <a:t>Instagram Posts Table | Motomel - 4 of 23</a:t>
            </a:r>
          </a:p>
        </p:txBody>
      </p:sp>
      <p:graphicFrame>
        <p:nvGraphicFramePr>
          <p:cNvPr id="5" name="Table Placeholder 4">
            <a:extLst>
              <a:ext uri="{FF2B5EF4-FFF2-40B4-BE49-F238E27FC236}">
                <a16:creationId xmlns:a16="http://schemas.microsoft.com/office/drawing/2014/main" id="{DEF176BF-C877-4AA1-A919-D078C49E0B32}"/>
              </a:ext>
            </a:extLst>
          </p:cNvPr>
          <p:cNvGraphicFramePr>
            <a:graphicFrameLocks noGrp="1"/>
          </p:cNvGraphicFramePr>
          <p:nvPr>
            <p:ph type="tbl" sz="quarter" idx="13"/>
            <p:extLst>
              <p:ext uri="{D42A27DB-BD31-4B8C-83A1-F6EECF244321}">
                <p14:modId xmlns:p14="http://schemas.microsoft.com/office/powerpoint/2010/main" val="2415023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48375045"/>
                    </a:ext>
                  </a:extLst>
                </a:gridCol>
                <a:gridCol w="1810512">
                  <a:extLst>
                    <a:ext uri="{9D8B030D-6E8A-4147-A177-3AD203B41FA5}">
                      <a16:colId xmlns:a16="http://schemas.microsoft.com/office/drawing/2014/main" val="627059270"/>
                    </a:ext>
                  </a:extLst>
                </a:gridCol>
                <a:gridCol w="822960">
                  <a:extLst>
                    <a:ext uri="{9D8B030D-6E8A-4147-A177-3AD203B41FA5}">
                      <a16:colId xmlns:a16="http://schemas.microsoft.com/office/drawing/2014/main" val="1500879492"/>
                    </a:ext>
                  </a:extLst>
                </a:gridCol>
                <a:gridCol w="822960">
                  <a:extLst>
                    <a:ext uri="{9D8B030D-6E8A-4147-A177-3AD203B41FA5}">
                      <a16:colId xmlns:a16="http://schemas.microsoft.com/office/drawing/2014/main" val="2364470642"/>
                    </a:ext>
                  </a:extLst>
                </a:gridCol>
                <a:gridCol w="822960">
                  <a:extLst>
                    <a:ext uri="{9D8B030D-6E8A-4147-A177-3AD203B41FA5}">
                      <a16:colId xmlns:a16="http://schemas.microsoft.com/office/drawing/2014/main" val="3661264941"/>
                    </a:ext>
                  </a:extLst>
                </a:gridCol>
                <a:gridCol w="822960">
                  <a:extLst>
                    <a:ext uri="{9D8B030D-6E8A-4147-A177-3AD203B41FA5}">
                      <a16:colId xmlns:a16="http://schemas.microsoft.com/office/drawing/2014/main" val="3724747314"/>
                    </a:ext>
                  </a:extLst>
                </a:gridCol>
                <a:gridCol w="822960">
                  <a:extLst>
                    <a:ext uri="{9D8B030D-6E8A-4147-A177-3AD203B41FA5}">
                      <a16:colId xmlns:a16="http://schemas.microsoft.com/office/drawing/2014/main" val="3800515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8571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- 2021-11-02 14:01:06</a:t>
                      </a:r>
                      <a:r>
                        <a:rPr kumimoji="0" lang="en-US" sz="1000" b="0" i="0" u="none" strike="noStrike" kern="1200" cap="none" spc="0" normalizeH="0" baseline="0" noProof="0">
                          <a:ln>
                            <a:noFill/>
                          </a:ln>
                          <a:solidFill>
                            <a:prstClr val="black"/>
                          </a:solidFill>
                          <a:effectLst/>
                          <a:uLnTx/>
                          <a:uFillTx/>
                          <a:latin typeface="+mn-lt"/>
                          <a:ea typeface="+mn-ea"/>
                          <a:cs typeface="+mn-cs"/>
                        </a:rPr>
                        <a:t>
 💥La vuelta de un ícono con la esencia de sus orígenes y la tecnología 4T OHC.💥
✅Freno delantero de disco
✅Gráficas conmemorativas checker flag🏁
✅Asiento tipo slammer
 Lo bueno no queda en el pasado
#Zanella #Ceccato60 #NosImpulsaNuestraHistoria⁣⁣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252172040_898490327465776_1537098319015719977_n.jpg?_nc_ht=scontent.cdninstagram.com&amp;_nc_cat=104&amp;_nc_ohc=jHCXTk-le_MAX8gbZeR&amp;edm=AMO9-JQAAAAA&amp;ccb=7-4&amp;oh=4ec869b12271bcdf360d085ffb2d24d5&amp;oe=61987144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39823609"/>
                  </a:ext>
                </a:extLst>
              </a:tr>
            </a:tbl>
          </a:graphicData>
        </a:graphic>
      </p:graphicFrame>
      <p:sp>
        <p:nvSpPr>
          <p:cNvPr id="4" name="Text Placeholder 3">
            <a:extLst>
              <a:ext uri="{FF2B5EF4-FFF2-40B4-BE49-F238E27FC236}">
                <a16:creationId xmlns:a16="http://schemas.microsoft.com/office/drawing/2014/main" id="{7F094AA0-A672-40D4-B5F7-3C96A9BFE2D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193602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39B2C-F429-4B8E-A43E-DF5E10581102}"/>
              </a:ext>
            </a:extLst>
          </p:cNvPr>
          <p:cNvSpPr>
            <a:spLocks noGrp="1"/>
          </p:cNvSpPr>
          <p:nvPr>
            <p:ph type="title"/>
          </p:nvPr>
        </p:nvSpPr>
        <p:spPr/>
        <p:txBody>
          <a:bodyPr/>
          <a:lstStyle/>
          <a:p>
            <a:r>
              <a:rPr lang="en-US"/>
              <a:t>Instagram Posts Table | Motomel - 5 of 23</a:t>
            </a:r>
          </a:p>
        </p:txBody>
      </p:sp>
      <p:graphicFrame>
        <p:nvGraphicFramePr>
          <p:cNvPr id="5" name="Table Placeholder 4">
            <a:extLst>
              <a:ext uri="{FF2B5EF4-FFF2-40B4-BE49-F238E27FC236}">
                <a16:creationId xmlns:a16="http://schemas.microsoft.com/office/drawing/2014/main" id="{CC9E2DBE-554F-46B7-98AC-B29972F848D1}"/>
              </a:ext>
            </a:extLst>
          </p:cNvPr>
          <p:cNvGraphicFramePr>
            <a:graphicFrameLocks noGrp="1"/>
          </p:cNvGraphicFramePr>
          <p:nvPr>
            <p:ph type="tbl" sz="quarter" idx="13"/>
            <p:extLst>
              <p:ext uri="{D42A27DB-BD31-4B8C-83A1-F6EECF244321}">
                <p14:modId xmlns:p14="http://schemas.microsoft.com/office/powerpoint/2010/main" val="4237980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00456794"/>
                    </a:ext>
                  </a:extLst>
                </a:gridCol>
                <a:gridCol w="1810512">
                  <a:extLst>
                    <a:ext uri="{9D8B030D-6E8A-4147-A177-3AD203B41FA5}">
                      <a16:colId xmlns:a16="http://schemas.microsoft.com/office/drawing/2014/main" val="1921906306"/>
                    </a:ext>
                  </a:extLst>
                </a:gridCol>
                <a:gridCol w="822960">
                  <a:extLst>
                    <a:ext uri="{9D8B030D-6E8A-4147-A177-3AD203B41FA5}">
                      <a16:colId xmlns:a16="http://schemas.microsoft.com/office/drawing/2014/main" val="1158694817"/>
                    </a:ext>
                  </a:extLst>
                </a:gridCol>
                <a:gridCol w="822960">
                  <a:extLst>
                    <a:ext uri="{9D8B030D-6E8A-4147-A177-3AD203B41FA5}">
                      <a16:colId xmlns:a16="http://schemas.microsoft.com/office/drawing/2014/main" val="2817446459"/>
                    </a:ext>
                  </a:extLst>
                </a:gridCol>
                <a:gridCol w="822960">
                  <a:extLst>
                    <a:ext uri="{9D8B030D-6E8A-4147-A177-3AD203B41FA5}">
                      <a16:colId xmlns:a16="http://schemas.microsoft.com/office/drawing/2014/main" val="728166700"/>
                    </a:ext>
                  </a:extLst>
                </a:gridCol>
                <a:gridCol w="822960">
                  <a:extLst>
                    <a:ext uri="{9D8B030D-6E8A-4147-A177-3AD203B41FA5}">
                      <a16:colId xmlns:a16="http://schemas.microsoft.com/office/drawing/2014/main" val="1020829171"/>
                    </a:ext>
                  </a:extLst>
                </a:gridCol>
                <a:gridCol w="822960">
                  <a:extLst>
                    <a:ext uri="{9D8B030D-6E8A-4147-A177-3AD203B41FA5}">
                      <a16:colId xmlns:a16="http://schemas.microsoft.com/office/drawing/2014/main" val="1248435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927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- 2021-10-29 16:00:09</a:t>
                      </a:r>
                      <a:r>
                        <a:rPr kumimoji="0" lang="en-US" sz="1000" b="0" i="0" u="none" strike="noStrike" kern="1200" cap="none" spc="0" normalizeH="0" baseline="0" noProof="0">
                          <a:ln>
                            <a:noFill/>
                          </a:ln>
                          <a:solidFill>
                            <a:prstClr val="black"/>
                          </a:solidFill>
                          <a:effectLst/>
                          <a:uLnTx/>
                          <a:uFillTx/>
                          <a:latin typeface="+mn-lt"/>
                          <a:ea typeface="+mn-ea"/>
                          <a:cs typeface="+mn-cs"/>
                        </a:rPr>
                        <a:t>
 Descubrí la GILERA AC4 🙌 Disponible en los concesionarios oficiales #Gilera 🏍️⁣⁣
⁣
◾ Motor 223cc⁣⁣
◾ Transmisión 17.7hp a 8500rpm⁣⁣
◾ Frenos de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249932995_360481715859868_6505735332482688261_n.jpg?_nc_cat=105&amp;ccb=1-5&amp;_nc_sid=8ae9d6&amp;_nc_ohc=hNTl50inuFgAX9WKlh9&amp;_nc_ht=scontent-lga3-1.cdninstagram.com&amp;edm=AL-3X8kEAAAA&amp;oh=1f17c8d1e1efd672b49f3fdc8988b705&amp;oe=619D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732983"/>
                  </a:ext>
                </a:extLst>
              </a:tr>
            </a:tbl>
          </a:graphicData>
        </a:graphic>
      </p:graphicFrame>
      <p:sp>
        <p:nvSpPr>
          <p:cNvPr id="4" name="Text Placeholder 3">
            <a:extLst>
              <a:ext uri="{FF2B5EF4-FFF2-40B4-BE49-F238E27FC236}">
                <a16:creationId xmlns:a16="http://schemas.microsoft.com/office/drawing/2014/main" id="{541F3AFE-B2FE-4E18-A4BD-28EFDB2E436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745339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CEC6-BB87-4E73-BE72-C44182A7148D}"/>
              </a:ext>
            </a:extLst>
          </p:cNvPr>
          <p:cNvSpPr>
            <a:spLocks noGrp="1"/>
          </p:cNvSpPr>
          <p:nvPr>
            <p:ph type="title"/>
          </p:nvPr>
        </p:nvSpPr>
        <p:spPr/>
        <p:txBody>
          <a:bodyPr/>
          <a:lstStyle/>
          <a:p>
            <a:r>
              <a:rPr lang="en-US"/>
              <a:t>Instagram Posts Table | Motomel - 6 of 23</a:t>
            </a:r>
          </a:p>
        </p:txBody>
      </p:sp>
      <p:graphicFrame>
        <p:nvGraphicFramePr>
          <p:cNvPr id="5" name="Table Placeholder 4">
            <a:extLst>
              <a:ext uri="{FF2B5EF4-FFF2-40B4-BE49-F238E27FC236}">
                <a16:creationId xmlns:a16="http://schemas.microsoft.com/office/drawing/2014/main" id="{9DB47C1D-BEC4-4801-86AC-D29E1D504AE5}"/>
              </a:ext>
            </a:extLst>
          </p:cNvPr>
          <p:cNvGraphicFramePr>
            <a:graphicFrameLocks noGrp="1"/>
          </p:cNvGraphicFramePr>
          <p:nvPr>
            <p:ph type="tbl" sz="quarter" idx="13"/>
            <p:extLst>
              <p:ext uri="{D42A27DB-BD31-4B8C-83A1-F6EECF244321}">
                <p14:modId xmlns:p14="http://schemas.microsoft.com/office/powerpoint/2010/main" val="4260462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47141654"/>
                    </a:ext>
                  </a:extLst>
                </a:gridCol>
                <a:gridCol w="1810512">
                  <a:extLst>
                    <a:ext uri="{9D8B030D-6E8A-4147-A177-3AD203B41FA5}">
                      <a16:colId xmlns:a16="http://schemas.microsoft.com/office/drawing/2014/main" val="2393759807"/>
                    </a:ext>
                  </a:extLst>
                </a:gridCol>
                <a:gridCol w="822960">
                  <a:extLst>
                    <a:ext uri="{9D8B030D-6E8A-4147-A177-3AD203B41FA5}">
                      <a16:colId xmlns:a16="http://schemas.microsoft.com/office/drawing/2014/main" val="2785433538"/>
                    </a:ext>
                  </a:extLst>
                </a:gridCol>
                <a:gridCol w="822960">
                  <a:extLst>
                    <a:ext uri="{9D8B030D-6E8A-4147-A177-3AD203B41FA5}">
                      <a16:colId xmlns:a16="http://schemas.microsoft.com/office/drawing/2014/main" val="3519681874"/>
                    </a:ext>
                  </a:extLst>
                </a:gridCol>
                <a:gridCol w="822960">
                  <a:extLst>
                    <a:ext uri="{9D8B030D-6E8A-4147-A177-3AD203B41FA5}">
                      <a16:colId xmlns:a16="http://schemas.microsoft.com/office/drawing/2014/main" val="3687899942"/>
                    </a:ext>
                  </a:extLst>
                </a:gridCol>
                <a:gridCol w="822960">
                  <a:extLst>
                    <a:ext uri="{9D8B030D-6E8A-4147-A177-3AD203B41FA5}">
                      <a16:colId xmlns:a16="http://schemas.microsoft.com/office/drawing/2014/main" val="3566411560"/>
                    </a:ext>
                  </a:extLst>
                </a:gridCol>
                <a:gridCol w="822960">
                  <a:extLst>
                    <a:ext uri="{9D8B030D-6E8A-4147-A177-3AD203B41FA5}">
                      <a16:colId xmlns:a16="http://schemas.microsoft.com/office/drawing/2014/main" val="3742041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8934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- 2021-10-21 17:54:21</a:t>
                      </a:r>
                      <a:r>
                        <a:rPr kumimoji="0" lang="es-ES" sz="1000" b="0" i="0" u="none" strike="noStrike" kern="1200" cap="none" spc="0" normalizeH="0" baseline="0" noProof="0">
                          <a:ln>
                            <a:noFill/>
                          </a:ln>
                          <a:solidFill>
                            <a:prstClr val="black"/>
                          </a:solidFill>
                          <a:effectLst/>
                          <a:uLnTx/>
                          <a:uFillTx/>
                          <a:latin typeface="+mn-lt"/>
                          <a:ea typeface="+mn-ea"/>
                          <a:cs typeface="+mn-cs"/>
                        </a:rPr>
                        <a:t>
 La Skua 150, con su motor monocilíndrico de 4 tiempos, es perfecta para los que buscan una alternativa ON/OFF.
Conocé todo acerca de este y todos nuestros modelos ingresando en nuestra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247522905_578566026902717_7839573578946519775_n.jpg?_nc_ht=scontent.cdninstagram.com&amp;_nc_cat=105&amp;_nc_ohc=M_N0k3nBDiYAX_FYYKV&amp;edm=AMO9-JQAAAAA&amp;ccb=7-4&amp;oh=86db1797ed319a6470ccc390d003ae9e&amp;oe=61987C06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99457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- 2021-11-08 17:07:23</a:t>
                      </a:r>
                      <a:r>
                        <a:rPr kumimoji="0" lang="es-ES" sz="1000" b="0" i="0" u="none" strike="noStrike" kern="1200" cap="none" spc="0" normalizeH="0" baseline="0" noProof="0">
                          <a:ln>
                            <a:noFill/>
                          </a:ln>
                          <a:solidFill>
                            <a:prstClr val="black"/>
                          </a:solidFill>
                          <a:effectLst/>
                          <a:uLnTx/>
                          <a:uFillTx/>
                          <a:latin typeface="+mn-lt"/>
                          <a:ea typeface="+mn-ea"/>
                          <a:cs typeface="+mn-cs"/>
                        </a:rPr>
                        <a:t>
 Conocé en detalle la Skua 150. Una moto ideal para los
que buscan una opción ON/OFF que te permita recorrer diferentes tipos de caminos sin inconvenientes.
Ingresá en nuestra web para saber más sobre este y todos nuestros modelos.
#Motomel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254345543_583128546241814_7997365165433428234_n.jpg?_nc_cat=109&amp;ccb=1-5&amp;_nc_sid=8ae9d6&amp;_nc_ohc=eI4KGmzl8o0AX-NhJHl&amp;_nc_ht=scontent-atl3-1.cdninstagram.com&amp;edm=AL-3X8kEAAAA&amp;oh=97b4b803a5423062a7e3a3c3a9a5b83c&amp;oe=619C0E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61028656"/>
                  </a:ext>
                </a:extLst>
              </a:tr>
            </a:tbl>
          </a:graphicData>
        </a:graphic>
      </p:graphicFrame>
      <p:sp>
        <p:nvSpPr>
          <p:cNvPr id="4" name="Text Placeholder 3">
            <a:extLst>
              <a:ext uri="{FF2B5EF4-FFF2-40B4-BE49-F238E27FC236}">
                <a16:creationId xmlns:a16="http://schemas.microsoft.com/office/drawing/2014/main" id="{DC3CF5BD-5507-4380-B899-F9206F7D07D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62732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05D5-F5F7-4721-9D95-FCF1BA49C502}"/>
              </a:ext>
            </a:extLst>
          </p:cNvPr>
          <p:cNvSpPr>
            <a:spLocks noGrp="1"/>
          </p:cNvSpPr>
          <p:nvPr>
            <p:ph type="title"/>
          </p:nvPr>
        </p:nvSpPr>
        <p:spPr/>
        <p:txBody>
          <a:bodyPr/>
          <a:lstStyle/>
          <a:p>
            <a:r>
              <a:rPr lang="en-US"/>
              <a:t>Instagram Posts Table | Motomel - 7 of 23</a:t>
            </a:r>
          </a:p>
        </p:txBody>
      </p:sp>
      <p:graphicFrame>
        <p:nvGraphicFramePr>
          <p:cNvPr id="5" name="Table Placeholder 4">
            <a:extLst>
              <a:ext uri="{FF2B5EF4-FFF2-40B4-BE49-F238E27FC236}">
                <a16:creationId xmlns:a16="http://schemas.microsoft.com/office/drawing/2014/main" id="{E4E0C6F8-5DCB-4F86-8652-059F2DCD5DC0}"/>
              </a:ext>
            </a:extLst>
          </p:cNvPr>
          <p:cNvGraphicFramePr>
            <a:graphicFrameLocks noGrp="1"/>
          </p:cNvGraphicFramePr>
          <p:nvPr>
            <p:ph type="tbl" sz="quarter" idx="13"/>
            <p:extLst>
              <p:ext uri="{D42A27DB-BD31-4B8C-83A1-F6EECF244321}">
                <p14:modId xmlns:p14="http://schemas.microsoft.com/office/powerpoint/2010/main" val="2535842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10573444"/>
                    </a:ext>
                  </a:extLst>
                </a:gridCol>
                <a:gridCol w="1810512">
                  <a:extLst>
                    <a:ext uri="{9D8B030D-6E8A-4147-A177-3AD203B41FA5}">
                      <a16:colId xmlns:a16="http://schemas.microsoft.com/office/drawing/2014/main" val="3698039546"/>
                    </a:ext>
                  </a:extLst>
                </a:gridCol>
                <a:gridCol w="822960">
                  <a:extLst>
                    <a:ext uri="{9D8B030D-6E8A-4147-A177-3AD203B41FA5}">
                      <a16:colId xmlns:a16="http://schemas.microsoft.com/office/drawing/2014/main" val="1078317516"/>
                    </a:ext>
                  </a:extLst>
                </a:gridCol>
                <a:gridCol w="822960">
                  <a:extLst>
                    <a:ext uri="{9D8B030D-6E8A-4147-A177-3AD203B41FA5}">
                      <a16:colId xmlns:a16="http://schemas.microsoft.com/office/drawing/2014/main" val="2391622665"/>
                    </a:ext>
                  </a:extLst>
                </a:gridCol>
                <a:gridCol w="822960">
                  <a:extLst>
                    <a:ext uri="{9D8B030D-6E8A-4147-A177-3AD203B41FA5}">
                      <a16:colId xmlns:a16="http://schemas.microsoft.com/office/drawing/2014/main" val="3704314013"/>
                    </a:ext>
                  </a:extLst>
                </a:gridCol>
                <a:gridCol w="822960">
                  <a:extLst>
                    <a:ext uri="{9D8B030D-6E8A-4147-A177-3AD203B41FA5}">
                      <a16:colId xmlns:a16="http://schemas.microsoft.com/office/drawing/2014/main" val="4265083329"/>
                    </a:ext>
                  </a:extLst>
                </a:gridCol>
                <a:gridCol w="822960">
                  <a:extLst>
                    <a:ext uri="{9D8B030D-6E8A-4147-A177-3AD203B41FA5}">
                      <a16:colId xmlns:a16="http://schemas.microsoft.com/office/drawing/2014/main" val="1211240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5137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- 2021-11-15 17:00:58</a:t>
                      </a:r>
                      <a:r>
                        <a:rPr kumimoji="0" lang="es-ES" sz="1000" b="0" i="0" u="none" strike="noStrike" kern="1200" cap="none" spc="0" normalizeH="0" baseline="0" noProof="0">
                          <a:ln>
                            <a:noFill/>
                          </a:ln>
                          <a:solidFill>
                            <a:prstClr val="black"/>
                          </a:solidFill>
                          <a:effectLst/>
                          <a:uLnTx/>
                          <a:uFillTx/>
                          <a:latin typeface="+mn-lt"/>
                          <a:ea typeface="+mn-ea"/>
                          <a:cs typeface="+mn-cs"/>
                        </a:rPr>
                        <a:t>
 Los tiempos cambian; la esencia se mantiene 💪
La #ZB110 llegó para aquellos que buscan una moto que no solo les permita conectarse ágilmente sino que quieran hacerlo con actitud. 
👉 Freno delantero de disco y llantas de de aleación 
👉 Puerto USB
👉 Luces full led
👉 Baúl bajo asiento 
👉 Conseguíla en 48 cuotas de BNA⁣
🏍⁣ ¿Qué esperás para vivir  la experiencia de la ZB 110 RT?
#Zanella #ZB #NosimpulsanuestraHistoria ⁣
#ZBteconecta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258027028_220381910217865_1076251609762588253_n.jpg?_nc_cat=107&amp;ccb=1-5&amp;_nc_sid=8ae9d6&amp;_nc_ohc=pe7Unf3kiBoAX-RSaLb&amp;_nc_ht=scontent-iad3-1.cdninstagram.com&amp;edm=AL-3X8kEAAAA&amp;oh=1e91c4b3a600747eddeab0adb8803ff2&amp;oe=619D0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27172693"/>
                  </a:ext>
                </a:extLst>
              </a:tr>
            </a:tbl>
          </a:graphicData>
        </a:graphic>
      </p:graphicFrame>
      <p:sp>
        <p:nvSpPr>
          <p:cNvPr id="4" name="Text Placeholder 3">
            <a:extLst>
              <a:ext uri="{FF2B5EF4-FFF2-40B4-BE49-F238E27FC236}">
                <a16:creationId xmlns:a16="http://schemas.microsoft.com/office/drawing/2014/main" id="{2F41DD27-D6B7-4862-BE39-407BE469967C}"/>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182095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4D1B1-2316-49E2-8DCC-37767E6F3C43}"/>
              </a:ext>
            </a:extLst>
          </p:cNvPr>
          <p:cNvSpPr>
            <a:spLocks noGrp="1"/>
          </p:cNvSpPr>
          <p:nvPr>
            <p:ph type="title"/>
          </p:nvPr>
        </p:nvSpPr>
        <p:spPr/>
        <p:txBody>
          <a:bodyPr/>
          <a:lstStyle/>
          <a:p>
            <a:r>
              <a:rPr lang="en-US"/>
              <a:t>Instagram Posts Table | Motomel - 8 of 23</a:t>
            </a:r>
          </a:p>
        </p:txBody>
      </p:sp>
      <p:graphicFrame>
        <p:nvGraphicFramePr>
          <p:cNvPr id="5" name="Table Placeholder 4">
            <a:extLst>
              <a:ext uri="{FF2B5EF4-FFF2-40B4-BE49-F238E27FC236}">
                <a16:creationId xmlns:a16="http://schemas.microsoft.com/office/drawing/2014/main" id="{EF86BC15-8114-4FF6-8F01-24CDDBA2CE28}"/>
              </a:ext>
            </a:extLst>
          </p:cNvPr>
          <p:cNvGraphicFramePr>
            <a:graphicFrameLocks noGrp="1"/>
          </p:cNvGraphicFramePr>
          <p:nvPr>
            <p:ph type="tbl" sz="quarter" idx="13"/>
            <p:extLst>
              <p:ext uri="{D42A27DB-BD31-4B8C-83A1-F6EECF244321}">
                <p14:modId xmlns:p14="http://schemas.microsoft.com/office/powerpoint/2010/main" val="1355452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61613922"/>
                    </a:ext>
                  </a:extLst>
                </a:gridCol>
                <a:gridCol w="1810512">
                  <a:extLst>
                    <a:ext uri="{9D8B030D-6E8A-4147-A177-3AD203B41FA5}">
                      <a16:colId xmlns:a16="http://schemas.microsoft.com/office/drawing/2014/main" val="418027948"/>
                    </a:ext>
                  </a:extLst>
                </a:gridCol>
                <a:gridCol w="822960">
                  <a:extLst>
                    <a:ext uri="{9D8B030D-6E8A-4147-A177-3AD203B41FA5}">
                      <a16:colId xmlns:a16="http://schemas.microsoft.com/office/drawing/2014/main" val="825752130"/>
                    </a:ext>
                  </a:extLst>
                </a:gridCol>
                <a:gridCol w="822960">
                  <a:extLst>
                    <a:ext uri="{9D8B030D-6E8A-4147-A177-3AD203B41FA5}">
                      <a16:colId xmlns:a16="http://schemas.microsoft.com/office/drawing/2014/main" val="2867742965"/>
                    </a:ext>
                  </a:extLst>
                </a:gridCol>
                <a:gridCol w="822960">
                  <a:extLst>
                    <a:ext uri="{9D8B030D-6E8A-4147-A177-3AD203B41FA5}">
                      <a16:colId xmlns:a16="http://schemas.microsoft.com/office/drawing/2014/main" val="1678387270"/>
                    </a:ext>
                  </a:extLst>
                </a:gridCol>
                <a:gridCol w="822960">
                  <a:extLst>
                    <a:ext uri="{9D8B030D-6E8A-4147-A177-3AD203B41FA5}">
                      <a16:colId xmlns:a16="http://schemas.microsoft.com/office/drawing/2014/main" val="1793940612"/>
                    </a:ext>
                  </a:extLst>
                </a:gridCol>
                <a:gridCol w="822960">
                  <a:extLst>
                    <a:ext uri="{9D8B030D-6E8A-4147-A177-3AD203B41FA5}">
                      <a16:colId xmlns:a16="http://schemas.microsoft.com/office/drawing/2014/main" val="1535008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4672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- 2021-10-20 17:00:17</a:t>
                      </a:r>
                      <a:r>
                        <a:rPr kumimoji="0" lang="en-US" sz="1000" b="0" i="0" u="none" strike="noStrike" kern="1200" cap="none" spc="0" normalizeH="0" baseline="0" noProof="0">
                          <a:ln>
                            <a:noFill/>
                          </a:ln>
                          <a:solidFill>
                            <a:prstClr val="black"/>
                          </a:solidFill>
                          <a:effectLst/>
                          <a:uLnTx/>
                          <a:uFillTx/>
                          <a:latin typeface="+mn-lt"/>
                          <a:ea typeface="+mn-ea"/>
                          <a:cs typeface="+mn-cs"/>
                        </a:rPr>
                        <a:t>
 A donde sea, la Patagonian Eagle 150 ST es tu mejor compañía.
 ⁣
👉 Conseguíla en 48 cuotas de BNA⁣
⁣
#BuiltToRide #Custom #Motorcycle⁣
#IndustriaNacional #Zanella #PatagonianEagle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246875069_918207579119730_1287790501520555478_n.jpg?_nc_ht=scontent.cdninstagram.com&amp;_nc_cat=106&amp;_nc_ohc=uBWCSjU71MoAX8dwVko&amp;edm=AMO9-JQAAAAA&amp;ccb=7-4&amp;oh=de71bd5ff0887b707ab09e7455f83cd2&amp;oe=61987CA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60221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- 2021-11-17 17:06:13</a:t>
                      </a:r>
                      <a:r>
                        <a:rPr kumimoji="0" lang="es-ES" sz="1000" b="0" i="0" u="none" strike="noStrike" kern="1200" cap="none" spc="0" normalizeH="0" baseline="0" noProof="0">
                          <a:ln>
                            <a:noFill/>
                          </a:ln>
                          <a:solidFill>
                            <a:prstClr val="black"/>
                          </a:solidFill>
                          <a:effectLst/>
                          <a:uLnTx/>
                          <a:uFillTx/>
                          <a:latin typeface="+mn-lt"/>
                          <a:ea typeface="+mn-ea"/>
                          <a:cs typeface="+mn-cs"/>
                        </a:rPr>
                        <a:t>
 Están los clásicos y luego está la #Sapucai. ¿ A dónde irías por primera vez con esta 🏍?
#Zanella #Sapucai150F⁣#Street #Elencanntodeloclásico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257876496_399348505197738_5249082726317624442_n.jpg?_nc_cat=104&amp;ccb=1-5&amp;_nc_sid=8ae9d6&amp;_nc_ohc=HQ_hvHZqXuIAX-aFCRI&amp;_nc_ht=scontent-iad3-1.cdninstagram.com&amp;edm=AL-3X8kEAAAA&amp;oh=9598f8f2d0a144067fd047eb08037a73&amp;oe=619C90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56571152"/>
                  </a:ext>
                </a:extLst>
              </a:tr>
            </a:tbl>
          </a:graphicData>
        </a:graphic>
      </p:graphicFrame>
      <p:sp>
        <p:nvSpPr>
          <p:cNvPr id="4" name="Text Placeholder 3">
            <a:extLst>
              <a:ext uri="{FF2B5EF4-FFF2-40B4-BE49-F238E27FC236}">
                <a16:creationId xmlns:a16="http://schemas.microsoft.com/office/drawing/2014/main" id="{21A33226-05EA-4DE6-BA07-AE8A761E305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5028580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275FD-9A33-4D31-BB4D-176A1038FAFF}"/>
              </a:ext>
            </a:extLst>
          </p:cNvPr>
          <p:cNvSpPr>
            <a:spLocks noGrp="1"/>
          </p:cNvSpPr>
          <p:nvPr>
            <p:ph type="title"/>
          </p:nvPr>
        </p:nvSpPr>
        <p:spPr/>
        <p:txBody>
          <a:bodyPr/>
          <a:lstStyle/>
          <a:p>
            <a:r>
              <a:rPr lang="en-US"/>
              <a:t>Instagram Posts Table | Motomel - 9 of 23</a:t>
            </a:r>
          </a:p>
        </p:txBody>
      </p:sp>
      <p:graphicFrame>
        <p:nvGraphicFramePr>
          <p:cNvPr id="5" name="Table Placeholder 4">
            <a:extLst>
              <a:ext uri="{FF2B5EF4-FFF2-40B4-BE49-F238E27FC236}">
                <a16:creationId xmlns:a16="http://schemas.microsoft.com/office/drawing/2014/main" id="{B46E3E4A-B9F8-4B5D-8323-B7B970F2208B}"/>
              </a:ext>
            </a:extLst>
          </p:cNvPr>
          <p:cNvGraphicFramePr>
            <a:graphicFrameLocks noGrp="1"/>
          </p:cNvGraphicFramePr>
          <p:nvPr>
            <p:ph type="tbl" sz="quarter" idx="13"/>
            <p:extLst>
              <p:ext uri="{D42A27DB-BD31-4B8C-83A1-F6EECF244321}">
                <p14:modId xmlns:p14="http://schemas.microsoft.com/office/powerpoint/2010/main" val="869856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51845905"/>
                    </a:ext>
                  </a:extLst>
                </a:gridCol>
                <a:gridCol w="1810512">
                  <a:extLst>
                    <a:ext uri="{9D8B030D-6E8A-4147-A177-3AD203B41FA5}">
                      <a16:colId xmlns:a16="http://schemas.microsoft.com/office/drawing/2014/main" val="943284572"/>
                    </a:ext>
                  </a:extLst>
                </a:gridCol>
                <a:gridCol w="822960">
                  <a:extLst>
                    <a:ext uri="{9D8B030D-6E8A-4147-A177-3AD203B41FA5}">
                      <a16:colId xmlns:a16="http://schemas.microsoft.com/office/drawing/2014/main" val="2636522650"/>
                    </a:ext>
                  </a:extLst>
                </a:gridCol>
                <a:gridCol w="822960">
                  <a:extLst>
                    <a:ext uri="{9D8B030D-6E8A-4147-A177-3AD203B41FA5}">
                      <a16:colId xmlns:a16="http://schemas.microsoft.com/office/drawing/2014/main" val="3246554720"/>
                    </a:ext>
                  </a:extLst>
                </a:gridCol>
                <a:gridCol w="822960">
                  <a:extLst>
                    <a:ext uri="{9D8B030D-6E8A-4147-A177-3AD203B41FA5}">
                      <a16:colId xmlns:a16="http://schemas.microsoft.com/office/drawing/2014/main" val="3800179574"/>
                    </a:ext>
                  </a:extLst>
                </a:gridCol>
                <a:gridCol w="822960">
                  <a:extLst>
                    <a:ext uri="{9D8B030D-6E8A-4147-A177-3AD203B41FA5}">
                      <a16:colId xmlns:a16="http://schemas.microsoft.com/office/drawing/2014/main" val="172947374"/>
                    </a:ext>
                  </a:extLst>
                </a:gridCol>
                <a:gridCol w="822960">
                  <a:extLst>
                    <a:ext uri="{9D8B030D-6E8A-4147-A177-3AD203B41FA5}">
                      <a16:colId xmlns:a16="http://schemas.microsoft.com/office/drawing/2014/main" val="1034716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9487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- 2021-11-16 17:51:08</a:t>
                      </a:r>
                      <a:r>
                        <a:rPr kumimoji="0" lang="es-ES" sz="1000" b="0" i="0" u="none" strike="noStrike" kern="1200" cap="none" spc="0" normalizeH="0" baseline="0" noProof="0">
                          <a:ln>
                            <a:noFill/>
                          </a:ln>
                          <a:solidFill>
                            <a:prstClr val="black"/>
                          </a:solidFill>
                          <a:effectLst/>
                          <a:uLnTx/>
                          <a:uFillTx/>
                          <a:latin typeface="+mn-lt"/>
                          <a:ea typeface="+mn-ea"/>
                          <a:cs typeface="+mn-cs"/>
                        </a:rPr>
                        <a:t>
 La Skua 150 es perfecta para los que buscan una moto versátil, que se adapte a diferentes situaciones, sin importar el camino que elijas.
La mejor alternativa para un uso ON/OFF.
¿Vos por dónde preferís andar, tierra o asfalto?
Ingresá en nuestra web para saber más sobre este y todos nuestros modelos.
#Motomel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256667886_111570374549744_1059108934901335179_n.jpg?_nc_ht=scontent.cdninstagram.com&amp;_nc_cat=108&amp;_nc_ohc=ww8H06hIfD8AX8UT_Da&amp;edm=AMO9-JQAAAAA&amp;ccb=7-4&amp;oh=7687e9d3ff2401af0aba2374ff91c80d&amp;oe=619875DF&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14525274"/>
                  </a:ext>
                </a:extLst>
              </a:tr>
            </a:tbl>
          </a:graphicData>
        </a:graphic>
      </p:graphicFrame>
      <p:sp>
        <p:nvSpPr>
          <p:cNvPr id="4" name="Text Placeholder 3">
            <a:extLst>
              <a:ext uri="{FF2B5EF4-FFF2-40B4-BE49-F238E27FC236}">
                <a16:creationId xmlns:a16="http://schemas.microsoft.com/office/drawing/2014/main" id="{3B557B8A-8EC7-4567-B7E9-E22E5AB50FD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063719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39BA8-F043-4C21-8C04-54757E8F6BBF}"/>
              </a:ext>
            </a:extLst>
          </p:cNvPr>
          <p:cNvSpPr>
            <a:spLocks noGrp="1"/>
          </p:cNvSpPr>
          <p:nvPr>
            <p:ph type="title"/>
          </p:nvPr>
        </p:nvSpPr>
        <p:spPr/>
        <p:txBody>
          <a:bodyPr/>
          <a:lstStyle/>
          <a:p>
            <a:r>
              <a:rPr lang="en-US"/>
              <a:t>Instagram Posts Table | Motomel - 10 of 23</a:t>
            </a:r>
          </a:p>
        </p:txBody>
      </p:sp>
      <p:graphicFrame>
        <p:nvGraphicFramePr>
          <p:cNvPr id="5" name="Table Placeholder 4">
            <a:extLst>
              <a:ext uri="{FF2B5EF4-FFF2-40B4-BE49-F238E27FC236}">
                <a16:creationId xmlns:a16="http://schemas.microsoft.com/office/drawing/2014/main" id="{5407FF1F-C565-4C16-93AD-0B40A9A045C6}"/>
              </a:ext>
            </a:extLst>
          </p:cNvPr>
          <p:cNvGraphicFramePr>
            <a:graphicFrameLocks noGrp="1"/>
          </p:cNvGraphicFramePr>
          <p:nvPr>
            <p:ph type="tbl" sz="quarter" idx="13"/>
            <p:extLst>
              <p:ext uri="{D42A27DB-BD31-4B8C-83A1-F6EECF244321}">
                <p14:modId xmlns:p14="http://schemas.microsoft.com/office/powerpoint/2010/main" val="2038551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58431446"/>
                    </a:ext>
                  </a:extLst>
                </a:gridCol>
                <a:gridCol w="1810512">
                  <a:extLst>
                    <a:ext uri="{9D8B030D-6E8A-4147-A177-3AD203B41FA5}">
                      <a16:colId xmlns:a16="http://schemas.microsoft.com/office/drawing/2014/main" val="2600397002"/>
                    </a:ext>
                  </a:extLst>
                </a:gridCol>
                <a:gridCol w="822960">
                  <a:extLst>
                    <a:ext uri="{9D8B030D-6E8A-4147-A177-3AD203B41FA5}">
                      <a16:colId xmlns:a16="http://schemas.microsoft.com/office/drawing/2014/main" val="2909675103"/>
                    </a:ext>
                  </a:extLst>
                </a:gridCol>
                <a:gridCol w="822960">
                  <a:extLst>
                    <a:ext uri="{9D8B030D-6E8A-4147-A177-3AD203B41FA5}">
                      <a16:colId xmlns:a16="http://schemas.microsoft.com/office/drawing/2014/main" val="682482282"/>
                    </a:ext>
                  </a:extLst>
                </a:gridCol>
                <a:gridCol w="822960">
                  <a:extLst>
                    <a:ext uri="{9D8B030D-6E8A-4147-A177-3AD203B41FA5}">
                      <a16:colId xmlns:a16="http://schemas.microsoft.com/office/drawing/2014/main" val="781683978"/>
                    </a:ext>
                  </a:extLst>
                </a:gridCol>
                <a:gridCol w="822960">
                  <a:extLst>
                    <a:ext uri="{9D8B030D-6E8A-4147-A177-3AD203B41FA5}">
                      <a16:colId xmlns:a16="http://schemas.microsoft.com/office/drawing/2014/main" val="1805988987"/>
                    </a:ext>
                  </a:extLst>
                </a:gridCol>
                <a:gridCol w="822960">
                  <a:extLst>
                    <a:ext uri="{9D8B030D-6E8A-4147-A177-3AD203B41FA5}">
                      <a16:colId xmlns:a16="http://schemas.microsoft.com/office/drawing/2014/main" val="2621799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4209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- 2021-11-12 17:06:36</a:t>
                      </a:r>
                      <a:r>
                        <a:rPr kumimoji="0" lang="es-ES" sz="1000" b="0" i="0" u="none" strike="noStrike" kern="1200" cap="none" spc="0" normalizeH="0" baseline="0" noProof="0">
                          <a:ln>
                            <a:noFill/>
                          </a:ln>
                          <a:solidFill>
                            <a:prstClr val="black"/>
                          </a:solidFill>
                          <a:effectLst/>
                          <a:uLnTx/>
                          <a:uFillTx/>
                          <a:latin typeface="+mn-lt"/>
                          <a:ea typeface="+mn-ea"/>
                          <a:cs typeface="+mn-cs"/>
                        </a:rPr>
                        <a:t>
 La Strato Alpino es un scooter de diseño retro estilo italiano.
Su elegante asiento le da un toque de distinción y personalidad.
Gracias a su freno delantero a disco, disfrutá de tus recorridos urbanos con total seguridad.
Conocé más sobre y todos nuestros modelos visitando nuestra web oficial.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248372199_610693313679300_1248714296262561869_n.jpg?_nc_cat=107&amp;ccb=1-5&amp;_nc_sid=8ae9d6&amp;_nc_ohc=9eWu_FocBWEAX__AA4R&amp;_nc_ht=scontent-atl3-1.cdninstagram.com&amp;edm=AL-3X8kEAAAA&amp;oh=e6c383f89275d961293179eb8ef99a8c&amp;oe=619DA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0679784"/>
                  </a:ext>
                </a:extLst>
              </a:tr>
            </a:tbl>
          </a:graphicData>
        </a:graphic>
      </p:graphicFrame>
      <p:sp>
        <p:nvSpPr>
          <p:cNvPr id="4" name="Text Placeholder 3">
            <a:extLst>
              <a:ext uri="{FF2B5EF4-FFF2-40B4-BE49-F238E27FC236}">
                <a16:creationId xmlns:a16="http://schemas.microsoft.com/office/drawing/2014/main" id="{77C04A03-828C-487C-A09B-A53F7C988CD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136153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2E547-1786-4E74-B8EB-B1954894EF65}"/>
              </a:ext>
            </a:extLst>
          </p:cNvPr>
          <p:cNvSpPr>
            <a:spLocks noGrp="1"/>
          </p:cNvSpPr>
          <p:nvPr>
            <p:ph type="title"/>
          </p:nvPr>
        </p:nvSpPr>
        <p:spPr/>
        <p:txBody>
          <a:bodyPr/>
          <a:lstStyle/>
          <a:p>
            <a:r>
              <a:rPr lang="en-US"/>
              <a:t>Instagram Posts Table | Motomel - 11 of 23</a:t>
            </a:r>
          </a:p>
        </p:txBody>
      </p:sp>
      <p:graphicFrame>
        <p:nvGraphicFramePr>
          <p:cNvPr id="5" name="Table Placeholder 4">
            <a:extLst>
              <a:ext uri="{FF2B5EF4-FFF2-40B4-BE49-F238E27FC236}">
                <a16:creationId xmlns:a16="http://schemas.microsoft.com/office/drawing/2014/main" id="{7674BDE2-EA9F-40AE-B0D5-0AA3353AA3E0}"/>
              </a:ext>
            </a:extLst>
          </p:cNvPr>
          <p:cNvGraphicFramePr>
            <a:graphicFrameLocks noGrp="1"/>
          </p:cNvGraphicFramePr>
          <p:nvPr>
            <p:ph type="tbl" sz="quarter" idx="13"/>
            <p:extLst>
              <p:ext uri="{D42A27DB-BD31-4B8C-83A1-F6EECF244321}">
                <p14:modId xmlns:p14="http://schemas.microsoft.com/office/powerpoint/2010/main" val="462384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01342790"/>
                    </a:ext>
                  </a:extLst>
                </a:gridCol>
                <a:gridCol w="1810512">
                  <a:extLst>
                    <a:ext uri="{9D8B030D-6E8A-4147-A177-3AD203B41FA5}">
                      <a16:colId xmlns:a16="http://schemas.microsoft.com/office/drawing/2014/main" val="1119402131"/>
                    </a:ext>
                  </a:extLst>
                </a:gridCol>
                <a:gridCol w="822960">
                  <a:extLst>
                    <a:ext uri="{9D8B030D-6E8A-4147-A177-3AD203B41FA5}">
                      <a16:colId xmlns:a16="http://schemas.microsoft.com/office/drawing/2014/main" val="2818387244"/>
                    </a:ext>
                  </a:extLst>
                </a:gridCol>
                <a:gridCol w="822960">
                  <a:extLst>
                    <a:ext uri="{9D8B030D-6E8A-4147-A177-3AD203B41FA5}">
                      <a16:colId xmlns:a16="http://schemas.microsoft.com/office/drawing/2014/main" val="1306147602"/>
                    </a:ext>
                  </a:extLst>
                </a:gridCol>
                <a:gridCol w="822960">
                  <a:extLst>
                    <a:ext uri="{9D8B030D-6E8A-4147-A177-3AD203B41FA5}">
                      <a16:colId xmlns:a16="http://schemas.microsoft.com/office/drawing/2014/main" val="215503064"/>
                    </a:ext>
                  </a:extLst>
                </a:gridCol>
                <a:gridCol w="822960">
                  <a:extLst>
                    <a:ext uri="{9D8B030D-6E8A-4147-A177-3AD203B41FA5}">
                      <a16:colId xmlns:a16="http://schemas.microsoft.com/office/drawing/2014/main" val="704229055"/>
                    </a:ext>
                  </a:extLst>
                </a:gridCol>
                <a:gridCol w="822960">
                  <a:extLst>
                    <a:ext uri="{9D8B030D-6E8A-4147-A177-3AD203B41FA5}">
                      <a16:colId xmlns:a16="http://schemas.microsoft.com/office/drawing/2014/main" val="3229231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2676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- 2021-11-01 18:16:28</a:t>
                      </a:r>
                      <a:r>
                        <a:rPr kumimoji="0" lang="es-ES" sz="1000" b="0" i="0" u="none" strike="noStrike" kern="1200" cap="none" spc="0" normalizeH="0" baseline="0" noProof="0">
                          <a:ln>
                            <a:noFill/>
                          </a:ln>
                          <a:solidFill>
                            <a:prstClr val="black"/>
                          </a:solidFill>
                          <a:effectLst/>
                          <a:uLnTx/>
                          <a:uFillTx/>
                          <a:latin typeface="+mn-lt"/>
                          <a:ea typeface="+mn-ea"/>
                          <a:cs typeface="+mn-cs"/>
                        </a:rPr>
                        <a:t>
 Equipada con una caja de cambios automática, asiento biplaza con material antideslizante, un espacioso baúl porta casco y tablero completo, la Blitz Automática es perfecta para que moverte por donde necesites.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250784403_414320493491258_2598252543306297382_n.jpg?_nc_cat=111&amp;ccb=1-5&amp;_nc_sid=8ae9d6&amp;_nc_ohc=UCSxwRVEmCMAX-rSMgs&amp;_nc_ht=scontent-atl3-1.cdninstagram.com&amp;edm=AL-3X8kEAAAA&amp;oh=e7d59589aa93e1ae83228aecf901ebac&amp;oe=619CE86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7898081"/>
                  </a:ext>
                </a:extLst>
              </a:tr>
            </a:tbl>
          </a:graphicData>
        </a:graphic>
      </p:graphicFrame>
      <p:sp>
        <p:nvSpPr>
          <p:cNvPr id="4" name="Text Placeholder 3">
            <a:extLst>
              <a:ext uri="{FF2B5EF4-FFF2-40B4-BE49-F238E27FC236}">
                <a16:creationId xmlns:a16="http://schemas.microsoft.com/office/drawing/2014/main" id="{DF5E64DB-53C9-4DF5-8D05-1E0CB901EE8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8688337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5CF87-84D4-4032-8D11-AB65C9C8F7A3}"/>
              </a:ext>
            </a:extLst>
          </p:cNvPr>
          <p:cNvSpPr>
            <a:spLocks noGrp="1"/>
          </p:cNvSpPr>
          <p:nvPr>
            <p:ph type="title"/>
          </p:nvPr>
        </p:nvSpPr>
        <p:spPr/>
        <p:txBody>
          <a:bodyPr/>
          <a:lstStyle/>
          <a:p>
            <a:r>
              <a:rPr lang="en-US"/>
              <a:t>Instagram Posts Table | Motomel - 12 of 23</a:t>
            </a:r>
          </a:p>
        </p:txBody>
      </p:sp>
      <p:graphicFrame>
        <p:nvGraphicFramePr>
          <p:cNvPr id="5" name="Table Placeholder 4">
            <a:extLst>
              <a:ext uri="{FF2B5EF4-FFF2-40B4-BE49-F238E27FC236}">
                <a16:creationId xmlns:a16="http://schemas.microsoft.com/office/drawing/2014/main" id="{59CEEEBB-4806-404D-BF0D-FCE70B49EF67}"/>
              </a:ext>
            </a:extLst>
          </p:cNvPr>
          <p:cNvGraphicFramePr>
            <a:graphicFrameLocks noGrp="1"/>
          </p:cNvGraphicFramePr>
          <p:nvPr>
            <p:ph type="tbl" sz="quarter" idx="13"/>
            <p:extLst>
              <p:ext uri="{D42A27DB-BD31-4B8C-83A1-F6EECF244321}">
                <p14:modId xmlns:p14="http://schemas.microsoft.com/office/powerpoint/2010/main" val="2596496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746792"/>
                    </a:ext>
                  </a:extLst>
                </a:gridCol>
                <a:gridCol w="1810512">
                  <a:extLst>
                    <a:ext uri="{9D8B030D-6E8A-4147-A177-3AD203B41FA5}">
                      <a16:colId xmlns:a16="http://schemas.microsoft.com/office/drawing/2014/main" val="328924146"/>
                    </a:ext>
                  </a:extLst>
                </a:gridCol>
                <a:gridCol w="822960">
                  <a:extLst>
                    <a:ext uri="{9D8B030D-6E8A-4147-A177-3AD203B41FA5}">
                      <a16:colId xmlns:a16="http://schemas.microsoft.com/office/drawing/2014/main" val="1706834551"/>
                    </a:ext>
                  </a:extLst>
                </a:gridCol>
                <a:gridCol w="822960">
                  <a:extLst>
                    <a:ext uri="{9D8B030D-6E8A-4147-A177-3AD203B41FA5}">
                      <a16:colId xmlns:a16="http://schemas.microsoft.com/office/drawing/2014/main" val="368395312"/>
                    </a:ext>
                  </a:extLst>
                </a:gridCol>
                <a:gridCol w="822960">
                  <a:extLst>
                    <a:ext uri="{9D8B030D-6E8A-4147-A177-3AD203B41FA5}">
                      <a16:colId xmlns:a16="http://schemas.microsoft.com/office/drawing/2014/main" val="1389958397"/>
                    </a:ext>
                  </a:extLst>
                </a:gridCol>
                <a:gridCol w="822960">
                  <a:extLst>
                    <a:ext uri="{9D8B030D-6E8A-4147-A177-3AD203B41FA5}">
                      <a16:colId xmlns:a16="http://schemas.microsoft.com/office/drawing/2014/main" val="2542434069"/>
                    </a:ext>
                  </a:extLst>
                </a:gridCol>
                <a:gridCol w="822960">
                  <a:extLst>
                    <a:ext uri="{9D8B030D-6E8A-4147-A177-3AD203B41FA5}">
                      <a16:colId xmlns:a16="http://schemas.microsoft.com/office/drawing/2014/main" val="3826696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9569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- 2021-11-13 20:20:55</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Plan Mi Moto.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255895806_400960188388096_3363830813653806867_n.jpg?_nc_cat=105&amp;ccb=1-5&amp;_nc_sid=8ae9d6&amp;_nc_ohc=8Ahq7-ysHrUAX9CmZR3&amp;_nc_ht=scontent-iad3-2.cdninstagram.com&amp;edm=AL-3X8kEAAAA&amp;oh=3e6d8deedce9cd07971031bc0535bc28&amp;oe=619D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764988"/>
                  </a:ext>
                </a:extLst>
              </a:tr>
            </a:tbl>
          </a:graphicData>
        </a:graphic>
      </p:graphicFrame>
      <p:sp>
        <p:nvSpPr>
          <p:cNvPr id="4" name="Text Placeholder 3">
            <a:extLst>
              <a:ext uri="{FF2B5EF4-FFF2-40B4-BE49-F238E27FC236}">
                <a16:creationId xmlns:a16="http://schemas.microsoft.com/office/drawing/2014/main" id="{D9E09A8A-6EB2-451A-92F8-09CB63990809}"/>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812620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E109C-DEA9-4C56-82E5-9054AFB8297C}"/>
              </a:ext>
            </a:extLst>
          </p:cNvPr>
          <p:cNvSpPr>
            <a:spLocks noGrp="1"/>
          </p:cNvSpPr>
          <p:nvPr>
            <p:ph type="title"/>
          </p:nvPr>
        </p:nvSpPr>
        <p:spPr/>
        <p:txBody>
          <a:bodyPr/>
          <a:lstStyle/>
          <a:p>
            <a:r>
              <a:rPr lang="en-US"/>
              <a:t>Instagram Posts Table | Motomel - 13 of 23</a:t>
            </a:r>
          </a:p>
        </p:txBody>
      </p:sp>
      <p:graphicFrame>
        <p:nvGraphicFramePr>
          <p:cNvPr id="5" name="Table Placeholder 4">
            <a:extLst>
              <a:ext uri="{FF2B5EF4-FFF2-40B4-BE49-F238E27FC236}">
                <a16:creationId xmlns:a16="http://schemas.microsoft.com/office/drawing/2014/main" id="{A16CBA64-C12A-4B5D-A53D-1BF99560B6D0}"/>
              </a:ext>
            </a:extLst>
          </p:cNvPr>
          <p:cNvGraphicFramePr>
            <a:graphicFrameLocks noGrp="1"/>
          </p:cNvGraphicFramePr>
          <p:nvPr>
            <p:ph type="tbl" sz="quarter" idx="13"/>
            <p:extLst>
              <p:ext uri="{D42A27DB-BD31-4B8C-83A1-F6EECF244321}">
                <p14:modId xmlns:p14="http://schemas.microsoft.com/office/powerpoint/2010/main" val="2171872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36106096"/>
                    </a:ext>
                  </a:extLst>
                </a:gridCol>
                <a:gridCol w="1810512">
                  <a:extLst>
                    <a:ext uri="{9D8B030D-6E8A-4147-A177-3AD203B41FA5}">
                      <a16:colId xmlns:a16="http://schemas.microsoft.com/office/drawing/2014/main" val="2590445223"/>
                    </a:ext>
                  </a:extLst>
                </a:gridCol>
                <a:gridCol w="822960">
                  <a:extLst>
                    <a:ext uri="{9D8B030D-6E8A-4147-A177-3AD203B41FA5}">
                      <a16:colId xmlns:a16="http://schemas.microsoft.com/office/drawing/2014/main" val="3319816333"/>
                    </a:ext>
                  </a:extLst>
                </a:gridCol>
                <a:gridCol w="822960">
                  <a:extLst>
                    <a:ext uri="{9D8B030D-6E8A-4147-A177-3AD203B41FA5}">
                      <a16:colId xmlns:a16="http://schemas.microsoft.com/office/drawing/2014/main" val="144391116"/>
                    </a:ext>
                  </a:extLst>
                </a:gridCol>
                <a:gridCol w="822960">
                  <a:extLst>
                    <a:ext uri="{9D8B030D-6E8A-4147-A177-3AD203B41FA5}">
                      <a16:colId xmlns:a16="http://schemas.microsoft.com/office/drawing/2014/main" val="1068028975"/>
                    </a:ext>
                  </a:extLst>
                </a:gridCol>
                <a:gridCol w="822960">
                  <a:extLst>
                    <a:ext uri="{9D8B030D-6E8A-4147-A177-3AD203B41FA5}">
                      <a16:colId xmlns:a16="http://schemas.microsoft.com/office/drawing/2014/main" val="1001891186"/>
                    </a:ext>
                  </a:extLst>
                </a:gridCol>
                <a:gridCol w="822960">
                  <a:extLst>
                    <a:ext uri="{9D8B030D-6E8A-4147-A177-3AD203B41FA5}">
                      <a16:colId xmlns:a16="http://schemas.microsoft.com/office/drawing/2014/main" val="824361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7800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- 2021-10-30 10:00:58</a:t>
                      </a:r>
                      <a:r>
                        <a:rPr kumimoji="0" lang="es-ES" sz="1000" b="0" i="0" u="none" strike="noStrike" kern="1200" cap="none" spc="0" normalizeH="0" baseline="0" noProof="0">
                          <a:ln>
                            <a:noFill/>
                          </a:ln>
                          <a:solidFill>
                            <a:prstClr val="black"/>
                          </a:solidFill>
                          <a:effectLst/>
                          <a:uLnTx/>
                          <a:uFillTx/>
                          <a:latin typeface="+mn-lt"/>
                          <a:ea typeface="+mn-ea"/>
                          <a:cs typeface="+mn-cs"/>
                        </a:rPr>
                        <a:t>
 Con la Exclusive LT, recorrer la ciudad tiene otro color.⁣
⁣
La combinación perfecta entre un estilo vintage y la última tecnología🔥🛵⁣
⁣
#Zanella #ExclusiveLT #NosImpulsaNuestraHistoria⁣⁣
#TuMejorVersión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249501954_270434878327409_7206216366828265506_n.jpg?_nc_ht=scontent.cdninstagram.com&amp;_nc_cat=105&amp;_nc_ohc=IzTwtXiP_hQAX_DafHJ&amp;edm=AMO9-JQAAAAA&amp;ccb=7-4&amp;oh=58f399065c8a13256f1841f85c06cf12&amp;oe=6198889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9239624"/>
                  </a:ext>
                </a:extLst>
              </a:tr>
            </a:tbl>
          </a:graphicData>
        </a:graphic>
      </p:graphicFrame>
      <p:sp>
        <p:nvSpPr>
          <p:cNvPr id="4" name="Text Placeholder 3">
            <a:extLst>
              <a:ext uri="{FF2B5EF4-FFF2-40B4-BE49-F238E27FC236}">
                <a16:creationId xmlns:a16="http://schemas.microsoft.com/office/drawing/2014/main" id="{ED860ADC-12A7-4C5F-AF5D-B2B22579A33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3279696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11B2C-8491-4D06-BD50-B81711C02AA2}"/>
              </a:ext>
            </a:extLst>
          </p:cNvPr>
          <p:cNvSpPr>
            <a:spLocks noGrp="1"/>
          </p:cNvSpPr>
          <p:nvPr>
            <p:ph type="title"/>
          </p:nvPr>
        </p:nvSpPr>
        <p:spPr/>
        <p:txBody>
          <a:bodyPr/>
          <a:lstStyle/>
          <a:p>
            <a:r>
              <a:rPr lang="en-US"/>
              <a:t>Instagram Posts Table | Motomel - 14 of 23</a:t>
            </a:r>
          </a:p>
        </p:txBody>
      </p:sp>
      <p:graphicFrame>
        <p:nvGraphicFramePr>
          <p:cNvPr id="5" name="Table Placeholder 4">
            <a:extLst>
              <a:ext uri="{FF2B5EF4-FFF2-40B4-BE49-F238E27FC236}">
                <a16:creationId xmlns:a16="http://schemas.microsoft.com/office/drawing/2014/main" id="{6192F07C-336B-499E-8485-87DA104AE55E}"/>
              </a:ext>
            </a:extLst>
          </p:cNvPr>
          <p:cNvGraphicFramePr>
            <a:graphicFrameLocks noGrp="1"/>
          </p:cNvGraphicFramePr>
          <p:nvPr>
            <p:ph type="tbl" sz="quarter" idx="13"/>
            <p:extLst>
              <p:ext uri="{D42A27DB-BD31-4B8C-83A1-F6EECF244321}">
                <p14:modId xmlns:p14="http://schemas.microsoft.com/office/powerpoint/2010/main" val="1910632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32654920"/>
                    </a:ext>
                  </a:extLst>
                </a:gridCol>
                <a:gridCol w="1810512">
                  <a:extLst>
                    <a:ext uri="{9D8B030D-6E8A-4147-A177-3AD203B41FA5}">
                      <a16:colId xmlns:a16="http://schemas.microsoft.com/office/drawing/2014/main" val="3748524358"/>
                    </a:ext>
                  </a:extLst>
                </a:gridCol>
                <a:gridCol w="822960">
                  <a:extLst>
                    <a:ext uri="{9D8B030D-6E8A-4147-A177-3AD203B41FA5}">
                      <a16:colId xmlns:a16="http://schemas.microsoft.com/office/drawing/2014/main" val="2601041503"/>
                    </a:ext>
                  </a:extLst>
                </a:gridCol>
                <a:gridCol w="822960">
                  <a:extLst>
                    <a:ext uri="{9D8B030D-6E8A-4147-A177-3AD203B41FA5}">
                      <a16:colId xmlns:a16="http://schemas.microsoft.com/office/drawing/2014/main" val="2339820013"/>
                    </a:ext>
                  </a:extLst>
                </a:gridCol>
                <a:gridCol w="822960">
                  <a:extLst>
                    <a:ext uri="{9D8B030D-6E8A-4147-A177-3AD203B41FA5}">
                      <a16:colId xmlns:a16="http://schemas.microsoft.com/office/drawing/2014/main" val="993741999"/>
                    </a:ext>
                  </a:extLst>
                </a:gridCol>
                <a:gridCol w="822960">
                  <a:extLst>
                    <a:ext uri="{9D8B030D-6E8A-4147-A177-3AD203B41FA5}">
                      <a16:colId xmlns:a16="http://schemas.microsoft.com/office/drawing/2014/main" val="3347393237"/>
                    </a:ext>
                  </a:extLst>
                </a:gridCol>
                <a:gridCol w="822960">
                  <a:extLst>
                    <a:ext uri="{9D8B030D-6E8A-4147-A177-3AD203B41FA5}">
                      <a16:colId xmlns:a16="http://schemas.microsoft.com/office/drawing/2014/main" val="316202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7109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- 2021-10-22 16:00:22</a:t>
                      </a:r>
                      <a:r>
                        <a:rPr kumimoji="0" lang="en-US" sz="1000" b="0" i="0" u="none" strike="noStrike" kern="1200" cap="none" spc="0" normalizeH="0" baseline="0" noProof="0">
                          <a:ln>
                            <a:noFill/>
                          </a:ln>
                          <a:solidFill>
                            <a:prstClr val="black"/>
                          </a:solidFill>
                          <a:effectLst/>
                          <a:uLnTx/>
                          <a:uFillTx/>
                          <a:latin typeface="+mn-lt"/>
                          <a:ea typeface="+mn-ea"/>
                          <a:cs typeface="+mn-cs"/>
                        </a:rPr>
                        <a:t>
 SMASH X125 🔥 Un clásico de #Gilera⁣
⁣
💥 Motor 4 tiempos, refrigerado por aire⁣
💥Potencia 7,5hp/ 7500rp⁣
💥Transmisión 4 marchas⁣
💥Frenos delantero de disco⁣
💥Llantas de aleación⁣
💥Encendido Electrónico y patada⁣
💥 Tablero digital⁣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247064953_866792370866459_4745241804733107017_n.jpg?_nc_cat=111&amp;ccb=1-5&amp;_nc_sid=8ae9d6&amp;_nc_ohc=6qpXAM5_ZZkAX_F0-O_&amp;_nc_ht=scontent-lga3-1.cdninstagram.com&amp;edm=AL-3X8kEAAAA&amp;oh=35339f404226976b2bc31eaa89ca72ed&amp;oe=619C8F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71006804"/>
                  </a:ext>
                </a:extLst>
              </a:tr>
            </a:tbl>
          </a:graphicData>
        </a:graphic>
      </p:graphicFrame>
      <p:sp>
        <p:nvSpPr>
          <p:cNvPr id="4" name="Text Placeholder 3">
            <a:extLst>
              <a:ext uri="{FF2B5EF4-FFF2-40B4-BE49-F238E27FC236}">
                <a16:creationId xmlns:a16="http://schemas.microsoft.com/office/drawing/2014/main" id="{EAC8B205-FCB6-4B4A-8131-6C0F6DC8B181}"/>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2262708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3F0B5-9D4A-4181-AB32-B68A071CE482}"/>
              </a:ext>
            </a:extLst>
          </p:cNvPr>
          <p:cNvSpPr>
            <a:spLocks noGrp="1"/>
          </p:cNvSpPr>
          <p:nvPr>
            <p:ph type="title"/>
          </p:nvPr>
        </p:nvSpPr>
        <p:spPr/>
        <p:txBody>
          <a:bodyPr/>
          <a:lstStyle/>
          <a:p>
            <a:r>
              <a:rPr lang="en-US"/>
              <a:t>Instagram Posts Table | Motomel - 15 of 23</a:t>
            </a:r>
          </a:p>
        </p:txBody>
      </p:sp>
      <p:graphicFrame>
        <p:nvGraphicFramePr>
          <p:cNvPr id="5" name="Table Placeholder 4">
            <a:extLst>
              <a:ext uri="{FF2B5EF4-FFF2-40B4-BE49-F238E27FC236}">
                <a16:creationId xmlns:a16="http://schemas.microsoft.com/office/drawing/2014/main" id="{94CC7579-7B8B-4004-8DEC-8178238D88C2}"/>
              </a:ext>
            </a:extLst>
          </p:cNvPr>
          <p:cNvGraphicFramePr>
            <a:graphicFrameLocks noGrp="1"/>
          </p:cNvGraphicFramePr>
          <p:nvPr>
            <p:ph type="tbl" sz="quarter" idx="13"/>
            <p:extLst>
              <p:ext uri="{D42A27DB-BD31-4B8C-83A1-F6EECF244321}">
                <p14:modId xmlns:p14="http://schemas.microsoft.com/office/powerpoint/2010/main" val="3109432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73622205"/>
                    </a:ext>
                  </a:extLst>
                </a:gridCol>
                <a:gridCol w="1810512">
                  <a:extLst>
                    <a:ext uri="{9D8B030D-6E8A-4147-A177-3AD203B41FA5}">
                      <a16:colId xmlns:a16="http://schemas.microsoft.com/office/drawing/2014/main" val="2529673810"/>
                    </a:ext>
                  </a:extLst>
                </a:gridCol>
                <a:gridCol w="822960">
                  <a:extLst>
                    <a:ext uri="{9D8B030D-6E8A-4147-A177-3AD203B41FA5}">
                      <a16:colId xmlns:a16="http://schemas.microsoft.com/office/drawing/2014/main" val="850416051"/>
                    </a:ext>
                  </a:extLst>
                </a:gridCol>
                <a:gridCol w="822960">
                  <a:extLst>
                    <a:ext uri="{9D8B030D-6E8A-4147-A177-3AD203B41FA5}">
                      <a16:colId xmlns:a16="http://schemas.microsoft.com/office/drawing/2014/main" val="451358309"/>
                    </a:ext>
                  </a:extLst>
                </a:gridCol>
                <a:gridCol w="822960">
                  <a:extLst>
                    <a:ext uri="{9D8B030D-6E8A-4147-A177-3AD203B41FA5}">
                      <a16:colId xmlns:a16="http://schemas.microsoft.com/office/drawing/2014/main" val="3574334752"/>
                    </a:ext>
                  </a:extLst>
                </a:gridCol>
                <a:gridCol w="822960">
                  <a:extLst>
                    <a:ext uri="{9D8B030D-6E8A-4147-A177-3AD203B41FA5}">
                      <a16:colId xmlns:a16="http://schemas.microsoft.com/office/drawing/2014/main" val="714307452"/>
                    </a:ext>
                  </a:extLst>
                </a:gridCol>
                <a:gridCol w="822960">
                  <a:extLst>
                    <a:ext uri="{9D8B030D-6E8A-4147-A177-3AD203B41FA5}">
                      <a16:colId xmlns:a16="http://schemas.microsoft.com/office/drawing/2014/main" val="56519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2252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- 2021-10-19 17:51:51</a:t>
                      </a:r>
                      <a:r>
                        <a:rPr kumimoji="0" lang="es-ES" sz="1000" b="0" i="0" u="none" strike="noStrike" kern="1200" cap="none" spc="0" normalizeH="0" baseline="0" noProof="0">
                          <a:ln>
                            <a:noFill/>
                          </a:ln>
                          <a:solidFill>
                            <a:prstClr val="black"/>
                          </a:solidFill>
                          <a:effectLst/>
                          <a:uLnTx/>
                          <a:uFillTx/>
                          <a:latin typeface="+mn-lt"/>
                          <a:ea typeface="+mn-ea"/>
                          <a:cs typeface="+mn-cs"/>
                        </a:rPr>
                        <a:t>
 La Strato Euro 150 es la mejor alternativa para la vida urbana. Cuenta con:
- Cómodo asiento para dos personas con amplio espacio de guardado.
- Parabrisas integrado.
- Llantas de aleación.
Conocé todo acerca de la Strato Euro en nuestro sitio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246524785_912057843065955_1737546560070914762_n.jpg?_nc_ht=scontent.cdninstagram.com&amp;_nc_cat=103&amp;_nc_ohc=Z9gWDWseVk8AX_Vt7uN&amp;edm=AMO9-JQAAAAA&amp;ccb=7-4&amp;oh=9919b404dd1761ecce7b1dd9316c225b&amp;oe=61987947&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53531291"/>
                  </a:ext>
                </a:extLst>
              </a:tr>
            </a:tbl>
          </a:graphicData>
        </a:graphic>
      </p:graphicFrame>
      <p:sp>
        <p:nvSpPr>
          <p:cNvPr id="4" name="Text Placeholder 3">
            <a:extLst>
              <a:ext uri="{FF2B5EF4-FFF2-40B4-BE49-F238E27FC236}">
                <a16:creationId xmlns:a16="http://schemas.microsoft.com/office/drawing/2014/main" id="{3AC3D091-9F2A-49F9-BB33-C454355BC4AE}"/>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2400319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8D35-EAFD-4E50-A9FE-00015C241697}"/>
              </a:ext>
            </a:extLst>
          </p:cNvPr>
          <p:cNvSpPr>
            <a:spLocks noGrp="1"/>
          </p:cNvSpPr>
          <p:nvPr>
            <p:ph type="title"/>
          </p:nvPr>
        </p:nvSpPr>
        <p:spPr/>
        <p:txBody>
          <a:bodyPr/>
          <a:lstStyle/>
          <a:p>
            <a:r>
              <a:rPr lang="en-US"/>
              <a:t>Instagram Posts Table | Motomel - 16 of 23</a:t>
            </a:r>
          </a:p>
        </p:txBody>
      </p:sp>
      <p:graphicFrame>
        <p:nvGraphicFramePr>
          <p:cNvPr id="5" name="Table Placeholder 4">
            <a:extLst>
              <a:ext uri="{FF2B5EF4-FFF2-40B4-BE49-F238E27FC236}">
                <a16:creationId xmlns:a16="http://schemas.microsoft.com/office/drawing/2014/main" id="{50AA554F-8D59-4FBE-A032-3A6939C79FF2}"/>
              </a:ext>
            </a:extLst>
          </p:cNvPr>
          <p:cNvGraphicFramePr>
            <a:graphicFrameLocks noGrp="1"/>
          </p:cNvGraphicFramePr>
          <p:nvPr>
            <p:ph type="tbl" sz="quarter" idx="13"/>
            <p:extLst>
              <p:ext uri="{D42A27DB-BD31-4B8C-83A1-F6EECF244321}">
                <p14:modId xmlns:p14="http://schemas.microsoft.com/office/powerpoint/2010/main" val="622437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73891602"/>
                    </a:ext>
                  </a:extLst>
                </a:gridCol>
                <a:gridCol w="1810512">
                  <a:extLst>
                    <a:ext uri="{9D8B030D-6E8A-4147-A177-3AD203B41FA5}">
                      <a16:colId xmlns:a16="http://schemas.microsoft.com/office/drawing/2014/main" val="2181284834"/>
                    </a:ext>
                  </a:extLst>
                </a:gridCol>
                <a:gridCol w="822960">
                  <a:extLst>
                    <a:ext uri="{9D8B030D-6E8A-4147-A177-3AD203B41FA5}">
                      <a16:colId xmlns:a16="http://schemas.microsoft.com/office/drawing/2014/main" val="1555332345"/>
                    </a:ext>
                  </a:extLst>
                </a:gridCol>
                <a:gridCol w="822960">
                  <a:extLst>
                    <a:ext uri="{9D8B030D-6E8A-4147-A177-3AD203B41FA5}">
                      <a16:colId xmlns:a16="http://schemas.microsoft.com/office/drawing/2014/main" val="3746638999"/>
                    </a:ext>
                  </a:extLst>
                </a:gridCol>
                <a:gridCol w="822960">
                  <a:extLst>
                    <a:ext uri="{9D8B030D-6E8A-4147-A177-3AD203B41FA5}">
                      <a16:colId xmlns:a16="http://schemas.microsoft.com/office/drawing/2014/main" val="430125756"/>
                    </a:ext>
                  </a:extLst>
                </a:gridCol>
                <a:gridCol w="822960">
                  <a:extLst>
                    <a:ext uri="{9D8B030D-6E8A-4147-A177-3AD203B41FA5}">
                      <a16:colId xmlns:a16="http://schemas.microsoft.com/office/drawing/2014/main" val="2133644002"/>
                    </a:ext>
                  </a:extLst>
                </a:gridCol>
                <a:gridCol w="822960">
                  <a:extLst>
                    <a:ext uri="{9D8B030D-6E8A-4147-A177-3AD203B41FA5}">
                      <a16:colId xmlns:a16="http://schemas.microsoft.com/office/drawing/2014/main" val="3608482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5284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- 2021-11-10 12:03:49</a:t>
                      </a:r>
                      <a:r>
                        <a:rPr kumimoji="0" lang="es-ES" sz="1000" b="0" i="0" u="none" strike="noStrike" kern="1200" cap="none" spc="0" normalizeH="0" baseline="0" noProof="0">
                          <a:ln>
                            <a:noFill/>
                          </a:ln>
                          <a:solidFill>
                            <a:prstClr val="black"/>
                          </a:solidFill>
                          <a:effectLst/>
                          <a:uLnTx/>
                          <a:uFillTx/>
                          <a:latin typeface="+mn-lt"/>
                          <a:ea typeface="+mn-ea"/>
                          <a:cs typeface="+mn-cs"/>
                        </a:rPr>
                        <a:t>
 Somos lo que transmitimos de generación en generación, la tradición a la que no se renuncia, la que llevamos con orgullo y nos une. Celebremos nuestras tradiciones, que perduren y sobre todo que se disfruten.
¡Feliz día de la tradición!🇦🇷🧉🐴⚽🥟🐄
Contanos cuál es tu tradición Argentina, te leemos.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255281682_314907803480605_5755626242934070064_n.jpg?_nc_cat=111&amp;ccb=1-5&amp;_nc_sid=8ae9d6&amp;_nc_ohc=MMxhm7eHZH0AX_2Acn8&amp;_nc_ht=scontent-atl3-1.cdninstagram.com&amp;edm=AL-3X8kEAAAA&amp;oh=2d522764d6ce512d6dd499d7a3376881&amp;oe=619D8C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4185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- 2021-10-25 19:59:39</a:t>
                      </a:r>
                      <a:r>
                        <a:rPr kumimoji="0" lang="en-US" sz="1000" b="0" i="0" u="none" strike="noStrike" kern="1200" cap="none" spc="0" normalizeH="0" baseline="0" noProof="0">
                          <a:ln>
                            <a:noFill/>
                          </a:ln>
                          <a:solidFill>
                            <a:prstClr val="black"/>
                          </a:solidFill>
                          <a:effectLst/>
                          <a:uLnTx/>
                          <a:uFillTx/>
                          <a:latin typeface="+mn-lt"/>
                          <a:ea typeface="+mn-ea"/>
                          <a:cs typeface="+mn-cs"/>
                        </a:rPr>
                        <a:t>
 💣⁣ La decisión más difícil 💣
⚡RZ 300 VS RZ 650MT⚡
⁣
¿Cuál elegirías? Ciudad o ruta
#Zanella #CFMoto #RZ #RZ400 #CFMOTObyZanella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249011188_307879007833790_6622515395541667985_n.jpg?_nc_ht=scontent.cdninstagram.com&amp;_nc_cat=102&amp;_nc_ohc=3qRt7SGskSwAX8udGRD&amp;edm=AMO9-JQAAAAA&amp;ccb=7-4&amp;oh=bee0c53f38bbdea45559ba4043c8093a&amp;oe=61989765&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56696478"/>
                  </a:ext>
                </a:extLst>
              </a:tr>
            </a:tbl>
          </a:graphicData>
        </a:graphic>
      </p:graphicFrame>
      <p:sp>
        <p:nvSpPr>
          <p:cNvPr id="4" name="Text Placeholder 3">
            <a:extLst>
              <a:ext uri="{FF2B5EF4-FFF2-40B4-BE49-F238E27FC236}">
                <a16:creationId xmlns:a16="http://schemas.microsoft.com/office/drawing/2014/main" id="{ACA929D5-A500-4906-8C03-E86D81F8297F}"/>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8240964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3BA18-2535-4108-BB97-D87D9F61361F}"/>
              </a:ext>
            </a:extLst>
          </p:cNvPr>
          <p:cNvSpPr>
            <a:spLocks noGrp="1"/>
          </p:cNvSpPr>
          <p:nvPr>
            <p:ph type="title"/>
          </p:nvPr>
        </p:nvSpPr>
        <p:spPr/>
        <p:txBody>
          <a:bodyPr/>
          <a:lstStyle/>
          <a:p>
            <a:r>
              <a:rPr lang="en-US"/>
              <a:t>Instagram Posts Table | Motomel - 17 of 23</a:t>
            </a:r>
          </a:p>
        </p:txBody>
      </p:sp>
      <p:graphicFrame>
        <p:nvGraphicFramePr>
          <p:cNvPr id="5" name="Table Placeholder 4">
            <a:extLst>
              <a:ext uri="{FF2B5EF4-FFF2-40B4-BE49-F238E27FC236}">
                <a16:creationId xmlns:a16="http://schemas.microsoft.com/office/drawing/2014/main" id="{4EC8B5C7-D51D-4343-B2FA-4A582AACFE75}"/>
              </a:ext>
            </a:extLst>
          </p:cNvPr>
          <p:cNvGraphicFramePr>
            <a:graphicFrameLocks noGrp="1"/>
          </p:cNvGraphicFramePr>
          <p:nvPr>
            <p:ph type="tbl" sz="quarter" idx="13"/>
            <p:extLst>
              <p:ext uri="{D42A27DB-BD31-4B8C-83A1-F6EECF244321}">
                <p14:modId xmlns:p14="http://schemas.microsoft.com/office/powerpoint/2010/main" val="332450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48642580"/>
                    </a:ext>
                  </a:extLst>
                </a:gridCol>
                <a:gridCol w="1810512">
                  <a:extLst>
                    <a:ext uri="{9D8B030D-6E8A-4147-A177-3AD203B41FA5}">
                      <a16:colId xmlns:a16="http://schemas.microsoft.com/office/drawing/2014/main" val="2294516644"/>
                    </a:ext>
                  </a:extLst>
                </a:gridCol>
                <a:gridCol w="822960">
                  <a:extLst>
                    <a:ext uri="{9D8B030D-6E8A-4147-A177-3AD203B41FA5}">
                      <a16:colId xmlns:a16="http://schemas.microsoft.com/office/drawing/2014/main" val="976730089"/>
                    </a:ext>
                  </a:extLst>
                </a:gridCol>
                <a:gridCol w="822960">
                  <a:extLst>
                    <a:ext uri="{9D8B030D-6E8A-4147-A177-3AD203B41FA5}">
                      <a16:colId xmlns:a16="http://schemas.microsoft.com/office/drawing/2014/main" val="4165858283"/>
                    </a:ext>
                  </a:extLst>
                </a:gridCol>
                <a:gridCol w="822960">
                  <a:extLst>
                    <a:ext uri="{9D8B030D-6E8A-4147-A177-3AD203B41FA5}">
                      <a16:colId xmlns:a16="http://schemas.microsoft.com/office/drawing/2014/main" val="710268008"/>
                    </a:ext>
                  </a:extLst>
                </a:gridCol>
                <a:gridCol w="822960">
                  <a:extLst>
                    <a:ext uri="{9D8B030D-6E8A-4147-A177-3AD203B41FA5}">
                      <a16:colId xmlns:a16="http://schemas.microsoft.com/office/drawing/2014/main" val="1928893021"/>
                    </a:ext>
                  </a:extLst>
                </a:gridCol>
                <a:gridCol w="822960">
                  <a:extLst>
                    <a:ext uri="{9D8B030D-6E8A-4147-A177-3AD203B41FA5}">
                      <a16:colId xmlns:a16="http://schemas.microsoft.com/office/drawing/2014/main" val="2997304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5899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- 2021-10-27 17:51:01</a:t>
                      </a:r>
                      <a:r>
                        <a:rPr kumimoji="0" lang="es-ES" sz="1000" b="0" i="0" u="none" strike="noStrike" kern="1200" cap="none" spc="0" normalizeH="0" baseline="0" noProof="0">
                          <a:ln>
                            <a:noFill/>
                          </a:ln>
                          <a:solidFill>
                            <a:prstClr val="black"/>
                          </a:solidFill>
                          <a:effectLst/>
                          <a:uLnTx/>
                          <a:uFillTx/>
                          <a:latin typeface="+mn-lt"/>
                          <a:ea typeface="+mn-ea"/>
                          <a:cs typeface="+mn-cs"/>
                        </a:rPr>
                        <a:t>
 La Strato Euro es una moto pensada para la ciudad.
Su amplio espacio de guardado es fundamental para llevar todo lo que necesitas en tu rutina diaria.
Viajá cómodo arriba de tu Motomel.
Descubrí más acerca de este y todos nuestros modelos en nuestro sitio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248768277_182605207379877_3034658839398003122_n.jpg?_nc_cat=110&amp;ccb=1-5&amp;_nc_sid=8ae9d6&amp;_nc_ohc=nzhroXBWPQ4AX82N2Pd&amp;_nc_ht=scontent-atl3-1.cdninstagram.com&amp;edm=AL-3X8kEAAAA&amp;oh=05c088d4b3023a767c513f72c0678078&amp;oe=619C114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0590319"/>
                  </a:ext>
                </a:extLst>
              </a:tr>
            </a:tbl>
          </a:graphicData>
        </a:graphic>
      </p:graphicFrame>
      <p:sp>
        <p:nvSpPr>
          <p:cNvPr id="4" name="Text Placeholder 3">
            <a:extLst>
              <a:ext uri="{FF2B5EF4-FFF2-40B4-BE49-F238E27FC236}">
                <a16:creationId xmlns:a16="http://schemas.microsoft.com/office/drawing/2014/main" id="{E734A436-11D0-46A7-BBD9-2DA1B1E04EA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6841996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FA0B4-6D71-4425-AF02-D99E655F86D1}"/>
              </a:ext>
            </a:extLst>
          </p:cNvPr>
          <p:cNvSpPr>
            <a:spLocks noGrp="1"/>
          </p:cNvSpPr>
          <p:nvPr>
            <p:ph type="title"/>
          </p:nvPr>
        </p:nvSpPr>
        <p:spPr/>
        <p:txBody>
          <a:bodyPr/>
          <a:lstStyle/>
          <a:p>
            <a:r>
              <a:rPr lang="en-US"/>
              <a:t>Instagram Posts Table | Motomel - 18 of 23</a:t>
            </a:r>
          </a:p>
        </p:txBody>
      </p:sp>
      <p:graphicFrame>
        <p:nvGraphicFramePr>
          <p:cNvPr id="5" name="Table Placeholder 4">
            <a:extLst>
              <a:ext uri="{FF2B5EF4-FFF2-40B4-BE49-F238E27FC236}">
                <a16:creationId xmlns:a16="http://schemas.microsoft.com/office/drawing/2014/main" id="{1D83E438-F908-45D3-95A1-1BF3F710629F}"/>
              </a:ext>
            </a:extLst>
          </p:cNvPr>
          <p:cNvGraphicFramePr>
            <a:graphicFrameLocks noGrp="1"/>
          </p:cNvGraphicFramePr>
          <p:nvPr>
            <p:ph type="tbl" sz="quarter" idx="13"/>
            <p:extLst>
              <p:ext uri="{D42A27DB-BD31-4B8C-83A1-F6EECF244321}">
                <p14:modId xmlns:p14="http://schemas.microsoft.com/office/powerpoint/2010/main" val="2170306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30329554"/>
                    </a:ext>
                  </a:extLst>
                </a:gridCol>
                <a:gridCol w="1810512">
                  <a:extLst>
                    <a:ext uri="{9D8B030D-6E8A-4147-A177-3AD203B41FA5}">
                      <a16:colId xmlns:a16="http://schemas.microsoft.com/office/drawing/2014/main" val="4211039067"/>
                    </a:ext>
                  </a:extLst>
                </a:gridCol>
                <a:gridCol w="822960">
                  <a:extLst>
                    <a:ext uri="{9D8B030D-6E8A-4147-A177-3AD203B41FA5}">
                      <a16:colId xmlns:a16="http://schemas.microsoft.com/office/drawing/2014/main" val="3074568528"/>
                    </a:ext>
                  </a:extLst>
                </a:gridCol>
                <a:gridCol w="822960">
                  <a:extLst>
                    <a:ext uri="{9D8B030D-6E8A-4147-A177-3AD203B41FA5}">
                      <a16:colId xmlns:a16="http://schemas.microsoft.com/office/drawing/2014/main" val="3279137319"/>
                    </a:ext>
                  </a:extLst>
                </a:gridCol>
                <a:gridCol w="822960">
                  <a:extLst>
                    <a:ext uri="{9D8B030D-6E8A-4147-A177-3AD203B41FA5}">
                      <a16:colId xmlns:a16="http://schemas.microsoft.com/office/drawing/2014/main" val="226966327"/>
                    </a:ext>
                  </a:extLst>
                </a:gridCol>
                <a:gridCol w="822960">
                  <a:extLst>
                    <a:ext uri="{9D8B030D-6E8A-4147-A177-3AD203B41FA5}">
                      <a16:colId xmlns:a16="http://schemas.microsoft.com/office/drawing/2014/main" val="131937310"/>
                    </a:ext>
                  </a:extLst>
                </a:gridCol>
                <a:gridCol w="822960">
                  <a:extLst>
                    <a:ext uri="{9D8B030D-6E8A-4147-A177-3AD203B41FA5}">
                      <a16:colId xmlns:a16="http://schemas.microsoft.com/office/drawing/2014/main" val="1718517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1683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- 2021-11-09 16:43:55</a:t>
                      </a:r>
                      <a:r>
                        <a:rPr kumimoji="0" lang="es-ES" sz="1000" b="0" i="0" u="none" strike="noStrike" kern="1200" cap="none" spc="0" normalizeH="0" baseline="0" noProof="0">
                          <a:ln>
                            <a:noFill/>
                          </a:ln>
                          <a:solidFill>
                            <a:prstClr val="black"/>
                          </a:solidFill>
                          <a:effectLst/>
                          <a:uLnTx/>
                          <a:uFillTx/>
                          <a:latin typeface="+mn-lt"/>
                          <a:ea typeface="+mn-ea"/>
                          <a:cs typeface="+mn-cs"/>
                        </a:rPr>
                        <a:t>
 Sin lugar a dudas, el #JugadorMotomel de la fecha 20 es Julián Álvarez.
Actuación estelar para la joya de River, que con 4 goles, lideró la victoria de River frente a Patronato por 5 a 0.
Bancamos el fútbol argentino.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256039316_624169988932023_2086905878234759287_n.jpg?_nc_cat=101&amp;ccb=1-5&amp;_nc_sid=8ae9d6&amp;_nc_ohc=KlENOnfN3LIAX_900NJ&amp;_nc_ht=scontent-atl3-1.cdninstagram.com&amp;edm=AL-3X8kEAAAA&amp;oh=6a02305fc74c30d1e74e84821255018e&amp;oe=619C21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6509229"/>
                  </a:ext>
                </a:extLst>
              </a:tr>
            </a:tbl>
          </a:graphicData>
        </a:graphic>
      </p:graphicFrame>
      <p:sp>
        <p:nvSpPr>
          <p:cNvPr id="4" name="Text Placeholder 3">
            <a:extLst>
              <a:ext uri="{FF2B5EF4-FFF2-40B4-BE49-F238E27FC236}">
                <a16:creationId xmlns:a16="http://schemas.microsoft.com/office/drawing/2014/main" id="{0BB097C2-57C5-41EA-8199-631421032B9F}"/>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5654813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FD19A-A2FE-4359-AA9B-941B662DEA42}"/>
              </a:ext>
            </a:extLst>
          </p:cNvPr>
          <p:cNvSpPr>
            <a:spLocks noGrp="1"/>
          </p:cNvSpPr>
          <p:nvPr>
            <p:ph type="title"/>
          </p:nvPr>
        </p:nvSpPr>
        <p:spPr/>
        <p:txBody>
          <a:bodyPr/>
          <a:lstStyle/>
          <a:p>
            <a:r>
              <a:rPr lang="en-US"/>
              <a:t>Instagram Posts Table | Motomel - 19 of 23</a:t>
            </a:r>
          </a:p>
        </p:txBody>
      </p:sp>
      <p:graphicFrame>
        <p:nvGraphicFramePr>
          <p:cNvPr id="5" name="Table Placeholder 4">
            <a:extLst>
              <a:ext uri="{FF2B5EF4-FFF2-40B4-BE49-F238E27FC236}">
                <a16:creationId xmlns:a16="http://schemas.microsoft.com/office/drawing/2014/main" id="{1D728700-41F9-4D79-B335-39C7F43CF845}"/>
              </a:ext>
            </a:extLst>
          </p:cNvPr>
          <p:cNvGraphicFramePr>
            <a:graphicFrameLocks noGrp="1"/>
          </p:cNvGraphicFramePr>
          <p:nvPr>
            <p:ph type="tbl" sz="quarter" idx="13"/>
            <p:extLst>
              <p:ext uri="{D42A27DB-BD31-4B8C-83A1-F6EECF244321}">
                <p14:modId xmlns:p14="http://schemas.microsoft.com/office/powerpoint/2010/main" val="3544656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60130358"/>
                    </a:ext>
                  </a:extLst>
                </a:gridCol>
                <a:gridCol w="1810512">
                  <a:extLst>
                    <a:ext uri="{9D8B030D-6E8A-4147-A177-3AD203B41FA5}">
                      <a16:colId xmlns:a16="http://schemas.microsoft.com/office/drawing/2014/main" val="2787870180"/>
                    </a:ext>
                  </a:extLst>
                </a:gridCol>
                <a:gridCol w="822960">
                  <a:extLst>
                    <a:ext uri="{9D8B030D-6E8A-4147-A177-3AD203B41FA5}">
                      <a16:colId xmlns:a16="http://schemas.microsoft.com/office/drawing/2014/main" val="1124556303"/>
                    </a:ext>
                  </a:extLst>
                </a:gridCol>
                <a:gridCol w="822960">
                  <a:extLst>
                    <a:ext uri="{9D8B030D-6E8A-4147-A177-3AD203B41FA5}">
                      <a16:colId xmlns:a16="http://schemas.microsoft.com/office/drawing/2014/main" val="807802543"/>
                    </a:ext>
                  </a:extLst>
                </a:gridCol>
                <a:gridCol w="822960">
                  <a:extLst>
                    <a:ext uri="{9D8B030D-6E8A-4147-A177-3AD203B41FA5}">
                      <a16:colId xmlns:a16="http://schemas.microsoft.com/office/drawing/2014/main" val="3760548690"/>
                    </a:ext>
                  </a:extLst>
                </a:gridCol>
                <a:gridCol w="822960">
                  <a:extLst>
                    <a:ext uri="{9D8B030D-6E8A-4147-A177-3AD203B41FA5}">
                      <a16:colId xmlns:a16="http://schemas.microsoft.com/office/drawing/2014/main" val="2612565758"/>
                    </a:ext>
                  </a:extLst>
                </a:gridCol>
                <a:gridCol w="822960">
                  <a:extLst>
                    <a:ext uri="{9D8B030D-6E8A-4147-A177-3AD203B41FA5}">
                      <a16:colId xmlns:a16="http://schemas.microsoft.com/office/drawing/2014/main" val="3109616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0907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- 2021-10-22 17:55:45</a:t>
                      </a:r>
                      <a:r>
                        <a:rPr kumimoji="0" lang="es-ES" sz="1000" b="0" i="0" u="none" strike="noStrike" kern="1200" cap="none" spc="0" normalizeH="0" baseline="0" noProof="0">
                          <a:ln>
                            <a:noFill/>
                          </a:ln>
                          <a:solidFill>
                            <a:prstClr val="black"/>
                          </a:solidFill>
                          <a:effectLst/>
                          <a:uLnTx/>
                          <a:uFillTx/>
                          <a:latin typeface="+mn-lt"/>
                          <a:ea typeface="+mn-ea"/>
                          <a:cs typeface="+mn-cs"/>
                        </a:rPr>
                        <a:t>
 La Blitz 110 es una moto que te acompaña estés donde estés.
Tu compañera ideal para moverte en el día a día.
Y a vos, ¿a donde te acompaña tu Blitz? ¡Contanos!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247655702_864331144276420_1665110590634127400_n.jpg?_nc_cat=104&amp;ccb=1-5&amp;_nc_sid=8ae9d6&amp;_nc_ohc=q2QM_n8WmVAAX_CJjVw&amp;_nc_ht=scontent-atl3-1.cdninstagram.com&amp;edm=AL-3X8kEAAAA&amp;oh=0c925ff9f77a3275244e62cacad08a0c&amp;oe=619DD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52530085"/>
                  </a:ext>
                </a:extLst>
              </a:tr>
            </a:tbl>
          </a:graphicData>
        </a:graphic>
      </p:graphicFrame>
      <p:sp>
        <p:nvSpPr>
          <p:cNvPr id="4" name="Text Placeholder 3">
            <a:extLst>
              <a:ext uri="{FF2B5EF4-FFF2-40B4-BE49-F238E27FC236}">
                <a16:creationId xmlns:a16="http://schemas.microsoft.com/office/drawing/2014/main" id="{2AF587C1-4E57-4E04-9AAD-939B1B58B5B9}"/>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594246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C9A53-921F-4D12-88D7-E96BF18092EC}"/>
              </a:ext>
            </a:extLst>
          </p:cNvPr>
          <p:cNvSpPr>
            <a:spLocks noGrp="1"/>
          </p:cNvSpPr>
          <p:nvPr>
            <p:ph type="title"/>
          </p:nvPr>
        </p:nvSpPr>
        <p:spPr/>
        <p:txBody>
          <a:bodyPr/>
          <a:lstStyle/>
          <a:p>
            <a:r>
              <a:rPr lang="en-US"/>
              <a:t>Instagram Posts Table | Motomel - 20 of 23</a:t>
            </a:r>
          </a:p>
        </p:txBody>
      </p:sp>
      <p:graphicFrame>
        <p:nvGraphicFramePr>
          <p:cNvPr id="5" name="Table Placeholder 4">
            <a:extLst>
              <a:ext uri="{FF2B5EF4-FFF2-40B4-BE49-F238E27FC236}">
                <a16:creationId xmlns:a16="http://schemas.microsoft.com/office/drawing/2014/main" id="{7EF614E1-DD40-4603-94C6-2241BFD0DB67}"/>
              </a:ext>
            </a:extLst>
          </p:cNvPr>
          <p:cNvGraphicFramePr>
            <a:graphicFrameLocks noGrp="1"/>
          </p:cNvGraphicFramePr>
          <p:nvPr>
            <p:ph type="tbl" sz="quarter" idx="13"/>
            <p:extLst>
              <p:ext uri="{D42A27DB-BD31-4B8C-83A1-F6EECF244321}">
                <p14:modId xmlns:p14="http://schemas.microsoft.com/office/powerpoint/2010/main" val="2213323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55324948"/>
                    </a:ext>
                  </a:extLst>
                </a:gridCol>
                <a:gridCol w="1810512">
                  <a:extLst>
                    <a:ext uri="{9D8B030D-6E8A-4147-A177-3AD203B41FA5}">
                      <a16:colId xmlns:a16="http://schemas.microsoft.com/office/drawing/2014/main" val="1968190206"/>
                    </a:ext>
                  </a:extLst>
                </a:gridCol>
                <a:gridCol w="822960">
                  <a:extLst>
                    <a:ext uri="{9D8B030D-6E8A-4147-A177-3AD203B41FA5}">
                      <a16:colId xmlns:a16="http://schemas.microsoft.com/office/drawing/2014/main" val="980368815"/>
                    </a:ext>
                  </a:extLst>
                </a:gridCol>
                <a:gridCol w="822960">
                  <a:extLst>
                    <a:ext uri="{9D8B030D-6E8A-4147-A177-3AD203B41FA5}">
                      <a16:colId xmlns:a16="http://schemas.microsoft.com/office/drawing/2014/main" val="1850047445"/>
                    </a:ext>
                  </a:extLst>
                </a:gridCol>
                <a:gridCol w="822960">
                  <a:extLst>
                    <a:ext uri="{9D8B030D-6E8A-4147-A177-3AD203B41FA5}">
                      <a16:colId xmlns:a16="http://schemas.microsoft.com/office/drawing/2014/main" val="1202875204"/>
                    </a:ext>
                  </a:extLst>
                </a:gridCol>
                <a:gridCol w="822960">
                  <a:extLst>
                    <a:ext uri="{9D8B030D-6E8A-4147-A177-3AD203B41FA5}">
                      <a16:colId xmlns:a16="http://schemas.microsoft.com/office/drawing/2014/main" val="2469318575"/>
                    </a:ext>
                  </a:extLst>
                </a:gridCol>
                <a:gridCol w="822960">
                  <a:extLst>
                    <a:ext uri="{9D8B030D-6E8A-4147-A177-3AD203B41FA5}">
                      <a16:colId xmlns:a16="http://schemas.microsoft.com/office/drawing/2014/main" val="1734416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4276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- 2021-10-25 18:42:30</a:t>
                      </a:r>
                      <a:r>
                        <a:rPr kumimoji="0" lang="es-ES" sz="1000" b="0" i="0" u="none" strike="noStrike" kern="1200" cap="none" spc="0" normalizeH="0" baseline="0" noProof="0">
                          <a:ln>
                            <a:noFill/>
                          </a:ln>
                          <a:solidFill>
                            <a:prstClr val="black"/>
                          </a:solidFill>
                          <a:effectLst/>
                          <a:uLnTx/>
                          <a:uFillTx/>
                          <a:latin typeface="+mn-lt"/>
                          <a:ea typeface="+mn-ea"/>
                          <a:cs typeface="+mn-cs"/>
                        </a:rPr>
                        <a:t>
 No importa el terreno ni las condiciones, con la Skua 150 siempre pisas firme. La mejor alternativa para un uso ON/OFF.
Conocé más de este y todos nuestros modelos en nuestra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51.29350-15/248363639_1073144860179285_527013665580961600_n.jpg?_nc_cat=108&amp;ccb=1-5&amp;_nc_sid=8ae9d6&amp;_nc_ohc=G5_chR_Cy5gAX82AtwB&amp;_nc_ht=scontent-atl3-1.cdninstagram.com&amp;edm=AL-3X8kEAAAA&amp;oh=9d0a181c1dca0d1e4525e90267481053&amp;oe=619D54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9378290"/>
                  </a:ext>
                </a:extLst>
              </a:tr>
            </a:tbl>
          </a:graphicData>
        </a:graphic>
      </p:graphicFrame>
      <p:sp>
        <p:nvSpPr>
          <p:cNvPr id="4" name="Text Placeholder 3">
            <a:extLst>
              <a:ext uri="{FF2B5EF4-FFF2-40B4-BE49-F238E27FC236}">
                <a16:creationId xmlns:a16="http://schemas.microsoft.com/office/drawing/2014/main" id="{4B0BEF97-2439-4004-8855-B86D9D2ABFA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7545532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D6700-C6FA-4FA1-92B9-9DEFD7024195}"/>
              </a:ext>
            </a:extLst>
          </p:cNvPr>
          <p:cNvSpPr>
            <a:spLocks noGrp="1"/>
          </p:cNvSpPr>
          <p:nvPr>
            <p:ph type="title"/>
          </p:nvPr>
        </p:nvSpPr>
        <p:spPr/>
        <p:txBody>
          <a:bodyPr/>
          <a:lstStyle/>
          <a:p>
            <a:r>
              <a:rPr lang="en-US"/>
              <a:t>Instagram Posts Table | Motomel - 21 of 23</a:t>
            </a:r>
          </a:p>
        </p:txBody>
      </p:sp>
      <p:graphicFrame>
        <p:nvGraphicFramePr>
          <p:cNvPr id="5" name="Table Placeholder 4">
            <a:extLst>
              <a:ext uri="{FF2B5EF4-FFF2-40B4-BE49-F238E27FC236}">
                <a16:creationId xmlns:a16="http://schemas.microsoft.com/office/drawing/2014/main" id="{FE9641B3-2BAF-4FA1-B4D6-483600CDB8B2}"/>
              </a:ext>
            </a:extLst>
          </p:cNvPr>
          <p:cNvGraphicFramePr>
            <a:graphicFrameLocks noGrp="1"/>
          </p:cNvGraphicFramePr>
          <p:nvPr>
            <p:ph type="tbl" sz="quarter" idx="13"/>
            <p:extLst>
              <p:ext uri="{D42A27DB-BD31-4B8C-83A1-F6EECF244321}">
                <p14:modId xmlns:p14="http://schemas.microsoft.com/office/powerpoint/2010/main" val="1835451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10438030"/>
                    </a:ext>
                  </a:extLst>
                </a:gridCol>
                <a:gridCol w="1810512">
                  <a:extLst>
                    <a:ext uri="{9D8B030D-6E8A-4147-A177-3AD203B41FA5}">
                      <a16:colId xmlns:a16="http://schemas.microsoft.com/office/drawing/2014/main" val="3413730625"/>
                    </a:ext>
                  </a:extLst>
                </a:gridCol>
                <a:gridCol w="822960">
                  <a:extLst>
                    <a:ext uri="{9D8B030D-6E8A-4147-A177-3AD203B41FA5}">
                      <a16:colId xmlns:a16="http://schemas.microsoft.com/office/drawing/2014/main" val="3843218485"/>
                    </a:ext>
                  </a:extLst>
                </a:gridCol>
                <a:gridCol w="822960">
                  <a:extLst>
                    <a:ext uri="{9D8B030D-6E8A-4147-A177-3AD203B41FA5}">
                      <a16:colId xmlns:a16="http://schemas.microsoft.com/office/drawing/2014/main" val="2953720662"/>
                    </a:ext>
                  </a:extLst>
                </a:gridCol>
                <a:gridCol w="822960">
                  <a:extLst>
                    <a:ext uri="{9D8B030D-6E8A-4147-A177-3AD203B41FA5}">
                      <a16:colId xmlns:a16="http://schemas.microsoft.com/office/drawing/2014/main" val="744881279"/>
                    </a:ext>
                  </a:extLst>
                </a:gridCol>
                <a:gridCol w="822960">
                  <a:extLst>
                    <a:ext uri="{9D8B030D-6E8A-4147-A177-3AD203B41FA5}">
                      <a16:colId xmlns:a16="http://schemas.microsoft.com/office/drawing/2014/main" val="924649799"/>
                    </a:ext>
                  </a:extLst>
                </a:gridCol>
                <a:gridCol w="822960">
                  <a:extLst>
                    <a:ext uri="{9D8B030D-6E8A-4147-A177-3AD203B41FA5}">
                      <a16:colId xmlns:a16="http://schemas.microsoft.com/office/drawing/2014/main" val="1883190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2946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- 2021-11-03 20:03:16</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Plan Mi Moto.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251741873_413706230349935_4686332472156835579_n.jpg?_nc_cat=107&amp;ccb=1-5&amp;_nc_sid=8ae9d6&amp;_nc_ohc=wkzmvokJX-QAX8_MvMb&amp;_nc_ht=scontent-iad3-2.cdninstagram.com&amp;edm=AL-3X8kEAAAA&amp;oh=c748f673975d25f4e82be26ca98826c3&amp;oe=619B96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9267314"/>
                  </a:ext>
                </a:extLst>
              </a:tr>
            </a:tbl>
          </a:graphicData>
        </a:graphic>
      </p:graphicFrame>
      <p:sp>
        <p:nvSpPr>
          <p:cNvPr id="4" name="Text Placeholder 3">
            <a:extLst>
              <a:ext uri="{FF2B5EF4-FFF2-40B4-BE49-F238E27FC236}">
                <a16:creationId xmlns:a16="http://schemas.microsoft.com/office/drawing/2014/main" id="{FDCFB992-0FCA-45F4-96AD-FBCF026D997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142485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EB073-BE75-486A-9671-460B30CCDDA3}"/>
              </a:ext>
            </a:extLst>
          </p:cNvPr>
          <p:cNvSpPr>
            <a:spLocks noGrp="1"/>
          </p:cNvSpPr>
          <p:nvPr>
            <p:ph type="title"/>
          </p:nvPr>
        </p:nvSpPr>
        <p:spPr/>
        <p:txBody>
          <a:bodyPr/>
          <a:lstStyle/>
          <a:p>
            <a:r>
              <a:rPr lang="en-US"/>
              <a:t>Instagram Posts Table | Motomel - 22 of 23</a:t>
            </a:r>
          </a:p>
        </p:txBody>
      </p:sp>
      <p:graphicFrame>
        <p:nvGraphicFramePr>
          <p:cNvPr id="5" name="Table Placeholder 4">
            <a:extLst>
              <a:ext uri="{FF2B5EF4-FFF2-40B4-BE49-F238E27FC236}">
                <a16:creationId xmlns:a16="http://schemas.microsoft.com/office/drawing/2014/main" id="{30FD49DE-9ACC-4638-AFBE-574D504732C8}"/>
              </a:ext>
            </a:extLst>
          </p:cNvPr>
          <p:cNvGraphicFramePr>
            <a:graphicFrameLocks noGrp="1"/>
          </p:cNvGraphicFramePr>
          <p:nvPr>
            <p:ph type="tbl" sz="quarter" idx="13"/>
            <p:extLst>
              <p:ext uri="{D42A27DB-BD31-4B8C-83A1-F6EECF244321}">
                <p14:modId xmlns:p14="http://schemas.microsoft.com/office/powerpoint/2010/main" val="1574225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12014424"/>
                    </a:ext>
                  </a:extLst>
                </a:gridCol>
                <a:gridCol w="1810512">
                  <a:extLst>
                    <a:ext uri="{9D8B030D-6E8A-4147-A177-3AD203B41FA5}">
                      <a16:colId xmlns:a16="http://schemas.microsoft.com/office/drawing/2014/main" val="259217828"/>
                    </a:ext>
                  </a:extLst>
                </a:gridCol>
                <a:gridCol w="822960">
                  <a:extLst>
                    <a:ext uri="{9D8B030D-6E8A-4147-A177-3AD203B41FA5}">
                      <a16:colId xmlns:a16="http://schemas.microsoft.com/office/drawing/2014/main" val="2488951258"/>
                    </a:ext>
                  </a:extLst>
                </a:gridCol>
                <a:gridCol w="822960">
                  <a:extLst>
                    <a:ext uri="{9D8B030D-6E8A-4147-A177-3AD203B41FA5}">
                      <a16:colId xmlns:a16="http://schemas.microsoft.com/office/drawing/2014/main" val="1649516590"/>
                    </a:ext>
                  </a:extLst>
                </a:gridCol>
                <a:gridCol w="822960">
                  <a:extLst>
                    <a:ext uri="{9D8B030D-6E8A-4147-A177-3AD203B41FA5}">
                      <a16:colId xmlns:a16="http://schemas.microsoft.com/office/drawing/2014/main" val="3832006509"/>
                    </a:ext>
                  </a:extLst>
                </a:gridCol>
                <a:gridCol w="822960">
                  <a:extLst>
                    <a:ext uri="{9D8B030D-6E8A-4147-A177-3AD203B41FA5}">
                      <a16:colId xmlns:a16="http://schemas.microsoft.com/office/drawing/2014/main" val="1765654944"/>
                    </a:ext>
                  </a:extLst>
                </a:gridCol>
                <a:gridCol w="822960">
                  <a:extLst>
                    <a:ext uri="{9D8B030D-6E8A-4147-A177-3AD203B41FA5}">
                      <a16:colId xmlns:a16="http://schemas.microsoft.com/office/drawing/2014/main" val="3965349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0291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- 2021-11-17 18:01:52</a:t>
                      </a:r>
                      <a:r>
                        <a:rPr kumimoji="0" lang="es-ES" sz="1000" b="0" i="0" u="none" strike="noStrike" kern="1200" cap="none" spc="0" normalizeH="0" baseline="0" noProof="0">
                          <a:ln>
                            <a:noFill/>
                          </a:ln>
                          <a:solidFill>
                            <a:prstClr val="black"/>
                          </a:solidFill>
                          <a:effectLst/>
                          <a:uLnTx/>
                          <a:uFillTx/>
                          <a:latin typeface="+mn-lt"/>
                          <a:ea typeface="+mn-ea"/>
                          <a:cs typeface="+mn-cs"/>
                        </a:rPr>
                        <a:t>
 De estilo joven y urbano, la Blitz 110 Automática es una moto súper práctica y fácil de manejar.
La candidata ideal para ser tu primera moto.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258841270_408906914207411_6252473427902656322_n.jpg?_nc_cat=105&amp;ccb=1-5&amp;_nc_sid=8ae9d6&amp;_nc_ohc=re4BVmynkUkAX8KaNOj&amp;_nc_ht=scontent-atl3-1.cdninstagram.com&amp;edm=AL-3X8kEAAAA&amp;oh=d1ae70c29b1580c4c5604b37e13fefea&amp;oe=619DA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45514941"/>
                  </a:ext>
                </a:extLst>
              </a:tr>
            </a:tbl>
          </a:graphicData>
        </a:graphic>
      </p:graphicFrame>
      <p:sp>
        <p:nvSpPr>
          <p:cNvPr id="4" name="Text Placeholder 3">
            <a:extLst>
              <a:ext uri="{FF2B5EF4-FFF2-40B4-BE49-F238E27FC236}">
                <a16:creationId xmlns:a16="http://schemas.microsoft.com/office/drawing/2014/main" id="{42D87D30-35D7-47E3-8913-182E03B6846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0056849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82AC0-AD0D-4B95-8F7E-81B29FCBCBD0}"/>
              </a:ext>
            </a:extLst>
          </p:cNvPr>
          <p:cNvSpPr>
            <a:spLocks noGrp="1"/>
          </p:cNvSpPr>
          <p:nvPr>
            <p:ph type="title"/>
          </p:nvPr>
        </p:nvSpPr>
        <p:spPr/>
        <p:txBody>
          <a:bodyPr/>
          <a:lstStyle/>
          <a:p>
            <a:r>
              <a:rPr lang="en-US"/>
              <a:t>Instagram Posts Table | Motomel - 23 of 23</a:t>
            </a:r>
          </a:p>
        </p:txBody>
      </p:sp>
      <p:graphicFrame>
        <p:nvGraphicFramePr>
          <p:cNvPr id="5" name="Table Placeholder 4">
            <a:extLst>
              <a:ext uri="{FF2B5EF4-FFF2-40B4-BE49-F238E27FC236}">
                <a16:creationId xmlns:a16="http://schemas.microsoft.com/office/drawing/2014/main" id="{1BADE97C-8E97-4445-A934-35A6BB44AEF6}"/>
              </a:ext>
            </a:extLst>
          </p:cNvPr>
          <p:cNvGraphicFramePr>
            <a:graphicFrameLocks noGrp="1"/>
          </p:cNvGraphicFramePr>
          <p:nvPr>
            <p:ph type="tbl" sz="quarter" idx="13"/>
            <p:extLst>
              <p:ext uri="{D42A27DB-BD31-4B8C-83A1-F6EECF244321}">
                <p14:modId xmlns:p14="http://schemas.microsoft.com/office/powerpoint/2010/main" val="50270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38134911"/>
                    </a:ext>
                  </a:extLst>
                </a:gridCol>
                <a:gridCol w="1810512">
                  <a:extLst>
                    <a:ext uri="{9D8B030D-6E8A-4147-A177-3AD203B41FA5}">
                      <a16:colId xmlns:a16="http://schemas.microsoft.com/office/drawing/2014/main" val="3423173373"/>
                    </a:ext>
                  </a:extLst>
                </a:gridCol>
                <a:gridCol w="822960">
                  <a:extLst>
                    <a:ext uri="{9D8B030D-6E8A-4147-A177-3AD203B41FA5}">
                      <a16:colId xmlns:a16="http://schemas.microsoft.com/office/drawing/2014/main" val="3677927369"/>
                    </a:ext>
                  </a:extLst>
                </a:gridCol>
                <a:gridCol w="822960">
                  <a:extLst>
                    <a:ext uri="{9D8B030D-6E8A-4147-A177-3AD203B41FA5}">
                      <a16:colId xmlns:a16="http://schemas.microsoft.com/office/drawing/2014/main" val="4096600582"/>
                    </a:ext>
                  </a:extLst>
                </a:gridCol>
                <a:gridCol w="822960">
                  <a:extLst>
                    <a:ext uri="{9D8B030D-6E8A-4147-A177-3AD203B41FA5}">
                      <a16:colId xmlns:a16="http://schemas.microsoft.com/office/drawing/2014/main" val="3368140982"/>
                    </a:ext>
                  </a:extLst>
                </a:gridCol>
                <a:gridCol w="822960">
                  <a:extLst>
                    <a:ext uri="{9D8B030D-6E8A-4147-A177-3AD203B41FA5}">
                      <a16:colId xmlns:a16="http://schemas.microsoft.com/office/drawing/2014/main" val="2700344092"/>
                    </a:ext>
                  </a:extLst>
                </a:gridCol>
                <a:gridCol w="822960">
                  <a:extLst>
                    <a:ext uri="{9D8B030D-6E8A-4147-A177-3AD203B41FA5}">
                      <a16:colId xmlns:a16="http://schemas.microsoft.com/office/drawing/2014/main" val="2929971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8941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- 2021-10-28 20:01:02</a:t>
                      </a:r>
                      <a:r>
                        <a:rPr kumimoji="0" lang="en-US" sz="1000" b="0" i="0" u="none" strike="noStrike" kern="1200" cap="none" spc="0" normalizeH="0" baseline="0" noProof="0">
                          <a:ln>
                            <a:noFill/>
                          </a:ln>
                          <a:solidFill>
                            <a:prstClr val="black"/>
                          </a:solidFill>
                          <a:effectLst/>
                          <a:uLnTx/>
                          <a:uFillTx/>
                          <a:latin typeface="+mn-lt"/>
                          <a:ea typeface="+mn-ea"/>
                          <a:cs typeface="+mn-cs"/>
                        </a:rPr>
                        <a:t>
 Diseño, comodidad y tecnología. La Zanella STYLER RS tiene todo lo que necesitás💥
⁣
🙏🏻¿Listos para tomar el control? 🙏🏻⁣
⁣
#Zanella #STYLERRS 
#NosImpulsaNuestraHistoria⁣
#TomandoElControl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249892050_629311868478190_347716262506504031_n.jpg?_nc_cat=110&amp;ccb=1-5&amp;_nc_sid=8ae9d6&amp;_nc_ohc=5XoLW2KFkrsAX9uWlJK&amp;_nc_ht=scontent-iad3-1.cdninstagram.com&amp;edm=AL-3X8kEAAAA&amp;oh=0ae5cd9841ba779d279517e3c3249433&amp;oe=619DDC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66206466"/>
                  </a:ext>
                </a:extLst>
              </a:tr>
            </a:tbl>
          </a:graphicData>
        </a:graphic>
      </p:graphicFrame>
      <p:sp>
        <p:nvSpPr>
          <p:cNvPr id="4" name="Text Placeholder 3">
            <a:extLst>
              <a:ext uri="{FF2B5EF4-FFF2-40B4-BE49-F238E27FC236}">
                <a16:creationId xmlns:a16="http://schemas.microsoft.com/office/drawing/2014/main" id="{1B9DF50A-5981-43AB-95DE-DA8495E587E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9418641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2921</Words>
  <Application>Microsoft Office PowerPoint</Application>
  <PresentationFormat>On-screen Show (4:3)</PresentationFormat>
  <Paragraphs>586</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Reporte Instagram</vt:lpstr>
      <vt:lpstr>Instagram Key Metrics Table | Motomel</vt:lpstr>
      <vt:lpstr>Instagram Followers Total | Motomel</vt:lpstr>
      <vt:lpstr>Instagram Key Metrics Radar | Motomel</vt:lpstr>
      <vt:lpstr>Instagram Posts By Weekday | Motomel</vt:lpstr>
      <vt:lpstr>Instagram Followers Change | Motomel</vt:lpstr>
      <vt:lpstr>Instagram Posts By Hour | Motomel</vt:lpstr>
      <vt:lpstr>Instagram Followers Change Per Weekday | Motomel</vt:lpstr>
      <vt:lpstr>Instagram Interaction Rate By Weekday | Motomel</vt:lpstr>
      <vt:lpstr>Instagram Interaction Rate By Hour | Motomel</vt:lpstr>
      <vt:lpstr>Instagram Post Type Distribution Per Profile | Motomel</vt:lpstr>
      <vt:lpstr>Instagram Interactions by Post Type | Motomel</vt:lpstr>
      <vt:lpstr>Instagram Interaction Rate By Post Type | Motomel</vt:lpstr>
      <vt:lpstr>Instagram Interactions Distribution | Motomel</vt:lpstr>
      <vt:lpstr>Instagram Hashtag Detection | Motomel - 1 of 2</vt:lpstr>
      <vt:lpstr>Instagram Hashtag Detection | Motomel - 2 of 2</vt:lpstr>
      <vt:lpstr>Instagram Posts Table | Motomel - 1 of 23</vt:lpstr>
      <vt:lpstr>Instagram Posts Table | Motomel - 2 of 23</vt:lpstr>
      <vt:lpstr>Instagram Posts Table | Motomel - 3 of 23</vt:lpstr>
      <vt:lpstr>Instagram Posts Table | Motomel - 4 of 23</vt:lpstr>
      <vt:lpstr>Instagram Posts Table | Motomel - 5 of 23</vt:lpstr>
      <vt:lpstr>Instagram Posts Table | Motomel - 6 of 23</vt:lpstr>
      <vt:lpstr>Instagram Posts Table | Motomel - 7 of 23</vt:lpstr>
      <vt:lpstr>Instagram Posts Table | Motomel - 8 of 23</vt:lpstr>
      <vt:lpstr>Instagram Posts Table | Motomel - 9 of 23</vt:lpstr>
      <vt:lpstr>Instagram Posts Table | Motomel - 10 of 23</vt:lpstr>
      <vt:lpstr>Instagram Posts Table | Motomel - 11 of 23</vt:lpstr>
      <vt:lpstr>Instagram Posts Table | Motomel - 12 of 23</vt:lpstr>
      <vt:lpstr>Instagram Posts Table | Motomel - 13 of 23</vt:lpstr>
      <vt:lpstr>Instagram Posts Table | Motomel - 14 of 23</vt:lpstr>
      <vt:lpstr>Instagram Posts Table | Motomel - 15 of 23</vt:lpstr>
      <vt:lpstr>Instagram Posts Table | Motomel - 16 of 23</vt:lpstr>
      <vt:lpstr>Instagram Posts Table | Motomel - 17 of 23</vt:lpstr>
      <vt:lpstr>Instagram Posts Table | Motomel - 18 of 23</vt:lpstr>
      <vt:lpstr>Instagram Posts Table | Motomel - 19 of 23</vt:lpstr>
      <vt:lpstr>Instagram Posts Table | Motomel - 20 of 23</vt:lpstr>
      <vt:lpstr>Instagram Posts Table | Motomel - 21 of 23</vt:lpstr>
      <vt:lpstr>Instagram Posts Table | Motomel - 22 of 23</vt:lpstr>
      <vt:lpstr>Instagram Posts Table | Motomel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2021-11-19T21:12:43Z</dcterms:created>
  <dcterms:modified xsi:type="dcterms:W3CDTF">2021-11-19T21:13:54Z</dcterms:modified>
</cp:coreProperties>
</file>