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2189</c:v>
                </c:pt>
                <c:pt idx="1">
                  <c:v>2191</c:v>
                </c:pt>
                <c:pt idx="2">
                  <c:v>2190</c:v>
                </c:pt>
                <c:pt idx="3">
                  <c:v>2190</c:v>
                </c:pt>
                <c:pt idx="4">
                  <c:v>2190</c:v>
                </c:pt>
                <c:pt idx="5">
                  <c:v>2190</c:v>
                </c:pt>
                <c:pt idx="6">
                  <c:v>2188</c:v>
                </c:pt>
                <c:pt idx="7">
                  <c:v>2190</c:v>
                </c:pt>
                <c:pt idx="8">
                  <c:v>2191</c:v>
                </c:pt>
                <c:pt idx="9">
                  <c:v>2194</c:v>
                </c:pt>
                <c:pt idx="10">
                  <c:v>2195</c:v>
                </c:pt>
                <c:pt idx="11">
                  <c:v>2195</c:v>
                </c:pt>
                <c:pt idx="12">
                  <c:v>2196</c:v>
                </c:pt>
                <c:pt idx="13">
                  <c:v>2198</c:v>
                </c:pt>
                <c:pt idx="14">
                  <c:v>2199</c:v>
                </c:pt>
                <c:pt idx="15">
                  <c:v>2203</c:v>
                </c:pt>
                <c:pt idx="16">
                  <c:v>2206</c:v>
                </c:pt>
                <c:pt idx="17">
                  <c:v>2206</c:v>
                </c:pt>
                <c:pt idx="18">
                  <c:v>2207</c:v>
                </c:pt>
                <c:pt idx="19">
                  <c:v>2205</c:v>
                </c:pt>
                <c:pt idx="20">
                  <c:v>2207</c:v>
                </c:pt>
                <c:pt idx="21">
                  <c:v>2207</c:v>
                </c:pt>
                <c:pt idx="22">
                  <c:v>2205</c:v>
                </c:pt>
                <c:pt idx="23">
                  <c:v>2205</c:v>
                </c:pt>
                <c:pt idx="24">
                  <c:v>2205</c:v>
                </c:pt>
                <c:pt idx="25">
                  <c:v>2204</c:v>
                </c:pt>
                <c:pt idx="26">
                  <c:v>2205</c:v>
                </c:pt>
                <c:pt idx="27">
                  <c:v>2206</c:v>
                </c:pt>
                <c:pt idx="28">
                  <c:v>2206</c:v>
                </c:pt>
                <c:pt idx="29">
                  <c:v>2260</c:v>
                </c:pt>
                <c:pt idx="30">
                  <c:v>2406</c:v>
                </c:pt>
                <c:pt idx="31">
                  <c:v>2516</c:v>
                </c:pt>
                <c:pt idx="32">
                  <c:v>2552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0C-42BC-8F1F-94F39CCEE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355808"/>
        <c:axId val="329350888"/>
      </c:lineChart>
      <c:dateAx>
        <c:axId val="329355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50888"/>
        <c:crosses val="autoZero"/>
        <c:auto val="1"/>
        <c:lblOffset val="100"/>
        <c:baseTimeUnit val="days"/>
      </c:dateAx>
      <c:valAx>
        <c:axId val="32935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5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60-4005-B603-ED9D123DEC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5796048"/>
        <c:axId val="395796704"/>
      </c:radarChart>
      <c:catAx>
        <c:axId val="39579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96704"/>
        <c:crosses val="autoZero"/>
        <c:auto val="1"/>
        <c:lblAlgn val="ctr"/>
        <c:lblOffset val="100"/>
        <c:noMultiLvlLbl val="0"/>
      </c:catAx>
      <c:valAx>
        <c:axId val="39579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9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BA-4C5A-AD1C-1149C1729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803264"/>
        <c:axId val="395804576"/>
      </c:barChart>
      <c:catAx>
        <c:axId val="39580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04576"/>
        <c:crosses val="autoZero"/>
        <c:auto val="1"/>
        <c:lblAlgn val="ctr"/>
        <c:lblOffset val="100"/>
        <c:noMultiLvlLbl val="0"/>
      </c:catAx>
      <c:valAx>
        <c:axId val="39580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0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2</c:v>
                </c:pt>
                <c:pt idx="2">
                  <c:v>-1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-2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4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  <c:pt idx="19">
                  <c:v>-2</c:v>
                </c:pt>
                <c:pt idx="20">
                  <c:v>2</c:v>
                </c:pt>
                <c:pt idx="21">
                  <c:v>0</c:v>
                </c:pt>
                <c:pt idx="22">
                  <c:v>-2</c:v>
                </c:pt>
                <c:pt idx="23">
                  <c:v>0</c:v>
                </c:pt>
                <c:pt idx="24">
                  <c:v>0</c:v>
                </c:pt>
                <c:pt idx="25">
                  <c:v>-1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54</c:v>
                </c:pt>
                <c:pt idx="30">
                  <c:v>146</c:v>
                </c:pt>
                <c:pt idx="31">
                  <c:v>110</c:v>
                </c:pt>
                <c:pt idx="32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5D-4A41-BC73-9475D24EA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792768"/>
        <c:axId val="395798344"/>
      </c:lineChart>
      <c:dateAx>
        <c:axId val="395792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98344"/>
        <c:crosses val="autoZero"/>
        <c:auto val="1"/>
        <c:lblOffset val="100"/>
        <c:baseTimeUnit val="days"/>
      </c:dateAx>
      <c:valAx>
        <c:axId val="39579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9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63-4A4C-A73D-DDB0AE155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805232"/>
        <c:axId val="395807856"/>
      </c:lineChart>
      <c:catAx>
        <c:axId val="39580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07856"/>
        <c:crosses val="autoZero"/>
        <c:auto val="1"/>
        <c:lblAlgn val="ctr"/>
        <c:lblOffset val="100"/>
        <c:noMultiLvlLbl val="0"/>
      </c:catAx>
      <c:valAx>
        <c:axId val="39580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0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12</c:v>
                </c:pt>
                <c:pt idx="2">
                  <c:v>30</c:v>
                </c:pt>
                <c:pt idx="3">
                  <c:v>22</c:v>
                </c:pt>
                <c:pt idx="4">
                  <c:v>7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85-4BAB-9C21-FA39BB6A6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685640"/>
        <c:axId val="391686296"/>
      </c:barChart>
      <c:catAx>
        <c:axId val="39168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86296"/>
        <c:crosses val="autoZero"/>
        <c:auto val="1"/>
        <c:lblAlgn val="ctr"/>
        <c:lblOffset val="100"/>
        <c:noMultiLvlLbl val="0"/>
      </c:catAx>
      <c:valAx>
        <c:axId val="39168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8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1.3502109704641301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00-4F2C-94A6-8C9DD87DB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680392"/>
        <c:axId val="61905016"/>
      </c:barChart>
      <c:catAx>
        <c:axId val="39168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905016"/>
        <c:crosses val="autoZero"/>
        <c:auto val="1"/>
        <c:lblAlgn val="ctr"/>
        <c:lblOffset val="100"/>
        <c:noMultiLvlLbl val="0"/>
      </c:catAx>
      <c:valAx>
        <c:axId val="6190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8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1.7299578059071701</c:v>
                </c:pt>
                <c:pt idx="12">
                  <c:v>0</c:v>
                </c:pt>
                <c:pt idx="13">
                  <c:v>0</c:v>
                </c:pt>
                <c:pt idx="14">
                  <c:v>0.759493670886076</c:v>
                </c:pt>
                <c:pt idx="15">
                  <c:v>0.46413502109704602</c:v>
                </c:pt>
                <c:pt idx="16">
                  <c:v>1.0126582278481</c:v>
                </c:pt>
                <c:pt idx="17">
                  <c:v>2.78481012658228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1E-4A5A-824B-38743E1CD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530152"/>
        <c:axId val="393527528"/>
      </c:lineChart>
      <c:catAx>
        <c:axId val="39353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27528"/>
        <c:crosses val="autoZero"/>
        <c:auto val="1"/>
        <c:lblAlgn val="ctr"/>
        <c:lblOffset val="100"/>
        <c:noMultiLvlLbl val="0"/>
      </c:catAx>
      <c:valAx>
        <c:axId val="39352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3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EC-446D-AF55-E2601CA76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525232"/>
        <c:axId val="393523920"/>
      </c:barChart>
      <c:catAx>
        <c:axId val="39352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23920"/>
        <c:crosses val="autoZero"/>
        <c:auto val="1"/>
        <c:lblAlgn val="ctr"/>
        <c:lblOffset val="100"/>
        <c:noMultiLvlLbl val="0"/>
      </c:catAx>
      <c:valAx>
        <c:axId val="39352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2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CC-449A-8629-7EE44D495C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CC-449A-8629-7EE44D495C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CC-449A-8629-7EE44D495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515064"/>
        <c:axId val="393524576"/>
      </c:barChart>
      <c:catAx>
        <c:axId val="39351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24576"/>
        <c:crosses val="autoZero"/>
        <c:auto val="1"/>
        <c:lblAlgn val="ctr"/>
        <c:lblOffset val="100"/>
        <c:noMultiLvlLbl val="0"/>
      </c:catAx>
      <c:valAx>
        <c:axId val="39352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1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1.43523918619361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43-4EC6-BB9E-1EF0F7B2F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518016"/>
        <c:axId val="393520312"/>
      </c:barChart>
      <c:catAx>
        <c:axId val="39351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20312"/>
        <c:crosses val="autoZero"/>
        <c:auto val="1"/>
        <c:lblAlgn val="ctr"/>
        <c:lblOffset val="100"/>
        <c:noMultiLvlLbl val="0"/>
      </c:catAx>
      <c:valAx>
        <c:axId val="39352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9F-45B6-8B0E-75FFCE75AF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9F-45B6-8B0E-75FFCE75A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417208"/>
        <c:axId val="329349904"/>
      </c:barChart>
      <c:catAx>
        <c:axId val="32541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49904"/>
        <c:crosses val="autoZero"/>
        <c:auto val="1"/>
        <c:lblAlgn val="ctr"/>
        <c:lblOffset val="100"/>
        <c:noMultiLvlLbl val="0"/>
      </c:catAx>
      <c:valAx>
        <c:axId val="32934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1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DAD6B-AA71-430B-B7DF-4C92D85D1C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352B30-91AE-4DF8-98FE-32935452C8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14857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4E824-3FF8-4EC3-B8CD-7336493F9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B3ABA2-779C-4E54-B921-5086C0BBCE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4610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87807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4455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770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3300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4562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292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9652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7163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4589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0145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331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832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C5F50-0C6C-46C4-BC5C-32B01BE8C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458801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B01DC-729A-46BF-82DB-FCA977CE9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0ABFAE-2783-4E6A-89F5-E433C2EB07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6316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1EB46-8E3C-48EB-80A5-CA6A2862E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90B00-C75B-45EB-9B53-B8958E155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009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5D531-A1EB-4D66-AC5C-DD86AC8B8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D6CF72-275A-40C1-BEA4-B5693637E0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9688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0DF64-755E-4409-AD4F-E201B1EB8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8DE66-D694-46EA-8AED-1C86B0691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5975B-256D-4C1E-B211-CA481CC7F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D95A93-24DF-4840-A1E5-4F02379624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5728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01928-BACD-4B9F-A9B6-DA3890D6B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21BAB-1B80-4B46-A897-E86F81C37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297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78D8-4192-42A9-9F01-6E8725E4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C11CA2-7719-488F-9A88-78391F06F7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6917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01DF5-EFEC-4DEB-845A-BA87A5F6F3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5A93-9116-42D1-B9DC-12D72A1BC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7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667BB-E39D-40DB-BBD6-27166D070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863435-BD19-4421-8B53-D4B7075364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0376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59EBF-C9C0-4A4C-A74A-568C037717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DA1CD-F0A6-4475-AA97-B94D68E2A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333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2A315-7C6E-43EC-B343-629B79C5E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105C07-1A29-4D96-B26C-49075FAB1D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8059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5B7F5-DD15-445C-8E7F-7C7C4E2C8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E8753-EE1F-41DA-9818-66D2DC7A5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988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C1B48-117D-49DC-99E4-7220305E4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F63256-9E3A-4809-BD5C-DB8FF69DFD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7324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81A51-44AF-4A97-9A76-FA2307AB46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6FDC6-D83E-4A72-A754-7CAB7E0B9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00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C298-ADB8-490A-880A-3D631A11A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B1F5AF-A6F4-4290-986E-D259D11928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1701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71F98-3AF1-485F-815D-659650B65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C5EAD-D480-426D-B27B-E00FC0457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75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52F88-9948-4C39-A46F-CAC8B6466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EBEC6D-E31D-4737-A21C-BC3CF450E6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7406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CB92E-BAE7-496C-9684-EEBC6938D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81B8E-0579-46DA-A803-279F094B7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731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E4CDD-DC34-434D-ABBC-8DF46AA3B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D1F984-E926-4581-82D6-6F7419AD7B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8814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9A4D5-C451-4CAF-B3A5-27998B7FE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F5210-81FE-4DBD-B18E-B5D79016B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43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D35EA-05A3-4EF1-8E2A-4058744B3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61C529-713E-41F6-B47D-403E0BC847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4995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99EBC7-2A81-4704-AF09-D32E2A17D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C06B0-89E4-4403-B341-6E7E5DC92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855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D5934-569D-449F-8980-BFCBC3114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0F7183-527B-4C74-A020-8F47606C03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294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A0F4D-AECB-4822-BA8B-7154FAF90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F1934-AAB9-4488-BA82-630276EF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732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81A47-BEC5-4936-88D0-AF0AE2781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8D0FB-D761-49A8-9131-66D9924A9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0869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388842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943951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204167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433894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14237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22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53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98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52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1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19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79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76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44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7A105-9DFA-496B-9B60-98BC866AF9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473435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0CD0-0C1C-4891-A457-2D4DF92C9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A5722-3342-41E6-AF73-658C6ADDD9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2341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547590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09532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858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8434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019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002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0093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22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- 2021-10-28 17:46:49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𝐏𝐨𝐝𝐢𝐮𝐦 𝐂𝐡𝐢𝐥𝐥 𝐁𝐥𝐚𝐜𝐤 𝐞𝐬 𝐭𝐮 𝐦𝐞𝐣𝐨𝐫 𝐜𝐚𝐫𝐦𝐚ñ𝐨𝐥𝐚. 𝐃𝐨𝐬 𝐦𝐞𝐝𝐢𝐝𝐚𝐬 𝐢𝐝𝐞𝐚𝐥𝐞𝐬 𝐩𝐚𝐫𝐚 𝐭𝐮𝐬 𝐝𝐢́𝐚𝐬 𝐞𝐧 𝐛𝐢𝐜𝐢𝐜𝐥𝐞𝐭𝐚: 𝟔𝟎𝟎 𝐲 𝟕𝟎𝟎 𝐦𝐥.
Prioriza el rendimiento y es libre de BPA.
Podium es definitivamente la mejor caramañola para una hidratación rápida y confiable.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249036757_1680540882154680_3116057499045341254_n.jpg?_nc_cat=102&amp;ccb=1-5&amp;_nc_sid=8ae9d6&amp;_nc_ohc=CuKzY8ed2IIAX925Ubl&amp;_nc_ht=scontent-lga3-2.cdninstagram.com&amp;edm=AL-3X8kEAAAA&amp;oh=ec46fdd94ab96174336a9e45b71a1dba&amp;oe=619C7C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161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8C8AD-E658-4973-A7DB-560A74106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468572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8A8CC-1777-4ED4-9981-9D18B2C3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4A761F-2DA7-4E60-BCEC-741FA283CC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053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724716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53399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026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789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999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437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943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- 2021-11-11 11:58:36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𝐏𝐨𝐝𝐢𝐮𝐦 𝐈𝐜𝐞 𝐞𝐬𝐭𝐚́ 𝐝𝐢𝐬𝐞ñ𝐚𝐝𝐨 𝐩𝐚𝐫𝐚 𝐚𝐝𝐚𝐩𝐭𝐚𝐫𝐬𝐞 𝐚 𝐯𝐨𝐬.
Su diseño fácil de apretar garantiza más líquido con menos esfuerzo y su tapa autosellante evita derrames y salpicaduras.
¿Ya tenés tu Podim?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255649800_307970494476625_3966201473931590769_n.jpg?_nc_cat=110&amp;ccb=1-5&amp;_nc_sid=8ae9d6&amp;_nc_ohc=3pEvY--nsJUAX9Fg0E0&amp;_nc_ht=scontent-lga3-2.cdninstagram.com&amp;edm=AL-3X8kEAAAA&amp;oh=baddf48cbec497710b680737bfb0213e&amp;oe=619D4C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985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B009F-D013-41D4-88C3-2B0CCB207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84671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FE3F1-3CDF-4CBA-9E4B-E012F3ED0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B161F-D3FC-4396-A51C-3F7032AAD4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719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328615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68604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1536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88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5387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213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3605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5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- 2021-10-21 16:30:09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Podium Sage vas a poner mantenerte hidratado sin importar la distancia. Sus materiales son libres de  BPA, BPS y BPF y su válvula proporciona un bloqueo  para un transporte a prueba de derrames.
𝐏𝐨𝐝𝐢𝐮𝐦 𝐞𝐬 𝐭𝐮 𝐦𝐞𝐣𝐨𝐫 𝐡𝐢𝐝𝐫𝐚𝐭𝐚𝐜𝐢ó𝐧 💦💧
#CamelbakArgentina #Camelbak #agua #hidratación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247431850_242379521267545_1627382775824252753_n.jpg?_nc_cat=107&amp;ccb=1-5&amp;_nc_sid=8ae9d6&amp;_nc_ohc=mk_lAPMJyyIAX-5d-h7&amp;_nc_ht=scontent-lga3-2.cdninstagram.com&amp;edm=AL-3X8kEAAAA&amp;oh=0c9490079266748f81ca0f86dddcd336&amp;oe=619D67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834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6DFAC-5FA2-4D7E-8FBF-BCCB4BFCE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937661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1677B-7BC4-4E50-8124-D9E132A60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F08E3A-5922-40F9-8B57-37A5EFCF51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291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090541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56377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6215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1603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91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6714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9980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42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- 2021-11-18 14:00:46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𝐂𝐨𝐦𝐩𝐚𝐫𝐭𝐢𝐫 𝐦𝐨𝐦𝐞𝐧𝐭𝐨𝐬 𝐜𝐨𝐧 𝐚𝐦𝐢𝐠𝐨𝐬 𝐲 𝐭𝐮 𝐏𝐨𝐝𝐢𝐮𝐦.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257959239_197450775899186_6426952085621731667_n.jpg?_nc_cat=107&amp;ccb=1-5&amp;_nc_sid=8ae9d6&amp;_nc_ohc=Wsxy9N3mTtoAX9ThKtY&amp;_nc_ht=scontent-lga3-2.cdninstagram.com&amp;edm=AL-3X8kEAAAA&amp;oh=6a04ea08930c2e36f0e634706478e279&amp;oe=619C604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754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67670-F24A-45A6-B98A-43590A1F3A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2441611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042F-7B23-4EC6-ABF4-5ABCBB71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9C9676-2BA6-40C1-9281-6B599BFA55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7929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866911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0245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5616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735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198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1725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262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97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- 2021-11-04 15:58:32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todos los momentos con Camelbak. 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51.29350-15/253260858_1231159047365149_66558145072216477_n.jpg?_nc_cat=109&amp;ccb=1-5&amp;_nc_sid=8ae9d6&amp;_nc_ohc=Yohd83qV1wUAX_uQy2I&amp;_nc_oc=AQlgy0Wmo1YV_XBje78aW9fGTB3KRiiORwGk8xH3nzNfo9bol2ycHPQemBKbbesEM6Q&amp;_nc_ht=scontent-lga3-2.cdninstagram.com&amp;edm=AL-3X8kEAAAA&amp;oh=f8c0329746cae168c4b603fc48cf49ad&amp;oe=619CDC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338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51734-0FA1-48F5-A54C-D178B4E67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064206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781</Words>
  <Application>Microsoft Office PowerPoint</Application>
  <PresentationFormat>On-screen Show (4:3)</PresentationFormat>
  <Paragraphs>187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Instagram</vt:lpstr>
      <vt:lpstr>Instagram Key Metrics Table | CamelBak</vt:lpstr>
      <vt:lpstr>Instagram Followers Total | CamelBak</vt:lpstr>
      <vt:lpstr>Instagram Key Metrics Radar | CamelBak</vt:lpstr>
      <vt:lpstr>Instagram Posts By Weekday | CamelBak</vt:lpstr>
      <vt:lpstr>Instagram Followers Change | CamelBak</vt:lpstr>
      <vt:lpstr>Instagram Posts By Hour | CamelBak</vt:lpstr>
      <vt:lpstr>Instagram Followers Change Per Weekday | CamelBak</vt:lpstr>
      <vt:lpstr>Instagram Interaction Rate By Weekday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</vt:lpstr>
      <vt:lpstr>Instagram Posts Table | CamelBak - 1 of 5</vt:lpstr>
      <vt:lpstr>Instagram Posts Table | CamelBak - 2 of 5</vt:lpstr>
      <vt:lpstr>Instagram Posts Table | CamelBak - 3 of 5</vt:lpstr>
      <vt:lpstr>Instagram Posts Table | CamelBak - 4 of 5</vt:lpstr>
      <vt:lpstr>Instagram Posts Table | CamelBak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2021-11-19T17:49:28Z</dcterms:created>
  <dcterms:modified xsi:type="dcterms:W3CDTF">2021-11-19T17:50:03Z</dcterms:modified>
</cp:coreProperties>
</file>