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5837</c:v>
                </c:pt>
                <c:pt idx="1">
                  <c:v>5844</c:v>
                </c:pt>
                <c:pt idx="2">
                  <c:v>5845</c:v>
                </c:pt>
                <c:pt idx="3">
                  <c:v>5849</c:v>
                </c:pt>
                <c:pt idx="4">
                  <c:v>5853</c:v>
                </c:pt>
                <c:pt idx="5">
                  <c:v>5856</c:v>
                </c:pt>
                <c:pt idx="6">
                  <c:v>5856</c:v>
                </c:pt>
                <c:pt idx="7">
                  <c:v>5858</c:v>
                </c:pt>
                <c:pt idx="8">
                  <c:v>5862</c:v>
                </c:pt>
                <c:pt idx="9">
                  <c:v>5861</c:v>
                </c:pt>
                <c:pt idx="10">
                  <c:v>5860</c:v>
                </c:pt>
                <c:pt idx="11">
                  <c:v>5866</c:v>
                </c:pt>
                <c:pt idx="12">
                  <c:v>5870</c:v>
                </c:pt>
                <c:pt idx="13">
                  <c:v>5883</c:v>
                </c:pt>
                <c:pt idx="14">
                  <c:v>5896</c:v>
                </c:pt>
                <c:pt idx="15">
                  <c:v>5905</c:v>
                </c:pt>
                <c:pt idx="16">
                  <c:v>5912</c:v>
                </c:pt>
                <c:pt idx="17">
                  <c:v>5938</c:v>
                </c:pt>
                <c:pt idx="18">
                  <c:v>5950</c:v>
                </c:pt>
                <c:pt idx="19">
                  <c:v>5961</c:v>
                </c:pt>
                <c:pt idx="20">
                  <c:v>5972</c:v>
                </c:pt>
                <c:pt idx="21">
                  <c:v>5982</c:v>
                </c:pt>
                <c:pt idx="22">
                  <c:v>5994</c:v>
                </c:pt>
                <c:pt idx="23">
                  <c:v>6020</c:v>
                </c:pt>
                <c:pt idx="24">
                  <c:v>6036</c:v>
                </c:pt>
                <c:pt idx="25">
                  <c:v>6046</c:v>
                </c:pt>
                <c:pt idx="26">
                  <c:v>6056</c:v>
                </c:pt>
                <c:pt idx="27">
                  <c:v>6078</c:v>
                </c:pt>
                <c:pt idx="28">
                  <c:v>6091</c:v>
                </c:pt>
                <c:pt idx="29">
                  <c:v>6102</c:v>
                </c:pt>
                <c:pt idx="30">
                  <c:v>6118</c:v>
                </c:pt>
                <c:pt idx="31">
                  <c:v>6125</c:v>
                </c:pt>
                <c:pt idx="32">
                  <c:v>6129</c:v>
                </c:pt>
              </c:numCache>
            </c:numRef>
          </c:val>
          <c:smooth val="0"/>
          <c:extLst>
            <c:ext xmlns:c16="http://schemas.microsoft.com/office/drawing/2014/chart" uri="{C3380CC4-5D6E-409C-BE32-E72D297353CC}">
              <c16:uniqueId val="{00000000-7F7E-4AF5-9A08-80724D06CEC1}"/>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18777</c:v>
                </c:pt>
                <c:pt idx="1">
                  <c:v>18784</c:v>
                </c:pt>
                <c:pt idx="2">
                  <c:v>18789</c:v>
                </c:pt>
                <c:pt idx="3">
                  <c:v>18792</c:v>
                </c:pt>
                <c:pt idx="4">
                  <c:v>18802</c:v>
                </c:pt>
                <c:pt idx="5">
                  <c:v>18807</c:v>
                </c:pt>
                <c:pt idx="6">
                  <c:v>18813</c:v>
                </c:pt>
                <c:pt idx="7">
                  <c:v>18819</c:v>
                </c:pt>
                <c:pt idx="8">
                  <c:v>18825</c:v>
                </c:pt>
                <c:pt idx="9">
                  <c:v>18828</c:v>
                </c:pt>
                <c:pt idx="10">
                  <c:v>18838</c:v>
                </c:pt>
                <c:pt idx="11">
                  <c:v>18846</c:v>
                </c:pt>
                <c:pt idx="12">
                  <c:v>18851</c:v>
                </c:pt>
                <c:pt idx="13">
                  <c:v>18863</c:v>
                </c:pt>
                <c:pt idx="14">
                  <c:v>18866</c:v>
                </c:pt>
                <c:pt idx="15">
                  <c:v>18872</c:v>
                </c:pt>
                <c:pt idx="16">
                  <c:v>18873</c:v>
                </c:pt>
                <c:pt idx="17">
                  <c:v>18878</c:v>
                </c:pt>
                <c:pt idx="18">
                  <c:v>18885</c:v>
                </c:pt>
                <c:pt idx="19">
                  <c:v>18893</c:v>
                </c:pt>
                <c:pt idx="20">
                  <c:v>18905</c:v>
                </c:pt>
                <c:pt idx="21">
                  <c:v>18926</c:v>
                </c:pt>
                <c:pt idx="22">
                  <c:v>18938</c:v>
                </c:pt>
                <c:pt idx="23">
                  <c:v>18953</c:v>
                </c:pt>
                <c:pt idx="24">
                  <c:v>18983</c:v>
                </c:pt>
                <c:pt idx="25">
                  <c:v>18991</c:v>
                </c:pt>
                <c:pt idx="26">
                  <c:v>19005</c:v>
                </c:pt>
                <c:pt idx="27">
                  <c:v>19016</c:v>
                </c:pt>
                <c:pt idx="28">
                  <c:v>19025</c:v>
                </c:pt>
                <c:pt idx="29">
                  <c:v>19031</c:v>
                </c:pt>
                <c:pt idx="30">
                  <c:v>19068</c:v>
                </c:pt>
                <c:pt idx="31">
                  <c:v>19121</c:v>
                </c:pt>
                <c:pt idx="32">
                  <c:v>19131</c:v>
                </c:pt>
              </c:numCache>
            </c:numRef>
          </c:val>
          <c:smooth val="0"/>
          <c:extLst>
            <c:ext xmlns:c16="http://schemas.microsoft.com/office/drawing/2014/chart" uri="{C3380CC4-5D6E-409C-BE32-E72D297353CC}">
              <c16:uniqueId val="{00000001-7F7E-4AF5-9A08-80724D06CEC1}"/>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3600</c:v>
                </c:pt>
                <c:pt idx="1">
                  <c:v>3602</c:v>
                </c:pt>
                <c:pt idx="2">
                  <c:v>3602</c:v>
                </c:pt>
                <c:pt idx="3">
                  <c:v>3600</c:v>
                </c:pt>
                <c:pt idx="4">
                  <c:v>3599</c:v>
                </c:pt>
                <c:pt idx="5">
                  <c:v>3603</c:v>
                </c:pt>
                <c:pt idx="6">
                  <c:v>3606</c:v>
                </c:pt>
                <c:pt idx="7">
                  <c:v>3605</c:v>
                </c:pt>
                <c:pt idx="8">
                  <c:v>3607</c:v>
                </c:pt>
                <c:pt idx="9">
                  <c:v>3609</c:v>
                </c:pt>
                <c:pt idx="10">
                  <c:v>3609</c:v>
                </c:pt>
                <c:pt idx="11">
                  <c:v>3611</c:v>
                </c:pt>
                <c:pt idx="12">
                  <c:v>3613</c:v>
                </c:pt>
                <c:pt idx="13">
                  <c:v>3615</c:v>
                </c:pt>
                <c:pt idx="14">
                  <c:v>3617</c:v>
                </c:pt>
                <c:pt idx="15">
                  <c:v>3620</c:v>
                </c:pt>
                <c:pt idx="16">
                  <c:v>3622</c:v>
                </c:pt>
                <c:pt idx="17">
                  <c:v>3625</c:v>
                </c:pt>
                <c:pt idx="18">
                  <c:v>3626</c:v>
                </c:pt>
                <c:pt idx="19">
                  <c:v>3628</c:v>
                </c:pt>
                <c:pt idx="20">
                  <c:v>3630</c:v>
                </c:pt>
                <c:pt idx="21">
                  <c:v>3633</c:v>
                </c:pt>
                <c:pt idx="22">
                  <c:v>3637</c:v>
                </c:pt>
                <c:pt idx="23">
                  <c:v>3640</c:v>
                </c:pt>
                <c:pt idx="24">
                  <c:v>3644</c:v>
                </c:pt>
                <c:pt idx="25">
                  <c:v>3650</c:v>
                </c:pt>
                <c:pt idx="26">
                  <c:v>3653</c:v>
                </c:pt>
                <c:pt idx="27">
                  <c:v>3658</c:v>
                </c:pt>
                <c:pt idx="28">
                  <c:v>3660</c:v>
                </c:pt>
                <c:pt idx="29">
                  <c:v>3663</c:v>
                </c:pt>
                <c:pt idx="30">
                  <c:v>3677</c:v>
                </c:pt>
                <c:pt idx="31">
                  <c:v>3685</c:v>
                </c:pt>
                <c:pt idx="32">
                  <c:v>3688</c:v>
                </c:pt>
              </c:numCache>
            </c:numRef>
          </c:val>
          <c:smooth val="0"/>
          <c:extLst>
            <c:ext xmlns:c16="http://schemas.microsoft.com/office/drawing/2014/chart" uri="{C3380CC4-5D6E-409C-BE32-E72D297353CC}">
              <c16:uniqueId val="{00000002-7F7E-4AF5-9A08-80724D06CEC1}"/>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19028</c:v>
                </c:pt>
                <c:pt idx="1">
                  <c:v>19027</c:v>
                </c:pt>
                <c:pt idx="2">
                  <c:v>19024</c:v>
                </c:pt>
                <c:pt idx="3">
                  <c:v>19020</c:v>
                </c:pt>
                <c:pt idx="4">
                  <c:v>19018</c:v>
                </c:pt>
                <c:pt idx="5">
                  <c:v>19014</c:v>
                </c:pt>
                <c:pt idx="6">
                  <c:v>19016</c:v>
                </c:pt>
                <c:pt idx="7">
                  <c:v>19012</c:v>
                </c:pt>
                <c:pt idx="8">
                  <c:v>19012</c:v>
                </c:pt>
                <c:pt idx="9">
                  <c:v>19013</c:v>
                </c:pt>
                <c:pt idx="10">
                  <c:v>19005</c:v>
                </c:pt>
                <c:pt idx="11">
                  <c:v>19003</c:v>
                </c:pt>
                <c:pt idx="12">
                  <c:v>19006</c:v>
                </c:pt>
                <c:pt idx="13">
                  <c:v>19006</c:v>
                </c:pt>
                <c:pt idx="14">
                  <c:v>19004</c:v>
                </c:pt>
                <c:pt idx="15">
                  <c:v>19003</c:v>
                </c:pt>
                <c:pt idx="16">
                  <c:v>18999</c:v>
                </c:pt>
                <c:pt idx="17">
                  <c:v>18995</c:v>
                </c:pt>
                <c:pt idx="18">
                  <c:v>18991</c:v>
                </c:pt>
                <c:pt idx="19">
                  <c:v>18986</c:v>
                </c:pt>
                <c:pt idx="20">
                  <c:v>18987</c:v>
                </c:pt>
                <c:pt idx="21">
                  <c:v>18978</c:v>
                </c:pt>
                <c:pt idx="22">
                  <c:v>18975</c:v>
                </c:pt>
                <c:pt idx="23">
                  <c:v>18975</c:v>
                </c:pt>
                <c:pt idx="24">
                  <c:v>18967</c:v>
                </c:pt>
                <c:pt idx="25">
                  <c:v>18964</c:v>
                </c:pt>
                <c:pt idx="26">
                  <c:v>18962</c:v>
                </c:pt>
                <c:pt idx="27">
                  <c:v>18962</c:v>
                </c:pt>
                <c:pt idx="28">
                  <c:v>18958</c:v>
                </c:pt>
                <c:pt idx="29">
                  <c:v>18958</c:v>
                </c:pt>
                <c:pt idx="30">
                  <c:v>18955</c:v>
                </c:pt>
                <c:pt idx="31">
                  <c:v>18954</c:v>
                </c:pt>
                <c:pt idx="32">
                  <c:v>18953</c:v>
                </c:pt>
              </c:numCache>
            </c:numRef>
          </c:val>
          <c:smooth val="0"/>
          <c:extLst>
            <c:ext xmlns:c16="http://schemas.microsoft.com/office/drawing/2014/chart" uri="{C3380CC4-5D6E-409C-BE32-E72D297353CC}">
              <c16:uniqueId val="{00000003-7F7E-4AF5-9A08-80724D06CEC1}"/>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15431</c:v>
                </c:pt>
                <c:pt idx="1">
                  <c:v>15435</c:v>
                </c:pt>
                <c:pt idx="2">
                  <c:v>15439</c:v>
                </c:pt>
                <c:pt idx="3">
                  <c:v>15446</c:v>
                </c:pt>
                <c:pt idx="4">
                  <c:v>15459</c:v>
                </c:pt>
                <c:pt idx="5">
                  <c:v>15464</c:v>
                </c:pt>
                <c:pt idx="6">
                  <c:v>15472</c:v>
                </c:pt>
                <c:pt idx="7">
                  <c:v>15477</c:v>
                </c:pt>
                <c:pt idx="8">
                  <c:v>15482</c:v>
                </c:pt>
                <c:pt idx="9">
                  <c:v>15483</c:v>
                </c:pt>
                <c:pt idx="10">
                  <c:v>15488</c:v>
                </c:pt>
                <c:pt idx="11">
                  <c:v>15492</c:v>
                </c:pt>
                <c:pt idx="12">
                  <c:v>15501</c:v>
                </c:pt>
                <c:pt idx="13">
                  <c:v>15504</c:v>
                </c:pt>
                <c:pt idx="14">
                  <c:v>15505</c:v>
                </c:pt>
                <c:pt idx="15">
                  <c:v>15507</c:v>
                </c:pt>
                <c:pt idx="16">
                  <c:v>15514</c:v>
                </c:pt>
                <c:pt idx="17">
                  <c:v>15528</c:v>
                </c:pt>
                <c:pt idx="18">
                  <c:v>15535</c:v>
                </c:pt>
                <c:pt idx="19">
                  <c:v>15536</c:v>
                </c:pt>
                <c:pt idx="20">
                  <c:v>15549</c:v>
                </c:pt>
                <c:pt idx="21">
                  <c:v>15560</c:v>
                </c:pt>
                <c:pt idx="22">
                  <c:v>15574</c:v>
                </c:pt>
                <c:pt idx="23">
                  <c:v>15596</c:v>
                </c:pt>
                <c:pt idx="24">
                  <c:v>15624</c:v>
                </c:pt>
                <c:pt idx="25">
                  <c:v>15645</c:v>
                </c:pt>
                <c:pt idx="26">
                  <c:v>15676</c:v>
                </c:pt>
                <c:pt idx="27">
                  <c:v>15694</c:v>
                </c:pt>
                <c:pt idx="28">
                  <c:v>15711</c:v>
                </c:pt>
                <c:pt idx="29">
                  <c:v>15719</c:v>
                </c:pt>
                <c:pt idx="30">
                  <c:v>15742</c:v>
                </c:pt>
                <c:pt idx="31">
                  <c:v>15763</c:v>
                </c:pt>
                <c:pt idx="32">
                  <c:v>15770</c:v>
                </c:pt>
              </c:numCache>
            </c:numRef>
          </c:val>
          <c:smooth val="0"/>
          <c:extLst>
            <c:ext xmlns:c16="http://schemas.microsoft.com/office/drawing/2014/chart" uri="{C3380CC4-5D6E-409C-BE32-E72D297353CC}">
              <c16:uniqueId val="{00000004-7F7E-4AF5-9A08-80724D06CEC1}"/>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45775</c:v>
                </c:pt>
                <c:pt idx="1">
                  <c:v>45780</c:v>
                </c:pt>
                <c:pt idx="2">
                  <c:v>45836</c:v>
                </c:pt>
                <c:pt idx="3">
                  <c:v>45850</c:v>
                </c:pt>
                <c:pt idx="4">
                  <c:v>45843</c:v>
                </c:pt>
                <c:pt idx="5">
                  <c:v>45869</c:v>
                </c:pt>
                <c:pt idx="6">
                  <c:v>45879</c:v>
                </c:pt>
                <c:pt idx="7">
                  <c:v>45904</c:v>
                </c:pt>
                <c:pt idx="8">
                  <c:v>45937</c:v>
                </c:pt>
                <c:pt idx="9">
                  <c:v>45950</c:v>
                </c:pt>
                <c:pt idx="10">
                  <c:v>45968</c:v>
                </c:pt>
                <c:pt idx="11">
                  <c:v>45977</c:v>
                </c:pt>
                <c:pt idx="12">
                  <c:v>45996</c:v>
                </c:pt>
                <c:pt idx="13">
                  <c:v>46019</c:v>
                </c:pt>
                <c:pt idx="14">
                  <c:v>46024</c:v>
                </c:pt>
                <c:pt idx="15">
                  <c:v>46026</c:v>
                </c:pt>
                <c:pt idx="16">
                  <c:v>46109</c:v>
                </c:pt>
                <c:pt idx="17">
                  <c:v>46193</c:v>
                </c:pt>
                <c:pt idx="18">
                  <c:v>46230</c:v>
                </c:pt>
                <c:pt idx="19">
                  <c:v>46255</c:v>
                </c:pt>
                <c:pt idx="20">
                  <c:v>46311</c:v>
                </c:pt>
                <c:pt idx="21">
                  <c:v>46335</c:v>
                </c:pt>
                <c:pt idx="22">
                  <c:v>46361</c:v>
                </c:pt>
                <c:pt idx="23">
                  <c:v>46396</c:v>
                </c:pt>
                <c:pt idx="24">
                  <c:v>46433</c:v>
                </c:pt>
                <c:pt idx="25">
                  <c:v>46450</c:v>
                </c:pt>
                <c:pt idx="26">
                  <c:v>46467</c:v>
                </c:pt>
                <c:pt idx="27">
                  <c:v>46473</c:v>
                </c:pt>
                <c:pt idx="28">
                  <c:v>46492</c:v>
                </c:pt>
                <c:pt idx="29">
                  <c:v>46506</c:v>
                </c:pt>
                <c:pt idx="30">
                  <c:v>46523</c:v>
                </c:pt>
                <c:pt idx="31">
                  <c:v>46541</c:v>
                </c:pt>
                <c:pt idx="32">
                  <c:v>46548</c:v>
                </c:pt>
              </c:numCache>
            </c:numRef>
          </c:val>
          <c:smooth val="0"/>
          <c:extLst>
            <c:ext xmlns:c16="http://schemas.microsoft.com/office/drawing/2014/chart" uri="{C3380CC4-5D6E-409C-BE32-E72D297353CC}">
              <c16:uniqueId val="{00000005-7F7E-4AF5-9A08-80724D06CEC1}"/>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33233</c:v>
                </c:pt>
                <c:pt idx="1">
                  <c:v>33271</c:v>
                </c:pt>
                <c:pt idx="2">
                  <c:v>33303</c:v>
                </c:pt>
                <c:pt idx="3">
                  <c:v>33337</c:v>
                </c:pt>
                <c:pt idx="4">
                  <c:v>33367</c:v>
                </c:pt>
                <c:pt idx="5">
                  <c:v>33404</c:v>
                </c:pt>
                <c:pt idx="6">
                  <c:v>33432</c:v>
                </c:pt>
                <c:pt idx="7">
                  <c:v>33520</c:v>
                </c:pt>
                <c:pt idx="8">
                  <c:v>33658</c:v>
                </c:pt>
                <c:pt idx="9">
                  <c:v>33689</c:v>
                </c:pt>
                <c:pt idx="10">
                  <c:v>33715</c:v>
                </c:pt>
                <c:pt idx="11">
                  <c:v>33748</c:v>
                </c:pt>
                <c:pt idx="12">
                  <c:v>33775</c:v>
                </c:pt>
                <c:pt idx="13">
                  <c:v>33825</c:v>
                </c:pt>
                <c:pt idx="14">
                  <c:v>33835</c:v>
                </c:pt>
                <c:pt idx="15">
                  <c:v>33866</c:v>
                </c:pt>
                <c:pt idx="16">
                  <c:v>33907</c:v>
                </c:pt>
                <c:pt idx="17">
                  <c:v>33949</c:v>
                </c:pt>
                <c:pt idx="18">
                  <c:v>33983</c:v>
                </c:pt>
                <c:pt idx="19">
                  <c:v>33999</c:v>
                </c:pt>
                <c:pt idx="20">
                  <c:v>34030</c:v>
                </c:pt>
                <c:pt idx="21">
                  <c:v>34054</c:v>
                </c:pt>
                <c:pt idx="22">
                  <c:v>34077</c:v>
                </c:pt>
                <c:pt idx="23">
                  <c:v>34107</c:v>
                </c:pt>
                <c:pt idx="24">
                  <c:v>34132</c:v>
                </c:pt>
                <c:pt idx="25">
                  <c:v>34164</c:v>
                </c:pt>
                <c:pt idx="26">
                  <c:v>34195</c:v>
                </c:pt>
                <c:pt idx="27">
                  <c:v>34236</c:v>
                </c:pt>
                <c:pt idx="28">
                  <c:v>34261</c:v>
                </c:pt>
                <c:pt idx="29">
                  <c:v>34292</c:v>
                </c:pt>
                <c:pt idx="30">
                  <c:v>34315</c:v>
                </c:pt>
                <c:pt idx="31">
                  <c:v>34333</c:v>
                </c:pt>
                <c:pt idx="32">
                  <c:v>34340</c:v>
                </c:pt>
              </c:numCache>
            </c:numRef>
          </c:val>
          <c:smooth val="0"/>
          <c:extLst>
            <c:ext xmlns:c16="http://schemas.microsoft.com/office/drawing/2014/chart" uri="{C3380CC4-5D6E-409C-BE32-E72D297353CC}">
              <c16:uniqueId val="{00000006-7F7E-4AF5-9A08-80724D06CEC1}"/>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Sheet1!$I$2:$I$34</c:f>
              <c:numCache>
                <c:formatCode>General</c:formatCode>
                <c:ptCount val="33"/>
                <c:pt idx="0">
                  <c:v>43125</c:v>
                </c:pt>
                <c:pt idx="1">
                  <c:v>43149</c:v>
                </c:pt>
                <c:pt idx="2">
                  <c:v>43167</c:v>
                </c:pt>
                <c:pt idx="3">
                  <c:v>43186</c:v>
                </c:pt>
                <c:pt idx="4">
                  <c:v>43205</c:v>
                </c:pt>
                <c:pt idx="5">
                  <c:v>43227</c:v>
                </c:pt>
                <c:pt idx="6">
                  <c:v>43239</c:v>
                </c:pt>
                <c:pt idx="7">
                  <c:v>43250</c:v>
                </c:pt>
                <c:pt idx="8">
                  <c:v>43264</c:v>
                </c:pt>
                <c:pt idx="9">
                  <c:v>43279</c:v>
                </c:pt>
                <c:pt idx="10">
                  <c:v>43300</c:v>
                </c:pt>
                <c:pt idx="11">
                  <c:v>43317</c:v>
                </c:pt>
                <c:pt idx="12">
                  <c:v>43341</c:v>
                </c:pt>
                <c:pt idx="13">
                  <c:v>43355</c:v>
                </c:pt>
                <c:pt idx="14">
                  <c:v>43375</c:v>
                </c:pt>
                <c:pt idx="15">
                  <c:v>43386</c:v>
                </c:pt>
                <c:pt idx="16">
                  <c:v>43404</c:v>
                </c:pt>
                <c:pt idx="17">
                  <c:v>43416</c:v>
                </c:pt>
                <c:pt idx="18">
                  <c:v>43431</c:v>
                </c:pt>
                <c:pt idx="19">
                  <c:v>43450</c:v>
                </c:pt>
                <c:pt idx="20">
                  <c:v>43464</c:v>
                </c:pt>
                <c:pt idx="21">
                  <c:v>43488</c:v>
                </c:pt>
                <c:pt idx="22">
                  <c:v>43528</c:v>
                </c:pt>
                <c:pt idx="23">
                  <c:v>43560</c:v>
                </c:pt>
                <c:pt idx="24">
                  <c:v>43594</c:v>
                </c:pt>
                <c:pt idx="25">
                  <c:v>43610</c:v>
                </c:pt>
                <c:pt idx="26">
                  <c:v>43653</c:v>
                </c:pt>
                <c:pt idx="27">
                  <c:v>43695</c:v>
                </c:pt>
                <c:pt idx="28">
                  <c:v>43729</c:v>
                </c:pt>
                <c:pt idx="29">
                  <c:v>43751</c:v>
                </c:pt>
                <c:pt idx="30">
                  <c:v>43777</c:v>
                </c:pt>
                <c:pt idx="31">
                  <c:v>43793</c:v>
                </c:pt>
                <c:pt idx="32">
                  <c:v>43799</c:v>
                </c:pt>
              </c:numCache>
            </c:numRef>
          </c:val>
          <c:smooth val="0"/>
          <c:extLst>
            <c:ext xmlns:c16="http://schemas.microsoft.com/office/drawing/2014/chart" uri="{C3380CC4-5D6E-409C-BE32-E72D297353CC}">
              <c16:uniqueId val="{00000007-7F7E-4AF5-9A08-80724D06CEC1}"/>
            </c:ext>
          </c:extLst>
        </c:ser>
        <c:dLbls>
          <c:showLegendKey val="0"/>
          <c:showVal val="0"/>
          <c:showCatName val="0"/>
          <c:showSerName val="0"/>
          <c:showPercent val="0"/>
          <c:showBubbleSize val="0"/>
        </c:dLbls>
        <c:smooth val="0"/>
        <c:axId val="425014952"/>
        <c:axId val="425011344"/>
      </c:lineChart>
      <c:dateAx>
        <c:axId val="425014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11344"/>
        <c:crosses val="autoZero"/>
        <c:auto val="1"/>
        <c:lblOffset val="100"/>
        <c:baseTimeUnit val="days"/>
      </c:dateAx>
      <c:valAx>
        <c:axId val="425011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01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13.1671</c:v>
                </c:pt>
                <c:pt idx="1">
                  <c:v>0</c:v>
                </c:pt>
                <c:pt idx="2">
                  <c:v>0</c:v>
                </c:pt>
                <c:pt idx="3">
                  <c:v>0</c:v>
                </c:pt>
                <c:pt idx="4">
                  <c:v>0</c:v>
                </c:pt>
                <c:pt idx="5">
                  <c:v>0</c:v>
                </c:pt>
                <c:pt idx="6">
                  <c:v>0</c:v>
                </c:pt>
                <c:pt idx="7">
                  <c:v>100</c:v>
                </c:pt>
              </c:numCache>
            </c:numRef>
          </c:val>
          <c:extLst>
            <c:ext xmlns:c16="http://schemas.microsoft.com/office/drawing/2014/chart" uri="{C3380CC4-5D6E-409C-BE32-E72D297353CC}">
              <c16:uniqueId val="{00000000-06A9-45C0-8FBA-57895BF9C706}"/>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41.099499999999999</c:v>
                </c:pt>
                <c:pt idx="1">
                  <c:v>24</c:v>
                </c:pt>
                <c:pt idx="2">
                  <c:v>44.444400000000002</c:v>
                </c:pt>
                <c:pt idx="3">
                  <c:v>25</c:v>
                </c:pt>
                <c:pt idx="4">
                  <c:v>33.333300000000001</c:v>
                </c:pt>
                <c:pt idx="5">
                  <c:v>8.2576999999999998</c:v>
                </c:pt>
                <c:pt idx="6">
                  <c:v>19.8323</c:v>
                </c:pt>
                <c:pt idx="7">
                  <c:v>37.069299999999998</c:v>
                </c:pt>
              </c:numCache>
            </c:numRef>
          </c:val>
          <c:extLst>
            <c:ext xmlns:c16="http://schemas.microsoft.com/office/drawing/2014/chart" uri="{C3380CC4-5D6E-409C-BE32-E72D297353CC}">
              <c16:uniqueId val="{00000001-06A9-45C0-8FBA-57895BF9C706}"/>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7.923</c:v>
                </c:pt>
                <c:pt idx="1">
                  <c:v>8</c:v>
                </c:pt>
                <c:pt idx="2">
                  <c:v>0</c:v>
                </c:pt>
                <c:pt idx="3">
                  <c:v>0</c:v>
                </c:pt>
                <c:pt idx="4">
                  <c:v>6.0606</c:v>
                </c:pt>
                <c:pt idx="5">
                  <c:v>2.2363</c:v>
                </c:pt>
                <c:pt idx="6">
                  <c:v>100</c:v>
                </c:pt>
                <c:pt idx="7">
                  <c:v>47.779400000000003</c:v>
                </c:pt>
              </c:numCache>
            </c:numRef>
          </c:val>
          <c:extLst>
            <c:ext xmlns:c16="http://schemas.microsoft.com/office/drawing/2014/chart" uri="{C3380CC4-5D6E-409C-BE32-E72D297353CC}">
              <c16:uniqueId val="{00000002-06A9-45C0-8FBA-57895BF9C706}"/>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40.717100000000002</c:v>
                </c:pt>
                <c:pt idx="1">
                  <c:v>0</c:v>
                </c:pt>
                <c:pt idx="2">
                  <c:v>0</c:v>
                </c:pt>
                <c:pt idx="3">
                  <c:v>0</c:v>
                </c:pt>
                <c:pt idx="4">
                  <c:v>0</c:v>
                </c:pt>
                <c:pt idx="5">
                  <c:v>0</c:v>
                </c:pt>
                <c:pt idx="6">
                  <c:v>0</c:v>
                </c:pt>
                <c:pt idx="7">
                  <c:v>-8.1054999999999993</c:v>
                </c:pt>
              </c:numCache>
            </c:numRef>
          </c:val>
          <c:extLst>
            <c:ext xmlns:c16="http://schemas.microsoft.com/office/drawing/2014/chart" uri="{C3380CC4-5D6E-409C-BE32-E72D297353CC}">
              <c16:uniqueId val="{00000003-06A9-45C0-8FBA-57895BF9C706}"/>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33.878999999999998</c:v>
                </c:pt>
                <c:pt idx="1">
                  <c:v>28</c:v>
                </c:pt>
                <c:pt idx="2">
                  <c:v>77.777799999999999</c:v>
                </c:pt>
                <c:pt idx="3">
                  <c:v>100</c:v>
                </c:pt>
                <c:pt idx="4">
                  <c:v>54.545499999999997</c:v>
                </c:pt>
                <c:pt idx="5">
                  <c:v>34.9739</c:v>
                </c:pt>
                <c:pt idx="6">
                  <c:v>28.9985</c:v>
                </c:pt>
                <c:pt idx="7">
                  <c:v>43.576999999999998</c:v>
                </c:pt>
              </c:numCache>
            </c:numRef>
          </c:val>
          <c:extLst>
            <c:ext xmlns:c16="http://schemas.microsoft.com/office/drawing/2014/chart" uri="{C3380CC4-5D6E-409C-BE32-E72D297353CC}">
              <c16:uniqueId val="{00000004-06A9-45C0-8FBA-57895BF9C706}"/>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100</c:v>
                </c:pt>
                <c:pt idx="1">
                  <c:v>28</c:v>
                </c:pt>
                <c:pt idx="2">
                  <c:v>100</c:v>
                </c:pt>
                <c:pt idx="3">
                  <c:v>25</c:v>
                </c:pt>
                <c:pt idx="4">
                  <c:v>51.5152</c:v>
                </c:pt>
                <c:pt idx="5">
                  <c:v>88.250399999999999</c:v>
                </c:pt>
                <c:pt idx="6">
                  <c:v>30.607800000000001</c:v>
                </c:pt>
                <c:pt idx="7">
                  <c:v>33.659700000000001</c:v>
                </c:pt>
              </c:numCache>
            </c:numRef>
          </c:val>
          <c:extLst>
            <c:ext xmlns:c16="http://schemas.microsoft.com/office/drawing/2014/chart" uri="{C3380CC4-5D6E-409C-BE32-E72D297353CC}">
              <c16:uniqueId val="{00000005-06A9-45C0-8FBA-57895BF9C706}"/>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73.773300000000006</c:v>
                </c:pt>
                <c:pt idx="1">
                  <c:v>100</c:v>
                </c:pt>
                <c:pt idx="2">
                  <c:v>55.555599999999998</c:v>
                </c:pt>
                <c:pt idx="3">
                  <c:v>75</c:v>
                </c:pt>
                <c:pt idx="4">
                  <c:v>100</c:v>
                </c:pt>
                <c:pt idx="5">
                  <c:v>100</c:v>
                </c:pt>
                <c:pt idx="6">
                  <c:v>29.9542</c:v>
                </c:pt>
                <c:pt idx="7">
                  <c:v>67.968100000000007</c:v>
                </c:pt>
              </c:numCache>
            </c:numRef>
          </c:val>
          <c:extLst>
            <c:ext xmlns:c16="http://schemas.microsoft.com/office/drawing/2014/chart" uri="{C3380CC4-5D6E-409C-BE32-E72D297353CC}">
              <c16:uniqueId val="{00000006-06A9-45C0-8FBA-57895BF9C706}"/>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Sheet1!$I$2:$I$9</c:f>
              <c:numCache>
                <c:formatCode>General</c:formatCode>
                <c:ptCount val="8"/>
                <c:pt idx="0">
                  <c:v>94.094300000000004</c:v>
                </c:pt>
                <c:pt idx="1">
                  <c:v>36</c:v>
                </c:pt>
                <c:pt idx="2">
                  <c:v>66.666700000000006</c:v>
                </c:pt>
                <c:pt idx="3">
                  <c:v>0</c:v>
                </c:pt>
                <c:pt idx="4">
                  <c:v>45.454500000000003</c:v>
                </c:pt>
                <c:pt idx="5">
                  <c:v>33.003399999999999</c:v>
                </c:pt>
                <c:pt idx="6">
                  <c:v>15.9938</c:v>
                </c:pt>
                <c:pt idx="7">
                  <c:v>31.933499999999999</c:v>
                </c:pt>
              </c:numCache>
            </c:numRef>
          </c:val>
          <c:extLst>
            <c:ext xmlns:c16="http://schemas.microsoft.com/office/drawing/2014/chart" uri="{C3380CC4-5D6E-409C-BE32-E72D297353CC}">
              <c16:uniqueId val="{00000007-06A9-45C0-8FBA-57895BF9C706}"/>
            </c:ext>
          </c:extLst>
        </c:ser>
        <c:dLbls>
          <c:showLegendKey val="0"/>
          <c:showVal val="0"/>
          <c:showCatName val="0"/>
          <c:showSerName val="0"/>
          <c:showPercent val="0"/>
          <c:showBubbleSize val="0"/>
        </c:dLbls>
        <c:axId val="430854376"/>
        <c:axId val="430850440"/>
      </c:radarChart>
      <c:catAx>
        <c:axId val="43085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850440"/>
        <c:crosses val="autoZero"/>
        <c:auto val="1"/>
        <c:lblAlgn val="ctr"/>
        <c:lblOffset val="100"/>
        <c:noMultiLvlLbl val="0"/>
      </c:catAx>
      <c:valAx>
        <c:axId val="43085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85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meridabikes_ar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9EE4-4676-BBCD-DEDF1FDA2659}"/>
            </c:ext>
          </c:extLst>
        </c:ser>
        <c:ser>
          <c:idx val="1"/>
          <c:order val="1"/>
          <c:tx>
            <c:strRef>
              <c:f>Sheet1!$C$1</c:f>
              <c:strCache>
                <c:ptCount val="1"/>
                <c:pt idx="0">
                  <c:v>giantargentina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3</c:v>
                </c:pt>
                <c:pt idx="3">
                  <c:v>2</c:v>
                </c:pt>
                <c:pt idx="4">
                  <c:v>1</c:v>
                </c:pt>
                <c:pt idx="5">
                  <c:v>0</c:v>
                </c:pt>
                <c:pt idx="6">
                  <c:v>0</c:v>
                </c:pt>
              </c:numCache>
            </c:numRef>
          </c:val>
          <c:extLst>
            <c:ext xmlns:c16="http://schemas.microsoft.com/office/drawing/2014/chart" uri="{C3380CC4-5D6E-409C-BE32-E72D297353CC}">
              <c16:uniqueId val="{00000001-9EE4-4676-BBCD-DEDF1FDA2659}"/>
            </c:ext>
          </c:extLst>
        </c:ser>
        <c:ser>
          <c:idx val="2"/>
          <c:order val="2"/>
          <c:tx>
            <c:strRef>
              <c:f>Sheet1!$D$1</c:f>
              <c:strCache>
                <c:ptCount val="1"/>
                <c:pt idx="0">
                  <c:v>cervelo_argentina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0</c:v>
                </c:pt>
                <c:pt idx="4">
                  <c:v>0</c:v>
                </c:pt>
                <c:pt idx="5">
                  <c:v>0</c:v>
                </c:pt>
                <c:pt idx="6">
                  <c:v>0</c:v>
                </c:pt>
              </c:numCache>
            </c:numRef>
          </c:val>
          <c:extLst>
            <c:ext xmlns:c16="http://schemas.microsoft.com/office/drawing/2014/chart" uri="{C3380CC4-5D6E-409C-BE32-E72D297353CC}">
              <c16:uniqueId val="{00000002-9EE4-4676-BBCD-DEDF1FDA2659}"/>
            </c:ext>
          </c:extLst>
        </c:ser>
        <c:ser>
          <c:idx val="3"/>
          <c:order val="3"/>
          <c:tx>
            <c:strRef>
              <c:f>Sheet1!$E$1</c:f>
              <c:strCache>
                <c:ptCount val="1"/>
                <c:pt idx="0">
                  <c:v>orbea.argentina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3-9EE4-4676-BBCD-DEDF1FDA2659}"/>
            </c:ext>
          </c:extLst>
        </c:ser>
        <c:ser>
          <c:idx val="4"/>
          <c:order val="4"/>
          <c:tx>
            <c:strRef>
              <c:f>Sheet1!$F$1</c:f>
              <c:strCache>
                <c:ptCount val="1"/>
                <c:pt idx="0">
                  <c:v>cannondale.argentina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c:v>
                </c:pt>
                <c:pt idx="1">
                  <c:v>3</c:v>
                </c:pt>
                <c:pt idx="2">
                  <c:v>4</c:v>
                </c:pt>
                <c:pt idx="3">
                  <c:v>1</c:v>
                </c:pt>
                <c:pt idx="4">
                  <c:v>4</c:v>
                </c:pt>
                <c:pt idx="5">
                  <c:v>0</c:v>
                </c:pt>
                <c:pt idx="6">
                  <c:v>0</c:v>
                </c:pt>
              </c:numCache>
            </c:numRef>
          </c:val>
          <c:extLst>
            <c:ext xmlns:c16="http://schemas.microsoft.com/office/drawing/2014/chart" uri="{C3380CC4-5D6E-409C-BE32-E72D297353CC}">
              <c16:uniqueId val="{00000004-9EE4-4676-BBCD-DEDF1FDA2659}"/>
            </c:ext>
          </c:extLst>
        </c:ser>
        <c:ser>
          <c:idx val="5"/>
          <c:order val="5"/>
          <c:tx>
            <c:strRef>
              <c:f>Sheet1!$G$1</c:f>
              <c:strCache>
                <c:ptCount val="1"/>
                <c:pt idx="0">
                  <c:v>trekbicycleargentina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c:v>
                </c:pt>
                <c:pt idx="1">
                  <c:v>5</c:v>
                </c:pt>
                <c:pt idx="2">
                  <c:v>2</c:v>
                </c:pt>
                <c:pt idx="3">
                  <c:v>2</c:v>
                </c:pt>
                <c:pt idx="4">
                  <c:v>3</c:v>
                </c:pt>
                <c:pt idx="5">
                  <c:v>0</c:v>
                </c:pt>
                <c:pt idx="6">
                  <c:v>1</c:v>
                </c:pt>
              </c:numCache>
            </c:numRef>
          </c:val>
          <c:extLst>
            <c:ext xmlns:c16="http://schemas.microsoft.com/office/drawing/2014/chart" uri="{C3380CC4-5D6E-409C-BE32-E72D297353CC}">
              <c16:uniqueId val="{00000005-9EE4-4676-BBCD-DEDF1FDA2659}"/>
            </c:ext>
          </c:extLst>
        </c:ser>
        <c:ser>
          <c:idx val="6"/>
          <c:order val="6"/>
          <c:tx>
            <c:strRef>
              <c:f>Sheet1!$H$1</c:f>
              <c:strCache>
                <c:ptCount val="1"/>
                <c:pt idx="0">
                  <c:v>scottsportsargentina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c:v>
                </c:pt>
                <c:pt idx="1">
                  <c:v>6</c:v>
                </c:pt>
                <c:pt idx="2">
                  <c:v>6</c:v>
                </c:pt>
                <c:pt idx="3">
                  <c:v>6</c:v>
                </c:pt>
                <c:pt idx="4">
                  <c:v>4</c:v>
                </c:pt>
                <c:pt idx="5">
                  <c:v>4</c:v>
                </c:pt>
                <c:pt idx="6">
                  <c:v>4</c:v>
                </c:pt>
              </c:numCache>
            </c:numRef>
          </c:val>
          <c:extLst>
            <c:ext xmlns:c16="http://schemas.microsoft.com/office/drawing/2014/chart" uri="{C3380CC4-5D6E-409C-BE32-E72D297353CC}">
              <c16:uniqueId val="{00000006-9EE4-4676-BBCD-DEDF1FDA2659}"/>
            </c:ext>
          </c:extLst>
        </c:ser>
        <c:ser>
          <c:idx val="7"/>
          <c:order val="7"/>
          <c:tx>
            <c:strRef>
              <c:f>Sheet1!$I$1</c:f>
              <c:strCache>
                <c:ptCount val="1"/>
                <c:pt idx="0">
                  <c:v>specialized_arg</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4</c:v>
                </c:pt>
                <c:pt idx="1">
                  <c:v>1</c:v>
                </c:pt>
                <c:pt idx="2">
                  <c:v>4</c:v>
                </c:pt>
                <c:pt idx="3">
                  <c:v>1</c:v>
                </c:pt>
                <c:pt idx="4">
                  <c:v>4</c:v>
                </c:pt>
                <c:pt idx="5">
                  <c:v>1</c:v>
                </c:pt>
                <c:pt idx="6">
                  <c:v>0</c:v>
                </c:pt>
              </c:numCache>
            </c:numRef>
          </c:val>
          <c:extLst>
            <c:ext xmlns:c16="http://schemas.microsoft.com/office/drawing/2014/chart" uri="{C3380CC4-5D6E-409C-BE32-E72D297353CC}">
              <c16:uniqueId val="{00000007-9EE4-4676-BBCD-DEDF1FDA2659}"/>
            </c:ext>
          </c:extLst>
        </c:ser>
        <c:dLbls>
          <c:showLegendKey val="0"/>
          <c:showVal val="0"/>
          <c:showCatName val="0"/>
          <c:showSerName val="0"/>
          <c:showPercent val="0"/>
          <c:showBubbleSize val="0"/>
        </c:dLbls>
        <c:gapWidth val="219"/>
        <c:overlap val="-27"/>
        <c:axId val="430852080"/>
        <c:axId val="430860280"/>
      </c:barChart>
      <c:catAx>
        <c:axId val="43085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860280"/>
        <c:crosses val="autoZero"/>
        <c:auto val="1"/>
        <c:lblAlgn val="ctr"/>
        <c:lblOffset val="100"/>
        <c:noMultiLvlLbl val="0"/>
      </c:catAx>
      <c:valAx>
        <c:axId val="430860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85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Sheet1!$B$2:$B$34</c:f>
              <c:numCache>
                <c:formatCode>General</c:formatCode>
                <c:ptCount val="33"/>
                <c:pt idx="0">
                  <c:v>3</c:v>
                </c:pt>
                <c:pt idx="1">
                  <c:v>7</c:v>
                </c:pt>
                <c:pt idx="2">
                  <c:v>1</c:v>
                </c:pt>
                <c:pt idx="3">
                  <c:v>4</c:v>
                </c:pt>
                <c:pt idx="4">
                  <c:v>4</c:v>
                </c:pt>
                <c:pt idx="5">
                  <c:v>3</c:v>
                </c:pt>
                <c:pt idx="6">
                  <c:v>0</c:v>
                </c:pt>
                <c:pt idx="7">
                  <c:v>2</c:v>
                </c:pt>
                <c:pt idx="8">
                  <c:v>4</c:v>
                </c:pt>
                <c:pt idx="9">
                  <c:v>-1</c:v>
                </c:pt>
                <c:pt idx="10">
                  <c:v>-1</c:v>
                </c:pt>
                <c:pt idx="11">
                  <c:v>6</c:v>
                </c:pt>
                <c:pt idx="12">
                  <c:v>4</c:v>
                </c:pt>
                <c:pt idx="13">
                  <c:v>13</c:v>
                </c:pt>
                <c:pt idx="14">
                  <c:v>13</c:v>
                </c:pt>
                <c:pt idx="15">
                  <c:v>9</c:v>
                </c:pt>
                <c:pt idx="16">
                  <c:v>7</c:v>
                </c:pt>
                <c:pt idx="17">
                  <c:v>26</c:v>
                </c:pt>
                <c:pt idx="18">
                  <c:v>12</c:v>
                </c:pt>
                <c:pt idx="19">
                  <c:v>11</c:v>
                </c:pt>
                <c:pt idx="20">
                  <c:v>11</c:v>
                </c:pt>
                <c:pt idx="21">
                  <c:v>10</c:v>
                </c:pt>
                <c:pt idx="22">
                  <c:v>12</c:v>
                </c:pt>
                <c:pt idx="23">
                  <c:v>26</c:v>
                </c:pt>
                <c:pt idx="24">
                  <c:v>16</c:v>
                </c:pt>
                <c:pt idx="25">
                  <c:v>10</c:v>
                </c:pt>
                <c:pt idx="26">
                  <c:v>10</c:v>
                </c:pt>
                <c:pt idx="27">
                  <c:v>22</c:v>
                </c:pt>
                <c:pt idx="28">
                  <c:v>13</c:v>
                </c:pt>
                <c:pt idx="29">
                  <c:v>11</c:v>
                </c:pt>
                <c:pt idx="30">
                  <c:v>16</c:v>
                </c:pt>
                <c:pt idx="31">
                  <c:v>7</c:v>
                </c:pt>
                <c:pt idx="32">
                  <c:v>4</c:v>
                </c:pt>
              </c:numCache>
            </c:numRef>
          </c:val>
          <c:smooth val="0"/>
          <c:extLst>
            <c:ext xmlns:c16="http://schemas.microsoft.com/office/drawing/2014/chart" uri="{C3380CC4-5D6E-409C-BE32-E72D297353CC}">
              <c16:uniqueId val="{00000000-6F15-443C-B3C8-B3392AF583F0}"/>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Sheet1!$C$2:$C$34</c:f>
              <c:numCache>
                <c:formatCode>General</c:formatCode>
                <c:ptCount val="33"/>
                <c:pt idx="0">
                  <c:v>-2</c:v>
                </c:pt>
                <c:pt idx="1">
                  <c:v>7</c:v>
                </c:pt>
                <c:pt idx="2">
                  <c:v>5</c:v>
                </c:pt>
                <c:pt idx="3">
                  <c:v>3</c:v>
                </c:pt>
                <c:pt idx="4">
                  <c:v>10</c:v>
                </c:pt>
                <c:pt idx="5">
                  <c:v>5</c:v>
                </c:pt>
                <c:pt idx="6">
                  <c:v>6</c:v>
                </c:pt>
                <c:pt idx="7">
                  <c:v>6</c:v>
                </c:pt>
                <c:pt idx="8">
                  <c:v>6</c:v>
                </c:pt>
                <c:pt idx="9">
                  <c:v>3</c:v>
                </c:pt>
                <c:pt idx="10">
                  <c:v>10</c:v>
                </c:pt>
                <c:pt idx="11">
                  <c:v>8</c:v>
                </c:pt>
                <c:pt idx="12">
                  <c:v>5</c:v>
                </c:pt>
                <c:pt idx="13">
                  <c:v>12</c:v>
                </c:pt>
                <c:pt idx="14">
                  <c:v>3</c:v>
                </c:pt>
                <c:pt idx="15">
                  <c:v>6</c:v>
                </c:pt>
                <c:pt idx="16">
                  <c:v>1</c:v>
                </c:pt>
                <c:pt idx="17">
                  <c:v>5</c:v>
                </c:pt>
                <c:pt idx="18">
                  <c:v>7</c:v>
                </c:pt>
                <c:pt idx="19">
                  <c:v>8</c:v>
                </c:pt>
                <c:pt idx="20">
                  <c:v>12</c:v>
                </c:pt>
                <c:pt idx="21">
                  <c:v>21</c:v>
                </c:pt>
                <c:pt idx="22">
                  <c:v>12</c:v>
                </c:pt>
                <c:pt idx="23">
                  <c:v>15</c:v>
                </c:pt>
                <c:pt idx="24">
                  <c:v>30</c:v>
                </c:pt>
                <c:pt idx="25">
                  <c:v>8</c:v>
                </c:pt>
                <c:pt idx="26">
                  <c:v>14</c:v>
                </c:pt>
                <c:pt idx="27">
                  <c:v>11</c:v>
                </c:pt>
                <c:pt idx="28">
                  <c:v>9</c:v>
                </c:pt>
                <c:pt idx="29">
                  <c:v>6</c:v>
                </c:pt>
                <c:pt idx="30">
                  <c:v>37</c:v>
                </c:pt>
                <c:pt idx="31">
                  <c:v>53</c:v>
                </c:pt>
                <c:pt idx="32">
                  <c:v>10</c:v>
                </c:pt>
              </c:numCache>
            </c:numRef>
          </c:val>
          <c:smooth val="0"/>
          <c:extLst>
            <c:ext xmlns:c16="http://schemas.microsoft.com/office/drawing/2014/chart" uri="{C3380CC4-5D6E-409C-BE32-E72D297353CC}">
              <c16:uniqueId val="{00000001-6F15-443C-B3C8-B3392AF583F0}"/>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Sheet1!$D$2:$D$34</c:f>
              <c:numCache>
                <c:formatCode>General</c:formatCode>
                <c:ptCount val="33"/>
                <c:pt idx="0">
                  <c:v>-1</c:v>
                </c:pt>
                <c:pt idx="1">
                  <c:v>2</c:v>
                </c:pt>
                <c:pt idx="2">
                  <c:v>0</c:v>
                </c:pt>
                <c:pt idx="3">
                  <c:v>-2</c:v>
                </c:pt>
                <c:pt idx="4">
                  <c:v>-1</c:v>
                </c:pt>
                <c:pt idx="5">
                  <c:v>4</c:v>
                </c:pt>
                <c:pt idx="6">
                  <c:v>3</c:v>
                </c:pt>
                <c:pt idx="7">
                  <c:v>-1</c:v>
                </c:pt>
                <c:pt idx="8">
                  <c:v>2</c:v>
                </c:pt>
                <c:pt idx="9">
                  <c:v>2</c:v>
                </c:pt>
                <c:pt idx="10">
                  <c:v>0</c:v>
                </c:pt>
                <c:pt idx="11">
                  <c:v>2</c:v>
                </c:pt>
                <c:pt idx="12">
                  <c:v>2</c:v>
                </c:pt>
                <c:pt idx="13">
                  <c:v>2</c:v>
                </c:pt>
                <c:pt idx="14">
                  <c:v>2</c:v>
                </c:pt>
                <c:pt idx="15">
                  <c:v>3</c:v>
                </c:pt>
                <c:pt idx="16">
                  <c:v>2</c:v>
                </c:pt>
                <c:pt idx="17">
                  <c:v>3</c:v>
                </c:pt>
                <c:pt idx="18">
                  <c:v>1</c:v>
                </c:pt>
                <c:pt idx="19">
                  <c:v>2</c:v>
                </c:pt>
                <c:pt idx="20">
                  <c:v>2</c:v>
                </c:pt>
                <c:pt idx="21">
                  <c:v>3</c:v>
                </c:pt>
                <c:pt idx="22">
                  <c:v>4</c:v>
                </c:pt>
                <c:pt idx="23">
                  <c:v>3</c:v>
                </c:pt>
                <c:pt idx="24">
                  <c:v>4</c:v>
                </c:pt>
                <c:pt idx="25">
                  <c:v>6</c:v>
                </c:pt>
                <c:pt idx="26">
                  <c:v>3</c:v>
                </c:pt>
                <c:pt idx="27">
                  <c:v>5</c:v>
                </c:pt>
                <c:pt idx="28">
                  <c:v>2</c:v>
                </c:pt>
                <c:pt idx="29">
                  <c:v>3</c:v>
                </c:pt>
                <c:pt idx="30">
                  <c:v>14</c:v>
                </c:pt>
                <c:pt idx="31">
                  <c:v>8</c:v>
                </c:pt>
                <c:pt idx="32">
                  <c:v>3</c:v>
                </c:pt>
              </c:numCache>
            </c:numRef>
          </c:val>
          <c:smooth val="0"/>
          <c:extLst>
            <c:ext xmlns:c16="http://schemas.microsoft.com/office/drawing/2014/chart" uri="{C3380CC4-5D6E-409C-BE32-E72D297353CC}">
              <c16:uniqueId val="{00000002-6F15-443C-B3C8-B3392AF583F0}"/>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Sheet1!$E$2:$E$34</c:f>
              <c:numCache>
                <c:formatCode>General</c:formatCode>
                <c:ptCount val="33"/>
                <c:pt idx="0">
                  <c:v>-3</c:v>
                </c:pt>
                <c:pt idx="1">
                  <c:v>-1</c:v>
                </c:pt>
                <c:pt idx="2">
                  <c:v>-3</c:v>
                </c:pt>
                <c:pt idx="3">
                  <c:v>-4</c:v>
                </c:pt>
                <c:pt idx="4">
                  <c:v>-2</c:v>
                </c:pt>
                <c:pt idx="5">
                  <c:v>-4</c:v>
                </c:pt>
                <c:pt idx="6">
                  <c:v>2</c:v>
                </c:pt>
                <c:pt idx="7">
                  <c:v>-4</c:v>
                </c:pt>
                <c:pt idx="8">
                  <c:v>0</c:v>
                </c:pt>
                <c:pt idx="9">
                  <c:v>1</c:v>
                </c:pt>
                <c:pt idx="10">
                  <c:v>-8</c:v>
                </c:pt>
                <c:pt idx="11">
                  <c:v>-2</c:v>
                </c:pt>
                <c:pt idx="12">
                  <c:v>3</c:v>
                </c:pt>
                <c:pt idx="13">
                  <c:v>0</c:v>
                </c:pt>
                <c:pt idx="14">
                  <c:v>-2</c:v>
                </c:pt>
                <c:pt idx="15">
                  <c:v>-1</c:v>
                </c:pt>
                <c:pt idx="16">
                  <c:v>-4</c:v>
                </c:pt>
                <c:pt idx="17">
                  <c:v>-4</c:v>
                </c:pt>
                <c:pt idx="18">
                  <c:v>-4</c:v>
                </c:pt>
                <c:pt idx="19">
                  <c:v>-5</c:v>
                </c:pt>
                <c:pt idx="20">
                  <c:v>1</c:v>
                </c:pt>
                <c:pt idx="21">
                  <c:v>-9</c:v>
                </c:pt>
                <c:pt idx="22">
                  <c:v>-3</c:v>
                </c:pt>
                <c:pt idx="23">
                  <c:v>0</c:v>
                </c:pt>
                <c:pt idx="24">
                  <c:v>-8</c:v>
                </c:pt>
                <c:pt idx="25">
                  <c:v>-3</c:v>
                </c:pt>
                <c:pt idx="26">
                  <c:v>-2</c:v>
                </c:pt>
                <c:pt idx="27">
                  <c:v>0</c:v>
                </c:pt>
                <c:pt idx="28">
                  <c:v>-4</c:v>
                </c:pt>
                <c:pt idx="29">
                  <c:v>0</c:v>
                </c:pt>
                <c:pt idx="30">
                  <c:v>-3</c:v>
                </c:pt>
                <c:pt idx="31">
                  <c:v>-1</c:v>
                </c:pt>
                <c:pt idx="32">
                  <c:v>-1</c:v>
                </c:pt>
              </c:numCache>
            </c:numRef>
          </c:val>
          <c:smooth val="0"/>
          <c:extLst>
            <c:ext xmlns:c16="http://schemas.microsoft.com/office/drawing/2014/chart" uri="{C3380CC4-5D6E-409C-BE32-E72D297353CC}">
              <c16:uniqueId val="{00000003-6F15-443C-B3C8-B3392AF583F0}"/>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Sheet1!$F$2:$F$34</c:f>
              <c:numCache>
                <c:formatCode>General</c:formatCode>
                <c:ptCount val="33"/>
                <c:pt idx="0">
                  <c:v>1</c:v>
                </c:pt>
                <c:pt idx="1">
                  <c:v>4</c:v>
                </c:pt>
                <c:pt idx="2">
                  <c:v>4</c:v>
                </c:pt>
                <c:pt idx="3">
                  <c:v>7</c:v>
                </c:pt>
                <c:pt idx="4">
                  <c:v>13</c:v>
                </c:pt>
                <c:pt idx="5">
                  <c:v>5</c:v>
                </c:pt>
                <c:pt idx="6">
                  <c:v>8</c:v>
                </c:pt>
                <c:pt idx="7">
                  <c:v>5</c:v>
                </c:pt>
                <c:pt idx="8">
                  <c:v>5</c:v>
                </c:pt>
                <c:pt idx="9">
                  <c:v>1</c:v>
                </c:pt>
                <c:pt idx="10">
                  <c:v>5</c:v>
                </c:pt>
                <c:pt idx="11">
                  <c:v>4</c:v>
                </c:pt>
                <c:pt idx="12">
                  <c:v>9</c:v>
                </c:pt>
                <c:pt idx="13">
                  <c:v>3</c:v>
                </c:pt>
                <c:pt idx="14">
                  <c:v>1</c:v>
                </c:pt>
                <c:pt idx="15">
                  <c:v>2</c:v>
                </c:pt>
                <c:pt idx="16">
                  <c:v>7</c:v>
                </c:pt>
                <c:pt idx="17">
                  <c:v>14</c:v>
                </c:pt>
                <c:pt idx="18">
                  <c:v>7</c:v>
                </c:pt>
                <c:pt idx="19">
                  <c:v>1</c:v>
                </c:pt>
                <c:pt idx="20">
                  <c:v>13</c:v>
                </c:pt>
                <c:pt idx="21">
                  <c:v>11</c:v>
                </c:pt>
                <c:pt idx="22">
                  <c:v>14</c:v>
                </c:pt>
                <c:pt idx="23">
                  <c:v>22</c:v>
                </c:pt>
                <c:pt idx="24">
                  <c:v>28</c:v>
                </c:pt>
                <c:pt idx="25">
                  <c:v>21</c:v>
                </c:pt>
                <c:pt idx="26">
                  <c:v>31</c:v>
                </c:pt>
                <c:pt idx="27">
                  <c:v>18</c:v>
                </c:pt>
                <c:pt idx="28">
                  <c:v>17</c:v>
                </c:pt>
                <c:pt idx="29">
                  <c:v>8</c:v>
                </c:pt>
                <c:pt idx="30">
                  <c:v>23</c:v>
                </c:pt>
                <c:pt idx="31">
                  <c:v>21</c:v>
                </c:pt>
                <c:pt idx="32">
                  <c:v>7</c:v>
                </c:pt>
              </c:numCache>
            </c:numRef>
          </c:val>
          <c:smooth val="0"/>
          <c:extLst>
            <c:ext xmlns:c16="http://schemas.microsoft.com/office/drawing/2014/chart" uri="{C3380CC4-5D6E-409C-BE32-E72D297353CC}">
              <c16:uniqueId val="{00000004-6F15-443C-B3C8-B3392AF583F0}"/>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Sheet1!$G$2:$G$34</c:f>
              <c:numCache>
                <c:formatCode>General</c:formatCode>
                <c:ptCount val="33"/>
                <c:pt idx="0">
                  <c:v>6</c:v>
                </c:pt>
                <c:pt idx="1">
                  <c:v>5</c:v>
                </c:pt>
                <c:pt idx="2">
                  <c:v>56</c:v>
                </c:pt>
                <c:pt idx="3">
                  <c:v>14</c:v>
                </c:pt>
                <c:pt idx="4">
                  <c:v>-7</c:v>
                </c:pt>
                <c:pt idx="5">
                  <c:v>26</c:v>
                </c:pt>
                <c:pt idx="6">
                  <c:v>10</c:v>
                </c:pt>
                <c:pt idx="7">
                  <c:v>25</c:v>
                </c:pt>
                <c:pt idx="8">
                  <c:v>33</c:v>
                </c:pt>
                <c:pt idx="9">
                  <c:v>13</c:v>
                </c:pt>
                <c:pt idx="10">
                  <c:v>18</c:v>
                </c:pt>
                <c:pt idx="11">
                  <c:v>9</c:v>
                </c:pt>
                <c:pt idx="12">
                  <c:v>19</c:v>
                </c:pt>
                <c:pt idx="13">
                  <c:v>23</c:v>
                </c:pt>
                <c:pt idx="14">
                  <c:v>5</c:v>
                </c:pt>
                <c:pt idx="15">
                  <c:v>2</c:v>
                </c:pt>
                <c:pt idx="16">
                  <c:v>83</c:v>
                </c:pt>
                <c:pt idx="17">
                  <c:v>84</c:v>
                </c:pt>
                <c:pt idx="18">
                  <c:v>37</c:v>
                </c:pt>
                <c:pt idx="19">
                  <c:v>25</c:v>
                </c:pt>
                <c:pt idx="20">
                  <c:v>56</c:v>
                </c:pt>
                <c:pt idx="21">
                  <c:v>24</c:v>
                </c:pt>
                <c:pt idx="22">
                  <c:v>26</c:v>
                </c:pt>
                <c:pt idx="23">
                  <c:v>35</c:v>
                </c:pt>
                <c:pt idx="24">
                  <c:v>37</c:v>
                </c:pt>
                <c:pt idx="25">
                  <c:v>17</c:v>
                </c:pt>
                <c:pt idx="26">
                  <c:v>17</c:v>
                </c:pt>
                <c:pt idx="27">
                  <c:v>6</c:v>
                </c:pt>
                <c:pt idx="28">
                  <c:v>19</c:v>
                </c:pt>
                <c:pt idx="29">
                  <c:v>14</c:v>
                </c:pt>
                <c:pt idx="30">
                  <c:v>17</c:v>
                </c:pt>
                <c:pt idx="31">
                  <c:v>18</c:v>
                </c:pt>
                <c:pt idx="32">
                  <c:v>7</c:v>
                </c:pt>
              </c:numCache>
            </c:numRef>
          </c:val>
          <c:smooth val="0"/>
          <c:extLst>
            <c:ext xmlns:c16="http://schemas.microsoft.com/office/drawing/2014/chart" uri="{C3380CC4-5D6E-409C-BE32-E72D297353CC}">
              <c16:uniqueId val="{00000005-6F15-443C-B3C8-B3392AF583F0}"/>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Sheet1!$H$2:$H$34</c:f>
              <c:numCache>
                <c:formatCode>General</c:formatCode>
                <c:ptCount val="33"/>
                <c:pt idx="0">
                  <c:v>34</c:v>
                </c:pt>
                <c:pt idx="1">
                  <c:v>38</c:v>
                </c:pt>
                <c:pt idx="2">
                  <c:v>32</c:v>
                </c:pt>
                <c:pt idx="3">
                  <c:v>34</c:v>
                </c:pt>
                <c:pt idx="4">
                  <c:v>30</c:v>
                </c:pt>
                <c:pt idx="5">
                  <c:v>37</c:v>
                </c:pt>
                <c:pt idx="6">
                  <c:v>28</c:v>
                </c:pt>
                <c:pt idx="7">
                  <c:v>88</c:v>
                </c:pt>
                <c:pt idx="8">
                  <c:v>138</c:v>
                </c:pt>
                <c:pt idx="9">
                  <c:v>31</c:v>
                </c:pt>
                <c:pt idx="10">
                  <c:v>26</c:v>
                </c:pt>
                <c:pt idx="11">
                  <c:v>33</c:v>
                </c:pt>
                <c:pt idx="12">
                  <c:v>27</c:v>
                </c:pt>
                <c:pt idx="13">
                  <c:v>50</c:v>
                </c:pt>
                <c:pt idx="14">
                  <c:v>10</c:v>
                </c:pt>
                <c:pt idx="15">
                  <c:v>31</c:v>
                </c:pt>
                <c:pt idx="16">
                  <c:v>41</c:v>
                </c:pt>
                <c:pt idx="17">
                  <c:v>42</c:v>
                </c:pt>
                <c:pt idx="18">
                  <c:v>34</c:v>
                </c:pt>
                <c:pt idx="19">
                  <c:v>16</c:v>
                </c:pt>
                <c:pt idx="20">
                  <c:v>31</c:v>
                </c:pt>
                <c:pt idx="21">
                  <c:v>24</c:v>
                </c:pt>
                <c:pt idx="22">
                  <c:v>23</c:v>
                </c:pt>
                <c:pt idx="23">
                  <c:v>30</c:v>
                </c:pt>
                <c:pt idx="24">
                  <c:v>25</c:v>
                </c:pt>
                <c:pt idx="25">
                  <c:v>32</c:v>
                </c:pt>
                <c:pt idx="26">
                  <c:v>31</c:v>
                </c:pt>
                <c:pt idx="27">
                  <c:v>41</c:v>
                </c:pt>
                <c:pt idx="28">
                  <c:v>25</c:v>
                </c:pt>
                <c:pt idx="29">
                  <c:v>31</c:v>
                </c:pt>
                <c:pt idx="30">
                  <c:v>23</c:v>
                </c:pt>
                <c:pt idx="31">
                  <c:v>18</c:v>
                </c:pt>
                <c:pt idx="32">
                  <c:v>7</c:v>
                </c:pt>
              </c:numCache>
            </c:numRef>
          </c:val>
          <c:smooth val="0"/>
          <c:extLst>
            <c:ext xmlns:c16="http://schemas.microsoft.com/office/drawing/2014/chart" uri="{C3380CC4-5D6E-409C-BE32-E72D297353CC}">
              <c16:uniqueId val="{00000006-6F15-443C-B3C8-B3392AF583F0}"/>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numRef>
              <c:f>Sheet1!$A$2:$A$34</c:f>
              <c:numCache>
                <c:formatCode>m/d/yyyy</c:formatCode>
                <c:ptCount val="33"/>
                <c:pt idx="0">
                  <c:v>44487</c:v>
                </c:pt>
                <c:pt idx="1">
                  <c:v>44488</c:v>
                </c:pt>
                <c:pt idx="2">
                  <c:v>44489</c:v>
                </c:pt>
                <c:pt idx="3">
                  <c:v>44490</c:v>
                </c:pt>
                <c:pt idx="4">
                  <c:v>44491</c:v>
                </c:pt>
                <c:pt idx="5">
                  <c:v>44492</c:v>
                </c:pt>
                <c:pt idx="6">
                  <c:v>44493</c:v>
                </c:pt>
                <c:pt idx="7">
                  <c:v>44494</c:v>
                </c:pt>
                <c:pt idx="8">
                  <c:v>44495</c:v>
                </c:pt>
                <c:pt idx="9">
                  <c:v>44496</c:v>
                </c:pt>
                <c:pt idx="10">
                  <c:v>44497</c:v>
                </c:pt>
                <c:pt idx="11">
                  <c:v>44498</c:v>
                </c:pt>
                <c:pt idx="12">
                  <c:v>44499</c:v>
                </c:pt>
                <c:pt idx="13">
                  <c:v>44500</c:v>
                </c:pt>
                <c:pt idx="14">
                  <c:v>44501</c:v>
                </c:pt>
                <c:pt idx="15">
                  <c:v>44502</c:v>
                </c:pt>
                <c:pt idx="16">
                  <c:v>44503</c:v>
                </c:pt>
                <c:pt idx="17">
                  <c:v>44504</c:v>
                </c:pt>
                <c:pt idx="18">
                  <c:v>44505</c:v>
                </c:pt>
                <c:pt idx="19">
                  <c:v>44506</c:v>
                </c:pt>
                <c:pt idx="20">
                  <c:v>44507</c:v>
                </c:pt>
                <c:pt idx="21">
                  <c:v>44508</c:v>
                </c:pt>
                <c:pt idx="22">
                  <c:v>44509</c:v>
                </c:pt>
                <c:pt idx="23">
                  <c:v>44510</c:v>
                </c:pt>
                <c:pt idx="24">
                  <c:v>44511</c:v>
                </c:pt>
                <c:pt idx="25">
                  <c:v>44512</c:v>
                </c:pt>
                <c:pt idx="26">
                  <c:v>44513</c:v>
                </c:pt>
                <c:pt idx="27">
                  <c:v>44514</c:v>
                </c:pt>
                <c:pt idx="28">
                  <c:v>44515</c:v>
                </c:pt>
                <c:pt idx="29">
                  <c:v>44516</c:v>
                </c:pt>
                <c:pt idx="30">
                  <c:v>44517</c:v>
                </c:pt>
                <c:pt idx="31">
                  <c:v>44518</c:v>
                </c:pt>
                <c:pt idx="32">
                  <c:v>44519</c:v>
                </c:pt>
              </c:numCache>
            </c:numRef>
          </c:cat>
          <c:val>
            <c:numRef>
              <c:f>Sheet1!$I$2:$I$34</c:f>
              <c:numCache>
                <c:formatCode>General</c:formatCode>
                <c:ptCount val="33"/>
                <c:pt idx="0">
                  <c:v>22</c:v>
                </c:pt>
                <c:pt idx="1">
                  <c:v>24</c:v>
                </c:pt>
                <c:pt idx="2">
                  <c:v>18</c:v>
                </c:pt>
                <c:pt idx="3">
                  <c:v>19</c:v>
                </c:pt>
                <c:pt idx="4">
                  <c:v>19</c:v>
                </c:pt>
                <c:pt idx="5">
                  <c:v>22</c:v>
                </c:pt>
                <c:pt idx="6">
                  <c:v>12</c:v>
                </c:pt>
                <c:pt idx="7">
                  <c:v>11</c:v>
                </c:pt>
                <c:pt idx="8">
                  <c:v>14</c:v>
                </c:pt>
                <c:pt idx="9">
                  <c:v>15</c:v>
                </c:pt>
                <c:pt idx="10">
                  <c:v>21</c:v>
                </c:pt>
                <c:pt idx="11">
                  <c:v>17</c:v>
                </c:pt>
                <c:pt idx="12">
                  <c:v>24</c:v>
                </c:pt>
                <c:pt idx="13">
                  <c:v>14</c:v>
                </c:pt>
                <c:pt idx="14">
                  <c:v>20</c:v>
                </c:pt>
                <c:pt idx="15">
                  <c:v>11</c:v>
                </c:pt>
                <c:pt idx="16">
                  <c:v>18</c:v>
                </c:pt>
                <c:pt idx="17">
                  <c:v>12</c:v>
                </c:pt>
                <c:pt idx="18">
                  <c:v>15</c:v>
                </c:pt>
                <c:pt idx="19">
                  <c:v>19</c:v>
                </c:pt>
                <c:pt idx="20">
                  <c:v>14</c:v>
                </c:pt>
                <c:pt idx="21">
                  <c:v>24</c:v>
                </c:pt>
                <c:pt idx="22">
                  <c:v>40</c:v>
                </c:pt>
                <c:pt idx="23">
                  <c:v>32</c:v>
                </c:pt>
                <c:pt idx="24">
                  <c:v>34</c:v>
                </c:pt>
                <c:pt idx="25">
                  <c:v>16</c:v>
                </c:pt>
                <c:pt idx="26">
                  <c:v>43</c:v>
                </c:pt>
                <c:pt idx="27">
                  <c:v>42</c:v>
                </c:pt>
                <c:pt idx="28">
                  <c:v>34</c:v>
                </c:pt>
                <c:pt idx="29">
                  <c:v>22</c:v>
                </c:pt>
                <c:pt idx="30">
                  <c:v>26</c:v>
                </c:pt>
                <c:pt idx="31">
                  <c:v>16</c:v>
                </c:pt>
                <c:pt idx="32">
                  <c:v>6</c:v>
                </c:pt>
              </c:numCache>
            </c:numRef>
          </c:val>
          <c:smooth val="0"/>
          <c:extLst>
            <c:ext xmlns:c16="http://schemas.microsoft.com/office/drawing/2014/chart" uri="{C3380CC4-5D6E-409C-BE32-E72D297353CC}">
              <c16:uniqueId val="{00000007-6F15-443C-B3C8-B3392AF583F0}"/>
            </c:ext>
          </c:extLst>
        </c:ser>
        <c:dLbls>
          <c:showLegendKey val="0"/>
          <c:showVal val="0"/>
          <c:showCatName val="0"/>
          <c:showSerName val="0"/>
          <c:showPercent val="0"/>
          <c:showBubbleSize val="0"/>
        </c:dLbls>
        <c:smooth val="0"/>
        <c:axId val="430864872"/>
        <c:axId val="430861920"/>
      </c:lineChart>
      <c:dateAx>
        <c:axId val="430864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861920"/>
        <c:crosses val="autoZero"/>
        <c:auto val="1"/>
        <c:lblOffset val="100"/>
        <c:baseTimeUnit val="days"/>
      </c:dateAx>
      <c:valAx>
        <c:axId val="430861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86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B698-4873-8B0E-F04134243DCE}"/>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1</c:v>
                </c:pt>
                <c:pt idx="16">
                  <c:v>1</c:v>
                </c:pt>
                <c:pt idx="17">
                  <c:v>1</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1-B698-4873-8B0E-F04134243DCE}"/>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0</c:v>
                </c:pt>
                <c:pt idx="18">
                  <c:v>0</c:v>
                </c:pt>
                <c:pt idx="19">
                  <c:v>0</c:v>
                </c:pt>
                <c:pt idx="20">
                  <c:v>0</c:v>
                </c:pt>
                <c:pt idx="21">
                  <c:v>1</c:v>
                </c:pt>
                <c:pt idx="22">
                  <c:v>0</c:v>
                </c:pt>
                <c:pt idx="23">
                  <c:v>0</c:v>
                </c:pt>
              </c:numCache>
            </c:numRef>
          </c:val>
          <c:smooth val="0"/>
          <c:extLst>
            <c:ext xmlns:c16="http://schemas.microsoft.com/office/drawing/2014/chart" uri="{C3380CC4-5D6E-409C-BE32-E72D297353CC}">
              <c16:uniqueId val="{00000002-B698-4873-8B0E-F04134243DCE}"/>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698-4873-8B0E-F04134243DCE}"/>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3</c:v>
                </c:pt>
                <c:pt idx="9">
                  <c:v>5</c:v>
                </c:pt>
                <c:pt idx="10">
                  <c:v>0</c:v>
                </c:pt>
                <c:pt idx="11">
                  <c:v>1</c:v>
                </c:pt>
                <c:pt idx="12">
                  <c:v>0</c:v>
                </c:pt>
                <c:pt idx="13">
                  <c:v>1</c:v>
                </c:pt>
                <c:pt idx="14">
                  <c:v>0</c:v>
                </c:pt>
                <c:pt idx="15">
                  <c:v>0</c:v>
                </c:pt>
                <c:pt idx="16">
                  <c:v>0</c:v>
                </c:pt>
                <c:pt idx="17">
                  <c:v>0</c:v>
                </c:pt>
                <c:pt idx="18">
                  <c:v>0</c:v>
                </c:pt>
                <c:pt idx="19">
                  <c:v>0</c:v>
                </c:pt>
                <c:pt idx="20">
                  <c:v>0</c:v>
                </c:pt>
                <c:pt idx="21">
                  <c:v>0</c:v>
                </c:pt>
                <c:pt idx="22">
                  <c:v>1</c:v>
                </c:pt>
                <c:pt idx="23">
                  <c:v>0</c:v>
                </c:pt>
              </c:numCache>
            </c:numRef>
          </c:val>
          <c:smooth val="0"/>
          <c:extLst>
            <c:ext xmlns:c16="http://schemas.microsoft.com/office/drawing/2014/chart" uri="{C3380CC4-5D6E-409C-BE32-E72D297353CC}">
              <c16:uniqueId val="{00000004-B698-4873-8B0E-F04134243DCE}"/>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0</c:v>
                </c:pt>
                <c:pt idx="12">
                  <c:v>0</c:v>
                </c:pt>
                <c:pt idx="13">
                  <c:v>0</c:v>
                </c:pt>
                <c:pt idx="14">
                  <c:v>0</c:v>
                </c:pt>
                <c:pt idx="15">
                  <c:v>0</c:v>
                </c:pt>
                <c:pt idx="16">
                  <c:v>0</c:v>
                </c:pt>
                <c:pt idx="17">
                  <c:v>2</c:v>
                </c:pt>
                <c:pt idx="18">
                  <c:v>2</c:v>
                </c:pt>
                <c:pt idx="19">
                  <c:v>0</c:v>
                </c:pt>
                <c:pt idx="20">
                  <c:v>1</c:v>
                </c:pt>
                <c:pt idx="21">
                  <c:v>2</c:v>
                </c:pt>
                <c:pt idx="22">
                  <c:v>0</c:v>
                </c:pt>
                <c:pt idx="23">
                  <c:v>0</c:v>
                </c:pt>
              </c:numCache>
            </c:numRef>
          </c:val>
          <c:smooth val="0"/>
          <c:extLst>
            <c:ext xmlns:c16="http://schemas.microsoft.com/office/drawing/2014/chart" uri="{C3380CC4-5D6E-409C-BE32-E72D297353CC}">
              <c16:uniqueId val="{00000005-B698-4873-8B0E-F04134243DCE}"/>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1</c:v>
                </c:pt>
                <c:pt idx="14">
                  <c:v>0</c:v>
                </c:pt>
                <c:pt idx="15">
                  <c:v>1</c:v>
                </c:pt>
                <c:pt idx="16">
                  <c:v>0</c:v>
                </c:pt>
                <c:pt idx="17">
                  <c:v>3</c:v>
                </c:pt>
                <c:pt idx="18">
                  <c:v>4</c:v>
                </c:pt>
                <c:pt idx="19">
                  <c:v>2</c:v>
                </c:pt>
                <c:pt idx="20">
                  <c:v>8</c:v>
                </c:pt>
                <c:pt idx="21">
                  <c:v>4</c:v>
                </c:pt>
                <c:pt idx="22">
                  <c:v>5</c:v>
                </c:pt>
                <c:pt idx="23">
                  <c:v>0</c:v>
                </c:pt>
              </c:numCache>
            </c:numRef>
          </c:val>
          <c:smooth val="0"/>
          <c:extLst>
            <c:ext xmlns:c16="http://schemas.microsoft.com/office/drawing/2014/chart" uri="{C3380CC4-5D6E-409C-BE32-E72D297353CC}">
              <c16:uniqueId val="{00000006-B698-4873-8B0E-F04134243DCE}"/>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7</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7-B698-4873-8B0E-F04134243DCE}"/>
            </c:ext>
          </c:extLst>
        </c:ser>
        <c:dLbls>
          <c:showLegendKey val="0"/>
          <c:showVal val="0"/>
          <c:showCatName val="0"/>
          <c:showSerName val="0"/>
          <c:showPercent val="0"/>
          <c:showBubbleSize val="0"/>
        </c:dLbls>
        <c:smooth val="0"/>
        <c:axId val="430864216"/>
        <c:axId val="430862904"/>
      </c:lineChart>
      <c:catAx>
        <c:axId val="430864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862904"/>
        <c:crosses val="autoZero"/>
        <c:auto val="1"/>
        <c:lblAlgn val="ctr"/>
        <c:lblOffset val="100"/>
        <c:noMultiLvlLbl val="0"/>
      </c:catAx>
      <c:valAx>
        <c:axId val="43086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86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meridabikes_ar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9</c:v>
                </c:pt>
                <c:pt idx="2">
                  <c:v>10</c:v>
                </c:pt>
                <c:pt idx="3">
                  <c:v>10</c:v>
                </c:pt>
                <c:pt idx="4">
                  <c:v>7</c:v>
                </c:pt>
                <c:pt idx="5">
                  <c:v>7</c:v>
                </c:pt>
                <c:pt idx="6">
                  <c:v>12</c:v>
                </c:pt>
              </c:numCache>
            </c:numRef>
          </c:val>
          <c:extLst>
            <c:ext xmlns:c16="http://schemas.microsoft.com/office/drawing/2014/chart" uri="{C3380CC4-5D6E-409C-BE32-E72D297353CC}">
              <c16:uniqueId val="{00000000-C05E-45F2-AF49-C3D15BC064FC}"/>
            </c:ext>
          </c:extLst>
        </c:ser>
        <c:ser>
          <c:idx val="1"/>
          <c:order val="1"/>
          <c:tx>
            <c:strRef>
              <c:f>Sheet1!$C$1</c:f>
              <c:strCache>
                <c:ptCount val="1"/>
                <c:pt idx="0">
                  <c:v>giantargentina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7</c:v>
                </c:pt>
                <c:pt idx="2">
                  <c:v>12</c:v>
                </c:pt>
                <c:pt idx="3">
                  <c:v>20</c:v>
                </c:pt>
                <c:pt idx="4">
                  <c:v>9</c:v>
                </c:pt>
                <c:pt idx="5">
                  <c:v>8</c:v>
                </c:pt>
                <c:pt idx="6">
                  <c:v>10</c:v>
                </c:pt>
              </c:numCache>
            </c:numRef>
          </c:val>
          <c:extLst>
            <c:ext xmlns:c16="http://schemas.microsoft.com/office/drawing/2014/chart" uri="{C3380CC4-5D6E-409C-BE32-E72D297353CC}">
              <c16:uniqueId val="{00000001-C05E-45F2-AF49-C3D15BC064FC}"/>
            </c:ext>
          </c:extLst>
        </c:ser>
        <c:ser>
          <c:idx val="2"/>
          <c:order val="2"/>
          <c:tx>
            <c:strRef>
              <c:f>Sheet1!$D$1</c:f>
              <c:strCache>
                <c:ptCount val="1"/>
                <c:pt idx="0">
                  <c:v>cervelo_argentina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3</c:v>
                </c:pt>
                <c:pt idx="2">
                  <c:v>4</c:v>
                </c:pt>
                <c:pt idx="3">
                  <c:v>3</c:v>
                </c:pt>
                <c:pt idx="4">
                  <c:v>2</c:v>
                </c:pt>
                <c:pt idx="5">
                  <c:v>3</c:v>
                </c:pt>
                <c:pt idx="6">
                  <c:v>3</c:v>
                </c:pt>
              </c:numCache>
            </c:numRef>
          </c:val>
          <c:extLst>
            <c:ext xmlns:c16="http://schemas.microsoft.com/office/drawing/2014/chart" uri="{C3380CC4-5D6E-409C-BE32-E72D297353CC}">
              <c16:uniqueId val="{00000002-C05E-45F2-AF49-C3D15BC064FC}"/>
            </c:ext>
          </c:extLst>
        </c:ser>
        <c:ser>
          <c:idx val="3"/>
          <c:order val="3"/>
          <c:tx>
            <c:strRef>
              <c:f>Sheet1!$E$1</c:f>
              <c:strCache>
                <c:ptCount val="1"/>
                <c:pt idx="0">
                  <c:v>orbea.argentina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-1</c:v>
                </c:pt>
                <c:pt idx="2">
                  <c:v>-2</c:v>
                </c:pt>
                <c:pt idx="3">
                  <c:v>-5</c:v>
                </c:pt>
                <c:pt idx="4">
                  <c:v>-2</c:v>
                </c:pt>
                <c:pt idx="5">
                  <c:v>-2</c:v>
                </c:pt>
                <c:pt idx="6">
                  <c:v>1</c:v>
                </c:pt>
              </c:numCache>
            </c:numRef>
          </c:val>
          <c:extLst>
            <c:ext xmlns:c16="http://schemas.microsoft.com/office/drawing/2014/chart" uri="{C3380CC4-5D6E-409C-BE32-E72D297353CC}">
              <c16:uniqueId val="{00000003-C05E-45F2-AF49-C3D15BC064FC}"/>
            </c:ext>
          </c:extLst>
        </c:ser>
        <c:ser>
          <c:idx val="4"/>
          <c:order val="4"/>
          <c:tx>
            <c:strRef>
              <c:f>Sheet1!$F$1</c:f>
              <c:strCache>
                <c:ptCount val="1"/>
                <c:pt idx="0">
                  <c:v>cannondale.argentina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c:v>
                </c:pt>
                <c:pt idx="1">
                  <c:v>7</c:v>
                </c:pt>
                <c:pt idx="2">
                  <c:v>11</c:v>
                </c:pt>
                <c:pt idx="3">
                  <c:v>15</c:v>
                </c:pt>
                <c:pt idx="4">
                  <c:v>10</c:v>
                </c:pt>
                <c:pt idx="5">
                  <c:v>12</c:v>
                </c:pt>
                <c:pt idx="6">
                  <c:v>11</c:v>
                </c:pt>
              </c:numCache>
            </c:numRef>
          </c:val>
          <c:extLst>
            <c:ext xmlns:c16="http://schemas.microsoft.com/office/drawing/2014/chart" uri="{C3380CC4-5D6E-409C-BE32-E72D297353CC}">
              <c16:uniqueId val="{00000004-C05E-45F2-AF49-C3D15BC064FC}"/>
            </c:ext>
          </c:extLst>
        </c:ser>
        <c:ser>
          <c:idx val="5"/>
          <c:order val="5"/>
          <c:tx>
            <c:strRef>
              <c:f>Sheet1!$G$1</c:f>
              <c:strCache>
                <c:ptCount val="1"/>
                <c:pt idx="0">
                  <c:v>trekbicycleargentina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16</c:v>
                </c:pt>
                <c:pt idx="1">
                  <c:v>16</c:v>
                </c:pt>
                <c:pt idx="2">
                  <c:v>41</c:v>
                </c:pt>
                <c:pt idx="3">
                  <c:v>34</c:v>
                </c:pt>
                <c:pt idx="4">
                  <c:v>13</c:v>
                </c:pt>
                <c:pt idx="5">
                  <c:v>22</c:v>
                </c:pt>
                <c:pt idx="6">
                  <c:v>24</c:v>
                </c:pt>
              </c:numCache>
            </c:numRef>
          </c:val>
          <c:extLst>
            <c:ext xmlns:c16="http://schemas.microsoft.com/office/drawing/2014/chart" uri="{C3380CC4-5D6E-409C-BE32-E72D297353CC}">
              <c16:uniqueId val="{00000005-C05E-45F2-AF49-C3D15BC064FC}"/>
            </c:ext>
          </c:extLst>
        </c:ser>
        <c:ser>
          <c:idx val="6"/>
          <c:order val="6"/>
          <c:tx>
            <c:strRef>
              <c:f>Sheet1!$H$1</c:f>
              <c:strCache>
                <c:ptCount val="1"/>
                <c:pt idx="0">
                  <c:v>scottsportsargentina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36</c:v>
                </c:pt>
                <c:pt idx="1">
                  <c:v>52</c:v>
                </c:pt>
                <c:pt idx="2">
                  <c:v>31</c:v>
                </c:pt>
                <c:pt idx="3">
                  <c:v>29</c:v>
                </c:pt>
                <c:pt idx="4">
                  <c:v>27</c:v>
                </c:pt>
                <c:pt idx="5">
                  <c:v>28</c:v>
                </c:pt>
                <c:pt idx="6">
                  <c:v>38</c:v>
                </c:pt>
              </c:numCache>
            </c:numRef>
          </c:val>
          <c:extLst>
            <c:ext xmlns:c16="http://schemas.microsoft.com/office/drawing/2014/chart" uri="{C3380CC4-5D6E-409C-BE32-E72D297353CC}">
              <c16:uniqueId val="{00000006-C05E-45F2-AF49-C3D15BC064FC}"/>
            </c:ext>
          </c:extLst>
        </c:ser>
        <c:ser>
          <c:idx val="7"/>
          <c:order val="7"/>
          <c:tx>
            <c:strRef>
              <c:f>Sheet1!$I$1</c:f>
              <c:strCache>
                <c:ptCount val="1"/>
                <c:pt idx="0">
                  <c:v>specialized_arg</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22</c:v>
                </c:pt>
                <c:pt idx="1">
                  <c:v>22</c:v>
                </c:pt>
                <c:pt idx="2">
                  <c:v>22</c:v>
                </c:pt>
                <c:pt idx="3">
                  <c:v>20</c:v>
                </c:pt>
                <c:pt idx="4">
                  <c:v>15</c:v>
                </c:pt>
                <c:pt idx="5">
                  <c:v>27</c:v>
                </c:pt>
                <c:pt idx="6">
                  <c:v>21</c:v>
                </c:pt>
              </c:numCache>
            </c:numRef>
          </c:val>
          <c:extLst>
            <c:ext xmlns:c16="http://schemas.microsoft.com/office/drawing/2014/chart" uri="{C3380CC4-5D6E-409C-BE32-E72D297353CC}">
              <c16:uniqueId val="{00000007-C05E-45F2-AF49-C3D15BC064FC}"/>
            </c:ext>
          </c:extLst>
        </c:ser>
        <c:dLbls>
          <c:showLegendKey val="0"/>
          <c:showVal val="0"/>
          <c:showCatName val="0"/>
          <c:showSerName val="0"/>
          <c:showPercent val="0"/>
          <c:showBubbleSize val="0"/>
        </c:dLbls>
        <c:gapWidth val="219"/>
        <c:overlap val="-27"/>
        <c:axId val="430868480"/>
        <c:axId val="430870448"/>
      </c:barChart>
      <c:catAx>
        <c:axId val="430868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870448"/>
        <c:crosses val="autoZero"/>
        <c:auto val="1"/>
        <c:lblAlgn val="ctr"/>
        <c:lblOffset val="100"/>
        <c:noMultiLvlLbl val="0"/>
      </c:catAx>
      <c:valAx>
        <c:axId val="43087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868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meridabikes_ar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A749-4F45-B03A-4A6F6CB9265C}"/>
            </c:ext>
          </c:extLst>
        </c:ser>
        <c:ser>
          <c:idx val="1"/>
          <c:order val="1"/>
          <c:tx>
            <c:strRef>
              <c:f>Sheet1!$C$1</c:f>
              <c:strCache>
                <c:ptCount val="1"/>
                <c:pt idx="0">
                  <c:v>giantargentina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2.6379656009285599E-3</c:v>
                </c:pt>
                <c:pt idx="1">
                  <c:v>1.1571875769406601</c:v>
                </c:pt>
                <c:pt idx="2">
                  <c:v>3.5172874679047499E-2</c:v>
                </c:pt>
                <c:pt idx="3">
                  <c:v>0.58035243220428401</c:v>
                </c:pt>
                <c:pt idx="4">
                  <c:v>1.05518624037143E-2</c:v>
                </c:pt>
              </c:numCache>
            </c:numRef>
          </c:val>
          <c:extLst>
            <c:ext xmlns:c16="http://schemas.microsoft.com/office/drawing/2014/chart" uri="{C3380CC4-5D6E-409C-BE32-E72D297353CC}">
              <c16:uniqueId val="{00000001-A749-4F45-B03A-4A6F6CB9265C}"/>
            </c:ext>
          </c:extLst>
        </c:ser>
        <c:ser>
          <c:idx val="2"/>
          <c:order val="2"/>
          <c:tx>
            <c:strRef>
              <c:f>Sheet1!$D$1</c:f>
              <c:strCache>
                <c:ptCount val="1"/>
                <c:pt idx="0">
                  <c:v>cervelo_argentina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3.6772777167947299</c:v>
                </c:pt>
                <c:pt idx="2">
                  <c:v>3.01866081229418</c:v>
                </c:pt>
              </c:numCache>
            </c:numRef>
          </c:val>
          <c:extLst>
            <c:ext xmlns:c16="http://schemas.microsoft.com/office/drawing/2014/chart" uri="{C3380CC4-5D6E-409C-BE32-E72D297353CC}">
              <c16:uniqueId val="{00000002-A749-4F45-B03A-4A6F6CB9265C}"/>
            </c:ext>
          </c:extLst>
        </c:ser>
        <c:ser>
          <c:idx val="3"/>
          <c:order val="3"/>
          <c:tx>
            <c:strRef>
              <c:f>Sheet1!$E$1</c:f>
              <c:strCache>
                <c:ptCount val="1"/>
                <c:pt idx="0">
                  <c:v>orbea.argentina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numCache>
            </c:numRef>
          </c:val>
          <c:extLst>
            <c:ext xmlns:c16="http://schemas.microsoft.com/office/drawing/2014/chart" uri="{C3380CC4-5D6E-409C-BE32-E72D297353CC}">
              <c16:uniqueId val="{00000003-A749-4F45-B03A-4A6F6CB9265C}"/>
            </c:ext>
          </c:extLst>
        </c:ser>
        <c:ser>
          <c:idx val="4"/>
          <c:order val="4"/>
          <c:tx>
            <c:strRef>
              <c:f>Sheet1!$F$1</c:f>
              <c:strCache>
                <c:ptCount val="1"/>
                <c:pt idx="0">
                  <c:v>cannondale.argentina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0.88354700854700896</c:v>
                </c:pt>
                <c:pt idx="1">
                  <c:v>1.84188034188034</c:v>
                </c:pt>
                <c:pt idx="2">
                  <c:v>2.3012820512820502</c:v>
                </c:pt>
                <c:pt idx="3">
                  <c:v>1.12179487179487</c:v>
                </c:pt>
                <c:pt idx="4">
                  <c:v>0.82692307692307698</c:v>
                </c:pt>
              </c:numCache>
            </c:numRef>
          </c:val>
          <c:extLst>
            <c:ext xmlns:c16="http://schemas.microsoft.com/office/drawing/2014/chart" uri="{C3380CC4-5D6E-409C-BE32-E72D297353CC}">
              <c16:uniqueId val="{00000004-A749-4F45-B03A-4A6F6CB9265C}"/>
            </c:ext>
          </c:extLst>
        </c:ser>
        <c:ser>
          <c:idx val="5"/>
          <c:order val="5"/>
          <c:tx>
            <c:strRef>
              <c:f>Sheet1!$G$1</c:f>
              <c:strCache>
                <c:ptCount val="1"/>
                <c:pt idx="0">
                  <c:v>trekbicycleargentina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0.75258334958081496</c:v>
                </c:pt>
                <c:pt idx="1">
                  <c:v>1.43454431229826</c:v>
                </c:pt>
                <c:pt idx="2">
                  <c:v>0.88602933212018797</c:v>
                </c:pt>
                <c:pt idx="3">
                  <c:v>1.2759688914884899</c:v>
                </c:pt>
                <c:pt idx="4">
                  <c:v>1.4926019800264301</c:v>
                </c:pt>
                <c:pt idx="6">
                  <c:v>1.6420788111176099</c:v>
                </c:pt>
              </c:numCache>
            </c:numRef>
          </c:val>
          <c:extLst>
            <c:ext xmlns:c16="http://schemas.microsoft.com/office/drawing/2014/chart" uri="{C3380CC4-5D6E-409C-BE32-E72D297353CC}">
              <c16:uniqueId val="{00000005-A749-4F45-B03A-4A6F6CB9265C}"/>
            </c:ext>
          </c:extLst>
        </c:ser>
        <c:ser>
          <c:idx val="6"/>
          <c:order val="6"/>
          <c:tx>
            <c:strRef>
              <c:f>Sheet1!$H$1</c:f>
              <c:strCache>
                <c:ptCount val="1"/>
                <c:pt idx="0">
                  <c:v>scottsportsargentina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4.4219499200852397</c:v>
                </c:pt>
                <c:pt idx="1">
                  <c:v>0.38477475877582401</c:v>
                </c:pt>
                <c:pt idx="2">
                  <c:v>0.46370291442214701</c:v>
                </c:pt>
                <c:pt idx="3">
                  <c:v>1.14149845103495</c:v>
                </c:pt>
                <c:pt idx="4">
                  <c:v>0.38699461315337702</c:v>
                </c:pt>
                <c:pt idx="5">
                  <c:v>0.28710116616350001</c:v>
                </c:pt>
                <c:pt idx="6">
                  <c:v>0.68519505120464097</c:v>
                </c:pt>
              </c:numCache>
            </c:numRef>
          </c:val>
          <c:extLst>
            <c:ext xmlns:c16="http://schemas.microsoft.com/office/drawing/2014/chart" uri="{C3380CC4-5D6E-409C-BE32-E72D297353CC}">
              <c16:uniqueId val="{00000006-A749-4F45-B03A-4A6F6CB9265C}"/>
            </c:ext>
          </c:extLst>
        </c:ser>
        <c:ser>
          <c:idx val="7"/>
          <c:order val="7"/>
          <c:tx>
            <c:strRef>
              <c:f>Sheet1!$I$1</c:f>
              <c:strCache>
                <c:ptCount val="1"/>
                <c:pt idx="0">
                  <c:v>specialized_arg</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0.37331461966775598</c:v>
                </c:pt>
                <c:pt idx="1">
                  <c:v>0.35663338088445101</c:v>
                </c:pt>
                <c:pt idx="2">
                  <c:v>0.690833371681009</c:v>
                </c:pt>
                <c:pt idx="3">
                  <c:v>0.40495145184298897</c:v>
                </c:pt>
                <c:pt idx="4">
                  <c:v>0.68335557498504396</c:v>
                </c:pt>
                <c:pt idx="5">
                  <c:v>0.53379964106575895</c:v>
                </c:pt>
              </c:numCache>
            </c:numRef>
          </c:val>
          <c:extLst>
            <c:ext xmlns:c16="http://schemas.microsoft.com/office/drawing/2014/chart" uri="{C3380CC4-5D6E-409C-BE32-E72D297353CC}">
              <c16:uniqueId val="{00000007-A749-4F45-B03A-4A6F6CB9265C}"/>
            </c:ext>
          </c:extLst>
        </c:ser>
        <c:dLbls>
          <c:showLegendKey val="0"/>
          <c:showVal val="0"/>
          <c:showCatName val="0"/>
          <c:showSerName val="0"/>
          <c:showPercent val="0"/>
          <c:showBubbleSize val="0"/>
        </c:dLbls>
        <c:gapWidth val="219"/>
        <c:overlap val="-27"/>
        <c:axId val="434414144"/>
        <c:axId val="434411520"/>
      </c:barChart>
      <c:catAx>
        <c:axId val="4344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11520"/>
        <c:crosses val="autoZero"/>
        <c:auto val="1"/>
        <c:lblAlgn val="ctr"/>
        <c:lblOffset val="100"/>
        <c:noMultiLvlLbl val="0"/>
      </c:catAx>
      <c:valAx>
        <c:axId val="43441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1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meridabikes_ar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7755-462A-9C3A-550A4C5E81DB}"/>
            </c:ext>
          </c:extLst>
        </c:ser>
        <c:ser>
          <c:idx val="1"/>
          <c:order val="1"/>
          <c:tx>
            <c:strRef>
              <c:f>Sheet1!$C$1</c:f>
              <c:strCache>
                <c:ptCount val="1"/>
                <c:pt idx="0">
                  <c:v>giantargentina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6.3311174422285496E-2</c:v>
                </c:pt>
                <c:pt idx="10">
                  <c:v>0</c:v>
                </c:pt>
                <c:pt idx="11">
                  <c:v>0</c:v>
                </c:pt>
                <c:pt idx="12">
                  <c:v>1.05518624037143E-2</c:v>
                </c:pt>
                <c:pt idx="13">
                  <c:v>0</c:v>
                </c:pt>
                <c:pt idx="14">
                  <c:v>0</c:v>
                </c:pt>
                <c:pt idx="15">
                  <c:v>0</c:v>
                </c:pt>
                <c:pt idx="16">
                  <c:v>2.3741690408357101E-2</c:v>
                </c:pt>
                <c:pt idx="17">
                  <c:v>0.28358130209982102</c:v>
                </c:pt>
                <c:pt idx="18">
                  <c:v>1.74897119341564</c:v>
                </c:pt>
                <c:pt idx="19">
                  <c:v>0</c:v>
                </c:pt>
                <c:pt idx="20">
                  <c:v>0</c:v>
                </c:pt>
                <c:pt idx="21">
                  <c:v>0</c:v>
                </c:pt>
                <c:pt idx="22">
                  <c:v>0</c:v>
                </c:pt>
                <c:pt idx="23">
                  <c:v>0</c:v>
                </c:pt>
              </c:numCache>
            </c:numRef>
          </c:val>
          <c:smooth val="0"/>
          <c:extLst>
            <c:ext xmlns:c16="http://schemas.microsoft.com/office/drawing/2014/chart" uri="{C3380CC4-5D6E-409C-BE32-E72D297353CC}">
              <c16:uniqueId val="{00000001-7755-462A-9C3A-550A4C5E81DB}"/>
            </c:ext>
          </c:extLst>
        </c:ser>
        <c:ser>
          <c:idx val="2"/>
          <c:order val="2"/>
          <c:tx>
            <c:strRef>
              <c:f>Sheet1!$D$1</c:f>
              <c:strCache>
                <c:ptCount val="1"/>
                <c:pt idx="0">
                  <c:v>cervelo_argentina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3.01866081229418</c:v>
                </c:pt>
                <c:pt idx="14">
                  <c:v>0</c:v>
                </c:pt>
                <c:pt idx="15">
                  <c:v>0</c:v>
                </c:pt>
                <c:pt idx="16">
                  <c:v>0</c:v>
                </c:pt>
                <c:pt idx="17">
                  <c:v>0</c:v>
                </c:pt>
                <c:pt idx="18">
                  <c:v>0</c:v>
                </c:pt>
                <c:pt idx="19">
                  <c:v>0</c:v>
                </c:pt>
                <c:pt idx="20">
                  <c:v>0</c:v>
                </c:pt>
                <c:pt idx="21">
                  <c:v>3.6772777167947299</c:v>
                </c:pt>
                <c:pt idx="22">
                  <c:v>0</c:v>
                </c:pt>
                <c:pt idx="23">
                  <c:v>0</c:v>
                </c:pt>
              </c:numCache>
            </c:numRef>
          </c:val>
          <c:smooth val="0"/>
          <c:extLst>
            <c:ext xmlns:c16="http://schemas.microsoft.com/office/drawing/2014/chart" uri="{C3380CC4-5D6E-409C-BE32-E72D297353CC}">
              <c16:uniqueId val="{00000002-7755-462A-9C3A-550A4C5E81DB}"/>
            </c:ext>
          </c:extLst>
        </c:ser>
        <c:ser>
          <c:idx val="3"/>
          <c:order val="3"/>
          <c:tx>
            <c:strRef>
              <c:f>Sheet1!$E$1</c:f>
              <c:strCache>
                <c:ptCount val="1"/>
                <c:pt idx="0">
                  <c:v>orbea.argentina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7755-462A-9C3A-550A4C5E81DB}"/>
            </c:ext>
          </c:extLst>
        </c:ser>
        <c:ser>
          <c:idx val="4"/>
          <c:order val="4"/>
          <c:tx>
            <c:strRef>
              <c:f>Sheet1!$F$1</c:f>
              <c:strCache>
                <c:ptCount val="1"/>
                <c:pt idx="0">
                  <c:v>cannondale.argentina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0.84609960899942305</c:v>
                </c:pt>
                <c:pt idx="9">
                  <c:v>1.0868249186305701</c:v>
                </c:pt>
                <c:pt idx="10">
                  <c:v>0</c:v>
                </c:pt>
                <c:pt idx="11">
                  <c:v>2.1120440997371999</c:v>
                </c:pt>
                <c:pt idx="12">
                  <c:v>0</c:v>
                </c:pt>
                <c:pt idx="13">
                  <c:v>3.3908082815204201</c:v>
                </c:pt>
                <c:pt idx="14">
                  <c:v>0</c:v>
                </c:pt>
                <c:pt idx="15">
                  <c:v>0</c:v>
                </c:pt>
                <c:pt idx="16">
                  <c:v>0</c:v>
                </c:pt>
                <c:pt idx="17">
                  <c:v>0</c:v>
                </c:pt>
                <c:pt idx="18">
                  <c:v>0.51919748734055504</c:v>
                </c:pt>
                <c:pt idx="19">
                  <c:v>0</c:v>
                </c:pt>
                <c:pt idx="20">
                  <c:v>0</c:v>
                </c:pt>
                <c:pt idx="21">
                  <c:v>0</c:v>
                </c:pt>
                <c:pt idx="22">
                  <c:v>0.615345170181399</c:v>
                </c:pt>
                <c:pt idx="23">
                  <c:v>0</c:v>
                </c:pt>
              </c:numCache>
            </c:numRef>
          </c:val>
          <c:smooth val="0"/>
          <c:extLst>
            <c:ext xmlns:c16="http://schemas.microsoft.com/office/drawing/2014/chart" uri="{C3380CC4-5D6E-409C-BE32-E72D297353CC}">
              <c16:uniqueId val="{00000004-7755-462A-9C3A-550A4C5E81DB}"/>
            </c:ext>
          </c:extLst>
        </c:ser>
        <c:ser>
          <c:idx val="5"/>
          <c:order val="5"/>
          <c:tx>
            <c:strRef>
              <c:f>Sheet1!$G$1</c:f>
              <c:strCache>
                <c:ptCount val="1"/>
                <c:pt idx="0">
                  <c:v>trekbicycleargentina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1.2175307090708201</c:v>
                </c:pt>
                <c:pt idx="11">
                  <c:v>1.9714465218050701</c:v>
                </c:pt>
                <c:pt idx="12">
                  <c:v>0</c:v>
                </c:pt>
                <c:pt idx="13">
                  <c:v>0</c:v>
                </c:pt>
                <c:pt idx="14">
                  <c:v>0</c:v>
                </c:pt>
                <c:pt idx="15">
                  <c:v>0</c:v>
                </c:pt>
                <c:pt idx="16">
                  <c:v>0</c:v>
                </c:pt>
                <c:pt idx="17">
                  <c:v>1.71653054297826</c:v>
                </c:pt>
                <c:pt idx="18">
                  <c:v>0.97164150003249605</c:v>
                </c:pt>
                <c:pt idx="19">
                  <c:v>2.4025650469031001</c:v>
                </c:pt>
                <c:pt idx="20">
                  <c:v>0.24697242141294201</c:v>
                </c:pt>
                <c:pt idx="21">
                  <c:v>1.02363569401417</c:v>
                </c:pt>
                <c:pt idx="22">
                  <c:v>0.59685001841461005</c:v>
                </c:pt>
                <c:pt idx="23">
                  <c:v>0</c:v>
                </c:pt>
              </c:numCache>
            </c:numRef>
          </c:val>
          <c:smooth val="0"/>
          <c:extLst>
            <c:ext xmlns:c16="http://schemas.microsoft.com/office/drawing/2014/chart" uri="{C3380CC4-5D6E-409C-BE32-E72D297353CC}">
              <c16:uniqueId val="{00000005-7755-462A-9C3A-550A4C5E81DB}"/>
            </c:ext>
          </c:extLst>
        </c:ser>
        <c:ser>
          <c:idx val="6"/>
          <c:order val="6"/>
          <c:tx>
            <c:strRef>
              <c:f>Sheet1!$H$1</c:f>
              <c:strCache>
                <c:ptCount val="1"/>
                <c:pt idx="0">
                  <c:v>scottsportsargentina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0.49740932642487001</c:v>
                </c:pt>
                <c:pt idx="13">
                  <c:v>0.70170244263508497</c:v>
                </c:pt>
                <c:pt idx="14">
                  <c:v>0</c:v>
                </c:pt>
                <c:pt idx="15">
                  <c:v>0.201332346410067</c:v>
                </c:pt>
                <c:pt idx="16">
                  <c:v>0</c:v>
                </c:pt>
                <c:pt idx="17">
                  <c:v>1.1320009869232699</c:v>
                </c:pt>
                <c:pt idx="18">
                  <c:v>0.97335307179866803</c:v>
                </c:pt>
                <c:pt idx="19">
                  <c:v>4.1904761904761898</c:v>
                </c:pt>
                <c:pt idx="20">
                  <c:v>0.76565507031828295</c:v>
                </c:pt>
                <c:pt idx="21">
                  <c:v>0.66025166543301295</c:v>
                </c:pt>
                <c:pt idx="22">
                  <c:v>0.50248493179655296</c:v>
                </c:pt>
                <c:pt idx="23">
                  <c:v>0</c:v>
                </c:pt>
              </c:numCache>
            </c:numRef>
          </c:val>
          <c:smooth val="0"/>
          <c:extLst>
            <c:ext xmlns:c16="http://schemas.microsoft.com/office/drawing/2014/chart" uri="{C3380CC4-5D6E-409C-BE32-E72D297353CC}">
              <c16:uniqueId val="{00000006-7755-462A-9C3A-550A4C5E81DB}"/>
            </c:ext>
          </c:extLst>
        </c:ser>
        <c:ser>
          <c:idx val="7"/>
          <c:order val="7"/>
          <c:tx>
            <c:strRef>
              <c:f>Sheet1!$I$1</c:f>
              <c:strCache>
                <c:ptCount val="1"/>
                <c:pt idx="0">
                  <c:v>specialized_arg</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0.475215170064896</c:v>
                </c:pt>
                <c:pt idx="17">
                  <c:v>0.590802395009142</c:v>
                </c:pt>
                <c:pt idx="18">
                  <c:v>0.418833709209739</c:v>
                </c:pt>
                <c:pt idx="19">
                  <c:v>0</c:v>
                </c:pt>
                <c:pt idx="20">
                  <c:v>0</c:v>
                </c:pt>
                <c:pt idx="21">
                  <c:v>0</c:v>
                </c:pt>
                <c:pt idx="22">
                  <c:v>0</c:v>
                </c:pt>
                <c:pt idx="23">
                  <c:v>0</c:v>
                </c:pt>
              </c:numCache>
            </c:numRef>
          </c:val>
          <c:smooth val="0"/>
          <c:extLst>
            <c:ext xmlns:c16="http://schemas.microsoft.com/office/drawing/2014/chart" uri="{C3380CC4-5D6E-409C-BE32-E72D297353CC}">
              <c16:uniqueId val="{00000007-7755-462A-9C3A-550A4C5E81DB}"/>
            </c:ext>
          </c:extLst>
        </c:ser>
        <c:dLbls>
          <c:showLegendKey val="0"/>
          <c:showVal val="0"/>
          <c:showCatName val="0"/>
          <c:showSerName val="0"/>
          <c:showPercent val="0"/>
          <c:showBubbleSize val="0"/>
        </c:dLbls>
        <c:smooth val="0"/>
        <c:axId val="434411192"/>
        <c:axId val="434410536"/>
      </c:lineChart>
      <c:catAx>
        <c:axId val="434411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10536"/>
        <c:crosses val="autoZero"/>
        <c:auto val="1"/>
        <c:lblAlgn val="ctr"/>
        <c:lblOffset val="100"/>
        <c:noMultiLvlLbl val="0"/>
      </c:catAx>
      <c:valAx>
        <c:axId val="434410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1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Sheet1!$B$2:$B$9</c:f>
              <c:numCache>
                <c:formatCode>General</c:formatCode>
                <c:ptCount val="8"/>
                <c:pt idx="0">
                  <c:v>0</c:v>
                </c:pt>
                <c:pt idx="1">
                  <c:v>4</c:v>
                </c:pt>
                <c:pt idx="2">
                  <c:v>0</c:v>
                </c:pt>
                <c:pt idx="3">
                  <c:v>0</c:v>
                </c:pt>
                <c:pt idx="4">
                  <c:v>7</c:v>
                </c:pt>
                <c:pt idx="5">
                  <c:v>9</c:v>
                </c:pt>
                <c:pt idx="6">
                  <c:v>5</c:v>
                </c:pt>
                <c:pt idx="7">
                  <c:v>6</c:v>
                </c:pt>
              </c:numCache>
            </c:numRef>
          </c:val>
          <c:extLst>
            <c:ext xmlns:c16="http://schemas.microsoft.com/office/drawing/2014/chart" uri="{C3380CC4-5D6E-409C-BE32-E72D297353CC}">
              <c16:uniqueId val="{00000000-1914-4C59-80B7-0785C48E22A6}"/>
            </c:ext>
          </c:extLst>
        </c:ser>
        <c:ser>
          <c:idx val="1"/>
          <c:order val="1"/>
          <c:tx>
            <c:strRef>
              <c:f>Sheet1!$C$1</c:f>
              <c:strCache>
                <c:ptCount val="1"/>
                <c:pt idx="0">
                  <c:v>Images</c:v>
                </c:pt>
              </c:strCache>
            </c:strRef>
          </c:tx>
          <c:spPr>
            <a:solidFill>
              <a:schemeClr val="accent2"/>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Sheet1!$C$2:$C$9</c:f>
              <c:numCache>
                <c:formatCode>General</c:formatCode>
                <c:ptCount val="8"/>
                <c:pt idx="0">
                  <c:v>0</c:v>
                </c:pt>
                <c:pt idx="1">
                  <c:v>6</c:v>
                </c:pt>
                <c:pt idx="2">
                  <c:v>2</c:v>
                </c:pt>
                <c:pt idx="3">
                  <c:v>0</c:v>
                </c:pt>
                <c:pt idx="4">
                  <c:v>7</c:v>
                </c:pt>
                <c:pt idx="5">
                  <c:v>7</c:v>
                </c:pt>
                <c:pt idx="6">
                  <c:v>25</c:v>
                </c:pt>
                <c:pt idx="7">
                  <c:v>9</c:v>
                </c:pt>
              </c:numCache>
            </c:numRef>
          </c:val>
          <c:extLst>
            <c:ext xmlns:c16="http://schemas.microsoft.com/office/drawing/2014/chart" uri="{C3380CC4-5D6E-409C-BE32-E72D297353CC}">
              <c16:uniqueId val="{00000001-1914-4C59-80B7-0785C48E22A6}"/>
            </c:ext>
          </c:extLst>
        </c:ser>
        <c:ser>
          <c:idx val="2"/>
          <c:order val="2"/>
          <c:tx>
            <c:strRef>
              <c:f>Sheet1!$D$1</c:f>
              <c:strCache>
                <c:ptCount val="1"/>
                <c:pt idx="0">
                  <c:v>Videos</c:v>
                </c:pt>
              </c:strCache>
            </c:strRef>
          </c:tx>
          <c:spPr>
            <a:solidFill>
              <a:schemeClr val="accent3"/>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Sheet1!$D$2:$D$9</c:f>
              <c:numCache>
                <c:formatCode>General</c:formatCode>
                <c:ptCount val="8"/>
                <c:pt idx="0">
                  <c:v>0</c:v>
                </c:pt>
                <c:pt idx="1">
                  <c:v>1</c:v>
                </c:pt>
                <c:pt idx="2">
                  <c:v>0</c:v>
                </c:pt>
                <c:pt idx="3">
                  <c:v>0</c:v>
                </c:pt>
                <c:pt idx="4">
                  <c:v>4</c:v>
                </c:pt>
                <c:pt idx="5">
                  <c:v>1</c:v>
                </c:pt>
                <c:pt idx="6">
                  <c:v>3</c:v>
                </c:pt>
                <c:pt idx="7">
                  <c:v>0</c:v>
                </c:pt>
              </c:numCache>
            </c:numRef>
          </c:val>
          <c:extLst>
            <c:ext xmlns:c16="http://schemas.microsoft.com/office/drawing/2014/chart" uri="{C3380CC4-5D6E-409C-BE32-E72D297353CC}">
              <c16:uniqueId val="{00000002-1914-4C59-80B7-0785C48E22A6}"/>
            </c:ext>
          </c:extLst>
        </c:ser>
        <c:dLbls>
          <c:showLegendKey val="0"/>
          <c:showVal val="0"/>
          <c:showCatName val="0"/>
          <c:showSerName val="0"/>
          <c:showPercent val="0"/>
          <c:showBubbleSize val="0"/>
        </c:dLbls>
        <c:gapWidth val="150"/>
        <c:overlap val="100"/>
        <c:axId val="434426936"/>
        <c:axId val="434428576"/>
      </c:barChart>
      <c:catAx>
        <c:axId val="434426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28576"/>
        <c:crosses val="autoZero"/>
        <c:auto val="1"/>
        <c:lblAlgn val="ctr"/>
        <c:lblOffset val="100"/>
        <c:noMultiLvlLbl val="0"/>
      </c:catAx>
      <c:valAx>
        <c:axId val="434428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2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Sheet1!$B$2:$B$9</c:f>
              <c:numCache>
                <c:formatCode>General</c:formatCode>
                <c:ptCount val="8"/>
                <c:pt idx="0">
                  <c:v>0</c:v>
                </c:pt>
                <c:pt idx="1">
                  <c:v>678</c:v>
                </c:pt>
                <c:pt idx="2">
                  <c:v>244</c:v>
                </c:pt>
                <c:pt idx="3">
                  <c:v>0</c:v>
                </c:pt>
                <c:pt idx="4">
                  <c:v>1147</c:v>
                </c:pt>
                <c:pt idx="5">
                  <c:v>3968</c:v>
                </c:pt>
                <c:pt idx="6">
                  <c:v>8182</c:v>
                </c:pt>
                <c:pt idx="7">
                  <c:v>2094</c:v>
                </c:pt>
              </c:numCache>
            </c:numRef>
          </c:val>
          <c:extLst>
            <c:ext xmlns:c16="http://schemas.microsoft.com/office/drawing/2014/chart" uri="{C3380CC4-5D6E-409C-BE32-E72D297353CC}">
              <c16:uniqueId val="{00000000-5EDB-42D3-8C92-6F17FA1C2422}"/>
            </c:ext>
          </c:extLst>
        </c:ser>
        <c:ser>
          <c:idx val="1"/>
          <c:order val="1"/>
          <c:tx>
            <c:strRef>
              <c:f>Sheet1!$C$1</c:f>
              <c:strCache>
                <c:ptCount val="1"/>
                <c:pt idx="0">
                  <c:v>Videos</c:v>
                </c:pt>
              </c:strCache>
            </c:strRef>
          </c:tx>
          <c:spPr>
            <a:solidFill>
              <a:schemeClr val="accent2"/>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Sheet1!$C$2:$C$9</c:f>
              <c:numCache>
                <c:formatCode>General</c:formatCode>
                <c:ptCount val="8"/>
                <c:pt idx="0">
                  <c:v>0</c:v>
                </c:pt>
                <c:pt idx="1">
                  <c:v>203</c:v>
                </c:pt>
                <c:pt idx="2">
                  <c:v>0</c:v>
                </c:pt>
                <c:pt idx="3">
                  <c:v>0</c:v>
                </c:pt>
                <c:pt idx="4">
                  <c:v>519</c:v>
                </c:pt>
                <c:pt idx="5">
                  <c:v>289</c:v>
                </c:pt>
                <c:pt idx="6">
                  <c:v>1639</c:v>
                </c:pt>
                <c:pt idx="7">
                  <c:v>0</c:v>
                </c:pt>
              </c:numCache>
            </c:numRef>
          </c:val>
          <c:extLst>
            <c:ext xmlns:c16="http://schemas.microsoft.com/office/drawing/2014/chart" uri="{C3380CC4-5D6E-409C-BE32-E72D297353CC}">
              <c16:uniqueId val="{00000001-5EDB-42D3-8C92-6F17FA1C2422}"/>
            </c:ext>
          </c:extLst>
        </c:ser>
        <c:ser>
          <c:idx val="2"/>
          <c:order val="2"/>
          <c:tx>
            <c:strRef>
              <c:f>Sheet1!$D$1</c:f>
              <c:strCache>
                <c:ptCount val="1"/>
                <c:pt idx="0">
                  <c:v>Carousels</c:v>
                </c:pt>
              </c:strCache>
            </c:strRef>
          </c:tx>
          <c:spPr>
            <a:solidFill>
              <a:schemeClr val="accent3"/>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Sheet1!$D$2:$D$9</c:f>
              <c:numCache>
                <c:formatCode>General</c:formatCode>
                <c:ptCount val="8"/>
                <c:pt idx="0">
                  <c:v>0</c:v>
                </c:pt>
                <c:pt idx="1">
                  <c:v>20</c:v>
                </c:pt>
                <c:pt idx="2">
                  <c:v>0</c:v>
                </c:pt>
                <c:pt idx="3">
                  <c:v>0</c:v>
                </c:pt>
                <c:pt idx="4">
                  <c:v>2150</c:v>
                </c:pt>
                <c:pt idx="5">
                  <c:v>5612</c:v>
                </c:pt>
                <c:pt idx="6">
                  <c:v>2026</c:v>
                </c:pt>
                <c:pt idx="7">
                  <c:v>1507</c:v>
                </c:pt>
              </c:numCache>
            </c:numRef>
          </c:val>
          <c:extLst>
            <c:ext xmlns:c16="http://schemas.microsoft.com/office/drawing/2014/chart" uri="{C3380CC4-5D6E-409C-BE32-E72D297353CC}">
              <c16:uniqueId val="{00000002-5EDB-42D3-8C92-6F17FA1C2422}"/>
            </c:ext>
          </c:extLst>
        </c:ser>
        <c:dLbls>
          <c:showLegendKey val="0"/>
          <c:showVal val="0"/>
          <c:showCatName val="0"/>
          <c:showSerName val="0"/>
          <c:showPercent val="0"/>
          <c:showBubbleSize val="0"/>
        </c:dLbls>
        <c:gapWidth val="150"/>
        <c:overlap val="100"/>
        <c:axId val="434423000"/>
        <c:axId val="434423328"/>
      </c:barChart>
      <c:catAx>
        <c:axId val="434423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23328"/>
        <c:crosses val="autoZero"/>
        <c:auto val="1"/>
        <c:lblAlgn val="ctr"/>
        <c:lblOffset val="100"/>
        <c:noMultiLvlLbl val="0"/>
      </c:catAx>
      <c:valAx>
        <c:axId val="434423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23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meridabikes_ar</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811F-4543-AE35-152C257AF111}"/>
            </c:ext>
          </c:extLst>
        </c:ser>
        <c:ser>
          <c:idx val="1"/>
          <c:order val="1"/>
          <c:tx>
            <c:strRef>
              <c:f>Sheet1!$C$1</c:f>
              <c:strCache>
                <c:ptCount val="1"/>
                <c:pt idx="0">
                  <c:v>giantargentina</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2.6575567313566199E-2</c:v>
                </c:pt>
                <c:pt idx="1">
                  <c:v>0.59402989150788399</c:v>
                </c:pt>
                <c:pt idx="2">
                  <c:v>1.0616599550232999</c:v>
                </c:pt>
              </c:numCache>
            </c:numRef>
          </c:val>
          <c:extLst>
            <c:ext xmlns:c16="http://schemas.microsoft.com/office/drawing/2014/chart" uri="{C3380CC4-5D6E-409C-BE32-E72D297353CC}">
              <c16:uniqueId val="{00000001-811F-4543-AE35-152C257AF111}"/>
            </c:ext>
          </c:extLst>
        </c:ser>
        <c:ser>
          <c:idx val="2"/>
          <c:order val="2"/>
          <c:tx>
            <c:strRef>
              <c:f>Sheet1!$D$1</c:f>
              <c:strCache>
                <c:ptCount val="1"/>
                <c:pt idx="0">
                  <c:v>cervelo_argentina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3.3399904974652501</c:v>
                </c:pt>
                <c:pt idx="2">
                  <c:v>0</c:v>
                </c:pt>
              </c:numCache>
            </c:numRef>
          </c:val>
          <c:extLst>
            <c:ext xmlns:c16="http://schemas.microsoft.com/office/drawing/2014/chart" uri="{C3380CC4-5D6E-409C-BE32-E72D297353CC}">
              <c16:uniqueId val="{00000002-811F-4543-AE35-152C257AF111}"/>
            </c:ext>
          </c:extLst>
        </c:ser>
        <c:ser>
          <c:idx val="3"/>
          <c:order val="3"/>
          <c:tx>
            <c:strRef>
              <c:f>Sheet1!$E$1</c:f>
              <c:strCache>
                <c:ptCount val="1"/>
                <c:pt idx="0">
                  <c:v>orbea.argentina</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811F-4543-AE35-152C257AF111}"/>
            </c:ext>
          </c:extLst>
        </c:ser>
        <c:ser>
          <c:idx val="4"/>
          <c:order val="4"/>
          <c:tx>
            <c:strRef>
              <c:f>Sheet1!$F$1</c:f>
              <c:strCache>
                <c:ptCount val="1"/>
                <c:pt idx="0">
                  <c:v>cannondale.argentina</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1.96824814159832</c:v>
                </c:pt>
                <c:pt idx="1">
                  <c:v>1.0525944386352399</c:v>
                </c:pt>
                <c:pt idx="2">
                  <c:v>0.83009109194159003</c:v>
                </c:pt>
              </c:numCache>
            </c:numRef>
          </c:val>
          <c:extLst>
            <c:ext xmlns:c16="http://schemas.microsoft.com/office/drawing/2014/chart" uri="{C3380CC4-5D6E-409C-BE32-E72D297353CC}">
              <c16:uniqueId val="{00000004-811F-4543-AE35-152C257AF111}"/>
            </c:ext>
          </c:extLst>
        </c:ser>
        <c:ser>
          <c:idx val="5"/>
          <c:order val="5"/>
          <c:tx>
            <c:strRef>
              <c:f>Sheet1!$G$1</c:f>
              <c:strCache>
                <c:ptCount val="1"/>
                <c:pt idx="0">
                  <c:v>trekbicycleargentina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1.3497165292648801</c:v>
                </c:pt>
                <c:pt idx="1">
                  <c:v>1.2269822563264401</c:v>
                </c:pt>
                <c:pt idx="2">
                  <c:v>0.10548977395048</c:v>
                </c:pt>
              </c:numCache>
            </c:numRef>
          </c:val>
          <c:extLst>
            <c:ext xmlns:c16="http://schemas.microsoft.com/office/drawing/2014/chart" uri="{C3380CC4-5D6E-409C-BE32-E72D297353CC}">
              <c16:uniqueId val="{00000005-811F-4543-AE35-152C257AF111}"/>
            </c:ext>
          </c:extLst>
        </c:ser>
        <c:ser>
          <c:idx val="6"/>
          <c:order val="6"/>
          <c:tx>
            <c:strRef>
              <c:f>Sheet1!$H$1</c:f>
              <c:strCache>
                <c:ptCount val="1"/>
                <c:pt idx="0">
                  <c:v>scottsportsargentina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1.1969542181967601</c:v>
                </c:pt>
                <c:pt idx="1">
                  <c:v>0.97121584998860699</c:v>
                </c:pt>
                <c:pt idx="2">
                  <c:v>0.69846061527544301</c:v>
                </c:pt>
              </c:numCache>
            </c:numRef>
          </c:val>
          <c:extLst>
            <c:ext xmlns:c16="http://schemas.microsoft.com/office/drawing/2014/chart" uri="{C3380CC4-5D6E-409C-BE32-E72D297353CC}">
              <c16:uniqueId val="{00000006-811F-4543-AE35-152C257AF111}"/>
            </c:ext>
          </c:extLst>
        </c:ser>
        <c:ser>
          <c:idx val="7"/>
          <c:order val="7"/>
          <c:tx>
            <c:strRef>
              <c:f>Sheet1!$I$1</c:f>
              <c:strCache>
                <c:ptCount val="1"/>
                <c:pt idx="0">
                  <c:v>specialized_arg</c:v>
                </c:pt>
              </c:strCache>
            </c:strRef>
          </c:tx>
          <c:spPr>
            <a:solidFill>
              <a:schemeClr val="accent2">
                <a:lumMod val="60000"/>
              </a:schemeClr>
            </a:solidFill>
            <a:ln>
              <a:noFill/>
            </a:ln>
            <a:effectLst/>
          </c:spPr>
          <c:invertIfNegative val="0"/>
          <c:cat>
            <c:strRef>
              <c:f>Sheet1!$A$2:$A$4</c:f>
              <c:strCache>
                <c:ptCount val="3"/>
                <c:pt idx="0">
                  <c:v>Carousel</c:v>
                </c:pt>
                <c:pt idx="1">
                  <c:v>Image</c:v>
                </c:pt>
                <c:pt idx="2">
                  <c:v>Video</c:v>
                </c:pt>
              </c:strCache>
            </c:strRef>
          </c:cat>
          <c:val>
            <c:numRef>
              <c:f>Sheet1!$I$2:$I$4</c:f>
              <c:numCache>
                <c:formatCode>General</c:formatCode>
                <c:ptCount val="3"/>
                <c:pt idx="0">
                  <c:v>0.578851385105422</c:v>
                </c:pt>
                <c:pt idx="1">
                  <c:v>0.53576083596999002</c:v>
                </c:pt>
                <c:pt idx="2">
                  <c:v>0</c:v>
                </c:pt>
              </c:numCache>
            </c:numRef>
          </c:val>
          <c:extLst>
            <c:ext xmlns:c16="http://schemas.microsoft.com/office/drawing/2014/chart" uri="{C3380CC4-5D6E-409C-BE32-E72D297353CC}">
              <c16:uniqueId val="{00000007-811F-4543-AE35-152C257AF111}"/>
            </c:ext>
          </c:extLst>
        </c:ser>
        <c:dLbls>
          <c:showLegendKey val="0"/>
          <c:showVal val="0"/>
          <c:showCatName val="0"/>
          <c:showSerName val="0"/>
          <c:showPercent val="0"/>
          <c:showBubbleSize val="0"/>
        </c:dLbls>
        <c:gapWidth val="219"/>
        <c:overlap val="-27"/>
        <c:axId val="434425296"/>
        <c:axId val="434429888"/>
      </c:barChart>
      <c:catAx>
        <c:axId val="434425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29888"/>
        <c:crosses val="autoZero"/>
        <c:auto val="1"/>
        <c:lblAlgn val="ctr"/>
        <c:lblOffset val="100"/>
        <c:noMultiLvlLbl val="0"/>
      </c:catAx>
      <c:valAx>
        <c:axId val="434429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2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Sheet1!$B$2:$B$9</c:f>
              <c:numCache>
                <c:formatCode>General</c:formatCode>
                <c:ptCount val="8"/>
                <c:pt idx="0">
                  <c:v>0</c:v>
                </c:pt>
                <c:pt idx="1">
                  <c:v>834</c:v>
                </c:pt>
                <c:pt idx="2">
                  <c:v>237</c:v>
                </c:pt>
                <c:pt idx="3">
                  <c:v>0</c:v>
                </c:pt>
                <c:pt idx="4">
                  <c:v>3130</c:v>
                </c:pt>
                <c:pt idx="5">
                  <c:v>9657</c:v>
                </c:pt>
                <c:pt idx="6">
                  <c:v>8908</c:v>
                </c:pt>
                <c:pt idx="7">
                  <c:v>3483</c:v>
                </c:pt>
              </c:numCache>
            </c:numRef>
          </c:val>
          <c:extLst>
            <c:ext xmlns:c16="http://schemas.microsoft.com/office/drawing/2014/chart" uri="{C3380CC4-5D6E-409C-BE32-E72D297353CC}">
              <c16:uniqueId val="{00000000-4B66-4FAC-B2D1-7F67C98D248E}"/>
            </c:ext>
          </c:extLst>
        </c:ser>
        <c:ser>
          <c:idx val="1"/>
          <c:order val="1"/>
          <c:tx>
            <c:strRef>
              <c:f>Sheet1!$C$1</c:f>
              <c:strCache>
                <c:ptCount val="1"/>
                <c:pt idx="0">
                  <c:v>Comments</c:v>
                </c:pt>
              </c:strCache>
            </c:strRef>
          </c:tx>
          <c:spPr>
            <a:solidFill>
              <a:schemeClr val="accent2"/>
            </a:solidFill>
            <a:ln>
              <a:noFill/>
            </a:ln>
            <a:effectLst/>
          </c:spPr>
          <c:invertIfNegative val="0"/>
          <c:cat>
            <c:strRef>
              <c:f>Sheet1!$A$2:$A$9</c:f>
              <c:strCache>
                <c:ptCount val="8"/>
                <c:pt idx="0">
                  <c:v>meridabikes_ar</c:v>
                </c:pt>
                <c:pt idx="1">
                  <c:v>giantargentina</c:v>
                </c:pt>
                <c:pt idx="2">
                  <c:v>cervelo_argentina</c:v>
                </c:pt>
                <c:pt idx="3">
                  <c:v>orbea.argentina</c:v>
                </c:pt>
                <c:pt idx="4">
                  <c:v>cannondale.argentina</c:v>
                </c:pt>
                <c:pt idx="5">
                  <c:v>trekbicycleargentina</c:v>
                </c:pt>
                <c:pt idx="6">
                  <c:v>scottsportsargentina</c:v>
                </c:pt>
                <c:pt idx="7">
                  <c:v>specialized_arg</c:v>
                </c:pt>
              </c:strCache>
            </c:strRef>
          </c:cat>
          <c:val>
            <c:numRef>
              <c:f>Sheet1!$C$2:$C$9</c:f>
              <c:numCache>
                <c:formatCode>General</c:formatCode>
                <c:ptCount val="8"/>
                <c:pt idx="0">
                  <c:v>0</c:v>
                </c:pt>
                <c:pt idx="1">
                  <c:v>67</c:v>
                </c:pt>
                <c:pt idx="2">
                  <c:v>7</c:v>
                </c:pt>
                <c:pt idx="3">
                  <c:v>0</c:v>
                </c:pt>
                <c:pt idx="4">
                  <c:v>686</c:v>
                </c:pt>
                <c:pt idx="5">
                  <c:v>212</c:v>
                </c:pt>
                <c:pt idx="6">
                  <c:v>2939</c:v>
                </c:pt>
                <c:pt idx="7">
                  <c:v>118</c:v>
                </c:pt>
              </c:numCache>
            </c:numRef>
          </c:val>
          <c:extLst>
            <c:ext xmlns:c16="http://schemas.microsoft.com/office/drawing/2014/chart" uri="{C3380CC4-5D6E-409C-BE32-E72D297353CC}">
              <c16:uniqueId val="{00000001-4B66-4FAC-B2D1-7F67C98D248E}"/>
            </c:ext>
          </c:extLst>
        </c:ser>
        <c:dLbls>
          <c:showLegendKey val="0"/>
          <c:showVal val="0"/>
          <c:showCatName val="0"/>
          <c:showSerName val="0"/>
          <c:showPercent val="0"/>
          <c:showBubbleSize val="0"/>
        </c:dLbls>
        <c:gapWidth val="150"/>
        <c:overlap val="100"/>
        <c:axId val="434432512"/>
        <c:axId val="434438088"/>
      </c:barChart>
      <c:catAx>
        <c:axId val="434432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38088"/>
        <c:crosses val="autoZero"/>
        <c:auto val="1"/>
        <c:lblAlgn val="ctr"/>
        <c:lblOffset val="100"/>
        <c:noMultiLvlLbl val="0"/>
      </c:catAx>
      <c:valAx>
        <c:axId val="434438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432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4B3FD-FB84-4B54-A132-55F16A75334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29BB1F1F-17DF-4299-A798-D3F59220271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381757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33C9C-474D-4EF6-841C-0E00216546B9}"/>
              </a:ext>
            </a:extLst>
          </p:cNvPr>
          <p:cNvSpPr>
            <a:spLocks noGrp="1"/>
          </p:cNvSpPr>
          <p:nvPr>
            <p:ph type="title"/>
          </p:nvPr>
        </p:nvSpPr>
        <p:spPr/>
        <p:txBody>
          <a:bodyPr/>
          <a:lstStyle/>
          <a:p>
            <a:r>
              <a:rPr lang="en-US"/>
              <a:t>Instagram Key Metrics Table | Scott</a:t>
            </a:r>
          </a:p>
        </p:txBody>
      </p:sp>
      <p:graphicFrame>
        <p:nvGraphicFramePr>
          <p:cNvPr id="5" name="Table Placeholder 4">
            <a:extLst>
              <a:ext uri="{FF2B5EF4-FFF2-40B4-BE49-F238E27FC236}">
                <a16:creationId xmlns:a16="http://schemas.microsoft.com/office/drawing/2014/main" id="{B1704F9A-2EF3-47D8-B4A8-15C96E856F5F}"/>
              </a:ext>
            </a:extLst>
          </p:cNvPr>
          <p:cNvGraphicFramePr>
            <a:graphicFrameLocks noGrp="1"/>
          </p:cNvGraphicFramePr>
          <p:nvPr>
            <p:ph type="tbl" sz="quarter" idx="13"/>
            <p:extLst>
              <p:ext uri="{D42A27DB-BD31-4B8C-83A1-F6EECF244321}">
                <p14:modId xmlns:p14="http://schemas.microsoft.com/office/powerpoint/2010/main" val="2405198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3173359"/>
                    </a:ext>
                  </a:extLst>
                </a:gridCol>
                <a:gridCol w="658368">
                  <a:extLst>
                    <a:ext uri="{9D8B030D-6E8A-4147-A177-3AD203B41FA5}">
                      <a16:colId xmlns:a16="http://schemas.microsoft.com/office/drawing/2014/main" val="1620060298"/>
                    </a:ext>
                  </a:extLst>
                </a:gridCol>
                <a:gridCol w="658368">
                  <a:extLst>
                    <a:ext uri="{9D8B030D-6E8A-4147-A177-3AD203B41FA5}">
                      <a16:colId xmlns:a16="http://schemas.microsoft.com/office/drawing/2014/main" val="2971333424"/>
                    </a:ext>
                  </a:extLst>
                </a:gridCol>
                <a:gridCol w="658368">
                  <a:extLst>
                    <a:ext uri="{9D8B030D-6E8A-4147-A177-3AD203B41FA5}">
                      <a16:colId xmlns:a16="http://schemas.microsoft.com/office/drawing/2014/main" val="2332115500"/>
                    </a:ext>
                  </a:extLst>
                </a:gridCol>
                <a:gridCol w="658368">
                  <a:extLst>
                    <a:ext uri="{9D8B030D-6E8A-4147-A177-3AD203B41FA5}">
                      <a16:colId xmlns:a16="http://schemas.microsoft.com/office/drawing/2014/main" val="722730319"/>
                    </a:ext>
                  </a:extLst>
                </a:gridCol>
                <a:gridCol w="658368">
                  <a:extLst>
                    <a:ext uri="{9D8B030D-6E8A-4147-A177-3AD203B41FA5}">
                      <a16:colId xmlns:a16="http://schemas.microsoft.com/office/drawing/2014/main" val="400641535"/>
                    </a:ext>
                  </a:extLst>
                </a:gridCol>
                <a:gridCol w="658368">
                  <a:extLst>
                    <a:ext uri="{9D8B030D-6E8A-4147-A177-3AD203B41FA5}">
                      <a16:colId xmlns:a16="http://schemas.microsoft.com/office/drawing/2014/main" val="2323706672"/>
                    </a:ext>
                  </a:extLst>
                </a:gridCol>
                <a:gridCol w="658368">
                  <a:extLst>
                    <a:ext uri="{9D8B030D-6E8A-4147-A177-3AD203B41FA5}">
                      <a16:colId xmlns:a16="http://schemas.microsoft.com/office/drawing/2014/main" val="3451787234"/>
                    </a:ext>
                  </a:extLst>
                </a:gridCol>
                <a:gridCol w="658368">
                  <a:extLst>
                    <a:ext uri="{9D8B030D-6E8A-4147-A177-3AD203B41FA5}">
                      <a16:colId xmlns:a16="http://schemas.microsoft.com/office/drawing/2014/main" val="312694872"/>
                    </a:ext>
                  </a:extLst>
                </a:gridCol>
                <a:gridCol w="658368">
                  <a:extLst>
                    <a:ext uri="{9D8B030D-6E8A-4147-A177-3AD203B41FA5}">
                      <a16:colId xmlns:a16="http://schemas.microsoft.com/office/drawing/2014/main" val="123705304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14803995"/>
                  </a:ext>
                </a:extLst>
              </a:tr>
              <a:tr h="370840">
                <a:tc>
                  <a:txBody>
                    <a:bodyPr/>
                    <a:lstStyle/>
                    <a:p>
                      <a:r>
                        <a:rPr lang="en-US" sz="1000"/>
                        <a:t>trekbicycleargentina</a:t>
                      </a:r>
                    </a:p>
                  </a:txBody>
                  <a:tcPr/>
                </a:tc>
                <a:tc>
                  <a:txBody>
                    <a:bodyPr/>
                    <a:lstStyle/>
                    <a:p>
                      <a:r>
                        <a:rPr lang="en-US" sz="1000"/>
                        <a:t>46548</a:t>
                      </a:r>
                    </a:p>
                  </a:txBody>
                  <a:tcPr/>
                </a:tc>
                <a:tc>
                  <a:txBody>
                    <a:bodyPr/>
                    <a:lstStyle/>
                    <a:p>
                      <a:r>
                        <a:rPr lang="en-US" sz="1000"/>
                        <a:t>779</a:t>
                      </a:r>
                    </a:p>
                  </a:txBody>
                  <a:tcPr/>
                </a:tc>
                <a:tc>
                  <a:txBody>
                    <a:bodyPr/>
                    <a:lstStyle/>
                    <a:p>
                      <a:r>
                        <a:rPr lang="en-US" sz="1000"/>
                        <a:t>7</a:t>
                      </a:r>
                    </a:p>
                  </a:txBody>
                  <a:tcPr/>
                </a:tc>
                <a:tc>
                  <a:txBody>
                    <a:bodyPr/>
                    <a:lstStyle/>
                    <a:p>
                      <a:r>
                        <a:rPr lang="en-US" sz="1000"/>
                        <a:t>9</a:t>
                      </a:r>
                    </a:p>
                  </a:txBody>
                  <a:tcPr/>
                </a:tc>
                <a:tc>
                  <a:txBody>
                    <a:bodyPr/>
                    <a:lstStyle/>
                    <a:p>
                      <a:r>
                        <a:rPr lang="en-US" sz="1000"/>
                        <a:t>2</a:t>
                      </a:r>
                    </a:p>
                  </a:txBody>
                  <a:tcPr/>
                </a:tc>
                <a:tc>
                  <a:txBody>
                    <a:bodyPr/>
                    <a:lstStyle/>
                    <a:p>
                      <a:r>
                        <a:rPr lang="en-US" sz="1000"/>
                        <a:t>18</a:t>
                      </a:r>
                    </a:p>
                  </a:txBody>
                  <a:tcPr/>
                </a:tc>
                <a:tc>
                  <a:txBody>
                    <a:bodyPr/>
                    <a:lstStyle/>
                    <a:p>
                      <a:r>
                        <a:rPr lang="en-US" sz="1000"/>
                        <a:t>9657</a:t>
                      </a:r>
                    </a:p>
                  </a:txBody>
                  <a:tcPr/>
                </a:tc>
                <a:tc>
                  <a:txBody>
                    <a:bodyPr/>
                    <a:lstStyle/>
                    <a:p>
                      <a:r>
                        <a:rPr lang="en-US" sz="1000"/>
                        <a:t>212</a:t>
                      </a:r>
                    </a:p>
                  </a:txBody>
                  <a:tcPr/>
                </a:tc>
                <a:tc>
                  <a:txBody>
                    <a:bodyPr/>
                    <a:lstStyle/>
                    <a:p>
                      <a:r>
                        <a:rPr lang="en-US" sz="1000"/>
                        <a:t>1.1878 %</a:t>
                      </a:r>
                    </a:p>
                  </a:txBody>
                  <a:tcPr/>
                </a:tc>
                <a:extLst>
                  <a:ext uri="{0D108BD9-81ED-4DB2-BD59-A6C34878D82A}">
                    <a16:rowId xmlns:a16="http://schemas.microsoft.com/office/drawing/2014/main" val="594771601"/>
                  </a:ext>
                </a:extLst>
              </a:tr>
              <a:tr h="370840">
                <a:tc>
                  <a:txBody>
                    <a:bodyPr/>
                    <a:lstStyle/>
                    <a:p>
                      <a:r>
                        <a:rPr lang="en-US" sz="1000"/>
                        <a:t>specialized_arg</a:t>
                      </a:r>
                    </a:p>
                  </a:txBody>
                  <a:tcPr/>
                </a:tc>
                <a:tc>
                  <a:txBody>
                    <a:bodyPr/>
                    <a:lstStyle/>
                    <a:p>
                      <a:r>
                        <a:rPr lang="en-US" sz="1000"/>
                        <a:t>43799</a:t>
                      </a:r>
                    </a:p>
                  </a:txBody>
                  <a:tcPr/>
                </a:tc>
                <a:tc>
                  <a:txBody>
                    <a:bodyPr/>
                    <a:lstStyle/>
                    <a:p>
                      <a:r>
                        <a:rPr lang="en-US" sz="1000"/>
                        <a:t>696</a:t>
                      </a:r>
                    </a:p>
                  </a:txBody>
                  <a:tcPr/>
                </a:tc>
                <a:tc>
                  <a:txBody>
                    <a:bodyPr/>
                    <a:lstStyle/>
                    <a:p>
                      <a:r>
                        <a:rPr lang="en-US" sz="1000"/>
                        <a:t>9</a:t>
                      </a:r>
                    </a:p>
                  </a:txBody>
                  <a:tcPr/>
                </a:tc>
                <a:tc>
                  <a:txBody>
                    <a:bodyPr/>
                    <a:lstStyle/>
                    <a:p>
                      <a:r>
                        <a:rPr lang="en-US" sz="1000"/>
                        <a:t>6</a:t>
                      </a:r>
                    </a:p>
                  </a:txBody>
                  <a:tcPr/>
                </a:tc>
                <a:tc>
                  <a:txBody>
                    <a:bodyPr/>
                    <a:lstStyle/>
                    <a:p>
                      <a:r>
                        <a:rPr lang="en-US" sz="1000"/>
                        <a:t>0</a:t>
                      </a:r>
                    </a:p>
                  </a:txBody>
                  <a:tcPr/>
                </a:tc>
                <a:tc>
                  <a:txBody>
                    <a:bodyPr/>
                    <a:lstStyle/>
                    <a:p>
                      <a:r>
                        <a:rPr lang="en-US" sz="1000"/>
                        <a:t>15</a:t>
                      </a:r>
                    </a:p>
                  </a:txBody>
                  <a:tcPr/>
                </a:tc>
                <a:tc>
                  <a:txBody>
                    <a:bodyPr/>
                    <a:lstStyle/>
                    <a:p>
                      <a:r>
                        <a:rPr lang="en-US" sz="1000"/>
                        <a:t>3483</a:t>
                      </a:r>
                    </a:p>
                  </a:txBody>
                  <a:tcPr/>
                </a:tc>
                <a:tc>
                  <a:txBody>
                    <a:bodyPr/>
                    <a:lstStyle/>
                    <a:p>
                      <a:r>
                        <a:rPr lang="en-US" sz="1000"/>
                        <a:t>118</a:t>
                      </a:r>
                    </a:p>
                  </a:txBody>
                  <a:tcPr/>
                </a:tc>
                <a:tc>
                  <a:txBody>
                    <a:bodyPr/>
                    <a:lstStyle/>
                    <a:p>
                      <a:r>
                        <a:rPr lang="en-US" sz="1000"/>
                        <a:t>0.5525 %</a:t>
                      </a:r>
                    </a:p>
                  </a:txBody>
                  <a:tcPr/>
                </a:tc>
                <a:extLst>
                  <a:ext uri="{0D108BD9-81ED-4DB2-BD59-A6C34878D82A}">
                    <a16:rowId xmlns:a16="http://schemas.microsoft.com/office/drawing/2014/main" val="1246710541"/>
                  </a:ext>
                </a:extLst>
              </a:tr>
              <a:tr h="370840">
                <a:tc>
                  <a:txBody>
                    <a:bodyPr/>
                    <a:lstStyle/>
                    <a:p>
                      <a:r>
                        <a:rPr lang="en-US" sz="1000"/>
                        <a:t>scottsportsargentina</a:t>
                      </a:r>
                    </a:p>
                  </a:txBody>
                  <a:tcPr/>
                </a:tc>
                <a:tc>
                  <a:txBody>
                    <a:bodyPr/>
                    <a:lstStyle/>
                    <a:p>
                      <a:r>
                        <a:rPr lang="en-US" sz="1000"/>
                        <a:t>34340</a:t>
                      </a:r>
                    </a:p>
                  </a:txBody>
                  <a:tcPr/>
                </a:tc>
                <a:tc>
                  <a:txBody>
                    <a:bodyPr/>
                    <a:lstStyle/>
                    <a:p>
                      <a:r>
                        <a:rPr lang="en-US" sz="1000"/>
                        <a:t>1141</a:t>
                      </a:r>
                    </a:p>
                  </a:txBody>
                  <a:tcPr/>
                </a:tc>
                <a:tc>
                  <a:txBody>
                    <a:bodyPr/>
                    <a:lstStyle/>
                    <a:p>
                      <a:r>
                        <a:rPr lang="en-US" sz="1000"/>
                        <a:t>25</a:t>
                      </a:r>
                    </a:p>
                  </a:txBody>
                  <a:tcPr/>
                </a:tc>
                <a:tc>
                  <a:txBody>
                    <a:bodyPr/>
                    <a:lstStyle/>
                    <a:p>
                      <a:r>
                        <a:rPr lang="en-US" sz="1000"/>
                        <a:t>5</a:t>
                      </a:r>
                    </a:p>
                  </a:txBody>
                  <a:tcPr/>
                </a:tc>
                <a:tc>
                  <a:txBody>
                    <a:bodyPr/>
                    <a:lstStyle/>
                    <a:p>
                      <a:r>
                        <a:rPr lang="en-US" sz="1000"/>
                        <a:t>4</a:t>
                      </a:r>
                    </a:p>
                  </a:txBody>
                  <a:tcPr/>
                </a:tc>
                <a:tc>
                  <a:txBody>
                    <a:bodyPr/>
                    <a:lstStyle/>
                    <a:p>
                      <a:r>
                        <a:rPr lang="en-US" sz="1000"/>
                        <a:t>34</a:t>
                      </a:r>
                    </a:p>
                  </a:txBody>
                  <a:tcPr/>
                </a:tc>
                <a:tc>
                  <a:txBody>
                    <a:bodyPr/>
                    <a:lstStyle/>
                    <a:p>
                      <a:r>
                        <a:rPr lang="en-US" sz="1000"/>
                        <a:t>8908</a:t>
                      </a:r>
                    </a:p>
                  </a:txBody>
                  <a:tcPr/>
                </a:tc>
                <a:tc>
                  <a:txBody>
                    <a:bodyPr/>
                    <a:lstStyle/>
                    <a:p>
                      <a:r>
                        <a:rPr lang="en-US" sz="1000"/>
                        <a:t>2939</a:t>
                      </a:r>
                    </a:p>
                  </a:txBody>
                  <a:tcPr/>
                </a:tc>
                <a:tc>
                  <a:txBody>
                    <a:bodyPr/>
                    <a:lstStyle/>
                    <a:p>
                      <a:r>
                        <a:rPr lang="en-US" sz="1000"/>
                        <a:t>1.0318 %</a:t>
                      </a:r>
                    </a:p>
                  </a:txBody>
                  <a:tcPr/>
                </a:tc>
                <a:extLst>
                  <a:ext uri="{0D108BD9-81ED-4DB2-BD59-A6C34878D82A}">
                    <a16:rowId xmlns:a16="http://schemas.microsoft.com/office/drawing/2014/main" val="3238565094"/>
                  </a:ext>
                </a:extLst>
              </a:tr>
              <a:tr h="370840">
                <a:tc>
                  <a:txBody>
                    <a:bodyPr/>
                    <a:lstStyle/>
                    <a:p>
                      <a:r>
                        <a:rPr lang="en-US" sz="1000"/>
                        <a:t>giantargentina</a:t>
                      </a:r>
                    </a:p>
                  </a:txBody>
                  <a:tcPr/>
                </a:tc>
                <a:tc>
                  <a:txBody>
                    <a:bodyPr/>
                    <a:lstStyle/>
                    <a:p>
                      <a:r>
                        <a:rPr lang="en-US" sz="1000"/>
                        <a:t>19131</a:t>
                      </a:r>
                    </a:p>
                  </a:txBody>
                  <a:tcPr/>
                </a:tc>
                <a:tc>
                  <a:txBody>
                    <a:bodyPr/>
                    <a:lstStyle/>
                    <a:p>
                      <a:r>
                        <a:rPr lang="en-US" sz="1000"/>
                        <a:t>352</a:t>
                      </a:r>
                    </a:p>
                  </a:txBody>
                  <a:tcPr/>
                </a:tc>
                <a:tc>
                  <a:txBody>
                    <a:bodyPr/>
                    <a:lstStyle/>
                    <a:p>
                      <a:r>
                        <a:rPr lang="en-US" sz="1000"/>
                        <a:t>6</a:t>
                      </a:r>
                    </a:p>
                  </a:txBody>
                  <a:tcPr/>
                </a:tc>
                <a:tc>
                  <a:txBody>
                    <a:bodyPr/>
                    <a:lstStyle/>
                    <a:p>
                      <a:r>
                        <a:rPr lang="en-US" sz="1000"/>
                        <a:t>4</a:t>
                      </a:r>
                    </a:p>
                  </a:txBody>
                  <a:tcPr/>
                </a:tc>
                <a:tc>
                  <a:txBody>
                    <a:bodyPr/>
                    <a:lstStyle/>
                    <a:p>
                      <a:r>
                        <a:rPr lang="en-US" sz="1000"/>
                        <a:t>1</a:t>
                      </a:r>
                    </a:p>
                  </a:txBody>
                  <a:tcPr/>
                </a:tc>
                <a:tc>
                  <a:txBody>
                    <a:bodyPr/>
                    <a:lstStyle/>
                    <a:p>
                      <a:r>
                        <a:rPr lang="en-US" sz="1000"/>
                        <a:t>11</a:t>
                      </a:r>
                    </a:p>
                  </a:txBody>
                  <a:tcPr/>
                </a:tc>
                <a:tc>
                  <a:txBody>
                    <a:bodyPr/>
                    <a:lstStyle/>
                    <a:p>
                      <a:r>
                        <a:rPr lang="en-US" sz="1000"/>
                        <a:t>834</a:t>
                      </a:r>
                    </a:p>
                  </a:txBody>
                  <a:tcPr/>
                </a:tc>
                <a:tc>
                  <a:txBody>
                    <a:bodyPr/>
                    <a:lstStyle/>
                    <a:p>
                      <a:r>
                        <a:rPr lang="en-US" sz="1000"/>
                        <a:t>67</a:t>
                      </a:r>
                    </a:p>
                  </a:txBody>
                  <a:tcPr/>
                </a:tc>
                <a:tc>
                  <a:txBody>
                    <a:bodyPr/>
                    <a:lstStyle/>
                    <a:p>
                      <a:r>
                        <a:rPr lang="en-US" sz="1000"/>
                        <a:t>0.4321 %</a:t>
                      </a:r>
                    </a:p>
                  </a:txBody>
                  <a:tcPr/>
                </a:tc>
                <a:extLst>
                  <a:ext uri="{0D108BD9-81ED-4DB2-BD59-A6C34878D82A}">
                    <a16:rowId xmlns:a16="http://schemas.microsoft.com/office/drawing/2014/main" val="4153106303"/>
                  </a:ext>
                </a:extLst>
              </a:tr>
              <a:tr h="370840">
                <a:tc>
                  <a:txBody>
                    <a:bodyPr/>
                    <a:lstStyle/>
                    <a:p>
                      <a:r>
                        <a:rPr lang="en-US" sz="1000"/>
                        <a:t>orbea.argentina</a:t>
                      </a:r>
                    </a:p>
                  </a:txBody>
                  <a:tcPr/>
                </a:tc>
                <a:tc>
                  <a:txBody>
                    <a:bodyPr/>
                    <a:lstStyle/>
                    <a:p>
                      <a:r>
                        <a:rPr lang="en-US" sz="1000"/>
                        <a:t>18953</a:t>
                      </a:r>
                    </a:p>
                  </a:txBody>
                  <a:tcPr/>
                </a:tc>
                <a:tc>
                  <a:txBody>
                    <a:bodyPr/>
                    <a:lstStyle/>
                    <a:p>
                      <a:r>
                        <a:rPr lang="en-US" sz="1000"/>
                        <a:t>-78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480550260"/>
                  </a:ext>
                </a:extLst>
              </a:tr>
              <a:tr h="370840">
                <a:tc>
                  <a:txBody>
                    <a:bodyPr/>
                    <a:lstStyle/>
                    <a:p>
                      <a:r>
                        <a:rPr lang="en-US" sz="1000"/>
                        <a:t>cannondale.argentina</a:t>
                      </a:r>
                    </a:p>
                  </a:txBody>
                  <a:tcPr/>
                </a:tc>
                <a:tc>
                  <a:txBody>
                    <a:bodyPr/>
                    <a:lstStyle/>
                    <a:p>
                      <a:r>
                        <a:rPr lang="en-US" sz="1000"/>
                        <a:t>15770</a:t>
                      </a:r>
                    </a:p>
                  </a:txBody>
                  <a:tcPr/>
                </a:tc>
                <a:tc>
                  <a:txBody>
                    <a:bodyPr/>
                    <a:lstStyle/>
                    <a:p>
                      <a:r>
                        <a:rPr lang="en-US" sz="1000"/>
                        <a:t>340</a:t>
                      </a:r>
                    </a:p>
                  </a:txBody>
                  <a:tcPr/>
                </a:tc>
                <a:tc>
                  <a:txBody>
                    <a:bodyPr/>
                    <a:lstStyle/>
                    <a:p>
                      <a:r>
                        <a:rPr lang="en-US" sz="1000"/>
                        <a:t>7</a:t>
                      </a:r>
                    </a:p>
                  </a:txBody>
                  <a:tcPr/>
                </a:tc>
                <a:tc>
                  <a:txBody>
                    <a:bodyPr/>
                    <a:lstStyle/>
                    <a:p>
                      <a:r>
                        <a:rPr lang="en-US" sz="1000"/>
                        <a:t>7</a:t>
                      </a:r>
                    </a:p>
                  </a:txBody>
                  <a:tcPr/>
                </a:tc>
                <a:tc>
                  <a:txBody>
                    <a:bodyPr/>
                    <a:lstStyle/>
                    <a:p>
                      <a:r>
                        <a:rPr lang="en-US" sz="1000"/>
                        <a:t>4</a:t>
                      </a:r>
                    </a:p>
                  </a:txBody>
                  <a:tcPr/>
                </a:tc>
                <a:tc>
                  <a:txBody>
                    <a:bodyPr/>
                    <a:lstStyle/>
                    <a:p>
                      <a:r>
                        <a:rPr lang="en-US" sz="1000"/>
                        <a:t>18</a:t>
                      </a:r>
                    </a:p>
                  </a:txBody>
                  <a:tcPr/>
                </a:tc>
                <a:tc>
                  <a:txBody>
                    <a:bodyPr/>
                    <a:lstStyle/>
                    <a:p>
                      <a:r>
                        <a:rPr lang="en-US" sz="1000"/>
                        <a:t>3130</a:t>
                      </a:r>
                    </a:p>
                  </a:txBody>
                  <a:tcPr/>
                </a:tc>
                <a:tc>
                  <a:txBody>
                    <a:bodyPr/>
                    <a:lstStyle/>
                    <a:p>
                      <a:r>
                        <a:rPr lang="en-US" sz="1000"/>
                        <a:t>686</a:t>
                      </a:r>
                    </a:p>
                  </a:txBody>
                  <a:tcPr/>
                </a:tc>
                <a:tc>
                  <a:txBody>
                    <a:bodyPr/>
                    <a:lstStyle/>
                    <a:p>
                      <a:r>
                        <a:rPr lang="en-US" sz="1000"/>
                        <a:t>1.3590 %</a:t>
                      </a:r>
                    </a:p>
                  </a:txBody>
                  <a:tcPr/>
                </a:tc>
                <a:extLst>
                  <a:ext uri="{0D108BD9-81ED-4DB2-BD59-A6C34878D82A}">
                    <a16:rowId xmlns:a16="http://schemas.microsoft.com/office/drawing/2014/main" val="1287378182"/>
                  </a:ext>
                </a:extLst>
              </a:tr>
              <a:tr h="370840">
                <a:tc>
                  <a:txBody>
                    <a:bodyPr/>
                    <a:lstStyle/>
                    <a:p>
                      <a:r>
                        <a:rPr lang="en-US" sz="1000"/>
                        <a:t>meridabikes_ar</a:t>
                      </a:r>
                    </a:p>
                  </a:txBody>
                  <a:tcPr/>
                </a:tc>
                <a:tc>
                  <a:txBody>
                    <a:bodyPr/>
                    <a:lstStyle/>
                    <a:p>
                      <a:r>
                        <a:rPr lang="en-US" sz="1000"/>
                        <a:t>6129</a:t>
                      </a:r>
                    </a:p>
                  </a:txBody>
                  <a:tcPr/>
                </a:tc>
                <a:tc>
                  <a:txBody>
                    <a:bodyPr/>
                    <a:lstStyle/>
                    <a:p>
                      <a:r>
                        <a:rPr lang="en-US" sz="1000"/>
                        <a:t>295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899990930"/>
                  </a:ext>
                </a:extLst>
              </a:tr>
              <a:tr h="370840">
                <a:tc>
                  <a:txBody>
                    <a:bodyPr/>
                    <a:lstStyle/>
                    <a:p>
                      <a:r>
                        <a:rPr lang="en-US" sz="1000"/>
                        <a:t>cervelo_argentina</a:t>
                      </a:r>
                    </a:p>
                  </a:txBody>
                  <a:tcPr/>
                </a:tc>
                <a:tc>
                  <a:txBody>
                    <a:bodyPr/>
                    <a:lstStyle/>
                    <a:p>
                      <a:r>
                        <a:rPr lang="en-US" sz="1000"/>
                        <a:t>3688</a:t>
                      </a:r>
                    </a:p>
                  </a:txBody>
                  <a:tcPr/>
                </a:tc>
                <a:tc>
                  <a:txBody>
                    <a:bodyPr/>
                    <a:lstStyle/>
                    <a:p>
                      <a:r>
                        <a:rPr lang="en-US" sz="1000"/>
                        <a:t>87</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237</a:t>
                      </a:r>
                    </a:p>
                  </a:txBody>
                  <a:tcPr/>
                </a:tc>
                <a:tc>
                  <a:txBody>
                    <a:bodyPr/>
                    <a:lstStyle/>
                    <a:p>
                      <a:r>
                        <a:rPr lang="en-US" sz="1000"/>
                        <a:t>7</a:t>
                      </a:r>
                    </a:p>
                  </a:txBody>
                  <a:tcPr/>
                </a:tc>
                <a:tc>
                  <a:txBody>
                    <a:bodyPr/>
                    <a:lstStyle/>
                    <a:p>
                      <a:r>
                        <a:rPr lang="en-US" sz="1000"/>
                        <a:t>3.3480 %</a:t>
                      </a:r>
                    </a:p>
                  </a:txBody>
                  <a:tcPr/>
                </a:tc>
                <a:extLst>
                  <a:ext uri="{0D108BD9-81ED-4DB2-BD59-A6C34878D82A}">
                    <a16:rowId xmlns:a16="http://schemas.microsoft.com/office/drawing/2014/main" val="1837727047"/>
                  </a:ext>
                </a:extLst>
              </a:tr>
            </a:tbl>
          </a:graphicData>
        </a:graphic>
      </p:graphicFrame>
      <p:sp>
        <p:nvSpPr>
          <p:cNvPr id="4" name="Text Placeholder 3">
            <a:extLst>
              <a:ext uri="{FF2B5EF4-FFF2-40B4-BE49-F238E27FC236}">
                <a16:creationId xmlns:a16="http://schemas.microsoft.com/office/drawing/2014/main" id="{75A431A2-967D-44FD-B609-DBD8D74203A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827163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43151-0125-4D43-BE09-D5BBEEAA6DED}"/>
              </a:ext>
            </a:extLst>
          </p:cNvPr>
          <p:cNvSpPr>
            <a:spLocks noGrp="1"/>
          </p:cNvSpPr>
          <p:nvPr>
            <p:ph type="title"/>
          </p:nvPr>
        </p:nvSpPr>
        <p:spPr/>
        <p:txBody>
          <a:bodyPr/>
          <a:lstStyle/>
          <a:p>
            <a:r>
              <a:rPr lang="en-US"/>
              <a:t>Instagram Followers Total | Scott</a:t>
            </a:r>
          </a:p>
        </p:txBody>
      </p:sp>
      <p:graphicFrame>
        <p:nvGraphicFramePr>
          <p:cNvPr id="6" name="Chart Placeholder 5">
            <a:extLst>
              <a:ext uri="{FF2B5EF4-FFF2-40B4-BE49-F238E27FC236}">
                <a16:creationId xmlns:a16="http://schemas.microsoft.com/office/drawing/2014/main" id="{400603D4-3C2A-4559-A175-D7F9EAA0EBF1}"/>
              </a:ext>
            </a:extLst>
          </p:cNvPr>
          <p:cNvGraphicFramePr>
            <a:graphicFrameLocks noGrp="1"/>
          </p:cNvGraphicFramePr>
          <p:nvPr>
            <p:ph type="chart" sz="quarter" idx="13"/>
            <p:extLst>
              <p:ext uri="{D42A27DB-BD31-4B8C-83A1-F6EECF244321}">
                <p14:modId xmlns:p14="http://schemas.microsoft.com/office/powerpoint/2010/main" val="37513514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AE128A-95A9-4ACE-B1AD-7A53DD084428}"/>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F970691B-E7AF-4E52-AE8E-0E6478F97E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2952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40A5E-49B5-4645-AB95-0ED65BAF9887}"/>
              </a:ext>
            </a:extLst>
          </p:cNvPr>
          <p:cNvSpPr>
            <a:spLocks noGrp="1"/>
          </p:cNvSpPr>
          <p:nvPr>
            <p:ph type="title"/>
          </p:nvPr>
        </p:nvSpPr>
        <p:spPr/>
        <p:txBody>
          <a:bodyPr/>
          <a:lstStyle/>
          <a:p>
            <a:r>
              <a:rPr lang="en-US"/>
              <a:t>Instagram Key Metrics Radar | Scott</a:t>
            </a:r>
          </a:p>
        </p:txBody>
      </p:sp>
      <p:graphicFrame>
        <p:nvGraphicFramePr>
          <p:cNvPr id="6" name="Chart Placeholder 5">
            <a:extLst>
              <a:ext uri="{FF2B5EF4-FFF2-40B4-BE49-F238E27FC236}">
                <a16:creationId xmlns:a16="http://schemas.microsoft.com/office/drawing/2014/main" id="{BC4C61F8-62DE-48A6-98C3-1CA68A31CD93}"/>
              </a:ext>
            </a:extLst>
          </p:cNvPr>
          <p:cNvGraphicFramePr>
            <a:graphicFrameLocks noGrp="1"/>
          </p:cNvGraphicFramePr>
          <p:nvPr>
            <p:ph type="chart" sz="quarter" idx="13"/>
            <p:extLst>
              <p:ext uri="{D42A27DB-BD31-4B8C-83A1-F6EECF244321}">
                <p14:modId xmlns:p14="http://schemas.microsoft.com/office/powerpoint/2010/main" val="708533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C38B5B-6337-42E2-92C2-19F65EF64516}"/>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D94EA917-BD6A-43CC-AC86-4A44BE9272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17688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C8EF34-7AD0-4508-BC09-30F46C9BF9F8}"/>
              </a:ext>
            </a:extLst>
          </p:cNvPr>
          <p:cNvSpPr>
            <a:spLocks noGrp="1"/>
          </p:cNvSpPr>
          <p:nvPr>
            <p:ph type="title"/>
          </p:nvPr>
        </p:nvSpPr>
        <p:spPr/>
        <p:txBody>
          <a:bodyPr/>
          <a:lstStyle/>
          <a:p>
            <a:r>
              <a:rPr lang="en-US"/>
              <a:t>Instagram Posts By Weekday | Scott</a:t>
            </a:r>
          </a:p>
        </p:txBody>
      </p:sp>
      <p:graphicFrame>
        <p:nvGraphicFramePr>
          <p:cNvPr id="6" name="Chart Placeholder 5">
            <a:extLst>
              <a:ext uri="{FF2B5EF4-FFF2-40B4-BE49-F238E27FC236}">
                <a16:creationId xmlns:a16="http://schemas.microsoft.com/office/drawing/2014/main" id="{D9EF2B29-05EF-489E-A872-3D89206D7B97}"/>
              </a:ext>
            </a:extLst>
          </p:cNvPr>
          <p:cNvGraphicFramePr>
            <a:graphicFrameLocks noGrp="1"/>
          </p:cNvGraphicFramePr>
          <p:nvPr>
            <p:ph type="chart" sz="quarter" idx="13"/>
            <p:extLst>
              <p:ext uri="{D42A27DB-BD31-4B8C-83A1-F6EECF244321}">
                <p14:modId xmlns:p14="http://schemas.microsoft.com/office/powerpoint/2010/main" val="42617227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18D726-A5B3-4CED-9B91-3E554045B4C3}"/>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82CEF7EF-7E13-4794-8DD2-FD4EA38336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17417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9140B-B8B6-4E88-A540-6350A9E30F72}"/>
              </a:ext>
            </a:extLst>
          </p:cNvPr>
          <p:cNvSpPr>
            <a:spLocks noGrp="1"/>
          </p:cNvSpPr>
          <p:nvPr>
            <p:ph type="title"/>
          </p:nvPr>
        </p:nvSpPr>
        <p:spPr/>
        <p:txBody>
          <a:bodyPr/>
          <a:lstStyle/>
          <a:p>
            <a:r>
              <a:rPr lang="en-US"/>
              <a:t>Instagram Followers Change | Scott</a:t>
            </a:r>
          </a:p>
        </p:txBody>
      </p:sp>
      <p:graphicFrame>
        <p:nvGraphicFramePr>
          <p:cNvPr id="6" name="Chart Placeholder 5">
            <a:extLst>
              <a:ext uri="{FF2B5EF4-FFF2-40B4-BE49-F238E27FC236}">
                <a16:creationId xmlns:a16="http://schemas.microsoft.com/office/drawing/2014/main" id="{24D70038-13B9-4348-B003-4419CEA87E99}"/>
              </a:ext>
            </a:extLst>
          </p:cNvPr>
          <p:cNvGraphicFramePr>
            <a:graphicFrameLocks noGrp="1"/>
          </p:cNvGraphicFramePr>
          <p:nvPr>
            <p:ph type="chart" sz="quarter" idx="13"/>
            <p:extLst>
              <p:ext uri="{D42A27DB-BD31-4B8C-83A1-F6EECF244321}">
                <p14:modId xmlns:p14="http://schemas.microsoft.com/office/powerpoint/2010/main" val="1507268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06C354-AA32-4427-AD10-8452F5D92624}"/>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42FD61BB-F5D6-44DF-A31E-9279C140B9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87427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64215-ED7F-4EC5-8B48-CDC6540D6EF0}"/>
              </a:ext>
            </a:extLst>
          </p:cNvPr>
          <p:cNvSpPr>
            <a:spLocks noGrp="1"/>
          </p:cNvSpPr>
          <p:nvPr>
            <p:ph type="title"/>
          </p:nvPr>
        </p:nvSpPr>
        <p:spPr/>
        <p:txBody>
          <a:bodyPr/>
          <a:lstStyle/>
          <a:p>
            <a:r>
              <a:rPr lang="en-US"/>
              <a:t>Instagram Posts By Hour | Scott</a:t>
            </a:r>
          </a:p>
        </p:txBody>
      </p:sp>
      <p:graphicFrame>
        <p:nvGraphicFramePr>
          <p:cNvPr id="6" name="Chart Placeholder 5">
            <a:extLst>
              <a:ext uri="{FF2B5EF4-FFF2-40B4-BE49-F238E27FC236}">
                <a16:creationId xmlns:a16="http://schemas.microsoft.com/office/drawing/2014/main" id="{D17487A8-2FAD-44B7-9C13-4370AC293DEC}"/>
              </a:ext>
            </a:extLst>
          </p:cNvPr>
          <p:cNvGraphicFramePr>
            <a:graphicFrameLocks noGrp="1"/>
          </p:cNvGraphicFramePr>
          <p:nvPr>
            <p:ph type="chart" sz="quarter" idx="13"/>
            <p:extLst>
              <p:ext uri="{D42A27DB-BD31-4B8C-83A1-F6EECF244321}">
                <p14:modId xmlns:p14="http://schemas.microsoft.com/office/powerpoint/2010/main" val="499008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739811-0055-4F46-8F55-F96F4BDC27FF}"/>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21AE9E31-B9A5-4290-96E1-3BABC350AA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8033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BE16D-FC5F-4516-81F7-FF349FA11301}"/>
              </a:ext>
            </a:extLst>
          </p:cNvPr>
          <p:cNvSpPr>
            <a:spLocks noGrp="1"/>
          </p:cNvSpPr>
          <p:nvPr>
            <p:ph type="title"/>
          </p:nvPr>
        </p:nvSpPr>
        <p:spPr/>
        <p:txBody>
          <a:bodyPr/>
          <a:lstStyle/>
          <a:p>
            <a:r>
              <a:rPr lang="en-US"/>
              <a:t>Instagram Followers Change Per Weekday | Scott</a:t>
            </a:r>
          </a:p>
        </p:txBody>
      </p:sp>
      <p:graphicFrame>
        <p:nvGraphicFramePr>
          <p:cNvPr id="6" name="Chart Placeholder 5">
            <a:extLst>
              <a:ext uri="{FF2B5EF4-FFF2-40B4-BE49-F238E27FC236}">
                <a16:creationId xmlns:a16="http://schemas.microsoft.com/office/drawing/2014/main" id="{F029FB8F-C132-4045-9D84-F7D30A086484}"/>
              </a:ext>
            </a:extLst>
          </p:cNvPr>
          <p:cNvGraphicFramePr>
            <a:graphicFrameLocks noGrp="1"/>
          </p:cNvGraphicFramePr>
          <p:nvPr>
            <p:ph type="chart" sz="quarter" idx="13"/>
            <p:extLst>
              <p:ext uri="{D42A27DB-BD31-4B8C-83A1-F6EECF244321}">
                <p14:modId xmlns:p14="http://schemas.microsoft.com/office/powerpoint/2010/main" val="4089671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D2BAEC-4D62-465A-9610-71DFBA4FFC53}"/>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C50412A4-B1E6-4C45-A867-D94AFB1EF4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1658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F8031-5BBB-431E-AC4E-735DC0E908E2}"/>
              </a:ext>
            </a:extLst>
          </p:cNvPr>
          <p:cNvSpPr>
            <a:spLocks noGrp="1"/>
          </p:cNvSpPr>
          <p:nvPr>
            <p:ph type="title"/>
          </p:nvPr>
        </p:nvSpPr>
        <p:spPr/>
        <p:txBody>
          <a:bodyPr/>
          <a:lstStyle/>
          <a:p>
            <a:r>
              <a:rPr lang="en-US"/>
              <a:t>Instagram Interaction Rate By Weekday | Scott</a:t>
            </a:r>
          </a:p>
        </p:txBody>
      </p:sp>
      <p:graphicFrame>
        <p:nvGraphicFramePr>
          <p:cNvPr id="6" name="Chart Placeholder 5">
            <a:extLst>
              <a:ext uri="{FF2B5EF4-FFF2-40B4-BE49-F238E27FC236}">
                <a16:creationId xmlns:a16="http://schemas.microsoft.com/office/drawing/2014/main" id="{7FEF275B-3547-4C82-98E8-AAE70F02FE42}"/>
              </a:ext>
            </a:extLst>
          </p:cNvPr>
          <p:cNvGraphicFramePr>
            <a:graphicFrameLocks noGrp="1"/>
          </p:cNvGraphicFramePr>
          <p:nvPr>
            <p:ph type="chart" sz="quarter" idx="13"/>
            <p:extLst>
              <p:ext uri="{D42A27DB-BD31-4B8C-83A1-F6EECF244321}">
                <p14:modId xmlns:p14="http://schemas.microsoft.com/office/powerpoint/2010/main" val="2445589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D9AFE9-9F6A-4DAB-B45E-4EB8B7DD01C0}"/>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D568B741-A764-4EF0-9AB9-CF66A9B1B9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4681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0F7FF1-E032-45A0-93B6-A5EF2CF1428A}"/>
              </a:ext>
            </a:extLst>
          </p:cNvPr>
          <p:cNvSpPr>
            <a:spLocks noGrp="1"/>
          </p:cNvSpPr>
          <p:nvPr>
            <p:ph type="title"/>
          </p:nvPr>
        </p:nvSpPr>
        <p:spPr/>
        <p:txBody>
          <a:bodyPr/>
          <a:lstStyle/>
          <a:p>
            <a:r>
              <a:rPr lang="en-US"/>
              <a:t>Instagram Interaction Rate By Hour | Scott</a:t>
            </a:r>
          </a:p>
        </p:txBody>
      </p:sp>
      <p:graphicFrame>
        <p:nvGraphicFramePr>
          <p:cNvPr id="6" name="Chart Placeholder 5">
            <a:extLst>
              <a:ext uri="{FF2B5EF4-FFF2-40B4-BE49-F238E27FC236}">
                <a16:creationId xmlns:a16="http://schemas.microsoft.com/office/drawing/2014/main" id="{C0E0BDA8-FF9A-480A-A9B9-6BAC4433617F}"/>
              </a:ext>
            </a:extLst>
          </p:cNvPr>
          <p:cNvGraphicFramePr>
            <a:graphicFrameLocks noGrp="1"/>
          </p:cNvGraphicFramePr>
          <p:nvPr>
            <p:ph type="chart" sz="quarter" idx="13"/>
            <p:extLst>
              <p:ext uri="{D42A27DB-BD31-4B8C-83A1-F6EECF244321}">
                <p14:modId xmlns:p14="http://schemas.microsoft.com/office/powerpoint/2010/main" val="1552706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C3FB96-4BC2-49F1-A64A-AF6A351F7D41}"/>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47475B18-7F57-4911-A6C8-367AA9BC58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3529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7357D-45B1-43A4-A366-0716C2497467}"/>
              </a:ext>
            </a:extLst>
          </p:cNvPr>
          <p:cNvSpPr>
            <a:spLocks noGrp="1"/>
          </p:cNvSpPr>
          <p:nvPr>
            <p:ph type="title"/>
          </p:nvPr>
        </p:nvSpPr>
        <p:spPr/>
        <p:txBody>
          <a:bodyPr/>
          <a:lstStyle/>
          <a:p>
            <a:r>
              <a:rPr lang="en-US"/>
              <a:t>Instagram Post Type Distribution Per Profile | Scott</a:t>
            </a:r>
          </a:p>
        </p:txBody>
      </p:sp>
      <p:graphicFrame>
        <p:nvGraphicFramePr>
          <p:cNvPr id="6" name="Chart Placeholder 5">
            <a:extLst>
              <a:ext uri="{FF2B5EF4-FFF2-40B4-BE49-F238E27FC236}">
                <a16:creationId xmlns:a16="http://schemas.microsoft.com/office/drawing/2014/main" id="{A17FFFDD-3896-471E-B97C-8FA58D1CA472}"/>
              </a:ext>
            </a:extLst>
          </p:cNvPr>
          <p:cNvGraphicFramePr>
            <a:graphicFrameLocks noGrp="1"/>
          </p:cNvGraphicFramePr>
          <p:nvPr>
            <p:ph type="chart" sz="quarter" idx="13"/>
            <p:extLst>
              <p:ext uri="{D42A27DB-BD31-4B8C-83A1-F6EECF244321}">
                <p14:modId xmlns:p14="http://schemas.microsoft.com/office/powerpoint/2010/main" val="8018561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1CAF0A-873D-4A27-B982-26C5F58B98E6}"/>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B214CAD0-468F-4854-BDAE-076A2065F7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0399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19C33-0D91-4453-83F0-4CF028775138}"/>
              </a:ext>
            </a:extLst>
          </p:cNvPr>
          <p:cNvSpPr>
            <a:spLocks noGrp="1"/>
          </p:cNvSpPr>
          <p:nvPr>
            <p:ph type="title"/>
          </p:nvPr>
        </p:nvSpPr>
        <p:spPr/>
        <p:txBody>
          <a:bodyPr/>
          <a:lstStyle/>
          <a:p>
            <a:r>
              <a:rPr lang="en-US"/>
              <a:t>Instagram Interactions by Post Type | Scott</a:t>
            </a:r>
          </a:p>
        </p:txBody>
      </p:sp>
      <p:graphicFrame>
        <p:nvGraphicFramePr>
          <p:cNvPr id="6" name="Chart Placeholder 5">
            <a:extLst>
              <a:ext uri="{FF2B5EF4-FFF2-40B4-BE49-F238E27FC236}">
                <a16:creationId xmlns:a16="http://schemas.microsoft.com/office/drawing/2014/main" id="{CD3EBB46-6ECA-4D71-A9DF-3BB7749DFE4D}"/>
              </a:ext>
            </a:extLst>
          </p:cNvPr>
          <p:cNvGraphicFramePr>
            <a:graphicFrameLocks noGrp="1"/>
          </p:cNvGraphicFramePr>
          <p:nvPr>
            <p:ph type="chart" sz="quarter" idx="13"/>
            <p:extLst>
              <p:ext uri="{D42A27DB-BD31-4B8C-83A1-F6EECF244321}">
                <p14:modId xmlns:p14="http://schemas.microsoft.com/office/powerpoint/2010/main" val="1000363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3AA73F-65B3-4405-A28E-A6913BDA2C67}"/>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42203997-B9AB-4089-AD9E-D7CB805996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50610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124D6-EA6A-4A06-81F9-73678660A20A}"/>
              </a:ext>
            </a:extLst>
          </p:cNvPr>
          <p:cNvSpPr>
            <a:spLocks noGrp="1"/>
          </p:cNvSpPr>
          <p:nvPr>
            <p:ph type="title"/>
          </p:nvPr>
        </p:nvSpPr>
        <p:spPr/>
        <p:txBody>
          <a:bodyPr/>
          <a:lstStyle/>
          <a:p>
            <a:r>
              <a:rPr lang="en-US"/>
              <a:t>Instagram Interaction Rate By Post Type | Scott</a:t>
            </a:r>
          </a:p>
        </p:txBody>
      </p:sp>
      <p:graphicFrame>
        <p:nvGraphicFramePr>
          <p:cNvPr id="6" name="Chart Placeholder 5">
            <a:extLst>
              <a:ext uri="{FF2B5EF4-FFF2-40B4-BE49-F238E27FC236}">
                <a16:creationId xmlns:a16="http://schemas.microsoft.com/office/drawing/2014/main" id="{71289148-1147-44D5-8783-8B50DCB29A26}"/>
              </a:ext>
            </a:extLst>
          </p:cNvPr>
          <p:cNvGraphicFramePr>
            <a:graphicFrameLocks noGrp="1"/>
          </p:cNvGraphicFramePr>
          <p:nvPr>
            <p:ph type="chart" sz="quarter" idx="13"/>
            <p:extLst>
              <p:ext uri="{D42A27DB-BD31-4B8C-83A1-F6EECF244321}">
                <p14:modId xmlns:p14="http://schemas.microsoft.com/office/powerpoint/2010/main" val="2446434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ECB4F6-8BE9-4C93-90DD-F8F473ECF49E}"/>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9B18C4E5-8630-4C2D-8AD0-CF173C7045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43103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8E644-662D-4E94-8D76-BD643FAE269B}"/>
              </a:ext>
            </a:extLst>
          </p:cNvPr>
          <p:cNvSpPr>
            <a:spLocks noGrp="1"/>
          </p:cNvSpPr>
          <p:nvPr>
            <p:ph type="title"/>
          </p:nvPr>
        </p:nvSpPr>
        <p:spPr/>
        <p:txBody>
          <a:bodyPr/>
          <a:lstStyle/>
          <a:p>
            <a:r>
              <a:rPr lang="en-US"/>
              <a:t>Instagram Interactions Distribution | Scott</a:t>
            </a:r>
          </a:p>
        </p:txBody>
      </p:sp>
      <p:graphicFrame>
        <p:nvGraphicFramePr>
          <p:cNvPr id="6" name="Chart Placeholder 5">
            <a:extLst>
              <a:ext uri="{FF2B5EF4-FFF2-40B4-BE49-F238E27FC236}">
                <a16:creationId xmlns:a16="http://schemas.microsoft.com/office/drawing/2014/main" id="{71171808-66C0-4BE7-B26D-354C688607E0}"/>
              </a:ext>
            </a:extLst>
          </p:cNvPr>
          <p:cNvGraphicFramePr>
            <a:graphicFrameLocks noGrp="1"/>
          </p:cNvGraphicFramePr>
          <p:nvPr>
            <p:ph type="chart" sz="quarter" idx="13"/>
            <p:extLst>
              <p:ext uri="{D42A27DB-BD31-4B8C-83A1-F6EECF244321}">
                <p14:modId xmlns:p14="http://schemas.microsoft.com/office/powerpoint/2010/main" val="3837891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0B5980-3B54-4D82-9B67-5F4FD047BFB5}"/>
              </a:ext>
            </a:extLst>
          </p:cNvPr>
          <p:cNvSpPr>
            <a:spLocks noGrp="1"/>
          </p:cNvSpPr>
          <p:nvPr>
            <p:ph type="body" sz="quarter" idx="14"/>
          </p:nvPr>
        </p:nvSpPr>
        <p:spPr/>
        <p:txBody>
          <a:bodyPr/>
          <a:lstStyle/>
          <a:p>
            <a:r>
              <a:rPr lang="en-US"/>
              <a:t>10/18/2021 - 11/19/2021</a:t>
            </a:r>
          </a:p>
        </p:txBody>
      </p:sp>
      <p:sp>
        <p:nvSpPr>
          <p:cNvPr id="5" name="Footer Placeholder 4">
            <a:extLst>
              <a:ext uri="{FF2B5EF4-FFF2-40B4-BE49-F238E27FC236}">
                <a16:creationId xmlns:a16="http://schemas.microsoft.com/office/drawing/2014/main" id="{2DEE3B15-5DCA-4330-BB5F-85093C2FD3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52807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1C136-25CC-4A35-929A-C3E3C01DBD7A}"/>
              </a:ext>
            </a:extLst>
          </p:cNvPr>
          <p:cNvSpPr>
            <a:spLocks noGrp="1"/>
          </p:cNvSpPr>
          <p:nvPr>
            <p:ph type="title"/>
          </p:nvPr>
        </p:nvSpPr>
        <p:spPr/>
        <p:txBody>
          <a:bodyPr/>
          <a:lstStyle/>
          <a:p>
            <a:r>
              <a:rPr lang="en-US"/>
              <a:t>Instagram Hashtag Detection | Scott - 1 of 2</a:t>
            </a:r>
          </a:p>
        </p:txBody>
      </p:sp>
      <p:graphicFrame>
        <p:nvGraphicFramePr>
          <p:cNvPr id="5" name="Table Placeholder 4">
            <a:extLst>
              <a:ext uri="{FF2B5EF4-FFF2-40B4-BE49-F238E27FC236}">
                <a16:creationId xmlns:a16="http://schemas.microsoft.com/office/drawing/2014/main" id="{5D21328B-2891-4B74-B697-83030FC66091}"/>
              </a:ext>
            </a:extLst>
          </p:cNvPr>
          <p:cNvGraphicFramePr>
            <a:graphicFrameLocks noGrp="1"/>
          </p:cNvGraphicFramePr>
          <p:nvPr>
            <p:ph type="tbl" sz="quarter" idx="13"/>
            <p:extLst>
              <p:ext uri="{D42A27DB-BD31-4B8C-83A1-F6EECF244321}">
                <p14:modId xmlns:p14="http://schemas.microsoft.com/office/powerpoint/2010/main" val="382782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10312467"/>
                    </a:ext>
                  </a:extLst>
                </a:gridCol>
                <a:gridCol w="1399032">
                  <a:extLst>
                    <a:ext uri="{9D8B030D-6E8A-4147-A177-3AD203B41FA5}">
                      <a16:colId xmlns:a16="http://schemas.microsoft.com/office/drawing/2014/main" val="3294282237"/>
                    </a:ext>
                  </a:extLst>
                </a:gridCol>
                <a:gridCol w="1399032">
                  <a:extLst>
                    <a:ext uri="{9D8B030D-6E8A-4147-A177-3AD203B41FA5}">
                      <a16:colId xmlns:a16="http://schemas.microsoft.com/office/drawing/2014/main" val="800500231"/>
                    </a:ext>
                  </a:extLst>
                </a:gridCol>
                <a:gridCol w="1399032">
                  <a:extLst>
                    <a:ext uri="{9D8B030D-6E8A-4147-A177-3AD203B41FA5}">
                      <a16:colId xmlns:a16="http://schemas.microsoft.com/office/drawing/2014/main" val="1315874184"/>
                    </a:ext>
                  </a:extLst>
                </a:gridCol>
                <a:gridCol w="1399032">
                  <a:extLst>
                    <a:ext uri="{9D8B030D-6E8A-4147-A177-3AD203B41FA5}">
                      <a16:colId xmlns:a16="http://schemas.microsoft.com/office/drawing/2014/main" val="2302962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240977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207.58064516129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4.3870967741935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211.96774193548</a:t>
                      </a:r>
                    </a:p>
                  </a:txBody>
                  <a:tcPr/>
                </a:tc>
                <a:extLst>
                  <a:ext uri="{0D108BD9-81ED-4DB2-BD59-A6C34878D82A}">
                    <a16:rowId xmlns:a16="http://schemas.microsoft.com/office/drawing/2014/main" val="240294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210.23333333333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214.66666666667</a:t>
                      </a:r>
                    </a:p>
                  </a:txBody>
                  <a:tcPr/>
                </a:tc>
                <a:extLst>
                  <a:ext uri="{0D108BD9-81ED-4DB2-BD59-A6C34878D82A}">
                    <a16:rowId xmlns:a16="http://schemas.microsoft.com/office/drawing/2014/main" val="4189101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236.21428571429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244.28571428571</a:t>
                      </a:r>
                    </a:p>
                  </a:txBody>
                  <a:tcPr/>
                </a:tc>
                <a:extLst>
                  <a:ext uri="{0D108BD9-81ED-4DB2-BD59-A6C34878D82A}">
                    <a16:rowId xmlns:a16="http://schemas.microsoft.com/office/drawing/2014/main" val="2892216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253.69230769231</a:t>
                      </a:r>
                    </a:p>
                  </a:txBody>
                  <a:tcPr/>
                </a:tc>
                <a:extLst>
                  <a:ext uri="{0D108BD9-81ED-4DB2-BD59-A6C34878D82A}">
                    <a16:rowId xmlns:a16="http://schemas.microsoft.com/office/drawing/2014/main" val="186783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163.16666666667</a:t>
                      </a:r>
                    </a:p>
                  </a:txBody>
                  <a:tcPr/>
                </a:tc>
                <a:extLst>
                  <a:ext uri="{0D108BD9-81ED-4DB2-BD59-A6C34878D82A}">
                    <a16:rowId xmlns:a16="http://schemas.microsoft.com/office/drawing/2014/main" val="1067518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extLst>
                  <a:ext uri="{0D108BD9-81ED-4DB2-BD59-A6C34878D82A}">
                    <a16:rowId xmlns:a16="http://schemas.microsoft.com/office/drawing/2014/main" val="3433322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#RideUnleashed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75.818181818182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6.0909090909091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81.909090909091</a:t>
                      </a:r>
                    </a:p>
                  </a:txBody>
                  <a:tcPr/>
                </a:tc>
                <a:extLst>
                  <a:ext uri="{0D108BD9-81ED-4DB2-BD59-A6C34878D82A}">
                    <a16:rowId xmlns:a16="http://schemas.microsoft.com/office/drawing/2014/main" val="317581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#GiantArgentina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26.444444444444</a:t>
                      </a:r>
                    </a:p>
                  </a:txBody>
                  <a:tcPr/>
                </a:tc>
                <a:extLst>
                  <a:ext uri="{0D108BD9-81ED-4DB2-BD59-A6C34878D82A}">
                    <a16:rowId xmlns:a16="http://schemas.microsoft.com/office/drawing/2014/main" val="3312459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#RideLefty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extLst>
                  <a:ext uri="{0D108BD9-81ED-4DB2-BD59-A6C34878D82A}">
                    <a16:rowId xmlns:a16="http://schemas.microsoft.com/office/drawing/2014/main" val="2878316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extLst>
                  <a:ext uri="{0D108BD9-81ED-4DB2-BD59-A6C34878D82A}">
                    <a16:rowId xmlns:a16="http://schemas.microsoft.com/office/drawing/2014/main" val="2310301"/>
                  </a:ext>
                </a:extLst>
              </a:tr>
            </a:tbl>
          </a:graphicData>
        </a:graphic>
      </p:graphicFrame>
      <p:sp>
        <p:nvSpPr>
          <p:cNvPr id="4" name="Text Placeholder 3">
            <a:extLst>
              <a:ext uri="{FF2B5EF4-FFF2-40B4-BE49-F238E27FC236}">
                <a16:creationId xmlns:a16="http://schemas.microsoft.com/office/drawing/2014/main" id="{E5C3F305-43D9-437E-B183-0A5FFB50786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8237033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457C9-56FA-4C32-AD3F-9351FF1365D5}"/>
              </a:ext>
            </a:extLst>
          </p:cNvPr>
          <p:cNvSpPr>
            <a:spLocks noGrp="1"/>
          </p:cNvSpPr>
          <p:nvPr>
            <p:ph type="title"/>
          </p:nvPr>
        </p:nvSpPr>
        <p:spPr/>
        <p:txBody>
          <a:bodyPr/>
          <a:lstStyle/>
          <a:p>
            <a:r>
              <a:rPr lang="en-US"/>
              <a:t>Instagram Hashtag Detection | Scott - 2 of 2</a:t>
            </a:r>
          </a:p>
        </p:txBody>
      </p:sp>
      <p:graphicFrame>
        <p:nvGraphicFramePr>
          <p:cNvPr id="5" name="Table Placeholder 4">
            <a:extLst>
              <a:ext uri="{FF2B5EF4-FFF2-40B4-BE49-F238E27FC236}">
                <a16:creationId xmlns:a16="http://schemas.microsoft.com/office/drawing/2014/main" id="{1DD3C9B0-E7A3-4DF0-9A2B-1F09BF037D82}"/>
              </a:ext>
            </a:extLst>
          </p:cNvPr>
          <p:cNvGraphicFramePr>
            <a:graphicFrameLocks noGrp="1"/>
          </p:cNvGraphicFramePr>
          <p:nvPr>
            <p:ph type="tbl" sz="quarter" idx="13"/>
            <p:extLst>
              <p:ext uri="{D42A27DB-BD31-4B8C-83A1-F6EECF244321}">
                <p14:modId xmlns:p14="http://schemas.microsoft.com/office/powerpoint/2010/main" val="2875619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35674695"/>
                    </a:ext>
                  </a:extLst>
                </a:gridCol>
                <a:gridCol w="1399032">
                  <a:extLst>
                    <a:ext uri="{9D8B030D-6E8A-4147-A177-3AD203B41FA5}">
                      <a16:colId xmlns:a16="http://schemas.microsoft.com/office/drawing/2014/main" val="272937176"/>
                    </a:ext>
                  </a:extLst>
                </a:gridCol>
                <a:gridCol w="1399032">
                  <a:extLst>
                    <a:ext uri="{9D8B030D-6E8A-4147-A177-3AD203B41FA5}">
                      <a16:colId xmlns:a16="http://schemas.microsoft.com/office/drawing/2014/main" val="2887075493"/>
                    </a:ext>
                  </a:extLst>
                </a:gridCol>
                <a:gridCol w="1399032">
                  <a:extLst>
                    <a:ext uri="{9D8B030D-6E8A-4147-A177-3AD203B41FA5}">
                      <a16:colId xmlns:a16="http://schemas.microsoft.com/office/drawing/2014/main" val="2598956240"/>
                    </a:ext>
                  </a:extLst>
                </a:gridCol>
                <a:gridCol w="1399032">
                  <a:extLst>
                    <a:ext uri="{9D8B030D-6E8A-4147-A177-3AD203B41FA5}">
                      <a16:colId xmlns:a16="http://schemas.microsoft.com/office/drawing/2014/main" val="838890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552736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697.28571428571</a:t>
                      </a:r>
                    </a:p>
                  </a:txBody>
                  <a:tcPr/>
                </a:tc>
                <a:extLst>
                  <a:ext uri="{0D108BD9-81ED-4DB2-BD59-A6C34878D82A}">
                    <a16:rowId xmlns:a16="http://schemas.microsoft.com/office/drawing/2014/main" val="2596768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#trekargentina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extLst>
                  <a:ext uri="{0D108BD9-81ED-4DB2-BD59-A6C34878D82A}">
                    <a16:rowId xmlns:a16="http://schemas.microsoft.com/office/drawing/2014/main" val="947576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#bontragerargentina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extLst>
                  <a:ext uri="{0D108BD9-81ED-4DB2-BD59-A6C34878D82A}">
                    <a16:rowId xmlns:a16="http://schemas.microsoft.com/office/drawing/2014/main" val="1282776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773.5</a:t>
                      </a:r>
                    </a:p>
                  </a:txBody>
                  <a:tcPr/>
                </a:tc>
                <a:extLst>
                  <a:ext uri="{0D108BD9-81ED-4DB2-BD59-A6C34878D82A}">
                    <a16:rowId xmlns:a16="http://schemas.microsoft.com/office/drawing/2014/main" val="2598618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#Specialized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249.4</a:t>
                      </a:r>
                    </a:p>
                  </a:txBody>
                  <a:tcPr/>
                </a:tc>
                <a:extLst>
                  <a:ext uri="{0D108BD9-81ED-4DB2-BD59-A6C34878D82A}">
                    <a16:rowId xmlns:a16="http://schemas.microsoft.com/office/drawing/2014/main" val="1074847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#UsaCasco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extLst>
                  <a:ext uri="{0D108BD9-81ED-4DB2-BD59-A6C34878D82A}">
                    <a16:rowId xmlns:a16="http://schemas.microsoft.com/office/drawing/2014/main" val="2174787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#PedaleaSeguro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extLst>
                  <a:ext uri="{0D108BD9-81ED-4DB2-BD59-A6C34878D82A}">
                    <a16:rowId xmlns:a16="http://schemas.microsoft.com/office/drawing/2014/main" val="1061630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#ModoTurbo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extLst>
                  <a:ext uri="{0D108BD9-81ED-4DB2-BD59-A6C34878D82A}">
                    <a16:rowId xmlns:a16="http://schemas.microsoft.com/office/drawing/2014/main" val="3915804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#CannondaleAR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292.25</a:t>
                      </a:r>
                    </a:p>
                  </a:txBody>
                  <a:tcPr/>
                </a:tc>
                <a:extLst>
                  <a:ext uri="{0D108BD9-81ED-4DB2-BD59-A6C34878D82A}">
                    <a16:rowId xmlns:a16="http://schemas.microsoft.com/office/drawing/2014/main" val="14374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424.5</a:t>
                      </a:r>
                    </a:p>
                  </a:txBody>
                  <a:tcPr/>
                </a:tc>
                <a:extLst>
                  <a:ext uri="{0D108BD9-81ED-4DB2-BD59-A6C34878D82A}">
                    <a16:rowId xmlns:a16="http://schemas.microsoft.com/office/drawing/2014/main" val="3758790773"/>
                  </a:ext>
                </a:extLst>
              </a:tr>
            </a:tbl>
          </a:graphicData>
        </a:graphic>
      </p:graphicFrame>
      <p:sp>
        <p:nvSpPr>
          <p:cNvPr id="4" name="Text Placeholder 3">
            <a:extLst>
              <a:ext uri="{FF2B5EF4-FFF2-40B4-BE49-F238E27FC236}">
                <a16:creationId xmlns:a16="http://schemas.microsoft.com/office/drawing/2014/main" id="{3B11594B-9715-49E2-ADD8-C3EABD972BD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608987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08724-F517-405A-B08B-FB04DC37A8B8}"/>
              </a:ext>
            </a:extLst>
          </p:cNvPr>
          <p:cNvSpPr>
            <a:spLocks noGrp="1"/>
          </p:cNvSpPr>
          <p:nvPr>
            <p:ph type="title"/>
          </p:nvPr>
        </p:nvSpPr>
        <p:spPr/>
        <p:txBody>
          <a:bodyPr/>
          <a:lstStyle/>
          <a:p>
            <a:r>
              <a:rPr lang="en-US"/>
              <a:t>Instagram Posts Table | Scott - 1 of 24</a:t>
            </a:r>
          </a:p>
        </p:txBody>
      </p:sp>
      <p:graphicFrame>
        <p:nvGraphicFramePr>
          <p:cNvPr id="5" name="Table Placeholder 4">
            <a:extLst>
              <a:ext uri="{FF2B5EF4-FFF2-40B4-BE49-F238E27FC236}">
                <a16:creationId xmlns:a16="http://schemas.microsoft.com/office/drawing/2014/main" id="{616FD46A-EA0F-43A5-B854-2B3F33F377AD}"/>
              </a:ext>
            </a:extLst>
          </p:cNvPr>
          <p:cNvGraphicFramePr>
            <a:graphicFrameLocks noGrp="1"/>
          </p:cNvGraphicFramePr>
          <p:nvPr>
            <p:ph type="tbl" sz="quarter" idx="13"/>
            <p:extLst>
              <p:ext uri="{D42A27DB-BD31-4B8C-83A1-F6EECF244321}">
                <p14:modId xmlns:p14="http://schemas.microsoft.com/office/powerpoint/2010/main" val="215722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57336633"/>
                    </a:ext>
                  </a:extLst>
                </a:gridCol>
                <a:gridCol w="1810512">
                  <a:extLst>
                    <a:ext uri="{9D8B030D-6E8A-4147-A177-3AD203B41FA5}">
                      <a16:colId xmlns:a16="http://schemas.microsoft.com/office/drawing/2014/main" val="1637544656"/>
                    </a:ext>
                  </a:extLst>
                </a:gridCol>
                <a:gridCol w="822960">
                  <a:extLst>
                    <a:ext uri="{9D8B030D-6E8A-4147-A177-3AD203B41FA5}">
                      <a16:colId xmlns:a16="http://schemas.microsoft.com/office/drawing/2014/main" val="3836677791"/>
                    </a:ext>
                  </a:extLst>
                </a:gridCol>
                <a:gridCol w="822960">
                  <a:extLst>
                    <a:ext uri="{9D8B030D-6E8A-4147-A177-3AD203B41FA5}">
                      <a16:colId xmlns:a16="http://schemas.microsoft.com/office/drawing/2014/main" val="1133225093"/>
                    </a:ext>
                  </a:extLst>
                </a:gridCol>
                <a:gridCol w="822960">
                  <a:extLst>
                    <a:ext uri="{9D8B030D-6E8A-4147-A177-3AD203B41FA5}">
                      <a16:colId xmlns:a16="http://schemas.microsoft.com/office/drawing/2014/main" val="474120034"/>
                    </a:ext>
                  </a:extLst>
                </a:gridCol>
                <a:gridCol w="822960">
                  <a:extLst>
                    <a:ext uri="{9D8B030D-6E8A-4147-A177-3AD203B41FA5}">
                      <a16:colId xmlns:a16="http://schemas.microsoft.com/office/drawing/2014/main" val="114098716"/>
                    </a:ext>
                  </a:extLst>
                </a:gridCol>
                <a:gridCol w="822960">
                  <a:extLst>
                    <a:ext uri="{9D8B030D-6E8A-4147-A177-3AD203B41FA5}">
                      <a16:colId xmlns:a16="http://schemas.microsoft.com/office/drawing/2014/main" val="4024423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5617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- 2021-11-02 17:20:08</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251394237_1128597027671390_2880023737987851992_n.jpg?_nc_cat=100&amp;ccb=1-5&amp;_nc_sid=8ae9d6&amp;_nc_ohc=MlxiG9ky8A4AX8xb6pX&amp;_nc_ht=scontent-yyz1-1.cdninstagram.com&amp;edm=AL-3X8kEAAAA&amp;oh=163f5f19c401398c0e4ff5ebddec12a0&amp;oe=619BCA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2784532"/>
                  </a:ext>
                </a:extLst>
              </a:tr>
            </a:tbl>
          </a:graphicData>
        </a:graphic>
      </p:graphicFrame>
      <p:sp>
        <p:nvSpPr>
          <p:cNvPr id="4" name="Text Placeholder 3">
            <a:extLst>
              <a:ext uri="{FF2B5EF4-FFF2-40B4-BE49-F238E27FC236}">
                <a16:creationId xmlns:a16="http://schemas.microsoft.com/office/drawing/2014/main" id="{002298D6-B8B1-4E56-9B8F-9801E0690BD9}"/>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664140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38D2D-67C5-4430-8AF8-4F8E7C8AD80B}"/>
              </a:ext>
            </a:extLst>
          </p:cNvPr>
          <p:cNvSpPr>
            <a:spLocks noGrp="1"/>
          </p:cNvSpPr>
          <p:nvPr>
            <p:ph type="title"/>
          </p:nvPr>
        </p:nvSpPr>
        <p:spPr/>
        <p:txBody>
          <a:bodyPr/>
          <a:lstStyle/>
          <a:p>
            <a:r>
              <a:rPr lang="en-US"/>
              <a:t>Instagram Posts Table | Scott - 2 of 24</a:t>
            </a:r>
          </a:p>
        </p:txBody>
      </p:sp>
      <p:graphicFrame>
        <p:nvGraphicFramePr>
          <p:cNvPr id="5" name="Table Placeholder 4">
            <a:extLst>
              <a:ext uri="{FF2B5EF4-FFF2-40B4-BE49-F238E27FC236}">
                <a16:creationId xmlns:a16="http://schemas.microsoft.com/office/drawing/2014/main" id="{D1AE32CE-DD8D-4BCE-B8C6-6189DA8968DC}"/>
              </a:ext>
            </a:extLst>
          </p:cNvPr>
          <p:cNvGraphicFramePr>
            <a:graphicFrameLocks noGrp="1"/>
          </p:cNvGraphicFramePr>
          <p:nvPr>
            <p:ph type="tbl" sz="quarter" idx="13"/>
            <p:extLst>
              <p:ext uri="{D42A27DB-BD31-4B8C-83A1-F6EECF244321}">
                <p14:modId xmlns:p14="http://schemas.microsoft.com/office/powerpoint/2010/main" val="3027685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95676192"/>
                    </a:ext>
                  </a:extLst>
                </a:gridCol>
                <a:gridCol w="1810512">
                  <a:extLst>
                    <a:ext uri="{9D8B030D-6E8A-4147-A177-3AD203B41FA5}">
                      <a16:colId xmlns:a16="http://schemas.microsoft.com/office/drawing/2014/main" val="1172407405"/>
                    </a:ext>
                  </a:extLst>
                </a:gridCol>
                <a:gridCol w="822960">
                  <a:extLst>
                    <a:ext uri="{9D8B030D-6E8A-4147-A177-3AD203B41FA5}">
                      <a16:colId xmlns:a16="http://schemas.microsoft.com/office/drawing/2014/main" val="3483940921"/>
                    </a:ext>
                  </a:extLst>
                </a:gridCol>
                <a:gridCol w="822960">
                  <a:extLst>
                    <a:ext uri="{9D8B030D-6E8A-4147-A177-3AD203B41FA5}">
                      <a16:colId xmlns:a16="http://schemas.microsoft.com/office/drawing/2014/main" val="1627262492"/>
                    </a:ext>
                  </a:extLst>
                </a:gridCol>
                <a:gridCol w="822960">
                  <a:extLst>
                    <a:ext uri="{9D8B030D-6E8A-4147-A177-3AD203B41FA5}">
                      <a16:colId xmlns:a16="http://schemas.microsoft.com/office/drawing/2014/main" val="619806877"/>
                    </a:ext>
                  </a:extLst>
                </a:gridCol>
                <a:gridCol w="822960">
                  <a:extLst>
                    <a:ext uri="{9D8B030D-6E8A-4147-A177-3AD203B41FA5}">
                      <a16:colId xmlns:a16="http://schemas.microsoft.com/office/drawing/2014/main" val="3827267961"/>
                    </a:ext>
                  </a:extLst>
                </a:gridCol>
                <a:gridCol w="822960">
                  <a:extLst>
                    <a:ext uri="{9D8B030D-6E8A-4147-A177-3AD203B41FA5}">
                      <a16:colId xmlns:a16="http://schemas.microsoft.com/office/drawing/2014/main" val="4036094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6352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- 2021-11-01 20:36:50</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tiene componentes adecuados para un profesional. El equipo cuenta con un sistema de suspensión TwinLoc, un grupo SRAM Eagle, frenos Shimano y componentes Syncros.
Más info en nuestras tiendas. Link en bio y en Stories destacadas.
#SCOTTbikes 
#SCOTTargentina 
#HaceElClickPorSpark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251825478_1618943311773274_20908648058044197_n.jpg?_nc_cat=108&amp;ccb=1-5&amp;_nc_sid=8ae9d6&amp;_nc_ohc=TRP-YRSrMpsAX-utYPu&amp;_nc_ht=scontent-iad3-2.cdninstagram.com&amp;edm=AL-3X8kEAAAA&amp;oh=97d2a60c31348df9b0e7a12f7d768c48&amp;oe=619C9E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72719170"/>
                  </a:ext>
                </a:extLst>
              </a:tr>
            </a:tbl>
          </a:graphicData>
        </a:graphic>
      </p:graphicFrame>
      <p:sp>
        <p:nvSpPr>
          <p:cNvPr id="4" name="Text Placeholder 3">
            <a:extLst>
              <a:ext uri="{FF2B5EF4-FFF2-40B4-BE49-F238E27FC236}">
                <a16:creationId xmlns:a16="http://schemas.microsoft.com/office/drawing/2014/main" id="{012AFEFC-5990-4C7E-B150-6E63886F02DE}"/>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697540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35D22-8D74-4A37-9774-37D78175F672}"/>
              </a:ext>
            </a:extLst>
          </p:cNvPr>
          <p:cNvSpPr>
            <a:spLocks noGrp="1"/>
          </p:cNvSpPr>
          <p:nvPr>
            <p:ph type="title"/>
          </p:nvPr>
        </p:nvSpPr>
        <p:spPr/>
        <p:txBody>
          <a:bodyPr/>
          <a:lstStyle/>
          <a:p>
            <a:r>
              <a:rPr lang="en-US"/>
              <a:t>Instagram Posts Table | Scott - 3 of 24</a:t>
            </a:r>
          </a:p>
        </p:txBody>
      </p:sp>
      <p:graphicFrame>
        <p:nvGraphicFramePr>
          <p:cNvPr id="5" name="Table Placeholder 4">
            <a:extLst>
              <a:ext uri="{FF2B5EF4-FFF2-40B4-BE49-F238E27FC236}">
                <a16:creationId xmlns:a16="http://schemas.microsoft.com/office/drawing/2014/main" id="{98D65411-6B53-4947-8952-F53CB2BA4917}"/>
              </a:ext>
            </a:extLst>
          </p:cNvPr>
          <p:cNvGraphicFramePr>
            <a:graphicFrameLocks noGrp="1"/>
          </p:cNvGraphicFramePr>
          <p:nvPr>
            <p:ph type="tbl" sz="quarter" idx="13"/>
            <p:extLst>
              <p:ext uri="{D42A27DB-BD31-4B8C-83A1-F6EECF244321}">
                <p14:modId xmlns:p14="http://schemas.microsoft.com/office/powerpoint/2010/main" val="3833468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45201510"/>
                    </a:ext>
                  </a:extLst>
                </a:gridCol>
                <a:gridCol w="1810512">
                  <a:extLst>
                    <a:ext uri="{9D8B030D-6E8A-4147-A177-3AD203B41FA5}">
                      <a16:colId xmlns:a16="http://schemas.microsoft.com/office/drawing/2014/main" val="3543047913"/>
                    </a:ext>
                  </a:extLst>
                </a:gridCol>
                <a:gridCol w="822960">
                  <a:extLst>
                    <a:ext uri="{9D8B030D-6E8A-4147-A177-3AD203B41FA5}">
                      <a16:colId xmlns:a16="http://schemas.microsoft.com/office/drawing/2014/main" val="995323826"/>
                    </a:ext>
                  </a:extLst>
                </a:gridCol>
                <a:gridCol w="822960">
                  <a:extLst>
                    <a:ext uri="{9D8B030D-6E8A-4147-A177-3AD203B41FA5}">
                      <a16:colId xmlns:a16="http://schemas.microsoft.com/office/drawing/2014/main" val="3642982707"/>
                    </a:ext>
                  </a:extLst>
                </a:gridCol>
                <a:gridCol w="822960">
                  <a:extLst>
                    <a:ext uri="{9D8B030D-6E8A-4147-A177-3AD203B41FA5}">
                      <a16:colId xmlns:a16="http://schemas.microsoft.com/office/drawing/2014/main" val="1563028878"/>
                    </a:ext>
                  </a:extLst>
                </a:gridCol>
                <a:gridCol w="822960">
                  <a:extLst>
                    <a:ext uri="{9D8B030D-6E8A-4147-A177-3AD203B41FA5}">
                      <a16:colId xmlns:a16="http://schemas.microsoft.com/office/drawing/2014/main" val="4007272537"/>
                    </a:ext>
                  </a:extLst>
                </a:gridCol>
                <a:gridCol w="822960">
                  <a:extLst>
                    <a:ext uri="{9D8B030D-6E8A-4147-A177-3AD203B41FA5}">
                      <a16:colId xmlns:a16="http://schemas.microsoft.com/office/drawing/2014/main" val="317205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008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- 2021-10-25 19:17:46</a:t>
                      </a:r>
                      <a:r>
                        <a:rPr kumimoji="0" lang="es-ES" sz="1000" b="0" i="0" u="none" strike="noStrike" kern="1200" cap="none" spc="0" normalizeH="0" baseline="0" noProof="0">
                          <a:ln>
                            <a:noFill/>
                          </a:ln>
                          <a:solidFill>
                            <a:prstClr val="black"/>
                          </a:solidFill>
                          <a:effectLst/>
                          <a:uLnTx/>
                          <a:uFillTx/>
                          <a:latin typeface="+mn-lt"/>
                          <a:ea typeface="+mn-ea"/>
                          <a:cs typeface="+mn-cs"/>
                        </a:rPr>
                        <a:t>
 #Sorteo
Inaugura Scott Store San Isidro y podés ganarte un casco Scott Centric Supersonic que sortean este jueves!
Seguilos en scottstoresanisidro , seguí a scottsportsargentina y etiquetá a un amigo para que se entere.
Si además subís una Storie con el Instagram Live del 28/10 desde las 18 horas desde el local y los arrobás, tenés doble chance!!
AVISO: nunca te pediremos ningún dato personal o de tarjeta de crédito para participar o declararte ganador. No caigas en estafas. No le des a nadie tus datos personales.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247787626_1529768854048769_1619864170335033868_n.jpg?_nc_cat=106&amp;ccb=1-5&amp;_nc_sid=8ae9d6&amp;_nc_ohc=KWHZjMCazrUAX_kDMer&amp;_nc_ht=scontent-iad3-2.cdninstagram.com&amp;edm=AL-3X8kEAAAA&amp;oh=6ecb353c57f1df7bfeb00005dfac41d6&amp;oe=619BA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0477262"/>
                  </a:ext>
                </a:extLst>
              </a:tr>
            </a:tbl>
          </a:graphicData>
        </a:graphic>
      </p:graphicFrame>
      <p:sp>
        <p:nvSpPr>
          <p:cNvPr id="4" name="Text Placeholder 3">
            <a:extLst>
              <a:ext uri="{FF2B5EF4-FFF2-40B4-BE49-F238E27FC236}">
                <a16:creationId xmlns:a16="http://schemas.microsoft.com/office/drawing/2014/main" id="{47614020-4AF4-4922-9303-87C324AE7931}"/>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5964258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7376E-467E-43BD-9898-DED6A2EB149C}"/>
              </a:ext>
            </a:extLst>
          </p:cNvPr>
          <p:cNvSpPr>
            <a:spLocks noGrp="1"/>
          </p:cNvSpPr>
          <p:nvPr>
            <p:ph type="title"/>
          </p:nvPr>
        </p:nvSpPr>
        <p:spPr/>
        <p:txBody>
          <a:bodyPr/>
          <a:lstStyle/>
          <a:p>
            <a:r>
              <a:rPr lang="en-US"/>
              <a:t>Instagram Posts Table | Scott - 4 of 24</a:t>
            </a:r>
          </a:p>
        </p:txBody>
      </p:sp>
      <p:graphicFrame>
        <p:nvGraphicFramePr>
          <p:cNvPr id="5" name="Table Placeholder 4">
            <a:extLst>
              <a:ext uri="{FF2B5EF4-FFF2-40B4-BE49-F238E27FC236}">
                <a16:creationId xmlns:a16="http://schemas.microsoft.com/office/drawing/2014/main" id="{E7DB9A42-F638-4DBD-A3BB-2DB6D941B61B}"/>
              </a:ext>
            </a:extLst>
          </p:cNvPr>
          <p:cNvGraphicFramePr>
            <a:graphicFrameLocks noGrp="1"/>
          </p:cNvGraphicFramePr>
          <p:nvPr>
            <p:ph type="tbl" sz="quarter" idx="13"/>
            <p:extLst>
              <p:ext uri="{D42A27DB-BD31-4B8C-83A1-F6EECF244321}">
                <p14:modId xmlns:p14="http://schemas.microsoft.com/office/powerpoint/2010/main" val="457318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03520782"/>
                    </a:ext>
                  </a:extLst>
                </a:gridCol>
                <a:gridCol w="1810512">
                  <a:extLst>
                    <a:ext uri="{9D8B030D-6E8A-4147-A177-3AD203B41FA5}">
                      <a16:colId xmlns:a16="http://schemas.microsoft.com/office/drawing/2014/main" val="1791618761"/>
                    </a:ext>
                  </a:extLst>
                </a:gridCol>
                <a:gridCol w="822960">
                  <a:extLst>
                    <a:ext uri="{9D8B030D-6E8A-4147-A177-3AD203B41FA5}">
                      <a16:colId xmlns:a16="http://schemas.microsoft.com/office/drawing/2014/main" val="3973949052"/>
                    </a:ext>
                  </a:extLst>
                </a:gridCol>
                <a:gridCol w="822960">
                  <a:extLst>
                    <a:ext uri="{9D8B030D-6E8A-4147-A177-3AD203B41FA5}">
                      <a16:colId xmlns:a16="http://schemas.microsoft.com/office/drawing/2014/main" val="526899361"/>
                    </a:ext>
                  </a:extLst>
                </a:gridCol>
                <a:gridCol w="822960">
                  <a:extLst>
                    <a:ext uri="{9D8B030D-6E8A-4147-A177-3AD203B41FA5}">
                      <a16:colId xmlns:a16="http://schemas.microsoft.com/office/drawing/2014/main" val="2532346555"/>
                    </a:ext>
                  </a:extLst>
                </a:gridCol>
                <a:gridCol w="822960">
                  <a:extLst>
                    <a:ext uri="{9D8B030D-6E8A-4147-A177-3AD203B41FA5}">
                      <a16:colId xmlns:a16="http://schemas.microsoft.com/office/drawing/2014/main" val="771037655"/>
                    </a:ext>
                  </a:extLst>
                </a:gridCol>
                <a:gridCol w="822960">
                  <a:extLst>
                    <a:ext uri="{9D8B030D-6E8A-4147-A177-3AD203B41FA5}">
                      <a16:colId xmlns:a16="http://schemas.microsoft.com/office/drawing/2014/main" val="141140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294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- 2021-11-04 19:36:44</a:t>
                      </a:r>
                      <a:r>
                        <a:rPr kumimoji="0" lang="en-US" sz="1000" b="0" i="0" u="none" strike="noStrike" kern="1200" cap="none" spc="0" normalizeH="0" baseline="0" noProof="0">
                          <a:ln>
                            <a:noFill/>
                          </a:ln>
                          <a:solidFill>
                            <a:prstClr val="black"/>
                          </a:solidFill>
                          <a:effectLst/>
                          <a:uLnTx/>
                          <a:uFillTx/>
                          <a:latin typeface="+mn-lt"/>
                          <a:ea typeface="+mn-ea"/>
                          <a:cs typeface="+mn-cs"/>
                        </a:rPr>
                        <a:t>
 ¡Las mejores fotos de facundoperezc en santarosamtb ! Un final de infarto para llevarse el segundo puesto en esta emocionante carrera. ¡Supercaliber siempre protagonista! 
Felicitaciones a todos los participantes del Rally MTB de Santa Rosa de Calamuchita y la hermosa fiesta del MTB argentino. 
📸 foton_line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252124270_124107376704922_9063915453882467292_n.jpg?_nc_cat=110&amp;ccb=1-5&amp;_nc_sid=8ae9d6&amp;_nc_ohc=x1pjTbfMNgUAX_lZ-7H&amp;_nc_ht=scontent-yyz1-1.cdninstagram.com&amp;edm=AL-3X8kEAAAA&amp;oh=a922e58e224c874efd4447c27087f270&amp;oe=619D841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64652650"/>
                  </a:ext>
                </a:extLst>
              </a:tr>
            </a:tbl>
          </a:graphicData>
        </a:graphic>
      </p:graphicFrame>
      <p:sp>
        <p:nvSpPr>
          <p:cNvPr id="4" name="Text Placeholder 3">
            <a:extLst>
              <a:ext uri="{FF2B5EF4-FFF2-40B4-BE49-F238E27FC236}">
                <a16:creationId xmlns:a16="http://schemas.microsoft.com/office/drawing/2014/main" id="{F3347B7E-3804-48E7-85C1-30DE19FDBC13}"/>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1244567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00910E-A49A-4ACF-B5A5-ADC23F34EB40}"/>
              </a:ext>
            </a:extLst>
          </p:cNvPr>
          <p:cNvSpPr>
            <a:spLocks noGrp="1"/>
          </p:cNvSpPr>
          <p:nvPr>
            <p:ph type="title"/>
          </p:nvPr>
        </p:nvSpPr>
        <p:spPr/>
        <p:txBody>
          <a:bodyPr/>
          <a:lstStyle/>
          <a:p>
            <a:r>
              <a:rPr lang="en-US"/>
              <a:t>Instagram Posts Table | Scott - 5 of 24</a:t>
            </a:r>
          </a:p>
        </p:txBody>
      </p:sp>
      <p:graphicFrame>
        <p:nvGraphicFramePr>
          <p:cNvPr id="5" name="Table Placeholder 4">
            <a:extLst>
              <a:ext uri="{FF2B5EF4-FFF2-40B4-BE49-F238E27FC236}">
                <a16:creationId xmlns:a16="http://schemas.microsoft.com/office/drawing/2014/main" id="{802FF02D-914E-4FE1-8196-975CB537602E}"/>
              </a:ext>
            </a:extLst>
          </p:cNvPr>
          <p:cNvGraphicFramePr>
            <a:graphicFrameLocks noGrp="1"/>
          </p:cNvGraphicFramePr>
          <p:nvPr>
            <p:ph type="tbl" sz="quarter" idx="13"/>
            <p:extLst>
              <p:ext uri="{D42A27DB-BD31-4B8C-83A1-F6EECF244321}">
                <p14:modId xmlns:p14="http://schemas.microsoft.com/office/powerpoint/2010/main" val="2219433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59160494"/>
                    </a:ext>
                  </a:extLst>
                </a:gridCol>
                <a:gridCol w="1810512">
                  <a:extLst>
                    <a:ext uri="{9D8B030D-6E8A-4147-A177-3AD203B41FA5}">
                      <a16:colId xmlns:a16="http://schemas.microsoft.com/office/drawing/2014/main" val="1065116460"/>
                    </a:ext>
                  </a:extLst>
                </a:gridCol>
                <a:gridCol w="822960">
                  <a:extLst>
                    <a:ext uri="{9D8B030D-6E8A-4147-A177-3AD203B41FA5}">
                      <a16:colId xmlns:a16="http://schemas.microsoft.com/office/drawing/2014/main" val="3474205911"/>
                    </a:ext>
                  </a:extLst>
                </a:gridCol>
                <a:gridCol w="822960">
                  <a:extLst>
                    <a:ext uri="{9D8B030D-6E8A-4147-A177-3AD203B41FA5}">
                      <a16:colId xmlns:a16="http://schemas.microsoft.com/office/drawing/2014/main" val="2260802258"/>
                    </a:ext>
                  </a:extLst>
                </a:gridCol>
                <a:gridCol w="822960">
                  <a:extLst>
                    <a:ext uri="{9D8B030D-6E8A-4147-A177-3AD203B41FA5}">
                      <a16:colId xmlns:a16="http://schemas.microsoft.com/office/drawing/2014/main" val="241162862"/>
                    </a:ext>
                  </a:extLst>
                </a:gridCol>
                <a:gridCol w="822960">
                  <a:extLst>
                    <a:ext uri="{9D8B030D-6E8A-4147-A177-3AD203B41FA5}">
                      <a16:colId xmlns:a16="http://schemas.microsoft.com/office/drawing/2014/main" val="1100812772"/>
                    </a:ext>
                  </a:extLst>
                </a:gridCol>
                <a:gridCol w="822960">
                  <a:extLst>
                    <a:ext uri="{9D8B030D-6E8A-4147-A177-3AD203B41FA5}">
                      <a16:colId xmlns:a16="http://schemas.microsoft.com/office/drawing/2014/main" val="656297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6854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- 2021-11-05 21:15:16</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9.6 es una bici de carbono ligera para XC y Marathon preparada para enfrentar cualquier desafío. Equipada con un cuadro de carbono OCLV Mountain, una transmisión Shimano XT/SLX de 12 velocidades con un amplio rango de desarrollos y una horquilla RockShox Recon Gold.
Disponibilidad, precios e info en tu tienda Trek más cercana. Link en bio.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253156852_2952033495107678_1793121023227703670_n.jpg?_nc_cat=111&amp;ccb=1-5&amp;_nc_sid=8ae9d6&amp;_nc_ohc=cyLoMfdHOjEAX8IoU1w&amp;_nc_ht=scontent-yyz1-1.cdninstagram.com&amp;edm=AL-3X8kEAAAA&amp;oh=145ec2f51f94471e8ba3b7b9d82b21c5&amp;oe=619D342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22121895"/>
                  </a:ext>
                </a:extLst>
              </a:tr>
            </a:tbl>
          </a:graphicData>
        </a:graphic>
      </p:graphicFrame>
      <p:sp>
        <p:nvSpPr>
          <p:cNvPr id="4" name="Text Placeholder 3">
            <a:extLst>
              <a:ext uri="{FF2B5EF4-FFF2-40B4-BE49-F238E27FC236}">
                <a16:creationId xmlns:a16="http://schemas.microsoft.com/office/drawing/2014/main" id="{2172EDC2-5DB0-4466-8F2D-54513865242F}"/>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34787115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BCCB1-F229-4D6B-B2A6-444C6A84CCC7}"/>
              </a:ext>
            </a:extLst>
          </p:cNvPr>
          <p:cNvSpPr>
            <a:spLocks noGrp="1"/>
          </p:cNvSpPr>
          <p:nvPr>
            <p:ph type="title"/>
          </p:nvPr>
        </p:nvSpPr>
        <p:spPr/>
        <p:txBody>
          <a:bodyPr/>
          <a:lstStyle/>
          <a:p>
            <a:r>
              <a:rPr lang="en-US"/>
              <a:t>Instagram Posts Table | Scott - 6 of 24</a:t>
            </a:r>
          </a:p>
        </p:txBody>
      </p:sp>
      <p:graphicFrame>
        <p:nvGraphicFramePr>
          <p:cNvPr id="5" name="Table Placeholder 4">
            <a:extLst>
              <a:ext uri="{FF2B5EF4-FFF2-40B4-BE49-F238E27FC236}">
                <a16:creationId xmlns:a16="http://schemas.microsoft.com/office/drawing/2014/main" id="{D1B62C7C-C4B4-49C0-AC76-CF61798DFEAE}"/>
              </a:ext>
            </a:extLst>
          </p:cNvPr>
          <p:cNvGraphicFramePr>
            <a:graphicFrameLocks noGrp="1"/>
          </p:cNvGraphicFramePr>
          <p:nvPr>
            <p:ph type="tbl" sz="quarter" idx="13"/>
            <p:extLst>
              <p:ext uri="{D42A27DB-BD31-4B8C-83A1-F6EECF244321}">
                <p14:modId xmlns:p14="http://schemas.microsoft.com/office/powerpoint/2010/main" val="3682294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44513278"/>
                    </a:ext>
                  </a:extLst>
                </a:gridCol>
                <a:gridCol w="1810512">
                  <a:extLst>
                    <a:ext uri="{9D8B030D-6E8A-4147-A177-3AD203B41FA5}">
                      <a16:colId xmlns:a16="http://schemas.microsoft.com/office/drawing/2014/main" val="2280141085"/>
                    </a:ext>
                  </a:extLst>
                </a:gridCol>
                <a:gridCol w="822960">
                  <a:extLst>
                    <a:ext uri="{9D8B030D-6E8A-4147-A177-3AD203B41FA5}">
                      <a16:colId xmlns:a16="http://schemas.microsoft.com/office/drawing/2014/main" val="167456383"/>
                    </a:ext>
                  </a:extLst>
                </a:gridCol>
                <a:gridCol w="822960">
                  <a:extLst>
                    <a:ext uri="{9D8B030D-6E8A-4147-A177-3AD203B41FA5}">
                      <a16:colId xmlns:a16="http://schemas.microsoft.com/office/drawing/2014/main" val="1105633625"/>
                    </a:ext>
                  </a:extLst>
                </a:gridCol>
                <a:gridCol w="822960">
                  <a:extLst>
                    <a:ext uri="{9D8B030D-6E8A-4147-A177-3AD203B41FA5}">
                      <a16:colId xmlns:a16="http://schemas.microsoft.com/office/drawing/2014/main" val="1432787008"/>
                    </a:ext>
                  </a:extLst>
                </a:gridCol>
                <a:gridCol w="822960">
                  <a:extLst>
                    <a:ext uri="{9D8B030D-6E8A-4147-A177-3AD203B41FA5}">
                      <a16:colId xmlns:a16="http://schemas.microsoft.com/office/drawing/2014/main" val="2941244193"/>
                    </a:ext>
                  </a:extLst>
                </a:gridCol>
                <a:gridCol w="822960">
                  <a:extLst>
                    <a:ext uri="{9D8B030D-6E8A-4147-A177-3AD203B41FA5}">
                      <a16:colId xmlns:a16="http://schemas.microsoft.com/office/drawing/2014/main" val="3397184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547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- 2021-10-29 11:09:33</a:t>
                      </a:r>
                      <a:r>
                        <a:rPr kumimoji="0" lang="es-ES" sz="1000" b="0" i="0" u="none" strike="noStrike" kern="1200" cap="none" spc="0" normalizeH="0" baseline="0" noProof="0">
                          <a:ln>
                            <a:noFill/>
                          </a:ln>
                          <a:solidFill>
                            <a:prstClr val="black"/>
                          </a:solidFill>
                          <a:effectLst/>
                          <a:uLnTx/>
                          <a:uFillTx/>
                          <a:latin typeface="+mn-lt"/>
                          <a:ea typeface="+mn-ea"/>
                          <a:cs typeface="+mn-cs"/>
                        </a:rPr>
                        <a:t>
 Con la Supercaliber 9.7 ya no tendrás que elegir entre una bici rígida y una bici de doble suspensión. Tiene un cuadro ligero con lo último en tecnología de suspensión y con componentes preparados para ser el más rápido en cualquier camino. 
La bici más ganadora de los circuitos XCM y XCO DEL 2021. 
Descubrí todos los detalles de la 9,7 en el link de la bio. 
trekbikes trekbicycleargentina bontragerargentina #trekbikes #supercaliber #mtb #xco #ridebontrager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249412268_921588645122219_3326038288373792037_n.jpg?_nc_cat=101&amp;ccb=1-5&amp;_nc_sid=8ae9d6&amp;_nc_ohc=zoZZByTw7mUAX9tVuDQ&amp;_nc_ht=scontent-yyz1-1.cdninstagram.com&amp;edm=AL-3X8kEAAAA&amp;oh=e4933373ae4e36116a86c256e18599b5&amp;oe=619CFE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96072508"/>
                  </a:ext>
                </a:extLst>
              </a:tr>
            </a:tbl>
          </a:graphicData>
        </a:graphic>
      </p:graphicFrame>
      <p:sp>
        <p:nvSpPr>
          <p:cNvPr id="4" name="Text Placeholder 3">
            <a:extLst>
              <a:ext uri="{FF2B5EF4-FFF2-40B4-BE49-F238E27FC236}">
                <a16:creationId xmlns:a16="http://schemas.microsoft.com/office/drawing/2014/main" id="{AFF96B7F-590C-417B-885F-CA7FE1196D04}"/>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2988257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F243C-736F-4BE4-A85A-81D0180F73E3}"/>
              </a:ext>
            </a:extLst>
          </p:cNvPr>
          <p:cNvSpPr>
            <a:spLocks noGrp="1"/>
          </p:cNvSpPr>
          <p:nvPr>
            <p:ph type="title"/>
          </p:nvPr>
        </p:nvSpPr>
        <p:spPr/>
        <p:txBody>
          <a:bodyPr/>
          <a:lstStyle/>
          <a:p>
            <a:r>
              <a:rPr lang="en-US"/>
              <a:t>Instagram Posts Table | Scott - 7 of 24</a:t>
            </a:r>
          </a:p>
        </p:txBody>
      </p:sp>
      <p:graphicFrame>
        <p:nvGraphicFramePr>
          <p:cNvPr id="5" name="Table Placeholder 4">
            <a:extLst>
              <a:ext uri="{FF2B5EF4-FFF2-40B4-BE49-F238E27FC236}">
                <a16:creationId xmlns:a16="http://schemas.microsoft.com/office/drawing/2014/main" id="{459463C6-F109-4AC8-B255-9A4B61B77D58}"/>
              </a:ext>
            </a:extLst>
          </p:cNvPr>
          <p:cNvGraphicFramePr>
            <a:graphicFrameLocks noGrp="1"/>
          </p:cNvGraphicFramePr>
          <p:nvPr>
            <p:ph type="tbl" sz="quarter" idx="13"/>
            <p:extLst>
              <p:ext uri="{D42A27DB-BD31-4B8C-83A1-F6EECF244321}">
                <p14:modId xmlns:p14="http://schemas.microsoft.com/office/powerpoint/2010/main" val="1240508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61587228"/>
                    </a:ext>
                  </a:extLst>
                </a:gridCol>
                <a:gridCol w="1810512">
                  <a:extLst>
                    <a:ext uri="{9D8B030D-6E8A-4147-A177-3AD203B41FA5}">
                      <a16:colId xmlns:a16="http://schemas.microsoft.com/office/drawing/2014/main" val="2912631412"/>
                    </a:ext>
                  </a:extLst>
                </a:gridCol>
                <a:gridCol w="822960">
                  <a:extLst>
                    <a:ext uri="{9D8B030D-6E8A-4147-A177-3AD203B41FA5}">
                      <a16:colId xmlns:a16="http://schemas.microsoft.com/office/drawing/2014/main" val="1425991476"/>
                    </a:ext>
                  </a:extLst>
                </a:gridCol>
                <a:gridCol w="822960">
                  <a:extLst>
                    <a:ext uri="{9D8B030D-6E8A-4147-A177-3AD203B41FA5}">
                      <a16:colId xmlns:a16="http://schemas.microsoft.com/office/drawing/2014/main" val="1697200994"/>
                    </a:ext>
                  </a:extLst>
                </a:gridCol>
                <a:gridCol w="822960">
                  <a:extLst>
                    <a:ext uri="{9D8B030D-6E8A-4147-A177-3AD203B41FA5}">
                      <a16:colId xmlns:a16="http://schemas.microsoft.com/office/drawing/2014/main" val="4033763663"/>
                    </a:ext>
                  </a:extLst>
                </a:gridCol>
                <a:gridCol w="822960">
                  <a:extLst>
                    <a:ext uri="{9D8B030D-6E8A-4147-A177-3AD203B41FA5}">
                      <a16:colId xmlns:a16="http://schemas.microsoft.com/office/drawing/2014/main" val="3090444582"/>
                    </a:ext>
                  </a:extLst>
                </a:gridCol>
                <a:gridCol w="822960">
                  <a:extLst>
                    <a:ext uri="{9D8B030D-6E8A-4147-A177-3AD203B41FA5}">
                      <a16:colId xmlns:a16="http://schemas.microsoft.com/office/drawing/2014/main" val="2775631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335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- 2021-10-28 17:31:48</a:t>
                      </a:r>
                      <a:r>
                        <a:rPr kumimoji="0" lang="en-US" sz="1000" b="0" i="0" u="none" strike="noStrike" kern="1200" cap="none" spc="0" normalizeH="0" baseline="0" noProof="0">
                          <a:ln>
                            <a:noFill/>
                          </a:ln>
                          <a:solidFill>
                            <a:prstClr val="black"/>
                          </a:solidFill>
                          <a:effectLst/>
                          <a:uLnTx/>
                          <a:uFillTx/>
                          <a:latin typeface="+mn-lt"/>
                          <a:ea typeface="+mn-ea"/>
                          <a:cs typeface="+mn-cs"/>
                        </a:rPr>
                        <a:t>
 Bienvenido scottstoresanisidro !
Sumamos una tienda más.
Avenida del Libertador 15.232, San Isidro.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249241874_3933844043382908_8585719282909448834_n.jpg?_nc_cat=106&amp;ccb=1-5&amp;_nc_sid=8ae9d6&amp;_nc_ohc=Hx541WU8lD4AX8lfEQ5&amp;_nc_ht=scontent-iad3-2.cdninstagram.com&amp;edm=AL-3X8kEAAAA&amp;oh=a99208ba06acbebb8e4eb39eeb7169f7&amp;oe=619C0A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3077346"/>
                  </a:ext>
                </a:extLst>
              </a:tr>
            </a:tbl>
          </a:graphicData>
        </a:graphic>
      </p:graphicFrame>
      <p:sp>
        <p:nvSpPr>
          <p:cNvPr id="4" name="Text Placeholder 3">
            <a:extLst>
              <a:ext uri="{FF2B5EF4-FFF2-40B4-BE49-F238E27FC236}">
                <a16:creationId xmlns:a16="http://schemas.microsoft.com/office/drawing/2014/main" id="{78C1E873-5E54-4A5D-9FF7-8E0FDE74FE27}"/>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5943471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4E9D4-5452-4363-A46D-A676FE36366A}"/>
              </a:ext>
            </a:extLst>
          </p:cNvPr>
          <p:cNvSpPr>
            <a:spLocks noGrp="1"/>
          </p:cNvSpPr>
          <p:nvPr>
            <p:ph type="title"/>
          </p:nvPr>
        </p:nvSpPr>
        <p:spPr/>
        <p:txBody>
          <a:bodyPr/>
          <a:lstStyle/>
          <a:p>
            <a:r>
              <a:rPr lang="en-US"/>
              <a:t>Instagram Posts Table | Scott - 8 of 24</a:t>
            </a:r>
          </a:p>
        </p:txBody>
      </p:sp>
      <p:graphicFrame>
        <p:nvGraphicFramePr>
          <p:cNvPr id="5" name="Table Placeholder 4">
            <a:extLst>
              <a:ext uri="{FF2B5EF4-FFF2-40B4-BE49-F238E27FC236}">
                <a16:creationId xmlns:a16="http://schemas.microsoft.com/office/drawing/2014/main" id="{FF8F3822-CBF0-4663-AC95-420041EF8DD9}"/>
              </a:ext>
            </a:extLst>
          </p:cNvPr>
          <p:cNvGraphicFramePr>
            <a:graphicFrameLocks noGrp="1"/>
          </p:cNvGraphicFramePr>
          <p:nvPr>
            <p:ph type="tbl" sz="quarter" idx="13"/>
            <p:extLst>
              <p:ext uri="{D42A27DB-BD31-4B8C-83A1-F6EECF244321}">
                <p14:modId xmlns:p14="http://schemas.microsoft.com/office/powerpoint/2010/main" val="1152790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44441335"/>
                    </a:ext>
                  </a:extLst>
                </a:gridCol>
                <a:gridCol w="1810512">
                  <a:extLst>
                    <a:ext uri="{9D8B030D-6E8A-4147-A177-3AD203B41FA5}">
                      <a16:colId xmlns:a16="http://schemas.microsoft.com/office/drawing/2014/main" val="395762829"/>
                    </a:ext>
                  </a:extLst>
                </a:gridCol>
                <a:gridCol w="822960">
                  <a:extLst>
                    <a:ext uri="{9D8B030D-6E8A-4147-A177-3AD203B41FA5}">
                      <a16:colId xmlns:a16="http://schemas.microsoft.com/office/drawing/2014/main" val="2324311684"/>
                    </a:ext>
                  </a:extLst>
                </a:gridCol>
                <a:gridCol w="822960">
                  <a:extLst>
                    <a:ext uri="{9D8B030D-6E8A-4147-A177-3AD203B41FA5}">
                      <a16:colId xmlns:a16="http://schemas.microsoft.com/office/drawing/2014/main" val="1395937384"/>
                    </a:ext>
                  </a:extLst>
                </a:gridCol>
                <a:gridCol w="822960">
                  <a:extLst>
                    <a:ext uri="{9D8B030D-6E8A-4147-A177-3AD203B41FA5}">
                      <a16:colId xmlns:a16="http://schemas.microsoft.com/office/drawing/2014/main" val="1094308571"/>
                    </a:ext>
                  </a:extLst>
                </a:gridCol>
                <a:gridCol w="822960">
                  <a:extLst>
                    <a:ext uri="{9D8B030D-6E8A-4147-A177-3AD203B41FA5}">
                      <a16:colId xmlns:a16="http://schemas.microsoft.com/office/drawing/2014/main" val="977932243"/>
                    </a:ext>
                  </a:extLst>
                </a:gridCol>
                <a:gridCol w="822960">
                  <a:extLst>
                    <a:ext uri="{9D8B030D-6E8A-4147-A177-3AD203B41FA5}">
                      <a16:colId xmlns:a16="http://schemas.microsoft.com/office/drawing/2014/main" val="2653166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1971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- 2021-11-14 10:57:56</a:t>
                      </a:r>
                      <a:r>
                        <a:rPr kumimoji="0" lang="en-US" sz="1000" b="0" i="0" u="none" strike="noStrike" kern="1200" cap="none" spc="0" normalizeH="0" baseline="0" noProof="0">
                          <a:ln>
                            <a:noFill/>
                          </a:ln>
                          <a:solidFill>
                            <a:prstClr val="black"/>
                          </a:solidFill>
                          <a:effectLst/>
                          <a:uLnTx/>
                          <a:uFillTx/>
                          <a:latin typeface="+mn-lt"/>
                          <a:ea typeface="+mn-ea"/>
                          <a:cs typeface="+mn-cs"/>
                        </a:rPr>
                        <a:t>
 ¡Nuestra Campeona chiquita.cantelmi está de fiesta!
En este año lleno de exitos celebramos tu cumpleaños.
¡Feliz día! 
trekbikes trekbicycleargentina bontragerargentina santini_arg guargentina OpticaCentralStore microonfactory foxracingargentina  #trekbikes #trekargentina #bontragerargentina #Supercaliber #procaliber #topfuel #racedtowin #gooutside #creemosenlasbicis #racedtowin #felizcumplecarlos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256259437_2938666913061959_7643434399061131565_n.jpg?_nc_cat=101&amp;ccb=1-5&amp;_nc_sid=8ae9d6&amp;_nc_ohc=u05ei1E1dfMAX8iDLq8&amp;_nc_ht=scontent-yyz1-1.cdninstagram.com&amp;edm=AL-3X8kEAAAA&amp;oh=99285f08684322f78be8c7eb28225e4a&amp;oe=619C903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6976080"/>
                  </a:ext>
                </a:extLst>
              </a:tr>
            </a:tbl>
          </a:graphicData>
        </a:graphic>
      </p:graphicFrame>
      <p:sp>
        <p:nvSpPr>
          <p:cNvPr id="4" name="Text Placeholder 3">
            <a:extLst>
              <a:ext uri="{FF2B5EF4-FFF2-40B4-BE49-F238E27FC236}">
                <a16:creationId xmlns:a16="http://schemas.microsoft.com/office/drawing/2014/main" id="{183F65AA-49F9-4DA8-A3B0-D0C70EA56044}"/>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6708716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2E822-CEA0-43D2-85FA-3AE7D90FD6DC}"/>
              </a:ext>
            </a:extLst>
          </p:cNvPr>
          <p:cNvSpPr>
            <a:spLocks noGrp="1"/>
          </p:cNvSpPr>
          <p:nvPr>
            <p:ph type="title"/>
          </p:nvPr>
        </p:nvSpPr>
        <p:spPr/>
        <p:txBody>
          <a:bodyPr/>
          <a:lstStyle/>
          <a:p>
            <a:r>
              <a:rPr lang="en-US"/>
              <a:t>Instagram Posts Table | Scott - 9 of 24</a:t>
            </a:r>
          </a:p>
        </p:txBody>
      </p:sp>
      <p:graphicFrame>
        <p:nvGraphicFramePr>
          <p:cNvPr id="5" name="Table Placeholder 4">
            <a:extLst>
              <a:ext uri="{FF2B5EF4-FFF2-40B4-BE49-F238E27FC236}">
                <a16:creationId xmlns:a16="http://schemas.microsoft.com/office/drawing/2014/main" id="{9A128DF0-A736-430D-B021-7DECE0EA1E70}"/>
              </a:ext>
            </a:extLst>
          </p:cNvPr>
          <p:cNvGraphicFramePr>
            <a:graphicFrameLocks noGrp="1"/>
          </p:cNvGraphicFramePr>
          <p:nvPr>
            <p:ph type="tbl" sz="quarter" idx="13"/>
            <p:extLst>
              <p:ext uri="{D42A27DB-BD31-4B8C-83A1-F6EECF244321}">
                <p14:modId xmlns:p14="http://schemas.microsoft.com/office/powerpoint/2010/main" val="685442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7375441"/>
                    </a:ext>
                  </a:extLst>
                </a:gridCol>
                <a:gridCol w="1810512">
                  <a:extLst>
                    <a:ext uri="{9D8B030D-6E8A-4147-A177-3AD203B41FA5}">
                      <a16:colId xmlns:a16="http://schemas.microsoft.com/office/drawing/2014/main" val="4242022002"/>
                    </a:ext>
                  </a:extLst>
                </a:gridCol>
                <a:gridCol w="822960">
                  <a:extLst>
                    <a:ext uri="{9D8B030D-6E8A-4147-A177-3AD203B41FA5}">
                      <a16:colId xmlns:a16="http://schemas.microsoft.com/office/drawing/2014/main" val="1635104683"/>
                    </a:ext>
                  </a:extLst>
                </a:gridCol>
                <a:gridCol w="822960">
                  <a:extLst>
                    <a:ext uri="{9D8B030D-6E8A-4147-A177-3AD203B41FA5}">
                      <a16:colId xmlns:a16="http://schemas.microsoft.com/office/drawing/2014/main" val="4048803831"/>
                    </a:ext>
                  </a:extLst>
                </a:gridCol>
                <a:gridCol w="822960">
                  <a:extLst>
                    <a:ext uri="{9D8B030D-6E8A-4147-A177-3AD203B41FA5}">
                      <a16:colId xmlns:a16="http://schemas.microsoft.com/office/drawing/2014/main" val="3831433273"/>
                    </a:ext>
                  </a:extLst>
                </a:gridCol>
                <a:gridCol w="822960">
                  <a:extLst>
                    <a:ext uri="{9D8B030D-6E8A-4147-A177-3AD203B41FA5}">
                      <a16:colId xmlns:a16="http://schemas.microsoft.com/office/drawing/2014/main" val="167512644"/>
                    </a:ext>
                  </a:extLst>
                </a:gridCol>
                <a:gridCol w="822960">
                  <a:extLst>
                    <a:ext uri="{9D8B030D-6E8A-4147-A177-3AD203B41FA5}">
                      <a16:colId xmlns:a16="http://schemas.microsoft.com/office/drawing/2014/main" val="1427089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086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- 2021-11-15 21:36:56</a:t>
                      </a:r>
                      <a:r>
                        <a:rPr kumimoji="0" lang="en-US" sz="1000" b="0" i="0" u="none" strike="noStrike" kern="1200" cap="none" spc="0" normalizeH="0" baseline="0" noProof="0">
                          <a:ln>
                            <a:noFill/>
                          </a:ln>
                          <a:solidFill>
                            <a:prstClr val="black"/>
                          </a:solidFill>
                          <a:effectLst/>
                          <a:uLnTx/>
                          <a:uFillTx/>
                          <a:latin typeface="+mn-lt"/>
                          <a:ea typeface="+mn-ea"/>
                          <a:cs typeface="+mn-cs"/>
                        </a:rPr>
                        <a:t>
 ¡Émonda SL6! 
Descubrí las ventajas de una bici ultra ligera y aerodinámica con una combinación de componentes listas para la carrera. 
¡Ideal para los que quieres romper récords! 
trekbicycleargentina bontragerargentina ridebontrager 
#Trekbikes #trekemonda  #trekdomane #GoOutside #treksegafredo #gobybike #Gooutside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257554117_232099342353432_9014560996382455101_n.jpg?_nc_cat=104&amp;ccb=1-5&amp;_nc_sid=8ae9d6&amp;_nc_ohc=B_J65kTuz6QAX8Vc8eJ&amp;_nc_ht=scontent-yyz1-1.cdninstagram.com&amp;edm=AL-3X8kEAAAA&amp;oh=7389b0e1ed8247c7b5e8d666a963c333&amp;oe=619C38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95198678"/>
                  </a:ext>
                </a:extLst>
              </a:tr>
            </a:tbl>
          </a:graphicData>
        </a:graphic>
      </p:graphicFrame>
      <p:sp>
        <p:nvSpPr>
          <p:cNvPr id="4" name="Text Placeholder 3">
            <a:extLst>
              <a:ext uri="{FF2B5EF4-FFF2-40B4-BE49-F238E27FC236}">
                <a16:creationId xmlns:a16="http://schemas.microsoft.com/office/drawing/2014/main" id="{37AEB60C-E6AD-4008-8911-131C26584C84}"/>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693916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30DFD-8B2B-4505-AD12-7BCD3F259700}"/>
              </a:ext>
            </a:extLst>
          </p:cNvPr>
          <p:cNvSpPr>
            <a:spLocks noGrp="1"/>
          </p:cNvSpPr>
          <p:nvPr>
            <p:ph type="title"/>
          </p:nvPr>
        </p:nvSpPr>
        <p:spPr/>
        <p:txBody>
          <a:bodyPr/>
          <a:lstStyle/>
          <a:p>
            <a:r>
              <a:rPr lang="en-US"/>
              <a:t>Instagram Posts Table | Scott - 10 of 24</a:t>
            </a:r>
          </a:p>
        </p:txBody>
      </p:sp>
      <p:graphicFrame>
        <p:nvGraphicFramePr>
          <p:cNvPr id="5" name="Table Placeholder 4">
            <a:extLst>
              <a:ext uri="{FF2B5EF4-FFF2-40B4-BE49-F238E27FC236}">
                <a16:creationId xmlns:a16="http://schemas.microsoft.com/office/drawing/2014/main" id="{9BCE2D72-0EEE-4F59-AF22-37E3FCD02301}"/>
              </a:ext>
            </a:extLst>
          </p:cNvPr>
          <p:cNvGraphicFramePr>
            <a:graphicFrameLocks noGrp="1"/>
          </p:cNvGraphicFramePr>
          <p:nvPr>
            <p:ph type="tbl" sz="quarter" idx="13"/>
            <p:extLst>
              <p:ext uri="{D42A27DB-BD31-4B8C-83A1-F6EECF244321}">
                <p14:modId xmlns:p14="http://schemas.microsoft.com/office/powerpoint/2010/main" val="118612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85696497"/>
                    </a:ext>
                  </a:extLst>
                </a:gridCol>
                <a:gridCol w="1810512">
                  <a:extLst>
                    <a:ext uri="{9D8B030D-6E8A-4147-A177-3AD203B41FA5}">
                      <a16:colId xmlns:a16="http://schemas.microsoft.com/office/drawing/2014/main" val="406089622"/>
                    </a:ext>
                  </a:extLst>
                </a:gridCol>
                <a:gridCol w="822960">
                  <a:extLst>
                    <a:ext uri="{9D8B030D-6E8A-4147-A177-3AD203B41FA5}">
                      <a16:colId xmlns:a16="http://schemas.microsoft.com/office/drawing/2014/main" val="1714011467"/>
                    </a:ext>
                  </a:extLst>
                </a:gridCol>
                <a:gridCol w="822960">
                  <a:extLst>
                    <a:ext uri="{9D8B030D-6E8A-4147-A177-3AD203B41FA5}">
                      <a16:colId xmlns:a16="http://schemas.microsoft.com/office/drawing/2014/main" val="1001124767"/>
                    </a:ext>
                  </a:extLst>
                </a:gridCol>
                <a:gridCol w="822960">
                  <a:extLst>
                    <a:ext uri="{9D8B030D-6E8A-4147-A177-3AD203B41FA5}">
                      <a16:colId xmlns:a16="http://schemas.microsoft.com/office/drawing/2014/main" val="604162661"/>
                    </a:ext>
                  </a:extLst>
                </a:gridCol>
                <a:gridCol w="822960">
                  <a:extLst>
                    <a:ext uri="{9D8B030D-6E8A-4147-A177-3AD203B41FA5}">
                      <a16:colId xmlns:a16="http://schemas.microsoft.com/office/drawing/2014/main" val="1988942226"/>
                    </a:ext>
                  </a:extLst>
                </a:gridCol>
                <a:gridCol w="822960">
                  <a:extLst>
                    <a:ext uri="{9D8B030D-6E8A-4147-A177-3AD203B41FA5}">
                      <a16:colId xmlns:a16="http://schemas.microsoft.com/office/drawing/2014/main" val="3508567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65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giantargentina - 2021-11-16 18:00:49</a:t>
                      </a:r>
                      <a:r>
                        <a:rPr kumimoji="0" lang="en-US" sz="1000" b="0" i="0" u="none" strike="noStrike" kern="1200" cap="none" spc="0" normalizeH="0" baseline="0" noProof="0">
                          <a:ln>
                            <a:noFill/>
                          </a:ln>
                          <a:solidFill>
                            <a:prstClr val="black"/>
                          </a:solidFill>
                          <a:effectLst/>
                          <a:uLnTx/>
                          <a:uFillTx/>
                          <a:latin typeface="+mn-lt"/>
                          <a:ea typeface="+mn-ea"/>
                          <a:cs typeface="+mn-cs"/>
                        </a:rPr>
                        <a:t>
 Le damos la bienvenida al nuevo Giant Exclusive Store: giant_delta 💪
🔹Un nuevo lugar donde vivir una verdadera experiencia ciclista.
📍Diego Palma 3340, Benavidez.
👉 Conocelo en el link de nuestra bio ☝️.
#GiantDelta #RideUnleashed #GiantArgentinanull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256892381_650648739290410_3730188789821338878_n.webp.jpg?_nc_cat=106&amp;ccb=1-5&amp;_nc_sid=8ae9d6&amp;_nc_ohc=FOdrU_mpF3oAX_Ylvz1&amp;_nc_ht=scontent-iad3-1.cdninstagram.com&amp;edm=AL-3X8kEAAAA&amp;oh=7dd9ec00ed41e1a56244e369238baedf&amp;oe=619BF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49526119"/>
                  </a:ext>
                </a:extLst>
              </a:tr>
            </a:tbl>
          </a:graphicData>
        </a:graphic>
      </p:graphicFrame>
      <p:sp>
        <p:nvSpPr>
          <p:cNvPr id="4" name="Text Placeholder 3">
            <a:extLst>
              <a:ext uri="{FF2B5EF4-FFF2-40B4-BE49-F238E27FC236}">
                <a16:creationId xmlns:a16="http://schemas.microsoft.com/office/drawing/2014/main" id="{D1898BD3-7553-4858-98CC-1FBCF0B8CDF5}"/>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385448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2C3E3-69F1-453B-A0E5-931A4A5E67B6}"/>
              </a:ext>
            </a:extLst>
          </p:cNvPr>
          <p:cNvSpPr>
            <a:spLocks noGrp="1"/>
          </p:cNvSpPr>
          <p:nvPr>
            <p:ph type="title"/>
          </p:nvPr>
        </p:nvSpPr>
        <p:spPr/>
        <p:txBody>
          <a:bodyPr/>
          <a:lstStyle/>
          <a:p>
            <a:r>
              <a:rPr lang="en-US"/>
              <a:t>Instagram Posts Table | Scott - 11 of 24</a:t>
            </a:r>
          </a:p>
        </p:txBody>
      </p:sp>
      <p:graphicFrame>
        <p:nvGraphicFramePr>
          <p:cNvPr id="5" name="Table Placeholder 4">
            <a:extLst>
              <a:ext uri="{FF2B5EF4-FFF2-40B4-BE49-F238E27FC236}">
                <a16:creationId xmlns:a16="http://schemas.microsoft.com/office/drawing/2014/main" id="{F26BACE5-A03C-4FED-868B-23F68EBA6349}"/>
              </a:ext>
            </a:extLst>
          </p:cNvPr>
          <p:cNvGraphicFramePr>
            <a:graphicFrameLocks noGrp="1"/>
          </p:cNvGraphicFramePr>
          <p:nvPr>
            <p:ph type="tbl" sz="quarter" idx="13"/>
            <p:extLst>
              <p:ext uri="{D42A27DB-BD31-4B8C-83A1-F6EECF244321}">
                <p14:modId xmlns:p14="http://schemas.microsoft.com/office/powerpoint/2010/main" val="3630257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56543486"/>
                    </a:ext>
                  </a:extLst>
                </a:gridCol>
                <a:gridCol w="1810512">
                  <a:extLst>
                    <a:ext uri="{9D8B030D-6E8A-4147-A177-3AD203B41FA5}">
                      <a16:colId xmlns:a16="http://schemas.microsoft.com/office/drawing/2014/main" val="1609710827"/>
                    </a:ext>
                  </a:extLst>
                </a:gridCol>
                <a:gridCol w="822960">
                  <a:extLst>
                    <a:ext uri="{9D8B030D-6E8A-4147-A177-3AD203B41FA5}">
                      <a16:colId xmlns:a16="http://schemas.microsoft.com/office/drawing/2014/main" val="1435156241"/>
                    </a:ext>
                  </a:extLst>
                </a:gridCol>
                <a:gridCol w="822960">
                  <a:extLst>
                    <a:ext uri="{9D8B030D-6E8A-4147-A177-3AD203B41FA5}">
                      <a16:colId xmlns:a16="http://schemas.microsoft.com/office/drawing/2014/main" val="3226663537"/>
                    </a:ext>
                  </a:extLst>
                </a:gridCol>
                <a:gridCol w="822960">
                  <a:extLst>
                    <a:ext uri="{9D8B030D-6E8A-4147-A177-3AD203B41FA5}">
                      <a16:colId xmlns:a16="http://schemas.microsoft.com/office/drawing/2014/main" val="4100962132"/>
                    </a:ext>
                  </a:extLst>
                </a:gridCol>
                <a:gridCol w="822960">
                  <a:extLst>
                    <a:ext uri="{9D8B030D-6E8A-4147-A177-3AD203B41FA5}">
                      <a16:colId xmlns:a16="http://schemas.microsoft.com/office/drawing/2014/main" val="1004891980"/>
                    </a:ext>
                  </a:extLst>
                </a:gridCol>
                <a:gridCol w="822960">
                  <a:extLst>
                    <a:ext uri="{9D8B030D-6E8A-4147-A177-3AD203B41FA5}">
                      <a16:colId xmlns:a16="http://schemas.microsoft.com/office/drawing/2014/main" val="4021929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811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- 2021-11-10 18:38:06</a:t>
                      </a:r>
                      <a:r>
                        <a:rPr kumimoji="0" lang="en-US" sz="1000" b="0" i="0" u="none" strike="noStrike" kern="1200" cap="none" spc="0" normalizeH="0" baseline="0" noProof="0">
                          <a:ln>
                            <a:noFill/>
                          </a:ln>
                          <a:solidFill>
                            <a:prstClr val="black"/>
                          </a:solidFill>
                          <a:effectLst/>
                          <a:uLnTx/>
                          <a:uFillTx/>
                          <a:latin typeface="+mn-lt"/>
                          <a:ea typeface="+mn-ea"/>
                          <a:cs typeface="+mn-cs"/>
                        </a:rPr>
                        <a:t>
 ¡La vueltaalasierrita fue para chiquita.cantelmi ! 
Nuestra corredora de La Pampa no para de ganar y subirse a todos podios en la general. ¡Impresionante la temporada de Yesi y la #Supercaliber ! 
¡Se empieza a palpitar el trasmontania con el #TeamTrekbontrager! 
📸  foton_line 📸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254966003_376521430922022_8414751170655519165_n.jpg?_nc_cat=110&amp;ccb=1-5&amp;_nc_sid=8ae9d6&amp;_nc_ohc=bZ1Qrt5uORIAX9QqYPb&amp;_nc_ht=scontent-yyz1-1.cdninstagram.com&amp;edm=AL-3X8kEAAAA&amp;oh=80eb18e574dadaef5e873a36e61ade2f&amp;oe=619D6C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34831890"/>
                  </a:ext>
                </a:extLst>
              </a:tr>
            </a:tbl>
          </a:graphicData>
        </a:graphic>
      </p:graphicFrame>
      <p:sp>
        <p:nvSpPr>
          <p:cNvPr id="4" name="Text Placeholder 3">
            <a:extLst>
              <a:ext uri="{FF2B5EF4-FFF2-40B4-BE49-F238E27FC236}">
                <a16:creationId xmlns:a16="http://schemas.microsoft.com/office/drawing/2014/main" id="{4EEFA013-61C3-495E-B67C-0811F8DD210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5579095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9BD1A-1283-41F7-969A-566251A2749C}"/>
              </a:ext>
            </a:extLst>
          </p:cNvPr>
          <p:cNvSpPr>
            <a:spLocks noGrp="1"/>
          </p:cNvSpPr>
          <p:nvPr>
            <p:ph type="title"/>
          </p:nvPr>
        </p:nvSpPr>
        <p:spPr/>
        <p:txBody>
          <a:bodyPr/>
          <a:lstStyle/>
          <a:p>
            <a:r>
              <a:rPr lang="en-US"/>
              <a:t>Instagram Posts Table | Scott - 12 of 24</a:t>
            </a:r>
          </a:p>
        </p:txBody>
      </p:sp>
      <p:graphicFrame>
        <p:nvGraphicFramePr>
          <p:cNvPr id="5" name="Table Placeholder 4">
            <a:extLst>
              <a:ext uri="{FF2B5EF4-FFF2-40B4-BE49-F238E27FC236}">
                <a16:creationId xmlns:a16="http://schemas.microsoft.com/office/drawing/2014/main" id="{4A86A092-070D-459B-9B45-7B0B749D39AF}"/>
              </a:ext>
            </a:extLst>
          </p:cNvPr>
          <p:cNvGraphicFramePr>
            <a:graphicFrameLocks noGrp="1"/>
          </p:cNvGraphicFramePr>
          <p:nvPr>
            <p:ph type="tbl" sz="quarter" idx="13"/>
            <p:extLst>
              <p:ext uri="{D42A27DB-BD31-4B8C-83A1-F6EECF244321}">
                <p14:modId xmlns:p14="http://schemas.microsoft.com/office/powerpoint/2010/main" val="227439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7231826"/>
                    </a:ext>
                  </a:extLst>
                </a:gridCol>
                <a:gridCol w="1810512">
                  <a:extLst>
                    <a:ext uri="{9D8B030D-6E8A-4147-A177-3AD203B41FA5}">
                      <a16:colId xmlns:a16="http://schemas.microsoft.com/office/drawing/2014/main" val="3489060096"/>
                    </a:ext>
                  </a:extLst>
                </a:gridCol>
                <a:gridCol w="822960">
                  <a:extLst>
                    <a:ext uri="{9D8B030D-6E8A-4147-A177-3AD203B41FA5}">
                      <a16:colId xmlns:a16="http://schemas.microsoft.com/office/drawing/2014/main" val="1651214933"/>
                    </a:ext>
                  </a:extLst>
                </a:gridCol>
                <a:gridCol w="822960">
                  <a:extLst>
                    <a:ext uri="{9D8B030D-6E8A-4147-A177-3AD203B41FA5}">
                      <a16:colId xmlns:a16="http://schemas.microsoft.com/office/drawing/2014/main" val="1391265812"/>
                    </a:ext>
                  </a:extLst>
                </a:gridCol>
                <a:gridCol w="822960">
                  <a:extLst>
                    <a:ext uri="{9D8B030D-6E8A-4147-A177-3AD203B41FA5}">
                      <a16:colId xmlns:a16="http://schemas.microsoft.com/office/drawing/2014/main" val="243396520"/>
                    </a:ext>
                  </a:extLst>
                </a:gridCol>
                <a:gridCol w="822960">
                  <a:extLst>
                    <a:ext uri="{9D8B030D-6E8A-4147-A177-3AD203B41FA5}">
                      <a16:colId xmlns:a16="http://schemas.microsoft.com/office/drawing/2014/main" val="462434699"/>
                    </a:ext>
                  </a:extLst>
                </a:gridCol>
                <a:gridCol w="822960">
                  <a:extLst>
                    <a:ext uri="{9D8B030D-6E8A-4147-A177-3AD203B41FA5}">
                      <a16:colId xmlns:a16="http://schemas.microsoft.com/office/drawing/2014/main" val="1838357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3624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- 2021-11-09 18:47:16</a:t>
                      </a:r>
                      <a:r>
                        <a:rPr kumimoji="0" lang="en-US" sz="1000" b="0" i="0" u="none" strike="noStrike" kern="1200" cap="none" spc="0" normalizeH="0" baseline="0" noProof="0">
                          <a:ln>
                            <a:noFill/>
                          </a:ln>
                          <a:solidFill>
                            <a:prstClr val="black"/>
                          </a:solidFill>
                          <a:effectLst/>
                          <a:uLnTx/>
                          <a:uFillTx/>
                          <a:latin typeface="+mn-lt"/>
                          <a:ea typeface="+mn-ea"/>
                          <a:cs typeface="+mn-cs"/>
                        </a:rPr>
                        <a:t>
 ¡La bici perfecta para el siguiente nivel! 
La #Procaliber 9.5 te ofrece la mejor relación precio, capacidad y calidad para enfrentar cualquier desafío. Equipada con un cuadro de carbono OCLV Mountain, transmisión Shimano Deore 1x12, horquilla RockShox Judy y los mejores componentes Bontrager.
Descubrí toda la info de precios y disponibilidad en las tiendas oficiales Trek Argentina.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255068507_946753992930322_4290376027460328824_n.jpg?_nc_cat=110&amp;ccb=1-5&amp;_nc_sid=8ae9d6&amp;_nc_ohc=CydpkHqmJIgAX8Zq_43&amp;_nc_ht=scontent-yyz1-1.cdninstagram.com&amp;edm=AL-3X8kEAAAA&amp;oh=756c4695bca1e931606a3abb6e48f19d&amp;oe=619BCF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7268024"/>
                  </a:ext>
                </a:extLst>
              </a:tr>
            </a:tbl>
          </a:graphicData>
        </a:graphic>
      </p:graphicFrame>
      <p:sp>
        <p:nvSpPr>
          <p:cNvPr id="4" name="Text Placeholder 3">
            <a:extLst>
              <a:ext uri="{FF2B5EF4-FFF2-40B4-BE49-F238E27FC236}">
                <a16:creationId xmlns:a16="http://schemas.microsoft.com/office/drawing/2014/main" id="{BE6A0731-534F-4E98-88AB-808651BF520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172410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ADDFE8-77CA-47FD-BD23-1BBC5DEA7BB8}"/>
              </a:ext>
            </a:extLst>
          </p:cNvPr>
          <p:cNvSpPr>
            <a:spLocks noGrp="1"/>
          </p:cNvSpPr>
          <p:nvPr>
            <p:ph type="title"/>
          </p:nvPr>
        </p:nvSpPr>
        <p:spPr/>
        <p:txBody>
          <a:bodyPr/>
          <a:lstStyle/>
          <a:p>
            <a:r>
              <a:rPr lang="en-US"/>
              <a:t>Instagram Posts Table | Scott - 13 of 24</a:t>
            </a:r>
          </a:p>
        </p:txBody>
      </p:sp>
      <p:graphicFrame>
        <p:nvGraphicFramePr>
          <p:cNvPr id="5" name="Table Placeholder 4">
            <a:extLst>
              <a:ext uri="{FF2B5EF4-FFF2-40B4-BE49-F238E27FC236}">
                <a16:creationId xmlns:a16="http://schemas.microsoft.com/office/drawing/2014/main" id="{384A7A72-4C52-40EE-9CE5-179004F8D4E7}"/>
              </a:ext>
            </a:extLst>
          </p:cNvPr>
          <p:cNvGraphicFramePr>
            <a:graphicFrameLocks noGrp="1"/>
          </p:cNvGraphicFramePr>
          <p:nvPr>
            <p:ph type="tbl" sz="quarter" idx="13"/>
            <p:extLst>
              <p:ext uri="{D42A27DB-BD31-4B8C-83A1-F6EECF244321}">
                <p14:modId xmlns:p14="http://schemas.microsoft.com/office/powerpoint/2010/main" val="2887934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07535663"/>
                    </a:ext>
                  </a:extLst>
                </a:gridCol>
                <a:gridCol w="1810512">
                  <a:extLst>
                    <a:ext uri="{9D8B030D-6E8A-4147-A177-3AD203B41FA5}">
                      <a16:colId xmlns:a16="http://schemas.microsoft.com/office/drawing/2014/main" val="4221070913"/>
                    </a:ext>
                  </a:extLst>
                </a:gridCol>
                <a:gridCol w="822960">
                  <a:extLst>
                    <a:ext uri="{9D8B030D-6E8A-4147-A177-3AD203B41FA5}">
                      <a16:colId xmlns:a16="http://schemas.microsoft.com/office/drawing/2014/main" val="615125795"/>
                    </a:ext>
                  </a:extLst>
                </a:gridCol>
                <a:gridCol w="822960">
                  <a:extLst>
                    <a:ext uri="{9D8B030D-6E8A-4147-A177-3AD203B41FA5}">
                      <a16:colId xmlns:a16="http://schemas.microsoft.com/office/drawing/2014/main" val="3829800490"/>
                    </a:ext>
                  </a:extLst>
                </a:gridCol>
                <a:gridCol w="822960">
                  <a:extLst>
                    <a:ext uri="{9D8B030D-6E8A-4147-A177-3AD203B41FA5}">
                      <a16:colId xmlns:a16="http://schemas.microsoft.com/office/drawing/2014/main" val="3352123141"/>
                    </a:ext>
                  </a:extLst>
                </a:gridCol>
                <a:gridCol w="822960">
                  <a:extLst>
                    <a:ext uri="{9D8B030D-6E8A-4147-A177-3AD203B41FA5}">
                      <a16:colId xmlns:a16="http://schemas.microsoft.com/office/drawing/2014/main" val="2420588570"/>
                    </a:ext>
                  </a:extLst>
                </a:gridCol>
                <a:gridCol w="822960">
                  <a:extLst>
                    <a:ext uri="{9D8B030D-6E8A-4147-A177-3AD203B41FA5}">
                      <a16:colId xmlns:a16="http://schemas.microsoft.com/office/drawing/2014/main" val="2741852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983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- 2021-11-03 17:10:53</a:t>
                      </a:r>
                      <a:r>
                        <a:rPr kumimoji="0" lang="en-US" sz="1000" b="0" i="0" u="none" strike="noStrike" kern="1200" cap="none" spc="0" normalizeH="0" baseline="0" noProof="0">
                          <a:ln>
                            <a:noFill/>
                          </a:ln>
                          <a:solidFill>
                            <a:prstClr val="black"/>
                          </a:solidFill>
                          <a:effectLst/>
                          <a:uLnTx/>
                          <a:uFillTx/>
                          <a:latin typeface="+mn-lt"/>
                          <a:ea typeface="+mn-ea"/>
                          <a:cs typeface="+mn-cs"/>
                        </a:rPr>
                        <a:t>
 Una de las máquinas de triatlón más lindas, confortables y eficientes, que te hará conocer un nuevo concepto de velocidad.
La Shiv fue diseñada y probada a fondo en nuestro túnel de viento💨 
#AeroIsEverything
#IamSpecialized #SpecializedArgentina #Specialized #SpecializedShiv #SpecializedShivExpert #Tria
 📸  parsongarage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251998889_265316798871852_9029105769289810595_n.jpg?_nc_cat=111&amp;ccb=1-5&amp;_nc_sid=8ae9d6&amp;_nc_ohc=6e33hSG33X0AX-_Va2K&amp;_nc_ht=scontent-iad3-2.cdninstagram.com&amp;edm=AL-3X8kEAAAA&amp;oh=66d51b07ded68028515f2cab10b802ce&amp;oe=619D46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3986895"/>
                  </a:ext>
                </a:extLst>
              </a:tr>
            </a:tbl>
          </a:graphicData>
        </a:graphic>
      </p:graphicFrame>
      <p:sp>
        <p:nvSpPr>
          <p:cNvPr id="4" name="Text Placeholder 3">
            <a:extLst>
              <a:ext uri="{FF2B5EF4-FFF2-40B4-BE49-F238E27FC236}">
                <a16:creationId xmlns:a16="http://schemas.microsoft.com/office/drawing/2014/main" id="{E9B4FE95-0496-4406-B6B2-FB59E7E0B1A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497721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4EC7D-2F48-4FA2-8627-69A947FCE20D}"/>
              </a:ext>
            </a:extLst>
          </p:cNvPr>
          <p:cNvSpPr>
            <a:spLocks noGrp="1"/>
          </p:cNvSpPr>
          <p:nvPr>
            <p:ph type="title"/>
          </p:nvPr>
        </p:nvSpPr>
        <p:spPr/>
        <p:txBody>
          <a:bodyPr/>
          <a:lstStyle/>
          <a:p>
            <a:r>
              <a:rPr lang="en-US"/>
              <a:t>Instagram Posts Table | Scott - 14 of 24</a:t>
            </a:r>
          </a:p>
        </p:txBody>
      </p:sp>
      <p:graphicFrame>
        <p:nvGraphicFramePr>
          <p:cNvPr id="5" name="Table Placeholder 4">
            <a:extLst>
              <a:ext uri="{FF2B5EF4-FFF2-40B4-BE49-F238E27FC236}">
                <a16:creationId xmlns:a16="http://schemas.microsoft.com/office/drawing/2014/main" id="{F71DA63E-0521-4E09-A24F-434230E98DEC}"/>
              </a:ext>
            </a:extLst>
          </p:cNvPr>
          <p:cNvGraphicFramePr>
            <a:graphicFrameLocks noGrp="1"/>
          </p:cNvGraphicFramePr>
          <p:nvPr>
            <p:ph type="tbl" sz="quarter" idx="13"/>
            <p:extLst>
              <p:ext uri="{D42A27DB-BD31-4B8C-83A1-F6EECF244321}">
                <p14:modId xmlns:p14="http://schemas.microsoft.com/office/powerpoint/2010/main" val="3054322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27759286"/>
                    </a:ext>
                  </a:extLst>
                </a:gridCol>
                <a:gridCol w="1810512">
                  <a:extLst>
                    <a:ext uri="{9D8B030D-6E8A-4147-A177-3AD203B41FA5}">
                      <a16:colId xmlns:a16="http://schemas.microsoft.com/office/drawing/2014/main" val="471641151"/>
                    </a:ext>
                  </a:extLst>
                </a:gridCol>
                <a:gridCol w="822960">
                  <a:extLst>
                    <a:ext uri="{9D8B030D-6E8A-4147-A177-3AD203B41FA5}">
                      <a16:colId xmlns:a16="http://schemas.microsoft.com/office/drawing/2014/main" val="2052628774"/>
                    </a:ext>
                  </a:extLst>
                </a:gridCol>
                <a:gridCol w="822960">
                  <a:extLst>
                    <a:ext uri="{9D8B030D-6E8A-4147-A177-3AD203B41FA5}">
                      <a16:colId xmlns:a16="http://schemas.microsoft.com/office/drawing/2014/main" val="2287140943"/>
                    </a:ext>
                  </a:extLst>
                </a:gridCol>
                <a:gridCol w="822960">
                  <a:extLst>
                    <a:ext uri="{9D8B030D-6E8A-4147-A177-3AD203B41FA5}">
                      <a16:colId xmlns:a16="http://schemas.microsoft.com/office/drawing/2014/main" val="2397728478"/>
                    </a:ext>
                  </a:extLst>
                </a:gridCol>
                <a:gridCol w="822960">
                  <a:extLst>
                    <a:ext uri="{9D8B030D-6E8A-4147-A177-3AD203B41FA5}">
                      <a16:colId xmlns:a16="http://schemas.microsoft.com/office/drawing/2014/main" val="1118583205"/>
                    </a:ext>
                  </a:extLst>
                </a:gridCol>
                <a:gridCol w="822960">
                  <a:extLst>
                    <a:ext uri="{9D8B030D-6E8A-4147-A177-3AD203B41FA5}">
                      <a16:colId xmlns:a16="http://schemas.microsoft.com/office/drawing/2014/main" val="484456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585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- 2021-10-27 17:07:36</a:t>
                      </a:r>
                      <a:r>
                        <a:rPr kumimoji="0" lang="es-ES" sz="1000" b="0" i="0" u="none" strike="noStrike" kern="1200" cap="none" spc="0" normalizeH="0" baseline="0" noProof="0">
                          <a:ln>
                            <a:noFill/>
                          </a:ln>
                          <a:solidFill>
                            <a:prstClr val="black"/>
                          </a:solidFill>
                          <a:effectLst/>
                          <a:uLnTx/>
                          <a:uFillTx/>
                          <a:latin typeface="+mn-lt"/>
                          <a:ea typeface="+mn-ea"/>
                          <a:cs typeface="+mn-cs"/>
                        </a:rPr>
                        <a:t>
 Diseñado para ciclistas de enduro, trail y e-mtb, el Specialized Tactic lo tiene todo gracias a su combinación sin precedentes de ajuste, ventilación, cobertura excepcional y una integración perfecta con gafas o antiparras.😎
Además, el Tactic ha obtenido la máxima calificación de cinco estrellas ⭐️⭐️ ⭐️ ⭐️ ⭐️ en el Virginia Tech y viene equipado con MIPS Evolve.
#IamSpecialized #TacticHelmet #TrailBike #SpecializedArgentina #PedaleaSeguro #UsaCasco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248693626_3029800587261837_5364263398224351613_n.jpg?_nc_cat=104&amp;ccb=1-5&amp;_nc_sid=8ae9d6&amp;_nc_ohc=zqMwitBA4FMAX9zdYEx&amp;_nc_ht=scontent-iad3-2.cdninstagram.com&amp;edm=AL-3X8kEAAAA&amp;oh=c2cc1b4821db7aa0e50ef29aed9ffe04&amp;oe=619C1C6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45266820"/>
                  </a:ext>
                </a:extLst>
              </a:tr>
            </a:tbl>
          </a:graphicData>
        </a:graphic>
      </p:graphicFrame>
      <p:sp>
        <p:nvSpPr>
          <p:cNvPr id="4" name="Text Placeholder 3">
            <a:extLst>
              <a:ext uri="{FF2B5EF4-FFF2-40B4-BE49-F238E27FC236}">
                <a16:creationId xmlns:a16="http://schemas.microsoft.com/office/drawing/2014/main" id="{BE7E9C58-7B62-4982-919F-36B96EBFBE78}"/>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7793999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0E8DE-F7AB-429C-AB59-7BA877140DD5}"/>
              </a:ext>
            </a:extLst>
          </p:cNvPr>
          <p:cNvSpPr>
            <a:spLocks noGrp="1"/>
          </p:cNvSpPr>
          <p:nvPr>
            <p:ph type="title"/>
          </p:nvPr>
        </p:nvSpPr>
        <p:spPr/>
        <p:txBody>
          <a:bodyPr/>
          <a:lstStyle/>
          <a:p>
            <a:r>
              <a:rPr lang="en-US"/>
              <a:t>Instagram Posts Table | Scott - 15 of 24</a:t>
            </a:r>
          </a:p>
        </p:txBody>
      </p:sp>
      <p:graphicFrame>
        <p:nvGraphicFramePr>
          <p:cNvPr id="5" name="Table Placeholder 4">
            <a:extLst>
              <a:ext uri="{FF2B5EF4-FFF2-40B4-BE49-F238E27FC236}">
                <a16:creationId xmlns:a16="http://schemas.microsoft.com/office/drawing/2014/main" id="{EAD7EACC-A001-4359-9DE3-B93CF16A443B}"/>
              </a:ext>
            </a:extLst>
          </p:cNvPr>
          <p:cNvGraphicFramePr>
            <a:graphicFrameLocks noGrp="1"/>
          </p:cNvGraphicFramePr>
          <p:nvPr>
            <p:ph type="tbl" sz="quarter" idx="13"/>
            <p:extLst>
              <p:ext uri="{D42A27DB-BD31-4B8C-83A1-F6EECF244321}">
                <p14:modId xmlns:p14="http://schemas.microsoft.com/office/powerpoint/2010/main" val="1389169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85258218"/>
                    </a:ext>
                  </a:extLst>
                </a:gridCol>
                <a:gridCol w="1810512">
                  <a:extLst>
                    <a:ext uri="{9D8B030D-6E8A-4147-A177-3AD203B41FA5}">
                      <a16:colId xmlns:a16="http://schemas.microsoft.com/office/drawing/2014/main" val="1540807612"/>
                    </a:ext>
                  </a:extLst>
                </a:gridCol>
                <a:gridCol w="822960">
                  <a:extLst>
                    <a:ext uri="{9D8B030D-6E8A-4147-A177-3AD203B41FA5}">
                      <a16:colId xmlns:a16="http://schemas.microsoft.com/office/drawing/2014/main" val="2748162074"/>
                    </a:ext>
                  </a:extLst>
                </a:gridCol>
                <a:gridCol w="822960">
                  <a:extLst>
                    <a:ext uri="{9D8B030D-6E8A-4147-A177-3AD203B41FA5}">
                      <a16:colId xmlns:a16="http://schemas.microsoft.com/office/drawing/2014/main" val="658148514"/>
                    </a:ext>
                  </a:extLst>
                </a:gridCol>
                <a:gridCol w="822960">
                  <a:extLst>
                    <a:ext uri="{9D8B030D-6E8A-4147-A177-3AD203B41FA5}">
                      <a16:colId xmlns:a16="http://schemas.microsoft.com/office/drawing/2014/main" val="222581502"/>
                    </a:ext>
                  </a:extLst>
                </a:gridCol>
                <a:gridCol w="822960">
                  <a:extLst>
                    <a:ext uri="{9D8B030D-6E8A-4147-A177-3AD203B41FA5}">
                      <a16:colId xmlns:a16="http://schemas.microsoft.com/office/drawing/2014/main" val="408731718"/>
                    </a:ext>
                  </a:extLst>
                </a:gridCol>
                <a:gridCol w="822960">
                  <a:extLst>
                    <a:ext uri="{9D8B030D-6E8A-4147-A177-3AD203B41FA5}">
                      <a16:colId xmlns:a16="http://schemas.microsoft.com/office/drawing/2014/main" val="3308811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339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- 2021-10-29 17:08:23</a:t>
                      </a:r>
                      <a:r>
                        <a:rPr kumimoji="0" lang="en-US" sz="1000" b="0" i="0" u="none" strike="noStrike" kern="1200" cap="none" spc="0" normalizeH="0" baseline="0" noProof="0">
                          <a:ln>
                            <a:noFill/>
                          </a:ln>
                          <a:solidFill>
                            <a:prstClr val="black"/>
                          </a:solidFill>
                          <a:effectLst/>
                          <a:uLnTx/>
                          <a:uFillTx/>
                          <a:latin typeface="+mn-lt"/>
                          <a:ea typeface="+mn-ea"/>
                          <a:cs typeface="+mn-cs"/>
                        </a:rPr>
                        <a:t>
 La #TurboLevoSL es una mountain bike de pedaleo asistido sorprendentemente liviana y ágil que duplica tu potencia y te da el poder de rodar más y más senderos.💪 ⚡️
Con una #TurboLevoSL⁠ sos vos pero más rápido.⚡️
🔺 Encontrala en nuestras tiendas autorizadas🔺
#IamSpecialized #SpecializedArgentina #Turbo #TurboLevo #PedaleoAsistido #Emtb #ItsYouOnlyFaster #ModoTurbo
iamspecialized_turbo
📸  theonlyltg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249901479_282605477000799_1196795124752138630_n.jpg?_nc_cat=101&amp;ccb=1-5&amp;_nc_sid=8ae9d6&amp;_nc_aid=0&amp;_nc_ohc=A86RkxrNQ_0AX-cRaLn&amp;_nc_ht=scontent-iad3-2.cdninstagram.com&amp;edm=AL-3X8kEAAAA&amp;oh=db168d7626e19098bba8371fe1d3ce87&amp;oe=619C3D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33633545"/>
                  </a:ext>
                </a:extLst>
              </a:tr>
            </a:tbl>
          </a:graphicData>
        </a:graphic>
      </p:graphicFrame>
      <p:sp>
        <p:nvSpPr>
          <p:cNvPr id="4" name="Text Placeholder 3">
            <a:extLst>
              <a:ext uri="{FF2B5EF4-FFF2-40B4-BE49-F238E27FC236}">
                <a16:creationId xmlns:a16="http://schemas.microsoft.com/office/drawing/2014/main" id="{723DBA56-E3BD-4558-9D52-3367D66734D0}"/>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885490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95B54-E333-4C36-9E8B-30B3EE28C444}"/>
              </a:ext>
            </a:extLst>
          </p:cNvPr>
          <p:cNvSpPr>
            <a:spLocks noGrp="1"/>
          </p:cNvSpPr>
          <p:nvPr>
            <p:ph type="title"/>
          </p:nvPr>
        </p:nvSpPr>
        <p:spPr/>
        <p:txBody>
          <a:bodyPr/>
          <a:lstStyle/>
          <a:p>
            <a:r>
              <a:rPr lang="en-US"/>
              <a:t>Instagram Posts Table | Scott - 16 of 24</a:t>
            </a:r>
          </a:p>
        </p:txBody>
      </p:sp>
      <p:graphicFrame>
        <p:nvGraphicFramePr>
          <p:cNvPr id="5" name="Table Placeholder 4">
            <a:extLst>
              <a:ext uri="{FF2B5EF4-FFF2-40B4-BE49-F238E27FC236}">
                <a16:creationId xmlns:a16="http://schemas.microsoft.com/office/drawing/2014/main" id="{A94A98AD-C29E-4231-B2F3-0F075DF24019}"/>
              </a:ext>
            </a:extLst>
          </p:cNvPr>
          <p:cNvGraphicFramePr>
            <a:graphicFrameLocks noGrp="1"/>
          </p:cNvGraphicFramePr>
          <p:nvPr>
            <p:ph type="tbl" sz="quarter" idx="13"/>
            <p:extLst>
              <p:ext uri="{D42A27DB-BD31-4B8C-83A1-F6EECF244321}">
                <p14:modId xmlns:p14="http://schemas.microsoft.com/office/powerpoint/2010/main" val="3349587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0643485"/>
                    </a:ext>
                  </a:extLst>
                </a:gridCol>
                <a:gridCol w="1810512">
                  <a:extLst>
                    <a:ext uri="{9D8B030D-6E8A-4147-A177-3AD203B41FA5}">
                      <a16:colId xmlns:a16="http://schemas.microsoft.com/office/drawing/2014/main" val="272822795"/>
                    </a:ext>
                  </a:extLst>
                </a:gridCol>
                <a:gridCol w="822960">
                  <a:extLst>
                    <a:ext uri="{9D8B030D-6E8A-4147-A177-3AD203B41FA5}">
                      <a16:colId xmlns:a16="http://schemas.microsoft.com/office/drawing/2014/main" val="2926430996"/>
                    </a:ext>
                  </a:extLst>
                </a:gridCol>
                <a:gridCol w="822960">
                  <a:extLst>
                    <a:ext uri="{9D8B030D-6E8A-4147-A177-3AD203B41FA5}">
                      <a16:colId xmlns:a16="http://schemas.microsoft.com/office/drawing/2014/main" val="2317443962"/>
                    </a:ext>
                  </a:extLst>
                </a:gridCol>
                <a:gridCol w="822960">
                  <a:extLst>
                    <a:ext uri="{9D8B030D-6E8A-4147-A177-3AD203B41FA5}">
                      <a16:colId xmlns:a16="http://schemas.microsoft.com/office/drawing/2014/main" val="1851857137"/>
                    </a:ext>
                  </a:extLst>
                </a:gridCol>
                <a:gridCol w="822960">
                  <a:extLst>
                    <a:ext uri="{9D8B030D-6E8A-4147-A177-3AD203B41FA5}">
                      <a16:colId xmlns:a16="http://schemas.microsoft.com/office/drawing/2014/main" val="755430133"/>
                    </a:ext>
                  </a:extLst>
                </a:gridCol>
                <a:gridCol w="822960">
                  <a:extLst>
                    <a:ext uri="{9D8B030D-6E8A-4147-A177-3AD203B41FA5}">
                      <a16:colId xmlns:a16="http://schemas.microsoft.com/office/drawing/2014/main" val="3519603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06888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- 2021-11-08 18:17:39</a:t>
                      </a:r>
                      <a:r>
                        <a:rPr kumimoji="0" lang="en-US" sz="1000" b="0" i="0" u="none" strike="noStrike" kern="1200" cap="none" spc="0" normalizeH="0" baseline="0" noProof="0">
                          <a:ln>
                            <a:noFill/>
                          </a:ln>
                          <a:solidFill>
                            <a:prstClr val="black"/>
                          </a:solidFill>
                          <a:effectLst/>
                          <a:uLnTx/>
                          <a:uFillTx/>
                          <a:latin typeface="+mn-lt"/>
                          <a:ea typeface="+mn-ea"/>
                          <a:cs typeface="+mn-cs"/>
                        </a:rPr>
                        <a:t>
 ¡Triunfo para alvaritomacias en la Gran Vuelta a La Sala! 
Con esta victoria el catamarqueño logró el título tucumano de mountain bike de XC. 
¡Se empieza a palpitar el trasmontania !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254256752_416480786823314_4138541695024304036_n.jpg?_nc_cat=109&amp;ccb=1-5&amp;_nc_sid=8ae9d6&amp;_nc_ohc=nW1zeu7JRUIAX9v4el6&amp;_nc_ht=scontent-yyz1-1.cdninstagram.com&amp;edm=AL-3X8kEAAAA&amp;oh=4fd61717af8ac2302ac62526ef450a9d&amp;oe=619CD6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26920771"/>
                  </a:ext>
                </a:extLst>
              </a:tr>
            </a:tbl>
          </a:graphicData>
        </a:graphic>
      </p:graphicFrame>
      <p:sp>
        <p:nvSpPr>
          <p:cNvPr id="4" name="Text Placeholder 3">
            <a:extLst>
              <a:ext uri="{FF2B5EF4-FFF2-40B4-BE49-F238E27FC236}">
                <a16:creationId xmlns:a16="http://schemas.microsoft.com/office/drawing/2014/main" id="{148D0BF2-2939-4BD5-A0C4-BC620D09C74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5101740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61059-7E8A-4141-B2BC-3D17755D640E}"/>
              </a:ext>
            </a:extLst>
          </p:cNvPr>
          <p:cNvSpPr>
            <a:spLocks noGrp="1"/>
          </p:cNvSpPr>
          <p:nvPr>
            <p:ph type="title"/>
          </p:nvPr>
        </p:nvSpPr>
        <p:spPr/>
        <p:txBody>
          <a:bodyPr/>
          <a:lstStyle/>
          <a:p>
            <a:r>
              <a:rPr lang="en-US"/>
              <a:t>Instagram Posts Table | Scott - 17 of 24</a:t>
            </a:r>
          </a:p>
        </p:txBody>
      </p:sp>
      <p:graphicFrame>
        <p:nvGraphicFramePr>
          <p:cNvPr id="5" name="Table Placeholder 4">
            <a:extLst>
              <a:ext uri="{FF2B5EF4-FFF2-40B4-BE49-F238E27FC236}">
                <a16:creationId xmlns:a16="http://schemas.microsoft.com/office/drawing/2014/main" id="{7BC5EB09-6B03-4749-87F4-C959113960AC}"/>
              </a:ext>
            </a:extLst>
          </p:cNvPr>
          <p:cNvGraphicFramePr>
            <a:graphicFrameLocks noGrp="1"/>
          </p:cNvGraphicFramePr>
          <p:nvPr>
            <p:ph type="tbl" sz="quarter" idx="13"/>
            <p:extLst>
              <p:ext uri="{D42A27DB-BD31-4B8C-83A1-F6EECF244321}">
                <p14:modId xmlns:p14="http://schemas.microsoft.com/office/powerpoint/2010/main" val="3200891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27375481"/>
                    </a:ext>
                  </a:extLst>
                </a:gridCol>
                <a:gridCol w="1810512">
                  <a:extLst>
                    <a:ext uri="{9D8B030D-6E8A-4147-A177-3AD203B41FA5}">
                      <a16:colId xmlns:a16="http://schemas.microsoft.com/office/drawing/2014/main" val="347957932"/>
                    </a:ext>
                  </a:extLst>
                </a:gridCol>
                <a:gridCol w="822960">
                  <a:extLst>
                    <a:ext uri="{9D8B030D-6E8A-4147-A177-3AD203B41FA5}">
                      <a16:colId xmlns:a16="http://schemas.microsoft.com/office/drawing/2014/main" val="1614160438"/>
                    </a:ext>
                  </a:extLst>
                </a:gridCol>
                <a:gridCol w="822960">
                  <a:extLst>
                    <a:ext uri="{9D8B030D-6E8A-4147-A177-3AD203B41FA5}">
                      <a16:colId xmlns:a16="http://schemas.microsoft.com/office/drawing/2014/main" val="953705875"/>
                    </a:ext>
                  </a:extLst>
                </a:gridCol>
                <a:gridCol w="822960">
                  <a:extLst>
                    <a:ext uri="{9D8B030D-6E8A-4147-A177-3AD203B41FA5}">
                      <a16:colId xmlns:a16="http://schemas.microsoft.com/office/drawing/2014/main" val="3837620732"/>
                    </a:ext>
                  </a:extLst>
                </a:gridCol>
                <a:gridCol w="822960">
                  <a:extLst>
                    <a:ext uri="{9D8B030D-6E8A-4147-A177-3AD203B41FA5}">
                      <a16:colId xmlns:a16="http://schemas.microsoft.com/office/drawing/2014/main" val="1350515624"/>
                    </a:ext>
                  </a:extLst>
                </a:gridCol>
                <a:gridCol w="822960">
                  <a:extLst>
                    <a:ext uri="{9D8B030D-6E8A-4147-A177-3AD203B41FA5}">
                      <a16:colId xmlns:a16="http://schemas.microsoft.com/office/drawing/2014/main" val="3013814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8203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- 2021-11-16 10:43:59</a:t>
                      </a:r>
                      <a:r>
                        <a:rPr kumimoji="0" lang="es-ES" sz="1000" b="0" i="0" u="none" strike="noStrike" kern="1200" cap="none" spc="0" normalizeH="0" baseline="0" noProof="0">
                          <a:ln>
                            <a:noFill/>
                          </a:ln>
                          <a:solidFill>
                            <a:prstClr val="black"/>
                          </a:solidFill>
                          <a:effectLst/>
                          <a:uLnTx/>
                          <a:uFillTx/>
                          <a:latin typeface="+mn-lt"/>
                          <a:ea typeface="+mn-ea"/>
                          <a:cs typeface="+mn-cs"/>
                        </a:rPr>
                        <a:t>
 ¡Ya se vive la previa del trasmontania !
Una vez más, dos de los corredores más importantes del país,  alvaritomacias y fernando_contreras1205 se unen para soñar en grande en una de las carreras más esperadas del año. 
trekbikes trekbicycleargentina bontragerargentina santini_arg guargentina OpticaCentralStore microonfactory foxracingargentina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257834148_188621253459271_2433927998028894224_n.jpg?_nc_cat=110&amp;ccb=1-5&amp;_nc_sid=8ae9d6&amp;_nc_ohc=odDzhjK_2GIAX8dS1dA&amp;_nc_ht=scontent-yyz1-1.cdninstagram.com&amp;edm=AL-3X8kEAAAA&amp;oh=824b546c611677673ca27ad2f17bc5ad&amp;oe=619BA8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57521108"/>
                  </a:ext>
                </a:extLst>
              </a:tr>
            </a:tbl>
          </a:graphicData>
        </a:graphic>
      </p:graphicFrame>
      <p:sp>
        <p:nvSpPr>
          <p:cNvPr id="4" name="Text Placeholder 3">
            <a:extLst>
              <a:ext uri="{FF2B5EF4-FFF2-40B4-BE49-F238E27FC236}">
                <a16:creationId xmlns:a16="http://schemas.microsoft.com/office/drawing/2014/main" id="{B8639F56-06EB-404C-94F6-2B7375DA0F1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4271284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B2697-5DE4-47A3-9E4A-50F5779494CE}"/>
              </a:ext>
            </a:extLst>
          </p:cNvPr>
          <p:cNvSpPr>
            <a:spLocks noGrp="1"/>
          </p:cNvSpPr>
          <p:nvPr>
            <p:ph type="title"/>
          </p:nvPr>
        </p:nvSpPr>
        <p:spPr/>
        <p:txBody>
          <a:bodyPr/>
          <a:lstStyle/>
          <a:p>
            <a:r>
              <a:rPr lang="en-US"/>
              <a:t>Instagram Posts Table | Scott - 18 of 24</a:t>
            </a:r>
          </a:p>
        </p:txBody>
      </p:sp>
      <p:graphicFrame>
        <p:nvGraphicFramePr>
          <p:cNvPr id="5" name="Table Placeholder 4">
            <a:extLst>
              <a:ext uri="{FF2B5EF4-FFF2-40B4-BE49-F238E27FC236}">
                <a16:creationId xmlns:a16="http://schemas.microsoft.com/office/drawing/2014/main" id="{1DF49EAE-E791-4667-A996-EFBFC6E4D43E}"/>
              </a:ext>
            </a:extLst>
          </p:cNvPr>
          <p:cNvGraphicFramePr>
            <a:graphicFrameLocks noGrp="1"/>
          </p:cNvGraphicFramePr>
          <p:nvPr>
            <p:ph type="tbl" sz="quarter" idx="13"/>
            <p:extLst>
              <p:ext uri="{D42A27DB-BD31-4B8C-83A1-F6EECF244321}">
                <p14:modId xmlns:p14="http://schemas.microsoft.com/office/powerpoint/2010/main" val="488528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85667907"/>
                    </a:ext>
                  </a:extLst>
                </a:gridCol>
                <a:gridCol w="1810512">
                  <a:extLst>
                    <a:ext uri="{9D8B030D-6E8A-4147-A177-3AD203B41FA5}">
                      <a16:colId xmlns:a16="http://schemas.microsoft.com/office/drawing/2014/main" val="515152778"/>
                    </a:ext>
                  </a:extLst>
                </a:gridCol>
                <a:gridCol w="822960">
                  <a:extLst>
                    <a:ext uri="{9D8B030D-6E8A-4147-A177-3AD203B41FA5}">
                      <a16:colId xmlns:a16="http://schemas.microsoft.com/office/drawing/2014/main" val="4095930643"/>
                    </a:ext>
                  </a:extLst>
                </a:gridCol>
                <a:gridCol w="822960">
                  <a:extLst>
                    <a:ext uri="{9D8B030D-6E8A-4147-A177-3AD203B41FA5}">
                      <a16:colId xmlns:a16="http://schemas.microsoft.com/office/drawing/2014/main" val="1155751038"/>
                    </a:ext>
                  </a:extLst>
                </a:gridCol>
                <a:gridCol w="822960">
                  <a:extLst>
                    <a:ext uri="{9D8B030D-6E8A-4147-A177-3AD203B41FA5}">
                      <a16:colId xmlns:a16="http://schemas.microsoft.com/office/drawing/2014/main" val="3060835955"/>
                    </a:ext>
                  </a:extLst>
                </a:gridCol>
                <a:gridCol w="822960">
                  <a:extLst>
                    <a:ext uri="{9D8B030D-6E8A-4147-A177-3AD203B41FA5}">
                      <a16:colId xmlns:a16="http://schemas.microsoft.com/office/drawing/2014/main" val="1916011670"/>
                    </a:ext>
                  </a:extLst>
                </a:gridCol>
                <a:gridCol w="822960">
                  <a:extLst>
                    <a:ext uri="{9D8B030D-6E8A-4147-A177-3AD203B41FA5}">
                      <a16:colId xmlns:a16="http://schemas.microsoft.com/office/drawing/2014/main" val="4223385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473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- 2021-11-05 17:05:10</a:t>
                      </a:r>
                      <a:r>
                        <a:rPr kumimoji="0" lang="es-ES" sz="1000" b="0" i="0" u="none" strike="noStrike" kern="1200" cap="none" spc="0" normalizeH="0" baseline="0" noProof="0">
                          <a:ln>
                            <a:noFill/>
                          </a:ln>
                          <a:solidFill>
                            <a:prstClr val="black"/>
                          </a:solidFill>
                          <a:effectLst/>
                          <a:uLnTx/>
                          <a:uFillTx/>
                          <a:latin typeface="+mn-lt"/>
                          <a:ea typeface="+mn-ea"/>
                          <a:cs typeface="+mn-cs"/>
                        </a:rPr>
                        <a:t>
 El nuevo casco S-Works Prevail II Vent mantendrá tu cabeza tan fresca💨 que hará que sientas que no llevas casco.
Respecto del S-Works Prevail II, una de las mayores mejoras fue la eliminación de un total de siete puentes de unión centrales y laterales, creando canales de ventilación más amplios y eficaces. Lo que nos permitió incrementar el flujo del aire un 18% más.💨 
Nuestra versión ultraligera y sumamente cómoda del MIPS, el MIPS SL, no ha hecho más que mejorar, ya que hemos integrado la tecnología MIPS en el propio acolchado del casco, brindándote los mismos beneficios de protección pero a un nuevo nivel de comodidad y bajo peso. Otro componente de seguridad importante de este casco es que es ANGi ready.
Se suma confort y un calce perfecto gracias a su sistema de ajuste ultraliviano Mindset HairPort II, sus cintas 4X DryLite y su hebilla Tri-Fix.
Como si todo esto fuera poco, el S-Works Prevail II Vent recibió la máxima calificación de cinco estrellas ⭐️⭐️ ⭐️ ⭐️ ⭐️ del Five Star Virginia Tech.
#IamSpecialized #PrevailVent #SpecializedArgentina #PedaleaSeguro #UsaCasco #SpecializedPrevailVent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252558498_4710038969062321_374472656615699996_n.jpg?_nc_cat=108&amp;ccb=1-5&amp;_nc_sid=8ae9d6&amp;_nc_ohc=EYCm0Gv0_bUAX9VHBLd&amp;_nc_ht=scontent-iad3-2.cdninstagram.com&amp;edm=AL-3X8kEAAAA&amp;oh=6ec97059a3b31fe99da946208636ccf6&amp;oe=619D4D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53930699"/>
                  </a:ext>
                </a:extLst>
              </a:tr>
            </a:tbl>
          </a:graphicData>
        </a:graphic>
      </p:graphicFrame>
      <p:sp>
        <p:nvSpPr>
          <p:cNvPr id="4" name="Text Placeholder 3">
            <a:extLst>
              <a:ext uri="{FF2B5EF4-FFF2-40B4-BE49-F238E27FC236}">
                <a16:creationId xmlns:a16="http://schemas.microsoft.com/office/drawing/2014/main" id="{4EC5737A-022A-4FD3-9B5C-ADBEC512B7C5}"/>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2101591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19822-096B-4DB7-A52A-7CA809A325CD}"/>
              </a:ext>
            </a:extLst>
          </p:cNvPr>
          <p:cNvSpPr>
            <a:spLocks noGrp="1"/>
          </p:cNvSpPr>
          <p:nvPr>
            <p:ph type="title"/>
          </p:nvPr>
        </p:nvSpPr>
        <p:spPr/>
        <p:txBody>
          <a:bodyPr/>
          <a:lstStyle/>
          <a:p>
            <a:r>
              <a:rPr lang="en-US"/>
              <a:t>Instagram Posts Table | Scott - 19 of 24</a:t>
            </a:r>
          </a:p>
        </p:txBody>
      </p:sp>
      <p:graphicFrame>
        <p:nvGraphicFramePr>
          <p:cNvPr id="5" name="Table Placeholder 4">
            <a:extLst>
              <a:ext uri="{FF2B5EF4-FFF2-40B4-BE49-F238E27FC236}">
                <a16:creationId xmlns:a16="http://schemas.microsoft.com/office/drawing/2014/main" id="{461F8384-CC41-427E-9044-55A5D2A17AA1}"/>
              </a:ext>
            </a:extLst>
          </p:cNvPr>
          <p:cNvGraphicFramePr>
            <a:graphicFrameLocks noGrp="1"/>
          </p:cNvGraphicFramePr>
          <p:nvPr>
            <p:ph type="tbl" sz="quarter" idx="13"/>
            <p:extLst>
              <p:ext uri="{D42A27DB-BD31-4B8C-83A1-F6EECF244321}">
                <p14:modId xmlns:p14="http://schemas.microsoft.com/office/powerpoint/2010/main" val="3163127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824843989"/>
                    </a:ext>
                  </a:extLst>
                </a:gridCol>
                <a:gridCol w="1810512">
                  <a:extLst>
                    <a:ext uri="{9D8B030D-6E8A-4147-A177-3AD203B41FA5}">
                      <a16:colId xmlns:a16="http://schemas.microsoft.com/office/drawing/2014/main" val="3016453223"/>
                    </a:ext>
                  </a:extLst>
                </a:gridCol>
                <a:gridCol w="822960">
                  <a:extLst>
                    <a:ext uri="{9D8B030D-6E8A-4147-A177-3AD203B41FA5}">
                      <a16:colId xmlns:a16="http://schemas.microsoft.com/office/drawing/2014/main" val="453812537"/>
                    </a:ext>
                  </a:extLst>
                </a:gridCol>
                <a:gridCol w="822960">
                  <a:extLst>
                    <a:ext uri="{9D8B030D-6E8A-4147-A177-3AD203B41FA5}">
                      <a16:colId xmlns:a16="http://schemas.microsoft.com/office/drawing/2014/main" val="3623997935"/>
                    </a:ext>
                  </a:extLst>
                </a:gridCol>
                <a:gridCol w="822960">
                  <a:extLst>
                    <a:ext uri="{9D8B030D-6E8A-4147-A177-3AD203B41FA5}">
                      <a16:colId xmlns:a16="http://schemas.microsoft.com/office/drawing/2014/main" val="2881169702"/>
                    </a:ext>
                  </a:extLst>
                </a:gridCol>
                <a:gridCol w="822960">
                  <a:extLst>
                    <a:ext uri="{9D8B030D-6E8A-4147-A177-3AD203B41FA5}">
                      <a16:colId xmlns:a16="http://schemas.microsoft.com/office/drawing/2014/main" val="1652147835"/>
                    </a:ext>
                  </a:extLst>
                </a:gridCol>
                <a:gridCol w="822960">
                  <a:extLst>
                    <a:ext uri="{9D8B030D-6E8A-4147-A177-3AD203B41FA5}">
                      <a16:colId xmlns:a16="http://schemas.microsoft.com/office/drawing/2014/main" val="2825327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7551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- 2021-11-01 22:01:44</a:t>
                      </a:r>
                      <a:r>
                        <a:rPr kumimoji="0" lang="en-US" sz="1000" b="0" i="0" u="none" strike="noStrike" kern="1200" cap="none" spc="0" normalizeH="0" baseline="0" noProof="0">
                          <a:ln>
                            <a:noFill/>
                          </a:ln>
                          <a:solidFill>
                            <a:prstClr val="black"/>
                          </a:solidFill>
                          <a:effectLst/>
                          <a:uLnTx/>
                          <a:uFillTx/>
                          <a:latin typeface="+mn-lt"/>
                          <a:ea typeface="+mn-ea"/>
                          <a:cs typeface="+mn-cs"/>
                        </a:rPr>
                        <a:t>
 ¡Imparable chiquita.cantelmi ! 
Una vez más Yesi se sube a lo más alto del podio en santarosamtb. ¡Supercaliber! 
Felicitaciones a todos los participantes del Rally MTB de Santa Rosa de Calamuchita y la hermosa fiesta del MTB argentino. 
📸 priscilafotos_ 📸
trekbikes trekbicycleargentina bontragerargentina santini_arg guargentina OpticaCentralStore microonfactory foxracingargentina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51.29350-15/251614409_291289172774813_4832059500984986825_n.jpg?_nc_cat=108&amp;ccb=1-5&amp;_nc_sid=8ae9d6&amp;_nc_ohc=8qPbkMU-FWMAX-TnnRD&amp;_nc_ht=scontent-yyz1-1.cdninstagram.com&amp;edm=AL-3X8kEAAAA&amp;oh=20c52369dc096b735d418b74da8c0126&amp;oe=619D0E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6126015"/>
                  </a:ext>
                </a:extLst>
              </a:tr>
            </a:tbl>
          </a:graphicData>
        </a:graphic>
      </p:graphicFrame>
      <p:sp>
        <p:nvSpPr>
          <p:cNvPr id="4" name="Text Placeholder 3">
            <a:extLst>
              <a:ext uri="{FF2B5EF4-FFF2-40B4-BE49-F238E27FC236}">
                <a16:creationId xmlns:a16="http://schemas.microsoft.com/office/drawing/2014/main" id="{186D5099-9387-4078-9A23-8FD63490DEA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920595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B2261-2274-4DB5-BD36-BB424378C6CD}"/>
              </a:ext>
            </a:extLst>
          </p:cNvPr>
          <p:cNvSpPr>
            <a:spLocks noGrp="1"/>
          </p:cNvSpPr>
          <p:nvPr>
            <p:ph type="title"/>
          </p:nvPr>
        </p:nvSpPr>
        <p:spPr/>
        <p:txBody>
          <a:bodyPr/>
          <a:lstStyle/>
          <a:p>
            <a:r>
              <a:rPr lang="en-US"/>
              <a:t>Instagram Posts Table | Scott - 20 of 24</a:t>
            </a:r>
          </a:p>
        </p:txBody>
      </p:sp>
      <p:graphicFrame>
        <p:nvGraphicFramePr>
          <p:cNvPr id="5" name="Table Placeholder 4">
            <a:extLst>
              <a:ext uri="{FF2B5EF4-FFF2-40B4-BE49-F238E27FC236}">
                <a16:creationId xmlns:a16="http://schemas.microsoft.com/office/drawing/2014/main" id="{75A786DD-98D1-4933-8C11-ED5177CC6E73}"/>
              </a:ext>
            </a:extLst>
          </p:cNvPr>
          <p:cNvGraphicFramePr>
            <a:graphicFrameLocks noGrp="1"/>
          </p:cNvGraphicFramePr>
          <p:nvPr>
            <p:ph type="tbl" sz="quarter" idx="13"/>
            <p:extLst>
              <p:ext uri="{D42A27DB-BD31-4B8C-83A1-F6EECF244321}">
                <p14:modId xmlns:p14="http://schemas.microsoft.com/office/powerpoint/2010/main" val="3850060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1746498"/>
                    </a:ext>
                  </a:extLst>
                </a:gridCol>
                <a:gridCol w="1810512">
                  <a:extLst>
                    <a:ext uri="{9D8B030D-6E8A-4147-A177-3AD203B41FA5}">
                      <a16:colId xmlns:a16="http://schemas.microsoft.com/office/drawing/2014/main" val="3545500496"/>
                    </a:ext>
                  </a:extLst>
                </a:gridCol>
                <a:gridCol w="822960">
                  <a:extLst>
                    <a:ext uri="{9D8B030D-6E8A-4147-A177-3AD203B41FA5}">
                      <a16:colId xmlns:a16="http://schemas.microsoft.com/office/drawing/2014/main" val="11844436"/>
                    </a:ext>
                  </a:extLst>
                </a:gridCol>
                <a:gridCol w="822960">
                  <a:extLst>
                    <a:ext uri="{9D8B030D-6E8A-4147-A177-3AD203B41FA5}">
                      <a16:colId xmlns:a16="http://schemas.microsoft.com/office/drawing/2014/main" val="2642730163"/>
                    </a:ext>
                  </a:extLst>
                </a:gridCol>
                <a:gridCol w="822960">
                  <a:extLst>
                    <a:ext uri="{9D8B030D-6E8A-4147-A177-3AD203B41FA5}">
                      <a16:colId xmlns:a16="http://schemas.microsoft.com/office/drawing/2014/main" val="796422263"/>
                    </a:ext>
                  </a:extLst>
                </a:gridCol>
                <a:gridCol w="822960">
                  <a:extLst>
                    <a:ext uri="{9D8B030D-6E8A-4147-A177-3AD203B41FA5}">
                      <a16:colId xmlns:a16="http://schemas.microsoft.com/office/drawing/2014/main" val="1082480933"/>
                    </a:ext>
                  </a:extLst>
                </a:gridCol>
                <a:gridCol w="822960">
                  <a:extLst>
                    <a:ext uri="{9D8B030D-6E8A-4147-A177-3AD203B41FA5}">
                      <a16:colId xmlns:a16="http://schemas.microsoft.com/office/drawing/2014/main" val="138899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791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cannondale.argentina - 2021-11-02 11:11:29</a:t>
                      </a:r>
                      <a:r>
                        <a:rPr kumimoji="0" lang="en-US" sz="1000" b="0" i="0" u="none" strike="noStrike" kern="1200" cap="none" spc="0" normalizeH="0" baseline="0" noProof="0">
                          <a:ln>
                            <a:noFill/>
                          </a:ln>
                          <a:solidFill>
                            <a:prstClr val="black"/>
                          </a:solidFill>
                          <a:effectLst/>
                          <a:uLnTx/>
                          <a:uFillTx/>
                          <a:latin typeface="+mn-lt"/>
                          <a:ea typeface="+mn-ea"/>
                          <a:cs typeface="+mn-cs"/>
                        </a:rPr>
                        <a:t>
 Decime que estás enamorado de tu Cannondale sin decirme que estás enamorado de tu Cannondale... 😉
#RideCannondale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251703889_335839588348934_1886018030882019024_n.jpg?_nc_cat=106&amp;ccb=1-5&amp;_nc_sid=8ae9d6&amp;_nc_ohc=JFAOYlrYQzgAX_dYXMY&amp;_nc_ht=scontent-lga3-2.cdninstagram.com&amp;edm=AL-3X8kEAAAA&amp;oh=a55bc99137d3789346a3704f49775856&amp;oe=619CB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5621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- 2021-10-31 21:20:43</a:t>
                      </a:r>
                      <a:r>
                        <a:rPr kumimoji="0" lang="en-US" sz="1000" b="0" i="0" u="none" strike="noStrike" kern="1200" cap="none" spc="0" normalizeH="0" baseline="0" noProof="0">
                          <a:ln>
                            <a:noFill/>
                          </a:ln>
                          <a:solidFill>
                            <a:prstClr val="black"/>
                          </a:solidFill>
                          <a:effectLst/>
                          <a:uLnTx/>
                          <a:uFillTx/>
                          <a:latin typeface="+mn-lt"/>
                          <a:ea typeface="+mn-ea"/>
                          <a:cs typeface="+mn-cs"/>
                        </a:rPr>
                        <a:t>
 #Halloween pero con estilo Scott.
#SCOTTargentina 
#SCOTTbikes 
#Spark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e35/251282660_399460338580792_3205028239224895209_n.jpg?_nc_ht=scontent.cdninstagram.com&amp;_nc_cat=104&amp;_nc_ohc=LX6rGHdzOQQAX-ho07K&amp;edm=AMO9-JQAAAAA&amp;ccb=7-4&amp;oh=e0832a0c1cc05901f95cdff7cbb783e4&amp;oe=6198385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35310146"/>
                  </a:ext>
                </a:extLst>
              </a:tr>
            </a:tbl>
          </a:graphicData>
        </a:graphic>
      </p:graphicFrame>
      <p:sp>
        <p:nvSpPr>
          <p:cNvPr id="4" name="Text Placeholder 3">
            <a:extLst>
              <a:ext uri="{FF2B5EF4-FFF2-40B4-BE49-F238E27FC236}">
                <a16:creationId xmlns:a16="http://schemas.microsoft.com/office/drawing/2014/main" id="{5F5A2A37-29A9-4FDB-B600-A8CB3BFABE6B}"/>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3547454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B0FE1-5C04-4B3E-96E1-0FD0C8BCA560}"/>
              </a:ext>
            </a:extLst>
          </p:cNvPr>
          <p:cNvSpPr>
            <a:spLocks noGrp="1"/>
          </p:cNvSpPr>
          <p:nvPr>
            <p:ph type="title"/>
          </p:nvPr>
        </p:nvSpPr>
        <p:spPr/>
        <p:txBody>
          <a:bodyPr/>
          <a:lstStyle/>
          <a:p>
            <a:r>
              <a:rPr lang="en-US"/>
              <a:t>Instagram Posts Table | Scott - 21 of 24</a:t>
            </a:r>
          </a:p>
        </p:txBody>
      </p:sp>
      <p:graphicFrame>
        <p:nvGraphicFramePr>
          <p:cNvPr id="5" name="Table Placeholder 4">
            <a:extLst>
              <a:ext uri="{FF2B5EF4-FFF2-40B4-BE49-F238E27FC236}">
                <a16:creationId xmlns:a16="http://schemas.microsoft.com/office/drawing/2014/main" id="{BF770670-A390-4AC8-8337-86321DD6B701}"/>
              </a:ext>
            </a:extLst>
          </p:cNvPr>
          <p:cNvGraphicFramePr>
            <a:graphicFrameLocks noGrp="1"/>
          </p:cNvGraphicFramePr>
          <p:nvPr>
            <p:ph type="tbl" sz="quarter" idx="13"/>
            <p:extLst>
              <p:ext uri="{D42A27DB-BD31-4B8C-83A1-F6EECF244321}">
                <p14:modId xmlns:p14="http://schemas.microsoft.com/office/powerpoint/2010/main" val="409527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04190400"/>
                    </a:ext>
                  </a:extLst>
                </a:gridCol>
                <a:gridCol w="1810512">
                  <a:extLst>
                    <a:ext uri="{9D8B030D-6E8A-4147-A177-3AD203B41FA5}">
                      <a16:colId xmlns:a16="http://schemas.microsoft.com/office/drawing/2014/main" val="1724595376"/>
                    </a:ext>
                  </a:extLst>
                </a:gridCol>
                <a:gridCol w="822960">
                  <a:extLst>
                    <a:ext uri="{9D8B030D-6E8A-4147-A177-3AD203B41FA5}">
                      <a16:colId xmlns:a16="http://schemas.microsoft.com/office/drawing/2014/main" val="1580695274"/>
                    </a:ext>
                  </a:extLst>
                </a:gridCol>
                <a:gridCol w="822960">
                  <a:extLst>
                    <a:ext uri="{9D8B030D-6E8A-4147-A177-3AD203B41FA5}">
                      <a16:colId xmlns:a16="http://schemas.microsoft.com/office/drawing/2014/main" val="1089435785"/>
                    </a:ext>
                  </a:extLst>
                </a:gridCol>
                <a:gridCol w="822960">
                  <a:extLst>
                    <a:ext uri="{9D8B030D-6E8A-4147-A177-3AD203B41FA5}">
                      <a16:colId xmlns:a16="http://schemas.microsoft.com/office/drawing/2014/main" val="889407057"/>
                    </a:ext>
                  </a:extLst>
                </a:gridCol>
                <a:gridCol w="822960">
                  <a:extLst>
                    <a:ext uri="{9D8B030D-6E8A-4147-A177-3AD203B41FA5}">
                      <a16:colId xmlns:a16="http://schemas.microsoft.com/office/drawing/2014/main" val="4204773710"/>
                    </a:ext>
                  </a:extLst>
                </a:gridCol>
                <a:gridCol w="822960">
                  <a:extLst>
                    <a:ext uri="{9D8B030D-6E8A-4147-A177-3AD203B41FA5}">
                      <a16:colId xmlns:a16="http://schemas.microsoft.com/office/drawing/2014/main" val="3418515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227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- 2021-11-07 22:12:12</a:t>
                      </a:r>
                      <a:r>
                        <a:rPr kumimoji="0" lang="en-US" sz="1000" b="0" i="0" u="none" strike="noStrike" kern="1200" cap="none" spc="0" normalizeH="0" baseline="0" noProof="0">
                          <a:ln>
                            <a:noFill/>
                          </a:ln>
                          <a:solidFill>
                            <a:prstClr val="black"/>
                          </a:solidFill>
                          <a:effectLst/>
                          <a:uLnTx/>
                          <a:uFillTx/>
                          <a:latin typeface="+mn-lt"/>
                          <a:ea typeface="+mn-ea"/>
                          <a:cs typeface="+mn-cs"/>
                        </a:rPr>
                        <a:t>
 Like si hiciste como kateplusfate y te pasaste el donde con esta vista.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253980817_568525414450696_3648484754537897162_n.jpg?_nc_cat=100&amp;ccb=1-5&amp;_nc_sid=8ae9d6&amp;_nc_ohc=w7tIJGuCrAsAX8FciCd&amp;_nc_oc=AQm0PMfPgyPrEFDyKU-9TNLJek0S1P_bHK184FOf6VpHRRtfgjGd_ESLUoAa8zIv9aw&amp;_nc_ht=scontent-iad3-2.cdninstagram.com&amp;edm=AL-3X8kEAAAA&amp;oh=5efa2add278d2fdff0f61f195d13354c&amp;oe=619CD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7363055"/>
                  </a:ext>
                </a:extLst>
              </a:tr>
            </a:tbl>
          </a:graphicData>
        </a:graphic>
      </p:graphicFrame>
      <p:sp>
        <p:nvSpPr>
          <p:cNvPr id="4" name="Text Placeholder 3">
            <a:extLst>
              <a:ext uri="{FF2B5EF4-FFF2-40B4-BE49-F238E27FC236}">
                <a16:creationId xmlns:a16="http://schemas.microsoft.com/office/drawing/2014/main" id="{9A2160B5-080F-49AB-BAF6-398D2850D0B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35517988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B6AC0-2303-444D-8F62-C9D5C70F89C9}"/>
              </a:ext>
            </a:extLst>
          </p:cNvPr>
          <p:cNvSpPr>
            <a:spLocks noGrp="1"/>
          </p:cNvSpPr>
          <p:nvPr>
            <p:ph type="title"/>
          </p:nvPr>
        </p:nvSpPr>
        <p:spPr/>
        <p:txBody>
          <a:bodyPr/>
          <a:lstStyle/>
          <a:p>
            <a:r>
              <a:rPr lang="en-US"/>
              <a:t>Instagram Posts Table | Scott - 22 of 24</a:t>
            </a:r>
          </a:p>
        </p:txBody>
      </p:sp>
      <p:graphicFrame>
        <p:nvGraphicFramePr>
          <p:cNvPr id="5" name="Table Placeholder 4">
            <a:extLst>
              <a:ext uri="{FF2B5EF4-FFF2-40B4-BE49-F238E27FC236}">
                <a16:creationId xmlns:a16="http://schemas.microsoft.com/office/drawing/2014/main" id="{E192EDD2-6555-4AEE-B79C-79DF2A33FCFB}"/>
              </a:ext>
            </a:extLst>
          </p:cNvPr>
          <p:cNvGraphicFramePr>
            <a:graphicFrameLocks noGrp="1"/>
          </p:cNvGraphicFramePr>
          <p:nvPr>
            <p:ph type="tbl" sz="quarter" idx="13"/>
            <p:extLst>
              <p:ext uri="{D42A27DB-BD31-4B8C-83A1-F6EECF244321}">
                <p14:modId xmlns:p14="http://schemas.microsoft.com/office/powerpoint/2010/main" val="572528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41358314"/>
                    </a:ext>
                  </a:extLst>
                </a:gridCol>
                <a:gridCol w="1810512">
                  <a:extLst>
                    <a:ext uri="{9D8B030D-6E8A-4147-A177-3AD203B41FA5}">
                      <a16:colId xmlns:a16="http://schemas.microsoft.com/office/drawing/2014/main" val="3465139375"/>
                    </a:ext>
                  </a:extLst>
                </a:gridCol>
                <a:gridCol w="822960">
                  <a:extLst>
                    <a:ext uri="{9D8B030D-6E8A-4147-A177-3AD203B41FA5}">
                      <a16:colId xmlns:a16="http://schemas.microsoft.com/office/drawing/2014/main" val="2596651501"/>
                    </a:ext>
                  </a:extLst>
                </a:gridCol>
                <a:gridCol w="822960">
                  <a:extLst>
                    <a:ext uri="{9D8B030D-6E8A-4147-A177-3AD203B41FA5}">
                      <a16:colId xmlns:a16="http://schemas.microsoft.com/office/drawing/2014/main" val="2577361984"/>
                    </a:ext>
                  </a:extLst>
                </a:gridCol>
                <a:gridCol w="822960">
                  <a:extLst>
                    <a:ext uri="{9D8B030D-6E8A-4147-A177-3AD203B41FA5}">
                      <a16:colId xmlns:a16="http://schemas.microsoft.com/office/drawing/2014/main" val="201260259"/>
                    </a:ext>
                  </a:extLst>
                </a:gridCol>
                <a:gridCol w="822960">
                  <a:extLst>
                    <a:ext uri="{9D8B030D-6E8A-4147-A177-3AD203B41FA5}">
                      <a16:colId xmlns:a16="http://schemas.microsoft.com/office/drawing/2014/main" val="2819662777"/>
                    </a:ext>
                  </a:extLst>
                </a:gridCol>
                <a:gridCol w="822960">
                  <a:extLst>
                    <a:ext uri="{9D8B030D-6E8A-4147-A177-3AD203B41FA5}">
                      <a16:colId xmlns:a16="http://schemas.microsoft.com/office/drawing/2014/main" val="1751977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914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cannondale.argentina - 2021-11-09 11:28:57</a:t>
                      </a:r>
                      <a:r>
                        <a:rPr kumimoji="0" lang="es-ES" sz="1000" b="0" i="0" u="none" strike="noStrike" kern="1200" cap="none" spc="0" normalizeH="0" baseline="0" noProof="0">
                          <a:ln>
                            <a:noFill/>
                          </a:ln>
                          <a:solidFill>
                            <a:prstClr val="black"/>
                          </a:solidFill>
                          <a:effectLst/>
                          <a:uLnTx/>
                          <a:uFillTx/>
                          <a:latin typeface="+mn-lt"/>
                          <a:ea typeface="+mn-ea"/>
                          <a:cs typeface="+mn-cs"/>
                        </a:rPr>
                        <a:t>
 🔝 La forma más pura de correr. 
Una nueva generación de bicicletas de XC, especialmente diseñada para ser agresivo en las subidas, en las bajadas y propulsarte directamente al escalón más alto. Conocé la nueva Scalpel HT. 
Obtenga más información utilizando en el link de nuestra bio. Próximamente en Argentina...
#ScalpelHT #RideLefty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51.29350-15/254041557_407131044227959_5885334325385449426_n.jpg?_nc_cat=109&amp;ccb=1-5&amp;_nc_sid=8ae9d6&amp;_nc_ohc=vPHLrGvlD44AX8GZLPm&amp;_nc_ht=scontent-lga3-2.cdninstagram.com&amp;edm=AL-3X8kEAAAA&amp;oh=0054b085649e9d472ca37fcddfd21444&amp;oe=619BC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31758023"/>
                  </a:ext>
                </a:extLst>
              </a:tr>
            </a:tbl>
          </a:graphicData>
        </a:graphic>
      </p:graphicFrame>
      <p:sp>
        <p:nvSpPr>
          <p:cNvPr id="4" name="Text Placeholder 3">
            <a:extLst>
              <a:ext uri="{FF2B5EF4-FFF2-40B4-BE49-F238E27FC236}">
                <a16:creationId xmlns:a16="http://schemas.microsoft.com/office/drawing/2014/main" id="{D457BE23-79C3-4813-BFA4-0B40E5F34CD2}"/>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24031813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250D6-5585-4FC9-AF11-7AD987DBD9DC}"/>
              </a:ext>
            </a:extLst>
          </p:cNvPr>
          <p:cNvSpPr>
            <a:spLocks noGrp="1"/>
          </p:cNvSpPr>
          <p:nvPr>
            <p:ph type="title"/>
          </p:nvPr>
        </p:nvSpPr>
        <p:spPr/>
        <p:txBody>
          <a:bodyPr/>
          <a:lstStyle/>
          <a:p>
            <a:r>
              <a:rPr lang="en-US"/>
              <a:t>Instagram Posts Table | Scott - 23 of 24</a:t>
            </a:r>
          </a:p>
        </p:txBody>
      </p:sp>
      <p:graphicFrame>
        <p:nvGraphicFramePr>
          <p:cNvPr id="5" name="Table Placeholder 4">
            <a:extLst>
              <a:ext uri="{FF2B5EF4-FFF2-40B4-BE49-F238E27FC236}">
                <a16:creationId xmlns:a16="http://schemas.microsoft.com/office/drawing/2014/main" id="{0D1B7D20-5610-4A32-B558-FDF2A924FB50}"/>
              </a:ext>
            </a:extLst>
          </p:cNvPr>
          <p:cNvGraphicFramePr>
            <a:graphicFrameLocks noGrp="1"/>
          </p:cNvGraphicFramePr>
          <p:nvPr>
            <p:ph type="tbl" sz="quarter" idx="13"/>
            <p:extLst>
              <p:ext uri="{D42A27DB-BD31-4B8C-83A1-F6EECF244321}">
                <p14:modId xmlns:p14="http://schemas.microsoft.com/office/powerpoint/2010/main" val="1143517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63977636"/>
                    </a:ext>
                  </a:extLst>
                </a:gridCol>
                <a:gridCol w="1810512">
                  <a:extLst>
                    <a:ext uri="{9D8B030D-6E8A-4147-A177-3AD203B41FA5}">
                      <a16:colId xmlns:a16="http://schemas.microsoft.com/office/drawing/2014/main" val="2438050929"/>
                    </a:ext>
                  </a:extLst>
                </a:gridCol>
                <a:gridCol w="822960">
                  <a:extLst>
                    <a:ext uri="{9D8B030D-6E8A-4147-A177-3AD203B41FA5}">
                      <a16:colId xmlns:a16="http://schemas.microsoft.com/office/drawing/2014/main" val="564901144"/>
                    </a:ext>
                  </a:extLst>
                </a:gridCol>
                <a:gridCol w="822960">
                  <a:extLst>
                    <a:ext uri="{9D8B030D-6E8A-4147-A177-3AD203B41FA5}">
                      <a16:colId xmlns:a16="http://schemas.microsoft.com/office/drawing/2014/main" val="813077500"/>
                    </a:ext>
                  </a:extLst>
                </a:gridCol>
                <a:gridCol w="822960">
                  <a:extLst>
                    <a:ext uri="{9D8B030D-6E8A-4147-A177-3AD203B41FA5}">
                      <a16:colId xmlns:a16="http://schemas.microsoft.com/office/drawing/2014/main" val="3973213584"/>
                    </a:ext>
                  </a:extLst>
                </a:gridCol>
                <a:gridCol w="822960">
                  <a:extLst>
                    <a:ext uri="{9D8B030D-6E8A-4147-A177-3AD203B41FA5}">
                      <a16:colId xmlns:a16="http://schemas.microsoft.com/office/drawing/2014/main" val="484189631"/>
                    </a:ext>
                  </a:extLst>
                </a:gridCol>
                <a:gridCol w="822960">
                  <a:extLst>
                    <a:ext uri="{9D8B030D-6E8A-4147-A177-3AD203B41FA5}">
                      <a16:colId xmlns:a16="http://schemas.microsoft.com/office/drawing/2014/main" val="1118769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4180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- 2021-11-08 22:32:29</a:t>
                      </a:r>
                      <a:r>
                        <a:rPr kumimoji="0" lang="en-US" sz="1000" b="0" i="0" u="none" strike="noStrike" kern="1200" cap="none" spc="0" normalizeH="0" baseline="0" noProof="0">
                          <a:ln>
                            <a:noFill/>
                          </a:ln>
                          <a:solidFill>
                            <a:prstClr val="black"/>
                          </a:solidFill>
                          <a:effectLst/>
                          <a:uLnTx/>
                          <a:uFillTx/>
                          <a:latin typeface="+mn-lt"/>
                          <a:ea typeface="+mn-ea"/>
                          <a:cs typeface="+mn-cs"/>
                        </a:rPr>
                        <a:t>
 La Spark 900 RC Comp tiene componentes adecuados para un profesional. El equipo cuenta con un sistema de suspensión TwinLoc, un grupo SRAM Eagle, frenos Shimano y componentes Syncros.
Más info en nuestras tiendas. Link en bio y en Stories destacadas.
#SCOTTbikes
#SCOTTargentina
#HaceElClickPorSpark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255658005_411981883978616_5754627290007274996_n.jpg?_nc_cat=100&amp;ccb=1-5&amp;_nc_sid=8ae9d6&amp;_nc_ohc=CwRUKnDHEkEAX-iULex&amp;_nc_ht=scontent-iad3-2.cdninstagram.com&amp;edm=AL-3X8kEAAAA&amp;oh=f5b181ab93fd1d2fbeeb14172274242c&amp;oe=619C3966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043898118"/>
                  </a:ext>
                </a:extLst>
              </a:tr>
            </a:tbl>
          </a:graphicData>
        </a:graphic>
      </p:graphicFrame>
      <p:sp>
        <p:nvSpPr>
          <p:cNvPr id="4" name="Text Placeholder 3">
            <a:extLst>
              <a:ext uri="{FF2B5EF4-FFF2-40B4-BE49-F238E27FC236}">
                <a16:creationId xmlns:a16="http://schemas.microsoft.com/office/drawing/2014/main" id="{F024A99C-B5AB-404A-805E-E24480E1A786}"/>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19327745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DDA51-C81C-4561-B95A-56D8304C71C9}"/>
              </a:ext>
            </a:extLst>
          </p:cNvPr>
          <p:cNvSpPr>
            <a:spLocks noGrp="1"/>
          </p:cNvSpPr>
          <p:nvPr>
            <p:ph type="title"/>
          </p:nvPr>
        </p:nvSpPr>
        <p:spPr/>
        <p:txBody>
          <a:bodyPr/>
          <a:lstStyle/>
          <a:p>
            <a:r>
              <a:rPr lang="en-US"/>
              <a:t>Instagram Posts Table | Scott - 24 of 24</a:t>
            </a:r>
          </a:p>
        </p:txBody>
      </p:sp>
      <p:graphicFrame>
        <p:nvGraphicFramePr>
          <p:cNvPr id="5" name="Table Placeholder 4">
            <a:extLst>
              <a:ext uri="{FF2B5EF4-FFF2-40B4-BE49-F238E27FC236}">
                <a16:creationId xmlns:a16="http://schemas.microsoft.com/office/drawing/2014/main" id="{CA4FD741-73F4-4B87-8BF2-040A8740AF9D}"/>
              </a:ext>
            </a:extLst>
          </p:cNvPr>
          <p:cNvGraphicFramePr>
            <a:graphicFrameLocks noGrp="1"/>
          </p:cNvGraphicFramePr>
          <p:nvPr>
            <p:ph type="tbl" sz="quarter" idx="13"/>
            <p:extLst>
              <p:ext uri="{D42A27DB-BD31-4B8C-83A1-F6EECF244321}">
                <p14:modId xmlns:p14="http://schemas.microsoft.com/office/powerpoint/2010/main" val="407866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82562563"/>
                    </a:ext>
                  </a:extLst>
                </a:gridCol>
                <a:gridCol w="1810512">
                  <a:extLst>
                    <a:ext uri="{9D8B030D-6E8A-4147-A177-3AD203B41FA5}">
                      <a16:colId xmlns:a16="http://schemas.microsoft.com/office/drawing/2014/main" val="1861557084"/>
                    </a:ext>
                  </a:extLst>
                </a:gridCol>
                <a:gridCol w="822960">
                  <a:extLst>
                    <a:ext uri="{9D8B030D-6E8A-4147-A177-3AD203B41FA5}">
                      <a16:colId xmlns:a16="http://schemas.microsoft.com/office/drawing/2014/main" val="4185412213"/>
                    </a:ext>
                  </a:extLst>
                </a:gridCol>
                <a:gridCol w="822960">
                  <a:extLst>
                    <a:ext uri="{9D8B030D-6E8A-4147-A177-3AD203B41FA5}">
                      <a16:colId xmlns:a16="http://schemas.microsoft.com/office/drawing/2014/main" val="4196801612"/>
                    </a:ext>
                  </a:extLst>
                </a:gridCol>
                <a:gridCol w="822960">
                  <a:extLst>
                    <a:ext uri="{9D8B030D-6E8A-4147-A177-3AD203B41FA5}">
                      <a16:colId xmlns:a16="http://schemas.microsoft.com/office/drawing/2014/main" val="1114200440"/>
                    </a:ext>
                  </a:extLst>
                </a:gridCol>
                <a:gridCol w="822960">
                  <a:extLst>
                    <a:ext uri="{9D8B030D-6E8A-4147-A177-3AD203B41FA5}">
                      <a16:colId xmlns:a16="http://schemas.microsoft.com/office/drawing/2014/main" val="2697285476"/>
                    </a:ext>
                  </a:extLst>
                </a:gridCol>
                <a:gridCol w="822960">
                  <a:extLst>
                    <a:ext uri="{9D8B030D-6E8A-4147-A177-3AD203B41FA5}">
                      <a16:colId xmlns:a16="http://schemas.microsoft.com/office/drawing/2014/main" val="2271579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624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- 2021-10-20 21:14:30</a:t>
                      </a:r>
                      <a:r>
                        <a:rPr kumimoji="0" lang="en-US" sz="1000" b="0" i="0" u="none" strike="noStrike" kern="1200" cap="none" spc="0" normalizeH="0" baseline="0" noProof="0">
                          <a:ln>
                            <a:noFill/>
                          </a:ln>
                          <a:solidFill>
                            <a:prstClr val="black"/>
                          </a:solidFill>
                          <a:effectLst/>
                          <a:uLnTx/>
                          <a:uFillTx/>
                          <a:latin typeface="+mn-lt"/>
                          <a:ea typeface="+mn-ea"/>
                          <a:cs typeface="+mn-cs"/>
                        </a:rPr>
                        <a:t>
 Conocé la Scott Scale 980 al detalle: 
✅ Cuadro Boost QR de aleación 6061 Scale
✅ Suntour XCR 100 mm
✅ Bloqueo remoto
✅ Shimano Deore, 12 velocidades
✅ Frenos de disco Shimano
✅ Llantas Syncros
✅ Cubiertas Maxxis Rekon Race
Acercate a conocerla en nuestras tiendas. Link en bio y en Stories destacadas.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243543439_906631386894883_3636757840984523221_n.jpg?_nc_ht=scontent.cdninstagram.com&amp;_nc_cat=107&amp;_nc_ohc=qh04Ft8nH8gAX-i3wtS&amp;edm=AMO9-JQAAAAA&amp;ccb=7-4&amp;oh=91a644acb4aa6240da979219b5d4bcc7&amp;oe=619821AA&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65786027"/>
                  </a:ext>
                </a:extLst>
              </a:tr>
            </a:tbl>
          </a:graphicData>
        </a:graphic>
      </p:graphicFrame>
      <p:sp>
        <p:nvSpPr>
          <p:cNvPr id="4" name="Text Placeholder 3">
            <a:extLst>
              <a:ext uri="{FF2B5EF4-FFF2-40B4-BE49-F238E27FC236}">
                <a16:creationId xmlns:a16="http://schemas.microsoft.com/office/drawing/2014/main" id="{0A6B3739-30B0-4CAC-A413-6E086B1DB6A5}"/>
              </a:ext>
            </a:extLst>
          </p:cNvPr>
          <p:cNvSpPr>
            <a:spLocks noGrp="1"/>
          </p:cNvSpPr>
          <p:nvPr>
            <p:ph type="body" sz="quarter" idx="14"/>
          </p:nvPr>
        </p:nvSpPr>
        <p:spPr/>
        <p:txBody>
          <a:bodyPr/>
          <a:lstStyle/>
          <a:p>
            <a:r>
              <a:rPr lang="en-US"/>
              <a:t>10/18/2021 - 11/19/2021</a:t>
            </a:r>
          </a:p>
        </p:txBody>
      </p:sp>
    </p:spTree>
    <p:extLst>
      <p:ext uri="{BB962C8B-B14F-4D97-AF65-F5344CB8AC3E}">
        <p14:creationId xmlns:p14="http://schemas.microsoft.com/office/powerpoint/2010/main" val="40940016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2979</Words>
  <Application>Microsoft Office PowerPoint</Application>
  <PresentationFormat>On-screen Show (4:3)</PresentationFormat>
  <Paragraphs>635</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Reporte Instagram</vt:lpstr>
      <vt:lpstr>Instagram Key Metrics Table | Scott</vt:lpstr>
      <vt:lpstr>Instagram Followers Total | Scott</vt:lpstr>
      <vt:lpstr>Instagram Key Metrics Radar | Scott</vt:lpstr>
      <vt:lpstr>Instagram Posts By Weekday | Scott</vt:lpstr>
      <vt:lpstr>Instagram Followers Change | Scott</vt:lpstr>
      <vt:lpstr>Instagram Posts By Hour | Scott</vt:lpstr>
      <vt:lpstr>Instagram Followers Change Per Weekday | Scott</vt:lpstr>
      <vt:lpstr>Instagram Interaction Rate By Weekday | Scott</vt:lpstr>
      <vt:lpstr>Instagram Interaction Rate By Hour | Scott</vt:lpstr>
      <vt:lpstr>Instagram Post Type Distribution Per Profile | Scott</vt:lpstr>
      <vt:lpstr>Instagram Interactions by Post Type | Scott</vt:lpstr>
      <vt:lpstr>Instagram Interaction Rate By Post Type | Scott</vt:lpstr>
      <vt:lpstr>Instagram Interactions Distribution | Scott</vt:lpstr>
      <vt:lpstr>Instagram Hashtag Detection | Scott - 1 of 2</vt:lpstr>
      <vt:lpstr>Instagram Hashtag Detection | Scott - 2 of 2</vt:lpstr>
      <vt:lpstr>Instagram Posts Table | Scott - 1 of 24</vt:lpstr>
      <vt:lpstr>Instagram Posts Table | Scott - 2 of 24</vt:lpstr>
      <vt:lpstr>Instagram Posts Table | Scott - 3 of 24</vt:lpstr>
      <vt:lpstr>Instagram Posts Table | Scott - 4 of 24</vt:lpstr>
      <vt:lpstr>Instagram Posts Table | Scott - 5 of 24</vt:lpstr>
      <vt:lpstr>Instagram Posts Table | Scott - 6 of 24</vt:lpstr>
      <vt:lpstr>Instagram Posts Table | Scott - 7 of 24</vt:lpstr>
      <vt:lpstr>Instagram Posts Table | Scott - 8 of 24</vt:lpstr>
      <vt:lpstr>Instagram Posts Table | Scott - 9 of 24</vt:lpstr>
      <vt:lpstr>Instagram Posts Table | Scott - 10 of 24</vt:lpstr>
      <vt:lpstr>Instagram Posts Table | Scott - 11 of 24</vt:lpstr>
      <vt:lpstr>Instagram Posts Table | Scott - 12 of 24</vt:lpstr>
      <vt:lpstr>Instagram Posts Table | Scott - 13 of 24</vt:lpstr>
      <vt:lpstr>Instagram Posts Table | Scott - 14 of 24</vt:lpstr>
      <vt:lpstr>Instagram Posts Table | Scott - 15 of 24</vt:lpstr>
      <vt:lpstr>Instagram Posts Table | Scott - 16 of 24</vt:lpstr>
      <vt:lpstr>Instagram Posts Table | Scott - 17 of 24</vt:lpstr>
      <vt:lpstr>Instagram Posts Table | Scott - 18 of 24</vt:lpstr>
      <vt:lpstr>Instagram Posts Table | Scott - 19 of 24</vt:lpstr>
      <vt:lpstr>Instagram Posts Table | Scott - 20 of 24</vt:lpstr>
      <vt:lpstr>Instagram Posts Table | Scott - 21 of 24</vt:lpstr>
      <vt:lpstr>Instagram Posts Table | Scott - 22 of 24</vt:lpstr>
      <vt:lpstr>Instagram Posts Table | Scott - 23 of 24</vt:lpstr>
      <vt:lpstr>Instagram Posts Table | Scott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2021-11-19T17:41:25Z</dcterms:created>
  <dcterms:modified xsi:type="dcterms:W3CDTF">2021-11-19T17:42:34Z</dcterms:modified>
</cp:coreProperties>
</file>