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2172</c:v>
                </c:pt>
                <c:pt idx="1">
                  <c:v>2174</c:v>
                </c:pt>
                <c:pt idx="2">
                  <c:v>2174</c:v>
                </c:pt>
                <c:pt idx="3">
                  <c:v>2175</c:v>
                </c:pt>
                <c:pt idx="4">
                  <c:v>2174</c:v>
                </c:pt>
                <c:pt idx="5">
                  <c:v>2174</c:v>
                </c:pt>
                <c:pt idx="6">
                  <c:v>2174</c:v>
                </c:pt>
                <c:pt idx="7">
                  <c:v>2174</c:v>
                </c:pt>
                <c:pt idx="8">
                  <c:v>2183</c:v>
                </c:pt>
                <c:pt idx="9">
                  <c:v>2186</c:v>
                </c:pt>
                <c:pt idx="10">
                  <c:v>2186</c:v>
                </c:pt>
                <c:pt idx="11">
                  <c:v>2188</c:v>
                </c:pt>
                <c:pt idx="12">
                  <c:v>2188</c:v>
                </c:pt>
                <c:pt idx="13">
                  <c:v>2188</c:v>
                </c:pt>
                <c:pt idx="14">
                  <c:v>2188</c:v>
                </c:pt>
                <c:pt idx="15">
                  <c:v>2189</c:v>
                </c:pt>
                <c:pt idx="16">
                  <c:v>2189</c:v>
                </c:pt>
                <c:pt idx="17">
                  <c:v>2189</c:v>
                </c:pt>
                <c:pt idx="18">
                  <c:v>2191</c:v>
                </c:pt>
                <c:pt idx="19">
                  <c:v>2190</c:v>
                </c:pt>
                <c:pt idx="20">
                  <c:v>2190</c:v>
                </c:pt>
                <c:pt idx="21">
                  <c:v>2190</c:v>
                </c:pt>
                <c:pt idx="22">
                  <c:v>2190</c:v>
                </c:pt>
                <c:pt idx="23">
                  <c:v>2188</c:v>
                </c:pt>
                <c:pt idx="24">
                  <c:v>2190</c:v>
                </c:pt>
                <c:pt idx="25">
                  <c:v>2191</c:v>
                </c:pt>
                <c:pt idx="26">
                  <c:v>2194</c:v>
                </c:pt>
                <c:pt idx="27">
                  <c:v>2195</c:v>
                </c:pt>
                <c:pt idx="28">
                  <c:v>2195</c:v>
                </c:pt>
                <c:pt idx="29">
                  <c:v>2196</c:v>
                </c:pt>
                <c:pt idx="30">
                  <c:v>2198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8E-48F8-9CEE-545B77E10D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930240"/>
        <c:axId val="382930896"/>
      </c:lineChart>
      <c:dateAx>
        <c:axId val="382930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30896"/>
        <c:crosses val="autoZero"/>
        <c:auto val="1"/>
        <c:lblOffset val="100"/>
        <c:baseTimeUnit val="days"/>
      </c:dateAx>
      <c:valAx>
        <c:axId val="38293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3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66-41E5-8E4C-4970BD1FEB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7799232"/>
        <c:axId val="387808416"/>
      </c:radarChart>
      <c:catAx>
        <c:axId val="38779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08416"/>
        <c:crosses val="autoZero"/>
        <c:auto val="1"/>
        <c:lblAlgn val="ctr"/>
        <c:lblOffset val="100"/>
        <c:noMultiLvlLbl val="0"/>
      </c:catAx>
      <c:valAx>
        <c:axId val="38780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9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4C-4C26-9632-078D2E92D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804808"/>
        <c:axId val="387803168"/>
      </c:barChart>
      <c:catAx>
        <c:axId val="38780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03168"/>
        <c:crosses val="autoZero"/>
        <c:auto val="1"/>
        <c:lblAlgn val="ctr"/>
        <c:lblOffset val="100"/>
        <c:noMultiLvlLbl val="0"/>
      </c:catAx>
      <c:valAx>
        <c:axId val="38780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0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-1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9</c:v>
                </c:pt>
                <c:pt idx="9">
                  <c:v>3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-1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-2</c:v>
                </c:pt>
                <c:pt idx="24">
                  <c:v>2</c:v>
                </c:pt>
                <c:pt idx="25">
                  <c:v>1</c:v>
                </c:pt>
                <c:pt idx="26">
                  <c:v>3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6F-4180-9A48-1AC00EF74E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809400"/>
        <c:axId val="387811696"/>
      </c:lineChart>
      <c:dateAx>
        <c:axId val="387809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11696"/>
        <c:crosses val="autoZero"/>
        <c:auto val="1"/>
        <c:lblOffset val="100"/>
        <c:baseTimeUnit val="days"/>
      </c:dateAx>
      <c:valAx>
        <c:axId val="38781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0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3E-41D8-A97E-0C9215943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813336"/>
        <c:axId val="387813664"/>
      </c:lineChart>
      <c:catAx>
        <c:axId val="387813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13664"/>
        <c:crosses val="autoZero"/>
        <c:auto val="1"/>
        <c:lblAlgn val="ctr"/>
        <c:lblOffset val="100"/>
        <c:noMultiLvlLbl val="0"/>
      </c:catAx>
      <c:valAx>
        <c:axId val="38781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13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9D-4F73-BADF-2983A2B2C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195496"/>
        <c:axId val="394193200"/>
      </c:barChart>
      <c:catAx>
        <c:axId val="394195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93200"/>
        <c:crosses val="autoZero"/>
        <c:auto val="1"/>
        <c:lblAlgn val="ctr"/>
        <c:lblOffset val="100"/>
        <c:noMultiLvlLbl val="0"/>
      </c:catAx>
      <c:valAx>
        <c:axId val="39419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95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1.5675057208237999</c:v>
                </c:pt>
                <c:pt idx="6">
                  <c:v>0.18306636155606401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53-43E9-83AE-AED92BB311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200088"/>
        <c:axId val="394201072"/>
      </c:barChart>
      <c:catAx>
        <c:axId val="394200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01072"/>
        <c:crosses val="autoZero"/>
        <c:auto val="1"/>
        <c:lblAlgn val="ctr"/>
        <c:lblOffset val="100"/>
        <c:noMultiLvlLbl val="0"/>
      </c:catAx>
      <c:valAx>
        <c:axId val="39420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00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0.18306636155606401</c:v>
                </c:pt>
                <c:pt idx="12">
                  <c:v>2.2883295194508002</c:v>
                </c:pt>
                <c:pt idx="13">
                  <c:v>0</c:v>
                </c:pt>
                <c:pt idx="14">
                  <c:v>1.3729977116704799</c:v>
                </c:pt>
                <c:pt idx="15">
                  <c:v>0</c:v>
                </c:pt>
                <c:pt idx="16">
                  <c:v>0.64073226544622397</c:v>
                </c:pt>
                <c:pt idx="17">
                  <c:v>1.96796338672769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E1-467A-AD9E-B7D4A8E0F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207632"/>
        <c:axId val="394202712"/>
      </c:lineChart>
      <c:catAx>
        <c:axId val="39420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02712"/>
        <c:crosses val="autoZero"/>
        <c:auto val="1"/>
        <c:lblAlgn val="ctr"/>
        <c:lblOffset val="100"/>
        <c:noMultiLvlLbl val="0"/>
      </c:catAx>
      <c:valAx>
        <c:axId val="39420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0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B5-4873-9B5C-9849F78B1C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B5-4873-9B5C-9849F78B1C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4205336"/>
        <c:axId val="394206648"/>
      </c:barChart>
      <c:catAx>
        <c:axId val="39420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06648"/>
        <c:crosses val="autoZero"/>
        <c:auto val="1"/>
        <c:lblAlgn val="ctr"/>
        <c:lblOffset val="100"/>
        <c:noMultiLvlLbl val="0"/>
      </c:catAx>
      <c:valAx>
        <c:axId val="39420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0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61-4FD2-932C-A813497956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61-4FD2-932C-A813497956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61-4FD2-932C-A81349795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813992"/>
        <c:axId val="387810056"/>
      </c:barChart>
      <c:catAx>
        <c:axId val="38781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10056"/>
        <c:crosses val="autoZero"/>
        <c:auto val="1"/>
        <c:lblAlgn val="ctr"/>
        <c:lblOffset val="100"/>
        <c:noMultiLvlLbl val="0"/>
      </c:catAx>
      <c:valAx>
        <c:axId val="387810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1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1.83551158867725</c:v>
                </c:pt>
                <c:pt idx="1">
                  <c:v>0.92699965650389704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F9-4541-8BBA-475C57813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197464"/>
        <c:axId val="17490288"/>
      </c:barChart>
      <c:catAx>
        <c:axId val="39419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0288"/>
        <c:crosses val="autoZero"/>
        <c:auto val="1"/>
        <c:lblAlgn val="ctr"/>
        <c:lblOffset val="100"/>
        <c:noMultiLvlLbl val="0"/>
      </c:catAx>
      <c:valAx>
        <c:axId val="1749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9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4E-40B0-BC45-751D26A1AC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4E-40B0-BC45-751D26A1AC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463552"/>
        <c:axId val="385456992"/>
      </c:barChart>
      <c:catAx>
        <c:axId val="38546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56992"/>
        <c:crosses val="autoZero"/>
        <c:auto val="1"/>
        <c:lblAlgn val="ctr"/>
        <c:lblOffset val="100"/>
        <c:noMultiLvlLbl val="0"/>
      </c:catAx>
      <c:valAx>
        <c:axId val="38545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6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11374-7804-4116-8B6B-DCE0D73CAB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7717C7-6EBA-4B04-B8F6-4DD29279A9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295026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8EC97-DB9E-496C-8673-35EC17B0E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9249E6-C7F9-4B4D-8B36-A8A88BA316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9142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93474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5944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7347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3648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7691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8360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8835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3692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1059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9604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567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1.2906 %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318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ED1F7-E77F-4D16-B296-57F2E698A5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3036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5EEE4-BFD2-4887-9F2B-970891FBA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C77670-AF6A-4973-8545-879E1184EA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4824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EAD20-EE12-4C76-A253-24AD4DCEAC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23573-EDCC-4D24-81D0-2A73F9FAD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582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401F6-7F2D-4461-B4CD-40F519389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0B4B65-1707-4E8B-AB22-330B9CBACA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6357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B1F6E-5FE2-4298-8114-6FA9FFBF2E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4C0EF-95E3-4DEF-83B7-94195AEF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839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CB20D-C744-4FF7-BB0E-7C434CC29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3B426C-C3C5-4DB7-A631-8B84296CD5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9187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69B28-3A5A-4BBC-A87F-FF3DA2EBD7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747C4-4863-48B9-BE0B-E2758EC40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288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1291E-4B57-458E-893E-8A16BB5AC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FF5963-7EAD-409D-8933-4C6579698C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0617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B7165-0EDC-4E76-B6DA-D3043B782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EE3C5-7634-4CC5-9327-52FA9044C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67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8B67D-DBBD-4FBA-B53E-CFE679395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1E87A3-A125-49DA-9853-1F1CBF39B0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2370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82D62-5BA5-4DF7-B32A-614CBDB0D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49C84-92CF-4396-A1D3-601D92A3E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571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31C7F-67E2-423E-B104-9FE69C74A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27D407-BB36-4CFB-AF1E-863C2B6AC2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1237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80854-F3F6-43C4-A9CF-6AE4F20A16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0607D-9CA4-42EE-8031-B5010D34B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828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4D2C1-1226-482C-B53C-E90C09560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D7005F-4063-4F8F-89A2-9797589DF2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4388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5DF4A-8658-4A7C-9DE8-320EC85F31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AF439-A0E8-4B7F-B637-46D07041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405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7E5BA-4E39-494C-B3EE-AF1F5499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BEAF04-6E79-4868-B435-965939676D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4997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4320A-F386-4217-A0C4-957AD5EAF6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FEFDA-4CD4-4426-B082-0DCFE5569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220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9A2B5-7353-4FD5-A998-D5BE2206C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483223-6018-429B-9C80-4860624698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0737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03425-19B1-44FC-9297-5D423E58D6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C02DF-049B-4CBF-BC08-8607546EA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80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DB31A-48CB-4A96-9838-2483080B2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2E0477-9829-40AD-B4BC-C9C692E326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1423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EE242-BF3C-4C90-8076-64B6BD7C2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0346F-FF30-48D1-8443-273770D8B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75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6AE2F-C06E-46A6-A3F1-E7AD4DA08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CC51FC-86D6-400D-9CED-6C8DD3E45D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50289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7C5A8D-CF44-466D-B7E6-10F831C9BE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4E189-8412-41F0-BC93-A524DBA12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545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8A5E6-2D1C-4DA7-A7D6-555E92500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4FAAB0-3C0A-4F33-93C8-638CFDC402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7454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BE72F-954A-454D-8C25-70920F2792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8945C-0532-45CA-97BC-497D17870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270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B4377-AF7C-4850-A3DA-3F668AC59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6E93B6-09BE-427C-AF5F-C4DD352F1E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0681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483215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701473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34357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095004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92946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194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69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49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915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83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247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925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10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399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604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581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A0034-1E28-4DE8-B2DB-E5A838711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776675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C725B-87BF-42C4-8C27-2EB8D570A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83140A-6B27-4DA1-B13D-3863D3590E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1600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460016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983124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553532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4744356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34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2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4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292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#roadcycling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797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571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78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343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045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#hidratación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931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#DíadelaMadre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069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F7678-F0D9-420C-A98D-F580136BEE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131203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40725-22DC-49E6-B7A8-6598BCF49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F44511-656E-4EDF-8B49-380A8F0359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4961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7390736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21038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5149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621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4063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3129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3782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478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A47E5-18E8-4C25-996C-933B03B141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841068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2E800-FE41-47A1-A6D6-C848430E4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037374-02E0-4557-88B3-5DCCED1CEA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4392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7151281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48994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8108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8007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3634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2481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8062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9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- 2021-10-07 12:00:16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Camelbak M.U.L.E es tu mochila de hidratación diseñada para darte la ventaja de Low Rider.
💧 El depósito Crux ofrece un 20% más de agua por sorbo, con un mango ergonómico para facilitar el relleno, y una palanca de encendido/apagado que facilita la prevención de fugas.
💧 El tubo magnético mantiene tu tubo seguro y accesible cuando lo necesites.
💧 Los cinturones estabilizadores de cadera con carga optimizan un ajuste personalizado y mantienen los elementos esenciales a mano.
💧 Su diseño lumbar ofrece más estabilidad durante los paseos agresivos cuesta abajo. En lugar de concentrar el peso del paquete en tus hombros, esta mochila cambia tu carga a tus caderas para un centro de gravedad más bajo y más libertad de movimiento.
#hidratacion  #camelbak #argentina #ciclismo #cycling #mountainbike #mtb #roadcycling #health #salud #water #mochilas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244540209_541209126949732_1005947196101135785_n.jpg?_nc_cat=104&amp;ccb=1-5&amp;_nc_sid=8ae9d6&amp;_nc_ohc=J2C8CRXq0HcAX_s1Feg&amp;_nc_ht=scontent-atl3-2.cdninstagram.com&amp;edm=AL-3X8kEAAAA&amp;oh=79d0fe676831f5ea7ae6ebbbd02023b2&amp;oe=61841C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2.2999 %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21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D4EBF6-01CE-4DB1-9517-4949377D7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874868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39274-ED7A-420B-812D-7DBD013F5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6A3B95-28B8-4B02-8079-C72A99B762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6058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901882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8406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6458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9519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1732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4170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3425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39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- 2021-10-28 17:46:49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𝐏𝐨𝐝𝐢𝐮𝐦 𝐂𝐡𝐢𝐥𝐥 𝐁𝐥𝐚𝐜𝐤 𝐞𝐬 𝐭𝐮 𝐦𝐞𝐣𝐨𝐫 𝐜𝐚𝐫𝐦𝐚ñ𝐨𝐥𝐚. 𝐃𝐨𝐬 𝐦𝐞𝐝𝐢𝐝𝐚𝐬 𝐢𝐝𝐞𝐚𝐥𝐞𝐬 𝐩𝐚𝐫𝐚 𝐭𝐮𝐬 𝐝𝐢́𝐚𝐬 𝐞𝐧 𝐛𝐢𝐜𝐢𝐜𝐥𝐞𝐭𝐚: 𝟔𝟎𝟎 𝐲 𝟕𝟎𝟎 𝐦𝐥.
Prioriza el rendimiento y es libre de BPA.
Podium es definitivamente la mejor caramañola para una hidratación rápida y confiable.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51.29350-15/249036757_1680540882154680_3116057499045341254_n.jpg?_nc_cat=102&amp;ccb=1-5&amp;_nc_sid=8ae9d6&amp;_nc_ohc=a5_pKh1BWngAX9jB3Vg&amp;_nc_ht=scontent-atl3-2.cdninstagram.com&amp;edm=AL-3X8kEAAAA&amp;oh=5cb649351617225f344a262aa184a7b3&amp;oe=6184C1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162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177EE-2863-4443-A240-301003303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6072997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B0733-1502-481A-9EB3-E69379AAD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314839-156C-4949-A3A4-06F2E964BF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484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372781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97039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1631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0752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9999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2681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456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0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- 2021-10-14 14:00:43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Camelbak lo más importante es la hidratación.
Con tu Podium Ice vas a poder salir sin preocuparte por las distancias.
Su diseño garantiza más líquido con menos esfuerzo y tapa autosellante evita derrames y salpicaduras. 
𝐏𝐨𝐝𝐢𝐮𝐦 𝐞𝐬 𝐭𝐮 𝐦𝐞𝐣𝐨𝐫 𝐡𝐢𝐝𝐫𝐚𝐭𝐚𝐜𝐢𝐨́𝐧 𝐲 𝐞𝐥 𝐦𝐞𝐣𝐨𝐫 𝐫𝐞𝐠𝐚𝐥𝐨 𝐩𝐚𝐫𝐚 𝐦𝐚𝐦𝐚́.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245191973_562692284845388_14678096233374234_n.jpg?_nc_cat=103&amp;ccb=1-5&amp;_nc_sid=8ae9d6&amp;_nc_ohc=yEUYPMkAHToAX_e80oC&amp;_nc_ht=scontent-atl3-2.cdninstagram.com&amp;edm=AL-3X8kEAAAA&amp;oh=3fd6651dfa9883d6ba5a9367a5550346&amp;oe=618569F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086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0D1B6-1E40-46C1-9AFB-E6B59B830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544558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EE743-9E66-48A9-A826-21A6D3803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31E9CA-3575-4B0A-A9C7-831833C8D2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8708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125452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14415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7947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5157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6995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5935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67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211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- 2021-10-21 16:30:09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Podium Sage vas a poner mantenerte hidratado sin importar la distancia. Sus materiales son libres de  BPA, BPS y BPF y su válvula proporciona un bloqueo  para un transporte a prueba de derrames.
𝐏𝐨𝐝𝐢𝐮𝐦 𝐞𝐬 𝐭𝐮 𝐦𝐞𝐣𝐨𝐫 𝐡𝐢𝐝𝐫𝐚𝐭𝐚𝐜𝐢ó𝐧 💦💧
#CamelbakArgentina #Camelbak #agua #hidratación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247431850_242379521267545_1627382775824252753_n.jpg?_nc_cat=107&amp;ccb=1-5&amp;_nc_sid=8ae9d6&amp;_nc_ohc=rwtNmLnNMkAAX96Ms-Z&amp;_nc_oc=AQny4motbuakvlUNO0rC3yjSEplxcKCGGR5nqRF6-vGJum7tp8oF0IM5r_OtWQHSBhk&amp;_nc_ht=scontent-atl3-2.cdninstagram.com&amp;edm=AL-3X8kEAAAA&amp;oh=afd78e688b5f988f1893b7b559dc5545&amp;oe=6183B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740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5E665-D2FA-4965-AD80-6A5D3B23F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100182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36DEA-2C40-46A9-9986-8B8FC5296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89F3B3-A51B-4B97-97AE-9E8FF406E0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1617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3426740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00648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5902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9234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4978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1605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815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91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- 2021-10-17 11:10:07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pasión que traspasa generaciones. 
𝐅𝐞𝐥𝐢𝐳 𝐝𝐢́𝐚 𝐚 𝐭𝐨𝐝𝐚𝐬 𝐥𝐚𝐬 𝐦𝐚𝐦𝐚́𝐬 𝐞𝐧 𝐬𝐮 𝐝𝐢́𝐚.
#CamelbakArgentina #Camelbak #DíadelaMadre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cdninstagram.com/v/t51.2885-15/246482286_369951541582503_6777132006550286600_n.jpg?_nc_cat=101&amp;ccb=1-5&amp;_nc_sid=8ae9d6&amp;_nc_ohc=Y0uZ3XiURQ8AX-Xoam6&amp;_nc_ht=scontent-atl3-2.cdninstagram.com&amp;edm=AL-3X8kEAAAA&amp;oh=3b6ef63e543c9f8e0bf90c928908dfb2&amp;oe=6183A4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209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8C91C-F663-4E95-90E3-F39AE5733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0089608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911</Words>
  <Application>Microsoft Office PowerPoint</Application>
  <PresentationFormat>On-screen Show (4:3)</PresentationFormat>
  <Paragraphs>258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Instagram</vt:lpstr>
      <vt:lpstr>Instagram Key Metrics Table | CamelBak</vt:lpstr>
      <vt:lpstr>Instagram Followers Total | CamelBak</vt:lpstr>
      <vt:lpstr>Instagram Key Metrics Radar | CamelBak</vt:lpstr>
      <vt:lpstr>Instagram Posts By Weekday | CamelBak</vt:lpstr>
      <vt:lpstr>Instagram Followers Change | CamelBak</vt:lpstr>
      <vt:lpstr>Instagram Posts By Hour | CamelBak</vt:lpstr>
      <vt:lpstr>Instagram Followers Change Per Weekday | CamelBak</vt:lpstr>
      <vt:lpstr>Instagram Interaction Rate By Weekday | CamelBak</vt:lpstr>
      <vt:lpstr>Instagram Interaction Rate By Hour | CamelBak</vt:lpstr>
      <vt:lpstr>Instagram Post Type Distribution Per Profile | CamelBak</vt:lpstr>
      <vt:lpstr>Instagram Interactions by Post Type | CamelBak</vt:lpstr>
      <vt:lpstr>Instagram Interaction Rate By Post Type | CamelBak</vt:lpstr>
      <vt:lpstr>Instagram Interactions Distribution | CamelBak</vt:lpstr>
      <vt:lpstr>Instagram Hashtag Detection | CamelBak - 1 of 2</vt:lpstr>
      <vt:lpstr>Instagram Hashtag Detection | CamelBak - 2 of 2</vt:lpstr>
      <vt:lpstr>Instagram Posts Table | CamelBak - 1 of 6</vt:lpstr>
      <vt:lpstr>Instagram Posts Table | CamelBak - 2 of 6</vt:lpstr>
      <vt:lpstr>Instagram Posts Table | CamelBak - 3 of 6</vt:lpstr>
      <vt:lpstr>Instagram Posts Table | CamelBak - 4 of 6</vt:lpstr>
      <vt:lpstr>Instagram Posts Table | CamelBak - 5 of 6</vt:lpstr>
      <vt:lpstr>Instagram Posts Table | CamelBak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2021-11-01T07:32:14Z</dcterms:created>
  <dcterms:modified xsi:type="dcterms:W3CDTF">2021-11-01T07:32:48Z</dcterms:modified>
</cp:coreProperties>
</file>