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2333</c:v>
                </c:pt>
                <c:pt idx="1">
                  <c:v>2333</c:v>
                </c:pt>
                <c:pt idx="2">
                  <c:v>2333</c:v>
                </c:pt>
                <c:pt idx="3">
                  <c:v>2332</c:v>
                </c:pt>
                <c:pt idx="4">
                  <c:v>2336</c:v>
                </c:pt>
                <c:pt idx="5">
                  <c:v>2342</c:v>
                </c:pt>
                <c:pt idx="6">
                  <c:v>2351</c:v>
                </c:pt>
                <c:pt idx="7">
                  <c:v>2353</c:v>
                </c:pt>
                <c:pt idx="8">
                  <c:v>2357</c:v>
                </c:pt>
                <c:pt idx="9">
                  <c:v>2360</c:v>
                </c:pt>
                <c:pt idx="10">
                  <c:v>2362</c:v>
                </c:pt>
                <c:pt idx="11">
                  <c:v>2365</c:v>
                </c:pt>
                <c:pt idx="12">
                  <c:v>2367</c:v>
                </c:pt>
                <c:pt idx="13">
                  <c:v>2370</c:v>
                </c:pt>
                <c:pt idx="14">
                  <c:v>2372</c:v>
                </c:pt>
                <c:pt idx="15">
                  <c:v>2376</c:v>
                </c:pt>
                <c:pt idx="16">
                  <c:v>2382</c:v>
                </c:pt>
                <c:pt idx="17">
                  <c:v>2389</c:v>
                </c:pt>
                <c:pt idx="18">
                  <c:v>2392</c:v>
                </c:pt>
                <c:pt idx="19">
                  <c:v>2396</c:v>
                </c:pt>
                <c:pt idx="20">
                  <c:v>2402</c:v>
                </c:pt>
                <c:pt idx="21">
                  <c:v>2405</c:v>
                </c:pt>
                <c:pt idx="22">
                  <c:v>2405</c:v>
                </c:pt>
                <c:pt idx="23">
                  <c:v>2409</c:v>
                </c:pt>
                <c:pt idx="24">
                  <c:v>2410</c:v>
                </c:pt>
                <c:pt idx="25">
                  <c:v>2413</c:v>
                </c:pt>
                <c:pt idx="26">
                  <c:v>2417</c:v>
                </c:pt>
                <c:pt idx="27">
                  <c:v>2421</c:v>
                </c:pt>
                <c:pt idx="28">
                  <c:v>2422</c:v>
                </c:pt>
                <c:pt idx="29">
                  <c:v>2425</c:v>
                </c:pt>
                <c:pt idx="30">
                  <c:v>2427</c:v>
                </c:pt>
              </c:numCache>
            </c:numRef>
          </c:val>
          <c:smooth val="0"/>
          <c:extLst>
            <c:ext xmlns:c16="http://schemas.microsoft.com/office/drawing/2014/chart" uri="{C3380CC4-5D6E-409C-BE32-E72D297353CC}">
              <c16:uniqueId val="{00000000-6562-427B-9BA1-73CEE0B975FE}"/>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3193</c:v>
                </c:pt>
                <c:pt idx="1">
                  <c:v>3193</c:v>
                </c:pt>
                <c:pt idx="2">
                  <c:v>3193</c:v>
                </c:pt>
                <c:pt idx="3">
                  <c:v>3192</c:v>
                </c:pt>
                <c:pt idx="4">
                  <c:v>3196</c:v>
                </c:pt>
                <c:pt idx="5">
                  <c:v>3196</c:v>
                </c:pt>
                <c:pt idx="6">
                  <c:v>3198</c:v>
                </c:pt>
                <c:pt idx="7">
                  <c:v>3199</c:v>
                </c:pt>
                <c:pt idx="8">
                  <c:v>3199</c:v>
                </c:pt>
                <c:pt idx="9">
                  <c:v>3202</c:v>
                </c:pt>
                <c:pt idx="10">
                  <c:v>3203</c:v>
                </c:pt>
                <c:pt idx="11">
                  <c:v>3203</c:v>
                </c:pt>
                <c:pt idx="12">
                  <c:v>3202</c:v>
                </c:pt>
                <c:pt idx="13">
                  <c:v>3199</c:v>
                </c:pt>
                <c:pt idx="14">
                  <c:v>3200</c:v>
                </c:pt>
                <c:pt idx="15">
                  <c:v>3202</c:v>
                </c:pt>
                <c:pt idx="16">
                  <c:v>3204</c:v>
                </c:pt>
                <c:pt idx="17">
                  <c:v>3206</c:v>
                </c:pt>
                <c:pt idx="18">
                  <c:v>3205</c:v>
                </c:pt>
                <c:pt idx="19">
                  <c:v>3202</c:v>
                </c:pt>
                <c:pt idx="20">
                  <c:v>3203</c:v>
                </c:pt>
                <c:pt idx="21">
                  <c:v>3204</c:v>
                </c:pt>
                <c:pt idx="22">
                  <c:v>3207</c:v>
                </c:pt>
                <c:pt idx="23">
                  <c:v>3207</c:v>
                </c:pt>
                <c:pt idx="24">
                  <c:v>3206</c:v>
                </c:pt>
                <c:pt idx="25">
                  <c:v>3210</c:v>
                </c:pt>
                <c:pt idx="26">
                  <c:v>3207</c:v>
                </c:pt>
                <c:pt idx="27">
                  <c:v>3208</c:v>
                </c:pt>
                <c:pt idx="28">
                  <c:v>3210</c:v>
                </c:pt>
                <c:pt idx="29">
                  <c:v>3214</c:v>
                </c:pt>
                <c:pt idx="30">
                  <c:v>3214</c:v>
                </c:pt>
              </c:numCache>
            </c:numRef>
          </c:val>
          <c:smooth val="0"/>
          <c:extLst>
            <c:ext xmlns:c16="http://schemas.microsoft.com/office/drawing/2014/chart" uri="{C3380CC4-5D6E-409C-BE32-E72D297353CC}">
              <c16:uniqueId val="{00000001-6562-427B-9BA1-73CEE0B975FE}"/>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3740</c:v>
                </c:pt>
                <c:pt idx="1">
                  <c:v>3741</c:v>
                </c:pt>
                <c:pt idx="2">
                  <c:v>3739</c:v>
                </c:pt>
                <c:pt idx="3">
                  <c:v>3739</c:v>
                </c:pt>
                <c:pt idx="4">
                  <c:v>3753</c:v>
                </c:pt>
                <c:pt idx="5">
                  <c:v>3775</c:v>
                </c:pt>
                <c:pt idx="6">
                  <c:v>3781</c:v>
                </c:pt>
                <c:pt idx="7">
                  <c:v>3792</c:v>
                </c:pt>
                <c:pt idx="8">
                  <c:v>3801</c:v>
                </c:pt>
                <c:pt idx="9">
                  <c:v>3813</c:v>
                </c:pt>
                <c:pt idx="10">
                  <c:v>3824</c:v>
                </c:pt>
                <c:pt idx="11">
                  <c:v>3831</c:v>
                </c:pt>
                <c:pt idx="12">
                  <c:v>3830</c:v>
                </c:pt>
                <c:pt idx="13">
                  <c:v>3835</c:v>
                </c:pt>
                <c:pt idx="14">
                  <c:v>3842</c:v>
                </c:pt>
                <c:pt idx="15">
                  <c:v>3862</c:v>
                </c:pt>
                <c:pt idx="16">
                  <c:v>3872</c:v>
                </c:pt>
                <c:pt idx="17">
                  <c:v>3892</c:v>
                </c:pt>
                <c:pt idx="18">
                  <c:v>3902</c:v>
                </c:pt>
                <c:pt idx="19">
                  <c:v>3916</c:v>
                </c:pt>
                <c:pt idx="20">
                  <c:v>3927</c:v>
                </c:pt>
                <c:pt idx="21">
                  <c:v>3944</c:v>
                </c:pt>
                <c:pt idx="22">
                  <c:v>3954</c:v>
                </c:pt>
                <c:pt idx="23">
                  <c:v>3969</c:v>
                </c:pt>
                <c:pt idx="24">
                  <c:v>3986</c:v>
                </c:pt>
                <c:pt idx="25">
                  <c:v>4000</c:v>
                </c:pt>
                <c:pt idx="26">
                  <c:v>4013</c:v>
                </c:pt>
                <c:pt idx="27">
                  <c:v>4020</c:v>
                </c:pt>
                <c:pt idx="28">
                  <c:v>4030</c:v>
                </c:pt>
                <c:pt idx="29">
                  <c:v>4040</c:v>
                </c:pt>
                <c:pt idx="30">
                  <c:v>4052</c:v>
                </c:pt>
              </c:numCache>
            </c:numRef>
          </c:val>
          <c:smooth val="0"/>
          <c:extLst>
            <c:ext xmlns:c16="http://schemas.microsoft.com/office/drawing/2014/chart" uri="{C3380CC4-5D6E-409C-BE32-E72D297353CC}">
              <c16:uniqueId val="{00000002-6562-427B-9BA1-73CEE0B975FE}"/>
            </c:ext>
          </c:extLst>
        </c:ser>
        <c:dLbls>
          <c:showLegendKey val="0"/>
          <c:showVal val="0"/>
          <c:showCatName val="0"/>
          <c:showSerName val="0"/>
          <c:showPercent val="0"/>
          <c:showBubbleSize val="0"/>
        </c:dLbls>
        <c:smooth val="0"/>
        <c:axId val="393047968"/>
        <c:axId val="393049608"/>
      </c:lineChart>
      <c:dateAx>
        <c:axId val="393047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49608"/>
        <c:crosses val="autoZero"/>
        <c:auto val="1"/>
        <c:lblOffset val="100"/>
        <c:baseTimeUnit val="days"/>
      </c:dateAx>
      <c:valAx>
        <c:axId val="39304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4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59.896299999999997</c:v>
                </c:pt>
                <c:pt idx="1">
                  <c:v>14.2857</c:v>
                </c:pt>
                <c:pt idx="2">
                  <c:v>100</c:v>
                </c:pt>
                <c:pt idx="3">
                  <c:v>66.666700000000006</c:v>
                </c:pt>
                <c:pt idx="4">
                  <c:v>57.142899999999997</c:v>
                </c:pt>
                <c:pt idx="5">
                  <c:v>24.122800000000002</c:v>
                </c:pt>
                <c:pt idx="6">
                  <c:v>44.663499999999999</c:v>
                </c:pt>
                <c:pt idx="7">
                  <c:v>48.832799999999999</c:v>
                </c:pt>
              </c:numCache>
            </c:numRef>
          </c:val>
          <c:extLst>
            <c:ext xmlns:c16="http://schemas.microsoft.com/office/drawing/2014/chart" uri="{C3380CC4-5D6E-409C-BE32-E72D297353CC}">
              <c16:uniqueId val="{00000000-F80A-4BA4-A541-4993254C3048}"/>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79.318899999999999</c:v>
                </c:pt>
                <c:pt idx="1">
                  <c:v>100</c:v>
                </c:pt>
                <c:pt idx="2">
                  <c:v>0</c:v>
                </c:pt>
                <c:pt idx="3">
                  <c:v>0</c:v>
                </c:pt>
                <c:pt idx="4">
                  <c:v>100</c:v>
                </c:pt>
                <c:pt idx="5">
                  <c:v>59.4298</c:v>
                </c:pt>
                <c:pt idx="6">
                  <c:v>53.528599999999997</c:v>
                </c:pt>
                <c:pt idx="7">
                  <c:v>8.6401000000000003</c:v>
                </c:pt>
              </c:numCache>
            </c:numRef>
          </c:val>
          <c:extLst>
            <c:ext xmlns:c16="http://schemas.microsoft.com/office/drawing/2014/chart" uri="{C3380CC4-5D6E-409C-BE32-E72D297353CC}">
              <c16:uniqueId val="{00000001-F80A-4BA4-A541-4993254C3048}"/>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100</c:v>
                </c:pt>
                <c:pt idx="1">
                  <c:v>14.2857</c:v>
                </c:pt>
                <c:pt idx="2">
                  <c:v>100</c:v>
                </c:pt>
                <c:pt idx="3">
                  <c:v>100</c:v>
                </c:pt>
                <c:pt idx="4">
                  <c:v>71.428600000000003</c:v>
                </c:pt>
                <c:pt idx="5">
                  <c:v>100</c:v>
                </c:pt>
                <c:pt idx="6">
                  <c:v>100</c:v>
                </c:pt>
                <c:pt idx="7">
                  <c:v>100</c:v>
                </c:pt>
              </c:numCache>
            </c:numRef>
          </c:val>
          <c:extLst>
            <c:ext xmlns:c16="http://schemas.microsoft.com/office/drawing/2014/chart" uri="{C3380CC4-5D6E-409C-BE32-E72D297353CC}">
              <c16:uniqueId val="{00000002-F80A-4BA4-A541-4993254C3048}"/>
            </c:ext>
          </c:extLst>
        </c:ser>
        <c:dLbls>
          <c:showLegendKey val="0"/>
          <c:showVal val="0"/>
          <c:showCatName val="0"/>
          <c:showSerName val="0"/>
          <c:showPercent val="0"/>
          <c:showBubbleSize val="0"/>
        </c:dLbls>
        <c:axId val="322769920"/>
        <c:axId val="322772216"/>
      </c:radarChart>
      <c:catAx>
        <c:axId val="322769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72216"/>
        <c:crosses val="autoZero"/>
        <c:auto val="1"/>
        <c:lblAlgn val="ctr"/>
        <c:lblOffset val="100"/>
        <c:noMultiLvlLbl val="0"/>
      </c:catAx>
      <c:valAx>
        <c:axId val="322772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6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3</c:v>
                </c:pt>
                <c:pt idx="3">
                  <c:v>0</c:v>
                </c:pt>
                <c:pt idx="4">
                  <c:v>1</c:v>
                </c:pt>
                <c:pt idx="5">
                  <c:v>0</c:v>
                </c:pt>
                <c:pt idx="6">
                  <c:v>0</c:v>
                </c:pt>
              </c:numCache>
            </c:numRef>
          </c:val>
          <c:extLst>
            <c:ext xmlns:c16="http://schemas.microsoft.com/office/drawing/2014/chart" uri="{C3380CC4-5D6E-409C-BE32-E72D297353CC}">
              <c16:uniqueId val="{00000000-8B37-4ECA-8A47-26883DA584E3}"/>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1</c:v>
                </c:pt>
                <c:pt idx="3">
                  <c:v>3</c:v>
                </c:pt>
                <c:pt idx="4">
                  <c:v>0</c:v>
                </c:pt>
                <c:pt idx="5">
                  <c:v>0</c:v>
                </c:pt>
                <c:pt idx="6">
                  <c:v>1</c:v>
                </c:pt>
              </c:numCache>
            </c:numRef>
          </c:val>
          <c:extLst>
            <c:ext xmlns:c16="http://schemas.microsoft.com/office/drawing/2014/chart" uri="{C3380CC4-5D6E-409C-BE32-E72D297353CC}">
              <c16:uniqueId val="{00000001-8B37-4ECA-8A47-26883DA584E3}"/>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4</c:v>
                </c:pt>
                <c:pt idx="3">
                  <c:v>1</c:v>
                </c:pt>
                <c:pt idx="4">
                  <c:v>0</c:v>
                </c:pt>
                <c:pt idx="5">
                  <c:v>0</c:v>
                </c:pt>
                <c:pt idx="6">
                  <c:v>0</c:v>
                </c:pt>
              </c:numCache>
            </c:numRef>
          </c:val>
          <c:extLst>
            <c:ext xmlns:c16="http://schemas.microsoft.com/office/drawing/2014/chart" uri="{C3380CC4-5D6E-409C-BE32-E72D297353CC}">
              <c16:uniqueId val="{00000002-8B37-4ECA-8A47-26883DA584E3}"/>
            </c:ext>
          </c:extLst>
        </c:ser>
        <c:dLbls>
          <c:showLegendKey val="0"/>
          <c:showVal val="0"/>
          <c:showCatName val="0"/>
          <c:showSerName val="0"/>
          <c:showPercent val="0"/>
          <c:showBubbleSize val="0"/>
        </c:dLbls>
        <c:gapWidth val="219"/>
        <c:overlap val="-27"/>
        <c:axId val="402425840"/>
        <c:axId val="402420592"/>
      </c:barChart>
      <c:catAx>
        <c:axId val="402425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20592"/>
        <c:crosses val="autoZero"/>
        <c:auto val="1"/>
        <c:lblAlgn val="ctr"/>
        <c:lblOffset val="100"/>
        <c:noMultiLvlLbl val="0"/>
      </c:catAx>
      <c:valAx>
        <c:axId val="402420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2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1</c:v>
                </c:pt>
                <c:pt idx="1">
                  <c:v>0</c:v>
                </c:pt>
                <c:pt idx="2">
                  <c:v>0</c:v>
                </c:pt>
                <c:pt idx="3">
                  <c:v>-1</c:v>
                </c:pt>
                <c:pt idx="4">
                  <c:v>4</c:v>
                </c:pt>
                <c:pt idx="5">
                  <c:v>6</c:v>
                </c:pt>
                <c:pt idx="6">
                  <c:v>9</c:v>
                </c:pt>
                <c:pt idx="7">
                  <c:v>2</c:v>
                </c:pt>
                <c:pt idx="8">
                  <c:v>4</c:v>
                </c:pt>
                <c:pt idx="9">
                  <c:v>3</c:v>
                </c:pt>
                <c:pt idx="10">
                  <c:v>2</c:v>
                </c:pt>
                <c:pt idx="11">
                  <c:v>3</c:v>
                </c:pt>
                <c:pt idx="12">
                  <c:v>2</c:v>
                </c:pt>
                <c:pt idx="13">
                  <c:v>3</c:v>
                </c:pt>
                <c:pt idx="14">
                  <c:v>2</c:v>
                </c:pt>
                <c:pt idx="15">
                  <c:v>4</c:v>
                </c:pt>
                <c:pt idx="16">
                  <c:v>6</c:v>
                </c:pt>
                <c:pt idx="17">
                  <c:v>7</c:v>
                </c:pt>
                <c:pt idx="18">
                  <c:v>3</c:v>
                </c:pt>
                <c:pt idx="19">
                  <c:v>4</c:v>
                </c:pt>
                <c:pt idx="20">
                  <c:v>6</c:v>
                </c:pt>
                <c:pt idx="21">
                  <c:v>3</c:v>
                </c:pt>
                <c:pt idx="22">
                  <c:v>0</c:v>
                </c:pt>
                <c:pt idx="23">
                  <c:v>4</c:v>
                </c:pt>
                <c:pt idx="24">
                  <c:v>1</c:v>
                </c:pt>
                <c:pt idx="25">
                  <c:v>3</c:v>
                </c:pt>
                <c:pt idx="26">
                  <c:v>4</c:v>
                </c:pt>
                <c:pt idx="27">
                  <c:v>4</c:v>
                </c:pt>
                <c:pt idx="28">
                  <c:v>1</c:v>
                </c:pt>
                <c:pt idx="29">
                  <c:v>3</c:v>
                </c:pt>
                <c:pt idx="30">
                  <c:v>2</c:v>
                </c:pt>
              </c:numCache>
            </c:numRef>
          </c:val>
          <c:smooth val="0"/>
          <c:extLst>
            <c:ext xmlns:c16="http://schemas.microsoft.com/office/drawing/2014/chart" uri="{C3380CC4-5D6E-409C-BE32-E72D297353CC}">
              <c16:uniqueId val="{00000000-1151-4772-A686-20D0CF98EA90}"/>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2</c:v>
                </c:pt>
                <c:pt idx="1">
                  <c:v>0</c:v>
                </c:pt>
                <c:pt idx="2">
                  <c:v>0</c:v>
                </c:pt>
                <c:pt idx="3">
                  <c:v>-1</c:v>
                </c:pt>
                <c:pt idx="4">
                  <c:v>4</c:v>
                </c:pt>
                <c:pt idx="5">
                  <c:v>0</c:v>
                </c:pt>
                <c:pt idx="6">
                  <c:v>2</c:v>
                </c:pt>
                <c:pt idx="7">
                  <c:v>1</c:v>
                </c:pt>
                <c:pt idx="8">
                  <c:v>0</c:v>
                </c:pt>
                <c:pt idx="9">
                  <c:v>3</c:v>
                </c:pt>
                <c:pt idx="10">
                  <c:v>1</c:v>
                </c:pt>
                <c:pt idx="11">
                  <c:v>0</c:v>
                </c:pt>
                <c:pt idx="12">
                  <c:v>-1</c:v>
                </c:pt>
                <c:pt idx="13">
                  <c:v>-3</c:v>
                </c:pt>
                <c:pt idx="14">
                  <c:v>1</c:v>
                </c:pt>
                <c:pt idx="15">
                  <c:v>2</c:v>
                </c:pt>
                <c:pt idx="16">
                  <c:v>2</c:v>
                </c:pt>
                <c:pt idx="17">
                  <c:v>2</c:v>
                </c:pt>
                <c:pt idx="18">
                  <c:v>-1</c:v>
                </c:pt>
                <c:pt idx="19">
                  <c:v>-3</c:v>
                </c:pt>
                <c:pt idx="20">
                  <c:v>1</c:v>
                </c:pt>
                <c:pt idx="21">
                  <c:v>1</c:v>
                </c:pt>
                <c:pt idx="22">
                  <c:v>3</c:v>
                </c:pt>
                <c:pt idx="23">
                  <c:v>0</c:v>
                </c:pt>
                <c:pt idx="24">
                  <c:v>-1</c:v>
                </c:pt>
                <c:pt idx="25">
                  <c:v>4</c:v>
                </c:pt>
                <c:pt idx="26">
                  <c:v>-3</c:v>
                </c:pt>
                <c:pt idx="27">
                  <c:v>1</c:v>
                </c:pt>
                <c:pt idx="28">
                  <c:v>2</c:v>
                </c:pt>
                <c:pt idx="29">
                  <c:v>4</c:v>
                </c:pt>
                <c:pt idx="30">
                  <c:v>0</c:v>
                </c:pt>
              </c:numCache>
            </c:numRef>
          </c:val>
          <c:smooth val="0"/>
          <c:extLst>
            <c:ext xmlns:c16="http://schemas.microsoft.com/office/drawing/2014/chart" uri="{C3380CC4-5D6E-409C-BE32-E72D297353CC}">
              <c16:uniqueId val="{00000001-1151-4772-A686-20D0CF98EA90}"/>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1</c:v>
                </c:pt>
                <c:pt idx="2">
                  <c:v>-2</c:v>
                </c:pt>
                <c:pt idx="3">
                  <c:v>0</c:v>
                </c:pt>
                <c:pt idx="4">
                  <c:v>14</c:v>
                </c:pt>
                <c:pt idx="5">
                  <c:v>22</c:v>
                </c:pt>
                <c:pt idx="6">
                  <c:v>6</c:v>
                </c:pt>
                <c:pt idx="7">
                  <c:v>11</c:v>
                </c:pt>
                <c:pt idx="8">
                  <c:v>9</c:v>
                </c:pt>
                <c:pt idx="9">
                  <c:v>12</c:v>
                </c:pt>
                <c:pt idx="10">
                  <c:v>11</c:v>
                </c:pt>
                <c:pt idx="11">
                  <c:v>7</c:v>
                </c:pt>
                <c:pt idx="12">
                  <c:v>-1</c:v>
                </c:pt>
                <c:pt idx="13">
                  <c:v>5</c:v>
                </c:pt>
                <c:pt idx="14">
                  <c:v>7</c:v>
                </c:pt>
                <c:pt idx="15">
                  <c:v>20</c:v>
                </c:pt>
                <c:pt idx="16">
                  <c:v>10</c:v>
                </c:pt>
                <c:pt idx="17">
                  <c:v>20</c:v>
                </c:pt>
                <c:pt idx="18">
                  <c:v>10</c:v>
                </c:pt>
                <c:pt idx="19">
                  <c:v>14</c:v>
                </c:pt>
                <c:pt idx="20">
                  <c:v>11</c:v>
                </c:pt>
                <c:pt idx="21">
                  <c:v>17</c:v>
                </c:pt>
                <c:pt idx="22">
                  <c:v>10</c:v>
                </c:pt>
                <c:pt idx="23">
                  <c:v>15</c:v>
                </c:pt>
                <c:pt idx="24">
                  <c:v>17</c:v>
                </c:pt>
                <c:pt idx="25">
                  <c:v>14</c:v>
                </c:pt>
                <c:pt idx="26">
                  <c:v>13</c:v>
                </c:pt>
                <c:pt idx="27">
                  <c:v>7</c:v>
                </c:pt>
                <c:pt idx="28">
                  <c:v>10</c:v>
                </c:pt>
                <c:pt idx="29">
                  <c:v>10</c:v>
                </c:pt>
                <c:pt idx="30">
                  <c:v>12</c:v>
                </c:pt>
              </c:numCache>
            </c:numRef>
          </c:val>
          <c:smooth val="0"/>
          <c:extLst>
            <c:ext xmlns:c16="http://schemas.microsoft.com/office/drawing/2014/chart" uri="{C3380CC4-5D6E-409C-BE32-E72D297353CC}">
              <c16:uniqueId val="{00000002-1151-4772-A686-20D0CF98EA90}"/>
            </c:ext>
          </c:extLst>
        </c:ser>
        <c:dLbls>
          <c:showLegendKey val="0"/>
          <c:showVal val="0"/>
          <c:showCatName val="0"/>
          <c:showSerName val="0"/>
          <c:showPercent val="0"/>
          <c:showBubbleSize val="0"/>
        </c:dLbls>
        <c:smooth val="0"/>
        <c:axId val="402416984"/>
        <c:axId val="402420920"/>
      </c:lineChart>
      <c:dateAx>
        <c:axId val="402416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20920"/>
        <c:crosses val="autoZero"/>
        <c:auto val="1"/>
        <c:lblOffset val="100"/>
        <c:baseTimeUnit val="days"/>
      </c:dateAx>
      <c:valAx>
        <c:axId val="402420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16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0</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0-9121-4FD1-B9D2-862C8098DB92}"/>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1</c:v>
                </c:pt>
                <c:pt idx="9">
                  <c:v>2</c:v>
                </c:pt>
                <c:pt idx="10">
                  <c:v>0</c:v>
                </c:pt>
                <c:pt idx="11">
                  <c:v>1</c:v>
                </c:pt>
                <c:pt idx="12">
                  <c:v>1</c:v>
                </c:pt>
                <c:pt idx="13">
                  <c:v>0</c:v>
                </c:pt>
                <c:pt idx="14">
                  <c:v>0</c:v>
                </c:pt>
                <c:pt idx="15">
                  <c:v>0</c:v>
                </c:pt>
                <c:pt idx="16">
                  <c:v>1</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1-9121-4FD1-B9D2-862C8098DB92}"/>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2</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2-9121-4FD1-B9D2-862C8098DB92}"/>
            </c:ext>
          </c:extLst>
        </c:ser>
        <c:dLbls>
          <c:showLegendKey val="0"/>
          <c:showVal val="0"/>
          <c:showCatName val="0"/>
          <c:showSerName val="0"/>
          <c:showPercent val="0"/>
          <c:showBubbleSize val="0"/>
        </c:dLbls>
        <c:smooth val="0"/>
        <c:axId val="402430432"/>
        <c:axId val="402429776"/>
      </c:lineChart>
      <c:catAx>
        <c:axId val="40243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29776"/>
        <c:crosses val="autoZero"/>
        <c:auto val="1"/>
        <c:lblAlgn val="ctr"/>
        <c:lblOffset val="100"/>
        <c:noMultiLvlLbl val="0"/>
      </c:catAx>
      <c:valAx>
        <c:axId val="402429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3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4</c:v>
                </c:pt>
                <c:pt idx="3">
                  <c:v>6</c:v>
                </c:pt>
                <c:pt idx="4">
                  <c:v>2</c:v>
                </c:pt>
                <c:pt idx="5">
                  <c:v>2</c:v>
                </c:pt>
                <c:pt idx="6">
                  <c:v>3</c:v>
                </c:pt>
              </c:numCache>
            </c:numRef>
          </c:val>
          <c:extLst>
            <c:ext xmlns:c16="http://schemas.microsoft.com/office/drawing/2014/chart" uri="{C3380CC4-5D6E-409C-BE32-E72D297353CC}">
              <c16:uniqueId val="{00000000-6620-4309-9A00-DBF410EBEE5C}"/>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2</c:v>
                </c:pt>
                <c:pt idx="2">
                  <c:v>-2</c:v>
                </c:pt>
                <c:pt idx="3">
                  <c:v>0</c:v>
                </c:pt>
                <c:pt idx="4">
                  <c:v>1</c:v>
                </c:pt>
                <c:pt idx="5">
                  <c:v>2</c:v>
                </c:pt>
                <c:pt idx="6">
                  <c:v>1</c:v>
                </c:pt>
              </c:numCache>
            </c:numRef>
          </c:val>
          <c:extLst>
            <c:ext xmlns:c16="http://schemas.microsoft.com/office/drawing/2014/chart" uri="{C3380CC4-5D6E-409C-BE32-E72D297353CC}">
              <c16:uniqueId val="{00000001-6620-4309-9A00-DBF410EBEE5C}"/>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12</c:v>
                </c:pt>
                <c:pt idx="1">
                  <c:v>11</c:v>
                </c:pt>
                <c:pt idx="2">
                  <c:v>12</c:v>
                </c:pt>
                <c:pt idx="3">
                  <c:v>7</c:v>
                </c:pt>
                <c:pt idx="4">
                  <c:v>9</c:v>
                </c:pt>
                <c:pt idx="5">
                  <c:v>10</c:v>
                </c:pt>
                <c:pt idx="6">
                  <c:v>9</c:v>
                </c:pt>
              </c:numCache>
            </c:numRef>
          </c:val>
          <c:extLst>
            <c:ext xmlns:c16="http://schemas.microsoft.com/office/drawing/2014/chart" uri="{C3380CC4-5D6E-409C-BE32-E72D297353CC}">
              <c16:uniqueId val="{00000002-6620-4309-9A00-DBF410EBEE5C}"/>
            </c:ext>
          </c:extLst>
        </c:ser>
        <c:dLbls>
          <c:showLegendKey val="0"/>
          <c:showVal val="0"/>
          <c:showCatName val="0"/>
          <c:showSerName val="0"/>
          <c:showPercent val="0"/>
          <c:showBubbleSize val="0"/>
        </c:dLbls>
        <c:gapWidth val="219"/>
        <c:overlap val="-27"/>
        <c:axId val="402419608"/>
        <c:axId val="402424528"/>
      </c:barChart>
      <c:catAx>
        <c:axId val="402419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24528"/>
        <c:crosses val="autoZero"/>
        <c:auto val="1"/>
        <c:lblAlgn val="ctr"/>
        <c:lblOffset val="100"/>
        <c:noMultiLvlLbl val="0"/>
      </c:catAx>
      <c:valAx>
        <c:axId val="40242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19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2">
                  <c:v>1.00840336134454</c:v>
                </c:pt>
                <c:pt idx="4">
                  <c:v>1.5966386554621801</c:v>
                </c:pt>
              </c:numCache>
            </c:numRef>
          </c:val>
          <c:extLst>
            <c:ext xmlns:c16="http://schemas.microsoft.com/office/drawing/2014/chart" uri="{C3380CC4-5D6E-409C-BE32-E72D297353CC}">
              <c16:uniqueId val="{00000000-E89E-4428-831E-C24910466C41}"/>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1.21760849203871</c:v>
                </c:pt>
                <c:pt idx="1">
                  <c:v>2.6849828285981898</c:v>
                </c:pt>
                <c:pt idx="2">
                  <c:v>0.78051826412738101</c:v>
                </c:pt>
                <c:pt idx="3">
                  <c:v>0.81173899469247601</c:v>
                </c:pt>
                <c:pt idx="6">
                  <c:v>1.34249141429909</c:v>
                </c:pt>
              </c:numCache>
            </c:numRef>
          </c:val>
          <c:extLst>
            <c:ext xmlns:c16="http://schemas.microsoft.com/office/drawing/2014/chart" uri="{C3380CC4-5D6E-409C-BE32-E72D297353CC}">
              <c16:uniqueId val="{00000001-E89E-4428-831E-C24910466C41}"/>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2.4063141683778202</c:v>
                </c:pt>
                <c:pt idx="3">
                  <c:v>2.0790554414784399</c:v>
                </c:pt>
              </c:numCache>
            </c:numRef>
          </c:val>
          <c:extLst>
            <c:ext xmlns:c16="http://schemas.microsoft.com/office/drawing/2014/chart" uri="{C3380CC4-5D6E-409C-BE32-E72D297353CC}">
              <c16:uniqueId val="{00000002-E89E-4428-831E-C24910466C41}"/>
            </c:ext>
          </c:extLst>
        </c:ser>
        <c:dLbls>
          <c:showLegendKey val="0"/>
          <c:showVal val="0"/>
          <c:showCatName val="0"/>
          <c:showSerName val="0"/>
          <c:showPercent val="0"/>
          <c:showBubbleSize val="0"/>
        </c:dLbls>
        <c:gapWidth val="219"/>
        <c:overlap val="-27"/>
        <c:axId val="325336384"/>
        <c:axId val="325332448"/>
      </c:barChart>
      <c:catAx>
        <c:axId val="325336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32448"/>
        <c:crosses val="autoZero"/>
        <c:auto val="1"/>
        <c:lblAlgn val="ctr"/>
        <c:lblOffset val="100"/>
        <c:noMultiLvlLbl val="0"/>
      </c:catAx>
      <c:valAx>
        <c:axId val="32533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3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1.4291719209752001</c:v>
                </c:pt>
                <c:pt idx="16">
                  <c:v>1.5973097940311101</c:v>
                </c:pt>
                <c:pt idx="17">
                  <c:v>0</c:v>
                </c:pt>
                <c:pt idx="18">
                  <c:v>0.79865489701555303</c:v>
                </c:pt>
                <c:pt idx="19">
                  <c:v>0</c:v>
                </c:pt>
                <c:pt idx="20">
                  <c:v>0</c:v>
                </c:pt>
                <c:pt idx="21">
                  <c:v>0</c:v>
                </c:pt>
                <c:pt idx="22">
                  <c:v>0</c:v>
                </c:pt>
                <c:pt idx="23">
                  <c:v>0</c:v>
                </c:pt>
              </c:numCache>
            </c:numRef>
          </c:val>
          <c:smooth val="0"/>
          <c:extLst>
            <c:ext xmlns:c16="http://schemas.microsoft.com/office/drawing/2014/chart" uri="{C3380CC4-5D6E-409C-BE32-E72D297353CC}">
              <c16:uniqueId val="{00000000-8FDE-4445-8AEB-3D6C0CCAE1DE}"/>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2.6849828285981898</c:v>
                </c:pt>
                <c:pt idx="9">
                  <c:v>1.0771152044957899</c:v>
                </c:pt>
                <c:pt idx="10">
                  <c:v>0</c:v>
                </c:pt>
                <c:pt idx="11">
                  <c:v>1.21760849203871</c:v>
                </c:pt>
                <c:pt idx="12">
                  <c:v>0.78051826412738101</c:v>
                </c:pt>
                <c:pt idx="13">
                  <c:v>0</c:v>
                </c:pt>
                <c:pt idx="14">
                  <c:v>0</c:v>
                </c:pt>
                <c:pt idx="15">
                  <c:v>0</c:v>
                </c:pt>
                <c:pt idx="16">
                  <c:v>0.280986575085857</c:v>
                </c:pt>
                <c:pt idx="17">
                  <c:v>0</c:v>
                </c:pt>
                <c:pt idx="18">
                  <c:v>0</c:v>
                </c:pt>
                <c:pt idx="19">
                  <c:v>1.34249141429909</c:v>
                </c:pt>
                <c:pt idx="20">
                  <c:v>0</c:v>
                </c:pt>
                <c:pt idx="21">
                  <c:v>0</c:v>
                </c:pt>
                <c:pt idx="22">
                  <c:v>0</c:v>
                </c:pt>
                <c:pt idx="23">
                  <c:v>0</c:v>
                </c:pt>
              </c:numCache>
            </c:numRef>
          </c:val>
          <c:smooth val="0"/>
          <c:extLst>
            <c:ext xmlns:c16="http://schemas.microsoft.com/office/drawing/2014/chart" uri="{C3380CC4-5D6E-409C-BE32-E72D297353CC}">
              <c16:uniqueId val="{00000001-8FDE-4445-8AEB-3D6C0CCAE1DE}"/>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2.6694045174537999</c:v>
                </c:pt>
                <c:pt idx="11">
                  <c:v>0</c:v>
                </c:pt>
                <c:pt idx="12">
                  <c:v>0</c:v>
                </c:pt>
                <c:pt idx="13">
                  <c:v>0</c:v>
                </c:pt>
                <c:pt idx="14">
                  <c:v>0</c:v>
                </c:pt>
                <c:pt idx="15">
                  <c:v>5.56981519507187</c:v>
                </c:pt>
                <c:pt idx="16">
                  <c:v>0</c:v>
                </c:pt>
                <c:pt idx="17">
                  <c:v>1.46303901437372</c:v>
                </c:pt>
                <c:pt idx="18">
                  <c:v>0</c:v>
                </c:pt>
                <c:pt idx="19">
                  <c:v>0.53901437371663197</c:v>
                </c:pt>
                <c:pt idx="20">
                  <c:v>0</c:v>
                </c:pt>
                <c:pt idx="21">
                  <c:v>0</c:v>
                </c:pt>
                <c:pt idx="22">
                  <c:v>0</c:v>
                </c:pt>
                <c:pt idx="23">
                  <c:v>0</c:v>
                </c:pt>
              </c:numCache>
            </c:numRef>
          </c:val>
          <c:smooth val="0"/>
          <c:extLst>
            <c:ext xmlns:c16="http://schemas.microsoft.com/office/drawing/2014/chart" uri="{C3380CC4-5D6E-409C-BE32-E72D297353CC}">
              <c16:uniqueId val="{00000002-8FDE-4445-8AEB-3D6C0CCAE1DE}"/>
            </c:ext>
          </c:extLst>
        </c:ser>
        <c:dLbls>
          <c:showLegendKey val="0"/>
          <c:showVal val="0"/>
          <c:showCatName val="0"/>
          <c:showSerName val="0"/>
          <c:showPercent val="0"/>
          <c:showBubbleSize val="0"/>
        </c:dLbls>
        <c:smooth val="0"/>
        <c:axId val="325331136"/>
        <c:axId val="325339336"/>
      </c:lineChart>
      <c:catAx>
        <c:axId val="325331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39336"/>
        <c:crosses val="autoZero"/>
        <c:auto val="1"/>
        <c:lblAlgn val="ctr"/>
        <c:lblOffset val="100"/>
        <c:noMultiLvlLbl val="0"/>
      </c:catAx>
      <c:valAx>
        <c:axId val="325339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3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Sheet1!$A$2:$A$4</c:f>
              <c:strCache>
                <c:ptCount val="3"/>
                <c:pt idx="0">
                  <c:v>symargentina</c:v>
                </c:pt>
                <c:pt idx="1">
                  <c:v>kymcoargentinaoficial</c:v>
                </c:pt>
                <c:pt idx="2">
                  <c:v>keewayargentina</c:v>
                </c:pt>
              </c:strCache>
            </c:strRef>
          </c:cat>
          <c:val>
            <c:numRef>
              <c:f>Sheet1!$B$2:$B$4</c:f>
              <c:numCache>
                <c:formatCode>General</c:formatCode>
                <c:ptCount val="3"/>
                <c:pt idx="0">
                  <c:v>1</c:v>
                </c:pt>
                <c:pt idx="1">
                  <c:v>0</c:v>
                </c:pt>
                <c:pt idx="2">
                  <c:v>1</c:v>
                </c:pt>
              </c:numCache>
            </c:numRef>
          </c:val>
          <c:extLst>
            <c:ext xmlns:c16="http://schemas.microsoft.com/office/drawing/2014/chart" uri="{C3380CC4-5D6E-409C-BE32-E72D297353CC}">
              <c16:uniqueId val="{00000000-B105-41EE-ABF5-C3E43BE8DC24}"/>
            </c:ext>
          </c:extLst>
        </c:ser>
        <c:ser>
          <c:idx val="1"/>
          <c:order val="1"/>
          <c:tx>
            <c:strRef>
              <c:f>Sheet1!$C$1</c:f>
              <c:strCache>
                <c:ptCount val="1"/>
                <c:pt idx="0">
                  <c:v>Images</c:v>
                </c:pt>
              </c:strCache>
            </c:strRef>
          </c:tx>
          <c:spPr>
            <a:solidFill>
              <a:schemeClr val="accent2"/>
            </a:solidFill>
            <a:ln>
              <a:noFill/>
            </a:ln>
            <a:effectLst/>
          </c:spPr>
          <c:invertIfNegative val="0"/>
          <c:cat>
            <c:strRef>
              <c:f>Sheet1!$A$2:$A$4</c:f>
              <c:strCache>
                <c:ptCount val="3"/>
                <c:pt idx="0">
                  <c:v>symargentina</c:v>
                </c:pt>
                <c:pt idx="1">
                  <c:v>kymcoargentinaoficial</c:v>
                </c:pt>
                <c:pt idx="2">
                  <c:v>keewayargentina</c:v>
                </c:pt>
              </c:strCache>
            </c:strRef>
          </c:cat>
          <c:val>
            <c:numRef>
              <c:f>Sheet1!$C$2:$C$4</c:f>
              <c:numCache>
                <c:formatCode>General</c:formatCode>
                <c:ptCount val="3"/>
                <c:pt idx="0">
                  <c:v>1</c:v>
                </c:pt>
                <c:pt idx="1">
                  <c:v>7</c:v>
                </c:pt>
                <c:pt idx="2">
                  <c:v>1</c:v>
                </c:pt>
              </c:numCache>
            </c:numRef>
          </c:val>
          <c:extLst>
            <c:ext xmlns:c16="http://schemas.microsoft.com/office/drawing/2014/chart" uri="{C3380CC4-5D6E-409C-BE32-E72D297353CC}">
              <c16:uniqueId val="{00000001-B105-41EE-ABF5-C3E43BE8DC24}"/>
            </c:ext>
          </c:extLst>
        </c:ser>
        <c:ser>
          <c:idx val="2"/>
          <c:order val="2"/>
          <c:tx>
            <c:strRef>
              <c:f>Sheet1!$D$1</c:f>
              <c:strCache>
                <c:ptCount val="1"/>
                <c:pt idx="0">
                  <c:v>Videos</c:v>
                </c:pt>
              </c:strCache>
            </c:strRef>
          </c:tx>
          <c:spPr>
            <a:solidFill>
              <a:schemeClr val="accent3"/>
            </a:solidFill>
            <a:ln>
              <a:noFill/>
            </a:ln>
            <a:effectLst/>
          </c:spPr>
          <c:invertIfNegative val="0"/>
          <c:cat>
            <c:strRef>
              <c:f>Sheet1!$A$2:$A$4</c:f>
              <c:strCache>
                <c:ptCount val="3"/>
                <c:pt idx="0">
                  <c:v>symargentina</c:v>
                </c:pt>
                <c:pt idx="1">
                  <c:v>kymcoargentinaoficial</c:v>
                </c:pt>
                <c:pt idx="2">
                  <c:v>keewayargentina</c:v>
                </c:pt>
              </c:strCache>
            </c:strRef>
          </c:cat>
          <c:val>
            <c:numRef>
              <c:f>Sheet1!$D$2:$D$4</c:f>
              <c:numCache>
                <c:formatCode>General</c:formatCode>
                <c:ptCount val="3"/>
                <c:pt idx="0">
                  <c:v>2</c:v>
                </c:pt>
                <c:pt idx="1">
                  <c:v>0</c:v>
                </c:pt>
                <c:pt idx="2">
                  <c:v>3</c:v>
                </c:pt>
              </c:numCache>
            </c:numRef>
          </c:val>
          <c:extLst>
            <c:ext xmlns:c16="http://schemas.microsoft.com/office/drawing/2014/chart" uri="{C3380CC4-5D6E-409C-BE32-E72D297353CC}">
              <c16:uniqueId val="{00000002-B105-41EE-ABF5-C3E43BE8DC24}"/>
            </c:ext>
          </c:extLst>
        </c:ser>
        <c:dLbls>
          <c:showLegendKey val="0"/>
          <c:showVal val="0"/>
          <c:showCatName val="0"/>
          <c:showSerName val="0"/>
          <c:showPercent val="0"/>
          <c:showBubbleSize val="0"/>
        </c:dLbls>
        <c:gapWidth val="150"/>
        <c:overlap val="100"/>
        <c:axId val="325337368"/>
        <c:axId val="325337696"/>
      </c:barChart>
      <c:catAx>
        <c:axId val="325337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37696"/>
        <c:crosses val="autoZero"/>
        <c:auto val="1"/>
        <c:lblAlgn val="ctr"/>
        <c:lblOffset val="100"/>
        <c:noMultiLvlLbl val="0"/>
      </c:catAx>
      <c:valAx>
        <c:axId val="3253376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3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Sheet1!$A$2:$A$4</c:f>
              <c:strCache>
                <c:ptCount val="3"/>
                <c:pt idx="0">
                  <c:v>symargentina</c:v>
                </c:pt>
                <c:pt idx="1">
                  <c:v>kymcoargentinaoficial</c:v>
                </c:pt>
                <c:pt idx="2">
                  <c:v>keewayargentina</c:v>
                </c:pt>
              </c:strCache>
            </c:strRef>
          </c:cat>
          <c:val>
            <c:numRef>
              <c:f>Sheet1!$B$2:$B$4</c:f>
              <c:numCache>
                <c:formatCode>General</c:formatCode>
                <c:ptCount val="3"/>
                <c:pt idx="0">
                  <c:v>25</c:v>
                </c:pt>
                <c:pt idx="1">
                  <c:v>271</c:v>
                </c:pt>
                <c:pt idx="2">
                  <c:v>217</c:v>
                </c:pt>
              </c:numCache>
            </c:numRef>
          </c:val>
          <c:extLst>
            <c:ext xmlns:c16="http://schemas.microsoft.com/office/drawing/2014/chart" uri="{C3380CC4-5D6E-409C-BE32-E72D297353CC}">
              <c16:uniqueId val="{00000000-252C-40B4-BE6D-613482DA5C78}"/>
            </c:ext>
          </c:extLst>
        </c:ser>
        <c:ser>
          <c:idx val="1"/>
          <c:order val="1"/>
          <c:tx>
            <c:strRef>
              <c:f>Sheet1!$C$1</c:f>
              <c:strCache>
                <c:ptCount val="1"/>
                <c:pt idx="0">
                  <c:v>Videos</c:v>
                </c:pt>
              </c:strCache>
            </c:strRef>
          </c:tx>
          <c:spPr>
            <a:solidFill>
              <a:schemeClr val="accent2"/>
            </a:solidFill>
            <a:ln>
              <a:noFill/>
            </a:ln>
            <a:effectLst/>
          </c:spPr>
          <c:invertIfNegative val="0"/>
          <c:cat>
            <c:strRef>
              <c:f>Sheet1!$A$2:$A$4</c:f>
              <c:strCache>
                <c:ptCount val="3"/>
                <c:pt idx="0">
                  <c:v>symargentina</c:v>
                </c:pt>
                <c:pt idx="1">
                  <c:v>kymcoargentinaoficial</c:v>
                </c:pt>
                <c:pt idx="2">
                  <c:v>keewayargentina</c:v>
                </c:pt>
              </c:strCache>
            </c:strRef>
          </c:cat>
          <c:val>
            <c:numRef>
              <c:f>Sheet1!$C$2:$C$4</c:f>
              <c:numCache>
                <c:formatCode>General</c:formatCode>
                <c:ptCount val="3"/>
                <c:pt idx="0">
                  <c:v>47</c:v>
                </c:pt>
                <c:pt idx="1">
                  <c:v>0</c:v>
                </c:pt>
                <c:pt idx="2">
                  <c:v>135</c:v>
                </c:pt>
              </c:numCache>
            </c:numRef>
          </c:val>
          <c:extLst>
            <c:ext xmlns:c16="http://schemas.microsoft.com/office/drawing/2014/chart" uri="{C3380CC4-5D6E-409C-BE32-E72D297353CC}">
              <c16:uniqueId val="{00000001-252C-40B4-BE6D-613482DA5C78}"/>
            </c:ext>
          </c:extLst>
        </c:ser>
        <c:ser>
          <c:idx val="2"/>
          <c:order val="2"/>
          <c:tx>
            <c:strRef>
              <c:f>Sheet1!$D$1</c:f>
              <c:strCache>
                <c:ptCount val="1"/>
                <c:pt idx="0">
                  <c:v>Carousels</c:v>
                </c:pt>
              </c:strCache>
            </c:strRef>
          </c:tx>
          <c:spPr>
            <a:solidFill>
              <a:schemeClr val="accent3"/>
            </a:solidFill>
            <a:ln>
              <a:noFill/>
            </a:ln>
            <a:effectLst/>
          </c:spPr>
          <c:invertIfNegative val="0"/>
          <c:cat>
            <c:strRef>
              <c:f>Sheet1!$A$2:$A$4</c:f>
              <c:strCache>
                <c:ptCount val="3"/>
                <c:pt idx="0">
                  <c:v>symargentina</c:v>
                </c:pt>
                <c:pt idx="1">
                  <c:v>kymcoargentinaoficial</c:v>
                </c:pt>
                <c:pt idx="2">
                  <c:v>keewayargentina</c:v>
                </c:pt>
              </c:strCache>
            </c:strRef>
          </c:cat>
          <c:val>
            <c:numRef>
              <c:f>Sheet1!$D$2:$D$4</c:f>
              <c:numCache>
                <c:formatCode>General</c:formatCode>
                <c:ptCount val="3"/>
                <c:pt idx="0">
                  <c:v>38</c:v>
                </c:pt>
                <c:pt idx="1">
                  <c:v>0</c:v>
                </c:pt>
                <c:pt idx="2">
                  <c:v>104</c:v>
                </c:pt>
              </c:numCache>
            </c:numRef>
          </c:val>
          <c:extLst>
            <c:ext xmlns:c16="http://schemas.microsoft.com/office/drawing/2014/chart" uri="{C3380CC4-5D6E-409C-BE32-E72D297353CC}">
              <c16:uniqueId val="{00000002-252C-40B4-BE6D-613482DA5C78}"/>
            </c:ext>
          </c:extLst>
        </c:ser>
        <c:dLbls>
          <c:showLegendKey val="0"/>
          <c:showVal val="0"/>
          <c:showCatName val="0"/>
          <c:showSerName val="0"/>
          <c:showPercent val="0"/>
          <c:showBubbleSize val="0"/>
        </c:dLbls>
        <c:gapWidth val="150"/>
        <c:overlap val="100"/>
        <c:axId val="325340976"/>
        <c:axId val="325341960"/>
      </c:barChart>
      <c:catAx>
        <c:axId val="32534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41960"/>
        <c:crosses val="autoZero"/>
        <c:auto val="1"/>
        <c:lblAlgn val="ctr"/>
        <c:lblOffset val="100"/>
        <c:noMultiLvlLbl val="0"/>
      </c:catAx>
      <c:valAx>
        <c:axId val="325341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4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1.5689512799339</c:v>
                </c:pt>
                <c:pt idx="1">
                  <c:v>1.0561892691170001</c:v>
                </c:pt>
                <c:pt idx="2">
                  <c:v>0.98705642338713495</c:v>
                </c:pt>
              </c:numCache>
            </c:numRef>
          </c:val>
          <c:extLst>
            <c:ext xmlns:c16="http://schemas.microsoft.com/office/drawing/2014/chart" uri="{C3380CC4-5D6E-409C-BE32-E72D297353CC}">
              <c16:uniqueId val="{00000000-1329-480E-AABD-62649778895C}"/>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1.2085278377226401</c:v>
                </c:pt>
                <c:pt idx="2">
                  <c:v>0</c:v>
                </c:pt>
              </c:numCache>
            </c:numRef>
          </c:val>
          <c:extLst>
            <c:ext xmlns:c16="http://schemas.microsoft.com/office/drawing/2014/chart" uri="{C3380CC4-5D6E-409C-BE32-E72D297353CC}">
              <c16:uniqueId val="{00000001-1329-480E-AABD-62649778895C}"/>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2.655771195097</c:v>
                </c:pt>
                <c:pt idx="1">
                  <c:v>5.6657963446475001</c:v>
                </c:pt>
                <c:pt idx="2">
                  <c:v>1.17363640864241</c:v>
                </c:pt>
              </c:numCache>
            </c:numRef>
          </c:val>
          <c:extLst>
            <c:ext xmlns:c16="http://schemas.microsoft.com/office/drawing/2014/chart" uri="{C3380CC4-5D6E-409C-BE32-E72D297353CC}">
              <c16:uniqueId val="{00000002-1329-480E-AABD-62649778895C}"/>
            </c:ext>
          </c:extLst>
        </c:ser>
        <c:dLbls>
          <c:showLegendKey val="0"/>
          <c:showVal val="0"/>
          <c:showCatName val="0"/>
          <c:showSerName val="0"/>
          <c:showPercent val="0"/>
          <c:showBubbleSize val="0"/>
        </c:dLbls>
        <c:gapWidth val="219"/>
        <c:overlap val="-27"/>
        <c:axId val="402431416"/>
        <c:axId val="402426824"/>
      </c:barChart>
      <c:catAx>
        <c:axId val="402431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26824"/>
        <c:crosses val="autoZero"/>
        <c:auto val="1"/>
        <c:lblAlgn val="ctr"/>
        <c:lblOffset val="100"/>
        <c:noMultiLvlLbl val="0"/>
      </c:catAx>
      <c:valAx>
        <c:axId val="402426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31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Sheet1!$A$2:$A$4</c:f>
              <c:strCache>
                <c:ptCount val="3"/>
                <c:pt idx="0">
                  <c:v>symargentina</c:v>
                </c:pt>
                <c:pt idx="1">
                  <c:v>kymcoargentinaoficial</c:v>
                </c:pt>
                <c:pt idx="2">
                  <c:v>keewayargentina</c:v>
                </c:pt>
              </c:strCache>
            </c:strRef>
          </c:cat>
          <c:val>
            <c:numRef>
              <c:f>Sheet1!$B$2:$B$4</c:f>
              <c:numCache>
                <c:formatCode>General</c:formatCode>
                <c:ptCount val="3"/>
                <c:pt idx="0">
                  <c:v>102</c:v>
                </c:pt>
                <c:pt idx="1">
                  <c:v>252</c:v>
                </c:pt>
                <c:pt idx="2">
                  <c:v>426</c:v>
                </c:pt>
              </c:numCache>
            </c:numRef>
          </c:val>
          <c:extLst>
            <c:ext xmlns:c16="http://schemas.microsoft.com/office/drawing/2014/chart" uri="{C3380CC4-5D6E-409C-BE32-E72D297353CC}">
              <c16:uniqueId val="{00000000-174F-4F86-9499-FDC6B764BBAE}"/>
            </c:ext>
          </c:extLst>
        </c:ser>
        <c:ser>
          <c:idx val="1"/>
          <c:order val="1"/>
          <c:tx>
            <c:strRef>
              <c:f>Sheet1!$C$1</c:f>
              <c:strCache>
                <c:ptCount val="1"/>
                <c:pt idx="0">
                  <c:v>Comments</c:v>
                </c:pt>
              </c:strCache>
            </c:strRef>
          </c:tx>
          <c:spPr>
            <a:solidFill>
              <a:schemeClr val="accent2"/>
            </a:solidFill>
            <a:ln>
              <a:noFill/>
            </a:ln>
            <a:effectLst/>
          </c:spPr>
          <c:invertIfNegative val="0"/>
          <c:cat>
            <c:strRef>
              <c:f>Sheet1!$A$2:$A$4</c:f>
              <c:strCache>
                <c:ptCount val="3"/>
                <c:pt idx="0">
                  <c:v>symargentina</c:v>
                </c:pt>
                <c:pt idx="1">
                  <c:v>kymcoargentinaoficial</c:v>
                </c:pt>
                <c:pt idx="2">
                  <c:v>keewayargentina</c:v>
                </c:pt>
              </c:strCache>
            </c:strRef>
          </c:cat>
          <c:val>
            <c:numRef>
              <c:f>Sheet1!$C$2:$C$4</c:f>
              <c:numCache>
                <c:formatCode>General</c:formatCode>
                <c:ptCount val="3"/>
                <c:pt idx="0">
                  <c:v>8</c:v>
                </c:pt>
                <c:pt idx="1">
                  <c:v>19</c:v>
                </c:pt>
                <c:pt idx="2">
                  <c:v>30</c:v>
                </c:pt>
              </c:numCache>
            </c:numRef>
          </c:val>
          <c:extLst>
            <c:ext xmlns:c16="http://schemas.microsoft.com/office/drawing/2014/chart" uri="{C3380CC4-5D6E-409C-BE32-E72D297353CC}">
              <c16:uniqueId val="{00000001-174F-4F86-9499-FDC6B764BBAE}"/>
            </c:ext>
          </c:extLst>
        </c:ser>
        <c:dLbls>
          <c:showLegendKey val="0"/>
          <c:showVal val="0"/>
          <c:showCatName val="0"/>
          <c:showSerName val="0"/>
          <c:showPercent val="0"/>
          <c:showBubbleSize val="0"/>
        </c:dLbls>
        <c:gapWidth val="150"/>
        <c:overlap val="100"/>
        <c:axId val="322771888"/>
        <c:axId val="322773200"/>
      </c:barChart>
      <c:catAx>
        <c:axId val="322771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73200"/>
        <c:crosses val="autoZero"/>
        <c:auto val="1"/>
        <c:lblAlgn val="ctr"/>
        <c:lblOffset val="100"/>
        <c:noMultiLvlLbl val="0"/>
      </c:catAx>
      <c:valAx>
        <c:axId val="322773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7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F2827-8DC0-4B50-BB82-2577F004798F}"/>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774EAFFC-EEB9-4990-8F06-F7CFAECE71A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980155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A16E0-F254-4788-8802-5A91A21EA4AF}"/>
              </a:ext>
            </a:extLst>
          </p:cNvPr>
          <p:cNvSpPr>
            <a:spLocks noGrp="1"/>
          </p:cNvSpPr>
          <p:nvPr>
            <p:ph type="title"/>
          </p:nvPr>
        </p:nvSpPr>
        <p:spPr/>
        <p:txBody>
          <a:bodyPr/>
          <a:lstStyle/>
          <a:p>
            <a:r>
              <a:rPr lang="en-US"/>
              <a:t>Instagram Key Metrics Table | SYM</a:t>
            </a:r>
          </a:p>
        </p:txBody>
      </p:sp>
      <p:graphicFrame>
        <p:nvGraphicFramePr>
          <p:cNvPr id="5" name="Table Placeholder 4">
            <a:extLst>
              <a:ext uri="{FF2B5EF4-FFF2-40B4-BE49-F238E27FC236}">
                <a16:creationId xmlns:a16="http://schemas.microsoft.com/office/drawing/2014/main" id="{D3365C87-4926-4836-BDC6-D364D1FF1492}"/>
              </a:ext>
            </a:extLst>
          </p:cNvPr>
          <p:cNvGraphicFramePr>
            <a:graphicFrameLocks noGrp="1"/>
          </p:cNvGraphicFramePr>
          <p:nvPr>
            <p:ph type="tbl" sz="quarter" idx="13"/>
            <p:extLst>
              <p:ext uri="{D42A27DB-BD31-4B8C-83A1-F6EECF244321}">
                <p14:modId xmlns:p14="http://schemas.microsoft.com/office/powerpoint/2010/main" val="1929424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75745233"/>
                    </a:ext>
                  </a:extLst>
                </a:gridCol>
                <a:gridCol w="658368">
                  <a:extLst>
                    <a:ext uri="{9D8B030D-6E8A-4147-A177-3AD203B41FA5}">
                      <a16:colId xmlns:a16="http://schemas.microsoft.com/office/drawing/2014/main" val="635938270"/>
                    </a:ext>
                  </a:extLst>
                </a:gridCol>
                <a:gridCol w="658368">
                  <a:extLst>
                    <a:ext uri="{9D8B030D-6E8A-4147-A177-3AD203B41FA5}">
                      <a16:colId xmlns:a16="http://schemas.microsoft.com/office/drawing/2014/main" val="2662637549"/>
                    </a:ext>
                  </a:extLst>
                </a:gridCol>
                <a:gridCol w="658368">
                  <a:extLst>
                    <a:ext uri="{9D8B030D-6E8A-4147-A177-3AD203B41FA5}">
                      <a16:colId xmlns:a16="http://schemas.microsoft.com/office/drawing/2014/main" val="3572005904"/>
                    </a:ext>
                  </a:extLst>
                </a:gridCol>
                <a:gridCol w="658368">
                  <a:extLst>
                    <a:ext uri="{9D8B030D-6E8A-4147-A177-3AD203B41FA5}">
                      <a16:colId xmlns:a16="http://schemas.microsoft.com/office/drawing/2014/main" val="3098950928"/>
                    </a:ext>
                  </a:extLst>
                </a:gridCol>
                <a:gridCol w="658368">
                  <a:extLst>
                    <a:ext uri="{9D8B030D-6E8A-4147-A177-3AD203B41FA5}">
                      <a16:colId xmlns:a16="http://schemas.microsoft.com/office/drawing/2014/main" val="141875385"/>
                    </a:ext>
                  </a:extLst>
                </a:gridCol>
                <a:gridCol w="658368">
                  <a:extLst>
                    <a:ext uri="{9D8B030D-6E8A-4147-A177-3AD203B41FA5}">
                      <a16:colId xmlns:a16="http://schemas.microsoft.com/office/drawing/2014/main" val="226597392"/>
                    </a:ext>
                  </a:extLst>
                </a:gridCol>
                <a:gridCol w="658368">
                  <a:extLst>
                    <a:ext uri="{9D8B030D-6E8A-4147-A177-3AD203B41FA5}">
                      <a16:colId xmlns:a16="http://schemas.microsoft.com/office/drawing/2014/main" val="1939817985"/>
                    </a:ext>
                  </a:extLst>
                </a:gridCol>
                <a:gridCol w="658368">
                  <a:extLst>
                    <a:ext uri="{9D8B030D-6E8A-4147-A177-3AD203B41FA5}">
                      <a16:colId xmlns:a16="http://schemas.microsoft.com/office/drawing/2014/main" val="3629594496"/>
                    </a:ext>
                  </a:extLst>
                </a:gridCol>
                <a:gridCol w="658368">
                  <a:extLst>
                    <a:ext uri="{9D8B030D-6E8A-4147-A177-3AD203B41FA5}">
                      <a16:colId xmlns:a16="http://schemas.microsoft.com/office/drawing/2014/main" val="102095464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156003799"/>
                  </a:ext>
                </a:extLst>
              </a:tr>
              <a:tr h="370840">
                <a:tc>
                  <a:txBody>
                    <a:bodyPr/>
                    <a:lstStyle/>
                    <a:p>
                      <a:r>
                        <a:rPr lang="en-US" sz="1000"/>
                        <a:t>keewayargentina</a:t>
                      </a:r>
                    </a:p>
                  </a:txBody>
                  <a:tcPr/>
                </a:tc>
                <a:tc>
                  <a:txBody>
                    <a:bodyPr/>
                    <a:lstStyle/>
                    <a:p>
                      <a:r>
                        <a:rPr lang="en-US" sz="1000"/>
                        <a:t>4052</a:t>
                      </a:r>
                    </a:p>
                  </a:txBody>
                  <a:tcPr/>
                </a:tc>
                <a:tc>
                  <a:txBody>
                    <a:bodyPr/>
                    <a:lstStyle/>
                    <a:p>
                      <a:r>
                        <a:rPr lang="en-US" sz="1000"/>
                        <a:t>312</a:t>
                      </a:r>
                    </a:p>
                  </a:txBody>
                  <a:tcPr/>
                </a:tc>
                <a:tc>
                  <a:txBody>
                    <a:bodyPr/>
                    <a:lstStyle/>
                    <a:p>
                      <a:r>
                        <a:rPr lang="en-US" sz="1000"/>
                        <a:t>1</a:t>
                      </a:r>
                    </a:p>
                  </a:txBody>
                  <a:tcPr/>
                </a:tc>
                <a:tc>
                  <a:txBody>
                    <a:bodyPr/>
                    <a:lstStyle/>
                    <a:p>
                      <a:r>
                        <a:rPr lang="en-US" sz="1000"/>
                        <a:t>1</a:t>
                      </a:r>
                    </a:p>
                  </a:txBody>
                  <a:tcPr/>
                </a:tc>
                <a:tc>
                  <a:txBody>
                    <a:bodyPr/>
                    <a:lstStyle/>
                    <a:p>
                      <a:r>
                        <a:rPr lang="en-US" sz="1000"/>
                        <a:t>3</a:t>
                      </a:r>
                    </a:p>
                  </a:txBody>
                  <a:tcPr/>
                </a:tc>
                <a:tc>
                  <a:txBody>
                    <a:bodyPr/>
                    <a:lstStyle/>
                    <a:p>
                      <a:r>
                        <a:rPr lang="en-US" sz="1000"/>
                        <a:t>5</a:t>
                      </a:r>
                    </a:p>
                  </a:txBody>
                  <a:tcPr/>
                </a:tc>
                <a:tc>
                  <a:txBody>
                    <a:bodyPr/>
                    <a:lstStyle/>
                    <a:p>
                      <a:r>
                        <a:rPr lang="en-US" sz="1000"/>
                        <a:t>426</a:t>
                      </a:r>
                    </a:p>
                  </a:txBody>
                  <a:tcPr/>
                </a:tc>
                <a:tc>
                  <a:txBody>
                    <a:bodyPr/>
                    <a:lstStyle/>
                    <a:p>
                      <a:r>
                        <a:rPr lang="en-US" sz="1000"/>
                        <a:t>30</a:t>
                      </a:r>
                    </a:p>
                  </a:txBody>
                  <a:tcPr/>
                </a:tc>
                <a:tc>
                  <a:txBody>
                    <a:bodyPr/>
                    <a:lstStyle/>
                    <a:p>
                      <a:r>
                        <a:rPr lang="en-US" sz="1000"/>
                        <a:t>2.3409 %</a:t>
                      </a:r>
                    </a:p>
                  </a:txBody>
                  <a:tcPr/>
                </a:tc>
                <a:extLst>
                  <a:ext uri="{0D108BD9-81ED-4DB2-BD59-A6C34878D82A}">
                    <a16:rowId xmlns:a16="http://schemas.microsoft.com/office/drawing/2014/main" val="3084382682"/>
                  </a:ext>
                </a:extLst>
              </a:tr>
              <a:tr h="370840">
                <a:tc>
                  <a:txBody>
                    <a:bodyPr/>
                    <a:lstStyle/>
                    <a:p>
                      <a:r>
                        <a:rPr lang="en-US" sz="1000"/>
                        <a:t>kymcoargentinaoficial</a:t>
                      </a:r>
                    </a:p>
                  </a:txBody>
                  <a:tcPr/>
                </a:tc>
                <a:tc>
                  <a:txBody>
                    <a:bodyPr/>
                    <a:lstStyle/>
                    <a:p>
                      <a:r>
                        <a:rPr lang="en-US" sz="1000"/>
                        <a:t>3214</a:t>
                      </a:r>
                    </a:p>
                  </a:txBody>
                  <a:tcPr/>
                </a:tc>
                <a:tc>
                  <a:txBody>
                    <a:bodyPr/>
                    <a:lstStyle/>
                    <a:p>
                      <a:r>
                        <a:rPr lang="en-US" sz="1000"/>
                        <a:t>23</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252</a:t>
                      </a:r>
                    </a:p>
                  </a:txBody>
                  <a:tcPr/>
                </a:tc>
                <a:tc>
                  <a:txBody>
                    <a:bodyPr/>
                    <a:lstStyle/>
                    <a:p>
                      <a:r>
                        <a:rPr lang="en-US" sz="1000"/>
                        <a:t>19</a:t>
                      </a:r>
                    </a:p>
                  </a:txBody>
                  <a:tcPr/>
                </a:tc>
                <a:tc>
                  <a:txBody>
                    <a:bodyPr/>
                    <a:lstStyle/>
                    <a:p>
                      <a:r>
                        <a:rPr lang="en-US" sz="1000"/>
                        <a:t>1.2091 %</a:t>
                      </a:r>
                    </a:p>
                  </a:txBody>
                  <a:tcPr/>
                </a:tc>
                <a:extLst>
                  <a:ext uri="{0D108BD9-81ED-4DB2-BD59-A6C34878D82A}">
                    <a16:rowId xmlns:a16="http://schemas.microsoft.com/office/drawing/2014/main" val="3022971552"/>
                  </a:ext>
                </a:extLst>
              </a:tr>
              <a:tr h="370840">
                <a:tc>
                  <a:txBody>
                    <a:bodyPr/>
                    <a:lstStyle/>
                    <a:p>
                      <a:r>
                        <a:rPr lang="en-US" sz="1000"/>
                        <a:t>symargentina</a:t>
                      </a:r>
                    </a:p>
                  </a:txBody>
                  <a:tcPr/>
                </a:tc>
                <a:tc>
                  <a:txBody>
                    <a:bodyPr/>
                    <a:lstStyle/>
                    <a:p>
                      <a:r>
                        <a:rPr lang="en-US" sz="1000"/>
                        <a:t>2427</a:t>
                      </a:r>
                    </a:p>
                  </a:txBody>
                  <a:tcPr/>
                </a:tc>
                <a:tc>
                  <a:txBody>
                    <a:bodyPr/>
                    <a:lstStyle/>
                    <a:p>
                      <a:r>
                        <a:rPr lang="en-US" sz="1000"/>
                        <a:t>95</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4</a:t>
                      </a:r>
                    </a:p>
                  </a:txBody>
                  <a:tcPr/>
                </a:tc>
                <a:tc>
                  <a:txBody>
                    <a:bodyPr/>
                    <a:lstStyle/>
                    <a:p>
                      <a:r>
                        <a:rPr lang="en-US" sz="1000"/>
                        <a:t>102</a:t>
                      </a:r>
                    </a:p>
                  </a:txBody>
                  <a:tcPr/>
                </a:tc>
                <a:tc>
                  <a:txBody>
                    <a:bodyPr/>
                    <a:lstStyle/>
                    <a:p>
                      <a:r>
                        <a:rPr lang="en-US" sz="1000"/>
                        <a:t>8</a:t>
                      </a:r>
                    </a:p>
                  </a:txBody>
                  <a:tcPr/>
                </a:tc>
                <a:tc>
                  <a:txBody>
                    <a:bodyPr/>
                    <a:lstStyle/>
                    <a:p>
                      <a:r>
                        <a:rPr lang="en-US" sz="1000"/>
                        <a:t>1.1559 %</a:t>
                      </a:r>
                    </a:p>
                  </a:txBody>
                  <a:tcPr/>
                </a:tc>
                <a:extLst>
                  <a:ext uri="{0D108BD9-81ED-4DB2-BD59-A6C34878D82A}">
                    <a16:rowId xmlns:a16="http://schemas.microsoft.com/office/drawing/2014/main" val="399719617"/>
                  </a:ext>
                </a:extLst>
              </a:tr>
            </a:tbl>
          </a:graphicData>
        </a:graphic>
      </p:graphicFrame>
      <p:sp>
        <p:nvSpPr>
          <p:cNvPr id="4" name="Text Placeholder 3">
            <a:extLst>
              <a:ext uri="{FF2B5EF4-FFF2-40B4-BE49-F238E27FC236}">
                <a16:creationId xmlns:a16="http://schemas.microsoft.com/office/drawing/2014/main" id="{E0CF7307-AF91-4B06-9A43-5F9E81F9DE9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22692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89B74-0732-43C6-8BA4-E5DB722BFFE0}"/>
              </a:ext>
            </a:extLst>
          </p:cNvPr>
          <p:cNvSpPr>
            <a:spLocks noGrp="1"/>
          </p:cNvSpPr>
          <p:nvPr>
            <p:ph type="title"/>
          </p:nvPr>
        </p:nvSpPr>
        <p:spPr/>
        <p:txBody>
          <a:bodyPr/>
          <a:lstStyle/>
          <a:p>
            <a:r>
              <a:rPr lang="en-US"/>
              <a:t>Instagram Followers Total | SYM</a:t>
            </a:r>
          </a:p>
        </p:txBody>
      </p:sp>
      <p:graphicFrame>
        <p:nvGraphicFramePr>
          <p:cNvPr id="6" name="Chart Placeholder 5">
            <a:extLst>
              <a:ext uri="{FF2B5EF4-FFF2-40B4-BE49-F238E27FC236}">
                <a16:creationId xmlns:a16="http://schemas.microsoft.com/office/drawing/2014/main" id="{8F934DD9-6521-4D78-93E4-223D0BD564AF}"/>
              </a:ext>
            </a:extLst>
          </p:cNvPr>
          <p:cNvGraphicFramePr>
            <a:graphicFrameLocks noGrp="1"/>
          </p:cNvGraphicFramePr>
          <p:nvPr>
            <p:ph type="chart" sz="quarter" idx="13"/>
            <p:extLst>
              <p:ext uri="{D42A27DB-BD31-4B8C-83A1-F6EECF244321}">
                <p14:modId xmlns:p14="http://schemas.microsoft.com/office/powerpoint/2010/main" val="2552223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8E69AF-89A0-4F9F-A702-E10EA8024D5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B3ACAF3-3869-484F-847A-AEE8299B4C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884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EB9FF-D494-42ED-A36B-DAAC2EA579E6}"/>
              </a:ext>
            </a:extLst>
          </p:cNvPr>
          <p:cNvSpPr>
            <a:spLocks noGrp="1"/>
          </p:cNvSpPr>
          <p:nvPr>
            <p:ph type="title"/>
          </p:nvPr>
        </p:nvSpPr>
        <p:spPr/>
        <p:txBody>
          <a:bodyPr/>
          <a:lstStyle/>
          <a:p>
            <a:r>
              <a:rPr lang="en-US"/>
              <a:t>Instagram Key Metrics Radar | SYM</a:t>
            </a:r>
          </a:p>
        </p:txBody>
      </p:sp>
      <p:graphicFrame>
        <p:nvGraphicFramePr>
          <p:cNvPr id="6" name="Chart Placeholder 5">
            <a:extLst>
              <a:ext uri="{FF2B5EF4-FFF2-40B4-BE49-F238E27FC236}">
                <a16:creationId xmlns:a16="http://schemas.microsoft.com/office/drawing/2014/main" id="{51FB3C6F-22EC-4FBF-B7CD-5F6DD6FFC575}"/>
              </a:ext>
            </a:extLst>
          </p:cNvPr>
          <p:cNvGraphicFramePr>
            <a:graphicFrameLocks noGrp="1"/>
          </p:cNvGraphicFramePr>
          <p:nvPr>
            <p:ph type="chart" sz="quarter" idx="13"/>
            <p:extLst>
              <p:ext uri="{D42A27DB-BD31-4B8C-83A1-F6EECF244321}">
                <p14:modId xmlns:p14="http://schemas.microsoft.com/office/powerpoint/2010/main" val="1330551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A0023E-420D-4C1C-9236-0EE78DEEE52E}"/>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C517C5D-C368-42B7-B146-332DAAD052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3658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E710D-4FCB-4983-9559-DAD392C6FD36}"/>
              </a:ext>
            </a:extLst>
          </p:cNvPr>
          <p:cNvSpPr>
            <a:spLocks noGrp="1"/>
          </p:cNvSpPr>
          <p:nvPr>
            <p:ph type="title"/>
          </p:nvPr>
        </p:nvSpPr>
        <p:spPr/>
        <p:txBody>
          <a:bodyPr/>
          <a:lstStyle/>
          <a:p>
            <a:r>
              <a:rPr lang="en-US"/>
              <a:t>Instagram Posts By Weekday | SYM</a:t>
            </a:r>
          </a:p>
        </p:txBody>
      </p:sp>
      <p:graphicFrame>
        <p:nvGraphicFramePr>
          <p:cNvPr id="6" name="Chart Placeholder 5">
            <a:extLst>
              <a:ext uri="{FF2B5EF4-FFF2-40B4-BE49-F238E27FC236}">
                <a16:creationId xmlns:a16="http://schemas.microsoft.com/office/drawing/2014/main" id="{283B7686-3CFF-4E05-B626-40CD04725DE4}"/>
              </a:ext>
            </a:extLst>
          </p:cNvPr>
          <p:cNvGraphicFramePr>
            <a:graphicFrameLocks noGrp="1"/>
          </p:cNvGraphicFramePr>
          <p:nvPr>
            <p:ph type="chart" sz="quarter" idx="13"/>
            <p:extLst>
              <p:ext uri="{D42A27DB-BD31-4B8C-83A1-F6EECF244321}">
                <p14:modId xmlns:p14="http://schemas.microsoft.com/office/powerpoint/2010/main" val="2046607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0F67A9-C004-4503-9F33-F7D699F8410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AA3E4A80-73B4-434B-8B10-33BACBFFF6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4869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C560B-30E9-4BD8-BD04-F9BE4201E222}"/>
              </a:ext>
            </a:extLst>
          </p:cNvPr>
          <p:cNvSpPr>
            <a:spLocks noGrp="1"/>
          </p:cNvSpPr>
          <p:nvPr>
            <p:ph type="title"/>
          </p:nvPr>
        </p:nvSpPr>
        <p:spPr/>
        <p:txBody>
          <a:bodyPr/>
          <a:lstStyle/>
          <a:p>
            <a:r>
              <a:rPr lang="en-US"/>
              <a:t>Instagram Followers Change | SYM</a:t>
            </a:r>
          </a:p>
        </p:txBody>
      </p:sp>
      <p:graphicFrame>
        <p:nvGraphicFramePr>
          <p:cNvPr id="6" name="Chart Placeholder 5">
            <a:extLst>
              <a:ext uri="{FF2B5EF4-FFF2-40B4-BE49-F238E27FC236}">
                <a16:creationId xmlns:a16="http://schemas.microsoft.com/office/drawing/2014/main" id="{EBF850FB-F5D0-48F0-84EE-A56D70D82B95}"/>
              </a:ext>
            </a:extLst>
          </p:cNvPr>
          <p:cNvGraphicFramePr>
            <a:graphicFrameLocks noGrp="1"/>
          </p:cNvGraphicFramePr>
          <p:nvPr>
            <p:ph type="chart" sz="quarter" idx="13"/>
            <p:extLst>
              <p:ext uri="{D42A27DB-BD31-4B8C-83A1-F6EECF244321}">
                <p14:modId xmlns:p14="http://schemas.microsoft.com/office/powerpoint/2010/main" val="3861674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D054F1-E4BA-4B4B-9C6A-92E75CA5E71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8B7D64E-0C12-49F2-AACF-106616BE04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7207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1A729-98ED-4AF5-99AD-A68D681A39F7}"/>
              </a:ext>
            </a:extLst>
          </p:cNvPr>
          <p:cNvSpPr>
            <a:spLocks noGrp="1"/>
          </p:cNvSpPr>
          <p:nvPr>
            <p:ph type="title"/>
          </p:nvPr>
        </p:nvSpPr>
        <p:spPr/>
        <p:txBody>
          <a:bodyPr/>
          <a:lstStyle/>
          <a:p>
            <a:r>
              <a:rPr lang="en-US"/>
              <a:t>Instagram Posts By Hour | SYM</a:t>
            </a:r>
          </a:p>
        </p:txBody>
      </p:sp>
      <p:graphicFrame>
        <p:nvGraphicFramePr>
          <p:cNvPr id="6" name="Chart Placeholder 5">
            <a:extLst>
              <a:ext uri="{FF2B5EF4-FFF2-40B4-BE49-F238E27FC236}">
                <a16:creationId xmlns:a16="http://schemas.microsoft.com/office/drawing/2014/main" id="{E242D68A-94C0-44F2-ADF2-699EFDCF15D1}"/>
              </a:ext>
            </a:extLst>
          </p:cNvPr>
          <p:cNvGraphicFramePr>
            <a:graphicFrameLocks noGrp="1"/>
          </p:cNvGraphicFramePr>
          <p:nvPr>
            <p:ph type="chart" sz="quarter" idx="13"/>
            <p:extLst>
              <p:ext uri="{D42A27DB-BD31-4B8C-83A1-F6EECF244321}">
                <p14:modId xmlns:p14="http://schemas.microsoft.com/office/powerpoint/2010/main" val="3875906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484C9D-E703-410A-8675-6E426B9B741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0C24508-EE3B-4102-B2C3-72D1B553D7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1713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9E765-26C2-433C-ADA5-1C2089AA0090}"/>
              </a:ext>
            </a:extLst>
          </p:cNvPr>
          <p:cNvSpPr>
            <a:spLocks noGrp="1"/>
          </p:cNvSpPr>
          <p:nvPr>
            <p:ph type="title"/>
          </p:nvPr>
        </p:nvSpPr>
        <p:spPr/>
        <p:txBody>
          <a:bodyPr/>
          <a:lstStyle/>
          <a:p>
            <a:r>
              <a:rPr lang="en-US"/>
              <a:t>Instagram Followers Change Per Weekday | SYM</a:t>
            </a:r>
          </a:p>
        </p:txBody>
      </p:sp>
      <p:graphicFrame>
        <p:nvGraphicFramePr>
          <p:cNvPr id="6" name="Chart Placeholder 5">
            <a:extLst>
              <a:ext uri="{FF2B5EF4-FFF2-40B4-BE49-F238E27FC236}">
                <a16:creationId xmlns:a16="http://schemas.microsoft.com/office/drawing/2014/main" id="{29EB7815-BE87-47B1-A41E-F8E977B5F429}"/>
              </a:ext>
            </a:extLst>
          </p:cNvPr>
          <p:cNvGraphicFramePr>
            <a:graphicFrameLocks noGrp="1"/>
          </p:cNvGraphicFramePr>
          <p:nvPr>
            <p:ph type="chart" sz="quarter" idx="13"/>
            <p:extLst>
              <p:ext uri="{D42A27DB-BD31-4B8C-83A1-F6EECF244321}">
                <p14:modId xmlns:p14="http://schemas.microsoft.com/office/powerpoint/2010/main" val="12693023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DE85FA-FB89-4D28-9310-49DE3D47A32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B090B836-3793-437B-A52B-B2DD8EB1B2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792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0F345-E909-4082-B326-088682E374B3}"/>
              </a:ext>
            </a:extLst>
          </p:cNvPr>
          <p:cNvSpPr>
            <a:spLocks noGrp="1"/>
          </p:cNvSpPr>
          <p:nvPr>
            <p:ph type="title"/>
          </p:nvPr>
        </p:nvSpPr>
        <p:spPr/>
        <p:txBody>
          <a:bodyPr/>
          <a:lstStyle/>
          <a:p>
            <a:r>
              <a:rPr lang="en-US"/>
              <a:t>Instagram Interaction Rate By Weekday | SYM</a:t>
            </a:r>
          </a:p>
        </p:txBody>
      </p:sp>
      <p:graphicFrame>
        <p:nvGraphicFramePr>
          <p:cNvPr id="6" name="Chart Placeholder 5">
            <a:extLst>
              <a:ext uri="{FF2B5EF4-FFF2-40B4-BE49-F238E27FC236}">
                <a16:creationId xmlns:a16="http://schemas.microsoft.com/office/drawing/2014/main" id="{624649D5-43D8-4C88-AC85-3BE8AAD926D8}"/>
              </a:ext>
            </a:extLst>
          </p:cNvPr>
          <p:cNvGraphicFramePr>
            <a:graphicFrameLocks noGrp="1"/>
          </p:cNvGraphicFramePr>
          <p:nvPr>
            <p:ph type="chart" sz="quarter" idx="13"/>
            <p:extLst>
              <p:ext uri="{D42A27DB-BD31-4B8C-83A1-F6EECF244321}">
                <p14:modId xmlns:p14="http://schemas.microsoft.com/office/powerpoint/2010/main" val="1034007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46A20B-C872-49D9-9458-0C4BA971E47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637F456-B4F2-49F3-9BBB-F3ADA20780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7784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33E90-81B5-4B37-B0F0-EE75CC283B1F}"/>
              </a:ext>
            </a:extLst>
          </p:cNvPr>
          <p:cNvSpPr>
            <a:spLocks noGrp="1"/>
          </p:cNvSpPr>
          <p:nvPr>
            <p:ph type="title"/>
          </p:nvPr>
        </p:nvSpPr>
        <p:spPr/>
        <p:txBody>
          <a:bodyPr/>
          <a:lstStyle/>
          <a:p>
            <a:r>
              <a:rPr lang="en-US"/>
              <a:t>Instagram Interaction Rate By Hour | SYM</a:t>
            </a:r>
          </a:p>
        </p:txBody>
      </p:sp>
      <p:graphicFrame>
        <p:nvGraphicFramePr>
          <p:cNvPr id="6" name="Chart Placeholder 5">
            <a:extLst>
              <a:ext uri="{FF2B5EF4-FFF2-40B4-BE49-F238E27FC236}">
                <a16:creationId xmlns:a16="http://schemas.microsoft.com/office/drawing/2014/main" id="{4C368D67-FFBA-4D0E-B302-B58FDF2535DB}"/>
              </a:ext>
            </a:extLst>
          </p:cNvPr>
          <p:cNvGraphicFramePr>
            <a:graphicFrameLocks noGrp="1"/>
          </p:cNvGraphicFramePr>
          <p:nvPr>
            <p:ph type="chart" sz="quarter" idx="13"/>
            <p:extLst>
              <p:ext uri="{D42A27DB-BD31-4B8C-83A1-F6EECF244321}">
                <p14:modId xmlns:p14="http://schemas.microsoft.com/office/powerpoint/2010/main" val="2387198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4B2D67-F5F4-4D58-B420-CB85D2E52D7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4436820-2695-4F5B-AC8F-14CDE6DFE8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1355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16868-2753-4573-AE23-4D52B8388C14}"/>
              </a:ext>
            </a:extLst>
          </p:cNvPr>
          <p:cNvSpPr>
            <a:spLocks noGrp="1"/>
          </p:cNvSpPr>
          <p:nvPr>
            <p:ph type="title"/>
          </p:nvPr>
        </p:nvSpPr>
        <p:spPr/>
        <p:txBody>
          <a:bodyPr/>
          <a:lstStyle/>
          <a:p>
            <a:r>
              <a:rPr lang="en-US"/>
              <a:t>Instagram Post Type Distribution Per Profile | SYM</a:t>
            </a:r>
          </a:p>
        </p:txBody>
      </p:sp>
      <p:graphicFrame>
        <p:nvGraphicFramePr>
          <p:cNvPr id="6" name="Chart Placeholder 5">
            <a:extLst>
              <a:ext uri="{FF2B5EF4-FFF2-40B4-BE49-F238E27FC236}">
                <a16:creationId xmlns:a16="http://schemas.microsoft.com/office/drawing/2014/main" id="{F4B72E14-C88F-4702-B6A0-575B83A82F8E}"/>
              </a:ext>
            </a:extLst>
          </p:cNvPr>
          <p:cNvGraphicFramePr>
            <a:graphicFrameLocks noGrp="1"/>
          </p:cNvGraphicFramePr>
          <p:nvPr>
            <p:ph type="chart" sz="quarter" idx="13"/>
            <p:extLst>
              <p:ext uri="{D42A27DB-BD31-4B8C-83A1-F6EECF244321}">
                <p14:modId xmlns:p14="http://schemas.microsoft.com/office/powerpoint/2010/main" val="3015605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8850D9-AE15-4EC6-AEAA-D09106E14EFB}"/>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D97BD1A0-AAC4-4F2A-A478-070A5B2BDF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8230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5BAC3-ED78-46BE-B972-CD08A989B57A}"/>
              </a:ext>
            </a:extLst>
          </p:cNvPr>
          <p:cNvSpPr>
            <a:spLocks noGrp="1"/>
          </p:cNvSpPr>
          <p:nvPr>
            <p:ph type="title"/>
          </p:nvPr>
        </p:nvSpPr>
        <p:spPr/>
        <p:txBody>
          <a:bodyPr/>
          <a:lstStyle/>
          <a:p>
            <a:r>
              <a:rPr lang="en-US"/>
              <a:t>Instagram Interactions by Post Type | SYM</a:t>
            </a:r>
          </a:p>
        </p:txBody>
      </p:sp>
      <p:graphicFrame>
        <p:nvGraphicFramePr>
          <p:cNvPr id="6" name="Chart Placeholder 5">
            <a:extLst>
              <a:ext uri="{FF2B5EF4-FFF2-40B4-BE49-F238E27FC236}">
                <a16:creationId xmlns:a16="http://schemas.microsoft.com/office/drawing/2014/main" id="{89040F7A-AA78-4084-AB1D-06A96A27C95F}"/>
              </a:ext>
            </a:extLst>
          </p:cNvPr>
          <p:cNvGraphicFramePr>
            <a:graphicFrameLocks noGrp="1"/>
          </p:cNvGraphicFramePr>
          <p:nvPr>
            <p:ph type="chart" sz="quarter" idx="13"/>
            <p:extLst>
              <p:ext uri="{D42A27DB-BD31-4B8C-83A1-F6EECF244321}">
                <p14:modId xmlns:p14="http://schemas.microsoft.com/office/powerpoint/2010/main" val="2363073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D8826D-6238-47C1-8A04-CF99B4D2E6A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2122733C-2781-475D-B19E-A12090C064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6479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3B598-E11E-4092-B3A1-19DC560E9157}"/>
              </a:ext>
            </a:extLst>
          </p:cNvPr>
          <p:cNvSpPr>
            <a:spLocks noGrp="1"/>
          </p:cNvSpPr>
          <p:nvPr>
            <p:ph type="title"/>
          </p:nvPr>
        </p:nvSpPr>
        <p:spPr/>
        <p:txBody>
          <a:bodyPr/>
          <a:lstStyle/>
          <a:p>
            <a:r>
              <a:rPr lang="en-US"/>
              <a:t>Instagram Interaction Rate By Post Type | SYM</a:t>
            </a:r>
          </a:p>
        </p:txBody>
      </p:sp>
      <p:graphicFrame>
        <p:nvGraphicFramePr>
          <p:cNvPr id="6" name="Chart Placeholder 5">
            <a:extLst>
              <a:ext uri="{FF2B5EF4-FFF2-40B4-BE49-F238E27FC236}">
                <a16:creationId xmlns:a16="http://schemas.microsoft.com/office/drawing/2014/main" id="{BE36B02E-60C0-4782-AAF6-4A56BD6BF852}"/>
              </a:ext>
            </a:extLst>
          </p:cNvPr>
          <p:cNvGraphicFramePr>
            <a:graphicFrameLocks noGrp="1"/>
          </p:cNvGraphicFramePr>
          <p:nvPr>
            <p:ph type="chart" sz="quarter" idx="13"/>
            <p:extLst>
              <p:ext uri="{D42A27DB-BD31-4B8C-83A1-F6EECF244321}">
                <p14:modId xmlns:p14="http://schemas.microsoft.com/office/powerpoint/2010/main" val="4164987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9036DA-0D50-40D4-805C-E683F58C2332}"/>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B17A7EE-F860-40DC-9AEC-C4040B2B8A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3587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1FB9F-D94E-4DFA-A858-8552ACE9B64C}"/>
              </a:ext>
            </a:extLst>
          </p:cNvPr>
          <p:cNvSpPr>
            <a:spLocks noGrp="1"/>
          </p:cNvSpPr>
          <p:nvPr>
            <p:ph type="title"/>
          </p:nvPr>
        </p:nvSpPr>
        <p:spPr/>
        <p:txBody>
          <a:bodyPr/>
          <a:lstStyle/>
          <a:p>
            <a:r>
              <a:rPr lang="en-US"/>
              <a:t>Instagram Interactions Distribution | SYM</a:t>
            </a:r>
          </a:p>
        </p:txBody>
      </p:sp>
      <p:graphicFrame>
        <p:nvGraphicFramePr>
          <p:cNvPr id="6" name="Chart Placeholder 5">
            <a:extLst>
              <a:ext uri="{FF2B5EF4-FFF2-40B4-BE49-F238E27FC236}">
                <a16:creationId xmlns:a16="http://schemas.microsoft.com/office/drawing/2014/main" id="{F671C9B2-F58D-4127-8288-F064E7D86491}"/>
              </a:ext>
            </a:extLst>
          </p:cNvPr>
          <p:cNvGraphicFramePr>
            <a:graphicFrameLocks noGrp="1"/>
          </p:cNvGraphicFramePr>
          <p:nvPr>
            <p:ph type="chart" sz="quarter" idx="13"/>
            <p:extLst>
              <p:ext uri="{D42A27DB-BD31-4B8C-83A1-F6EECF244321}">
                <p14:modId xmlns:p14="http://schemas.microsoft.com/office/powerpoint/2010/main" val="1857067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7D64B4-EA83-4105-9C7D-E8FB5FF18260}"/>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D811C85E-CC3B-4FF2-A24E-F8A65F008B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9711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14112-B1B9-41D2-96EA-77D7FDD767AE}"/>
              </a:ext>
            </a:extLst>
          </p:cNvPr>
          <p:cNvSpPr>
            <a:spLocks noGrp="1"/>
          </p:cNvSpPr>
          <p:nvPr>
            <p:ph type="title"/>
          </p:nvPr>
        </p:nvSpPr>
        <p:spPr/>
        <p:txBody>
          <a:bodyPr/>
          <a:lstStyle/>
          <a:p>
            <a:r>
              <a:rPr lang="en-US"/>
              <a:t>Instagram Hashtag Detection | SYM - 1 of 2</a:t>
            </a:r>
          </a:p>
        </p:txBody>
      </p:sp>
      <p:graphicFrame>
        <p:nvGraphicFramePr>
          <p:cNvPr id="5" name="Table Placeholder 4">
            <a:extLst>
              <a:ext uri="{FF2B5EF4-FFF2-40B4-BE49-F238E27FC236}">
                <a16:creationId xmlns:a16="http://schemas.microsoft.com/office/drawing/2014/main" id="{4CE49482-B497-4967-A3A9-557DFE2C4292}"/>
              </a:ext>
            </a:extLst>
          </p:cNvPr>
          <p:cNvGraphicFramePr>
            <a:graphicFrameLocks noGrp="1"/>
          </p:cNvGraphicFramePr>
          <p:nvPr>
            <p:ph type="tbl" sz="quarter" idx="13"/>
            <p:extLst>
              <p:ext uri="{D42A27DB-BD31-4B8C-83A1-F6EECF244321}">
                <p14:modId xmlns:p14="http://schemas.microsoft.com/office/powerpoint/2010/main" val="1736615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08899012"/>
                    </a:ext>
                  </a:extLst>
                </a:gridCol>
                <a:gridCol w="1399032">
                  <a:extLst>
                    <a:ext uri="{9D8B030D-6E8A-4147-A177-3AD203B41FA5}">
                      <a16:colId xmlns:a16="http://schemas.microsoft.com/office/drawing/2014/main" val="1816155207"/>
                    </a:ext>
                  </a:extLst>
                </a:gridCol>
                <a:gridCol w="1399032">
                  <a:extLst>
                    <a:ext uri="{9D8B030D-6E8A-4147-A177-3AD203B41FA5}">
                      <a16:colId xmlns:a16="http://schemas.microsoft.com/office/drawing/2014/main" val="890288612"/>
                    </a:ext>
                  </a:extLst>
                </a:gridCol>
                <a:gridCol w="1399032">
                  <a:extLst>
                    <a:ext uri="{9D8B030D-6E8A-4147-A177-3AD203B41FA5}">
                      <a16:colId xmlns:a16="http://schemas.microsoft.com/office/drawing/2014/main" val="1309223207"/>
                    </a:ext>
                  </a:extLst>
                </a:gridCol>
                <a:gridCol w="1399032">
                  <a:extLst>
                    <a:ext uri="{9D8B030D-6E8A-4147-A177-3AD203B41FA5}">
                      <a16:colId xmlns:a16="http://schemas.microsoft.com/office/drawing/2014/main" val="47208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025231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#scooter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43.666666666667</a:t>
                      </a:r>
                    </a:p>
                  </a:txBody>
                  <a:tcPr/>
                </a:tc>
                <a:extLst>
                  <a:ext uri="{0D108BD9-81ED-4DB2-BD59-A6C34878D82A}">
                    <a16:rowId xmlns:a16="http://schemas.microsoft.com/office/drawing/2014/main" val="682285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#kymco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extLst>
                  <a:ext uri="{0D108BD9-81ED-4DB2-BD59-A6C34878D82A}">
                    <a16:rowId xmlns:a16="http://schemas.microsoft.com/office/drawing/2014/main" val="1180400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#Keeway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106.33333333333</a:t>
                      </a:r>
                    </a:p>
                  </a:txBody>
                  <a:tcPr/>
                </a:tc>
                <a:extLst>
                  <a:ext uri="{0D108BD9-81ED-4DB2-BD59-A6C34878D82A}">
                    <a16:rowId xmlns:a16="http://schemas.microsoft.com/office/drawing/2014/main" val="550213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#kymcoargentina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293548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#financiacion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36.333333333333</a:t>
                      </a:r>
                    </a:p>
                  </a:txBody>
                  <a:tcPr/>
                </a:tc>
                <a:extLst>
                  <a:ext uri="{0D108BD9-81ED-4DB2-BD59-A6C34878D82A}">
                    <a16:rowId xmlns:a16="http://schemas.microsoft.com/office/drawing/2014/main" val="3164469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25.333333333333</a:t>
                      </a:r>
                    </a:p>
                  </a:txBody>
                  <a:tcPr/>
                </a:tc>
                <a:extLst>
                  <a:ext uri="{0D108BD9-81ED-4DB2-BD59-A6C34878D82A}">
                    <a16:rowId xmlns:a16="http://schemas.microsoft.com/office/drawing/2014/main" val="3002099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#Scooter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25.333333333333</a:t>
                      </a:r>
                    </a:p>
                  </a:txBody>
                  <a:tcPr/>
                </a:tc>
                <a:extLst>
                  <a:ext uri="{0D108BD9-81ED-4DB2-BD59-A6C34878D82A}">
                    <a16:rowId xmlns:a16="http://schemas.microsoft.com/office/drawing/2014/main" val="2568062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#Symphony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25.333333333333</a:t>
                      </a:r>
                    </a:p>
                  </a:txBody>
                  <a:tcPr/>
                </a:tc>
                <a:extLst>
                  <a:ext uri="{0D108BD9-81ED-4DB2-BD59-A6C34878D82A}">
                    <a16:rowId xmlns:a16="http://schemas.microsoft.com/office/drawing/2014/main" val="4206244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651035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2723756790"/>
                  </a:ext>
                </a:extLst>
              </a:tr>
            </a:tbl>
          </a:graphicData>
        </a:graphic>
      </p:graphicFrame>
      <p:sp>
        <p:nvSpPr>
          <p:cNvPr id="4" name="Text Placeholder 3">
            <a:extLst>
              <a:ext uri="{FF2B5EF4-FFF2-40B4-BE49-F238E27FC236}">
                <a16:creationId xmlns:a16="http://schemas.microsoft.com/office/drawing/2014/main" id="{7BA91240-F211-48B1-8A4B-9CB56F2FB11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34943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F172C-F182-49BE-A1EA-E07DFCDAE74E}"/>
              </a:ext>
            </a:extLst>
          </p:cNvPr>
          <p:cNvSpPr>
            <a:spLocks noGrp="1"/>
          </p:cNvSpPr>
          <p:nvPr>
            <p:ph type="title"/>
          </p:nvPr>
        </p:nvSpPr>
        <p:spPr/>
        <p:txBody>
          <a:bodyPr/>
          <a:lstStyle/>
          <a:p>
            <a:r>
              <a:rPr lang="en-US"/>
              <a:t>Instagram Hashtag Detection | SYM - 2 of 2</a:t>
            </a:r>
          </a:p>
        </p:txBody>
      </p:sp>
      <p:graphicFrame>
        <p:nvGraphicFramePr>
          <p:cNvPr id="5" name="Table Placeholder 4">
            <a:extLst>
              <a:ext uri="{FF2B5EF4-FFF2-40B4-BE49-F238E27FC236}">
                <a16:creationId xmlns:a16="http://schemas.microsoft.com/office/drawing/2014/main" id="{F47CD019-7A42-427B-BA8D-29EDE9EA78F5}"/>
              </a:ext>
            </a:extLst>
          </p:cNvPr>
          <p:cNvGraphicFramePr>
            <a:graphicFrameLocks noGrp="1"/>
          </p:cNvGraphicFramePr>
          <p:nvPr>
            <p:ph type="tbl" sz="quarter" idx="13"/>
            <p:extLst>
              <p:ext uri="{D42A27DB-BD31-4B8C-83A1-F6EECF244321}">
                <p14:modId xmlns:p14="http://schemas.microsoft.com/office/powerpoint/2010/main" val="4198074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2951138"/>
                    </a:ext>
                  </a:extLst>
                </a:gridCol>
                <a:gridCol w="1399032">
                  <a:extLst>
                    <a:ext uri="{9D8B030D-6E8A-4147-A177-3AD203B41FA5}">
                      <a16:colId xmlns:a16="http://schemas.microsoft.com/office/drawing/2014/main" val="1029732779"/>
                    </a:ext>
                  </a:extLst>
                </a:gridCol>
                <a:gridCol w="1399032">
                  <a:extLst>
                    <a:ext uri="{9D8B030D-6E8A-4147-A177-3AD203B41FA5}">
                      <a16:colId xmlns:a16="http://schemas.microsoft.com/office/drawing/2014/main" val="2365791908"/>
                    </a:ext>
                  </a:extLst>
                </a:gridCol>
                <a:gridCol w="1399032">
                  <a:extLst>
                    <a:ext uri="{9D8B030D-6E8A-4147-A177-3AD203B41FA5}">
                      <a16:colId xmlns:a16="http://schemas.microsoft.com/office/drawing/2014/main" val="3395413180"/>
                    </a:ext>
                  </a:extLst>
                </a:gridCol>
                <a:gridCol w="1399032">
                  <a:extLst>
                    <a:ext uri="{9D8B030D-6E8A-4147-A177-3AD203B41FA5}">
                      <a16:colId xmlns:a16="http://schemas.microsoft.com/office/drawing/2014/main" val="439292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90083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2164442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2317484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2497826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704906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#KymcoArgentina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extLst>
                  <a:ext uri="{0D108BD9-81ED-4DB2-BD59-A6C34878D82A}">
                    <a16:rowId xmlns:a16="http://schemas.microsoft.com/office/drawing/2014/main" val="3133033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#Kymco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extLst>
                  <a:ext uri="{0D108BD9-81ED-4DB2-BD59-A6C34878D82A}">
                    <a16:rowId xmlns:a16="http://schemas.microsoft.com/office/drawing/2014/main" val="425116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#𝐑𝐊𝟏𝟓𝟎</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058309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#CentroDeServicios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360644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#repuestos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201343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#servicios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757668784"/>
                  </a:ext>
                </a:extLst>
              </a:tr>
            </a:tbl>
          </a:graphicData>
        </a:graphic>
      </p:graphicFrame>
      <p:sp>
        <p:nvSpPr>
          <p:cNvPr id="4" name="Text Placeholder 3">
            <a:extLst>
              <a:ext uri="{FF2B5EF4-FFF2-40B4-BE49-F238E27FC236}">
                <a16:creationId xmlns:a16="http://schemas.microsoft.com/office/drawing/2014/main" id="{D99659AC-93B0-48B7-85BF-AB5AAB23433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71439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8001F-6456-4F19-8577-4D1231A26E2F}"/>
              </a:ext>
            </a:extLst>
          </p:cNvPr>
          <p:cNvSpPr>
            <a:spLocks noGrp="1"/>
          </p:cNvSpPr>
          <p:nvPr>
            <p:ph type="title"/>
          </p:nvPr>
        </p:nvSpPr>
        <p:spPr/>
        <p:txBody>
          <a:bodyPr/>
          <a:lstStyle/>
          <a:p>
            <a:r>
              <a:rPr lang="en-US"/>
              <a:t>Instagram Posts Table | SYM - 1 of 14</a:t>
            </a:r>
          </a:p>
        </p:txBody>
      </p:sp>
      <p:graphicFrame>
        <p:nvGraphicFramePr>
          <p:cNvPr id="5" name="Table Placeholder 4">
            <a:extLst>
              <a:ext uri="{FF2B5EF4-FFF2-40B4-BE49-F238E27FC236}">
                <a16:creationId xmlns:a16="http://schemas.microsoft.com/office/drawing/2014/main" id="{B7EF3903-69A9-4475-A363-2AF11A4E3827}"/>
              </a:ext>
            </a:extLst>
          </p:cNvPr>
          <p:cNvGraphicFramePr>
            <a:graphicFrameLocks noGrp="1"/>
          </p:cNvGraphicFramePr>
          <p:nvPr>
            <p:ph type="tbl" sz="quarter" idx="13"/>
            <p:extLst>
              <p:ext uri="{D42A27DB-BD31-4B8C-83A1-F6EECF244321}">
                <p14:modId xmlns:p14="http://schemas.microsoft.com/office/powerpoint/2010/main" val="1925324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79842549"/>
                    </a:ext>
                  </a:extLst>
                </a:gridCol>
                <a:gridCol w="1810512">
                  <a:extLst>
                    <a:ext uri="{9D8B030D-6E8A-4147-A177-3AD203B41FA5}">
                      <a16:colId xmlns:a16="http://schemas.microsoft.com/office/drawing/2014/main" val="37051901"/>
                    </a:ext>
                  </a:extLst>
                </a:gridCol>
                <a:gridCol w="822960">
                  <a:extLst>
                    <a:ext uri="{9D8B030D-6E8A-4147-A177-3AD203B41FA5}">
                      <a16:colId xmlns:a16="http://schemas.microsoft.com/office/drawing/2014/main" val="3318853729"/>
                    </a:ext>
                  </a:extLst>
                </a:gridCol>
                <a:gridCol w="822960">
                  <a:extLst>
                    <a:ext uri="{9D8B030D-6E8A-4147-A177-3AD203B41FA5}">
                      <a16:colId xmlns:a16="http://schemas.microsoft.com/office/drawing/2014/main" val="877273240"/>
                    </a:ext>
                  </a:extLst>
                </a:gridCol>
                <a:gridCol w="822960">
                  <a:extLst>
                    <a:ext uri="{9D8B030D-6E8A-4147-A177-3AD203B41FA5}">
                      <a16:colId xmlns:a16="http://schemas.microsoft.com/office/drawing/2014/main" val="3851919474"/>
                    </a:ext>
                  </a:extLst>
                </a:gridCol>
                <a:gridCol w="822960">
                  <a:extLst>
                    <a:ext uri="{9D8B030D-6E8A-4147-A177-3AD203B41FA5}">
                      <a16:colId xmlns:a16="http://schemas.microsoft.com/office/drawing/2014/main" val="2387135100"/>
                    </a:ext>
                  </a:extLst>
                </a:gridCol>
                <a:gridCol w="822960">
                  <a:extLst>
                    <a:ext uri="{9D8B030D-6E8A-4147-A177-3AD203B41FA5}">
                      <a16:colId xmlns:a16="http://schemas.microsoft.com/office/drawing/2014/main" val="527704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7485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- 2021-10-13 15:40:22</a:t>
                      </a:r>
                      <a:r>
                        <a:rPr kumimoji="0" lang="es-ES" sz="1000" b="0" i="0" u="none" strike="noStrike" kern="1200" cap="none" spc="0" normalizeH="0" baseline="0" noProof="0">
                          <a:ln>
                            <a:noFill/>
                          </a:ln>
                          <a:solidFill>
                            <a:prstClr val="black"/>
                          </a:solidFill>
                          <a:effectLst/>
                          <a:uLnTx/>
                          <a:uFillTx/>
                          <a:latin typeface="+mn-lt"/>
                          <a:ea typeface="+mn-ea"/>
                          <a:cs typeface="+mn-cs"/>
                        </a:rPr>
                        <a:t>
 Pensada para riders aventureros, la K-Light 202 convierte cualquier salida en una experiencia emocionante.
Descubrí más acerca de ella en nuestra web oficial.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245781248_567065761231490_7083547244506452188_n.jpg?_nc_cat=102&amp;ccb=1-5&amp;_nc_sid=8ae9d6&amp;_nc_ohc=TXrFXiFipFcAX-bhAye&amp;_nc_ht=scontent-iad3-2.cdninstagram.com&amp;edm=AL-3X8kEAAAA&amp;oh=ff260882d514938867951535230ded9b&amp;oe=618371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36007518"/>
                  </a:ext>
                </a:extLst>
              </a:tr>
            </a:tbl>
          </a:graphicData>
        </a:graphic>
      </p:graphicFrame>
      <p:sp>
        <p:nvSpPr>
          <p:cNvPr id="4" name="Text Placeholder 3">
            <a:extLst>
              <a:ext uri="{FF2B5EF4-FFF2-40B4-BE49-F238E27FC236}">
                <a16:creationId xmlns:a16="http://schemas.microsoft.com/office/drawing/2014/main" id="{40F865EF-AD54-4DB4-884F-3E18FA35E68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2071000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BAD76-C659-40DA-A052-AF843035D61C}"/>
              </a:ext>
            </a:extLst>
          </p:cNvPr>
          <p:cNvSpPr>
            <a:spLocks noGrp="1"/>
          </p:cNvSpPr>
          <p:nvPr>
            <p:ph type="title"/>
          </p:nvPr>
        </p:nvSpPr>
        <p:spPr/>
        <p:txBody>
          <a:bodyPr/>
          <a:lstStyle/>
          <a:p>
            <a:r>
              <a:rPr lang="en-US"/>
              <a:t>Instagram Posts Table | SYM - 2 of 14</a:t>
            </a:r>
          </a:p>
        </p:txBody>
      </p:sp>
      <p:graphicFrame>
        <p:nvGraphicFramePr>
          <p:cNvPr id="5" name="Table Placeholder 4">
            <a:extLst>
              <a:ext uri="{FF2B5EF4-FFF2-40B4-BE49-F238E27FC236}">
                <a16:creationId xmlns:a16="http://schemas.microsoft.com/office/drawing/2014/main" id="{A9E5B981-0D4A-409E-8D38-A656720C5A08}"/>
              </a:ext>
            </a:extLst>
          </p:cNvPr>
          <p:cNvGraphicFramePr>
            <a:graphicFrameLocks noGrp="1"/>
          </p:cNvGraphicFramePr>
          <p:nvPr>
            <p:ph type="tbl" sz="quarter" idx="13"/>
            <p:extLst>
              <p:ext uri="{D42A27DB-BD31-4B8C-83A1-F6EECF244321}">
                <p14:modId xmlns:p14="http://schemas.microsoft.com/office/powerpoint/2010/main" val="519028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15319106"/>
                    </a:ext>
                  </a:extLst>
                </a:gridCol>
                <a:gridCol w="1810512">
                  <a:extLst>
                    <a:ext uri="{9D8B030D-6E8A-4147-A177-3AD203B41FA5}">
                      <a16:colId xmlns:a16="http://schemas.microsoft.com/office/drawing/2014/main" val="123315796"/>
                    </a:ext>
                  </a:extLst>
                </a:gridCol>
                <a:gridCol w="822960">
                  <a:extLst>
                    <a:ext uri="{9D8B030D-6E8A-4147-A177-3AD203B41FA5}">
                      <a16:colId xmlns:a16="http://schemas.microsoft.com/office/drawing/2014/main" val="2417711406"/>
                    </a:ext>
                  </a:extLst>
                </a:gridCol>
                <a:gridCol w="822960">
                  <a:extLst>
                    <a:ext uri="{9D8B030D-6E8A-4147-A177-3AD203B41FA5}">
                      <a16:colId xmlns:a16="http://schemas.microsoft.com/office/drawing/2014/main" val="3442211397"/>
                    </a:ext>
                  </a:extLst>
                </a:gridCol>
                <a:gridCol w="822960">
                  <a:extLst>
                    <a:ext uri="{9D8B030D-6E8A-4147-A177-3AD203B41FA5}">
                      <a16:colId xmlns:a16="http://schemas.microsoft.com/office/drawing/2014/main" val="1334162922"/>
                    </a:ext>
                  </a:extLst>
                </a:gridCol>
                <a:gridCol w="822960">
                  <a:extLst>
                    <a:ext uri="{9D8B030D-6E8A-4147-A177-3AD203B41FA5}">
                      <a16:colId xmlns:a16="http://schemas.microsoft.com/office/drawing/2014/main" val="52153740"/>
                    </a:ext>
                  </a:extLst>
                </a:gridCol>
                <a:gridCol w="822960">
                  <a:extLst>
                    <a:ext uri="{9D8B030D-6E8A-4147-A177-3AD203B41FA5}">
                      <a16:colId xmlns:a16="http://schemas.microsoft.com/office/drawing/2014/main" val="1061039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5149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- 2021-10-20 10:42:26</a:t>
                      </a:r>
                      <a:r>
                        <a:rPr kumimoji="0" lang="es-ES" sz="1000" b="0" i="0" u="none" strike="noStrike" kern="1200" cap="none" spc="0" normalizeH="0" baseline="0" noProof="0">
                          <a:ln>
                            <a:noFill/>
                          </a:ln>
                          <a:solidFill>
                            <a:prstClr val="black"/>
                          </a:solidFill>
                          <a:effectLst/>
                          <a:uLnTx/>
                          <a:uFillTx/>
                          <a:latin typeface="+mn-lt"/>
                          <a:ea typeface="+mn-ea"/>
                          <a:cs typeface="+mn-cs"/>
                        </a:rPr>
                        <a:t>
 La K-Light 202 viene equipada con un tacómetro 100% digital, con pantalla multimodos, para que tengas toda la información necesaria en un solo vistazo, sin importar si es de día o de noche.�
�Conocé más acerca de ella en nuestra web.�
����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246445311_2660103860795895_8993315546800122655_n.jpg?_nc_cat=105&amp;ccb=1-5&amp;_nc_sid=8ae9d6&amp;_nc_ohc=WH-w6QBahw8AX8SVWlx&amp;_nc_ht=scontent-iad3-2.cdninstagram.com&amp;edm=AL-3X8kEAAAA&amp;oh=4e5e77c58d6c3124bbb51ae11e658289&amp;oe=6183AE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49794749"/>
                  </a:ext>
                </a:extLst>
              </a:tr>
            </a:tbl>
          </a:graphicData>
        </a:graphic>
      </p:graphicFrame>
      <p:sp>
        <p:nvSpPr>
          <p:cNvPr id="4" name="Text Placeholder 3">
            <a:extLst>
              <a:ext uri="{FF2B5EF4-FFF2-40B4-BE49-F238E27FC236}">
                <a16:creationId xmlns:a16="http://schemas.microsoft.com/office/drawing/2014/main" id="{6EE98373-847B-4669-BF1E-A14200AB6E8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74510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C614C-7603-44C9-A6A5-E177B7C853B2}"/>
              </a:ext>
            </a:extLst>
          </p:cNvPr>
          <p:cNvSpPr>
            <a:spLocks noGrp="1"/>
          </p:cNvSpPr>
          <p:nvPr>
            <p:ph type="title"/>
          </p:nvPr>
        </p:nvSpPr>
        <p:spPr/>
        <p:txBody>
          <a:bodyPr/>
          <a:lstStyle/>
          <a:p>
            <a:r>
              <a:rPr lang="en-US"/>
              <a:t>Instagram Posts Table | SYM - 3 of 14</a:t>
            </a:r>
          </a:p>
        </p:txBody>
      </p:sp>
      <p:graphicFrame>
        <p:nvGraphicFramePr>
          <p:cNvPr id="5" name="Table Placeholder 4">
            <a:extLst>
              <a:ext uri="{FF2B5EF4-FFF2-40B4-BE49-F238E27FC236}">
                <a16:creationId xmlns:a16="http://schemas.microsoft.com/office/drawing/2014/main" id="{8B87536E-C7AA-494B-94BE-43C15F068637}"/>
              </a:ext>
            </a:extLst>
          </p:cNvPr>
          <p:cNvGraphicFramePr>
            <a:graphicFrameLocks noGrp="1"/>
          </p:cNvGraphicFramePr>
          <p:nvPr>
            <p:ph type="tbl" sz="quarter" idx="13"/>
            <p:extLst>
              <p:ext uri="{D42A27DB-BD31-4B8C-83A1-F6EECF244321}">
                <p14:modId xmlns:p14="http://schemas.microsoft.com/office/powerpoint/2010/main" val="114021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28088905"/>
                    </a:ext>
                  </a:extLst>
                </a:gridCol>
                <a:gridCol w="1810512">
                  <a:extLst>
                    <a:ext uri="{9D8B030D-6E8A-4147-A177-3AD203B41FA5}">
                      <a16:colId xmlns:a16="http://schemas.microsoft.com/office/drawing/2014/main" val="2786839133"/>
                    </a:ext>
                  </a:extLst>
                </a:gridCol>
                <a:gridCol w="822960">
                  <a:extLst>
                    <a:ext uri="{9D8B030D-6E8A-4147-A177-3AD203B41FA5}">
                      <a16:colId xmlns:a16="http://schemas.microsoft.com/office/drawing/2014/main" val="2653232576"/>
                    </a:ext>
                  </a:extLst>
                </a:gridCol>
                <a:gridCol w="822960">
                  <a:extLst>
                    <a:ext uri="{9D8B030D-6E8A-4147-A177-3AD203B41FA5}">
                      <a16:colId xmlns:a16="http://schemas.microsoft.com/office/drawing/2014/main" val="1494347164"/>
                    </a:ext>
                  </a:extLst>
                </a:gridCol>
                <a:gridCol w="822960">
                  <a:extLst>
                    <a:ext uri="{9D8B030D-6E8A-4147-A177-3AD203B41FA5}">
                      <a16:colId xmlns:a16="http://schemas.microsoft.com/office/drawing/2014/main" val="352039045"/>
                    </a:ext>
                  </a:extLst>
                </a:gridCol>
                <a:gridCol w="822960">
                  <a:extLst>
                    <a:ext uri="{9D8B030D-6E8A-4147-A177-3AD203B41FA5}">
                      <a16:colId xmlns:a16="http://schemas.microsoft.com/office/drawing/2014/main" val="3484128995"/>
                    </a:ext>
                  </a:extLst>
                </a:gridCol>
                <a:gridCol w="822960">
                  <a:extLst>
                    <a:ext uri="{9D8B030D-6E8A-4147-A177-3AD203B41FA5}">
                      <a16:colId xmlns:a16="http://schemas.microsoft.com/office/drawing/2014/main" val="362557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3156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kymcoargentinaoficial - 2021-10-19 08:51:46</a:t>
                      </a:r>
                      <a:r>
                        <a:rPr kumimoji="0" lang="en-US" sz="1000" b="0" i="0" u="none" strike="noStrike" kern="1200" cap="none" spc="0" normalizeH="0" baseline="0" noProof="0">
                          <a:ln>
                            <a:noFill/>
                          </a:ln>
                          <a:solidFill>
                            <a:prstClr val="black"/>
                          </a:solidFill>
                          <a:effectLst/>
                          <a:uLnTx/>
                          <a:uFillTx/>
                          <a:latin typeface="+mn-lt"/>
                          <a:ea typeface="+mn-ea"/>
                          <a:cs typeface="+mn-cs"/>
                        </a:rPr>
                        <a:t>
 Subite al scooter más vendido en Europa.
PEOPLE S ❤️ Diseñado para brindarte la mejor comodidad y mayor seguridad.
Para más información 👉🏽 link en bio
#kymco #kymcoargentina #people #scooter #peoples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cdninstagram.com/v/t51.29350-15/246294222_1057289571755133_7567157761175902447_n.jpg?_nc_cat=110&amp;ccb=1-5&amp;_nc_sid=8ae9d6&amp;_nc_ohc=LML33iebvHoAX-u_rm9&amp;_nc_ht=scontent-ort2-1.cdninstagram.com&amp;edm=AL-3X8kEAAAA&amp;oh=0cb520e13656ce217e0d454cc81bbe5d&amp;oe=61836C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02571308"/>
                  </a:ext>
                </a:extLst>
              </a:tr>
            </a:tbl>
          </a:graphicData>
        </a:graphic>
      </p:graphicFrame>
      <p:sp>
        <p:nvSpPr>
          <p:cNvPr id="4" name="Text Placeholder 3">
            <a:extLst>
              <a:ext uri="{FF2B5EF4-FFF2-40B4-BE49-F238E27FC236}">
                <a16:creationId xmlns:a16="http://schemas.microsoft.com/office/drawing/2014/main" id="{7BCD98EA-7A56-4302-9101-D26E8E78907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8313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C7586-53D7-4D64-AA4C-5345ABCA1D38}"/>
              </a:ext>
            </a:extLst>
          </p:cNvPr>
          <p:cNvSpPr>
            <a:spLocks noGrp="1"/>
          </p:cNvSpPr>
          <p:nvPr>
            <p:ph type="title"/>
          </p:nvPr>
        </p:nvSpPr>
        <p:spPr/>
        <p:txBody>
          <a:bodyPr/>
          <a:lstStyle/>
          <a:p>
            <a:r>
              <a:rPr lang="en-US"/>
              <a:t>Instagram Posts Table | SYM - 4 of 14</a:t>
            </a:r>
          </a:p>
        </p:txBody>
      </p:sp>
      <p:graphicFrame>
        <p:nvGraphicFramePr>
          <p:cNvPr id="5" name="Table Placeholder 4">
            <a:extLst>
              <a:ext uri="{FF2B5EF4-FFF2-40B4-BE49-F238E27FC236}">
                <a16:creationId xmlns:a16="http://schemas.microsoft.com/office/drawing/2014/main" id="{9E46FF31-3372-4C50-9333-2CF3E7FE11DF}"/>
              </a:ext>
            </a:extLst>
          </p:cNvPr>
          <p:cNvGraphicFramePr>
            <a:graphicFrameLocks noGrp="1"/>
          </p:cNvGraphicFramePr>
          <p:nvPr>
            <p:ph type="tbl" sz="quarter" idx="13"/>
            <p:extLst>
              <p:ext uri="{D42A27DB-BD31-4B8C-83A1-F6EECF244321}">
                <p14:modId xmlns:p14="http://schemas.microsoft.com/office/powerpoint/2010/main" val="2157923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19824916"/>
                    </a:ext>
                  </a:extLst>
                </a:gridCol>
                <a:gridCol w="1810512">
                  <a:extLst>
                    <a:ext uri="{9D8B030D-6E8A-4147-A177-3AD203B41FA5}">
                      <a16:colId xmlns:a16="http://schemas.microsoft.com/office/drawing/2014/main" val="2461252642"/>
                    </a:ext>
                  </a:extLst>
                </a:gridCol>
                <a:gridCol w="822960">
                  <a:extLst>
                    <a:ext uri="{9D8B030D-6E8A-4147-A177-3AD203B41FA5}">
                      <a16:colId xmlns:a16="http://schemas.microsoft.com/office/drawing/2014/main" val="3059053546"/>
                    </a:ext>
                  </a:extLst>
                </a:gridCol>
                <a:gridCol w="822960">
                  <a:extLst>
                    <a:ext uri="{9D8B030D-6E8A-4147-A177-3AD203B41FA5}">
                      <a16:colId xmlns:a16="http://schemas.microsoft.com/office/drawing/2014/main" val="4170652386"/>
                    </a:ext>
                  </a:extLst>
                </a:gridCol>
                <a:gridCol w="822960">
                  <a:extLst>
                    <a:ext uri="{9D8B030D-6E8A-4147-A177-3AD203B41FA5}">
                      <a16:colId xmlns:a16="http://schemas.microsoft.com/office/drawing/2014/main" val="4193567957"/>
                    </a:ext>
                  </a:extLst>
                </a:gridCol>
                <a:gridCol w="822960">
                  <a:extLst>
                    <a:ext uri="{9D8B030D-6E8A-4147-A177-3AD203B41FA5}">
                      <a16:colId xmlns:a16="http://schemas.microsoft.com/office/drawing/2014/main" val="2901972182"/>
                    </a:ext>
                  </a:extLst>
                </a:gridCol>
                <a:gridCol w="822960">
                  <a:extLst>
                    <a:ext uri="{9D8B030D-6E8A-4147-A177-3AD203B41FA5}">
                      <a16:colId xmlns:a16="http://schemas.microsoft.com/office/drawing/2014/main" val="926868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7084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- 2021-10-07 17:00:31</a:t>
                      </a:r>
                      <a:r>
                        <a:rPr kumimoji="0" lang="es-ES" sz="1000" b="0" i="0" u="none" strike="noStrike" kern="1200" cap="none" spc="0" normalizeH="0" baseline="0" noProof="0">
                          <a:ln>
                            <a:noFill/>
                          </a:ln>
                          <a:solidFill>
                            <a:prstClr val="black"/>
                          </a:solidFill>
                          <a:effectLst/>
                          <a:uLnTx/>
                          <a:uFillTx/>
                          <a:latin typeface="+mn-lt"/>
                          <a:ea typeface="+mn-ea"/>
                          <a:cs typeface="+mn-cs"/>
                        </a:rPr>
                        <a:t>
 Con su clásico look inspirado en años 50s y 60s, la K-Light 202 hace que cualquier momento arriba de ella se convierta en una aventura única.
Disponible en 3 colores diferentes. ¿Cuál te define más?
Acercate a tu concesionario más cercano para concerla en persona.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244555019_389829675954655_7393717431335191033_n.jpg?_nc_ht=scontent.cdninstagram.com&amp;_nc_cat=107&amp;_nc_ohc=N6oxQxEuKqsAX-He96S&amp;edm=AMO9-JQAAAAA&amp;ccb=7-4&amp;oh=6fac98d2bddc93d782239c6f691a62fd&amp;oe=617FC93D&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04050429"/>
                  </a:ext>
                </a:extLst>
              </a:tr>
            </a:tbl>
          </a:graphicData>
        </a:graphic>
      </p:graphicFrame>
      <p:sp>
        <p:nvSpPr>
          <p:cNvPr id="4" name="Text Placeholder 3">
            <a:extLst>
              <a:ext uri="{FF2B5EF4-FFF2-40B4-BE49-F238E27FC236}">
                <a16:creationId xmlns:a16="http://schemas.microsoft.com/office/drawing/2014/main" id="{1ACCCC51-FACA-48BE-921F-5B450FACCE1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665357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772B6-12A0-4841-8BA8-DF675E56C2A5}"/>
              </a:ext>
            </a:extLst>
          </p:cNvPr>
          <p:cNvSpPr>
            <a:spLocks noGrp="1"/>
          </p:cNvSpPr>
          <p:nvPr>
            <p:ph type="title"/>
          </p:nvPr>
        </p:nvSpPr>
        <p:spPr/>
        <p:txBody>
          <a:bodyPr/>
          <a:lstStyle/>
          <a:p>
            <a:r>
              <a:rPr lang="en-US"/>
              <a:t>Instagram Posts Table | SYM - 5 of 14</a:t>
            </a:r>
          </a:p>
        </p:txBody>
      </p:sp>
      <p:graphicFrame>
        <p:nvGraphicFramePr>
          <p:cNvPr id="5" name="Table Placeholder 4">
            <a:extLst>
              <a:ext uri="{FF2B5EF4-FFF2-40B4-BE49-F238E27FC236}">
                <a16:creationId xmlns:a16="http://schemas.microsoft.com/office/drawing/2014/main" id="{CF026CB5-2745-4A63-AFE8-59CA8DCC4E45}"/>
              </a:ext>
            </a:extLst>
          </p:cNvPr>
          <p:cNvGraphicFramePr>
            <a:graphicFrameLocks noGrp="1"/>
          </p:cNvGraphicFramePr>
          <p:nvPr>
            <p:ph type="tbl" sz="quarter" idx="13"/>
            <p:extLst>
              <p:ext uri="{D42A27DB-BD31-4B8C-83A1-F6EECF244321}">
                <p14:modId xmlns:p14="http://schemas.microsoft.com/office/powerpoint/2010/main" val="2260019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69242056"/>
                    </a:ext>
                  </a:extLst>
                </a:gridCol>
                <a:gridCol w="1810512">
                  <a:extLst>
                    <a:ext uri="{9D8B030D-6E8A-4147-A177-3AD203B41FA5}">
                      <a16:colId xmlns:a16="http://schemas.microsoft.com/office/drawing/2014/main" val="1621928916"/>
                    </a:ext>
                  </a:extLst>
                </a:gridCol>
                <a:gridCol w="822960">
                  <a:extLst>
                    <a:ext uri="{9D8B030D-6E8A-4147-A177-3AD203B41FA5}">
                      <a16:colId xmlns:a16="http://schemas.microsoft.com/office/drawing/2014/main" val="2698754559"/>
                    </a:ext>
                  </a:extLst>
                </a:gridCol>
                <a:gridCol w="822960">
                  <a:extLst>
                    <a:ext uri="{9D8B030D-6E8A-4147-A177-3AD203B41FA5}">
                      <a16:colId xmlns:a16="http://schemas.microsoft.com/office/drawing/2014/main" val="2833878509"/>
                    </a:ext>
                  </a:extLst>
                </a:gridCol>
                <a:gridCol w="822960">
                  <a:extLst>
                    <a:ext uri="{9D8B030D-6E8A-4147-A177-3AD203B41FA5}">
                      <a16:colId xmlns:a16="http://schemas.microsoft.com/office/drawing/2014/main" val="3340593448"/>
                    </a:ext>
                  </a:extLst>
                </a:gridCol>
                <a:gridCol w="822960">
                  <a:extLst>
                    <a:ext uri="{9D8B030D-6E8A-4147-A177-3AD203B41FA5}">
                      <a16:colId xmlns:a16="http://schemas.microsoft.com/office/drawing/2014/main" val="566586365"/>
                    </a:ext>
                  </a:extLst>
                </a:gridCol>
                <a:gridCol w="822960">
                  <a:extLst>
                    <a:ext uri="{9D8B030D-6E8A-4147-A177-3AD203B41FA5}">
                      <a16:colId xmlns:a16="http://schemas.microsoft.com/office/drawing/2014/main" val="1045827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1208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- 2021-10-07 09:59:17</a:t>
                      </a:r>
                      <a:r>
                        <a:rPr kumimoji="0" lang="es-ES" sz="1000" b="0" i="0" u="none" strike="noStrike" kern="1200" cap="none" spc="0" normalizeH="0" baseline="0" noProof="0">
                          <a:ln>
                            <a:noFill/>
                          </a:ln>
                          <a:solidFill>
                            <a:prstClr val="black"/>
                          </a:solidFill>
                          <a:effectLst/>
                          <a:uLnTx/>
                          <a:uFillTx/>
                          <a:latin typeface="+mn-lt"/>
                          <a:ea typeface="+mn-ea"/>
                          <a:cs typeface="+mn-cs"/>
                        </a:rPr>
                        <a:t>
 Diseñado para brindar estabilidad, seguridad y un manejo placentero.
"Clickeá el link en la bio, completa el formulario y tené tu Kymco en 12 y 18 cuotas SIN INTERÉS
http://kymco.com.ar/ahora12/
#kymco #ahora12 #ahora18 #financiacion #cuotassininteres #sininteres #cuotas #scooter #agility125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cdninstagram.com/v/t51.2885-15/244481343_2933777323528322_4782321797520218524_n.jpg?_nc_cat=109&amp;ccb=1-5&amp;_nc_sid=8ae9d6&amp;_nc_ohc=TFAlBjfAT64AX_MBx7y&amp;_nc_ht=scontent-ort2-1.cdninstagram.com&amp;edm=AL-3X8kEAAAA&amp;oh=c1707a44c637d1e607425a053695f92d&amp;oe=6183C5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26851742"/>
                  </a:ext>
                </a:extLst>
              </a:tr>
            </a:tbl>
          </a:graphicData>
        </a:graphic>
      </p:graphicFrame>
      <p:sp>
        <p:nvSpPr>
          <p:cNvPr id="4" name="Text Placeholder 3">
            <a:extLst>
              <a:ext uri="{FF2B5EF4-FFF2-40B4-BE49-F238E27FC236}">
                <a16:creationId xmlns:a16="http://schemas.microsoft.com/office/drawing/2014/main" id="{218E73F6-92FB-48A0-BE08-531D547A1BF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11950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89F34-6FF5-4060-A596-EFE803EEDD54}"/>
              </a:ext>
            </a:extLst>
          </p:cNvPr>
          <p:cNvSpPr>
            <a:spLocks noGrp="1"/>
          </p:cNvSpPr>
          <p:nvPr>
            <p:ph type="title"/>
          </p:nvPr>
        </p:nvSpPr>
        <p:spPr/>
        <p:txBody>
          <a:bodyPr/>
          <a:lstStyle/>
          <a:p>
            <a:r>
              <a:rPr lang="en-US"/>
              <a:t>Instagram Posts Table | SYM - 6 of 14</a:t>
            </a:r>
          </a:p>
        </p:txBody>
      </p:sp>
      <p:graphicFrame>
        <p:nvGraphicFramePr>
          <p:cNvPr id="5" name="Table Placeholder 4">
            <a:extLst>
              <a:ext uri="{FF2B5EF4-FFF2-40B4-BE49-F238E27FC236}">
                <a16:creationId xmlns:a16="http://schemas.microsoft.com/office/drawing/2014/main" id="{856AF8CB-2F50-4BC7-8EC5-F0DDFA61BC51}"/>
              </a:ext>
            </a:extLst>
          </p:cNvPr>
          <p:cNvGraphicFramePr>
            <a:graphicFrameLocks noGrp="1"/>
          </p:cNvGraphicFramePr>
          <p:nvPr>
            <p:ph type="tbl" sz="quarter" idx="13"/>
            <p:extLst>
              <p:ext uri="{D42A27DB-BD31-4B8C-83A1-F6EECF244321}">
                <p14:modId xmlns:p14="http://schemas.microsoft.com/office/powerpoint/2010/main" val="1482037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20943325"/>
                    </a:ext>
                  </a:extLst>
                </a:gridCol>
                <a:gridCol w="1810512">
                  <a:extLst>
                    <a:ext uri="{9D8B030D-6E8A-4147-A177-3AD203B41FA5}">
                      <a16:colId xmlns:a16="http://schemas.microsoft.com/office/drawing/2014/main" val="2716815593"/>
                    </a:ext>
                  </a:extLst>
                </a:gridCol>
                <a:gridCol w="822960">
                  <a:extLst>
                    <a:ext uri="{9D8B030D-6E8A-4147-A177-3AD203B41FA5}">
                      <a16:colId xmlns:a16="http://schemas.microsoft.com/office/drawing/2014/main" val="3318573444"/>
                    </a:ext>
                  </a:extLst>
                </a:gridCol>
                <a:gridCol w="822960">
                  <a:extLst>
                    <a:ext uri="{9D8B030D-6E8A-4147-A177-3AD203B41FA5}">
                      <a16:colId xmlns:a16="http://schemas.microsoft.com/office/drawing/2014/main" val="3256081793"/>
                    </a:ext>
                  </a:extLst>
                </a:gridCol>
                <a:gridCol w="822960">
                  <a:extLst>
                    <a:ext uri="{9D8B030D-6E8A-4147-A177-3AD203B41FA5}">
                      <a16:colId xmlns:a16="http://schemas.microsoft.com/office/drawing/2014/main" val="3657136298"/>
                    </a:ext>
                  </a:extLst>
                </a:gridCol>
                <a:gridCol w="822960">
                  <a:extLst>
                    <a:ext uri="{9D8B030D-6E8A-4147-A177-3AD203B41FA5}">
                      <a16:colId xmlns:a16="http://schemas.microsoft.com/office/drawing/2014/main" val="1115475434"/>
                    </a:ext>
                  </a:extLst>
                </a:gridCol>
                <a:gridCol w="822960">
                  <a:extLst>
                    <a:ext uri="{9D8B030D-6E8A-4147-A177-3AD203B41FA5}">
                      <a16:colId xmlns:a16="http://schemas.microsoft.com/office/drawing/2014/main" val="4161326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308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- 2021-10-25 11:29:17</a:t>
                      </a:r>
                      <a:r>
                        <a:rPr kumimoji="0" lang="es-ES" sz="1000" b="0" i="0" u="none" strike="noStrike" kern="1200" cap="none" spc="0" normalizeH="0" baseline="0" noProof="0">
                          <a:ln>
                            <a:noFill/>
                          </a:ln>
                          <a:solidFill>
                            <a:prstClr val="black"/>
                          </a:solidFill>
                          <a:effectLst/>
                          <a:uLnTx/>
                          <a:uFillTx/>
                          <a:latin typeface="+mn-lt"/>
                          <a:ea typeface="+mn-ea"/>
                          <a:cs typeface="+mn-cs"/>
                        </a:rPr>
                        <a:t>
 Subite al scooter más vendido en Europa.
PEOPLE S ❤️ Diseñado para brindarte la mejor comodidad y mayor seguridad.
DISEÑO Y CONFORT
Diseñado para una cómoda y erguida posición de manejo, el New People S 150I tiene protector de puños y un parabrisas que brinda una óptima protección contra el viento.
Para más información 👉🏽 link en bio
kymco.com.ar
#KymcoArgentina #Kymco #peopleS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cdninstagram.com/v/t51.2885-15/248688268_3124989804386700_7808862574736146389_n.jpg?_nc_cat=106&amp;ccb=1-5&amp;_nc_sid=8ae9d6&amp;_nc_ohc=kRdK4llbs58AX_V0k33&amp;_nc_ht=scontent-ort2-1.cdninstagram.com&amp;edm=AL-3X8kEAAAA&amp;oh=e3bc32f6afcbf2c56b026ebe3b00a040&amp;oe=618358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90938763"/>
                  </a:ext>
                </a:extLst>
              </a:tr>
            </a:tbl>
          </a:graphicData>
        </a:graphic>
      </p:graphicFrame>
      <p:sp>
        <p:nvSpPr>
          <p:cNvPr id="4" name="Text Placeholder 3">
            <a:extLst>
              <a:ext uri="{FF2B5EF4-FFF2-40B4-BE49-F238E27FC236}">
                <a16:creationId xmlns:a16="http://schemas.microsoft.com/office/drawing/2014/main" id="{3D80CD41-7B0A-452F-ACF0-770FBCFB441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542660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597C3-F6ED-4125-8DED-13EFEDE1942F}"/>
              </a:ext>
            </a:extLst>
          </p:cNvPr>
          <p:cNvSpPr>
            <a:spLocks noGrp="1"/>
          </p:cNvSpPr>
          <p:nvPr>
            <p:ph type="title"/>
          </p:nvPr>
        </p:nvSpPr>
        <p:spPr/>
        <p:txBody>
          <a:bodyPr/>
          <a:lstStyle/>
          <a:p>
            <a:r>
              <a:rPr lang="en-US"/>
              <a:t>Instagram Posts Table | SYM - 7 of 14</a:t>
            </a:r>
          </a:p>
        </p:txBody>
      </p:sp>
      <p:graphicFrame>
        <p:nvGraphicFramePr>
          <p:cNvPr id="5" name="Table Placeholder 4">
            <a:extLst>
              <a:ext uri="{FF2B5EF4-FFF2-40B4-BE49-F238E27FC236}">
                <a16:creationId xmlns:a16="http://schemas.microsoft.com/office/drawing/2014/main" id="{E00C7BF9-B9A9-4327-B349-24741E65B47B}"/>
              </a:ext>
            </a:extLst>
          </p:cNvPr>
          <p:cNvGraphicFramePr>
            <a:graphicFrameLocks noGrp="1"/>
          </p:cNvGraphicFramePr>
          <p:nvPr>
            <p:ph type="tbl" sz="quarter" idx="13"/>
            <p:extLst>
              <p:ext uri="{D42A27DB-BD31-4B8C-83A1-F6EECF244321}">
                <p14:modId xmlns:p14="http://schemas.microsoft.com/office/powerpoint/2010/main" val="4251447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00124782"/>
                    </a:ext>
                  </a:extLst>
                </a:gridCol>
                <a:gridCol w="1810512">
                  <a:extLst>
                    <a:ext uri="{9D8B030D-6E8A-4147-A177-3AD203B41FA5}">
                      <a16:colId xmlns:a16="http://schemas.microsoft.com/office/drawing/2014/main" val="3063633196"/>
                    </a:ext>
                  </a:extLst>
                </a:gridCol>
                <a:gridCol w="822960">
                  <a:extLst>
                    <a:ext uri="{9D8B030D-6E8A-4147-A177-3AD203B41FA5}">
                      <a16:colId xmlns:a16="http://schemas.microsoft.com/office/drawing/2014/main" val="1492580697"/>
                    </a:ext>
                  </a:extLst>
                </a:gridCol>
                <a:gridCol w="822960">
                  <a:extLst>
                    <a:ext uri="{9D8B030D-6E8A-4147-A177-3AD203B41FA5}">
                      <a16:colId xmlns:a16="http://schemas.microsoft.com/office/drawing/2014/main" val="3013303592"/>
                    </a:ext>
                  </a:extLst>
                </a:gridCol>
                <a:gridCol w="822960">
                  <a:extLst>
                    <a:ext uri="{9D8B030D-6E8A-4147-A177-3AD203B41FA5}">
                      <a16:colId xmlns:a16="http://schemas.microsoft.com/office/drawing/2014/main" val="260490358"/>
                    </a:ext>
                  </a:extLst>
                </a:gridCol>
                <a:gridCol w="822960">
                  <a:extLst>
                    <a:ext uri="{9D8B030D-6E8A-4147-A177-3AD203B41FA5}">
                      <a16:colId xmlns:a16="http://schemas.microsoft.com/office/drawing/2014/main" val="3393097266"/>
                    </a:ext>
                  </a:extLst>
                </a:gridCol>
                <a:gridCol w="822960">
                  <a:extLst>
                    <a:ext uri="{9D8B030D-6E8A-4147-A177-3AD203B41FA5}">
                      <a16:colId xmlns:a16="http://schemas.microsoft.com/office/drawing/2014/main" val="2181988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068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- 2021-10-10 19:53:53</a:t>
                      </a:r>
                      <a:r>
                        <a:rPr kumimoji="0" lang="es-ES" sz="1000" b="0" i="0" u="none" strike="noStrike" kern="1200" cap="none" spc="0" normalizeH="0" baseline="0" noProof="0">
                          <a:ln>
                            <a:noFill/>
                          </a:ln>
                          <a:solidFill>
                            <a:prstClr val="black"/>
                          </a:solidFill>
                          <a:effectLst/>
                          <a:uLnTx/>
                          <a:uFillTx/>
                          <a:latin typeface="+mn-lt"/>
                          <a:ea typeface="+mn-ea"/>
                          <a:cs typeface="+mn-cs"/>
                        </a:rPr>
                        <a:t>
 Práctico, cómodo y con un estilo único: Agility 125 RS Naked te ofrece desplazate de forma segura y cómoda por donde sea y en el momento que lo desees
Hacé click el link en la bio, completa el formulario y tené hoy tu Kymco en 12 y 18 cuotas SIN INTERÉS
http://kymco.com.ar/ahora12/
#kymco #ahora12 #ahora18 #financiacion #cuotassininteres #sininteres #cuotas #scooter" #agility125rs #agilitynaked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cdninstagram.com/v/t51.29350-15/245020556_409998347391525_4644005525952289081_n.jpg?_nc_cat=100&amp;ccb=1-5&amp;_nc_sid=8ae9d6&amp;_nc_ohc=Yudsff7I2eoAX9WT0mT&amp;_nc_ht=scontent-ort2-1.cdninstagram.com&amp;edm=AL-3X8kEAAAA&amp;oh=9102264658df048d0bdd79fd496a3fd0&amp;oe=6184689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4799293"/>
                  </a:ext>
                </a:extLst>
              </a:tr>
            </a:tbl>
          </a:graphicData>
        </a:graphic>
      </p:graphicFrame>
      <p:sp>
        <p:nvSpPr>
          <p:cNvPr id="4" name="Text Placeholder 3">
            <a:extLst>
              <a:ext uri="{FF2B5EF4-FFF2-40B4-BE49-F238E27FC236}">
                <a16:creationId xmlns:a16="http://schemas.microsoft.com/office/drawing/2014/main" id="{13127CE4-DC3E-48ED-9774-3B762695C76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856711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A670F-FEAE-4B21-96D8-F0826D9876C0}"/>
              </a:ext>
            </a:extLst>
          </p:cNvPr>
          <p:cNvSpPr>
            <a:spLocks noGrp="1"/>
          </p:cNvSpPr>
          <p:nvPr>
            <p:ph type="title"/>
          </p:nvPr>
        </p:nvSpPr>
        <p:spPr/>
        <p:txBody>
          <a:bodyPr/>
          <a:lstStyle/>
          <a:p>
            <a:r>
              <a:rPr lang="en-US"/>
              <a:t>Instagram Posts Table | SYM - 8 of 14</a:t>
            </a:r>
          </a:p>
        </p:txBody>
      </p:sp>
      <p:graphicFrame>
        <p:nvGraphicFramePr>
          <p:cNvPr id="5" name="Table Placeholder 4">
            <a:extLst>
              <a:ext uri="{FF2B5EF4-FFF2-40B4-BE49-F238E27FC236}">
                <a16:creationId xmlns:a16="http://schemas.microsoft.com/office/drawing/2014/main" id="{2B64860F-B8B7-48FF-99F9-92A3EB8C935B}"/>
              </a:ext>
            </a:extLst>
          </p:cNvPr>
          <p:cNvGraphicFramePr>
            <a:graphicFrameLocks noGrp="1"/>
          </p:cNvGraphicFramePr>
          <p:nvPr>
            <p:ph type="tbl" sz="quarter" idx="13"/>
            <p:extLst>
              <p:ext uri="{D42A27DB-BD31-4B8C-83A1-F6EECF244321}">
                <p14:modId xmlns:p14="http://schemas.microsoft.com/office/powerpoint/2010/main" val="4124332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04633806"/>
                    </a:ext>
                  </a:extLst>
                </a:gridCol>
                <a:gridCol w="1810512">
                  <a:extLst>
                    <a:ext uri="{9D8B030D-6E8A-4147-A177-3AD203B41FA5}">
                      <a16:colId xmlns:a16="http://schemas.microsoft.com/office/drawing/2014/main" val="1273157689"/>
                    </a:ext>
                  </a:extLst>
                </a:gridCol>
                <a:gridCol w="822960">
                  <a:extLst>
                    <a:ext uri="{9D8B030D-6E8A-4147-A177-3AD203B41FA5}">
                      <a16:colId xmlns:a16="http://schemas.microsoft.com/office/drawing/2014/main" val="73475672"/>
                    </a:ext>
                  </a:extLst>
                </a:gridCol>
                <a:gridCol w="822960">
                  <a:extLst>
                    <a:ext uri="{9D8B030D-6E8A-4147-A177-3AD203B41FA5}">
                      <a16:colId xmlns:a16="http://schemas.microsoft.com/office/drawing/2014/main" val="1685041945"/>
                    </a:ext>
                  </a:extLst>
                </a:gridCol>
                <a:gridCol w="822960">
                  <a:extLst>
                    <a:ext uri="{9D8B030D-6E8A-4147-A177-3AD203B41FA5}">
                      <a16:colId xmlns:a16="http://schemas.microsoft.com/office/drawing/2014/main" val="118453499"/>
                    </a:ext>
                  </a:extLst>
                </a:gridCol>
                <a:gridCol w="822960">
                  <a:extLst>
                    <a:ext uri="{9D8B030D-6E8A-4147-A177-3AD203B41FA5}">
                      <a16:colId xmlns:a16="http://schemas.microsoft.com/office/drawing/2014/main" val="3305235404"/>
                    </a:ext>
                  </a:extLst>
                </a:gridCol>
                <a:gridCol w="822960">
                  <a:extLst>
                    <a:ext uri="{9D8B030D-6E8A-4147-A177-3AD203B41FA5}">
                      <a16:colId xmlns:a16="http://schemas.microsoft.com/office/drawing/2014/main" val="414631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6969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symargentina - 2021-10-29 16:39:18</a:t>
                      </a:r>
                      <a:r>
                        <a:rPr kumimoji="0" lang="es-ES" sz="1000" b="0" i="0" u="none" strike="noStrike" kern="1200" cap="none" spc="0" normalizeH="0" baseline="0" noProof="0">
                          <a:ln>
                            <a:noFill/>
                          </a:ln>
                          <a:solidFill>
                            <a:prstClr val="black"/>
                          </a:solidFill>
                          <a:effectLst/>
                          <a:uLnTx/>
                          <a:uFillTx/>
                          <a:latin typeface="+mn-lt"/>
                          <a:ea typeface="+mn-ea"/>
                          <a:cs typeface="+mn-cs"/>
                        </a:rPr>
                        <a:t>
 La Symphony es una moto ideal para moverte, solo o acompañado, de forma segura y práctica por la ciudad.
#SYM es más que un scooter.
Conocé todos sus detalles en nuestro sitio web.
#Sym #Scooter #Symphony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249595396_1043790456357158_7183307156190472029_n.jpg?_nc_cat=101&amp;ccb=1-5&amp;_nc_sid=8ae9d6&amp;_nc_ohc=-Gs0nwF7zNYAX_fQoy5&amp;_nc_ht=scontent.cdninstagram.com&amp;edm=AL-3X8kEAAAA&amp;oh=e4a88c9d7bdfe96143c972a3629db74a&amp;oe=618451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7899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- 2021-10-27 17:50:12</a:t>
                      </a:r>
                      <a:r>
                        <a:rPr kumimoji="0" lang="es-ES" sz="1000" b="0" i="0" u="none" strike="noStrike" kern="1200" cap="none" spc="0" normalizeH="0" baseline="0" noProof="0">
                          <a:ln>
                            <a:noFill/>
                          </a:ln>
                          <a:solidFill>
                            <a:prstClr val="black"/>
                          </a:solidFill>
                          <a:effectLst/>
                          <a:uLnTx/>
                          <a:uFillTx/>
                          <a:latin typeface="+mn-lt"/>
                          <a:ea typeface="+mn-ea"/>
                          <a:cs typeface="+mn-cs"/>
                        </a:rPr>
                        <a:t>
 ��La K-Light 202 es una moto de estilo retro, inspirada en los años 50s y 60s, ideal para salir a recorrer la ciudad de noche.
Y vos, ¿sos un rider nocturno o preferís salidas diurnas?
Conocé más acerca de este y otros modelos en nuestra web oficial.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248878022_347269803866254_6045087070553927767_n.jpg?_nc_ht=scontent.cdninstagram.com&amp;_nc_cat=110&amp;_nc_ohc=j_EaQG49T9kAX-Bz03H&amp;edm=AMO9-JQAAAAA&amp;ccb=7-4&amp;oh=2356a6dc4b8544a0476db1e559dd8a06&amp;oe=617FBBD1&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57068269"/>
                  </a:ext>
                </a:extLst>
              </a:tr>
            </a:tbl>
          </a:graphicData>
        </a:graphic>
      </p:graphicFrame>
      <p:sp>
        <p:nvSpPr>
          <p:cNvPr id="4" name="Text Placeholder 3">
            <a:extLst>
              <a:ext uri="{FF2B5EF4-FFF2-40B4-BE49-F238E27FC236}">
                <a16:creationId xmlns:a16="http://schemas.microsoft.com/office/drawing/2014/main" id="{38D33E4D-0851-4DE0-A25A-215B904FBFE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775104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3CAA3-F104-4141-AD20-5DB6098186DF}"/>
              </a:ext>
            </a:extLst>
          </p:cNvPr>
          <p:cNvSpPr>
            <a:spLocks noGrp="1"/>
          </p:cNvSpPr>
          <p:nvPr>
            <p:ph type="title"/>
          </p:nvPr>
        </p:nvSpPr>
        <p:spPr/>
        <p:txBody>
          <a:bodyPr/>
          <a:lstStyle/>
          <a:p>
            <a:r>
              <a:rPr lang="en-US"/>
              <a:t>Instagram Posts Table | SYM - 9 of 14</a:t>
            </a:r>
          </a:p>
        </p:txBody>
      </p:sp>
      <p:graphicFrame>
        <p:nvGraphicFramePr>
          <p:cNvPr id="5" name="Table Placeholder 4">
            <a:extLst>
              <a:ext uri="{FF2B5EF4-FFF2-40B4-BE49-F238E27FC236}">
                <a16:creationId xmlns:a16="http://schemas.microsoft.com/office/drawing/2014/main" id="{CC561500-2789-47C2-9A7F-076869ED785E}"/>
              </a:ext>
            </a:extLst>
          </p:cNvPr>
          <p:cNvGraphicFramePr>
            <a:graphicFrameLocks noGrp="1"/>
          </p:cNvGraphicFramePr>
          <p:nvPr>
            <p:ph type="tbl" sz="quarter" idx="13"/>
            <p:extLst>
              <p:ext uri="{D42A27DB-BD31-4B8C-83A1-F6EECF244321}">
                <p14:modId xmlns:p14="http://schemas.microsoft.com/office/powerpoint/2010/main" val="2194823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29620459"/>
                    </a:ext>
                  </a:extLst>
                </a:gridCol>
                <a:gridCol w="1810512">
                  <a:extLst>
                    <a:ext uri="{9D8B030D-6E8A-4147-A177-3AD203B41FA5}">
                      <a16:colId xmlns:a16="http://schemas.microsoft.com/office/drawing/2014/main" val="2760189711"/>
                    </a:ext>
                  </a:extLst>
                </a:gridCol>
                <a:gridCol w="822960">
                  <a:extLst>
                    <a:ext uri="{9D8B030D-6E8A-4147-A177-3AD203B41FA5}">
                      <a16:colId xmlns:a16="http://schemas.microsoft.com/office/drawing/2014/main" val="1094795887"/>
                    </a:ext>
                  </a:extLst>
                </a:gridCol>
                <a:gridCol w="822960">
                  <a:extLst>
                    <a:ext uri="{9D8B030D-6E8A-4147-A177-3AD203B41FA5}">
                      <a16:colId xmlns:a16="http://schemas.microsoft.com/office/drawing/2014/main" val="750110488"/>
                    </a:ext>
                  </a:extLst>
                </a:gridCol>
                <a:gridCol w="822960">
                  <a:extLst>
                    <a:ext uri="{9D8B030D-6E8A-4147-A177-3AD203B41FA5}">
                      <a16:colId xmlns:a16="http://schemas.microsoft.com/office/drawing/2014/main" val="2878065043"/>
                    </a:ext>
                  </a:extLst>
                </a:gridCol>
                <a:gridCol w="822960">
                  <a:extLst>
                    <a:ext uri="{9D8B030D-6E8A-4147-A177-3AD203B41FA5}">
                      <a16:colId xmlns:a16="http://schemas.microsoft.com/office/drawing/2014/main" val="3527724437"/>
                    </a:ext>
                  </a:extLst>
                </a:gridCol>
                <a:gridCol w="822960">
                  <a:extLst>
                    <a:ext uri="{9D8B030D-6E8A-4147-A177-3AD203B41FA5}">
                      <a16:colId xmlns:a16="http://schemas.microsoft.com/office/drawing/2014/main" val="238812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9621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symargentina - 2021-10-20 15:59:54</a:t>
                      </a:r>
                      <a:r>
                        <a:rPr kumimoji="0" lang="es-ES" sz="1000" b="0" i="0" u="none" strike="noStrike" kern="1200" cap="none" spc="0" normalizeH="0" baseline="0" noProof="0">
                          <a:ln>
                            <a:noFill/>
                          </a:ln>
                          <a:solidFill>
                            <a:prstClr val="black"/>
                          </a:solidFill>
                          <a:effectLst/>
                          <a:uLnTx/>
                          <a:uFillTx/>
                          <a:latin typeface="+mn-lt"/>
                          <a:ea typeface="+mn-ea"/>
                          <a:cs typeface="+mn-cs"/>
                        </a:rPr>
                        <a:t>
 El Citycom S 300i es un scooter práctico, cómodo, tu alíado ideal para recorridos urbanos.
#SYM es más que un scooter.
Conocé todos sus detalles en nuestro sitio web.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246873572_464875278158290_5022173256267773947_n.jpg?_nc_ht=scontent.cdninstagram.com&amp;_nc_cat=110&amp;_nc_ohc=SC3xA4n3SqoAX-IoFCj&amp;edm=AMO9-JQAAAAA&amp;ccb=7-4&amp;oh=56f52d220dde2b7d41e627765691a953&amp;oe=617FC4ED&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41288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symargentina - 2021-10-13 18:01:33</a:t>
                      </a:r>
                      <a:r>
                        <a:rPr kumimoji="0" lang="es-ES" sz="1000" b="0" i="0" u="none" strike="noStrike" kern="1200" cap="none" spc="0" normalizeH="0" baseline="0" noProof="0">
                          <a:ln>
                            <a:noFill/>
                          </a:ln>
                          <a:solidFill>
                            <a:prstClr val="black"/>
                          </a:solidFill>
                          <a:effectLst/>
                          <a:uLnTx/>
                          <a:uFillTx/>
                          <a:latin typeface="+mn-lt"/>
                          <a:ea typeface="+mn-ea"/>
                          <a:cs typeface="+mn-cs"/>
                        </a:rPr>
                        <a:t>
 Gracias a su motor de cuatro tiempos, la Symphony 125 es el scooter perfecto para que te muevas con total seguridad en la ciudad.
Además, su freno de disco delantero y trasero, hace que el frenado sea más rápido y preciso, dándote un control absoluto arriba de la moto.
#Sym #Scooter #Symphony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245282795_417769849909662_4396632328576459947_n.jpg?_nc_cat=109&amp;ccb=1-5&amp;_nc_sid=8ae9d6&amp;_nc_ohc=DtKjESfxcAAAX-yon-g&amp;_nc_ht=scontent.cdninstagram.com&amp;edm=AL-3X8kEAAAA&amp;oh=c0374f5029bfbbbd5993209e39ffcf3e&amp;oe=61846288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92077371"/>
                  </a:ext>
                </a:extLst>
              </a:tr>
            </a:tbl>
          </a:graphicData>
        </a:graphic>
      </p:graphicFrame>
      <p:sp>
        <p:nvSpPr>
          <p:cNvPr id="4" name="Text Placeholder 3">
            <a:extLst>
              <a:ext uri="{FF2B5EF4-FFF2-40B4-BE49-F238E27FC236}">
                <a16:creationId xmlns:a16="http://schemas.microsoft.com/office/drawing/2014/main" id="{AD7EC8F5-72BB-4565-9874-304807F6F22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64680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F2018-4DC3-4A20-9CBD-CDB8322F95A8}"/>
              </a:ext>
            </a:extLst>
          </p:cNvPr>
          <p:cNvSpPr>
            <a:spLocks noGrp="1"/>
          </p:cNvSpPr>
          <p:nvPr>
            <p:ph type="title"/>
          </p:nvPr>
        </p:nvSpPr>
        <p:spPr/>
        <p:txBody>
          <a:bodyPr/>
          <a:lstStyle/>
          <a:p>
            <a:r>
              <a:rPr lang="en-US"/>
              <a:t>Instagram Posts Table | SYM - 10 of 14</a:t>
            </a:r>
          </a:p>
        </p:txBody>
      </p:sp>
      <p:graphicFrame>
        <p:nvGraphicFramePr>
          <p:cNvPr id="5" name="Table Placeholder 4">
            <a:extLst>
              <a:ext uri="{FF2B5EF4-FFF2-40B4-BE49-F238E27FC236}">
                <a16:creationId xmlns:a16="http://schemas.microsoft.com/office/drawing/2014/main" id="{51FF61A5-1CC8-4C4E-94F1-89E9EA3C67C0}"/>
              </a:ext>
            </a:extLst>
          </p:cNvPr>
          <p:cNvGraphicFramePr>
            <a:graphicFrameLocks noGrp="1"/>
          </p:cNvGraphicFramePr>
          <p:nvPr>
            <p:ph type="tbl" sz="quarter" idx="13"/>
            <p:extLst>
              <p:ext uri="{D42A27DB-BD31-4B8C-83A1-F6EECF244321}">
                <p14:modId xmlns:p14="http://schemas.microsoft.com/office/powerpoint/2010/main" val="3711024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22535043"/>
                    </a:ext>
                  </a:extLst>
                </a:gridCol>
                <a:gridCol w="1810512">
                  <a:extLst>
                    <a:ext uri="{9D8B030D-6E8A-4147-A177-3AD203B41FA5}">
                      <a16:colId xmlns:a16="http://schemas.microsoft.com/office/drawing/2014/main" val="674221086"/>
                    </a:ext>
                  </a:extLst>
                </a:gridCol>
                <a:gridCol w="822960">
                  <a:extLst>
                    <a:ext uri="{9D8B030D-6E8A-4147-A177-3AD203B41FA5}">
                      <a16:colId xmlns:a16="http://schemas.microsoft.com/office/drawing/2014/main" val="2037162341"/>
                    </a:ext>
                  </a:extLst>
                </a:gridCol>
                <a:gridCol w="822960">
                  <a:extLst>
                    <a:ext uri="{9D8B030D-6E8A-4147-A177-3AD203B41FA5}">
                      <a16:colId xmlns:a16="http://schemas.microsoft.com/office/drawing/2014/main" val="542834471"/>
                    </a:ext>
                  </a:extLst>
                </a:gridCol>
                <a:gridCol w="822960">
                  <a:extLst>
                    <a:ext uri="{9D8B030D-6E8A-4147-A177-3AD203B41FA5}">
                      <a16:colId xmlns:a16="http://schemas.microsoft.com/office/drawing/2014/main" val="3168314724"/>
                    </a:ext>
                  </a:extLst>
                </a:gridCol>
                <a:gridCol w="822960">
                  <a:extLst>
                    <a:ext uri="{9D8B030D-6E8A-4147-A177-3AD203B41FA5}">
                      <a16:colId xmlns:a16="http://schemas.microsoft.com/office/drawing/2014/main" val="966638526"/>
                    </a:ext>
                  </a:extLst>
                </a:gridCol>
                <a:gridCol w="822960">
                  <a:extLst>
                    <a:ext uri="{9D8B030D-6E8A-4147-A177-3AD203B41FA5}">
                      <a16:colId xmlns:a16="http://schemas.microsoft.com/office/drawing/2014/main" val="3647057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6844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kymcoargentinaoficial - 2021-10-28 09:27:41</a:t>
                      </a:r>
                      <a:r>
                        <a:rPr kumimoji="0" lang="en-US" sz="1000" b="0" i="0" u="none" strike="noStrike" kern="1200" cap="none" spc="0" normalizeH="0" baseline="0" noProof="0">
                          <a:ln>
                            <a:noFill/>
                          </a:ln>
                          <a:solidFill>
                            <a:prstClr val="black"/>
                          </a:solidFill>
                          <a:effectLst/>
                          <a:uLnTx/>
                          <a:uFillTx/>
                          <a:latin typeface="+mn-lt"/>
                          <a:ea typeface="+mn-ea"/>
                          <a:cs typeface="+mn-cs"/>
                        </a:rPr>
                        <a:t>
 ¡Cambió el mundo, cambiá vos!
Conseguí tu #KymcoLike en tu concesionario más cercano y viví tu nueva normalidad.
#KymcoArgentina #Kymco #IndependizateConKymco #likemylife #like #scooter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cdninstagram.com/v/t51.2885-15/249334677_240587904761760_3476958564224435730_n.jpg?_nc_cat=102&amp;ccb=1-5&amp;_nc_sid=8ae9d6&amp;_nc_ohc=cnJNMSjBp_EAX892jGr&amp;_nc_ht=scontent-ort2-1.cdninstagram.com&amp;edm=AL-3X8kEAAAA&amp;oh=d71de06ac215ba2a39334d4b9360da8c&amp;oe=61852610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0716570"/>
                  </a:ext>
                </a:extLst>
              </a:tr>
            </a:tbl>
          </a:graphicData>
        </a:graphic>
      </p:graphicFrame>
      <p:sp>
        <p:nvSpPr>
          <p:cNvPr id="4" name="Text Placeholder 3">
            <a:extLst>
              <a:ext uri="{FF2B5EF4-FFF2-40B4-BE49-F238E27FC236}">
                <a16:creationId xmlns:a16="http://schemas.microsoft.com/office/drawing/2014/main" id="{0AF99B6F-D409-4136-998D-DD6CFCFAF3C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98639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A625D-7F63-4D4C-9816-F420A519A454}"/>
              </a:ext>
            </a:extLst>
          </p:cNvPr>
          <p:cNvSpPr>
            <a:spLocks noGrp="1"/>
          </p:cNvSpPr>
          <p:nvPr>
            <p:ph type="title"/>
          </p:nvPr>
        </p:nvSpPr>
        <p:spPr/>
        <p:txBody>
          <a:bodyPr/>
          <a:lstStyle/>
          <a:p>
            <a:r>
              <a:rPr lang="en-US"/>
              <a:t>Instagram Posts Table | SYM - 11 of 14</a:t>
            </a:r>
          </a:p>
        </p:txBody>
      </p:sp>
      <p:graphicFrame>
        <p:nvGraphicFramePr>
          <p:cNvPr id="5" name="Table Placeholder 4">
            <a:extLst>
              <a:ext uri="{FF2B5EF4-FFF2-40B4-BE49-F238E27FC236}">
                <a16:creationId xmlns:a16="http://schemas.microsoft.com/office/drawing/2014/main" id="{87C767A0-2A48-4ADC-A55F-2B3BE7030D80}"/>
              </a:ext>
            </a:extLst>
          </p:cNvPr>
          <p:cNvGraphicFramePr>
            <a:graphicFrameLocks noGrp="1"/>
          </p:cNvGraphicFramePr>
          <p:nvPr>
            <p:ph type="tbl" sz="quarter" idx="13"/>
            <p:extLst>
              <p:ext uri="{D42A27DB-BD31-4B8C-83A1-F6EECF244321}">
                <p14:modId xmlns:p14="http://schemas.microsoft.com/office/powerpoint/2010/main" val="3761580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43312399"/>
                    </a:ext>
                  </a:extLst>
                </a:gridCol>
                <a:gridCol w="1810512">
                  <a:extLst>
                    <a:ext uri="{9D8B030D-6E8A-4147-A177-3AD203B41FA5}">
                      <a16:colId xmlns:a16="http://schemas.microsoft.com/office/drawing/2014/main" val="2188436603"/>
                    </a:ext>
                  </a:extLst>
                </a:gridCol>
                <a:gridCol w="822960">
                  <a:extLst>
                    <a:ext uri="{9D8B030D-6E8A-4147-A177-3AD203B41FA5}">
                      <a16:colId xmlns:a16="http://schemas.microsoft.com/office/drawing/2014/main" val="3196666405"/>
                    </a:ext>
                  </a:extLst>
                </a:gridCol>
                <a:gridCol w="822960">
                  <a:extLst>
                    <a:ext uri="{9D8B030D-6E8A-4147-A177-3AD203B41FA5}">
                      <a16:colId xmlns:a16="http://schemas.microsoft.com/office/drawing/2014/main" val="1480891995"/>
                    </a:ext>
                  </a:extLst>
                </a:gridCol>
                <a:gridCol w="822960">
                  <a:extLst>
                    <a:ext uri="{9D8B030D-6E8A-4147-A177-3AD203B41FA5}">
                      <a16:colId xmlns:a16="http://schemas.microsoft.com/office/drawing/2014/main" val="4100397400"/>
                    </a:ext>
                  </a:extLst>
                </a:gridCol>
                <a:gridCol w="822960">
                  <a:extLst>
                    <a:ext uri="{9D8B030D-6E8A-4147-A177-3AD203B41FA5}">
                      <a16:colId xmlns:a16="http://schemas.microsoft.com/office/drawing/2014/main" val="3897367105"/>
                    </a:ext>
                  </a:extLst>
                </a:gridCol>
                <a:gridCol w="822960">
                  <a:extLst>
                    <a:ext uri="{9D8B030D-6E8A-4147-A177-3AD203B41FA5}">
                      <a16:colId xmlns:a16="http://schemas.microsoft.com/office/drawing/2014/main" val="477651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5294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- 2021-10-13 12:14:43</a:t>
                      </a:r>
                      <a:r>
                        <a:rPr kumimoji="0" lang="es-ES" sz="1000" b="0" i="0" u="none" strike="noStrike" kern="1200" cap="none" spc="0" normalizeH="0" baseline="0" noProof="0">
                          <a:ln>
                            <a:noFill/>
                          </a:ln>
                          <a:solidFill>
                            <a:prstClr val="black"/>
                          </a:solidFill>
                          <a:effectLst/>
                          <a:uLnTx/>
                          <a:uFillTx/>
                          <a:latin typeface="+mn-lt"/>
                          <a:ea typeface="+mn-ea"/>
                          <a:cs typeface="+mn-cs"/>
                        </a:rPr>
                        <a:t>
 El especialista en scooters a nivel mundial
Te invita a desplazáte de forma segura y cómoda por donde sea y en el momento que lo desees.
INNOVACIÓN
La última tecnología en cada uno de
nuestros vehiculos.
RESPALDO
Con la experiencia que brinda un líder mundial en la fabricación de scooters.
GARANTÍA
Única con garantía de hasta 2 años o 20.000km transferibles según el modelo.
#kymco #kymcoargentina #scooter #agility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cdninstagram.com/v/t51.2885-15/244692706_276413114375650_545214273601437614_n.jpg?_nc_cat=108&amp;ccb=1-5&amp;_nc_sid=8ae9d6&amp;_nc_ohc=lOZayE3PMGEAX8WizgA&amp;_nc_ht=scontent-ort2-1.cdninstagram.com&amp;edm=AL-3X8kEAAAA&amp;oh=8b590d8dc31ab7c48583be94ca0ed56b&amp;oe=61833F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64481474"/>
                  </a:ext>
                </a:extLst>
              </a:tr>
            </a:tbl>
          </a:graphicData>
        </a:graphic>
      </p:graphicFrame>
      <p:sp>
        <p:nvSpPr>
          <p:cNvPr id="4" name="Text Placeholder 3">
            <a:extLst>
              <a:ext uri="{FF2B5EF4-FFF2-40B4-BE49-F238E27FC236}">
                <a16:creationId xmlns:a16="http://schemas.microsoft.com/office/drawing/2014/main" id="{13893DE7-17A3-43C7-BE10-8F227F5A29C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745437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6662C-CEB1-43B5-930E-88D09230F327}"/>
              </a:ext>
            </a:extLst>
          </p:cNvPr>
          <p:cNvSpPr>
            <a:spLocks noGrp="1"/>
          </p:cNvSpPr>
          <p:nvPr>
            <p:ph type="title"/>
          </p:nvPr>
        </p:nvSpPr>
        <p:spPr/>
        <p:txBody>
          <a:bodyPr/>
          <a:lstStyle/>
          <a:p>
            <a:r>
              <a:rPr lang="en-US"/>
              <a:t>Instagram Posts Table | SYM - 12 of 14</a:t>
            </a:r>
          </a:p>
        </p:txBody>
      </p:sp>
      <p:graphicFrame>
        <p:nvGraphicFramePr>
          <p:cNvPr id="5" name="Table Placeholder 4">
            <a:extLst>
              <a:ext uri="{FF2B5EF4-FFF2-40B4-BE49-F238E27FC236}">
                <a16:creationId xmlns:a16="http://schemas.microsoft.com/office/drawing/2014/main" id="{2CB417D8-65ED-4FA0-A6CE-310AE8C2D539}"/>
              </a:ext>
            </a:extLst>
          </p:cNvPr>
          <p:cNvGraphicFramePr>
            <a:graphicFrameLocks noGrp="1"/>
          </p:cNvGraphicFramePr>
          <p:nvPr>
            <p:ph type="tbl" sz="quarter" idx="13"/>
            <p:extLst>
              <p:ext uri="{D42A27DB-BD31-4B8C-83A1-F6EECF244321}">
                <p14:modId xmlns:p14="http://schemas.microsoft.com/office/powerpoint/2010/main" val="924286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37920063"/>
                    </a:ext>
                  </a:extLst>
                </a:gridCol>
                <a:gridCol w="1810512">
                  <a:extLst>
                    <a:ext uri="{9D8B030D-6E8A-4147-A177-3AD203B41FA5}">
                      <a16:colId xmlns:a16="http://schemas.microsoft.com/office/drawing/2014/main" val="997101282"/>
                    </a:ext>
                  </a:extLst>
                </a:gridCol>
                <a:gridCol w="822960">
                  <a:extLst>
                    <a:ext uri="{9D8B030D-6E8A-4147-A177-3AD203B41FA5}">
                      <a16:colId xmlns:a16="http://schemas.microsoft.com/office/drawing/2014/main" val="2143905803"/>
                    </a:ext>
                  </a:extLst>
                </a:gridCol>
                <a:gridCol w="822960">
                  <a:extLst>
                    <a:ext uri="{9D8B030D-6E8A-4147-A177-3AD203B41FA5}">
                      <a16:colId xmlns:a16="http://schemas.microsoft.com/office/drawing/2014/main" val="3991779796"/>
                    </a:ext>
                  </a:extLst>
                </a:gridCol>
                <a:gridCol w="822960">
                  <a:extLst>
                    <a:ext uri="{9D8B030D-6E8A-4147-A177-3AD203B41FA5}">
                      <a16:colId xmlns:a16="http://schemas.microsoft.com/office/drawing/2014/main" val="2196280943"/>
                    </a:ext>
                  </a:extLst>
                </a:gridCol>
                <a:gridCol w="822960">
                  <a:extLst>
                    <a:ext uri="{9D8B030D-6E8A-4147-A177-3AD203B41FA5}">
                      <a16:colId xmlns:a16="http://schemas.microsoft.com/office/drawing/2014/main" val="3346687643"/>
                    </a:ext>
                  </a:extLst>
                </a:gridCol>
                <a:gridCol w="822960">
                  <a:extLst>
                    <a:ext uri="{9D8B030D-6E8A-4147-A177-3AD203B41FA5}">
                      <a16:colId xmlns:a16="http://schemas.microsoft.com/office/drawing/2014/main" val="2675228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8201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- 2021-10-06 19:05:32</a:t>
                      </a:r>
                      <a:r>
                        <a:rPr kumimoji="0" lang="es-ES" sz="1000" b="0" i="0" u="none" strike="noStrike" kern="1200" cap="none" spc="0" normalizeH="0" baseline="0" noProof="0">
                          <a:ln>
                            <a:noFill/>
                          </a:ln>
                          <a:solidFill>
                            <a:prstClr val="black"/>
                          </a:solidFill>
                          <a:effectLst/>
                          <a:uLnTx/>
                          <a:uFillTx/>
                          <a:latin typeface="+mn-lt"/>
                          <a:ea typeface="+mn-ea"/>
                          <a:cs typeface="+mn-cs"/>
                        </a:rPr>
                        <a:t>
 ��¡Tener la #𝐑𝐊𝟏𝟓𝟎 ahora es más facil!
Con el crédito del Banco Nación accedé a la #𝐑𝐊𝟏𝟓𝟎 en 48 cuotas fijas.
⁣⁣⁣⁣⁣⁣
¿Cómo hacerlo?. ¡Mirá!:
⁣⁣⁣⁣⁣⁣
1. Accedé a la web del Banco Nación y solicitá el préstamo.⁣⁣⁣⁣
⁣⁣⁣⁣⁣⁣
2. El banco analiza el crédito y te confirma cuando está aprobado.⁣⁣⁣⁣⁣⁣
⁣⁣⁣⁣⁣⁣
3. Se aprueba el crédito aprobado vía mail, ⁣⁣⁣recibirás un link que te lleva al marketplace para que puedas seleccionar la Keeway #RK150. ⁣⁣⁣ La reservás en el concesinario que elijas. ⁣
⁣⁣⁣⁣
4. La sucursal del banco coordina para que te acerques a firmar la documentación para cerrar la venta.⁣⁣⁣⁣
⁣⁣⁣⁣
¡Y listo, tu RK 150 ya es tuya!⁣
⁣⁣⁣⁣⁣⁣
⁣⁣⁣⁣⁣⁣
#Keeway#48cuotas #financiacion⁣⁣⁣⁣
⁣⁣⁣
Info adicional: El precio de la unidad no incluye los gastos administrativos⁣⁣⁣
ni de patentamiento. El crédito es ortorgado por el Banco Nación en⁣⁣⁣
hasta 48 cuotas fijas a una TNA 46,02% para los no clientes Banco⁣⁣⁣
Nación, y para los clientes a una TNA 34,97%.⁣⁣ Crédito y evaluación⁣⁣⁣
crediticia a cargo del BNA.⁣⁣⁣⁣
⁣⁣⁣Monto máximo del crédito hasta 0.000.- sujeto a aprobación crediticia⁣⁣⁣
Más info en el siguiente link https://www.bna.com.ar/home/mimotointerna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244699634_1037119160162099_5760357911726954533_n.jpg?_nc_ht=scontent.cdninstagram.com&amp;_nc_cat=111&amp;_nc_ohc=o19TjIIqIPMAX_Oolv0&amp;edm=AMO9-JQAAAAA&amp;ccb=7-4&amp;oh=62c8237c49d884ed4e352e8d4768569e&amp;oe=617FDECE&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51151283"/>
                  </a:ext>
                </a:extLst>
              </a:tr>
            </a:tbl>
          </a:graphicData>
        </a:graphic>
      </p:graphicFrame>
      <p:sp>
        <p:nvSpPr>
          <p:cNvPr id="4" name="Text Placeholder 3">
            <a:extLst>
              <a:ext uri="{FF2B5EF4-FFF2-40B4-BE49-F238E27FC236}">
                <a16:creationId xmlns:a16="http://schemas.microsoft.com/office/drawing/2014/main" id="{32E50BB7-9077-4FB2-8861-5952B2CA12C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8324478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E9DFC-9168-4D0E-B149-13E32CF9AA08}"/>
              </a:ext>
            </a:extLst>
          </p:cNvPr>
          <p:cNvSpPr>
            <a:spLocks noGrp="1"/>
          </p:cNvSpPr>
          <p:nvPr>
            <p:ph type="title"/>
          </p:nvPr>
        </p:nvSpPr>
        <p:spPr/>
        <p:txBody>
          <a:bodyPr/>
          <a:lstStyle/>
          <a:p>
            <a:r>
              <a:rPr lang="en-US"/>
              <a:t>Instagram Posts Table | SYM - 13 of 14</a:t>
            </a:r>
          </a:p>
        </p:txBody>
      </p:sp>
      <p:graphicFrame>
        <p:nvGraphicFramePr>
          <p:cNvPr id="5" name="Table Placeholder 4">
            <a:extLst>
              <a:ext uri="{FF2B5EF4-FFF2-40B4-BE49-F238E27FC236}">
                <a16:creationId xmlns:a16="http://schemas.microsoft.com/office/drawing/2014/main" id="{BC77F3F6-94B6-4C66-B5C4-4BCEEE14E827}"/>
              </a:ext>
            </a:extLst>
          </p:cNvPr>
          <p:cNvGraphicFramePr>
            <a:graphicFrameLocks noGrp="1"/>
          </p:cNvGraphicFramePr>
          <p:nvPr>
            <p:ph type="tbl" sz="quarter" idx="13"/>
            <p:extLst>
              <p:ext uri="{D42A27DB-BD31-4B8C-83A1-F6EECF244321}">
                <p14:modId xmlns:p14="http://schemas.microsoft.com/office/powerpoint/2010/main" val="2807243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54901548"/>
                    </a:ext>
                  </a:extLst>
                </a:gridCol>
                <a:gridCol w="1810512">
                  <a:extLst>
                    <a:ext uri="{9D8B030D-6E8A-4147-A177-3AD203B41FA5}">
                      <a16:colId xmlns:a16="http://schemas.microsoft.com/office/drawing/2014/main" val="2621803656"/>
                    </a:ext>
                  </a:extLst>
                </a:gridCol>
                <a:gridCol w="822960">
                  <a:extLst>
                    <a:ext uri="{9D8B030D-6E8A-4147-A177-3AD203B41FA5}">
                      <a16:colId xmlns:a16="http://schemas.microsoft.com/office/drawing/2014/main" val="3261031664"/>
                    </a:ext>
                  </a:extLst>
                </a:gridCol>
                <a:gridCol w="822960">
                  <a:extLst>
                    <a:ext uri="{9D8B030D-6E8A-4147-A177-3AD203B41FA5}">
                      <a16:colId xmlns:a16="http://schemas.microsoft.com/office/drawing/2014/main" val="1931132813"/>
                    </a:ext>
                  </a:extLst>
                </a:gridCol>
                <a:gridCol w="822960">
                  <a:extLst>
                    <a:ext uri="{9D8B030D-6E8A-4147-A177-3AD203B41FA5}">
                      <a16:colId xmlns:a16="http://schemas.microsoft.com/office/drawing/2014/main" val="3408405438"/>
                    </a:ext>
                  </a:extLst>
                </a:gridCol>
                <a:gridCol w="822960">
                  <a:extLst>
                    <a:ext uri="{9D8B030D-6E8A-4147-A177-3AD203B41FA5}">
                      <a16:colId xmlns:a16="http://schemas.microsoft.com/office/drawing/2014/main" val="2158256783"/>
                    </a:ext>
                  </a:extLst>
                </a:gridCol>
                <a:gridCol w="822960">
                  <a:extLst>
                    <a:ext uri="{9D8B030D-6E8A-4147-A177-3AD203B41FA5}">
                      <a16:colId xmlns:a16="http://schemas.microsoft.com/office/drawing/2014/main" val="1982807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4518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symargentina - 2021-10-06 18:06:05</a:t>
                      </a:r>
                      <a:r>
                        <a:rPr kumimoji="0" lang="es-ES" sz="1000" b="0" i="0" u="none" strike="noStrike" kern="1200" cap="none" spc="0" normalizeH="0" baseline="0" noProof="0">
                          <a:ln>
                            <a:noFill/>
                          </a:ln>
                          <a:solidFill>
                            <a:prstClr val="black"/>
                          </a:solidFill>
                          <a:effectLst/>
                          <a:uLnTx/>
                          <a:uFillTx/>
                          <a:latin typeface="+mn-lt"/>
                          <a:ea typeface="+mn-ea"/>
                          <a:cs typeface="+mn-cs"/>
                        </a:rPr>
                        <a:t>
 La #Symphony es el scooter urbano ideal para todos los días.
Viene en 3 colores diferentes.
¿Vos con cuál te quedas?
#Sym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244456494_605058847347393_4627501569502667384_n.jpg?_nc_ht=scontent.cdninstagram.com&amp;_nc_cat=109&amp;_nc_ohc=QdvZg-JmiSsAX-Nt-FK&amp;edm=AMO9-JQAAAAA&amp;ccb=7-4&amp;oh=32b12bbccee80367c7150c0ce4a01cec&amp;oe=617FDAC5&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87292318"/>
                  </a:ext>
                </a:extLst>
              </a:tr>
            </a:tbl>
          </a:graphicData>
        </a:graphic>
      </p:graphicFrame>
      <p:sp>
        <p:nvSpPr>
          <p:cNvPr id="4" name="Text Placeholder 3">
            <a:extLst>
              <a:ext uri="{FF2B5EF4-FFF2-40B4-BE49-F238E27FC236}">
                <a16:creationId xmlns:a16="http://schemas.microsoft.com/office/drawing/2014/main" id="{EA7381D7-B047-4342-A668-90EBEFE6E2D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495373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579C8-3906-4F97-B513-4738DD47936F}"/>
              </a:ext>
            </a:extLst>
          </p:cNvPr>
          <p:cNvSpPr>
            <a:spLocks noGrp="1"/>
          </p:cNvSpPr>
          <p:nvPr>
            <p:ph type="title"/>
          </p:nvPr>
        </p:nvSpPr>
        <p:spPr/>
        <p:txBody>
          <a:bodyPr/>
          <a:lstStyle/>
          <a:p>
            <a:r>
              <a:rPr lang="en-US"/>
              <a:t>Instagram Posts Table | SYM - 14 of 14</a:t>
            </a:r>
          </a:p>
        </p:txBody>
      </p:sp>
      <p:graphicFrame>
        <p:nvGraphicFramePr>
          <p:cNvPr id="5" name="Table Placeholder 4">
            <a:extLst>
              <a:ext uri="{FF2B5EF4-FFF2-40B4-BE49-F238E27FC236}">
                <a16:creationId xmlns:a16="http://schemas.microsoft.com/office/drawing/2014/main" id="{8411B56C-0A76-40C2-AE7A-36FB046F63F6}"/>
              </a:ext>
            </a:extLst>
          </p:cNvPr>
          <p:cNvGraphicFramePr>
            <a:graphicFrameLocks noGrp="1"/>
          </p:cNvGraphicFramePr>
          <p:nvPr>
            <p:ph type="tbl" sz="quarter" idx="13"/>
            <p:extLst>
              <p:ext uri="{D42A27DB-BD31-4B8C-83A1-F6EECF244321}">
                <p14:modId xmlns:p14="http://schemas.microsoft.com/office/powerpoint/2010/main" val="2545355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36062164"/>
                    </a:ext>
                  </a:extLst>
                </a:gridCol>
                <a:gridCol w="1810512">
                  <a:extLst>
                    <a:ext uri="{9D8B030D-6E8A-4147-A177-3AD203B41FA5}">
                      <a16:colId xmlns:a16="http://schemas.microsoft.com/office/drawing/2014/main" val="3446887652"/>
                    </a:ext>
                  </a:extLst>
                </a:gridCol>
                <a:gridCol w="822960">
                  <a:extLst>
                    <a:ext uri="{9D8B030D-6E8A-4147-A177-3AD203B41FA5}">
                      <a16:colId xmlns:a16="http://schemas.microsoft.com/office/drawing/2014/main" val="3571005447"/>
                    </a:ext>
                  </a:extLst>
                </a:gridCol>
                <a:gridCol w="822960">
                  <a:extLst>
                    <a:ext uri="{9D8B030D-6E8A-4147-A177-3AD203B41FA5}">
                      <a16:colId xmlns:a16="http://schemas.microsoft.com/office/drawing/2014/main" val="2932785064"/>
                    </a:ext>
                  </a:extLst>
                </a:gridCol>
                <a:gridCol w="822960">
                  <a:extLst>
                    <a:ext uri="{9D8B030D-6E8A-4147-A177-3AD203B41FA5}">
                      <a16:colId xmlns:a16="http://schemas.microsoft.com/office/drawing/2014/main" val="783880521"/>
                    </a:ext>
                  </a:extLst>
                </a:gridCol>
                <a:gridCol w="822960">
                  <a:extLst>
                    <a:ext uri="{9D8B030D-6E8A-4147-A177-3AD203B41FA5}">
                      <a16:colId xmlns:a16="http://schemas.microsoft.com/office/drawing/2014/main" val="4008814712"/>
                    </a:ext>
                  </a:extLst>
                </a:gridCol>
                <a:gridCol w="822960">
                  <a:extLst>
                    <a:ext uri="{9D8B030D-6E8A-4147-A177-3AD203B41FA5}">
                      <a16:colId xmlns:a16="http://schemas.microsoft.com/office/drawing/2014/main" val="3103107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1500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- 2021-10-21 16:59:15</a:t>
                      </a:r>
                      <a:r>
                        <a:rPr kumimoji="0" lang="es-ES" sz="1000" b="0" i="0" u="none" strike="noStrike" kern="1200" cap="none" spc="0" normalizeH="0" baseline="0" noProof="0">
                          <a:ln>
                            <a:noFill/>
                          </a:ln>
                          <a:solidFill>
                            <a:prstClr val="black"/>
                          </a:solidFill>
                          <a:effectLst/>
                          <a:uLnTx/>
                          <a:uFillTx/>
                          <a:latin typeface="+mn-lt"/>
                          <a:ea typeface="+mn-ea"/>
                          <a:cs typeface="+mn-cs"/>
                        </a:rPr>
                        <a:t>
 Descubrí nuestra amplia red de Centros de Servicios.
Para que tu Kymco siga siendo una Kymco. 🛵🔧✅
EN PROVINCIA DE CÓRDOBA
Servicio técnico y venta de repuestos.
Telefono: 035-203-7565
Dirección: Pedro de la Gasca 1706, Barrio Villa Cabrera, Córdoba (5008)
#CentroDeServicios #kymco #repuestos #servicios #kymcoargentina #cordoba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cdninstagram.com/v/t51.2885-15/243109844_926048938267051_6670251265701404936_n.jpg?_nc_cat=104&amp;ccb=1-5&amp;_nc_sid=8ae9d6&amp;_nc_ohc=5754nburx_MAX95kS0h&amp;_nc_ht=scontent-ort2-1.cdninstagram.com&amp;edm=AL-3X8kEAAAA&amp;oh=04962dfe3f4858c8ca66d18d3121b0ee&amp;oe=6183FC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05014036"/>
                  </a:ext>
                </a:extLst>
              </a:tr>
            </a:tbl>
          </a:graphicData>
        </a:graphic>
      </p:graphicFrame>
      <p:sp>
        <p:nvSpPr>
          <p:cNvPr id="4" name="Text Placeholder 3">
            <a:extLst>
              <a:ext uri="{FF2B5EF4-FFF2-40B4-BE49-F238E27FC236}">
                <a16:creationId xmlns:a16="http://schemas.microsoft.com/office/drawing/2014/main" id="{6E8785F0-A7BE-485A-8EA7-B2D491733AC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085161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1966</Words>
  <Application>Microsoft Office PowerPoint</Application>
  <PresentationFormat>On-screen Show (4:3)</PresentationFormat>
  <Paragraphs>432</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Reporte Instagram</vt:lpstr>
      <vt:lpstr>Instagram Key Metrics Table | SYM</vt:lpstr>
      <vt:lpstr>Instagram Followers Total | SYM</vt:lpstr>
      <vt:lpstr>Instagram Key Metrics Radar | SYM</vt:lpstr>
      <vt:lpstr>Instagram Posts By Weekday | SYM</vt:lpstr>
      <vt:lpstr>Instagram Followers Change | SYM</vt:lpstr>
      <vt:lpstr>Instagram Posts By Hour | SYM</vt:lpstr>
      <vt:lpstr>Instagram Followers Change Per Weekday | SYM</vt:lpstr>
      <vt:lpstr>Instagram Interaction Rate By Weekday | SYM</vt:lpstr>
      <vt:lpstr>Instagram Interaction Rate By Hour | SYM</vt:lpstr>
      <vt:lpstr>Instagram Post Type Distribution Per Profile | SYM</vt:lpstr>
      <vt:lpstr>Instagram Interactions by Post Type | SYM</vt:lpstr>
      <vt:lpstr>Instagram Interaction Rate By Post Type | SYM</vt:lpstr>
      <vt:lpstr>Instagram Interactions Distribution | SYM</vt:lpstr>
      <vt:lpstr>Instagram Hashtag Detection | SYM - 1 of 2</vt:lpstr>
      <vt:lpstr>Instagram Hashtag Detection | SYM - 2 of 2</vt:lpstr>
      <vt:lpstr>Instagram Posts Table | SYM - 1 of 14</vt:lpstr>
      <vt:lpstr>Instagram Posts Table | SYM - 2 of 14</vt:lpstr>
      <vt:lpstr>Instagram Posts Table | SYM - 3 of 14</vt:lpstr>
      <vt:lpstr>Instagram Posts Table | SYM - 4 of 14</vt:lpstr>
      <vt:lpstr>Instagram Posts Table | SYM - 5 of 14</vt:lpstr>
      <vt:lpstr>Instagram Posts Table | SYM - 6 of 14</vt:lpstr>
      <vt:lpstr>Instagram Posts Table | SYM - 7 of 14</vt:lpstr>
      <vt:lpstr>Instagram Posts Table | SYM - 8 of 14</vt:lpstr>
      <vt:lpstr>Instagram Posts Table | SYM - 9 of 14</vt:lpstr>
      <vt:lpstr>Instagram Posts Table | SYM - 10 of 14</vt:lpstr>
      <vt:lpstr>Instagram Posts Table | SYM - 11 of 14</vt:lpstr>
      <vt:lpstr>Instagram Posts Table | SYM - 12 of 14</vt:lpstr>
      <vt:lpstr>Instagram Posts Table | SYM - 13 of 14</vt:lpstr>
      <vt:lpstr>Instagram Posts Table | SYM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2021-11-01T01:14:29Z</dcterms:created>
  <dcterms:modified xsi:type="dcterms:W3CDTF">2021-11-01T01:15:26Z</dcterms:modified>
</cp:coreProperties>
</file>