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3757</c:v>
                </c:pt>
                <c:pt idx="1">
                  <c:v>3757</c:v>
                </c:pt>
                <c:pt idx="2">
                  <c:v>3757</c:v>
                </c:pt>
                <c:pt idx="3">
                  <c:v>3757</c:v>
                </c:pt>
                <c:pt idx="4">
                  <c:v>3756</c:v>
                </c:pt>
                <c:pt idx="5">
                  <c:v>3756</c:v>
                </c:pt>
                <c:pt idx="6">
                  <c:v>3756</c:v>
                </c:pt>
                <c:pt idx="7">
                  <c:v>3756</c:v>
                </c:pt>
                <c:pt idx="8">
                  <c:v>3755</c:v>
                </c:pt>
                <c:pt idx="9">
                  <c:v>3755</c:v>
                </c:pt>
                <c:pt idx="10">
                  <c:v>3755</c:v>
                </c:pt>
                <c:pt idx="11">
                  <c:v>3753</c:v>
                </c:pt>
                <c:pt idx="12">
                  <c:v>3753</c:v>
                </c:pt>
                <c:pt idx="13">
                  <c:v>3753</c:v>
                </c:pt>
                <c:pt idx="14">
                  <c:v>3752</c:v>
                </c:pt>
                <c:pt idx="15">
                  <c:v>3753</c:v>
                </c:pt>
                <c:pt idx="16">
                  <c:v>3755</c:v>
                </c:pt>
                <c:pt idx="17">
                  <c:v>3757</c:v>
                </c:pt>
                <c:pt idx="18">
                  <c:v>3758</c:v>
                </c:pt>
                <c:pt idx="19">
                  <c:v>3757</c:v>
                </c:pt>
                <c:pt idx="20">
                  <c:v>3759</c:v>
                </c:pt>
                <c:pt idx="21">
                  <c:v>3759</c:v>
                </c:pt>
                <c:pt idx="22">
                  <c:v>3759</c:v>
                </c:pt>
                <c:pt idx="23">
                  <c:v>3759</c:v>
                </c:pt>
                <c:pt idx="24">
                  <c:v>3760</c:v>
                </c:pt>
                <c:pt idx="25">
                  <c:v>3761</c:v>
                </c:pt>
                <c:pt idx="26">
                  <c:v>3761</c:v>
                </c:pt>
                <c:pt idx="27">
                  <c:v>3762</c:v>
                </c:pt>
                <c:pt idx="28">
                  <c:v>3762</c:v>
                </c:pt>
                <c:pt idx="29">
                  <c:v>3762</c:v>
                </c:pt>
                <c:pt idx="30">
                  <c:v>3763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C5-4205-999C-31814F528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84968"/>
        <c:axId val="388083000"/>
      </c:lineChart>
      <c:dateAx>
        <c:axId val="388084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3000"/>
        <c:crosses val="autoZero"/>
        <c:auto val="1"/>
        <c:lblOffset val="100"/>
        <c:baseTimeUnit val="days"/>
      </c:dateAx>
      <c:valAx>
        <c:axId val="38808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BB-44A1-9979-C3C7A63E6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084312"/>
        <c:axId val="388084640"/>
      </c:radarChart>
      <c:catAx>
        <c:axId val="38808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4640"/>
        <c:crosses val="autoZero"/>
        <c:auto val="1"/>
        <c:lblAlgn val="ctr"/>
        <c:lblOffset val="100"/>
        <c:noMultiLvlLbl val="0"/>
      </c:catAx>
      <c:valAx>
        <c:axId val="38808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0</c:v>
                </c:pt>
                <c:pt idx="11">
                  <c:v>-2</c:v>
                </c:pt>
                <c:pt idx="12">
                  <c:v>0</c:v>
                </c:pt>
                <c:pt idx="13">
                  <c:v>0</c:v>
                </c:pt>
                <c:pt idx="14">
                  <c:v>-1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-1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22-4E17-801C-70A61140F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98432"/>
        <c:axId val="393599088"/>
      </c:lineChart>
      <c:dateAx>
        <c:axId val="39359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99088"/>
        <c:crosses val="autoZero"/>
        <c:auto val="1"/>
        <c:lblOffset val="100"/>
        <c:baseTimeUnit val="days"/>
      </c:dateAx>
      <c:valAx>
        <c:axId val="39359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9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A7-49A0-A4FA-DDDB60461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81360"/>
        <c:axId val="390399160"/>
      </c:barChart>
      <c:catAx>
        <c:axId val="38808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99160"/>
        <c:crosses val="autoZero"/>
        <c:auto val="1"/>
        <c:lblAlgn val="ctr"/>
        <c:lblOffset val="100"/>
        <c:noMultiLvlLbl val="0"/>
      </c:catAx>
      <c:valAx>
        <c:axId val="3903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-2.66098988823842E-2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-2.6616981634282701E-2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-2.6624068157614499E-2</c:v>
                </c:pt>
                <c:pt idx="9">
                  <c:v>0</c:v>
                </c:pt>
                <c:pt idx="10">
                  <c:v>0</c:v>
                </c:pt>
                <c:pt idx="11">
                  <c:v>-5.3262316910785597E-2</c:v>
                </c:pt>
                <c:pt idx="12">
                  <c:v>0</c:v>
                </c:pt>
                <c:pt idx="13">
                  <c:v>0</c:v>
                </c:pt>
                <c:pt idx="14">
                  <c:v>-2.66453503863576E-2</c:v>
                </c:pt>
                <c:pt idx="15">
                  <c:v>2.6652452025586401E-2</c:v>
                </c:pt>
                <c:pt idx="16">
                  <c:v>5.3290700772715201E-2</c:v>
                </c:pt>
                <c:pt idx="17">
                  <c:v>5.3262316910785597E-2</c:v>
                </c:pt>
                <c:pt idx="18">
                  <c:v>2.6616981634282701E-2</c:v>
                </c:pt>
                <c:pt idx="19">
                  <c:v>-2.66098988823842E-2</c:v>
                </c:pt>
                <c:pt idx="20">
                  <c:v>5.3233963268565297E-2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2.6602819898909301E-2</c:v>
                </c:pt>
                <c:pt idx="25">
                  <c:v>2.6595744680851099E-2</c:v>
                </c:pt>
                <c:pt idx="26">
                  <c:v>0</c:v>
                </c:pt>
                <c:pt idx="27">
                  <c:v>2.65886732252061E-2</c:v>
                </c:pt>
                <c:pt idx="28">
                  <c:v>0</c:v>
                </c:pt>
                <c:pt idx="29">
                  <c:v>0</c:v>
                </c:pt>
                <c:pt idx="30">
                  <c:v>2.6581605528974001E-2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E8-478B-9718-53CB3308F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99488"/>
        <c:axId val="390398176"/>
      </c:lineChart>
      <c:dateAx>
        <c:axId val="39039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98176"/>
        <c:crosses val="autoZero"/>
        <c:auto val="1"/>
        <c:lblOffset val="100"/>
        <c:baseTimeUnit val="days"/>
      </c:dateAx>
      <c:valAx>
        <c:axId val="39039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9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C-4817-B1A8-8CE59F845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09328"/>
        <c:axId val="390406048"/>
      </c:lineChart>
      <c:dateAx>
        <c:axId val="390409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6048"/>
        <c:crosses val="autoZero"/>
        <c:auto val="1"/>
        <c:lblOffset val="100"/>
        <c:baseTimeUnit val="days"/>
      </c:dateAx>
      <c:valAx>
        <c:axId val="39040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66-4AC4-878C-81F73F3C8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99816"/>
        <c:axId val="390401128"/>
      </c:lineChart>
      <c:catAx>
        <c:axId val="39039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1128"/>
        <c:crosses val="autoZero"/>
        <c:auto val="1"/>
        <c:lblAlgn val="ctr"/>
        <c:lblOffset val="100"/>
        <c:noMultiLvlLbl val="0"/>
      </c:catAx>
      <c:valAx>
        <c:axId val="39040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9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C-4612-A44C-D67B779EA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357504"/>
        <c:axId val="323355536"/>
      </c:barChart>
      <c:catAx>
        <c:axId val="3233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55536"/>
        <c:crosses val="autoZero"/>
        <c:auto val="1"/>
        <c:lblAlgn val="ctr"/>
        <c:lblOffset val="100"/>
        <c:noMultiLvlLbl val="0"/>
      </c:catAx>
      <c:valAx>
        <c:axId val="32335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5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0-4B0A-8D24-A0FEBB781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D0-4B0A-8D24-A0FEBB781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D0-4B0A-8D24-A0FEBB7811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D0-4B0A-8D24-A0FEBB7811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D0-4B0A-8D24-A0FEBB7811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D0-4B0A-8D24-A0FEBB7811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D0-4B0A-8D24-A0FEBB7811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D0-4B0A-8D24-A0FEBB781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868976"/>
        <c:axId val="387866352"/>
      </c:barChart>
      <c:catAx>
        <c:axId val="38786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6352"/>
        <c:crosses val="autoZero"/>
        <c:auto val="1"/>
        <c:lblAlgn val="ctr"/>
        <c:lblOffset val="100"/>
        <c:noMultiLvlLbl val="0"/>
      </c:catAx>
      <c:valAx>
        <c:axId val="38786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B-46BE-ABD1-A62D020772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0B-46BE-ABD1-A62D02077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875536"/>
        <c:axId val="387876192"/>
      </c:barChart>
      <c:catAx>
        <c:axId val="38787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76192"/>
        <c:crosses val="autoZero"/>
        <c:auto val="1"/>
        <c:lblAlgn val="ctr"/>
        <c:lblOffset val="100"/>
        <c:noMultiLvlLbl val="0"/>
      </c:catAx>
      <c:valAx>
        <c:axId val="38787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4.4326241134751802E-2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9-4BA9-B062-B1DC05B18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71600"/>
        <c:axId val="387867336"/>
      </c:barChart>
      <c:catAx>
        <c:axId val="38787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7336"/>
        <c:crosses val="autoZero"/>
        <c:auto val="1"/>
        <c:lblAlgn val="ctr"/>
        <c:lblOffset val="100"/>
        <c:noMultiLvlLbl val="0"/>
      </c:catAx>
      <c:valAx>
        <c:axId val="38786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7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7.9872204472843406E-2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2.66453503863576E-2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2.66098988823842E-2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5-4D19-8973-89CE8068B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79800"/>
        <c:axId val="387879472"/>
      </c:lineChart>
      <c:dateAx>
        <c:axId val="387879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79472"/>
        <c:crosses val="autoZero"/>
        <c:auto val="1"/>
        <c:lblOffset val="100"/>
        <c:baseTimeUnit val="days"/>
      </c:dateAx>
      <c:valAx>
        <c:axId val="38787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7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5.3258777429600501E-2</c:v>
                </c:pt>
                <c:pt idx="1">
                  <c:v>1.33014099494546E-2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7-4268-A79E-3D65E4703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407360"/>
        <c:axId val="390396208"/>
      </c:barChart>
      <c:catAx>
        <c:axId val="39040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96208"/>
        <c:crosses val="autoZero"/>
        <c:auto val="1"/>
        <c:lblAlgn val="ctr"/>
        <c:lblOffset val="100"/>
        <c:noMultiLvlLbl val="0"/>
      </c:catAx>
      <c:valAx>
        <c:axId val="39039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7.9787234042553196E-2</c:v>
                </c:pt>
                <c:pt idx="13">
                  <c:v>0</c:v>
                </c:pt>
                <c:pt idx="14">
                  <c:v>2.6595744680851099E-2</c:v>
                </c:pt>
                <c:pt idx="15">
                  <c:v>0</c:v>
                </c:pt>
                <c:pt idx="16">
                  <c:v>2.6595744680851099E-2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BD-4CBD-9BD0-9558981E3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99520"/>
        <c:axId val="392695912"/>
      </c:lineChart>
      <c:catAx>
        <c:axId val="39269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95912"/>
        <c:crosses val="autoZero"/>
        <c:auto val="1"/>
        <c:lblAlgn val="ctr"/>
        <c:lblOffset val="100"/>
        <c:noMultiLvlLbl val="0"/>
      </c:catAx>
      <c:valAx>
        <c:axId val="39269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9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B-472E-A699-EF8EE696A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51176"/>
        <c:axId val="240750520"/>
      </c:lineChart>
      <c:dateAx>
        <c:axId val="24075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50520"/>
        <c:crosses val="autoZero"/>
        <c:auto val="1"/>
        <c:lblOffset val="100"/>
        <c:baseTimeUnit val="days"/>
      </c:dateAx>
      <c:valAx>
        <c:axId val="24075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5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25B6E-1E21-492A-BEB4-A435299C63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B225E-DFFA-47F2-9D2C-ABFEFDBD3A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55507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10C8-67B9-477B-8EA8-E8D92888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13C33-DB69-473E-B91E-A4B320A23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830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0038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0971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9001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7827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6582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8398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6926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998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226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98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38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C02DC-F2DD-4650-BFDD-A53B515D5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91050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9F470-5D7F-469B-B3DA-9F17B301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3BC79-EE5C-4D70-8FC5-1C7B26D102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383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B3B68-467E-4F7D-B029-43FD741B6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28A2A-5149-4FBD-992E-62A6DD41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25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CA22-5E46-48D8-B43C-F32F4346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822B56-93D0-47A2-A139-B16A8B18B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209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4E649-ECB4-41C4-9BCF-8B27E18E3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9F472-2924-4AB8-A35E-DE6C6E91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0D17-BDFF-4B8C-8D17-27E73644C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2EAB8-0609-4579-9C23-84627546D1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962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21C68-C0E5-4F5D-9E67-B1FD765C0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86154-BB96-4E37-BE8D-1462339E8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6E03C-BD43-479D-AB08-75FCE06E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8BD2DC-27B0-49CE-B847-984B39890C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3799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5E03B-95D6-4484-B610-DB3BA9C99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27001-4130-4D5C-9BB7-495DF23D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10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A0979-60CE-42A3-8ABC-1CC4CE6A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ADC0CD-812A-46EC-9B5E-EF0C51C1AD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13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D9462-6A8D-40F9-86E4-1730D38A9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2FC93-ACE1-4E53-A7DA-531910830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184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E7BD-2926-42D7-B405-C12E7113C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987847-3703-4BBD-BBFA-7CFA75F460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358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63104-A51D-4AFD-B4B0-90124F9C2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AC0C2-7365-47F6-97B2-AA4831854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23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E5BF-EEC9-431B-97F9-455E110DE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A3C403-E3AD-46F5-B5FE-64AAEA644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011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C91E5-AEE4-4371-9DC5-A1019969A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327C7-BE4E-44A4-BD5A-D2DBD6C5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207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5ED5-EBC3-4704-AD77-DFB9AFBB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A9285-76F4-4AC5-BC70-4CF69D3B3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2393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366A3-90C6-4F99-90F1-E34F13EDE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D08DF-C3DD-429F-ACD3-DDF1D2219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982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632D-04F8-407C-958A-2720ABC97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8C817-D0C7-4EE6-ADFD-7857493561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3828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26450-9F9F-407C-B2AD-AA9741613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9FFCE-8F51-4F3E-AC7A-1D16BAA7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56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FEA4E-D69A-4808-82E7-48E7114FC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7CB84-A85B-4A5A-BDF8-44264DCDF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857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9E7F4-B0D6-42E2-987C-29FF55851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D3E5D-4531-40E2-8EFE-FE50D70D5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41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2665-2A70-405A-9C03-58B293B1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CE3482-691D-4957-85EF-02D801905E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154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5ABA3-AA49-441D-A7E0-C847A6302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39A61-F581-49E4-AE3A-C4CE3C6DE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88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41274-3975-4D64-9D95-FBC16492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FBD6D4-A868-48C0-8EDD-2B333E1FD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2998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1C1DC-C916-43E9-AE06-2B9727AE6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EEE49-D304-4CD5-B480-CE7238A2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625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1D262-BA1D-436C-8203-E4945886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10B35C-EFBA-447E-989C-BD5015537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21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49B7D-CF6C-49D0-9F73-487BAD3DF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D8AF5-BEA8-4D89-A9B7-D38F3764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57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A0F31-25FC-4328-A724-76D6ED9D0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39BA6-DF94-44F9-8281-351498D1CE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9475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22232-A774-43E4-876C-E4FFAC2EC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61466-BFCD-4708-9C44-4663C47FC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842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B9F82-1A2C-4A86-9CE0-15F99097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826911-03DE-48AB-A3AD-1F810DB3F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311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10582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84401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39616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5546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655753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2644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9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7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33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1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3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1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7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74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5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51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14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1CAF0-72AD-416F-BE92-B956FCE2F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737997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26A2-EB97-42FE-BB0F-049F43AF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15378-9940-4635-AF0B-4FC2E7D21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665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423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77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247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47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46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346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972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179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94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635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332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37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172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B3439-2D0E-4F6F-857C-3C8B84C16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347977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723E-EC21-4C60-B123-CCFB4B31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71142-BB1A-4442-B2FB-D7068373F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664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2680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696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303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335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689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876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80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86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348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707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197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0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65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- 2021-10-07 12:00:26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06830-5A50-4584-84CA-0236B035B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078464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CC91E-9C73-4668-8C59-8A5D998EB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4DF8CC-9E33-48DB-955C-4B086C4D6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491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5363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624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262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9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80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92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638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012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701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610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32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81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69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- 2021-10-14 14:00:29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668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2984B-CAE3-41C9-B8DD-9113564E8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857758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28B2-8A88-4C58-82B9-F0A824215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C8B79-9319-415E-90E8-6C9D3667B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195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422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722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611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047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68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576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941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283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404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359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84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10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- 2021-10-21 16:30:04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20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38081-4C2C-4565-B5B5-00B0849FE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99178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3E91-5273-4275-B303-CDF695BE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90851E-0124-4246-ADEE-74EBE4A00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390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1592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495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56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642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248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544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458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282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934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047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05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766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8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- 2021-10-17 11:10:02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28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74120-7C17-4B63-B202-19DFB071E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166657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FFC5-4EC1-41D1-BD14-619B68F0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273F4C-F0C8-4F71-BA03-858A080FE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5291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C0C78-1C42-44E2-BA83-8D5A8DC81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DB9BD-52F4-41C4-9338-0298F569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2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524</Words>
  <Application>Microsoft Office PowerPoint</Application>
  <PresentationFormat>On-screen Show (4:3)</PresentationFormat>
  <Paragraphs>253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Page Likes Total | CamelBak</vt:lpstr>
      <vt:lpstr>Facebook Key Metrics Radar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5</vt:lpstr>
      <vt:lpstr>Facebook Post Table + Reactions | CamelBak - 2 of 5</vt:lpstr>
      <vt:lpstr>Facebook Post Table + Reactions | CamelBak - 3 of 5</vt:lpstr>
      <vt:lpstr>Facebook Post Table + Reactions | CamelBak - 4 of 5</vt:lpstr>
      <vt:lpstr>Facebook Post Table + Reactions | CamelBak - 5 of 5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2021-11-01T00:51:48Z</dcterms:created>
  <dcterms:modified xsi:type="dcterms:W3CDTF">2021-11-01T00:52:28Z</dcterms:modified>
</cp:coreProperties>
</file>