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42891</c:v>
                </c:pt>
                <c:pt idx="1">
                  <c:v>42888</c:v>
                </c:pt>
                <c:pt idx="2">
                  <c:v>42889</c:v>
                </c:pt>
                <c:pt idx="3">
                  <c:v>42889</c:v>
                </c:pt>
                <c:pt idx="4">
                  <c:v>42888</c:v>
                </c:pt>
                <c:pt idx="5">
                  <c:v>42896</c:v>
                </c:pt>
                <c:pt idx="6">
                  <c:v>42904</c:v>
                </c:pt>
                <c:pt idx="7">
                  <c:v>42908</c:v>
                </c:pt>
                <c:pt idx="8">
                  <c:v>42912</c:v>
                </c:pt>
                <c:pt idx="9">
                  <c:v>42916</c:v>
                </c:pt>
                <c:pt idx="10">
                  <c:v>42920</c:v>
                </c:pt>
                <c:pt idx="11">
                  <c:v>42927</c:v>
                </c:pt>
                <c:pt idx="12">
                  <c:v>42930</c:v>
                </c:pt>
                <c:pt idx="13">
                  <c:v>42934</c:v>
                </c:pt>
                <c:pt idx="14">
                  <c:v>42935</c:v>
                </c:pt>
                <c:pt idx="15">
                  <c:v>42938</c:v>
                </c:pt>
                <c:pt idx="16">
                  <c:v>42947</c:v>
                </c:pt>
                <c:pt idx="17">
                  <c:v>42956</c:v>
                </c:pt>
                <c:pt idx="18">
                  <c:v>42962</c:v>
                </c:pt>
                <c:pt idx="19">
                  <c:v>42968</c:v>
                </c:pt>
                <c:pt idx="20">
                  <c:v>42976</c:v>
                </c:pt>
                <c:pt idx="21">
                  <c:v>42979</c:v>
                </c:pt>
                <c:pt idx="22">
                  <c:v>42982</c:v>
                </c:pt>
                <c:pt idx="23">
                  <c:v>42987</c:v>
                </c:pt>
                <c:pt idx="24">
                  <c:v>42991</c:v>
                </c:pt>
                <c:pt idx="25">
                  <c:v>42993</c:v>
                </c:pt>
                <c:pt idx="26">
                  <c:v>42992</c:v>
                </c:pt>
                <c:pt idx="27">
                  <c:v>42997</c:v>
                </c:pt>
                <c:pt idx="28">
                  <c:v>42999</c:v>
                </c:pt>
                <c:pt idx="29">
                  <c:v>43006</c:v>
                </c:pt>
                <c:pt idx="30">
                  <c:v>43010</c:v>
                </c:pt>
              </c:numCache>
            </c:numRef>
          </c:val>
          <c:smooth val="0"/>
          <c:extLst>
            <c:ext xmlns:c16="http://schemas.microsoft.com/office/drawing/2014/chart" uri="{C3380CC4-5D6E-409C-BE32-E72D297353CC}">
              <c16:uniqueId val="{00000000-E015-4046-BE22-BF7BFF062ADF}"/>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7132</c:v>
                </c:pt>
                <c:pt idx="1">
                  <c:v>7132</c:v>
                </c:pt>
                <c:pt idx="2">
                  <c:v>7132</c:v>
                </c:pt>
                <c:pt idx="3">
                  <c:v>7132</c:v>
                </c:pt>
                <c:pt idx="4">
                  <c:v>7133</c:v>
                </c:pt>
                <c:pt idx="5">
                  <c:v>7132</c:v>
                </c:pt>
                <c:pt idx="6">
                  <c:v>7132</c:v>
                </c:pt>
                <c:pt idx="7">
                  <c:v>7132</c:v>
                </c:pt>
                <c:pt idx="8">
                  <c:v>7133</c:v>
                </c:pt>
                <c:pt idx="9">
                  <c:v>7132</c:v>
                </c:pt>
                <c:pt idx="10">
                  <c:v>7131</c:v>
                </c:pt>
                <c:pt idx="11">
                  <c:v>7131</c:v>
                </c:pt>
                <c:pt idx="12">
                  <c:v>7131</c:v>
                </c:pt>
                <c:pt idx="13">
                  <c:v>7131</c:v>
                </c:pt>
                <c:pt idx="14">
                  <c:v>7133</c:v>
                </c:pt>
                <c:pt idx="15">
                  <c:v>7135</c:v>
                </c:pt>
                <c:pt idx="16">
                  <c:v>7135</c:v>
                </c:pt>
                <c:pt idx="17">
                  <c:v>7135</c:v>
                </c:pt>
                <c:pt idx="18">
                  <c:v>7136</c:v>
                </c:pt>
                <c:pt idx="19">
                  <c:v>7137</c:v>
                </c:pt>
                <c:pt idx="20">
                  <c:v>7138</c:v>
                </c:pt>
                <c:pt idx="21">
                  <c:v>7136</c:v>
                </c:pt>
                <c:pt idx="22">
                  <c:v>7136</c:v>
                </c:pt>
                <c:pt idx="23">
                  <c:v>7136</c:v>
                </c:pt>
                <c:pt idx="24">
                  <c:v>7135</c:v>
                </c:pt>
                <c:pt idx="25">
                  <c:v>7136</c:v>
                </c:pt>
                <c:pt idx="26">
                  <c:v>7137</c:v>
                </c:pt>
                <c:pt idx="27">
                  <c:v>7139</c:v>
                </c:pt>
                <c:pt idx="28">
                  <c:v>7141</c:v>
                </c:pt>
                <c:pt idx="29">
                  <c:v>7141</c:v>
                </c:pt>
                <c:pt idx="30">
                  <c:v>7142</c:v>
                </c:pt>
              </c:numCache>
            </c:numRef>
          </c:val>
          <c:smooth val="0"/>
          <c:extLst>
            <c:ext xmlns:c16="http://schemas.microsoft.com/office/drawing/2014/chart" uri="{C3380CC4-5D6E-409C-BE32-E72D297353CC}">
              <c16:uniqueId val="{00000001-E015-4046-BE22-BF7BFF062ADF}"/>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1162092</c:v>
                </c:pt>
                <c:pt idx="1">
                  <c:v>1161956</c:v>
                </c:pt>
                <c:pt idx="2">
                  <c:v>1161944</c:v>
                </c:pt>
                <c:pt idx="3">
                  <c:v>1162220</c:v>
                </c:pt>
                <c:pt idx="4">
                  <c:v>1161916</c:v>
                </c:pt>
                <c:pt idx="5">
                  <c:v>1162208</c:v>
                </c:pt>
                <c:pt idx="6">
                  <c:v>1162175</c:v>
                </c:pt>
                <c:pt idx="7">
                  <c:v>1162185</c:v>
                </c:pt>
                <c:pt idx="8">
                  <c:v>1162244</c:v>
                </c:pt>
                <c:pt idx="9">
                  <c:v>1162448</c:v>
                </c:pt>
                <c:pt idx="10">
                  <c:v>1162667</c:v>
                </c:pt>
                <c:pt idx="11">
                  <c:v>1162734</c:v>
                </c:pt>
                <c:pt idx="12">
                  <c:v>1162694</c:v>
                </c:pt>
                <c:pt idx="13">
                  <c:v>1162781</c:v>
                </c:pt>
                <c:pt idx="14">
                  <c:v>1163009</c:v>
                </c:pt>
                <c:pt idx="15">
                  <c:v>1163041</c:v>
                </c:pt>
                <c:pt idx="16">
                  <c:v>1163218</c:v>
                </c:pt>
                <c:pt idx="17">
                  <c:v>1163236</c:v>
                </c:pt>
                <c:pt idx="18">
                  <c:v>1163185</c:v>
                </c:pt>
                <c:pt idx="19">
                  <c:v>1162481</c:v>
                </c:pt>
                <c:pt idx="20">
                  <c:v>1162607</c:v>
                </c:pt>
                <c:pt idx="21">
                  <c:v>1162729</c:v>
                </c:pt>
                <c:pt idx="22">
                  <c:v>1162894</c:v>
                </c:pt>
                <c:pt idx="23">
                  <c:v>1162764</c:v>
                </c:pt>
                <c:pt idx="24">
                  <c:v>1162930</c:v>
                </c:pt>
                <c:pt idx="25">
                  <c:v>1163023</c:v>
                </c:pt>
                <c:pt idx="26">
                  <c:v>1163179</c:v>
                </c:pt>
                <c:pt idx="27">
                  <c:v>1163203</c:v>
                </c:pt>
                <c:pt idx="28">
                  <c:v>1163191</c:v>
                </c:pt>
                <c:pt idx="29">
                  <c:v>1163091</c:v>
                </c:pt>
                <c:pt idx="30">
                  <c:v>1163293</c:v>
                </c:pt>
              </c:numCache>
            </c:numRef>
          </c:val>
          <c:smooth val="0"/>
          <c:extLst>
            <c:ext xmlns:c16="http://schemas.microsoft.com/office/drawing/2014/chart" uri="{C3380CC4-5D6E-409C-BE32-E72D297353CC}">
              <c16:uniqueId val="{00000002-E015-4046-BE22-BF7BFF062ADF}"/>
            </c:ext>
          </c:extLst>
        </c:ser>
        <c:dLbls>
          <c:showLegendKey val="0"/>
          <c:showVal val="0"/>
          <c:showCatName val="0"/>
          <c:showSerName val="0"/>
          <c:showPercent val="0"/>
          <c:showBubbleSize val="0"/>
        </c:dLbls>
        <c:smooth val="0"/>
        <c:axId val="326030936"/>
        <c:axId val="326029296"/>
      </c:lineChart>
      <c:dateAx>
        <c:axId val="32603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29296"/>
        <c:crosses val="autoZero"/>
        <c:auto val="1"/>
        <c:lblOffset val="100"/>
        <c:baseTimeUnit val="days"/>
      </c:dateAx>
      <c:valAx>
        <c:axId val="32602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3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3.6972999999999998</c:v>
                </c:pt>
                <c:pt idx="1">
                  <c:v>57.142899999999997</c:v>
                </c:pt>
                <c:pt idx="2">
                  <c:v>25.287400000000002</c:v>
                </c:pt>
                <c:pt idx="3">
                  <c:v>0</c:v>
                </c:pt>
                <c:pt idx="4">
                  <c:v>14.216100000000001</c:v>
                </c:pt>
                <c:pt idx="5">
                  <c:v>100</c:v>
                </c:pt>
              </c:numCache>
            </c:numRef>
          </c:val>
          <c:extLst>
            <c:ext xmlns:c16="http://schemas.microsoft.com/office/drawing/2014/chart" uri="{C3380CC4-5D6E-409C-BE32-E72D297353CC}">
              <c16:uniqueId val="{00000000-022A-435B-B970-3351AB5CAF57}"/>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0.6139</c:v>
                </c:pt>
                <c:pt idx="1">
                  <c:v>100</c:v>
                </c:pt>
                <c:pt idx="2">
                  <c:v>51.7241</c:v>
                </c:pt>
                <c:pt idx="3">
                  <c:v>0</c:v>
                </c:pt>
                <c:pt idx="4">
                  <c:v>100</c:v>
                </c:pt>
                <c:pt idx="5">
                  <c:v>51.8474</c:v>
                </c:pt>
              </c:numCache>
            </c:numRef>
          </c:val>
          <c:extLst>
            <c:ext xmlns:c16="http://schemas.microsoft.com/office/drawing/2014/chart" uri="{C3380CC4-5D6E-409C-BE32-E72D297353CC}">
              <c16:uniqueId val="{00000001-022A-435B-B970-3351AB5CAF57}"/>
            </c:ext>
          </c:extLst>
        </c:ser>
        <c:ser>
          <c:idx val="2"/>
          <c:order val="2"/>
          <c:tx>
            <c:strRef>
              <c:f>Sheet1!$D$1</c:f>
              <c:strCache>
                <c:ptCount val="1"/>
                <c:pt idx="0">
                  <c:v>Keeway</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85.714299999999994</c:v>
                </c:pt>
                <c:pt idx="2">
                  <c:v>100</c:v>
                </c:pt>
                <c:pt idx="3">
                  <c:v>0</c:v>
                </c:pt>
                <c:pt idx="4">
                  <c:v>1.3846000000000001</c:v>
                </c:pt>
                <c:pt idx="5">
                  <c:v>39.362400000000001</c:v>
                </c:pt>
              </c:numCache>
            </c:numRef>
          </c:val>
          <c:extLst>
            <c:ext xmlns:c16="http://schemas.microsoft.com/office/drawing/2014/chart" uri="{C3380CC4-5D6E-409C-BE32-E72D297353CC}">
              <c16:uniqueId val="{00000002-022A-435B-B970-3351AB5CAF57}"/>
            </c:ext>
          </c:extLst>
        </c:ser>
        <c:dLbls>
          <c:showLegendKey val="0"/>
          <c:showVal val="0"/>
          <c:showCatName val="0"/>
          <c:showSerName val="0"/>
          <c:showPercent val="0"/>
          <c:showBubbleSize val="0"/>
        </c:dLbls>
        <c:axId val="328139016"/>
        <c:axId val="328139344"/>
      </c:radarChart>
      <c:catAx>
        <c:axId val="328139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139344"/>
        <c:crosses val="autoZero"/>
        <c:auto val="1"/>
        <c:lblAlgn val="ctr"/>
        <c:lblOffset val="100"/>
        <c:noMultiLvlLbl val="0"/>
      </c:catAx>
      <c:valAx>
        <c:axId val="328139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13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-3</c:v>
                </c:pt>
                <c:pt idx="1">
                  <c:v>-3</c:v>
                </c:pt>
                <c:pt idx="2">
                  <c:v>1</c:v>
                </c:pt>
                <c:pt idx="3">
                  <c:v>0</c:v>
                </c:pt>
                <c:pt idx="4">
                  <c:v>-1</c:v>
                </c:pt>
                <c:pt idx="5">
                  <c:v>8</c:v>
                </c:pt>
                <c:pt idx="6">
                  <c:v>8</c:v>
                </c:pt>
                <c:pt idx="7">
                  <c:v>4</c:v>
                </c:pt>
                <c:pt idx="8">
                  <c:v>4</c:v>
                </c:pt>
                <c:pt idx="9">
                  <c:v>4</c:v>
                </c:pt>
                <c:pt idx="10">
                  <c:v>4</c:v>
                </c:pt>
                <c:pt idx="11">
                  <c:v>7</c:v>
                </c:pt>
                <c:pt idx="12">
                  <c:v>3</c:v>
                </c:pt>
                <c:pt idx="13">
                  <c:v>4</c:v>
                </c:pt>
                <c:pt idx="14">
                  <c:v>1</c:v>
                </c:pt>
                <c:pt idx="15">
                  <c:v>3</c:v>
                </c:pt>
                <c:pt idx="16">
                  <c:v>9</c:v>
                </c:pt>
                <c:pt idx="17">
                  <c:v>9</c:v>
                </c:pt>
                <c:pt idx="18">
                  <c:v>6</c:v>
                </c:pt>
                <c:pt idx="19">
                  <c:v>6</c:v>
                </c:pt>
                <c:pt idx="20">
                  <c:v>8</c:v>
                </c:pt>
                <c:pt idx="21">
                  <c:v>3</c:v>
                </c:pt>
                <c:pt idx="22">
                  <c:v>3</c:v>
                </c:pt>
                <c:pt idx="23">
                  <c:v>5</c:v>
                </c:pt>
                <c:pt idx="24">
                  <c:v>4</c:v>
                </c:pt>
                <c:pt idx="25">
                  <c:v>2</c:v>
                </c:pt>
                <c:pt idx="26">
                  <c:v>-1</c:v>
                </c:pt>
                <c:pt idx="27">
                  <c:v>5</c:v>
                </c:pt>
                <c:pt idx="28">
                  <c:v>2</c:v>
                </c:pt>
                <c:pt idx="29">
                  <c:v>7</c:v>
                </c:pt>
                <c:pt idx="30">
                  <c:v>4</c:v>
                </c:pt>
              </c:numCache>
            </c:numRef>
          </c:val>
          <c:smooth val="0"/>
          <c:extLst>
            <c:ext xmlns:c16="http://schemas.microsoft.com/office/drawing/2014/chart" uri="{C3380CC4-5D6E-409C-BE32-E72D297353CC}">
              <c16:uniqueId val="{00000000-B442-4FDD-9B8F-A9757920369B}"/>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1</c:v>
                </c:pt>
                <c:pt idx="5">
                  <c:v>-1</c:v>
                </c:pt>
                <c:pt idx="6">
                  <c:v>0</c:v>
                </c:pt>
                <c:pt idx="7">
                  <c:v>0</c:v>
                </c:pt>
                <c:pt idx="8">
                  <c:v>1</c:v>
                </c:pt>
                <c:pt idx="9">
                  <c:v>-1</c:v>
                </c:pt>
                <c:pt idx="10">
                  <c:v>-1</c:v>
                </c:pt>
                <c:pt idx="11">
                  <c:v>0</c:v>
                </c:pt>
                <c:pt idx="12">
                  <c:v>0</c:v>
                </c:pt>
                <c:pt idx="13">
                  <c:v>0</c:v>
                </c:pt>
                <c:pt idx="14">
                  <c:v>2</c:v>
                </c:pt>
                <c:pt idx="15">
                  <c:v>2</c:v>
                </c:pt>
                <c:pt idx="16">
                  <c:v>0</c:v>
                </c:pt>
                <c:pt idx="17">
                  <c:v>0</c:v>
                </c:pt>
                <c:pt idx="18">
                  <c:v>1</c:v>
                </c:pt>
                <c:pt idx="19">
                  <c:v>1</c:v>
                </c:pt>
                <c:pt idx="20">
                  <c:v>1</c:v>
                </c:pt>
                <c:pt idx="21">
                  <c:v>-2</c:v>
                </c:pt>
                <c:pt idx="22">
                  <c:v>0</c:v>
                </c:pt>
                <c:pt idx="23">
                  <c:v>0</c:v>
                </c:pt>
                <c:pt idx="24">
                  <c:v>-1</c:v>
                </c:pt>
                <c:pt idx="25">
                  <c:v>1</c:v>
                </c:pt>
                <c:pt idx="26">
                  <c:v>1</c:v>
                </c:pt>
                <c:pt idx="27">
                  <c:v>2</c:v>
                </c:pt>
                <c:pt idx="28">
                  <c:v>2</c:v>
                </c:pt>
                <c:pt idx="29">
                  <c:v>0</c:v>
                </c:pt>
                <c:pt idx="30">
                  <c:v>1</c:v>
                </c:pt>
              </c:numCache>
            </c:numRef>
          </c:val>
          <c:smooth val="0"/>
          <c:extLst>
            <c:ext xmlns:c16="http://schemas.microsoft.com/office/drawing/2014/chart" uri="{C3380CC4-5D6E-409C-BE32-E72D297353CC}">
              <c16:uniqueId val="{00000001-B442-4FDD-9B8F-A9757920369B}"/>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36</c:v>
                </c:pt>
                <c:pt idx="1">
                  <c:v>-136</c:v>
                </c:pt>
                <c:pt idx="2">
                  <c:v>-12</c:v>
                </c:pt>
                <c:pt idx="3">
                  <c:v>276</c:v>
                </c:pt>
                <c:pt idx="4">
                  <c:v>-304</c:v>
                </c:pt>
                <c:pt idx="5">
                  <c:v>292</c:v>
                </c:pt>
                <c:pt idx="6">
                  <c:v>-33</c:v>
                </c:pt>
                <c:pt idx="7">
                  <c:v>10</c:v>
                </c:pt>
                <c:pt idx="8">
                  <c:v>59</c:v>
                </c:pt>
                <c:pt idx="9">
                  <c:v>204</c:v>
                </c:pt>
                <c:pt idx="10">
                  <c:v>219</c:v>
                </c:pt>
                <c:pt idx="11">
                  <c:v>67</c:v>
                </c:pt>
                <c:pt idx="12">
                  <c:v>-40</c:v>
                </c:pt>
                <c:pt idx="13">
                  <c:v>87</c:v>
                </c:pt>
                <c:pt idx="14">
                  <c:v>228</c:v>
                </c:pt>
                <c:pt idx="15">
                  <c:v>32</c:v>
                </c:pt>
                <c:pt idx="16">
                  <c:v>177</c:v>
                </c:pt>
                <c:pt idx="17">
                  <c:v>18</c:v>
                </c:pt>
                <c:pt idx="18">
                  <c:v>-51</c:v>
                </c:pt>
                <c:pt idx="19">
                  <c:v>-704</c:v>
                </c:pt>
                <c:pt idx="20">
                  <c:v>126</c:v>
                </c:pt>
                <c:pt idx="21">
                  <c:v>122</c:v>
                </c:pt>
                <c:pt idx="22">
                  <c:v>165</c:v>
                </c:pt>
                <c:pt idx="23">
                  <c:v>-130</c:v>
                </c:pt>
                <c:pt idx="24">
                  <c:v>166</c:v>
                </c:pt>
                <c:pt idx="25">
                  <c:v>93</c:v>
                </c:pt>
                <c:pt idx="26">
                  <c:v>156</c:v>
                </c:pt>
                <c:pt idx="27">
                  <c:v>24</c:v>
                </c:pt>
                <c:pt idx="28">
                  <c:v>-12</c:v>
                </c:pt>
                <c:pt idx="29">
                  <c:v>-100</c:v>
                </c:pt>
                <c:pt idx="30">
                  <c:v>202</c:v>
                </c:pt>
              </c:numCache>
            </c:numRef>
          </c:val>
          <c:smooth val="0"/>
          <c:extLst>
            <c:ext xmlns:c16="http://schemas.microsoft.com/office/drawing/2014/chart" uri="{C3380CC4-5D6E-409C-BE32-E72D297353CC}">
              <c16:uniqueId val="{00000002-B442-4FDD-9B8F-A9757920369B}"/>
            </c:ext>
          </c:extLst>
        </c:ser>
        <c:dLbls>
          <c:showLegendKey val="0"/>
          <c:showVal val="0"/>
          <c:showCatName val="0"/>
          <c:showSerName val="0"/>
          <c:showPercent val="0"/>
          <c:showBubbleSize val="0"/>
        </c:dLbls>
        <c:smooth val="0"/>
        <c:axId val="396368280"/>
        <c:axId val="396368936"/>
      </c:lineChart>
      <c:dateAx>
        <c:axId val="396368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68936"/>
        <c:crosses val="autoZero"/>
        <c:auto val="1"/>
        <c:lblOffset val="100"/>
        <c:baseTimeUnit val="days"/>
      </c:dateAx>
      <c:valAx>
        <c:axId val="39636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6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4</c:v>
                </c:pt>
                <c:pt idx="3">
                  <c:v>6</c:v>
                </c:pt>
                <c:pt idx="4">
                  <c:v>1</c:v>
                </c:pt>
                <c:pt idx="5">
                  <c:v>3</c:v>
                </c:pt>
                <c:pt idx="6">
                  <c:v>5</c:v>
                </c:pt>
              </c:numCache>
            </c:numRef>
          </c:val>
          <c:extLst>
            <c:ext xmlns:c16="http://schemas.microsoft.com/office/drawing/2014/chart" uri="{C3380CC4-5D6E-409C-BE32-E72D297353CC}">
              <c16:uniqueId val="{00000000-6EC0-405F-BFC0-E7AB56382452}"/>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0</c:v>
                </c:pt>
                <c:pt idx="3">
                  <c:v>1</c:v>
                </c:pt>
                <c:pt idx="4">
                  <c:v>0</c:v>
                </c:pt>
                <c:pt idx="5">
                  <c:v>1</c:v>
                </c:pt>
                <c:pt idx="6">
                  <c:v>0</c:v>
                </c:pt>
              </c:numCache>
            </c:numRef>
          </c:val>
          <c:extLst>
            <c:ext xmlns:c16="http://schemas.microsoft.com/office/drawing/2014/chart" uri="{C3380CC4-5D6E-409C-BE32-E72D297353CC}">
              <c16:uniqueId val="{00000001-6EC0-405F-BFC0-E7AB56382452}"/>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170</c:v>
                </c:pt>
                <c:pt idx="1">
                  <c:v>-49</c:v>
                </c:pt>
                <c:pt idx="2">
                  <c:v>-74</c:v>
                </c:pt>
                <c:pt idx="3">
                  <c:v>51</c:v>
                </c:pt>
                <c:pt idx="4">
                  <c:v>77</c:v>
                </c:pt>
                <c:pt idx="5">
                  <c:v>4</c:v>
                </c:pt>
                <c:pt idx="6">
                  <c:v>88</c:v>
                </c:pt>
              </c:numCache>
            </c:numRef>
          </c:val>
          <c:extLst>
            <c:ext xmlns:c16="http://schemas.microsoft.com/office/drawing/2014/chart" uri="{C3380CC4-5D6E-409C-BE32-E72D297353CC}">
              <c16:uniqueId val="{00000002-6EC0-405F-BFC0-E7AB56382452}"/>
            </c:ext>
          </c:extLst>
        </c:ser>
        <c:dLbls>
          <c:showLegendKey val="0"/>
          <c:showVal val="0"/>
          <c:showCatName val="0"/>
          <c:showSerName val="0"/>
          <c:showPercent val="0"/>
          <c:showBubbleSize val="0"/>
        </c:dLbls>
        <c:gapWidth val="219"/>
        <c:overlap val="-27"/>
        <c:axId val="323450200"/>
        <c:axId val="387562360"/>
      </c:barChart>
      <c:catAx>
        <c:axId val="32345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62360"/>
        <c:crosses val="autoZero"/>
        <c:auto val="1"/>
        <c:lblAlgn val="ctr"/>
        <c:lblOffset val="100"/>
        <c:noMultiLvlLbl val="0"/>
      </c:catAx>
      <c:valAx>
        <c:axId val="38756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45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-6.9939851727514298E-3</c:v>
                </c:pt>
                <c:pt idx="1">
                  <c:v>-6.9944743652514503E-3</c:v>
                </c:pt>
                <c:pt idx="2">
                  <c:v>2.3316545420630501E-3</c:v>
                </c:pt>
                <c:pt idx="3">
                  <c:v>0</c:v>
                </c:pt>
                <c:pt idx="4">
                  <c:v>-2.3316001772016098E-3</c:v>
                </c:pt>
                <c:pt idx="5">
                  <c:v>1.8653236336504401E-2</c:v>
                </c:pt>
                <c:pt idx="6">
                  <c:v>1.8649757553151802E-2</c:v>
                </c:pt>
                <c:pt idx="7">
                  <c:v>9.3231400335633003E-3</c:v>
                </c:pt>
                <c:pt idx="8">
                  <c:v>9.3222709051924996E-3</c:v>
                </c:pt>
                <c:pt idx="9">
                  <c:v>9.3214019388516006E-3</c:v>
                </c:pt>
                <c:pt idx="10">
                  <c:v>9.3205331344952905E-3</c:v>
                </c:pt>
                <c:pt idx="11">
                  <c:v>1.6309412861137001E-2</c:v>
                </c:pt>
                <c:pt idx="12">
                  <c:v>6.9886085680341001E-3</c:v>
                </c:pt>
                <c:pt idx="13">
                  <c:v>9.3174935942231495E-3</c:v>
                </c:pt>
                <c:pt idx="14">
                  <c:v>2.3291563795593199E-3</c:v>
                </c:pt>
                <c:pt idx="15">
                  <c:v>6.9873063933853499E-3</c:v>
                </c:pt>
                <c:pt idx="16">
                  <c:v>2.0960454608971099E-2</c:v>
                </c:pt>
                <c:pt idx="17">
                  <c:v>2.09560621230819E-2</c:v>
                </c:pt>
                <c:pt idx="18">
                  <c:v>1.39677809851942E-2</c:v>
                </c:pt>
                <c:pt idx="19">
                  <c:v>1.3965830268609499E-2</c:v>
                </c:pt>
                <c:pt idx="20">
                  <c:v>1.8618506795755E-2</c:v>
                </c:pt>
                <c:pt idx="21">
                  <c:v>6.9806403574087898E-3</c:v>
                </c:pt>
                <c:pt idx="22">
                  <c:v>6.9801530980246199E-3</c:v>
                </c:pt>
                <c:pt idx="23">
                  <c:v>1.16327765110977E-2</c:v>
                </c:pt>
                <c:pt idx="24">
                  <c:v>9.3051387628818004E-3</c:v>
                </c:pt>
                <c:pt idx="25">
                  <c:v>4.6521364936847201E-3</c:v>
                </c:pt>
                <c:pt idx="26">
                  <c:v>-2.32596004000651E-3</c:v>
                </c:pt>
                <c:pt idx="27">
                  <c:v>1.1630070710829899E-2</c:v>
                </c:pt>
                <c:pt idx="28">
                  <c:v>4.65148731306835E-3</c:v>
                </c:pt>
                <c:pt idx="29">
                  <c:v>1.62794483592642E-2</c:v>
                </c:pt>
                <c:pt idx="30">
                  <c:v>9.3010277635678807E-3</c:v>
                </c:pt>
              </c:numCache>
            </c:numRef>
          </c:val>
          <c:smooth val="0"/>
          <c:extLst>
            <c:ext xmlns:c16="http://schemas.microsoft.com/office/drawing/2014/chart" uri="{C3380CC4-5D6E-409C-BE32-E72D297353CC}">
              <c16:uniqueId val="{00000000-A258-4259-8847-255ED96392EA}"/>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1.40213123948402E-2</c:v>
                </c:pt>
                <c:pt idx="5">
                  <c:v>-1.40193466984439E-2</c:v>
                </c:pt>
                <c:pt idx="6">
                  <c:v>0</c:v>
                </c:pt>
                <c:pt idx="7">
                  <c:v>0</c:v>
                </c:pt>
                <c:pt idx="8">
                  <c:v>1.40213123948402E-2</c:v>
                </c:pt>
                <c:pt idx="9">
                  <c:v>-1.40193466984439E-2</c:v>
                </c:pt>
                <c:pt idx="10">
                  <c:v>-1.40213123948402E-2</c:v>
                </c:pt>
                <c:pt idx="11">
                  <c:v>0</c:v>
                </c:pt>
                <c:pt idx="12">
                  <c:v>0</c:v>
                </c:pt>
                <c:pt idx="13">
                  <c:v>0</c:v>
                </c:pt>
                <c:pt idx="14">
                  <c:v>2.8046557285093299E-2</c:v>
                </c:pt>
                <c:pt idx="15">
                  <c:v>2.80386933968877E-2</c:v>
                </c:pt>
                <c:pt idx="16">
                  <c:v>0</c:v>
                </c:pt>
                <c:pt idx="17">
                  <c:v>0</c:v>
                </c:pt>
                <c:pt idx="18">
                  <c:v>1.4015416958654501E-2</c:v>
                </c:pt>
                <c:pt idx="19">
                  <c:v>1.40134529147982E-2</c:v>
                </c:pt>
                <c:pt idx="20">
                  <c:v>1.4011489421325501E-2</c:v>
                </c:pt>
                <c:pt idx="21">
                  <c:v>-2.80190529560101E-2</c:v>
                </c:pt>
                <c:pt idx="22">
                  <c:v>0</c:v>
                </c:pt>
                <c:pt idx="23">
                  <c:v>0</c:v>
                </c:pt>
                <c:pt idx="24">
                  <c:v>-1.40134529147982E-2</c:v>
                </c:pt>
                <c:pt idx="25">
                  <c:v>1.4015416958654501E-2</c:v>
                </c:pt>
                <c:pt idx="26">
                  <c:v>1.40134529147982E-2</c:v>
                </c:pt>
                <c:pt idx="27">
                  <c:v>2.8022978842651002E-2</c:v>
                </c:pt>
                <c:pt idx="28">
                  <c:v>2.8015128169211399E-2</c:v>
                </c:pt>
                <c:pt idx="29">
                  <c:v>0</c:v>
                </c:pt>
                <c:pt idx="30">
                  <c:v>1.40036409466461E-2</c:v>
                </c:pt>
              </c:numCache>
            </c:numRef>
          </c:val>
          <c:smooth val="0"/>
          <c:extLst>
            <c:ext xmlns:c16="http://schemas.microsoft.com/office/drawing/2014/chart" uri="{C3380CC4-5D6E-409C-BE32-E72D297353CC}">
              <c16:uniqueId val="{00000001-A258-4259-8847-255ED96392EA}"/>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3.0979574134120899E-3</c:v>
                </c:pt>
                <c:pt idx="1">
                  <c:v>-1.1703032117938999E-2</c:v>
                </c:pt>
                <c:pt idx="2">
                  <c:v>-1.0327413430456899E-3</c:v>
                </c:pt>
                <c:pt idx="3">
                  <c:v>2.37532962001611E-2</c:v>
                </c:pt>
                <c:pt idx="4">
                  <c:v>-2.61568377759804E-2</c:v>
                </c:pt>
                <c:pt idx="5">
                  <c:v>2.5130904471579701E-2</c:v>
                </c:pt>
                <c:pt idx="6">
                  <c:v>-2.83942289159944E-3</c:v>
                </c:pt>
                <c:pt idx="7">
                  <c:v>8.6045561124615502E-4</c:v>
                </c:pt>
                <c:pt idx="8">
                  <c:v>5.0766444240804998E-3</c:v>
                </c:pt>
                <c:pt idx="9">
                  <c:v>1.7552252366972901E-2</c:v>
                </c:pt>
                <c:pt idx="10">
                  <c:v>1.8839552392881199E-2</c:v>
                </c:pt>
                <c:pt idx="11">
                  <c:v>5.7626130267737904E-3</c:v>
                </c:pt>
                <c:pt idx="12">
                  <c:v>-3.4401677425791302E-3</c:v>
                </c:pt>
                <c:pt idx="13">
                  <c:v>7.4826222548667097E-3</c:v>
                </c:pt>
                <c:pt idx="14">
                  <c:v>1.9608163532083899E-2</c:v>
                </c:pt>
                <c:pt idx="15">
                  <c:v>2.7514834364996302E-3</c:v>
                </c:pt>
                <c:pt idx="16">
                  <c:v>1.5218724017468E-2</c:v>
                </c:pt>
                <c:pt idx="17">
                  <c:v>1.54743134992753E-3</c:v>
                </c:pt>
                <c:pt idx="18">
                  <c:v>-4.38432098043733E-3</c:v>
                </c:pt>
                <c:pt idx="19">
                  <c:v>-6.0523476489122499E-2</c:v>
                </c:pt>
                <c:pt idx="20">
                  <c:v>1.08388868291181E-2</c:v>
                </c:pt>
                <c:pt idx="21">
                  <c:v>1.0493657788057401E-2</c:v>
                </c:pt>
                <c:pt idx="22">
                  <c:v>1.41907529613521E-2</c:v>
                </c:pt>
                <c:pt idx="23">
                  <c:v>-1.1179006857030801E-2</c:v>
                </c:pt>
                <c:pt idx="24">
                  <c:v>1.42763277844859E-2</c:v>
                </c:pt>
                <c:pt idx="25">
                  <c:v>7.9970419543738697E-3</c:v>
                </c:pt>
                <c:pt idx="26">
                  <c:v>1.3413320286873099E-2</c:v>
                </c:pt>
                <c:pt idx="27">
                  <c:v>2.0633109779320301E-3</c:v>
                </c:pt>
                <c:pt idx="28">
                  <c:v>-1.0316342031442499E-3</c:v>
                </c:pt>
                <c:pt idx="29">
                  <c:v>-8.5970403828777905E-3</c:v>
                </c:pt>
                <c:pt idx="30">
                  <c:v>1.7367514665662401E-2</c:v>
                </c:pt>
              </c:numCache>
            </c:numRef>
          </c:val>
          <c:smooth val="0"/>
          <c:extLst>
            <c:ext xmlns:c16="http://schemas.microsoft.com/office/drawing/2014/chart" uri="{C3380CC4-5D6E-409C-BE32-E72D297353CC}">
              <c16:uniqueId val="{00000002-A258-4259-8847-255ED96392EA}"/>
            </c:ext>
          </c:extLst>
        </c:ser>
        <c:dLbls>
          <c:showLegendKey val="0"/>
          <c:showVal val="0"/>
          <c:showCatName val="0"/>
          <c:showSerName val="0"/>
          <c:showPercent val="0"/>
          <c:showBubbleSize val="0"/>
        </c:dLbls>
        <c:smooth val="0"/>
        <c:axId val="387564328"/>
        <c:axId val="387563016"/>
      </c:lineChart>
      <c:dateAx>
        <c:axId val="387564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63016"/>
        <c:crosses val="autoZero"/>
        <c:auto val="1"/>
        <c:lblOffset val="100"/>
        <c:baseTimeUnit val="days"/>
      </c:dateAx>
      <c:valAx>
        <c:axId val="38756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64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1</c:v>
                </c:pt>
                <c:pt idx="6">
                  <c:v>0</c:v>
                </c:pt>
                <c:pt idx="7">
                  <c:v>0</c:v>
                </c:pt>
                <c:pt idx="8">
                  <c:v>0</c:v>
                </c:pt>
                <c:pt idx="9">
                  <c:v>0</c:v>
                </c:pt>
                <c:pt idx="10">
                  <c:v>0</c:v>
                </c:pt>
                <c:pt idx="11">
                  <c:v>0</c:v>
                </c:pt>
                <c:pt idx="12">
                  <c:v>1</c:v>
                </c:pt>
                <c:pt idx="13">
                  <c:v>0</c:v>
                </c:pt>
                <c:pt idx="14">
                  <c:v>0</c:v>
                </c:pt>
                <c:pt idx="15">
                  <c:v>0</c:v>
                </c:pt>
                <c:pt idx="16">
                  <c:v>0</c:v>
                </c:pt>
                <c:pt idx="17">
                  <c:v>0</c:v>
                </c:pt>
                <c:pt idx="18">
                  <c:v>0</c:v>
                </c:pt>
                <c:pt idx="19">
                  <c:v>1</c:v>
                </c:pt>
                <c:pt idx="20">
                  <c:v>0</c:v>
                </c:pt>
                <c:pt idx="21">
                  <c:v>0</c:v>
                </c:pt>
                <c:pt idx="22">
                  <c:v>0</c:v>
                </c:pt>
                <c:pt idx="23">
                  <c:v>0</c:v>
                </c:pt>
                <c:pt idx="24">
                  <c:v>0</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0-82A5-4C7C-8E12-4A6D3FD395BA}"/>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1</c:v>
                </c:pt>
                <c:pt idx="7">
                  <c:v>0</c:v>
                </c:pt>
                <c:pt idx="8">
                  <c:v>0</c:v>
                </c:pt>
                <c:pt idx="9">
                  <c:v>1</c:v>
                </c:pt>
                <c:pt idx="10">
                  <c:v>0</c:v>
                </c:pt>
                <c:pt idx="11">
                  <c:v>0</c:v>
                </c:pt>
                <c:pt idx="12">
                  <c:v>1</c:v>
                </c:pt>
                <c:pt idx="13">
                  <c:v>0</c:v>
                </c:pt>
                <c:pt idx="14">
                  <c:v>0</c:v>
                </c:pt>
                <c:pt idx="15">
                  <c:v>0</c:v>
                </c:pt>
                <c:pt idx="16">
                  <c:v>0</c:v>
                </c:pt>
                <c:pt idx="17">
                  <c:v>0</c:v>
                </c:pt>
                <c:pt idx="18">
                  <c:v>1</c:v>
                </c:pt>
                <c:pt idx="19">
                  <c:v>0</c:v>
                </c:pt>
                <c:pt idx="20">
                  <c:v>1</c:v>
                </c:pt>
                <c:pt idx="21">
                  <c:v>0</c:v>
                </c:pt>
                <c:pt idx="22">
                  <c:v>0</c:v>
                </c:pt>
                <c:pt idx="23">
                  <c:v>0</c:v>
                </c:pt>
                <c:pt idx="24">
                  <c:v>1</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1-82A5-4C7C-8E12-4A6D3FD395BA}"/>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1</c:v>
                </c:pt>
                <c:pt idx="6">
                  <c:v>1</c:v>
                </c:pt>
                <c:pt idx="7">
                  <c:v>0</c:v>
                </c:pt>
                <c:pt idx="8">
                  <c:v>0</c:v>
                </c:pt>
                <c:pt idx="9">
                  <c:v>0</c:v>
                </c:pt>
                <c:pt idx="10">
                  <c:v>0</c:v>
                </c:pt>
                <c:pt idx="11">
                  <c:v>0</c:v>
                </c:pt>
                <c:pt idx="12">
                  <c:v>1</c:v>
                </c:pt>
                <c:pt idx="13">
                  <c:v>0</c:v>
                </c:pt>
                <c:pt idx="14">
                  <c:v>0</c:v>
                </c:pt>
                <c:pt idx="15">
                  <c:v>0</c:v>
                </c:pt>
                <c:pt idx="16">
                  <c:v>0</c:v>
                </c:pt>
                <c:pt idx="17">
                  <c:v>0</c:v>
                </c:pt>
                <c:pt idx="18">
                  <c:v>0</c:v>
                </c:pt>
                <c:pt idx="19">
                  <c:v>1</c:v>
                </c:pt>
                <c:pt idx="20">
                  <c:v>0</c:v>
                </c:pt>
                <c:pt idx="21">
                  <c:v>0</c:v>
                </c:pt>
                <c:pt idx="22">
                  <c:v>0</c:v>
                </c:pt>
                <c:pt idx="23">
                  <c:v>0</c:v>
                </c:pt>
                <c:pt idx="24">
                  <c:v>0</c:v>
                </c:pt>
                <c:pt idx="25">
                  <c:v>1</c:v>
                </c:pt>
                <c:pt idx="26">
                  <c:v>1</c:v>
                </c:pt>
                <c:pt idx="27">
                  <c:v>0</c:v>
                </c:pt>
                <c:pt idx="28">
                  <c:v>0</c:v>
                </c:pt>
                <c:pt idx="29">
                  <c:v>0</c:v>
                </c:pt>
                <c:pt idx="30">
                  <c:v>0</c:v>
                </c:pt>
              </c:numCache>
            </c:numRef>
          </c:val>
          <c:smooth val="0"/>
          <c:extLst>
            <c:ext xmlns:c16="http://schemas.microsoft.com/office/drawing/2014/chart" uri="{C3380CC4-5D6E-409C-BE32-E72D297353CC}">
              <c16:uniqueId val="{00000002-82A5-4C7C-8E12-4A6D3FD395BA}"/>
            </c:ext>
          </c:extLst>
        </c:ser>
        <c:dLbls>
          <c:showLegendKey val="0"/>
          <c:showVal val="0"/>
          <c:showCatName val="0"/>
          <c:showSerName val="0"/>
          <c:showPercent val="0"/>
          <c:showBubbleSize val="0"/>
        </c:dLbls>
        <c:smooth val="0"/>
        <c:axId val="395362096"/>
        <c:axId val="395362752"/>
      </c:lineChart>
      <c:dateAx>
        <c:axId val="395362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62752"/>
        <c:crosses val="autoZero"/>
        <c:auto val="1"/>
        <c:lblOffset val="100"/>
        <c:baseTimeUnit val="days"/>
      </c:dateAx>
      <c:valAx>
        <c:axId val="395362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6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1</c:v>
                </c:pt>
                <c:pt idx="17">
                  <c:v>0</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0-457C-4D15-B7B8-3BB87A00DE9B}"/>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2</c:v>
                </c:pt>
                <c:pt idx="10">
                  <c:v>0</c:v>
                </c:pt>
                <c:pt idx="11">
                  <c:v>1</c:v>
                </c:pt>
                <c:pt idx="12">
                  <c:v>1</c:v>
                </c:pt>
                <c:pt idx="13">
                  <c:v>0</c:v>
                </c:pt>
                <c:pt idx="14">
                  <c:v>0</c:v>
                </c:pt>
                <c:pt idx="15">
                  <c:v>0</c:v>
                </c:pt>
                <c:pt idx="16">
                  <c:v>1</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1-457C-4D15-B7B8-3BB87A00DE9B}"/>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1</c:v>
                </c:pt>
                <c:pt idx="17">
                  <c:v>2</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2-457C-4D15-B7B8-3BB87A00DE9B}"/>
            </c:ext>
          </c:extLst>
        </c:ser>
        <c:dLbls>
          <c:showLegendKey val="0"/>
          <c:showVal val="0"/>
          <c:showCatName val="0"/>
          <c:showSerName val="0"/>
          <c:showPercent val="0"/>
          <c:showBubbleSize val="0"/>
        </c:dLbls>
        <c:smooth val="0"/>
        <c:axId val="328280872"/>
        <c:axId val="328281200"/>
      </c:lineChart>
      <c:catAx>
        <c:axId val="328280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281200"/>
        <c:crosses val="autoZero"/>
        <c:auto val="1"/>
        <c:lblAlgn val="ctr"/>
        <c:lblOffset val="100"/>
        <c:noMultiLvlLbl val="0"/>
      </c:catAx>
      <c:valAx>
        <c:axId val="32828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28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3</c:v>
                </c:pt>
                <c:pt idx="3">
                  <c:v>0</c:v>
                </c:pt>
                <c:pt idx="4">
                  <c:v>1</c:v>
                </c:pt>
                <c:pt idx="5">
                  <c:v>0</c:v>
                </c:pt>
                <c:pt idx="6">
                  <c:v>0</c:v>
                </c:pt>
              </c:numCache>
            </c:numRef>
          </c:val>
          <c:extLst>
            <c:ext xmlns:c16="http://schemas.microsoft.com/office/drawing/2014/chart" uri="{C3380CC4-5D6E-409C-BE32-E72D297353CC}">
              <c16:uniqueId val="{00000000-81B3-4DC9-B05F-37D8E8253D89}"/>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3</c:v>
                </c:pt>
                <c:pt idx="4">
                  <c:v>0</c:v>
                </c:pt>
                <c:pt idx="5">
                  <c:v>0</c:v>
                </c:pt>
                <c:pt idx="6">
                  <c:v>1</c:v>
                </c:pt>
              </c:numCache>
            </c:numRef>
          </c:val>
          <c:extLst>
            <c:ext xmlns:c16="http://schemas.microsoft.com/office/drawing/2014/chart" uri="{C3380CC4-5D6E-409C-BE32-E72D297353CC}">
              <c16:uniqueId val="{00000001-81B3-4DC9-B05F-37D8E8253D89}"/>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4</c:v>
                </c:pt>
                <c:pt idx="3">
                  <c:v>1</c:v>
                </c:pt>
                <c:pt idx="4">
                  <c:v>0</c:v>
                </c:pt>
                <c:pt idx="5">
                  <c:v>0</c:v>
                </c:pt>
                <c:pt idx="6">
                  <c:v>0</c:v>
                </c:pt>
              </c:numCache>
            </c:numRef>
          </c:val>
          <c:extLst>
            <c:ext xmlns:c16="http://schemas.microsoft.com/office/drawing/2014/chart" uri="{C3380CC4-5D6E-409C-BE32-E72D297353CC}">
              <c16:uniqueId val="{00000002-81B3-4DC9-B05F-37D8E8253D89}"/>
            </c:ext>
          </c:extLst>
        </c:ser>
        <c:dLbls>
          <c:showLegendKey val="0"/>
          <c:showVal val="0"/>
          <c:showCatName val="0"/>
          <c:showSerName val="0"/>
          <c:showPercent val="0"/>
          <c:showBubbleSize val="0"/>
        </c:dLbls>
        <c:gapWidth val="219"/>
        <c:overlap val="-27"/>
        <c:axId val="328536456"/>
        <c:axId val="328538424"/>
      </c:barChart>
      <c:catAx>
        <c:axId val="328536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38424"/>
        <c:crosses val="autoZero"/>
        <c:auto val="1"/>
        <c:lblAlgn val="ctr"/>
        <c:lblOffset val="100"/>
        <c:noMultiLvlLbl val="0"/>
      </c:catAx>
      <c:valAx>
        <c:axId val="32853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3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Sym Motors Argentina</c:v>
                </c:pt>
                <c:pt idx="1">
                  <c:v>Kymco Argentina</c:v>
                </c:pt>
                <c:pt idx="2">
                  <c:v>Keeway</c:v>
                </c:pt>
              </c:strCache>
            </c:strRef>
          </c:cat>
          <c:val>
            <c:numRef>
              <c:f>Sheet1!$B$2:$B$4</c:f>
              <c:numCache>
                <c:formatCode>General</c:formatCode>
                <c:ptCount val="3"/>
                <c:pt idx="0">
                  <c:v>15</c:v>
                </c:pt>
                <c:pt idx="1">
                  <c:v>35</c:v>
                </c:pt>
                <c:pt idx="2">
                  <c:v>69</c:v>
                </c:pt>
              </c:numCache>
            </c:numRef>
          </c:val>
          <c:extLst>
            <c:ext xmlns:c16="http://schemas.microsoft.com/office/drawing/2014/chart" uri="{C3380CC4-5D6E-409C-BE32-E72D297353CC}">
              <c16:uniqueId val="{00000000-F186-4D8D-A6D9-EF0739FA86F3}"/>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Sym Motors Argentina</c:v>
                </c:pt>
                <c:pt idx="1">
                  <c:v>Kymco Argentina</c:v>
                </c:pt>
                <c:pt idx="2">
                  <c:v>Keeway</c:v>
                </c:pt>
              </c:strCache>
            </c:strRef>
          </c:cat>
          <c:val>
            <c:numRef>
              <c:f>Sheet1!$C$2:$C$4</c:f>
              <c:numCache>
                <c:formatCode>General</c:formatCode>
                <c:ptCount val="3"/>
                <c:pt idx="0">
                  <c:v>0</c:v>
                </c:pt>
                <c:pt idx="1">
                  <c:v>7</c:v>
                </c:pt>
                <c:pt idx="2">
                  <c:v>4</c:v>
                </c:pt>
              </c:numCache>
            </c:numRef>
          </c:val>
          <c:extLst>
            <c:ext xmlns:c16="http://schemas.microsoft.com/office/drawing/2014/chart" uri="{C3380CC4-5D6E-409C-BE32-E72D297353CC}">
              <c16:uniqueId val="{00000001-F186-4D8D-A6D9-EF0739FA86F3}"/>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Sym Motors Argentina</c:v>
                </c:pt>
                <c:pt idx="1">
                  <c:v>Kymco Argentina</c:v>
                </c:pt>
                <c:pt idx="2">
                  <c:v>Keeway</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F186-4D8D-A6D9-EF0739FA86F3}"/>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Sym Motors Argentina</c:v>
                </c:pt>
                <c:pt idx="1">
                  <c:v>Kymco Argentina</c:v>
                </c:pt>
                <c:pt idx="2">
                  <c:v>Keeway</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F186-4D8D-A6D9-EF0739FA86F3}"/>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Sym Motors Argentina</c:v>
                </c:pt>
                <c:pt idx="1">
                  <c:v>Kymco Argentina</c:v>
                </c:pt>
                <c:pt idx="2">
                  <c:v>Keeway</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F186-4D8D-A6D9-EF0739FA86F3}"/>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Sym Motors Argentina</c:v>
                </c:pt>
                <c:pt idx="1">
                  <c:v>Kymco Argentina</c:v>
                </c:pt>
                <c:pt idx="2">
                  <c:v>Keeway</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F186-4D8D-A6D9-EF0739FA86F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Sym Motors Argentina</c:v>
                </c:pt>
                <c:pt idx="1">
                  <c:v>Kymco Argentina</c:v>
                </c:pt>
                <c:pt idx="2">
                  <c:v>Keeway</c:v>
                </c:pt>
              </c:strCache>
            </c:strRef>
          </c:cat>
          <c:val>
            <c:numRef>
              <c:f>Sheet1!$H$2:$H$4</c:f>
              <c:numCache>
                <c:formatCode>General</c:formatCode>
                <c:ptCount val="3"/>
                <c:pt idx="0">
                  <c:v>7</c:v>
                </c:pt>
                <c:pt idx="1">
                  <c:v>3</c:v>
                </c:pt>
                <c:pt idx="2">
                  <c:v>11</c:v>
                </c:pt>
              </c:numCache>
            </c:numRef>
          </c:val>
          <c:extLst>
            <c:ext xmlns:c16="http://schemas.microsoft.com/office/drawing/2014/chart" uri="{C3380CC4-5D6E-409C-BE32-E72D297353CC}">
              <c16:uniqueId val="{00000006-F186-4D8D-A6D9-EF0739FA86F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Sym Motors Argentina</c:v>
                </c:pt>
                <c:pt idx="1">
                  <c:v>Kymco Argentina</c:v>
                </c:pt>
                <c:pt idx="2">
                  <c:v>Keeway</c:v>
                </c:pt>
              </c:strCache>
            </c:strRef>
          </c:cat>
          <c:val>
            <c:numRef>
              <c:f>Sheet1!$I$2:$I$4</c:f>
              <c:numCache>
                <c:formatCode>General</c:formatCode>
                <c:ptCount val="3"/>
                <c:pt idx="0">
                  <c:v>0</c:v>
                </c:pt>
                <c:pt idx="1">
                  <c:v>0</c:v>
                </c:pt>
                <c:pt idx="2">
                  <c:v>3</c:v>
                </c:pt>
              </c:numCache>
            </c:numRef>
          </c:val>
          <c:extLst>
            <c:ext xmlns:c16="http://schemas.microsoft.com/office/drawing/2014/chart" uri="{C3380CC4-5D6E-409C-BE32-E72D297353CC}">
              <c16:uniqueId val="{00000007-F186-4D8D-A6D9-EF0739FA86F3}"/>
            </c:ext>
          </c:extLst>
        </c:ser>
        <c:dLbls>
          <c:showLegendKey val="0"/>
          <c:showVal val="0"/>
          <c:showCatName val="0"/>
          <c:showSerName val="0"/>
          <c:showPercent val="0"/>
          <c:showBubbleSize val="0"/>
        </c:dLbls>
        <c:gapWidth val="150"/>
        <c:overlap val="100"/>
        <c:axId val="390744632"/>
        <c:axId val="390743648"/>
      </c:barChart>
      <c:catAx>
        <c:axId val="390744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43648"/>
        <c:crosses val="autoZero"/>
        <c:auto val="1"/>
        <c:lblAlgn val="ctr"/>
        <c:lblOffset val="100"/>
        <c:noMultiLvlLbl val="0"/>
      </c:catAx>
      <c:valAx>
        <c:axId val="390743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4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Sym Motors Argentina</c:v>
                </c:pt>
                <c:pt idx="1">
                  <c:v>Kymco Argentina</c:v>
                </c:pt>
                <c:pt idx="2">
                  <c:v>Keeway</c:v>
                </c:pt>
              </c:strCache>
            </c:strRef>
          </c:cat>
          <c:val>
            <c:numRef>
              <c:f>Sheet1!$B$2:$B$4</c:f>
              <c:numCache>
                <c:formatCode>General</c:formatCode>
                <c:ptCount val="3"/>
                <c:pt idx="0">
                  <c:v>1</c:v>
                </c:pt>
                <c:pt idx="1">
                  <c:v>0</c:v>
                </c:pt>
                <c:pt idx="2">
                  <c:v>2</c:v>
                </c:pt>
              </c:numCache>
            </c:numRef>
          </c:val>
          <c:extLst>
            <c:ext xmlns:c16="http://schemas.microsoft.com/office/drawing/2014/chart" uri="{C3380CC4-5D6E-409C-BE32-E72D297353CC}">
              <c16:uniqueId val="{00000000-D704-4CF8-A64D-F80810C63F6D}"/>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Sym Motors Argentina</c:v>
                </c:pt>
                <c:pt idx="1">
                  <c:v>Kymco Argentina</c:v>
                </c:pt>
                <c:pt idx="2">
                  <c:v>Keeway</c:v>
                </c:pt>
              </c:strCache>
            </c:strRef>
          </c:cat>
          <c:val>
            <c:numRef>
              <c:f>Sheet1!$C$2:$C$4</c:f>
              <c:numCache>
                <c:formatCode>General</c:formatCode>
                <c:ptCount val="3"/>
                <c:pt idx="0">
                  <c:v>1</c:v>
                </c:pt>
                <c:pt idx="1">
                  <c:v>7</c:v>
                </c:pt>
                <c:pt idx="2">
                  <c:v>1</c:v>
                </c:pt>
              </c:numCache>
            </c:numRef>
          </c:val>
          <c:extLst>
            <c:ext xmlns:c16="http://schemas.microsoft.com/office/drawing/2014/chart" uri="{C3380CC4-5D6E-409C-BE32-E72D297353CC}">
              <c16:uniqueId val="{00000001-D704-4CF8-A64D-F80810C63F6D}"/>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Sym Motors Argentina</c:v>
                </c:pt>
                <c:pt idx="1">
                  <c:v>Kymco Argentina</c:v>
                </c:pt>
                <c:pt idx="2">
                  <c:v>Keeway</c:v>
                </c:pt>
              </c:strCache>
            </c:strRef>
          </c:cat>
          <c:val>
            <c:numRef>
              <c:f>Sheet1!$D$2:$D$4</c:f>
              <c:numCache>
                <c:formatCode>General</c:formatCode>
                <c:ptCount val="3"/>
                <c:pt idx="0">
                  <c:v>2</c:v>
                </c:pt>
                <c:pt idx="1">
                  <c:v>0</c:v>
                </c:pt>
                <c:pt idx="2">
                  <c:v>3</c:v>
                </c:pt>
              </c:numCache>
            </c:numRef>
          </c:val>
          <c:extLst>
            <c:ext xmlns:c16="http://schemas.microsoft.com/office/drawing/2014/chart" uri="{C3380CC4-5D6E-409C-BE32-E72D297353CC}">
              <c16:uniqueId val="{00000002-D704-4CF8-A64D-F80810C63F6D}"/>
            </c:ext>
          </c:extLst>
        </c:ser>
        <c:dLbls>
          <c:showLegendKey val="0"/>
          <c:showVal val="0"/>
          <c:showCatName val="0"/>
          <c:showSerName val="0"/>
          <c:showPercent val="0"/>
          <c:showBubbleSize val="0"/>
        </c:dLbls>
        <c:gapWidth val="150"/>
        <c:overlap val="100"/>
        <c:axId val="390740368"/>
        <c:axId val="390741024"/>
      </c:barChart>
      <c:catAx>
        <c:axId val="39074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41024"/>
        <c:crosses val="autoZero"/>
        <c:auto val="1"/>
        <c:lblAlgn val="ctr"/>
        <c:lblOffset val="100"/>
        <c:noMultiLvlLbl val="0"/>
      </c:catAx>
      <c:valAx>
        <c:axId val="390741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4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1.5521924718665101E-2</c:v>
                </c:pt>
                <c:pt idx="4">
                  <c:v>4.6565774155995299E-3</c:v>
                </c:pt>
              </c:numCache>
            </c:numRef>
          </c:val>
          <c:extLst>
            <c:ext xmlns:c16="http://schemas.microsoft.com/office/drawing/2014/chart" uri="{C3380CC4-5D6E-409C-BE32-E72D297353CC}">
              <c16:uniqueId val="{00000000-EDB6-41BD-98C7-941B74C25F84}"/>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5.6045957685301899E-2</c:v>
                </c:pt>
                <c:pt idx="1">
                  <c:v>0.18214936247723101</c:v>
                </c:pt>
                <c:pt idx="2">
                  <c:v>8.4068936527952901E-2</c:v>
                </c:pt>
                <c:pt idx="3">
                  <c:v>7.9398440054177802E-2</c:v>
                </c:pt>
                <c:pt idx="6">
                  <c:v>7.0057447106627396E-2</c:v>
                </c:pt>
              </c:numCache>
            </c:numRef>
          </c:val>
          <c:extLst>
            <c:ext xmlns:c16="http://schemas.microsoft.com/office/drawing/2014/chart" uri="{C3380CC4-5D6E-409C-BE32-E72D297353CC}">
              <c16:uniqueId val="{00000001-EDB6-41BD-98C7-941B74C25F84}"/>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1.7201460059929901E-4</c:v>
                </c:pt>
                <c:pt idx="2">
                  <c:v>1.29010950449474E-3</c:v>
                </c:pt>
                <c:pt idx="3">
                  <c:v>2.1501825074912401E-3</c:v>
                </c:pt>
              </c:numCache>
            </c:numRef>
          </c:val>
          <c:extLst>
            <c:ext xmlns:c16="http://schemas.microsoft.com/office/drawing/2014/chart" uri="{C3380CC4-5D6E-409C-BE32-E72D297353CC}">
              <c16:uniqueId val="{00000002-EDB6-41BD-98C7-941B74C25F84}"/>
            </c:ext>
          </c:extLst>
        </c:ser>
        <c:dLbls>
          <c:showLegendKey val="0"/>
          <c:showVal val="0"/>
          <c:showCatName val="0"/>
          <c:showSerName val="0"/>
          <c:showPercent val="0"/>
          <c:showBubbleSize val="0"/>
        </c:dLbls>
        <c:gapWidth val="219"/>
        <c:overlap val="-27"/>
        <c:axId val="325696616"/>
        <c:axId val="325698912"/>
      </c:barChart>
      <c:catAx>
        <c:axId val="325696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98912"/>
        <c:crosses val="autoZero"/>
        <c:auto val="1"/>
        <c:lblAlgn val="ctr"/>
        <c:lblOffset val="100"/>
        <c:noMultiLvlLbl val="0"/>
      </c:catAx>
      <c:valAx>
        <c:axId val="32569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9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1.3988622586962599E-2</c:v>
                </c:pt>
                <c:pt idx="6">
                  <c:v>0</c:v>
                </c:pt>
                <c:pt idx="7">
                  <c:v>0</c:v>
                </c:pt>
                <c:pt idx="8">
                  <c:v>0</c:v>
                </c:pt>
                <c:pt idx="9">
                  <c:v>0</c:v>
                </c:pt>
                <c:pt idx="10">
                  <c:v>0</c:v>
                </c:pt>
                <c:pt idx="11">
                  <c:v>0</c:v>
                </c:pt>
                <c:pt idx="12">
                  <c:v>2.09653373089825E-2</c:v>
                </c:pt>
                <c:pt idx="13">
                  <c:v>0</c:v>
                </c:pt>
                <c:pt idx="14">
                  <c:v>0</c:v>
                </c:pt>
                <c:pt idx="15">
                  <c:v>0</c:v>
                </c:pt>
                <c:pt idx="16">
                  <c:v>0</c:v>
                </c:pt>
                <c:pt idx="17">
                  <c:v>0</c:v>
                </c:pt>
                <c:pt idx="18">
                  <c:v>0</c:v>
                </c:pt>
                <c:pt idx="19">
                  <c:v>1.16373792621902E-2</c:v>
                </c:pt>
                <c:pt idx="20">
                  <c:v>0</c:v>
                </c:pt>
                <c:pt idx="21">
                  <c:v>0</c:v>
                </c:pt>
                <c:pt idx="22">
                  <c:v>0</c:v>
                </c:pt>
                <c:pt idx="23">
                  <c:v>0</c:v>
                </c:pt>
                <c:pt idx="24">
                  <c:v>0</c:v>
                </c:pt>
                <c:pt idx="25">
                  <c:v>0</c:v>
                </c:pt>
                <c:pt idx="26">
                  <c:v>0</c:v>
                </c:pt>
                <c:pt idx="27">
                  <c:v>0</c:v>
                </c:pt>
                <c:pt idx="28">
                  <c:v>4.6513791339131997E-3</c:v>
                </c:pt>
                <c:pt idx="29">
                  <c:v>0</c:v>
                </c:pt>
                <c:pt idx="30">
                  <c:v>0</c:v>
                </c:pt>
              </c:numCache>
            </c:numRef>
          </c:val>
          <c:smooth val="0"/>
          <c:extLst>
            <c:ext xmlns:c16="http://schemas.microsoft.com/office/drawing/2014/chart" uri="{C3380CC4-5D6E-409C-BE32-E72D297353CC}">
              <c16:uniqueId val="{00000000-46F7-409E-8E4F-FB32AC450845}"/>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5.6085249579360598E-2</c:v>
                </c:pt>
                <c:pt idx="7">
                  <c:v>0</c:v>
                </c:pt>
                <c:pt idx="8">
                  <c:v>0</c:v>
                </c:pt>
                <c:pt idx="9">
                  <c:v>7.0106561974200801E-2</c:v>
                </c:pt>
                <c:pt idx="10">
                  <c:v>0</c:v>
                </c:pt>
                <c:pt idx="11">
                  <c:v>0</c:v>
                </c:pt>
                <c:pt idx="12">
                  <c:v>8.4139671855279805E-2</c:v>
                </c:pt>
                <c:pt idx="13">
                  <c:v>0</c:v>
                </c:pt>
                <c:pt idx="14">
                  <c:v>0</c:v>
                </c:pt>
                <c:pt idx="15">
                  <c:v>0</c:v>
                </c:pt>
                <c:pt idx="16">
                  <c:v>0</c:v>
                </c:pt>
                <c:pt idx="17">
                  <c:v>0</c:v>
                </c:pt>
                <c:pt idx="18">
                  <c:v>0.18220042046250901</c:v>
                </c:pt>
                <c:pt idx="19">
                  <c:v>0</c:v>
                </c:pt>
                <c:pt idx="20">
                  <c:v>0.15412638363458001</c:v>
                </c:pt>
                <c:pt idx="21">
                  <c:v>0</c:v>
                </c:pt>
                <c:pt idx="22">
                  <c:v>0</c:v>
                </c:pt>
                <c:pt idx="23">
                  <c:v>0</c:v>
                </c:pt>
                <c:pt idx="24">
                  <c:v>5.6061667834618099E-2</c:v>
                </c:pt>
                <c:pt idx="25">
                  <c:v>0</c:v>
                </c:pt>
                <c:pt idx="26">
                  <c:v>0</c:v>
                </c:pt>
                <c:pt idx="27">
                  <c:v>2.80190529560101E-2</c:v>
                </c:pt>
                <c:pt idx="28">
                  <c:v>0</c:v>
                </c:pt>
                <c:pt idx="29">
                  <c:v>0</c:v>
                </c:pt>
                <c:pt idx="30">
                  <c:v>0</c:v>
                </c:pt>
              </c:numCache>
            </c:numRef>
          </c:val>
          <c:smooth val="0"/>
          <c:extLst>
            <c:ext xmlns:c16="http://schemas.microsoft.com/office/drawing/2014/chart" uri="{C3380CC4-5D6E-409C-BE32-E72D297353CC}">
              <c16:uniqueId val="{00000001-46F7-409E-8E4F-FB32AC450845}"/>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3.4421571310308698E-4</c:v>
                </c:pt>
                <c:pt idx="6">
                  <c:v>2.1511094131687501E-3</c:v>
                </c:pt>
                <c:pt idx="7">
                  <c:v>0</c:v>
                </c:pt>
                <c:pt idx="8">
                  <c:v>0</c:v>
                </c:pt>
                <c:pt idx="9">
                  <c:v>0</c:v>
                </c:pt>
                <c:pt idx="10">
                  <c:v>0</c:v>
                </c:pt>
                <c:pt idx="11">
                  <c:v>0</c:v>
                </c:pt>
                <c:pt idx="12">
                  <c:v>2.3221531692230401E-3</c:v>
                </c:pt>
                <c:pt idx="13">
                  <c:v>0</c:v>
                </c:pt>
                <c:pt idx="14">
                  <c:v>0</c:v>
                </c:pt>
                <c:pt idx="15">
                  <c:v>0</c:v>
                </c:pt>
                <c:pt idx="16">
                  <c:v>0</c:v>
                </c:pt>
                <c:pt idx="17">
                  <c:v>0</c:v>
                </c:pt>
                <c:pt idx="18">
                  <c:v>0</c:v>
                </c:pt>
                <c:pt idx="19">
                  <c:v>1.2899530715072599E-3</c:v>
                </c:pt>
                <c:pt idx="20">
                  <c:v>0</c:v>
                </c:pt>
                <c:pt idx="21">
                  <c:v>0</c:v>
                </c:pt>
                <c:pt idx="22">
                  <c:v>0</c:v>
                </c:pt>
                <c:pt idx="23">
                  <c:v>0</c:v>
                </c:pt>
                <c:pt idx="24">
                  <c:v>0</c:v>
                </c:pt>
                <c:pt idx="25">
                  <c:v>1.7197259444734901E-4</c:v>
                </c:pt>
                <c:pt idx="26">
                  <c:v>1.2036787862790899E-3</c:v>
                </c:pt>
                <c:pt idx="27">
                  <c:v>0</c:v>
                </c:pt>
                <c:pt idx="28">
                  <c:v>0</c:v>
                </c:pt>
                <c:pt idx="29">
                  <c:v>0</c:v>
                </c:pt>
                <c:pt idx="30">
                  <c:v>0</c:v>
                </c:pt>
              </c:numCache>
            </c:numRef>
          </c:val>
          <c:smooth val="0"/>
          <c:extLst>
            <c:ext xmlns:c16="http://schemas.microsoft.com/office/drawing/2014/chart" uri="{C3380CC4-5D6E-409C-BE32-E72D297353CC}">
              <c16:uniqueId val="{00000002-46F7-409E-8E4F-FB32AC450845}"/>
            </c:ext>
          </c:extLst>
        </c:ser>
        <c:dLbls>
          <c:showLegendKey val="0"/>
          <c:showVal val="0"/>
          <c:showCatName val="0"/>
          <c:showSerName val="0"/>
          <c:showPercent val="0"/>
          <c:showBubbleSize val="0"/>
        </c:dLbls>
        <c:smooth val="0"/>
        <c:axId val="390200296"/>
        <c:axId val="390201280"/>
      </c:lineChart>
      <c:dateAx>
        <c:axId val="390200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01280"/>
        <c:crosses val="autoZero"/>
        <c:auto val="1"/>
        <c:lblOffset val="100"/>
        <c:baseTimeUnit val="days"/>
      </c:dateAx>
      <c:valAx>
        <c:axId val="39020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0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4.6512709597897597E-3</c:v>
                </c:pt>
                <c:pt idx="1">
                  <c:v>2.0964360587002101E-2</c:v>
                </c:pt>
                <c:pt idx="2">
                  <c:v>1.28119424561054E-2</c:v>
                </c:pt>
              </c:numCache>
            </c:numRef>
          </c:val>
          <c:extLst>
            <c:ext xmlns:c16="http://schemas.microsoft.com/office/drawing/2014/chart" uri="{C3380CC4-5D6E-409C-BE32-E72D297353CC}">
              <c16:uniqueId val="{00000000-F4B5-4610-9516-97B71A762D62}"/>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c:v>
                </c:pt>
                <c:pt idx="1">
                  <c:v>9.0098279794728994E-2</c:v>
                </c:pt>
                <c:pt idx="2">
                  <c:v>0</c:v>
                </c:pt>
              </c:numCache>
            </c:numRef>
          </c:val>
          <c:extLst>
            <c:ext xmlns:c16="http://schemas.microsoft.com/office/drawing/2014/chart" uri="{C3380CC4-5D6E-409C-BE32-E72D297353CC}">
              <c16:uniqueId val="{00000001-F4B5-4610-9516-97B71A762D62}"/>
            </c:ext>
          </c:extLst>
        </c:ser>
        <c:ser>
          <c:idx val="2"/>
          <c:order val="2"/>
          <c:tx>
            <c:strRef>
              <c:f>Sheet1!$D$1</c:f>
              <c:strCache>
                <c:ptCount val="1"/>
                <c:pt idx="0">
                  <c:v>Keeway</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7.3115465741830201E-4</c:v>
                </c:pt>
                <c:pt idx="1">
                  <c:v>2.3221931135793301E-3</c:v>
                </c:pt>
                <c:pt idx="2">
                  <c:v>1.2329698567615901E-3</c:v>
                </c:pt>
              </c:numCache>
            </c:numRef>
          </c:val>
          <c:extLst>
            <c:ext xmlns:c16="http://schemas.microsoft.com/office/drawing/2014/chart" uri="{C3380CC4-5D6E-409C-BE32-E72D297353CC}">
              <c16:uniqueId val="{00000002-F4B5-4610-9516-97B71A762D62}"/>
            </c:ext>
          </c:extLst>
        </c:ser>
        <c:dLbls>
          <c:showLegendKey val="0"/>
          <c:showVal val="0"/>
          <c:showCatName val="0"/>
          <c:showSerName val="0"/>
          <c:showPercent val="0"/>
          <c:showBubbleSize val="0"/>
        </c:dLbls>
        <c:gapWidth val="219"/>
        <c:overlap val="-27"/>
        <c:axId val="390197672"/>
        <c:axId val="390198328"/>
      </c:barChart>
      <c:catAx>
        <c:axId val="390197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98328"/>
        <c:crosses val="autoZero"/>
        <c:auto val="1"/>
        <c:lblAlgn val="ctr"/>
        <c:lblOffset val="100"/>
        <c:noMultiLvlLbl val="0"/>
      </c:catAx>
      <c:valAx>
        <c:axId val="39019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97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1.16411724988941E-2</c:v>
                </c:pt>
                <c:pt idx="16">
                  <c:v>4.6564689995576402E-3</c:v>
                </c:pt>
                <c:pt idx="17">
                  <c:v>0</c:v>
                </c:pt>
                <c:pt idx="18">
                  <c:v>1.7461758748341102E-2</c:v>
                </c:pt>
                <c:pt idx="19">
                  <c:v>0</c:v>
                </c:pt>
                <c:pt idx="20">
                  <c:v>0</c:v>
                </c:pt>
                <c:pt idx="21">
                  <c:v>0</c:v>
                </c:pt>
                <c:pt idx="22">
                  <c:v>0</c:v>
                </c:pt>
                <c:pt idx="23">
                  <c:v>0</c:v>
                </c:pt>
              </c:numCache>
            </c:numRef>
          </c:val>
          <c:smooth val="0"/>
          <c:extLst>
            <c:ext xmlns:c16="http://schemas.microsoft.com/office/drawing/2014/chart" uri="{C3380CC4-5D6E-409C-BE32-E72D297353CC}">
              <c16:uniqueId val="{00000000-1B74-428C-B5B4-EBC588DF0780}"/>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0.18214936247723101</c:v>
                </c:pt>
                <c:pt idx="9">
                  <c:v>4.2034468263976499E-2</c:v>
                </c:pt>
                <c:pt idx="10">
                  <c:v>0</c:v>
                </c:pt>
                <c:pt idx="11">
                  <c:v>5.6045957685301899E-2</c:v>
                </c:pt>
                <c:pt idx="12">
                  <c:v>8.4068936527952901E-2</c:v>
                </c:pt>
                <c:pt idx="13">
                  <c:v>0</c:v>
                </c:pt>
                <c:pt idx="14">
                  <c:v>0</c:v>
                </c:pt>
                <c:pt idx="15">
                  <c:v>0</c:v>
                </c:pt>
                <c:pt idx="16">
                  <c:v>0.15412638363458001</c:v>
                </c:pt>
                <c:pt idx="17">
                  <c:v>0</c:v>
                </c:pt>
                <c:pt idx="18">
                  <c:v>0</c:v>
                </c:pt>
                <c:pt idx="19">
                  <c:v>7.0057447106627396E-2</c:v>
                </c:pt>
                <c:pt idx="20">
                  <c:v>0</c:v>
                </c:pt>
                <c:pt idx="21">
                  <c:v>0</c:v>
                </c:pt>
                <c:pt idx="22">
                  <c:v>0</c:v>
                </c:pt>
                <c:pt idx="23">
                  <c:v>0</c:v>
                </c:pt>
              </c:numCache>
            </c:numRef>
          </c:val>
          <c:smooth val="0"/>
          <c:extLst>
            <c:ext xmlns:c16="http://schemas.microsoft.com/office/drawing/2014/chart" uri="{C3380CC4-5D6E-409C-BE32-E72D297353CC}">
              <c16:uniqueId val="{00000001-1B74-428C-B5B4-EBC588DF0780}"/>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2.3222710090267502E-3</c:v>
                </c:pt>
                <c:pt idx="16">
                  <c:v>1.7202007474272199E-4</c:v>
                </c:pt>
                <c:pt idx="17">
                  <c:v>1.67719572874154E-3</c:v>
                </c:pt>
                <c:pt idx="18">
                  <c:v>1.2901505605704201E-3</c:v>
                </c:pt>
                <c:pt idx="19">
                  <c:v>3.4404014948544501E-4</c:v>
                </c:pt>
                <c:pt idx="20">
                  <c:v>0</c:v>
                </c:pt>
                <c:pt idx="21">
                  <c:v>0</c:v>
                </c:pt>
                <c:pt idx="22">
                  <c:v>0</c:v>
                </c:pt>
                <c:pt idx="23">
                  <c:v>0</c:v>
                </c:pt>
              </c:numCache>
            </c:numRef>
          </c:val>
          <c:smooth val="0"/>
          <c:extLst>
            <c:ext xmlns:c16="http://schemas.microsoft.com/office/drawing/2014/chart" uri="{C3380CC4-5D6E-409C-BE32-E72D297353CC}">
              <c16:uniqueId val="{00000002-1B74-428C-B5B4-EBC588DF0780}"/>
            </c:ext>
          </c:extLst>
        </c:ser>
        <c:dLbls>
          <c:showLegendKey val="0"/>
          <c:showVal val="0"/>
          <c:showCatName val="0"/>
          <c:showSerName val="0"/>
          <c:showPercent val="0"/>
          <c:showBubbleSize val="0"/>
        </c:dLbls>
        <c:smooth val="0"/>
        <c:axId val="394373480"/>
        <c:axId val="394374136"/>
      </c:lineChart>
      <c:catAx>
        <c:axId val="394373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74136"/>
        <c:crosses val="autoZero"/>
        <c:auto val="1"/>
        <c:lblAlgn val="ctr"/>
        <c:lblOffset val="100"/>
        <c:noMultiLvlLbl val="0"/>
      </c:catAx>
      <c:valAx>
        <c:axId val="394374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7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6449-4902-9896-C0B319B69AC6}"/>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6449-4902-9896-C0B319B69AC6}"/>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6449-4902-9896-C0B319B69AC6}"/>
            </c:ext>
          </c:extLst>
        </c:ser>
        <c:dLbls>
          <c:showLegendKey val="0"/>
          <c:showVal val="0"/>
          <c:showCatName val="0"/>
          <c:showSerName val="0"/>
          <c:showPercent val="0"/>
          <c:showBubbleSize val="0"/>
        </c:dLbls>
        <c:smooth val="0"/>
        <c:axId val="276505048"/>
        <c:axId val="276499144"/>
      </c:lineChart>
      <c:dateAx>
        <c:axId val="276505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99144"/>
        <c:crosses val="autoZero"/>
        <c:auto val="1"/>
        <c:lblOffset val="100"/>
        <c:baseTimeUnit val="days"/>
      </c:dateAx>
      <c:valAx>
        <c:axId val="27649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0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D7B55-445B-40E5-A012-69BCFCD20098}"/>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6DC131B4-6930-4CCD-B4A3-8F9169A954D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905052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FBDB9-97A2-4DB0-BEC5-547608A4769E}"/>
              </a:ext>
            </a:extLst>
          </p:cNvPr>
          <p:cNvSpPr>
            <a:spLocks noGrp="1"/>
          </p:cNvSpPr>
          <p:nvPr>
            <p:ph type="title"/>
          </p:nvPr>
        </p:nvSpPr>
        <p:spPr/>
        <p:txBody>
          <a:bodyPr/>
          <a:lstStyle/>
          <a:p>
            <a:r>
              <a:rPr lang="en-US"/>
              <a:t>Facebook Key Metrics Table | SYM</a:t>
            </a:r>
          </a:p>
        </p:txBody>
      </p:sp>
      <p:graphicFrame>
        <p:nvGraphicFramePr>
          <p:cNvPr id="5" name="Table Placeholder 4">
            <a:extLst>
              <a:ext uri="{FF2B5EF4-FFF2-40B4-BE49-F238E27FC236}">
                <a16:creationId xmlns:a16="http://schemas.microsoft.com/office/drawing/2014/main" id="{C9D7F742-32E0-4003-AC03-E7FDE7627707}"/>
              </a:ext>
            </a:extLst>
          </p:cNvPr>
          <p:cNvGraphicFramePr>
            <a:graphicFrameLocks noGrp="1"/>
          </p:cNvGraphicFramePr>
          <p:nvPr>
            <p:ph type="tbl" sz="quarter" idx="13"/>
            <p:extLst>
              <p:ext uri="{D42A27DB-BD31-4B8C-83A1-F6EECF244321}">
                <p14:modId xmlns:p14="http://schemas.microsoft.com/office/powerpoint/2010/main" val="2313882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18975250"/>
                    </a:ext>
                  </a:extLst>
                </a:gridCol>
                <a:gridCol w="740664">
                  <a:extLst>
                    <a:ext uri="{9D8B030D-6E8A-4147-A177-3AD203B41FA5}">
                      <a16:colId xmlns:a16="http://schemas.microsoft.com/office/drawing/2014/main" val="1061684627"/>
                    </a:ext>
                  </a:extLst>
                </a:gridCol>
                <a:gridCol w="740664">
                  <a:extLst>
                    <a:ext uri="{9D8B030D-6E8A-4147-A177-3AD203B41FA5}">
                      <a16:colId xmlns:a16="http://schemas.microsoft.com/office/drawing/2014/main" val="2462388762"/>
                    </a:ext>
                  </a:extLst>
                </a:gridCol>
                <a:gridCol w="740664">
                  <a:extLst>
                    <a:ext uri="{9D8B030D-6E8A-4147-A177-3AD203B41FA5}">
                      <a16:colId xmlns:a16="http://schemas.microsoft.com/office/drawing/2014/main" val="2542010071"/>
                    </a:ext>
                  </a:extLst>
                </a:gridCol>
                <a:gridCol w="740664">
                  <a:extLst>
                    <a:ext uri="{9D8B030D-6E8A-4147-A177-3AD203B41FA5}">
                      <a16:colId xmlns:a16="http://schemas.microsoft.com/office/drawing/2014/main" val="200901346"/>
                    </a:ext>
                  </a:extLst>
                </a:gridCol>
                <a:gridCol w="740664">
                  <a:extLst>
                    <a:ext uri="{9D8B030D-6E8A-4147-A177-3AD203B41FA5}">
                      <a16:colId xmlns:a16="http://schemas.microsoft.com/office/drawing/2014/main" val="3591618153"/>
                    </a:ext>
                  </a:extLst>
                </a:gridCol>
                <a:gridCol w="740664">
                  <a:extLst>
                    <a:ext uri="{9D8B030D-6E8A-4147-A177-3AD203B41FA5}">
                      <a16:colId xmlns:a16="http://schemas.microsoft.com/office/drawing/2014/main" val="867384451"/>
                    </a:ext>
                  </a:extLst>
                </a:gridCol>
                <a:gridCol w="740664">
                  <a:extLst>
                    <a:ext uri="{9D8B030D-6E8A-4147-A177-3AD203B41FA5}">
                      <a16:colId xmlns:a16="http://schemas.microsoft.com/office/drawing/2014/main" val="4283612580"/>
                    </a:ext>
                  </a:extLst>
                </a:gridCol>
                <a:gridCol w="740664">
                  <a:extLst>
                    <a:ext uri="{9D8B030D-6E8A-4147-A177-3AD203B41FA5}">
                      <a16:colId xmlns:a16="http://schemas.microsoft.com/office/drawing/2014/main" val="403991382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451427446"/>
                  </a:ext>
                </a:extLst>
              </a:tr>
              <a:tr h="370840">
                <a:tc>
                  <a:txBody>
                    <a:bodyPr/>
                    <a:lstStyle/>
                    <a:p>
                      <a:r>
                        <a:rPr lang="en-US" sz="1000"/>
                        <a:t>Keeway</a:t>
                      </a:r>
                    </a:p>
                  </a:txBody>
                  <a:tcPr/>
                </a:tc>
                <a:tc>
                  <a:txBody>
                    <a:bodyPr/>
                    <a:lstStyle/>
                    <a:p>
                      <a:r>
                        <a:rPr lang="en-US" sz="1000"/>
                        <a:t>1163293</a:t>
                      </a:r>
                    </a:p>
                  </a:txBody>
                  <a:tcPr/>
                </a:tc>
                <a:tc>
                  <a:txBody>
                    <a:bodyPr/>
                    <a:lstStyle/>
                    <a:p>
                      <a:r>
                        <a:rPr lang="en-US" sz="1000"/>
                        <a:t>1237</a:t>
                      </a:r>
                    </a:p>
                  </a:txBody>
                  <a:tcPr/>
                </a:tc>
                <a:tc>
                  <a:txBody>
                    <a:bodyPr/>
                    <a:lstStyle/>
                    <a:p>
                      <a:r>
                        <a:rPr lang="en-US" sz="1000"/>
                        <a:t>6</a:t>
                      </a:r>
                    </a:p>
                  </a:txBody>
                  <a:tcPr/>
                </a:tc>
                <a:tc>
                  <a:txBody>
                    <a:bodyPr/>
                    <a:lstStyle/>
                    <a:p>
                      <a:r>
                        <a:rPr lang="en-US" sz="1000"/>
                        <a:t>73</a:t>
                      </a:r>
                    </a:p>
                  </a:txBody>
                  <a:tcPr/>
                </a:tc>
                <a:tc>
                  <a:txBody>
                    <a:bodyPr/>
                    <a:lstStyle/>
                    <a:p>
                      <a:r>
                        <a:rPr lang="en-US" sz="1000"/>
                        <a:t>11</a:t>
                      </a:r>
                    </a:p>
                  </a:txBody>
                  <a:tcPr/>
                </a:tc>
                <a:tc>
                  <a:txBody>
                    <a:bodyPr/>
                    <a:lstStyle/>
                    <a:p>
                      <a:r>
                        <a:rPr lang="en-US" sz="1000"/>
                        <a:t>3</a:t>
                      </a:r>
                    </a:p>
                  </a:txBody>
                  <a:tcPr/>
                </a:tc>
                <a:tc>
                  <a:txBody>
                    <a:bodyPr/>
                    <a:lstStyle/>
                    <a:p>
                      <a:r>
                        <a:rPr lang="en-US" sz="1000"/>
                        <a:t>0</a:t>
                      </a:r>
                    </a:p>
                  </a:txBody>
                  <a:tcPr/>
                </a:tc>
                <a:tc>
                  <a:txBody>
                    <a:bodyPr/>
                    <a:lstStyle/>
                    <a:p>
                      <a:r>
                        <a:rPr lang="en-US" sz="1000"/>
                        <a:t>0.0012 %</a:t>
                      </a:r>
                    </a:p>
                  </a:txBody>
                  <a:tcPr/>
                </a:tc>
                <a:extLst>
                  <a:ext uri="{0D108BD9-81ED-4DB2-BD59-A6C34878D82A}">
                    <a16:rowId xmlns:a16="http://schemas.microsoft.com/office/drawing/2014/main" val="3161154858"/>
                  </a:ext>
                </a:extLst>
              </a:tr>
              <a:tr h="370840">
                <a:tc>
                  <a:txBody>
                    <a:bodyPr/>
                    <a:lstStyle/>
                    <a:p>
                      <a:r>
                        <a:rPr lang="en-US" sz="1000"/>
                        <a:t>Sym Motors Argentina</a:t>
                      </a:r>
                    </a:p>
                  </a:txBody>
                  <a:tcPr/>
                </a:tc>
                <a:tc>
                  <a:txBody>
                    <a:bodyPr/>
                    <a:lstStyle/>
                    <a:p>
                      <a:r>
                        <a:rPr lang="en-US" sz="1000"/>
                        <a:t>43010</a:t>
                      </a:r>
                    </a:p>
                  </a:txBody>
                  <a:tcPr/>
                </a:tc>
                <a:tc>
                  <a:txBody>
                    <a:bodyPr/>
                    <a:lstStyle/>
                    <a:p>
                      <a:r>
                        <a:rPr lang="en-US" sz="1000"/>
                        <a:t>116</a:t>
                      </a:r>
                    </a:p>
                  </a:txBody>
                  <a:tcPr/>
                </a:tc>
                <a:tc>
                  <a:txBody>
                    <a:bodyPr/>
                    <a:lstStyle/>
                    <a:p>
                      <a:r>
                        <a:rPr lang="en-US" sz="1000"/>
                        <a:t>4</a:t>
                      </a:r>
                    </a:p>
                  </a:txBody>
                  <a:tcPr/>
                </a:tc>
                <a:tc>
                  <a:txBody>
                    <a:bodyPr/>
                    <a:lstStyle/>
                    <a:p>
                      <a:r>
                        <a:rPr lang="en-US" sz="1000"/>
                        <a:t>15</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0.0128 %</a:t>
                      </a:r>
                    </a:p>
                  </a:txBody>
                  <a:tcPr/>
                </a:tc>
                <a:extLst>
                  <a:ext uri="{0D108BD9-81ED-4DB2-BD59-A6C34878D82A}">
                    <a16:rowId xmlns:a16="http://schemas.microsoft.com/office/drawing/2014/main" val="583965021"/>
                  </a:ext>
                </a:extLst>
              </a:tr>
              <a:tr h="370840">
                <a:tc>
                  <a:txBody>
                    <a:bodyPr/>
                    <a:lstStyle/>
                    <a:p>
                      <a:r>
                        <a:rPr lang="en-US" sz="1000"/>
                        <a:t>Kymco Argentina</a:t>
                      </a:r>
                    </a:p>
                  </a:txBody>
                  <a:tcPr/>
                </a:tc>
                <a:tc>
                  <a:txBody>
                    <a:bodyPr/>
                    <a:lstStyle/>
                    <a:p>
                      <a:r>
                        <a:rPr lang="en-US" sz="1000"/>
                        <a:t>7142</a:t>
                      </a:r>
                    </a:p>
                  </a:txBody>
                  <a:tcPr/>
                </a:tc>
                <a:tc>
                  <a:txBody>
                    <a:bodyPr/>
                    <a:lstStyle/>
                    <a:p>
                      <a:r>
                        <a:rPr lang="en-US" sz="1000"/>
                        <a:t>10</a:t>
                      </a:r>
                    </a:p>
                  </a:txBody>
                  <a:tcPr/>
                </a:tc>
                <a:tc>
                  <a:txBody>
                    <a:bodyPr/>
                    <a:lstStyle/>
                    <a:p>
                      <a:r>
                        <a:rPr lang="en-US" sz="1000"/>
                        <a:t>7</a:t>
                      </a:r>
                    </a:p>
                  </a:txBody>
                  <a:tcPr/>
                </a:tc>
                <a:tc>
                  <a:txBody>
                    <a:bodyPr/>
                    <a:lstStyle/>
                    <a:p>
                      <a:r>
                        <a:rPr lang="en-US" sz="1000"/>
                        <a:t>42</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0.0901 %</a:t>
                      </a:r>
                    </a:p>
                  </a:txBody>
                  <a:tcPr/>
                </a:tc>
                <a:extLst>
                  <a:ext uri="{0D108BD9-81ED-4DB2-BD59-A6C34878D82A}">
                    <a16:rowId xmlns:a16="http://schemas.microsoft.com/office/drawing/2014/main" val="1177529335"/>
                  </a:ext>
                </a:extLst>
              </a:tr>
            </a:tbl>
          </a:graphicData>
        </a:graphic>
      </p:graphicFrame>
      <p:sp>
        <p:nvSpPr>
          <p:cNvPr id="4" name="Text Placeholder 3">
            <a:extLst>
              <a:ext uri="{FF2B5EF4-FFF2-40B4-BE49-F238E27FC236}">
                <a16:creationId xmlns:a16="http://schemas.microsoft.com/office/drawing/2014/main" id="{492E0249-0F7F-43D3-ACB2-217596EEC09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87264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740DD-CB4A-48C2-8D3B-9A7FF4312AF6}"/>
              </a:ext>
            </a:extLst>
          </p:cNvPr>
          <p:cNvSpPr>
            <a:spLocks noGrp="1"/>
          </p:cNvSpPr>
          <p:nvPr>
            <p:ph type="title"/>
          </p:nvPr>
        </p:nvSpPr>
        <p:spPr/>
        <p:txBody>
          <a:bodyPr/>
          <a:lstStyle/>
          <a:p>
            <a:r>
              <a:rPr lang="en-US"/>
              <a:t>Facebook Page Likes Total | SYM</a:t>
            </a:r>
          </a:p>
        </p:txBody>
      </p:sp>
      <p:graphicFrame>
        <p:nvGraphicFramePr>
          <p:cNvPr id="6" name="Chart Placeholder 5">
            <a:extLst>
              <a:ext uri="{FF2B5EF4-FFF2-40B4-BE49-F238E27FC236}">
                <a16:creationId xmlns:a16="http://schemas.microsoft.com/office/drawing/2014/main" id="{283344C0-6D6F-4DF8-8596-A0D0717A41F3}"/>
              </a:ext>
            </a:extLst>
          </p:cNvPr>
          <p:cNvGraphicFramePr>
            <a:graphicFrameLocks noGrp="1"/>
          </p:cNvGraphicFramePr>
          <p:nvPr>
            <p:ph type="chart" sz="quarter" idx="13"/>
            <p:extLst>
              <p:ext uri="{D42A27DB-BD31-4B8C-83A1-F6EECF244321}">
                <p14:modId xmlns:p14="http://schemas.microsoft.com/office/powerpoint/2010/main" val="1618975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6AC8FC-A613-453C-A66D-187D9EE2DCC4}"/>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2472114-5C09-4C4D-8342-5AD62231A0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1699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FAC76-9D60-4948-8BD7-3755EB17A4C1}"/>
              </a:ext>
            </a:extLst>
          </p:cNvPr>
          <p:cNvSpPr>
            <a:spLocks noGrp="1"/>
          </p:cNvSpPr>
          <p:nvPr>
            <p:ph type="title"/>
          </p:nvPr>
        </p:nvSpPr>
        <p:spPr/>
        <p:txBody>
          <a:bodyPr/>
          <a:lstStyle/>
          <a:p>
            <a:r>
              <a:rPr lang="en-US"/>
              <a:t>Facebook Key Metrics Radar | SYM</a:t>
            </a:r>
          </a:p>
        </p:txBody>
      </p:sp>
      <p:graphicFrame>
        <p:nvGraphicFramePr>
          <p:cNvPr id="6" name="Chart Placeholder 5">
            <a:extLst>
              <a:ext uri="{FF2B5EF4-FFF2-40B4-BE49-F238E27FC236}">
                <a16:creationId xmlns:a16="http://schemas.microsoft.com/office/drawing/2014/main" id="{AAAED81F-45DF-4CDF-A5FE-448010E8DBEC}"/>
              </a:ext>
            </a:extLst>
          </p:cNvPr>
          <p:cNvGraphicFramePr>
            <a:graphicFrameLocks noGrp="1"/>
          </p:cNvGraphicFramePr>
          <p:nvPr>
            <p:ph type="chart" sz="quarter" idx="13"/>
            <p:extLst>
              <p:ext uri="{D42A27DB-BD31-4B8C-83A1-F6EECF244321}">
                <p14:modId xmlns:p14="http://schemas.microsoft.com/office/powerpoint/2010/main" val="3617129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549913-4546-4A5E-AF7A-BC1E5199821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CD65357-9C13-414A-AD14-E1A08C7301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2330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9A667-D55D-463E-B497-F6B4416C86DE}"/>
              </a:ext>
            </a:extLst>
          </p:cNvPr>
          <p:cNvSpPr>
            <a:spLocks noGrp="1"/>
          </p:cNvSpPr>
          <p:nvPr>
            <p:ph type="title"/>
          </p:nvPr>
        </p:nvSpPr>
        <p:spPr/>
        <p:txBody>
          <a:bodyPr/>
          <a:lstStyle/>
          <a:p>
            <a:r>
              <a:rPr lang="en-US"/>
              <a:t>Facebook Fans Change | SYM</a:t>
            </a:r>
          </a:p>
        </p:txBody>
      </p:sp>
      <p:graphicFrame>
        <p:nvGraphicFramePr>
          <p:cNvPr id="6" name="Chart Placeholder 5">
            <a:extLst>
              <a:ext uri="{FF2B5EF4-FFF2-40B4-BE49-F238E27FC236}">
                <a16:creationId xmlns:a16="http://schemas.microsoft.com/office/drawing/2014/main" id="{F02746BD-FF45-41C3-BB68-78A766F55A6F}"/>
              </a:ext>
            </a:extLst>
          </p:cNvPr>
          <p:cNvGraphicFramePr>
            <a:graphicFrameLocks noGrp="1"/>
          </p:cNvGraphicFramePr>
          <p:nvPr>
            <p:ph type="chart" sz="quarter" idx="13"/>
            <p:extLst>
              <p:ext uri="{D42A27DB-BD31-4B8C-83A1-F6EECF244321}">
                <p14:modId xmlns:p14="http://schemas.microsoft.com/office/powerpoint/2010/main" val="1593237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51BE3A-0B16-4339-B67F-2186BCBB198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14BCC4DC-BA97-49E9-9B99-3E9EEE5909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2607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16E4E-A6C6-47E8-86F0-3EE6DE235F92}"/>
              </a:ext>
            </a:extLst>
          </p:cNvPr>
          <p:cNvSpPr>
            <a:spLocks noGrp="1"/>
          </p:cNvSpPr>
          <p:nvPr>
            <p:ph type="title"/>
          </p:nvPr>
        </p:nvSpPr>
        <p:spPr/>
        <p:txBody>
          <a:bodyPr/>
          <a:lstStyle/>
          <a:p>
            <a:r>
              <a:rPr lang="en-US"/>
              <a:t>Facebook Fans Change Per Weekday | SYM</a:t>
            </a:r>
          </a:p>
        </p:txBody>
      </p:sp>
      <p:graphicFrame>
        <p:nvGraphicFramePr>
          <p:cNvPr id="6" name="Chart Placeholder 5">
            <a:extLst>
              <a:ext uri="{FF2B5EF4-FFF2-40B4-BE49-F238E27FC236}">
                <a16:creationId xmlns:a16="http://schemas.microsoft.com/office/drawing/2014/main" id="{0C8B831E-C08E-4739-9D02-B0193E28D221}"/>
              </a:ext>
            </a:extLst>
          </p:cNvPr>
          <p:cNvGraphicFramePr>
            <a:graphicFrameLocks noGrp="1"/>
          </p:cNvGraphicFramePr>
          <p:nvPr>
            <p:ph type="chart" sz="quarter" idx="13"/>
            <p:extLst>
              <p:ext uri="{D42A27DB-BD31-4B8C-83A1-F6EECF244321}">
                <p14:modId xmlns:p14="http://schemas.microsoft.com/office/powerpoint/2010/main" val="371692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B538AC-EC0F-4CF6-923E-5F7981455DB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90AFF0B1-0DD6-4BB2-B62C-21C4698FCA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119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2C93D-E43A-4242-A2F4-27ED2BFA4B66}"/>
              </a:ext>
            </a:extLst>
          </p:cNvPr>
          <p:cNvSpPr>
            <a:spLocks noGrp="1"/>
          </p:cNvSpPr>
          <p:nvPr>
            <p:ph type="title"/>
          </p:nvPr>
        </p:nvSpPr>
        <p:spPr/>
        <p:txBody>
          <a:bodyPr/>
          <a:lstStyle/>
          <a:p>
            <a:r>
              <a:rPr lang="en-US"/>
              <a:t>Facebook Fans Change Rate | SYM</a:t>
            </a:r>
          </a:p>
        </p:txBody>
      </p:sp>
      <p:graphicFrame>
        <p:nvGraphicFramePr>
          <p:cNvPr id="6" name="Chart Placeholder 5">
            <a:extLst>
              <a:ext uri="{FF2B5EF4-FFF2-40B4-BE49-F238E27FC236}">
                <a16:creationId xmlns:a16="http://schemas.microsoft.com/office/drawing/2014/main" id="{712C6649-2927-4BE6-AC18-46195975B520}"/>
              </a:ext>
            </a:extLst>
          </p:cNvPr>
          <p:cNvGraphicFramePr>
            <a:graphicFrameLocks noGrp="1"/>
          </p:cNvGraphicFramePr>
          <p:nvPr>
            <p:ph type="chart" sz="quarter" idx="13"/>
            <p:extLst>
              <p:ext uri="{D42A27DB-BD31-4B8C-83A1-F6EECF244321}">
                <p14:modId xmlns:p14="http://schemas.microsoft.com/office/powerpoint/2010/main" val="1440257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A3B48F-7040-42FE-AE6F-D0C2C965D2A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BF079FC-01CA-46A8-B446-0A0A8EC6A0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001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0D0C9-2AC1-4B84-8DFD-AEFBFB1FEB2A}"/>
              </a:ext>
            </a:extLst>
          </p:cNvPr>
          <p:cNvSpPr>
            <a:spLocks noGrp="1"/>
          </p:cNvSpPr>
          <p:nvPr>
            <p:ph type="title"/>
          </p:nvPr>
        </p:nvSpPr>
        <p:spPr/>
        <p:txBody>
          <a:bodyPr/>
          <a:lstStyle/>
          <a:p>
            <a:r>
              <a:rPr lang="en-US"/>
              <a:t>Facebook Own Posts | SYM</a:t>
            </a:r>
          </a:p>
        </p:txBody>
      </p:sp>
      <p:graphicFrame>
        <p:nvGraphicFramePr>
          <p:cNvPr id="6" name="Chart Placeholder 5">
            <a:extLst>
              <a:ext uri="{FF2B5EF4-FFF2-40B4-BE49-F238E27FC236}">
                <a16:creationId xmlns:a16="http://schemas.microsoft.com/office/drawing/2014/main" id="{C5F6B15F-F90C-4B33-9224-BD3DAA700FB1}"/>
              </a:ext>
            </a:extLst>
          </p:cNvPr>
          <p:cNvGraphicFramePr>
            <a:graphicFrameLocks noGrp="1"/>
          </p:cNvGraphicFramePr>
          <p:nvPr>
            <p:ph type="chart" sz="quarter" idx="13"/>
            <p:extLst>
              <p:ext uri="{D42A27DB-BD31-4B8C-83A1-F6EECF244321}">
                <p14:modId xmlns:p14="http://schemas.microsoft.com/office/powerpoint/2010/main" val="2560736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0DA6B8-099F-45C7-9133-561A658CD8F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E3B2523-2E78-4198-B7AC-E0E5BE9F6F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4130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FCB3C-5B5B-4A65-90E7-DE0254932746}"/>
              </a:ext>
            </a:extLst>
          </p:cNvPr>
          <p:cNvSpPr>
            <a:spLocks noGrp="1"/>
          </p:cNvSpPr>
          <p:nvPr>
            <p:ph type="title"/>
          </p:nvPr>
        </p:nvSpPr>
        <p:spPr/>
        <p:txBody>
          <a:bodyPr/>
          <a:lstStyle/>
          <a:p>
            <a:r>
              <a:rPr lang="en-US"/>
              <a:t>Facebook Own Posts By Hour | SYM</a:t>
            </a:r>
          </a:p>
        </p:txBody>
      </p:sp>
      <p:graphicFrame>
        <p:nvGraphicFramePr>
          <p:cNvPr id="6" name="Chart Placeholder 5">
            <a:extLst>
              <a:ext uri="{FF2B5EF4-FFF2-40B4-BE49-F238E27FC236}">
                <a16:creationId xmlns:a16="http://schemas.microsoft.com/office/drawing/2014/main" id="{54C06275-402A-47AD-A0C0-EBB18A9C04EE}"/>
              </a:ext>
            </a:extLst>
          </p:cNvPr>
          <p:cNvGraphicFramePr>
            <a:graphicFrameLocks noGrp="1"/>
          </p:cNvGraphicFramePr>
          <p:nvPr>
            <p:ph type="chart" sz="quarter" idx="13"/>
            <p:extLst>
              <p:ext uri="{D42A27DB-BD31-4B8C-83A1-F6EECF244321}">
                <p14:modId xmlns:p14="http://schemas.microsoft.com/office/powerpoint/2010/main" val="2605961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883391-1C35-409E-98B7-3D5E4BF4D6E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1FCA3E8-5926-4A3F-833B-93B29925F8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9757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62F15-A280-4C26-BBF1-28026D2707B2}"/>
              </a:ext>
            </a:extLst>
          </p:cNvPr>
          <p:cNvSpPr>
            <a:spLocks noGrp="1"/>
          </p:cNvSpPr>
          <p:nvPr>
            <p:ph type="title"/>
          </p:nvPr>
        </p:nvSpPr>
        <p:spPr/>
        <p:txBody>
          <a:bodyPr/>
          <a:lstStyle/>
          <a:p>
            <a:r>
              <a:rPr lang="en-US"/>
              <a:t>Facebook Own Posts By Weekday | SYM</a:t>
            </a:r>
          </a:p>
        </p:txBody>
      </p:sp>
      <p:graphicFrame>
        <p:nvGraphicFramePr>
          <p:cNvPr id="6" name="Chart Placeholder 5">
            <a:extLst>
              <a:ext uri="{FF2B5EF4-FFF2-40B4-BE49-F238E27FC236}">
                <a16:creationId xmlns:a16="http://schemas.microsoft.com/office/drawing/2014/main" id="{C1F5E840-C44E-4ABF-A39A-F55E39B11FEA}"/>
              </a:ext>
            </a:extLst>
          </p:cNvPr>
          <p:cNvGraphicFramePr>
            <a:graphicFrameLocks noGrp="1"/>
          </p:cNvGraphicFramePr>
          <p:nvPr>
            <p:ph type="chart" sz="quarter" idx="13"/>
            <p:extLst>
              <p:ext uri="{D42A27DB-BD31-4B8C-83A1-F6EECF244321}">
                <p14:modId xmlns:p14="http://schemas.microsoft.com/office/powerpoint/2010/main" val="2358957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D5BAED-F511-4244-99CC-97C42B275C6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8FE9BFF6-2B00-4DDB-BE98-EB96AF9064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172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12628-1DC0-40FB-95BC-6C983D6C009F}"/>
              </a:ext>
            </a:extLst>
          </p:cNvPr>
          <p:cNvSpPr>
            <a:spLocks noGrp="1"/>
          </p:cNvSpPr>
          <p:nvPr>
            <p:ph type="title"/>
          </p:nvPr>
        </p:nvSpPr>
        <p:spPr/>
        <p:txBody>
          <a:bodyPr/>
          <a:lstStyle/>
          <a:p>
            <a:r>
              <a:rPr lang="en-US"/>
              <a:t>Facebook Interactions Distribution | SYM</a:t>
            </a:r>
          </a:p>
        </p:txBody>
      </p:sp>
      <p:graphicFrame>
        <p:nvGraphicFramePr>
          <p:cNvPr id="6" name="Chart Placeholder 5">
            <a:extLst>
              <a:ext uri="{FF2B5EF4-FFF2-40B4-BE49-F238E27FC236}">
                <a16:creationId xmlns:a16="http://schemas.microsoft.com/office/drawing/2014/main" id="{559FC6C0-7A8C-43AE-A525-109133CCFF0A}"/>
              </a:ext>
            </a:extLst>
          </p:cNvPr>
          <p:cNvGraphicFramePr>
            <a:graphicFrameLocks noGrp="1"/>
          </p:cNvGraphicFramePr>
          <p:nvPr>
            <p:ph type="chart" sz="quarter" idx="13"/>
            <p:extLst>
              <p:ext uri="{D42A27DB-BD31-4B8C-83A1-F6EECF244321}">
                <p14:modId xmlns:p14="http://schemas.microsoft.com/office/powerpoint/2010/main" val="601273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BB2BD1-F0A6-410C-9AA0-08AC75A2B4A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AEFD763-96E4-4321-833D-5D5C1F1452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1190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5B744-964D-4FA9-814B-86253FD4B94C}"/>
              </a:ext>
            </a:extLst>
          </p:cNvPr>
          <p:cNvSpPr>
            <a:spLocks noGrp="1"/>
          </p:cNvSpPr>
          <p:nvPr>
            <p:ph type="title"/>
          </p:nvPr>
        </p:nvSpPr>
        <p:spPr/>
        <p:txBody>
          <a:bodyPr/>
          <a:lstStyle/>
          <a:p>
            <a:r>
              <a:rPr lang="en-US"/>
              <a:t>Facebook Post Type Distribution Per Profile | SYM</a:t>
            </a:r>
          </a:p>
        </p:txBody>
      </p:sp>
      <p:graphicFrame>
        <p:nvGraphicFramePr>
          <p:cNvPr id="6" name="Chart Placeholder 5">
            <a:extLst>
              <a:ext uri="{FF2B5EF4-FFF2-40B4-BE49-F238E27FC236}">
                <a16:creationId xmlns:a16="http://schemas.microsoft.com/office/drawing/2014/main" id="{1958BCD8-07B8-4027-8494-E86FAAAF819B}"/>
              </a:ext>
            </a:extLst>
          </p:cNvPr>
          <p:cNvGraphicFramePr>
            <a:graphicFrameLocks noGrp="1"/>
          </p:cNvGraphicFramePr>
          <p:nvPr>
            <p:ph type="chart" sz="quarter" idx="13"/>
            <p:extLst>
              <p:ext uri="{D42A27DB-BD31-4B8C-83A1-F6EECF244321}">
                <p14:modId xmlns:p14="http://schemas.microsoft.com/office/powerpoint/2010/main" val="265625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A4285C-E04C-4972-B73B-FDBAF268885E}"/>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347A69F-4799-4242-BF7D-068AEDDA8A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9437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502A8-9785-424D-A981-41CCEDE64012}"/>
              </a:ext>
            </a:extLst>
          </p:cNvPr>
          <p:cNvSpPr>
            <a:spLocks noGrp="1"/>
          </p:cNvSpPr>
          <p:nvPr>
            <p:ph type="title"/>
          </p:nvPr>
        </p:nvSpPr>
        <p:spPr/>
        <p:txBody>
          <a:bodyPr/>
          <a:lstStyle/>
          <a:p>
            <a:r>
              <a:rPr lang="en-US"/>
              <a:t>Facebook Interaction Rate By Weekday | SYM</a:t>
            </a:r>
          </a:p>
        </p:txBody>
      </p:sp>
      <p:graphicFrame>
        <p:nvGraphicFramePr>
          <p:cNvPr id="6" name="Chart Placeholder 5">
            <a:extLst>
              <a:ext uri="{FF2B5EF4-FFF2-40B4-BE49-F238E27FC236}">
                <a16:creationId xmlns:a16="http://schemas.microsoft.com/office/drawing/2014/main" id="{C1C6214E-69E8-457E-B694-B769D507C793}"/>
              </a:ext>
            </a:extLst>
          </p:cNvPr>
          <p:cNvGraphicFramePr>
            <a:graphicFrameLocks noGrp="1"/>
          </p:cNvGraphicFramePr>
          <p:nvPr>
            <p:ph type="chart" sz="quarter" idx="13"/>
            <p:extLst>
              <p:ext uri="{D42A27DB-BD31-4B8C-83A1-F6EECF244321}">
                <p14:modId xmlns:p14="http://schemas.microsoft.com/office/powerpoint/2010/main" val="388865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BD1C17-67C5-448C-B668-972424B60516}"/>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FA2D72E-FA28-47D3-A588-76703F20BB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4304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00B86-0B8A-4819-93EB-886F6DFA775F}"/>
              </a:ext>
            </a:extLst>
          </p:cNvPr>
          <p:cNvSpPr>
            <a:spLocks noGrp="1"/>
          </p:cNvSpPr>
          <p:nvPr>
            <p:ph type="title"/>
          </p:nvPr>
        </p:nvSpPr>
        <p:spPr/>
        <p:txBody>
          <a:bodyPr/>
          <a:lstStyle/>
          <a:p>
            <a:r>
              <a:rPr lang="en-US"/>
              <a:t>Facebook Interaction Rate | SYM</a:t>
            </a:r>
          </a:p>
        </p:txBody>
      </p:sp>
      <p:graphicFrame>
        <p:nvGraphicFramePr>
          <p:cNvPr id="6" name="Chart Placeholder 5">
            <a:extLst>
              <a:ext uri="{FF2B5EF4-FFF2-40B4-BE49-F238E27FC236}">
                <a16:creationId xmlns:a16="http://schemas.microsoft.com/office/drawing/2014/main" id="{347AC8E1-0A87-4649-B3C8-FA8DEB2FDEAD}"/>
              </a:ext>
            </a:extLst>
          </p:cNvPr>
          <p:cNvGraphicFramePr>
            <a:graphicFrameLocks noGrp="1"/>
          </p:cNvGraphicFramePr>
          <p:nvPr>
            <p:ph type="chart" sz="quarter" idx="13"/>
            <p:extLst>
              <p:ext uri="{D42A27DB-BD31-4B8C-83A1-F6EECF244321}">
                <p14:modId xmlns:p14="http://schemas.microsoft.com/office/powerpoint/2010/main" val="433310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0AEC32-087A-447F-BEB0-81BDD263B67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4CCAEAC1-0C87-4D68-B5F0-0E9B7E2146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8616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4775F-562B-4058-9B24-1D6D83052141}"/>
              </a:ext>
            </a:extLst>
          </p:cNvPr>
          <p:cNvSpPr>
            <a:spLocks noGrp="1"/>
          </p:cNvSpPr>
          <p:nvPr>
            <p:ph type="title"/>
          </p:nvPr>
        </p:nvSpPr>
        <p:spPr/>
        <p:txBody>
          <a:bodyPr/>
          <a:lstStyle/>
          <a:p>
            <a:r>
              <a:rPr lang="en-US"/>
              <a:t>Facebook Interaction Rate By Post Type | SYM</a:t>
            </a:r>
          </a:p>
        </p:txBody>
      </p:sp>
      <p:graphicFrame>
        <p:nvGraphicFramePr>
          <p:cNvPr id="6" name="Chart Placeholder 5">
            <a:extLst>
              <a:ext uri="{FF2B5EF4-FFF2-40B4-BE49-F238E27FC236}">
                <a16:creationId xmlns:a16="http://schemas.microsoft.com/office/drawing/2014/main" id="{F4EE7333-B39E-418B-98BC-5E67E214FE02}"/>
              </a:ext>
            </a:extLst>
          </p:cNvPr>
          <p:cNvGraphicFramePr>
            <a:graphicFrameLocks noGrp="1"/>
          </p:cNvGraphicFramePr>
          <p:nvPr>
            <p:ph type="chart" sz="quarter" idx="13"/>
            <p:extLst>
              <p:ext uri="{D42A27DB-BD31-4B8C-83A1-F6EECF244321}">
                <p14:modId xmlns:p14="http://schemas.microsoft.com/office/powerpoint/2010/main" val="2413602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B769C7-595B-4B07-AF2E-4126FB68CB8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A44CA01-3E3C-4A64-95C8-5ACAF68D3F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1133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B10B9-0D88-4E69-B581-E2A6DF9B1499}"/>
              </a:ext>
            </a:extLst>
          </p:cNvPr>
          <p:cNvSpPr>
            <a:spLocks noGrp="1"/>
          </p:cNvSpPr>
          <p:nvPr>
            <p:ph type="title"/>
          </p:nvPr>
        </p:nvSpPr>
        <p:spPr/>
        <p:txBody>
          <a:bodyPr/>
          <a:lstStyle/>
          <a:p>
            <a:r>
              <a:rPr lang="en-US"/>
              <a:t>Facebook Interaction Rate By Hour | SYM</a:t>
            </a:r>
          </a:p>
        </p:txBody>
      </p:sp>
      <p:graphicFrame>
        <p:nvGraphicFramePr>
          <p:cNvPr id="6" name="Chart Placeholder 5">
            <a:extLst>
              <a:ext uri="{FF2B5EF4-FFF2-40B4-BE49-F238E27FC236}">
                <a16:creationId xmlns:a16="http://schemas.microsoft.com/office/drawing/2014/main" id="{F1F6771D-D773-4DCB-81ED-119EE1E7C1A2}"/>
              </a:ext>
            </a:extLst>
          </p:cNvPr>
          <p:cNvGraphicFramePr>
            <a:graphicFrameLocks noGrp="1"/>
          </p:cNvGraphicFramePr>
          <p:nvPr>
            <p:ph type="chart" sz="quarter" idx="13"/>
            <p:extLst>
              <p:ext uri="{D42A27DB-BD31-4B8C-83A1-F6EECF244321}">
                <p14:modId xmlns:p14="http://schemas.microsoft.com/office/powerpoint/2010/main" val="910881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86AB86-D10C-4571-91E3-CB293CF3658E}"/>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25A2B70-EBC4-4747-A1B7-AAA1635C84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0332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5A939-91A3-45BF-AD31-44BA010D69C2}"/>
              </a:ext>
            </a:extLst>
          </p:cNvPr>
          <p:cNvSpPr>
            <a:spLocks noGrp="1"/>
          </p:cNvSpPr>
          <p:nvPr>
            <p:ph type="title"/>
          </p:nvPr>
        </p:nvSpPr>
        <p:spPr/>
        <p:txBody>
          <a:bodyPr/>
          <a:lstStyle/>
          <a:p>
            <a:r>
              <a:rPr lang="en-US"/>
              <a:t>Facebook Hashtag Detection | SYM</a:t>
            </a:r>
          </a:p>
        </p:txBody>
      </p:sp>
      <p:graphicFrame>
        <p:nvGraphicFramePr>
          <p:cNvPr id="5" name="Table Placeholder 4">
            <a:extLst>
              <a:ext uri="{FF2B5EF4-FFF2-40B4-BE49-F238E27FC236}">
                <a16:creationId xmlns:a16="http://schemas.microsoft.com/office/drawing/2014/main" id="{E33F350A-594B-43C3-B9F5-417651B21FE4}"/>
              </a:ext>
            </a:extLst>
          </p:cNvPr>
          <p:cNvGraphicFramePr>
            <a:graphicFrameLocks noGrp="1"/>
          </p:cNvGraphicFramePr>
          <p:nvPr>
            <p:ph type="tbl" sz="quarter" idx="13"/>
            <p:extLst>
              <p:ext uri="{D42A27DB-BD31-4B8C-83A1-F6EECF244321}">
                <p14:modId xmlns:p14="http://schemas.microsoft.com/office/powerpoint/2010/main" val="3481909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42654638"/>
                    </a:ext>
                  </a:extLst>
                </a:gridCol>
                <a:gridCol w="1152144">
                  <a:extLst>
                    <a:ext uri="{9D8B030D-6E8A-4147-A177-3AD203B41FA5}">
                      <a16:colId xmlns:a16="http://schemas.microsoft.com/office/drawing/2014/main" val="1406700871"/>
                    </a:ext>
                  </a:extLst>
                </a:gridCol>
                <a:gridCol w="1152144">
                  <a:extLst>
                    <a:ext uri="{9D8B030D-6E8A-4147-A177-3AD203B41FA5}">
                      <a16:colId xmlns:a16="http://schemas.microsoft.com/office/drawing/2014/main" val="3875424014"/>
                    </a:ext>
                  </a:extLst>
                </a:gridCol>
                <a:gridCol w="1152144">
                  <a:extLst>
                    <a:ext uri="{9D8B030D-6E8A-4147-A177-3AD203B41FA5}">
                      <a16:colId xmlns:a16="http://schemas.microsoft.com/office/drawing/2014/main" val="516524252"/>
                    </a:ext>
                  </a:extLst>
                </a:gridCol>
                <a:gridCol w="1152144">
                  <a:extLst>
                    <a:ext uri="{9D8B030D-6E8A-4147-A177-3AD203B41FA5}">
                      <a16:colId xmlns:a16="http://schemas.microsoft.com/office/drawing/2014/main" val="2116941452"/>
                    </a:ext>
                  </a:extLst>
                </a:gridCol>
                <a:gridCol w="1152144">
                  <a:extLst>
                    <a:ext uri="{9D8B030D-6E8A-4147-A177-3AD203B41FA5}">
                      <a16:colId xmlns:a16="http://schemas.microsoft.com/office/drawing/2014/main" val="386698216"/>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527113964"/>
                  </a:ext>
                </a:extLst>
              </a:tr>
              <a:tr h="370840">
                <a:tc>
                  <a:txBody>
                    <a:bodyPr/>
                    <a:lstStyle/>
                    <a:p>
                      <a:r>
                        <a:rPr lang="en-US" sz="1000"/>
                        <a:t>#scooter</a:t>
                      </a:r>
                    </a:p>
                  </a:txBody>
                  <a:tcPr/>
                </a:tc>
                <a:tc>
                  <a:txBody>
                    <a:bodyPr/>
                    <a:lstStyle/>
                    <a:p>
                      <a:r>
                        <a:rPr lang="en-US" sz="1000"/>
                        <a:t>6</a:t>
                      </a:r>
                    </a:p>
                  </a:txBody>
                  <a:tcPr/>
                </a:tc>
                <a:tc>
                  <a:txBody>
                    <a:bodyPr/>
                    <a:lstStyle/>
                    <a:p>
                      <a:r>
                        <a:rPr lang="en-US" sz="1000"/>
                        <a:t>5.6666666666667</a:t>
                      </a:r>
                    </a:p>
                  </a:txBody>
                  <a:tcPr/>
                </a:tc>
                <a:tc>
                  <a:txBody>
                    <a:bodyPr/>
                    <a:lstStyle/>
                    <a:p>
                      <a:r>
                        <a:rPr lang="en-US" sz="1000"/>
                        <a:t>0</a:t>
                      </a:r>
                    </a:p>
                  </a:txBody>
                  <a:tcPr/>
                </a:tc>
                <a:tc>
                  <a:txBody>
                    <a:bodyPr/>
                    <a:lstStyle/>
                    <a:p>
                      <a:r>
                        <a:rPr lang="en-US" sz="1000"/>
                        <a:t>0</a:t>
                      </a:r>
                    </a:p>
                  </a:txBody>
                  <a:tcPr/>
                </a:tc>
                <a:tc>
                  <a:txBody>
                    <a:bodyPr/>
                    <a:lstStyle/>
                    <a:p>
                      <a:r>
                        <a:rPr lang="en-US" sz="1000"/>
                        <a:t>5.6666666666667</a:t>
                      </a:r>
                    </a:p>
                  </a:txBody>
                  <a:tcPr/>
                </a:tc>
                <a:extLst>
                  <a:ext uri="{0D108BD9-81ED-4DB2-BD59-A6C34878D82A}">
                    <a16:rowId xmlns:a16="http://schemas.microsoft.com/office/drawing/2014/main" val="1276459837"/>
                  </a:ext>
                </a:extLst>
              </a:tr>
              <a:tr h="370840">
                <a:tc>
                  <a:txBody>
                    <a:bodyPr/>
                    <a:lstStyle/>
                    <a:p>
                      <a:r>
                        <a:rPr lang="en-US" sz="1000"/>
                        <a:t>#kymco</a:t>
                      </a:r>
                    </a:p>
                  </a:txBody>
                  <a:tcPr/>
                </a:tc>
                <a:tc>
                  <a:txBody>
                    <a:bodyPr/>
                    <a:lstStyle/>
                    <a:p>
                      <a:r>
                        <a:rPr lang="en-US" sz="1000"/>
                        <a:t>5</a:t>
                      </a:r>
                    </a:p>
                  </a:txBody>
                  <a:tcPr/>
                </a:tc>
                <a:tc>
                  <a:txBody>
                    <a:bodyPr/>
                    <a:lstStyle/>
                    <a:p>
                      <a:r>
                        <a:rPr lang="en-US" sz="1000"/>
                        <a:t>7.2</a:t>
                      </a:r>
                    </a:p>
                  </a:txBody>
                  <a:tcPr/>
                </a:tc>
                <a:tc>
                  <a:txBody>
                    <a:bodyPr/>
                    <a:lstStyle/>
                    <a:p>
                      <a:r>
                        <a:rPr lang="en-US" sz="1000"/>
                        <a:t>0.6</a:t>
                      </a:r>
                    </a:p>
                  </a:txBody>
                  <a:tcPr/>
                </a:tc>
                <a:tc>
                  <a:txBody>
                    <a:bodyPr/>
                    <a:lstStyle/>
                    <a:p>
                      <a:r>
                        <a:rPr lang="en-US" sz="1000"/>
                        <a:t>0</a:t>
                      </a:r>
                    </a:p>
                  </a:txBody>
                  <a:tcPr/>
                </a:tc>
                <a:tc>
                  <a:txBody>
                    <a:bodyPr/>
                    <a:lstStyle/>
                    <a:p>
                      <a:r>
                        <a:rPr lang="en-US" sz="1000"/>
                        <a:t>7.8</a:t>
                      </a:r>
                    </a:p>
                  </a:txBody>
                  <a:tcPr/>
                </a:tc>
                <a:extLst>
                  <a:ext uri="{0D108BD9-81ED-4DB2-BD59-A6C34878D82A}">
                    <a16:rowId xmlns:a16="http://schemas.microsoft.com/office/drawing/2014/main" val="2416539666"/>
                  </a:ext>
                </a:extLst>
              </a:tr>
              <a:tr h="370840">
                <a:tc>
                  <a:txBody>
                    <a:bodyPr/>
                    <a:lstStyle/>
                    <a:p>
                      <a:r>
                        <a:rPr lang="en-US" sz="1000"/>
                        <a:t>#Keeway</a:t>
                      </a:r>
                    </a:p>
                  </a:txBody>
                  <a:tcPr/>
                </a:tc>
                <a:tc>
                  <a:txBody>
                    <a:bodyPr/>
                    <a:lstStyle/>
                    <a:p>
                      <a:r>
                        <a:rPr lang="en-US" sz="1000"/>
                        <a:t>4</a:t>
                      </a:r>
                    </a:p>
                  </a:txBody>
                  <a:tcPr/>
                </a:tc>
                <a:tc>
                  <a:txBody>
                    <a:bodyPr/>
                    <a:lstStyle/>
                    <a:p>
                      <a:r>
                        <a:rPr lang="en-US" sz="1000"/>
                        <a:t>11.75</a:t>
                      </a:r>
                    </a:p>
                  </a:txBody>
                  <a:tcPr/>
                </a:tc>
                <a:tc>
                  <a:txBody>
                    <a:bodyPr/>
                    <a:lstStyle/>
                    <a:p>
                      <a:r>
                        <a:rPr lang="en-US" sz="1000"/>
                        <a:t>2.25</a:t>
                      </a:r>
                    </a:p>
                  </a:txBody>
                  <a:tcPr/>
                </a:tc>
                <a:tc>
                  <a:txBody>
                    <a:bodyPr/>
                    <a:lstStyle/>
                    <a:p>
                      <a:r>
                        <a:rPr lang="en-US" sz="1000"/>
                        <a:t>0.5</a:t>
                      </a:r>
                    </a:p>
                  </a:txBody>
                  <a:tcPr/>
                </a:tc>
                <a:tc>
                  <a:txBody>
                    <a:bodyPr/>
                    <a:lstStyle/>
                    <a:p>
                      <a:r>
                        <a:rPr lang="en-US" sz="1000"/>
                        <a:t>14.5</a:t>
                      </a:r>
                    </a:p>
                  </a:txBody>
                  <a:tcPr/>
                </a:tc>
                <a:extLst>
                  <a:ext uri="{0D108BD9-81ED-4DB2-BD59-A6C34878D82A}">
                    <a16:rowId xmlns:a16="http://schemas.microsoft.com/office/drawing/2014/main" val="3183501226"/>
                  </a:ext>
                </a:extLst>
              </a:tr>
              <a:tr h="370840">
                <a:tc>
                  <a:txBody>
                    <a:bodyPr/>
                    <a:lstStyle/>
                    <a:p>
                      <a:r>
                        <a:rPr lang="en-US" sz="1000"/>
                        <a:t>#financiacion</a:t>
                      </a:r>
                    </a:p>
                  </a:txBody>
                  <a:tcPr/>
                </a:tc>
                <a:tc>
                  <a:txBody>
                    <a:bodyPr/>
                    <a:lstStyle/>
                    <a:p>
                      <a:r>
                        <a:rPr lang="en-US" sz="1000"/>
                        <a:t>3</a:t>
                      </a:r>
                    </a:p>
                  </a:txBody>
                  <a:tcPr/>
                </a:tc>
                <a:tc>
                  <a:txBody>
                    <a:bodyPr/>
                    <a:lstStyle/>
                    <a:p>
                      <a:r>
                        <a:rPr lang="en-US" sz="1000"/>
                        <a:t>4.3333333333333</a:t>
                      </a:r>
                    </a:p>
                  </a:txBody>
                  <a:tcPr/>
                </a:tc>
                <a:tc>
                  <a:txBody>
                    <a:bodyPr/>
                    <a:lstStyle/>
                    <a:p>
                      <a:r>
                        <a:rPr lang="en-US" sz="1000"/>
                        <a:t>0</a:t>
                      </a:r>
                    </a:p>
                  </a:txBody>
                  <a:tcPr/>
                </a:tc>
                <a:tc>
                  <a:txBody>
                    <a:bodyPr/>
                    <a:lstStyle/>
                    <a:p>
                      <a:r>
                        <a:rPr lang="en-US" sz="1000"/>
                        <a:t>0</a:t>
                      </a:r>
                    </a:p>
                  </a:txBody>
                  <a:tcPr/>
                </a:tc>
                <a:tc>
                  <a:txBody>
                    <a:bodyPr/>
                    <a:lstStyle/>
                    <a:p>
                      <a:r>
                        <a:rPr lang="en-US" sz="1000"/>
                        <a:t>4.3333333333333</a:t>
                      </a:r>
                    </a:p>
                  </a:txBody>
                  <a:tcPr/>
                </a:tc>
                <a:extLst>
                  <a:ext uri="{0D108BD9-81ED-4DB2-BD59-A6C34878D82A}">
                    <a16:rowId xmlns:a16="http://schemas.microsoft.com/office/drawing/2014/main" val="4061288312"/>
                  </a:ext>
                </a:extLst>
              </a:tr>
              <a:tr h="370840">
                <a:tc>
                  <a:txBody>
                    <a:bodyPr/>
                    <a:lstStyle/>
                    <a:p>
                      <a:r>
                        <a:rPr lang="en-US" sz="1000"/>
                        <a:t>#kymcoargentina</a:t>
                      </a:r>
                    </a:p>
                  </a:txBody>
                  <a:tcPr/>
                </a:tc>
                <a:tc>
                  <a:txBody>
                    <a:bodyPr/>
                    <a:lstStyle/>
                    <a:p>
                      <a:r>
                        <a:rPr lang="en-US" sz="1000"/>
                        <a:t>3</a:t>
                      </a:r>
                    </a:p>
                  </a:txBody>
                  <a:tcPr/>
                </a:tc>
                <a:tc>
                  <a:txBody>
                    <a:bodyPr/>
                    <a:lstStyle/>
                    <a:p>
                      <a:r>
                        <a:rPr lang="en-US" sz="1000"/>
                        <a:t>9</a:t>
                      </a:r>
                    </a:p>
                  </a:txBody>
                  <a:tcPr/>
                </a:tc>
                <a:tc>
                  <a:txBody>
                    <a:bodyPr/>
                    <a:lstStyle/>
                    <a:p>
                      <a:r>
                        <a:rPr lang="en-US" sz="1000"/>
                        <a:t>1</a:t>
                      </a:r>
                    </a:p>
                  </a:txBody>
                  <a:tcPr/>
                </a:tc>
                <a:tc>
                  <a:txBody>
                    <a:bodyPr/>
                    <a:lstStyle/>
                    <a:p>
                      <a:r>
                        <a:rPr lang="en-US" sz="1000"/>
                        <a:t>0</a:t>
                      </a:r>
                    </a:p>
                  </a:txBody>
                  <a:tcPr/>
                </a:tc>
                <a:tc>
                  <a:txBody>
                    <a:bodyPr/>
                    <a:lstStyle/>
                    <a:p>
                      <a:r>
                        <a:rPr lang="en-US" sz="1000"/>
                        <a:t>10</a:t>
                      </a:r>
                    </a:p>
                  </a:txBody>
                  <a:tcPr/>
                </a:tc>
                <a:extLst>
                  <a:ext uri="{0D108BD9-81ED-4DB2-BD59-A6C34878D82A}">
                    <a16:rowId xmlns:a16="http://schemas.microsoft.com/office/drawing/2014/main" val="2463727998"/>
                  </a:ext>
                </a:extLst>
              </a:tr>
              <a:tr h="370840">
                <a:tc>
                  <a:txBody>
                    <a:bodyPr/>
                    <a:lstStyle/>
                    <a:p>
                      <a:r>
                        <a:rPr lang="en-US" sz="1000"/>
                        <a:t>#Symphony</a:t>
                      </a:r>
                    </a:p>
                  </a:txBody>
                  <a:tcPr/>
                </a:tc>
                <a:tc>
                  <a:txBody>
                    <a:bodyPr/>
                    <a:lstStyle/>
                    <a:p>
                      <a:r>
                        <a:rPr lang="en-US" sz="1000"/>
                        <a:t>3</a:t>
                      </a:r>
                    </a:p>
                  </a:txBody>
                  <a:tcPr/>
                </a:tc>
                <a:tc>
                  <a:txBody>
                    <a:bodyPr/>
                    <a:lstStyle/>
                    <a:p>
                      <a:r>
                        <a:rPr lang="en-US" sz="1000"/>
                        <a:t>4.3333333333333</a:t>
                      </a:r>
                    </a:p>
                  </a:txBody>
                  <a:tcPr/>
                </a:tc>
                <a:tc>
                  <a:txBody>
                    <a:bodyPr/>
                    <a:lstStyle/>
                    <a:p>
                      <a:r>
                        <a:rPr lang="en-US" sz="1000"/>
                        <a:t>1.3333333333333</a:t>
                      </a:r>
                    </a:p>
                  </a:txBody>
                  <a:tcPr/>
                </a:tc>
                <a:tc>
                  <a:txBody>
                    <a:bodyPr/>
                    <a:lstStyle/>
                    <a:p>
                      <a:r>
                        <a:rPr lang="en-US" sz="1000"/>
                        <a:t>0</a:t>
                      </a:r>
                    </a:p>
                  </a:txBody>
                  <a:tcPr/>
                </a:tc>
                <a:tc>
                  <a:txBody>
                    <a:bodyPr/>
                    <a:lstStyle/>
                    <a:p>
                      <a:r>
                        <a:rPr lang="en-US" sz="1000"/>
                        <a:t>5.6666666666667</a:t>
                      </a:r>
                    </a:p>
                  </a:txBody>
                  <a:tcPr/>
                </a:tc>
                <a:extLst>
                  <a:ext uri="{0D108BD9-81ED-4DB2-BD59-A6C34878D82A}">
                    <a16:rowId xmlns:a16="http://schemas.microsoft.com/office/drawing/2014/main" val="2426096505"/>
                  </a:ext>
                </a:extLst>
              </a:tr>
              <a:tr h="370840">
                <a:tc>
                  <a:txBody>
                    <a:bodyPr/>
                    <a:lstStyle/>
                    <a:p>
                      <a:r>
                        <a:rPr lang="en-US" sz="1000"/>
                        <a:t>#Sym</a:t>
                      </a:r>
                    </a:p>
                  </a:txBody>
                  <a:tcPr/>
                </a:tc>
                <a:tc>
                  <a:txBody>
                    <a:bodyPr/>
                    <a:lstStyle/>
                    <a:p>
                      <a:r>
                        <a:rPr lang="en-US" sz="1000"/>
                        <a:t>3</a:t>
                      </a:r>
                    </a:p>
                  </a:txBody>
                  <a:tcPr/>
                </a:tc>
                <a:tc>
                  <a:txBody>
                    <a:bodyPr/>
                    <a:lstStyle/>
                    <a:p>
                      <a:r>
                        <a:rPr lang="en-US" sz="1000"/>
                        <a:t>4.3333333333333</a:t>
                      </a:r>
                    </a:p>
                  </a:txBody>
                  <a:tcPr/>
                </a:tc>
                <a:tc>
                  <a:txBody>
                    <a:bodyPr/>
                    <a:lstStyle/>
                    <a:p>
                      <a:r>
                        <a:rPr lang="en-US" sz="1000"/>
                        <a:t>1.3333333333333</a:t>
                      </a:r>
                    </a:p>
                  </a:txBody>
                  <a:tcPr/>
                </a:tc>
                <a:tc>
                  <a:txBody>
                    <a:bodyPr/>
                    <a:lstStyle/>
                    <a:p>
                      <a:r>
                        <a:rPr lang="en-US" sz="1000"/>
                        <a:t>0</a:t>
                      </a:r>
                    </a:p>
                  </a:txBody>
                  <a:tcPr/>
                </a:tc>
                <a:tc>
                  <a:txBody>
                    <a:bodyPr/>
                    <a:lstStyle/>
                    <a:p>
                      <a:r>
                        <a:rPr lang="en-US" sz="1000"/>
                        <a:t>5.6666666666667</a:t>
                      </a:r>
                    </a:p>
                  </a:txBody>
                  <a:tcPr/>
                </a:tc>
                <a:extLst>
                  <a:ext uri="{0D108BD9-81ED-4DB2-BD59-A6C34878D82A}">
                    <a16:rowId xmlns:a16="http://schemas.microsoft.com/office/drawing/2014/main" val="994015886"/>
                  </a:ext>
                </a:extLst>
              </a:tr>
              <a:tr h="370840">
                <a:tc>
                  <a:txBody>
                    <a:bodyPr/>
                    <a:lstStyle/>
                    <a:p>
                      <a:r>
                        <a:rPr lang="en-US" sz="1000"/>
                        <a:t>#Scooter</a:t>
                      </a:r>
                    </a:p>
                  </a:txBody>
                  <a:tcPr/>
                </a:tc>
                <a:tc>
                  <a:txBody>
                    <a:bodyPr/>
                    <a:lstStyle/>
                    <a:p>
                      <a:r>
                        <a:rPr lang="en-US" sz="1000"/>
                        <a:t>3</a:t>
                      </a:r>
                    </a:p>
                  </a:txBody>
                  <a:tcPr/>
                </a:tc>
                <a:tc>
                  <a:txBody>
                    <a:bodyPr/>
                    <a:lstStyle/>
                    <a:p>
                      <a:r>
                        <a:rPr lang="en-US" sz="1000"/>
                        <a:t>4.3333333333333</a:t>
                      </a:r>
                    </a:p>
                  </a:txBody>
                  <a:tcPr/>
                </a:tc>
                <a:tc>
                  <a:txBody>
                    <a:bodyPr/>
                    <a:lstStyle/>
                    <a:p>
                      <a:r>
                        <a:rPr lang="en-US" sz="1000"/>
                        <a:t>1.3333333333333</a:t>
                      </a:r>
                    </a:p>
                  </a:txBody>
                  <a:tcPr/>
                </a:tc>
                <a:tc>
                  <a:txBody>
                    <a:bodyPr/>
                    <a:lstStyle/>
                    <a:p>
                      <a:r>
                        <a:rPr lang="en-US" sz="1000"/>
                        <a:t>0</a:t>
                      </a:r>
                    </a:p>
                  </a:txBody>
                  <a:tcPr/>
                </a:tc>
                <a:tc>
                  <a:txBody>
                    <a:bodyPr/>
                    <a:lstStyle/>
                    <a:p>
                      <a:r>
                        <a:rPr lang="en-US" sz="1000"/>
                        <a:t>5.6666666666667</a:t>
                      </a:r>
                    </a:p>
                  </a:txBody>
                  <a:tcPr/>
                </a:tc>
                <a:extLst>
                  <a:ext uri="{0D108BD9-81ED-4DB2-BD59-A6C34878D82A}">
                    <a16:rowId xmlns:a16="http://schemas.microsoft.com/office/drawing/2014/main" val="828642509"/>
                  </a:ext>
                </a:extLst>
              </a:tr>
              <a:tr h="370840">
                <a:tc>
                  <a:txBody>
                    <a:bodyPr/>
                    <a:lstStyle/>
                    <a:p>
                      <a:r>
                        <a:rPr lang="en-US" sz="1000"/>
                        <a:t>#ahora12</a:t>
                      </a:r>
                    </a:p>
                  </a:txBody>
                  <a:tcPr/>
                </a:tc>
                <a:tc>
                  <a:txBody>
                    <a:bodyPr/>
                    <a:lstStyle/>
                    <a:p>
                      <a:r>
                        <a:rPr lang="en-US" sz="1000"/>
                        <a:t>2</a:t>
                      </a:r>
                    </a:p>
                  </a:txBody>
                  <a:tcPr/>
                </a:tc>
                <a:tc>
                  <a:txBody>
                    <a:bodyPr/>
                    <a:lstStyle/>
                    <a:p>
                      <a:r>
                        <a:rPr lang="en-US" sz="1000"/>
                        <a:t>4.5</a:t>
                      </a:r>
                    </a:p>
                  </a:txBody>
                  <a:tcPr/>
                </a:tc>
                <a:tc>
                  <a:txBody>
                    <a:bodyPr/>
                    <a:lstStyle/>
                    <a:p>
                      <a:r>
                        <a:rPr lang="en-US" sz="1000"/>
                        <a:t>0</a:t>
                      </a:r>
                    </a:p>
                  </a:txBody>
                  <a:tcPr/>
                </a:tc>
                <a:tc>
                  <a:txBody>
                    <a:bodyPr/>
                    <a:lstStyle/>
                    <a:p>
                      <a:r>
                        <a:rPr lang="en-US" sz="1000"/>
                        <a:t>0</a:t>
                      </a:r>
                    </a:p>
                  </a:txBody>
                  <a:tcPr/>
                </a:tc>
                <a:tc>
                  <a:txBody>
                    <a:bodyPr/>
                    <a:lstStyle/>
                    <a:p>
                      <a:r>
                        <a:rPr lang="en-US" sz="1000"/>
                        <a:t>4.5</a:t>
                      </a:r>
                    </a:p>
                  </a:txBody>
                  <a:tcPr/>
                </a:tc>
                <a:extLst>
                  <a:ext uri="{0D108BD9-81ED-4DB2-BD59-A6C34878D82A}">
                    <a16:rowId xmlns:a16="http://schemas.microsoft.com/office/drawing/2014/main" val="2180181352"/>
                  </a:ext>
                </a:extLst>
              </a:tr>
              <a:tr h="370840">
                <a:tc>
                  <a:txBody>
                    <a:bodyPr/>
                    <a:lstStyle/>
                    <a:p>
                      <a:r>
                        <a:rPr lang="en-US" sz="1000"/>
                        <a:t>#ahora18</a:t>
                      </a:r>
                    </a:p>
                  </a:txBody>
                  <a:tcPr/>
                </a:tc>
                <a:tc>
                  <a:txBody>
                    <a:bodyPr/>
                    <a:lstStyle/>
                    <a:p>
                      <a:r>
                        <a:rPr lang="en-US" sz="1000"/>
                        <a:t>2</a:t>
                      </a:r>
                    </a:p>
                  </a:txBody>
                  <a:tcPr/>
                </a:tc>
                <a:tc>
                  <a:txBody>
                    <a:bodyPr/>
                    <a:lstStyle/>
                    <a:p>
                      <a:r>
                        <a:rPr lang="en-US" sz="1000"/>
                        <a:t>4.5</a:t>
                      </a:r>
                    </a:p>
                  </a:txBody>
                  <a:tcPr/>
                </a:tc>
                <a:tc>
                  <a:txBody>
                    <a:bodyPr/>
                    <a:lstStyle/>
                    <a:p>
                      <a:r>
                        <a:rPr lang="en-US" sz="1000"/>
                        <a:t>0</a:t>
                      </a:r>
                    </a:p>
                  </a:txBody>
                  <a:tcPr/>
                </a:tc>
                <a:tc>
                  <a:txBody>
                    <a:bodyPr/>
                    <a:lstStyle/>
                    <a:p>
                      <a:r>
                        <a:rPr lang="en-US" sz="1000"/>
                        <a:t>0</a:t>
                      </a:r>
                    </a:p>
                  </a:txBody>
                  <a:tcPr/>
                </a:tc>
                <a:tc>
                  <a:txBody>
                    <a:bodyPr/>
                    <a:lstStyle/>
                    <a:p>
                      <a:r>
                        <a:rPr lang="en-US" sz="1000"/>
                        <a:t>4.5</a:t>
                      </a:r>
                    </a:p>
                  </a:txBody>
                  <a:tcPr/>
                </a:tc>
                <a:extLst>
                  <a:ext uri="{0D108BD9-81ED-4DB2-BD59-A6C34878D82A}">
                    <a16:rowId xmlns:a16="http://schemas.microsoft.com/office/drawing/2014/main" val="1139331318"/>
                  </a:ext>
                </a:extLst>
              </a:tr>
            </a:tbl>
          </a:graphicData>
        </a:graphic>
      </p:graphicFrame>
      <p:sp>
        <p:nvSpPr>
          <p:cNvPr id="4" name="Text Placeholder 3">
            <a:extLst>
              <a:ext uri="{FF2B5EF4-FFF2-40B4-BE49-F238E27FC236}">
                <a16:creationId xmlns:a16="http://schemas.microsoft.com/office/drawing/2014/main" id="{7EC928EA-B458-4B01-B430-5062C7B7618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81229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B3DC0-32B9-4456-922C-5112188996F2}"/>
              </a:ext>
            </a:extLst>
          </p:cNvPr>
          <p:cNvSpPr>
            <a:spLocks noGrp="1"/>
          </p:cNvSpPr>
          <p:nvPr>
            <p:ph type="title"/>
          </p:nvPr>
        </p:nvSpPr>
        <p:spPr/>
        <p:txBody>
          <a:bodyPr/>
          <a:lstStyle/>
          <a:p>
            <a:r>
              <a:rPr lang="en-US"/>
              <a:t>Facebook Post Table + Reactions | SYM - 1 of 14</a:t>
            </a:r>
          </a:p>
        </p:txBody>
      </p:sp>
      <p:graphicFrame>
        <p:nvGraphicFramePr>
          <p:cNvPr id="5" name="Table Placeholder 4">
            <a:extLst>
              <a:ext uri="{FF2B5EF4-FFF2-40B4-BE49-F238E27FC236}">
                <a16:creationId xmlns:a16="http://schemas.microsoft.com/office/drawing/2014/main" id="{9F4FF446-12A6-4490-AB1E-F52043007C7F}"/>
              </a:ext>
            </a:extLst>
          </p:cNvPr>
          <p:cNvGraphicFramePr>
            <a:graphicFrameLocks noGrp="1"/>
          </p:cNvGraphicFramePr>
          <p:nvPr>
            <p:ph type="tbl" sz="quarter" idx="13"/>
            <p:extLst>
              <p:ext uri="{D42A27DB-BD31-4B8C-83A1-F6EECF244321}">
                <p14:modId xmlns:p14="http://schemas.microsoft.com/office/powerpoint/2010/main" val="1839148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2196761"/>
                    </a:ext>
                  </a:extLst>
                </a:gridCol>
                <a:gridCol w="493776">
                  <a:extLst>
                    <a:ext uri="{9D8B030D-6E8A-4147-A177-3AD203B41FA5}">
                      <a16:colId xmlns:a16="http://schemas.microsoft.com/office/drawing/2014/main" val="1443568278"/>
                    </a:ext>
                  </a:extLst>
                </a:gridCol>
                <a:gridCol w="493776">
                  <a:extLst>
                    <a:ext uri="{9D8B030D-6E8A-4147-A177-3AD203B41FA5}">
                      <a16:colId xmlns:a16="http://schemas.microsoft.com/office/drawing/2014/main" val="26509443"/>
                    </a:ext>
                  </a:extLst>
                </a:gridCol>
                <a:gridCol w="493776">
                  <a:extLst>
                    <a:ext uri="{9D8B030D-6E8A-4147-A177-3AD203B41FA5}">
                      <a16:colId xmlns:a16="http://schemas.microsoft.com/office/drawing/2014/main" val="2324721331"/>
                    </a:ext>
                  </a:extLst>
                </a:gridCol>
                <a:gridCol w="493776">
                  <a:extLst>
                    <a:ext uri="{9D8B030D-6E8A-4147-A177-3AD203B41FA5}">
                      <a16:colId xmlns:a16="http://schemas.microsoft.com/office/drawing/2014/main" val="1634907894"/>
                    </a:ext>
                  </a:extLst>
                </a:gridCol>
                <a:gridCol w="493776">
                  <a:extLst>
                    <a:ext uri="{9D8B030D-6E8A-4147-A177-3AD203B41FA5}">
                      <a16:colId xmlns:a16="http://schemas.microsoft.com/office/drawing/2014/main" val="3948104000"/>
                    </a:ext>
                  </a:extLst>
                </a:gridCol>
                <a:gridCol w="493776">
                  <a:extLst>
                    <a:ext uri="{9D8B030D-6E8A-4147-A177-3AD203B41FA5}">
                      <a16:colId xmlns:a16="http://schemas.microsoft.com/office/drawing/2014/main" val="1769901517"/>
                    </a:ext>
                  </a:extLst>
                </a:gridCol>
                <a:gridCol w="493776">
                  <a:extLst>
                    <a:ext uri="{9D8B030D-6E8A-4147-A177-3AD203B41FA5}">
                      <a16:colId xmlns:a16="http://schemas.microsoft.com/office/drawing/2014/main" val="977344616"/>
                    </a:ext>
                  </a:extLst>
                </a:gridCol>
                <a:gridCol w="493776">
                  <a:extLst>
                    <a:ext uri="{9D8B030D-6E8A-4147-A177-3AD203B41FA5}">
                      <a16:colId xmlns:a16="http://schemas.microsoft.com/office/drawing/2014/main" val="1159280903"/>
                    </a:ext>
                  </a:extLst>
                </a:gridCol>
                <a:gridCol w="493776">
                  <a:extLst>
                    <a:ext uri="{9D8B030D-6E8A-4147-A177-3AD203B41FA5}">
                      <a16:colId xmlns:a16="http://schemas.microsoft.com/office/drawing/2014/main" val="2737723412"/>
                    </a:ext>
                  </a:extLst>
                </a:gridCol>
                <a:gridCol w="493776">
                  <a:extLst>
                    <a:ext uri="{9D8B030D-6E8A-4147-A177-3AD203B41FA5}">
                      <a16:colId xmlns:a16="http://schemas.microsoft.com/office/drawing/2014/main" val="3643946215"/>
                    </a:ext>
                  </a:extLst>
                </a:gridCol>
                <a:gridCol w="493776">
                  <a:extLst>
                    <a:ext uri="{9D8B030D-6E8A-4147-A177-3AD203B41FA5}">
                      <a16:colId xmlns:a16="http://schemas.microsoft.com/office/drawing/2014/main" val="2860064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5121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- 2021-10-13 15:40:18</a:t>
                      </a:r>
                      <a:r>
                        <a:rPr kumimoji="0" lang="es-ES" sz="1000" b="0" i="0" u="none" strike="noStrike" kern="1200" cap="none" spc="0" normalizeH="0" baseline="0" noProof="0">
                          <a:ln>
                            <a:noFill/>
                          </a:ln>
                          <a:solidFill>
                            <a:prstClr val="black"/>
                          </a:solidFill>
                          <a:effectLst/>
                          <a:uLnTx/>
                          <a:uFillTx/>
                          <a:latin typeface="+mn-lt"/>
                          <a:ea typeface="+mn-ea"/>
                          <a:cs typeface="+mn-cs"/>
                        </a:rPr>
                        <a:t>
 Pensada para riders aventureros, la K-Light 202 convierte cualquier salida en una experiencia emocionante.
Descubrí más acerca de ella en nuestra web oficial.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62335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- 2021-10-07 17:00:05</a:t>
                      </a:r>
                      <a:r>
                        <a:rPr kumimoji="0" lang="es-ES" sz="1000" b="0" i="0" u="none" strike="noStrike" kern="1200" cap="none" spc="0" normalizeH="0" baseline="0" noProof="0">
                          <a:ln>
                            <a:noFill/>
                          </a:ln>
                          <a:solidFill>
                            <a:prstClr val="black"/>
                          </a:solidFill>
                          <a:effectLst/>
                          <a:uLnTx/>
                          <a:uFillTx/>
                          <a:latin typeface="+mn-lt"/>
                          <a:ea typeface="+mn-ea"/>
                          <a:cs typeface="+mn-cs"/>
                        </a:rPr>
                        <a:t>
 Con su clásico look inspirado en años 50s y 60s, la K-Light 202 hace que cualquier momento arriba de ella se convierta en una aventura única.
Disponible en 3 colores diferentes. ¿Cuál te define más?
Acercate a tu concesionario más cercano para concerla en persona.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77220776"/>
                  </a:ext>
                </a:extLst>
              </a:tr>
            </a:tbl>
          </a:graphicData>
        </a:graphic>
      </p:graphicFrame>
      <p:sp>
        <p:nvSpPr>
          <p:cNvPr id="4" name="Text Placeholder 3">
            <a:extLst>
              <a:ext uri="{FF2B5EF4-FFF2-40B4-BE49-F238E27FC236}">
                <a16:creationId xmlns:a16="http://schemas.microsoft.com/office/drawing/2014/main" id="{E4F9A89F-B058-4001-8306-F93D49BAEDD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21175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063A8-64C5-49BF-9499-DE7D222FE610}"/>
              </a:ext>
            </a:extLst>
          </p:cNvPr>
          <p:cNvSpPr>
            <a:spLocks noGrp="1"/>
          </p:cNvSpPr>
          <p:nvPr>
            <p:ph type="title"/>
          </p:nvPr>
        </p:nvSpPr>
        <p:spPr/>
        <p:txBody>
          <a:bodyPr/>
          <a:lstStyle/>
          <a:p>
            <a:r>
              <a:rPr lang="en-US"/>
              <a:t>Facebook Post Table + Reactions | SYM - 2 of 14</a:t>
            </a:r>
          </a:p>
        </p:txBody>
      </p:sp>
      <p:graphicFrame>
        <p:nvGraphicFramePr>
          <p:cNvPr id="5" name="Table Placeholder 4">
            <a:extLst>
              <a:ext uri="{FF2B5EF4-FFF2-40B4-BE49-F238E27FC236}">
                <a16:creationId xmlns:a16="http://schemas.microsoft.com/office/drawing/2014/main" id="{FAF4CF9E-1292-4F78-AD78-66EA9B8F2257}"/>
              </a:ext>
            </a:extLst>
          </p:cNvPr>
          <p:cNvGraphicFramePr>
            <a:graphicFrameLocks noGrp="1"/>
          </p:cNvGraphicFramePr>
          <p:nvPr>
            <p:ph type="tbl" sz="quarter" idx="13"/>
            <p:extLst>
              <p:ext uri="{D42A27DB-BD31-4B8C-83A1-F6EECF244321}">
                <p14:modId xmlns:p14="http://schemas.microsoft.com/office/powerpoint/2010/main" val="142652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47099075"/>
                    </a:ext>
                  </a:extLst>
                </a:gridCol>
                <a:gridCol w="493776">
                  <a:extLst>
                    <a:ext uri="{9D8B030D-6E8A-4147-A177-3AD203B41FA5}">
                      <a16:colId xmlns:a16="http://schemas.microsoft.com/office/drawing/2014/main" val="115384920"/>
                    </a:ext>
                  </a:extLst>
                </a:gridCol>
                <a:gridCol w="493776">
                  <a:extLst>
                    <a:ext uri="{9D8B030D-6E8A-4147-A177-3AD203B41FA5}">
                      <a16:colId xmlns:a16="http://schemas.microsoft.com/office/drawing/2014/main" val="1076302960"/>
                    </a:ext>
                  </a:extLst>
                </a:gridCol>
                <a:gridCol w="493776">
                  <a:extLst>
                    <a:ext uri="{9D8B030D-6E8A-4147-A177-3AD203B41FA5}">
                      <a16:colId xmlns:a16="http://schemas.microsoft.com/office/drawing/2014/main" val="2671791842"/>
                    </a:ext>
                  </a:extLst>
                </a:gridCol>
                <a:gridCol w="493776">
                  <a:extLst>
                    <a:ext uri="{9D8B030D-6E8A-4147-A177-3AD203B41FA5}">
                      <a16:colId xmlns:a16="http://schemas.microsoft.com/office/drawing/2014/main" val="1403946441"/>
                    </a:ext>
                  </a:extLst>
                </a:gridCol>
                <a:gridCol w="493776">
                  <a:extLst>
                    <a:ext uri="{9D8B030D-6E8A-4147-A177-3AD203B41FA5}">
                      <a16:colId xmlns:a16="http://schemas.microsoft.com/office/drawing/2014/main" val="1787256274"/>
                    </a:ext>
                  </a:extLst>
                </a:gridCol>
                <a:gridCol w="493776">
                  <a:extLst>
                    <a:ext uri="{9D8B030D-6E8A-4147-A177-3AD203B41FA5}">
                      <a16:colId xmlns:a16="http://schemas.microsoft.com/office/drawing/2014/main" val="3529325317"/>
                    </a:ext>
                  </a:extLst>
                </a:gridCol>
                <a:gridCol w="493776">
                  <a:extLst>
                    <a:ext uri="{9D8B030D-6E8A-4147-A177-3AD203B41FA5}">
                      <a16:colId xmlns:a16="http://schemas.microsoft.com/office/drawing/2014/main" val="3806412876"/>
                    </a:ext>
                  </a:extLst>
                </a:gridCol>
                <a:gridCol w="493776">
                  <a:extLst>
                    <a:ext uri="{9D8B030D-6E8A-4147-A177-3AD203B41FA5}">
                      <a16:colId xmlns:a16="http://schemas.microsoft.com/office/drawing/2014/main" val="4022992959"/>
                    </a:ext>
                  </a:extLst>
                </a:gridCol>
                <a:gridCol w="493776">
                  <a:extLst>
                    <a:ext uri="{9D8B030D-6E8A-4147-A177-3AD203B41FA5}">
                      <a16:colId xmlns:a16="http://schemas.microsoft.com/office/drawing/2014/main" val="929566217"/>
                    </a:ext>
                  </a:extLst>
                </a:gridCol>
                <a:gridCol w="493776">
                  <a:extLst>
                    <a:ext uri="{9D8B030D-6E8A-4147-A177-3AD203B41FA5}">
                      <a16:colId xmlns:a16="http://schemas.microsoft.com/office/drawing/2014/main" val="3038869629"/>
                    </a:ext>
                  </a:extLst>
                </a:gridCol>
                <a:gridCol w="493776">
                  <a:extLst>
                    <a:ext uri="{9D8B030D-6E8A-4147-A177-3AD203B41FA5}">
                      <a16:colId xmlns:a16="http://schemas.microsoft.com/office/drawing/2014/main" val="2190634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8116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- 2021-10-20 18:41:51</a:t>
                      </a:r>
                      <a:r>
                        <a:rPr kumimoji="0" lang="es-ES" sz="1000" b="0" i="0" u="none" strike="noStrike" kern="1200" cap="none" spc="0" normalizeH="0" baseline="0" noProof="0">
                          <a:ln>
                            <a:noFill/>
                          </a:ln>
                          <a:solidFill>
                            <a:prstClr val="black"/>
                          </a:solidFill>
                          <a:effectLst/>
                          <a:uLnTx/>
                          <a:uFillTx/>
                          <a:latin typeface="+mn-lt"/>
                          <a:ea typeface="+mn-ea"/>
                          <a:cs typeface="+mn-cs"/>
                        </a:rPr>
                        <a:t>
 La K-Light 202 viene equipada con un tacómetro 100% digital, con pantalla multimodos, para que tengas toda la información necesaria en un solo vistazo, sin importar si es de día o de noche.﻿
﻿Conocé más acerca de ella en nuestra web.﻿
﻿﻿﻿﻿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77188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- 2021-10-27 17:50:17</a:t>
                      </a:r>
                      <a:r>
                        <a:rPr kumimoji="0" lang="es-ES" sz="1000" b="0" i="0" u="none" strike="noStrike" kern="1200" cap="none" spc="0" normalizeH="0" baseline="0" noProof="0">
                          <a:ln>
                            <a:noFill/>
                          </a:ln>
                          <a:solidFill>
                            <a:prstClr val="black"/>
                          </a:solidFill>
                          <a:effectLst/>
                          <a:uLnTx/>
                          <a:uFillTx/>
                          <a:latin typeface="+mn-lt"/>
                          <a:ea typeface="+mn-ea"/>
                          <a:cs typeface="+mn-cs"/>
                        </a:rPr>
                        <a:t>
 La K-Light 202 es una moto de estilo retro, inspirada en los años 50s y 60s, ideal para salir a recorrer la ciudad de noche.
Y vos, ¿sos un rider nocturno o preferís salidas diurnas?
Conocé más acerca de este y otros modelos en nuestra web oficial.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95206581"/>
                  </a:ext>
                </a:extLst>
              </a:tr>
            </a:tbl>
          </a:graphicData>
        </a:graphic>
      </p:graphicFrame>
      <p:sp>
        <p:nvSpPr>
          <p:cNvPr id="4" name="Text Placeholder 3">
            <a:extLst>
              <a:ext uri="{FF2B5EF4-FFF2-40B4-BE49-F238E27FC236}">
                <a16:creationId xmlns:a16="http://schemas.microsoft.com/office/drawing/2014/main" id="{0BC14960-E405-47FE-9D9C-600C7DD7B39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78248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8E7D2-9ADD-47AD-A874-30E05835E91B}"/>
              </a:ext>
            </a:extLst>
          </p:cNvPr>
          <p:cNvSpPr>
            <a:spLocks noGrp="1"/>
          </p:cNvSpPr>
          <p:nvPr>
            <p:ph type="title"/>
          </p:nvPr>
        </p:nvSpPr>
        <p:spPr/>
        <p:txBody>
          <a:bodyPr/>
          <a:lstStyle/>
          <a:p>
            <a:r>
              <a:rPr lang="en-US"/>
              <a:t>Facebook Post Table + Reactions | SYM - 3 of 14</a:t>
            </a:r>
          </a:p>
        </p:txBody>
      </p:sp>
      <p:graphicFrame>
        <p:nvGraphicFramePr>
          <p:cNvPr id="5" name="Table Placeholder 4">
            <a:extLst>
              <a:ext uri="{FF2B5EF4-FFF2-40B4-BE49-F238E27FC236}">
                <a16:creationId xmlns:a16="http://schemas.microsoft.com/office/drawing/2014/main" id="{BF4156F5-40AC-47B1-ADF4-74725CECDC16}"/>
              </a:ext>
            </a:extLst>
          </p:cNvPr>
          <p:cNvGraphicFramePr>
            <a:graphicFrameLocks noGrp="1"/>
          </p:cNvGraphicFramePr>
          <p:nvPr>
            <p:ph type="tbl" sz="quarter" idx="13"/>
            <p:extLst>
              <p:ext uri="{D42A27DB-BD31-4B8C-83A1-F6EECF244321}">
                <p14:modId xmlns:p14="http://schemas.microsoft.com/office/powerpoint/2010/main" val="1638088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20097767"/>
                    </a:ext>
                  </a:extLst>
                </a:gridCol>
                <a:gridCol w="493776">
                  <a:extLst>
                    <a:ext uri="{9D8B030D-6E8A-4147-A177-3AD203B41FA5}">
                      <a16:colId xmlns:a16="http://schemas.microsoft.com/office/drawing/2014/main" val="2950456898"/>
                    </a:ext>
                  </a:extLst>
                </a:gridCol>
                <a:gridCol w="493776">
                  <a:extLst>
                    <a:ext uri="{9D8B030D-6E8A-4147-A177-3AD203B41FA5}">
                      <a16:colId xmlns:a16="http://schemas.microsoft.com/office/drawing/2014/main" val="1088411717"/>
                    </a:ext>
                  </a:extLst>
                </a:gridCol>
                <a:gridCol w="493776">
                  <a:extLst>
                    <a:ext uri="{9D8B030D-6E8A-4147-A177-3AD203B41FA5}">
                      <a16:colId xmlns:a16="http://schemas.microsoft.com/office/drawing/2014/main" val="3516460931"/>
                    </a:ext>
                  </a:extLst>
                </a:gridCol>
                <a:gridCol w="493776">
                  <a:extLst>
                    <a:ext uri="{9D8B030D-6E8A-4147-A177-3AD203B41FA5}">
                      <a16:colId xmlns:a16="http://schemas.microsoft.com/office/drawing/2014/main" val="3056100127"/>
                    </a:ext>
                  </a:extLst>
                </a:gridCol>
                <a:gridCol w="493776">
                  <a:extLst>
                    <a:ext uri="{9D8B030D-6E8A-4147-A177-3AD203B41FA5}">
                      <a16:colId xmlns:a16="http://schemas.microsoft.com/office/drawing/2014/main" val="1060653295"/>
                    </a:ext>
                  </a:extLst>
                </a:gridCol>
                <a:gridCol w="493776">
                  <a:extLst>
                    <a:ext uri="{9D8B030D-6E8A-4147-A177-3AD203B41FA5}">
                      <a16:colId xmlns:a16="http://schemas.microsoft.com/office/drawing/2014/main" val="3277542686"/>
                    </a:ext>
                  </a:extLst>
                </a:gridCol>
                <a:gridCol w="493776">
                  <a:extLst>
                    <a:ext uri="{9D8B030D-6E8A-4147-A177-3AD203B41FA5}">
                      <a16:colId xmlns:a16="http://schemas.microsoft.com/office/drawing/2014/main" val="4093731028"/>
                    </a:ext>
                  </a:extLst>
                </a:gridCol>
                <a:gridCol w="493776">
                  <a:extLst>
                    <a:ext uri="{9D8B030D-6E8A-4147-A177-3AD203B41FA5}">
                      <a16:colId xmlns:a16="http://schemas.microsoft.com/office/drawing/2014/main" val="4198909742"/>
                    </a:ext>
                  </a:extLst>
                </a:gridCol>
                <a:gridCol w="493776">
                  <a:extLst>
                    <a:ext uri="{9D8B030D-6E8A-4147-A177-3AD203B41FA5}">
                      <a16:colId xmlns:a16="http://schemas.microsoft.com/office/drawing/2014/main" val="3213680663"/>
                    </a:ext>
                  </a:extLst>
                </a:gridCol>
                <a:gridCol w="493776">
                  <a:extLst>
                    <a:ext uri="{9D8B030D-6E8A-4147-A177-3AD203B41FA5}">
                      <a16:colId xmlns:a16="http://schemas.microsoft.com/office/drawing/2014/main" val="2724771540"/>
                    </a:ext>
                  </a:extLst>
                </a:gridCol>
                <a:gridCol w="493776">
                  <a:extLst>
                    <a:ext uri="{9D8B030D-6E8A-4147-A177-3AD203B41FA5}">
                      <a16:colId xmlns:a16="http://schemas.microsoft.com/office/drawing/2014/main" val="1681077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8618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Kymco Argentina - 2021-10-19 08:51:50</a:t>
                      </a:r>
                      <a:r>
                        <a:rPr kumimoji="0" lang="en-US" sz="1000" b="0" i="0" u="none" strike="noStrike" kern="1200" cap="none" spc="0" normalizeH="0" baseline="0" noProof="0">
                          <a:ln>
                            <a:noFill/>
                          </a:ln>
                          <a:solidFill>
                            <a:prstClr val="black"/>
                          </a:solidFill>
                          <a:effectLst/>
                          <a:uLnTx/>
                          <a:uFillTx/>
                          <a:latin typeface="+mn-lt"/>
                          <a:ea typeface="+mn-ea"/>
                          <a:cs typeface="+mn-cs"/>
                        </a:rPr>
                        <a:t>
 Subite al scooter más vendido en Europa.
PEOPLE S ❤️ Diseñado para brindarte la mejor comodidad y mayor seguridad.
Para más información 👉🏽 link en bio
#kymco #kymcoargentina #people #scooter #peoples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92286651"/>
                  </a:ext>
                </a:extLst>
              </a:tr>
            </a:tbl>
          </a:graphicData>
        </a:graphic>
      </p:graphicFrame>
      <p:sp>
        <p:nvSpPr>
          <p:cNvPr id="4" name="Text Placeholder 3">
            <a:extLst>
              <a:ext uri="{FF2B5EF4-FFF2-40B4-BE49-F238E27FC236}">
                <a16:creationId xmlns:a16="http://schemas.microsoft.com/office/drawing/2014/main" id="{145103C1-8287-4D4B-899F-A6ADAE5309A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338679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74A92-C89C-4383-984E-DD9A2A6D90D9}"/>
              </a:ext>
            </a:extLst>
          </p:cNvPr>
          <p:cNvSpPr>
            <a:spLocks noGrp="1"/>
          </p:cNvSpPr>
          <p:nvPr>
            <p:ph type="title"/>
          </p:nvPr>
        </p:nvSpPr>
        <p:spPr/>
        <p:txBody>
          <a:bodyPr/>
          <a:lstStyle/>
          <a:p>
            <a:r>
              <a:rPr lang="en-US"/>
              <a:t>Facebook Post Table + Reactions | SYM - 4 of 14</a:t>
            </a:r>
          </a:p>
        </p:txBody>
      </p:sp>
      <p:graphicFrame>
        <p:nvGraphicFramePr>
          <p:cNvPr id="5" name="Table Placeholder 4">
            <a:extLst>
              <a:ext uri="{FF2B5EF4-FFF2-40B4-BE49-F238E27FC236}">
                <a16:creationId xmlns:a16="http://schemas.microsoft.com/office/drawing/2014/main" id="{126D920D-3323-40AD-8376-ED0985277F7C}"/>
              </a:ext>
            </a:extLst>
          </p:cNvPr>
          <p:cNvGraphicFramePr>
            <a:graphicFrameLocks noGrp="1"/>
          </p:cNvGraphicFramePr>
          <p:nvPr>
            <p:ph type="tbl" sz="quarter" idx="13"/>
            <p:extLst>
              <p:ext uri="{D42A27DB-BD31-4B8C-83A1-F6EECF244321}">
                <p14:modId xmlns:p14="http://schemas.microsoft.com/office/powerpoint/2010/main" val="276776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13959429"/>
                    </a:ext>
                  </a:extLst>
                </a:gridCol>
                <a:gridCol w="493776">
                  <a:extLst>
                    <a:ext uri="{9D8B030D-6E8A-4147-A177-3AD203B41FA5}">
                      <a16:colId xmlns:a16="http://schemas.microsoft.com/office/drawing/2014/main" val="2012380197"/>
                    </a:ext>
                  </a:extLst>
                </a:gridCol>
                <a:gridCol w="493776">
                  <a:extLst>
                    <a:ext uri="{9D8B030D-6E8A-4147-A177-3AD203B41FA5}">
                      <a16:colId xmlns:a16="http://schemas.microsoft.com/office/drawing/2014/main" val="3662554204"/>
                    </a:ext>
                  </a:extLst>
                </a:gridCol>
                <a:gridCol w="493776">
                  <a:extLst>
                    <a:ext uri="{9D8B030D-6E8A-4147-A177-3AD203B41FA5}">
                      <a16:colId xmlns:a16="http://schemas.microsoft.com/office/drawing/2014/main" val="3681862261"/>
                    </a:ext>
                  </a:extLst>
                </a:gridCol>
                <a:gridCol w="493776">
                  <a:extLst>
                    <a:ext uri="{9D8B030D-6E8A-4147-A177-3AD203B41FA5}">
                      <a16:colId xmlns:a16="http://schemas.microsoft.com/office/drawing/2014/main" val="2861365145"/>
                    </a:ext>
                  </a:extLst>
                </a:gridCol>
                <a:gridCol w="493776">
                  <a:extLst>
                    <a:ext uri="{9D8B030D-6E8A-4147-A177-3AD203B41FA5}">
                      <a16:colId xmlns:a16="http://schemas.microsoft.com/office/drawing/2014/main" val="3998328931"/>
                    </a:ext>
                  </a:extLst>
                </a:gridCol>
                <a:gridCol w="493776">
                  <a:extLst>
                    <a:ext uri="{9D8B030D-6E8A-4147-A177-3AD203B41FA5}">
                      <a16:colId xmlns:a16="http://schemas.microsoft.com/office/drawing/2014/main" val="1172596063"/>
                    </a:ext>
                  </a:extLst>
                </a:gridCol>
                <a:gridCol w="493776">
                  <a:extLst>
                    <a:ext uri="{9D8B030D-6E8A-4147-A177-3AD203B41FA5}">
                      <a16:colId xmlns:a16="http://schemas.microsoft.com/office/drawing/2014/main" val="1442981455"/>
                    </a:ext>
                  </a:extLst>
                </a:gridCol>
                <a:gridCol w="493776">
                  <a:extLst>
                    <a:ext uri="{9D8B030D-6E8A-4147-A177-3AD203B41FA5}">
                      <a16:colId xmlns:a16="http://schemas.microsoft.com/office/drawing/2014/main" val="1173175974"/>
                    </a:ext>
                  </a:extLst>
                </a:gridCol>
                <a:gridCol w="493776">
                  <a:extLst>
                    <a:ext uri="{9D8B030D-6E8A-4147-A177-3AD203B41FA5}">
                      <a16:colId xmlns:a16="http://schemas.microsoft.com/office/drawing/2014/main" val="2996786274"/>
                    </a:ext>
                  </a:extLst>
                </a:gridCol>
                <a:gridCol w="493776">
                  <a:extLst>
                    <a:ext uri="{9D8B030D-6E8A-4147-A177-3AD203B41FA5}">
                      <a16:colId xmlns:a16="http://schemas.microsoft.com/office/drawing/2014/main" val="2996345559"/>
                    </a:ext>
                  </a:extLst>
                </a:gridCol>
                <a:gridCol w="493776">
                  <a:extLst>
                    <a:ext uri="{9D8B030D-6E8A-4147-A177-3AD203B41FA5}">
                      <a16:colId xmlns:a16="http://schemas.microsoft.com/office/drawing/2014/main" val="1943985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172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- 2021-10-21 16:59:14</a:t>
                      </a:r>
                      <a:r>
                        <a:rPr kumimoji="0" lang="es-ES" sz="1000" b="0" i="0" u="none" strike="noStrike" kern="1200" cap="none" spc="0" normalizeH="0" baseline="0" noProof="0">
                          <a:ln>
                            <a:noFill/>
                          </a:ln>
                          <a:solidFill>
                            <a:prstClr val="black"/>
                          </a:solidFill>
                          <a:effectLst/>
                          <a:uLnTx/>
                          <a:uFillTx/>
                          <a:latin typeface="+mn-lt"/>
                          <a:ea typeface="+mn-ea"/>
                          <a:cs typeface="+mn-cs"/>
                        </a:rPr>
                        <a:t>
 Descubrí nuestra amplia red de Centros de Servicios.
Para que tu Kymco siga siendo una Kymco. 🛵🔧✅
EN PROVINCIA DE CÓRDOBA
Servicio técnico y venta de repuestos.
Telefono: 035-203-7565
Dirección: Pedro de la Gasca 1706, Barrio Villa Cabrera, Córdoba (5008)
#CentroDeServicios #kymco #repuestos #servicios #kymcoargentina #cordoba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4140620"/>
                  </a:ext>
                </a:extLst>
              </a:tr>
            </a:tbl>
          </a:graphicData>
        </a:graphic>
      </p:graphicFrame>
      <p:sp>
        <p:nvSpPr>
          <p:cNvPr id="4" name="Text Placeholder 3">
            <a:extLst>
              <a:ext uri="{FF2B5EF4-FFF2-40B4-BE49-F238E27FC236}">
                <a16:creationId xmlns:a16="http://schemas.microsoft.com/office/drawing/2014/main" id="{CAA3DAE7-82EF-4D98-90CB-AAC6AE2A6D5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12656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D10DC-CFED-4262-AAF9-24EE0B6C0180}"/>
              </a:ext>
            </a:extLst>
          </p:cNvPr>
          <p:cNvSpPr>
            <a:spLocks noGrp="1"/>
          </p:cNvSpPr>
          <p:nvPr>
            <p:ph type="title"/>
          </p:nvPr>
        </p:nvSpPr>
        <p:spPr/>
        <p:txBody>
          <a:bodyPr/>
          <a:lstStyle/>
          <a:p>
            <a:r>
              <a:rPr lang="en-US"/>
              <a:t>Facebook Post Table + Reactions | SYM - 5 of 14</a:t>
            </a:r>
          </a:p>
        </p:txBody>
      </p:sp>
      <p:graphicFrame>
        <p:nvGraphicFramePr>
          <p:cNvPr id="5" name="Table Placeholder 4">
            <a:extLst>
              <a:ext uri="{FF2B5EF4-FFF2-40B4-BE49-F238E27FC236}">
                <a16:creationId xmlns:a16="http://schemas.microsoft.com/office/drawing/2014/main" id="{BCF4B0B2-7A5B-4078-B93F-3B2F6F3B574E}"/>
              </a:ext>
            </a:extLst>
          </p:cNvPr>
          <p:cNvGraphicFramePr>
            <a:graphicFrameLocks noGrp="1"/>
          </p:cNvGraphicFramePr>
          <p:nvPr>
            <p:ph type="tbl" sz="quarter" idx="13"/>
            <p:extLst>
              <p:ext uri="{D42A27DB-BD31-4B8C-83A1-F6EECF244321}">
                <p14:modId xmlns:p14="http://schemas.microsoft.com/office/powerpoint/2010/main" val="4252618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8717368"/>
                    </a:ext>
                  </a:extLst>
                </a:gridCol>
                <a:gridCol w="493776">
                  <a:extLst>
                    <a:ext uri="{9D8B030D-6E8A-4147-A177-3AD203B41FA5}">
                      <a16:colId xmlns:a16="http://schemas.microsoft.com/office/drawing/2014/main" val="1555196727"/>
                    </a:ext>
                  </a:extLst>
                </a:gridCol>
                <a:gridCol w="493776">
                  <a:extLst>
                    <a:ext uri="{9D8B030D-6E8A-4147-A177-3AD203B41FA5}">
                      <a16:colId xmlns:a16="http://schemas.microsoft.com/office/drawing/2014/main" val="2631872689"/>
                    </a:ext>
                  </a:extLst>
                </a:gridCol>
                <a:gridCol w="493776">
                  <a:extLst>
                    <a:ext uri="{9D8B030D-6E8A-4147-A177-3AD203B41FA5}">
                      <a16:colId xmlns:a16="http://schemas.microsoft.com/office/drawing/2014/main" val="2217211538"/>
                    </a:ext>
                  </a:extLst>
                </a:gridCol>
                <a:gridCol w="493776">
                  <a:extLst>
                    <a:ext uri="{9D8B030D-6E8A-4147-A177-3AD203B41FA5}">
                      <a16:colId xmlns:a16="http://schemas.microsoft.com/office/drawing/2014/main" val="713473591"/>
                    </a:ext>
                  </a:extLst>
                </a:gridCol>
                <a:gridCol w="493776">
                  <a:extLst>
                    <a:ext uri="{9D8B030D-6E8A-4147-A177-3AD203B41FA5}">
                      <a16:colId xmlns:a16="http://schemas.microsoft.com/office/drawing/2014/main" val="1154889545"/>
                    </a:ext>
                  </a:extLst>
                </a:gridCol>
                <a:gridCol w="493776">
                  <a:extLst>
                    <a:ext uri="{9D8B030D-6E8A-4147-A177-3AD203B41FA5}">
                      <a16:colId xmlns:a16="http://schemas.microsoft.com/office/drawing/2014/main" val="2980536699"/>
                    </a:ext>
                  </a:extLst>
                </a:gridCol>
                <a:gridCol w="493776">
                  <a:extLst>
                    <a:ext uri="{9D8B030D-6E8A-4147-A177-3AD203B41FA5}">
                      <a16:colId xmlns:a16="http://schemas.microsoft.com/office/drawing/2014/main" val="1706321445"/>
                    </a:ext>
                  </a:extLst>
                </a:gridCol>
                <a:gridCol w="493776">
                  <a:extLst>
                    <a:ext uri="{9D8B030D-6E8A-4147-A177-3AD203B41FA5}">
                      <a16:colId xmlns:a16="http://schemas.microsoft.com/office/drawing/2014/main" val="1828506316"/>
                    </a:ext>
                  </a:extLst>
                </a:gridCol>
                <a:gridCol w="493776">
                  <a:extLst>
                    <a:ext uri="{9D8B030D-6E8A-4147-A177-3AD203B41FA5}">
                      <a16:colId xmlns:a16="http://schemas.microsoft.com/office/drawing/2014/main" val="2038973344"/>
                    </a:ext>
                  </a:extLst>
                </a:gridCol>
                <a:gridCol w="493776">
                  <a:extLst>
                    <a:ext uri="{9D8B030D-6E8A-4147-A177-3AD203B41FA5}">
                      <a16:colId xmlns:a16="http://schemas.microsoft.com/office/drawing/2014/main" val="2153438323"/>
                    </a:ext>
                  </a:extLst>
                </a:gridCol>
                <a:gridCol w="493776">
                  <a:extLst>
                    <a:ext uri="{9D8B030D-6E8A-4147-A177-3AD203B41FA5}">
                      <a16:colId xmlns:a16="http://schemas.microsoft.com/office/drawing/2014/main" val="1082139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3739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- 2021-10-13 18:01:30</a:t>
                      </a:r>
                      <a:r>
                        <a:rPr kumimoji="0" lang="es-ES" sz="1000" b="0" i="0" u="none" strike="noStrike" kern="1200" cap="none" spc="0" normalizeH="0" baseline="0" noProof="0">
                          <a:ln>
                            <a:noFill/>
                          </a:ln>
                          <a:solidFill>
                            <a:prstClr val="black"/>
                          </a:solidFill>
                          <a:effectLst/>
                          <a:uLnTx/>
                          <a:uFillTx/>
                          <a:latin typeface="+mn-lt"/>
                          <a:ea typeface="+mn-ea"/>
                          <a:cs typeface="+mn-cs"/>
                        </a:rPr>
                        <a:t>
 Gracias a su motor de cuatro tiempos, la Symphony 125 es el scooter perfecto para que te muevas con total seguridad en la ciudad.
Además, su freno de disco delantero y trasero, hace que el frenado sea más rápido y preciso, dándote un control absoluto arriba de la moto.
#Sym #Scooter #Symphony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3309592"/>
                  </a:ext>
                </a:extLst>
              </a:tr>
            </a:tbl>
          </a:graphicData>
        </a:graphic>
      </p:graphicFrame>
      <p:sp>
        <p:nvSpPr>
          <p:cNvPr id="4" name="Text Placeholder 3">
            <a:extLst>
              <a:ext uri="{FF2B5EF4-FFF2-40B4-BE49-F238E27FC236}">
                <a16:creationId xmlns:a16="http://schemas.microsoft.com/office/drawing/2014/main" id="{497CBE41-C31B-4173-9685-F818DCE04AC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4539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C33A1-0185-404C-8B4D-7FC574E1FE9A}"/>
              </a:ext>
            </a:extLst>
          </p:cNvPr>
          <p:cNvSpPr>
            <a:spLocks noGrp="1"/>
          </p:cNvSpPr>
          <p:nvPr>
            <p:ph type="title"/>
          </p:nvPr>
        </p:nvSpPr>
        <p:spPr/>
        <p:txBody>
          <a:bodyPr/>
          <a:lstStyle/>
          <a:p>
            <a:r>
              <a:rPr lang="en-US"/>
              <a:t>Facebook Post Table + Reactions | SYM - 6 of 14</a:t>
            </a:r>
          </a:p>
        </p:txBody>
      </p:sp>
      <p:graphicFrame>
        <p:nvGraphicFramePr>
          <p:cNvPr id="5" name="Table Placeholder 4">
            <a:extLst>
              <a:ext uri="{FF2B5EF4-FFF2-40B4-BE49-F238E27FC236}">
                <a16:creationId xmlns:a16="http://schemas.microsoft.com/office/drawing/2014/main" id="{F22A0801-5381-483C-AE73-4F65CB1B47B8}"/>
              </a:ext>
            </a:extLst>
          </p:cNvPr>
          <p:cNvGraphicFramePr>
            <a:graphicFrameLocks noGrp="1"/>
          </p:cNvGraphicFramePr>
          <p:nvPr>
            <p:ph type="tbl" sz="quarter" idx="13"/>
            <p:extLst>
              <p:ext uri="{D42A27DB-BD31-4B8C-83A1-F6EECF244321}">
                <p14:modId xmlns:p14="http://schemas.microsoft.com/office/powerpoint/2010/main" val="2309646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8779704"/>
                    </a:ext>
                  </a:extLst>
                </a:gridCol>
                <a:gridCol w="493776">
                  <a:extLst>
                    <a:ext uri="{9D8B030D-6E8A-4147-A177-3AD203B41FA5}">
                      <a16:colId xmlns:a16="http://schemas.microsoft.com/office/drawing/2014/main" val="3901035575"/>
                    </a:ext>
                  </a:extLst>
                </a:gridCol>
                <a:gridCol w="493776">
                  <a:extLst>
                    <a:ext uri="{9D8B030D-6E8A-4147-A177-3AD203B41FA5}">
                      <a16:colId xmlns:a16="http://schemas.microsoft.com/office/drawing/2014/main" val="2918013893"/>
                    </a:ext>
                  </a:extLst>
                </a:gridCol>
                <a:gridCol w="493776">
                  <a:extLst>
                    <a:ext uri="{9D8B030D-6E8A-4147-A177-3AD203B41FA5}">
                      <a16:colId xmlns:a16="http://schemas.microsoft.com/office/drawing/2014/main" val="2216972562"/>
                    </a:ext>
                  </a:extLst>
                </a:gridCol>
                <a:gridCol w="493776">
                  <a:extLst>
                    <a:ext uri="{9D8B030D-6E8A-4147-A177-3AD203B41FA5}">
                      <a16:colId xmlns:a16="http://schemas.microsoft.com/office/drawing/2014/main" val="906605629"/>
                    </a:ext>
                  </a:extLst>
                </a:gridCol>
                <a:gridCol w="493776">
                  <a:extLst>
                    <a:ext uri="{9D8B030D-6E8A-4147-A177-3AD203B41FA5}">
                      <a16:colId xmlns:a16="http://schemas.microsoft.com/office/drawing/2014/main" val="2540769904"/>
                    </a:ext>
                  </a:extLst>
                </a:gridCol>
                <a:gridCol w="493776">
                  <a:extLst>
                    <a:ext uri="{9D8B030D-6E8A-4147-A177-3AD203B41FA5}">
                      <a16:colId xmlns:a16="http://schemas.microsoft.com/office/drawing/2014/main" val="150092968"/>
                    </a:ext>
                  </a:extLst>
                </a:gridCol>
                <a:gridCol w="493776">
                  <a:extLst>
                    <a:ext uri="{9D8B030D-6E8A-4147-A177-3AD203B41FA5}">
                      <a16:colId xmlns:a16="http://schemas.microsoft.com/office/drawing/2014/main" val="4143831372"/>
                    </a:ext>
                  </a:extLst>
                </a:gridCol>
                <a:gridCol w="493776">
                  <a:extLst>
                    <a:ext uri="{9D8B030D-6E8A-4147-A177-3AD203B41FA5}">
                      <a16:colId xmlns:a16="http://schemas.microsoft.com/office/drawing/2014/main" val="2329284068"/>
                    </a:ext>
                  </a:extLst>
                </a:gridCol>
                <a:gridCol w="493776">
                  <a:extLst>
                    <a:ext uri="{9D8B030D-6E8A-4147-A177-3AD203B41FA5}">
                      <a16:colId xmlns:a16="http://schemas.microsoft.com/office/drawing/2014/main" val="911160256"/>
                    </a:ext>
                  </a:extLst>
                </a:gridCol>
                <a:gridCol w="493776">
                  <a:extLst>
                    <a:ext uri="{9D8B030D-6E8A-4147-A177-3AD203B41FA5}">
                      <a16:colId xmlns:a16="http://schemas.microsoft.com/office/drawing/2014/main" val="118911056"/>
                    </a:ext>
                  </a:extLst>
                </a:gridCol>
                <a:gridCol w="493776">
                  <a:extLst>
                    <a:ext uri="{9D8B030D-6E8A-4147-A177-3AD203B41FA5}">
                      <a16:colId xmlns:a16="http://schemas.microsoft.com/office/drawing/2014/main" val="1624901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3947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- 2021-10-13 12:14:42</a:t>
                      </a:r>
                      <a:r>
                        <a:rPr kumimoji="0" lang="es-ES" sz="1000" b="0" i="0" u="none" strike="noStrike" kern="1200" cap="none" spc="0" normalizeH="0" baseline="0" noProof="0">
                          <a:ln>
                            <a:noFill/>
                          </a:ln>
                          <a:solidFill>
                            <a:prstClr val="black"/>
                          </a:solidFill>
                          <a:effectLst/>
                          <a:uLnTx/>
                          <a:uFillTx/>
                          <a:latin typeface="+mn-lt"/>
                          <a:ea typeface="+mn-ea"/>
                          <a:cs typeface="+mn-cs"/>
                        </a:rPr>
                        <a:t>
 El especialista en scooters a nivel mundial
Te invita a desplazáte de forma segura y cómoda por donde sea y en el momento que lo desees.
INNOVACIÓN
La última tecnología en cada uno de
nuestros vehiculos.
RESPALDO
Con la experiencia que brinda un líder mundial en la fabricación de scooters.
GARANTÍA
Única con garantía de hasta 2 años o 20.000km transferibles según el modelo.
#kymco #kymcoargentina #scooter #agility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1859534"/>
                  </a:ext>
                </a:extLst>
              </a:tr>
            </a:tbl>
          </a:graphicData>
        </a:graphic>
      </p:graphicFrame>
      <p:sp>
        <p:nvSpPr>
          <p:cNvPr id="4" name="Text Placeholder 3">
            <a:extLst>
              <a:ext uri="{FF2B5EF4-FFF2-40B4-BE49-F238E27FC236}">
                <a16:creationId xmlns:a16="http://schemas.microsoft.com/office/drawing/2014/main" id="{6CF869B4-24C4-4C07-868A-B7C1EFEF1B0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639973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FC878-3F2E-45CA-B5D0-001B754A6ADC}"/>
              </a:ext>
            </a:extLst>
          </p:cNvPr>
          <p:cNvSpPr>
            <a:spLocks noGrp="1"/>
          </p:cNvSpPr>
          <p:nvPr>
            <p:ph type="title"/>
          </p:nvPr>
        </p:nvSpPr>
        <p:spPr/>
        <p:txBody>
          <a:bodyPr/>
          <a:lstStyle/>
          <a:p>
            <a:r>
              <a:rPr lang="en-US"/>
              <a:t>Facebook Post Table + Reactions | SYM - 7 of 14</a:t>
            </a:r>
          </a:p>
        </p:txBody>
      </p:sp>
      <p:graphicFrame>
        <p:nvGraphicFramePr>
          <p:cNvPr id="5" name="Table Placeholder 4">
            <a:extLst>
              <a:ext uri="{FF2B5EF4-FFF2-40B4-BE49-F238E27FC236}">
                <a16:creationId xmlns:a16="http://schemas.microsoft.com/office/drawing/2014/main" id="{971248FC-3CEC-4EA5-A602-9330FF83940C}"/>
              </a:ext>
            </a:extLst>
          </p:cNvPr>
          <p:cNvGraphicFramePr>
            <a:graphicFrameLocks noGrp="1"/>
          </p:cNvGraphicFramePr>
          <p:nvPr>
            <p:ph type="tbl" sz="quarter" idx="13"/>
            <p:extLst>
              <p:ext uri="{D42A27DB-BD31-4B8C-83A1-F6EECF244321}">
                <p14:modId xmlns:p14="http://schemas.microsoft.com/office/powerpoint/2010/main" val="3746719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3159089"/>
                    </a:ext>
                  </a:extLst>
                </a:gridCol>
                <a:gridCol w="493776">
                  <a:extLst>
                    <a:ext uri="{9D8B030D-6E8A-4147-A177-3AD203B41FA5}">
                      <a16:colId xmlns:a16="http://schemas.microsoft.com/office/drawing/2014/main" val="4254017007"/>
                    </a:ext>
                  </a:extLst>
                </a:gridCol>
                <a:gridCol w="493776">
                  <a:extLst>
                    <a:ext uri="{9D8B030D-6E8A-4147-A177-3AD203B41FA5}">
                      <a16:colId xmlns:a16="http://schemas.microsoft.com/office/drawing/2014/main" val="583633912"/>
                    </a:ext>
                  </a:extLst>
                </a:gridCol>
                <a:gridCol w="493776">
                  <a:extLst>
                    <a:ext uri="{9D8B030D-6E8A-4147-A177-3AD203B41FA5}">
                      <a16:colId xmlns:a16="http://schemas.microsoft.com/office/drawing/2014/main" val="1048676310"/>
                    </a:ext>
                  </a:extLst>
                </a:gridCol>
                <a:gridCol w="493776">
                  <a:extLst>
                    <a:ext uri="{9D8B030D-6E8A-4147-A177-3AD203B41FA5}">
                      <a16:colId xmlns:a16="http://schemas.microsoft.com/office/drawing/2014/main" val="1216354433"/>
                    </a:ext>
                  </a:extLst>
                </a:gridCol>
                <a:gridCol w="493776">
                  <a:extLst>
                    <a:ext uri="{9D8B030D-6E8A-4147-A177-3AD203B41FA5}">
                      <a16:colId xmlns:a16="http://schemas.microsoft.com/office/drawing/2014/main" val="2146385098"/>
                    </a:ext>
                  </a:extLst>
                </a:gridCol>
                <a:gridCol w="493776">
                  <a:extLst>
                    <a:ext uri="{9D8B030D-6E8A-4147-A177-3AD203B41FA5}">
                      <a16:colId xmlns:a16="http://schemas.microsoft.com/office/drawing/2014/main" val="3132764398"/>
                    </a:ext>
                  </a:extLst>
                </a:gridCol>
                <a:gridCol w="493776">
                  <a:extLst>
                    <a:ext uri="{9D8B030D-6E8A-4147-A177-3AD203B41FA5}">
                      <a16:colId xmlns:a16="http://schemas.microsoft.com/office/drawing/2014/main" val="258079680"/>
                    </a:ext>
                  </a:extLst>
                </a:gridCol>
                <a:gridCol w="493776">
                  <a:extLst>
                    <a:ext uri="{9D8B030D-6E8A-4147-A177-3AD203B41FA5}">
                      <a16:colId xmlns:a16="http://schemas.microsoft.com/office/drawing/2014/main" val="535667706"/>
                    </a:ext>
                  </a:extLst>
                </a:gridCol>
                <a:gridCol w="493776">
                  <a:extLst>
                    <a:ext uri="{9D8B030D-6E8A-4147-A177-3AD203B41FA5}">
                      <a16:colId xmlns:a16="http://schemas.microsoft.com/office/drawing/2014/main" val="3876786206"/>
                    </a:ext>
                  </a:extLst>
                </a:gridCol>
                <a:gridCol w="493776">
                  <a:extLst>
                    <a:ext uri="{9D8B030D-6E8A-4147-A177-3AD203B41FA5}">
                      <a16:colId xmlns:a16="http://schemas.microsoft.com/office/drawing/2014/main" val="618549125"/>
                    </a:ext>
                  </a:extLst>
                </a:gridCol>
                <a:gridCol w="493776">
                  <a:extLst>
                    <a:ext uri="{9D8B030D-6E8A-4147-A177-3AD203B41FA5}">
                      <a16:colId xmlns:a16="http://schemas.microsoft.com/office/drawing/2014/main" val="1734253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5080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- 2021-10-06 18:06:10</a:t>
                      </a:r>
                      <a:r>
                        <a:rPr kumimoji="0" lang="es-ES" sz="1000" b="0" i="0" u="none" strike="noStrike" kern="1200" cap="none" spc="0" normalizeH="0" baseline="0" noProof="0">
                          <a:ln>
                            <a:noFill/>
                          </a:ln>
                          <a:solidFill>
                            <a:prstClr val="black"/>
                          </a:solidFill>
                          <a:effectLst/>
                          <a:uLnTx/>
                          <a:uFillTx/>
                          <a:latin typeface="+mn-lt"/>
                          <a:ea typeface="+mn-ea"/>
                          <a:cs typeface="+mn-cs"/>
                        </a:rPr>
                        <a:t>
 La #Symphony es el scooter urbano ideal para todos los días.
Viene en 3 colores diferentes.
¿Vos con cuál te quedas?
#Sym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80179902"/>
                  </a:ext>
                </a:extLst>
              </a:tr>
            </a:tbl>
          </a:graphicData>
        </a:graphic>
      </p:graphicFrame>
      <p:sp>
        <p:nvSpPr>
          <p:cNvPr id="4" name="Text Placeholder 3">
            <a:extLst>
              <a:ext uri="{FF2B5EF4-FFF2-40B4-BE49-F238E27FC236}">
                <a16:creationId xmlns:a16="http://schemas.microsoft.com/office/drawing/2014/main" id="{3C1615F8-43AB-4908-816A-91F2A7273BF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58869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6AAA9-DE85-4C56-8E90-7EBC6F86FB31}"/>
              </a:ext>
            </a:extLst>
          </p:cNvPr>
          <p:cNvSpPr>
            <a:spLocks noGrp="1"/>
          </p:cNvSpPr>
          <p:nvPr>
            <p:ph type="title"/>
          </p:nvPr>
        </p:nvSpPr>
        <p:spPr/>
        <p:txBody>
          <a:bodyPr/>
          <a:lstStyle/>
          <a:p>
            <a:r>
              <a:rPr lang="en-US"/>
              <a:t>Facebook Post Table + Reactions | SYM - 8 of 14</a:t>
            </a:r>
          </a:p>
        </p:txBody>
      </p:sp>
      <p:graphicFrame>
        <p:nvGraphicFramePr>
          <p:cNvPr id="5" name="Table Placeholder 4">
            <a:extLst>
              <a:ext uri="{FF2B5EF4-FFF2-40B4-BE49-F238E27FC236}">
                <a16:creationId xmlns:a16="http://schemas.microsoft.com/office/drawing/2014/main" id="{B971B65F-5780-4D84-A575-5146BF774E9C}"/>
              </a:ext>
            </a:extLst>
          </p:cNvPr>
          <p:cNvGraphicFramePr>
            <a:graphicFrameLocks noGrp="1"/>
          </p:cNvGraphicFramePr>
          <p:nvPr>
            <p:ph type="tbl" sz="quarter" idx="13"/>
            <p:extLst>
              <p:ext uri="{D42A27DB-BD31-4B8C-83A1-F6EECF244321}">
                <p14:modId xmlns:p14="http://schemas.microsoft.com/office/powerpoint/2010/main" val="1228017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96770405"/>
                    </a:ext>
                  </a:extLst>
                </a:gridCol>
                <a:gridCol w="493776">
                  <a:extLst>
                    <a:ext uri="{9D8B030D-6E8A-4147-A177-3AD203B41FA5}">
                      <a16:colId xmlns:a16="http://schemas.microsoft.com/office/drawing/2014/main" val="3517330184"/>
                    </a:ext>
                  </a:extLst>
                </a:gridCol>
                <a:gridCol w="493776">
                  <a:extLst>
                    <a:ext uri="{9D8B030D-6E8A-4147-A177-3AD203B41FA5}">
                      <a16:colId xmlns:a16="http://schemas.microsoft.com/office/drawing/2014/main" val="3717848616"/>
                    </a:ext>
                  </a:extLst>
                </a:gridCol>
                <a:gridCol w="493776">
                  <a:extLst>
                    <a:ext uri="{9D8B030D-6E8A-4147-A177-3AD203B41FA5}">
                      <a16:colId xmlns:a16="http://schemas.microsoft.com/office/drawing/2014/main" val="701242625"/>
                    </a:ext>
                  </a:extLst>
                </a:gridCol>
                <a:gridCol w="493776">
                  <a:extLst>
                    <a:ext uri="{9D8B030D-6E8A-4147-A177-3AD203B41FA5}">
                      <a16:colId xmlns:a16="http://schemas.microsoft.com/office/drawing/2014/main" val="4095157667"/>
                    </a:ext>
                  </a:extLst>
                </a:gridCol>
                <a:gridCol w="493776">
                  <a:extLst>
                    <a:ext uri="{9D8B030D-6E8A-4147-A177-3AD203B41FA5}">
                      <a16:colId xmlns:a16="http://schemas.microsoft.com/office/drawing/2014/main" val="527723874"/>
                    </a:ext>
                  </a:extLst>
                </a:gridCol>
                <a:gridCol w="493776">
                  <a:extLst>
                    <a:ext uri="{9D8B030D-6E8A-4147-A177-3AD203B41FA5}">
                      <a16:colId xmlns:a16="http://schemas.microsoft.com/office/drawing/2014/main" val="1686244600"/>
                    </a:ext>
                  </a:extLst>
                </a:gridCol>
                <a:gridCol w="493776">
                  <a:extLst>
                    <a:ext uri="{9D8B030D-6E8A-4147-A177-3AD203B41FA5}">
                      <a16:colId xmlns:a16="http://schemas.microsoft.com/office/drawing/2014/main" val="3355299019"/>
                    </a:ext>
                  </a:extLst>
                </a:gridCol>
                <a:gridCol w="493776">
                  <a:extLst>
                    <a:ext uri="{9D8B030D-6E8A-4147-A177-3AD203B41FA5}">
                      <a16:colId xmlns:a16="http://schemas.microsoft.com/office/drawing/2014/main" val="2249578588"/>
                    </a:ext>
                  </a:extLst>
                </a:gridCol>
                <a:gridCol w="493776">
                  <a:extLst>
                    <a:ext uri="{9D8B030D-6E8A-4147-A177-3AD203B41FA5}">
                      <a16:colId xmlns:a16="http://schemas.microsoft.com/office/drawing/2014/main" val="3596877398"/>
                    </a:ext>
                  </a:extLst>
                </a:gridCol>
                <a:gridCol w="493776">
                  <a:extLst>
                    <a:ext uri="{9D8B030D-6E8A-4147-A177-3AD203B41FA5}">
                      <a16:colId xmlns:a16="http://schemas.microsoft.com/office/drawing/2014/main" val="3533706411"/>
                    </a:ext>
                  </a:extLst>
                </a:gridCol>
                <a:gridCol w="493776">
                  <a:extLst>
                    <a:ext uri="{9D8B030D-6E8A-4147-A177-3AD203B41FA5}">
                      <a16:colId xmlns:a16="http://schemas.microsoft.com/office/drawing/2014/main" val="2824232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8987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- 2021-10-10 19:53:56</a:t>
                      </a:r>
                      <a:r>
                        <a:rPr kumimoji="0" lang="es-ES" sz="1000" b="0" i="0" u="none" strike="noStrike" kern="1200" cap="none" spc="0" normalizeH="0" baseline="0" noProof="0">
                          <a:ln>
                            <a:noFill/>
                          </a:ln>
                          <a:solidFill>
                            <a:prstClr val="black"/>
                          </a:solidFill>
                          <a:effectLst/>
                          <a:uLnTx/>
                          <a:uFillTx/>
                          <a:latin typeface="+mn-lt"/>
                          <a:ea typeface="+mn-ea"/>
                          <a:cs typeface="+mn-cs"/>
                        </a:rPr>
                        <a:t>
 Práctico, cómodo y con un estilo único: Agility 125 RS Naked te ofrece desplazate de forma segura y cómoda por donde sea y en el momento que lo desees
Hacé click el link en la bio, completa el formulario y tené hoy tu Kymco en 12 y 18 cuotas SIN INTERÉS
http://kymco.com.ar/ahora12/
#kymco #ahora12 #ahora18 #financiacion #cuotassininteres #sininteres #cuotas #scooter" #agility125rs #agilitynaked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10370271"/>
                  </a:ext>
                </a:extLst>
              </a:tr>
            </a:tbl>
          </a:graphicData>
        </a:graphic>
      </p:graphicFrame>
      <p:sp>
        <p:nvSpPr>
          <p:cNvPr id="4" name="Text Placeholder 3">
            <a:extLst>
              <a:ext uri="{FF2B5EF4-FFF2-40B4-BE49-F238E27FC236}">
                <a16:creationId xmlns:a16="http://schemas.microsoft.com/office/drawing/2014/main" id="{E3E7B1C6-7E89-4309-B55E-BB4E8F78111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14326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B5894-6702-485F-A7FB-0845751AE1EE}"/>
              </a:ext>
            </a:extLst>
          </p:cNvPr>
          <p:cNvSpPr>
            <a:spLocks noGrp="1"/>
          </p:cNvSpPr>
          <p:nvPr>
            <p:ph type="title"/>
          </p:nvPr>
        </p:nvSpPr>
        <p:spPr/>
        <p:txBody>
          <a:bodyPr/>
          <a:lstStyle/>
          <a:p>
            <a:r>
              <a:rPr lang="en-US"/>
              <a:t>Facebook Post Table + Reactions | SYM - 9 of 14</a:t>
            </a:r>
          </a:p>
        </p:txBody>
      </p:sp>
      <p:graphicFrame>
        <p:nvGraphicFramePr>
          <p:cNvPr id="5" name="Table Placeholder 4">
            <a:extLst>
              <a:ext uri="{FF2B5EF4-FFF2-40B4-BE49-F238E27FC236}">
                <a16:creationId xmlns:a16="http://schemas.microsoft.com/office/drawing/2014/main" id="{5E5AF8BA-F6D4-459C-AC48-818A1416D44C}"/>
              </a:ext>
            </a:extLst>
          </p:cNvPr>
          <p:cNvGraphicFramePr>
            <a:graphicFrameLocks noGrp="1"/>
          </p:cNvGraphicFramePr>
          <p:nvPr>
            <p:ph type="tbl" sz="quarter" idx="13"/>
            <p:extLst>
              <p:ext uri="{D42A27DB-BD31-4B8C-83A1-F6EECF244321}">
                <p14:modId xmlns:p14="http://schemas.microsoft.com/office/powerpoint/2010/main" val="1836559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9412585"/>
                    </a:ext>
                  </a:extLst>
                </a:gridCol>
                <a:gridCol w="493776">
                  <a:extLst>
                    <a:ext uri="{9D8B030D-6E8A-4147-A177-3AD203B41FA5}">
                      <a16:colId xmlns:a16="http://schemas.microsoft.com/office/drawing/2014/main" val="805218666"/>
                    </a:ext>
                  </a:extLst>
                </a:gridCol>
                <a:gridCol w="493776">
                  <a:extLst>
                    <a:ext uri="{9D8B030D-6E8A-4147-A177-3AD203B41FA5}">
                      <a16:colId xmlns:a16="http://schemas.microsoft.com/office/drawing/2014/main" val="1117148448"/>
                    </a:ext>
                  </a:extLst>
                </a:gridCol>
                <a:gridCol w="493776">
                  <a:extLst>
                    <a:ext uri="{9D8B030D-6E8A-4147-A177-3AD203B41FA5}">
                      <a16:colId xmlns:a16="http://schemas.microsoft.com/office/drawing/2014/main" val="2487156835"/>
                    </a:ext>
                  </a:extLst>
                </a:gridCol>
                <a:gridCol w="493776">
                  <a:extLst>
                    <a:ext uri="{9D8B030D-6E8A-4147-A177-3AD203B41FA5}">
                      <a16:colId xmlns:a16="http://schemas.microsoft.com/office/drawing/2014/main" val="3618146322"/>
                    </a:ext>
                  </a:extLst>
                </a:gridCol>
                <a:gridCol w="493776">
                  <a:extLst>
                    <a:ext uri="{9D8B030D-6E8A-4147-A177-3AD203B41FA5}">
                      <a16:colId xmlns:a16="http://schemas.microsoft.com/office/drawing/2014/main" val="313740623"/>
                    </a:ext>
                  </a:extLst>
                </a:gridCol>
                <a:gridCol w="493776">
                  <a:extLst>
                    <a:ext uri="{9D8B030D-6E8A-4147-A177-3AD203B41FA5}">
                      <a16:colId xmlns:a16="http://schemas.microsoft.com/office/drawing/2014/main" val="1112705543"/>
                    </a:ext>
                  </a:extLst>
                </a:gridCol>
                <a:gridCol w="493776">
                  <a:extLst>
                    <a:ext uri="{9D8B030D-6E8A-4147-A177-3AD203B41FA5}">
                      <a16:colId xmlns:a16="http://schemas.microsoft.com/office/drawing/2014/main" val="1288251151"/>
                    </a:ext>
                  </a:extLst>
                </a:gridCol>
                <a:gridCol w="493776">
                  <a:extLst>
                    <a:ext uri="{9D8B030D-6E8A-4147-A177-3AD203B41FA5}">
                      <a16:colId xmlns:a16="http://schemas.microsoft.com/office/drawing/2014/main" val="2981603536"/>
                    </a:ext>
                  </a:extLst>
                </a:gridCol>
                <a:gridCol w="493776">
                  <a:extLst>
                    <a:ext uri="{9D8B030D-6E8A-4147-A177-3AD203B41FA5}">
                      <a16:colId xmlns:a16="http://schemas.microsoft.com/office/drawing/2014/main" val="3504484720"/>
                    </a:ext>
                  </a:extLst>
                </a:gridCol>
                <a:gridCol w="493776">
                  <a:extLst>
                    <a:ext uri="{9D8B030D-6E8A-4147-A177-3AD203B41FA5}">
                      <a16:colId xmlns:a16="http://schemas.microsoft.com/office/drawing/2014/main" val="2022764404"/>
                    </a:ext>
                  </a:extLst>
                </a:gridCol>
                <a:gridCol w="493776">
                  <a:extLst>
                    <a:ext uri="{9D8B030D-6E8A-4147-A177-3AD203B41FA5}">
                      <a16:colId xmlns:a16="http://schemas.microsoft.com/office/drawing/2014/main" val="2366030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1927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- 2021-10-20 15:59:57</a:t>
                      </a:r>
                      <a:r>
                        <a:rPr kumimoji="0" lang="es-ES" sz="1000" b="0" i="0" u="none" strike="noStrike" kern="1200" cap="none" spc="0" normalizeH="0" baseline="0" noProof="0">
                          <a:ln>
                            <a:noFill/>
                          </a:ln>
                          <a:solidFill>
                            <a:prstClr val="black"/>
                          </a:solidFill>
                          <a:effectLst/>
                          <a:uLnTx/>
                          <a:uFillTx/>
                          <a:latin typeface="+mn-lt"/>
                          <a:ea typeface="+mn-ea"/>
                          <a:cs typeface="+mn-cs"/>
                        </a:rPr>
                        <a:t>
 El Citycom S 300i ﻿es un scooter práctico, cómodo, tu alíado ideal para recorridos urbanos.
#SYM es más que un scooter.﻿
﻿Conocé todos sus detalles en nuestro sitio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4713846"/>
                  </a:ext>
                </a:extLst>
              </a:tr>
            </a:tbl>
          </a:graphicData>
        </a:graphic>
      </p:graphicFrame>
      <p:sp>
        <p:nvSpPr>
          <p:cNvPr id="4" name="Text Placeholder 3">
            <a:extLst>
              <a:ext uri="{FF2B5EF4-FFF2-40B4-BE49-F238E27FC236}">
                <a16:creationId xmlns:a16="http://schemas.microsoft.com/office/drawing/2014/main" id="{F988F1A0-1B24-4097-8DCB-4CF72F5F341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41650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A46F5-A20D-468B-B470-06E715466252}"/>
              </a:ext>
            </a:extLst>
          </p:cNvPr>
          <p:cNvSpPr>
            <a:spLocks noGrp="1"/>
          </p:cNvSpPr>
          <p:nvPr>
            <p:ph type="title"/>
          </p:nvPr>
        </p:nvSpPr>
        <p:spPr/>
        <p:txBody>
          <a:bodyPr/>
          <a:lstStyle/>
          <a:p>
            <a:r>
              <a:rPr lang="en-US"/>
              <a:t>Facebook Post Table + Reactions | SYM - 10 of 14</a:t>
            </a:r>
          </a:p>
        </p:txBody>
      </p:sp>
      <p:graphicFrame>
        <p:nvGraphicFramePr>
          <p:cNvPr id="5" name="Table Placeholder 4">
            <a:extLst>
              <a:ext uri="{FF2B5EF4-FFF2-40B4-BE49-F238E27FC236}">
                <a16:creationId xmlns:a16="http://schemas.microsoft.com/office/drawing/2014/main" id="{EB828B02-A9E3-424E-89BE-4F5DAE4D0221}"/>
              </a:ext>
            </a:extLst>
          </p:cNvPr>
          <p:cNvGraphicFramePr>
            <a:graphicFrameLocks noGrp="1"/>
          </p:cNvGraphicFramePr>
          <p:nvPr>
            <p:ph type="tbl" sz="quarter" idx="13"/>
            <p:extLst>
              <p:ext uri="{D42A27DB-BD31-4B8C-83A1-F6EECF244321}">
                <p14:modId xmlns:p14="http://schemas.microsoft.com/office/powerpoint/2010/main" val="1569861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41113034"/>
                    </a:ext>
                  </a:extLst>
                </a:gridCol>
                <a:gridCol w="493776">
                  <a:extLst>
                    <a:ext uri="{9D8B030D-6E8A-4147-A177-3AD203B41FA5}">
                      <a16:colId xmlns:a16="http://schemas.microsoft.com/office/drawing/2014/main" val="3866438593"/>
                    </a:ext>
                  </a:extLst>
                </a:gridCol>
                <a:gridCol w="493776">
                  <a:extLst>
                    <a:ext uri="{9D8B030D-6E8A-4147-A177-3AD203B41FA5}">
                      <a16:colId xmlns:a16="http://schemas.microsoft.com/office/drawing/2014/main" val="4057184322"/>
                    </a:ext>
                  </a:extLst>
                </a:gridCol>
                <a:gridCol w="493776">
                  <a:extLst>
                    <a:ext uri="{9D8B030D-6E8A-4147-A177-3AD203B41FA5}">
                      <a16:colId xmlns:a16="http://schemas.microsoft.com/office/drawing/2014/main" val="2900421550"/>
                    </a:ext>
                  </a:extLst>
                </a:gridCol>
                <a:gridCol w="493776">
                  <a:extLst>
                    <a:ext uri="{9D8B030D-6E8A-4147-A177-3AD203B41FA5}">
                      <a16:colId xmlns:a16="http://schemas.microsoft.com/office/drawing/2014/main" val="3095160368"/>
                    </a:ext>
                  </a:extLst>
                </a:gridCol>
                <a:gridCol w="493776">
                  <a:extLst>
                    <a:ext uri="{9D8B030D-6E8A-4147-A177-3AD203B41FA5}">
                      <a16:colId xmlns:a16="http://schemas.microsoft.com/office/drawing/2014/main" val="502480608"/>
                    </a:ext>
                  </a:extLst>
                </a:gridCol>
                <a:gridCol w="493776">
                  <a:extLst>
                    <a:ext uri="{9D8B030D-6E8A-4147-A177-3AD203B41FA5}">
                      <a16:colId xmlns:a16="http://schemas.microsoft.com/office/drawing/2014/main" val="1917635636"/>
                    </a:ext>
                  </a:extLst>
                </a:gridCol>
                <a:gridCol w="493776">
                  <a:extLst>
                    <a:ext uri="{9D8B030D-6E8A-4147-A177-3AD203B41FA5}">
                      <a16:colId xmlns:a16="http://schemas.microsoft.com/office/drawing/2014/main" val="3196084410"/>
                    </a:ext>
                  </a:extLst>
                </a:gridCol>
                <a:gridCol w="493776">
                  <a:extLst>
                    <a:ext uri="{9D8B030D-6E8A-4147-A177-3AD203B41FA5}">
                      <a16:colId xmlns:a16="http://schemas.microsoft.com/office/drawing/2014/main" val="2754362223"/>
                    </a:ext>
                  </a:extLst>
                </a:gridCol>
                <a:gridCol w="493776">
                  <a:extLst>
                    <a:ext uri="{9D8B030D-6E8A-4147-A177-3AD203B41FA5}">
                      <a16:colId xmlns:a16="http://schemas.microsoft.com/office/drawing/2014/main" val="3031758637"/>
                    </a:ext>
                  </a:extLst>
                </a:gridCol>
                <a:gridCol w="493776">
                  <a:extLst>
                    <a:ext uri="{9D8B030D-6E8A-4147-A177-3AD203B41FA5}">
                      <a16:colId xmlns:a16="http://schemas.microsoft.com/office/drawing/2014/main" val="95815373"/>
                    </a:ext>
                  </a:extLst>
                </a:gridCol>
                <a:gridCol w="493776">
                  <a:extLst>
                    <a:ext uri="{9D8B030D-6E8A-4147-A177-3AD203B41FA5}">
                      <a16:colId xmlns:a16="http://schemas.microsoft.com/office/drawing/2014/main" val="3630571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354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- 2021-10-07 09:59:16</a:t>
                      </a:r>
                      <a:r>
                        <a:rPr kumimoji="0" lang="es-ES" sz="1000" b="0" i="0" u="none" strike="noStrike" kern="1200" cap="none" spc="0" normalizeH="0" baseline="0" noProof="0">
                          <a:ln>
                            <a:noFill/>
                          </a:ln>
                          <a:solidFill>
                            <a:prstClr val="black"/>
                          </a:solidFill>
                          <a:effectLst/>
                          <a:uLnTx/>
                          <a:uFillTx/>
                          <a:latin typeface="+mn-lt"/>
                          <a:ea typeface="+mn-ea"/>
                          <a:cs typeface="+mn-cs"/>
                        </a:rPr>
                        <a:t>
 Diseñado para brindar estabilidad, seguridad y un manejo placentero.
"Clickeá el link en la bio, completa el formulario y tené tu Kymco en 12 y 18 cuotas SIN INTERÉS
http://kymco.com.ar/ahora12/
#kymco #ahora12 #ahora18 #financiacion #cuotassininteres #sininteres #cuotas #scooter #agility125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4689705"/>
                  </a:ext>
                </a:extLst>
              </a:tr>
            </a:tbl>
          </a:graphicData>
        </a:graphic>
      </p:graphicFrame>
      <p:sp>
        <p:nvSpPr>
          <p:cNvPr id="4" name="Text Placeholder 3">
            <a:extLst>
              <a:ext uri="{FF2B5EF4-FFF2-40B4-BE49-F238E27FC236}">
                <a16:creationId xmlns:a16="http://schemas.microsoft.com/office/drawing/2014/main" id="{A274A214-674E-46DD-A590-302F4AA70FA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15857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F11A-D77B-44A0-A6E3-2F55B2CBC783}"/>
              </a:ext>
            </a:extLst>
          </p:cNvPr>
          <p:cNvSpPr>
            <a:spLocks noGrp="1"/>
          </p:cNvSpPr>
          <p:nvPr>
            <p:ph type="title"/>
          </p:nvPr>
        </p:nvSpPr>
        <p:spPr/>
        <p:txBody>
          <a:bodyPr/>
          <a:lstStyle/>
          <a:p>
            <a:r>
              <a:rPr lang="en-US"/>
              <a:t>Facebook Post Table + Reactions | SYM - 11 of 14</a:t>
            </a:r>
          </a:p>
        </p:txBody>
      </p:sp>
      <p:graphicFrame>
        <p:nvGraphicFramePr>
          <p:cNvPr id="5" name="Table Placeholder 4">
            <a:extLst>
              <a:ext uri="{FF2B5EF4-FFF2-40B4-BE49-F238E27FC236}">
                <a16:creationId xmlns:a16="http://schemas.microsoft.com/office/drawing/2014/main" id="{7826927A-FA42-4721-B513-07BD64867B49}"/>
              </a:ext>
            </a:extLst>
          </p:cNvPr>
          <p:cNvGraphicFramePr>
            <a:graphicFrameLocks noGrp="1"/>
          </p:cNvGraphicFramePr>
          <p:nvPr>
            <p:ph type="tbl" sz="quarter" idx="13"/>
            <p:extLst>
              <p:ext uri="{D42A27DB-BD31-4B8C-83A1-F6EECF244321}">
                <p14:modId xmlns:p14="http://schemas.microsoft.com/office/powerpoint/2010/main" val="1965030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7895301"/>
                    </a:ext>
                  </a:extLst>
                </a:gridCol>
                <a:gridCol w="493776">
                  <a:extLst>
                    <a:ext uri="{9D8B030D-6E8A-4147-A177-3AD203B41FA5}">
                      <a16:colId xmlns:a16="http://schemas.microsoft.com/office/drawing/2014/main" val="920012128"/>
                    </a:ext>
                  </a:extLst>
                </a:gridCol>
                <a:gridCol w="493776">
                  <a:extLst>
                    <a:ext uri="{9D8B030D-6E8A-4147-A177-3AD203B41FA5}">
                      <a16:colId xmlns:a16="http://schemas.microsoft.com/office/drawing/2014/main" val="2059833982"/>
                    </a:ext>
                  </a:extLst>
                </a:gridCol>
                <a:gridCol w="493776">
                  <a:extLst>
                    <a:ext uri="{9D8B030D-6E8A-4147-A177-3AD203B41FA5}">
                      <a16:colId xmlns:a16="http://schemas.microsoft.com/office/drawing/2014/main" val="2531808363"/>
                    </a:ext>
                  </a:extLst>
                </a:gridCol>
                <a:gridCol w="493776">
                  <a:extLst>
                    <a:ext uri="{9D8B030D-6E8A-4147-A177-3AD203B41FA5}">
                      <a16:colId xmlns:a16="http://schemas.microsoft.com/office/drawing/2014/main" val="2463744942"/>
                    </a:ext>
                  </a:extLst>
                </a:gridCol>
                <a:gridCol w="493776">
                  <a:extLst>
                    <a:ext uri="{9D8B030D-6E8A-4147-A177-3AD203B41FA5}">
                      <a16:colId xmlns:a16="http://schemas.microsoft.com/office/drawing/2014/main" val="2636350658"/>
                    </a:ext>
                  </a:extLst>
                </a:gridCol>
                <a:gridCol w="493776">
                  <a:extLst>
                    <a:ext uri="{9D8B030D-6E8A-4147-A177-3AD203B41FA5}">
                      <a16:colId xmlns:a16="http://schemas.microsoft.com/office/drawing/2014/main" val="3932742817"/>
                    </a:ext>
                  </a:extLst>
                </a:gridCol>
                <a:gridCol w="493776">
                  <a:extLst>
                    <a:ext uri="{9D8B030D-6E8A-4147-A177-3AD203B41FA5}">
                      <a16:colId xmlns:a16="http://schemas.microsoft.com/office/drawing/2014/main" val="2830341526"/>
                    </a:ext>
                  </a:extLst>
                </a:gridCol>
                <a:gridCol w="493776">
                  <a:extLst>
                    <a:ext uri="{9D8B030D-6E8A-4147-A177-3AD203B41FA5}">
                      <a16:colId xmlns:a16="http://schemas.microsoft.com/office/drawing/2014/main" val="375995224"/>
                    </a:ext>
                  </a:extLst>
                </a:gridCol>
                <a:gridCol w="493776">
                  <a:extLst>
                    <a:ext uri="{9D8B030D-6E8A-4147-A177-3AD203B41FA5}">
                      <a16:colId xmlns:a16="http://schemas.microsoft.com/office/drawing/2014/main" val="710218536"/>
                    </a:ext>
                  </a:extLst>
                </a:gridCol>
                <a:gridCol w="493776">
                  <a:extLst>
                    <a:ext uri="{9D8B030D-6E8A-4147-A177-3AD203B41FA5}">
                      <a16:colId xmlns:a16="http://schemas.microsoft.com/office/drawing/2014/main" val="1409222687"/>
                    </a:ext>
                  </a:extLst>
                </a:gridCol>
                <a:gridCol w="493776">
                  <a:extLst>
                    <a:ext uri="{9D8B030D-6E8A-4147-A177-3AD203B41FA5}">
                      <a16:colId xmlns:a16="http://schemas.microsoft.com/office/drawing/2014/main" val="2764531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0245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- 2021-10-25 11:29:15</a:t>
                      </a:r>
                      <a:r>
                        <a:rPr kumimoji="0" lang="es-ES" sz="1000" b="0" i="0" u="none" strike="noStrike" kern="1200" cap="none" spc="0" normalizeH="0" baseline="0" noProof="0">
                          <a:ln>
                            <a:noFill/>
                          </a:ln>
                          <a:solidFill>
                            <a:prstClr val="black"/>
                          </a:solidFill>
                          <a:effectLst/>
                          <a:uLnTx/>
                          <a:uFillTx/>
                          <a:latin typeface="+mn-lt"/>
                          <a:ea typeface="+mn-ea"/>
                          <a:cs typeface="+mn-cs"/>
                        </a:rPr>
                        <a:t>
 Subite al scooter más vendido en Europa.
PEOPLE S ❤️ Diseñado para brindarte la mejor comodidad y mayor seguridad.
DISEÑO Y CONFORT
Diseñado para una cómoda y erguida posición de manejo, el New People S 150I tiene protector de puños y un parabrisas que brinda una óptima protección contra el viento.
Para más información 👉🏽 link en bio
kymco.com.ar
#KymcoArgentina #Kymco #peopleS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59143620"/>
                  </a:ext>
                </a:extLst>
              </a:tr>
            </a:tbl>
          </a:graphicData>
        </a:graphic>
      </p:graphicFrame>
      <p:sp>
        <p:nvSpPr>
          <p:cNvPr id="4" name="Text Placeholder 3">
            <a:extLst>
              <a:ext uri="{FF2B5EF4-FFF2-40B4-BE49-F238E27FC236}">
                <a16:creationId xmlns:a16="http://schemas.microsoft.com/office/drawing/2014/main" id="{AA3A4DC1-5BEF-49B9-A9F6-0581E5EDF7A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365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76667-7DCE-4C4B-96EB-C010D80F5E8A}"/>
              </a:ext>
            </a:extLst>
          </p:cNvPr>
          <p:cNvSpPr>
            <a:spLocks noGrp="1"/>
          </p:cNvSpPr>
          <p:nvPr>
            <p:ph type="title"/>
          </p:nvPr>
        </p:nvSpPr>
        <p:spPr/>
        <p:txBody>
          <a:bodyPr/>
          <a:lstStyle/>
          <a:p>
            <a:r>
              <a:rPr lang="en-US"/>
              <a:t>Facebook Post Table + Reactions | SYM - 12 of 14</a:t>
            </a:r>
          </a:p>
        </p:txBody>
      </p:sp>
      <p:graphicFrame>
        <p:nvGraphicFramePr>
          <p:cNvPr id="5" name="Table Placeholder 4">
            <a:extLst>
              <a:ext uri="{FF2B5EF4-FFF2-40B4-BE49-F238E27FC236}">
                <a16:creationId xmlns:a16="http://schemas.microsoft.com/office/drawing/2014/main" id="{BC3CD9A6-5490-4E92-98D7-33184389163B}"/>
              </a:ext>
            </a:extLst>
          </p:cNvPr>
          <p:cNvGraphicFramePr>
            <a:graphicFrameLocks noGrp="1"/>
          </p:cNvGraphicFramePr>
          <p:nvPr>
            <p:ph type="tbl" sz="quarter" idx="13"/>
            <p:extLst>
              <p:ext uri="{D42A27DB-BD31-4B8C-83A1-F6EECF244321}">
                <p14:modId xmlns:p14="http://schemas.microsoft.com/office/powerpoint/2010/main" val="3228234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8755858"/>
                    </a:ext>
                  </a:extLst>
                </a:gridCol>
                <a:gridCol w="493776">
                  <a:extLst>
                    <a:ext uri="{9D8B030D-6E8A-4147-A177-3AD203B41FA5}">
                      <a16:colId xmlns:a16="http://schemas.microsoft.com/office/drawing/2014/main" val="1352543912"/>
                    </a:ext>
                  </a:extLst>
                </a:gridCol>
                <a:gridCol w="493776">
                  <a:extLst>
                    <a:ext uri="{9D8B030D-6E8A-4147-A177-3AD203B41FA5}">
                      <a16:colId xmlns:a16="http://schemas.microsoft.com/office/drawing/2014/main" val="3266362274"/>
                    </a:ext>
                  </a:extLst>
                </a:gridCol>
                <a:gridCol w="493776">
                  <a:extLst>
                    <a:ext uri="{9D8B030D-6E8A-4147-A177-3AD203B41FA5}">
                      <a16:colId xmlns:a16="http://schemas.microsoft.com/office/drawing/2014/main" val="3875415626"/>
                    </a:ext>
                  </a:extLst>
                </a:gridCol>
                <a:gridCol w="493776">
                  <a:extLst>
                    <a:ext uri="{9D8B030D-6E8A-4147-A177-3AD203B41FA5}">
                      <a16:colId xmlns:a16="http://schemas.microsoft.com/office/drawing/2014/main" val="282443961"/>
                    </a:ext>
                  </a:extLst>
                </a:gridCol>
                <a:gridCol w="493776">
                  <a:extLst>
                    <a:ext uri="{9D8B030D-6E8A-4147-A177-3AD203B41FA5}">
                      <a16:colId xmlns:a16="http://schemas.microsoft.com/office/drawing/2014/main" val="1283519573"/>
                    </a:ext>
                  </a:extLst>
                </a:gridCol>
                <a:gridCol w="493776">
                  <a:extLst>
                    <a:ext uri="{9D8B030D-6E8A-4147-A177-3AD203B41FA5}">
                      <a16:colId xmlns:a16="http://schemas.microsoft.com/office/drawing/2014/main" val="1802614583"/>
                    </a:ext>
                  </a:extLst>
                </a:gridCol>
                <a:gridCol w="493776">
                  <a:extLst>
                    <a:ext uri="{9D8B030D-6E8A-4147-A177-3AD203B41FA5}">
                      <a16:colId xmlns:a16="http://schemas.microsoft.com/office/drawing/2014/main" val="2396679091"/>
                    </a:ext>
                  </a:extLst>
                </a:gridCol>
                <a:gridCol w="493776">
                  <a:extLst>
                    <a:ext uri="{9D8B030D-6E8A-4147-A177-3AD203B41FA5}">
                      <a16:colId xmlns:a16="http://schemas.microsoft.com/office/drawing/2014/main" val="3820999354"/>
                    </a:ext>
                  </a:extLst>
                </a:gridCol>
                <a:gridCol w="493776">
                  <a:extLst>
                    <a:ext uri="{9D8B030D-6E8A-4147-A177-3AD203B41FA5}">
                      <a16:colId xmlns:a16="http://schemas.microsoft.com/office/drawing/2014/main" val="2322511011"/>
                    </a:ext>
                  </a:extLst>
                </a:gridCol>
                <a:gridCol w="493776">
                  <a:extLst>
                    <a:ext uri="{9D8B030D-6E8A-4147-A177-3AD203B41FA5}">
                      <a16:colId xmlns:a16="http://schemas.microsoft.com/office/drawing/2014/main" val="2585889356"/>
                    </a:ext>
                  </a:extLst>
                </a:gridCol>
                <a:gridCol w="493776">
                  <a:extLst>
                    <a:ext uri="{9D8B030D-6E8A-4147-A177-3AD203B41FA5}">
                      <a16:colId xmlns:a16="http://schemas.microsoft.com/office/drawing/2014/main" val="1203010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2927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- 2021-10-06 19:05:02</a:t>
                      </a:r>
                      <a:r>
                        <a:rPr kumimoji="0" lang="es-ES" sz="1000" b="0" i="0" u="none" strike="noStrike" kern="1200" cap="none" spc="0" normalizeH="0" baseline="0" noProof="0">
                          <a:ln>
                            <a:noFill/>
                          </a:ln>
                          <a:solidFill>
                            <a:prstClr val="black"/>
                          </a:solidFill>
                          <a:effectLst/>
                          <a:uLnTx/>
                          <a:uFillTx/>
                          <a:latin typeface="+mn-lt"/>
                          <a:ea typeface="+mn-ea"/>
                          <a:cs typeface="+mn-cs"/>
                        </a:rPr>
                        <a:t>
 ¡Tener la #𝐑𝐊𝟏𝟓𝟎 ahora es más facil!
Con el crédito del Banco Nación accedé a la #𝐑𝐊𝟏𝟓𝟎 en 48 cuotas fijas.
⁣⁣⁣⁣⁣⁣
¿Cómo hacerlo?. ¡Mirá!:
⁣⁣⁣⁣⁣⁣
1. Accedé a la web del Banco Nación y solicitá el préstamo.⁣⁣⁣⁣
⁣⁣⁣⁣⁣⁣
2. El banco analiza el crédito y te confirma cuando está aprobado.⁣⁣⁣⁣⁣⁣
⁣⁣⁣⁣⁣⁣
3. Se aprueba el crédito aprobado vía mail, ⁣⁣⁣recibirás un link que te lleva al marketplace para que puedas seleccionar la Keeway #RK150. ⁣⁣⁣ La reservás en el concesinario que elijas. ⁣
⁣⁣⁣⁣
4. La sucursal del banco coordina para que te acerques a firmar la documentación para cerrar la venta.⁣⁣⁣⁣
⁣⁣⁣⁣
¡Y listo, tu RK 150 ya es tuya!⁣
⁣⁣⁣⁣⁣⁣
⁣⁣⁣⁣⁣⁣
#Keeway#48cuotas #financiacion⁣⁣⁣⁣
⁣⁣⁣
Info adicional: El precio de la unidad no incluye los gastos administrativos⁣⁣⁣
ni de patentamiento. El crédito es ortorgado por el Banco Nación en⁣⁣⁣
hasta 48 cuotas fijas a una TNA 46,02% para los no clientes Banco⁣⁣⁣
Nación, y para los clientes a una TNA 34,97%.⁣⁣ Crédito y evaluación⁣⁣⁣
crediticia a cargo del BNA.⁣⁣⁣⁣
⁣⁣⁣Monto máximo del crédito hasta 0.000.- sujeto a aprobación crediticia⁣⁣⁣
Más info en el siguiente link https://www.bna.com.ar/home/mimotointerna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11187758"/>
                  </a:ext>
                </a:extLst>
              </a:tr>
            </a:tbl>
          </a:graphicData>
        </a:graphic>
      </p:graphicFrame>
      <p:sp>
        <p:nvSpPr>
          <p:cNvPr id="4" name="Text Placeholder 3">
            <a:extLst>
              <a:ext uri="{FF2B5EF4-FFF2-40B4-BE49-F238E27FC236}">
                <a16:creationId xmlns:a16="http://schemas.microsoft.com/office/drawing/2014/main" id="{791F3670-302C-459A-9A1B-5E59C10081B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22880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38267-53D8-4CE6-B96F-AFC462C09A97}"/>
              </a:ext>
            </a:extLst>
          </p:cNvPr>
          <p:cNvSpPr>
            <a:spLocks noGrp="1"/>
          </p:cNvSpPr>
          <p:nvPr>
            <p:ph type="title"/>
          </p:nvPr>
        </p:nvSpPr>
        <p:spPr/>
        <p:txBody>
          <a:bodyPr/>
          <a:lstStyle/>
          <a:p>
            <a:r>
              <a:rPr lang="en-US"/>
              <a:t>Facebook Post Table + Reactions | SYM - 13 of 14</a:t>
            </a:r>
          </a:p>
        </p:txBody>
      </p:sp>
      <p:graphicFrame>
        <p:nvGraphicFramePr>
          <p:cNvPr id="5" name="Table Placeholder 4">
            <a:extLst>
              <a:ext uri="{FF2B5EF4-FFF2-40B4-BE49-F238E27FC236}">
                <a16:creationId xmlns:a16="http://schemas.microsoft.com/office/drawing/2014/main" id="{518DB12C-F29E-4472-97BF-2C3C5831DDBE}"/>
              </a:ext>
            </a:extLst>
          </p:cNvPr>
          <p:cNvGraphicFramePr>
            <a:graphicFrameLocks noGrp="1"/>
          </p:cNvGraphicFramePr>
          <p:nvPr>
            <p:ph type="tbl" sz="quarter" idx="13"/>
            <p:extLst>
              <p:ext uri="{D42A27DB-BD31-4B8C-83A1-F6EECF244321}">
                <p14:modId xmlns:p14="http://schemas.microsoft.com/office/powerpoint/2010/main" val="349302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13310581"/>
                    </a:ext>
                  </a:extLst>
                </a:gridCol>
                <a:gridCol w="493776">
                  <a:extLst>
                    <a:ext uri="{9D8B030D-6E8A-4147-A177-3AD203B41FA5}">
                      <a16:colId xmlns:a16="http://schemas.microsoft.com/office/drawing/2014/main" val="1325405498"/>
                    </a:ext>
                  </a:extLst>
                </a:gridCol>
                <a:gridCol w="493776">
                  <a:extLst>
                    <a:ext uri="{9D8B030D-6E8A-4147-A177-3AD203B41FA5}">
                      <a16:colId xmlns:a16="http://schemas.microsoft.com/office/drawing/2014/main" val="3988229003"/>
                    </a:ext>
                  </a:extLst>
                </a:gridCol>
                <a:gridCol w="493776">
                  <a:extLst>
                    <a:ext uri="{9D8B030D-6E8A-4147-A177-3AD203B41FA5}">
                      <a16:colId xmlns:a16="http://schemas.microsoft.com/office/drawing/2014/main" val="142592108"/>
                    </a:ext>
                  </a:extLst>
                </a:gridCol>
                <a:gridCol w="493776">
                  <a:extLst>
                    <a:ext uri="{9D8B030D-6E8A-4147-A177-3AD203B41FA5}">
                      <a16:colId xmlns:a16="http://schemas.microsoft.com/office/drawing/2014/main" val="3221568537"/>
                    </a:ext>
                  </a:extLst>
                </a:gridCol>
                <a:gridCol w="493776">
                  <a:extLst>
                    <a:ext uri="{9D8B030D-6E8A-4147-A177-3AD203B41FA5}">
                      <a16:colId xmlns:a16="http://schemas.microsoft.com/office/drawing/2014/main" val="718495061"/>
                    </a:ext>
                  </a:extLst>
                </a:gridCol>
                <a:gridCol w="493776">
                  <a:extLst>
                    <a:ext uri="{9D8B030D-6E8A-4147-A177-3AD203B41FA5}">
                      <a16:colId xmlns:a16="http://schemas.microsoft.com/office/drawing/2014/main" val="2294956552"/>
                    </a:ext>
                  </a:extLst>
                </a:gridCol>
                <a:gridCol w="493776">
                  <a:extLst>
                    <a:ext uri="{9D8B030D-6E8A-4147-A177-3AD203B41FA5}">
                      <a16:colId xmlns:a16="http://schemas.microsoft.com/office/drawing/2014/main" val="2996041165"/>
                    </a:ext>
                  </a:extLst>
                </a:gridCol>
                <a:gridCol w="493776">
                  <a:extLst>
                    <a:ext uri="{9D8B030D-6E8A-4147-A177-3AD203B41FA5}">
                      <a16:colId xmlns:a16="http://schemas.microsoft.com/office/drawing/2014/main" val="3768338075"/>
                    </a:ext>
                  </a:extLst>
                </a:gridCol>
                <a:gridCol w="493776">
                  <a:extLst>
                    <a:ext uri="{9D8B030D-6E8A-4147-A177-3AD203B41FA5}">
                      <a16:colId xmlns:a16="http://schemas.microsoft.com/office/drawing/2014/main" val="127479114"/>
                    </a:ext>
                  </a:extLst>
                </a:gridCol>
                <a:gridCol w="493776">
                  <a:extLst>
                    <a:ext uri="{9D8B030D-6E8A-4147-A177-3AD203B41FA5}">
                      <a16:colId xmlns:a16="http://schemas.microsoft.com/office/drawing/2014/main" val="1702985480"/>
                    </a:ext>
                  </a:extLst>
                </a:gridCol>
                <a:gridCol w="493776">
                  <a:extLst>
                    <a:ext uri="{9D8B030D-6E8A-4147-A177-3AD203B41FA5}">
                      <a16:colId xmlns:a16="http://schemas.microsoft.com/office/drawing/2014/main" val="2859470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5215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Kymco Argentina - 2021-10-28 09:27:40</a:t>
                      </a:r>
                      <a:r>
                        <a:rPr kumimoji="0" lang="en-US" sz="1000" b="0" i="0" u="none" strike="noStrike" kern="1200" cap="none" spc="0" normalizeH="0" baseline="0" noProof="0">
                          <a:ln>
                            <a:noFill/>
                          </a:ln>
                          <a:solidFill>
                            <a:prstClr val="black"/>
                          </a:solidFill>
                          <a:effectLst/>
                          <a:uLnTx/>
                          <a:uFillTx/>
                          <a:latin typeface="+mn-lt"/>
                          <a:ea typeface="+mn-ea"/>
                          <a:cs typeface="+mn-cs"/>
                        </a:rPr>
                        <a:t>
 ¡Cambió el mundo, cambiá vos!
Conseguí tu #KymcoLike en tu concesionario más cercano y viví tu nueva normalidad.
#KymcoArgentina #Kymco #IndependizateConKymco #likemylife #like #scooter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0713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- 2021-10-26 16:28:47</a:t>
                      </a:r>
                      <a:r>
                        <a:rPr kumimoji="0" lang="es-ES" sz="1000" b="0" i="0" u="none" strike="noStrike" kern="1200" cap="none" spc="0" normalizeH="0" baseline="0" noProof="0">
                          <a:ln>
                            <a:noFill/>
                          </a:ln>
                          <a:solidFill>
                            <a:prstClr val="black"/>
                          </a:solidFill>
                          <a:effectLst/>
                          <a:uLnTx/>
                          <a:uFillTx/>
                          <a:latin typeface="+mn-lt"/>
                          <a:ea typeface="+mn-ea"/>
                          <a:cs typeface="+mn-cs"/>
                        </a:rPr>
                        <a:t>
 Con la intensión de cuidarte estés donde estés, te presentamos el nuevo y exclusivo Servicio de Asistencia Keeway, brindado por S.O.S red de asistencia y 100% gratuito.
Salí a la ruta tranquilo, disfrutá de tu Keeway sin preocupaciones.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84197990"/>
                  </a:ext>
                </a:extLst>
              </a:tr>
            </a:tbl>
          </a:graphicData>
        </a:graphic>
      </p:graphicFrame>
      <p:sp>
        <p:nvSpPr>
          <p:cNvPr id="4" name="Text Placeholder 3">
            <a:extLst>
              <a:ext uri="{FF2B5EF4-FFF2-40B4-BE49-F238E27FC236}">
                <a16:creationId xmlns:a16="http://schemas.microsoft.com/office/drawing/2014/main" id="{7E3CB1CB-E599-4170-B896-230290FAEC4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284759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AD183-7BF8-4CA2-8C1E-FA7CF39E9FDA}"/>
              </a:ext>
            </a:extLst>
          </p:cNvPr>
          <p:cNvSpPr>
            <a:spLocks noGrp="1"/>
          </p:cNvSpPr>
          <p:nvPr>
            <p:ph type="title"/>
          </p:nvPr>
        </p:nvSpPr>
        <p:spPr/>
        <p:txBody>
          <a:bodyPr/>
          <a:lstStyle/>
          <a:p>
            <a:r>
              <a:rPr lang="en-US"/>
              <a:t>Facebook Post Table + Reactions | SYM - 14 of 14</a:t>
            </a:r>
          </a:p>
        </p:txBody>
      </p:sp>
      <p:graphicFrame>
        <p:nvGraphicFramePr>
          <p:cNvPr id="5" name="Table Placeholder 4">
            <a:extLst>
              <a:ext uri="{FF2B5EF4-FFF2-40B4-BE49-F238E27FC236}">
                <a16:creationId xmlns:a16="http://schemas.microsoft.com/office/drawing/2014/main" id="{7FA32955-6107-4261-A197-848BE243439A}"/>
              </a:ext>
            </a:extLst>
          </p:cNvPr>
          <p:cNvGraphicFramePr>
            <a:graphicFrameLocks noGrp="1"/>
          </p:cNvGraphicFramePr>
          <p:nvPr>
            <p:ph type="tbl" sz="quarter" idx="13"/>
            <p:extLst>
              <p:ext uri="{D42A27DB-BD31-4B8C-83A1-F6EECF244321}">
                <p14:modId xmlns:p14="http://schemas.microsoft.com/office/powerpoint/2010/main" val="5871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89915403"/>
                    </a:ext>
                  </a:extLst>
                </a:gridCol>
                <a:gridCol w="493776">
                  <a:extLst>
                    <a:ext uri="{9D8B030D-6E8A-4147-A177-3AD203B41FA5}">
                      <a16:colId xmlns:a16="http://schemas.microsoft.com/office/drawing/2014/main" val="3813694754"/>
                    </a:ext>
                  </a:extLst>
                </a:gridCol>
                <a:gridCol w="493776">
                  <a:extLst>
                    <a:ext uri="{9D8B030D-6E8A-4147-A177-3AD203B41FA5}">
                      <a16:colId xmlns:a16="http://schemas.microsoft.com/office/drawing/2014/main" val="4161885766"/>
                    </a:ext>
                  </a:extLst>
                </a:gridCol>
                <a:gridCol w="493776">
                  <a:extLst>
                    <a:ext uri="{9D8B030D-6E8A-4147-A177-3AD203B41FA5}">
                      <a16:colId xmlns:a16="http://schemas.microsoft.com/office/drawing/2014/main" val="44205655"/>
                    </a:ext>
                  </a:extLst>
                </a:gridCol>
                <a:gridCol w="493776">
                  <a:extLst>
                    <a:ext uri="{9D8B030D-6E8A-4147-A177-3AD203B41FA5}">
                      <a16:colId xmlns:a16="http://schemas.microsoft.com/office/drawing/2014/main" val="2653548073"/>
                    </a:ext>
                  </a:extLst>
                </a:gridCol>
                <a:gridCol w="493776">
                  <a:extLst>
                    <a:ext uri="{9D8B030D-6E8A-4147-A177-3AD203B41FA5}">
                      <a16:colId xmlns:a16="http://schemas.microsoft.com/office/drawing/2014/main" val="554316018"/>
                    </a:ext>
                  </a:extLst>
                </a:gridCol>
                <a:gridCol w="493776">
                  <a:extLst>
                    <a:ext uri="{9D8B030D-6E8A-4147-A177-3AD203B41FA5}">
                      <a16:colId xmlns:a16="http://schemas.microsoft.com/office/drawing/2014/main" val="3301336323"/>
                    </a:ext>
                  </a:extLst>
                </a:gridCol>
                <a:gridCol w="493776">
                  <a:extLst>
                    <a:ext uri="{9D8B030D-6E8A-4147-A177-3AD203B41FA5}">
                      <a16:colId xmlns:a16="http://schemas.microsoft.com/office/drawing/2014/main" val="672060754"/>
                    </a:ext>
                  </a:extLst>
                </a:gridCol>
                <a:gridCol w="493776">
                  <a:extLst>
                    <a:ext uri="{9D8B030D-6E8A-4147-A177-3AD203B41FA5}">
                      <a16:colId xmlns:a16="http://schemas.microsoft.com/office/drawing/2014/main" val="706205899"/>
                    </a:ext>
                  </a:extLst>
                </a:gridCol>
                <a:gridCol w="493776">
                  <a:extLst>
                    <a:ext uri="{9D8B030D-6E8A-4147-A177-3AD203B41FA5}">
                      <a16:colId xmlns:a16="http://schemas.microsoft.com/office/drawing/2014/main" val="519957429"/>
                    </a:ext>
                  </a:extLst>
                </a:gridCol>
                <a:gridCol w="493776">
                  <a:extLst>
                    <a:ext uri="{9D8B030D-6E8A-4147-A177-3AD203B41FA5}">
                      <a16:colId xmlns:a16="http://schemas.microsoft.com/office/drawing/2014/main" val="2047431131"/>
                    </a:ext>
                  </a:extLst>
                </a:gridCol>
                <a:gridCol w="493776">
                  <a:extLst>
                    <a:ext uri="{9D8B030D-6E8A-4147-A177-3AD203B41FA5}">
                      <a16:colId xmlns:a16="http://schemas.microsoft.com/office/drawing/2014/main" val="338158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2080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- 2021-10-29 16:39:16</a:t>
                      </a:r>
                      <a:r>
                        <a:rPr kumimoji="0" lang="es-ES" sz="1000" b="0" i="0" u="none" strike="noStrike" kern="1200" cap="none" spc="0" normalizeH="0" baseline="0" noProof="0">
                          <a:ln>
                            <a:noFill/>
                          </a:ln>
                          <a:solidFill>
                            <a:prstClr val="black"/>
                          </a:solidFill>
                          <a:effectLst/>
                          <a:uLnTx/>
                          <a:uFillTx/>
                          <a:latin typeface="+mn-lt"/>
                          <a:ea typeface="+mn-ea"/>
                          <a:cs typeface="+mn-cs"/>
                        </a:rPr>
                        <a:t>
 La Symphony es una moto ideal para moverte, solo o acompañado, de forma segura y práctica por la ciudad.
#SYM es más que un scooter.
Conocé todos sus detalles en nuestro sitio web.
#Sym #Scooter #Symphony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93954087"/>
                  </a:ext>
                </a:extLst>
              </a:tr>
            </a:tbl>
          </a:graphicData>
        </a:graphic>
      </p:graphicFrame>
      <p:sp>
        <p:nvSpPr>
          <p:cNvPr id="4" name="Text Placeholder 3">
            <a:extLst>
              <a:ext uri="{FF2B5EF4-FFF2-40B4-BE49-F238E27FC236}">
                <a16:creationId xmlns:a16="http://schemas.microsoft.com/office/drawing/2014/main" id="{AD19FB9E-4A90-4CC6-B7C6-2779CE4C4DA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326774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F6141-6F55-44BC-9DD3-728E6AABC6C9}"/>
              </a:ext>
            </a:extLst>
          </p:cNvPr>
          <p:cNvSpPr>
            <a:spLocks noGrp="1"/>
          </p:cNvSpPr>
          <p:nvPr>
            <p:ph type="title"/>
          </p:nvPr>
        </p:nvSpPr>
        <p:spPr/>
        <p:txBody>
          <a:bodyPr/>
          <a:lstStyle/>
          <a:p>
            <a:r>
              <a:rPr lang="en-US"/>
              <a:t>Facebook User Posts | SYM</a:t>
            </a:r>
          </a:p>
        </p:txBody>
      </p:sp>
      <p:graphicFrame>
        <p:nvGraphicFramePr>
          <p:cNvPr id="6" name="Chart Placeholder 5">
            <a:extLst>
              <a:ext uri="{FF2B5EF4-FFF2-40B4-BE49-F238E27FC236}">
                <a16:creationId xmlns:a16="http://schemas.microsoft.com/office/drawing/2014/main" id="{3C3B797E-3417-4B2E-846A-BD9845040045}"/>
              </a:ext>
            </a:extLst>
          </p:cNvPr>
          <p:cNvGraphicFramePr>
            <a:graphicFrameLocks noGrp="1"/>
          </p:cNvGraphicFramePr>
          <p:nvPr>
            <p:ph type="chart" sz="quarter" idx="13"/>
            <p:extLst>
              <p:ext uri="{D42A27DB-BD31-4B8C-83A1-F6EECF244321}">
                <p14:modId xmlns:p14="http://schemas.microsoft.com/office/powerpoint/2010/main" val="3697033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0814EC-1E49-4F51-BA8B-06A47631D5A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4E0332B4-68FF-4C84-9878-DB9C4218CE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65666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1008</Words>
  <Application>Microsoft Office PowerPoint</Application>
  <PresentationFormat>On-screen Show (4:3)</PresentationFormat>
  <Paragraphs>553</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FACEBOOK NUEVO - La emilia usar</vt:lpstr>
      <vt:lpstr>Facebook Key Metrics Table | SYM</vt:lpstr>
      <vt:lpstr>Facebook Page Likes Total | SYM</vt:lpstr>
      <vt:lpstr>Facebook Key Metrics Radar | SYM</vt:lpstr>
      <vt:lpstr>Facebook Fans Change | SYM</vt:lpstr>
      <vt:lpstr>Facebook Fans Change Per Weekday | SYM</vt:lpstr>
      <vt:lpstr>Facebook Fans Change Rate | SYM</vt:lpstr>
      <vt:lpstr>Facebook Own Posts | SYM</vt:lpstr>
      <vt:lpstr>Facebook Own Posts By Hour | SYM</vt:lpstr>
      <vt:lpstr>Facebook Own Posts By Weekday | SYM</vt:lpstr>
      <vt:lpstr>Facebook Interactions Distribution | SYM</vt:lpstr>
      <vt:lpstr>Facebook Post Type Distribution Per Profile | SYM</vt:lpstr>
      <vt:lpstr>Facebook Interaction Rate By Weekday | SYM</vt:lpstr>
      <vt:lpstr>Facebook Interaction Rate | SYM</vt:lpstr>
      <vt:lpstr>Facebook Interaction Rate By Post Type | SYM</vt:lpstr>
      <vt:lpstr>Facebook Interaction Rate By Hour | SYM</vt:lpstr>
      <vt:lpstr>Facebook Hashtag Detection | SYM</vt:lpstr>
      <vt:lpstr>Facebook Post Table + Reactions | SYM - 1 of 14</vt:lpstr>
      <vt:lpstr>Facebook Post Table + Reactions | SYM - 2 of 14</vt:lpstr>
      <vt:lpstr>Facebook Post Table + Reactions | SYM - 3 of 14</vt:lpstr>
      <vt:lpstr>Facebook Post Table + Reactions | SYM - 4 of 14</vt:lpstr>
      <vt:lpstr>Facebook Post Table + Reactions | SYM - 5 of 14</vt:lpstr>
      <vt:lpstr>Facebook Post Table + Reactions | SYM - 6 of 14</vt:lpstr>
      <vt:lpstr>Facebook Post Table + Reactions | SYM - 7 of 14</vt:lpstr>
      <vt:lpstr>Facebook Post Table + Reactions | SYM - 8 of 14</vt:lpstr>
      <vt:lpstr>Facebook Post Table + Reactions | SYM - 9 of 14</vt:lpstr>
      <vt:lpstr>Facebook Post Table + Reactions | SYM - 10 of 14</vt:lpstr>
      <vt:lpstr>Facebook Post Table + Reactions | SYM - 11 of 14</vt:lpstr>
      <vt:lpstr>Facebook Post Table + Reactions | SYM - 12 of 14</vt:lpstr>
      <vt:lpstr>Facebook Post Table + Reactions | SYM - 13 of 14</vt:lpstr>
      <vt:lpstr>Facebook Post Table + Reactions | SYM - 14 of 14</vt:lpstr>
      <vt:lpstr>Facebook User Posts | SYM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2021-11-01T00:23:27Z</dcterms:created>
  <dcterms:modified xsi:type="dcterms:W3CDTF">2021-11-01T00:24:22Z</dcterms:modified>
</cp:coreProperties>
</file>